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m4a" ContentType="audio/unknown"/>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0"/>
  </p:notesMasterIdLst>
  <p:sldIdLst>
    <p:sldId id="328" r:id="rId2"/>
    <p:sldId id="329" r:id="rId3"/>
    <p:sldId id="330" r:id="rId4"/>
    <p:sldId id="332" r:id="rId5"/>
    <p:sldId id="334" r:id="rId6"/>
    <p:sldId id="372" r:id="rId7"/>
    <p:sldId id="337" r:id="rId8"/>
    <p:sldId id="338" r:id="rId9"/>
    <p:sldId id="342" r:id="rId10"/>
    <p:sldId id="353" r:id="rId11"/>
    <p:sldId id="355" r:id="rId12"/>
    <p:sldId id="356" r:id="rId13"/>
    <p:sldId id="360" r:id="rId14"/>
    <p:sldId id="362" r:id="rId15"/>
    <p:sldId id="364" r:id="rId16"/>
    <p:sldId id="365" r:id="rId17"/>
    <p:sldId id="370" r:id="rId18"/>
    <p:sldId id="373" r:id="rId19"/>
    <p:sldId id="375" r:id="rId20"/>
    <p:sldId id="376" r:id="rId21"/>
    <p:sldId id="377" r:id="rId22"/>
    <p:sldId id="379" r:id="rId23"/>
    <p:sldId id="380" r:id="rId24"/>
    <p:sldId id="382" r:id="rId25"/>
    <p:sldId id="383" r:id="rId26"/>
    <p:sldId id="384" r:id="rId27"/>
    <p:sldId id="386" r:id="rId28"/>
    <p:sldId id="388" r:id="rId29"/>
  </p:sldIdLst>
  <p:sldSz cx="14630400" cy="8229600"/>
  <p:notesSz cx="6858000" cy="9144000"/>
  <p:defaultTextStyle>
    <a:defPPr>
      <a:defRPr lang="en-US"/>
    </a:defPPr>
    <a:lvl1pPr marL="0" algn="l" defTabSz="1306090" rtl="0" eaLnBrk="1" latinLnBrk="0" hangingPunct="1">
      <a:defRPr sz="2600" kern="1200">
        <a:solidFill>
          <a:schemeClr val="tx1"/>
        </a:solidFill>
        <a:latin typeface="+mn-lt"/>
        <a:ea typeface="+mn-ea"/>
        <a:cs typeface="+mn-cs"/>
      </a:defRPr>
    </a:lvl1pPr>
    <a:lvl2pPr marL="653044" algn="l" defTabSz="1306090" rtl="0" eaLnBrk="1" latinLnBrk="0" hangingPunct="1">
      <a:defRPr sz="2600" kern="1200">
        <a:solidFill>
          <a:schemeClr val="tx1"/>
        </a:solidFill>
        <a:latin typeface="+mn-lt"/>
        <a:ea typeface="+mn-ea"/>
        <a:cs typeface="+mn-cs"/>
      </a:defRPr>
    </a:lvl2pPr>
    <a:lvl3pPr marL="1306090" algn="l" defTabSz="1306090" rtl="0" eaLnBrk="1" latinLnBrk="0" hangingPunct="1">
      <a:defRPr sz="2600" kern="1200">
        <a:solidFill>
          <a:schemeClr val="tx1"/>
        </a:solidFill>
        <a:latin typeface="+mn-lt"/>
        <a:ea typeface="+mn-ea"/>
        <a:cs typeface="+mn-cs"/>
      </a:defRPr>
    </a:lvl3pPr>
    <a:lvl4pPr marL="1959135" algn="l" defTabSz="1306090" rtl="0" eaLnBrk="1" latinLnBrk="0" hangingPunct="1">
      <a:defRPr sz="2600" kern="1200">
        <a:solidFill>
          <a:schemeClr val="tx1"/>
        </a:solidFill>
        <a:latin typeface="+mn-lt"/>
        <a:ea typeface="+mn-ea"/>
        <a:cs typeface="+mn-cs"/>
      </a:defRPr>
    </a:lvl4pPr>
    <a:lvl5pPr marL="2612181" algn="l" defTabSz="1306090" rtl="0" eaLnBrk="1" latinLnBrk="0" hangingPunct="1">
      <a:defRPr sz="2600" kern="1200">
        <a:solidFill>
          <a:schemeClr val="tx1"/>
        </a:solidFill>
        <a:latin typeface="+mn-lt"/>
        <a:ea typeface="+mn-ea"/>
        <a:cs typeface="+mn-cs"/>
      </a:defRPr>
    </a:lvl5pPr>
    <a:lvl6pPr marL="3265225" algn="l" defTabSz="1306090" rtl="0" eaLnBrk="1" latinLnBrk="0" hangingPunct="1">
      <a:defRPr sz="2600" kern="1200">
        <a:solidFill>
          <a:schemeClr val="tx1"/>
        </a:solidFill>
        <a:latin typeface="+mn-lt"/>
        <a:ea typeface="+mn-ea"/>
        <a:cs typeface="+mn-cs"/>
      </a:defRPr>
    </a:lvl6pPr>
    <a:lvl7pPr marL="3918270" algn="l" defTabSz="1306090" rtl="0" eaLnBrk="1" latinLnBrk="0" hangingPunct="1">
      <a:defRPr sz="2600" kern="1200">
        <a:solidFill>
          <a:schemeClr val="tx1"/>
        </a:solidFill>
        <a:latin typeface="+mn-lt"/>
        <a:ea typeface="+mn-ea"/>
        <a:cs typeface="+mn-cs"/>
      </a:defRPr>
    </a:lvl7pPr>
    <a:lvl8pPr marL="4571314" algn="l" defTabSz="1306090" rtl="0" eaLnBrk="1" latinLnBrk="0" hangingPunct="1">
      <a:defRPr sz="2600" kern="1200">
        <a:solidFill>
          <a:schemeClr val="tx1"/>
        </a:solidFill>
        <a:latin typeface="+mn-lt"/>
        <a:ea typeface="+mn-ea"/>
        <a:cs typeface="+mn-cs"/>
      </a:defRPr>
    </a:lvl8pPr>
    <a:lvl9pPr marL="5224359" algn="l" defTabSz="1306090" rtl="0" eaLnBrk="1" latinLnBrk="0" hangingPunct="1">
      <a:defRPr sz="26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592">
          <p15:clr>
            <a:srgbClr val="A4A3A4"/>
          </p15:clr>
        </p15:guide>
        <p15:guide id="2" pos="460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1C1C1C"/>
    <a:srgbClr val="993333"/>
    <a:srgbClr val="C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020" autoAdjust="0"/>
  </p:normalViewPr>
  <p:slideViewPr>
    <p:cSldViewPr>
      <p:cViewPr varScale="1">
        <p:scale>
          <a:sx n="42" d="100"/>
          <a:sy n="42" d="100"/>
        </p:scale>
        <p:origin x="-1856" y="-104"/>
      </p:cViewPr>
      <p:guideLst>
        <p:guide orient="horz" pos="2592"/>
        <p:guide pos="4608"/>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notesMaster" Target="notesMasters/notesMaster1.xml"/><Relationship Id="rId31" Type="http://schemas.openxmlformats.org/officeDocument/2006/relationships/printerSettings" Target="printerSettings/printerSettings1.bin"/><Relationship Id="rId32" Type="http://schemas.openxmlformats.org/officeDocument/2006/relationships/presProps" Target="pres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viewProps" Target="viewProps.xml"/><Relationship Id="rId34" Type="http://schemas.openxmlformats.org/officeDocument/2006/relationships/theme" Target="theme/theme1.xml"/><Relationship Id="rId3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D5DB61-7B53-4C4E-BBFA-8C5E7E79CB84}" type="datetimeFigureOut">
              <a:rPr lang="en-US" smtClean="0"/>
              <a:t>17-09-29</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5B01F5F-2F18-4FF4-A3F1-6134930A189D}" type="slidenum">
              <a:rPr lang="en-US" smtClean="0"/>
              <a:t>‹#›</a:t>
            </a:fld>
            <a:endParaRPr lang="en-US"/>
          </a:p>
        </p:txBody>
      </p:sp>
    </p:spTree>
    <p:extLst>
      <p:ext uri="{BB962C8B-B14F-4D97-AF65-F5344CB8AC3E}">
        <p14:creationId xmlns:p14="http://schemas.microsoft.com/office/powerpoint/2010/main" val="3212113006"/>
      </p:ext>
    </p:extLst>
  </p:cSld>
  <p:clrMap bg1="lt1" tx1="dk1" bg2="lt2" tx2="dk2" accent1="accent1" accent2="accent2" accent3="accent3" accent4="accent4" accent5="accent5" accent6="accent6" hlink="hlink" folHlink="folHlink"/>
  <p:notesStyle>
    <a:lvl1pPr marL="0" algn="l" defTabSz="1306090" rtl="0" eaLnBrk="1" latinLnBrk="0" hangingPunct="1">
      <a:defRPr sz="1700" kern="1200">
        <a:solidFill>
          <a:schemeClr val="tx1"/>
        </a:solidFill>
        <a:latin typeface="+mn-lt"/>
        <a:ea typeface="+mn-ea"/>
        <a:cs typeface="+mn-cs"/>
      </a:defRPr>
    </a:lvl1pPr>
    <a:lvl2pPr marL="653044" algn="l" defTabSz="1306090" rtl="0" eaLnBrk="1" latinLnBrk="0" hangingPunct="1">
      <a:defRPr sz="1700" kern="1200">
        <a:solidFill>
          <a:schemeClr val="tx1"/>
        </a:solidFill>
        <a:latin typeface="+mn-lt"/>
        <a:ea typeface="+mn-ea"/>
        <a:cs typeface="+mn-cs"/>
      </a:defRPr>
    </a:lvl2pPr>
    <a:lvl3pPr marL="1306090" algn="l" defTabSz="1306090" rtl="0" eaLnBrk="1" latinLnBrk="0" hangingPunct="1">
      <a:defRPr sz="1700" kern="1200">
        <a:solidFill>
          <a:schemeClr val="tx1"/>
        </a:solidFill>
        <a:latin typeface="+mn-lt"/>
        <a:ea typeface="+mn-ea"/>
        <a:cs typeface="+mn-cs"/>
      </a:defRPr>
    </a:lvl3pPr>
    <a:lvl4pPr marL="1959135" algn="l" defTabSz="1306090" rtl="0" eaLnBrk="1" latinLnBrk="0" hangingPunct="1">
      <a:defRPr sz="1700" kern="1200">
        <a:solidFill>
          <a:schemeClr val="tx1"/>
        </a:solidFill>
        <a:latin typeface="+mn-lt"/>
        <a:ea typeface="+mn-ea"/>
        <a:cs typeface="+mn-cs"/>
      </a:defRPr>
    </a:lvl4pPr>
    <a:lvl5pPr marL="2612181" algn="l" defTabSz="1306090" rtl="0" eaLnBrk="1" latinLnBrk="0" hangingPunct="1">
      <a:defRPr sz="1700" kern="1200">
        <a:solidFill>
          <a:schemeClr val="tx1"/>
        </a:solidFill>
        <a:latin typeface="+mn-lt"/>
        <a:ea typeface="+mn-ea"/>
        <a:cs typeface="+mn-cs"/>
      </a:defRPr>
    </a:lvl5pPr>
    <a:lvl6pPr marL="3265225" algn="l" defTabSz="1306090" rtl="0" eaLnBrk="1" latinLnBrk="0" hangingPunct="1">
      <a:defRPr sz="1700" kern="1200">
        <a:solidFill>
          <a:schemeClr val="tx1"/>
        </a:solidFill>
        <a:latin typeface="+mn-lt"/>
        <a:ea typeface="+mn-ea"/>
        <a:cs typeface="+mn-cs"/>
      </a:defRPr>
    </a:lvl6pPr>
    <a:lvl7pPr marL="3918270" algn="l" defTabSz="1306090" rtl="0" eaLnBrk="1" latinLnBrk="0" hangingPunct="1">
      <a:defRPr sz="1700" kern="1200">
        <a:solidFill>
          <a:schemeClr val="tx1"/>
        </a:solidFill>
        <a:latin typeface="+mn-lt"/>
        <a:ea typeface="+mn-ea"/>
        <a:cs typeface="+mn-cs"/>
      </a:defRPr>
    </a:lvl7pPr>
    <a:lvl8pPr marL="4571314" algn="l" defTabSz="1306090" rtl="0" eaLnBrk="1" latinLnBrk="0" hangingPunct="1">
      <a:defRPr sz="1700" kern="1200">
        <a:solidFill>
          <a:schemeClr val="tx1"/>
        </a:solidFill>
        <a:latin typeface="+mn-lt"/>
        <a:ea typeface="+mn-ea"/>
        <a:cs typeface="+mn-cs"/>
      </a:defRPr>
    </a:lvl8pPr>
    <a:lvl9pPr marL="5224359" algn="l" defTabSz="1306090" rtl="0" eaLnBrk="1" latinLnBrk="0" hangingPunct="1">
      <a:defRPr sz="17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txBox="1">
            <a:spLocks noGrp="1" noChangeArrowheads="1"/>
          </p:cNvSpPr>
          <p:nvPr/>
        </p:nvSpPr>
        <p:spPr bwMode="auto">
          <a:xfrm>
            <a:off x="3886200" y="8686800"/>
            <a:ext cx="2971800" cy="457200"/>
          </a:xfrm>
          <a:prstGeom prst="rect">
            <a:avLst/>
          </a:prstGeom>
          <a:noFill/>
          <a:ln w="9525">
            <a:noFill/>
            <a:miter lim="800000"/>
            <a:headEnd/>
            <a:tailEnd/>
          </a:ln>
        </p:spPr>
        <p:txBody>
          <a:bodyPr wrap="none" anchor="b"/>
          <a:lstStyle/>
          <a:p>
            <a:pPr algn="r"/>
            <a:fld id="{4D237186-BE68-4B7F-8484-3AA8451EE9AE}" type="slidenum">
              <a:rPr lang="en-US" sz="1200" i="1">
                <a:latin typeface="Arial" charset="0"/>
              </a:rPr>
              <a:pPr algn="r"/>
              <a:t>1</a:t>
            </a:fld>
            <a:endParaRPr lang="en-US" sz="1200" i="1" dirty="0">
              <a:latin typeface="Arial" charset="0"/>
            </a:endParaRPr>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sz="900" dirty="0" smtClean="0">
                <a:solidFill>
                  <a:srgbClr val="FF0000"/>
                </a:solidFill>
              </a:rPr>
              <a:t>See</a:t>
            </a:r>
            <a:r>
              <a:rPr lang="en-GB" sz="900" baseline="0" dirty="0" smtClean="0">
                <a:solidFill>
                  <a:srgbClr val="FF0000"/>
                </a:solidFill>
              </a:rPr>
              <a:t> the video:</a:t>
            </a:r>
          </a:p>
          <a:p>
            <a:pPr marL="0" marR="0" indent="0" algn="l" defTabSz="914400" rtl="0" eaLnBrk="0" fontAlgn="base" latinLnBrk="0" hangingPunct="0">
              <a:lnSpc>
                <a:spcPct val="100000"/>
              </a:lnSpc>
              <a:spcBef>
                <a:spcPct val="30000"/>
              </a:spcBef>
              <a:spcAft>
                <a:spcPct val="0"/>
              </a:spcAft>
              <a:buClrTx/>
              <a:buSzTx/>
              <a:buFontTx/>
              <a:buNone/>
              <a:tabLst/>
              <a:defRPr/>
            </a:pPr>
            <a:r>
              <a:rPr lang="en-GB" sz="900" b="1" dirty="0" smtClean="0">
                <a:solidFill>
                  <a:srgbClr val="FF0000"/>
                </a:solidFill>
              </a:rPr>
              <a:t>https://www.youtube.com/watch?v=TM6hBSCcIoo</a:t>
            </a:r>
          </a:p>
          <a:p>
            <a:pPr marL="0" marR="0" indent="0" algn="l" defTabSz="914400" rtl="0" eaLnBrk="0" fontAlgn="base" latinLnBrk="0" hangingPunct="0">
              <a:lnSpc>
                <a:spcPct val="100000"/>
              </a:lnSpc>
              <a:spcBef>
                <a:spcPct val="30000"/>
              </a:spcBef>
              <a:spcAft>
                <a:spcPct val="0"/>
              </a:spcAft>
              <a:buClrTx/>
              <a:buSzTx/>
              <a:buFontTx/>
              <a:buNone/>
              <a:tabLst/>
              <a:defRPr/>
            </a:pPr>
            <a:endParaRPr lang="en-GB" sz="900" dirty="0" smtClean="0">
              <a:solidFill>
                <a:srgbClr val="FF0000"/>
              </a:solidFill>
            </a:endParaRPr>
          </a:p>
          <a:p>
            <a:pPr fontAlgn="base"/>
            <a:r>
              <a:rPr lang="en-CA" sz="900" b="0" u="none" strike="noStrike" kern="1200" dirty="0" smtClean="0">
                <a:solidFill>
                  <a:schemeClr val="tx1"/>
                </a:solidFill>
                <a:effectLst/>
                <a:latin typeface="+mn-lt"/>
                <a:ea typeface="+mn-ea"/>
                <a:cs typeface="+mn-cs"/>
              </a:rPr>
              <a:t>3.1 Cells are the smallest unit of life</a:t>
            </a:r>
            <a:r>
              <a:rPr lang="en-CA" sz="900" b="0" kern="1200" dirty="0" smtClean="0">
                <a:solidFill>
                  <a:schemeClr val="tx1"/>
                </a:solidFill>
                <a:effectLst/>
                <a:latin typeface="+mn-lt"/>
                <a:ea typeface="+mn-ea"/>
                <a:cs typeface="+mn-cs"/>
              </a:rPr>
              <a:t> </a:t>
            </a:r>
            <a:endParaRPr lang="en-CA" sz="900" b="1" kern="1200" dirty="0" smtClean="0">
              <a:solidFill>
                <a:schemeClr val="tx1"/>
              </a:solidFill>
              <a:effectLst/>
              <a:latin typeface="+mn-lt"/>
              <a:ea typeface="+mn-ea"/>
              <a:cs typeface="+mn-cs"/>
            </a:endParaRPr>
          </a:p>
          <a:p>
            <a:pPr lvl="0" fontAlgn="base"/>
            <a:r>
              <a:rPr lang="en-CA" sz="900" kern="1200" dirty="0" smtClean="0">
                <a:solidFill>
                  <a:schemeClr val="tx1"/>
                </a:solidFill>
                <a:effectLst/>
                <a:latin typeface="+mn-lt"/>
                <a:ea typeface="+mn-ea"/>
                <a:cs typeface="+mn-cs"/>
              </a:rPr>
              <a:t>All living organisms are composed of cells—the basic structural and functional units of life. Cells vary widely in both shape and size.</a:t>
            </a:r>
          </a:p>
          <a:p>
            <a:pPr lvl="0" fontAlgn="base"/>
            <a:r>
              <a:rPr lang="en-CA" sz="900" kern="1200" dirty="0" smtClean="0">
                <a:solidFill>
                  <a:schemeClr val="tx1"/>
                </a:solidFill>
                <a:effectLst/>
                <a:latin typeface="+mn-lt"/>
                <a:ea typeface="+mn-ea"/>
                <a:cs typeface="+mn-cs"/>
              </a:rPr>
              <a:t>The principle of complementarity states that the biochemical activity of cells reflects the operation of their organelles.</a:t>
            </a:r>
          </a:p>
          <a:p>
            <a:pPr lvl="0" fontAlgn="base"/>
            <a:r>
              <a:rPr lang="en-CA" sz="900" kern="1200" dirty="0" smtClean="0">
                <a:solidFill>
                  <a:schemeClr val="tx1"/>
                </a:solidFill>
                <a:effectLst/>
                <a:latin typeface="+mn-lt"/>
                <a:ea typeface="+mn-ea"/>
                <a:cs typeface="+mn-cs"/>
              </a:rPr>
              <a:t>The generalized cell is a concept that typifies all cells. The generalized human cell has three major regions—the nucleus, cytoplasm, and plasma membrane.</a:t>
            </a:r>
          </a:p>
          <a:p>
            <a:pPr lvl="0" fontAlgn="base"/>
            <a:r>
              <a:rPr lang="en-CA" sz="900" kern="1200" dirty="0" smtClean="0">
                <a:solidFill>
                  <a:schemeClr val="tx1"/>
                </a:solidFill>
                <a:effectLst/>
                <a:latin typeface="+mn-lt"/>
                <a:ea typeface="+mn-ea"/>
                <a:cs typeface="+mn-cs"/>
              </a:rPr>
              <a:t>Extracellular materials are substances found outside the cells. They include body fluids, cellular secretions, and extracellular matrix. Extracellular matrix is particularly abundant in connective tissues.</a:t>
            </a:r>
          </a:p>
          <a:p>
            <a:pPr marL="0" marR="0" indent="0" algn="l" defTabSz="914400" rtl="0" eaLnBrk="0" fontAlgn="base" latinLnBrk="0" hangingPunct="0">
              <a:lnSpc>
                <a:spcPct val="100000"/>
              </a:lnSpc>
              <a:spcBef>
                <a:spcPct val="30000"/>
              </a:spcBef>
              <a:spcAft>
                <a:spcPct val="0"/>
              </a:spcAft>
              <a:buClrTx/>
              <a:buSzTx/>
              <a:buFontTx/>
              <a:buNone/>
              <a:tabLst/>
              <a:defRPr/>
            </a:pPr>
            <a:endParaRPr lang="en-GB" sz="900" dirty="0" smtClean="0">
              <a:solidFill>
                <a:srgbClr val="FF0000"/>
              </a:solidFill>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en-GB" sz="900" dirty="0" smtClean="0">
              <a:solidFill>
                <a:srgbClr val="FF0000"/>
              </a:solidFill>
            </a:endParaRPr>
          </a:p>
        </p:txBody>
      </p:sp>
    </p:spTree>
    <p:extLst>
      <p:ext uri="{BB962C8B-B14F-4D97-AF65-F5344CB8AC3E}">
        <p14:creationId xmlns:p14="http://schemas.microsoft.com/office/powerpoint/2010/main" val="24752003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E5B01F5F-2F18-4FF4-A3F1-6134930A189D}" type="slidenum">
              <a:rPr lang="en-US" smtClean="0"/>
              <a:t>2</a:t>
            </a:fld>
            <a:endParaRPr lang="en-US"/>
          </a:p>
        </p:txBody>
      </p:sp>
    </p:spTree>
    <p:extLst>
      <p:ext uri="{BB962C8B-B14F-4D97-AF65-F5344CB8AC3E}">
        <p14:creationId xmlns:p14="http://schemas.microsoft.com/office/powerpoint/2010/main" val="41024374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CA" sz="1000" b="0" kern="1200" dirty="0" smtClean="0">
                <a:solidFill>
                  <a:schemeClr val="tx1"/>
                </a:solidFill>
                <a:effectLst/>
                <a:latin typeface="+mn-lt"/>
                <a:ea typeface="+mn-ea"/>
                <a:cs typeface="+mn-cs"/>
              </a:rPr>
              <a:t>PART 1: Plasma Membrane</a:t>
            </a:r>
            <a:endParaRPr lang="en-CA" sz="1000" b="1" kern="1200" dirty="0" smtClean="0">
              <a:solidFill>
                <a:schemeClr val="tx1"/>
              </a:solidFill>
              <a:effectLst/>
              <a:latin typeface="+mn-lt"/>
              <a:ea typeface="+mn-ea"/>
              <a:cs typeface="+mn-cs"/>
            </a:endParaRPr>
          </a:p>
          <a:p>
            <a:pPr fontAlgn="base"/>
            <a:r>
              <a:rPr lang="en-CA" sz="1000" b="0" u="none" strike="noStrike" kern="1200" dirty="0" smtClean="0">
                <a:solidFill>
                  <a:schemeClr val="tx1"/>
                </a:solidFill>
                <a:effectLst/>
                <a:latin typeface="+mn-lt"/>
                <a:ea typeface="+mn-ea"/>
                <a:cs typeface="+mn-cs"/>
              </a:rPr>
              <a:t>3.2 The fluid mosaic model depicts the plasma membrane as a double layer of phospholipids with embedded proteins</a:t>
            </a:r>
          </a:p>
          <a:p>
            <a:pPr fontAlgn="base"/>
            <a:r>
              <a:rPr lang="en-CA" sz="1000" kern="1200" dirty="0" smtClean="0">
                <a:solidFill>
                  <a:schemeClr val="tx1"/>
                </a:solidFill>
                <a:effectLst/>
                <a:latin typeface="+mn-lt"/>
                <a:ea typeface="+mn-ea"/>
                <a:cs typeface="+mn-cs"/>
              </a:rPr>
              <a:t>The plasma membrane encloses cell contents, mediates exchanges with the extracellular environment, and plays a role in cellular communication.</a:t>
            </a:r>
          </a:p>
          <a:p>
            <a:pPr lvl="0" fontAlgn="base"/>
            <a:r>
              <a:rPr lang="en-CA" sz="1000" kern="1200" dirty="0" smtClean="0">
                <a:solidFill>
                  <a:schemeClr val="tx1"/>
                </a:solidFill>
                <a:effectLst/>
                <a:latin typeface="+mn-lt"/>
                <a:ea typeface="+mn-ea"/>
                <a:cs typeface="+mn-cs"/>
              </a:rPr>
              <a:t>The plasma membrane is a fluid bilayer of lipids (phospholipids, cholesterol, and glycolipids) within which proteins are inserted.</a:t>
            </a:r>
          </a:p>
          <a:p>
            <a:pPr lvl="0" fontAlgn="base"/>
            <a:r>
              <a:rPr lang="en-CA" sz="1000" kern="1200" dirty="0" smtClean="0">
                <a:solidFill>
                  <a:schemeClr val="tx1"/>
                </a:solidFill>
                <a:effectLst/>
                <a:latin typeface="+mn-lt"/>
                <a:ea typeface="+mn-ea"/>
                <a:cs typeface="+mn-cs"/>
              </a:rPr>
              <a:t>The lipids have both hydrophilic and hydrophobic regions that organize their aggregation and self-repair. The lipids form the structural part of the plasma membrane.</a:t>
            </a:r>
          </a:p>
          <a:p>
            <a:pPr lvl="0" fontAlgn="base"/>
            <a:r>
              <a:rPr lang="en-CA" sz="1000" kern="1200" dirty="0" smtClean="0">
                <a:solidFill>
                  <a:schemeClr val="tx1"/>
                </a:solidFill>
                <a:effectLst/>
                <a:latin typeface="+mn-lt"/>
                <a:ea typeface="+mn-ea"/>
                <a:cs typeface="+mn-cs"/>
              </a:rPr>
              <a:t>Most proteins are integral transmembrane proteins that extend entirely through the membrane. Some, appended to the integral proteins, are peripheral proteins.</a:t>
            </a:r>
          </a:p>
          <a:p>
            <a:pPr lvl="0" fontAlgn="base"/>
            <a:r>
              <a:rPr lang="en-CA" sz="1000" kern="1200" dirty="0" smtClean="0">
                <a:solidFill>
                  <a:schemeClr val="tx1"/>
                </a:solidFill>
                <a:effectLst/>
                <a:latin typeface="+mn-lt"/>
                <a:ea typeface="+mn-ea"/>
                <a:cs typeface="+mn-cs"/>
              </a:rPr>
              <a:t>Proteins are responsible for most specialized membrane functions: Some are enzymes, some are receptors, and others mediate membrane transport functions.</a:t>
            </a:r>
          </a:p>
          <a:p>
            <a:pPr lvl="0" fontAlgn="base"/>
            <a:r>
              <a:rPr lang="en-CA" sz="1000" kern="1200" dirty="0" smtClean="0">
                <a:solidFill>
                  <a:schemeClr val="tx1"/>
                </a:solidFill>
                <a:effectLst/>
                <a:latin typeface="+mn-lt"/>
                <a:ea typeface="+mn-ea"/>
                <a:cs typeface="+mn-cs"/>
              </a:rPr>
              <a:t>Externally facing glycoproteins contribute to the </a:t>
            </a:r>
            <a:r>
              <a:rPr lang="en-CA" sz="1000" kern="1200" dirty="0" err="1" smtClean="0">
                <a:solidFill>
                  <a:schemeClr val="tx1"/>
                </a:solidFill>
                <a:effectLst/>
                <a:latin typeface="+mn-lt"/>
                <a:ea typeface="+mn-ea"/>
                <a:cs typeface="+mn-cs"/>
              </a:rPr>
              <a:t>glycocalyx</a:t>
            </a:r>
            <a:r>
              <a:rPr lang="en-CA" sz="1000" kern="1200" dirty="0" smtClean="0">
                <a:solidFill>
                  <a:schemeClr val="tx1"/>
                </a:solidFill>
                <a:effectLst/>
                <a:latin typeface="+mn-lt"/>
                <a:ea typeface="+mn-ea"/>
                <a:cs typeface="+mn-cs"/>
              </a:rPr>
              <a:t>.</a:t>
            </a:r>
          </a:p>
          <a:p>
            <a:pPr lvl="0" fontAlgn="base"/>
            <a:r>
              <a:rPr lang="en-CA" sz="1000" kern="1200" dirty="0" smtClean="0">
                <a:solidFill>
                  <a:schemeClr val="tx1"/>
                </a:solidFill>
                <a:effectLst/>
                <a:latin typeface="+mn-lt"/>
                <a:ea typeface="+mn-ea"/>
                <a:cs typeface="+mn-cs"/>
              </a:rPr>
              <a:t>Cell junctions join cells together and may aid or inhibit movement of molecules between or past cells.</a:t>
            </a:r>
          </a:p>
          <a:p>
            <a:pPr lvl="0" fontAlgn="base"/>
            <a:r>
              <a:rPr lang="en-CA" sz="1000" kern="1200" dirty="0" smtClean="0">
                <a:solidFill>
                  <a:schemeClr val="tx1"/>
                </a:solidFill>
                <a:effectLst/>
                <a:latin typeface="+mn-lt"/>
                <a:ea typeface="+mn-ea"/>
                <a:cs typeface="+mn-cs"/>
              </a:rPr>
              <a:t>111Tight junctions are impermeable junctions. Desmosomes mechanically couple cells into a functional community. Gap junctions allow joined cells to communicate.</a:t>
            </a:r>
          </a:p>
          <a:p>
            <a:pPr lvl="0" fontAlgn="base"/>
            <a:r>
              <a:rPr lang="en-CA" sz="1000" kern="1200" dirty="0" smtClean="0">
                <a:solidFill>
                  <a:schemeClr val="tx1"/>
                </a:solidFill>
                <a:effectLst/>
                <a:latin typeface="+mn-lt"/>
                <a:ea typeface="+mn-ea"/>
                <a:cs typeface="+mn-cs"/>
              </a:rPr>
              <a:t>The plasma membrane acts as a selectively permeable barrier. Substances move across the plasma membrane by passive processes, which depend on the kinetic energy of molecules, and by active processes, which depend on the use of cellular energy (ATP).</a:t>
            </a:r>
          </a:p>
          <a:p>
            <a:pPr lvl="0" fontAlgn="base"/>
            <a:endParaRPr lang="en-CA" sz="1000" kern="1200" dirty="0" smtClean="0">
              <a:solidFill>
                <a:schemeClr val="tx1"/>
              </a:solidFill>
              <a:effectLst/>
              <a:latin typeface="+mn-lt"/>
              <a:ea typeface="+mn-ea"/>
              <a:cs typeface="+mn-cs"/>
            </a:endParaRPr>
          </a:p>
          <a:p>
            <a:pPr lvl="0" fontAlgn="base"/>
            <a:endParaRPr lang="en-CA" sz="1000" kern="1200" dirty="0" smtClean="0">
              <a:solidFill>
                <a:schemeClr val="tx1"/>
              </a:solidFill>
              <a:effectLst/>
              <a:latin typeface="+mn-lt"/>
              <a:ea typeface="+mn-ea"/>
              <a:cs typeface="+mn-cs"/>
            </a:endParaRPr>
          </a:p>
          <a:p>
            <a:pPr marL="171450" lvl="0" indent="-171450" fontAlgn="base">
              <a:buFont typeface="Arial"/>
              <a:buChar char="•"/>
            </a:pPr>
            <a:endParaRPr lang="en-CA" sz="1000" kern="1200" dirty="0" smtClean="0">
              <a:solidFill>
                <a:schemeClr val="tx1"/>
              </a:solidFill>
              <a:effectLst/>
              <a:latin typeface="+mn-lt"/>
              <a:ea typeface="+mn-ea"/>
              <a:cs typeface="+mn-cs"/>
            </a:endParaRPr>
          </a:p>
          <a:p>
            <a:pPr marL="171450" lvl="0" indent="-171450" fontAlgn="base">
              <a:buFont typeface="Arial"/>
              <a:buChar char="•"/>
            </a:pPr>
            <a:endParaRPr lang="en-CA" sz="1000" kern="1200" dirty="0" smtClean="0">
              <a:solidFill>
                <a:schemeClr val="tx1"/>
              </a:solidFill>
              <a:effectLst/>
              <a:latin typeface="+mn-lt"/>
              <a:ea typeface="+mn-ea"/>
              <a:cs typeface="+mn-cs"/>
            </a:endParaRPr>
          </a:p>
          <a:p>
            <a:pPr lvl="0" fontAlgn="base"/>
            <a:endParaRPr lang="en-CA" sz="1000" kern="1200" dirty="0" smtClean="0">
              <a:solidFill>
                <a:schemeClr val="tx1"/>
              </a:solidFill>
              <a:effectLst/>
              <a:latin typeface="+mn-lt"/>
              <a:ea typeface="+mn-ea"/>
              <a:cs typeface="+mn-cs"/>
            </a:endParaRPr>
          </a:p>
          <a:p>
            <a:pPr lvl="0" fontAlgn="base"/>
            <a:endParaRPr lang="en-CA" sz="1000" kern="1200" dirty="0" smtClean="0">
              <a:solidFill>
                <a:schemeClr val="tx1"/>
              </a:solidFill>
              <a:effectLst/>
              <a:latin typeface="+mn-lt"/>
              <a:ea typeface="+mn-ea"/>
              <a:cs typeface="+mn-cs"/>
            </a:endParaRPr>
          </a:p>
          <a:p>
            <a:pPr lvl="0" fontAlgn="base"/>
            <a:endParaRPr lang="en-CA" sz="1000" kern="1200" dirty="0" smtClean="0">
              <a:solidFill>
                <a:schemeClr val="tx1"/>
              </a:solidFill>
              <a:effectLst/>
              <a:latin typeface="+mn-lt"/>
              <a:ea typeface="+mn-ea"/>
              <a:cs typeface="+mn-cs"/>
            </a:endParaRPr>
          </a:p>
          <a:p>
            <a:pPr lvl="0" fontAlgn="base"/>
            <a:endParaRPr lang="en-CA" sz="1000" kern="1200" dirty="0" smtClean="0">
              <a:solidFill>
                <a:schemeClr val="tx1"/>
              </a:solidFill>
              <a:effectLst/>
              <a:latin typeface="+mn-lt"/>
              <a:ea typeface="+mn-ea"/>
              <a:cs typeface="+mn-cs"/>
            </a:endParaRPr>
          </a:p>
          <a:p>
            <a:pPr lvl="0" fontAlgn="base"/>
            <a:endParaRPr lang="en-CA" sz="1000" kern="1200" dirty="0" smtClean="0">
              <a:solidFill>
                <a:schemeClr val="tx1"/>
              </a:solidFill>
              <a:effectLst/>
              <a:latin typeface="+mn-lt"/>
              <a:ea typeface="+mn-ea"/>
              <a:cs typeface="+mn-cs"/>
            </a:endParaRPr>
          </a:p>
          <a:p>
            <a:pPr lvl="0" fontAlgn="base"/>
            <a:endParaRPr lang="en-CA" sz="10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5B01F5F-2F18-4FF4-A3F1-6134930A189D}" type="slidenum">
              <a:rPr lang="en-US" smtClean="0"/>
              <a:t>3</a:t>
            </a:fld>
            <a:endParaRPr lang="en-US"/>
          </a:p>
        </p:txBody>
      </p:sp>
    </p:spTree>
    <p:extLst>
      <p:ext uri="{BB962C8B-B14F-4D97-AF65-F5344CB8AC3E}">
        <p14:creationId xmlns:p14="http://schemas.microsoft.com/office/powerpoint/2010/main" val="27731680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sz="1200" dirty="0" smtClean="0"/>
              <a:t>*A phospholipid is a lipid containing a phosphoric acid group as mono or di-ester. This family includes, in particular, phosphatidic acids and </a:t>
            </a:r>
            <a:r>
              <a:rPr lang="en-CA" sz="1200" dirty="0" err="1" smtClean="0"/>
              <a:t>phosphoglycerides</a:t>
            </a:r>
            <a:r>
              <a:rPr lang="en-CA" sz="1200" dirty="0" smtClean="0"/>
              <a:t>. They are amphiphilic lipids, that is to say constituted by a polar "head" (hydrophilic) and two aliphatic "tails" (hydrophobic). Most phospholipids are </a:t>
            </a:r>
            <a:r>
              <a:rPr lang="en-CA" sz="1200" dirty="0" err="1" smtClean="0"/>
              <a:t>phosphoglycerides</a:t>
            </a:r>
            <a:r>
              <a:rPr lang="en-CA" sz="1200" dirty="0" smtClean="0"/>
              <a:t>, the head of which is organized around a glycerol-3-phosphate residue esterified by a polar molecule, and the two tails are the aliphatic chains of two fatty acids. </a:t>
            </a:r>
          </a:p>
          <a:p>
            <a:endParaRPr lang="en-CA" sz="1200" dirty="0" smtClean="0"/>
          </a:p>
          <a:p>
            <a:endParaRPr lang="en-CA" sz="1200" dirty="0" smtClean="0"/>
          </a:p>
          <a:p>
            <a:pPr marL="171450" indent="-171450">
              <a:buFont typeface="Arial"/>
              <a:buChar char="•"/>
            </a:pPr>
            <a:r>
              <a:rPr lang="en-CA" sz="1200" dirty="0" smtClean="0"/>
              <a:t>Exterior and interior are polar</a:t>
            </a:r>
            <a:r>
              <a:rPr lang="en-CA" sz="1200" dirty="0" smtClean="0">
                <a:sym typeface="Wingdings"/>
              </a:rPr>
              <a:t> it is always changing--. Changing fluid mosaic, the</a:t>
            </a:r>
            <a:r>
              <a:rPr lang="en-CA" sz="1200" baseline="0" dirty="0" smtClean="0">
                <a:sym typeface="Wingdings"/>
              </a:rPr>
              <a:t> </a:t>
            </a:r>
            <a:r>
              <a:rPr lang="en-CA" sz="1200" dirty="0" smtClean="0">
                <a:sym typeface="Wingdings"/>
              </a:rPr>
              <a:t>fluids</a:t>
            </a:r>
            <a:r>
              <a:rPr lang="en-CA" sz="1200" baseline="0" dirty="0" smtClean="0">
                <a:sym typeface="Wingdings"/>
              </a:rPr>
              <a:t> travel within the membrane , the protein within are dynamic and</a:t>
            </a:r>
          </a:p>
          <a:p>
            <a:pPr marL="171450" indent="-171450">
              <a:buFont typeface="Arial"/>
              <a:buChar char="•"/>
            </a:pPr>
            <a:r>
              <a:rPr lang="en-CA" sz="1200" baseline="0" dirty="0" smtClean="0">
                <a:sym typeface="Wingdings"/>
              </a:rPr>
              <a:t>Contain molecules of cholesterol and glycolipids </a:t>
            </a:r>
          </a:p>
          <a:p>
            <a:pPr marL="171450" indent="-171450">
              <a:buFont typeface="Arial"/>
              <a:buChar char="•"/>
            </a:pPr>
            <a:endParaRPr lang="en-CA" sz="1200" baseline="0" dirty="0" smtClean="0">
              <a:sym typeface="Wingdings"/>
            </a:endParaRPr>
          </a:p>
          <a:p>
            <a:pPr marL="171450" indent="-171450">
              <a:buFont typeface="Arial"/>
              <a:buChar char="•"/>
            </a:pPr>
            <a:r>
              <a:rPr lang="en-CA" sz="1200" baseline="0" dirty="0" smtClean="0">
                <a:sym typeface="Wingdings"/>
              </a:rPr>
              <a:t>The head is Polar- attracts water</a:t>
            </a:r>
          </a:p>
          <a:p>
            <a:pPr marL="171450" indent="-171450">
              <a:buFont typeface="Arial"/>
              <a:buChar char="•"/>
            </a:pPr>
            <a:r>
              <a:rPr lang="en-CA" sz="1200" baseline="0" dirty="0" smtClean="0">
                <a:sym typeface="Wingdings"/>
              </a:rPr>
              <a:t>Aliphatic carbons make up middle section of the plasma membrane- acid chains (hydrophilic)</a:t>
            </a:r>
          </a:p>
          <a:p>
            <a:pPr marL="171450" indent="-171450">
              <a:buFont typeface="Arial"/>
              <a:buChar char="•"/>
            </a:pPr>
            <a:r>
              <a:rPr lang="en-CA" sz="1200" baseline="0" dirty="0" smtClean="0">
                <a:sym typeface="Wingdings"/>
              </a:rPr>
              <a:t>Therefore not much water can cross the membrane due to aliphatic hydrophilic middle section</a:t>
            </a:r>
          </a:p>
          <a:p>
            <a:pPr marL="171450" indent="-171450">
              <a:buFont typeface="Arial"/>
              <a:buChar char="•"/>
            </a:pPr>
            <a:endParaRPr lang="en-CA" sz="1200" baseline="0" dirty="0" smtClean="0">
              <a:sym typeface="Wingdings"/>
            </a:endParaRPr>
          </a:p>
          <a:p>
            <a:pPr marL="171450" indent="-171450">
              <a:buFont typeface="Arial"/>
              <a:buChar char="•"/>
            </a:pPr>
            <a:endParaRPr lang="en-CA" sz="1200" baseline="0" dirty="0" smtClean="0">
              <a:sym typeface="Wingdings"/>
            </a:endParaRPr>
          </a:p>
          <a:p>
            <a:pPr marL="171450" indent="-171450">
              <a:buFont typeface="Arial"/>
              <a:buChar char="•"/>
            </a:pPr>
            <a:endParaRPr lang="en-CA" sz="1200" baseline="0" dirty="0" smtClean="0">
              <a:sym typeface="Wingdings"/>
            </a:endParaRPr>
          </a:p>
          <a:p>
            <a:pPr marL="171450" indent="-171450">
              <a:buFont typeface="Arial"/>
              <a:buChar char="•"/>
            </a:pPr>
            <a:endParaRPr lang="en-CA" sz="1200" dirty="0"/>
          </a:p>
        </p:txBody>
      </p:sp>
      <p:sp>
        <p:nvSpPr>
          <p:cNvPr id="4" name="Slide Number Placeholder 3"/>
          <p:cNvSpPr>
            <a:spLocks noGrp="1"/>
          </p:cNvSpPr>
          <p:nvPr>
            <p:ph type="sldNum" sz="quarter" idx="10"/>
          </p:nvPr>
        </p:nvSpPr>
        <p:spPr/>
        <p:txBody>
          <a:bodyPr/>
          <a:lstStyle/>
          <a:p>
            <a:fld id="{E5B01F5F-2F18-4FF4-A3F1-6134930A189D}" type="slidenum">
              <a:rPr lang="en-US" smtClean="0"/>
              <a:t>4</a:t>
            </a:fld>
            <a:endParaRPr lang="en-US"/>
          </a:p>
        </p:txBody>
      </p:sp>
    </p:spTree>
    <p:extLst>
      <p:ext uri="{BB962C8B-B14F-4D97-AF65-F5344CB8AC3E}">
        <p14:creationId xmlns:p14="http://schemas.microsoft.com/office/powerpoint/2010/main" val="20582986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sz="1100" dirty="0" smtClean="0"/>
              <a:t>*</a:t>
            </a:r>
            <a:r>
              <a:rPr lang="en-CA" sz="1100" b="1" dirty="0" err="1" smtClean="0"/>
              <a:t>Glycocalyx</a:t>
            </a:r>
            <a:r>
              <a:rPr lang="en-CA" sz="1100" b="1" dirty="0" smtClean="0"/>
              <a:t> </a:t>
            </a:r>
            <a:r>
              <a:rPr lang="en-CA" sz="1100" dirty="0" smtClean="0"/>
              <a:t>provides protection to the outer membrane of the cell. It is composed of a layer of polysaccharides covalently bonded to the lipids and proteins of the membrane. It is very hydrophilic and therefore creates a water environment around the cell. It is clearly visible under the electron microscope after staining with ruthenium red and in optical microscopy by PAS staining. </a:t>
            </a:r>
            <a:r>
              <a:rPr lang="en-CA" sz="1100" dirty="0" err="1" smtClean="0"/>
              <a:t>Glycocalyx</a:t>
            </a:r>
            <a:r>
              <a:rPr lang="en-CA" sz="1100" dirty="0" smtClean="0"/>
              <a:t> accounts for 2% to 10% of the membrane material. It plays a role in the protection, in the phenomena of </a:t>
            </a:r>
            <a:r>
              <a:rPr lang="en-CA" sz="1100" b="1" dirty="0" smtClean="0"/>
              <a:t>recognition</a:t>
            </a:r>
            <a:r>
              <a:rPr lang="en-CA" sz="1100" dirty="0" smtClean="0"/>
              <a:t> and </a:t>
            </a:r>
            <a:r>
              <a:rPr lang="en-CA" sz="1100" b="1" dirty="0" smtClean="0"/>
              <a:t>cell adhesion </a:t>
            </a:r>
            <a:r>
              <a:rPr lang="en-CA" sz="1100" dirty="0" smtClean="0"/>
              <a:t>and in the </a:t>
            </a:r>
            <a:r>
              <a:rPr lang="en-CA" sz="1100" b="1" dirty="0" smtClean="0"/>
              <a:t>infectious processes</a:t>
            </a:r>
            <a:r>
              <a:rPr lang="en-CA" sz="1100" dirty="0" smtClean="0"/>
              <a:t>.</a:t>
            </a:r>
          </a:p>
          <a:p>
            <a:r>
              <a:rPr lang="en-US" altLang="en-US" sz="1100" b="1" dirty="0" err="1" smtClean="0"/>
              <a:t>Glycocalyx</a:t>
            </a:r>
            <a:r>
              <a:rPr lang="en-US" altLang="en-US" sz="1100" b="1" dirty="0" smtClean="0"/>
              <a:t>: </a:t>
            </a:r>
          </a:p>
          <a:p>
            <a:r>
              <a:rPr lang="en-US" altLang="en-US" sz="1100" dirty="0" smtClean="0"/>
              <a:t>Consists of sugars (carbohydrates) sticking out of cell surface</a:t>
            </a:r>
          </a:p>
          <a:p>
            <a:pPr lvl="1"/>
            <a:r>
              <a:rPr lang="en-US" altLang="en-US" sz="1100" dirty="0" smtClean="0"/>
              <a:t>Some sugars are attached to lipids (glycolipids) and some to proteins (glycoproteins)</a:t>
            </a:r>
          </a:p>
          <a:p>
            <a:r>
              <a:rPr lang="en-US" altLang="en-US" sz="1100" dirty="0" smtClean="0"/>
              <a:t>Every cell type has different patterns of this “sugar coating”</a:t>
            </a:r>
          </a:p>
          <a:p>
            <a:pPr lvl="1"/>
            <a:r>
              <a:rPr lang="en-US" altLang="en-US" sz="1100" dirty="0" smtClean="0"/>
              <a:t>Functions as specific biological markers for cell- to-cell recognition</a:t>
            </a:r>
          </a:p>
          <a:p>
            <a:pPr lvl="1"/>
            <a:r>
              <a:rPr lang="en-US" altLang="en-US" sz="1100" dirty="0" smtClean="0"/>
              <a:t>Allows immune system to recognize “self” vs. “</a:t>
            </a:r>
            <a:r>
              <a:rPr lang="en-US" altLang="en-US" sz="1100" dirty="0" err="1" smtClean="0"/>
              <a:t>nonself</a:t>
            </a:r>
            <a:r>
              <a:rPr lang="en-US" altLang="en-US" sz="1100" dirty="0" smtClean="0"/>
              <a:t>”</a:t>
            </a:r>
          </a:p>
          <a:p>
            <a:pPr lvl="1"/>
            <a:endParaRPr lang="en-US" altLang="en-US" sz="1100" dirty="0" smtClean="0"/>
          </a:p>
          <a:p>
            <a:pPr lvl="1"/>
            <a:endParaRPr lang="en-US" altLang="en-US" sz="1100" dirty="0" smtClean="0"/>
          </a:p>
          <a:p>
            <a:pPr marL="171450" lvl="0" indent="-171450" algn="l">
              <a:buFont typeface="Arial"/>
              <a:buChar char="•"/>
            </a:pPr>
            <a:r>
              <a:rPr lang="en-US" altLang="en-US" sz="1100" dirty="0" smtClean="0"/>
              <a:t>Peripheral</a:t>
            </a:r>
            <a:r>
              <a:rPr lang="en-US" altLang="en-US" sz="1100" baseline="0" dirty="0" smtClean="0"/>
              <a:t> proteins are attached loosely within the cell </a:t>
            </a:r>
            <a:endParaRPr lang="en-US" altLang="en-US" sz="1100" dirty="0" smtClean="0"/>
          </a:p>
          <a:p>
            <a:endParaRPr lang="en-CA" sz="1100" dirty="0"/>
          </a:p>
        </p:txBody>
      </p:sp>
      <p:sp>
        <p:nvSpPr>
          <p:cNvPr id="4" name="Slide Number Placeholder 3"/>
          <p:cNvSpPr>
            <a:spLocks noGrp="1"/>
          </p:cNvSpPr>
          <p:nvPr>
            <p:ph type="sldNum" sz="quarter" idx="10"/>
          </p:nvPr>
        </p:nvSpPr>
        <p:spPr/>
        <p:txBody>
          <a:bodyPr/>
          <a:lstStyle/>
          <a:p>
            <a:fld id="{E5B01F5F-2F18-4FF4-A3F1-6134930A189D}" type="slidenum">
              <a:rPr lang="en-US" smtClean="0"/>
              <a:t>5</a:t>
            </a:fld>
            <a:endParaRPr lang="en-US"/>
          </a:p>
        </p:txBody>
      </p:sp>
    </p:spTree>
    <p:extLst>
      <p:ext uri="{BB962C8B-B14F-4D97-AF65-F5344CB8AC3E}">
        <p14:creationId xmlns:p14="http://schemas.microsoft.com/office/powerpoint/2010/main" val="28006677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sz="900" b="1" dirty="0" smtClean="0"/>
              <a:t>Tight junctions </a:t>
            </a:r>
            <a:r>
              <a:rPr lang="en-CA" sz="900" dirty="0" smtClean="0"/>
              <a:t>are one of the structures that prevent molecules from infiltrating between adjacent cells. A series of proteins (</a:t>
            </a:r>
            <a:r>
              <a:rPr lang="en-CA" sz="900" dirty="0" err="1" smtClean="0"/>
              <a:t>occludins</a:t>
            </a:r>
            <a:r>
              <a:rPr lang="en-CA" sz="900" dirty="0" smtClean="0"/>
              <a:t> etc.) present in adjacent plasma membranes interlock and thus form a tight junction.</a:t>
            </a:r>
            <a:br>
              <a:rPr lang="en-CA" sz="900" dirty="0" smtClean="0"/>
            </a:br>
            <a:r>
              <a:rPr lang="en-CA" sz="900" b="1" dirty="0" smtClean="0"/>
              <a:t>Desmosomes</a:t>
            </a:r>
            <a:r>
              <a:rPr lang="en-CA" sz="900" dirty="0" smtClean="0"/>
              <a:t> are anchor junctions that prevent cells from separating. The cells are retained together by thin filaments of internal binding proteins (</a:t>
            </a:r>
            <a:r>
              <a:rPr lang="en-CA" sz="900" dirty="0" err="1" smtClean="0"/>
              <a:t>cadherins</a:t>
            </a:r>
            <a:r>
              <a:rPr lang="en-CA" sz="900" dirty="0" smtClean="0"/>
              <a:t>) attached to the plates (glycoproteins on the cytoplasmic face of each plasma membrane). These filaments advance into the intercellular space and interlock like the teeth of a zipper. This arrangement distributes the tensions and prevents the cells from tearing as they are stretched.</a:t>
            </a:r>
            <a:br>
              <a:rPr lang="en-CA" sz="900" dirty="0" smtClean="0"/>
            </a:br>
            <a:r>
              <a:rPr lang="en-CA" sz="900" b="1" dirty="0" smtClean="0"/>
              <a:t>Gap Junctions: </a:t>
            </a:r>
            <a:r>
              <a:rPr lang="en-CA" sz="900" dirty="0" smtClean="0"/>
              <a:t>Open junctions (or communicating junctions) allow the passage of chemical substances from one cell to another. The cells are connected by hollow cylinders called connectors. The connection of a membrane is associated with that of a neighboring membrane to form a single channel that can open (or close) to let small molecules pass from one cell to another.</a:t>
            </a:r>
          </a:p>
          <a:p>
            <a:pPr fontAlgn="base"/>
            <a:r>
              <a:rPr lang="en-CA" sz="900" b="0" u="none" strike="noStrike" kern="1200" dirty="0" smtClean="0">
                <a:solidFill>
                  <a:schemeClr val="tx1"/>
                </a:solidFill>
                <a:effectLst/>
                <a:latin typeface="+mn-lt"/>
                <a:ea typeface="+mn-ea"/>
                <a:cs typeface="+mn-cs"/>
              </a:rPr>
              <a:t>3.6 Cell adhesion molecules and membrane receptors allow the cell to interact with its environment  </a:t>
            </a:r>
          </a:p>
          <a:p>
            <a:pPr lvl="0" fontAlgn="base"/>
            <a:r>
              <a:rPr lang="en-CA" sz="900" kern="1200" dirty="0" smtClean="0">
                <a:solidFill>
                  <a:schemeClr val="tx1"/>
                </a:solidFill>
                <a:effectLst/>
                <a:latin typeface="+mn-lt"/>
                <a:ea typeface="+mn-ea"/>
                <a:cs typeface="+mn-cs"/>
              </a:rPr>
              <a:t>Cells interact directly and indirectly with other cells. Indirect interactions involve extracellular chemicals carried in body fluids or forming part of the extracellular matrix.</a:t>
            </a:r>
          </a:p>
          <a:p>
            <a:pPr lvl="0" fontAlgn="base"/>
            <a:r>
              <a:rPr lang="en-CA" sz="900" kern="1200" dirty="0" smtClean="0">
                <a:solidFill>
                  <a:schemeClr val="tx1"/>
                </a:solidFill>
                <a:effectLst/>
                <a:latin typeface="+mn-lt"/>
                <a:ea typeface="+mn-ea"/>
                <a:cs typeface="+mn-cs"/>
              </a:rPr>
              <a:t>Molecules of the </a:t>
            </a:r>
            <a:r>
              <a:rPr lang="en-CA" sz="900" kern="1200" dirty="0" err="1" smtClean="0">
                <a:solidFill>
                  <a:schemeClr val="tx1"/>
                </a:solidFill>
                <a:effectLst/>
                <a:latin typeface="+mn-lt"/>
                <a:ea typeface="+mn-ea"/>
                <a:cs typeface="+mn-cs"/>
              </a:rPr>
              <a:t>glycocalyx</a:t>
            </a:r>
            <a:r>
              <a:rPr lang="en-CA" sz="900" kern="1200" dirty="0" smtClean="0">
                <a:solidFill>
                  <a:schemeClr val="tx1"/>
                </a:solidFill>
                <a:effectLst/>
                <a:latin typeface="+mn-lt"/>
                <a:ea typeface="+mn-ea"/>
                <a:cs typeface="+mn-cs"/>
              </a:rPr>
              <a:t> are intimately involved in cell-environment interactions. Most are cell adhesion molecules or membrane receptors.</a:t>
            </a:r>
          </a:p>
          <a:p>
            <a:pPr lvl="0" fontAlgn="base"/>
            <a:r>
              <a:rPr lang="en-CA" sz="900" kern="1200" dirty="0" smtClean="0">
                <a:solidFill>
                  <a:schemeClr val="tx1"/>
                </a:solidFill>
                <a:effectLst/>
                <a:latin typeface="+mn-lt"/>
                <a:ea typeface="+mn-ea"/>
                <a:cs typeface="+mn-cs"/>
              </a:rPr>
              <a:t>Activated membrane receptors act as catalysts, regulate channels, or, like G protein–linked receptors, act through second messengers such as cyclic AMP and Ca2+. Ligand binding results in changes in protein structure or function within the targeted cell.</a:t>
            </a:r>
          </a:p>
          <a:p>
            <a:endParaRPr lang="en-US" sz="900" dirty="0" smtClean="0"/>
          </a:p>
          <a:p>
            <a:endParaRPr lang="en-US" sz="900" dirty="0"/>
          </a:p>
        </p:txBody>
      </p:sp>
      <p:sp>
        <p:nvSpPr>
          <p:cNvPr id="4" name="Slide Number Placeholder 3"/>
          <p:cNvSpPr>
            <a:spLocks noGrp="1"/>
          </p:cNvSpPr>
          <p:nvPr>
            <p:ph type="sldNum" sz="quarter" idx="10"/>
          </p:nvPr>
        </p:nvSpPr>
        <p:spPr/>
        <p:txBody>
          <a:bodyPr/>
          <a:lstStyle/>
          <a:p>
            <a:fld id="{22E20CE0-2EE5-45F0-A8EF-66B0E05449D0}" type="slidenum">
              <a:rPr lang="en-US" smtClean="0"/>
              <a:t>6</a:t>
            </a:fld>
            <a:endParaRPr lang="en-US"/>
          </a:p>
        </p:txBody>
      </p:sp>
    </p:spTree>
    <p:extLst>
      <p:ext uri="{BB962C8B-B14F-4D97-AF65-F5344CB8AC3E}">
        <p14:creationId xmlns:p14="http://schemas.microsoft.com/office/powerpoint/2010/main" val="8783697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E5B01F5F-2F18-4FF4-A3F1-6134930A189D}" type="slidenum">
              <a:rPr lang="en-US" smtClean="0"/>
              <a:t>7</a:t>
            </a:fld>
            <a:endParaRPr lang="en-US"/>
          </a:p>
        </p:txBody>
      </p:sp>
    </p:spTree>
    <p:extLst>
      <p:ext uri="{BB962C8B-B14F-4D97-AF65-F5344CB8AC3E}">
        <p14:creationId xmlns:p14="http://schemas.microsoft.com/office/powerpoint/2010/main" val="23899886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sz="1100" b="1" dirty="0" smtClean="0">
                <a:latin typeface="+mn-lt"/>
              </a:rPr>
              <a:t>(a) Transport:</a:t>
            </a:r>
          </a:p>
          <a:p>
            <a:r>
              <a:rPr lang="en-US" altLang="en-US" sz="1100" b="0" dirty="0" smtClean="0">
                <a:solidFill>
                  <a:srgbClr val="231F20"/>
                </a:solidFill>
                <a:latin typeface="+mn-lt"/>
              </a:rPr>
              <a:t>A protein (left) that spans the membrane may provide a hydrophilic channel across the membrane that is selective for a particular solute. Some transport proteins (right) hydrolyze ATP as an energy source to actively pump substances across the </a:t>
            </a:r>
            <a:endParaRPr lang="en-US" altLang="en-US" sz="1100" b="0" dirty="0" smtClean="0">
              <a:latin typeface="+mn-lt"/>
            </a:endParaRPr>
          </a:p>
          <a:p>
            <a:r>
              <a:rPr lang="en-US" altLang="en-US" sz="1100" b="0" dirty="0" smtClean="0">
                <a:solidFill>
                  <a:srgbClr val="231F20"/>
                </a:solidFill>
                <a:latin typeface="+mn-lt"/>
              </a:rPr>
              <a:t>membrane.</a:t>
            </a:r>
            <a:endParaRPr lang="en-US" altLang="en-US" sz="1100" b="0" dirty="0" smtClean="0">
              <a:latin typeface="+mn-lt"/>
            </a:endParaRPr>
          </a:p>
          <a:p>
            <a:r>
              <a:rPr lang="en-CA" sz="1100" b="1" dirty="0" smtClean="0">
                <a:latin typeface="+mn-lt"/>
              </a:rPr>
              <a:t>(b)</a:t>
            </a:r>
            <a:r>
              <a:rPr lang="en-CA" sz="1100" b="1" baseline="0" dirty="0" smtClean="0">
                <a:latin typeface="+mn-lt"/>
              </a:rPr>
              <a:t> Receptor for signal transduction:</a:t>
            </a:r>
          </a:p>
          <a:p>
            <a:r>
              <a:rPr lang="en-US" altLang="en-US" sz="1100" b="0" dirty="0" smtClean="0">
                <a:solidFill>
                  <a:srgbClr val="231F20"/>
                </a:solidFill>
                <a:latin typeface="+mn-lt"/>
              </a:rPr>
              <a:t>A membrane protein exposed to the outside of the cell may have a binding site with a specific shape that fits the shape of a chemical messenger, such as a hormone. The external signal may</a:t>
            </a:r>
            <a:endParaRPr lang="en-US" altLang="en-US" sz="1100" b="0" dirty="0" smtClean="0">
              <a:latin typeface="+mn-lt"/>
            </a:endParaRPr>
          </a:p>
          <a:p>
            <a:r>
              <a:rPr lang="en-US" altLang="en-US" sz="1100" b="0" dirty="0" smtClean="0">
                <a:solidFill>
                  <a:srgbClr val="231F20"/>
                </a:solidFill>
                <a:latin typeface="+mn-lt"/>
              </a:rPr>
              <a:t>cause a change in shape in the protein that initiates a chain of chemical reactions in the cell. </a:t>
            </a:r>
            <a:r>
              <a:rPr lang="en-US" altLang="en-US" sz="1100" b="1" i="1" dirty="0" smtClean="0">
                <a:solidFill>
                  <a:srgbClr val="231F20"/>
                </a:solidFill>
                <a:latin typeface="+mn-lt"/>
              </a:rPr>
              <a:t>GCPR receptor changes the function on the receptor</a:t>
            </a:r>
            <a:endParaRPr lang="en-US" altLang="en-US" sz="1100" b="1" i="1" dirty="0" smtClean="0">
              <a:latin typeface="+mn-lt"/>
            </a:endParaRPr>
          </a:p>
          <a:p>
            <a:r>
              <a:rPr lang="en-US" altLang="en-US" sz="1100" b="1" dirty="0" smtClean="0">
                <a:solidFill>
                  <a:srgbClr val="231F20"/>
                </a:solidFill>
                <a:latin typeface="+mn-lt"/>
              </a:rPr>
              <a:t>(c) Attachment to the cytoskeleton and extracellular matrix (ECM):</a:t>
            </a:r>
            <a:endParaRPr lang="en-US" altLang="en-US" sz="1100" b="1" dirty="0" smtClean="0">
              <a:latin typeface="+mn-lt"/>
            </a:endParaRPr>
          </a:p>
          <a:p>
            <a:r>
              <a:rPr lang="en-US" altLang="en-US" sz="1100" b="0" dirty="0" smtClean="0">
                <a:solidFill>
                  <a:srgbClr val="231F20"/>
                </a:solidFill>
                <a:latin typeface="+mn-lt"/>
              </a:rPr>
              <a:t>Elements of the cytoskeleton (cell’s internal supports) and the extracellular matrix (fibers and other substances outside the cell) may be anchored to membrane proteins, which help maintain </a:t>
            </a:r>
            <a:endParaRPr lang="en-US" altLang="en-US" sz="1100" b="0" dirty="0" smtClean="0">
              <a:latin typeface="+mn-lt"/>
            </a:endParaRPr>
          </a:p>
          <a:p>
            <a:r>
              <a:rPr lang="en-US" altLang="en-US" sz="1100" b="0" dirty="0" smtClean="0">
                <a:solidFill>
                  <a:srgbClr val="231F20"/>
                </a:solidFill>
                <a:latin typeface="+mn-lt"/>
              </a:rPr>
              <a:t>cell shape and fix the location of certain membrane proteins. Others play a role in cell movement or bind adjacent cells together.</a:t>
            </a:r>
            <a:endParaRPr lang="en-US" altLang="en-US" sz="1100" b="0" dirty="0" smtClean="0">
              <a:latin typeface="+mn-lt"/>
            </a:endParaRPr>
          </a:p>
          <a:p>
            <a:endParaRPr lang="en-CA" sz="1100" b="0" dirty="0">
              <a:latin typeface="+mn-lt"/>
            </a:endParaRPr>
          </a:p>
        </p:txBody>
      </p:sp>
      <p:sp>
        <p:nvSpPr>
          <p:cNvPr id="4" name="Slide Number Placeholder 3"/>
          <p:cNvSpPr>
            <a:spLocks noGrp="1"/>
          </p:cNvSpPr>
          <p:nvPr>
            <p:ph type="sldNum" sz="quarter" idx="10"/>
          </p:nvPr>
        </p:nvSpPr>
        <p:spPr/>
        <p:txBody>
          <a:bodyPr/>
          <a:lstStyle/>
          <a:p>
            <a:fld id="{E5B01F5F-2F18-4FF4-A3F1-6134930A189D}" type="slidenum">
              <a:rPr lang="en-US" smtClean="0"/>
              <a:t>8</a:t>
            </a:fld>
            <a:endParaRPr lang="en-US"/>
          </a:p>
        </p:txBody>
      </p:sp>
    </p:spTree>
    <p:extLst>
      <p:ext uri="{BB962C8B-B14F-4D97-AF65-F5344CB8AC3E}">
        <p14:creationId xmlns:p14="http://schemas.microsoft.com/office/powerpoint/2010/main" val="21706242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306090" rtl="0" eaLnBrk="1" fontAlgn="auto" latinLnBrk="0" hangingPunct="1">
              <a:lnSpc>
                <a:spcPct val="100000"/>
              </a:lnSpc>
              <a:spcBef>
                <a:spcPts val="0"/>
              </a:spcBef>
              <a:spcAft>
                <a:spcPts val="0"/>
              </a:spcAft>
              <a:buClrTx/>
              <a:buSzTx/>
              <a:buFontTx/>
              <a:buNone/>
              <a:tabLst/>
              <a:defRPr/>
            </a:pPr>
            <a:r>
              <a:rPr lang="en-US" altLang="en-US" sz="1200" b="1" dirty="0" smtClean="0">
                <a:solidFill>
                  <a:srgbClr val="231F20"/>
                </a:solidFill>
                <a:latin typeface="+mn-lt"/>
              </a:rPr>
              <a:t>(d) Enzymatic activity</a:t>
            </a:r>
            <a:endParaRPr lang="en-US" altLang="en-US" sz="1200" b="1" dirty="0" smtClean="0">
              <a:latin typeface="+mn-lt"/>
            </a:endParaRPr>
          </a:p>
          <a:p>
            <a:r>
              <a:rPr lang="en-US" altLang="en-US" sz="1200" b="0" dirty="0" smtClean="0">
                <a:solidFill>
                  <a:srgbClr val="231F20"/>
                </a:solidFill>
                <a:latin typeface="+mn-lt"/>
              </a:rPr>
              <a:t>A protein built into the membrane may be an enzyme with its active site exposed to substances in the adjacent solution. In some cases, several enzymes in a membrane act as a team that catalyzes sequential steps of a metabolic pathway as indicated (left to right) here.</a:t>
            </a:r>
          </a:p>
          <a:p>
            <a:pPr marL="0" marR="0" indent="0" algn="l" defTabSz="1306090" rtl="0" eaLnBrk="1" fontAlgn="auto" latinLnBrk="0" hangingPunct="1">
              <a:lnSpc>
                <a:spcPct val="100000"/>
              </a:lnSpc>
              <a:spcBef>
                <a:spcPts val="0"/>
              </a:spcBef>
              <a:spcAft>
                <a:spcPts val="0"/>
              </a:spcAft>
              <a:buClrTx/>
              <a:buSzTx/>
              <a:buFontTx/>
              <a:buNone/>
              <a:tabLst/>
              <a:defRPr/>
            </a:pPr>
            <a:r>
              <a:rPr lang="en-US" altLang="en-US" sz="1200" b="0" dirty="0" smtClean="0">
                <a:solidFill>
                  <a:srgbClr val="231F20"/>
                </a:solidFill>
                <a:latin typeface="+mn-lt"/>
              </a:rPr>
              <a:t>Induces the phosphor relation inside the cell and other molecules </a:t>
            </a:r>
            <a:endParaRPr lang="en-US" altLang="en-US" sz="1200" b="0" dirty="0" smtClean="0">
              <a:latin typeface="+mn-lt"/>
            </a:endParaRPr>
          </a:p>
          <a:p>
            <a:r>
              <a:rPr lang="en-US" altLang="en-US" sz="1200" b="1" dirty="0" smtClean="0">
                <a:solidFill>
                  <a:srgbClr val="231F20"/>
                </a:solidFill>
                <a:latin typeface="+mn-lt"/>
              </a:rPr>
              <a:t>(e) Intercellular joining</a:t>
            </a:r>
            <a:endParaRPr lang="en-US" altLang="en-US" sz="1200" b="1" dirty="0" smtClean="0">
              <a:latin typeface="+mn-lt"/>
            </a:endParaRPr>
          </a:p>
          <a:p>
            <a:r>
              <a:rPr lang="en-US" altLang="en-US" sz="1200" b="0" dirty="0" smtClean="0">
                <a:solidFill>
                  <a:srgbClr val="231F20"/>
                </a:solidFill>
                <a:latin typeface="+mn-lt"/>
              </a:rPr>
              <a:t>Membrane proteins of adjacent cells may be hooked together in various kinds of intercellular junctions. Some membrane proteins (CAMs) of this group provide temporary binding sites </a:t>
            </a:r>
            <a:endParaRPr lang="en-US" altLang="en-US" sz="1200" b="0" dirty="0" smtClean="0">
              <a:latin typeface="+mn-lt"/>
            </a:endParaRPr>
          </a:p>
          <a:p>
            <a:r>
              <a:rPr lang="en-US" altLang="en-US" sz="1200" b="0" dirty="0" smtClean="0">
                <a:solidFill>
                  <a:srgbClr val="231F20"/>
                </a:solidFill>
                <a:latin typeface="+mn-lt"/>
              </a:rPr>
              <a:t>that guide cell migration and other cell-to-cell interactions</a:t>
            </a:r>
            <a:r>
              <a:rPr lang="en-US" altLang="en-US" sz="1200" b="0" baseline="0" dirty="0" smtClean="0">
                <a:solidFill>
                  <a:srgbClr val="231F20"/>
                </a:solidFill>
                <a:latin typeface="+mn-lt"/>
              </a:rPr>
              <a:t> and recognizing signature of the cell</a:t>
            </a:r>
          </a:p>
          <a:p>
            <a:r>
              <a:rPr lang="en-US" altLang="en-US" sz="1200" b="1" dirty="0" smtClean="0">
                <a:solidFill>
                  <a:srgbClr val="231F20"/>
                </a:solidFill>
                <a:latin typeface="+mn-lt"/>
              </a:rPr>
              <a:t>(f) Cell-cell recognition</a:t>
            </a:r>
            <a:endParaRPr lang="en-US" altLang="en-US" sz="1200" b="1" dirty="0" smtClean="0">
              <a:latin typeface="+mn-lt"/>
            </a:endParaRPr>
          </a:p>
          <a:p>
            <a:r>
              <a:rPr lang="en-US" altLang="en-US" sz="1200" b="0" dirty="0" smtClean="0">
                <a:solidFill>
                  <a:srgbClr val="231F20"/>
                </a:solidFill>
                <a:latin typeface="+mn-lt"/>
              </a:rPr>
              <a:t>Some glycoproteins (proteins bonded to short chains of sugars) serve as identification tags that are specifically recognized by other cells.</a:t>
            </a:r>
          </a:p>
          <a:p>
            <a:endParaRPr lang="en-US" altLang="en-US" sz="1200" b="0" dirty="0" smtClean="0">
              <a:solidFill>
                <a:srgbClr val="231F20"/>
              </a:solidFill>
              <a:latin typeface="+mn-lt"/>
            </a:endParaRPr>
          </a:p>
        </p:txBody>
      </p:sp>
      <p:sp>
        <p:nvSpPr>
          <p:cNvPr id="4" name="Slide Number Placeholder 3"/>
          <p:cNvSpPr>
            <a:spLocks noGrp="1"/>
          </p:cNvSpPr>
          <p:nvPr>
            <p:ph type="sldNum" sz="quarter" idx="10"/>
          </p:nvPr>
        </p:nvSpPr>
        <p:spPr/>
        <p:txBody>
          <a:bodyPr/>
          <a:lstStyle/>
          <a:p>
            <a:fld id="{E5B01F5F-2F18-4FF4-A3F1-6134930A189D}" type="slidenum">
              <a:rPr lang="en-US" smtClean="0"/>
              <a:t>9</a:t>
            </a:fld>
            <a:endParaRPr lang="en-US"/>
          </a:p>
        </p:txBody>
      </p:sp>
    </p:spTree>
    <p:extLst>
      <p:ext uri="{BB962C8B-B14F-4D97-AF65-F5344CB8AC3E}">
        <p14:creationId xmlns:p14="http://schemas.microsoft.com/office/powerpoint/2010/main" val="26807962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fontAlgn="base"/>
            <a:endParaRPr lang="en-CA" sz="17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5B01F5F-2F18-4FF4-A3F1-6134930A189D}" type="slidenum">
              <a:rPr lang="en-US" smtClean="0"/>
              <a:t>10</a:t>
            </a:fld>
            <a:endParaRPr lang="en-US"/>
          </a:p>
        </p:txBody>
      </p:sp>
    </p:spTree>
    <p:extLst>
      <p:ext uri="{BB962C8B-B14F-4D97-AF65-F5344CB8AC3E}">
        <p14:creationId xmlns:p14="http://schemas.microsoft.com/office/powerpoint/2010/main" val="18321219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685800" indent="-685800"/>
            <a:r>
              <a:rPr lang="en-US" altLang="en-US" sz="900" dirty="0" smtClean="0"/>
              <a:t>What determines whether or not a substance can passively permeate a membrane?</a:t>
            </a:r>
          </a:p>
          <a:p>
            <a:pPr marL="171450" indent="-171450">
              <a:buFont typeface="Arial" panose="020B0604020202020204" pitchFamily="34" charset="0"/>
              <a:buChar char="•"/>
            </a:pPr>
            <a:r>
              <a:rPr lang="en-US" altLang="en-US" sz="900" dirty="0" smtClean="0"/>
              <a:t>Lipid solubility of substance</a:t>
            </a:r>
          </a:p>
          <a:p>
            <a:pPr marL="171450" indent="-171450">
              <a:buFont typeface="Arial" panose="020B0604020202020204" pitchFamily="34" charset="0"/>
              <a:buChar char="•"/>
            </a:pPr>
            <a:r>
              <a:rPr lang="en-US" altLang="en-US" sz="900" dirty="0" smtClean="0"/>
              <a:t>Channels of appropriate size</a:t>
            </a:r>
          </a:p>
          <a:p>
            <a:pPr marL="171450" indent="-171450">
              <a:buFont typeface="Arial" panose="020B0604020202020204" pitchFamily="34" charset="0"/>
              <a:buChar char="•"/>
            </a:pPr>
            <a:r>
              <a:rPr lang="en-US" altLang="en-US" sz="900" dirty="0" smtClean="0"/>
              <a:t>Carrier proteins</a:t>
            </a:r>
          </a:p>
          <a:p>
            <a:endParaRPr lang="en-US" altLang="en-US" sz="900" dirty="0" smtClean="0"/>
          </a:p>
          <a:p>
            <a:r>
              <a:rPr lang="en-US" altLang="en-US" sz="900" b="1" dirty="0" smtClean="0"/>
              <a:t>Membrane transport:</a:t>
            </a:r>
          </a:p>
          <a:p>
            <a:r>
              <a:rPr lang="en-US" altLang="en-US" sz="900" dirty="0" smtClean="0"/>
              <a:t>Plasma membranes are selectively permeable</a:t>
            </a:r>
          </a:p>
          <a:p>
            <a:r>
              <a:rPr lang="en-US" altLang="en-US" sz="900" dirty="0" smtClean="0"/>
              <a:t>Some molecules easily pass through the membrane; others do not</a:t>
            </a:r>
          </a:p>
          <a:p>
            <a:endParaRPr lang="en-CA" sz="900" dirty="0" smtClean="0"/>
          </a:p>
          <a:p>
            <a:pPr fontAlgn="base"/>
            <a:r>
              <a:rPr lang="en-CA" sz="900" b="0" u="none" strike="noStrike" kern="1200" dirty="0" smtClean="0">
                <a:solidFill>
                  <a:schemeClr val="tx1"/>
                </a:solidFill>
                <a:effectLst/>
                <a:latin typeface="+mn-lt"/>
                <a:ea typeface="+mn-ea"/>
                <a:cs typeface="+mn-cs"/>
              </a:rPr>
              <a:t>3.3 Passive membrane transport is diffusion of molecules down their concentration gradient</a:t>
            </a:r>
          </a:p>
          <a:p>
            <a:pPr fontAlgn="base"/>
            <a:r>
              <a:rPr lang="en-CA" sz="900" kern="1200" dirty="0" smtClean="0">
                <a:solidFill>
                  <a:schemeClr val="tx1"/>
                </a:solidFill>
                <a:effectLst/>
                <a:latin typeface="+mn-lt"/>
                <a:ea typeface="+mn-ea"/>
                <a:cs typeface="+mn-cs"/>
              </a:rPr>
              <a:t>Diffusion is the movement of molecules (driven by kinetic energy) down a concentration gradient. Fat-soluble solutes can diffuse directly through the membrane by dissolving in the lipid.</a:t>
            </a:r>
          </a:p>
          <a:p>
            <a:pPr lvl="0" fontAlgn="base"/>
            <a:r>
              <a:rPr lang="en-CA" sz="900" kern="1200" dirty="0" smtClean="0">
                <a:solidFill>
                  <a:schemeClr val="tx1"/>
                </a:solidFill>
                <a:effectLst/>
                <a:latin typeface="+mn-lt"/>
                <a:ea typeface="+mn-ea"/>
                <a:cs typeface="+mn-cs"/>
              </a:rPr>
              <a:t>Facilitated diffusion is the passive movement of certain solutes across the membrane either by their binding with a membrane carrier protein or by their moving through a membrane channel. As with other diffusion processes, it is driven by kinetic energy, but the carriers and channels are selective.</a:t>
            </a:r>
          </a:p>
          <a:p>
            <a:pPr lvl="0" fontAlgn="base"/>
            <a:r>
              <a:rPr lang="en-CA" sz="900" kern="1200" dirty="0" smtClean="0">
                <a:solidFill>
                  <a:schemeClr val="tx1"/>
                </a:solidFill>
                <a:effectLst/>
                <a:latin typeface="+mn-lt"/>
                <a:ea typeface="+mn-ea"/>
                <a:cs typeface="+mn-cs"/>
              </a:rPr>
              <a:t>Osmosis is the diffusion of a solvent, such as water, through a selectively permeable membrane. Water diffuses through membrane channels (</a:t>
            </a:r>
            <a:r>
              <a:rPr lang="en-CA" sz="900" kern="1200" dirty="0" err="1" smtClean="0">
                <a:solidFill>
                  <a:schemeClr val="tx1"/>
                </a:solidFill>
                <a:effectLst/>
                <a:latin typeface="+mn-lt"/>
                <a:ea typeface="+mn-ea"/>
                <a:cs typeface="+mn-cs"/>
              </a:rPr>
              <a:t>aquaporins</a:t>
            </a:r>
            <a:r>
              <a:rPr lang="en-CA" sz="900" kern="1200" dirty="0" smtClean="0">
                <a:solidFill>
                  <a:schemeClr val="tx1"/>
                </a:solidFill>
                <a:effectLst/>
                <a:latin typeface="+mn-lt"/>
                <a:ea typeface="+mn-ea"/>
                <a:cs typeface="+mn-cs"/>
              </a:rPr>
              <a:t>) or directly through the lipid portion of the membrane from a solution of lesser </a:t>
            </a:r>
            <a:r>
              <a:rPr lang="en-CA" sz="900" kern="1200" dirty="0" err="1" smtClean="0">
                <a:solidFill>
                  <a:schemeClr val="tx1"/>
                </a:solidFill>
                <a:effectLst/>
                <a:latin typeface="+mn-lt"/>
                <a:ea typeface="+mn-ea"/>
                <a:cs typeface="+mn-cs"/>
              </a:rPr>
              <a:t>osmolarity</a:t>
            </a:r>
            <a:r>
              <a:rPr lang="en-CA" sz="900" kern="1200" dirty="0" smtClean="0">
                <a:solidFill>
                  <a:schemeClr val="tx1"/>
                </a:solidFill>
                <a:effectLst/>
                <a:latin typeface="+mn-lt"/>
                <a:ea typeface="+mn-ea"/>
                <a:cs typeface="+mn-cs"/>
              </a:rPr>
              <a:t> (total concentration of all solute particles) to a solution of greater </a:t>
            </a:r>
            <a:r>
              <a:rPr lang="en-CA" sz="900" kern="1200" dirty="0" err="1" smtClean="0">
                <a:solidFill>
                  <a:schemeClr val="tx1"/>
                </a:solidFill>
                <a:effectLst/>
                <a:latin typeface="+mn-lt"/>
                <a:ea typeface="+mn-ea"/>
                <a:cs typeface="+mn-cs"/>
              </a:rPr>
              <a:t>osmolarity</a:t>
            </a:r>
            <a:r>
              <a:rPr lang="en-CA" sz="900" kern="1200" dirty="0" smtClean="0">
                <a:solidFill>
                  <a:schemeClr val="tx1"/>
                </a:solidFill>
                <a:effectLst/>
                <a:latin typeface="+mn-lt"/>
                <a:ea typeface="+mn-ea"/>
                <a:cs typeface="+mn-cs"/>
              </a:rPr>
              <a:t>.</a:t>
            </a:r>
          </a:p>
          <a:p>
            <a:pPr lvl="0" fontAlgn="base"/>
            <a:r>
              <a:rPr lang="en-CA" sz="900" kern="1200" dirty="0" smtClean="0">
                <a:solidFill>
                  <a:schemeClr val="tx1"/>
                </a:solidFill>
                <a:effectLst/>
                <a:latin typeface="+mn-lt"/>
                <a:ea typeface="+mn-ea"/>
                <a:cs typeface="+mn-cs"/>
              </a:rPr>
              <a:t>The presence of solutes unable to permeate the plasma membrane leads to changes in cell tone that may cause the cell to swell or shrink. Net osmosis ceases when the solute concentration on both sides of the plasma membrane reaches equilibrium.</a:t>
            </a:r>
          </a:p>
          <a:p>
            <a:pPr lvl="0" fontAlgn="base"/>
            <a:r>
              <a:rPr lang="en-CA" sz="900" kern="1200" dirty="0" smtClean="0">
                <a:solidFill>
                  <a:schemeClr val="tx1"/>
                </a:solidFill>
                <a:effectLst/>
                <a:latin typeface="+mn-lt"/>
                <a:ea typeface="+mn-ea"/>
                <a:cs typeface="+mn-cs"/>
              </a:rPr>
              <a:t>Solutions that cause a net loss of water from cells are hypertonic. Those causing net water gain are hypotonic. Those causing neither gain nor loss of water are isotonic.</a:t>
            </a:r>
          </a:p>
        </p:txBody>
      </p:sp>
      <p:sp>
        <p:nvSpPr>
          <p:cNvPr id="4" name="Slide Number Placeholder 3"/>
          <p:cNvSpPr>
            <a:spLocks noGrp="1"/>
          </p:cNvSpPr>
          <p:nvPr>
            <p:ph type="sldNum" sz="quarter" idx="10"/>
          </p:nvPr>
        </p:nvSpPr>
        <p:spPr/>
        <p:txBody>
          <a:bodyPr/>
          <a:lstStyle/>
          <a:p>
            <a:fld id="{E5B01F5F-2F18-4FF4-A3F1-6134930A189D}" type="slidenum">
              <a:rPr lang="en-US" smtClean="0"/>
              <a:t>11</a:t>
            </a:fld>
            <a:endParaRPr lang="en-US"/>
          </a:p>
        </p:txBody>
      </p:sp>
    </p:spTree>
    <p:extLst>
      <p:ext uri="{BB962C8B-B14F-4D97-AF65-F5344CB8AC3E}">
        <p14:creationId xmlns:p14="http://schemas.microsoft.com/office/powerpoint/2010/main" val="41477893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306090" rtl="0" eaLnBrk="1" fontAlgn="auto" latinLnBrk="0" hangingPunct="1">
              <a:lnSpc>
                <a:spcPct val="100000"/>
              </a:lnSpc>
              <a:spcBef>
                <a:spcPts val="0"/>
              </a:spcBef>
              <a:spcAft>
                <a:spcPts val="0"/>
              </a:spcAft>
              <a:buClrTx/>
              <a:buSzTx/>
              <a:buFontTx/>
              <a:buNone/>
              <a:tabLst/>
              <a:defRPr/>
            </a:pPr>
            <a:r>
              <a:rPr lang="en-US" altLang="en-US" sz="1200" dirty="0" smtClean="0"/>
              <a:t>Nonpolar lipid-soluble (hydrophobic) substances diffuse directly through the phospholipid bilayer</a:t>
            </a:r>
          </a:p>
          <a:p>
            <a:endParaRPr lang="en-CA" dirty="0"/>
          </a:p>
        </p:txBody>
      </p:sp>
      <p:sp>
        <p:nvSpPr>
          <p:cNvPr id="4" name="Slide Number Placeholder 3"/>
          <p:cNvSpPr>
            <a:spLocks noGrp="1"/>
          </p:cNvSpPr>
          <p:nvPr>
            <p:ph type="sldNum" sz="quarter" idx="10"/>
          </p:nvPr>
        </p:nvSpPr>
        <p:spPr/>
        <p:txBody>
          <a:bodyPr/>
          <a:lstStyle/>
          <a:p>
            <a:fld id="{E5B01F5F-2F18-4FF4-A3F1-6134930A189D}" type="slidenum">
              <a:rPr lang="en-US" smtClean="0"/>
              <a:t>12</a:t>
            </a:fld>
            <a:endParaRPr lang="en-US"/>
          </a:p>
        </p:txBody>
      </p:sp>
    </p:spTree>
    <p:extLst>
      <p:ext uri="{BB962C8B-B14F-4D97-AF65-F5344CB8AC3E}">
        <p14:creationId xmlns:p14="http://schemas.microsoft.com/office/powerpoint/2010/main" val="39275865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200" b="1" dirty="0" smtClean="0"/>
              <a:t>Facilitated diffusion</a:t>
            </a:r>
            <a:r>
              <a:rPr lang="en-US" altLang="en-US" sz="1200" dirty="0" smtClean="0"/>
              <a:t>:</a:t>
            </a:r>
          </a:p>
          <a:p>
            <a:r>
              <a:rPr lang="en-US" altLang="en-US" sz="1200" dirty="0" smtClean="0"/>
              <a:t>Certain </a:t>
            </a:r>
            <a:r>
              <a:rPr lang="en-US" altLang="en-US" sz="1200" dirty="0" err="1" smtClean="0"/>
              <a:t>lipophobic</a:t>
            </a:r>
            <a:r>
              <a:rPr lang="en-US" altLang="en-US" sz="1200" dirty="0" smtClean="0"/>
              <a:t> molecules (e.g., glucose, amino acids, and ions) use carrier proteins or channel proteins, both of which:</a:t>
            </a:r>
          </a:p>
          <a:p>
            <a:pPr marL="171450" indent="-171450">
              <a:buFont typeface="Arial" panose="020B0604020202020204" pitchFamily="34" charset="0"/>
              <a:buChar char="•"/>
            </a:pPr>
            <a:r>
              <a:rPr lang="en-US" altLang="en-US" sz="1200" dirty="0" smtClean="0"/>
              <a:t>Exhibit specificity (selectivity)</a:t>
            </a:r>
            <a:r>
              <a:rPr lang="en-US" altLang="en-US" sz="1200" baseline="0" dirty="0" smtClean="0"/>
              <a:t> </a:t>
            </a:r>
          </a:p>
          <a:p>
            <a:pPr marL="171450" indent="-171450">
              <a:buFont typeface="Arial" panose="020B0604020202020204" pitchFamily="34" charset="0"/>
              <a:buChar char="•"/>
            </a:pPr>
            <a:r>
              <a:rPr lang="en-US" altLang="en-US" sz="1200" dirty="0" smtClean="0"/>
              <a:t>Are </a:t>
            </a:r>
            <a:r>
              <a:rPr lang="en-US" altLang="en-US" sz="1200" dirty="0" err="1" smtClean="0"/>
              <a:t>saturable</a:t>
            </a:r>
            <a:r>
              <a:rPr lang="en-US" altLang="en-US" sz="1200" dirty="0" smtClean="0"/>
              <a:t>; rate is determined by number of carriers or channels</a:t>
            </a:r>
          </a:p>
          <a:p>
            <a:pPr marL="171450" indent="-171450">
              <a:buFont typeface="Arial" panose="020B0604020202020204" pitchFamily="34" charset="0"/>
              <a:buChar char="•"/>
            </a:pPr>
            <a:r>
              <a:rPr lang="en-US" altLang="en-US" sz="1200" dirty="0" smtClean="0"/>
              <a:t>Can be regulated in terms of activity and quantity </a:t>
            </a:r>
          </a:p>
          <a:p>
            <a:r>
              <a:rPr lang="en-US" altLang="en-US" sz="1200" dirty="0" smtClean="0"/>
              <a:t>Transmembrane integral proteins transport specific polar molecules (e.g., sugars and amino acids)</a:t>
            </a:r>
          </a:p>
          <a:p>
            <a:r>
              <a:rPr lang="en-US" altLang="en-US" sz="1200" dirty="0" smtClean="0"/>
              <a:t>Binding of substrate causes shape change in carrier </a:t>
            </a:r>
          </a:p>
          <a:p>
            <a:r>
              <a:rPr lang="en-US" altLang="en-US" sz="1200" dirty="0" smtClean="0"/>
              <a:t>Example: </a:t>
            </a:r>
            <a:r>
              <a:rPr lang="en-CA" sz="1200" dirty="0" smtClean="0"/>
              <a:t>GLUT transporters are a large group of membrane proteins that transport glucose from epithelial cells to blood and blood to cells by passing the intestinal barrier in the direction of the gradient through passive transport.</a:t>
            </a:r>
            <a:br>
              <a:rPr lang="en-CA" sz="1200" dirty="0" smtClean="0"/>
            </a:br>
            <a:r>
              <a:rPr lang="en-CA" sz="1200" dirty="0" smtClean="0"/>
              <a:t>They are insulin-dependent.</a:t>
            </a:r>
            <a:endParaRPr lang="en-US" altLang="en-US" sz="1200" dirty="0" smtClean="0"/>
          </a:p>
          <a:p>
            <a:pPr marL="0" indent="0">
              <a:buFont typeface="Arial" panose="020B0604020202020204" pitchFamily="34" charset="0"/>
              <a:buNone/>
            </a:pPr>
            <a:endParaRPr lang="en-CA" sz="1200" dirty="0"/>
          </a:p>
        </p:txBody>
      </p:sp>
      <p:sp>
        <p:nvSpPr>
          <p:cNvPr id="4" name="Slide Number Placeholder 3"/>
          <p:cNvSpPr>
            <a:spLocks noGrp="1"/>
          </p:cNvSpPr>
          <p:nvPr>
            <p:ph type="sldNum" sz="quarter" idx="10"/>
          </p:nvPr>
        </p:nvSpPr>
        <p:spPr/>
        <p:txBody>
          <a:bodyPr/>
          <a:lstStyle/>
          <a:p>
            <a:fld id="{E5B01F5F-2F18-4FF4-A3F1-6134930A189D}" type="slidenum">
              <a:rPr lang="en-US" smtClean="0"/>
              <a:t>13</a:t>
            </a:fld>
            <a:endParaRPr lang="en-US"/>
          </a:p>
        </p:txBody>
      </p:sp>
    </p:spTree>
    <p:extLst>
      <p:ext uri="{BB962C8B-B14F-4D97-AF65-F5344CB8AC3E}">
        <p14:creationId xmlns:p14="http://schemas.microsoft.com/office/powerpoint/2010/main" val="34654388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200" dirty="0" smtClean="0">
                <a:solidFill>
                  <a:schemeClr val="tx1"/>
                </a:solidFill>
              </a:rPr>
              <a:t>Aqueous channels formed by transmembrane proteins selectively transport ions or water </a:t>
            </a:r>
          </a:p>
          <a:p>
            <a:r>
              <a:rPr lang="en-US" altLang="en-US" sz="1200" dirty="0" smtClean="0">
                <a:solidFill>
                  <a:schemeClr val="tx1"/>
                </a:solidFill>
              </a:rPr>
              <a:t>Two types:</a:t>
            </a:r>
          </a:p>
          <a:p>
            <a:pPr marL="285750" indent="-285750">
              <a:buFont typeface="Arial" panose="020B0604020202020204" pitchFamily="34" charset="0"/>
              <a:buChar char="•"/>
            </a:pPr>
            <a:r>
              <a:rPr lang="en-US" altLang="en-US" sz="1200" dirty="0" smtClean="0">
                <a:solidFill>
                  <a:schemeClr val="tx1"/>
                </a:solidFill>
              </a:rPr>
              <a:t>Leakage channels:</a:t>
            </a:r>
            <a:r>
              <a:rPr lang="en-US" altLang="en-US" sz="1200" baseline="0" dirty="0" smtClean="0">
                <a:solidFill>
                  <a:schemeClr val="tx1"/>
                </a:solidFill>
              </a:rPr>
              <a:t> </a:t>
            </a:r>
            <a:r>
              <a:rPr lang="en-US" altLang="en-US" sz="1200" dirty="0" smtClean="0">
                <a:solidFill>
                  <a:schemeClr val="tx1"/>
                </a:solidFill>
              </a:rPr>
              <a:t>Always open</a:t>
            </a:r>
          </a:p>
          <a:p>
            <a:pPr marL="285750" indent="-285750">
              <a:buFont typeface="Arial" panose="020B0604020202020204" pitchFamily="34" charset="0"/>
              <a:buChar char="•"/>
            </a:pPr>
            <a:r>
              <a:rPr lang="en-US" altLang="en-US" sz="1200" dirty="0" smtClean="0">
                <a:solidFill>
                  <a:schemeClr val="tx1"/>
                </a:solidFill>
              </a:rPr>
              <a:t>Gated channels: Controlled by chemical or electrical signals</a:t>
            </a:r>
          </a:p>
          <a:p>
            <a:endParaRPr lang="en-CA" sz="1200" dirty="0">
              <a:solidFill>
                <a:schemeClr val="tx1"/>
              </a:solidFill>
            </a:endParaRPr>
          </a:p>
        </p:txBody>
      </p:sp>
      <p:sp>
        <p:nvSpPr>
          <p:cNvPr id="4" name="Slide Number Placeholder 3"/>
          <p:cNvSpPr>
            <a:spLocks noGrp="1"/>
          </p:cNvSpPr>
          <p:nvPr>
            <p:ph type="sldNum" sz="quarter" idx="10"/>
          </p:nvPr>
        </p:nvSpPr>
        <p:spPr/>
        <p:txBody>
          <a:bodyPr/>
          <a:lstStyle/>
          <a:p>
            <a:fld id="{E5B01F5F-2F18-4FF4-A3F1-6134930A189D}" type="slidenum">
              <a:rPr lang="en-US" smtClean="0"/>
              <a:t>14</a:t>
            </a:fld>
            <a:endParaRPr lang="en-US"/>
          </a:p>
        </p:txBody>
      </p:sp>
    </p:spTree>
    <p:extLst>
      <p:ext uri="{BB962C8B-B14F-4D97-AF65-F5344CB8AC3E}">
        <p14:creationId xmlns:p14="http://schemas.microsoft.com/office/powerpoint/2010/main" val="22605924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Many </a:t>
            </a:r>
            <a:r>
              <a:rPr lang="en-CA" dirty="0" err="1" smtClean="0"/>
              <a:t>aquaporins</a:t>
            </a:r>
            <a:r>
              <a:rPr lang="en-CA" dirty="0" smtClean="0"/>
              <a:t> in the kidney</a:t>
            </a:r>
            <a:r>
              <a:rPr lang="en-CA" dirty="0" smtClean="0">
                <a:sym typeface="Wingdings"/>
              </a:rPr>
              <a:t>,</a:t>
            </a:r>
            <a:r>
              <a:rPr lang="en-CA" baseline="0" dirty="0" smtClean="0">
                <a:sym typeface="Wingdings"/>
              </a:rPr>
              <a:t> solvent </a:t>
            </a:r>
            <a:r>
              <a:rPr lang="en-CA" dirty="0" smtClean="0">
                <a:sym typeface="Wingdings"/>
              </a:rPr>
              <a:t>go down concentration gradient and get into cell</a:t>
            </a:r>
            <a:endParaRPr lang="en-CA" dirty="0"/>
          </a:p>
        </p:txBody>
      </p:sp>
      <p:sp>
        <p:nvSpPr>
          <p:cNvPr id="4" name="Slide Number Placeholder 3"/>
          <p:cNvSpPr>
            <a:spLocks noGrp="1"/>
          </p:cNvSpPr>
          <p:nvPr>
            <p:ph type="sldNum" sz="quarter" idx="10"/>
          </p:nvPr>
        </p:nvSpPr>
        <p:spPr/>
        <p:txBody>
          <a:bodyPr/>
          <a:lstStyle/>
          <a:p>
            <a:fld id="{E5B01F5F-2F18-4FF4-A3F1-6134930A189D}" type="slidenum">
              <a:rPr lang="en-US" smtClean="0"/>
              <a:t>15</a:t>
            </a:fld>
            <a:endParaRPr lang="en-US"/>
          </a:p>
        </p:txBody>
      </p:sp>
    </p:spTree>
    <p:extLst>
      <p:ext uri="{BB962C8B-B14F-4D97-AF65-F5344CB8AC3E}">
        <p14:creationId xmlns:p14="http://schemas.microsoft.com/office/powerpoint/2010/main" val="22344694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a:t>
            </a:r>
            <a:r>
              <a:rPr lang="en-CA" sz="1200" b="1" dirty="0" smtClean="0"/>
              <a:t>Osmosis</a:t>
            </a:r>
            <a:r>
              <a:rPr lang="en-CA" sz="1200" dirty="0" smtClean="0"/>
              <a:t> is a phenomenon of diffusion of matter, evidenced when molecules of solvent pass through a semi-permeable membrane separating two solutions whose solute concentrations are different; The total solvent transfer is then from the less concentrated solution (hypotonic medium) to the most concentrated solution (hypertonic medium) to equilibrium (isotonic media). </a:t>
            </a:r>
          </a:p>
        </p:txBody>
      </p:sp>
      <p:sp>
        <p:nvSpPr>
          <p:cNvPr id="4" name="Slide Number Placeholder 3"/>
          <p:cNvSpPr>
            <a:spLocks noGrp="1"/>
          </p:cNvSpPr>
          <p:nvPr>
            <p:ph type="sldNum" sz="quarter" idx="10"/>
          </p:nvPr>
        </p:nvSpPr>
        <p:spPr/>
        <p:txBody>
          <a:bodyPr/>
          <a:lstStyle/>
          <a:p>
            <a:fld id="{E5B01F5F-2F18-4FF4-A3F1-6134930A189D}" type="slidenum">
              <a:rPr lang="en-US" smtClean="0"/>
              <a:t>16</a:t>
            </a:fld>
            <a:endParaRPr lang="en-US"/>
          </a:p>
        </p:txBody>
      </p:sp>
    </p:spTree>
    <p:extLst>
      <p:ext uri="{BB962C8B-B14F-4D97-AF65-F5344CB8AC3E}">
        <p14:creationId xmlns:p14="http://schemas.microsoft.com/office/powerpoint/2010/main" val="23674093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sz="1100" b="1" dirty="0" err="1" smtClean="0"/>
              <a:t>Isotonia</a:t>
            </a:r>
            <a:r>
              <a:rPr lang="en-CA" sz="1100" b="1" dirty="0" smtClean="0"/>
              <a:t> </a:t>
            </a:r>
            <a:r>
              <a:rPr lang="en-CA" sz="1100" dirty="0" smtClean="0"/>
              <a:t>corresponds to an equal concentration of solutes on each side of a semipermeable membrane.</a:t>
            </a:r>
          </a:p>
          <a:p>
            <a:pPr marL="0" marR="0" lvl="0" indent="0" algn="l" defTabSz="1306090" rtl="0" eaLnBrk="1" fontAlgn="auto" latinLnBrk="0" hangingPunct="1">
              <a:lnSpc>
                <a:spcPct val="100000"/>
              </a:lnSpc>
              <a:spcBef>
                <a:spcPts val="0"/>
              </a:spcBef>
              <a:spcAft>
                <a:spcPts val="0"/>
              </a:spcAft>
              <a:buClrTx/>
              <a:buSzTx/>
              <a:buFontTx/>
              <a:buNone/>
              <a:tabLst/>
              <a:defRPr/>
            </a:pPr>
            <a:r>
              <a:rPr lang="en-CA" sz="1100" dirty="0" smtClean="0"/>
              <a:t>An isotonic solution relative to the intracellular medium contains an amount of dissolved solutes equal to that of the cytoplasm. In humans and most other mammals, an isotonic solution is 0.9% by weight (or 9 g / L) of sodium chloride in aqueous solution. This solution, called saline solution or saline, is generally administered intravenously.</a:t>
            </a:r>
            <a:br>
              <a:rPr lang="en-CA" sz="1100" dirty="0" smtClean="0"/>
            </a:br>
            <a:r>
              <a:rPr lang="en-CA" sz="1100" dirty="0" smtClean="0"/>
              <a:t>The biological reference of the notion of </a:t>
            </a:r>
            <a:r>
              <a:rPr lang="en-CA" sz="1100" dirty="0" err="1" smtClean="0"/>
              <a:t>isotonia</a:t>
            </a:r>
            <a:r>
              <a:rPr lang="en-CA" sz="1100" dirty="0" smtClean="0"/>
              <a:t> is based on the behavior of red blood cells in a solution.</a:t>
            </a:r>
          </a:p>
          <a:p>
            <a:pPr marL="0" marR="0" lvl="0" indent="0" algn="l" defTabSz="1306090" rtl="0" eaLnBrk="1" fontAlgn="auto" latinLnBrk="0" hangingPunct="1">
              <a:lnSpc>
                <a:spcPct val="100000"/>
              </a:lnSpc>
              <a:spcBef>
                <a:spcPts val="0"/>
              </a:spcBef>
              <a:spcAft>
                <a:spcPts val="0"/>
              </a:spcAft>
              <a:buClrTx/>
              <a:buSzTx/>
              <a:buFontTx/>
              <a:buNone/>
              <a:tabLst/>
              <a:defRPr/>
            </a:pPr>
            <a:r>
              <a:rPr lang="en-CA" sz="1100" b="1" dirty="0" smtClean="0"/>
              <a:t>In a hypotonic solution</a:t>
            </a:r>
            <a:r>
              <a:rPr lang="en-CA" sz="1100" dirty="0" smtClean="0"/>
              <a:t>, the red blood cells become turgid and finally burst (the globular resistance is measured).</a:t>
            </a:r>
            <a:br>
              <a:rPr lang="en-CA" sz="1100" dirty="0" smtClean="0"/>
            </a:br>
            <a:r>
              <a:rPr lang="en-CA" sz="1100" b="1" dirty="0" smtClean="0"/>
              <a:t>In a hypertonic solution</a:t>
            </a:r>
            <a:r>
              <a:rPr lang="en-CA" sz="1100" dirty="0" smtClean="0"/>
              <a:t>, the red blood cells dehydrate and become crenellated.</a:t>
            </a:r>
            <a:br>
              <a:rPr lang="en-CA" sz="1100" dirty="0" smtClean="0"/>
            </a:br>
            <a:r>
              <a:rPr lang="en-CA" sz="1100" b="1" dirty="0" smtClean="0"/>
              <a:t>In an isotonic solution</a:t>
            </a:r>
            <a:r>
              <a:rPr lang="en-CA" sz="1100" dirty="0" smtClean="0"/>
              <a:t>, the red blood cells remain unchanged.</a:t>
            </a:r>
          </a:p>
          <a:p>
            <a:endParaRPr lang="en-CA" sz="1100" dirty="0"/>
          </a:p>
        </p:txBody>
      </p:sp>
      <p:sp>
        <p:nvSpPr>
          <p:cNvPr id="4" name="Slide Number Placeholder 3"/>
          <p:cNvSpPr>
            <a:spLocks noGrp="1"/>
          </p:cNvSpPr>
          <p:nvPr>
            <p:ph type="sldNum" sz="quarter" idx="10"/>
          </p:nvPr>
        </p:nvSpPr>
        <p:spPr/>
        <p:txBody>
          <a:bodyPr/>
          <a:lstStyle/>
          <a:p>
            <a:fld id="{E5B01F5F-2F18-4FF4-A3F1-6134930A189D}" type="slidenum">
              <a:rPr lang="en-US" smtClean="0"/>
              <a:t>17</a:t>
            </a:fld>
            <a:endParaRPr lang="en-US"/>
          </a:p>
        </p:txBody>
      </p:sp>
    </p:spTree>
    <p:extLst>
      <p:ext uri="{BB962C8B-B14F-4D97-AF65-F5344CB8AC3E}">
        <p14:creationId xmlns:p14="http://schemas.microsoft.com/office/powerpoint/2010/main" val="40593272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CA" sz="1000" b="0" u="none" strike="noStrike" kern="1200" dirty="0" smtClean="0">
                <a:solidFill>
                  <a:schemeClr val="tx1"/>
                </a:solidFill>
                <a:effectLst/>
                <a:latin typeface="+mn-lt"/>
                <a:ea typeface="+mn-ea"/>
                <a:cs typeface="+mn-cs"/>
              </a:rPr>
              <a:t>3.4 Active membrane transport directly or indirectly uses ATP  </a:t>
            </a:r>
          </a:p>
          <a:p>
            <a:pPr lvl="0" fontAlgn="base"/>
            <a:r>
              <a:rPr lang="en-CA" sz="1000" kern="1200" dirty="0" smtClean="0">
                <a:solidFill>
                  <a:schemeClr val="tx1"/>
                </a:solidFill>
                <a:effectLst/>
                <a:latin typeface="+mn-lt"/>
                <a:ea typeface="+mn-ea"/>
                <a:cs typeface="+mn-cs"/>
              </a:rPr>
              <a:t>Active transport (solute pumping) depends on a carrier protein and energy. Substances transported move against concentration or electrical gradients. In primary active transport, such as that provided by the Na+-K+ pump, ATP directly provides the energy.</a:t>
            </a:r>
          </a:p>
          <a:p>
            <a:pPr lvl="0" fontAlgn="base"/>
            <a:r>
              <a:rPr lang="en-CA" sz="1000" kern="1200" dirty="0" smtClean="0">
                <a:solidFill>
                  <a:schemeClr val="tx1"/>
                </a:solidFill>
                <a:effectLst/>
                <a:latin typeface="+mn-lt"/>
                <a:ea typeface="+mn-ea"/>
                <a:cs typeface="+mn-cs"/>
              </a:rPr>
              <a:t>In secondary active transport, the energy of an ion gradient (produced by a primary active transport process) is used to transport a substance passively. Many active transport systems are coupled, and </a:t>
            </a:r>
            <a:r>
              <a:rPr lang="en-CA" sz="1000" kern="1200" dirty="0" err="1" smtClean="0">
                <a:solidFill>
                  <a:schemeClr val="tx1"/>
                </a:solidFill>
                <a:effectLst/>
                <a:latin typeface="+mn-lt"/>
                <a:ea typeface="+mn-ea"/>
                <a:cs typeface="+mn-cs"/>
              </a:rPr>
              <a:t>cotransported</a:t>
            </a:r>
            <a:r>
              <a:rPr lang="en-CA" sz="1000" kern="1200" dirty="0" smtClean="0">
                <a:solidFill>
                  <a:schemeClr val="tx1"/>
                </a:solidFill>
                <a:effectLst/>
                <a:latin typeface="+mn-lt"/>
                <a:ea typeface="+mn-ea"/>
                <a:cs typeface="+mn-cs"/>
              </a:rPr>
              <a:t> substances move in either the same (symport) or opposite (</a:t>
            </a:r>
            <a:r>
              <a:rPr lang="en-CA" sz="1000" kern="1200" dirty="0" err="1" smtClean="0">
                <a:solidFill>
                  <a:schemeClr val="tx1"/>
                </a:solidFill>
                <a:effectLst/>
                <a:latin typeface="+mn-lt"/>
                <a:ea typeface="+mn-ea"/>
                <a:cs typeface="+mn-cs"/>
              </a:rPr>
              <a:t>antiport</a:t>
            </a:r>
            <a:r>
              <a:rPr lang="en-CA" sz="1000" kern="1200" dirty="0" smtClean="0">
                <a:solidFill>
                  <a:schemeClr val="tx1"/>
                </a:solidFill>
                <a:effectLst/>
                <a:latin typeface="+mn-lt"/>
                <a:ea typeface="+mn-ea"/>
                <a:cs typeface="+mn-cs"/>
              </a:rPr>
              <a:t>) directions across the membrane.</a:t>
            </a:r>
          </a:p>
          <a:p>
            <a:pPr lvl="0" fontAlgn="base"/>
            <a:r>
              <a:rPr lang="en-CA" sz="1000" kern="1200" dirty="0" smtClean="0">
                <a:solidFill>
                  <a:schemeClr val="tx1"/>
                </a:solidFill>
                <a:effectLst/>
                <a:latin typeface="+mn-lt"/>
                <a:ea typeface="+mn-ea"/>
                <a:cs typeface="+mn-cs"/>
              </a:rPr>
              <a:t>Vesicular transport also requires that energy be provided. Endocytosis brings substances into the cell, typically in protein-coated vesicles. If the substances are relatively large particles, the process is called phagocytosis. If the substances are dissolved molecules, the process is pinocytosis. Receptor-mediated endocytosis is selective: Engulfed molecules attach to receptors on the membrane before endocytosis occurs. Exocytosis, which uses SNAREs to anchor the vesicles to the plasma membrane, ejects substances (hormones, wastes, secretions) from the cell.</a:t>
            </a:r>
          </a:p>
          <a:p>
            <a:pPr lvl="0" fontAlgn="base"/>
            <a:r>
              <a:rPr lang="en-CA" sz="1000" kern="1200" dirty="0" smtClean="0">
                <a:solidFill>
                  <a:schemeClr val="tx1"/>
                </a:solidFill>
                <a:effectLst/>
                <a:latin typeface="+mn-lt"/>
                <a:ea typeface="+mn-ea"/>
                <a:cs typeface="+mn-cs"/>
              </a:rPr>
              <a:t>Most endocytosis (and transcytosis) is mediated by </a:t>
            </a:r>
            <a:r>
              <a:rPr lang="en-CA" sz="1000" kern="1200" dirty="0" err="1" smtClean="0">
                <a:solidFill>
                  <a:schemeClr val="tx1"/>
                </a:solidFill>
                <a:effectLst/>
                <a:latin typeface="+mn-lt"/>
                <a:ea typeface="+mn-ea"/>
                <a:cs typeface="+mn-cs"/>
              </a:rPr>
              <a:t>clathrin</a:t>
            </a:r>
            <a:r>
              <a:rPr lang="en-CA" sz="1000" kern="1200" dirty="0" smtClean="0">
                <a:solidFill>
                  <a:schemeClr val="tx1"/>
                </a:solidFill>
                <a:effectLst/>
                <a:latin typeface="+mn-lt"/>
                <a:ea typeface="+mn-ea"/>
                <a:cs typeface="+mn-cs"/>
              </a:rPr>
              <a:t>-coated vesicles. Other types of protein coating are found in </a:t>
            </a:r>
            <a:r>
              <a:rPr lang="en-CA" sz="1000" kern="1200" dirty="0" err="1" smtClean="0">
                <a:solidFill>
                  <a:schemeClr val="tx1"/>
                </a:solidFill>
                <a:effectLst/>
                <a:latin typeface="+mn-lt"/>
                <a:ea typeface="+mn-ea"/>
                <a:cs typeface="+mn-cs"/>
              </a:rPr>
              <a:t>caveolae</a:t>
            </a:r>
            <a:r>
              <a:rPr lang="en-CA" sz="1000" kern="1200" dirty="0" smtClean="0">
                <a:solidFill>
                  <a:schemeClr val="tx1"/>
                </a:solidFill>
                <a:effectLst/>
                <a:latin typeface="+mn-lt"/>
                <a:ea typeface="+mn-ea"/>
                <a:cs typeface="+mn-cs"/>
              </a:rPr>
              <a:t> and vesicles involved in vesicular trafficking.</a:t>
            </a:r>
          </a:p>
          <a:p>
            <a:pPr lvl="0" fontAlgn="base"/>
            <a:endParaRPr lang="en-CA" sz="1000" kern="1200" dirty="0" smtClean="0">
              <a:solidFill>
                <a:schemeClr val="tx1"/>
              </a:solidFill>
              <a:effectLst/>
              <a:latin typeface="+mn-lt"/>
              <a:ea typeface="+mn-ea"/>
              <a:cs typeface="+mn-cs"/>
            </a:endParaRPr>
          </a:p>
          <a:p>
            <a:pPr marL="0" indent="0">
              <a:buFont typeface="Arial" panose="020B0604020202020204" pitchFamily="34" charset="0"/>
              <a:buNone/>
            </a:pPr>
            <a:endParaRPr lang="en-US" altLang="en-US" sz="1000" dirty="0" smtClean="0"/>
          </a:p>
          <a:p>
            <a:endParaRPr lang="en-CA" sz="1000" dirty="0" smtClean="0"/>
          </a:p>
          <a:p>
            <a:endParaRPr lang="en-CA" sz="1000" dirty="0"/>
          </a:p>
        </p:txBody>
      </p:sp>
      <p:sp>
        <p:nvSpPr>
          <p:cNvPr id="4" name="Slide Number Placeholder 3"/>
          <p:cNvSpPr>
            <a:spLocks noGrp="1"/>
          </p:cNvSpPr>
          <p:nvPr>
            <p:ph type="sldNum" sz="quarter" idx="10"/>
          </p:nvPr>
        </p:nvSpPr>
        <p:spPr/>
        <p:txBody>
          <a:bodyPr/>
          <a:lstStyle/>
          <a:p>
            <a:fld id="{E5B01F5F-2F18-4FF4-A3F1-6134930A189D}" type="slidenum">
              <a:rPr lang="en-US" smtClean="0"/>
              <a:t>18</a:t>
            </a:fld>
            <a:endParaRPr lang="en-US"/>
          </a:p>
        </p:txBody>
      </p:sp>
    </p:spTree>
    <p:extLst>
      <p:ext uri="{BB962C8B-B14F-4D97-AF65-F5344CB8AC3E}">
        <p14:creationId xmlns:p14="http://schemas.microsoft.com/office/powerpoint/2010/main" val="6148591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sz="1200" dirty="0" smtClean="0"/>
              <a:t>Requires a pump </a:t>
            </a:r>
            <a:endParaRPr lang="en-CA" sz="1200" dirty="0"/>
          </a:p>
        </p:txBody>
      </p:sp>
      <p:sp>
        <p:nvSpPr>
          <p:cNvPr id="4" name="Slide Number Placeholder 3"/>
          <p:cNvSpPr>
            <a:spLocks noGrp="1"/>
          </p:cNvSpPr>
          <p:nvPr>
            <p:ph type="sldNum" sz="quarter" idx="10"/>
          </p:nvPr>
        </p:nvSpPr>
        <p:spPr/>
        <p:txBody>
          <a:bodyPr/>
          <a:lstStyle/>
          <a:p>
            <a:fld id="{E5B01F5F-2F18-4FF4-A3F1-6134930A189D}" type="slidenum">
              <a:rPr lang="en-US" smtClean="0"/>
              <a:t>19</a:t>
            </a:fld>
            <a:endParaRPr lang="en-US"/>
          </a:p>
        </p:txBody>
      </p:sp>
    </p:spTree>
    <p:extLst>
      <p:ext uri="{BB962C8B-B14F-4D97-AF65-F5344CB8AC3E}">
        <p14:creationId xmlns:p14="http://schemas.microsoft.com/office/powerpoint/2010/main" val="21953195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306090" rtl="0" eaLnBrk="1" fontAlgn="auto" latinLnBrk="0" hangingPunct="1">
              <a:lnSpc>
                <a:spcPct val="100000"/>
              </a:lnSpc>
              <a:spcBef>
                <a:spcPts val="0"/>
              </a:spcBef>
              <a:spcAft>
                <a:spcPts val="0"/>
              </a:spcAft>
              <a:buClrTx/>
              <a:buSzTx/>
              <a:buFontTx/>
              <a:buNone/>
              <a:tabLst/>
              <a:defRPr/>
            </a:pPr>
            <a:r>
              <a:rPr lang="en-CA" sz="1000" dirty="0" smtClean="0"/>
              <a:t>*The sodium-potassium or Na + -K + ATPase pump is a transmembrane protein whose enzymatic activity uses energy derived from the degradation of ATP to ADP and inorganic phosphate to transport potassium and sodium ions against their concentration gradient. It plays a role in maintaining the resting membrane potential of nerve, muscle and cardiac cells. The pump allows exchange of sodium (Na +) ions from the intracellular medium with K + potassium ions from the extracellular medium in an accurate ratio (3 Na</a:t>
            </a:r>
            <a:r>
              <a:rPr lang="en-CA" sz="1000" baseline="30000" dirty="0" smtClean="0"/>
              <a:t>+</a:t>
            </a:r>
            <a:r>
              <a:rPr lang="en-CA" sz="1000" dirty="0" smtClean="0"/>
              <a:t> / 2 K</a:t>
            </a:r>
            <a:r>
              <a:rPr lang="en-CA" sz="1000" baseline="30000" dirty="0" smtClean="0"/>
              <a:t>+</a:t>
            </a:r>
            <a:r>
              <a:rPr lang="en-CA" sz="1000" dirty="0" smtClean="0"/>
              <a:t>). This pump is responsible for restoring the initial equilibrium after an action potential.</a:t>
            </a:r>
          </a:p>
          <a:p>
            <a:pPr marL="0" marR="0" lvl="0" indent="0" algn="l" defTabSz="1306090" rtl="0" eaLnBrk="1" fontAlgn="auto" latinLnBrk="0" hangingPunct="1">
              <a:lnSpc>
                <a:spcPct val="100000"/>
              </a:lnSpc>
              <a:spcBef>
                <a:spcPts val="0"/>
              </a:spcBef>
              <a:spcAft>
                <a:spcPts val="0"/>
              </a:spcAft>
              <a:buClrTx/>
              <a:buSzTx/>
              <a:buFontTx/>
              <a:buNone/>
              <a:tabLst/>
              <a:defRPr/>
            </a:pPr>
            <a:endParaRPr lang="en-CA" sz="1000" dirty="0" smtClean="0"/>
          </a:p>
          <a:p>
            <a:pPr fontAlgn="base"/>
            <a:r>
              <a:rPr lang="en-CA" sz="1000" kern="1200" dirty="0" smtClean="0">
                <a:solidFill>
                  <a:schemeClr val="tx1"/>
                </a:solidFill>
                <a:effectLst/>
                <a:latin typeface="+mn-lt"/>
                <a:ea typeface="+mn-ea"/>
                <a:cs typeface="+mn-cs"/>
              </a:rPr>
              <a:t>3.5 Selective diffusion establishes the </a:t>
            </a:r>
            <a:r>
              <a:rPr lang="en-CA" sz="1000" u="sng" kern="1200" dirty="0" smtClean="0">
                <a:solidFill>
                  <a:schemeClr val="tx1"/>
                </a:solidFill>
                <a:effectLst/>
                <a:latin typeface="+mn-lt"/>
                <a:ea typeface="+mn-ea"/>
                <a:cs typeface="+mn-cs"/>
              </a:rPr>
              <a:t>membrane potential </a:t>
            </a:r>
            <a:r>
              <a:rPr lang="en-CA" sz="1000" kern="1200" dirty="0" smtClean="0">
                <a:solidFill>
                  <a:schemeClr val="tx1"/>
                </a:solidFill>
                <a:effectLst/>
                <a:latin typeface="+mn-lt"/>
                <a:ea typeface="+mn-ea"/>
                <a:cs typeface="+mn-cs"/>
              </a:rPr>
              <a:t>(seen and explained later in the third lecture)</a:t>
            </a:r>
          </a:p>
          <a:p>
            <a:pPr fontAlgn="base"/>
            <a:r>
              <a:rPr lang="en-CA" sz="1000" kern="1200" dirty="0" smtClean="0">
                <a:solidFill>
                  <a:schemeClr val="tx1"/>
                </a:solidFill>
                <a:effectLst/>
                <a:latin typeface="+mn-lt"/>
                <a:ea typeface="+mn-ea"/>
                <a:cs typeface="+mn-cs"/>
              </a:rPr>
              <a:t>All cells in the resting stage exhibit a voltage across their membrane, called the resting membrane potential. Because of the membrane potential, both concentration and electrical gradients determine the ease of an ion’s diffusion.</a:t>
            </a:r>
          </a:p>
          <a:p>
            <a:pPr fontAlgn="base"/>
            <a:r>
              <a:rPr lang="en-CA" sz="1000" kern="1200" dirty="0" smtClean="0">
                <a:solidFill>
                  <a:schemeClr val="tx1"/>
                </a:solidFill>
                <a:effectLst/>
                <a:latin typeface="+mn-lt"/>
                <a:ea typeface="+mn-ea"/>
                <a:cs typeface="+mn-cs"/>
              </a:rPr>
              <a:t>The resting membrane potential is generated by concentration gradients of ions and the differential permeability of the plasma membrane to ions, particularly potassium ions. Sodium is in high extracellular concentration and low intracellular concentration, and the membrane is poorly permeable to it. Potassium is in high concentration in the cell and low concentration in the extracellular fluid. The membrane is more permeable to potassium than to sodium. Protein anions in the cell are too large to cross the membrane, and Cl−, the main anion in extracellular fluid, is repelled by the negative charge on the inner membrane face.</a:t>
            </a:r>
          </a:p>
          <a:p>
            <a:pPr fontAlgn="base"/>
            <a:r>
              <a:rPr lang="en-CA" sz="1000" kern="1200" dirty="0" smtClean="0">
                <a:solidFill>
                  <a:schemeClr val="tx1"/>
                </a:solidFill>
                <a:effectLst/>
                <a:latin typeface="+mn-lt"/>
                <a:ea typeface="+mn-ea"/>
                <a:cs typeface="+mn-cs"/>
              </a:rPr>
              <a:t>Essentially, a negative membrane potential is established when the movement of K+ out of the cell equals K+ movement into the cell. Na+ movements across the membrane contribute minimally to establishing the membrane potential. The greater outward diffusion of potassium (than inward diffusion of sodium) leads to a charge separation at the membrane (inside negative). This charge separation is maintained by the operation of the sodium-potassium pump. </a:t>
            </a:r>
          </a:p>
          <a:p>
            <a:pPr marL="0" marR="0" lvl="0" indent="0" algn="l" defTabSz="1306090" rtl="0" eaLnBrk="1" fontAlgn="auto" latinLnBrk="0" hangingPunct="1">
              <a:lnSpc>
                <a:spcPct val="100000"/>
              </a:lnSpc>
              <a:spcBef>
                <a:spcPts val="0"/>
              </a:spcBef>
              <a:spcAft>
                <a:spcPts val="0"/>
              </a:spcAft>
              <a:buClrTx/>
              <a:buSzTx/>
              <a:buFontTx/>
              <a:buNone/>
              <a:tabLst/>
              <a:defRPr/>
            </a:pPr>
            <a:endParaRPr lang="en-CA" sz="1000" dirty="0" smtClean="0"/>
          </a:p>
        </p:txBody>
      </p:sp>
      <p:sp>
        <p:nvSpPr>
          <p:cNvPr id="4" name="Slide Number Placeholder 3"/>
          <p:cNvSpPr>
            <a:spLocks noGrp="1"/>
          </p:cNvSpPr>
          <p:nvPr>
            <p:ph type="sldNum" sz="quarter" idx="10"/>
          </p:nvPr>
        </p:nvSpPr>
        <p:spPr/>
        <p:txBody>
          <a:bodyPr/>
          <a:lstStyle/>
          <a:p>
            <a:fld id="{E5B01F5F-2F18-4FF4-A3F1-6134930A189D}" type="slidenum">
              <a:rPr lang="en-US" smtClean="0"/>
              <a:t>20</a:t>
            </a:fld>
            <a:endParaRPr lang="en-US"/>
          </a:p>
        </p:txBody>
      </p:sp>
    </p:spTree>
    <p:extLst>
      <p:ext uri="{BB962C8B-B14F-4D97-AF65-F5344CB8AC3E}">
        <p14:creationId xmlns:p14="http://schemas.microsoft.com/office/powerpoint/2010/main" val="35748048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sz="1200" dirty="0" smtClean="0"/>
              <a:t>*Secondary active transport, unlike primary active transport, does not use the energy directly supplied to it as in the case of hydrolysis of ATP.  Instead, the electrochemical potential difference is used.</a:t>
            </a:r>
            <a:br>
              <a:rPr lang="en-CA" sz="1200" dirty="0" smtClean="0"/>
            </a:br>
            <a:r>
              <a:rPr lang="en-CA" sz="1200" dirty="0" smtClean="0"/>
              <a:t>The two main forms are the symport and </a:t>
            </a:r>
            <a:r>
              <a:rPr lang="en-CA" sz="1200" dirty="0" err="1" smtClean="0"/>
              <a:t>antiport</a:t>
            </a:r>
            <a:r>
              <a:rPr lang="en-CA" sz="1200" dirty="0" smtClean="0"/>
              <a:t>.</a:t>
            </a:r>
          </a:p>
        </p:txBody>
      </p:sp>
      <p:sp>
        <p:nvSpPr>
          <p:cNvPr id="4" name="Slide Number Placeholder 3"/>
          <p:cNvSpPr>
            <a:spLocks noGrp="1"/>
          </p:cNvSpPr>
          <p:nvPr>
            <p:ph type="sldNum" sz="quarter" idx="10"/>
          </p:nvPr>
        </p:nvSpPr>
        <p:spPr/>
        <p:txBody>
          <a:bodyPr/>
          <a:lstStyle/>
          <a:p>
            <a:fld id="{E5B01F5F-2F18-4FF4-A3F1-6134930A189D}" type="slidenum">
              <a:rPr lang="en-US" smtClean="0"/>
              <a:t>21</a:t>
            </a:fld>
            <a:endParaRPr lang="en-US"/>
          </a:p>
        </p:txBody>
      </p:sp>
    </p:spTree>
    <p:extLst>
      <p:ext uri="{BB962C8B-B14F-4D97-AF65-F5344CB8AC3E}">
        <p14:creationId xmlns:p14="http://schemas.microsoft.com/office/powerpoint/2010/main" val="37975333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E5B01F5F-2F18-4FF4-A3F1-6134930A189D}" type="slidenum">
              <a:rPr lang="en-US" smtClean="0"/>
              <a:t>22</a:t>
            </a:fld>
            <a:endParaRPr lang="en-US"/>
          </a:p>
        </p:txBody>
      </p:sp>
    </p:spTree>
    <p:extLst>
      <p:ext uri="{BB962C8B-B14F-4D97-AF65-F5344CB8AC3E}">
        <p14:creationId xmlns:p14="http://schemas.microsoft.com/office/powerpoint/2010/main" val="42038403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Digestion of bacteria </a:t>
            </a:r>
            <a:endParaRPr lang="en-CA" dirty="0"/>
          </a:p>
        </p:txBody>
      </p:sp>
      <p:sp>
        <p:nvSpPr>
          <p:cNvPr id="4" name="Slide Number Placeholder 3"/>
          <p:cNvSpPr>
            <a:spLocks noGrp="1"/>
          </p:cNvSpPr>
          <p:nvPr>
            <p:ph type="sldNum" sz="quarter" idx="10"/>
          </p:nvPr>
        </p:nvSpPr>
        <p:spPr/>
        <p:txBody>
          <a:bodyPr/>
          <a:lstStyle/>
          <a:p>
            <a:fld id="{E5B01F5F-2F18-4FF4-A3F1-6134930A189D}" type="slidenum">
              <a:rPr lang="en-US" smtClean="0"/>
              <a:t>23</a:t>
            </a:fld>
            <a:endParaRPr lang="en-US"/>
          </a:p>
        </p:txBody>
      </p:sp>
    </p:spTree>
    <p:extLst>
      <p:ext uri="{BB962C8B-B14F-4D97-AF65-F5344CB8AC3E}">
        <p14:creationId xmlns:p14="http://schemas.microsoft.com/office/powerpoint/2010/main" val="17419545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sz="1100" b="1" dirty="0" smtClean="0"/>
              <a:t>Phagocytosis</a:t>
            </a:r>
            <a:r>
              <a:rPr lang="en-CA" sz="1100" dirty="0" smtClean="0"/>
              <a:t>, in biology, is the cellular process by which certain cells grouped under the general denomination of phagocytes can ingest solid foreign particles of micrometric scale. It is usually considered that phagocytosis is a particular form of endocytosis. It is distinguished from other processes of cellular internalisation (endocytosis, pinocytosis) by at least two general criteria:</a:t>
            </a:r>
            <a:br>
              <a:rPr lang="en-CA" sz="1100" dirty="0" smtClean="0"/>
            </a:br>
            <a:r>
              <a:rPr lang="en-CA" sz="1100" dirty="0" smtClean="0"/>
              <a:t/>
            </a:r>
            <a:br>
              <a:rPr lang="en-CA" sz="1100" dirty="0" smtClean="0"/>
            </a:br>
            <a:r>
              <a:rPr lang="en-CA" sz="1100" dirty="0" smtClean="0"/>
              <a:t>Phagocytosis is induced by physical contact with the target particle;</a:t>
            </a:r>
            <a:br>
              <a:rPr lang="en-CA" sz="1100" dirty="0" smtClean="0"/>
            </a:br>
            <a:r>
              <a:rPr lang="en-CA" sz="1100" dirty="0" smtClean="0"/>
              <a:t>The target particle of the phagocytosis has a size greater than 0.5 </a:t>
            </a:r>
            <a:r>
              <a:rPr lang="en-CA" sz="1100" dirty="0" err="1" smtClean="0"/>
              <a:t>μm</a:t>
            </a:r>
            <a:r>
              <a:rPr lang="en-CA" sz="1100" dirty="0" smtClean="0"/>
              <a:t>.</a:t>
            </a:r>
          </a:p>
          <a:p>
            <a:endParaRPr lang="en-CA" sz="1100" dirty="0" smtClean="0"/>
          </a:p>
          <a:p>
            <a:pPr marL="0" marR="0" lvl="0" indent="0" algn="l" defTabSz="1306090" rtl="0" eaLnBrk="1" fontAlgn="auto" latinLnBrk="0" hangingPunct="1">
              <a:lnSpc>
                <a:spcPct val="100000"/>
              </a:lnSpc>
              <a:spcBef>
                <a:spcPts val="0"/>
              </a:spcBef>
              <a:spcAft>
                <a:spcPts val="0"/>
              </a:spcAft>
              <a:buClrTx/>
              <a:buSzTx/>
              <a:buFontTx/>
              <a:buNone/>
              <a:tabLst/>
              <a:defRPr/>
            </a:pPr>
            <a:r>
              <a:rPr lang="en-CA" sz="1100" dirty="0" smtClean="0"/>
              <a:t>Although phagocytosis has been observed experimentally in several cell types, it is generally strongly associated with certain leukocyte categories, such as macrophages, dendritic cells or neutrophils. The consequences of phagocytic activity are numerous and important. These include elimination of pathogens, presentation of antigens to lymphocytes, elimination of </a:t>
            </a:r>
            <a:r>
              <a:rPr lang="en-CA" sz="1100" dirty="0" err="1" smtClean="0"/>
              <a:t>proinflammatory</a:t>
            </a:r>
            <a:r>
              <a:rPr lang="en-CA" sz="1100" dirty="0" smtClean="0"/>
              <a:t> cell debris</a:t>
            </a:r>
          </a:p>
        </p:txBody>
      </p:sp>
      <p:sp>
        <p:nvSpPr>
          <p:cNvPr id="4" name="Slide Number Placeholder 3"/>
          <p:cNvSpPr>
            <a:spLocks noGrp="1"/>
          </p:cNvSpPr>
          <p:nvPr>
            <p:ph type="sldNum" sz="quarter" idx="10"/>
          </p:nvPr>
        </p:nvSpPr>
        <p:spPr/>
        <p:txBody>
          <a:bodyPr/>
          <a:lstStyle/>
          <a:p>
            <a:fld id="{E5B01F5F-2F18-4FF4-A3F1-6134930A189D}" type="slidenum">
              <a:rPr lang="en-US" smtClean="0"/>
              <a:t>24</a:t>
            </a:fld>
            <a:endParaRPr lang="en-US"/>
          </a:p>
        </p:txBody>
      </p:sp>
    </p:spTree>
    <p:extLst>
      <p:ext uri="{BB962C8B-B14F-4D97-AF65-F5344CB8AC3E}">
        <p14:creationId xmlns:p14="http://schemas.microsoft.com/office/powerpoint/2010/main" val="35493489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306090" rtl="0" eaLnBrk="1" fontAlgn="auto" latinLnBrk="0" hangingPunct="1">
              <a:lnSpc>
                <a:spcPct val="100000"/>
              </a:lnSpc>
              <a:spcBef>
                <a:spcPts val="0"/>
              </a:spcBef>
              <a:spcAft>
                <a:spcPts val="0"/>
              </a:spcAft>
              <a:buClrTx/>
              <a:buSzTx/>
              <a:buFontTx/>
              <a:buNone/>
              <a:tabLst/>
              <a:defRPr/>
            </a:pPr>
            <a:r>
              <a:rPr lang="en-CA" sz="1100" b="1" dirty="0" smtClean="0"/>
              <a:t>Pinocytosis</a:t>
            </a:r>
            <a:r>
              <a:rPr lang="en-CA" sz="1100" dirty="0" smtClean="0"/>
              <a:t> is a type of non-specific endocytosis: in pinocytosis, the cell absorbs droplets of extracellular fluid, and redirects them in the form of tiny vesicles, to the lysosomes for assimilation. This is a particularly frequent process in filtering organisms (sponges, molds or ciliated aquatic microorganisms). It also plays a role in the absorption of certain toxins.</a:t>
            </a:r>
            <a:br>
              <a:rPr lang="en-CA" sz="1100" dirty="0" smtClean="0"/>
            </a:br>
            <a:r>
              <a:rPr lang="en-CA" sz="1100" dirty="0" smtClean="0"/>
              <a:t/>
            </a:r>
            <a:br>
              <a:rPr lang="en-CA" sz="1100" dirty="0" smtClean="0"/>
            </a:br>
            <a:r>
              <a:rPr lang="en-CA" sz="1100" dirty="0" smtClean="0"/>
              <a:t>Since all solutes dissolved in the droplets are encompassed without discrimination, pinocytosis is not a specific form of transport.</a:t>
            </a:r>
          </a:p>
          <a:p>
            <a:endParaRPr lang="en-CA" sz="1100" dirty="0"/>
          </a:p>
        </p:txBody>
      </p:sp>
      <p:sp>
        <p:nvSpPr>
          <p:cNvPr id="4" name="Slide Number Placeholder 3"/>
          <p:cNvSpPr>
            <a:spLocks noGrp="1"/>
          </p:cNvSpPr>
          <p:nvPr>
            <p:ph type="sldNum" sz="quarter" idx="10"/>
          </p:nvPr>
        </p:nvSpPr>
        <p:spPr/>
        <p:txBody>
          <a:bodyPr/>
          <a:lstStyle/>
          <a:p>
            <a:fld id="{E5B01F5F-2F18-4FF4-A3F1-6134930A189D}" type="slidenum">
              <a:rPr lang="en-US" smtClean="0"/>
              <a:t>25</a:t>
            </a:fld>
            <a:endParaRPr lang="en-US"/>
          </a:p>
        </p:txBody>
      </p:sp>
    </p:spTree>
    <p:extLst>
      <p:ext uri="{BB962C8B-B14F-4D97-AF65-F5344CB8AC3E}">
        <p14:creationId xmlns:p14="http://schemas.microsoft.com/office/powerpoint/2010/main" val="42121149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sz="1200" b="1" dirty="0" smtClean="0"/>
              <a:t>Receptor-mediated endocytosis</a:t>
            </a:r>
            <a:r>
              <a:rPr lang="en-CA" sz="1200" dirty="0" smtClean="0"/>
              <a:t>, also known as </a:t>
            </a:r>
            <a:r>
              <a:rPr lang="en-CA" sz="1200" dirty="0" err="1" smtClean="0"/>
              <a:t>clathrin</a:t>
            </a:r>
            <a:r>
              <a:rPr lang="en-CA" sz="1200" dirty="0" smtClean="0"/>
              <a:t> mantle pinocytosis, is a selective endocytosis due to the existence of membrane receptors which allow recognition and thus binding to specific molecules (</a:t>
            </a:r>
            <a:r>
              <a:rPr lang="en-CA" sz="1200" dirty="0" err="1" smtClean="0"/>
              <a:t>eg</a:t>
            </a:r>
            <a:r>
              <a:rPr lang="en-CA" sz="1200" dirty="0" smtClean="0"/>
              <a:t> LDL for the transport of cholesterols).</a:t>
            </a:r>
            <a:br>
              <a:rPr lang="en-CA" sz="1200" dirty="0" smtClean="0"/>
            </a:br>
            <a:r>
              <a:rPr lang="en-CA" sz="1200" dirty="0" smtClean="0"/>
              <a:t/>
            </a:r>
            <a:br>
              <a:rPr lang="en-CA" sz="1200" dirty="0" smtClean="0"/>
            </a:br>
            <a:r>
              <a:rPr lang="en-CA" sz="1200" dirty="0" smtClean="0"/>
              <a:t>These formed vesicles (containing the LDL) are then transported into the cytosol by the cytoskeleton and its protein motors (ex: </a:t>
            </a:r>
            <a:r>
              <a:rPr lang="en-CA" sz="1200" dirty="0" err="1" smtClean="0"/>
              <a:t>dyneins</a:t>
            </a:r>
            <a:r>
              <a:rPr lang="en-CA" sz="1200" dirty="0" smtClean="0"/>
              <a:t> on microtubules). These (intracellular) vesicles can then undergo different evolutions depending on the utility for the cell (cholesterol is used in particular in cells that synthesize steroid hormones such as testosterone)</a:t>
            </a:r>
          </a:p>
          <a:p>
            <a:endParaRPr lang="en-CA" sz="1200" dirty="0" smtClean="0"/>
          </a:p>
        </p:txBody>
      </p:sp>
      <p:sp>
        <p:nvSpPr>
          <p:cNvPr id="4" name="Slide Number Placeholder 3"/>
          <p:cNvSpPr>
            <a:spLocks noGrp="1"/>
          </p:cNvSpPr>
          <p:nvPr>
            <p:ph type="sldNum" sz="quarter" idx="10"/>
          </p:nvPr>
        </p:nvSpPr>
        <p:spPr/>
        <p:txBody>
          <a:bodyPr/>
          <a:lstStyle/>
          <a:p>
            <a:fld id="{E5B01F5F-2F18-4FF4-A3F1-6134930A189D}" type="slidenum">
              <a:rPr lang="en-US" smtClean="0"/>
              <a:t>26</a:t>
            </a:fld>
            <a:endParaRPr lang="en-US"/>
          </a:p>
        </p:txBody>
      </p:sp>
    </p:spTree>
    <p:extLst>
      <p:ext uri="{BB962C8B-B14F-4D97-AF65-F5344CB8AC3E}">
        <p14:creationId xmlns:p14="http://schemas.microsoft.com/office/powerpoint/2010/main" val="40572398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sz="1100" b="1" dirty="0" smtClean="0"/>
              <a:t>Exocytosis</a:t>
            </a:r>
            <a:r>
              <a:rPr lang="en-CA" sz="1100" dirty="0" smtClean="0"/>
              <a:t> is the mechanism by which the cell releases large biomolecules through its membrane. Exocytosis occurs when transport or secretion vesicles fuse with the plasma membrane and their contents exit into the extracellular medium. Example: Expulsion of </a:t>
            </a:r>
            <a:r>
              <a:rPr lang="en-CA" sz="1100" dirty="0" err="1" smtClean="0"/>
              <a:t>neuromediators</a:t>
            </a:r>
            <a:r>
              <a:rPr lang="en-CA" sz="1100" dirty="0" smtClean="0"/>
              <a:t> from synaptic vesicles to the extracellular medium.</a:t>
            </a:r>
          </a:p>
          <a:p>
            <a:r>
              <a:rPr lang="en-CA" sz="1100" dirty="0" smtClean="0"/>
              <a:t>The purpose of exocytosis may be:</a:t>
            </a:r>
          </a:p>
          <a:p>
            <a:pPr marL="285750" indent="-285750">
              <a:buFont typeface="Arial" panose="020B0604020202020204" pitchFamily="34" charset="0"/>
              <a:buChar char="•"/>
            </a:pPr>
            <a:r>
              <a:rPr lang="en-CA" sz="1100" dirty="0" smtClean="0"/>
              <a:t>Waste disposal.</a:t>
            </a:r>
          </a:p>
          <a:p>
            <a:pPr marL="285750" indent="-285750">
              <a:buFont typeface="Arial" panose="020B0604020202020204" pitchFamily="34" charset="0"/>
              <a:buChar char="•"/>
            </a:pPr>
            <a:r>
              <a:rPr lang="en-CA" sz="1100" dirty="0" smtClean="0"/>
              <a:t>Mucus secretion (protection of GI</a:t>
            </a:r>
            <a:r>
              <a:rPr lang="en-CA" sz="1100" baseline="0" dirty="0" smtClean="0"/>
              <a:t> mucus membranes)</a:t>
            </a:r>
            <a:endParaRPr lang="en-CA" sz="1100" dirty="0" smtClean="0"/>
          </a:p>
          <a:p>
            <a:pPr marL="285750" indent="-285750">
              <a:buFont typeface="Arial" panose="020B0604020202020204" pitchFamily="34" charset="0"/>
              <a:buChar char="•"/>
            </a:pPr>
            <a:r>
              <a:rPr lang="en-CA" sz="1100" dirty="0" smtClean="0"/>
              <a:t>The functions of signaling and regulation (nerve and endocrine functions).</a:t>
            </a:r>
          </a:p>
          <a:p>
            <a:pPr marL="285750" indent="-285750">
              <a:buFont typeface="Arial" panose="020B0604020202020204" pitchFamily="34" charset="0"/>
              <a:buChar char="•"/>
            </a:pPr>
            <a:r>
              <a:rPr lang="en-CA" sz="1100" dirty="0" smtClean="0"/>
              <a:t>The production of macromolecules which will have a role outside the cell (membrane receptors, wall construction material, extracellular matrix molecules, etc.)</a:t>
            </a:r>
            <a:endParaRPr lang="en-CA" sz="1100" dirty="0"/>
          </a:p>
        </p:txBody>
      </p:sp>
      <p:sp>
        <p:nvSpPr>
          <p:cNvPr id="4" name="Slide Number Placeholder 3"/>
          <p:cNvSpPr>
            <a:spLocks noGrp="1"/>
          </p:cNvSpPr>
          <p:nvPr>
            <p:ph type="sldNum" sz="quarter" idx="10"/>
          </p:nvPr>
        </p:nvSpPr>
        <p:spPr/>
        <p:txBody>
          <a:bodyPr/>
          <a:lstStyle/>
          <a:p>
            <a:fld id="{E5B01F5F-2F18-4FF4-A3F1-6134930A189D}" type="slidenum">
              <a:rPr lang="en-US" smtClean="0"/>
              <a:t>27</a:t>
            </a:fld>
            <a:endParaRPr lang="en-US"/>
          </a:p>
        </p:txBody>
      </p:sp>
    </p:spTree>
    <p:extLst>
      <p:ext uri="{BB962C8B-B14F-4D97-AF65-F5344CB8AC3E}">
        <p14:creationId xmlns:p14="http://schemas.microsoft.com/office/powerpoint/2010/main" val="29554394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E5B01F5F-2F18-4FF4-A3F1-6134930A189D}" type="slidenum">
              <a:rPr lang="en-US" smtClean="0"/>
              <a:t>28</a:t>
            </a:fld>
            <a:endParaRPr lang="en-US"/>
          </a:p>
        </p:txBody>
      </p:sp>
    </p:spTree>
    <p:extLst>
      <p:ext uri="{BB962C8B-B14F-4D97-AF65-F5344CB8AC3E}">
        <p14:creationId xmlns:p14="http://schemas.microsoft.com/office/powerpoint/2010/main" val="5540831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853440" y="1645920"/>
            <a:ext cx="12562637" cy="2194560"/>
          </a:xfrm>
          <a:ln>
            <a:noFill/>
          </a:ln>
        </p:spPr>
        <p:txBody>
          <a:bodyPr vert="horz" tIns="0" rIns="26124"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80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853440" y="3874243"/>
            <a:ext cx="12567514" cy="2103120"/>
          </a:xfrm>
        </p:spPr>
        <p:txBody>
          <a:bodyPr lIns="0" rIns="26124"/>
          <a:lstStyle>
            <a:lvl1pPr marL="0" marR="65311" indent="0" algn="r">
              <a:buNone/>
              <a:defRPr>
                <a:solidFill>
                  <a:schemeClr val="tx1"/>
                </a:solidFill>
              </a:defRPr>
            </a:lvl1pPr>
            <a:lvl2pPr marL="653110" indent="0" algn="ctr">
              <a:buNone/>
            </a:lvl2pPr>
            <a:lvl3pPr marL="1306220" indent="0" algn="ctr">
              <a:buNone/>
            </a:lvl3pPr>
            <a:lvl4pPr marL="1959331" indent="0" algn="ctr">
              <a:buNone/>
            </a:lvl4pPr>
            <a:lvl5pPr marL="2612441" indent="0" algn="ctr">
              <a:buNone/>
            </a:lvl5pPr>
            <a:lvl6pPr marL="3265551" indent="0" algn="ctr">
              <a:buNone/>
            </a:lvl6pPr>
            <a:lvl7pPr marL="3918661" indent="0" algn="ctr">
              <a:buNone/>
            </a:lvl7pPr>
            <a:lvl8pPr marL="4571771" indent="0" algn="ctr">
              <a:buNone/>
            </a:lvl8pPr>
            <a:lvl9pPr marL="5224882"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34D380B6-6988-4A9C-825A-4EF995122014}" type="datetimeFigureOut">
              <a:rPr lang="en-US" smtClean="0"/>
              <a:t>17-09-29</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A12461A2-8C0F-4B26-9B1E-4D5C0F5B86E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4D380B6-6988-4A9C-825A-4EF995122014}" type="datetimeFigureOut">
              <a:rPr lang="en-US" smtClean="0"/>
              <a:t>17-09-29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2461A2-8C0F-4B26-9B1E-4D5C0F5B86ED}"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848563" y="1580083"/>
            <a:ext cx="12435840" cy="1634947"/>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80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848563" y="3245597"/>
            <a:ext cx="12435840" cy="1811654"/>
          </a:xfrm>
        </p:spPr>
        <p:txBody>
          <a:bodyPr lIns="65311" rIns="65311" anchor="t"/>
          <a:lstStyle>
            <a:lvl1pPr marL="0" indent="0">
              <a:buNone/>
              <a:defRPr sz="3100">
                <a:solidFill>
                  <a:schemeClr val="tx1"/>
                </a:solidFill>
              </a:defRPr>
            </a:lvl1pPr>
            <a:lvl2pPr>
              <a:buNone/>
              <a:defRPr sz="2600">
                <a:solidFill>
                  <a:schemeClr val="tx1">
                    <a:tint val="75000"/>
                  </a:schemeClr>
                </a:solidFill>
              </a:defRPr>
            </a:lvl2pPr>
            <a:lvl3pPr>
              <a:buNone/>
              <a:defRPr sz="2300">
                <a:solidFill>
                  <a:schemeClr val="tx1">
                    <a:tint val="75000"/>
                  </a:schemeClr>
                </a:solidFill>
              </a:defRPr>
            </a:lvl3pPr>
            <a:lvl4pPr>
              <a:buNone/>
              <a:defRPr sz="2000">
                <a:solidFill>
                  <a:schemeClr val="tx1">
                    <a:tint val="75000"/>
                  </a:schemeClr>
                </a:solidFill>
              </a:defRPr>
            </a:lvl4pPr>
            <a:lvl5pPr>
              <a:buNone/>
              <a:defRPr sz="20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4D380B6-6988-4A9C-825A-4EF995122014}" type="datetimeFigureOut">
              <a:rPr lang="en-US" smtClean="0"/>
              <a:t>17-09-29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2461A2-8C0F-4B26-9B1E-4D5C0F5B86E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31520" y="844906"/>
            <a:ext cx="13167360" cy="13716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731520" y="2304102"/>
            <a:ext cx="6461760" cy="5321808"/>
          </a:xfrm>
        </p:spPr>
        <p:txBody>
          <a:bodyPr/>
          <a:lstStyle>
            <a:lvl1pPr>
              <a:defRPr sz="3700"/>
            </a:lvl1pPr>
            <a:lvl2pPr>
              <a:defRPr sz="3400"/>
            </a:lvl2pPr>
            <a:lvl3pPr>
              <a:defRPr sz="2900"/>
            </a:lvl3pPr>
            <a:lvl4pPr>
              <a:defRPr sz="2600"/>
            </a:lvl4pPr>
            <a:lvl5pPr>
              <a:defRPr sz="2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7437120" y="2304102"/>
            <a:ext cx="6461760" cy="5321808"/>
          </a:xfrm>
        </p:spPr>
        <p:txBody>
          <a:bodyPr/>
          <a:lstStyle>
            <a:lvl1pPr>
              <a:defRPr sz="3700"/>
            </a:lvl1pPr>
            <a:lvl2pPr>
              <a:defRPr sz="3400"/>
            </a:lvl2pPr>
            <a:lvl3pPr>
              <a:defRPr sz="2900"/>
            </a:lvl3pPr>
            <a:lvl4pPr>
              <a:defRPr sz="2600"/>
            </a:lvl4pPr>
            <a:lvl5pPr>
              <a:defRPr sz="2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4D380B6-6988-4A9C-825A-4EF995122014}" type="datetimeFigureOut">
              <a:rPr lang="en-US" smtClean="0"/>
              <a:t>17-09-29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2461A2-8C0F-4B26-9B1E-4D5C0F5B86ED}"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1520" y="844906"/>
            <a:ext cx="13167360" cy="1371600"/>
          </a:xfrm>
        </p:spPr>
        <p:txBody>
          <a:bodyPr tIns="65311"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31520" y="2226298"/>
            <a:ext cx="6464301" cy="791222"/>
          </a:xfrm>
        </p:spPr>
        <p:txBody>
          <a:bodyPr lIns="65311" tIns="0" rIns="65311" bIns="0" anchor="ctr">
            <a:noAutofit/>
          </a:bodyPr>
          <a:lstStyle>
            <a:lvl1pPr marL="0" indent="0">
              <a:buNone/>
              <a:defRPr sz="3400" b="1" cap="none" baseline="0">
                <a:solidFill>
                  <a:schemeClr val="tx2"/>
                </a:solidFill>
                <a:effectLst/>
              </a:defRPr>
            </a:lvl1pPr>
            <a:lvl2pPr>
              <a:buNone/>
              <a:defRPr sz="2900" b="1"/>
            </a:lvl2pPr>
            <a:lvl3pPr>
              <a:buNone/>
              <a:defRPr sz="2600" b="1"/>
            </a:lvl3pPr>
            <a:lvl4pPr>
              <a:buNone/>
              <a:defRPr sz="2300" b="1"/>
            </a:lvl4pPr>
            <a:lvl5pPr>
              <a:buNone/>
              <a:defRPr sz="23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7432041" y="2231709"/>
            <a:ext cx="6466840" cy="785812"/>
          </a:xfrm>
        </p:spPr>
        <p:txBody>
          <a:bodyPr lIns="65311" tIns="0" rIns="65311" bIns="0" anchor="ctr"/>
          <a:lstStyle>
            <a:lvl1pPr marL="0" indent="0">
              <a:buNone/>
              <a:defRPr sz="3400" b="1" cap="none" baseline="0">
                <a:solidFill>
                  <a:schemeClr val="tx2"/>
                </a:solidFill>
                <a:effectLst/>
              </a:defRPr>
            </a:lvl1pPr>
            <a:lvl2pPr>
              <a:buNone/>
              <a:defRPr sz="2900" b="1"/>
            </a:lvl2pPr>
            <a:lvl3pPr>
              <a:buNone/>
              <a:defRPr sz="2600" b="1"/>
            </a:lvl3pPr>
            <a:lvl4pPr>
              <a:buNone/>
              <a:defRPr sz="2300" b="1"/>
            </a:lvl4pPr>
            <a:lvl5pPr>
              <a:buNone/>
              <a:defRPr sz="23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731520" y="3017520"/>
            <a:ext cx="6464301" cy="4614864"/>
          </a:xfrm>
        </p:spPr>
        <p:txBody>
          <a:bodyPr tIns="0"/>
          <a:lstStyle>
            <a:lvl1pPr>
              <a:defRPr sz="3100"/>
            </a:lvl1pPr>
            <a:lvl2pPr>
              <a:defRPr sz="2900"/>
            </a:lvl2pPr>
            <a:lvl3pPr>
              <a:defRPr sz="2600"/>
            </a:lvl3pPr>
            <a:lvl4pPr>
              <a:defRPr sz="2300"/>
            </a:lvl4pPr>
            <a:lvl5pPr>
              <a:defRPr sz="23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7432041" y="3017520"/>
            <a:ext cx="6466840" cy="4614864"/>
          </a:xfrm>
        </p:spPr>
        <p:txBody>
          <a:bodyPr tIns="0"/>
          <a:lstStyle>
            <a:lvl1pPr>
              <a:defRPr sz="3100"/>
            </a:lvl1pPr>
            <a:lvl2pPr>
              <a:defRPr sz="2900"/>
            </a:lvl2pPr>
            <a:lvl3pPr>
              <a:defRPr sz="2600"/>
            </a:lvl3pPr>
            <a:lvl4pPr>
              <a:defRPr sz="2300"/>
            </a:lvl4pPr>
            <a:lvl5pPr>
              <a:defRPr sz="23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4D380B6-6988-4A9C-825A-4EF995122014}" type="datetimeFigureOut">
              <a:rPr lang="en-US" smtClean="0"/>
              <a:t>17-09-29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12461A2-8C0F-4B26-9B1E-4D5C0F5B86ED}"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731520" y="844906"/>
            <a:ext cx="13289280" cy="1371600"/>
          </a:xfrm>
        </p:spPr>
        <p:txBody>
          <a:bodyPr vert="horz" tIns="65311"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71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4D380B6-6988-4A9C-825A-4EF995122014}" type="datetimeFigureOut">
              <a:rPr lang="en-US" smtClean="0"/>
              <a:t>17-09-29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12461A2-8C0F-4B26-9B1E-4D5C0F5B86E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D380B6-6988-4A9C-825A-4EF995122014}" type="datetimeFigureOut">
              <a:rPr lang="en-US" smtClean="0"/>
              <a:t>17-09-29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12461A2-8C0F-4B26-9B1E-4D5C0F5B86E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97280" y="617222"/>
            <a:ext cx="4389120" cy="1394460"/>
          </a:xfrm>
        </p:spPr>
        <p:txBody>
          <a:bodyPr lIns="0" anchor="b">
            <a:noAutofit/>
          </a:bodyPr>
          <a:lstStyle>
            <a:lvl1pPr algn="l" rtl="0">
              <a:spcBef>
                <a:spcPct val="0"/>
              </a:spcBef>
              <a:buNone/>
              <a:defRPr sz="37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097280" y="2011680"/>
            <a:ext cx="4389120" cy="5486400"/>
          </a:xfrm>
        </p:spPr>
        <p:txBody>
          <a:bodyPr lIns="26124" rIns="26124"/>
          <a:lstStyle>
            <a:lvl1pPr marL="0" indent="0" algn="l">
              <a:buNone/>
              <a:defRPr sz="2000"/>
            </a:lvl1pPr>
            <a:lvl2pPr indent="0" algn="l">
              <a:buNone/>
              <a:defRPr sz="1700"/>
            </a:lvl2pPr>
            <a:lvl3pPr indent="0" algn="l">
              <a:buNone/>
              <a:defRPr sz="1400"/>
            </a:lvl3pPr>
            <a:lvl4pPr indent="0" algn="l">
              <a:buNone/>
              <a:defRPr sz="1300"/>
            </a:lvl4pPr>
            <a:lvl5pPr indent="0" algn="l">
              <a:buNone/>
              <a:defRPr sz="13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5720080" y="2011680"/>
            <a:ext cx="8178800" cy="5486400"/>
          </a:xfrm>
        </p:spPr>
        <p:txBody>
          <a:bodyPr tIns="0"/>
          <a:lstStyle>
            <a:lvl1pPr>
              <a:defRPr sz="4000"/>
            </a:lvl1pPr>
            <a:lvl2pPr>
              <a:defRPr sz="3700"/>
            </a:lvl2pPr>
            <a:lvl3pPr>
              <a:defRPr sz="3400"/>
            </a:lvl3pPr>
            <a:lvl4pPr>
              <a:defRPr sz="2900"/>
            </a:lvl4pPr>
            <a:lvl5pPr>
              <a:defRPr sz="2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4D380B6-6988-4A9C-825A-4EF995122014}" type="datetimeFigureOut">
              <a:rPr lang="en-US" smtClean="0"/>
              <a:t>17-09-29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2461A2-8C0F-4B26-9B1E-4D5C0F5B86ED}"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5065205" y="1329692"/>
            <a:ext cx="8412480" cy="493776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lIns="130622" tIns="65311" rIns="130622" bIns="65311" rtlCol="0" anchor="ctr"/>
          <a:lstStyle/>
          <a:p>
            <a:pPr algn="ctr" eaLnBrk="1" latinLnBrk="0" hangingPunct="1"/>
            <a:endParaRPr kumimoji="0" lang="en-US"/>
          </a:p>
        </p:txBody>
      </p:sp>
      <p:sp>
        <p:nvSpPr>
          <p:cNvPr id="12" name="Right Triangle 11"/>
          <p:cNvSpPr/>
          <p:nvPr/>
        </p:nvSpPr>
        <p:spPr>
          <a:xfrm rot="420000" flipV="1">
            <a:off x="12806614" y="6431723"/>
            <a:ext cx="248717" cy="18653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lIns="130622" tIns="65311" rIns="130622" bIns="65311" rtlCol="0" anchor="ctr"/>
          <a:lstStyle/>
          <a:p>
            <a:pPr algn="ctr" eaLnBrk="1" latinLnBrk="0" hangingPunct="1"/>
            <a:endParaRPr kumimoji="0" lang="en-US"/>
          </a:p>
        </p:txBody>
      </p:sp>
      <p:sp>
        <p:nvSpPr>
          <p:cNvPr id="2" name="Title 1"/>
          <p:cNvSpPr>
            <a:spLocks noGrp="1"/>
          </p:cNvSpPr>
          <p:nvPr>
            <p:ph type="title"/>
          </p:nvPr>
        </p:nvSpPr>
        <p:spPr>
          <a:xfrm>
            <a:off x="975360" y="1412396"/>
            <a:ext cx="3540557" cy="1899145"/>
          </a:xfrm>
        </p:spPr>
        <p:txBody>
          <a:bodyPr vert="horz" lIns="65311" tIns="65311" rIns="65311" bIns="65311" anchor="b"/>
          <a:lstStyle>
            <a:lvl1pPr algn="l">
              <a:buNone/>
              <a:defRPr sz="29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75360" y="3394542"/>
            <a:ext cx="3535680" cy="2615184"/>
          </a:xfrm>
        </p:spPr>
        <p:txBody>
          <a:bodyPr lIns="91435" rIns="65311" bIns="65311" anchor="t"/>
          <a:lstStyle>
            <a:lvl1pPr marL="0" indent="0" algn="l">
              <a:spcBef>
                <a:spcPts val="357"/>
              </a:spcBef>
              <a:buFontTx/>
              <a:buNone/>
              <a:defRPr sz="1900"/>
            </a:lvl1pPr>
            <a:lvl2pPr>
              <a:defRPr sz="1700"/>
            </a:lvl2pPr>
            <a:lvl3pPr>
              <a:defRPr sz="1400"/>
            </a:lvl3pPr>
            <a:lvl4pPr>
              <a:defRPr sz="1300"/>
            </a:lvl4pPr>
            <a:lvl5pPr>
              <a:defRPr sz="13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4D380B6-6988-4A9C-825A-4EF995122014}" type="datetimeFigureOut">
              <a:rPr lang="en-US" smtClean="0"/>
              <a:t>17-09-29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2923520" y="7627621"/>
            <a:ext cx="975360" cy="438150"/>
          </a:xfrm>
        </p:spPr>
        <p:txBody>
          <a:bodyPr/>
          <a:lstStyle/>
          <a:p>
            <a:fld id="{A12461A2-8C0F-4B26-9B1E-4D5C0F5B86ED}" type="slidenum">
              <a:rPr lang="en-US" smtClean="0"/>
              <a:t>‹#›</a:t>
            </a:fld>
            <a:endParaRPr lang="en-US"/>
          </a:p>
        </p:txBody>
      </p:sp>
      <p:sp>
        <p:nvSpPr>
          <p:cNvPr id="3" name="Picture Placeholder 2"/>
          <p:cNvSpPr>
            <a:spLocks noGrp="1"/>
          </p:cNvSpPr>
          <p:nvPr>
            <p:ph type="pic" idx="1"/>
          </p:nvPr>
        </p:nvSpPr>
        <p:spPr>
          <a:xfrm rot="420000">
            <a:off x="5577269" y="1439420"/>
            <a:ext cx="7388352" cy="4718304"/>
          </a:xfrm>
          <a:prstGeom prst="rect">
            <a:avLst/>
          </a:prstGeom>
          <a:solidFill>
            <a:schemeClr val="bg2"/>
          </a:solidFill>
          <a:ln w="3000" cap="rnd">
            <a:solidFill>
              <a:srgbClr val="C0C0C0"/>
            </a:solidFill>
            <a:round/>
          </a:ln>
          <a:effectLst/>
        </p:spPr>
        <p:txBody>
          <a:bodyPr/>
          <a:lstStyle>
            <a:lvl1pPr marL="0" indent="0">
              <a:buNone/>
              <a:defRPr sz="4600"/>
            </a:lvl1pPr>
          </a:lstStyle>
          <a:p>
            <a:r>
              <a:rPr kumimoji="0" lang="en-US" smtClean="0"/>
              <a:t>Click icon to add picture</a:t>
            </a:r>
            <a:endParaRPr kumimoji="0" lang="en-US" dirty="0"/>
          </a:p>
        </p:txBody>
      </p:sp>
      <p:sp>
        <p:nvSpPr>
          <p:cNvPr id="10" name="Freeform 9"/>
          <p:cNvSpPr>
            <a:spLocks/>
          </p:cNvSpPr>
          <p:nvPr/>
        </p:nvSpPr>
        <p:spPr bwMode="auto">
          <a:xfrm flipV="1">
            <a:off x="-15240" y="6979920"/>
            <a:ext cx="14660880" cy="124968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130622" tIns="65311" rIns="130622" bIns="65311"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7010400" y="7463791"/>
            <a:ext cx="7620000" cy="765810"/>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130622" tIns="65311" rIns="130622" bIns="65311"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4D380B6-6988-4A9C-825A-4EF995122014}" type="datetimeFigureOut">
              <a:rPr lang="en-US" smtClean="0"/>
              <a:t>17-09-29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2461A2-8C0F-4B26-9B1E-4D5C0F5B86E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607040" y="1097282"/>
            <a:ext cx="3291840" cy="6254116"/>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731520" y="1097282"/>
            <a:ext cx="9631680" cy="625411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4D380B6-6988-4A9C-825A-4EF995122014}" type="datetimeFigureOut">
              <a:rPr lang="en-US" smtClean="0"/>
              <a:t>17-09-29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2461A2-8C0F-4B26-9B1E-4D5C0F5B86ED}"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4578" name="Rectangle 2"/>
          <p:cNvSpPr>
            <a:spLocks noGrp="1" noChangeArrowheads="1"/>
          </p:cNvSpPr>
          <p:nvPr>
            <p:ph type="ctrTitle"/>
          </p:nvPr>
        </p:nvSpPr>
        <p:spPr>
          <a:xfrm>
            <a:off x="218440" y="205848"/>
            <a:ext cx="10548621" cy="287548"/>
          </a:xfrm>
        </p:spPr>
        <p:txBody>
          <a:bodyPr>
            <a:spAutoFit/>
          </a:bodyPr>
          <a:lstStyle>
            <a:lvl1pPr algn="l">
              <a:defRPr sz="1440" b="1">
                <a:latin typeface="Arial" charset="0"/>
              </a:defRPr>
            </a:lvl1pPr>
          </a:lstStyle>
          <a:p>
            <a:r>
              <a:rPr lang="en-US"/>
              <a:t>Click to edit Master title style</a:t>
            </a:r>
          </a:p>
        </p:txBody>
      </p:sp>
    </p:spTree>
    <p:extLst>
      <p:ext uri="{BB962C8B-B14F-4D97-AF65-F5344CB8AC3E}">
        <p14:creationId xmlns:p14="http://schemas.microsoft.com/office/powerpoint/2010/main" val="164523532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15240" y="-8573"/>
            <a:ext cx="14660880" cy="124968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130622" tIns="65311" rIns="130622" bIns="65311"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7010400" y="-8572"/>
            <a:ext cx="7620000" cy="765810"/>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130622" tIns="65311" rIns="130622" bIns="65311"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731520" y="844906"/>
            <a:ext cx="13167360" cy="1371600"/>
          </a:xfrm>
          <a:prstGeom prst="rect">
            <a:avLst/>
          </a:prstGeom>
        </p:spPr>
        <p:txBody>
          <a:bodyPr vert="horz" lIns="0" tIns="65311"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731520" y="2322576"/>
            <a:ext cx="13167360" cy="5266944"/>
          </a:xfrm>
          <a:prstGeom prst="rect">
            <a:avLst/>
          </a:prstGeom>
        </p:spPr>
        <p:txBody>
          <a:bodyPr vert="horz" lIns="130622" tIns="65311" rIns="130622" bIns="65311">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731520" y="7627621"/>
            <a:ext cx="3413760" cy="438150"/>
          </a:xfrm>
          <a:prstGeom prst="rect">
            <a:avLst/>
          </a:prstGeom>
        </p:spPr>
        <p:txBody>
          <a:bodyPr vert="horz" lIns="0" tIns="0" rIns="0" bIns="0" anchor="b"/>
          <a:lstStyle>
            <a:lvl1pPr algn="l" eaLnBrk="1" latinLnBrk="0" hangingPunct="1">
              <a:defRPr kumimoji="0" sz="1700">
                <a:solidFill>
                  <a:schemeClr val="tx2">
                    <a:shade val="90000"/>
                  </a:schemeClr>
                </a:solidFill>
              </a:defRPr>
            </a:lvl1pPr>
          </a:lstStyle>
          <a:p>
            <a:fld id="{34D380B6-6988-4A9C-825A-4EF995122014}" type="datetimeFigureOut">
              <a:rPr lang="en-US" smtClean="0"/>
              <a:t>17-09-29</a:t>
            </a:fld>
            <a:endParaRPr lang="en-US"/>
          </a:p>
        </p:txBody>
      </p:sp>
      <p:sp>
        <p:nvSpPr>
          <p:cNvPr id="22" name="Footer Placeholder 21"/>
          <p:cNvSpPr>
            <a:spLocks noGrp="1"/>
          </p:cNvSpPr>
          <p:nvPr>
            <p:ph type="ftr" sz="quarter" idx="3"/>
          </p:nvPr>
        </p:nvSpPr>
        <p:spPr>
          <a:xfrm>
            <a:off x="4267200" y="7627621"/>
            <a:ext cx="5364480" cy="438150"/>
          </a:xfrm>
          <a:prstGeom prst="rect">
            <a:avLst/>
          </a:prstGeom>
        </p:spPr>
        <p:txBody>
          <a:bodyPr vert="horz" lIns="0" tIns="0" rIns="0" bIns="0" anchor="b"/>
          <a:lstStyle>
            <a:lvl1pPr algn="l" eaLnBrk="1" latinLnBrk="0" hangingPunct="1">
              <a:defRPr kumimoji="0" sz="17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12679680" y="7627621"/>
            <a:ext cx="1219200" cy="438150"/>
          </a:xfrm>
          <a:prstGeom prst="rect">
            <a:avLst/>
          </a:prstGeom>
        </p:spPr>
        <p:txBody>
          <a:bodyPr vert="horz" lIns="0" tIns="0" rIns="0" bIns="0" anchor="b"/>
          <a:lstStyle>
            <a:lvl1pPr algn="r" eaLnBrk="1" latinLnBrk="0" hangingPunct="1">
              <a:defRPr kumimoji="0" sz="1700">
                <a:solidFill>
                  <a:schemeClr val="tx2">
                    <a:shade val="90000"/>
                  </a:schemeClr>
                </a:solidFill>
              </a:defRPr>
            </a:lvl1pPr>
          </a:lstStyle>
          <a:p>
            <a:fld id="{A12461A2-8C0F-4B26-9B1E-4D5C0F5B86ED}" type="slidenum">
              <a:rPr lang="en-US" smtClean="0"/>
              <a:t>‹#›</a:t>
            </a:fld>
            <a:endParaRPr lang="en-US"/>
          </a:p>
        </p:txBody>
      </p:sp>
      <p:grpSp>
        <p:nvGrpSpPr>
          <p:cNvPr id="2" name="Group 1"/>
          <p:cNvGrpSpPr/>
          <p:nvPr/>
        </p:nvGrpSpPr>
        <p:grpSpPr>
          <a:xfrm>
            <a:off x="-30427" y="242890"/>
            <a:ext cx="14688877" cy="779069"/>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xStyles>
    <p:titleStyle>
      <a:lvl1pPr algn="l" rtl="0" eaLnBrk="1" latinLnBrk="0" hangingPunct="1">
        <a:spcBef>
          <a:spcPct val="0"/>
        </a:spcBef>
        <a:buNone/>
        <a:defRPr kumimoji="0" sz="7100" b="0" kern="1200">
          <a:ln>
            <a:noFill/>
          </a:ln>
          <a:solidFill>
            <a:schemeClr val="tx2"/>
          </a:solidFill>
          <a:effectLst/>
          <a:latin typeface="+mj-lt"/>
          <a:ea typeface="+mj-ea"/>
          <a:cs typeface="+mj-cs"/>
        </a:defRPr>
      </a:lvl1pPr>
    </p:titleStyle>
    <p:bodyStyle>
      <a:lvl1pPr marL="391866" indent="-391866" algn="l" rtl="0" eaLnBrk="1" latinLnBrk="0" hangingPunct="1">
        <a:spcBef>
          <a:spcPct val="20000"/>
        </a:spcBef>
        <a:buClr>
          <a:schemeClr val="accent3"/>
        </a:buClr>
        <a:buSzPct val="95000"/>
        <a:buFont typeface="Wingdings 2"/>
        <a:buChar char=""/>
        <a:defRPr kumimoji="0" sz="3700" kern="1200">
          <a:solidFill>
            <a:schemeClr val="tx1"/>
          </a:solidFill>
          <a:latin typeface="+mn-lt"/>
          <a:ea typeface="+mn-ea"/>
          <a:cs typeface="+mn-cs"/>
        </a:defRPr>
      </a:lvl1pPr>
      <a:lvl2pPr marL="914354" indent="-352680" algn="l" rtl="0" eaLnBrk="1" latinLnBrk="0" hangingPunct="1">
        <a:spcBef>
          <a:spcPct val="20000"/>
        </a:spcBef>
        <a:buClr>
          <a:schemeClr val="accent1"/>
        </a:buClr>
        <a:buSzPct val="85000"/>
        <a:buFont typeface="Wingdings 2"/>
        <a:buChar char=""/>
        <a:defRPr kumimoji="0" sz="3400" kern="1200">
          <a:solidFill>
            <a:schemeClr val="tx1"/>
          </a:solidFill>
          <a:latin typeface="+mn-lt"/>
          <a:ea typeface="+mn-ea"/>
          <a:cs typeface="+mn-cs"/>
        </a:defRPr>
      </a:lvl2pPr>
      <a:lvl3pPr marL="1306220" indent="-352680" algn="l" rtl="0" eaLnBrk="1" latinLnBrk="0" hangingPunct="1">
        <a:spcBef>
          <a:spcPct val="20000"/>
        </a:spcBef>
        <a:buClr>
          <a:schemeClr val="accent2"/>
        </a:buClr>
        <a:buSzPct val="70000"/>
        <a:buFont typeface="Wingdings 2"/>
        <a:buChar char=""/>
        <a:defRPr kumimoji="0" sz="3000" kern="1200">
          <a:solidFill>
            <a:schemeClr val="tx1"/>
          </a:solidFill>
          <a:latin typeface="+mn-lt"/>
          <a:ea typeface="+mn-ea"/>
          <a:cs typeface="+mn-cs"/>
        </a:defRPr>
      </a:lvl3pPr>
      <a:lvl4pPr marL="1698087" indent="-300431" algn="l" rtl="0" eaLnBrk="1" latinLnBrk="0" hangingPunct="1">
        <a:spcBef>
          <a:spcPct val="20000"/>
        </a:spcBef>
        <a:buClr>
          <a:schemeClr val="accent3"/>
        </a:buClr>
        <a:buSzPct val="65000"/>
        <a:buFont typeface="Wingdings 2"/>
        <a:buChar char=""/>
        <a:defRPr kumimoji="0" sz="2900" kern="1200">
          <a:solidFill>
            <a:schemeClr val="tx1"/>
          </a:solidFill>
          <a:latin typeface="+mn-lt"/>
          <a:ea typeface="+mn-ea"/>
          <a:cs typeface="+mn-cs"/>
        </a:defRPr>
      </a:lvl4pPr>
      <a:lvl5pPr marL="2089953" indent="-300431" algn="l" rtl="0" eaLnBrk="1" latinLnBrk="0" hangingPunct="1">
        <a:spcBef>
          <a:spcPct val="20000"/>
        </a:spcBef>
        <a:buClr>
          <a:schemeClr val="accent4"/>
        </a:buClr>
        <a:buSzPct val="65000"/>
        <a:buFont typeface="Wingdings 2"/>
        <a:buChar char=""/>
        <a:defRPr kumimoji="0" sz="2900" kern="1200">
          <a:solidFill>
            <a:schemeClr val="tx1"/>
          </a:solidFill>
          <a:latin typeface="+mn-lt"/>
          <a:ea typeface="+mn-ea"/>
          <a:cs typeface="+mn-cs"/>
        </a:defRPr>
      </a:lvl5pPr>
      <a:lvl6pPr marL="2481819" indent="-300431" algn="l" rtl="0" eaLnBrk="1" latinLnBrk="0" hangingPunct="1">
        <a:spcBef>
          <a:spcPct val="20000"/>
        </a:spcBef>
        <a:buClr>
          <a:schemeClr val="accent5"/>
        </a:buClr>
        <a:buSzPct val="80000"/>
        <a:buFont typeface="Wingdings 2"/>
        <a:buChar char=""/>
        <a:defRPr kumimoji="0" sz="2600" kern="1200">
          <a:solidFill>
            <a:schemeClr val="tx1"/>
          </a:solidFill>
          <a:latin typeface="+mn-lt"/>
          <a:ea typeface="+mn-ea"/>
          <a:cs typeface="+mn-cs"/>
        </a:defRPr>
      </a:lvl6pPr>
      <a:lvl7pPr marL="2743063" indent="-261244" algn="l" rtl="0" eaLnBrk="1" latinLnBrk="0" hangingPunct="1">
        <a:spcBef>
          <a:spcPct val="20000"/>
        </a:spcBef>
        <a:buClr>
          <a:schemeClr val="accent6"/>
        </a:buClr>
        <a:buSzPct val="80000"/>
        <a:buFont typeface="Wingdings 2"/>
        <a:buChar char=""/>
        <a:defRPr kumimoji="0" sz="2300" kern="1200" baseline="0">
          <a:solidFill>
            <a:schemeClr val="tx1"/>
          </a:solidFill>
          <a:latin typeface="+mn-lt"/>
          <a:ea typeface="+mn-ea"/>
          <a:cs typeface="+mn-cs"/>
        </a:defRPr>
      </a:lvl7pPr>
      <a:lvl8pPr marL="3134929" indent="-261244" algn="l" rtl="0" eaLnBrk="1" latinLnBrk="0" hangingPunct="1">
        <a:spcBef>
          <a:spcPct val="20000"/>
        </a:spcBef>
        <a:buClr>
          <a:schemeClr val="tx2"/>
        </a:buClr>
        <a:buChar char="•"/>
        <a:defRPr kumimoji="0" sz="2300" kern="1200">
          <a:solidFill>
            <a:schemeClr val="tx1"/>
          </a:solidFill>
          <a:latin typeface="+mn-lt"/>
          <a:ea typeface="+mn-ea"/>
          <a:cs typeface="+mn-cs"/>
        </a:defRPr>
      </a:lvl8pPr>
      <a:lvl9pPr marL="3526795" indent="-261244" algn="l" rtl="0" eaLnBrk="1" latinLnBrk="0" hangingPunct="1">
        <a:spcBef>
          <a:spcPct val="20000"/>
        </a:spcBef>
        <a:buClr>
          <a:schemeClr val="tx2"/>
        </a:buClr>
        <a:buFontTx/>
        <a:buChar char="•"/>
        <a:defRPr kumimoji="0" sz="20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653110" algn="l" rtl="0" eaLnBrk="1" latinLnBrk="0" hangingPunct="1">
        <a:defRPr kumimoji="0" kern="1200">
          <a:solidFill>
            <a:schemeClr val="tx1"/>
          </a:solidFill>
          <a:latin typeface="+mn-lt"/>
          <a:ea typeface="+mn-ea"/>
          <a:cs typeface="+mn-cs"/>
        </a:defRPr>
      </a:lvl2pPr>
      <a:lvl3pPr marL="1306220" algn="l" rtl="0" eaLnBrk="1" latinLnBrk="0" hangingPunct="1">
        <a:defRPr kumimoji="0" kern="1200">
          <a:solidFill>
            <a:schemeClr val="tx1"/>
          </a:solidFill>
          <a:latin typeface="+mn-lt"/>
          <a:ea typeface="+mn-ea"/>
          <a:cs typeface="+mn-cs"/>
        </a:defRPr>
      </a:lvl3pPr>
      <a:lvl4pPr marL="1959331" algn="l" rtl="0" eaLnBrk="1" latinLnBrk="0" hangingPunct="1">
        <a:defRPr kumimoji="0" kern="1200">
          <a:solidFill>
            <a:schemeClr val="tx1"/>
          </a:solidFill>
          <a:latin typeface="+mn-lt"/>
          <a:ea typeface="+mn-ea"/>
          <a:cs typeface="+mn-cs"/>
        </a:defRPr>
      </a:lvl4pPr>
      <a:lvl5pPr marL="2612441" algn="l" rtl="0" eaLnBrk="1" latinLnBrk="0" hangingPunct="1">
        <a:defRPr kumimoji="0" kern="1200">
          <a:solidFill>
            <a:schemeClr val="tx1"/>
          </a:solidFill>
          <a:latin typeface="+mn-lt"/>
          <a:ea typeface="+mn-ea"/>
          <a:cs typeface="+mn-cs"/>
        </a:defRPr>
      </a:lvl5pPr>
      <a:lvl6pPr marL="3265551" algn="l" rtl="0" eaLnBrk="1" latinLnBrk="0" hangingPunct="1">
        <a:defRPr kumimoji="0" kern="1200">
          <a:solidFill>
            <a:schemeClr val="tx1"/>
          </a:solidFill>
          <a:latin typeface="+mn-lt"/>
          <a:ea typeface="+mn-ea"/>
          <a:cs typeface="+mn-cs"/>
        </a:defRPr>
      </a:lvl6pPr>
      <a:lvl7pPr marL="3918661" algn="l" rtl="0" eaLnBrk="1" latinLnBrk="0" hangingPunct="1">
        <a:defRPr kumimoji="0" kern="1200">
          <a:solidFill>
            <a:schemeClr val="tx1"/>
          </a:solidFill>
          <a:latin typeface="+mn-lt"/>
          <a:ea typeface="+mn-ea"/>
          <a:cs typeface="+mn-cs"/>
        </a:defRPr>
      </a:lvl7pPr>
      <a:lvl8pPr marL="4571771" algn="l" rtl="0" eaLnBrk="1" latinLnBrk="0" hangingPunct="1">
        <a:defRPr kumimoji="0" kern="1200">
          <a:solidFill>
            <a:schemeClr val="tx1"/>
          </a:solidFill>
          <a:latin typeface="+mn-lt"/>
          <a:ea typeface="+mn-ea"/>
          <a:cs typeface="+mn-cs"/>
        </a:defRPr>
      </a:lvl8pPr>
      <a:lvl9pPr marL="5224882"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4" Type="http://schemas.openxmlformats.org/officeDocument/2006/relationships/notesSlide" Target="../notesSlides/notesSlide1.xml"/><Relationship Id="rId5" Type="http://schemas.openxmlformats.org/officeDocument/2006/relationships/image" Target="../media/image2.png"/><Relationship Id="rId1" Type="http://schemas.microsoft.com/office/2007/relationships/media" Target="../media/media1.m4a"/><Relationship Id="rId2" Type="http://schemas.openxmlformats.org/officeDocument/2006/relationships/audio" Target="../media/media1.m4a"/></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3.jpe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4" Type="http://schemas.openxmlformats.org/officeDocument/2006/relationships/image" Target="../media/image5.jpeg"/><Relationship Id="rId1" Type="http://schemas.openxmlformats.org/officeDocument/2006/relationships/tags" Target="../tags/tag1.xml"/><Relationship Id="rId2"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4" Type="http://schemas.openxmlformats.org/officeDocument/2006/relationships/image" Target="../media/image7.jpeg"/><Relationship Id="rId5" Type="http://schemas.openxmlformats.org/officeDocument/2006/relationships/image" Target="../media/image8.jpeg"/><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4" Type="http://schemas.openxmlformats.org/officeDocument/2006/relationships/image" Target="../media/image10.jpeg"/><Relationship Id="rId5" Type="http://schemas.openxmlformats.org/officeDocument/2006/relationships/image" Target="../media/image11.jpeg"/><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2.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3.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4.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5.jpg"/></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4" Type="http://schemas.openxmlformats.org/officeDocument/2006/relationships/image" Target="../media/image17.jpeg"/><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8.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9.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0.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1.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2.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3.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4.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5.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4"/>
          <p:cNvSpPr>
            <a:spLocks noGrp="1" noChangeArrowheads="1"/>
          </p:cNvSpPr>
          <p:nvPr>
            <p:ph type="ctrTitle"/>
          </p:nvPr>
        </p:nvSpPr>
        <p:spPr>
          <a:xfrm>
            <a:off x="2651760" y="2011680"/>
            <a:ext cx="9326880" cy="1371600"/>
          </a:xfrm>
        </p:spPr>
        <p:txBody>
          <a:bodyPr vert="horz" lIns="109728" tIns="54864" rIns="109728" bIns="54864" anchor="b">
            <a:normAutofit/>
            <a:scene3d>
              <a:camera prst="orthographicFront"/>
              <a:lightRig rig="freezing" dir="t">
                <a:rot lat="0" lon="0" rev="5640000"/>
              </a:lightRig>
            </a:scene3d>
            <a:sp3d prstMaterial="flat">
              <a:bevelT w="38100" h="38100"/>
              <a:contourClr>
                <a:schemeClr val="tx2"/>
              </a:contourClr>
            </a:sp3d>
          </a:bodyPr>
          <a:lstStyle/>
          <a:p>
            <a:pPr eaLnBrk="1" hangingPunct="1">
              <a:defRPr/>
            </a:pPr>
            <a:r>
              <a:rPr lang="en-US" dirty="0" smtClean="0"/>
              <a:t>Chapter 3</a:t>
            </a:r>
            <a:endParaRPr lang="en-GB" dirty="0"/>
          </a:p>
        </p:txBody>
      </p:sp>
      <p:sp>
        <p:nvSpPr>
          <p:cNvPr id="66563" name="Rectangle 5"/>
          <p:cNvSpPr>
            <a:spLocks noGrp="1" noChangeArrowheads="1"/>
          </p:cNvSpPr>
          <p:nvPr>
            <p:ph type="subTitle" idx="1"/>
          </p:nvPr>
        </p:nvSpPr>
        <p:spPr>
          <a:xfrm>
            <a:off x="2286000" y="3048000"/>
            <a:ext cx="9692640" cy="2085976"/>
          </a:xfrm>
        </p:spPr>
        <p:txBody>
          <a:bodyPr vert="horz" lIns="109728" tIns="54864" rIns="109728" bIns="54864">
            <a:normAutofit fontScale="55000" lnSpcReduction="20000"/>
          </a:bodyPr>
          <a:lstStyle/>
          <a:p>
            <a:pPr eaLnBrk="1" hangingPunct="1"/>
            <a:endParaRPr lang="en-US" dirty="0" smtClean="0"/>
          </a:p>
          <a:p>
            <a:pPr eaLnBrk="1" hangingPunct="1"/>
            <a:endParaRPr lang="en-US" dirty="0" smtClean="0"/>
          </a:p>
          <a:p>
            <a:pPr eaLnBrk="1" hangingPunct="1"/>
            <a:r>
              <a:rPr lang="en-US" sz="7700" dirty="0" smtClean="0"/>
              <a:t>Cells, the living units</a:t>
            </a:r>
          </a:p>
          <a:p>
            <a:pPr eaLnBrk="1" hangingPunct="1"/>
            <a:r>
              <a:rPr lang="en-US" dirty="0" smtClean="0"/>
              <a:t>Human Anatomy and Physiology (10</a:t>
            </a:r>
            <a:r>
              <a:rPr lang="en-US" baseline="30000" dirty="0" smtClean="0"/>
              <a:t>th</a:t>
            </a:r>
            <a:r>
              <a:rPr lang="en-US" dirty="0" smtClean="0"/>
              <a:t> Edition)</a:t>
            </a:r>
          </a:p>
          <a:p>
            <a:pPr eaLnBrk="1" hangingPunct="1"/>
            <a:r>
              <a:rPr lang="en-US" dirty="0" err="1" smtClean="0"/>
              <a:t>Marieb</a:t>
            </a:r>
            <a:r>
              <a:rPr lang="en-US" dirty="0" smtClean="0"/>
              <a:t> &amp;  Hoehn</a:t>
            </a:r>
            <a:endParaRPr lang="en-GB" dirty="0" smtClean="0"/>
          </a:p>
        </p:txBody>
      </p:sp>
      <p:sp>
        <p:nvSpPr>
          <p:cNvPr id="4" name="Text Box 6"/>
          <p:cNvSpPr txBox="1">
            <a:spLocks noChangeArrowheads="1"/>
          </p:cNvSpPr>
          <p:nvPr/>
        </p:nvSpPr>
        <p:spPr bwMode="auto">
          <a:xfrm>
            <a:off x="970281" y="5943600"/>
            <a:ext cx="8000639" cy="204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0622" tIns="65311" rIns="130622" bIns="65311">
            <a:spAutoFit/>
          </a:bodyPr>
          <a:lstStyle>
            <a:lvl1pPr>
              <a:spcBef>
                <a:spcPct val="45000"/>
              </a:spcBef>
              <a:spcAft>
                <a:spcPct val="20000"/>
              </a:spcAft>
              <a:buClr>
                <a:schemeClr val="accent2"/>
              </a:buClr>
              <a:buFont typeface="Wingdings" pitchFamily="2" charset="2"/>
              <a:buChar char="§"/>
              <a:defRPr sz="3000">
                <a:solidFill>
                  <a:schemeClr val="tx1"/>
                </a:solidFill>
                <a:latin typeface="Times New Roman" pitchFamily="18" charset="0"/>
              </a:defRPr>
            </a:lvl1pPr>
            <a:lvl2pPr marL="742950" indent="-285750">
              <a:spcBef>
                <a:spcPct val="45000"/>
              </a:spcBef>
              <a:spcAft>
                <a:spcPct val="20000"/>
              </a:spcAft>
              <a:buClr>
                <a:schemeClr val="accent2"/>
              </a:buClr>
              <a:buFont typeface="Wingdings" pitchFamily="2" charset="2"/>
              <a:buChar char="§"/>
              <a:defRPr sz="2900">
                <a:solidFill>
                  <a:schemeClr val="tx1"/>
                </a:solidFill>
                <a:latin typeface="Times New Roman" pitchFamily="18" charset="0"/>
              </a:defRPr>
            </a:lvl2pPr>
            <a:lvl3pPr marL="1143000" indent="-228600">
              <a:spcBef>
                <a:spcPct val="45000"/>
              </a:spcBef>
              <a:spcAft>
                <a:spcPct val="20000"/>
              </a:spcAft>
              <a:buClr>
                <a:schemeClr val="accent2"/>
              </a:buClr>
              <a:buFont typeface="Wingdings" pitchFamily="2" charset="2"/>
              <a:buChar char="§"/>
              <a:defRPr sz="2900">
                <a:solidFill>
                  <a:schemeClr val="tx1"/>
                </a:solidFill>
                <a:latin typeface="Times New Roman" pitchFamily="18" charset="0"/>
              </a:defRPr>
            </a:lvl3pPr>
            <a:lvl4pPr marL="1600200" indent="-228600">
              <a:spcBef>
                <a:spcPct val="45000"/>
              </a:spcBef>
              <a:spcAft>
                <a:spcPct val="20000"/>
              </a:spcAft>
              <a:buClr>
                <a:schemeClr val="accent2"/>
              </a:buClr>
              <a:buFont typeface="Wingdings" pitchFamily="2" charset="2"/>
              <a:buChar char="§"/>
              <a:defRPr sz="2900">
                <a:solidFill>
                  <a:schemeClr val="tx1"/>
                </a:solidFill>
                <a:latin typeface="Times New Roman" pitchFamily="18" charset="0"/>
              </a:defRPr>
            </a:lvl4pPr>
            <a:lvl5pPr marL="2057400" indent="-228600">
              <a:spcBef>
                <a:spcPct val="45000"/>
              </a:spcBef>
              <a:spcAft>
                <a:spcPct val="20000"/>
              </a:spcAft>
              <a:buClr>
                <a:schemeClr val="accent2"/>
              </a:buClr>
              <a:buFont typeface="Wingdings" pitchFamily="2" charset="2"/>
              <a:buChar char="§"/>
              <a:defRPr sz="2900">
                <a:solidFill>
                  <a:schemeClr val="tx1"/>
                </a:solidFill>
                <a:latin typeface="Times New Roman" pitchFamily="18" charset="0"/>
              </a:defRPr>
            </a:lvl5pPr>
            <a:lvl6pPr marL="2514600" indent="-228600" eaLnBrk="0" fontAlgn="base" hangingPunct="0">
              <a:spcBef>
                <a:spcPct val="45000"/>
              </a:spcBef>
              <a:spcAft>
                <a:spcPct val="20000"/>
              </a:spcAft>
              <a:buClr>
                <a:schemeClr val="accent2"/>
              </a:buClr>
              <a:buFont typeface="Wingdings" pitchFamily="2" charset="2"/>
              <a:buChar char="§"/>
              <a:defRPr sz="2900">
                <a:solidFill>
                  <a:schemeClr val="tx1"/>
                </a:solidFill>
                <a:latin typeface="Times New Roman" pitchFamily="18" charset="0"/>
              </a:defRPr>
            </a:lvl6pPr>
            <a:lvl7pPr marL="2971800" indent="-228600" eaLnBrk="0" fontAlgn="base" hangingPunct="0">
              <a:spcBef>
                <a:spcPct val="45000"/>
              </a:spcBef>
              <a:spcAft>
                <a:spcPct val="20000"/>
              </a:spcAft>
              <a:buClr>
                <a:schemeClr val="accent2"/>
              </a:buClr>
              <a:buFont typeface="Wingdings" pitchFamily="2" charset="2"/>
              <a:buChar char="§"/>
              <a:defRPr sz="2900">
                <a:solidFill>
                  <a:schemeClr val="tx1"/>
                </a:solidFill>
                <a:latin typeface="Times New Roman" pitchFamily="18" charset="0"/>
              </a:defRPr>
            </a:lvl7pPr>
            <a:lvl8pPr marL="3429000" indent="-228600" eaLnBrk="0" fontAlgn="base" hangingPunct="0">
              <a:spcBef>
                <a:spcPct val="45000"/>
              </a:spcBef>
              <a:spcAft>
                <a:spcPct val="20000"/>
              </a:spcAft>
              <a:buClr>
                <a:schemeClr val="accent2"/>
              </a:buClr>
              <a:buFont typeface="Wingdings" pitchFamily="2" charset="2"/>
              <a:buChar char="§"/>
              <a:defRPr sz="2900">
                <a:solidFill>
                  <a:schemeClr val="tx1"/>
                </a:solidFill>
                <a:latin typeface="Times New Roman" pitchFamily="18" charset="0"/>
              </a:defRPr>
            </a:lvl8pPr>
            <a:lvl9pPr marL="3886200" indent="-228600" eaLnBrk="0" fontAlgn="base" hangingPunct="0">
              <a:spcBef>
                <a:spcPct val="45000"/>
              </a:spcBef>
              <a:spcAft>
                <a:spcPct val="20000"/>
              </a:spcAft>
              <a:buClr>
                <a:schemeClr val="accent2"/>
              </a:buClr>
              <a:buFont typeface="Wingdings" pitchFamily="2" charset="2"/>
              <a:buChar char="§"/>
              <a:defRPr sz="2900">
                <a:solidFill>
                  <a:schemeClr val="tx1"/>
                </a:solidFill>
                <a:latin typeface="Times New Roman" pitchFamily="18" charset="0"/>
              </a:defRPr>
            </a:lvl9pPr>
          </a:lstStyle>
          <a:p>
            <a:pPr>
              <a:spcBef>
                <a:spcPct val="0"/>
              </a:spcBef>
              <a:spcAft>
                <a:spcPct val="0"/>
              </a:spcAft>
              <a:buClrTx/>
              <a:buFontTx/>
              <a:buNone/>
            </a:pPr>
            <a:r>
              <a:rPr lang="fr-CA" altLang="en-US" sz="4000" i="1" dirty="0" smtClean="0"/>
              <a:t>ANP1105 2017, </a:t>
            </a:r>
            <a:r>
              <a:rPr lang="fr-CA" altLang="en-US" sz="4000" i="1" dirty="0" err="1" smtClean="0"/>
              <a:t>Semester</a:t>
            </a:r>
            <a:r>
              <a:rPr lang="fr-CA" altLang="en-US" sz="4000" i="1" dirty="0" smtClean="0"/>
              <a:t> 1, Lemaire</a:t>
            </a:r>
            <a:endParaRPr lang="fr-CA" altLang="en-US" sz="4000" i="1" dirty="0" smtClean="0"/>
          </a:p>
          <a:p>
            <a:pPr>
              <a:spcBef>
                <a:spcPct val="0"/>
              </a:spcBef>
              <a:spcAft>
                <a:spcPct val="0"/>
              </a:spcAft>
              <a:buClrTx/>
              <a:buFontTx/>
              <a:buNone/>
            </a:pPr>
            <a:r>
              <a:rPr lang="fr-CA" altLang="en-US" sz="4000" i="1" dirty="0" smtClean="0"/>
              <a:t>Lecture 1:</a:t>
            </a:r>
          </a:p>
          <a:p>
            <a:pPr>
              <a:spcBef>
                <a:spcPct val="0"/>
              </a:spcBef>
              <a:spcAft>
                <a:spcPct val="0"/>
              </a:spcAft>
              <a:buClrTx/>
              <a:buFontTx/>
              <a:buNone/>
            </a:pPr>
            <a:r>
              <a:rPr lang="fr-CA" altLang="en-US" sz="4400" b="1" i="1" dirty="0" smtClean="0"/>
              <a:t>Membrane transport </a:t>
            </a:r>
            <a:endParaRPr lang="en-US" altLang="en-US" sz="4400" b="1" dirty="0"/>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3868400" y="7467600"/>
            <a:ext cx="609600" cy="609600"/>
          </a:xfrm>
          <a:prstGeom prst="rect">
            <a:avLst/>
          </a:prstGeom>
        </p:spPr>
      </p:pic>
    </p:spTree>
    <p:extLst>
      <p:ext uri="{BB962C8B-B14F-4D97-AF65-F5344CB8AC3E}">
        <p14:creationId xmlns:p14="http://schemas.microsoft.com/office/powerpoint/2010/main" val="3727591122"/>
      </p:ext>
    </p:extLst>
  </p:cSld>
  <p:clrMapOvr>
    <a:masterClrMapping/>
  </p:clrMapOvr>
  <mc:AlternateContent xmlns:mc="http://schemas.openxmlformats.org/markup-compatibility/2006" xmlns:p14="http://schemas.microsoft.com/office/powerpoint/2010/main">
    <mc:Choice Requires="p14">
      <p:transition spd="slow" p14:dur="2000" advTm="41497"/>
    </mc:Choice>
    <mc:Fallback xmlns="">
      <p:transition spd="slow" advTm="41497"/>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extLst mod="1">
    <p:ext uri="{3A86A75C-4F4B-4683-9AE1-C65F6400EC91}">
      <p14:laserTraceLst xmlns:p14="http://schemas.microsoft.com/office/powerpoint/2010/main">
        <p14:tracePtLst>
          <p14:tracePt t="9462" x="7361238" y="4287838"/>
          <p14:tracePt t="9486" x="7361238" y="4306888"/>
          <p14:tracePt t="9494" x="7361238" y="4316413"/>
          <p14:tracePt t="9503" x="7361238" y="4333875"/>
          <p14:tracePt t="9519" x="7361238" y="4343400"/>
          <p14:tracePt t="9559" x="7361238" y="4352925"/>
          <p14:tracePt t="9574" x="7361238" y="4370388"/>
          <p14:tracePt t="9582" x="7351713" y="4379913"/>
          <p14:tracePt t="9591" x="7334250" y="4398963"/>
          <p14:tracePt t="9602" x="7305675" y="4425950"/>
          <p14:tracePt t="9619" x="7232650" y="4471988"/>
          <p14:tracePt t="9636" x="7132638" y="4516438"/>
          <p14:tracePt t="9653" x="7004050" y="4572000"/>
          <p14:tracePt t="9670" x="6794500" y="4618038"/>
          <p14:tracePt t="9671" x="6702425" y="4635500"/>
          <p14:tracePt t="9686" x="6529388" y="4645025"/>
          <p14:tracePt t="9703" x="6318250" y="4654550"/>
          <p14:tracePt t="9719" x="6126163" y="4654550"/>
          <p14:tracePt t="9736" x="6035675" y="4664075"/>
          <p14:tracePt t="9753" x="5897563" y="4681538"/>
          <p14:tracePt t="9769" x="5751513" y="4691063"/>
          <p14:tracePt t="9787" x="5632450" y="4691063"/>
          <p14:tracePt t="9804" x="5476875" y="4691063"/>
          <p14:tracePt t="9821" x="5330825" y="4708525"/>
          <p14:tracePt t="9837" x="5148263" y="4791075"/>
          <p14:tracePt t="9854" x="4983163" y="4856163"/>
          <p14:tracePt t="9854" x="4892675" y="4910138"/>
          <p14:tracePt t="9871" x="4773613" y="4983163"/>
          <p14:tracePt t="9887" x="4664075" y="5038725"/>
          <p14:tracePt t="9904" x="4581525" y="5084763"/>
          <p14:tracePt t="9921" x="4508500" y="5121275"/>
          <p14:tracePt t="9938" x="4435475" y="5148263"/>
          <p14:tracePt t="9954" x="4370388" y="5175250"/>
          <p14:tracePt t="9971" x="4279900" y="5175250"/>
          <p14:tracePt t="9988" x="4187825" y="5175250"/>
          <p14:tracePt t="10005" x="4105275" y="5175250"/>
          <p14:tracePt t="10021" x="4005263" y="5184775"/>
          <p14:tracePt t="10039" x="3822700" y="5221288"/>
          <p14:tracePt t="10055" x="3703638" y="5248275"/>
          <p14:tracePt t="10072" x="3538538" y="5294313"/>
          <p14:tracePt t="10088" x="3438525" y="5321300"/>
          <p14:tracePt t="10105" x="3328988" y="5340350"/>
          <p14:tracePt t="10122" x="3236913" y="5376863"/>
          <p14:tracePt t="10139" x="3100388" y="5422900"/>
          <p14:tracePt t="10155" x="3035300" y="5440363"/>
          <p14:tracePt t="10172" x="2981325" y="5467350"/>
          <p14:tracePt t="10189" x="2889250" y="5476875"/>
          <p14:tracePt t="10206" x="2816225" y="5495925"/>
          <p14:tracePt t="10223" x="2651125" y="5522913"/>
          <p14:tracePt t="10239" x="2541588" y="5549900"/>
          <p14:tracePt t="10256" x="2432050" y="5578475"/>
          <p14:tracePt t="10272" x="2312988" y="5614988"/>
          <p14:tracePt t="10289" x="2185988" y="5651500"/>
          <p14:tracePt t="10306" x="2076450" y="5688013"/>
          <p14:tracePt t="10323" x="1901825" y="5778500"/>
          <p14:tracePt t="10339" x="1755775" y="5861050"/>
          <p14:tracePt t="10356" x="1600200" y="5934075"/>
          <p14:tracePt t="10373" x="1471613" y="6016625"/>
          <p14:tracePt t="10390" x="1362075" y="6072188"/>
          <p14:tracePt t="10407" x="1206500" y="6145213"/>
          <p14:tracePt t="10423" x="1096963" y="6199188"/>
          <p14:tracePt t="10440" x="914400" y="6291263"/>
          <p14:tracePt t="10456" x="795338" y="6345238"/>
          <p14:tracePt t="10473" x="649288" y="6437313"/>
          <p14:tracePt t="10490" x="539750" y="6500813"/>
          <p14:tracePt t="10507" x="438150" y="6592888"/>
          <p14:tracePt t="10524" x="393700" y="6656388"/>
          <p14:tracePt t="10540" x="338138" y="6738938"/>
          <p14:tracePt t="10557" x="284163" y="6838950"/>
          <p14:tracePt t="10574" x="255588" y="6950075"/>
          <p14:tracePt t="10574" x="228600" y="7013575"/>
          <p14:tracePt t="10591" x="209550" y="7123113"/>
          <p14:tracePt t="10607" x="192088" y="7251700"/>
          <p14:tracePt t="10624" x="182563" y="7334250"/>
          <p14:tracePt t="10641" x="182563" y="7434263"/>
          <p14:tracePt t="10657" x="201613" y="7562850"/>
          <p14:tracePt t="10674" x="238125" y="7680325"/>
          <p14:tracePt t="10691" x="292100" y="7791450"/>
          <p14:tracePt t="10708" x="338138" y="7891463"/>
          <p14:tracePt t="10724" x="393700" y="8001000"/>
          <p14:tracePt t="10741" x="438150" y="8074025"/>
          <p14:tracePt t="10758" x="484188" y="8137525"/>
          <p14:tracePt t="10759" x="530225" y="8183563"/>
          <p14:tracePt t="10775" x="585788" y="8220075"/>
          <p14:tracePt t="10791" x="639763" y="8220075"/>
          <p14:tracePt t="10808" x="704850" y="8220075"/>
          <p14:tracePt t="10825" x="758825" y="8220075"/>
          <p14:tracePt t="10842" x="822325" y="8220075"/>
          <p14:tracePt t="10858" x="904875" y="8220075"/>
          <p14:tracePt t="10875" x="996950" y="8220075"/>
          <p14:tracePt t="10892" x="1087438" y="8220075"/>
          <p14:tracePt t="10908" x="1179513" y="8220075"/>
          <p14:tracePt t="10925" x="1279525" y="8220075"/>
          <p14:tracePt t="10942" x="1362075" y="8220075"/>
          <p14:tracePt t="10943" x="1408113" y="8220075"/>
          <p14:tracePt t="10959" x="1481138" y="8220075"/>
          <p14:tracePt t="10975" x="1554163" y="8220075"/>
          <p14:tracePt t="10992" x="1619250" y="8220075"/>
          <p14:tracePt t="11009" x="1663700" y="8220075"/>
          <p14:tracePt t="11025" x="1736725" y="8220075"/>
          <p14:tracePt t="11042" x="1809750" y="8220075"/>
          <p14:tracePt t="11059" x="1911350" y="8220075"/>
          <p14:tracePt t="11076" x="2057400" y="8220075"/>
          <p14:tracePt t="11093" x="2130425" y="8220075"/>
          <p14:tracePt t="11109" x="2249488" y="8220075"/>
          <p14:tracePt t="11126" x="2349500" y="8220075"/>
          <p14:tracePt t="11128" x="2422525" y="8220075"/>
          <p14:tracePt t="11142" x="2541588" y="8220075"/>
          <p14:tracePt t="11159" x="2643188" y="8210550"/>
          <p14:tracePt t="11176" x="2724150" y="8202613"/>
          <p14:tracePt t="11193" x="2798763" y="8202613"/>
          <p14:tracePt t="11210" x="2862263" y="8193088"/>
          <p14:tracePt t="11226" x="2925763" y="8183563"/>
          <p14:tracePt t="11243" x="3017838" y="8183563"/>
          <p14:tracePt t="11260" x="3090863" y="8183563"/>
          <p14:tracePt t="11277" x="3154363" y="8183563"/>
          <p14:tracePt t="11293" x="3227388" y="8183563"/>
          <p14:tracePt t="11311" x="3309938" y="8183563"/>
          <p14:tracePt t="11327" x="3365500" y="8174038"/>
          <p14:tracePt t="11343" x="3429000" y="8166100"/>
          <p14:tracePt t="11360" x="3502025" y="8156575"/>
          <p14:tracePt t="11377" x="3565525" y="8137525"/>
          <p14:tracePt t="11394" x="3657600" y="8101013"/>
          <p14:tracePt t="11411" x="3757613" y="8074025"/>
          <p14:tracePt t="11427" x="3876675" y="8027988"/>
          <p14:tracePt t="11444" x="4022725" y="7964488"/>
          <p14:tracePt t="11461" x="4160838" y="7900988"/>
          <p14:tracePt t="11478" x="4251325" y="7854950"/>
          <p14:tracePt t="11495" x="4406900" y="7791450"/>
          <p14:tracePt t="11511" x="4508500" y="7762875"/>
          <p14:tracePt t="11528" x="4572000" y="7745413"/>
          <p14:tracePt t="11544" x="4627563" y="7735888"/>
          <p14:tracePt t="11561" x="4654550" y="7726363"/>
          <p14:tracePt t="11578" x="4681538" y="7726363"/>
          <p14:tracePt t="11595" x="4700588" y="7726363"/>
          <p14:tracePt t="11611" x="4708525" y="7726363"/>
          <p14:tracePt t="11629" x="4727575" y="7735888"/>
          <p14:tracePt t="11645" x="4764088" y="7753350"/>
          <p14:tracePt t="11661" x="4810125" y="7772400"/>
          <p14:tracePt t="11679" x="4873625" y="7791450"/>
          <p14:tracePt t="11695" x="4946650" y="7799388"/>
          <p14:tracePt t="11712" x="5002213" y="7818438"/>
          <p14:tracePt t="11728" x="5075238" y="7835900"/>
          <p14:tracePt t="11745" x="5129213" y="7845425"/>
          <p14:tracePt t="11762" x="5238750" y="7864475"/>
          <p14:tracePt t="11779" x="5340350" y="7891463"/>
          <p14:tracePt t="11796" x="5459413" y="7927975"/>
          <p14:tracePt t="11812" x="5595938" y="7954963"/>
          <p14:tracePt t="11829" x="5668963" y="7981950"/>
          <p14:tracePt t="11846" x="5724525" y="8001000"/>
          <p14:tracePt t="11847" x="5770563" y="8020050"/>
          <p14:tracePt t="11863" x="5815013" y="8047038"/>
          <p14:tracePt t="11879" x="5888038" y="8083550"/>
          <p14:tracePt t="11896" x="5943600" y="8093075"/>
          <p14:tracePt t="11913" x="6026150" y="8120063"/>
          <p14:tracePt t="11929" x="6080125" y="8129588"/>
          <p14:tracePt t="11946" x="6135688" y="8129588"/>
          <p14:tracePt t="11963" x="6208713" y="8129588"/>
          <p14:tracePt t="11979" x="6291263" y="8129588"/>
          <p14:tracePt t="11996" x="6391275" y="8129588"/>
          <p14:tracePt t="12013" x="6519863" y="8129588"/>
          <p14:tracePt t="12030" x="6583363" y="8129588"/>
          <p14:tracePt t="12031" x="6629400" y="8120063"/>
          <p14:tracePt t="12047" x="6702425" y="8120063"/>
          <p14:tracePt t="12063" x="6794500" y="8120063"/>
          <p14:tracePt t="12080" x="6858000" y="8120063"/>
          <p14:tracePt t="12097" x="6931025" y="8120063"/>
          <p14:tracePt t="12114" x="7004050" y="8120063"/>
          <p14:tracePt t="12130" x="7105650" y="8120063"/>
          <p14:tracePt t="12147" x="7205663" y="8120063"/>
          <p14:tracePt t="12164" x="7342188" y="8120063"/>
          <p14:tracePt t="12180" x="7497763" y="8137525"/>
          <p14:tracePt t="12197" x="7616825" y="8137525"/>
          <p14:tracePt t="12214" x="7726363" y="8137525"/>
          <p14:tracePt t="12215" x="7781925" y="8137525"/>
          <p14:tracePt t="12231" x="7881938" y="8129588"/>
          <p14:tracePt t="12247" x="7974013" y="8129588"/>
          <p14:tracePt t="12264" x="8064500" y="8120063"/>
          <p14:tracePt t="12281" x="8156575" y="8093075"/>
          <p14:tracePt t="12297" x="8239125" y="8074025"/>
          <p14:tracePt t="12314" x="8321675" y="8064500"/>
          <p14:tracePt t="12331" x="8412163" y="8056563"/>
          <p14:tracePt t="12348" x="8504238" y="8027988"/>
          <p14:tracePt t="12365" x="8631238" y="8010525"/>
          <p14:tracePt t="12381" x="8786813" y="7991475"/>
          <p14:tracePt t="12398" x="8869363" y="7991475"/>
          <p14:tracePt t="12399" x="8942388" y="7991475"/>
          <p14:tracePt t="12415" x="9051925" y="7991475"/>
          <p14:tracePt t="12432" x="9134475" y="7991475"/>
          <p14:tracePt t="12448" x="9199563" y="7991475"/>
          <p14:tracePt t="12465" x="9263063" y="7981950"/>
          <p14:tracePt t="12482" x="9309100" y="7974013"/>
          <p14:tracePt t="12498" x="9345613" y="7974013"/>
          <p14:tracePt t="12515" x="9372600" y="7954963"/>
          <p14:tracePt t="12532" x="9428163" y="7937500"/>
          <p14:tracePt t="12549" x="9472613" y="7918450"/>
          <p14:tracePt t="12565" x="9528175" y="7891463"/>
          <p14:tracePt t="12582" x="9628188" y="7864475"/>
          <p14:tracePt t="12599" x="9729788" y="7827963"/>
          <p14:tracePt t="12616" x="9839325" y="7791450"/>
          <p14:tracePt t="12632" x="9958388" y="7762875"/>
          <p14:tracePt t="12649" x="10094913" y="7716838"/>
          <p14:tracePt t="12666" x="10186988" y="7672388"/>
          <p14:tracePt t="12683" x="10267950" y="7635875"/>
          <p14:tracePt t="12699" x="10342563" y="7599363"/>
          <p14:tracePt t="12716" x="10369550" y="7580313"/>
          <p14:tracePt t="12733" x="10406063" y="7553325"/>
          <p14:tracePt t="12750" x="10442575" y="7524750"/>
          <p14:tracePt t="12766" x="10452100" y="7516813"/>
          <p14:tracePt t="12783" x="10460038" y="7497763"/>
          <p14:tracePt t="12800" x="10469563" y="7488238"/>
          <p14:tracePt t="12816" x="10469563" y="7461250"/>
          <p14:tracePt t="12833" x="10479088" y="7434263"/>
          <p14:tracePt t="12850" x="10488613" y="7370763"/>
          <p14:tracePt t="12867" x="10496550" y="7334250"/>
          <p14:tracePt t="12883" x="10506075" y="7251700"/>
          <p14:tracePt t="12900" x="10534650" y="7186613"/>
          <p14:tracePt t="12917" x="10552113" y="7113588"/>
          <p14:tracePt t="12934" x="10552113" y="7059613"/>
          <p14:tracePt t="12951" x="10552113" y="7004050"/>
          <p14:tracePt t="12967" x="10552113" y="6977063"/>
          <p14:tracePt t="12983" x="10525125" y="6940550"/>
          <p14:tracePt t="13000" x="10452100" y="6884988"/>
          <p14:tracePt t="13017" x="10369550" y="6831013"/>
          <p14:tracePt t="13034" x="10296525" y="6784975"/>
          <p14:tracePt t="13051" x="10194925" y="6702425"/>
          <p14:tracePt t="13068" x="10113963" y="6656388"/>
          <p14:tracePt t="13084" x="10067925" y="6619875"/>
          <p14:tracePt t="13101" x="10021888" y="6592888"/>
          <p14:tracePt t="13118" x="9975850" y="6573838"/>
          <p14:tracePt t="13119" x="9966325" y="6565900"/>
          <p14:tracePt t="13134" x="9939338" y="6556375"/>
          <p14:tracePt t="13134" x="9921875" y="6556375"/>
          <p14:tracePt t="13151" x="9848850" y="6537325"/>
          <p14:tracePt t="13168" x="9747250" y="6529388"/>
          <p14:tracePt t="13184" x="9610725" y="6519863"/>
          <p14:tracePt t="13201" x="9509125" y="6510338"/>
          <p14:tracePt t="13218" x="9391650" y="6510338"/>
          <p14:tracePt t="13235" x="9326563" y="6510338"/>
          <p14:tracePt t="13252" x="9199563" y="6500813"/>
          <p14:tracePt t="13268" x="9097963" y="6483350"/>
          <p14:tracePt t="13285" x="9007475" y="6473825"/>
          <p14:tracePt t="13302" x="8915400" y="6456363"/>
          <p14:tracePt t="13319" x="8786813" y="6446838"/>
          <p14:tracePt t="13335" x="8659813" y="6427788"/>
          <p14:tracePt t="13352" x="8540750" y="6410325"/>
          <p14:tracePt t="13369" x="8421688" y="6391275"/>
          <p14:tracePt t="13386" x="8321675" y="6364288"/>
          <p14:tracePt t="13402" x="8202613" y="6337300"/>
          <p14:tracePt t="13419" x="8056563" y="6291263"/>
          <p14:tracePt t="13436" x="7835900" y="6208713"/>
          <p14:tracePt t="13452" x="7653338" y="6153150"/>
          <p14:tracePt t="13469" x="7480300" y="6116638"/>
          <p14:tracePt t="13486" x="7259638" y="6080125"/>
          <p14:tracePt t="13503" x="7004050" y="6035675"/>
          <p14:tracePt t="13519" x="6729413" y="6007100"/>
          <p14:tracePt t="13536" x="6492875" y="5980113"/>
          <p14:tracePt t="13553" x="6281738" y="5953125"/>
          <p14:tracePt t="13569" x="5953125" y="5924550"/>
          <p14:tracePt t="13586" x="5678488" y="5924550"/>
          <p14:tracePt t="13603" x="5467350" y="5924550"/>
          <p14:tracePt t="13620" x="5267325" y="5916613"/>
          <p14:tracePt t="13637" x="5075238" y="5916613"/>
          <p14:tracePt t="13653" x="4864100" y="5916613"/>
          <p14:tracePt t="13670" x="4691063" y="5916613"/>
          <p14:tracePt t="13671" x="4635500" y="5916613"/>
          <p14:tracePt t="13687" x="4425950" y="5934075"/>
          <p14:tracePt t="13703" x="4343400" y="5943600"/>
          <p14:tracePt t="13720" x="4197350" y="5953125"/>
          <p14:tracePt t="13737" x="4078288" y="5953125"/>
          <p14:tracePt t="13754" x="3986213" y="5953125"/>
          <p14:tracePt t="13770" x="3922713" y="5962650"/>
          <p14:tracePt t="13787" x="3822700" y="5962650"/>
          <p14:tracePt t="13804" x="3757613" y="5970588"/>
          <p14:tracePt t="13821" x="3676650" y="5970588"/>
          <p14:tracePt t="13837" x="3575050" y="5970588"/>
          <p14:tracePt t="13854" x="3392488" y="5970588"/>
          <p14:tracePt t="13855" x="3365500" y="5970588"/>
          <p14:tracePt t="13871" x="3255963" y="5970588"/>
          <p14:tracePt t="13888" x="3136900" y="5970588"/>
          <p14:tracePt t="13904" x="3008313" y="5970588"/>
          <p14:tracePt t="13921" x="2925763" y="5970588"/>
          <p14:tracePt t="13938" x="2862263" y="5970588"/>
          <p14:tracePt t="13955" x="2779713" y="5989638"/>
          <p14:tracePt t="13971" x="2679700" y="5999163"/>
          <p14:tracePt t="13988" x="2597150" y="6016625"/>
          <p14:tracePt t="14005" x="2524125" y="6016625"/>
          <p14:tracePt t="14021" x="2487613" y="6035675"/>
          <p14:tracePt t="14039" x="2441575" y="6053138"/>
          <p14:tracePt t="14039" x="2432050" y="6053138"/>
          <p14:tracePt t="14055" x="2378075" y="6062663"/>
          <p14:tracePt t="14072" x="2349500" y="6072188"/>
          <p14:tracePt t="14088" x="2305050" y="6089650"/>
          <p14:tracePt t="14105" x="2276475" y="6099175"/>
          <p14:tracePt t="14122" x="2249488" y="6108700"/>
          <p14:tracePt t="14139" x="2230438" y="6116638"/>
          <p14:tracePt t="14155" x="2222500" y="6116638"/>
          <p14:tracePt t="14172" x="2212975" y="6126163"/>
          <p14:tracePt t="14279" x="2212975" y="6116638"/>
          <p14:tracePt t="14287" x="2212975" y="6108700"/>
          <p14:tracePt t="14288" x="0" y="0"/>
        </p14:tracePtLst>
        <p14:tracePtLst>
          <p14:tracePt t="24960" x="5184775" y="5175250"/>
          <p14:tracePt t="25128" x="5202238" y="5184775"/>
          <p14:tracePt t="25136" x="5221288" y="5221288"/>
          <p14:tracePt t="25143" x="5238750" y="5230813"/>
          <p14:tracePt t="25151" x="5257800" y="5238750"/>
          <p14:tracePt t="25168" x="5294313" y="5267325"/>
          <p14:tracePt t="25185" x="5349875" y="5294313"/>
          <p14:tracePt t="25202" x="5403850" y="5313363"/>
          <p14:tracePt t="25218" x="5467350" y="5321300"/>
          <p14:tracePt t="25235" x="5549900" y="5340350"/>
          <p14:tracePt t="25252" x="5678488" y="5349875"/>
          <p14:tracePt t="25269" x="5807075" y="5367338"/>
          <p14:tracePt t="25285" x="5943600" y="5386388"/>
          <p14:tracePt t="25302" x="6108700" y="5394325"/>
          <p14:tracePt t="25319" x="6235700" y="5403850"/>
          <p14:tracePt t="25320" x="6281738" y="5413375"/>
          <p14:tracePt t="25336" x="6364288" y="5413375"/>
          <p14:tracePt t="25352" x="6473825" y="5413375"/>
          <p14:tracePt t="25369" x="6546850" y="5413375"/>
          <p14:tracePt t="25386" x="6592888" y="5413375"/>
          <p14:tracePt t="25402" x="6629400" y="5413375"/>
          <p14:tracePt t="25419" x="6648450" y="5413375"/>
          <p14:tracePt t="25436" x="6665913" y="5413375"/>
          <p14:tracePt t="25453" x="6684963" y="5413375"/>
          <p14:tracePt t="25469" x="6721475" y="5413375"/>
          <p14:tracePt t="25486" x="6757988" y="5413375"/>
          <p14:tracePt t="25503" x="6765925" y="5413375"/>
          <p14:tracePt t="25503" x="6775450" y="5413375"/>
          <p14:tracePt t="25520" x="6784975" y="5413375"/>
          <p14:tracePt t="25536" x="6811963" y="5413375"/>
          <p14:tracePt t="25553" x="6858000" y="5413375"/>
          <p14:tracePt t="25570" x="6913563" y="5413375"/>
          <p14:tracePt t="25587" x="7004050" y="5386388"/>
          <p14:tracePt t="25603" x="7067550" y="5340350"/>
          <p14:tracePt t="25620" x="7132638" y="5313363"/>
          <p14:tracePt t="25637" x="7205663" y="5267325"/>
          <p14:tracePt t="25654" x="7296150" y="5230813"/>
          <p14:tracePt t="25670" x="7407275" y="5157788"/>
          <p14:tracePt t="25687" x="7516813" y="5111750"/>
          <p14:tracePt t="25704" x="7562850" y="5084763"/>
          <p14:tracePt t="25720" x="7607300" y="5075238"/>
          <p14:tracePt t="25737" x="7635875" y="5048250"/>
          <p14:tracePt t="25754" x="7680325" y="5029200"/>
          <p14:tracePt t="25771" x="7726363" y="5010150"/>
          <p14:tracePt t="25787" x="7772400" y="4992688"/>
          <p14:tracePt t="25804" x="7818438" y="4983163"/>
          <p14:tracePt t="25821" x="7864475" y="4956175"/>
          <p14:tracePt t="25838" x="7908925" y="4937125"/>
          <p14:tracePt t="25854" x="7945438" y="4910138"/>
          <p14:tracePt t="25856" x="7964488" y="4900613"/>
          <p14:tracePt t="25872" x="8001000" y="4883150"/>
          <p14:tracePt t="25888" x="8027988" y="4864100"/>
          <p14:tracePt t="25904" x="8056563" y="4846638"/>
          <p14:tracePt t="25921" x="8083550" y="4837113"/>
          <p14:tracePt t="25938" x="8101013" y="4827588"/>
          <p14:tracePt t="25955" x="8110538" y="4827588"/>
          <p14:tracePt t="26032" x="8120063" y="4827588"/>
          <p14:tracePt t="26048" x="8137525" y="4827588"/>
          <p14:tracePt t="26055" x="8147050" y="4827588"/>
          <p14:tracePt t="26064" x="8166100" y="4846638"/>
          <p14:tracePt t="26072" x="8193088" y="4856163"/>
          <p14:tracePt t="26089" x="8275638" y="4900613"/>
          <p14:tracePt t="26105" x="8321675" y="4937125"/>
          <p14:tracePt t="26122" x="8366125" y="4956175"/>
          <p14:tracePt t="26139" x="8394700" y="4973638"/>
          <p14:tracePt t="26156" x="8402638" y="4973638"/>
          <p14:tracePt t="26172" x="8448675" y="4983163"/>
          <p14:tracePt t="26189" x="8485188" y="4992688"/>
          <p14:tracePt t="26206" x="8521700" y="5002213"/>
          <p14:tracePt t="26223" x="8558213" y="5010150"/>
          <p14:tracePt t="26224" x="8586788" y="5010150"/>
          <p14:tracePt t="26240" x="8631238" y="5010150"/>
          <p14:tracePt t="26256" x="8659813" y="5010150"/>
          <p14:tracePt t="26273" x="8705850" y="5010150"/>
          <p14:tracePt t="26290" x="8732838" y="5010150"/>
          <p14:tracePt t="26306" x="8796338" y="5010150"/>
          <p14:tracePt t="26323" x="8851900" y="5010150"/>
          <p14:tracePt t="26340" x="8905875" y="5019675"/>
          <p14:tracePt t="26357" x="8988425" y="5029200"/>
          <p14:tracePt t="26373" x="9024938" y="5029200"/>
          <p14:tracePt t="26390" x="9051925" y="5029200"/>
          <p14:tracePt t="26407" x="9070975" y="5029200"/>
          <p14:tracePt t="26424" x="9117013" y="5029200"/>
          <p14:tracePt t="26440" x="9163050" y="5029200"/>
          <p14:tracePt t="26457" x="9207500" y="5029200"/>
          <p14:tracePt t="26474" x="9263063" y="5038725"/>
          <p14:tracePt t="26490" x="9326563" y="5038725"/>
          <p14:tracePt t="26507" x="9436100" y="5065713"/>
          <p14:tracePt t="26524" x="9537700" y="5084763"/>
          <p14:tracePt t="26541" x="9610725" y="5084763"/>
          <p14:tracePt t="26557" x="9674225" y="5084763"/>
          <p14:tracePt t="26574" x="9729788" y="5084763"/>
          <p14:tracePt t="26591" x="9793288" y="5084763"/>
          <p14:tracePt t="26592" x="9829800" y="5084763"/>
          <p14:tracePt t="26608" x="9921875" y="5084763"/>
          <p14:tracePt t="26624" x="9958388" y="5084763"/>
          <p14:tracePt t="26641" x="9994900" y="5084763"/>
          <p14:tracePt t="26658" x="10021888" y="5084763"/>
          <p14:tracePt t="26675" x="10031413" y="5084763"/>
          <p14:tracePt t="26691" x="10077450" y="5084763"/>
          <p14:tracePt t="26708" x="10131425" y="5084763"/>
          <p14:tracePt t="26725" x="10177463" y="5084763"/>
          <p14:tracePt t="26741" x="10213975" y="5084763"/>
          <p14:tracePt t="26758" x="10240963" y="5084763"/>
          <p14:tracePt t="26775" x="10267950" y="5084763"/>
          <p14:tracePt t="26776" x="10277475" y="5084763"/>
          <p14:tracePt t="26792" x="10313988" y="5084763"/>
          <p14:tracePt t="26808" x="10360025" y="5084763"/>
          <p14:tracePt t="26825" x="10415588" y="5084763"/>
          <p14:tracePt t="26842" x="10479088" y="5084763"/>
          <p14:tracePt t="26858" x="10525125" y="5084763"/>
          <p14:tracePt t="26875" x="10579100" y="5084763"/>
          <p14:tracePt t="26892" x="10625138" y="5084763"/>
          <p14:tracePt t="26909" x="10671175" y="5084763"/>
          <p14:tracePt t="26926" x="10725150" y="5075238"/>
          <p14:tracePt t="26942" x="10780713" y="5056188"/>
          <p14:tracePt t="26959" x="10890250" y="5038725"/>
          <p14:tracePt t="26976" x="10963275" y="5029200"/>
          <p14:tracePt t="26992" x="11055350" y="5010150"/>
          <p14:tracePt t="27009" x="11091863" y="4992688"/>
          <p14:tracePt t="27026" x="11155363" y="4973638"/>
          <p14:tracePt t="27043" x="11201400" y="4956175"/>
          <p14:tracePt t="27059" x="11237913" y="4956175"/>
          <p14:tracePt t="27076" x="11293475" y="4946650"/>
          <p14:tracePt t="27093" x="11347450" y="4929188"/>
          <p14:tracePt t="27110" x="11393488" y="4919663"/>
          <p14:tracePt t="27126" x="11449050" y="4900613"/>
          <p14:tracePt t="27144" x="11530013" y="4873625"/>
          <p14:tracePt t="27160" x="11603038" y="4856163"/>
          <p14:tracePt t="27177" x="11685588" y="4819650"/>
          <p14:tracePt t="27193" x="11758613" y="4800600"/>
          <p14:tracePt t="27210" x="11850688" y="4754563"/>
          <p14:tracePt t="27227" x="11914188" y="4727575"/>
          <p14:tracePt t="27244" x="11960225" y="4708525"/>
          <p14:tracePt t="27260" x="11987213" y="4700588"/>
          <p14:tracePt t="27277" x="11987213" y="4691063"/>
          <p14:tracePt t="27496" x="11979275" y="4691063"/>
          <p14:tracePt t="27512" x="11969750" y="4691063"/>
          <p14:tracePt t="27520" x="11960225" y="4691063"/>
          <p14:tracePt t="27528" x="11950700" y="4700588"/>
          <p14:tracePt t="27632" x="11950700" y="4681538"/>
          <p14:tracePt t="27640" x="11950700" y="4664075"/>
          <p14:tracePt t="27648" x="11969750" y="4645025"/>
          <p14:tracePt t="27662" x="11979275" y="4627563"/>
          <p14:tracePt t="27679" x="11987213" y="4618038"/>
          <p14:tracePt t="27696" x="12006263" y="4591050"/>
          <p14:tracePt t="27712" x="12006263" y="4581525"/>
          <p14:tracePt t="27729" x="12006263" y="4572000"/>
          <p14:tracePt t="27808" x="12015788" y="4572000"/>
          <p14:tracePt t="27816" x="12015788" y="4562475"/>
          <p14:tracePt t="27832" x="12015788" y="4552950"/>
          <p14:tracePt t="27840" x="12015788" y="4545013"/>
          <p14:tracePt t="27848" x="12023725" y="4535488"/>
          <p14:tracePt t="27863" x="12033250" y="4535488"/>
          <p14:tracePt t="27864" x="12033250" y="4516438"/>
          <p14:tracePt t="27880" x="12033250" y="4508500"/>
          <p14:tracePt t="27896" x="12042775" y="4471988"/>
          <p14:tracePt t="27913" x="12042775" y="4443413"/>
          <p14:tracePt t="27930" x="12042775" y="4425950"/>
          <p14:tracePt t="27947" x="12042775" y="4406900"/>
          <p14:tracePt t="27963" x="12042775" y="4389438"/>
          <p14:tracePt t="27980" x="12042775" y="4379913"/>
          <p14:tracePt t="27997" x="12042775" y="4352925"/>
          <p14:tracePt t="28013" x="12042775" y="4316413"/>
          <p14:tracePt t="28030" x="12042775" y="4297363"/>
          <p14:tracePt t="28047" x="12042775" y="4287838"/>
          <p14:tracePt t="28064" x="12042775" y="4251325"/>
          <p14:tracePt t="28080" x="12015788" y="4214813"/>
          <p14:tracePt t="28097" x="11987213" y="4197350"/>
          <p14:tracePt t="28114" x="11942763" y="4151313"/>
          <p14:tracePt t="28130" x="11887200" y="4114800"/>
          <p14:tracePt t="28147" x="11841163" y="4078288"/>
          <p14:tracePt t="28164" x="11795125" y="4059238"/>
          <p14:tracePt t="28181" x="11758613" y="4051300"/>
          <p14:tracePt t="28198" x="11731625" y="4041775"/>
          <p14:tracePt t="28214" x="11714163" y="4041775"/>
          <p14:tracePt t="28231" x="11685588" y="4041775"/>
          <p14:tracePt t="28248" x="11649075" y="4041775"/>
          <p14:tracePt t="28264" x="11639550" y="4041775"/>
          <p14:tracePt t="28281" x="11631613" y="4041775"/>
          <p14:tracePt t="28592" x="11622088" y="4041775"/>
          <p14:tracePt t="28608" x="11612563" y="4041775"/>
          <p14:tracePt t="28616" x="11612563" y="4032250"/>
          <p14:tracePt t="28624" x="11603038" y="4032250"/>
          <p14:tracePt t="28648" x="11595100" y="4032250"/>
          <p14:tracePt t="28656" x="11585575" y="4022725"/>
          <p14:tracePt t="28666" x="11576050" y="4022725"/>
          <p14:tracePt t="28683" x="11549063" y="4014788"/>
          <p14:tracePt t="28700" x="11530013" y="4005263"/>
          <p14:tracePt t="28716" x="11522075" y="4005263"/>
          <p14:tracePt t="28733" x="11512550" y="4005263"/>
          <p14:tracePt t="28750" x="11503025" y="4005263"/>
          <p14:tracePt t="28767" x="11493500" y="4005263"/>
          <p14:tracePt t="28784" x="11476038" y="4005263"/>
          <p14:tracePt t="28800" x="11466513" y="4005263"/>
          <p14:tracePt t="28817" x="11449050" y="3995738"/>
          <p14:tracePt t="28833" x="11430000" y="3986213"/>
          <p14:tracePt t="28850" x="11410950" y="3986213"/>
          <p14:tracePt t="28867" x="11383963" y="3978275"/>
          <p14:tracePt t="28884" x="11329988" y="3959225"/>
          <p14:tracePt t="28900" x="11274425" y="3932238"/>
          <p14:tracePt t="28917" x="11201400" y="3905250"/>
          <p14:tracePt t="28934" x="11109325" y="3886200"/>
          <p14:tracePt t="28951" x="10982325" y="3876675"/>
          <p14:tracePt t="28968" x="10844213" y="3859213"/>
          <p14:tracePt t="28984" x="10717213" y="3840163"/>
          <p14:tracePt t="29001" x="10607675" y="3830638"/>
          <p14:tracePt t="29017" x="10479088" y="3822700"/>
          <p14:tracePt t="29034" x="10333038" y="3813175"/>
          <p14:tracePt t="29051" x="10194925" y="3794125"/>
          <p14:tracePt t="29068" x="10031413" y="3776663"/>
          <p14:tracePt t="29085" x="9939338" y="3776663"/>
          <p14:tracePt t="29101" x="9820275" y="3776663"/>
          <p14:tracePt t="29118" x="9674225" y="3776663"/>
          <p14:tracePt t="29135" x="9555163" y="3776663"/>
          <p14:tracePt t="29152" x="9345613" y="3776663"/>
          <p14:tracePt t="29168" x="9170988" y="3813175"/>
          <p14:tracePt t="29185" x="9043988" y="3849688"/>
          <p14:tracePt t="29202" x="8924925" y="3876675"/>
          <p14:tracePt t="29219" x="8759825" y="3913188"/>
          <p14:tracePt t="29235" x="8667750" y="3922713"/>
          <p14:tracePt t="29252" x="8540750" y="3932238"/>
          <p14:tracePt t="29269" x="8448675" y="3941763"/>
          <p14:tracePt t="29285" x="8366125" y="3941763"/>
          <p14:tracePt t="29302" x="8312150" y="3941763"/>
          <p14:tracePt t="29319" x="8256588" y="3941763"/>
          <p14:tracePt t="29320" x="8220075" y="3949700"/>
          <p14:tracePt t="29336" x="8174038" y="3949700"/>
          <p14:tracePt t="29352" x="8147050" y="3949700"/>
          <p14:tracePt t="29369" x="8101013" y="3959225"/>
          <p14:tracePt t="29386" x="8047038" y="3968750"/>
          <p14:tracePt t="29403" x="8001000" y="3968750"/>
          <p14:tracePt t="29419" x="7945438" y="3968750"/>
          <p14:tracePt t="29436" x="7900988" y="3986213"/>
          <p14:tracePt t="29453" x="7845425" y="3995738"/>
          <p14:tracePt t="29470" x="7827963" y="4014788"/>
          <p14:tracePt t="29486" x="7799388" y="4022725"/>
          <p14:tracePt t="29503" x="7791450" y="4022725"/>
          <p14:tracePt t="29504" x="7791450" y="4032250"/>
          <p14:tracePt t="29528" x="7781925" y="4032250"/>
          <p14:tracePt t="29560" x="7781925" y="4041775"/>
          <p14:tracePt t="29568" x="7772400" y="4041775"/>
          <p14:tracePt t="29576" x="7772400" y="4051300"/>
          <p14:tracePt t="29587" x="7762875" y="4051300"/>
          <p14:tracePt t="29603" x="7762875" y="4059238"/>
          <p14:tracePt t="29620" x="7753350" y="4078288"/>
          <p14:tracePt t="29637" x="7735888" y="4105275"/>
          <p14:tracePt t="29654" x="7708900" y="4141788"/>
          <p14:tracePt t="29670" x="7689850" y="4197350"/>
          <p14:tracePt t="29687" x="7672388" y="4243388"/>
          <p14:tracePt t="29688" x="7672388" y="4270375"/>
          <p14:tracePt t="29704" x="7672388" y="4316413"/>
          <p14:tracePt t="29721" x="7680325" y="4343400"/>
          <p14:tracePt t="29737" x="7680325" y="4370388"/>
          <p14:tracePt t="29754" x="7699375" y="4379913"/>
          <p14:tracePt t="29792" x="7708900" y="4379913"/>
          <p14:tracePt t="29801" x="7708900" y="4389438"/>
          <p14:tracePt t="29832" x="7716838" y="4389438"/>
          <p14:tracePt t="29840" x="7726363" y="4416425"/>
          <p14:tracePt t="29848" x="7735888" y="4416425"/>
          <p14:tracePt t="29856" x="7735888" y="4435475"/>
          <p14:tracePt t="29871" x="7762875" y="4452938"/>
          <p14:tracePt t="29888" x="7854950" y="4525963"/>
          <p14:tracePt t="29905" x="7945438" y="4581525"/>
          <p14:tracePt t="29921" x="8037513" y="4627563"/>
          <p14:tracePt t="29938" x="8110538" y="4664075"/>
          <p14:tracePt t="29955" x="8174038" y="4681538"/>
          <p14:tracePt t="29971" x="8202613" y="4700588"/>
          <p14:tracePt t="29988" x="8229600" y="4708525"/>
          <p14:tracePt t="30005" x="8248650" y="4718050"/>
          <p14:tracePt t="30021" x="8275638" y="4737100"/>
          <p14:tracePt t="30038" x="8321675" y="4773613"/>
          <p14:tracePt t="30054" x="8412163" y="4856163"/>
          <p14:tracePt t="30071" x="8494713" y="4900613"/>
          <p14:tracePt t="30088" x="8594725" y="4937125"/>
          <p14:tracePt t="30105" x="8677275" y="4946650"/>
          <p14:tracePt t="30121" x="8713788" y="4946650"/>
          <p14:tracePt t="30138" x="8742363" y="4946650"/>
          <p14:tracePt t="30155" x="8759825" y="4946650"/>
          <p14:tracePt t="30172" x="8769350" y="4946650"/>
          <p14:tracePt t="30263" x="0" y="0"/>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1520" y="0"/>
            <a:ext cx="13167360" cy="1371600"/>
          </a:xfrm>
        </p:spPr>
        <p:txBody>
          <a:bodyPr>
            <a:normAutofit/>
          </a:bodyPr>
          <a:lstStyle/>
          <a:p>
            <a:r>
              <a:rPr lang="fr-CA" sz="5400" b="1" dirty="0" smtClean="0">
                <a:solidFill>
                  <a:schemeClr val="accent2">
                    <a:lumMod val="75000"/>
                  </a:schemeClr>
                </a:solidFill>
              </a:rPr>
              <a:t>Objectives</a:t>
            </a:r>
            <a:endParaRPr lang="fr-CA" sz="5400" b="1" dirty="0">
              <a:solidFill>
                <a:schemeClr val="accent2">
                  <a:lumMod val="75000"/>
                </a:schemeClr>
              </a:solidFill>
            </a:endParaRPr>
          </a:p>
        </p:txBody>
      </p:sp>
      <p:sp>
        <p:nvSpPr>
          <p:cNvPr id="4" name="Rectangle 3"/>
          <p:cNvSpPr/>
          <p:nvPr/>
        </p:nvSpPr>
        <p:spPr>
          <a:xfrm>
            <a:off x="990600" y="1841499"/>
            <a:ext cx="12649200" cy="5853910"/>
          </a:xfrm>
          <a:prstGeom prst="rect">
            <a:avLst/>
          </a:prstGeom>
        </p:spPr>
        <p:txBody>
          <a:bodyPr wrap="square">
            <a:spAutoFit/>
          </a:bodyPr>
          <a:lstStyle/>
          <a:p>
            <a:pPr lvl="1">
              <a:lnSpc>
                <a:spcPct val="150000"/>
              </a:lnSpc>
            </a:pPr>
            <a:r>
              <a:rPr lang="en-US" sz="3120" b="1" dirty="0">
                <a:solidFill>
                  <a:schemeClr val="accent2">
                    <a:lumMod val="75000"/>
                  </a:schemeClr>
                </a:solidFill>
                <a:latin typeface="Arial" panose="020B0604020202020204" pitchFamily="34" charset="0"/>
                <a:cs typeface="Arial" panose="020B0604020202020204" pitchFamily="34" charset="0"/>
              </a:rPr>
              <a:t>2.1 Membrane Transport: </a:t>
            </a:r>
            <a:r>
              <a:rPr lang="en-US" sz="3120" b="1" i="1" u="sng" dirty="0">
                <a:solidFill>
                  <a:schemeClr val="accent2"/>
                </a:solidFill>
                <a:latin typeface="Arial" panose="020B0604020202020204" pitchFamily="34" charset="0"/>
                <a:cs typeface="Arial" panose="020B0604020202020204" pitchFamily="34" charset="0"/>
              </a:rPr>
              <a:t>(pp. 63-79)</a:t>
            </a:r>
            <a:endParaRPr lang="fr-CA" sz="3360" b="1" dirty="0">
              <a:solidFill>
                <a:schemeClr val="accent2">
                  <a:lumMod val="75000"/>
                </a:schemeClr>
              </a:solidFill>
              <a:latin typeface="Arial" panose="020B0604020202020204" pitchFamily="34" charset="0"/>
              <a:cs typeface="Arial" panose="020B0604020202020204" pitchFamily="34" charset="0"/>
            </a:endParaRPr>
          </a:p>
          <a:p>
            <a:pPr marL="1763290" lvl="2" indent="-457200">
              <a:lnSpc>
                <a:spcPct val="150000"/>
              </a:lnSpc>
              <a:buFont typeface="Arial" panose="020B0604020202020204" pitchFamily="34" charset="0"/>
              <a:buChar char="•"/>
            </a:pPr>
            <a:r>
              <a:rPr lang="en-US" sz="3120" dirty="0" smtClean="0">
                <a:latin typeface="Arial" panose="020B0604020202020204" pitchFamily="34" charset="0"/>
                <a:cs typeface="Arial" panose="020B0604020202020204" pitchFamily="34" charset="0"/>
              </a:rPr>
              <a:t>Describe </a:t>
            </a:r>
            <a:r>
              <a:rPr lang="en-US" sz="3120" dirty="0">
                <a:latin typeface="Arial" panose="020B0604020202020204" pitchFamily="34" charset="0"/>
                <a:cs typeface="Arial" panose="020B0604020202020204" pitchFamily="34" charset="0"/>
              </a:rPr>
              <a:t>the structure of the plasma membrane</a:t>
            </a:r>
            <a:endParaRPr lang="fr-CA" sz="3360" dirty="0">
              <a:latin typeface="Arial" panose="020B0604020202020204" pitchFamily="34" charset="0"/>
              <a:cs typeface="Arial" panose="020B0604020202020204" pitchFamily="34" charset="0"/>
            </a:endParaRPr>
          </a:p>
          <a:p>
            <a:pPr marL="1763290" lvl="2" indent="-457200">
              <a:lnSpc>
                <a:spcPct val="150000"/>
              </a:lnSpc>
              <a:buFont typeface="Arial" panose="020B0604020202020204" pitchFamily="34" charset="0"/>
              <a:buChar char="•"/>
            </a:pPr>
            <a:r>
              <a:rPr lang="en-US" sz="3120" dirty="0" smtClean="0">
                <a:latin typeface="Arial" panose="020B0604020202020204" pitchFamily="34" charset="0"/>
                <a:cs typeface="Arial" panose="020B0604020202020204" pitchFamily="34" charset="0"/>
              </a:rPr>
              <a:t>Describe </a:t>
            </a:r>
            <a:r>
              <a:rPr lang="en-US" sz="3120" dirty="0">
                <a:latin typeface="Arial" panose="020B0604020202020204" pitchFamily="34" charset="0"/>
                <a:cs typeface="Arial" panose="020B0604020202020204" pitchFamily="34" charset="0"/>
              </a:rPr>
              <a:t>and differentiate among the various types of transport across the plasma </a:t>
            </a:r>
            <a:r>
              <a:rPr lang="en-US" sz="3120" dirty="0" smtClean="0">
                <a:latin typeface="Arial" panose="020B0604020202020204" pitchFamily="34" charset="0"/>
                <a:cs typeface="Arial" panose="020B0604020202020204" pitchFamily="34" charset="0"/>
              </a:rPr>
              <a:t>membrane</a:t>
            </a:r>
          </a:p>
          <a:p>
            <a:pPr marL="1820440" lvl="2" indent="-514350">
              <a:lnSpc>
                <a:spcPct val="150000"/>
              </a:lnSpc>
              <a:buAutoNum type="arabicPeriod"/>
            </a:pPr>
            <a:r>
              <a:rPr lang="en-US" sz="3120" dirty="0" smtClean="0">
                <a:latin typeface="Arial" panose="020B0604020202020204" pitchFamily="34" charset="0"/>
                <a:cs typeface="Arial" panose="020B0604020202020204" pitchFamily="34" charset="0"/>
              </a:rPr>
              <a:t>Passive transport processes (simple diffusion, carrier-mediated diffusion, channel-mediated diffusion, osmosis)</a:t>
            </a:r>
          </a:p>
          <a:p>
            <a:pPr marL="1820440" lvl="2" indent="-514350">
              <a:lnSpc>
                <a:spcPct val="150000"/>
              </a:lnSpc>
              <a:buAutoNum type="arabicPeriod"/>
            </a:pPr>
            <a:r>
              <a:rPr lang="en-US" sz="3120" dirty="0" smtClean="0">
                <a:latin typeface="Arial" panose="020B0604020202020204" pitchFamily="34" charset="0"/>
                <a:cs typeface="Arial" panose="020B0604020202020204" pitchFamily="34" charset="0"/>
              </a:rPr>
              <a:t>Active transport processes (primary and secondary active transport, endocytosis, transcytosis, exocytosis)</a:t>
            </a:r>
            <a:endParaRPr lang="fr-CA" sz="33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31809776"/>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4"/>
          <p:cNvSpPr>
            <a:spLocks noGrp="1" noChangeArrowheads="1"/>
          </p:cNvSpPr>
          <p:nvPr>
            <p:ph type="title"/>
          </p:nvPr>
        </p:nvSpPr>
        <p:spPr>
          <a:xfrm>
            <a:off x="731520" y="0"/>
            <a:ext cx="13167360" cy="1371600"/>
          </a:xfrm>
        </p:spPr>
        <p:txBody>
          <a:bodyPr>
            <a:normAutofit/>
          </a:bodyPr>
          <a:lstStyle/>
          <a:p>
            <a:r>
              <a:rPr lang="en-US" altLang="en-US" sz="5400" b="1" dirty="0"/>
              <a:t>Plasma Membrane</a:t>
            </a:r>
          </a:p>
        </p:txBody>
      </p:sp>
      <p:sp>
        <p:nvSpPr>
          <p:cNvPr id="12293" name="Rectangle 5"/>
          <p:cNvSpPr>
            <a:spLocks noGrp="1" noChangeArrowheads="1"/>
          </p:cNvSpPr>
          <p:nvPr>
            <p:ph type="body" idx="1"/>
          </p:nvPr>
        </p:nvSpPr>
        <p:spPr>
          <a:xfrm>
            <a:off x="731520" y="2322576"/>
            <a:ext cx="7040880" cy="5266944"/>
          </a:xfrm>
        </p:spPr>
        <p:txBody>
          <a:bodyPr>
            <a:normAutofit fontScale="92500"/>
          </a:bodyPr>
          <a:lstStyle/>
          <a:p>
            <a:r>
              <a:rPr lang="en-US" altLang="en-US" dirty="0">
                <a:latin typeface="Arial" panose="020B0604020202020204" pitchFamily="34" charset="0"/>
                <a:cs typeface="Arial" panose="020B0604020202020204" pitchFamily="34" charset="0"/>
              </a:rPr>
              <a:t>Bimolecular layer of lipids and proteins in a constantly changing fluid mosaic </a:t>
            </a:r>
          </a:p>
          <a:p>
            <a:r>
              <a:rPr lang="en-US" altLang="en-US" dirty="0">
                <a:latin typeface="Arial" panose="020B0604020202020204" pitchFamily="34" charset="0"/>
                <a:cs typeface="Arial" panose="020B0604020202020204" pitchFamily="34" charset="0"/>
              </a:rPr>
              <a:t>Plays a dynamic role in cellular activity</a:t>
            </a:r>
          </a:p>
          <a:p>
            <a:r>
              <a:rPr lang="en-US" altLang="en-US" dirty="0">
                <a:latin typeface="Arial" panose="020B0604020202020204" pitchFamily="34" charset="0"/>
                <a:cs typeface="Arial" panose="020B0604020202020204" pitchFamily="34" charset="0"/>
              </a:rPr>
              <a:t>Separates intracellular fluid (ICF) from extracellular fluid (ECF)</a:t>
            </a:r>
          </a:p>
          <a:p>
            <a:pPr lvl="1"/>
            <a:r>
              <a:rPr lang="en-US" altLang="en-US" dirty="0">
                <a:latin typeface="Arial" panose="020B0604020202020204" pitchFamily="34" charset="0"/>
                <a:cs typeface="Arial" panose="020B0604020202020204" pitchFamily="34" charset="0"/>
              </a:rPr>
              <a:t>Interstitial fluid (IF) = ECF that surrounds cells</a:t>
            </a:r>
          </a:p>
        </p:txBody>
      </p:sp>
      <p:pic>
        <p:nvPicPr>
          <p:cNvPr id="4" name="Picture 4"/>
          <p:cNvPicPr>
            <a:picLocks noChangeAspect="1" noChangeArrowheads="1"/>
          </p:cNvPicPr>
          <p:nvPr/>
        </p:nvPicPr>
        <p:blipFill>
          <a:blip r:embed="rId3">
            <a:extLst>
              <a:ext uri="{28A0092B-C50C-407E-A947-70E740481C1C}">
                <a14:useLocalDpi xmlns:a14="http://schemas.microsoft.com/office/drawing/2010/main" val="0"/>
              </a:ext>
            </a:extLst>
          </a:blip>
          <a:srcRect l="18477" r="18689"/>
          <a:stretch>
            <a:fillRect/>
          </a:stretch>
        </p:blipFill>
        <p:spPr bwMode="auto">
          <a:xfrm>
            <a:off x="9153525" y="1446212"/>
            <a:ext cx="5172075" cy="5868988"/>
          </a:xfrm>
          <a:prstGeom prst="rect">
            <a:avLst/>
          </a:prstGeom>
          <a:noFill/>
          <a:extLst>
            <a:ext uri="{909E8E84-426E-40dd-AFC4-6F175D3DCCD1}">
              <a14:hiddenFill xmlns:a14="http://schemas.microsoft.com/office/drawing/2010/main">
                <a:solidFill>
                  <a:srgbClr val="FFFFFF"/>
                </a:solidFill>
              </a14:hiddenFill>
            </a:ext>
          </a:extLst>
        </p:spPr>
      </p:pic>
      <p:sp>
        <p:nvSpPr>
          <p:cNvPr id="5" name="Freeform 5"/>
          <p:cNvSpPr>
            <a:spLocks/>
          </p:cNvSpPr>
          <p:nvPr/>
        </p:nvSpPr>
        <p:spPr bwMode="auto">
          <a:xfrm>
            <a:off x="12904787" y="2616200"/>
            <a:ext cx="146050" cy="1000125"/>
          </a:xfrm>
          <a:custGeom>
            <a:avLst/>
            <a:gdLst>
              <a:gd name="T0" fmla="*/ 92 w 92"/>
              <a:gd name="T1" fmla="*/ 630 h 630"/>
              <a:gd name="T2" fmla="*/ 0 w 92"/>
              <a:gd name="T3" fmla="*/ 290 h 630"/>
              <a:gd name="T4" fmla="*/ 0 w 92"/>
              <a:gd name="T5" fmla="*/ 0 h 630"/>
            </a:gdLst>
            <a:ahLst/>
            <a:cxnLst>
              <a:cxn ang="0">
                <a:pos x="T0" y="T1"/>
              </a:cxn>
              <a:cxn ang="0">
                <a:pos x="T2" y="T3"/>
              </a:cxn>
              <a:cxn ang="0">
                <a:pos x="T4" y="T5"/>
              </a:cxn>
            </a:cxnLst>
            <a:rect l="0" t="0" r="r" b="b"/>
            <a:pathLst>
              <a:path w="92" h="630">
                <a:moveTo>
                  <a:pt x="92" y="630"/>
                </a:moveTo>
                <a:lnTo>
                  <a:pt x="0" y="290"/>
                </a:lnTo>
                <a:lnTo>
                  <a:pt x="0" y="0"/>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6" name="Freeform 6"/>
          <p:cNvSpPr>
            <a:spLocks/>
          </p:cNvSpPr>
          <p:nvPr/>
        </p:nvSpPr>
        <p:spPr bwMode="auto">
          <a:xfrm>
            <a:off x="11784012" y="2254250"/>
            <a:ext cx="47625" cy="1222375"/>
          </a:xfrm>
          <a:custGeom>
            <a:avLst/>
            <a:gdLst>
              <a:gd name="T0" fmla="*/ 28 w 30"/>
              <a:gd name="T1" fmla="*/ 770 h 770"/>
              <a:gd name="T2" fmla="*/ 30 w 30"/>
              <a:gd name="T3" fmla="*/ 0 h 770"/>
              <a:gd name="T4" fmla="*/ 0 w 30"/>
              <a:gd name="T5" fmla="*/ 0 h 770"/>
            </a:gdLst>
            <a:ahLst/>
            <a:cxnLst>
              <a:cxn ang="0">
                <a:pos x="T0" y="T1"/>
              </a:cxn>
              <a:cxn ang="0">
                <a:pos x="T2" y="T3"/>
              </a:cxn>
              <a:cxn ang="0">
                <a:pos x="T4" y="T5"/>
              </a:cxn>
            </a:cxnLst>
            <a:rect l="0" t="0" r="r" b="b"/>
            <a:pathLst>
              <a:path w="30" h="770">
                <a:moveTo>
                  <a:pt x="28" y="770"/>
                </a:moveTo>
                <a:lnTo>
                  <a:pt x="30" y="0"/>
                </a:lnTo>
                <a:lnTo>
                  <a:pt x="0" y="0"/>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 name="Line 7"/>
          <p:cNvSpPr>
            <a:spLocks noChangeShapeType="1"/>
          </p:cNvSpPr>
          <p:nvPr/>
        </p:nvSpPr>
        <p:spPr bwMode="auto">
          <a:xfrm flipH="1">
            <a:off x="10391775" y="3495675"/>
            <a:ext cx="63500" cy="1587"/>
          </a:xfrm>
          <a:prstGeom prst="line">
            <a:avLst/>
          </a:prstGeom>
          <a:noFill/>
          <a:ln w="6350">
            <a:solidFill>
              <a:srgbClr val="231F2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8" name="Line 8"/>
          <p:cNvSpPr>
            <a:spLocks noChangeShapeType="1"/>
          </p:cNvSpPr>
          <p:nvPr/>
        </p:nvSpPr>
        <p:spPr bwMode="auto">
          <a:xfrm flipH="1" flipV="1">
            <a:off x="13355637" y="2889250"/>
            <a:ext cx="3175" cy="936625"/>
          </a:xfrm>
          <a:prstGeom prst="line">
            <a:avLst/>
          </a:prstGeom>
          <a:noFill/>
          <a:ln w="6350">
            <a:solidFill>
              <a:srgbClr val="231F2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9" name="Freeform 9"/>
          <p:cNvSpPr>
            <a:spLocks/>
          </p:cNvSpPr>
          <p:nvPr/>
        </p:nvSpPr>
        <p:spPr bwMode="auto">
          <a:xfrm>
            <a:off x="12006262" y="2171700"/>
            <a:ext cx="139700" cy="1327150"/>
          </a:xfrm>
          <a:custGeom>
            <a:avLst/>
            <a:gdLst>
              <a:gd name="T0" fmla="*/ 0 w 88"/>
              <a:gd name="T1" fmla="*/ 836 h 836"/>
              <a:gd name="T2" fmla="*/ 0 w 88"/>
              <a:gd name="T3" fmla="*/ 0 h 836"/>
              <a:gd name="T4" fmla="*/ 88 w 88"/>
              <a:gd name="T5" fmla="*/ 0 h 836"/>
            </a:gdLst>
            <a:ahLst/>
            <a:cxnLst>
              <a:cxn ang="0">
                <a:pos x="T0" y="T1"/>
              </a:cxn>
              <a:cxn ang="0">
                <a:pos x="T2" y="T3"/>
              </a:cxn>
              <a:cxn ang="0">
                <a:pos x="T4" y="T5"/>
              </a:cxn>
            </a:cxnLst>
            <a:rect l="0" t="0" r="r" b="b"/>
            <a:pathLst>
              <a:path w="88" h="836">
                <a:moveTo>
                  <a:pt x="0" y="836"/>
                </a:moveTo>
                <a:lnTo>
                  <a:pt x="0" y="0"/>
                </a:lnTo>
                <a:lnTo>
                  <a:pt x="88" y="0"/>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10" name="Freeform 10"/>
          <p:cNvSpPr>
            <a:spLocks/>
          </p:cNvSpPr>
          <p:nvPr/>
        </p:nvSpPr>
        <p:spPr bwMode="auto">
          <a:xfrm>
            <a:off x="12180887" y="3349625"/>
            <a:ext cx="942975" cy="2141537"/>
          </a:xfrm>
          <a:custGeom>
            <a:avLst/>
            <a:gdLst>
              <a:gd name="T0" fmla="*/ 520 w 594"/>
              <a:gd name="T1" fmla="*/ 1061 h 1349"/>
              <a:gd name="T2" fmla="*/ 594 w 594"/>
              <a:gd name="T3" fmla="*/ 1349 h 1349"/>
              <a:gd name="T4" fmla="*/ 0 w 594"/>
              <a:gd name="T5" fmla="*/ 0 h 1349"/>
            </a:gdLst>
            <a:ahLst/>
            <a:cxnLst>
              <a:cxn ang="0">
                <a:pos x="T0" y="T1"/>
              </a:cxn>
              <a:cxn ang="0">
                <a:pos x="T2" y="T3"/>
              </a:cxn>
              <a:cxn ang="0">
                <a:pos x="T4" y="T5"/>
              </a:cxn>
            </a:cxnLst>
            <a:rect l="0" t="0" r="r" b="b"/>
            <a:pathLst>
              <a:path w="594" h="1349">
                <a:moveTo>
                  <a:pt x="520" y="1061"/>
                </a:moveTo>
                <a:lnTo>
                  <a:pt x="594" y="1349"/>
                </a:lnTo>
                <a:lnTo>
                  <a:pt x="0" y="0"/>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11" name="Freeform 11"/>
          <p:cNvSpPr>
            <a:spLocks/>
          </p:cNvSpPr>
          <p:nvPr/>
        </p:nvSpPr>
        <p:spPr bwMode="auto">
          <a:xfrm>
            <a:off x="11252200" y="4340225"/>
            <a:ext cx="512762" cy="280987"/>
          </a:xfrm>
          <a:custGeom>
            <a:avLst/>
            <a:gdLst>
              <a:gd name="T0" fmla="*/ 0 w 323"/>
              <a:gd name="T1" fmla="*/ 0 h 177"/>
              <a:gd name="T2" fmla="*/ 226 w 323"/>
              <a:gd name="T3" fmla="*/ 177 h 177"/>
              <a:gd name="T4" fmla="*/ 323 w 323"/>
              <a:gd name="T5" fmla="*/ 77 h 177"/>
            </a:gdLst>
            <a:ahLst/>
            <a:cxnLst>
              <a:cxn ang="0">
                <a:pos x="T0" y="T1"/>
              </a:cxn>
              <a:cxn ang="0">
                <a:pos x="T2" y="T3"/>
              </a:cxn>
              <a:cxn ang="0">
                <a:pos x="T4" y="T5"/>
              </a:cxn>
            </a:cxnLst>
            <a:rect l="0" t="0" r="r" b="b"/>
            <a:pathLst>
              <a:path w="323" h="177">
                <a:moveTo>
                  <a:pt x="0" y="0"/>
                </a:moveTo>
                <a:lnTo>
                  <a:pt x="226" y="177"/>
                </a:lnTo>
                <a:lnTo>
                  <a:pt x="323" y="77"/>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12" name="Line 12"/>
          <p:cNvSpPr>
            <a:spLocks noChangeShapeType="1"/>
          </p:cNvSpPr>
          <p:nvPr/>
        </p:nvSpPr>
        <p:spPr bwMode="auto">
          <a:xfrm flipV="1">
            <a:off x="12292012" y="4646612"/>
            <a:ext cx="1588" cy="514350"/>
          </a:xfrm>
          <a:prstGeom prst="line">
            <a:avLst/>
          </a:prstGeom>
          <a:noFill/>
          <a:ln w="6350">
            <a:solidFill>
              <a:srgbClr val="231F2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13" name="Line 13"/>
          <p:cNvSpPr>
            <a:spLocks noChangeShapeType="1"/>
          </p:cNvSpPr>
          <p:nvPr/>
        </p:nvSpPr>
        <p:spPr bwMode="auto">
          <a:xfrm>
            <a:off x="11610975" y="4621212"/>
            <a:ext cx="1587" cy="152400"/>
          </a:xfrm>
          <a:prstGeom prst="line">
            <a:avLst/>
          </a:prstGeom>
          <a:noFill/>
          <a:ln w="6350">
            <a:solidFill>
              <a:srgbClr val="231F2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14" name="Line 14"/>
          <p:cNvSpPr>
            <a:spLocks noChangeShapeType="1"/>
          </p:cNvSpPr>
          <p:nvPr/>
        </p:nvSpPr>
        <p:spPr bwMode="auto">
          <a:xfrm>
            <a:off x="13123862" y="5491162"/>
            <a:ext cx="1588" cy="95250"/>
          </a:xfrm>
          <a:prstGeom prst="line">
            <a:avLst/>
          </a:prstGeom>
          <a:noFill/>
          <a:ln w="6350">
            <a:solidFill>
              <a:srgbClr val="231F2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15" name="Freeform 15"/>
          <p:cNvSpPr>
            <a:spLocks/>
          </p:cNvSpPr>
          <p:nvPr/>
        </p:nvSpPr>
        <p:spPr bwMode="auto">
          <a:xfrm>
            <a:off x="10458450" y="3810000"/>
            <a:ext cx="219075" cy="658812"/>
          </a:xfrm>
          <a:custGeom>
            <a:avLst/>
            <a:gdLst>
              <a:gd name="T0" fmla="*/ 34 w 138"/>
              <a:gd name="T1" fmla="*/ 0 h 415"/>
              <a:gd name="T2" fmla="*/ 0 w 138"/>
              <a:gd name="T3" fmla="*/ 8 h 415"/>
              <a:gd name="T4" fmla="*/ 104 w 138"/>
              <a:gd name="T5" fmla="*/ 415 h 415"/>
              <a:gd name="T6" fmla="*/ 138 w 138"/>
              <a:gd name="T7" fmla="*/ 407 h 415"/>
            </a:gdLst>
            <a:ahLst/>
            <a:cxnLst>
              <a:cxn ang="0">
                <a:pos x="T0" y="T1"/>
              </a:cxn>
              <a:cxn ang="0">
                <a:pos x="T2" y="T3"/>
              </a:cxn>
              <a:cxn ang="0">
                <a:pos x="T4" y="T5"/>
              </a:cxn>
              <a:cxn ang="0">
                <a:pos x="T6" y="T7"/>
              </a:cxn>
            </a:cxnLst>
            <a:rect l="0" t="0" r="r" b="b"/>
            <a:pathLst>
              <a:path w="138" h="415">
                <a:moveTo>
                  <a:pt x="34" y="0"/>
                </a:moveTo>
                <a:lnTo>
                  <a:pt x="0" y="8"/>
                </a:lnTo>
                <a:lnTo>
                  <a:pt x="104" y="415"/>
                </a:lnTo>
                <a:lnTo>
                  <a:pt x="138" y="407"/>
                </a:lnTo>
              </a:path>
            </a:pathLst>
          </a:custGeom>
          <a:noFill/>
          <a:ln w="952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16" name="Freeform 16"/>
          <p:cNvSpPr>
            <a:spLocks/>
          </p:cNvSpPr>
          <p:nvPr/>
        </p:nvSpPr>
        <p:spPr bwMode="auto">
          <a:xfrm>
            <a:off x="10623550" y="4468812"/>
            <a:ext cx="352425" cy="1200150"/>
          </a:xfrm>
          <a:custGeom>
            <a:avLst/>
            <a:gdLst>
              <a:gd name="T0" fmla="*/ 0 w 222"/>
              <a:gd name="T1" fmla="*/ 0 h 756"/>
              <a:gd name="T2" fmla="*/ 158 w 222"/>
              <a:gd name="T3" fmla="*/ 756 h 756"/>
              <a:gd name="T4" fmla="*/ 222 w 222"/>
              <a:gd name="T5" fmla="*/ 756 h 756"/>
            </a:gdLst>
            <a:ahLst/>
            <a:cxnLst>
              <a:cxn ang="0">
                <a:pos x="T0" y="T1"/>
              </a:cxn>
              <a:cxn ang="0">
                <a:pos x="T2" y="T3"/>
              </a:cxn>
              <a:cxn ang="0">
                <a:pos x="T4" y="T5"/>
              </a:cxn>
            </a:cxnLst>
            <a:rect l="0" t="0" r="r" b="b"/>
            <a:pathLst>
              <a:path w="222" h="756">
                <a:moveTo>
                  <a:pt x="0" y="0"/>
                </a:moveTo>
                <a:lnTo>
                  <a:pt x="158" y="756"/>
                </a:lnTo>
                <a:lnTo>
                  <a:pt x="222" y="756"/>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17" name="Freeform 17"/>
          <p:cNvSpPr>
            <a:spLocks/>
          </p:cNvSpPr>
          <p:nvPr/>
        </p:nvSpPr>
        <p:spPr bwMode="auto">
          <a:xfrm>
            <a:off x="10334625" y="4232275"/>
            <a:ext cx="120650" cy="284162"/>
          </a:xfrm>
          <a:custGeom>
            <a:avLst/>
            <a:gdLst>
              <a:gd name="T0" fmla="*/ 36 w 76"/>
              <a:gd name="T1" fmla="*/ 0 h 179"/>
              <a:gd name="T2" fmla="*/ 0 w 76"/>
              <a:gd name="T3" fmla="*/ 8 h 179"/>
              <a:gd name="T4" fmla="*/ 42 w 76"/>
              <a:gd name="T5" fmla="*/ 179 h 179"/>
              <a:gd name="T6" fmla="*/ 76 w 76"/>
              <a:gd name="T7" fmla="*/ 171 h 179"/>
            </a:gdLst>
            <a:ahLst/>
            <a:cxnLst>
              <a:cxn ang="0">
                <a:pos x="T0" y="T1"/>
              </a:cxn>
              <a:cxn ang="0">
                <a:pos x="T2" y="T3"/>
              </a:cxn>
              <a:cxn ang="0">
                <a:pos x="T4" y="T5"/>
              </a:cxn>
              <a:cxn ang="0">
                <a:pos x="T6" y="T7"/>
              </a:cxn>
            </a:cxnLst>
            <a:rect l="0" t="0" r="r" b="b"/>
            <a:pathLst>
              <a:path w="76" h="179">
                <a:moveTo>
                  <a:pt x="36" y="0"/>
                </a:moveTo>
                <a:lnTo>
                  <a:pt x="0" y="8"/>
                </a:lnTo>
                <a:lnTo>
                  <a:pt x="42" y="179"/>
                </a:lnTo>
                <a:lnTo>
                  <a:pt x="76" y="171"/>
                </a:lnTo>
              </a:path>
            </a:pathLst>
          </a:custGeom>
          <a:noFill/>
          <a:ln w="952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18" name="Freeform 18"/>
          <p:cNvSpPr>
            <a:spLocks/>
          </p:cNvSpPr>
          <p:nvPr/>
        </p:nvSpPr>
        <p:spPr bwMode="auto">
          <a:xfrm>
            <a:off x="10401300" y="4516437"/>
            <a:ext cx="104775" cy="1177925"/>
          </a:xfrm>
          <a:custGeom>
            <a:avLst/>
            <a:gdLst>
              <a:gd name="T0" fmla="*/ 0 w 66"/>
              <a:gd name="T1" fmla="*/ 0 h 742"/>
              <a:gd name="T2" fmla="*/ 66 w 66"/>
              <a:gd name="T3" fmla="*/ 742 h 742"/>
              <a:gd name="T4" fmla="*/ 8 w 66"/>
              <a:gd name="T5" fmla="*/ 742 h 742"/>
            </a:gdLst>
            <a:ahLst/>
            <a:cxnLst>
              <a:cxn ang="0">
                <a:pos x="T0" y="T1"/>
              </a:cxn>
              <a:cxn ang="0">
                <a:pos x="T2" y="T3"/>
              </a:cxn>
              <a:cxn ang="0">
                <a:pos x="T4" y="T5"/>
              </a:cxn>
            </a:cxnLst>
            <a:rect l="0" t="0" r="r" b="b"/>
            <a:pathLst>
              <a:path w="66" h="742">
                <a:moveTo>
                  <a:pt x="0" y="0"/>
                </a:moveTo>
                <a:lnTo>
                  <a:pt x="66" y="742"/>
                </a:lnTo>
                <a:lnTo>
                  <a:pt x="8" y="742"/>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19" name="Freeform 19"/>
          <p:cNvSpPr>
            <a:spLocks/>
          </p:cNvSpPr>
          <p:nvPr/>
        </p:nvSpPr>
        <p:spPr bwMode="auto">
          <a:xfrm>
            <a:off x="10255250" y="3905250"/>
            <a:ext cx="130175" cy="327025"/>
          </a:xfrm>
          <a:custGeom>
            <a:avLst/>
            <a:gdLst>
              <a:gd name="T0" fmla="*/ 34 w 82"/>
              <a:gd name="T1" fmla="*/ 0 h 206"/>
              <a:gd name="T2" fmla="*/ 0 w 82"/>
              <a:gd name="T3" fmla="*/ 8 h 206"/>
              <a:gd name="T4" fmla="*/ 48 w 82"/>
              <a:gd name="T5" fmla="*/ 206 h 206"/>
              <a:gd name="T6" fmla="*/ 82 w 82"/>
              <a:gd name="T7" fmla="*/ 198 h 206"/>
            </a:gdLst>
            <a:ahLst/>
            <a:cxnLst>
              <a:cxn ang="0">
                <a:pos x="T0" y="T1"/>
              </a:cxn>
              <a:cxn ang="0">
                <a:pos x="T2" y="T3"/>
              </a:cxn>
              <a:cxn ang="0">
                <a:pos x="T4" y="T5"/>
              </a:cxn>
              <a:cxn ang="0">
                <a:pos x="T6" y="T7"/>
              </a:cxn>
            </a:cxnLst>
            <a:rect l="0" t="0" r="r" b="b"/>
            <a:pathLst>
              <a:path w="82" h="206">
                <a:moveTo>
                  <a:pt x="34" y="0"/>
                </a:moveTo>
                <a:lnTo>
                  <a:pt x="0" y="8"/>
                </a:lnTo>
                <a:lnTo>
                  <a:pt x="48" y="206"/>
                </a:lnTo>
                <a:lnTo>
                  <a:pt x="82" y="198"/>
                </a:lnTo>
              </a:path>
            </a:pathLst>
          </a:custGeom>
          <a:noFill/>
          <a:ln w="952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20" name="Freeform 20"/>
          <p:cNvSpPr>
            <a:spLocks/>
          </p:cNvSpPr>
          <p:nvPr/>
        </p:nvSpPr>
        <p:spPr bwMode="auto">
          <a:xfrm>
            <a:off x="10036175" y="4098925"/>
            <a:ext cx="266700" cy="684212"/>
          </a:xfrm>
          <a:custGeom>
            <a:avLst/>
            <a:gdLst>
              <a:gd name="T0" fmla="*/ 168 w 168"/>
              <a:gd name="T1" fmla="*/ 0 h 431"/>
              <a:gd name="T2" fmla="*/ 64 w 168"/>
              <a:gd name="T3" fmla="*/ 431 h 431"/>
              <a:gd name="T4" fmla="*/ 0 w 168"/>
              <a:gd name="T5" fmla="*/ 431 h 431"/>
            </a:gdLst>
            <a:ahLst/>
            <a:cxnLst>
              <a:cxn ang="0">
                <a:pos x="T0" y="T1"/>
              </a:cxn>
              <a:cxn ang="0">
                <a:pos x="T2" y="T3"/>
              </a:cxn>
              <a:cxn ang="0">
                <a:pos x="T4" y="T5"/>
              </a:cxn>
            </a:cxnLst>
            <a:rect l="0" t="0" r="r" b="b"/>
            <a:pathLst>
              <a:path w="168" h="431">
                <a:moveTo>
                  <a:pt x="168" y="0"/>
                </a:moveTo>
                <a:lnTo>
                  <a:pt x="64" y="431"/>
                </a:lnTo>
                <a:lnTo>
                  <a:pt x="0" y="431"/>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22" name="Rectangle 22"/>
          <p:cNvSpPr>
            <a:spLocks noChangeArrowheads="1"/>
          </p:cNvSpPr>
          <p:nvPr/>
        </p:nvSpPr>
        <p:spPr bwMode="auto">
          <a:xfrm>
            <a:off x="11582400" y="1524000"/>
            <a:ext cx="2638799"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800" b="1" i="1" dirty="0">
                <a:solidFill>
                  <a:srgbClr val="FF0000"/>
                </a:solidFill>
              </a:rPr>
              <a:t>Extracellular </a:t>
            </a:r>
            <a:r>
              <a:rPr lang="en-US" altLang="en-US" sz="1800" b="1" i="1" dirty="0" smtClean="0">
                <a:solidFill>
                  <a:srgbClr val="FF0000"/>
                </a:solidFill>
              </a:rPr>
              <a:t>fluid (ECF)</a:t>
            </a:r>
            <a:endParaRPr lang="en-US" altLang="en-US" sz="1800" b="1" i="1" dirty="0">
              <a:solidFill>
                <a:srgbClr val="FF0000"/>
              </a:solidFill>
            </a:endParaRPr>
          </a:p>
          <a:p>
            <a:r>
              <a:rPr lang="en-US" altLang="en-US" sz="1800" b="1" i="1" dirty="0">
                <a:solidFill>
                  <a:srgbClr val="FF0000"/>
                </a:solidFill>
              </a:rPr>
              <a:t>(watery environment)</a:t>
            </a:r>
            <a:endParaRPr lang="en-US" altLang="en-US" sz="1800" b="1" dirty="0">
              <a:solidFill>
                <a:srgbClr val="FF0000"/>
              </a:solidFill>
            </a:endParaRPr>
          </a:p>
        </p:txBody>
      </p:sp>
      <p:sp>
        <p:nvSpPr>
          <p:cNvPr id="23" name="Rectangle 23"/>
          <p:cNvSpPr>
            <a:spLocks noChangeArrowheads="1"/>
          </p:cNvSpPr>
          <p:nvPr/>
        </p:nvSpPr>
        <p:spPr bwMode="auto">
          <a:xfrm>
            <a:off x="9297987" y="6646862"/>
            <a:ext cx="241739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800" b="1" i="1" dirty="0" smtClean="0">
                <a:solidFill>
                  <a:srgbClr val="FF0000"/>
                </a:solidFill>
              </a:rPr>
              <a:t>Cytoplasm (ICF)</a:t>
            </a:r>
            <a:endParaRPr lang="en-US" altLang="en-US" sz="1800" b="1" i="1" dirty="0">
              <a:solidFill>
                <a:srgbClr val="FF0000"/>
              </a:solidFill>
            </a:endParaRPr>
          </a:p>
          <a:p>
            <a:r>
              <a:rPr lang="en-US" altLang="en-US" sz="1800" b="1" i="1" dirty="0">
                <a:solidFill>
                  <a:srgbClr val="FF0000"/>
                </a:solidFill>
              </a:rPr>
              <a:t>(watery environment) </a:t>
            </a:r>
          </a:p>
        </p:txBody>
      </p:sp>
      <p:sp>
        <p:nvSpPr>
          <p:cNvPr id="24" name="Rectangle 24"/>
          <p:cNvSpPr>
            <a:spLocks noChangeArrowheads="1"/>
          </p:cNvSpPr>
          <p:nvPr/>
        </p:nvSpPr>
        <p:spPr bwMode="auto">
          <a:xfrm>
            <a:off x="10614025" y="2151062"/>
            <a:ext cx="11588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t>Polar head of</a:t>
            </a:r>
          </a:p>
          <a:p>
            <a:r>
              <a:rPr lang="en-US" altLang="en-US" sz="1400" b="1"/>
              <a:t>phospholipid </a:t>
            </a:r>
            <a:endParaRPr lang="en-US" altLang="en-US" b="1"/>
          </a:p>
          <a:p>
            <a:r>
              <a:rPr lang="en-US" altLang="en-US" sz="1400" b="1"/>
              <a:t>molecule</a:t>
            </a:r>
          </a:p>
        </p:txBody>
      </p:sp>
      <p:sp>
        <p:nvSpPr>
          <p:cNvPr id="25" name="Rectangle 25"/>
          <p:cNvSpPr>
            <a:spLocks noChangeArrowheads="1"/>
          </p:cNvSpPr>
          <p:nvPr/>
        </p:nvSpPr>
        <p:spPr bwMode="auto">
          <a:xfrm>
            <a:off x="12476162" y="2411412"/>
            <a:ext cx="85566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t>Glycolipid</a:t>
            </a:r>
            <a:endParaRPr lang="en-US" altLang="en-US" b="1"/>
          </a:p>
        </p:txBody>
      </p:sp>
      <p:sp>
        <p:nvSpPr>
          <p:cNvPr id="26" name="Rectangle 26"/>
          <p:cNvSpPr>
            <a:spLocks noChangeArrowheads="1"/>
          </p:cNvSpPr>
          <p:nvPr/>
        </p:nvSpPr>
        <p:spPr bwMode="auto">
          <a:xfrm>
            <a:off x="12168187" y="2093912"/>
            <a:ext cx="97472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t>Cholesterol</a:t>
            </a:r>
            <a:endParaRPr lang="en-US" altLang="en-US" b="1"/>
          </a:p>
        </p:txBody>
      </p:sp>
      <p:sp>
        <p:nvSpPr>
          <p:cNvPr id="29" name="Rectangle 29"/>
          <p:cNvSpPr>
            <a:spLocks noChangeArrowheads="1"/>
          </p:cNvSpPr>
          <p:nvPr/>
        </p:nvSpPr>
        <p:spPr bwMode="auto">
          <a:xfrm>
            <a:off x="9240837" y="5589587"/>
            <a:ext cx="1208088"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t>Inward-facing</a:t>
            </a:r>
          </a:p>
          <a:p>
            <a:r>
              <a:rPr lang="en-US" altLang="en-US" sz="1400" b="1"/>
              <a:t>layer of</a:t>
            </a:r>
            <a:endParaRPr lang="en-US" altLang="en-US" b="1"/>
          </a:p>
          <a:p>
            <a:r>
              <a:rPr lang="en-US" altLang="en-US" sz="1400" b="1"/>
              <a:t>phospholipids</a:t>
            </a:r>
            <a:endParaRPr lang="en-US" altLang="en-US" b="1"/>
          </a:p>
        </p:txBody>
      </p:sp>
      <p:sp>
        <p:nvSpPr>
          <p:cNvPr id="30" name="Rectangle 30"/>
          <p:cNvSpPr>
            <a:spLocks noChangeArrowheads="1"/>
          </p:cNvSpPr>
          <p:nvPr/>
        </p:nvSpPr>
        <p:spPr bwMode="auto">
          <a:xfrm>
            <a:off x="9228137" y="4662487"/>
            <a:ext cx="1208088"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t>Outward-</a:t>
            </a:r>
          </a:p>
          <a:p>
            <a:r>
              <a:rPr lang="en-US" altLang="en-US" sz="1400" b="1"/>
              <a:t>facing</a:t>
            </a:r>
            <a:endParaRPr lang="en-US" altLang="en-US" b="1"/>
          </a:p>
          <a:p>
            <a:r>
              <a:rPr lang="en-US" altLang="en-US" sz="1400" b="1"/>
              <a:t>layer of</a:t>
            </a:r>
            <a:endParaRPr lang="en-US" altLang="en-US" b="1"/>
          </a:p>
          <a:p>
            <a:r>
              <a:rPr lang="en-US" altLang="en-US" sz="1400" b="1"/>
              <a:t>phospholipids</a:t>
            </a:r>
            <a:endParaRPr lang="en-US" altLang="en-US" b="1"/>
          </a:p>
        </p:txBody>
      </p:sp>
      <p:sp>
        <p:nvSpPr>
          <p:cNvPr id="33" name="AutoShape 33"/>
          <p:cNvSpPr>
            <a:spLocks/>
          </p:cNvSpPr>
          <p:nvPr/>
        </p:nvSpPr>
        <p:spPr bwMode="auto">
          <a:xfrm>
            <a:off x="10452100" y="3194050"/>
            <a:ext cx="63500" cy="571500"/>
          </a:xfrm>
          <a:prstGeom prst="leftBracket">
            <a:avLst>
              <a:gd name="adj" fmla="val 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35" name="Rectangle 35"/>
          <p:cNvSpPr>
            <a:spLocks noChangeArrowheads="1"/>
          </p:cNvSpPr>
          <p:nvPr/>
        </p:nvSpPr>
        <p:spPr bwMode="auto">
          <a:xfrm>
            <a:off x="12195175" y="6100762"/>
            <a:ext cx="115887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90000"/>
              </a:lnSpc>
            </a:pPr>
            <a:r>
              <a:rPr lang="en-US" altLang="en-US" sz="1400" b="1" dirty="0"/>
              <a:t>Nonpolar </a:t>
            </a:r>
          </a:p>
          <a:p>
            <a:pPr>
              <a:lnSpc>
                <a:spcPct val="90000"/>
              </a:lnSpc>
            </a:pPr>
            <a:r>
              <a:rPr lang="en-US" altLang="en-US" sz="1400" b="1" dirty="0"/>
              <a:t>tail of </a:t>
            </a:r>
          </a:p>
          <a:p>
            <a:pPr>
              <a:lnSpc>
                <a:spcPct val="90000"/>
              </a:lnSpc>
            </a:pPr>
            <a:r>
              <a:rPr lang="en-US" altLang="en-US" sz="1400" b="1" dirty="0"/>
              <a:t>phospholipid </a:t>
            </a:r>
          </a:p>
          <a:p>
            <a:pPr>
              <a:lnSpc>
                <a:spcPct val="90000"/>
              </a:lnSpc>
            </a:pPr>
            <a:r>
              <a:rPr lang="en-US" altLang="en-US" sz="1400" b="1" dirty="0"/>
              <a:t>molecule</a:t>
            </a:r>
          </a:p>
        </p:txBody>
      </p:sp>
      <p:sp>
        <p:nvSpPr>
          <p:cNvPr id="36" name="Freeform 36"/>
          <p:cNvSpPr>
            <a:spLocks/>
          </p:cNvSpPr>
          <p:nvPr/>
        </p:nvSpPr>
        <p:spPr bwMode="auto">
          <a:xfrm>
            <a:off x="13011150" y="5680075"/>
            <a:ext cx="1082675" cy="517525"/>
          </a:xfrm>
          <a:custGeom>
            <a:avLst/>
            <a:gdLst>
              <a:gd name="T0" fmla="*/ 682 w 682"/>
              <a:gd name="T1" fmla="*/ 0 h 326"/>
              <a:gd name="T2" fmla="*/ 202 w 682"/>
              <a:gd name="T3" fmla="*/ 326 h 326"/>
              <a:gd name="T4" fmla="*/ 0 w 682"/>
              <a:gd name="T5" fmla="*/ 326 h 326"/>
            </a:gdLst>
            <a:ahLst/>
            <a:cxnLst>
              <a:cxn ang="0">
                <a:pos x="T0" y="T1"/>
              </a:cxn>
              <a:cxn ang="0">
                <a:pos x="T2" y="T3"/>
              </a:cxn>
              <a:cxn ang="0">
                <a:pos x="T4" y="T5"/>
              </a:cxn>
            </a:cxnLst>
            <a:rect l="0" t="0" r="r" b="b"/>
            <a:pathLst>
              <a:path w="682" h="326">
                <a:moveTo>
                  <a:pt x="682" y="0"/>
                </a:moveTo>
                <a:lnTo>
                  <a:pt x="202" y="326"/>
                </a:lnTo>
                <a:lnTo>
                  <a:pt x="0" y="326"/>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3" name="TextBox 2"/>
          <p:cNvSpPr txBox="1"/>
          <p:nvPr/>
        </p:nvSpPr>
        <p:spPr>
          <a:xfrm>
            <a:off x="9067800" y="3124200"/>
            <a:ext cx="1510350" cy="584775"/>
          </a:xfrm>
          <a:prstGeom prst="rect">
            <a:avLst/>
          </a:prstGeom>
          <a:noFill/>
        </p:spPr>
        <p:txBody>
          <a:bodyPr wrap="none" rtlCol="0">
            <a:spAutoFit/>
          </a:bodyPr>
          <a:lstStyle/>
          <a:p>
            <a:r>
              <a:rPr lang="en-US" altLang="en-US" sz="1600" b="1" dirty="0" smtClean="0">
                <a:latin typeface="Arial" panose="020B0604020202020204" pitchFamily="34" charset="0"/>
                <a:cs typeface="Arial" panose="020B0604020202020204" pitchFamily="34" charset="0"/>
              </a:rPr>
              <a:t>Bimolecular</a:t>
            </a:r>
          </a:p>
          <a:p>
            <a:r>
              <a:rPr lang="en-US" altLang="en-US" sz="1600" b="1" dirty="0">
                <a:latin typeface="Arial" panose="020B0604020202020204" pitchFamily="34" charset="0"/>
                <a:cs typeface="Arial" panose="020B0604020202020204" pitchFamily="34" charset="0"/>
              </a:rPr>
              <a:t>l</a:t>
            </a:r>
            <a:r>
              <a:rPr lang="en-US" altLang="en-US" sz="1600" b="1" dirty="0" smtClean="0">
                <a:latin typeface="Arial" panose="020B0604020202020204" pitchFamily="34" charset="0"/>
                <a:cs typeface="Arial" panose="020B0604020202020204" pitchFamily="34" charset="0"/>
              </a:rPr>
              <a:t>ayer </a:t>
            </a:r>
            <a:r>
              <a:rPr lang="en-US" altLang="en-US" sz="1600" b="1" dirty="0">
                <a:latin typeface="Arial" panose="020B0604020202020204" pitchFamily="34" charset="0"/>
                <a:cs typeface="Arial" panose="020B0604020202020204" pitchFamily="34" charset="0"/>
              </a:rPr>
              <a:t>of lipids</a:t>
            </a:r>
            <a:endParaRPr lang="en-CA" sz="1600" b="1" dirty="0"/>
          </a:p>
        </p:txBody>
      </p:sp>
    </p:spTree>
    <p:extLst>
      <p:ext uri="{BB962C8B-B14F-4D97-AF65-F5344CB8AC3E}">
        <p14:creationId xmlns:p14="http://schemas.microsoft.com/office/powerpoint/2010/main" val="2178533172"/>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4"/>
          <p:cNvSpPr>
            <a:spLocks noGrp="1" noChangeArrowheads="1"/>
          </p:cNvSpPr>
          <p:nvPr>
            <p:ph type="title"/>
          </p:nvPr>
        </p:nvSpPr>
        <p:spPr>
          <a:xfrm>
            <a:off x="731520" y="0"/>
            <a:ext cx="13167360" cy="1371600"/>
          </a:xfrm>
        </p:spPr>
        <p:txBody>
          <a:bodyPr>
            <a:normAutofit/>
          </a:bodyPr>
          <a:lstStyle/>
          <a:p>
            <a:r>
              <a:rPr lang="en-US" altLang="en-US" sz="5400" b="1" dirty="0"/>
              <a:t>Membrane Lipids</a:t>
            </a:r>
          </a:p>
        </p:txBody>
      </p:sp>
      <p:sp>
        <p:nvSpPr>
          <p:cNvPr id="15365" name="Rectangle 5"/>
          <p:cNvSpPr>
            <a:spLocks noGrp="1" noChangeArrowheads="1"/>
          </p:cNvSpPr>
          <p:nvPr>
            <p:ph type="body" idx="1"/>
          </p:nvPr>
        </p:nvSpPr>
        <p:spPr>
          <a:xfrm>
            <a:off x="731520" y="2322576"/>
            <a:ext cx="7726680" cy="5266944"/>
          </a:xfrm>
        </p:spPr>
        <p:txBody>
          <a:bodyPr/>
          <a:lstStyle/>
          <a:p>
            <a:r>
              <a:rPr lang="en-US" altLang="en-US" sz="3120" dirty="0">
                <a:latin typeface="Arial" panose="020B0604020202020204" pitchFamily="34" charset="0"/>
                <a:cs typeface="Arial" panose="020B0604020202020204" pitchFamily="34" charset="0"/>
              </a:rPr>
              <a:t>75% </a:t>
            </a:r>
            <a:r>
              <a:rPr lang="en-US" altLang="en-US" sz="3120" dirty="0" smtClean="0">
                <a:latin typeface="Arial" panose="020B0604020202020204" pitchFamily="34" charset="0"/>
                <a:cs typeface="Arial" panose="020B0604020202020204" pitchFamily="34" charset="0"/>
              </a:rPr>
              <a:t>phospholipids* </a:t>
            </a:r>
            <a:r>
              <a:rPr lang="en-US" altLang="en-US" sz="3120" dirty="0">
                <a:latin typeface="Arial" panose="020B0604020202020204" pitchFamily="34" charset="0"/>
                <a:cs typeface="Arial" panose="020B0604020202020204" pitchFamily="34" charset="0"/>
              </a:rPr>
              <a:t>(lipid bilayer</a:t>
            </a:r>
            <a:r>
              <a:rPr lang="en-US" altLang="en-US" sz="3120" dirty="0" smtClean="0">
                <a:latin typeface="Arial" panose="020B0604020202020204" pitchFamily="34" charset="0"/>
                <a:cs typeface="Arial" panose="020B0604020202020204" pitchFamily="34" charset="0"/>
              </a:rPr>
              <a:t>)</a:t>
            </a:r>
            <a:endParaRPr lang="en-US" altLang="en-US" sz="3120" dirty="0">
              <a:latin typeface="Arial" panose="020B0604020202020204" pitchFamily="34" charset="0"/>
              <a:cs typeface="Arial" panose="020B0604020202020204" pitchFamily="34" charset="0"/>
            </a:endParaRPr>
          </a:p>
          <a:p>
            <a:pPr lvl="1"/>
            <a:r>
              <a:rPr lang="en-US" altLang="en-US" sz="2880" dirty="0">
                <a:latin typeface="Arial" panose="020B0604020202020204" pitchFamily="34" charset="0"/>
                <a:cs typeface="Arial" panose="020B0604020202020204" pitchFamily="34" charset="0"/>
              </a:rPr>
              <a:t>Phosphate heads: polar and hydrophilic</a:t>
            </a:r>
          </a:p>
          <a:p>
            <a:pPr lvl="1"/>
            <a:r>
              <a:rPr lang="en-US" altLang="en-US" sz="2880" dirty="0">
                <a:latin typeface="Arial" panose="020B0604020202020204" pitchFamily="34" charset="0"/>
                <a:cs typeface="Arial" panose="020B0604020202020204" pitchFamily="34" charset="0"/>
              </a:rPr>
              <a:t>Fatty acid tails: nonpolar and hydrophobic (Review Fig. 2.16b)</a:t>
            </a:r>
          </a:p>
          <a:p>
            <a:r>
              <a:rPr lang="en-US" altLang="en-US" sz="3120" dirty="0">
                <a:latin typeface="Arial" panose="020B0604020202020204" pitchFamily="34" charset="0"/>
                <a:cs typeface="Arial" panose="020B0604020202020204" pitchFamily="34" charset="0"/>
              </a:rPr>
              <a:t>5% glycolipids</a:t>
            </a:r>
          </a:p>
          <a:p>
            <a:pPr lvl="1"/>
            <a:r>
              <a:rPr lang="en-US" altLang="en-US" sz="2880" dirty="0">
                <a:latin typeface="Arial" panose="020B0604020202020204" pitchFamily="34" charset="0"/>
                <a:cs typeface="Arial" panose="020B0604020202020204" pitchFamily="34" charset="0"/>
              </a:rPr>
              <a:t>Lipids with polar sugar groups on outer membrane surface</a:t>
            </a:r>
          </a:p>
          <a:p>
            <a:r>
              <a:rPr lang="en-US" altLang="en-US" sz="3120" dirty="0">
                <a:latin typeface="Arial" panose="020B0604020202020204" pitchFamily="34" charset="0"/>
                <a:cs typeface="Arial" panose="020B0604020202020204" pitchFamily="34" charset="0"/>
              </a:rPr>
              <a:t>20% cholesterol</a:t>
            </a:r>
          </a:p>
          <a:p>
            <a:pPr lvl="1"/>
            <a:r>
              <a:rPr lang="en-US" altLang="en-US" sz="2880" dirty="0">
                <a:latin typeface="Arial" panose="020B0604020202020204" pitchFamily="34" charset="0"/>
                <a:cs typeface="Arial" panose="020B0604020202020204" pitchFamily="34" charset="0"/>
              </a:rPr>
              <a:t>Increases membrane stability and fluidity</a:t>
            </a:r>
          </a:p>
        </p:txBody>
      </p:sp>
      <p:pic>
        <p:nvPicPr>
          <p:cNvPr id="4"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92333" y="-48974"/>
            <a:ext cx="6199321" cy="2921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3376461" y="2121694"/>
            <a:ext cx="1044838" cy="369332"/>
          </a:xfrm>
          <a:prstGeom prst="rect">
            <a:avLst/>
          </a:prstGeom>
          <a:noFill/>
        </p:spPr>
        <p:txBody>
          <a:bodyPr wrap="none" rtlCol="0">
            <a:spAutoFit/>
          </a:bodyPr>
          <a:lstStyle/>
          <a:p>
            <a:r>
              <a:rPr lang="en-CA" sz="1800" dirty="0" smtClean="0"/>
              <a:t>Fig 2.16b</a:t>
            </a:r>
            <a:endParaRPr lang="en-CA" sz="1800" dirty="0"/>
          </a:p>
        </p:txBody>
      </p:sp>
      <p:sp>
        <p:nvSpPr>
          <p:cNvPr id="6" name="Rectangle 17"/>
          <p:cNvSpPr>
            <a:spLocks noChangeArrowheads="1"/>
          </p:cNvSpPr>
          <p:nvPr/>
        </p:nvSpPr>
        <p:spPr bwMode="auto">
          <a:xfrm>
            <a:off x="11353800" y="2262426"/>
            <a:ext cx="149835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1400" b="1" dirty="0">
                <a:solidFill>
                  <a:srgbClr val="231F20"/>
                </a:solidFill>
              </a:rPr>
              <a:t>2 fatty acid chains</a:t>
            </a:r>
          </a:p>
          <a:p>
            <a:pPr algn="ctr"/>
            <a:r>
              <a:rPr lang="en-US" altLang="en-US" sz="1400" b="1" dirty="0">
                <a:solidFill>
                  <a:srgbClr val="231F20"/>
                </a:solidFill>
              </a:rPr>
              <a:t>(nonpolar “tail”)</a:t>
            </a:r>
            <a:endParaRPr lang="en-US" altLang="en-US" sz="1400" b="1" dirty="0"/>
          </a:p>
        </p:txBody>
      </p:sp>
      <p:sp>
        <p:nvSpPr>
          <p:cNvPr id="7" name="Rectangle 16"/>
          <p:cNvSpPr>
            <a:spLocks noChangeArrowheads="1"/>
          </p:cNvSpPr>
          <p:nvPr/>
        </p:nvSpPr>
        <p:spPr bwMode="auto">
          <a:xfrm>
            <a:off x="10220248" y="2262426"/>
            <a:ext cx="82875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1400" b="1" dirty="0">
                <a:solidFill>
                  <a:srgbClr val="231F20"/>
                </a:solidFill>
              </a:rPr>
              <a:t>Glycerol</a:t>
            </a:r>
          </a:p>
          <a:p>
            <a:pPr algn="ctr"/>
            <a:r>
              <a:rPr lang="en-US" altLang="en-US" sz="1400" b="1" dirty="0">
                <a:solidFill>
                  <a:srgbClr val="231F20"/>
                </a:solidFill>
              </a:rPr>
              <a:t>backbone</a:t>
            </a:r>
            <a:endParaRPr lang="en-US" altLang="en-US" sz="1400" b="1" dirty="0"/>
          </a:p>
        </p:txBody>
      </p:sp>
      <p:sp>
        <p:nvSpPr>
          <p:cNvPr id="9" name="Rectangle 14"/>
          <p:cNvSpPr>
            <a:spLocks noChangeArrowheads="1"/>
          </p:cNvSpPr>
          <p:nvPr/>
        </p:nvSpPr>
        <p:spPr bwMode="auto">
          <a:xfrm>
            <a:off x="8822370" y="2057400"/>
            <a:ext cx="108363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1400" b="1" dirty="0">
                <a:solidFill>
                  <a:srgbClr val="231F20"/>
                </a:solidFill>
              </a:rPr>
              <a:t>Phosphorus-</a:t>
            </a:r>
          </a:p>
          <a:p>
            <a:pPr algn="ctr"/>
            <a:r>
              <a:rPr lang="en-US" altLang="en-US" sz="1400" b="1" dirty="0">
                <a:solidFill>
                  <a:srgbClr val="231F20"/>
                </a:solidFill>
              </a:rPr>
              <a:t>containing</a:t>
            </a:r>
            <a:endParaRPr lang="en-US" altLang="en-US" sz="1400" b="1" dirty="0"/>
          </a:p>
          <a:p>
            <a:pPr algn="ctr"/>
            <a:r>
              <a:rPr lang="en-US" altLang="en-US" sz="1400" b="1" dirty="0">
                <a:solidFill>
                  <a:srgbClr val="231F20"/>
                </a:solidFill>
              </a:rPr>
              <a:t>group (polar</a:t>
            </a:r>
            <a:endParaRPr lang="en-US" altLang="en-US" sz="1400" b="1" dirty="0"/>
          </a:p>
          <a:p>
            <a:pPr algn="ctr"/>
            <a:r>
              <a:rPr lang="en-US" altLang="en-US" sz="1400" b="1" dirty="0">
                <a:solidFill>
                  <a:srgbClr val="231F20"/>
                </a:solidFill>
              </a:rPr>
              <a:t>“head”)</a:t>
            </a:r>
            <a:endParaRPr lang="en-US" altLang="en-US" sz="1400" b="1" dirty="0"/>
          </a:p>
        </p:txBody>
      </p:sp>
      <p:sp>
        <p:nvSpPr>
          <p:cNvPr id="3" name="TextBox 2"/>
          <p:cNvSpPr txBox="1"/>
          <p:nvPr/>
        </p:nvSpPr>
        <p:spPr>
          <a:xfrm>
            <a:off x="9220200" y="381000"/>
            <a:ext cx="4764638" cy="307777"/>
          </a:xfrm>
          <a:prstGeom prst="rect">
            <a:avLst/>
          </a:prstGeom>
          <a:noFill/>
        </p:spPr>
        <p:txBody>
          <a:bodyPr wrap="none" rtlCol="0">
            <a:spAutoFit/>
          </a:bodyPr>
          <a:lstStyle/>
          <a:p>
            <a:r>
              <a:rPr lang="en-US" altLang="en-US" sz="1400" dirty="0">
                <a:solidFill>
                  <a:srgbClr val="231F20"/>
                </a:solidFill>
                <a:latin typeface="Arial Black" panose="020B0A04020102020204" pitchFamily="34" charset="0"/>
              </a:rPr>
              <a:t>“Typical” structure of a phospholipid molecule</a:t>
            </a:r>
            <a:endParaRPr lang="en-CA" sz="1400" dirty="0"/>
          </a:p>
        </p:txBody>
      </p:sp>
      <p:pic>
        <p:nvPicPr>
          <p:cNvPr id="38" name="Picture 4"/>
          <p:cNvPicPr>
            <a:picLocks noChangeAspect="1" noChangeArrowheads="1"/>
          </p:cNvPicPr>
          <p:nvPr/>
        </p:nvPicPr>
        <p:blipFill>
          <a:blip r:embed="rId4">
            <a:extLst>
              <a:ext uri="{28A0092B-C50C-407E-A947-70E740481C1C}">
                <a14:useLocalDpi xmlns:a14="http://schemas.microsoft.com/office/drawing/2010/main" val="0"/>
              </a:ext>
            </a:extLst>
          </a:blip>
          <a:srcRect l="18477" r="18689"/>
          <a:stretch>
            <a:fillRect/>
          </a:stretch>
        </p:blipFill>
        <p:spPr bwMode="auto">
          <a:xfrm>
            <a:off x="8991600" y="2895600"/>
            <a:ext cx="5172075" cy="5334000"/>
          </a:xfrm>
          <a:prstGeom prst="rect">
            <a:avLst/>
          </a:prstGeom>
          <a:noFill/>
          <a:extLst>
            <a:ext uri="{909E8E84-426E-40dd-AFC4-6F175D3DCCD1}">
              <a14:hiddenFill xmlns:a14="http://schemas.microsoft.com/office/drawing/2010/main">
                <a:solidFill>
                  <a:srgbClr val="FFFFFF"/>
                </a:solidFill>
              </a14:hiddenFill>
            </a:ext>
          </a:extLst>
        </p:spPr>
      </p:pic>
      <p:sp>
        <p:nvSpPr>
          <p:cNvPr id="39" name="Freeform 5"/>
          <p:cNvSpPr>
            <a:spLocks/>
          </p:cNvSpPr>
          <p:nvPr/>
        </p:nvSpPr>
        <p:spPr bwMode="auto">
          <a:xfrm>
            <a:off x="12742862" y="4065588"/>
            <a:ext cx="146050" cy="1000125"/>
          </a:xfrm>
          <a:custGeom>
            <a:avLst/>
            <a:gdLst>
              <a:gd name="T0" fmla="*/ 92 w 92"/>
              <a:gd name="T1" fmla="*/ 630 h 630"/>
              <a:gd name="T2" fmla="*/ 0 w 92"/>
              <a:gd name="T3" fmla="*/ 290 h 630"/>
              <a:gd name="T4" fmla="*/ 0 w 92"/>
              <a:gd name="T5" fmla="*/ 0 h 630"/>
            </a:gdLst>
            <a:ahLst/>
            <a:cxnLst>
              <a:cxn ang="0">
                <a:pos x="T0" y="T1"/>
              </a:cxn>
              <a:cxn ang="0">
                <a:pos x="T2" y="T3"/>
              </a:cxn>
              <a:cxn ang="0">
                <a:pos x="T4" y="T5"/>
              </a:cxn>
            </a:cxnLst>
            <a:rect l="0" t="0" r="r" b="b"/>
            <a:pathLst>
              <a:path w="92" h="630">
                <a:moveTo>
                  <a:pt x="92" y="630"/>
                </a:moveTo>
                <a:lnTo>
                  <a:pt x="0" y="290"/>
                </a:lnTo>
                <a:lnTo>
                  <a:pt x="0" y="0"/>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0" name="Freeform 6"/>
          <p:cNvSpPr>
            <a:spLocks/>
          </p:cNvSpPr>
          <p:nvPr/>
        </p:nvSpPr>
        <p:spPr bwMode="auto">
          <a:xfrm>
            <a:off x="11622087" y="3703638"/>
            <a:ext cx="47625" cy="1222375"/>
          </a:xfrm>
          <a:custGeom>
            <a:avLst/>
            <a:gdLst>
              <a:gd name="T0" fmla="*/ 28 w 30"/>
              <a:gd name="T1" fmla="*/ 770 h 770"/>
              <a:gd name="T2" fmla="*/ 30 w 30"/>
              <a:gd name="T3" fmla="*/ 0 h 770"/>
              <a:gd name="T4" fmla="*/ 0 w 30"/>
              <a:gd name="T5" fmla="*/ 0 h 770"/>
            </a:gdLst>
            <a:ahLst/>
            <a:cxnLst>
              <a:cxn ang="0">
                <a:pos x="T0" y="T1"/>
              </a:cxn>
              <a:cxn ang="0">
                <a:pos x="T2" y="T3"/>
              </a:cxn>
              <a:cxn ang="0">
                <a:pos x="T4" y="T5"/>
              </a:cxn>
            </a:cxnLst>
            <a:rect l="0" t="0" r="r" b="b"/>
            <a:pathLst>
              <a:path w="30" h="770">
                <a:moveTo>
                  <a:pt x="28" y="770"/>
                </a:moveTo>
                <a:lnTo>
                  <a:pt x="30" y="0"/>
                </a:lnTo>
                <a:lnTo>
                  <a:pt x="0" y="0"/>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1" name="Line 7"/>
          <p:cNvSpPr>
            <a:spLocks noChangeShapeType="1"/>
          </p:cNvSpPr>
          <p:nvPr/>
        </p:nvSpPr>
        <p:spPr bwMode="auto">
          <a:xfrm flipH="1">
            <a:off x="10229850" y="4945063"/>
            <a:ext cx="63500" cy="1587"/>
          </a:xfrm>
          <a:prstGeom prst="line">
            <a:avLst/>
          </a:prstGeom>
          <a:noFill/>
          <a:ln w="6350">
            <a:solidFill>
              <a:srgbClr val="231F2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2" name="Line 8"/>
          <p:cNvSpPr>
            <a:spLocks noChangeShapeType="1"/>
          </p:cNvSpPr>
          <p:nvPr/>
        </p:nvSpPr>
        <p:spPr bwMode="auto">
          <a:xfrm flipH="1" flipV="1">
            <a:off x="13193712" y="4338638"/>
            <a:ext cx="3175" cy="936625"/>
          </a:xfrm>
          <a:prstGeom prst="line">
            <a:avLst/>
          </a:prstGeom>
          <a:noFill/>
          <a:ln w="6350">
            <a:solidFill>
              <a:srgbClr val="231F2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3" name="Freeform 9"/>
          <p:cNvSpPr>
            <a:spLocks/>
          </p:cNvSpPr>
          <p:nvPr/>
        </p:nvSpPr>
        <p:spPr bwMode="auto">
          <a:xfrm>
            <a:off x="11844337" y="3621088"/>
            <a:ext cx="139700" cy="1327150"/>
          </a:xfrm>
          <a:custGeom>
            <a:avLst/>
            <a:gdLst>
              <a:gd name="T0" fmla="*/ 0 w 88"/>
              <a:gd name="T1" fmla="*/ 836 h 836"/>
              <a:gd name="T2" fmla="*/ 0 w 88"/>
              <a:gd name="T3" fmla="*/ 0 h 836"/>
              <a:gd name="T4" fmla="*/ 88 w 88"/>
              <a:gd name="T5" fmla="*/ 0 h 836"/>
            </a:gdLst>
            <a:ahLst/>
            <a:cxnLst>
              <a:cxn ang="0">
                <a:pos x="T0" y="T1"/>
              </a:cxn>
              <a:cxn ang="0">
                <a:pos x="T2" y="T3"/>
              </a:cxn>
              <a:cxn ang="0">
                <a:pos x="T4" y="T5"/>
              </a:cxn>
            </a:cxnLst>
            <a:rect l="0" t="0" r="r" b="b"/>
            <a:pathLst>
              <a:path w="88" h="836">
                <a:moveTo>
                  <a:pt x="0" y="836"/>
                </a:moveTo>
                <a:lnTo>
                  <a:pt x="0" y="0"/>
                </a:lnTo>
                <a:lnTo>
                  <a:pt x="88" y="0"/>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4" name="Freeform 10"/>
          <p:cNvSpPr>
            <a:spLocks/>
          </p:cNvSpPr>
          <p:nvPr/>
        </p:nvSpPr>
        <p:spPr bwMode="auto">
          <a:xfrm>
            <a:off x="12018962" y="4799013"/>
            <a:ext cx="942975" cy="2141537"/>
          </a:xfrm>
          <a:custGeom>
            <a:avLst/>
            <a:gdLst>
              <a:gd name="T0" fmla="*/ 520 w 594"/>
              <a:gd name="T1" fmla="*/ 1061 h 1349"/>
              <a:gd name="T2" fmla="*/ 594 w 594"/>
              <a:gd name="T3" fmla="*/ 1349 h 1349"/>
              <a:gd name="T4" fmla="*/ 0 w 594"/>
              <a:gd name="T5" fmla="*/ 0 h 1349"/>
            </a:gdLst>
            <a:ahLst/>
            <a:cxnLst>
              <a:cxn ang="0">
                <a:pos x="T0" y="T1"/>
              </a:cxn>
              <a:cxn ang="0">
                <a:pos x="T2" y="T3"/>
              </a:cxn>
              <a:cxn ang="0">
                <a:pos x="T4" y="T5"/>
              </a:cxn>
            </a:cxnLst>
            <a:rect l="0" t="0" r="r" b="b"/>
            <a:pathLst>
              <a:path w="594" h="1349">
                <a:moveTo>
                  <a:pt x="520" y="1061"/>
                </a:moveTo>
                <a:lnTo>
                  <a:pt x="594" y="1349"/>
                </a:lnTo>
                <a:lnTo>
                  <a:pt x="0" y="0"/>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5" name="Freeform 11"/>
          <p:cNvSpPr>
            <a:spLocks/>
          </p:cNvSpPr>
          <p:nvPr/>
        </p:nvSpPr>
        <p:spPr bwMode="auto">
          <a:xfrm>
            <a:off x="11090275" y="5789613"/>
            <a:ext cx="512762" cy="280987"/>
          </a:xfrm>
          <a:custGeom>
            <a:avLst/>
            <a:gdLst>
              <a:gd name="T0" fmla="*/ 0 w 323"/>
              <a:gd name="T1" fmla="*/ 0 h 177"/>
              <a:gd name="T2" fmla="*/ 226 w 323"/>
              <a:gd name="T3" fmla="*/ 177 h 177"/>
              <a:gd name="T4" fmla="*/ 323 w 323"/>
              <a:gd name="T5" fmla="*/ 77 h 177"/>
            </a:gdLst>
            <a:ahLst/>
            <a:cxnLst>
              <a:cxn ang="0">
                <a:pos x="T0" y="T1"/>
              </a:cxn>
              <a:cxn ang="0">
                <a:pos x="T2" y="T3"/>
              </a:cxn>
              <a:cxn ang="0">
                <a:pos x="T4" y="T5"/>
              </a:cxn>
            </a:cxnLst>
            <a:rect l="0" t="0" r="r" b="b"/>
            <a:pathLst>
              <a:path w="323" h="177">
                <a:moveTo>
                  <a:pt x="0" y="0"/>
                </a:moveTo>
                <a:lnTo>
                  <a:pt x="226" y="177"/>
                </a:lnTo>
                <a:lnTo>
                  <a:pt x="323" y="77"/>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46" name="Line 12"/>
          <p:cNvSpPr>
            <a:spLocks noChangeShapeType="1"/>
          </p:cNvSpPr>
          <p:nvPr/>
        </p:nvSpPr>
        <p:spPr bwMode="auto">
          <a:xfrm flipV="1">
            <a:off x="12130087" y="6096000"/>
            <a:ext cx="1588" cy="514350"/>
          </a:xfrm>
          <a:prstGeom prst="line">
            <a:avLst/>
          </a:prstGeom>
          <a:noFill/>
          <a:ln w="6350">
            <a:solidFill>
              <a:srgbClr val="231F2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7" name="Line 13"/>
          <p:cNvSpPr>
            <a:spLocks noChangeShapeType="1"/>
          </p:cNvSpPr>
          <p:nvPr/>
        </p:nvSpPr>
        <p:spPr bwMode="auto">
          <a:xfrm>
            <a:off x="11449050" y="6070600"/>
            <a:ext cx="1587" cy="152400"/>
          </a:xfrm>
          <a:prstGeom prst="line">
            <a:avLst/>
          </a:prstGeom>
          <a:noFill/>
          <a:ln w="6350">
            <a:solidFill>
              <a:srgbClr val="231F2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8" name="Line 14"/>
          <p:cNvSpPr>
            <a:spLocks noChangeShapeType="1"/>
          </p:cNvSpPr>
          <p:nvPr/>
        </p:nvSpPr>
        <p:spPr bwMode="auto">
          <a:xfrm>
            <a:off x="12961937" y="6940550"/>
            <a:ext cx="1588" cy="95250"/>
          </a:xfrm>
          <a:prstGeom prst="line">
            <a:avLst/>
          </a:prstGeom>
          <a:noFill/>
          <a:ln w="6350">
            <a:solidFill>
              <a:srgbClr val="231F2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49" name="Freeform 15"/>
          <p:cNvSpPr>
            <a:spLocks/>
          </p:cNvSpPr>
          <p:nvPr/>
        </p:nvSpPr>
        <p:spPr bwMode="auto">
          <a:xfrm>
            <a:off x="10296525" y="5259388"/>
            <a:ext cx="219075" cy="658812"/>
          </a:xfrm>
          <a:custGeom>
            <a:avLst/>
            <a:gdLst>
              <a:gd name="T0" fmla="*/ 34 w 138"/>
              <a:gd name="T1" fmla="*/ 0 h 415"/>
              <a:gd name="T2" fmla="*/ 0 w 138"/>
              <a:gd name="T3" fmla="*/ 8 h 415"/>
              <a:gd name="T4" fmla="*/ 104 w 138"/>
              <a:gd name="T5" fmla="*/ 415 h 415"/>
              <a:gd name="T6" fmla="*/ 138 w 138"/>
              <a:gd name="T7" fmla="*/ 407 h 415"/>
            </a:gdLst>
            <a:ahLst/>
            <a:cxnLst>
              <a:cxn ang="0">
                <a:pos x="T0" y="T1"/>
              </a:cxn>
              <a:cxn ang="0">
                <a:pos x="T2" y="T3"/>
              </a:cxn>
              <a:cxn ang="0">
                <a:pos x="T4" y="T5"/>
              </a:cxn>
              <a:cxn ang="0">
                <a:pos x="T6" y="T7"/>
              </a:cxn>
            </a:cxnLst>
            <a:rect l="0" t="0" r="r" b="b"/>
            <a:pathLst>
              <a:path w="138" h="415">
                <a:moveTo>
                  <a:pt x="34" y="0"/>
                </a:moveTo>
                <a:lnTo>
                  <a:pt x="0" y="8"/>
                </a:lnTo>
                <a:lnTo>
                  <a:pt x="104" y="415"/>
                </a:lnTo>
                <a:lnTo>
                  <a:pt x="138" y="407"/>
                </a:lnTo>
              </a:path>
            </a:pathLst>
          </a:custGeom>
          <a:noFill/>
          <a:ln w="952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0" name="Freeform 16"/>
          <p:cNvSpPr>
            <a:spLocks/>
          </p:cNvSpPr>
          <p:nvPr/>
        </p:nvSpPr>
        <p:spPr bwMode="auto">
          <a:xfrm>
            <a:off x="10461625" y="5918200"/>
            <a:ext cx="352425" cy="1200150"/>
          </a:xfrm>
          <a:custGeom>
            <a:avLst/>
            <a:gdLst>
              <a:gd name="T0" fmla="*/ 0 w 222"/>
              <a:gd name="T1" fmla="*/ 0 h 756"/>
              <a:gd name="T2" fmla="*/ 158 w 222"/>
              <a:gd name="T3" fmla="*/ 756 h 756"/>
              <a:gd name="T4" fmla="*/ 222 w 222"/>
              <a:gd name="T5" fmla="*/ 756 h 756"/>
            </a:gdLst>
            <a:ahLst/>
            <a:cxnLst>
              <a:cxn ang="0">
                <a:pos x="T0" y="T1"/>
              </a:cxn>
              <a:cxn ang="0">
                <a:pos x="T2" y="T3"/>
              </a:cxn>
              <a:cxn ang="0">
                <a:pos x="T4" y="T5"/>
              </a:cxn>
            </a:cxnLst>
            <a:rect l="0" t="0" r="r" b="b"/>
            <a:pathLst>
              <a:path w="222" h="756">
                <a:moveTo>
                  <a:pt x="0" y="0"/>
                </a:moveTo>
                <a:lnTo>
                  <a:pt x="158" y="756"/>
                </a:lnTo>
                <a:lnTo>
                  <a:pt x="222" y="756"/>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1" name="Freeform 17"/>
          <p:cNvSpPr>
            <a:spLocks/>
          </p:cNvSpPr>
          <p:nvPr/>
        </p:nvSpPr>
        <p:spPr bwMode="auto">
          <a:xfrm>
            <a:off x="10172700" y="5681663"/>
            <a:ext cx="120650" cy="284162"/>
          </a:xfrm>
          <a:custGeom>
            <a:avLst/>
            <a:gdLst>
              <a:gd name="T0" fmla="*/ 36 w 76"/>
              <a:gd name="T1" fmla="*/ 0 h 179"/>
              <a:gd name="T2" fmla="*/ 0 w 76"/>
              <a:gd name="T3" fmla="*/ 8 h 179"/>
              <a:gd name="T4" fmla="*/ 42 w 76"/>
              <a:gd name="T5" fmla="*/ 179 h 179"/>
              <a:gd name="T6" fmla="*/ 76 w 76"/>
              <a:gd name="T7" fmla="*/ 171 h 179"/>
            </a:gdLst>
            <a:ahLst/>
            <a:cxnLst>
              <a:cxn ang="0">
                <a:pos x="T0" y="T1"/>
              </a:cxn>
              <a:cxn ang="0">
                <a:pos x="T2" y="T3"/>
              </a:cxn>
              <a:cxn ang="0">
                <a:pos x="T4" y="T5"/>
              </a:cxn>
              <a:cxn ang="0">
                <a:pos x="T6" y="T7"/>
              </a:cxn>
            </a:cxnLst>
            <a:rect l="0" t="0" r="r" b="b"/>
            <a:pathLst>
              <a:path w="76" h="179">
                <a:moveTo>
                  <a:pt x="36" y="0"/>
                </a:moveTo>
                <a:lnTo>
                  <a:pt x="0" y="8"/>
                </a:lnTo>
                <a:lnTo>
                  <a:pt x="42" y="179"/>
                </a:lnTo>
                <a:lnTo>
                  <a:pt x="76" y="171"/>
                </a:lnTo>
              </a:path>
            </a:pathLst>
          </a:custGeom>
          <a:noFill/>
          <a:ln w="952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2" name="Freeform 18"/>
          <p:cNvSpPr>
            <a:spLocks/>
          </p:cNvSpPr>
          <p:nvPr/>
        </p:nvSpPr>
        <p:spPr bwMode="auto">
          <a:xfrm>
            <a:off x="10239375" y="5965825"/>
            <a:ext cx="104775" cy="1177925"/>
          </a:xfrm>
          <a:custGeom>
            <a:avLst/>
            <a:gdLst>
              <a:gd name="T0" fmla="*/ 0 w 66"/>
              <a:gd name="T1" fmla="*/ 0 h 742"/>
              <a:gd name="T2" fmla="*/ 66 w 66"/>
              <a:gd name="T3" fmla="*/ 742 h 742"/>
              <a:gd name="T4" fmla="*/ 8 w 66"/>
              <a:gd name="T5" fmla="*/ 742 h 742"/>
            </a:gdLst>
            <a:ahLst/>
            <a:cxnLst>
              <a:cxn ang="0">
                <a:pos x="T0" y="T1"/>
              </a:cxn>
              <a:cxn ang="0">
                <a:pos x="T2" y="T3"/>
              </a:cxn>
              <a:cxn ang="0">
                <a:pos x="T4" y="T5"/>
              </a:cxn>
            </a:cxnLst>
            <a:rect l="0" t="0" r="r" b="b"/>
            <a:pathLst>
              <a:path w="66" h="742">
                <a:moveTo>
                  <a:pt x="0" y="0"/>
                </a:moveTo>
                <a:lnTo>
                  <a:pt x="66" y="742"/>
                </a:lnTo>
                <a:lnTo>
                  <a:pt x="8" y="742"/>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3" name="Freeform 19"/>
          <p:cNvSpPr>
            <a:spLocks/>
          </p:cNvSpPr>
          <p:nvPr/>
        </p:nvSpPr>
        <p:spPr bwMode="auto">
          <a:xfrm>
            <a:off x="10093325" y="5354638"/>
            <a:ext cx="130175" cy="327025"/>
          </a:xfrm>
          <a:custGeom>
            <a:avLst/>
            <a:gdLst>
              <a:gd name="T0" fmla="*/ 34 w 82"/>
              <a:gd name="T1" fmla="*/ 0 h 206"/>
              <a:gd name="T2" fmla="*/ 0 w 82"/>
              <a:gd name="T3" fmla="*/ 8 h 206"/>
              <a:gd name="T4" fmla="*/ 48 w 82"/>
              <a:gd name="T5" fmla="*/ 206 h 206"/>
              <a:gd name="T6" fmla="*/ 82 w 82"/>
              <a:gd name="T7" fmla="*/ 198 h 206"/>
            </a:gdLst>
            <a:ahLst/>
            <a:cxnLst>
              <a:cxn ang="0">
                <a:pos x="T0" y="T1"/>
              </a:cxn>
              <a:cxn ang="0">
                <a:pos x="T2" y="T3"/>
              </a:cxn>
              <a:cxn ang="0">
                <a:pos x="T4" y="T5"/>
              </a:cxn>
              <a:cxn ang="0">
                <a:pos x="T6" y="T7"/>
              </a:cxn>
            </a:cxnLst>
            <a:rect l="0" t="0" r="r" b="b"/>
            <a:pathLst>
              <a:path w="82" h="206">
                <a:moveTo>
                  <a:pt x="34" y="0"/>
                </a:moveTo>
                <a:lnTo>
                  <a:pt x="0" y="8"/>
                </a:lnTo>
                <a:lnTo>
                  <a:pt x="48" y="206"/>
                </a:lnTo>
                <a:lnTo>
                  <a:pt x="82" y="198"/>
                </a:lnTo>
              </a:path>
            </a:pathLst>
          </a:custGeom>
          <a:noFill/>
          <a:ln w="952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4" name="Freeform 20"/>
          <p:cNvSpPr>
            <a:spLocks/>
          </p:cNvSpPr>
          <p:nvPr/>
        </p:nvSpPr>
        <p:spPr bwMode="auto">
          <a:xfrm>
            <a:off x="9874250" y="5548313"/>
            <a:ext cx="266700" cy="684212"/>
          </a:xfrm>
          <a:custGeom>
            <a:avLst/>
            <a:gdLst>
              <a:gd name="T0" fmla="*/ 168 w 168"/>
              <a:gd name="T1" fmla="*/ 0 h 431"/>
              <a:gd name="T2" fmla="*/ 64 w 168"/>
              <a:gd name="T3" fmla="*/ 431 h 431"/>
              <a:gd name="T4" fmla="*/ 0 w 168"/>
              <a:gd name="T5" fmla="*/ 431 h 431"/>
            </a:gdLst>
            <a:ahLst/>
            <a:cxnLst>
              <a:cxn ang="0">
                <a:pos x="T0" y="T1"/>
              </a:cxn>
              <a:cxn ang="0">
                <a:pos x="T2" y="T3"/>
              </a:cxn>
              <a:cxn ang="0">
                <a:pos x="T4" y="T5"/>
              </a:cxn>
            </a:cxnLst>
            <a:rect l="0" t="0" r="r" b="b"/>
            <a:pathLst>
              <a:path w="168" h="431">
                <a:moveTo>
                  <a:pt x="168" y="0"/>
                </a:moveTo>
                <a:lnTo>
                  <a:pt x="64" y="431"/>
                </a:lnTo>
                <a:lnTo>
                  <a:pt x="0" y="431"/>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55" name="Rectangle 22"/>
          <p:cNvSpPr>
            <a:spLocks noChangeArrowheads="1"/>
          </p:cNvSpPr>
          <p:nvPr/>
        </p:nvSpPr>
        <p:spPr bwMode="auto">
          <a:xfrm>
            <a:off x="12260262" y="3028950"/>
            <a:ext cx="205671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i="1" dirty="0">
                <a:solidFill>
                  <a:srgbClr val="FF0000"/>
                </a:solidFill>
              </a:rPr>
              <a:t>Extracellular </a:t>
            </a:r>
            <a:r>
              <a:rPr lang="en-US" altLang="en-US" sz="1400" b="1" i="1" dirty="0" smtClean="0">
                <a:solidFill>
                  <a:srgbClr val="FF0000"/>
                </a:solidFill>
              </a:rPr>
              <a:t>fluid (ECF)</a:t>
            </a:r>
            <a:endParaRPr lang="en-US" altLang="en-US" sz="1400" b="1" i="1" dirty="0">
              <a:solidFill>
                <a:srgbClr val="FF0000"/>
              </a:solidFill>
            </a:endParaRPr>
          </a:p>
          <a:p>
            <a:r>
              <a:rPr lang="en-US" altLang="en-US" sz="1400" b="1" i="1" dirty="0">
                <a:solidFill>
                  <a:srgbClr val="FF0000"/>
                </a:solidFill>
              </a:rPr>
              <a:t>(watery environment)</a:t>
            </a:r>
            <a:endParaRPr lang="en-US" altLang="en-US" b="1" dirty="0">
              <a:solidFill>
                <a:srgbClr val="FF0000"/>
              </a:solidFill>
            </a:endParaRPr>
          </a:p>
        </p:txBody>
      </p:sp>
      <p:sp>
        <p:nvSpPr>
          <p:cNvPr id="57" name="Rectangle 24"/>
          <p:cNvSpPr>
            <a:spLocks noChangeArrowheads="1"/>
          </p:cNvSpPr>
          <p:nvPr/>
        </p:nvSpPr>
        <p:spPr bwMode="auto">
          <a:xfrm>
            <a:off x="10452100" y="3600450"/>
            <a:ext cx="1158875"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t>Polar head of</a:t>
            </a:r>
          </a:p>
          <a:p>
            <a:r>
              <a:rPr lang="en-US" altLang="en-US" sz="1400" b="1"/>
              <a:t>phospholipid </a:t>
            </a:r>
            <a:endParaRPr lang="en-US" altLang="en-US" b="1"/>
          </a:p>
          <a:p>
            <a:r>
              <a:rPr lang="en-US" altLang="en-US" sz="1400" b="1"/>
              <a:t>molecule</a:t>
            </a:r>
          </a:p>
        </p:txBody>
      </p:sp>
      <p:sp>
        <p:nvSpPr>
          <p:cNvPr id="58" name="Rectangle 25"/>
          <p:cNvSpPr>
            <a:spLocks noChangeArrowheads="1"/>
          </p:cNvSpPr>
          <p:nvPr/>
        </p:nvSpPr>
        <p:spPr bwMode="auto">
          <a:xfrm>
            <a:off x="12314237" y="3860800"/>
            <a:ext cx="85566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t>Glycolipid</a:t>
            </a:r>
            <a:endParaRPr lang="en-US" altLang="en-US" b="1"/>
          </a:p>
        </p:txBody>
      </p:sp>
      <p:sp>
        <p:nvSpPr>
          <p:cNvPr id="59" name="Rectangle 26"/>
          <p:cNvSpPr>
            <a:spLocks noChangeArrowheads="1"/>
          </p:cNvSpPr>
          <p:nvPr/>
        </p:nvSpPr>
        <p:spPr bwMode="auto">
          <a:xfrm>
            <a:off x="12006262" y="3543300"/>
            <a:ext cx="97472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t>Cholesterol</a:t>
            </a:r>
            <a:endParaRPr lang="en-US" altLang="en-US" b="1"/>
          </a:p>
        </p:txBody>
      </p:sp>
      <p:sp>
        <p:nvSpPr>
          <p:cNvPr id="60" name="Rectangle 29"/>
          <p:cNvSpPr>
            <a:spLocks noChangeArrowheads="1"/>
          </p:cNvSpPr>
          <p:nvPr/>
        </p:nvSpPr>
        <p:spPr bwMode="auto">
          <a:xfrm>
            <a:off x="9078912" y="7038975"/>
            <a:ext cx="1208088"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t>Inward-facing</a:t>
            </a:r>
          </a:p>
          <a:p>
            <a:r>
              <a:rPr lang="en-US" altLang="en-US" sz="1400" b="1"/>
              <a:t>layer of</a:t>
            </a:r>
            <a:endParaRPr lang="en-US" altLang="en-US" b="1"/>
          </a:p>
          <a:p>
            <a:r>
              <a:rPr lang="en-US" altLang="en-US" sz="1400" b="1"/>
              <a:t>phospholipids</a:t>
            </a:r>
            <a:endParaRPr lang="en-US" altLang="en-US" b="1"/>
          </a:p>
        </p:txBody>
      </p:sp>
      <p:sp>
        <p:nvSpPr>
          <p:cNvPr id="61" name="Rectangle 30"/>
          <p:cNvSpPr>
            <a:spLocks noChangeArrowheads="1"/>
          </p:cNvSpPr>
          <p:nvPr/>
        </p:nvSpPr>
        <p:spPr bwMode="auto">
          <a:xfrm>
            <a:off x="9066212" y="6111875"/>
            <a:ext cx="1208088"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t>Outward-</a:t>
            </a:r>
          </a:p>
          <a:p>
            <a:r>
              <a:rPr lang="en-US" altLang="en-US" sz="1400" b="1"/>
              <a:t>facing</a:t>
            </a:r>
            <a:endParaRPr lang="en-US" altLang="en-US" b="1"/>
          </a:p>
          <a:p>
            <a:r>
              <a:rPr lang="en-US" altLang="en-US" sz="1400" b="1"/>
              <a:t>layer of</a:t>
            </a:r>
            <a:endParaRPr lang="en-US" altLang="en-US" b="1"/>
          </a:p>
          <a:p>
            <a:r>
              <a:rPr lang="en-US" altLang="en-US" sz="1400" b="1"/>
              <a:t>phospholipids</a:t>
            </a:r>
            <a:endParaRPr lang="en-US" altLang="en-US" b="1"/>
          </a:p>
        </p:txBody>
      </p:sp>
      <p:sp>
        <p:nvSpPr>
          <p:cNvPr id="62" name="AutoShape 33"/>
          <p:cNvSpPr>
            <a:spLocks/>
          </p:cNvSpPr>
          <p:nvPr/>
        </p:nvSpPr>
        <p:spPr bwMode="auto">
          <a:xfrm>
            <a:off x="10290175" y="4643438"/>
            <a:ext cx="63500" cy="571500"/>
          </a:xfrm>
          <a:prstGeom prst="leftBracket">
            <a:avLst>
              <a:gd name="adj" fmla="val 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63" name="Rectangle 35"/>
          <p:cNvSpPr>
            <a:spLocks noChangeArrowheads="1"/>
          </p:cNvSpPr>
          <p:nvPr/>
        </p:nvSpPr>
        <p:spPr bwMode="auto">
          <a:xfrm>
            <a:off x="12033250" y="7301603"/>
            <a:ext cx="1160462" cy="775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90000"/>
              </a:lnSpc>
            </a:pPr>
            <a:r>
              <a:rPr lang="en-US" altLang="en-US" sz="1400" b="1" dirty="0"/>
              <a:t>Nonpolar </a:t>
            </a:r>
          </a:p>
          <a:p>
            <a:pPr>
              <a:lnSpc>
                <a:spcPct val="90000"/>
              </a:lnSpc>
            </a:pPr>
            <a:r>
              <a:rPr lang="en-US" altLang="en-US" sz="1400" b="1" dirty="0"/>
              <a:t>tail of </a:t>
            </a:r>
          </a:p>
          <a:p>
            <a:pPr>
              <a:lnSpc>
                <a:spcPct val="90000"/>
              </a:lnSpc>
            </a:pPr>
            <a:r>
              <a:rPr lang="en-US" altLang="en-US" sz="1400" b="1" dirty="0"/>
              <a:t>phospholipid </a:t>
            </a:r>
          </a:p>
          <a:p>
            <a:pPr>
              <a:lnSpc>
                <a:spcPct val="90000"/>
              </a:lnSpc>
            </a:pPr>
            <a:r>
              <a:rPr lang="en-US" altLang="en-US" sz="1400" b="1" dirty="0"/>
              <a:t>molecule</a:t>
            </a:r>
          </a:p>
        </p:txBody>
      </p:sp>
      <p:sp>
        <p:nvSpPr>
          <p:cNvPr id="64" name="Freeform 36"/>
          <p:cNvSpPr>
            <a:spLocks/>
          </p:cNvSpPr>
          <p:nvPr/>
        </p:nvSpPr>
        <p:spPr bwMode="auto">
          <a:xfrm>
            <a:off x="12849225" y="7129463"/>
            <a:ext cx="1082675" cy="517525"/>
          </a:xfrm>
          <a:custGeom>
            <a:avLst/>
            <a:gdLst>
              <a:gd name="T0" fmla="*/ 682 w 682"/>
              <a:gd name="T1" fmla="*/ 0 h 326"/>
              <a:gd name="T2" fmla="*/ 202 w 682"/>
              <a:gd name="T3" fmla="*/ 326 h 326"/>
              <a:gd name="T4" fmla="*/ 0 w 682"/>
              <a:gd name="T5" fmla="*/ 326 h 326"/>
            </a:gdLst>
            <a:ahLst/>
            <a:cxnLst>
              <a:cxn ang="0">
                <a:pos x="T0" y="T1"/>
              </a:cxn>
              <a:cxn ang="0">
                <a:pos x="T2" y="T3"/>
              </a:cxn>
              <a:cxn ang="0">
                <a:pos x="T4" y="T5"/>
              </a:cxn>
            </a:cxnLst>
            <a:rect l="0" t="0" r="r" b="b"/>
            <a:pathLst>
              <a:path w="682" h="326">
                <a:moveTo>
                  <a:pt x="682" y="0"/>
                </a:moveTo>
                <a:lnTo>
                  <a:pt x="202" y="326"/>
                </a:lnTo>
                <a:lnTo>
                  <a:pt x="0" y="326"/>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65" name="Rectangle 23"/>
          <p:cNvSpPr>
            <a:spLocks noChangeArrowheads="1"/>
          </p:cNvSpPr>
          <p:nvPr/>
        </p:nvSpPr>
        <p:spPr bwMode="auto">
          <a:xfrm>
            <a:off x="9297987" y="7772400"/>
            <a:ext cx="188218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i="1" dirty="0" smtClean="0">
                <a:solidFill>
                  <a:srgbClr val="FF0000"/>
                </a:solidFill>
              </a:rPr>
              <a:t>Cytoplasm (ICF)</a:t>
            </a:r>
            <a:endParaRPr lang="en-US" altLang="en-US" sz="1400" b="1" i="1" dirty="0">
              <a:solidFill>
                <a:srgbClr val="FF0000"/>
              </a:solidFill>
            </a:endParaRPr>
          </a:p>
          <a:p>
            <a:r>
              <a:rPr lang="en-US" altLang="en-US" sz="1400" b="1" i="1" dirty="0">
                <a:solidFill>
                  <a:srgbClr val="FF0000"/>
                </a:solidFill>
              </a:rPr>
              <a:t>(watery environment) </a:t>
            </a:r>
          </a:p>
        </p:txBody>
      </p:sp>
    </p:spTree>
    <p:extLst>
      <p:ext uri="{BB962C8B-B14F-4D97-AF65-F5344CB8AC3E}">
        <p14:creationId xmlns:p14="http://schemas.microsoft.com/office/powerpoint/2010/main" val="515221941"/>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4"/>
          <p:cNvSpPr>
            <a:spLocks noGrp="1" noChangeArrowheads="1"/>
          </p:cNvSpPr>
          <p:nvPr>
            <p:ph type="title"/>
          </p:nvPr>
        </p:nvSpPr>
        <p:spPr>
          <a:xfrm>
            <a:off x="731520" y="0"/>
            <a:ext cx="13167360" cy="1371600"/>
          </a:xfrm>
        </p:spPr>
        <p:txBody>
          <a:bodyPr>
            <a:normAutofit/>
          </a:bodyPr>
          <a:lstStyle/>
          <a:p>
            <a:r>
              <a:rPr lang="en-US" altLang="en-US" sz="5400" b="1" dirty="0"/>
              <a:t>Membrane Proteins</a:t>
            </a:r>
          </a:p>
        </p:txBody>
      </p:sp>
      <p:sp>
        <p:nvSpPr>
          <p:cNvPr id="19461" name="Rectangle 5"/>
          <p:cNvSpPr>
            <a:spLocks noGrp="1" noChangeArrowheads="1"/>
          </p:cNvSpPr>
          <p:nvPr>
            <p:ph type="body" idx="1"/>
          </p:nvPr>
        </p:nvSpPr>
        <p:spPr>
          <a:xfrm>
            <a:off x="533400" y="2057400"/>
            <a:ext cx="6888480" cy="5266944"/>
          </a:xfrm>
        </p:spPr>
        <p:txBody>
          <a:bodyPr>
            <a:normAutofit fontScale="70000" lnSpcReduction="20000"/>
          </a:bodyPr>
          <a:lstStyle/>
          <a:p>
            <a:r>
              <a:rPr lang="en-US" altLang="en-US" dirty="0">
                <a:latin typeface="Arial" panose="020B0604020202020204" pitchFamily="34" charset="0"/>
                <a:cs typeface="Arial" panose="020B0604020202020204" pitchFamily="34" charset="0"/>
              </a:rPr>
              <a:t>Integral proteins</a:t>
            </a:r>
          </a:p>
          <a:p>
            <a:pPr lvl="1"/>
            <a:r>
              <a:rPr lang="en-US" altLang="en-US" dirty="0">
                <a:latin typeface="Arial" panose="020B0604020202020204" pitchFamily="34" charset="0"/>
                <a:cs typeface="Arial" panose="020B0604020202020204" pitchFamily="34" charset="0"/>
              </a:rPr>
              <a:t>Firmly inserted into the membrane (most are transmembrane)</a:t>
            </a:r>
          </a:p>
          <a:p>
            <a:pPr lvl="1"/>
            <a:r>
              <a:rPr lang="en-US" altLang="en-US" dirty="0">
                <a:latin typeface="Arial" panose="020B0604020202020204" pitchFamily="34" charset="0"/>
                <a:cs typeface="Arial" panose="020B0604020202020204" pitchFamily="34" charset="0"/>
              </a:rPr>
              <a:t>Functions: </a:t>
            </a:r>
          </a:p>
          <a:p>
            <a:pPr lvl="2"/>
            <a:r>
              <a:rPr lang="en-US" altLang="en-US" dirty="0">
                <a:latin typeface="Arial" panose="020B0604020202020204" pitchFamily="34" charset="0"/>
                <a:cs typeface="Arial" panose="020B0604020202020204" pitchFamily="34" charset="0"/>
              </a:rPr>
              <a:t>Transport proteins (channels and carriers), enzymes, or </a:t>
            </a:r>
            <a:r>
              <a:rPr lang="en-US" altLang="en-US" dirty="0" smtClean="0">
                <a:latin typeface="Arial" panose="020B0604020202020204" pitchFamily="34" charset="0"/>
                <a:cs typeface="Arial" panose="020B0604020202020204" pitchFamily="34" charset="0"/>
              </a:rPr>
              <a:t>receptors</a:t>
            </a:r>
          </a:p>
          <a:p>
            <a:r>
              <a:rPr lang="en-US" altLang="en-US" dirty="0">
                <a:latin typeface="Arial" panose="020B0604020202020204" pitchFamily="34" charset="0"/>
                <a:cs typeface="Arial" panose="020B0604020202020204" pitchFamily="34" charset="0"/>
              </a:rPr>
              <a:t>Peripheral proteins</a:t>
            </a:r>
          </a:p>
          <a:p>
            <a:pPr lvl="1"/>
            <a:r>
              <a:rPr lang="en-US" altLang="en-US" dirty="0">
                <a:latin typeface="Arial" panose="020B0604020202020204" pitchFamily="34" charset="0"/>
                <a:cs typeface="Arial" panose="020B0604020202020204" pitchFamily="34" charset="0"/>
              </a:rPr>
              <a:t>Loosely attached to integral proteins </a:t>
            </a:r>
          </a:p>
          <a:p>
            <a:pPr lvl="1"/>
            <a:r>
              <a:rPr lang="en-US" altLang="en-US" dirty="0">
                <a:latin typeface="Arial" panose="020B0604020202020204" pitchFamily="34" charset="0"/>
                <a:cs typeface="Arial" panose="020B0604020202020204" pitchFamily="34" charset="0"/>
              </a:rPr>
              <a:t>Include filaments on intracellular surface and glycoproteins on extracellular surface</a:t>
            </a:r>
          </a:p>
          <a:p>
            <a:pPr lvl="1"/>
            <a:r>
              <a:rPr lang="en-US" altLang="en-US" dirty="0">
                <a:latin typeface="Arial" panose="020B0604020202020204" pitchFamily="34" charset="0"/>
                <a:cs typeface="Arial" panose="020B0604020202020204" pitchFamily="34" charset="0"/>
              </a:rPr>
              <a:t>Functions: </a:t>
            </a:r>
          </a:p>
          <a:p>
            <a:pPr lvl="2"/>
            <a:r>
              <a:rPr lang="en-US" altLang="en-US" dirty="0">
                <a:latin typeface="Arial" panose="020B0604020202020204" pitchFamily="34" charset="0"/>
                <a:cs typeface="Arial" panose="020B0604020202020204" pitchFamily="34" charset="0"/>
              </a:rPr>
              <a:t>Enzymes, motor proteins, cell-to-cell links, provide support on intracellular surface, and form part of </a:t>
            </a:r>
            <a:r>
              <a:rPr lang="en-US" altLang="en-US" b="1" dirty="0" err="1" smtClean="0">
                <a:solidFill>
                  <a:srgbClr val="C00000"/>
                </a:solidFill>
                <a:latin typeface="Arial" panose="020B0604020202020204" pitchFamily="34" charset="0"/>
                <a:cs typeface="Arial" panose="020B0604020202020204" pitchFamily="34" charset="0"/>
              </a:rPr>
              <a:t>glycocalyx</a:t>
            </a:r>
            <a:r>
              <a:rPr lang="en-US" altLang="en-US" b="1" dirty="0" smtClean="0">
                <a:solidFill>
                  <a:srgbClr val="C00000"/>
                </a:solidFill>
                <a:latin typeface="Arial" panose="020B0604020202020204" pitchFamily="34" charset="0"/>
                <a:cs typeface="Arial" panose="020B0604020202020204" pitchFamily="34" charset="0"/>
              </a:rPr>
              <a:t>*</a:t>
            </a:r>
            <a:endParaRPr lang="en-US" altLang="en-US" b="1" dirty="0">
              <a:solidFill>
                <a:srgbClr val="C00000"/>
              </a:solidFill>
              <a:latin typeface="Arial" panose="020B0604020202020204" pitchFamily="34" charset="0"/>
              <a:cs typeface="Arial" panose="020B0604020202020204" pitchFamily="34" charset="0"/>
            </a:endParaRPr>
          </a:p>
          <a:p>
            <a:pPr lvl="2"/>
            <a:endParaRPr lang="en-US" altLang="en-US" dirty="0">
              <a:latin typeface="Arial" panose="020B0604020202020204" pitchFamily="34" charset="0"/>
              <a:cs typeface="Arial" panose="020B0604020202020204" pitchFamily="34" charset="0"/>
            </a:endParaRPr>
          </a:p>
        </p:txBody>
      </p:sp>
      <p:pic>
        <p:nvPicPr>
          <p:cNvPr id="4" name="Picture 4"/>
          <p:cNvPicPr>
            <a:picLocks noChangeAspect="1" noChangeArrowheads="1"/>
          </p:cNvPicPr>
          <p:nvPr/>
        </p:nvPicPr>
        <p:blipFill>
          <a:blip r:embed="rId3">
            <a:extLst>
              <a:ext uri="{28A0092B-C50C-407E-A947-70E740481C1C}">
                <a14:useLocalDpi xmlns:a14="http://schemas.microsoft.com/office/drawing/2010/main" val="0"/>
              </a:ext>
            </a:extLst>
          </a:blip>
          <a:srcRect l="18477" r="18689"/>
          <a:stretch>
            <a:fillRect/>
          </a:stretch>
        </p:blipFill>
        <p:spPr bwMode="auto">
          <a:xfrm>
            <a:off x="9153525" y="1446212"/>
            <a:ext cx="5172075" cy="5868988"/>
          </a:xfrm>
          <a:prstGeom prst="rect">
            <a:avLst/>
          </a:prstGeom>
          <a:noFill/>
          <a:extLst>
            <a:ext uri="{909E8E84-426E-40dd-AFC4-6F175D3DCCD1}">
              <a14:hiddenFill xmlns:a14="http://schemas.microsoft.com/office/drawing/2010/main">
                <a:solidFill>
                  <a:srgbClr val="FFFFFF"/>
                </a:solidFill>
              </a14:hiddenFill>
            </a:ext>
          </a:extLst>
        </p:spPr>
      </p:pic>
      <p:sp>
        <p:nvSpPr>
          <p:cNvPr id="5" name="Freeform 5"/>
          <p:cNvSpPr>
            <a:spLocks/>
          </p:cNvSpPr>
          <p:nvPr/>
        </p:nvSpPr>
        <p:spPr bwMode="auto">
          <a:xfrm>
            <a:off x="12904787" y="2616200"/>
            <a:ext cx="146050" cy="1000125"/>
          </a:xfrm>
          <a:custGeom>
            <a:avLst/>
            <a:gdLst>
              <a:gd name="T0" fmla="*/ 92 w 92"/>
              <a:gd name="T1" fmla="*/ 630 h 630"/>
              <a:gd name="T2" fmla="*/ 0 w 92"/>
              <a:gd name="T3" fmla="*/ 290 h 630"/>
              <a:gd name="T4" fmla="*/ 0 w 92"/>
              <a:gd name="T5" fmla="*/ 0 h 630"/>
            </a:gdLst>
            <a:ahLst/>
            <a:cxnLst>
              <a:cxn ang="0">
                <a:pos x="T0" y="T1"/>
              </a:cxn>
              <a:cxn ang="0">
                <a:pos x="T2" y="T3"/>
              </a:cxn>
              <a:cxn ang="0">
                <a:pos x="T4" y="T5"/>
              </a:cxn>
            </a:cxnLst>
            <a:rect l="0" t="0" r="r" b="b"/>
            <a:pathLst>
              <a:path w="92" h="630">
                <a:moveTo>
                  <a:pt x="92" y="630"/>
                </a:moveTo>
                <a:lnTo>
                  <a:pt x="0" y="290"/>
                </a:lnTo>
                <a:lnTo>
                  <a:pt x="0" y="0"/>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6" name="Freeform 6"/>
          <p:cNvSpPr>
            <a:spLocks/>
          </p:cNvSpPr>
          <p:nvPr/>
        </p:nvSpPr>
        <p:spPr bwMode="auto">
          <a:xfrm>
            <a:off x="11784012" y="2254250"/>
            <a:ext cx="47625" cy="1222375"/>
          </a:xfrm>
          <a:custGeom>
            <a:avLst/>
            <a:gdLst>
              <a:gd name="T0" fmla="*/ 28 w 30"/>
              <a:gd name="T1" fmla="*/ 770 h 770"/>
              <a:gd name="T2" fmla="*/ 30 w 30"/>
              <a:gd name="T3" fmla="*/ 0 h 770"/>
              <a:gd name="T4" fmla="*/ 0 w 30"/>
              <a:gd name="T5" fmla="*/ 0 h 770"/>
            </a:gdLst>
            <a:ahLst/>
            <a:cxnLst>
              <a:cxn ang="0">
                <a:pos x="T0" y="T1"/>
              </a:cxn>
              <a:cxn ang="0">
                <a:pos x="T2" y="T3"/>
              </a:cxn>
              <a:cxn ang="0">
                <a:pos x="T4" y="T5"/>
              </a:cxn>
            </a:cxnLst>
            <a:rect l="0" t="0" r="r" b="b"/>
            <a:pathLst>
              <a:path w="30" h="770">
                <a:moveTo>
                  <a:pt x="28" y="770"/>
                </a:moveTo>
                <a:lnTo>
                  <a:pt x="30" y="0"/>
                </a:lnTo>
                <a:lnTo>
                  <a:pt x="0" y="0"/>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7" name="Line 7"/>
          <p:cNvSpPr>
            <a:spLocks noChangeShapeType="1"/>
          </p:cNvSpPr>
          <p:nvPr/>
        </p:nvSpPr>
        <p:spPr bwMode="auto">
          <a:xfrm flipH="1">
            <a:off x="10391775" y="3495675"/>
            <a:ext cx="63500" cy="1587"/>
          </a:xfrm>
          <a:prstGeom prst="line">
            <a:avLst/>
          </a:prstGeom>
          <a:noFill/>
          <a:ln w="6350">
            <a:solidFill>
              <a:srgbClr val="231F2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8" name="Line 8"/>
          <p:cNvSpPr>
            <a:spLocks noChangeShapeType="1"/>
          </p:cNvSpPr>
          <p:nvPr/>
        </p:nvSpPr>
        <p:spPr bwMode="auto">
          <a:xfrm flipH="1" flipV="1">
            <a:off x="13355637" y="2889250"/>
            <a:ext cx="3175" cy="936625"/>
          </a:xfrm>
          <a:prstGeom prst="line">
            <a:avLst/>
          </a:prstGeom>
          <a:noFill/>
          <a:ln w="6350">
            <a:solidFill>
              <a:srgbClr val="231F2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9" name="Freeform 9"/>
          <p:cNvSpPr>
            <a:spLocks/>
          </p:cNvSpPr>
          <p:nvPr/>
        </p:nvSpPr>
        <p:spPr bwMode="auto">
          <a:xfrm>
            <a:off x="12006262" y="2171700"/>
            <a:ext cx="139700" cy="1327150"/>
          </a:xfrm>
          <a:custGeom>
            <a:avLst/>
            <a:gdLst>
              <a:gd name="T0" fmla="*/ 0 w 88"/>
              <a:gd name="T1" fmla="*/ 836 h 836"/>
              <a:gd name="T2" fmla="*/ 0 w 88"/>
              <a:gd name="T3" fmla="*/ 0 h 836"/>
              <a:gd name="T4" fmla="*/ 88 w 88"/>
              <a:gd name="T5" fmla="*/ 0 h 836"/>
            </a:gdLst>
            <a:ahLst/>
            <a:cxnLst>
              <a:cxn ang="0">
                <a:pos x="T0" y="T1"/>
              </a:cxn>
              <a:cxn ang="0">
                <a:pos x="T2" y="T3"/>
              </a:cxn>
              <a:cxn ang="0">
                <a:pos x="T4" y="T5"/>
              </a:cxn>
            </a:cxnLst>
            <a:rect l="0" t="0" r="r" b="b"/>
            <a:pathLst>
              <a:path w="88" h="836">
                <a:moveTo>
                  <a:pt x="0" y="836"/>
                </a:moveTo>
                <a:lnTo>
                  <a:pt x="0" y="0"/>
                </a:lnTo>
                <a:lnTo>
                  <a:pt x="88" y="0"/>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10" name="Freeform 10"/>
          <p:cNvSpPr>
            <a:spLocks/>
          </p:cNvSpPr>
          <p:nvPr/>
        </p:nvSpPr>
        <p:spPr bwMode="auto">
          <a:xfrm>
            <a:off x="12180887" y="3349625"/>
            <a:ext cx="942975" cy="2141537"/>
          </a:xfrm>
          <a:custGeom>
            <a:avLst/>
            <a:gdLst>
              <a:gd name="T0" fmla="*/ 520 w 594"/>
              <a:gd name="T1" fmla="*/ 1061 h 1349"/>
              <a:gd name="T2" fmla="*/ 594 w 594"/>
              <a:gd name="T3" fmla="*/ 1349 h 1349"/>
              <a:gd name="T4" fmla="*/ 0 w 594"/>
              <a:gd name="T5" fmla="*/ 0 h 1349"/>
            </a:gdLst>
            <a:ahLst/>
            <a:cxnLst>
              <a:cxn ang="0">
                <a:pos x="T0" y="T1"/>
              </a:cxn>
              <a:cxn ang="0">
                <a:pos x="T2" y="T3"/>
              </a:cxn>
              <a:cxn ang="0">
                <a:pos x="T4" y="T5"/>
              </a:cxn>
            </a:cxnLst>
            <a:rect l="0" t="0" r="r" b="b"/>
            <a:pathLst>
              <a:path w="594" h="1349">
                <a:moveTo>
                  <a:pt x="520" y="1061"/>
                </a:moveTo>
                <a:lnTo>
                  <a:pt x="594" y="1349"/>
                </a:lnTo>
                <a:lnTo>
                  <a:pt x="0" y="0"/>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11" name="Freeform 11"/>
          <p:cNvSpPr>
            <a:spLocks/>
          </p:cNvSpPr>
          <p:nvPr/>
        </p:nvSpPr>
        <p:spPr bwMode="auto">
          <a:xfrm>
            <a:off x="11252200" y="4340225"/>
            <a:ext cx="512762" cy="280987"/>
          </a:xfrm>
          <a:custGeom>
            <a:avLst/>
            <a:gdLst>
              <a:gd name="T0" fmla="*/ 0 w 323"/>
              <a:gd name="T1" fmla="*/ 0 h 177"/>
              <a:gd name="T2" fmla="*/ 226 w 323"/>
              <a:gd name="T3" fmla="*/ 177 h 177"/>
              <a:gd name="T4" fmla="*/ 323 w 323"/>
              <a:gd name="T5" fmla="*/ 77 h 177"/>
            </a:gdLst>
            <a:ahLst/>
            <a:cxnLst>
              <a:cxn ang="0">
                <a:pos x="T0" y="T1"/>
              </a:cxn>
              <a:cxn ang="0">
                <a:pos x="T2" y="T3"/>
              </a:cxn>
              <a:cxn ang="0">
                <a:pos x="T4" y="T5"/>
              </a:cxn>
            </a:cxnLst>
            <a:rect l="0" t="0" r="r" b="b"/>
            <a:pathLst>
              <a:path w="323" h="177">
                <a:moveTo>
                  <a:pt x="0" y="0"/>
                </a:moveTo>
                <a:lnTo>
                  <a:pt x="226" y="177"/>
                </a:lnTo>
                <a:lnTo>
                  <a:pt x="323" y="77"/>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12" name="Line 12"/>
          <p:cNvSpPr>
            <a:spLocks noChangeShapeType="1"/>
          </p:cNvSpPr>
          <p:nvPr/>
        </p:nvSpPr>
        <p:spPr bwMode="auto">
          <a:xfrm flipV="1">
            <a:off x="12292012" y="4646612"/>
            <a:ext cx="1588" cy="514350"/>
          </a:xfrm>
          <a:prstGeom prst="line">
            <a:avLst/>
          </a:prstGeom>
          <a:noFill/>
          <a:ln w="6350">
            <a:solidFill>
              <a:srgbClr val="231F2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13" name="Line 13"/>
          <p:cNvSpPr>
            <a:spLocks noChangeShapeType="1"/>
          </p:cNvSpPr>
          <p:nvPr/>
        </p:nvSpPr>
        <p:spPr bwMode="auto">
          <a:xfrm>
            <a:off x="11610975" y="4621212"/>
            <a:ext cx="1587" cy="152400"/>
          </a:xfrm>
          <a:prstGeom prst="line">
            <a:avLst/>
          </a:prstGeom>
          <a:noFill/>
          <a:ln w="6350">
            <a:solidFill>
              <a:srgbClr val="231F2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14" name="Line 14"/>
          <p:cNvSpPr>
            <a:spLocks noChangeShapeType="1"/>
          </p:cNvSpPr>
          <p:nvPr/>
        </p:nvSpPr>
        <p:spPr bwMode="auto">
          <a:xfrm>
            <a:off x="13123862" y="5491162"/>
            <a:ext cx="1588" cy="95250"/>
          </a:xfrm>
          <a:prstGeom prst="line">
            <a:avLst/>
          </a:prstGeom>
          <a:noFill/>
          <a:ln w="6350">
            <a:solidFill>
              <a:srgbClr val="231F20"/>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15" name="Freeform 15"/>
          <p:cNvSpPr>
            <a:spLocks/>
          </p:cNvSpPr>
          <p:nvPr/>
        </p:nvSpPr>
        <p:spPr bwMode="auto">
          <a:xfrm>
            <a:off x="10458450" y="3810000"/>
            <a:ext cx="219075" cy="658812"/>
          </a:xfrm>
          <a:custGeom>
            <a:avLst/>
            <a:gdLst>
              <a:gd name="T0" fmla="*/ 34 w 138"/>
              <a:gd name="T1" fmla="*/ 0 h 415"/>
              <a:gd name="T2" fmla="*/ 0 w 138"/>
              <a:gd name="T3" fmla="*/ 8 h 415"/>
              <a:gd name="T4" fmla="*/ 104 w 138"/>
              <a:gd name="T5" fmla="*/ 415 h 415"/>
              <a:gd name="T6" fmla="*/ 138 w 138"/>
              <a:gd name="T7" fmla="*/ 407 h 415"/>
            </a:gdLst>
            <a:ahLst/>
            <a:cxnLst>
              <a:cxn ang="0">
                <a:pos x="T0" y="T1"/>
              </a:cxn>
              <a:cxn ang="0">
                <a:pos x="T2" y="T3"/>
              </a:cxn>
              <a:cxn ang="0">
                <a:pos x="T4" y="T5"/>
              </a:cxn>
              <a:cxn ang="0">
                <a:pos x="T6" y="T7"/>
              </a:cxn>
            </a:cxnLst>
            <a:rect l="0" t="0" r="r" b="b"/>
            <a:pathLst>
              <a:path w="138" h="415">
                <a:moveTo>
                  <a:pt x="34" y="0"/>
                </a:moveTo>
                <a:lnTo>
                  <a:pt x="0" y="8"/>
                </a:lnTo>
                <a:lnTo>
                  <a:pt x="104" y="415"/>
                </a:lnTo>
                <a:lnTo>
                  <a:pt x="138" y="407"/>
                </a:lnTo>
              </a:path>
            </a:pathLst>
          </a:custGeom>
          <a:noFill/>
          <a:ln w="952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16" name="Freeform 16"/>
          <p:cNvSpPr>
            <a:spLocks/>
          </p:cNvSpPr>
          <p:nvPr/>
        </p:nvSpPr>
        <p:spPr bwMode="auto">
          <a:xfrm>
            <a:off x="10623550" y="4468812"/>
            <a:ext cx="352425" cy="1200150"/>
          </a:xfrm>
          <a:custGeom>
            <a:avLst/>
            <a:gdLst>
              <a:gd name="T0" fmla="*/ 0 w 222"/>
              <a:gd name="T1" fmla="*/ 0 h 756"/>
              <a:gd name="T2" fmla="*/ 158 w 222"/>
              <a:gd name="T3" fmla="*/ 756 h 756"/>
              <a:gd name="T4" fmla="*/ 222 w 222"/>
              <a:gd name="T5" fmla="*/ 756 h 756"/>
            </a:gdLst>
            <a:ahLst/>
            <a:cxnLst>
              <a:cxn ang="0">
                <a:pos x="T0" y="T1"/>
              </a:cxn>
              <a:cxn ang="0">
                <a:pos x="T2" y="T3"/>
              </a:cxn>
              <a:cxn ang="0">
                <a:pos x="T4" y="T5"/>
              </a:cxn>
            </a:cxnLst>
            <a:rect l="0" t="0" r="r" b="b"/>
            <a:pathLst>
              <a:path w="222" h="756">
                <a:moveTo>
                  <a:pt x="0" y="0"/>
                </a:moveTo>
                <a:lnTo>
                  <a:pt x="158" y="756"/>
                </a:lnTo>
                <a:lnTo>
                  <a:pt x="222" y="756"/>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17" name="Freeform 17"/>
          <p:cNvSpPr>
            <a:spLocks/>
          </p:cNvSpPr>
          <p:nvPr/>
        </p:nvSpPr>
        <p:spPr bwMode="auto">
          <a:xfrm>
            <a:off x="10334625" y="4232275"/>
            <a:ext cx="120650" cy="284162"/>
          </a:xfrm>
          <a:custGeom>
            <a:avLst/>
            <a:gdLst>
              <a:gd name="T0" fmla="*/ 36 w 76"/>
              <a:gd name="T1" fmla="*/ 0 h 179"/>
              <a:gd name="T2" fmla="*/ 0 w 76"/>
              <a:gd name="T3" fmla="*/ 8 h 179"/>
              <a:gd name="T4" fmla="*/ 42 w 76"/>
              <a:gd name="T5" fmla="*/ 179 h 179"/>
              <a:gd name="T6" fmla="*/ 76 w 76"/>
              <a:gd name="T7" fmla="*/ 171 h 179"/>
            </a:gdLst>
            <a:ahLst/>
            <a:cxnLst>
              <a:cxn ang="0">
                <a:pos x="T0" y="T1"/>
              </a:cxn>
              <a:cxn ang="0">
                <a:pos x="T2" y="T3"/>
              </a:cxn>
              <a:cxn ang="0">
                <a:pos x="T4" y="T5"/>
              </a:cxn>
              <a:cxn ang="0">
                <a:pos x="T6" y="T7"/>
              </a:cxn>
            </a:cxnLst>
            <a:rect l="0" t="0" r="r" b="b"/>
            <a:pathLst>
              <a:path w="76" h="179">
                <a:moveTo>
                  <a:pt x="36" y="0"/>
                </a:moveTo>
                <a:lnTo>
                  <a:pt x="0" y="8"/>
                </a:lnTo>
                <a:lnTo>
                  <a:pt x="42" y="179"/>
                </a:lnTo>
                <a:lnTo>
                  <a:pt x="76" y="171"/>
                </a:lnTo>
              </a:path>
            </a:pathLst>
          </a:custGeom>
          <a:noFill/>
          <a:ln w="952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18" name="Freeform 18"/>
          <p:cNvSpPr>
            <a:spLocks/>
          </p:cNvSpPr>
          <p:nvPr/>
        </p:nvSpPr>
        <p:spPr bwMode="auto">
          <a:xfrm>
            <a:off x="10401300" y="4516437"/>
            <a:ext cx="104775" cy="1177925"/>
          </a:xfrm>
          <a:custGeom>
            <a:avLst/>
            <a:gdLst>
              <a:gd name="T0" fmla="*/ 0 w 66"/>
              <a:gd name="T1" fmla="*/ 0 h 742"/>
              <a:gd name="T2" fmla="*/ 66 w 66"/>
              <a:gd name="T3" fmla="*/ 742 h 742"/>
              <a:gd name="T4" fmla="*/ 8 w 66"/>
              <a:gd name="T5" fmla="*/ 742 h 742"/>
            </a:gdLst>
            <a:ahLst/>
            <a:cxnLst>
              <a:cxn ang="0">
                <a:pos x="T0" y="T1"/>
              </a:cxn>
              <a:cxn ang="0">
                <a:pos x="T2" y="T3"/>
              </a:cxn>
              <a:cxn ang="0">
                <a:pos x="T4" y="T5"/>
              </a:cxn>
            </a:cxnLst>
            <a:rect l="0" t="0" r="r" b="b"/>
            <a:pathLst>
              <a:path w="66" h="742">
                <a:moveTo>
                  <a:pt x="0" y="0"/>
                </a:moveTo>
                <a:lnTo>
                  <a:pt x="66" y="742"/>
                </a:lnTo>
                <a:lnTo>
                  <a:pt x="8" y="742"/>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19" name="Freeform 19"/>
          <p:cNvSpPr>
            <a:spLocks/>
          </p:cNvSpPr>
          <p:nvPr/>
        </p:nvSpPr>
        <p:spPr bwMode="auto">
          <a:xfrm>
            <a:off x="10255250" y="3905250"/>
            <a:ext cx="130175" cy="327025"/>
          </a:xfrm>
          <a:custGeom>
            <a:avLst/>
            <a:gdLst>
              <a:gd name="T0" fmla="*/ 34 w 82"/>
              <a:gd name="T1" fmla="*/ 0 h 206"/>
              <a:gd name="T2" fmla="*/ 0 w 82"/>
              <a:gd name="T3" fmla="*/ 8 h 206"/>
              <a:gd name="T4" fmla="*/ 48 w 82"/>
              <a:gd name="T5" fmla="*/ 206 h 206"/>
              <a:gd name="T6" fmla="*/ 82 w 82"/>
              <a:gd name="T7" fmla="*/ 198 h 206"/>
            </a:gdLst>
            <a:ahLst/>
            <a:cxnLst>
              <a:cxn ang="0">
                <a:pos x="T0" y="T1"/>
              </a:cxn>
              <a:cxn ang="0">
                <a:pos x="T2" y="T3"/>
              </a:cxn>
              <a:cxn ang="0">
                <a:pos x="T4" y="T5"/>
              </a:cxn>
              <a:cxn ang="0">
                <a:pos x="T6" y="T7"/>
              </a:cxn>
            </a:cxnLst>
            <a:rect l="0" t="0" r="r" b="b"/>
            <a:pathLst>
              <a:path w="82" h="206">
                <a:moveTo>
                  <a:pt x="34" y="0"/>
                </a:moveTo>
                <a:lnTo>
                  <a:pt x="0" y="8"/>
                </a:lnTo>
                <a:lnTo>
                  <a:pt x="48" y="206"/>
                </a:lnTo>
                <a:lnTo>
                  <a:pt x="82" y="198"/>
                </a:lnTo>
              </a:path>
            </a:pathLst>
          </a:custGeom>
          <a:noFill/>
          <a:ln w="952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20" name="Freeform 20"/>
          <p:cNvSpPr>
            <a:spLocks/>
          </p:cNvSpPr>
          <p:nvPr/>
        </p:nvSpPr>
        <p:spPr bwMode="auto">
          <a:xfrm>
            <a:off x="10036175" y="4098925"/>
            <a:ext cx="266700" cy="684212"/>
          </a:xfrm>
          <a:custGeom>
            <a:avLst/>
            <a:gdLst>
              <a:gd name="T0" fmla="*/ 168 w 168"/>
              <a:gd name="T1" fmla="*/ 0 h 431"/>
              <a:gd name="T2" fmla="*/ 64 w 168"/>
              <a:gd name="T3" fmla="*/ 431 h 431"/>
              <a:gd name="T4" fmla="*/ 0 w 168"/>
              <a:gd name="T5" fmla="*/ 431 h 431"/>
            </a:gdLst>
            <a:ahLst/>
            <a:cxnLst>
              <a:cxn ang="0">
                <a:pos x="T0" y="T1"/>
              </a:cxn>
              <a:cxn ang="0">
                <a:pos x="T2" y="T3"/>
              </a:cxn>
              <a:cxn ang="0">
                <a:pos x="T4" y="T5"/>
              </a:cxn>
            </a:cxnLst>
            <a:rect l="0" t="0" r="r" b="b"/>
            <a:pathLst>
              <a:path w="168" h="431">
                <a:moveTo>
                  <a:pt x="168" y="0"/>
                </a:moveTo>
                <a:lnTo>
                  <a:pt x="64" y="431"/>
                </a:lnTo>
                <a:lnTo>
                  <a:pt x="0" y="431"/>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
        <p:nvSpPr>
          <p:cNvPr id="21" name="Rectangle 21"/>
          <p:cNvSpPr>
            <a:spLocks noChangeArrowheads="1"/>
          </p:cNvSpPr>
          <p:nvPr/>
        </p:nvSpPr>
        <p:spPr bwMode="auto">
          <a:xfrm>
            <a:off x="11285537" y="4738687"/>
            <a:ext cx="747713"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dirty="0"/>
              <a:t>Integral</a:t>
            </a:r>
          </a:p>
          <a:p>
            <a:r>
              <a:rPr lang="en-US" altLang="en-US" sz="1400" b="1" dirty="0"/>
              <a:t>proteins </a:t>
            </a:r>
          </a:p>
        </p:txBody>
      </p:sp>
      <p:sp>
        <p:nvSpPr>
          <p:cNvPr id="22" name="Rectangle 22"/>
          <p:cNvSpPr>
            <a:spLocks noChangeArrowheads="1"/>
          </p:cNvSpPr>
          <p:nvPr/>
        </p:nvSpPr>
        <p:spPr bwMode="auto">
          <a:xfrm>
            <a:off x="12422187" y="1579562"/>
            <a:ext cx="205671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i="1" dirty="0">
                <a:solidFill>
                  <a:srgbClr val="FF0000"/>
                </a:solidFill>
              </a:rPr>
              <a:t>Extracellular </a:t>
            </a:r>
            <a:r>
              <a:rPr lang="en-US" altLang="en-US" sz="1400" b="1" i="1" dirty="0" smtClean="0">
                <a:solidFill>
                  <a:srgbClr val="FF0000"/>
                </a:solidFill>
              </a:rPr>
              <a:t>fluid (ECF)</a:t>
            </a:r>
            <a:endParaRPr lang="en-US" altLang="en-US" sz="1400" b="1" i="1" dirty="0">
              <a:solidFill>
                <a:srgbClr val="FF0000"/>
              </a:solidFill>
            </a:endParaRPr>
          </a:p>
          <a:p>
            <a:r>
              <a:rPr lang="en-US" altLang="en-US" sz="1400" b="1" i="1" dirty="0">
                <a:solidFill>
                  <a:srgbClr val="FF0000"/>
                </a:solidFill>
              </a:rPr>
              <a:t>(watery environment)</a:t>
            </a:r>
            <a:endParaRPr lang="en-US" altLang="en-US" b="1" dirty="0">
              <a:solidFill>
                <a:srgbClr val="FF0000"/>
              </a:solidFill>
            </a:endParaRPr>
          </a:p>
        </p:txBody>
      </p:sp>
      <p:sp>
        <p:nvSpPr>
          <p:cNvPr id="23" name="Rectangle 23"/>
          <p:cNvSpPr>
            <a:spLocks noChangeArrowheads="1"/>
          </p:cNvSpPr>
          <p:nvPr/>
        </p:nvSpPr>
        <p:spPr bwMode="auto">
          <a:xfrm>
            <a:off x="9297987" y="6646862"/>
            <a:ext cx="1882182"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i="1" dirty="0" smtClean="0">
                <a:solidFill>
                  <a:srgbClr val="FF0000"/>
                </a:solidFill>
              </a:rPr>
              <a:t>Cytoplasm (ICF)</a:t>
            </a:r>
            <a:endParaRPr lang="en-US" altLang="en-US" sz="1400" b="1" i="1" dirty="0">
              <a:solidFill>
                <a:srgbClr val="FF0000"/>
              </a:solidFill>
            </a:endParaRPr>
          </a:p>
          <a:p>
            <a:r>
              <a:rPr lang="en-US" altLang="en-US" sz="1400" b="1" i="1" dirty="0">
                <a:solidFill>
                  <a:srgbClr val="FF0000"/>
                </a:solidFill>
              </a:rPr>
              <a:t>(watery environment) </a:t>
            </a:r>
          </a:p>
        </p:txBody>
      </p:sp>
      <p:sp>
        <p:nvSpPr>
          <p:cNvPr id="25" name="Rectangle 25"/>
          <p:cNvSpPr>
            <a:spLocks noChangeArrowheads="1"/>
          </p:cNvSpPr>
          <p:nvPr/>
        </p:nvSpPr>
        <p:spPr bwMode="auto">
          <a:xfrm>
            <a:off x="12476162" y="2411412"/>
            <a:ext cx="855663"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dirty="0"/>
              <a:t>Glycolipid</a:t>
            </a:r>
            <a:endParaRPr lang="en-US" altLang="en-US" b="1" dirty="0"/>
          </a:p>
        </p:txBody>
      </p:sp>
      <p:sp>
        <p:nvSpPr>
          <p:cNvPr id="26" name="Rectangle 26"/>
          <p:cNvSpPr>
            <a:spLocks noChangeArrowheads="1"/>
          </p:cNvSpPr>
          <p:nvPr/>
        </p:nvSpPr>
        <p:spPr bwMode="auto">
          <a:xfrm>
            <a:off x="12168187" y="2093912"/>
            <a:ext cx="974725"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dirty="0"/>
              <a:t>Cholesterol</a:t>
            </a:r>
            <a:endParaRPr lang="en-US" altLang="en-US" b="1" dirty="0"/>
          </a:p>
        </p:txBody>
      </p:sp>
      <p:sp>
        <p:nvSpPr>
          <p:cNvPr id="27" name="Rectangle 27"/>
          <p:cNvSpPr>
            <a:spLocks noChangeArrowheads="1"/>
          </p:cNvSpPr>
          <p:nvPr/>
        </p:nvSpPr>
        <p:spPr bwMode="auto">
          <a:xfrm>
            <a:off x="12622212" y="5561012"/>
            <a:ext cx="868363"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dirty="0"/>
              <a:t>Peripheral</a:t>
            </a:r>
          </a:p>
          <a:p>
            <a:r>
              <a:rPr lang="en-US" altLang="en-US" sz="1400" b="1" dirty="0"/>
              <a:t>proteins </a:t>
            </a:r>
          </a:p>
        </p:txBody>
      </p:sp>
      <p:sp>
        <p:nvSpPr>
          <p:cNvPr id="28" name="Rectangle 28"/>
          <p:cNvSpPr>
            <a:spLocks noChangeArrowheads="1"/>
          </p:cNvSpPr>
          <p:nvPr/>
        </p:nvSpPr>
        <p:spPr bwMode="auto">
          <a:xfrm>
            <a:off x="11002962" y="5570537"/>
            <a:ext cx="1016000" cy="85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a:t>Bimolecular</a:t>
            </a:r>
          </a:p>
          <a:p>
            <a:r>
              <a:rPr lang="en-US" altLang="en-US" sz="1400" b="1"/>
              <a:t>lipid layer</a:t>
            </a:r>
            <a:endParaRPr lang="en-US" altLang="en-US" b="1"/>
          </a:p>
          <a:p>
            <a:r>
              <a:rPr lang="en-US" altLang="en-US" sz="1400" b="1"/>
              <a:t>containing</a:t>
            </a:r>
            <a:endParaRPr lang="en-US" altLang="en-US" b="1"/>
          </a:p>
          <a:p>
            <a:r>
              <a:rPr lang="en-US" altLang="en-US" sz="1400" b="1"/>
              <a:t>proteins</a:t>
            </a:r>
            <a:endParaRPr lang="en-US" altLang="en-US" b="1"/>
          </a:p>
        </p:txBody>
      </p:sp>
      <p:sp>
        <p:nvSpPr>
          <p:cNvPr id="31" name="Rectangle 31"/>
          <p:cNvSpPr>
            <a:spLocks noChangeArrowheads="1"/>
          </p:cNvSpPr>
          <p:nvPr/>
        </p:nvSpPr>
        <p:spPr bwMode="auto">
          <a:xfrm>
            <a:off x="9196387" y="3395662"/>
            <a:ext cx="1201738"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dirty="0"/>
              <a:t>Carbohydrate </a:t>
            </a:r>
          </a:p>
          <a:p>
            <a:r>
              <a:rPr lang="en-US" altLang="en-US" sz="1400" b="1" dirty="0"/>
              <a:t>of </a:t>
            </a:r>
            <a:r>
              <a:rPr lang="en-US" altLang="en-US" sz="1400" b="1" dirty="0" err="1"/>
              <a:t>glycocalyx</a:t>
            </a:r>
            <a:endParaRPr lang="en-US" altLang="en-US" b="1" dirty="0"/>
          </a:p>
        </p:txBody>
      </p:sp>
      <p:sp>
        <p:nvSpPr>
          <p:cNvPr id="32" name="Rectangle 32"/>
          <p:cNvSpPr>
            <a:spLocks noChangeArrowheads="1"/>
          </p:cNvSpPr>
          <p:nvPr/>
        </p:nvSpPr>
        <p:spPr bwMode="auto">
          <a:xfrm>
            <a:off x="13088937" y="2667000"/>
            <a:ext cx="1092200" cy="21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dirty="0"/>
              <a:t>Glycoprotein</a:t>
            </a:r>
            <a:endParaRPr lang="en-US" altLang="en-US" b="1" dirty="0"/>
          </a:p>
        </p:txBody>
      </p:sp>
      <p:sp>
        <p:nvSpPr>
          <p:cNvPr id="33" name="AutoShape 33"/>
          <p:cNvSpPr>
            <a:spLocks/>
          </p:cNvSpPr>
          <p:nvPr/>
        </p:nvSpPr>
        <p:spPr bwMode="auto">
          <a:xfrm>
            <a:off x="10452100" y="3194050"/>
            <a:ext cx="63500" cy="571500"/>
          </a:xfrm>
          <a:prstGeom prst="leftBracket">
            <a:avLst>
              <a:gd name="adj" fmla="val 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CA"/>
          </a:p>
        </p:txBody>
      </p:sp>
      <p:sp>
        <p:nvSpPr>
          <p:cNvPr id="34" name="Rectangle 34"/>
          <p:cNvSpPr>
            <a:spLocks noChangeArrowheads="1"/>
          </p:cNvSpPr>
          <p:nvPr/>
        </p:nvSpPr>
        <p:spPr bwMode="auto">
          <a:xfrm>
            <a:off x="11755437" y="5143500"/>
            <a:ext cx="1081088" cy="404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dirty="0"/>
              <a:t>Filament of </a:t>
            </a:r>
          </a:p>
          <a:p>
            <a:pPr>
              <a:lnSpc>
                <a:spcPct val="90000"/>
              </a:lnSpc>
            </a:pPr>
            <a:r>
              <a:rPr lang="en-US" altLang="en-US" sz="1400" b="1" dirty="0"/>
              <a:t>cytoskeleton</a:t>
            </a:r>
          </a:p>
        </p:txBody>
      </p:sp>
      <p:sp>
        <p:nvSpPr>
          <p:cNvPr id="35" name="Rectangle 35"/>
          <p:cNvSpPr>
            <a:spLocks noChangeArrowheads="1"/>
          </p:cNvSpPr>
          <p:nvPr/>
        </p:nvSpPr>
        <p:spPr bwMode="auto">
          <a:xfrm>
            <a:off x="12195175" y="6100762"/>
            <a:ext cx="115887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nSpc>
                <a:spcPct val="90000"/>
              </a:lnSpc>
            </a:pPr>
            <a:r>
              <a:rPr lang="en-US" altLang="en-US" sz="1400" b="1"/>
              <a:t>Nonpolar </a:t>
            </a:r>
          </a:p>
          <a:p>
            <a:pPr>
              <a:lnSpc>
                <a:spcPct val="90000"/>
              </a:lnSpc>
            </a:pPr>
            <a:r>
              <a:rPr lang="en-US" altLang="en-US" sz="1400" b="1"/>
              <a:t>tail of </a:t>
            </a:r>
          </a:p>
          <a:p>
            <a:pPr>
              <a:lnSpc>
                <a:spcPct val="90000"/>
              </a:lnSpc>
            </a:pPr>
            <a:r>
              <a:rPr lang="en-US" altLang="en-US" sz="1400" b="1"/>
              <a:t>phospholipid </a:t>
            </a:r>
          </a:p>
          <a:p>
            <a:pPr>
              <a:lnSpc>
                <a:spcPct val="90000"/>
              </a:lnSpc>
            </a:pPr>
            <a:r>
              <a:rPr lang="en-US" altLang="en-US" sz="1400" b="1"/>
              <a:t>molecule</a:t>
            </a:r>
          </a:p>
        </p:txBody>
      </p:sp>
      <p:sp>
        <p:nvSpPr>
          <p:cNvPr id="36" name="Freeform 36"/>
          <p:cNvSpPr>
            <a:spLocks/>
          </p:cNvSpPr>
          <p:nvPr/>
        </p:nvSpPr>
        <p:spPr bwMode="auto">
          <a:xfrm>
            <a:off x="13011150" y="5680075"/>
            <a:ext cx="1082675" cy="517525"/>
          </a:xfrm>
          <a:custGeom>
            <a:avLst/>
            <a:gdLst>
              <a:gd name="T0" fmla="*/ 682 w 682"/>
              <a:gd name="T1" fmla="*/ 0 h 326"/>
              <a:gd name="T2" fmla="*/ 202 w 682"/>
              <a:gd name="T3" fmla="*/ 326 h 326"/>
              <a:gd name="T4" fmla="*/ 0 w 682"/>
              <a:gd name="T5" fmla="*/ 326 h 326"/>
            </a:gdLst>
            <a:ahLst/>
            <a:cxnLst>
              <a:cxn ang="0">
                <a:pos x="T0" y="T1"/>
              </a:cxn>
              <a:cxn ang="0">
                <a:pos x="T2" y="T3"/>
              </a:cxn>
              <a:cxn ang="0">
                <a:pos x="T4" y="T5"/>
              </a:cxn>
            </a:cxnLst>
            <a:rect l="0" t="0" r="r" b="b"/>
            <a:pathLst>
              <a:path w="682" h="326">
                <a:moveTo>
                  <a:pt x="682" y="0"/>
                </a:moveTo>
                <a:lnTo>
                  <a:pt x="202" y="326"/>
                </a:lnTo>
                <a:lnTo>
                  <a:pt x="0" y="326"/>
                </a:lnTo>
              </a:path>
            </a:pathLst>
          </a:custGeom>
          <a:noFill/>
          <a:ln w="63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a:p>
        </p:txBody>
      </p:sp>
    </p:spTree>
    <p:extLst>
      <p:ext uri="{BB962C8B-B14F-4D97-AF65-F5344CB8AC3E}">
        <p14:creationId xmlns:p14="http://schemas.microsoft.com/office/powerpoint/2010/main" val="1424911124"/>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ChangeArrowheads="1"/>
          </p:cNvSpPr>
          <p:nvPr>
            <p:ph type="ctrTitle"/>
          </p:nvPr>
        </p:nvSpPr>
        <p:spPr>
          <a:xfrm>
            <a:off x="381000" y="0"/>
            <a:ext cx="10637520" cy="743057"/>
          </a:xfrm>
          <a:noFill/>
        </p:spPr>
        <p:txBody>
          <a:bodyPr anchor="t"/>
          <a:lstStyle/>
          <a:p>
            <a:r>
              <a:rPr lang="en-US" sz="4400" dirty="0" smtClean="0">
                <a:solidFill>
                  <a:srgbClr val="000000"/>
                </a:solidFill>
              </a:rPr>
              <a:t>Cell junctions</a:t>
            </a:r>
            <a:endParaRPr lang="en-US" sz="4400" b="0" dirty="0">
              <a:solidFill>
                <a:srgbClr val="000000"/>
              </a:solidFill>
            </a:endParaRPr>
          </a:p>
        </p:txBody>
      </p:sp>
      <p:pic>
        <p:nvPicPr>
          <p:cNvPr id="17203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91990" y="948691"/>
            <a:ext cx="7320916" cy="5855970"/>
          </a:xfrm>
          <a:prstGeom prst="rect">
            <a:avLst/>
          </a:prstGeom>
          <a:noFill/>
          <a:extLst>
            <a:ext uri="{909E8E84-426E-40dd-AFC4-6F175D3DCCD1}">
              <a14:hiddenFill xmlns:a14="http://schemas.microsoft.com/office/drawing/2010/main">
                <a:solidFill>
                  <a:srgbClr val="FFFFFF"/>
                </a:solidFill>
              </a14:hiddenFill>
            </a:ext>
          </a:extLst>
        </p:spPr>
      </p:pic>
      <p:sp>
        <p:nvSpPr>
          <p:cNvPr id="172037" name="Freeform 5"/>
          <p:cNvSpPr>
            <a:spLocks/>
          </p:cNvSpPr>
          <p:nvPr/>
        </p:nvSpPr>
        <p:spPr bwMode="auto">
          <a:xfrm>
            <a:off x="5078731" y="5694046"/>
            <a:ext cx="1017270" cy="537210"/>
          </a:xfrm>
          <a:custGeom>
            <a:avLst/>
            <a:gdLst>
              <a:gd name="T0" fmla="*/ 528 w 534"/>
              <a:gd name="T1" fmla="*/ 0 h 282"/>
              <a:gd name="T2" fmla="*/ 0 w 534"/>
              <a:gd name="T3" fmla="*/ 226 h 282"/>
              <a:gd name="T4" fmla="*/ 534 w 534"/>
              <a:gd name="T5" fmla="*/ 282 h 282"/>
            </a:gdLst>
            <a:ahLst/>
            <a:cxnLst>
              <a:cxn ang="0">
                <a:pos x="T0" y="T1"/>
              </a:cxn>
              <a:cxn ang="0">
                <a:pos x="T2" y="T3"/>
              </a:cxn>
              <a:cxn ang="0">
                <a:pos x="T4" y="T5"/>
              </a:cxn>
            </a:cxnLst>
            <a:rect l="0" t="0" r="r" b="b"/>
            <a:pathLst>
              <a:path w="534" h="282">
                <a:moveTo>
                  <a:pt x="528" y="0"/>
                </a:moveTo>
                <a:lnTo>
                  <a:pt x="0" y="226"/>
                </a:lnTo>
                <a:lnTo>
                  <a:pt x="534" y="282"/>
                </a:lnTo>
              </a:path>
            </a:pathLst>
          </a:custGeom>
          <a:noFill/>
          <a:ln w="952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3120">
              <a:latin typeface="+mj-lt"/>
            </a:endParaRPr>
          </a:p>
        </p:txBody>
      </p:sp>
      <p:sp>
        <p:nvSpPr>
          <p:cNvPr id="172038" name="Freeform 6"/>
          <p:cNvSpPr>
            <a:spLocks/>
          </p:cNvSpPr>
          <p:nvPr/>
        </p:nvSpPr>
        <p:spPr bwMode="auto">
          <a:xfrm>
            <a:off x="5078730" y="5274946"/>
            <a:ext cx="655320" cy="266700"/>
          </a:xfrm>
          <a:custGeom>
            <a:avLst/>
            <a:gdLst>
              <a:gd name="T0" fmla="*/ 344 w 344"/>
              <a:gd name="T1" fmla="*/ 0 h 140"/>
              <a:gd name="T2" fmla="*/ 0 w 344"/>
              <a:gd name="T3" fmla="*/ 64 h 140"/>
              <a:gd name="T4" fmla="*/ 288 w 344"/>
              <a:gd name="T5" fmla="*/ 140 h 140"/>
            </a:gdLst>
            <a:ahLst/>
            <a:cxnLst>
              <a:cxn ang="0">
                <a:pos x="T0" y="T1"/>
              </a:cxn>
              <a:cxn ang="0">
                <a:pos x="T2" y="T3"/>
              </a:cxn>
              <a:cxn ang="0">
                <a:pos x="T4" y="T5"/>
              </a:cxn>
            </a:cxnLst>
            <a:rect l="0" t="0" r="r" b="b"/>
            <a:pathLst>
              <a:path w="344" h="140">
                <a:moveTo>
                  <a:pt x="344" y="0"/>
                </a:moveTo>
                <a:lnTo>
                  <a:pt x="0" y="64"/>
                </a:lnTo>
                <a:lnTo>
                  <a:pt x="288" y="140"/>
                </a:lnTo>
              </a:path>
            </a:pathLst>
          </a:custGeom>
          <a:noFill/>
          <a:ln w="952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3120">
              <a:latin typeface="+mj-lt"/>
            </a:endParaRPr>
          </a:p>
        </p:txBody>
      </p:sp>
      <p:sp>
        <p:nvSpPr>
          <p:cNvPr id="172039" name="Line 7"/>
          <p:cNvSpPr>
            <a:spLocks noChangeShapeType="1"/>
          </p:cNvSpPr>
          <p:nvPr/>
        </p:nvSpPr>
        <p:spPr bwMode="auto">
          <a:xfrm>
            <a:off x="8420100" y="4008120"/>
            <a:ext cx="493396" cy="1906"/>
          </a:xfrm>
          <a:prstGeom prst="line">
            <a:avLst/>
          </a:prstGeom>
          <a:noFill/>
          <a:ln w="9525">
            <a:solidFill>
              <a:srgbClr val="231F20"/>
            </a:solidFill>
            <a:round/>
            <a:headEnd/>
            <a:tailEnd/>
          </a:ln>
          <a:extLst>
            <a:ext uri="{909E8E84-426E-40dd-AFC4-6F175D3DCCD1}">
              <a14:hiddenFill xmlns:a14="http://schemas.microsoft.com/office/drawing/2010/main">
                <a:noFill/>
              </a14:hiddenFill>
            </a:ext>
          </a:extLst>
        </p:spPr>
        <p:txBody>
          <a:bodyPr/>
          <a:lstStyle/>
          <a:p>
            <a:endParaRPr lang="en-US" sz="3120">
              <a:latin typeface="+mj-lt"/>
            </a:endParaRPr>
          </a:p>
        </p:txBody>
      </p:sp>
      <p:sp>
        <p:nvSpPr>
          <p:cNvPr id="172040" name="Line 8"/>
          <p:cNvSpPr>
            <a:spLocks noChangeShapeType="1"/>
          </p:cNvSpPr>
          <p:nvPr/>
        </p:nvSpPr>
        <p:spPr bwMode="auto">
          <a:xfrm flipV="1">
            <a:off x="9549766" y="758190"/>
            <a:ext cx="1904" cy="144780"/>
          </a:xfrm>
          <a:prstGeom prst="line">
            <a:avLst/>
          </a:prstGeom>
          <a:noFill/>
          <a:ln w="22225">
            <a:solidFill>
              <a:srgbClr val="FFFFFF"/>
            </a:solidFill>
            <a:round/>
            <a:headEnd/>
            <a:tailEnd/>
          </a:ln>
          <a:extLst>
            <a:ext uri="{909E8E84-426E-40dd-AFC4-6F175D3DCCD1}">
              <a14:hiddenFill xmlns:a14="http://schemas.microsoft.com/office/drawing/2010/main">
                <a:noFill/>
              </a14:hiddenFill>
            </a:ext>
          </a:extLst>
        </p:spPr>
        <p:txBody>
          <a:bodyPr/>
          <a:lstStyle/>
          <a:p>
            <a:endParaRPr lang="en-US" sz="3120">
              <a:latin typeface="+mj-lt"/>
            </a:endParaRPr>
          </a:p>
        </p:txBody>
      </p:sp>
      <p:sp>
        <p:nvSpPr>
          <p:cNvPr id="172041" name="Freeform 9"/>
          <p:cNvSpPr>
            <a:spLocks/>
          </p:cNvSpPr>
          <p:nvPr/>
        </p:nvSpPr>
        <p:spPr bwMode="auto">
          <a:xfrm>
            <a:off x="8446770" y="5560696"/>
            <a:ext cx="493396" cy="556260"/>
          </a:xfrm>
          <a:custGeom>
            <a:avLst/>
            <a:gdLst>
              <a:gd name="T0" fmla="*/ 0 w 259"/>
              <a:gd name="T1" fmla="*/ 0 h 292"/>
              <a:gd name="T2" fmla="*/ 177 w 259"/>
              <a:gd name="T3" fmla="*/ 292 h 292"/>
              <a:gd name="T4" fmla="*/ 259 w 259"/>
              <a:gd name="T5" fmla="*/ 292 h 292"/>
            </a:gdLst>
            <a:ahLst/>
            <a:cxnLst>
              <a:cxn ang="0">
                <a:pos x="T0" y="T1"/>
              </a:cxn>
              <a:cxn ang="0">
                <a:pos x="T2" y="T3"/>
              </a:cxn>
              <a:cxn ang="0">
                <a:pos x="T4" y="T5"/>
              </a:cxn>
            </a:cxnLst>
            <a:rect l="0" t="0" r="r" b="b"/>
            <a:pathLst>
              <a:path w="259" h="292">
                <a:moveTo>
                  <a:pt x="0" y="0"/>
                </a:moveTo>
                <a:lnTo>
                  <a:pt x="177" y="292"/>
                </a:lnTo>
                <a:lnTo>
                  <a:pt x="259" y="292"/>
                </a:lnTo>
              </a:path>
            </a:pathLst>
          </a:custGeom>
          <a:noFill/>
          <a:ln w="952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3120">
              <a:latin typeface="+mj-lt"/>
            </a:endParaRPr>
          </a:p>
        </p:txBody>
      </p:sp>
      <p:sp>
        <p:nvSpPr>
          <p:cNvPr id="172042" name="Freeform 10"/>
          <p:cNvSpPr>
            <a:spLocks/>
          </p:cNvSpPr>
          <p:nvPr/>
        </p:nvSpPr>
        <p:spPr bwMode="auto">
          <a:xfrm>
            <a:off x="8810626" y="4448176"/>
            <a:ext cx="365760" cy="297180"/>
          </a:xfrm>
          <a:custGeom>
            <a:avLst/>
            <a:gdLst>
              <a:gd name="T0" fmla="*/ 0 w 192"/>
              <a:gd name="T1" fmla="*/ 156 h 156"/>
              <a:gd name="T2" fmla="*/ 146 w 192"/>
              <a:gd name="T3" fmla="*/ 0 h 156"/>
              <a:gd name="T4" fmla="*/ 192 w 192"/>
              <a:gd name="T5" fmla="*/ 0 h 156"/>
            </a:gdLst>
            <a:ahLst/>
            <a:cxnLst>
              <a:cxn ang="0">
                <a:pos x="T0" y="T1"/>
              </a:cxn>
              <a:cxn ang="0">
                <a:pos x="T2" y="T3"/>
              </a:cxn>
              <a:cxn ang="0">
                <a:pos x="T4" y="T5"/>
              </a:cxn>
            </a:cxnLst>
            <a:rect l="0" t="0" r="r" b="b"/>
            <a:pathLst>
              <a:path w="192" h="156">
                <a:moveTo>
                  <a:pt x="0" y="156"/>
                </a:moveTo>
                <a:lnTo>
                  <a:pt x="146" y="0"/>
                </a:lnTo>
                <a:lnTo>
                  <a:pt x="192" y="0"/>
                </a:lnTo>
              </a:path>
            </a:pathLst>
          </a:custGeom>
          <a:noFill/>
          <a:ln w="952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3120">
              <a:latin typeface="+mj-lt"/>
            </a:endParaRPr>
          </a:p>
        </p:txBody>
      </p:sp>
      <p:sp>
        <p:nvSpPr>
          <p:cNvPr id="172043" name="Freeform 11"/>
          <p:cNvSpPr>
            <a:spLocks/>
          </p:cNvSpPr>
          <p:nvPr/>
        </p:nvSpPr>
        <p:spPr bwMode="auto">
          <a:xfrm>
            <a:off x="7559041" y="5804536"/>
            <a:ext cx="95250" cy="350520"/>
          </a:xfrm>
          <a:custGeom>
            <a:avLst/>
            <a:gdLst>
              <a:gd name="T0" fmla="*/ 0 w 50"/>
              <a:gd name="T1" fmla="*/ 0 h 184"/>
              <a:gd name="T2" fmla="*/ 50 w 50"/>
              <a:gd name="T3" fmla="*/ 184 h 184"/>
              <a:gd name="T4" fmla="*/ 0 w 50"/>
              <a:gd name="T5" fmla="*/ 184 h 184"/>
            </a:gdLst>
            <a:ahLst/>
            <a:cxnLst>
              <a:cxn ang="0">
                <a:pos x="T0" y="T1"/>
              </a:cxn>
              <a:cxn ang="0">
                <a:pos x="T2" y="T3"/>
              </a:cxn>
              <a:cxn ang="0">
                <a:pos x="T4" y="T5"/>
              </a:cxn>
            </a:cxnLst>
            <a:rect l="0" t="0" r="r" b="b"/>
            <a:pathLst>
              <a:path w="50" h="184">
                <a:moveTo>
                  <a:pt x="0" y="0"/>
                </a:moveTo>
                <a:lnTo>
                  <a:pt x="50" y="184"/>
                </a:lnTo>
                <a:lnTo>
                  <a:pt x="0" y="184"/>
                </a:lnTo>
              </a:path>
            </a:pathLst>
          </a:custGeom>
          <a:noFill/>
          <a:ln w="952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3120">
              <a:latin typeface="+mj-lt"/>
            </a:endParaRPr>
          </a:p>
        </p:txBody>
      </p:sp>
      <p:sp>
        <p:nvSpPr>
          <p:cNvPr id="172044" name="Line 12"/>
          <p:cNvSpPr>
            <a:spLocks noChangeShapeType="1"/>
          </p:cNvSpPr>
          <p:nvPr/>
        </p:nvSpPr>
        <p:spPr bwMode="auto">
          <a:xfrm>
            <a:off x="11188066" y="4257676"/>
            <a:ext cx="514350" cy="1904"/>
          </a:xfrm>
          <a:prstGeom prst="line">
            <a:avLst/>
          </a:prstGeom>
          <a:noFill/>
          <a:ln w="9525">
            <a:solidFill>
              <a:srgbClr val="231F20"/>
            </a:solidFill>
            <a:round/>
            <a:headEnd/>
            <a:tailEnd/>
          </a:ln>
          <a:extLst>
            <a:ext uri="{909E8E84-426E-40dd-AFC4-6F175D3DCCD1}">
              <a14:hiddenFill xmlns:a14="http://schemas.microsoft.com/office/drawing/2010/main">
                <a:noFill/>
              </a14:hiddenFill>
            </a:ext>
          </a:extLst>
        </p:spPr>
        <p:txBody>
          <a:bodyPr/>
          <a:lstStyle/>
          <a:p>
            <a:endParaRPr lang="en-US" sz="3120">
              <a:latin typeface="+mj-lt"/>
            </a:endParaRPr>
          </a:p>
        </p:txBody>
      </p:sp>
      <p:sp>
        <p:nvSpPr>
          <p:cNvPr id="172045" name="Line 13"/>
          <p:cNvSpPr>
            <a:spLocks noChangeShapeType="1"/>
          </p:cNvSpPr>
          <p:nvPr/>
        </p:nvSpPr>
        <p:spPr bwMode="auto">
          <a:xfrm>
            <a:off x="11336656" y="4954906"/>
            <a:ext cx="365760" cy="1904"/>
          </a:xfrm>
          <a:prstGeom prst="line">
            <a:avLst/>
          </a:prstGeom>
          <a:noFill/>
          <a:ln w="9525">
            <a:solidFill>
              <a:srgbClr val="231F20"/>
            </a:solidFill>
            <a:round/>
            <a:headEnd/>
            <a:tailEnd/>
          </a:ln>
          <a:extLst>
            <a:ext uri="{909E8E84-426E-40dd-AFC4-6F175D3DCCD1}">
              <a14:hiddenFill xmlns:a14="http://schemas.microsoft.com/office/drawing/2010/main">
                <a:noFill/>
              </a14:hiddenFill>
            </a:ext>
          </a:extLst>
        </p:spPr>
        <p:txBody>
          <a:bodyPr/>
          <a:lstStyle/>
          <a:p>
            <a:endParaRPr lang="en-US" sz="3120">
              <a:latin typeface="+mj-lt"/>
            </a:endParaRPr>
          </a:p>
        </p:txBody>
      </p:sp>
      <p:sp>
        <p:nvSpPr>
          <p:cNvPr id="172046" name="Line 14"/>
          <p:cNvSpPr>
            <a:spLocks noChangeShapeType="1"/>
          </p:cNvSpPr>
          <p:nvPr/>
        </p:nvSpPr>
        <p:spPr bwMode="auto">
          <a:xfrm>
            <a:off x="5025390" y="6124576"/>
            <a:ext cx="68580" cy="1904"/>
          </a:xfrm>
          <a:prstGeom prst="line">
            <a:avLst/>
          </a:prstGeom>
          <a:noFill/>
          <a:ln w="9525">
            <a:solidFill>
              <a:srgbClr val="231F20"/>
            </a:solidFill>
            <a:round/>
            <a:headEnd/>
            <a:tailEnd/>
          </a:ln>
          <a:extLst>
            <a:ext uri="{909E8E84-426E-40dd-AFC4-6F175D3DCCD1}">
              <a14:hiddenFill xmlns:a14="http://schemas.microsoft.com/office/drawing/2010/main">
                <a:noFill/>
              </a14:hiddenFill>
            </a:ext>
          </a:extLst>
        </p:spPr>
        <p:txBody>
          <a:bodyPr/>
          <a:lstStyle/>
          <a:p>
            <a:endParaRPr lang="en-US" sz="3120">
              <a:latin typeface="+mj-lt"/>
            </a:endParaRPr>
          </a:p>
        </p:txBody>
      </p:sp>
      <p:sp>
        <p:nvSpPr>
          <p:cNvPr id="172047" name="Line 15"/>
          <p:cNvSpPr>
            <a:spLocks noChangeShapeType="1"/>
          </p:cNvSpPr>
          <p:nvPr/>
        </p:nvSpPr>
        <p:spPr bwMode="auto">
          <a:xfrm>
            <a:off x="5029200" y="5396866"/>
            <a:ext cx="68580" cy="1904"/>
          </a:xfrm>
          <a:prstGeom prst="line">
            <a:avLst/>
          </a:prstGeom>
          <a:noFill/>
          <a:ln w="9525">
            <a:solidFill>
              <a:srgbClr val="231F20"/>
            </a:solidFill>
            <a:round/>
            <a:headEnd/>
            <a:tailEnd/>
          </a:ln>
          <a:extLst>
            <a:ext uri="{909E8E84-426E-40dd-AFC4-6F175D3DCCD1}">
              <a14:hiddenFill xmlns:a14="http://schemas.microsoft.com/office/drawing/2010/main">
                <a:noFill/>
              </a14:hiddenFill>
            </a:ext>
          </a:extLst>
        </p:spPr>
        <p:txBody>
          <a:bodyPr/>
          <a:lstStyle/>
          <a:p>
            <a:endParaRPr lang="en-US" sz="3120">
              <a:latin typeface="+mj-lt"/>
            </a:endParaRPr>
          </a:p>
        </p:txBody>
      </p:sp>
      <p:sp>
        <p:nvSpPr>
          <p:cNvPr id="172048" name="Line 16"/>
          <p:cNvSpPr>
            <a:spLocks noChangeShapeType="1"/>
          </p:cNvSpPr>
          <p:nvPr/>
        </p:nvSpPr>
        <p:spPr bwMode="auto">
          <a:xfrm>
            <a:off x="10342246" y="1664970"/>
            <a:ext cx="647700" cy="1906"/>
          </a:xfrm>
          <a:prstGeom prst="line">
            <a:avLst/>
          </a:prstGeom>
          <a:noFill/>
          <a:ln w="9525">
            <a:solidFill>
              <a:srgbClr val="231F20"/>
            </a:solidFill>
            <a:round/>
            <a:headEnd/>
            <a:tailEnd/>
          </a:ln>
          <a:extLst>
            <a:ext uri="{909E8E84-426E-40dd-AFC4-6F175D3DCCD1}">
              <a14:hiddenFill xmlns:a14="http://schemas.microsoft.com/office/drawing/2010/main">
                <a:noFill/>
              </a14:hiddenFill>
            </a:ext>
          </a:extLst>
        </p:spPr>
        <p:txBody>
          <a:bodyPr/>
          <a:lstStyle/>
          <a:p>
            <a:endParaRPr lang="en-US" sz="3120">
              <a:latin typeface="+mj-lt"/>
            </a:endParaRPr>
          </a:p>
        </p:txBody>
      </p:sp>
      <p:sp>
        <p:nvSpPr>
          <p:cNvPr id="172049" name="Line 17"/>
          <p:cNvSpPr>
            <a:spLocks noChangeShapeType="1"/>
          </p:cNvSpPr>
          <p:nvPr/>
        </p:nvSpPr>
        <p:spPr bwMode="auto">
          <a:xfrm>
            <a:off x="9549766" y="830581"/>
            <a:ext cx="1904" cy="102870"/>
          </a:xfrm>
          <a:prstGeom prst="line">
            <a:avLst/>
          </a:prstGeom>
          <a:noFill/>
          <a:ln w="9525">
            <a:solidFill>
              <a:srgbClr val="231F20"/>
            </a:solidFill>
            <a:round/>
            <a:headEnd/>
            <a:tailEnd/>
          </a:ln>
          <a:extLst>
            <a:ext uri="{909E8E84-426E-40dd-AFC4-6F175D3DCCD1}">
              <a14:hiddenFill xmlns:a14="http://schemas.microsoft.com/office/drawing/2010/main">
                <a:noFill/>
              </a14:hiddenFill>
            </a:ext>
          </a:extLst>
        </p:spPr>
        <p:txBody>
          <a:bodyPr/>
          <a:lstStyle/>
          <a:p>
            <a:endParaRPr lang="en-US" sz="3120">
              <a:latin typeface="+mj-lt"/>
            </a:endParaRPr>
          </a:p>
        </p:txBody>
      </p:sp>
      <p:sp>
        <p:nvSpPr>
          <p:cNvPr id="172052" name="Rectangle 20"/>
          <p:cNvSpPr>
            <a:spLocks noChangeArrowheads="1"/>
          </p:cNvSpPr>
          <p:nvPr/>
        </p:nvSpPr>
        <p:spPr bwMode="auto">
          <a:xfrm>
            <a:off x="3115959" y="5181600"/>
            <a:ext cx="160441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600" b="1">
                <a:solidFill>
                  <a:srgbClr val="231F20"/>
                </a:solidFill>
                <a:latin typeface="+mj-lt"/>
              </a:rPr>
              <a:t>Interlocking</a:t>
            </a:r>
          </a:p>
          <a:p>
            <a:r>
              <a:rPr lang="en-US" altLang="en-US" sz="1600" b="1">
                <a:solidFill>
                  <a:srgbClr val="231F20"/>
                </a:solidFill>
                <a:latin typeface="+mj-lt"/>
              </a:rPr>
              <a:t>junctional proteins</a:t>
            </a:r>
            <a:endParaRPr lang="en-US" altLang="en-US" sz="1600" b="1" dirty="0">
              <a:latin typeface="+mj-lt"/>
            </a:endParaRPr>
          </a:p>
        </p:txBody>
      </p:sp>
      <p:sp>
        <p:nvSpPr>
          <p:cNvPr id="172058" name="Rectangle 26"/>
          <p:cNvSpPr>
            <a:spLocks noChangeArrowheads="1"/>
          </p:cNvSpPr>
          <p:nvPr/>
        </p:nvSpPr>
        <p:spPr bwMode="auto">
          <a:xfrm>
            <a:off x="8516181" y="3536349"/>
            <a:ext cx="1648528"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40" b="1" dirty="0" smtClean="0">
                <a:solidFill>
                  <a:srgbClr val="231F20"/>
                </a:solidFill>
                <a:latin typeface="+mj-lt"/>
              </a:rPr>
              <a:t>Basement membrane</a:t>
            </a:r>
            <a:endParaRPr lang="en-US" sz="3120" b="1" dirty="0">
              <a:latin typeface="+mj-lt"/>
            </a:endParaRPr>
          </a:p>
        </p:txBody>
      </p:sp>
      <p:sp>
        <p:nvSpPr>
          <p:cNvPr id="172059" name="Rectangle 27"/>
          <p:cNvSpPr>
            <a:spLocks noChangeArrowheads="1"/>
          </p:cNvSpPr>
          <p:nvPr/>
        </p:nvSpPr>
        <p:spPr bwMode="auto">
          <a:xfrm>
            <a:off x="9199246" y="4349116"/>
            <a:ext cx="525785"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40" b="1">
                <a:solidFill>
                  <a:srgbClr val="231F20"/>
                </a:solidFill>
                <a:latin typeface="+mj-lt"/>
              </a:rPr>
              <a:t>Plaque</a:t>
            </a:r>
            <a:endParaRPr lang="en-US" sz="3120" b="1">
              <a:latin typeface="+mj-lt"/>
            </a:endParaRPr>
          </a:p>
        </p:txBody>
      </p:sp>
      <p:sp>
        <p:nvSpPr>
          <p:cNvPr id="172060" name="Rectangle 28"/>
          <p:cNvSpPr>
            <a:spLocks noChangeArrowheads="1"/>
          </p:cNvSpPr>
          <p:nvPr/>
        </p:nvSpPr>
        <p:spPr bwMode="auto">
          <a:xfrm>
            <a:off x="8966836" y="6010275"/>
            <a:ext cx="1349361"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en-US" sz="1600" b="1">
                <a:solidFill>
                  <a:srgbClr val="231F20"/>
                </a:solidFill>
                <a:latin typeface="+mj-lt"/>
              </a:rPr>
              <a:t>Linker glycoproteins</a:t>
            </a:r>
          </a:p>
          <a:p>
            <a:r>
              <a:rPr lang="en-US" altLang="en-US" sz="1600" b="1">
                <a:solidFill>
                  <a:srgbClr val="231F20"/>
                </a:solidFill>
                <a:latin typeface="+mj-lt"/>
              </a:rPr>
              <a:t>(cadherins)</a:t>
            </a:r>
            <a:endParaRPr lang="en-US" altLang="en-US" sz="1600" b="1" dirty="0">
              <a:latin typeface="+mj-lt"/>
            </a:endParaRPr>
          </a:p>
        </p:txBody>
      </p:sp>
      <p:sp>
        <p:nvSpPr>
          <p:cNvPr id="172061" name="Rectangle 29"/>
          <p:cNvSpPr>
            <a:spLocks noChangeArrowheads="1"/>
          </p:cNvSpPr>
          <p:nvPr/>
        </p:nvSpPr>
        <p:spPr bwMode="auto">
          <a:xfrm>
            <a:off x="6444616" y="6048375"/>
            <a:ext cx="1483227"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600" b="1" dirty="0">
                <a:solidFill>
                  <a:srgbClr val="231F20"/>
                </a:solidFill>
                <a:latin typeface="+mj-lt"/>
              </a:rPr>
              <a:t>Intermediate</a:t>
            </a:r>
          </a:p>
          <a:p>
            <a:r>
              <a:rPr lang="en-US" altLang="en-US" sz="1600" b="1" dirty="0">
                <a:solidFill>
                  <a:srgbClr val="231F20"/>
                </a:solidFill>
                <a:latin typeface="+mj-lt"/>
              </a:rPr>
              <a:t>filament (keratin)</a:t>
            </a:r>
            <a:endParaRPr lang="en-US" altLang="en-US" sz="1600" b="1" dirty="0">
              <a:latin typeface="+mj-lt"/>
            </a:endParaRPr>
          </a:p>
        </p:txBody>
      </p:sp>
      <p:sp>
        <p:nvSpPr>
          <p:cNvPr id="172062" name="Rectangle 30"/>
          <p:cNvSpPr>
            <a:spLocks noChangeArrowheads="1"/>
          </p:cNvSpPr>
          <p:nvPr/>
        </p:nvSpPr>
        <p:spPr bwMode="auto">
          <a:xfrm>
            <a:off x="11780618" y="4093712"/>
            <a:ext cx="1402435"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40" b="1" dirty="0" smtClean="0">
                <a:solidFill>
                  <a:srgbClr val="231F20"/>
                </a:solidFill>
                <a:latin typeface="+mj-lt"/>
              </a:rPr>
              <a:t>Intercellular space</a:t>
            </a:r>
            <a:endParaRPr lang="en-US" sz="1440" b="1" dirty="0">
              <a:latin typeface="+mj-lt"/>
            </a:endParaRPr>
          </a:p>
        </p:txBody>
      </p:sp>
      <p:sp>
        <p:nvSpPr>
          <p:cNvPr id="172063" name="Rectangle 31"/>
          <p:cNvSpPr>
            <a:spLocks noChangeArrowheads="1"/>
          </p:cNvSpPr>
          <p:nvPr/>
        </p:nvSpPr>
        <p:spPr bwMode="auto">
          <a:xfrm>
            <a:off x="11732896" y="4871086"/>
            <a:ext cx="116557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600" b="1">
                <a:solidFill>
                  <a:srgbClr val="231F20"/>
                </a:solidFill>
                <a:latin typeface="+mj-lt"/>
              </a:rPr>
              <a:t>Channel</a:t>
            </a:r>
          </a:p>
          <a:p>
            <a:r>
              <a:rPr lang="en-US" altLang="en-US" sz="1600" b="1">
                <a:solidFill>
                  <a:srgbClr val="231F20"/>
                </a:solidFill>
                <a:latin typeface="+mj-lt"/>
              </a:rPr>
              <a:t>between cells</a:t>
            </a:r>
            <a:endParaRPr lang="en-US" altLang="en-US" sz="1600" b="1">
              <a:latin typeface="+mj-lt"/>
            </a:endParaRPr>
          </a:p>
          <a:p>
            <a:r>
              <a:rPr lang="en-US" altLang="en-US" sz="1600" b="1">
                <a:solidFill>
                  <a:srgbClr val="231F20"/>
                </a:solidFill>
                <a:latin typeface="+mj-lt"/>
              </a:rPr>
              <a:t>(connexon)</a:t>
            </a:r>
            <a:endParaRPr lang="en-US" altLang="en-US" sz="1600" b="1" dirty="0">
              <a:latin typeface="+mj-lt"/>
            </a:endParaRPr>
          </a:p>
        </p:txBody>
      </p:sp>
      <p:sp>
        <p:nvSpPr>
          <p:cNvPr id="172064" name="Rectangle 32"/>
          <p:cNvSpPr>
            <a:spLocks noChangeArrowheads="1"/>
          </p:cNvSpPr>
          <p:nvPr/>
        </p:nvSpPr>
        <p:spPr bwMode="auto">
          <a:xfrm>
            <a:off x="3352800" y="6893004"/>
            <a:ext cx="3024834"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en-US" sz="1800" b="1" dirty="0">
                <a:solidFill>
                  <a:srgbClr val="231F20"/>
                </a:solidFill>
                <a:latin typeface="Arial Narrow" panose="020B0606020202030204" pitchFamily="34" charset="0"/>
              </a:rPr>
              <a:t>(a) Tight </a:t>
            </a:r>
            <a:r>
              <a:rPr lang="en-US" altLang="en-US" sz="1800" b="1" dirty="0" smtClean="0">
                <a:latin typeface="Arial Narrow" panose="020B0606020202030204" pitchFamily="34" charset="0"/>
              </a:rPr>
              <a:t>junctions: </a:t>
            </a:r>
            <a:r>
              <a:rPr lang="en-US" altLang="en-US" sz="1800" b="1" dirty="0">
                <a:latin typeface="Arial Narrow" panose="020B0606020202030204" pitchFamily="34" charset="0"/>
              </a:rPr>
              <a:t>Impermeable junctions prevent </a:t>
            </a:r>
            <a:r>
              <a:rPr lang="en-US" altLang="en-US" sz="1800" b="1" dirty="0" smtClean="0">
                <a:latin typeface="Arial Narrow" panose="020B0606020202030204" pitchFamily="34" charset="0"/>
              </a:rPr>
              <a:t>molecules </a:t>
            </a:r>
            <a:r>
              <a:rPr lang="en-US" altLang="en-US" sz="1800" b="1" dirty="0">
                <a:latin typeface="Arial Narrow" panose="020B0606020202030204" pitchFamily="34" charset="0"/>
              </a:rPr>
              <a:t>from passing through the intercellular space.</a:t>
            </a:r>
          </a:p>
        </p:txBody>
      </p:sp>
      <p:sp>
        <p:nvSpPr>
          <p:cNvPr id="172065" name="Rectangle 33"/>
          <p:cNvSpPr>
            <a:spLocks noChangeArrowheads="1"/>
          </p:cNvSpPr>
          <p:nvPr/>
        </p:nvSpPr>
        <p:spPr bwMode="auto">
          <a:xfrm>
            <a:off x="6571750" y="6893004"/>
            <a:ext cx="363905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sz="1800" b="1" dirty="0">
                <a:solidFill>
                  <a:srgbClr val="231F20"/>
                </a:solidFill>
                <a:latin typeface="Arial Narrow" panose="020B0606020202030204" pitchFamily="34" charset="0"/>
              </a:rPr>
              <a:t>(b) </a:t>
            </a:r>
            <a:r>
              <a:rPr lang="en-US" altLang="en-US" sz="1800" b="1" dirty="0">
                <a:solidFill>
                  <a:srgbClr val="231F20"/>
                </a:solidFill>
                <a:latin typeface="Arial Narrow" panose="020B0606020202030204" pitchFamily="34" charset="0"/>
              </a:rPr>
              <a:t>Desmosomes: Anchoring junctions bind adjacent cells </a:t>
            </a:r>
            <a:r>
              <a:rPr lang="en-US" altLang="en-US" sz="1800" b="1" dirty="0" smtClean="0">
                <a:solidFill>
                  <a:srgbClr val="231F20"/>
                </a:solidFill>
                <a:latin typeface="Arial Narrow" panose="020B0606020202030204" pitchFamily="34" charset="0"/>
              </a:rPr>
              <a:t>together and </a:t>
            </a:r>
            <a:r>
              <a:rPr lang="en-US" altLang="en-US" sz="1800" b="1" dirty="0">
                <a:solidFill>
                  <a:srgbClr val="231F20"/>
                </a:solidFill>
                <a:latin typeface="Arial Narrow" panose="020B0606020202030204" pitchFamily="34" charset="0"/>
              </a:rPr>
              <a:t>help form an internal tension-reducing network of fibers.</a:t>
            </a:r>
          </a:p>
        </p:txBody>
      </p:sp>
      <p:sp>
        <p:nvSpPr>
          <p:cNvPr id="172066" name="Rectangle 34"/>
          <p:cNvSpPr>
            <a:spLocks noChangeArrowheads="1"/>
          </p:cNvSpPr>
          <p:nvPr/>
        </p:nvSpPr>
        <p:spPr bwMode="auto">
          <a:xfrm>
            <a:off x="10255532" y="6858000"/>
            <a:ext cx="3841468"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sz="1800" b="1" dirty="0">
                <a:solidFill>
                  <a:srgbClr val="231F20"/>
                </a:solidFill>
                <a:latin typeface="Arial Narrow" panose="020B0606020202030204" pitchFamily="34" charset="0"/>
              </a:rPr>
              <a:t>(c</a:t>
            </a:r>
            <a:r>
              <a:rPr lang="en-US" sz="1800" b="1" dirty="0" smtClean="0">
                <a:solidFill>
                  <a:srgbClr val="231F20"/>
                </a:solidFill>
                <a:latin typeface="Arial Narrow" panose="020B0606020202030204" pitchFamily="34" charset="0"/>
              </a:rPr>
              <a:t>)</a:t>
            </a:r>
            <a:r>
              <a:rPr lang="en-US" altLang="en-US" sz="1800" b="1" dirty="0" smtClean="0">
                <a:solidFill>
                  <a:srgbClr val="231F20"/>
                </a:solidFill>
                <a:latin typeface="Arial Narrow" panose="020B0606020202030204" pitchFamily="34" charset="0"/>
              </a:rPr>
              <a:t> </a:t>
            </a:r>
            <a:r>
              <a:rPr lang="en-US" altLang="en-US" sz="1800" b="1" dirty="0">
                <a:solidFill>
                  <a:srgbClr val="231F20"/>
                </a:solidFill>
                <a:latin typeface="Arial Narrow" panose="020B0606020202030204" pitchFamily="34" charset="0"/>
              </a:rPr>
              <a:t>Gap junctions: Communicating junctions allow ions and small </a:t>
            </a:r>
            <a:r>
              <a:rPr lang="en-US" altLang="en-US" sz="1800" b="1" dirty="0" smtClean="0">
                <a:solidFill>
                  <a:srgbClr val="231F20"/>
                </a:solidFill>
                <a:latin typeface="Arial Narrow" panose="020B0606020202030204" pitchFamily="34" charset="0"/>
              </a:rPr>
              <a:t>molecules </a:t>
            </a:r>
            <a:r>
              <a:rPr lang="en-US" altLang="en-US" sz="1800" b="1" dirty="0">
                <a:solidFill>
                  <a:srgbClr val="231F20"/>
                </a:solidFill>
                <a:latin typeface="Arial Narrow" panose="020B0606020202030204" pitchFamily="34" charset="0"/>
              </a:rPr>
              <a:t>to pass from one cell to the next for intercellular communication</a:t>
            </a:r>
            <a:endParaRPr lang="en-US" sz="1680" b="1" dirty="0">
              <a:latin typeface="Arial Narrow" panose="020B0606020202030204" pitchFamily="34" charset="0"/>
            </a:endParaRPr>
          </a:p>
        </p:txBody>
      </p:sp>
      <p:sp>
        <p:nvSpPr>
          <p:cNvPr id="172067" name="AutoShape 35"/>
          <p:cNvSpPr>
            <a:spLocks/>
          </p:cNvSpPr>
          <p:nvPr/>
        </p:nvSpPr>
        <p:spPr bwMode="auto">
          <a:xfrm rot="5400000">
            <a:off x="9479281" y="459106"/>
            <a:ext cx="125730" cy="1078230"/>
          </a:xfrm>
          <a:prstGeom prst="leftBracket">
            <a:avLst>
              <a:gd name="adj" fmla="val 0"/>
            </a:avLst>
          </a:pr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3120">
              <a:latin typeface="+mj-lt"/>
            </a:endParaRPr>
          </a:p>
        </p:txBody>
      </p:sp>
      <p:sp>
        <p:nvSpPr>
          <p:cNvPr id="32" name="Rectangle 30"/>
          <p:cNvSpPr>
            <a:spLocks noChangeArrowheads="1"/>
          </p:cNvSpPr>
          <p:nvPr/>
        </p:nvSpPr>
        <p:spPr bwMode="auto">
          <a:xfrm>
            <a:off x="9067800" y="3886200"/>
            <a:ext cx="1402435"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40" b="1" dirty="0" smtClean="0">
                <a:solidFill>
                  <a:srgbClr val="231F20"/>
                </a:solidFill>
                <a:latin typeface="+mj-lt"/>
              </a:rPr>
              <a:t>Intercellular space</a:t>
            </a:r>
            <a:endParaRPr lang="en-US" sz="1440" b="1" dirty="0">
              <a:latin typeface="+mj-lt"/>
            </a:endParaRPr>
          </a:p>
        </p:txBody>
      </p:sp>
      <p:sp>
        <p:nvSpPr>
          <p:cNvPr id="33" name="Rectangle 30"/>
          <p:cNvSpPr>
            <a:spLocks noChangeArrowheads="1"/>
          </p:cNvSpPr>
          <p:nvPr/>
        </p:nvSpPr>
        <p:spPr bwMode="auto">
          <a:xfrm>
            <a:off x="3200400" y="6096000"/>
            <a:ext cx="1402435"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40" b="1" dirty="0" smtClean="0">
                <a:solidFill>
                  <a:srgbClr val="231F20"/>
                </a:solidFill>
                <a:latin typeface="+mj-lt"/>
              </a:rPr>
              <a:t>Intercellular space</a:t>
            </a:r>
            <a:endParaRPr lang="en-US" sz="1440" b="1" dirty="0">
              <a:latin typeface="+mj-lt"/>
            </a:endParaRPr>
          </a:p>
        </p:txBody>
      </p:sp>
      <p:sp>
        <p:nvSpPr>
          <p:cNvPr id="34" name="Rectangle 21"/>
          <p:cNvSpPr>
            <a:spLocks noChangeArrowheads="1"/>
          </p:cNvSpPr>
          <p:nvPr/>
        </p:nvSpPr>
        <p:spPr bwMode="auto">
          <a:xfrm>
            <a:off x="8991600" y="429601"/>
            <a:ext cx="1068178" cy="332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160" b="1" dirty="0">
                <a:solidFill>
                  <a:srgbClr val="231F20"/>
                </a:solidFill>
                <a:latin typeface="+mj-lt"/>
              </a:rPr>
              <a:t>Microvilli</a:t>
            </a:r>
            <a:endParaRPr lang="en-US" altLang="en-US" sz="2160" b="1" dirty="0">
              <a:latin typeface="+mj-lt"/>
            </a:endParaRPr>
          </a:p>
        </p:txBody>
      </p:sp>
      <p:sp>
        <p:nvSpPr>
          <p:cNvPr id="35" name="Rectangle 30"/>
          <p:cNvSpPr>
            <a:spLocks noChangeArrowheads="1"/>
          </p:cNvSpPr>
          <p:nvPr/>
        </p:nvSpPr>
        <p:spPr bwMode="auto">
          <a:xfrm>
            <a:off x="11125200" y="1524000"/>
            <a:ext cx="1402435"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sz="1440" b="1" dirty="0" smtClean="0">
                <a:solidFill>
                  <a:srgbClr val="231F20"/>
                </a:solidFill>
                <a:latin typeface="+mj-lt"/>
              </a:rPr>
              <a:t>Intercellular space</a:t>
            </a:r>
            <a:endParaRPr lang="en-US" sz="1440" b="1" dirty="0">
              <a:latin typeface="+mj-lt"/>
            </a:endParaRPr>
          </a:p>
        </p:txBody>
      </p:sp>
      <p:sp>
        <p:nvSpPr>
          <p:cNvPr id="2" name="TextBox 1"/>
          <p:cNvSpPr txBox="1"/>
          <p:nvPr/>
        </p:nvSpPr>
        <p:spPr>
          <a:xfrm>
            <a:off x="11201400" y="879157"/>
            <a:ext cx="1569404" cy="492443"/>
          </a:xfrm>
          <a:prstGeom prst="rect">
            <a:avLst/>
          </a:prstGeom>
          <a:noFill/>
        </p:spPr>
        <p:txBody>
          <a:bodyPr wrap="none" rtlCol="0">
            <a:spAutoFit/>
          </a:bodyPr>
          <a:lstStyle/>
          <a:p>
            <a:r>
              <a:rPr lang="en-US" dirty="0">
                <a:solidFill>
                  <a:srgbClr val="000000"/>
                </a:solidFill>
                <a:latin typeface="+mj-lt"/>
              </a:rPr>
              <a:t>Figure 3.5</a:t>
            </a:r>
            <a:endParaRPr lang="en-CA" dirty="0">
              <a:latin typeface="+mj-lt"/>
            </a:endParaRPr>
          </a:p>
        </p:txBody>
      </p:sp>
      <p:sp>
        <p:nvSpPr>
          <p:cNvPr id="36" name="Rectangle 7"/>
          <p:cNvSpPr txBox="1">
            <a:spLocks noChangeArrowheads="1"/>
          </p:cNvSpPr>
          <p:nvPr/>
        </p:nvSpPr>
        <p:spPr>
          <a:xfrm>
            <a:off x="76200" y="1141413"/>
            <a:ext cx="4526635" cy="3834553"/>
          </a:xfrm>
          <a:prstGeom prst="rect">
            <a:avLst/>
          </a:prstGeom>
          <a:ln>
            <a:solidFill>
              <a:srgbClr val="FFC000"/>
            </a:solidFill>
          </a:ln>
        </p:spPr>
        <p:txBody>
          <a:bodyPr/>
          <a:lstStyle>
            <a:lvl1pPr marL="391866" indent="-391866" algn="l" rtl="0" eaLnBrk="1" latinLnBrk="0" hangingPunct="1">
              <a:spcBef>
                <a:spcPct val="20000"/>
              </a:spcBef>
              <a:buClr>
                <a:schemeClr val="accent3"/>
              </a:buClr>
              <a:buSzPct val="95000"/>
              <a:buFont typeface="Wingdings 2"/>
              <a:buChar char=""/>
              <a:defRPr kumimoji="0" sz="3700" kern="1200">
                <a:solidFill>
                  <a:schemeClr val="tx1"/>
                </a:solidFill>
                <a:latin typeface="+mn-lt"/>
                <a:ea typeface="+mn-ea"/>
                <a:cs typeface="+mn-cs"/>
              </a:defRPr>
            </a:lvl1pPr>
            <a:lvl2pPr marL="914354" indent="-352680" algn="l" rtl="0" eaLnBrk="1" latinLnBrk="0" hangingPunct="1">
              <a:spcBef>
                <a:spcPct val="20000"/>
              </a:spcBef>
              <a:buClr>
                <a:schemeClr val="accent1"/>
              </a:buClr>
              <a:buSzPct val="85000"/>
              <a:buFont typeface="Wingdings 2"/>
              <a:buChar char=""/>
              <a:defRPr kumimoji="0" sz="3400" kern="1200">
                <a:solidFill>
                  <a:schemeClr val="tx1"/>
                </a:solidFill>
                <a:latin typeface="+mn-lt"/>
                <a:ea typeface="+mn-ea"/>
                <a:cs typeface="+mn-cs"/>
              </a:defRPr>
            </a:lvl2pPr>
            <a:lvl3pPr marL="1306220" indent="-352680" algn="l" rtl="0" eaLnBrk="1" latinLnBrk="0" hangingPunct="1">
              <a:spcBef>
                <a:spcPct val="20000"/>
              </a:spcBef>
              <a:buClr>
                <a:schemeClr val="accent2"/>
              </a:buClr>
              <a:buSzPct val="70000"/>
              <a:buFont typeface="Wingdings 2"/>
              <a:buChar char=""/>
              <a:defRPr kumimoji="0" sz="3000" kern="1200">
                <a:solidFill>
                  <a:schemeClr val="tx1"/>
                </a:solidFill>
                <a:latin typeface="+mn-lt"/>
                <a:ea typeface="+mn-ea"/>
                <a:cs typeface="+mn-cs"/>
              </a:defRPr>
            </a:lvl3pPr>
            <a:lvl4pPr marL="1698087" indent="-300431" algn="l" rtl="0" eaLnBrk="1" latinLnBrk="0" hangingPunct="1">
              <a:spcBef>
                <a:spcPct val="20000"/>
              </a:spcBef>
              <a:buClr>
                <a:schemeClr val="accent3"/>
              </a:buClr>
              <a:buSzPct val="65000"/>
              <a:buFont typeface="Wingdings 2"/>
              <a:buChar char=""/>
              <a:defRPr kumimoji="0" sz="2900" kern="1200">
                <a:solidFill>
                  <a:schemeClr val="tx1"/>
                </a:solidFill>
                <a:latin typeface="+mn-lt"/>
                <a:ea typeface="+mn-ea"/>
                <a:cs typeface="+mn-cs"/>
              </a:defRPr>
            </a:lvl4pPr>
            <a:lvl5pPr marL="2089953" indent="-300431" algn="l" rtl="0" eaLnBrk="1" latinLnBrk="0" hangingPunct="1">
              <a:spcBef>
                <a:spcPct val="20000"/>
              </a:spcBef>
              <a:buClr>
                <a:schemeClr val="accent4"/>
              </a:buClr>
              <a:buSzPct val="65000"/>
              <a:buFont typeface="Wingdings 2"/>
              <a:buChar char=""/>
              <a:defRPr kumimoji="0" sz="2900" kern="1200">
                <a:solidFill>
                  <a:schemeClr val="tx1"/>
                </a:solidFill>
                <a:latin typeface="+mn-lt"/>
                <a:ea typeface="+mn-ea"/>
                <a:cs typeface="+mn-cs"/>
              </a:defRPr>
            </a:lvl5pPr>
            <a:lvl6pPr marL="2481819" indent="-300431" algn="l" rtl="0" eaLnBrk="1" latinLnBrk="0" hangingPunct="1">
              <a:spcBef>
                <a:spcPct val="20000"/>
              </a:spcBef>
              <a:buClr>
                <a:schemeClr val="accent5"/>
              </a:buClr>
              <a:buSzPct val="80000"/>
              <a:buFont typeface="Wingdings 2"/>
              <a:buChar char=""/>
              <a:defRPr kumimoji="0" sz="2600" kern="1200">
                <a:solidFill>
                  <a:schemeClr val="tx1"/>
                </a:solidFill>
                <a:latin typeface="+mn-lt"/>
                <a:ea typeface="+mn-ea"/>
                <a:cs typeface="+mn-cs"/>
              </a:defRPr>
            </a:lvl6pPr>
            <a:lvl7pPr marL="2743063" indent="-261244" algn="l" rtl="0" eaLnBrk="1" latinLnBrk="0" hangingPunct="1">
              <a:spcBef>
                <a:spcPct val="20000"/>
              </a:spcBef>
              <a:buClr>
                <a:schemeClr val="accent6"/>
              </a:buClr>
              <a:buSzPct val="80000"/>
              <a:buFont typeface="Wingdings 2"/>
              <a:buChar char=""/>
              <a:defRPr kumimoji="0" sz="2300" kern="1200" baseline="0">
                <a:solidFill>
                  <a:schemeClr val="tx1"/>
                </a:solidFill>
                <a:latin typeface="+mn-lt"/>
                <a:ea typeface="+mn-ea"/>
                <a:cs typeface="+mn-cs"/>
              </a:defRPr>
            </a:lvl7pPr>
            <a:lvl8pPr marL="3134929" indent="-261244" algn="l" rtl="0" eaLnBrk="1" latinLnBrk="0" hangingPunct="1">
              <a:spcBef>
                <a:spcPct val="20000"/>
              </a:spcBef>
              <a:buClr>
                <a:schemeClr val="tx2"/>
              </a:buClr>
              <a:buChar char="•"/>
              <a:defRPr kumimoji="0" sz="2300" kern="1200">
                <a:solidFill>
                  <a:schemeClr val="tx1"/>
                </a:solidFill>
                <a:latin typeface="+mn-lt"/>
                <a:ea typeface="+mn-ea"/>
                <a:cs typeface="+mn-cs"/>
              </a:defRPr>
            </a:lvl8pPr>
            <a:lvl9pPr marL="3526795" indent="-261244" algn="l" rtl="0" eaLnBrk="1" latinLnBrk="0" hangingPunct="1">
              <a:spcBef>
                <a:spcPct val="20000"/>
              </a:spcBef>
              <a:buClr>
                <a:schemeClr val="tx2"/>
              </a:buClr>
              <a:buFontTx/>
              <a:buChar char="•"/>
              <a:defRPr kumimoji="0" sz="2000" kern="1200" baseline="0">
                <a:solidFill>
                  <a:schemeClr val="tx1"/>
                </a:solidFill>
                <a:latin typeface="+mn-lt"/>
                <a:ea typeface="+mn-ea"/>
                <a:cs typeface="+mn-cs"/>
              </a:defRPr>
            </a:lvl9pPr>
          </a:lstStyle>
          <a:p>
            <a:pPr defTabSz="914400"/>
            <a:r>
              <a:rPr lang="en-US" altLang="en-US" sz="2100" dirty="0" smtClean="0">
                <a:latin typeface="Arial Narrow" panose="020B0606020202030204" pitchFamily="34" charset="0"/>
              </a:rPr>
              <a:t>Some cells are “free” (not bound to any other cells)</a:t>
            </a:r>
          </a:p>
          <a:p>
            <a:pPr lvl="1" defTabSz="914400"/>
            <a:r>
              <a:rPr lang="en-US" altLang="en-US" sz="2100" dirty="0" smtClean="0">
                <a:latin typeface="Arial Narrow" panose="020B0606020202030204" pitchFamily="34" charset="0"/>
              </a:rPr>
              <a:t>Examples: blood cells, sperm cells</a:t>
            </a:r>
          </a:p>
          <a:p>
            <a:pPr defTabSz="914400"/>
            <a:r>
              <a:rPr lang="en-US" altLang="en-US" sz="2100" dirty="0" smtClean="0">
                <a:latin typeface="Arial Narrow" panose="020B0606020202030204" pitchFamily="34" charset="0"/>
              </a:rPr>
              <a:t>Most cells are bound together to form tissues and organs</a:t>
            </a:r>
          </a:p>
          <a:p>
            <a:pPr defTabSz="914400"/>
            <a:r>
              <a:rPr lang="en-US" altLang="en-US" sz="2100" dirty="0" smtClean="0">
                <a:latin typeface="Arial Narrow" panose="020B0606020202030204" pitchFamily="34" charset="0"/>
              </a:rPr>
              <a:t>Three ways cells can be bound to each other</a:t>
            </a:r>
          </a:p>
          <a:p>
            <a:pPr lvl="1" defTabSz="914400"/>
            <a:r>
              <a:rPr lang="en-US" altLang="en-US" sz="2100" dirty="0" smtClean="0">
                <a:latin typeface="Arial Narrow" panose="020B0606020202030204" pitchFamily="34" charset="0"/>
              </a:rPr>
              <a:t>Tight junctions </a:t>
            </a:r>
          </a:p>
          <a:p>
            <a:pPr lvl="1" defTabSz="914400"/>
            <a:r>
              <a:rPr lang="en-US" altLang="en-US" sz="2100" dirty="0" smtClean="0">
                <a:latin typeface="Arial Narrow" panose="020B0606020202030204" pitchFamily="34" charset="0"/>
              </a:rPr>
              <a:t>Desmosomes </a:t>
            </a:r>
          </a:p>
          <a:p>
            <a:pPr lvl="1" defTabSz="914400"/>
            <a:r>
              <a:rPr lang="en-US" altLang="en-US" sz="2100" dirty="0" smtClean="0">
                <a:latin typeface="Arial Narrow" panose="020B0606020202030204" pitchFamily="34" charset="0"/>
              </a:rPr>
              <a:t>Gap junctions </a:t>
            </a:r>
          </a:p>
        </p:txBody>
      </p:sp>
      <p:sp>
        <p:nvSpPr>
          <p:cNvPr id="3" name="TextBox 2"/>
          <p:cNvSpPr txBox="1"/>
          <p:nvPr/>
        </p:nvSpPr>
        <p:spPr>
          <a:xfrm>
            <a:off x="3518537" y="3886200"/>
            <a:ext cx="184731" cy="492443"/>
          </a:xfrm>
          <a:prstGeom prst="rect">
            <a:avLst/>
          </a:prstGeom>
          <a:noFill/>
        </p:spPr>
        <p:txBody>
          <a:bodyPr wrap="none" rtlCol="0">
            <a:spAutoFit/>
          </a:bodyPr>
          <a:lstStyle/>
          <a:p>
            <a:endParaRPr lang="en-CA" dirty="0"/>
          </a:p>
        </p:txBody>
      </p:sp>
    </p:spTree>
    <p:custDataLst>
      <p:tags r:id="rId1"/>
    </p:custDataLst>
    <p:extLst>
      <p:ext uri="{BB962C8B-B14F-4D97-AF65-F5344CB8AC3E}">
        <p14:creationId xmlns:p14="http://schemas.microsoft.com/office/powerpoint/2010/main" val="866773583"/>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0" name="Rectangle 4"/>
          <p:cNvSpPr>
            <a:spLocks noGrp="1" noChangeArrowheads="1"/>
          </p:cNvSpPr>
          <p:nvPr>
            <p:ph type="title"/>
          </p:nvPr>
        </p:nvSpPr>
        <p:spPr>
          <a:xfrm>
            <a:off x="731520" y="0"/>
            <a:ext cx="13167360" cy="1371600"/>
          </a:xfrm>
        </p:spPr>
        <p:txBody>
          <a:bodyPr>
            <a:normAutofit/>
          </a:bodyPr>
          <a:lstStyle/>
          <a:p>
            <a:r>
              <a:rPr lang="en-US" altLang="en-US" sz="5400" b="1" dirty="0"/>
              <a:t>Functions of Membrane Proteins</a:t>
            </a:r>
          </a:p>
        </p:txBody>
      </p:sp>
      <p:sp>
        <p:nvSpPr>
          <p:cNvPr id="24581" name="Rectangle 5"/>
          <p:cNvSpPr>
            <a:spLocks noGrp="1" noChangeArrowheads="1"/>
          </p:cNvSpPr>
          <p:nvPr>
            <p:ph type="body" idx="1"/>
          </p:nvPr>
        </p:nvSpPr>
        <p:spPr/>
        <p:txBody>
          <a:bodyPr/>
          <a:lstStyle/>
          <a:p>
            <a:pPr marL="685800" indent="-685800">
              <a:buFont typeface="Times" panose="02020603050405020304" pitchFamily="18" charset="0"/>
              <a:buAutoNum type="arabicPeriod"/>
            </a:pPr>
            <a:r>
              <a:rPr lang="en-US" altLang="en-US" dirty="0">
                <a:solidFill>
                  <a:srgbClr val="FF0000"/>
                </a:solidFill>
                <a:latin typeface="Arial" panose="020B0604020202020204" pitchFamily="34" charset="0"/>
                <a:cs typeface="Arial" panose="020B0604020202020204" pitchFamily="34" charset="0"/>
              </a:rPr>
              <a:t>Transport</a:t>
            </a:r>
          </a:p>
          <a:p>
            <a:pPr marL="685800" indent="-685800">
              <a:buFont typeface="Times" panose="02020603050405020304" pitchFamily="18" charset="0"/>
              <a:buAutoNum type="arabicPeriod"/>
            </a:pPr>
            <a:r>
              <a:rPr lang="en-US" altLang="en-US" dirty="0">
                <a:latin typeface="Arial" panose="020B0604020202020204" pitchFamily="34" charset="0"/>
                <a:cs typeface="Arial" panose="020B0604020202020204" pitchFamily="34" charset="0"/>
              </a:rPr>
              <a:t>Receptors for signal transduction</a:t>
            </a:r>
          </a:p>
          <a:p>
            <a:pPr marL="685800" indent="-685800">
              <a:buFont typeface="Times" panose="02020603050405020304" pitchFamily="18" charset="0"/>
              <a:buAutoNum type="arabicPeriod"/>
            </a:pPr>
            <a:r>
              <a:rPr lang="en-US" altLang="en-US" dirty="0">
                <a:latin typeface="Arial" panose="020B0604020202020204" pitchFamily="34" charset="0"/>
                <a:cs typeface="Arial" panose="020B0604020202020204" pitchFamily="34" charset="0"/>
              </a:rPr>
              <a:t>Attachment to cytoskeleton and extracellular </a:t>
            </a:r>
            <a:r>
              <a:rPr lang="en-US" altLang="en-US" dirty="0" smtClean="0">
                <a:latin typeface="Arial" panose="020B0604020202020204" pitchFamily="34" charset="0"/>
                <a:cs typeface="Arial" panose="020B0604020202020204" pitchFamily="34" charset="0"/>
              </a:rPr>
              <a:t>matrix</a:t>
            </a:r>
          </a:p>
          <a:p>
            <a:pPr marL="685800" indent="-685800">
              <a:buFont typeface="Times" panose="02020603050405020304" pitchFamily="18" charset="0"/>
              <a:buAutoNum type="arabicPeriod" startAt="4"/>
            </a:pPr>
            <a:r>
              <a:rPr lang="en-US" altLang="en-US" dirty="0">
                <a:latin typeface="Arial" panose="020B0604020202020204" pitchFamily="34" charset="0"/>
                <a:cs typeface="Arial" panose="020B0604020202020204" pitchFamily="34" charset="0"/>
              </a:rPr>
              <a:t>Enzymatic activity</a:t>
            </a:r>
          </a:p>
          <a:p>
            <a:pPr marL="685800" indent="-685800">
              <a:buFont typeface="Times" panose="02020603050405020304" pitchFamily="18" charset="0"/>
              <a:buAutoNum type="arabicPeriod" startAt="4"/>
            </a:pPr>
            <a:r>
              <a:rPr lang="en-US" altLang="en-US" dirty="0">
                <a:latin typeface="Arial" panose="020B0604020202020204" pitchFamily="34" charset="0"/>
                <a:cs typeface="Arial" panose="020B0604020202020204" pitchFamily="34" charset="0"/>
              </a:rPr>
              <a:t>Intercellular joining</a:t>
            </a:r>
          </a:p>
          <a:p>
            <a:pPr marL="685800" indent="-685800">
              <a:buFont typeface="Times" panose="02020603050405020304" pitchFamily="18" charset="0"/>
              <a:buAutoNum type="arabicPeriod" startAt="4"/>
            </a:pPr>
            <a:r>
              <a:rPr lang="en-US" altLang="en-US" dirty="0">
                <a:latin typeface="Arial" panose="020B0604020202020204" pitchFamily="34" charset="0"/>
                <a:cs typeface="Arial" panose="020B0604020202020204" pitchFamily="34" charset="0"/>
              </a:rPr>
              <a:t>Cell-cell recognition</a:t>
            </a:r>
          </a:p>
          <a:p>
            <a:pPr marL="685800" indent="-685800">
              <a:buFont typeface="Times" panose="02020603050405020304" pitchFamily="18" charset="0"/>
              <a:buAutoNum type="arabicPeriod"/>
            </a:pPr>
            <a:endParaRPr lang="en-US" alt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99218385"/>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4"/>
          <p:cNvSpPr>
            <a:spLocks noChangeArrowheads="1"/>
          </p:cNvSpPr>
          <p:nvPr/>
        </p:nvSpPr>
        <p:spPr bwMode="auto">
          <a:xfrm>
            <a:off x="13041904" y="7898130"/>
            <a:ext cx="1055096"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sz="1440" b="1" dirty="0">
                <a:latin typeface="Arial" panose="020B0604020202020204" pitchFamily="34" charset="0"/>
              </a:rPr>
              <a:t>Figure </a:t>
            </a:r>
            <a:r>
              <a:rPr lang="en-US" altLang="en-US" sz="1440" b="1" dirty="0" smtClean="0">
                <a:latin typeface="Arial" panose="020B0604020202020204" pitchFamily="34" charset="0"/>
              </a:rPr>
              <a:t>3.4</a:t>
            </a:r>
            <a:endParaRPr lang="en-US" altLang="en-US" sz="1440" b="1" dirty="0">
              <a:latin typeface="Arial" panose="020B0604020202020204" pitchFamily="34" charset="0"/>
            </a:endParaRPr>
          </a:p>
        </p:txBody>
      </p:sp>
      <p:pic>
        <p:nvPicPr>
          <p:cNvPr id="26640" name="Picture 16"/>
          <p:cNvPicPr>
            <a:picLocks noChangeAspect="1" noChangeArrowheads="1"/>
          </p:cNvPicPr>
          <p:nvPr/>
        </p:nvPicPr>
        <p:blipFill>
          <a:blip r:embed="rId3" cstate="print">
            <a:extLst>
              <a:ext uri="{28A0092B-C50C-407E-A947-70E740481C1C}">
                <a14:useLocalDpi xmlns:a14="http://schemas.microsoft.com/office/drawing/2010/main" val="0"/>
              </a:ext>
            </a:extLst>
          </a:blip>
          <a:srcRect t="39822"/>
          <a:stretch>
            <a:fillRect/>
          </a:stretch>
        </p:blipFill>
        <p:spPr bwMode="auto">
          <a:xfrm>
            <a:off x="2377440" y="2036446"/>
            <a:ext cx="9877426" cy="4246244"/>
          </a:xfrm>
          <a:prstGeom prst="rect">
            <a:avLst/>
          </a:prstGeom>
          <a:noFill/>
          <a:extLst>
            <a:ext uri="{909E8E84-426E-40dd-AFC4-6F175D3DCCD1}">
              <a14:hiddenFill xmlns:a14="http://schemas.microsoft.com/office/drawing/2010/main">
                <a:solidFill>
                  <a:srgbClr val="FFFFFF"/>
                </a:solidFill>
              </a14:hiddenFill>
            </a:ext>
          </a:extLst>
        </p:spPr>
      </p:pic>
      <p:sp>
        <p:nvSpPr>
          <p:cNvPr id="26642" name="Rectangle 18"/>
          <p:cNvSpPr>
            <a:spLocks noChangeArrowheads="1"/>
          </p:cNvSpPr>
          <p:nvPr/>
        </p:nvSpPr>
        <p:spPr bwMode="auto">
          <a:xfrm>
            <a:off x="2895600" y="6412468"/>
            <a:ext cx="219547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400" dirty="0">
                <a:solidFill>
                  <a:srgbClr val="231F20"/>
                </a:solidFill>
                <a:latin typeface="Arial Black" panose="020B0A04020102020204" pitchFamily="34" charset="0"/>
              </a:rPr>
              <a:t>(a) Transport</a:t>
            </a:r>
            <a:endParaRPr lang="en-US" altLang="en-US" sz="2160" dirty="0">
              <a:latin typeface="Arial" panose="020B0604020202020204" pitchFamily="34" charset="0"/>
            </a:endParaRPr>
          </a:p>
        </p:txBody>
      </p:sp>
      <p:pic>
        <p:nvPicPr>
          <p:cNvPr id="6" name="Picture 17"/>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11" t="40592" r="66480" b="-1887"/>
          <a:stretch/>
        </p:blipFill>
        <p:spPr bwMode="auto">
          <a:xfrm>
            <a:off x="5867400" y="2057400"/>
            <a:ext cx="3335654" cy="433197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21"/>
          <p:cNvSpPr>
            <a:spLocks noChangeArrowheads="1"/>
          </p:cNvSpPr>
          <p:nvPr/>
        </p:nvSpPr>
        <p:spPr bwMode="auto">
          <a:xfrm>
            <a:off x="5855971" y="6394002"/>
            <a:ext cx="3405484" cy="775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520" dirty="0">
                <a:solidFill>
                  <a:srgbClr val="231F20"/>
                </a:solidFill>
                <a:latin typeface="Arial Black" panose="020B0A04020102020204" pitchFamily="34" charset="0"/>
              </a:rPr>
              <a:t>(b) Receptors for </a:t>
            </a:r>
            <a:endParaRPr lang="en-US" altLang="en-US" sz="2520" dirty="0" smtClean="0">
              <a:solidFill>
                <a:srgbClr val="231F20"/>
              </a:solidFill>
              <a:latin typeface="Arial Black" panose="020B0A04020102020204" pitchFamily="34" charset="0"/>
            </a:endParaRPr>
          </a:p>
          <a:p>
            <a:r>
              <a:rPr lang="en-US" altLang="en-US" sz="2520" dirty="0" smtClean="0">
                <a:solidFill>
                  <a:srgbClr val="231F20"/>
                </a:solidFill>
                <a:latin typeface="Arial Black" panose="020B0A04020102020204" pitchFamily="34" charset="0"/>
              </a:rPr>
              <a:t>signal </a:t>
            </a:r>
            <a:r>
              <a:rPr lang="en-US" altLang="en-US" sz="2520" dirty="0">
                <a:solidFill>
                  <a:srgbClr val="231F20"/>
                </a:solidFill>
                <a:latin typeface="Arial Black" panose="020B0A04020102020204" pitchFamily="34" charset="0"/>
              </a:rPr>
              <a:t>transduction</a:t>
            </a:r>
            <a:endParaRPr lang="en-US" altLang="en-US" sz="2160" dirty="0">
              <a:latin typeface="Arial" panose="020B0604020202020204" pitchFamily="34" charset="0"/>
            </a:endParaRPr>
          </a:p>
        </p:txBody>
      </p:sp>
      <p:sp>
        <p:nvSpPr>
          <p:cNvPr id="8" name="Rectangle 15"/>
          <p:cNvSpPr>
            <a:spLocks noChangeArrowheads="1"/>
          </p:cNvSpPr>
          <p:nvPr/>
        </p:nvSpPr>
        <p:spPr bwMode="auto">
          <a:xfrm>
            <a:off x="9755456" y="6400800"/>
            <a:ext cx="3896195" cy="1551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520" dirty="0">
                <a:solidFill>
                  <a:srgbClr val="231F20"/>
                </a:solidFill>
                <a:latin typeface="Arial Black" panose="020B0A04020102020204" pitchFamily="34" charset="0"/>
              </a:rPr>
              <a:t>(c) Attachment to the </a:t>
            </a:r>
            <a:endParaRPr lang="en-US" altLang="en-US" sz="2520" dirty="0" smtClean="0">
              <a:solidFill>
                <a:srgbClr val="231F20"/>
              </a:solidFill>
              <a:latin typeface="Arial Black" panose="020B0A04020102020204" pitchFamily="34" charset="0"/>
            </a:endParaRPr>
          </a:p>
          <a:p>
            <a:r>
              <a:rPr lang="en-US" altLang="en-US" sz="2520" dirty="0" smtClean="0">
                <a:solidFill>
                  <a:srgbClr val="231F20"/>
                </a:solidFill>
                <a:latin typeface="Arial Black" panose="020B0A04020102020204" pitchFamily="34" charset="0"/>
              </a:rPr>
              <a:t>cytoskeleton </a:t>
            </a:r>
            <a:r>
              <a:rPr lang="en-US" altLang="en-US" sz="2520" dirty="0">
                <a:solidFill>
                  <a:srgbClr val="231F20"/>
                </a:solidFill>
                <a:latin typeface="Arial Black" panose="020B0A04020102020204" pitchFamily="34" charset="0"/>
              </a:rPr>
              <a:t>and </a:t>
            </a:r>
            <a:endParaRPr lang="en-US" altLang="en-US" sz="2520" dirty="0" smtClean="0">
              <a:solidFill>
                <a:srgbClr val="231F20"/>
              </a:solidFill>
              <a:latin typeface="Arial Black" panose="020B0A04020102020204" pitchFamily="34" charset="0"/>
            </a:endParaRPr>
          </a:p>
          <a:p>
            <a:r>
              <a:rPr lang="en-US" altLang="en-US" sz="2520" dirty="0" smtClean="0">
                <a:solidFill>
                  <a:srgbClr val="231F20"/>
                </a:solidFill>
                <a:latin typeface="Arial Black" panose="020B0A04020102020204" pitchFamily="34" charset="0"/>
              </a:rPr>
              <a:t>extracellular </a:t>
            </a:r>
          </a:p>
          <a:p>
            <a:r>
              <a:rPr lang="en-US" altLang="en-US" sz="2520" dirty="0" smtClean="0">
                <a:solidFill>
                  <a:srgbClr val="231F20"/>
                </a:solidFill>
                <a:latin typeface="Arial Black" panose="020B0A04020102020204" pitchFamily="34" charset="0"/>
              </a:rPr>
              <a:t>matrix </a:t>
            </a:r>
            <a:r>
              <a:rPr lang="en-US" altLang="en-US" sz="2520" dirty="0">
                <a:solidFill>
                  <a:srgbClr val="231F20"/>
                </a:solidFill>
                <a:latin typeface="Arial Black" panose="020B0A04020102020204" pitchFamily="34" charset="0"/>
              </a:rPr>
              <a:t>(ECM)</a:t>
            </a:r>
            <a:endParaRPr lang="en-US" altLang="en-US" sz="2160" dirty="0">
              <a:latin typeface="Arial" panose="020B0604020202020204" pitchFamily="34" charset="0"/>
            </a:endParaRPr>
          </a:p>
        </p:txBody>
      </p:sp>
      <p:pic>
        <p:nvPicPr>
          <p:cNvPr id="9" name="Picture 13"/>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42139" r="66179"/>
          <a:stretch/>
        </p:blipFill>
        <p:spPr bwMode="auto">
          <a:xfrm>
            <a:off x="9763126" y="1964056"/>
            <a:ext cx="3343274" cy="407289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4"/>
          <p:cNvSpPr>
            <a:spLocks noGrp="1" noChangeArrowheads="1"/>
          </p:cNvSpPr>
          <p:nvPr>
            <p:ph type="title"/>
          </p:nvPr>
        </p:nvSpPr>
        <p:spPr>
          <a:xfrm>
            <a:off x="731519" y="0"/>
            <a:ext cx="13229807" cy="1427356"/>
          </a:xfrm>
        </p:spPr>
        <p:txBody>
          <a:bodyPr>
            <a:normAutofit/>
          </a:bodyPr>
          <a:lstStyle/>
          <a:p>
            <a:r>
              <a:rPr lang="en-US" altLang="en-US" sz="5400" b="1" dirty="0"/>
              <a:t>Functions of Membrane Proteins</a:t>
            </a:r>
          </a:p>
        </p:txBody>
      </p:sp>
    </p:spTree>
    <p:extLst>
      <p:ext uri="{BB962C8B-B14F-4D97-AF65-F5344CB8AC3E}">
        <p14:creationId xmlns:p14="http://schemas.microsoft.com/office/powerpoint/2010/main" val="2021441648"/>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Rectangle 4"/>
          <p:cNvSpPr>
            <a:spLocks noChangeArrowheads="1"/>
          </p:cNvSpPr>
          <p:nvPr/>
        </p:nvSpPr>
        <p:spPr bwMode="auto">
          <a:xfrm>
            <a:off x="11630483" y="7898130"/>
            <a:ext cx="1167307"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sz="1440" b="1">
                <a:latin typeface="Arial" panose="020B0604020202020204" pitchFamily="34" charset="0"/>
              </a:rPr>
              <a:t>Figure 3.4d</a:t>
            </a:r>
          </a:p>
        </p:txBody>
      </p:sp>
      <p:pic>
        <p:nvPicPr>
          <p:cNvPr id="29710" name="Picture 14"/>
          <p:cNvPicPr>
            <a:picLocks noChangeAspect="1" noChangeArrowheads="1"/>
          </p:cNvPicPr>
          <p:nvPr/>
        </p:nvPicPr>
        <p:blipFill>
          <a:blip r:embed="rId3" cstate="print">
            <a:extLst>
              <a:ext uri="{28A0092B-C50C-407E-A947-70E740481C1C}">
                <a14:useLocalDpi xmlns:a14="http://schemas.microsoft.com/office/drawing/2010/main" val="0"/>
              </a:ext>
            </a:extLst>
          </a:blip>
          <a:srcRect t="37091"/>
          <a:stretch>
            <a:fillRect/>
          </a:stretch>
        </p:blipFill>
        <p:spPr bwMode="auto">
          <a:xfrm>
            <a:off x="2369820" y="1817370"/>
            <a:ext cx="9888856" cy="4432936"/>
          </a:xfrm>
          <a:prstGeom prst="rect">
            <a:avLst/>
          </a:prstGeom>
          <a:noFill/>
          <a:extLst>
            <a:ext uri="{909E8E84-426E-40dd-AFC4-6F175D3DCCD1}">
              <a14:hiddenFill xmlns:a14="http://schemas.microsoft.com/office/drawing/2010/main">
                <a:solidFill>
                  <a:srgbClr val="FFFFFF"/>
                </a:solidFill>
              </a14:hiddenFill>
            </a:ext>
          </a:extLst>
        </p:spPr>
      </p:pic>
      <p:sp>
        <p:nvSpPr>
          <p:cNvPr id="29711" name="Line 15"/>
          <p:cNvSpPr>
            <a:spLocks noChangeShapeType="1"/>
          </p:cNvSpPr>
          <p:nvPr/>
        </p:nvSpPr>
        <p:spPr bwMode="auto">
          <a:xfrm>
            <a:off x="3701416" y="2737486"/>
            <a:ext cx="1904" cy="567690"/>
          </a:xfrm>
          <a:prstGeom prst="line">
            <a:avLst/>
          </a:prstGeom>
          <a:noFill/>
          <a:ln w="25400">
            <a:solidFill>
              <a:srgbClr val="231F20"/>
            </a:solidFill>
            <a:round/>
            <a:headEnd/>
            <a:tailEnd/>
          </a:ln>
          <a:extLst>
            <a:ext uri="{909E8E84-426E-40dd-AFC4-6F175D3DCCD1}">
              <a14:hiddenFill xmlns:a14="http://schemas.microsoft.com/office/drawing/2010/main">
                <a:noFill/>
              </a14:hiddenFill>
            </a:ext>
          </a:extLst>
        </p:spPr>
        <p:txBody>
          <a:bodyPr/>
          <a:lstStyle/>
          <a:p>
            <a:endParaRPr lang="en-CA" sz="3120"/>
          </a:p>
        </p:txBody>
      </p:sp>
      <p:sp>
        <p:nvSpPr>
          <p:cNvPr id="29712" name="Line 16"/>
          <p:cNvSpPr>
            <a:spLocks noChangeShapeType="1"/>
          </p:cNvSpPr>
          <p:nvPr/>
        </p:nvSpPr>
        <p:spPr bwMode="auto">
          <a:xfrm flipH="1" flipV="1">
            <a:off x="3705226" y="2832736"/>
            <a:ext cx="678180" cy="461010"/>
          </a:xfrm>
          <a:prstGeom prst="line">
            <a:avLst/>
          </a:prstGeom>
          <a:noFill/>
          <a:ln w="25400">
            <a:solidFill>
              <a:srgbClr val="231F20"/>
            </a:solidFill>
            <a:round/>
            <a:headEnd/>
            <a:tailEnd/>
          </a:ln>
          <a:extLst>
            <a:ext uri="{909E8E84-426E-40dd-AFC4-6F175D3DCCD1}">
              <a14:hiddenFill xmlns:a14="http://schemas.microsoft.com/office/drawing/2010/main">
                <a:noFill/>
              </a14:hiddenFill>
            </a:ext>
          </a:extLst>
        </p:spPr>
        <p:txBody>
          <a:bodyPr/>
          <a:lstStyle/>
          <a:p>
            <a:endParaRPr lang="en-CA" sz="3120"/>
          </a:p>
        </p:txBody>
      </p:sp>
      <p:sp>
        <p:nvSpPr>
          <p:cNvPr id="29714" name="Rectangle 18"/>
          <p:cNvSpPr>
            <a:spLocks noChangeArrowheads="1"/>
          </p:cNvSpPr>
          <p:nvPr/>
        </p:nvSpPr>
        <p:spPr bwMode="auto">
          <a:xfrm>
            <a:off x="1905000" y="6622602"/>
            <a:ext cx="3827266"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520" dirty="0">
                <a:solidFill>
                  <a:srgbClr val="231F20"/>
                </a:solidFill>
                <a:latin typeface="Arial Black" panose="020B0A04020102020204" pitchFamily="34" charset="0"/>
              </a:rPr>
              <a:t>(d) Enzymatic activity</a:t>
            </a:r>
            <a:endParaRPr lang="en-US" altLang="en-US" sz="2160" dirty="0">
              <a:latin typeface="Arial" panose="020B0604020202020204" pitchFamily="34" charset="0"/>
            </a:endParaRPr>
          </a:p>
        </p:txBody>
      </p:sp>
      <p:sp>
        <p:nvSpPr>
          <p:cNvPr id="29715" name="Rectangle 19"/>
          <p:cNvSpPr>
            <a:spLocks noChangeArrowheads="1"/>
          </p:cNvSpPr>
          <p:nvPr/>
        </p:nvSpPr>
        <p:spPr bwMode="auto">
          <a:xfrm>
            <a:off x="3040380" y="2356485"/>
            <a:ext cx="1399422"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520" b="1">
                <a:solidFill>
                  <a:srgbClr val="231F20"/>
                </a:solidFill>
                <a:latin typeface="Arial" panose="020B0604020202020204" pitchFamily="34" charset="0"/>
              </a:rPr>
              <a:t>Enzymes</a:t>
            </a:r>
            <a:endParaRPr lang="en-US" altLang="en-US" sz="2160" b="1">
              <a:latin typeface="Arial" panose="020B0604020202020204" pitchFamily="34" charset="0"/>
            </a:endParaRPr>
          </a:p>
        </p:txBody>
      </p:sp>
      <p:sp>
        <p:nvSpPr>
          <p:cNvPr id="9" name="Rectangle 18"/>
          <p:cNvSpPr>
            <a:spLocks noChangeArrowheads="1"/>
          </p:cNvSpPr>
          <p:nvPr/>
        </p:nvSpPr>
        <p:spPr bwMode="auto">
          <a:xfrm>
            <a:off x="6180145" y="6622602"/>
            <a:ext cx="2741841" cy="775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520" dirty="0">
                <a:solidFill>
                  <a:srgbClr val="231F20"/>
                </a:solidFill>
                <a:latin typeface="Arial Black" panose="020B0A04020102020204" pitchFamily="34" charset="0"/>
              </a:rPr>
              <a:t>(e) </a:t>
            </a:r>
            <a:r>
              <a:rPr lang="en-US" altLang="en-US" sz="2520" dirty="0" smtClean="0">
                <a:solidFill>
                  <a:srgbClr val="231F20"/>
                </a:solidFill>
                <a:latin typeface="Arial Black" panose="020B0A04020102020204" pitchFamily="34" charset="0"/>
              </a:rPr>
              <a:t>Intercellular</a:t>
            </a:r>
          </a:p>
          <a:p>
            <a:r>
              <a:rPr lang="en-US" altLang="en-US" sz="2520" dirty="0">
                <a:solidFill>
                  <a:srgbClr val="231F20"/>
                </a:solidFill>
                <a:latin typeface="Arial Black" panose="020B0A04020102020204" pitchFamily="34" charset="0"/>
              </a:rPr>
              <a:t> </a:t>
            </a:r>
            <a:r>
              <a:rPr lang="en-US" altLang="en-US" sz="2520" dirty="0" smtClean="0">
                <a:solidFill>
                  <a:srgbClr val="231F20"/>
                </a:solidFill>
                <a:latin typeface="Arial Black" panose="020B0A04020102020204" pitchFamily="34" charset="0"/>
              </a:rPr>
              <a:t>    </a:t>
            </a:r>
            <a:r>
              <a:rPr lang="en-US" altLang="en-US" sz="2520" dirty="0">
                <a:solidFill>
                  <a:srgbClr val="231F20"/>
                </a:solidFill>
                <a:latin typeface="Arial Black" panose="020B0A04020102020204" pitchFamily="34" charset="0"/>
              </a:rPr>
              <a:t>joining</a:t>
            </a:r>
            <a:endParaRPr lang="en-US" altLang="en-US" sz="2160" dirty="0">
              <a:latin typeface="Arial" panose="020B0604020202020204" pitchFamily="34" charset="0"/>
            </a:endParaRPr>
          </a:p>
        </p:txBody>
      </p:sp>
      <p:pic>
        <p:nvPicPr>
          <p:cNvPr id="10" name="Picture 1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37453" r="65407"/>
          <a:stretch/>
        </p:blipFill>
        <p:spPr bwMode="auto">
          <a:xfrm>
            <a:off x="6105526" y="1908810"/>
            <a:ext cx="3419474" cy="441579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33531" r="64631"/>
          <a:stretch/>
        </p:blipFill>
        <p:spPr bwMode="auto">
          <a:xfrm>
            <a:off x="9761220" y="1784986"/>
            <a:ext cx="3497580" cy="468630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3"/>
          <p:cNvSpPr>
            <a:spLocks noChangeArrowheads="1"/>
          </p:cNvSpPr>
          <p:nvPr/>
        </p:nvSpPr>
        <p:spPr bwMode="auto">
          <a:xfrm>
            <a:off x="9988862" y="6622602"/>
            <a:ext cx="4031938"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520" dirty="0">
                <a:solidFill>
                  <a:srgbClr val="231F20"/>
                </a:solidFill>
                <a:latin typeface="Arial Black" panose="020B0A04020102020204" pitchFamily="34" charset="0"/>
              </a:rPr>
              <a:t>(f) Cell-cell recognition</a:t>
            </a:r>
            <a:endParaRPr lang="en-US" altLang="en-US" sz="2160" dirty="0">
              <a:latin typeface="Arial" panose="020B0604020202020204" pitchFamily="34" charset="0"/>
            </a:endParaRPr>
          </a:p>
        </p:txBody>
      </p:sp>
      <p:sp>
        <p:nvSpPr>
          <p:cNvPr id="13" name="Rectangle 4"/>
          <p:cNvSpPr>
            <a:spLocks noGrp="1" noChangeArrowheads="1"/>
          </p:cNvSpPr>
          <p:nvPr>
            <p:ph type="title"/>
          </p:nvPr>
        </p:nvSpPr>
        <p:spPr>
          <a:xfrm>
            <a:off x="731519" y="0"/>
            <a:ext cx="13229807" cy="1427356"/>
          </a:xfrm>
        </p:spPr>
        <p:txBody>
          <a:bodyPr>
            <a:normAutofit/>
          </a:bodyPr>
          <a:lstStyle/>
          <a:p>
            <a:r>
              <a:rPr lang="en-US" altLang="en-US" sz="5400" b="1" dirty="0"/>
              <a:t>Functions of Membrane Proteins</a:t>
            </a:r>
          </a:p>
        </p:txBody>
      </p:sp>
    </p:spTree>
    <p:extLst>
      <p:ext uri="{BB962C8B-B14F-4D97-AF65-F5344CB8AC3E}">
        <p14:creationId xmlns:p14="http://schemas.microsoft.com/office/powerpoint/2010/main" val="3376784571"/>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Rectangle 4"/>
          <p:cNvSpPr>
            <a:spLocks noGrp="1" noChangeArrowheads="1"/>
          </p:cNvSpPr>
          <p:nvPr>
            <p:ph type="title"/>
          </p:nvPr>
        </p:nvSpPr>
        <p:spPr>
          <a:xfrm>
            <a:off x="381000" y="-533400"/>
            <a:ext cx="14630400" cy="1371600"/>
          </a:xfrm>
        </p:spPr>
        <p:txBody>
          <a:bodyPr>
            <a:normAutofit/>
          </a:bodyPr>
          <a:lstStyle/>
          <a:p>
            <a:r>
              <a:rPr lang="en-US" sz="4400" b="1" dirty="0"/>
              <a:t>How do substances move across the plasma membrane?</a:t>
            </a:r>
            <a:endParaRPr lang="en-US" altLang="en-US" sz="4400" b="1" dirty="0"/>
          </a:p>
        </p:txBody>
      </p:sp>
      <p:sp>
        <p:nvSpPr>
          <p:cNvPr id="44037" name="Rectangle 5"/>
          <p:cNvSpPr>
            <a:spLocks noGrp="1" noChangeArrowheads="1"/>
          </p:cNvSpPr>
          <p:nvPr>
            <p:ph type="body" idx="1"/>
          </p:nvPr>
        </p:nvSpPr>
        <p:spPr>
          <a:xfrm>
            <a:off x="685800" y="3191256"/>
            <a:ext cx="13167360" cy="5266944"/>
          </a:xfrm>
        </p:spPr>
        <p:txBody>
          <a:bodyPr>
            <a:normAutofit/>
          </a:bodyPr>
          <a:lstStyle/>
          <a:p>
            <a:pPr marL="0" indent="0">
              <a:buNone/>
            </a:pPr>
            <a:r>
              <a:rPr lang="en-US" altLang="en-US" sz="3200" b="1" dirty="0" smtClean="0">
                <a:latin typeface="Arial" panose="020B0604020202020204" pitchFamily="34" charset="0"/>
                <a:cs typeface="Arial" panose="020B0604020202020204" pitchFamily="34" charset="0"/>
              </a:rPr>
              <a:t>Types</a:t>
            </a:r>
          </a:p>
          <a:p>
            <a:pPr marL="742950" indent="-742950">
              <a:buFont typeface="+mj-lt"/>
              <a:buAutoNum type="arabicPeriod"/>
            </a:pPr>
            <a:r>
              <a:rPr lang="en-US" altLang="en-US" sz="3200" dirty="0" smtClean="0">
                <a:latin typeface="Arial" panose="020B0604020202020204" pitchFamily="34" charset="0"/>
                <a:cs typeface="Arial" panose="020B0604020202020204" pitchFamily="34" charset="0"/>
              </a:rPr>
              <a:t>Passive </a:t>
            </a:r>
            <a:r>
              <a:rPr lang="en-US" altLang="en-US" sz="3200" dirty="0">
                <a:latin typeface="Arial" panose="020B0604020202020204" pitchFamily="34" charset="0"/>
                <a:cs typeface="Arial" panose="020B0604020202020204" pitchFamily="34" charset="0"/>
              </a:rPr>
              <a:t>processes</a:t>
            </a:r>
          </a:p>
          <a:p>
            <a:pPr lvl="1"/>
            <a:r>
              <a:rPr lang="en-US" altLang="en-US" sz="3200" dirty="0">
                <a:latin typeface="Arial" panose="020B0604020202020204" pitchFamily="34" charset="0"/>
                <a:cs typeface="Arial" panose="020B0604020202020204" pitchFamily="34" charset="0"/>
              </a:rPr>
              <a:t>No cellular energy (ATP) required</a:t>
            </a:r>
          </a:p>
          <a:p>
            <a:pPr lvl="1"/>
            <a:r>
              <a:rPr lang="en-US" altLang="en-US" sz="3200" dirty="0" smtClean="0">
                <a:latin typeface="Arial" panose="020B0604020202020204" pitchFamily="34" charset="0"/>
                <a:cs typeface="Arial" panose="020B0604020202020204" pitchFamily="34" charset="0"/>
              </a:rPr>
              <a:t>Substances move </a:t>
            </a:r>
            <a:r>
              <a:rPr lang="en-US" altLang="en-US" sz="3200" dirty="0">
                <a:latin typeface="Arial" panose="020B0604020202020204" pitchFamily="34" charset="0"/>
                <a:cs typeface="Arial" panose="020B0604020202020204" pitchFamily="34" charset="0"/>
              </a:rPr>
              <a:t>down </a:t>
            </a:r>
            <a:r>
              <a:rPr lang="en-US" altLang="en-US" sz="3200" dirty="0" smtClean="0">
                <a:latin typeface="Arial" panose="020B0604020202020204" pitchFamily="34" charset="0"/>
                <a:cs typeface="Arial" panose="020B0604020202020204" pitchFamily="34" charset="0"/>
              </a:rPr>
              <a:t>their </a:t>
            </a:r>
            <a:r>
              <a:rPr lang="en-US" altLang="en-US" sz="3200" dirty="0">
                <a:latin typeface="Arial" panose="020B0604020202020204" pitchFamily="34" charset="0"/>
                <a:cs typeface="Arial" panose="020B0604020202020204" pitchFamily="34" charset="0"/>
              </a:rPr>
              <a:t>concentration </a:t>
            </a:r>
            <a:r>
              <a:rPr lang="en-US" altLang="en-US" sz="3200" dirty="0" smtClean="0">
                <a:latin typeface="Arial" panose="020B0604020202020204" pitchFamily="34" charset="0"/>
                <a:cs typeface="Arial" panose="020B0604020202020204" pitchFamily="34" charset="0"/>
              </a:rPr>
              <a:t>gradients</a:t>
            </a:r>
            <a:endParaRPr lang="en-US" altLang="en-US" sz="3200" dirty="0">
              <a:latin typeface="Arial" panose="020B0604020202020204" pitchFamily="34" charset="0"/>
              <a:cs typeface="Arial" panose="020B0604020202020204" pitchFamily="34" charset="0"/>
            </a:endParaRPr>
          </a:p>
          <a:p>
            <a:pPr marL="742950" indent="-742950">
              <a:buFont typeface="+mj-lt"/>
              <a:buAutoNum type="arabicPeriod"/>
            </a:pPr>
            <a:r>
              <a:rPr lang="en-US" altLang="en-US" sz="3200" dirty="0">
                <a:latin typeface="Arial" panose="020B0604020202020204" pitchFamily="34" charset="0"/>
                <a:cs typeface="Arial" panose="020B0604020202020204" pitchFamily="34" charset="0"/>
              </a:rPr>
              <a:t>Active processes</a:t>
            </a:r>
          </a:p>
          <a:p>
            <a:pPr lvl="1"/>
            <a:r>
              <a:rPr lang="en-US" altLang="en-US" sz="3200" dirty="0">
                <a:latin typeface="Arial" panose="020B0604020202020204" pitchFamily="34" charset="0"/>
                <a:cs typeface="Arial" panose="020B0604020202020204" pitchFamily="34" charset="0"/>
              </a:rPr>
              <a:t>Energy (ATP) required</a:t>
            </a:r>
          </a:p>
          <a:p>
            <a:pPr lvl="1"/>
            <a:r>
              <a:rPr lang="en-US" altLang="en-US" sz="3200" dirty="0">
                <a:latin typeface="Arial" panose="020B0604020202020204" pitchFamily="34" charset="0"/>
                <a:cs typeface="Arial" panose="020B0604020202020204" pitchFamily="34" charset="0"/>
              </a:rPr>
              <a:t>Occurs only in living cell membranes</a:t>
            </a:r>
          </a:p>
        </p:txBody>
      </p:sp>
      <p:sp>
        <p:nvSpPr>
          <p:cNvPr id="4" name="Rectangle 4"/>
          <p:cNvSpPr txBox="1">
            <a:spLocks noChangeArrowheads="1"/>
          </p:cNvSpPr>
          <p:nvPr/>
        </p:nvSpPr>
        <p:spPr>
          <a:xfrm>
            <a:off x="838200" y="1752600"/>
            <a:ext cx="13167360" cy="1371600"/>
          </a:xfrm>
          <a:prstGeom prst="rect">
            <a:avLst/>
          </a:prstGeom>
        </p:spPr>
        <p:txBody>
          <a:bodyPr vert="horz" lIns="0" tIns="65311" rIns="0" bIns="0" anchor="b">
            <a:normAutofit/>
          </a:bodyPr>
          <a:lstStyle>
            <a:lvl1pPr algn="l" rtl="0" eaLnBrk="1" latinLnBrk="0" hangingPunct="1">
              <a:spcBef>
                <a:spcPct val="0"/>
              </a:spcBef>
              <a:buNone/>
              <a:defRPr kumimoji="0" sz="7100" b="0" kern="1200">
                <a:ln>
                  <a:noFill/>
                </a:ln>
                <a:solidFill>
                  <a:schemeClr val="tx2"/>
                </a:solidFill>
                <a:effectLst/>
                <a:latin typeface="+mj-lt"/>
                <a:ea typeface="+mj-ea"/>
                <a:cs typeface="+mj-cs"/>
              </a:defRPr>
            </a:lvl1pPr>
          </a:lstStyle>
          <a:p>
            <a:pPr defTabSz="914400"/>
            <a:r>
              <a:rPr lang="en-US" altLang="en-US" sz="5400" b="1" dirty="0" smtClean="0"/>
              <a:t>Membrane Transport</a:t>
            </a:r>
            <a:endParaRPr lang="en-US" altLang="en-US" sz="5400" b="1" dirty="0"/>
          </a:p>
        </p:txBody>
      </p:sp>
      <p:sp>
        <p:nvSpPr>
          <p:cNvPr id="2" name="Rectangle 1"/>
          <p:cNvSpPr/>
          <p:nvPr/>
        </p:nvSpPr>
        <p:spPr>
          <a:xfrm>
            <a:off x="685800" y="1143000"/>
            <a:ext cx="11658600" cy="1077218"/>
          </a:xfrm>
          <a:prstGeom prst="rect">
            <a:avLst/>
          </a:prstGeom>
        </p:spPr>
        <p:txBody>
          <a:bodyPr wrap="square">
            <a:spAutoFit/>
          </a:bodyPr>
          <a:lstStyle/>
          <a:p>
            <a:r>
              <a:rPr lang="en-US" sz="3200" dirty="0">
                <a:latin typeface="Arial Narrow" panose="020B0606020202030204" pitchFamily="34" charset="0"/>
              </a:rPr>
              <a:t>Plasma membranes are </a:t>
            </a:r>
            <a:r>
              <a:rPr lang="en-US" sz="3200" b="1" dirty="0">
                <a:latin typeface="Arial Narrow" panose="020B0606020202030204" pitchFamily="34" charset="0"/>
              </a:rPr>
              <a:t>selectively</a:t>
            </a:r>
            <a:r>
              <a:rPr lang="en-US" sz="3200" dirty="0">
                <a:latin typeface="Arial Narrow" panose="020B0606020202030204" pitchFamily="34" charset="0"/>
              </a:rPr>
              <a:t> </a:t>
            </a:r>
            <a:r>
              <a:rPr lang="en-US" sz="3200" b="1" dirty="0">
                <a:latin typeface="Arial Narrow" panose="020B0606020202030204" pitchFamily="34" charset="0"/>
              </a:rPr>
              <a:t>permeable</a:t>
            </a:r>
          </a:p>
          <a:p>
            <a:pPr lvl="1"/>
            <a:r>
              <a:rPr lang="en-US" sz="3200" dirty="0">
                <a:latin typeface="Arial Narrow" panose="020B0606020202030204" pitchFamily="34" charset="0"/>
              </a:rPr>
              <a:t>Some molecules pass through easily; some do not</a:t>
            </a:r>
          </a:p>
        </p:txBody>
      </p:sp>
    </p:spTree>
    <p:extLst>
      <p:ext uri="{BB962C8B-B14F-4D97-AF65-F5344CB8AC3E}">
        <p14:creationId xmlns:p14="http://schemas.microsoft.com/office/powerpoint/2010/main" val="4079012564"/>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Rectangle 4"/>
          <p:cNvSpPr>
            <a:spLocks noGrp="1" noChangeArrowheads="1"/>
          </p:cNvSpPr>
          <p:nvPr>
            <p:ph type="title"/>
          </p:nvPr>
        </p:nvSpPr>
        <p:spPr>
          <a:xfrm>
            <a:off x="731520" y="0"/>
            <a:ext cx="13167360" cy="1371600"/>
          </a:xfrm>
        </p:spPr>
        <p:txBody>
          <a:bodyPr>
            <a:normAutofit/>
          </a:bodyPr>
          <a:lstStyle/>
          <a:p>
            <a:r>
              <a:rPr lang="en-US" altLang="en-US" sz="5400" b="1" dirty="0" smtClean="0"/>
              <a:t>1. Passive </a:t>
            </a:r>
            <a:r>
              <a:rPr lang="en-US" altLang="en-US" sz="5400" b="1" dirty="0"/>
              <a:t>Processes</a:t>
            </a:r>
          </a:p>
        </p:txBody>
      </p:sp>
      <p:sp>
        <p:nvSpPr>
          <p:cNvPr id="48133" name="Rectangle 5"/>
          <p:cNvSpPr>
            <a:spLocks noGrp="1" noChangeArrowheads="1"/>
          </p:cNvSpPr>
          <p:nvPr>
            <p:ph type="body" idx="1"/>
          </p:nvPr>
        </p:nvSpPr>
        <p:spPr/>
        <p:txBody>
          <a:bodyPr>
            <a:normAutofit/>
          </a:bodyPr>
          <a:lstStyle/>
          <a:p>
            <a:pPr marL="0" indent="0">
              <a:buNone/>
            </a:pPr>
            <a:r>
              <a:rPr lang="en-US" altLang="en-US" sz="3200" b="1" dirty="0" smtClean="0">
                <a:latin typeface="Arial" panose="020B0604020202020204" pitchFamily="34" charset="0"/>
                <a:cs typeface="Arial" panose="020B0604020202020204" pitchFamily="34" charset="0"/>
              </a:rPr>
              <a:t>A) Diffusion</a:t>
            </a:r>
          </a:p>
          <a:p>
            <a:r>
              <a:rPr lang="en-US" altLang="en-US" sz="3200" b="1" dirty="0" smtClean="0">
                <a:latin typeface="Arial" panose="020B0604020202020204" pitchFamily="34" charset="0"/>
                <a:cs typeface="Arial" panose="020B0604020202020204" pitchFamily="34" charset="0"/>
              </a:rPr>
              <a:t>Simple diffusion </a:t>
            </a:r>
            <a:r>
              <a:rPr lang="en-US" altLang="en-US" sz="3200" dirty="0" smtClean="0">
                <a:latin typeface="Arial" panose="020B0604020202020204" pitchFamily="34" charset="0"/>
                <a:cs typeface="Arial" panose="020B0604020202020204" pitchFamily="34" charset="0"/>
              </a:rPr>
              <a:t>(oxygen, carbon dioxide, fat-soluble vitamins) </a:t>
            </a:r>
            <a:r>
              <a:rPr lang="en-US" altLang="en-US" sz="1200" dirty="0" smtClean="0">
                <a:latin typeface="Arial" panose="020B0604020202020204" pitchFamily="34" charset="0"/>
                <a:cs typeface="Arial" panose="020B0604020202020204" pitchFamily="34" charset="0"/>
              </a:rPr>
              <a:t>(not charged)</a:t>
            </a:r>
            <a:endParaRPr lang="en-US" altLang="en-US" sz="1200" dirty="0">
              <a:latin typeface="Arial" panose="020B0604020202020204" pitchFamily="34" charset="0"/>
              <a:cs typeface="Arial" panose="020B0604020202020204" pitchFamily="34" charset="0"/>
            </a:endParaRPr>
          </a:p>
          <a:p>
            <a:r>
              <a:rPr lang="en-US" altLang="en-US" sz="3200" b="1" dirty="0">
                <a:latin typeface="Arial" panose="020B0604020202020204" pitchFamily="34" charset="0"/>
                <a:cs typeface="Arial" panose="020B0604020202020204" pitchFamily="34" charset="0"/>
              </a:rPr>
              <a:t>Carrier-mediated facilitated </a:t>
            </a:r>
            <a:r>
              <a:rPr lang="en-US" altLang="en-US" sz="3200" b="1" dirty="0" smtClean="0">
                <a:latin typeface="Arial" panose="020B0604020202020204" pitchFamily="34" charset="0"/>
                <a:cs typeface="Arial" panose="020B0604020202020204" pitchFamily="34" charset="0"/>
              </a:rPr>
              <a:t>diffusion</a:t>
            </a:r>
            <a:r>
              <a:rPr lang="en-US" altLang="en-US" sz="3200" dirty="0" smtClean="0">
                <a:latin typeface="Arial" panose="020B0604020202020204" pitchFamily="34" charset="0"/>
                <a:cs typeface="Arial" panose="020B0604020202020204" pitchFamily="34" charset="0"/>
              </a:rPr>
              <a:t> (glucose, some amino acids and ions)</a:t>
            </a:r>
            <a:endParaRPr lang="en-US" altLang="en-US" sz="3200" dirty="0">
              <a:latin typeface="Arial" panose="020B0604020202020204" pitchFamily="34" charset="0"/>
              <a:cs typeface="Arial" panose="020B0604020202020204" pitchFamily="34" charset="0"/>
            </a:endParaRPr>
          </a:p>
          <a:p>
            <a:r>
              <a:rPr lang="en-US" altLang="en-US" sz="3200" b="1" dirty="0">
                <a:latin typeface="Arial" panose="020B0604020202020204" pitchFamily="34" charset="0"/>
                <a:cs typeface="Arial" panose="020B0604020202020204" pitchFamily="34" charset="0"/>
              </a:rPr>
              <a:t>Channel-mediated facilitated </a:t>
            </a:r>
            <a:r>
              <a:rPr lang="en-US" altLang="en-US" sz="3200" b="1" dirty="0" smtClean="0">
                <a:latin typeface="Arial" panose="020B0604020202020204" pitchFamily="34" charset="0"/>
                <a:cs typeface="Arial" panose="020B0604020202020204" pitchFamily="34" charset="0"/>
              </a:rPr>
              <a:t>diffusion </a:t>
            </a:r>
            <a:r>
              <a:rPr lang="en-US" altLang="en-US" sz="3200" dirty="0" smtClean="0">
                <a:latin typeface="Arial" panose="020B0604020202020204" pitchFamily="34" charset="0"/>
                <a:cs typeface="Arial" panose="020B0604020202020204" pitchFamily="34" charset="0"/>
              </a:rPr>
              <a:t>(ions, water)</a:t>
            </a:r>
            <a:endParaRPr lang="en-US" altLang="en-US" sz="3200" dirty="0">
              <a:latin typeface="Arial" panose="020B0604020202020204" pitchFamily="34" charset="0"/>
              <a:cs typeface="Arial" panose="020B0604020202020204" pitchFamily="34" charset="0"/>
            </a:endParaRPr>
          </a:p>
          <a:p>
            <a:r>
              <a:rPr lang="en-US" altLang="en-US" sz="3200" b="1" dirty="0" smtClean="0">
                <a:latin typeface="Arial" panose="020B0604020202020204" pitchFamily="34" charset="0"/>
                <a:cs typeface="Arial" panose="020B0604020202020204" pitchFamily="34" charset="0"/>
              </a:rPr>
              <a:t>Osmosis</a:t>
            </a:r>
            <a:r>
              <a:rPr lang="en-US" altLang="en-US" sz="3200" dirty="0" smtClean="0">
                <a:latin typeface="Arial" panose="020B0604020202020204" pitchFamily="34" charset="0"/>
                <a:cs typeface="Arial" panose="020B0604020202020204" pitchFamily="34" charset="0"/>
              </a:rPr>
              <a:t> (water)</a:t>
            </a:r>
          </a:p>
          <a:p>
            <a:pPr marL="0" indent="0">
              <a:buNone/>
            </a:pPr>
            <a:r>
              <a:rPr lang="en-US" altLang="en-US" sz="3200" b="1" dirty="0" smtClean="0">
                <a:latin typeface="Arial" panose="020B0604020202020204" pitchFamily="34" charset="0"/>
                <a:cs typeface="Arial" panose="020B0604020202020204" pitchFamily="34" charset="0"/>
              </a:rPr>
              <a:t>B) Filtration</a:t>
            </a:r>
          </a:p>
          <a:p>
            <a:r>
              <a:rPr lang="en-US" sz="3200" dirty="0">
                <a:latin typeface="Arial" panose="020B0604020202020204" pitchFamily="34" charset="0"/>
                <a:cs typeface="Arial" panose="020B0604020202020204" pitchFamily="34" charset="0"/>
              </a:rPr>
              <a:t>Type of transport that usually occurs across capillary walls</a:t>
            </a:r>
          </a:p>
          <a:p>
            <a:endParaRPr lang="en-US" altLang="en-US" sz="3200" b="1" dirty="0" smtClean="0">
              <a:latin typeface="Arial" panose="020B0604020202020204" pitchFamily="34" charset="0"/>
              <a:cs typeface="Arial" panose="020B0604020202020204" pitchFamily="34" charset="0"/>
            </a:endParaRPr>
          </a:p>
          <a:p>
            <a:pPr marL="0" indent="0">
              <a:buNone/>
            </a:pPr>
            <a:endParaRPr lang="en-US" altLang="en-US" sz="3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14622185"/>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0" name="Rectangle 4"/>
          <p:cNvSpPr>
            <a:spLocks noGrp="1" noChangeArrowheads="1"/>
          </p:cNvSpPr>
          <p:nvPr>
            <p:ph type="title"/>
          </p:nvPr>
        </p:nvSpPr>
        <p:spPr>
          <a:xfrm>
            <a:off x="731520" y="0"/>
            <a:ext cx="13167360" cy="1371600"/>
          </a:xfrm>
        </p:spPr>
        <p:txBody>
          <a:bodyPr>
            <a:normAutofit fontScale="90000"/>
          </a:bodyPr>
          <a:lstStyle/>
          <a:p>
            <a:r>
              <a:rPr lang="en-US" altLang="en-US" sz="5400" b="1" dirty="0" smtClean="0"/>
              <a:t>Simple diffusion through the phospholipid bilayer</a:t>
            </a:r>
            <a:endParaRPr lang="en-US" altLang="en-US" sz="5400" b="1" dirty="0"/>
          </a:p>
        </p:txBody>
      </p:sp>
      <p:pic>
        <p:nvPicPr>
          <p:cNvPr id="7" name="Picture 1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2200" y="1917815"/>
            <a:ext cx="9877424" cy="5534890"/>
          </a:xfrm>
          <a:prstGeom prst="rect">
            <a:avLst/>
          </a:prstGeom>
          <a:noFill/>
          <a:extLst>
            <a:ext uri="{909E8E84-426E-40dd-AFC4-6F175D3DCCD1}">
              <a14:hiddenFill xmlns:a14="http://schemas.microsoft.com/office/drawing/2010/main">
                <a:solidFill>
                  <a:srgbClr val="FFFFFF"/>
                </a:solidFill>
              </a14:hiddenFill>
            </a:ext>
          </a:extLst>
        </p:spPr>
      </p:pic>
      <p:sp>
        <p:nvSpPr>
          <p:cNvPr id="8" name="Freeform 16"/>
          <p:cNvSpPr>
            <a:spLocks/>
          </p:cNvSpPr>
          <p:nvPr/>
        </p:nvSpPr>
        <p:spPr bwMode="auto">
          <a:xfrm>
            <a:off x="6370492" y="2120264"/>
            <a:ext cx="1080134" cy="205740"/>
          </a:xfrm>
          <a:custGeom>
            <a:avLst/>
            <a:gdLst>
              <a:gd name="T0" fmla="*/ 0 w 567"/>
              <a:gd name="T1" fmla="*/ 108 h 108"/>
              <a:gd name="T2" fmla="*/ 328 w 567"/>
              <a:gd name="T3" fmla="*/ 0 h 108"/>
              <a:gd name="T4" fmla="*/ 567 w 567"/>
              <a:gd name="T5" fmla="*/ 0 h 108"/>
            </a:gdLst>
            <a:ahLst/>
            <a:cxnLst>
              <a:cxn ang="0">
                <a:pos x="T0" y="T1"/>
              </a:cxn>
              <a:cxn ang="0">
                <a:pos x="T2" y="T3"/>
              </a:cxn>
              <a:cxn ang="0">
                <a:pos x="T4" y="T5"/>
              </a:cxn>
            </a:cxnLst>
            <a:rect l="0" t="0" r="r" b="b"/>
            <a:pathLst>
              <a:path w="567" h="108">
                <a:moveTo>
                  <a:pt x="0" y="108"/>
                </a:moveTo>
                <a:lnTo>
                  <a:pt x="328" y="0"/>
                </a:lnTo>
                <a:lnTo>
                  <a:pt x="567" y="0"/>
                </a:lnTo>
              </a:path>
            </a:pathLst>
          </a:custGeom>
          <a:noFill/>
          <a:ln w="190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a:p>
        </p:txBody>
      </p:sp>
      <p:sp>
        <p:nvSpPr>
          <p:cNvPr id="9" name="Line 17"/>
          <p:cNvSpPr>
            <a:spLocks noChangeShapeType="1"/>
          </p:cNvSpPr>
          <p:nvPr/>
        </p:nvSpPr>
        <p:spPr bwMode="auto">
          <a:xfrm flipV="1">
            <a:off x="6762922" y="2120264"/>
            <a:ext cx="232410" cy="533400"/>
          </a:xfrm>
          <a:prstGeom prst="line">
            <a:avLst/>
          </a:prstGeom>
          <a:noFill/>
          <a:ln w="19050">
            <a:solidFill>
              <a:srgbClr val="231F20"/>
            </a:solidFill>
            <a:round/>
            <a:headEnd/>
            <a:tailEnd/>
          </a:ln>
          <a:extLst>
            <a:ext uri="{909E8E84-426E-40dd-AFC4-6F175D3DCCD1}">
              <a14:hiddenFill xmlns:a14="http://schemas.microsoft.com/office/drawing/2010/main">
                <a:noFill/>
              </a14:hiddenFill>
            </a:ext>
          </a:extLst>
        </p:spPr>
        <p:txBody>
          <a:bodyPr/>
          <a:lstStyle/>
          <a:p>
            <a:endParaRPr lang="en-CA" sz="3120"/>
          </a:p>
        </p:txBody>
      </p:sp>
      <p:sp>
        <p:nvSpPr>
          <p:cNvPr id="10" name="Rectangle 18"/>
          <p:cNvSpPr>
            <a:spLocks noChangeArrowheads="1"/>
          </p:cNvSpPr>
          <p:nvPr/>
        </p:nvSpPr>
        <p:spPr bwMode="auto">
          <a:xfrm>
            <a:off x="5808516" y="1371600"/>
            <a:ext cx="2452594"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280" b="1" i="1">
                <a:solidFill>
                  <a:srgbClr val="231F20"/>
                </a:solidFill>
                <a:latin typeface="Arial" panose="020B0604020202020204" pitchFamily="34" charset="0"/>
              </a:rPr>
              <a:t>Extracellular fluid</a:t>
            </a:r>
            <a:endParaRPr lang="en-US" altLang="en-US" sz="2160">
              <a:latin typeface="Arial" panose="020B0604020202020204" pitchFamily="34" charset="0"/>
            </a:endParaRPr>
          </a:p>
        </p:txBody>
      </p:sp>
      <p:sp>
        <p:nvSpPr>
          <p:cNvPr id="11" name="Rectangle 19"/>
          <p:cNvSpPr>
            <a:spLocks noChangeArrowheads="1"/>
          </p:cNvSpPr>
          <p:nvPr/>
        </p:nvSpPr>
        <p:spPr bwMode="auto">
          <a:xfrm>
            <a:off x="7511586" y="1958340"/>
            <a:ext cx="1021113"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280" b="1">
                <a:solidFill>
                  <a:srgbClr val="231F20"/>
                </a:solidFill>
                <a:latin typeface="Arial" panose="020B0604020202020204" pitchFamily="34" charset="0"/>
              </a:rPr>
              <a:t>Lipid-</a:t>
            </a:r>
          </a:p>
          <a:p>
            <a:r>
              <a:rPr lang="en-US" altLang="en-US" sz="2280" b="1">
                <a:solidFill>
                  <a:srgbClr val="231F20"/>
                </a:solidFill>
                <a:latin typeface="Arial" panose="020B0604020202020204" pitchFamily="34" charset="0"/>
              </a:rPr>
              <a:t>soluble</a:t>
            </a:r>
            <a:endParaRPr lang="en-US" altLang="en-US" sz="2160" b="1">
              <a:latin typeface="Arial" panose="020B0604020202020204" pitchFamily="34" charset="0"/>
            </a:endParaRPr>
          </a:p>
          <a:p>
            <a:r>
              <a:rPr lang="en-US" altLang="en-US" sz="2280" b="1">
                <a:solidFill>
                  <a:srgbClr val="231F20"/>
                </a:solidFill>
                <a:latin typeface="Arial" panose="020B0604020202020204" pitchFamily="34" charset="0"/>
              </a:rPr>
              <a:t>solutes</a:t>
            </a:r>
            <a:endParaRPr lang="en-US" altLang="en-US" sz="2160" b="1">
              <a:latin typeface="Arial" panose="020B0604020202020204" pitchFamily="34" charset="0"/>
            </a:endParaRPr>
          </a:p>
        </p:txBody>
      </p:sp>
      <p:sp>
        <p:nvSpPr>
          <p:cNvPr id="12" name="Rectangle 20"/>
          <p:cNvSpPr>
            <a:spLocks noChangeArrowheads="1"/>
          </p:cNvSpPr>
          <p:nvPr/>
        </p:nvSpPr>
        <p:spPr bwMode="auto">
          <a:xfrm>
            <a:off x="5808516" y="5943600"/>
            <a:ext cx="149239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280" b="1" i="1" dirty="0">
                <a:solidFill>
                  <a:srgbClr val="231F20"/>
                </a:solidFill>
                <a:latin typeface="Arial" panose="020B0604020202020204" pitchFamily="34" charset="0"/>
              </a:rPr>
              <a:t>Cytoplasm</a:t>
            </a:r>
            <a:endParaRPr lang="en-US" altLang="en-US" sz="2160" dirty="0">
              <a:latin typeface="Arial" panose="020B0604020202020204" pitchFamily="34" charset="0"/>
            </a:endParaRPr>
          </a:p>
        </p:txBody>
      </p:sp>
      <p:sp>
        <p:nvSpPr>
          <p:cNvPr id="13" name="Rectangle 21"/>
          <p:cNvSpPr>
            <a:spLocks noChangeArrowheads="1"/>
          </p:cNvSpPr>
          <p:nvPr/>
        </p:nvSpPr>
        <p:spPr bwMode="auto">
          <a:xfrm>
            <a:off x="4275300" y="6994469"/>
            <a:ext cx="6621300"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280" dirty="0">
                <a:solidFill>
                  <a:srgbClr val="231F20"/>
                </a:solidFill>
                <a:latin typeface="Arial Black" panose="020B0A04020102020204" pitchFamily="34" charset="0"/>
              </a:rPr>
              <a:t>(a) Simple diffusion </a:t>
            </a:r>
            <a:r>
              <a:rPr lang="en-US" altLang="en-US" sz="2280" b="1" dirty="0">
                <a:solidFill>
                  <a:srgbClr val="231F20"/>
                </a:solidFill>
                <a:latin typeface="Arial" panose="020B0604020202020204" pitchFamily="34" charset="0"/>
              </a:rPr>
              <a:t>of fat-soluble molecules </a:t>
            </a:r>
            <a:endParaRPr lang="en-US" altLang="en-US" sz="2160" b="1" dirty="0">
              <a:latin typeface="Arial" panose="020B0604020202020204" pitchFamily="34" charset="0"/>
            </a:endParaRPr>
          </a:p>
          <a:p>
            <a:r>
              <a:rPr lang="en-US" altLang="en-US" sz="2280" b="1" dirty="0">
                <a:solidFill>
                  <a:srgbClr val="231F20"/>
                </a:solidFill>
                <a:latin typeface="Arial" panose="020B0604020202020204" pitchFamily="34" charset="0"/>
              </a:rPr>
              <a:t>      directly through the phospholipid bilayer</a:t>
            </a:r>
            <a:endParaRPr lang="en-US" altLang="en-US" sz="2160" dirty="0">
              <a:latin typeface="Arial" panose="020B0604020202020204" pitchFamily="34" charset="0"/>
            </a:endParaRPr>
          </a:p>
        </p:txBody>
      </p:sp>
      <p:sp>
        <p:nvSpPr>
          <p:cNvPr id="2" name="TextBox 1"/>
          <p:cNvSpPr txBox="1"/>
          <p:nvPr/>
        </p:nvSpPr>
        <p:spPr>
          <a:xfrm>
            <a:off x="9448801" y="2326004"/>
            <a:ext cx="4450080" cy="2492990"/>
          </a:xfrm>
          <a:prstGeom prst="rect">
            <a:avLst/>
          </a:prstGeom>
          <a:noFill/>
        </p:spPr>
        <p:txBody>
          <a:bodyPr wrap="square" rtlCol="0">
            <a:spAutoFit/>
          </a:bodyPr>
          <a:lstStyle/>
          <a:p>
            <a:pPr marL="457200" indent="-457200">
              <a:buFont typeface="Arial" panose="020B0604020202020204" pitchFamily="34" charset="0"/>
              <a:buChar char="•"/>
            </a:pPr>
            <a:r>
              <a:rPr lang="en-CA" dirty="0" smtClean="0"/>
              <a:t>Down along their concentration gradient</a:t>
            </a:r>
          </a:p>
          <a:p>
            <a:pPr marL="457200" indent="-457200">
              <a:buFont typeface="Arial" panose="020B0604020202020204" pitchFamily="34" charset="0"/>
              <a:buChar char="•"/>
            </a:pPr>
            <a:r>
              <a:rPr lang="en-CA" dirty="0" smtClean="0"/>
              <a:t>No use of ATP</a:t>
            </a:r>
          </a:p>
          <a:p>
            <a:pPr marL="457200" indent="-457200">
              <a:buFont typeface="Arial" panose="020B0604020202020204" pitchFamily="34" charset="0"/>
              <a:buChar char="•"/>
            </a:pPr>
            <a:r>
              <a:rPr lang="en-CA" dirty="0" smtClean="0"/>
              <a:t>Lipid-soluble molecules (oxygen, CO</a:t>
            </a:r>
            <a:r>
              <a:rPr lang="en-CA" baseline="-25000" dirty="0" smtClean="0"/>
              <a:t>2</a:t>
            </a:r>
            <a:r>
              <a:rPr lang="en-CA" dirty="0" smtClean="0"/>
              <a:t>, fat-soluble vitamins)</a:t>
            </a:r>
            <a:endParaRPr lang="en-CA" dirty="0"/>
          </a:p>
        </p:txBody>
      </p:sp>
    </p:spTree>
    <p:extLst>
      <p:ext uri="{BB962C8B-B14F-4D97-AF65-F5344CB8AC3E}">
        <p14:creationId xmlns:p14="http://schemas.microsoft.com/office/powerpoint/2010/main" val="544799788"/>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4"/>
          <p:cNvSpPr>
            <a:spLocks noChangeArrowheads="1"/>
          </p:cNvSpPr>
          <p:nvPr/>
        </p:nvSpPr>
        <p:spPr bwMode="auto">
          <a:xfrm>
            <a:off x="11630483" y="7898130"/>
            <a:ext cx="1167307"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sz="1440" b="1">
                <a:latin typeface="Arial" panose="020B0604020202020204" pitchFamily="34" charset="0"/>
              </a:rPr>
              <a:t>Figure 3.7b</a:t>
            </a:r>
          </a:p>
        </p:txBody>
      </p:sp>
      <p:pic>
        <p:nvPicPr>
          <p:cNvPr id="57358" name="Picture 1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99336" y="952500"/>
            <a:ext cx="9877424" cy="7046596"/>
          </a:xfrm>
          <a:prstGeom prst="rect">
            <a:avLst/>
          </a:prstGeom>
          <a:noFill/>
          <a:extLst>
            <a:ext uri="{909E8E84-426E-40dd-AFC4-6F175D3DCCD1}">
              <a14:hiddenFill xmlns:a14="http://schemas.microsoft.com/office/drawing/2010/main">
                <a:solidFill>
                  <a:srgbClr val="FFFFFF"/>
                </a:solidFill>
              </a14:hiddenFill>
            </a:ext>
          </a:extLst>
        </p:spPr>
      </p:pic>
      <p:sp>
        <p:nvSpPr>
          <p:cNvPr id="57359" name="Freeform 15"/>
          <p:cNvSpPr>
            <a:spLocks/>
          </p:cNvSpPr>
          <p:nvPr/>
        </p:nvSpPr>
        <p:spPr bwMode="auto">
          <a:xfrm>
            <a:off x="6219826" y="1224914"/>
            <a:ext cx="662940" cy="396240"/>
          </a:xfrm>
          <a:custGeom>
            <a:avLst/>
            <a:gdLst>
              <a:gd name="T0" fmla="*/ 0 w 348"/>
              <a:gd name="T1" fmla="*/ 208 h 208"/>
              <a:gd name="T2" fmla="*/ 230 w 348"/>
              <a:gd name="T3" fmla="*/ 0 h 208"/>
              <a:gd name="T4" fmla="*/ 348 w 348"/>
              <a:gd name="T5" fmla="*/ 0 h 208"/>
            </a:gdLst>
            <a:ahLst/>
            <a:cxnLst>
              <a:cxn ang="0">
                <a:pos x="T0" y="T1"/>
              </a:cxn>
              <a:cxn ang="0">
                <a:pos x="T2" y="T3"/>
              </a:cxn>
              <a:cxn ang="0">
                <a:pos x="T4" y="T5"/>
              </a:cxn>
            </a:cxnLst>
            <a:rect l="0" t="0" r="r" b="b"/>
            <a:pathLst>
              <a:path w="348" h="208">
                <a:moveTo>
                  <a:pt x="0" y="208"/>
                </a:moveTo>
                <a:lnTo>
                  <a:pt x="230" y="0"/>
                </a:lnTo>
                <a:lnTo>
                  <a:pt x="348" y="0"/>
                </a:lnTo>
              </a:path>
            </a:pathLst>
          </a:custGeom>
          <a:noFill/>
          <a:ln w="190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a:p>
        </p:txBody>
      </p:sp>
      <p:sp>
        <p:nvSpPr>
          <p:cNvPr id="57360" name="Line 16"/>
          <p:cNvSpPr>
            <a:spLocks noChangeShapeType="1"/>
          </p:cNvSpPr>
          <p:nvPr/>
        </p:nvSpPr>
        <p:spPr bwMode="auto">
          <a:xfrm flipV="1">
            <a:off x="6517006" y="1224915"/>
            <a:ext cx="140970" cy="1184910"/>
          </a:xfrm>
          <a:prstGeom prst="line">
            <a:avLst/>
          </a:prstGeom>
          <a:noFill/>
          <a:ln w="19050">
            <a:solidFill>
              <a:srgbClr val="231F20"/>
            </a:solidFill>
            <a:round/>
            <a:headEnd/>
            <a:tailEnd/>
          </a:ln>
          <a:extLst>
            <a:ext uri="{909E8E84-426E-40dd-AFC4-6F175D3DCCD1}">
              <a14:hiddenFill xmlns:a14="http://schemas.microsoft.com/office/drawing/2010/main">
                <a:noFill/>
              </a14:hiddenFill>
            </a:ext>
          </a:extLst>
        </p:spPr>
        <p:txBody>
          <a:bodyPr/>
          <a:lstStyle/>
          <a:p>
            <a:endParaRPr lang="en-CA" sz="3120"/>
          </a:p>
        </p:txBody>
      </p:sp>
      <p:sp>
        <p:nvSpPr>
          <p:cNvPr id="57361" name="Rectangle 17"/>
          <p:cNvSpPr>
            <a:spLocks noChangeArrowheads="1"/>
          </p:cNvSpPr>
          <p:nvPr/>
        </p:nvSpPr>
        <p:spPr bwMode="auto">
          <a:xfrm>
            <a:off x="6953250" y="1066800"/>
            <a:ext cx="2367636" cy="1403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280" b="1">
                <a:solidFill>
                  <a:srgbClr val="231F20"/>
                </a:solidFill>
                <a:latin typeface="Arial" panose="020B0604020202020204" pitchFamily="34" charset="0"/>
              </a:rPr>
              <a:t>Lipid-insoluble </a:t>
            </a:r>
          </a:p>
          <a:p>
            <a:r>
              <a:rPr lang="en-US" altLang="en-US" sz="2280" b="1">
                <a:solidFill>
                  <a:srgbClr val="231F20"/>
                </a:solidFill>
                <a:latin typeface="Arial" panose="020B0604020202020204" pitchFamily="34" charset="0"/>
              </a:rPr>
              <a:t>solutes (such as </a:t>
            </a:r>
            <a:endParaRPr lang="en-US" altLang="en-US" sz="2160" b="1">
              <a:latin typeface="Arial" panose="020B0604020202020204" pitchFamily="34" charset="0"/>
            </a:endParaRPr>
          </a:p>
          <a:p>
            <a:r>
              <a:rPr lang="en-US" altLang="en-US" sz="2280" b="1">
                <a:solidFill>
                  <a:srgbClr val="231F20"/>
                </a:solidFill>
                <a:latin typeface="Arial" panose="020B0604020202020204" pitchFamily="34" charset="0"/>
              </a:rPr>
              <a:t>sugars or amino </a:t>
            </a:r>
            <a:endParaRPr lang="en-US" altLang="en-US" sz="2160" b="1">
              <a:latin typeface="Arial" panose="020B0604020202020204" pitchFamily="34" charset="0"/>
            </a:endParaRPr>
          </a:p>
          <a:p>
            <a:r>
              <a:rPr lang="en-US" altLang="en-US" sz="2280" b="1">
                <a:solidFill>
                  <a:srgbClr val="231F20"/>
                </a:solidFill>
                <a:latin typeface="Arial" panose="020B0604020202020204" pitchFamily="34" charset="0"/>
              </a:rPr>
              <a:t>acids)</a:t>
            </a:r>
            <a:endParaRPr lang="en-US" altLang="en-US" sz="2160" b="1">
              <a:latin typeface="Arial" panose="020B0604020202020204" pitchFamily="34" charset="0"/>
            </a:endParaRPr>
          </a:p>
        </p:txBody>
      </p:sp>
      <p:sp>
        <p:nvSpPr>
          <p:cNvPr id="57362" name="Rectangle 18"/>
          <p:cNvSpPr>
            <a:spLocks noChangeArrowheads="1"/>
          </p:cNvSpPr>
          <p:nvPr/>
        </p:nvSpPr>
        <p:spPr bwMode="auto">
          <a:xfrm>
            <a:off x="685800" y="7223069"/>
            <a:ext cx="13639799"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en-US" sz="2280" dirty="0">
                <a:solidFill>
                  <a:srgbClr val="231F20"/>
                </a:solidFill>
                <a:latin typeface="Arial Black" panose="020B0A04020102020204" pitchFamily="34" charset="0"/>
              </a:rPr>
              <a:t>(b) Carrier-mediated facilitated diffusion</a:t>
            </a:r>
            <a:r>
              <a:rPr lang="en-US" altLang="en-US" sz="2280" b="1" dirty="0">
                <a:solidFill>
                  <a:srgbClr val="231F20"/>
                </a:solidFill>
                <a:latin typeface="Arial" panose="020B0604020202020204" pitchFamily="34" charset="0"/>
              </a:rPr>
              <a:t> via a </a:t>
            </a:r>
            <a:r>
              <a:rPr lang="en-US" altLang="en-US" sz="2280" b="1" dirty="0" smtClean="0">
                <a:solidFill>
                  <a:srgbClr val="231F20"/>
                </a:solidFill>
                <a:latin typeface="Arial" panose="020B0604020202020204" pitchFamily="34" charset="0"/>
              </a:rPr>
              <a:t>protein </a:t>
            </a:r>
            <a:r>
              <a:rPr lang="en-US" altLang="en-US" sz="2280" b="1" dirty="0">
                <a:solidFill>
                  <a:srgbClr val="231F20"/>
                </a:solidFill>
                <a:latin typeface="Arial" panose="020B0604020202020204" pitchFamily="34" charset="0"/>
              </a:rPr>
              <a:t>carrier specific for one </a:t>
            </a:r>
            <a:r>
              <a:rPr lang="en-US" altLang="en-US" sz="2280" b="1" dirty="0" smtClean="0">
                <a:solidFill>
                  <a:srgbClr val="231F20"/>
                </a:solidFill>
                <a:latin typeface="Arial" panose="020B0604020202020204" pitchFamily="34" charset="0"/>
              </a:rPr>
              <a:t>chemical; binding </a:t>
            </a:r>
            <a:r>
              <a:rPr lang="en-US" altLang="en-US" sz="2280" b="1" dirty="0">
                <a:solidFill>
                  <a:srgbClr val="231F20"/>
                </a:solidFill>
                <a:latin typeface="Arial" panose="020B0604020202020204" pitchFamily="34" charset="0"/>
              </a:rPr>
              <a:t>of substrate </a:t>
            </a:r>
            <a:r>
              <a:rPr lang="en-US" altLang="en-US" sz="2280" b="1" dirty="0" smtClean="0">
                <a:solidFill>
                  <a:srgbClr val="231F20"/>
                </a:solidFill>
                <a:latin typeface="Arial" panose="020B0604020202020204" pitchFamily="34" charset="0"/>
              </a:rPr>
              <a:t>causes </a:t>
            </a:r>
            <a:r>
              <a:rPr lang="en-US" altLang="en-US" sz="2280" b="1" dirty="0">
                <a:solidFill>
                  <a:srgbClr val="231F20"/>
                </a:solidFill>
                <a:latin typeface="Arial" panose="020B0604020202020204" pitchFamily="34" charset="0"/>
              </a:rPr>
              <a:t>shape change in transport protein</a:t>
            </a:r>
            <a:endParaRPr lang="en-US" altLang="en-US" sz="2160" dirty="0">
              <a:latin typeface="Arial" panose="020B0604020202020204" pitchFamily="34" charset="0"/>
            </a:endParaRPr>
          </a:p>
        </p:txBody>
      </p:sp>
      <p:sp>
        <p:nvSpPr>
          <p:cNvPr id="8" name="Rectangle 4"/>
          <p:cNvSpPr>
            <a:spLocks noGrp="1" noChangeArrowheads="1"/>
          </p:cNvSpPr>
          <p:nvPr>
            <p:ph type="title"/>
          </p:nvPr>
        </p:nvSpPr>
        <p:spPr>
          <a:xfrm>
            <a:off x="731520" y="-457200"/>
            <a:ext cx="13167360" cy="1371600"/>
          </a:xfrm>
        </p:spPr>
        <p:txBody>
          <a:bodyPr>
            <a:normAutofit/>
          </a:bodyPr>
          <a:lstStyle/>
          <a:p>
            <a:r>
              <a:rPr lang="en-US" altLang="en-US" sz="5400" b="1" dirty="0" smtClean="0"/>
              <a:t>Carrier-mediated facilitated diffusion</a:t>
            </a:r>
            <a:endParaRPr lang="en-US" altLang="en-US" sz="5400" b="1" dirty="0"/>
          </a:p>
        </p:txBody>
      </p:sp>
      <p:sp>
        <p:nvSpPr>
          <p:cNvPr id="2" name="TextBox 1"/>
          <p:cNvSpPr txBox="1"/>
          <p:nvPr/>
        </p:nvSpPr>
        <p:spPr>
          <a:xfrm>
            <a:off x="9753600" y="2470261"/>
            <a:ext cx="4571999" cy="2492990"/>
          </a:xfrm>
          <a:prstGeom prst="rect">
            <a:avLst/>
          </a:prstGeom>
          <a:noFill/>
        </p:spPr>
        <p:txBody>
          <a:bodyPr wrap="square" rtlCol="0">
            <a:spAutoFit/>
          </a:bodyPr>
          <a:lstStyle/>
          <a:p>
            <a:pPr marL="457200" indent="-457200">
              <a:buFont typeface="Arial" panose="020B0604020202020204" pitchFamily="34" charset="0"/>
              <a:buChar char="•"/>
            </a:pPr>
            <a:r>
              <a:rPr lang="en-CA" dirty="0" smtClean="0"/>
              <a:t>Down the concentration gradient (ex. Glucose from blood into the cells) (as in simple diffusion)</a:t>
            </a:r>
          </a:p>
          <a:p>
            <a:pPr marL="457200" indent="-457200">
              <a:buFont typeface="Arial" panose="020B0604020202020204" pitchFamily="34" charset="0"/>
              <a:buChar char="•"/>
            </a:pPr>
            <a:r>
              <a:rPr lang="en-CA" dirty="0" smtClean="0"/>
              <a:t>No use of ATP</a:t>
            </a:r>
          </a:p>
          <a:p>
            <a:pPr marL="457200" indent="-457200">
              <a:buFont typeface="Arial" panose="020B0604020202020204" pitchFamily="34" charset="0"/>
              <a:buChar char="•"/>
            </a:pPr>
            <a:r>
              <a:rPr lang="en-CA" dirty="0" smtClean="0"/>
              <a:t>Carrier can be saturated</a:t>
            </a:r>
            <a:endParaRPr lang="en-CA" dirty="0"/>
          </a:p>
        </p:txBody>
      </p:sp>
    </p:spTree>
    <p:extLst>
      <p:ext uri="{BB962C8B-B14F-4D97-AF65-F5344CB8AC3E}">
        <p14:creationId xmlns:p14="http://schemas.microsoft.com/office/powerpoint/2010/main" val="359431218"/>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0" name="Rectangle 4"/>
          <p:cNvSpPr>
            <a:spLocks noChangeArrowheads="1"/>
          </p:cNvSpPr>
          <p:nvPr/>
        </p:nvSpPr>
        <p:spPr bwMode="auto">
          <a:xfrm>
            <a:off x="13106400" y="7620000"/>
            <a:ext cx="1157689"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sz="1440" b="1">
                <a:latin typeface="Arial" panose="020B0604020202020204" pitchFamily="34" charset="0"/>
              </a:rPr>
              <a:t>Figure 3.7c</a:t>
            </a:r>
          </a:p>
        </p:txBody>
      </p:sp>
      <p:pic>
        <p:nvPicPr>
          <p:cNvPr id="60429" name="Picture 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75536" y="1708786"/>
            <a:ext cx="9877424" cy="5835014"/>
          </a:xfrm>
          <a:prstGeom prst="rect">
            <a:avLst/>
          </a:prstGeom>
          <a:noFill/>
          <a:extLst>
            <a:ext uri="{909E8E84-426E-40dd-AFC4-6F175D3DCCD1}">
              <a14:hiddenFill xmlns:a14="http://schemas.microsoft.com/office/drawing/2010/main">
                <a:solidFill>
                  <a:srgbClr val="FFFFFF"/>
                </a:solidFill>
              </a14:hiddenFill>
            </a:ext>
          </a:extLst>
        </p:spPr>
      </p:pic>
      <p:sp>
        <p:nvSpPr>
          <p:cNvPr id="60430" name="Freeform 14"/>
          <p:cNvSpPr>
            <a:spLocks/>
          </p:cNvSpPr>
          <p:nvPr/>
        </p:nvSpPr>
        <p:spPr bwMode="auto">
          <a:xfrm>
            <a:off x="6781800" y="1828800"/>
            <a:ext cx="320040" cy="1017270"/>
          </a:xfrm>
          <a:custGeom>
            <a:avLst/>
            <a:gdLst>
              <a:gd name="T0" fmla="*/ 0 w 168"/>
              <a:gd name="T1" fmla="*/ 534 h 534"/>
              <a:gd name="T2" fmla="*/ 62 w 168"/>
              <a:gd name="T3" fmla="*/ 0 h 534"/>
              <a:gd name="T4" fmla="*/ 168 w 168"/>
              <a:gd name="T5" fmla="*/ 0 h 534"/>
            </a:gdLst>
            <a:ahLst/>
            <a:cxnLst>
              <a:cxn ang="0">
                <a:pos x="T0" y="T1"/>
              </a:cxn>
              <a:cxn ang="0">
                <a:pos x="T2" y="T3"/>
              </a:cxn>
              <a:cxn ang="0">
                <a:pos x="T4" y="T5"/>
              </a:cxn>
            </a:cxnLst>
            <a:rect l="0" t="0" r="r" b="b"/>
            <a:pathLst>
              <a:path w="168" h="534">
                <a:moveTo>
                  <a:pt x="0" y="534"/>
                </a:moveTo>
                <a:lnTo>
                  <a:pt x="62" y="0"/>
                </a:lnTo>
                <a:lnTo>
                  <a:pt x="168" y="0"/>
                </a:lnTo>
              </a:path>
            </a:pathLst>
          </a:custGeom>
          <a:noFill/>
          <a:ln w="1905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a:p>
        </p:txBody>
      </p:sp>
      <p:sp>
        <p:nvSpPr>
          <p:cNvPr id="60431" name="Line 15"/>
          <p:cNvSpPr>
            <a:spLocks noChangeShapeType="1"/>
          </p:cNvSpPr>
          <p:nvPr/>
        </p:nvSpPr>
        <p:spPr bwMode="auto">
          <a:xfrm flipH="1" flipV="1">
            <a:off x="6829426" y="2143126"/>
            <a:ext cx="232410" cy="904874"/>
          </a:xfrm>
          <a:prstGeom prst="line">
            <a:avLst/>
          </a:prstGeom>
          <a:noFill/>
          <a:ln w="19050">
            <a:solidFill>
              <a:srgbClr val="231F20"/>
            </a:solidFill>
            <a:round/>
            <a:headEnd/>
            <a:tailEnd/>
          </a:ln>
          <a:extLst>
            <a:ext uri="{909E8E84-426E-40dd-AFC4-6F175D3DCCD1}">
              <a14:hiddenFill xmlns:a14="http://schemas.microsoft.com/office/drawing/2010/main">
                <a:noFill/>
              </a14:hiddenFill>
            </a:ext>
          </a:extLst>
        </p:spPr>
        <p:txBody>
          <a:bodyPr/>
          <a:lstStyle/>
          <a:p>
            <a:endParaRPr lang="en-CA" sz="3120"/>
          </a:p>
        </p:txBody>
      </p:sp>
      <p:sp>
        <p:nvSpPr>
          <p:cNvPr id="60432" name="Rectangle 16"/>
          <p:cNvSpPr>
            <a:spLocks noChangeArrowheads="1"/>
          </p:cNvSpPr>
          <p:nvPr/>
        </p:nvSpPr>
        <p:spPr bwMode="auto">
          <a:xfrm>
            <a:off x="7200901" y="1752600"/>
            <a:ext cx="1561325"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280" b="1" dirty="0">
                <a:solidFill>
                  <a:srgbClr val="231F20"/>
                </a:solidFill>
                <a:latin typeface="Arial" panose="020B0604020202020204" pitchFamily="34" charset="0"/>
              </a:rPr>
              <a:t>Small lipid-</a:t>
            </a:r>
          </a:p>
          <a:p>
            <a:r>
              <a:rPr lang="en-US" altLang="en-US" sz="2280" b="1" dirty="0">
                <a:solidFill>
                  <a:srgbClr val="231F20"/>
                </a:solidFill>
                <a:latin typeface="Arial" panose="020B0604020202020204" pitchFamily="34" charset="0"/>
              </a:rPr>
              <a:t>insoluble </a:t>
            </a:r>
            <a:endParaRPr lang="en-US" altLang="en-US" sz="2160" b="1" dirty="0">
              <a:latin typeface="Arial" panose="020B0604020202020204" pitchFamily="34" charset="0"/>
            </a:endParaRPr>
          </a:p>
          <a:p>
            <a:r>
              <a:rPr lang="en-US" altLang="en-US" sz="2280" b="1" dirty="0">
                <a:solidFill>
                  <a:srgbClr val="231F20"/>
                </a:solidFill>
                <a:latin typeface="Arial" panose="020B0604020202020204" pitchFamily="34" charset="0"/>
              </a:rPr>
              <a:t>solutes</a:t>
            </a:r>
            <a:endParaRPr lang="en-US" altLang="en-US" sz="2160" b="1" dirty="0">
              <a:latin typeface="Arial" panose="020B0604020202020204" pitchFamily="34" charset="0"/>
            </a:endParaRPr>
          </a:p>
        </p:txBody>
      </p:sp>
      <p:sp>
        <p:nvSpPr>
          <p:cNvPr id="60433" name="Rectangle 17"/>
          <p:cNvSpPr>
            <a:spLocks noChangeArrowheads="1"/>
          </p:cNvSpPr>
          <p:nvPr/>
        </p:nvSpPr>
        <p:spPr bwMode="auto">
          <a:xfrm>
            <a:off x="1828800" y="7223069"/>
            <a:ext cx="13956030"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en-US" sz="2280" dirty="0">
                <a:solidFill>
                  <a:srgbClr val="231F20"/>
                </a:solidFill>
                <a:latin typeface="Arial Black" panose="020B0A04020102020204" pitchFamily="34" charset="0"/>
              </a:rPr>
              <a:t>(c) Channel-mediated facilitated </a:t>
            </a:r>
            <a:r>
              <a:rPr lang="en-US" altLang="en-US" sz="2280" dirty="0" smtClean="0">
                <a:solidFill>
                  <a:srgbClr val="231F20"/>
                </a:solidFill>
                <a:latin typeface="Arial Black" panose="020B0A04020102020204" pitchFamily="34" charset="0"/>
              </a:rPr>
              <a:t>diffusion</a:t>
            </a:r>
            <a:r>
              <a:rPr lang="en-US" altLang="en-US" sz="2280" b="1" dirty="0" smtClean="0">
                <a:solidFill>
                  <a:srgbClr val="231F20"/>
                </a:solidFill>
                <a:latin typeface="Arial" panose="020B0604020202020204" pitchFamily="34" charset="0"/>
              </a:rPr>
              <a:t>  </a:t>
            </a:r>
            <a:r>
              <a:rPr lang="en-US" altLang="en-US" sz="2280" b="1" dirty="0">
                <a:solidFill>
                  <a:srgbClr val="231F20"/>
                </a:solidFill>
                <a:latin typeface="Arial" panose="020B0604020202020204" pitchFamily="34" charset="0"/>
              </a:rPr>
              <a:t>through a channel </a:t>
            </a:r>
            <a:r>
              <a:rPr lang="en-US" altLang="en-US" sz="2280" b="1" dirty="0" smtClean="0">
                <a:solidFill>
                  <a:srgbClr val="231F20"/>
                </a:solidFill>
                <a:latin typeface="Arial" panose="020B0604020202020204" pitchFamily="34" charset="0"/>
              </a:rPr>
              <a:t>protein</a:t>
            </a:r>
            <a:r>
              <a:rPr lang="en-US" altLang="en-US" sz="2280" b="1" dirty="0">
                <a:solidFill>
                  <a:srgbClr val="231F20"/>
                </a:solidFill>
                <a:latin typeface="Arial" panose="020B0604020202020204" pitchFamily="34" charset="0"/>
              </a:rPr>
              <a:t>; mostly ions </a:t>
            </a:r>
            <a:endParaRPr lang="en-US" altLang="en-US" sz="2160" b="1" dirty="0">
              <a:latin typeface="Arial" panose="020B0604020202020204" pitchFamily="34" charset="0"/>
            </a:endParaRPr>
          </a:p>
          <a:p>
            <a:r>
              <a:rPr lang="en-US" altLang="en-US" sz="2280" b="1" dirty="0">
                <a:solidFill>
                  <a:srgbClr val="231F20"/>
                </a:solidFill>
                <a:latin typeface="Arial" panose="020B0604020202020204" pitchFamily="34" charset="0"/>
              </a:rPr>
              <a:t>      selected on basis of size and </a:t>
            </a:r>
            <a:r>
              <a:rPr lang="en-US" altLang="en-US" sz="2280" b="1" dirty="0" smtClean="0">
                <a:solidFill>
                  <a:srgbClr val="231F20"/>
                </a:solidFill>
                <a:latin typeface="Arial" panose="020B0604020202020204" pitchFamily="34" charset="0"/>
              </a:rPr>
              <a:t>charge   (</a:t>
            </a:r>
            <a:r>
              <a:rPr lang="en-US" altLang="en-US" sz="2280" b="1" dirty="0" err="1" smtClean="0">
                <a:solidFill>
                  <a:srgbClr val="231F20"/>
                </a:solidFill>
                <a:latin typeface="Arial" panose="020B0604020202020204" pitchFamily="34" charset="0"/>
              </a:rPr>
              <a:t>aquaporines</a:t>
            </a:r>
            <a:r>
              <a:rPr lang="en-US" altLang="en-US" sz="2280" b="1" dirty="0" smtClean="0">
                <a:solidFill>
                  <a:srgbClr val="231F20"/>
                </a:solidFill>
                <a:latin typeface="Arial" panose="020B0604020202020204" pitchFamily="34" charset="0"/>
              </a:rPr>
              <a:t> for the passage of water)</a:t>
            </a:r>
            <a:endParaRPr lang="en-US" altLang="en-US" sz="2160" dirty="0">
              <a:latin typeface="Arial" panose="020B0604020202020204" pitchFamily="34" charset="0"/>
            </a:endParaRPr>
          </a:p>
        </p:txBody>
      </p:sp>
      <p:sp>
        <p:nvSpPr>
          <p:cNvPr id="8" name="Rectangle 4"/>
          <p:cNvSpPr>
            <a:spLocks noGrp="1" noChangeArrowheads="1"/>
          </p:cNvSpPr>
          <p:nvPr>
            <p:ph type="title"/>
          </p:nvPr>
        </p:nvSpPr>
        <p:spPr>
          <a:xfrm>
            <a:off x="731520" y="0"/>
            <a:ext cx="13167360" cy="1371600"/>
          </a:xfrm>
        </p:spPr>
        <p:txBody>
          <a:bodyPr>
            <a:normAutofit/>
          </a:bodyPr>
          <a:lstStyle/>
          <a:p>
            <a:r>
              <a:rPr lang="en-US" altLang="en-US" sz="5400" b="1" dirty="0" smtClean="0"/>
              <a:t>Channel-mediated facilitated Diffusion </a:t>
            </a:r>
            <a:endParaRPr lang="en-US" altLang="en-US" sz="5400" b="1" dirty="0"/>
          </a:p>
        </p:txBody>
      </p:sp>
      <p:sp>
        <p:nvSpPr>
          <p:cNvPr id="2" name="Rectangle 1"/>
          <p:cNvSpPr/>
          <p:nvPr/>
        </p:nvSpPr>
        <p:spPr>
          <a:xfrm>
            <a:off x="9448800" y="2819400"/>
            <a:ext cx="4572000" cy="2492990"/>
          </a:xfrm>
          <a:prstGeom prst="rect">
            <a:avLst/>
          </a:prstGeom>
        </p:spPr>
        <p:txBody>
          <a:bodyPr wrap="square">
            <a:spAutoFit/>
          </a:bodyPr>
          <a:lstStyle/>
          <a:p>
            <a:pPr marL="457200" indent="-457200">
              <a:buFont typeface="Arial" panose="020B0604020202020204" pitchFamily="34" charset="0"/>
              <a:buChar char="•"/>
            </a:pPr>
            <a:r>
              <a:rPr lang="en-CA" dirty="0"/>
              <a:t>Down along their concentration </a:t>
            </a:r>
            <a:r>
              <a:rPr lang="en-CA" dirty="0" smtClean="0"/>
              <a:t>gradient through a specific channel</a:t>
            </a:r>
            <a:endParaRPr lang="en-CA" dirty="0"/>
          </a:p>
          <a:p>
            <a:pPr marL="457200" indent="-457200">
              <a:buFont typeface="Arial" panose="020B0604020202020204" pitchFamily="34" charset="0"/>
              <a:buChar char="•"/>
            </a:pPr>
            <a:endParaRPr lang="en-CA" dirty="0"/>
          </a:p>
          <a:p>
            <a:pPr marL="457200" indent="-457200">
              <a:buFont typeface="Arial" panose="020B0604020202020204" pitchFamily="34" charset="0"/>
              <a:buChar char="•"/>
            </a:pPr>
            <a:r>
              <a:rPr lang="en-CA" dirty="0"/>
              <a:t>Lipid-soluble molecules </a:t>
            </a:r>
            <a:r>
              <a:rPr lang="en-CA" dirty="0" smtClean="0"/>
              <a:t>(water, ions)</a:t>
            </a:r>
            <a:endParaRPr lang="en-CA" dirty="0"/>
          </a:p>
        </p:txBody>
      </p:sp>
    </p:spTree>
    <p:extLst>
      <p:ext uri="{BB962C8B-B14F-4D97-AF65-F5344CB8AC3E}">
        <p14:creationId xmlns:p14="http://schemas.microsoft.com/office/powerpoint/2010/main" val="1187679144"/>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4"/>
          <p:cNvSpPr>
            <a:spLocks noGrp="1" noChangeArrowheads="1"/>
          </p:cNvSpPr>
          <p:nvPr>
            <p:ph type="title"/>
          </p:nvPr>
        </p:nvSpPr>
        <p:spPr>
          <a:xfrm>
            <a:off x="731520" y="-228600"/>
            <a:ext cx="13167360" cy="1371600"/>
          </a:xfrm>
        </p:spPr>
        <p:txBody>
          <a:bodyPr>
            <a:normAutofit/>
          </a:bodyPr>
          <a:lstStyle/>
          <a:p>
            <a:r>
              <a:rPr lang="en-US" altLang="en-US" sz="5400" b="1" dirty="0"/>
              <a:t>Passive Processes: Osmosis</a:t>
            </a:r>
          </a:p>
        </p:txBody>
      </p:sp>
      <p:sp>
        <p:nvSpPr>
          <p:cNvPr id="15" name="Rectangle 5"/>
          <p:cNvSpPr txBox="1">
            <a:spLocks noChangeArrowheads="1"/>
          </p:cNvSpPr>
          <p:nvPr/>
        </p:nvSpPr>
        <p:spPr>
          <a:xfrm>
            <a:off x="731520" y="2286000"/>
            <a:ext cx="6050280" cy="5266944"/>
          </a:xfrm>
          <a:prstGeom prst="rect">
            <a:avLst/>
          </a:prstGeom>
        </p:spPr>
        <p:txBody>
          <a:bodyPr vert="horz" lIns="130622" tIns="65311" rIns="130622" bIns="65311">
            <a:normAutofit fontScale="92500"/>
          </a:bodyPr>
          <a:lstStyle>
            <a:lvl1pPr marL="391866" indent="-391866" algn="l" rtl="0" eaLnBrk="1" latinLnBrk="0" hangingPunct="1">
              <a:spcBef>
                <a:spcPct val="20000"/>
              </a:spcBef>
              <a:buClr>
                <a:schemeClr val="accent3"/>
              </a:buClr>
              <a:buSzPct val="95000"/>
              <a:buFont typeface="Wingdings 2"/>
              <a:buChar char=""/>
              <a:defRPr kumimoji="0" sz="3700" kern="1200">
                <a:solidFill>
                  <a:schemeClr val="tx1"/>
                </a:solidFill>
                <a:latin typeface="+mn-lt"/>
                <a:ea typeface="+mn-ea"/>
                <a:cs typeface="+mn-cs"/>
              </a:defRPr>
            </a:lvl1pPr>
            <a:lvl2pPr marL="914354" indent="-352680" algn="l" rtl="0" eaLnBrk="1" latinLnBrk="0" hangingPunct="1">
              <a:spcBef>
                <a:spcPct val="20000"/>
              </a:spcBef>
              <a:buClr>
                <a:schemeClr val="accent1"/>
              </a:buClr>
              <a:buSzPct val="85000"/>
              <a:buFont typeface="Wingdings 2"/>
              <a:buChar char=""/>
              <a:defRPr kumimoji="0" sz="3400" kern="1200">
                <a:solidFill>
                  <a:schemeClr val="tx1"/>
                </a:solidFill>
                <a:latin typeface="+mn-lt"/>
                <a:ea typeface="+mn-ea"/>
                <a:cs typeface="+mn-cs"/>
              </a:defRPr>
            </a:lvl2pPr>
            <a:lvl3pPr marL="1306220" indent="-352680" algn="l" rtl="0" eaLnBrk="1" latinLnBrk="0" hangingPunct="1">
              <a:spcBef>
                <a:spcPct val="20000"/>
              </a:spcBef>
              <a:buClr>
                <a:schemeClr val="accent2"/>
              </a:buClr>
              <a:buSzPct val="70000"/>
              <a:buFont typeface="Wingdings 2"/>
              <a:buChar char=""/>
              <a:defRPr kumimoji="0" sz="3000" kern="1200">
                <a:solidFill>
                  <a:schemeClr val="tx1"/>
                </a:solidFill>
                <a:latin typeface="+mn-lt"/>
                <a:ea typeface="+mn-ea"/>
                <a:cs typeface="+mn-cs"/>
              </a:defRPr>
            </a:lvl3pPr>
            <a:lvl4pPr marL="1698087" indent="-300431" algn="l" rtl="0" eaLnBrk="1" latinLnBrk="0" hangingPunct="1">
              <a:spcBef>
                <a:spcPct val="20000"/>
              </a:spcBef>
              <a:buClr>
                <a:schemeClr val="accent3"/>
              </a:buClr>
              <a:buSzPct val="65000"/>
              <a:buFont typeface="Wingdings 2"/>
              <a:buChar char=""/>
              <a:defRPr kumimoji="0" sz="2900" kern="1200">
                <a:solidFill>
                  <a:schemeClr val="tx1"/>
                </a:solidFill>
                <a:latin typeface="+mn-lt"/>
                <a:ea typeface="+mn-ea"/>
                <a:cs typeface="+mn-cs"/>
              </a:defRPr>
            </a:lvl4pPr>
            <a:lvl5pPr marL="2089953" indent="-300431" algn="l" rtl="0" eaLnBrk="1" latinLnBrk="0" hangingPunct="1">
              <a:spcBef>
                <a:spcPct val="20000"/>
              </a:spcBef>
              <a:buClr>
                <a:schemeClr val="accent4"/>
              </a:buClr>
              <a:buSzPct val="65000"/>
              <a:buFont typeface="Wingdings 2"/>
              <a:buChar char=""/>
              <a:defRPr kumimoji="0" sz="2900" kern="1200">
                <a:solidFill>
                  <a:schemeClr val="tx1"/>
                </a:solidFill>
                <a:latin typeface="+mn-lt"/>
                <a:ea typeface="+mn-ea"/>
                <a:cs typeface="+mn-cs"/>
              </a:defRPr>
            </a:lvl5pPr>
            <a:lvl6pPr marL="2481819" indent="-300431" algn="l" rtl="0" eaLnBrk="1" latinLnBrk="0" hangingPunct="1">
              <a:spcBef>
                <a:spcPct val="20000"/>
              </a:spcBef>
              <a:buClr>
                <a:schemeClr val="accent5"/>
              </a:buClr>
              <a:buSzPct val="80000"/>
              <a:buFont typeface="Wingdings 2"/>
              <a:buChar char=""/>
              <a:defRPr kumimoji="0" sz="2600" kern="1200">
                <a:solidFill>
                  <a:schemeClr val="tx1"/>
                </a:solidFill>
                <a:latin typeface="+mn-lt"/>
                <a:ea typeface="+mn-ea"/>
                <a:cs typeface="+mn-cs"/>
              </a:defRPr>
            </a:lvl6pPr>
            <a:lvl7pPr marL="2743063" indent="-261244" algn="l" rtl="0" eaLnBrk="1" latinLnBrk="0" hangingPunct="1">
              <a:spcBef>
                <a:spcPct val="20000"/>
              </a:spcBef>
              <a:buClr>
                <a:schemeClr val="accent6"/>
              </a:buClr>
              <a:buSzPct val="80000"/>
              <a:buFont typeface="Wingdings 2"/>
              <a:buChar char=""/>
              <a:defRPr kumimoji="0" sz="2300" kern="1200" baseline="0">
                <a:solidFill>
                  <a:schemeClr val="tx1"/>
                </a:solidFill>
                <a:latin typeface="+mn-lt"/>
                <a:ea typeface="+mn-ea"/>
                <a:cs typeface="+mn-cs"/>
              </a:defRPr>
            </a:lvl7pPr>
            <a:lvl8pPr marL="3134929" indent="-261244" algn="l" rtl="0" eaLnBrk="1" latinLnBrk="0" hangingPunct="1">
              <a:spcBef>
                <a:spcPct val="20000"/>
              </a:spcBef>
              <a:buClr>
                <a:schemeClr val="tx2"/>
              </a:buClr>
              <a:buChar char="•"/>
              <a:defRPr kumimoji="0" sz="2300" kern="1200">
                <a:solidFill>
                  <a:schemeClr val="tx1"/>
                </a:solidFill>
                <a:latin typeface="+mn-lt"/>
                <a:ea typeface="+mn-ea"/>
                <a:cs typeface="+mn-cs"/>
              </a:defRPr>
            </a:lvl8pPr>
            <a:lvl9pPr marL="3526795" indent="-261244" algn="l" rtl="0" eaLnBrk="1" latinLnBrk="0" hangingPunct="1">
              <a:spcBef>
                <a:spcPct val="20000"/>
              </a:spcBef>
              <a:buClr>
                <a:schemeClr val="tx2"/>
              </a:buClr>
              <a:buFontTx/>
              <a:buChar char="•"/>
              <a:defRPr kumimoji="0" sz="2000" kern="1200" baseline="0">
                <a:solidFill>
                  <a:schemeClr val="tx1"/>
                </a:solidFill>
                <a:latin typeface="+mn-lt"/>
                <a:ea typeface="+mn-ea"/>
                <a:cs typeface="+mn-cs"/>
              </a:defRPr>
            </a:lvl9pPr>
          </a:lstStyle>
          <a:p>
            <a:pPr defTabSz="914400"/>
            <a:r>
              <a:rPr lang="en-US" altLang="en-US" dirty="0" smtClean="0">
                <a:latin typeface="Arial" panose="020B0604020202020204" pitchFamily="34" charset="0"/>
                <a:cs typeface="Arial" panose="020B0604020202020204" pitchFamily="34" charset="0"/>
              </a:rPr>
              <a:t>Movement of solvent (water) across a selectively permeable membrane </a:t>
            </a:r>
          </a:p>
          <a:p>
            <a:pPr defTabSz="914400"/>
            <a:r>
              <a:rPr lang="en-US" altLang="en-US" dirty="0" smtClean="0">
                <a:latin typeface="Arial" panose="020B0604020202020204" pitchFamily="34" charset="0"/>
                <a:cs typeface="Arial" panose="020B0604020202020204" pitchFamily="34" charset="0"/>
              </a:rPr>
              <a:t>Water diffuses through plasma membranes:</a:t>
            </a:r>
          </a:p>
          <a:p>
            <a:pPr lvl="1" defTabSz="914400"/>
            <a:r>
              <a:rPr lang="en-US" altLang="en-US" dirty="0" smtClean="0">
                <a:latin typeface="Arial" panose="020B0604020202020204" pitchFamily="34" charset="0"/>
                <a:cs typeface="Arial" panose="020B0604020202020204" pitchFamily="34" charset="0"/>
              </a:rPr>
              <a:t>Through the lipid bilayer</a:t>
            </a:r>
          </a:p>
          <a:p>
            <a:pPr lvl="1" defTabSz="914400"/>
            <a:r>
              <a:rPr lang="en-US" altLang="en-US" dirty="0" smtClean="0">
                <a:latin typeface="Arial" panose="020B0604020202020204" pitchFamily="34" charset="0"/>
                <a:cs typeface="Arial" panose="020B0604020202020204" pitchFamily="34" charset="0"/>
              </a:rPr>
              <a:t>Through water channels called </a:t>
            </a:r>
            <a:r>
              <a:rPr lang="en-US" altLang="en-US" dirty="0" err="1" smtClean="0">
                <a:latin typeface="Arial" panose="020B0604020202020204" pitchFamily="34" charset="0"/>
                <a:cs typeface="Arial" panose="020B0604020202020204" pitchFamily="34" charset="0"/>
              </a:rPr>
              <a:t>aquaporins</a:t>
            </a:r>
            <a:r>
              <a:rPr lang="en-US" altLang="en-US" dirty="0" smtClean="0">
                <a:latin typeface="Arial" panose="020B0604020202020204" pitchFamily="34" charset="0"/>
                <a:cs typeface="Arial" panose="020B0604020202020204" pitchFamily="34" charset="0"/>
              </a:rPr>
              <a:t> (AQPs)</a:t>
            </a:r>
            <a:endParaRPr lang="en-US" altLang="en-US" dirty="0">
              <a:latin typeface="Arial" panose="020B0604020202020204" pitchFamily="34" charset="0"/>
              <a:cs typeface="Arial" panose="020B0604020202020204" pitchFamily="34" charset="0"/>
            </a:endParaRPr>
          </a:p>
        </p:txBody>
      </p:sp>
      <p:pic>
        <p:nvPicPr>
          <p:cNvPr id="17" name="Picture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72686" y="990600"/>
            <a:ext cx="3279648" cy="6437376"/>
          </a:xfrm>
          <a:prstGeom prst="rect">
            <a:avLst/>
          </a:prstGeom>
        </p:spPr>
      </p:pic>
      <p:sp>
        <p:nvSpPr>
          <p:cNvPr id="18" name="Rectangle 17"/>
          <p:cNvSpPr/>
          <p:nvPr/>
        </p:nvSpPr>
        <p:spPr>
          <a:xfrm>
            <a:off x="11213677" y="1280729"/>
            <a:ext cx="1188146" cy="585673"/>
          </a:xfrm>
          <a:prstGeom prst="rect">
            <a:avLst/>
          </a:prstGeom>
        </p:spPr>
        <p:txBody>
          <a:bodyPr wrap="none">
            <a:spAutoFit/>
          </a:bodyPr>
          <a:lstStyle/>
          <a:p>
            <a:pPr eaLnBrk="1" fontAlgn="auto" hangingPunct="1">
              <a:spcBef>
                <a:spcPts val="0"/>
              </a:spcBef>
              <a:spcAft>
                <a:spcPts val="0"/>
              </a:spcAft>
            </a:pPr>
            <a:r>
              <a:rPr lang="en-US" sz="1603" b="1" dirty="0">
                <a:solidFill>
                  <a:prstClr val="black"/>
                </a:solidFill>
                <a:latin typeface="Arial" pitchFamily="34" charset="0"/>
                <a:ea typeface="+mn-ea"/>
                <a:cs typeface="Arial" pitchFamily="34" charset="0"/>
              </a:rPr>
              <a:t>Water</a:t>
            </a:r>
          </a:p>
          <a:p>
            <a:pPr eaLnBrk="1" fontAlgn="auto" hangingPunct="1">
              <a:spcBef>
                <a:spcPts val="0"/>
              </a:spcBef>
              <a:spcAft>
                <a:spcPts val="0"/>
              </a:spcAft>
            </a:pPr>
            <a:r>
              <a:rPr lang="en-US" sz="1603" b="1" dirty="0">
                <a:solidFill>
                  <a:prstClr val="black"/>
                </a:solidFill>
                <a:latin typeface="Arial" pitchFamily="34" charset="0"/>
                <a:ea typeface="+mn-ea"/>
                <a:cs typeface="Arial" pitchFamily="34" charset="0"/>
              </a:rPr>
              <a:t>molecules</a:t>
            </a:r>
          </a:p>
        </p:txBody>
      </p:sp>
      <p:sp>
        <p:nvSpPr>
          <p:cNvPr id="19" name="Rectangle 18"/>
          <p:cNvSpPr/>
          <p:nvPr/>
        </p:nvSpPr>
        <p:spPr>
          <a:xfrm>
            <a:off x="12564493" y="3406440"/>
            <a:ext cx="846707" cy="585673"/>
          </a:xfrm>
          <a:prstGeom prst="rect">
            <a:avLst/>
          </a:prstGeom>
        </p:spPr>
        <p:txBody>
          <a:bodyPr wrap="none">
            <a:spAutoFit/>
          </a:bodyPr>
          <a:lstStyle/>
          <a:p>
            <a:pPr eaLnBrk="1" fontAlgn="auto" hangingPunct="1">
              <a:spcBef>
                <a:spcPts val="0"/>
              </a:spcBef>
              <a:spcAft>
                <a:spcPts val="0"/>
              </a:spcAft>
            </a:pPr>
            <a:r>
              <a:rPr lang="en-US" sz="1603" b="1" dirty="0">
                <a:solidFill>
                  <a:prstClr val="black"/>
                </a:solidFill>
                <a:latin typeface="Arial" pitchFamily="34" charset="0"/>
                <a:ea typeface="+mn-ea"/>
                <a:cs typeface="Arial" pitchFamily="34" charset="0"/>
              </a:rPr>
              <a:t>Lipid</a:t>
            </a:r>
          </a:p>
          <a:p>
            <a:pPr eaLnBrk="1" fontAlgn="auto" hangingPunct="1">
              <a:spcBef>
                <a:spcPts val="0"/>
              </a:spcBef>
              <a:spcAft>
                <a:spcPts val="0"/>
              </a:spcAft>
            </a:pPr>
            <a:r>
              <a:rPr lang="en-US" sz="1603" b="1" dirty="0">
                <a:solidFill>
                  <a:prstClr val="black"/>
                </a:solidFill>
                <a:latin typeface="Arial" pitchFamily="34" charset="0"/>
                <a:ea typeface="+mn-ea"/>
                <a:cs typeface="Arial" pitchFamily="34" charset="0"/>
              </a:rPr>
              <a:t>bilayer</a:t>
            </a:r>
          </a:p>
        </p:txBody>
      </p:sp>
      <p:sp>
        <p:nvSpPr>
          <p:cNvPr id="20" name="Rectangle 19"/>
          <p:cNvSpPr/>
          <p:nvPr/>
        </p:nvSpPr>
        <p:spPr>
          <a:xfrm>
            <a:off x="11208915" y="5260719"/>
            <a:ext cx="1210588" cy="339004"/>
          </a:xfrm>
          <a:prstGeom prst="rect">
            <a:avLst/>
          </a:prstGeom>
        </p:spPr>
        <p:txBody>
          <a:bodyPr wrap="none">
            <a:spAutoFit/>
          </a:bodyPr>
          <a:lstStyle/>
          <a:p>
            <a:pPr eaLnBrk="1" fontAlgn="auto" hangingPunct="1">
              <a:spcBef>
                <a:spcPts val="0"/>
              </a:spcBef>
              <a:spcAft>
                <a:spcPts val="0"/>
              </a:spcAft>
            </a:pPr>
            <a:r>
              <a:rPr lang="en-US" sz="1603" b="1" dirty="0">
                <a:solidFill>
                  <a:prstClr val="black"/>
                </a:solidFill>
                <a:latin typeface="Arial" pitchFamily="34" charset="0"/>
                <a:ea typeface="+mn-ea"/>
                <a:cs typeface="Arial" pitchFamily="34" charset="0"/>
              </a:rPr>
              <a:t>Aquaporin</a:t>
            </a:r>
          </a:p>
        </p:txBody>
      </p:sp>
      <p:sp>
        <p:nvSpPr>
          <p:cNvPr id="21" name="Rectangle 20"/>
          <p:cNvSpPr/>
          <p:nvPr/>
        </p:nvSpPr>
        <p:spPr>
          <a:xfrm>
            <a:off x="10381608" y="5880769"/>
            <a:ext cx="3715392" cy="1323439"/>
          </a:xfrm>
          <a:prstGeom prst="rect">
            <a:avLst/>
          </a:prstGeom>
        </p:spPr>
        <p:txBody>
          <a:bodyPr wrap="square">
            <a:spAutoFit/>
          </a:bodyPr>
          <a:lstStyle/>
          <a:p>
            <a:pPr eaLnBrk="1" fontAlgn="auto" hangingPunct="1">
              <a:spcBef>
                <a:spcPts val="0"/>
              </a:spcBef>
              <a:spcAft>
                <a:spcPts val="0"/>
              </a:spcAft>
            </a:pPr>
            <a:r>
              <a:rPr lang="en-US" sz="2000" b="1" dirty="0">
                <a:solidFill>
                  <a:prstClr val="black"/>
                </a:solidFill>
                <a:latin typeface="Arial Narrow" panose="020B0606020202030204" pitchFamily="34" charset="0"/>
                <a:cs typeface="Arial" pitchFamily="34" charset="0"/>
              </a:rPr>
              <a:t>Osmosis, diffusion </a:t>
            </a:r>
            <a:r>
              <a:rPr lang="en-US" sz="2000" b="1" dirty="0" smtClean="0">
                <a:solidFill>
                  <a:prstClr val="black"/>
                </a:solidFill>
                <a:latin typeface="Arial Narrow" panose="020B0606020202030204" pitchFamily="34" charset="0"/>
                <a:cs typeface="Arial" pitchFamily="34" charset="0"/>
              </a:rPr>
              <a:t>of a </a:t>
            </a:r>
            <a:r>
              <a:rPr lang="en-US" sz="2000" b="1" dirty="0">
                <a:solidFill>
                  <a:prstClr val="black"/>
                </a:solidFill>
                <a:latin typeface="Arial Narrow" panose="020B0606020202030204" pitchFamily="34" charset="0"/>
                <a:cs typeface="Arial" pitchFamily="34" charset="0"/>
              </a:rPr>
              <a:t>solvent such as water </a:t>
            </a:r>
            <a:r>
              <a:rPr lang="en-US" sz="2000" b="1" dirty="0" smtClean="0">
                <a:solidFill>
                  <a:prstClr val="black"/>
                </a:solidFill>
                <a:latin typeface="Arial Narrow" panose="020B0606020202030204" pitchFamily="34" charset="0"/>
                <a:cs typeface="Arial" pitchFamily="34" charset="0"/>
              </a:rPr>
              <a:t>through </a:t>
            </a:r>
            <a:r>
              <a:rPr lang="en-US" sz="2000" b="1" dirty="0">
                <a:solidFill>
                  <a:prstClr val="black"/>
                </a:solidFill>
                <a:latin typeface="Arial Narrow" panose="020B0606020202030204" pitchFamily="34" charset="0"/>
                <a:cs typeface="Arial" pitchFamily="34" charset="0"/>
              </a:rPr>
              <a:t>a specific </a:t>
            </a:r>
          </a:p>
          <a:p>
            <a:pPr eaLnBrk="1" fontAlgn="auto" hangingPunct="1">
              <a:spcBef>
                <a:spcPts val="0"/>
              </a:spcBef>
              <a:spcAft>
                <a:spcPts val="0"/>
              </a:spcAft>
            </a:pPr>
            <a:r>
              <a:rPr lang="en-US" sz="2000" b="1" dirty="0">
                <a:solidFill>
                  <a:prstClr val="black"/>
                </a:solidFill>
                <a:latin typeface="Arial Narrow" panose="020B0606020202030204" pitchFamily="34" charset="0"/>
                <a:cs typeface="Arial" pitchFamily="34" charset="0"/>
              </a:rPr>
              <a:t>channel protein </a:t>
            </a:r>
            <a:r>
              <a:rPr lang="en-US" sz="2000" b="1" dirty="0" smtClean="0">
                <a:solidFill>
                  <a:prstClr val="black"/>
                </a:solidFill>
                <a:latin typeface="Arial Narrow" panose="020B0606020202030204" pitchFamily="34" charset="0"/>
                <a:cs typeface="Arial" pitchFamily="34" charset="0"/>
              </a:rPr>
              <a:t>(</a:t>
            </a:r>
            <a:r>
              <a:rPr lang="en-US" sz="2000" b="1" dirty="0">
                <a:solidFill>
                  <a:prstClr val="black"/>
                </a:solidFill>
                <a:latin typeface="Arial Narrow" panose="020B0606020202030204" pitchFamily="34" charset="0"/>
                <a:cs typeface="Arial" pitchFamily="34" charset="0"/>
              </a:rPr>
              <a:t>aquaporin) or through </a:t>
            </a:r>
            <a:r>
              <a:rPr lang="en-US" sz="2000" b="1" dirty="0" smtClean="0">
                <a:solidFill>
                  <a:prstClr val="black"/>
                </a:solidFill>
                <a:latin typeface="Arial Narrow" panose="020B0606020202030204" pitchFamily="34" charset="0"/>
                <a:cs typeface="Arial" pitchFamily="34" charset="0"/>
              </a:rPr>
              <a:t>the </a:t>
            </a:r>
            <a:r>
              <a:rPr lang="en-US" sz="2000" b="1" dirty="0">
                <a:solidFill>
                  <a:prstClr val="black"/>
                </a:solidFill>
                <a:latin typeface="Arial Narrow" panose="020B0606020202030204" pitchFamily="34" charset="0"/>
                <a:cs typeface="Arial" pitchFamily="34" charset="0"/>
              </a:rPr>
              <a:t>lipid bilayer</a:t>
            </a:r>
          </a:p>
        </p:txBody>
      </p:sp>
      <p:grpSp>
        <p:nvGrpSpPr>
          <p:cNvPr id="22" name="Group 21"/>
          <p:cNvGrpSpPr/>
          <p:nvPr/>
        </p:nvGrpSpPr>
        <p:grpSpPr>
          <a:xfrm>
            <a:off x="10548079" y="1458944"/>
            <a:ext cx="702469" cy="1097757"/>
            <a:chOff x="3407569" y="678656"/>
            <a:chExt cx="702469" cy="1097757"/>
          </a:xfrm>
        </p:grpSpPr>
        <p:sp>
          <p:nvSpPr>
            <p:cNvPr id="23" name="Freeform 22"/>
            <p:cNvSpPr/>
            <p:nvPr/>
          </p:nvSpPr>
          <p:spPr>
            <a:xfrm>
              <a:off x="3407569" y="681038"/>
              <a:ext cx="702469" cy="1095375"/>
            </a:xfrm>
            <a:custGeom>
              <a:avLst/>
              <a:gdLst>
                <a:gd name="connsiteX0" fmla="*/ 702469 w 702469"/>
                <a:gd name="connsiteY0" fmla="*/ 4762 h 1095375"/>
                <a:gd name="connsiteX1" fmla="*/ 507206 w 702469"/>
                <a:gd name="connsiteY1" fmla="*/ 0 h 1095375"/>
                <a:gd name="connsiteX2" fmla="*/ 0 w 702469"/>
                <a:gd name="connsiteY2" fmla="*/ 1095375 h 1095375"/>
              </a:gdLst>
              <a:ahLst/>
              <a:cxnLst>
                <a:cxn ang="0">
                  <a:pos x="connsiteX0" y="connsiteY0"/>
                </a:cxn>
                <a:cxn ang="0">
                  <a:pos x="connsiteX1" y="connsiteY1"/>
                </a:cxn>
                <a:cxn ang="0">
                  <a:pos x="connsiteX2" y="connsiteY2"/>
                </a:cxn>
              </a:cxnLst>
              <a:rect l="l" t="t" r="r" b="b"/>
              <a:pathLst>
                <a:path w="702469" h="1095375">
                  <a:moveTo>
                    <a:pt x="702469" y="4762"/>
                  </a:moveTo>
                  <a:lnTo>
                    <a:pt x="507206" y="0"/>
                  </a:lnTo>
                  <a:lnTo>
                    <a:pt x="0" y="1095375"/>
                  </a:lnTo>
                </a:path>
              </a:pathLst>
            </a:cu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eaLnBrk="1" fontAlgn="auto" hangingPunct="1">
                <a:spcBef>
                  <a:spcPts val="0"/>
                </a:spcBef>
                <a:spcAft>
                  <a:spcPts val="0"/>
                </a:spcAft>
              </a:pPr>
              <a:endParaRPr lang="en-US" sz="1800">
                <a:solidFill>
                  <a:prstClr val="black"/>
                </a:solidFill>
              </a:endParaRPr>
            </a:p>
          </p:txBody>
        </p:sp>
        <p:sp>
          <p:nvSpPr>
            <p:cNvPr id="24" name="Freeform 23"/>
            <p:cNvSpPr/>
            <p:nvPr/>
          </p:nvSpPr>
          <p:spPr>
            <a:xfrm>
              <a:off x="3798094" y="678656"/>
              <a:ext cx="119062" cy="626269"/>
            </a:xfrm>
            <a:custGeom>
              <a:avLst/>
              <a:gdLst>
                <a:gd name="connsiteX0" fmla="*/ 0 w 119062"/>
                <a:gd name="connsiteY0" fmla="*/ 626269 h 626269"/>
                <a:gd name="connsiteX1" fmla="*/ 119062 w 119062"/>
                <a:gd name="connsiteY1" fmla="*/ 0 h 626269"/>
              </a:gdLst>
              <a:ahLst/>
              <a:cxnLst>
                <a:cxn ang="0">
                  <a:pos x="connsiteX0" y="connsiteY0"/>
                </a:cxn>
                <a:cxn ang="0">
                  <a:pos x="connsiteX1" y="connsiteY1"/>
                </a:cxn>
              </a:cxnLst>
              <a:rect l="l" t="t" r="r" b="b"/>
              <a:pathLst>
                <a:path w="119062" h="626269">
                  <a:moveTo>
                    <a:pt x="0" y="626269"/>
                  </a:moveTo>
                  <a:lnTo>
                    <a:pt x="119062" y="0"/>
                  </a:lnTo>
                </a:path>
              </a:pathLst>
            </a:cu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eaLnBrk="1" fontAlgn="auto" hangingPunct="1">
                <a:spcBef>
                  <a:spcPts val="0"/>
                </a:spcBef>
                <a:spcAft>
                  <a:spcPts val="0"/>
                </a:spcAft>
              </a:pPr>
              <a:endParaRPr lang="en-US" sz="1800">
                <a:solidFill>
                  <a:prstClr val="black"/>
                </a:solidFill>
              </a:endParaRPr>
            </a:p>
          </p:txBody>
        </p:sp>
      </p:grpSp>
      <p:grpSp>
        <p:nvGrpSpPr>
          <p:cNvPr id="25" name="Group 24"/>
          <p:cNvGrpSpPr/>
          <p:nvPr/>
        </p:nvGrpSpPr>
        <p:grpSpPr>
          <a:xfrm>
            <a:off x="12353066" y="3187732"/>
            <a:ext cx="261938" cy="788194"/>
            <a:chOff x="5212556" y="2407444"/>
            <a:chExt cx="261938" cy="788194"/>
          </a:xfrm>
        </p:grpSpPr>
        <p:sp>
          <p:nvSpPr>
            <p:cNvPr id="26" name="Freeform 25"/>
            <p:cNvSpPr/>
            <p:nvPr/>
          </p:nvSpPr>
          <p:spPr>
            <a:xfrm>
              <a:off x="5212556" y="2407444"/>
              <a:ext cx="142875" cy="788194"/>
            </a:xfrm>
            <a:custGeom>
              <a:avLst/>
              <a:gdLst>
                <a:gd name="connsiteX0" fmla="*/ 0 w 142875"/>
                <a:gd name="connsiteY0" fmla="*/ 0 h 788194"/>
                <a:gd name="connsiteX1" fmla="*/ 142875 w 142875"/>
                <a:gd name="connsiteY1" fmla="*/ 0 h 788194"/>
                <a:gd name="connsiteX2" fmla="*/ 142875 w 142875"/>
                <a:gd name="connsiteY2" fmla="*/ 788194 h 788194"/>
                <a:gd name="connsiteX3" fmla="*/ 0 w 142875"/>
                <a:gd name="connsiteY3" fmla="*/ 788194 h 788194"/>
              </a:gdLst>
              <a:ahLst/>
              <a:cxnLst>
                <a:cxn ang="0">
                  <a:pos x="connsiteX0" y="connsiteY0"/>
                </a:cxn>
                <a:cxn ang="0">
                  <a:pos x="connsiteX1" y="connsiteY1"/>
                </a:cxn>
                <a:cxn ang="0">
                  <a:pos x="connsiteX2" y="connsiteY2"/>
                </a:cxn>
                <a:cxn ang="0">
                  <a:pos x="connsiteX3" y="connsiteY3"/>
                </a:cxn>
              </a:cxnLst>
              <a:rect l="l" t="t" r="r" b="b"/>
              <a:pathLst>
                <a:path w="142875" h="788194">
                  <a:moveTo>
                    <a:pt x="0" y="0"/>
                  </a:moveTo>
                  <a:lnTo>
                    <a:pt x="142875" y="0"/>
                  </a:lnTo>
                  <a:lnTo>
                    <a:pt x="142875" y="788194"/>
                  </a:lnTo>
                  <a:lnTo>
                    <a:pt x="0" y="788194"/>
                  </a:lnTo>
                </a:path>
              </a:pathLst>
            </a:cu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eaLnBrk="1" fontAlgn="auto" hangingPunct="1">
                <a:spcBef>
                  <a:spcPts val="0"/>
                </a:spcBef>
                <a:spcAft>
                  <a:spcPts val="0"/>
                </a:spcAft>
              </a:pPr>
              <a:endParaRPr lang="en-US" sz="1800">
                <a:solidFill>
                  <a:prstClr val="black"/>
                </a:solidFill>
              </a:endParaRPr>
            </a:p>
          </p:txBody>
        </p:sp>
        <p:sp>
          <p:nvSpPr>
            <p:cNvPr id="27" name="Freeform 26"/>
            <p:cNvSpPr/>
            <p:nvPr/>
          </p:nvSpPr>
          <p:spPr>
            <a:xfrm>
              <a:off x="5350669" y="2807494"/>
              <a:ext cx="123825" cy="0"/>
            </a:xfrm>
            <a:custGeom>
              <a:avLst/>
              <a:gdLst>
                <a:gd name="connsiteX0" fmla="*/ 123825 w 123825"/>
                <a:gd name="connsiteY0" fmla="*/ 0 h 0"/>
                <a:gd name="connsiteX1" fmla="*/ 0 w 123825"/>
                <a:gd name="connsiteY1" fmla="*/ 0 h 0"/>
              </a:gdLst>
              <a:ahLst/>
              <a:cxnLst>
                <a:cxn ang="0">
                  <a:pos x="connsiteX0" y="connsiteY0"/>
                </a:cxn>
                <a:cxn ang="0">
                  <a:pos x="connsiteX1" y="connsiteY1"/>
                </a:cxn>
              </a:cxnLst>
              <a:rect l="l" t="t" r="r" b="b"/>
              <a:pathLst>
                <a:path w="123825">
                  <a:moveTo>
                    <a:pt x="123825" y="0"/>
                  </a:moveTo>
                  <a:lnTo>
                    <a:pt x="0" y="0"/>
                  </a:lnTo>
                </a:path>
              </a:pathLst>
            </a:cu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eaLnBrk="1" fontAlgn="auto" hangingPunct="1">
                <a:spcBef>
                  <a:spcPts val="0"/>
                </a:spcBef>
                <a:spcAft>
                  <a:spcPts val="0"/>
                </a:spcAft>
              </a:pPr>
              <a:endParaRPr lang="en-US" sz="1800">
                <a:solidFill>
                  <a:prstClr val="black"/>
                </a:solidFill>
              </a:endParaRPr>
            </a:p>
          </p:txBody>
        </p:sp>
      </p:grpSp>
      <p:sp>
        <p:nvSpPr>
          <p:cNvPr id="28" name="Freeform 27"/>
          <p:cNvSpPr/>
          <p:nvPr/>
        </p:nvSpPr>
        <p:spPr>
          <a:xfrm>
            <a:off x="11040998" y="4218813"/>
            <a:ext cx="219075" cy="1223963"/>
          </a:xfrm>
          <a:custGeom>
            <a:avLst/>
            <a:gdLst>
              <a:gd name="connsiteX0" fmla="*/ 0 w 219075"/>
              <a:gd name="connsiteY0" fmla="*/ 0 h 1223963"/>
              <a:gd name="connsiteX1" fmla="*/ 109537 w 219075"/>
              <a:gd name="connsiteY1" fmla="*/ 1223963 h 1223963"/>
              <a:gd name="connsiteX2" fmla="*/ 219075 w 219075"/>
              <a:gd name="connsiteY2" fmla="*/ 1223963 h 1223963"/>
            </a:gdLst>
            <a:ahLst/>
            <a:cxnLst>
              <a:cxn ang="0">
                <a:pos x="connsiteX0" y="connsiteY0"/>
              </a:cxn>
              <a:cxn ang="0">
                <a:pos x="connsiteX1" y="connsiteY1"/>
              </a:cxn>
              <a:cxn ang="0">
                <a:pos x="connsiteX2" y="connsiteY2"/>
              </a:cxn>
            </a:cxnLst>
            <a:rect l="l" t="t" r="r" b="b"/>
            <a:pathLst>
              <a:path w="219075" h="1223963">
                <a:moveTo>
                  <a:pt x="0" y="0"/>
                </a:moveTo>
                <a:lnTo>
                  <a:pt x="109537" y="1223963"/>
                </a:lnTo>
                <a:lnTo>
                  <a:pt x="219075" y="1223963"/>
                </a:lnTo>
              </a:path>
            </a:pathLst>
          </a:custGeom>
          <a:ln w="127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eaLnBrk="1" fontAlgn="auto" hangingPunct="1">
              <a:spcBef>
                <a:spcPts val="0"/>
              </a:spcBef>
              <a:spcAft>
                <a:spcPts val="0"/>
              </a:spcAft>
            </a:pPr>
            <a:endParaRPr lang="en-US" sz="1800">
              <a:solidFill>
                <a:prstClr val="black"/>
              </a:solidFill>
            </a:endParaRPr>
          </a:p>
        </p:txBody>
      </p:sp>
    </p:spTree>
    <p:extLst>
      <p:ext uri="{BB962C8B-B14F-4D97-AF65-F5344CB8AC3E}">
        <p14:creationId xmlns:p14="http://schemas.microsoft.com/office/powerpoint/2010/main" val="708049887"/>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6" name="Rectangle 4"/>
          <p:cNvSpPr>
            <a:spLocks noGrp="1" noChangeArrowheads="1"/>
          </p:cNvSpPr>
          <p:nvPr>
            <p:ph type="title"/>
          </p:nvPr>
        </p:nvSpPr>
        <p:spPr>
          <a:xfrm>
            <a:off x="731520" y="0"/>
            <a:ext cx="13167360" cy="1371600"/>
          </a:xfrm>
        </p:spPr>
        <p:txBody>
          <a:bodyPr>
            <a:normAutofit/>
          </a:bodyPr>
          <a:lstStyle/>
          <a:p>
            <a:r>
              <a:rPr lang="en-US" altLang="en-US" sz="4400" b="1" dirty="0"/>
              <a:t>Passive Processes: </a:t>
            </a:r>
            <a:r>
              <a:rPr lang="en-US" altLang="en-US" sz="4400" b="1" dirty="0" smtClean="0"/>
              <a:t>Osmosis*</a:t>
            </a:r>
            <a:endParaRPr lang="en-US" altLang="en-US" sz="4400" b="1" dirty="0"/>
          </a:p>
        </p:txBody>
      </p:sp>
      <p:sp>
        <p:nvSpPr>
          <p:cNvPr id="64517" name="Rectangle 5"/>
          <p:cNvSpPr>
            <a:spLocks noGrp="1" noChangeArrowheads="1"/>
          </p:cNvSpPr>
          <p:nvPr>
            <p:ph type="body" idx="1"/>
          </p:nvPr>
        </p:nvSpPr>
        <p:spPr>
          <a:xfrm>
            <a:off x="731520" y="2322576"/>
            <a:ext cx="6202680" cy="5266944"/>
          </a:xfrm>
        </p:spPr>
        <p:txBody>
          <a:bodyPr>
            <a:normAutofit fontScale="92500" lnSpcReduction="10000"/>
          </a:bodyPr>
          <a:lstStyle/>
          <a:p>
            <a:r>
              <a:rPr lang="en-US" altLang="en-US" dirty="0">
                <a:latin typeface="Arial Narrow" panose="020B0606020202030204" pitchFamily="34" charset="0"/>
                <a:cs typeface="Arial" panose="020B0604020202020204" pitchFamily="34" charset="0"/>
              </a:rPr>
              <a:t>Water concentration is determined by solute concentration because solute particles displace water molecules</a:t>
            </a:r>
          </a:p>
          <a:p>
            <a:r>
              <a:rPr lang="en-US" altLang="en-US" dirty="0" err="1">
                <a:latin typeface="Arial Narrow" panose="020B0606020202030204" pitchFamily="34" charset="0"/>
                <a:cs typeface="Arial" panose="020B0604020202020204" pitchFamily="34" charset="0"/>
              </a:rPr>
              <a:t>Osmolarity</a:t>
            </a:r>
            <a:r>
              <a:rPr lang="en-US" altLang="en-US" dirty="0">
                <a:latin typeface="Arial Narrow" panose="020B0606020202030204" pitchFamily="34" charset="0"/>
                <a:cs typeface="Arial" panose="020B0604020202020204" pitchFamily="34" charset="0"/>
              </a:rPr>
              <a:t>: The measure of total concentration of solute particles </a:t>
            </a:r>
          </a:p>
          <a:p>
            <a:r>
              <a:rPr lang="en-US" altLang="en-US" dirty="0">
                <a:latin typeface="Arial Narrow" panose="020B0606020202030204" pitchFamily="34" charset="0"/>
                <a:cs typeface="Arial" panose="020B0604020202020204" pitchFamily="34" charset="0"/>
              </a:rPr>
              <a:t>When solutions of different </a:t>
            </a:r>
            <a:r>
              <a:rPr lang="en-US" altLang="en-US" dirty="0" err="1">
                <a:latin typeface="Arial Narrow" panose="020B0606020202030204" pitchFamily="34" charset="0"/>
                <a:cs typeface="Arial" panose="020B0604020202020204" pitchFamily="34" charset="0"/>
              </a:rPr>
              <a:t>osmolarity</a:t>
            </a:r>
            <a:r>
              <a:rPr lang="en-US" altLang="en-US" dirty="0">
                <a:latin typeface="Arial Narrow" panose="020B0606020202030204" pitchFamily="34" charset="0"/>
                <a:cs typeface="Arial" panose="020B0604020202020204" pitchFamily="34" charset="0"/>
              </a:rPr>
              <a:t> are separated by a membrane, osmosis occurs </a:t>
            </a:r>
            <a:r>
              <a:rPr lang="en-US" altLang="en-US" b="1" dirty="0">
                <a:latin typeface="Arial Narrow" panose="020B0606020202030204" pitchFamily="34" charset="0"/>
                <a:cs typeface="Arial" panose="020B0604020202020204" pitchFamily="34" charset="0"/>
              </a:rPr>
              <a:t>until equilibrium is reached</a:t>
            </a:r>
          </a:p>
        </p:txBody>
      </p:sp>
      <p:pic>
        <p:nvPicPr>
          <p:cNvPr id="4" name="Picture 7" descr="figure_03_08a"/>
          <p:cNvPicPr>
            <a:picLocks noChangeAspect="1" noChangeArrowheads="1"/>
          </p:cNvPicPr>
          <p:nvPr/>
        </p:nvPicPr>
        <p:blipFill>
          <a:blip r:embed="rId3" cstate="print">
            <a:extLst>
              <a:ext uri="{28A0092B-C50C-407E-A947-70E740481C1C}">
                <a14:useLocalDpi xmlns:a14="http://schemas.microsoft.com/office/drawing/2010/main" val="0"/>
              </a:ext>
            </a:extLst>
          </a:blip>
          <a:srcRect t="2786"/>
          <a:stretch>
            <a:fillRect/>
          </a:stretch>
        </p:blipFill>
        <p:spPr bwMode="auto">
          <a:xfrm>
            <a:off x="8134444" y="762000"/>
            <a:ext cx="5276756" cy="36576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descr="figure_03_08b"/>
          <p:cNvPicPr>
            <a:picLocks noChangeAspect="1" noChangeArrowheads="1"/>
          </p:cNvPicPr>
          <p:nvPr/>
        </p:nvPicPr>
        <p:blipFill>
          <a:blip r:embed="rId4" cstate="print">
            <a:extLst>
              <a:ext uri="{28A0092B-C50C-407E-A947-70E740481C1C}">
                <a14:useLocalDpi xmlns:a14="http://schemas.microsoft.com/office/drawing/2010/main" val="0"/>
              </a:ext>
            </a:extLst>
          </a:blip>
          <a:srcRect t="3381"/>
          <a:stretch>
            <a:fillRect/>
          </a:stretch>
        </p:blipFill>
        <p:spPr bwMode="auto">
          <a:xfrm>
            <a:off x="8397240" y="4623031"/>
            <a:ext cx="5013960" cy="3454169"/>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11"/>
          <p:cNvSpPr>
            <a:spLocks noChangeArrowheads="1"/>
          </p:cNvSpPr>
          <p:nvPr/>
        </p:nvSpPr>
        <p:spPr bwMode="auto">
          <a:xfrm>
            <a:off x="8991600" y="5098804"/>
            <a:ext cx="3855719" cy="997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en-US" sz="1800" dirty="0">
                <a:solidFill>
                  <a:srgbClr val="231F20"/>
                </a:solidFill>
                <a:latin typeface="Arial Black" panose="020B0A04020102020204" pitchFamily="34" charset="0"/>
              </a:rPr>
              <a:t>(b) </a:t>
            </a:r>
            <a:r>
              <a:rPr lang="en-US" altLang="en-US" sz="2160" dirty="0">
                <a:solidFill>
                  <a:srgbClr val="231F20"/>
                </a:solidFill>
                <a:latin typeface="Arial Black" panose="020B0A04020102020204" pitchFamily="34" charset="0"/>
              </a:rPr>
              <a:t>Membrane permeable to water, impermeable to solutes</a:t>
            </a:r>
            <a:endParaRPr lang="en-US" altLang="en-US" sz="2160" dirty="0">
              <a:latin typeface="Arial" panose="020B0604020202020204" pitchFamily="34" charset="0"/>
            </a:endParaRPr>
          </a:p>
        </p:txBody>
      </p:sp>
      <p:sp>
        <p:nvSpPr>
          <p:cNvPr id="7" name="Rectangle 11"/>
          <p:cNvSpPr>
            <a:spLocks noChangeArrowheads="1"/>
          </p:cNvSpPr>
          <p:nvPr/>
        </p:nvSpPr>
        <p:spPr bwMode="auto">
          <a:xfrm>
            <a:off x="8747761" y="1447800"/>
            <a:ext cx="3977639" cy="664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en-US" sz="1800" dirty="0">
                <a:solidFill>
                  <a:srgbClr val="231F20"/>
                </a:solidFill>
                <a:latin typeface="Arial Black" panose="020B0A04020102020204" pitchFamily="34" charset="0"/>
              </a:rPr>
              <a:t>(a) </a:t>
            </a:r>
            <a:r>
              <a:rPr lang="en-US" altLang="en-US" sz="2160" dirty="0">
                <a:solidFill>
                  <a:srgbClr val="231F20"/>
                </a:solidFill>
                <a:latin typeface="Arial Black" panose="020B0A04020102020204" pitchFamily="34" charset="0"/>
              </a:rPr>
              <a:t>Membrane permeable to both solutes and water</a:t>
            </a:r>
            <a:endParaRPr lang="en-US" altLang="en-US" sz="2160" dirty="0">
              <a:latin typeface="Arial" panose="020B0604020202020204" pitchFamily="34" charset="0"/>
            </a:endParaRPr>
          </a:p>
        </p:txBody>
      </p:sp>
      <p:sp>
        <p:nvSpPr>
          <p:cNvPr id="8" name="Freeform 8"/>
          <p:cNvSpPr>
            <a:spLocks/>
          </p:cNvSpPr>
          <p:nvPr/>
        </p:nvSpPr>
        <p:spPr bwMode="auto">
          <a:xfrm>
            <a:off x="8936356" y="7242392"/>
            <a:ext cx="601980" cy="807720"/>
          </a:xfrm>
          <a:custGeom>
            <a:avLst/>
            <a:gdLst>
              <a:gd name="T0" fmla="*/ 0 w 316"/>
              <a:gd name="T1" fmla="*/ 424 h 424"/>
              <a:gd name="T2" fmla="*/ 114 w 316"/>
              <a:gd name="T3" fmla="*/ 424 h 424"/>
              <a:gd name="T4" fmla="*/ 316 w 316"/>
              <a:gd name="T5" fmla="*/ 0 h 424"/>
            </a:gdLst>
            <a:ahLst/>
            <a:cxnLst>
              <a:cxn ang="0">
                <a:pos x="T0" y="T1"/>
              </a:cxn>
              <a:cxn ang="0">
                <a:pos x="T2" y="T3"/>
              </a:cxn>
              <a:cxn ang="0">
                <a:pos x="T4" y="T5"/>
              </a:cxn>
            </a:cxnLst>
            <a:rect l="0" t="0" r="r" b="b"/>
            <a:pathLst>
              <a:path w="316" h="424">
                <a:moveTo>
                  <a:pt x="0" y="424"/>
                </a:moveTo>
                <a:lnTo>
                  <a:pt x="114" y="424"/>
                </a:lnTo>
                <a:lnTo>
                  <a:pt x="316" y="0"/>
                </a:lnTo>
              </a:path>
            </a:pathLst>
          </a:custGeom>
          <a:noFill/>
          <a:ln w="1587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a:p>
        </p:txBody>
      </p:sp>
      <p:sp>
        <p:nvSpPr>
          <p:cNvPr id="9" name="Freeform 9"/>
          <p:cNvSpPr>
            <a:spLocks/>
          </p:cNvSpPr>
          <p:nvPr/>
        </p:nvSpPr>
        <p:spPr bwMode="auto">
          <a:xfrm>
            <a:off x="9753600" y="6858000"/>
            <a:ext cx="373380" cy="880110"/>
          </a:xfrm>
          <a:custGeom>
            <a:avLst/>
            <a:gdLst>
              <a:gd name="T0" fmla="*/ 0 w 196"/>
              <a:gd name="T1" fmla="*/ 146 h 462"/>
              <a:gd name="T2" fmla="*/ 196 w 196"/>
              <a:gd name="T3" fmla="*/ 462 h 462"/>
              <a:gd name="T4" fmla="*/ 124 w 196"/>
              <a:gd name="T5" fmla="*/ 0 h 462"/>
            </a:gdLst>
            <a:ahLst/>
            <a:cxnLst>
              <a:cxn ang="0">
                <a:pos x="T0" y="T1"/>
              </a:cxn>
              <a:cxn ang="0">
                <a:pos x="T2" y="T3"/>
              </a:cxn>
              <a:cxn ang="0">
                <a:pos x="T4" y="T5"/>
              </a:cxn>
            </a:cxnLst>
            <a:rect l="0" t="0" r="r" b="b"/>
            <a:pathLst>
              <a:path w="196" h="462">
                <a:moveTo>
                  <a:pt x="0" y="146"/>
                </a:moveTo>
                <a:lnTo>
                  <a:pt x="196" y="462"/>
                </a:lnTo>
                <a:lnTo>
                  <a:pt x="124" y="0"/>
                </a:lnTo>
              </a:path>
            </a:pathLst>
          </a:custGeom>
          <a:noFill/>
          <a:ln w="1587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a:p>
        </p:txBody>
      </p:sp>
      <p:sp>
        <p:nvSpPr>
          <p:cNvPr id="10" name="Line 10"/>
          <p:cNvSpPr>
            <a:spLocks noChangeShapeType="1"/>
          </p:cNvSpPr>
          <p:nvPr/>
        </p:nvSpPr>
        <p:spPr bwMode="auto">
          <a:xfrm flipH="1">
            <a:off x="10119360" y="7734299"/>
            <a:ext cx="228600" cy="1906"/>
          </a:xfrm>
          <a:prstGeom prst="line">
            <a:avLst/>
          </a:prstGeom>
          <a:noFill/>
          <a:ln w="15875">
            <a:solidFill>
              <a:srgbClr val="231F20"/>
            </a:solidFill>
            <a:round/>
            <a:headEnd/>
            <a:tailEnd/>
          </a:ln>
          <a:extLst>
            <a:ext uri="{909E8E84-426E-40dd-AFC4-6F175D3DCCD1}">
              <a14:hiddenFill xmlns:a14="http://schemas.microsoft.com/office/drawing/2010/main">
                <a:noFill/>
              </a14:hiddenFill>
            </a:ext>
          </a:extLst>
        </p:spPr>
        <p:txBody>
          <a:bodyPr/>
          <a:lstStyle/>
          <a:p>
            <a:endParaRPr lang="en-CA" sz="3120"/>
          </a:p>
        </p:txBody>
      </p:sp>
      <p:sp>
        <p:nvSpPr>
          <p:cNvPr id="11" name="Rectangle 16"/>
          <p:cNvSpPr>
            <a:spLocks noChangeArrowheads="1"/>
          </p:cNvSpPr>
          <p:nvPr/>
        </p:nvSpPr>
        <p:spPr bwMode="auto">
          <a:xfrm>
            <a:off x="7772400" y="7912953"/>
            <a:ext cx="11541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800" b="1">
                <a:solidFill>
                  <a:srgbClr val="231F20"/>
                </a:solidFill>
                <a:latin typeface="Arial" panose="020B0604020202020204" pitchFamily="34" charset="0"/>
              </a:rPr>
              <a:t>Membrane</a:t>
            </a:r>
            <a:endParaRPr lang="en-US" altLang="en-US" sz="2160" b="1">
              <a:latin typeface="Arial" panose="020B0604020202020204" pitchFamily="34" charset="0"/>
            </a:endParaRPr>
          </a:p>
        </p:txBody>
      </p:sp>
      <p:sp>
        <p:nvSpPr>
          <p:cNvPr id="12" name="Rectangle 17"/>
          <p:cNvSpPr>
            <a:spLocks noChangeArrowheads="1"/>
          </p:cNvSpPr>
          <p:nvPr/>
        </p:nvSpPr>
        <p:spPr bwMode="auto">
          <a:xfrm>
            <a:off x="10395584" y="7604760"/>
            <a:ext cx="189795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800" b="1" dirty="0" smtClean="0">
                <a:solidFill>
                  <a:srgbClr val="231F20"/>
                </a:solidFill>
                <a:latin typeface="Arial" panose="020B0604020202020204" pitchFamily="34" charset="0"/>
              </a:rPr>
              <a:t>Solute molecules</a:t>
            </a:r>
            <a:endParaRPr lang="en-US" altLang="en-US" sz="2160" b="1" dirty="0">
              <a:latin typeface="Arial" panose="020B0604020202020204" pitchFamily="34" charset="0"/>
            </a:endParaRPr>
          </a:p>
          <a:p>
            <a:r>
              <a:rPr lang="en-US" altLang="en-US" sz="1800" b="1" dirty="0">
                <a:solidFill>
                  <a:srgbClr val="231F20"/>
                </a:solidFill>
                <a:latin typeface="Arial" panose="020B0604020202020204" pitchFamily="34" charset="0"/>
              </a:rPr>
              <a:t>(sugar)</a:t>
            </a:r>
            <a:endParaRPr lang="en-US" altLang="en-US" sz="2160" b="1" dirty="0">
              <a:latin typeface="Arial" panose="020B0604020202020204" pitchFamily="34" charset="0"/>
            </a:endParaRPr>
          </a:p>
        </p:txBody>
      </p:sp>
      <p:sp>
        <p:nvSpPr>
          <p:cNvPr id="13" name="Freeform 8"/>
          <p:cNvSpPr>
            <a:spLocks/>
          </p:cNvSpPr>
          <p:nvPr/>
        </p:nvSpPr>
        <p:spPr bwMode="auto">
          <a:xfrm>
            <a:off x="8758617" y="3660992"/>
            <a:ext cx="601980" cy="807720"/>
          </a:xfrm>
          <a:custGeom>
            <a:avLst/>
            <a:gdLst>
              <a:gd name="T0" fmla="*/ 0 w 316"/>
              <a:gd name="T1" fmla="*/ 424 h 424"/>
              <a:gd name="T2" fmla="*/ 114 w 316"/>
              <a:gd name="T3" fmla="*/ 424 h 424"/>
              <a:gd name="T4" fmla="*/ 316 w 316"/>
              <a:gd name="T5" fmla="*/ 0 h 424"/>
            </a:gdLst>
            <a:ahLst/>
            <a:cxnLst>
              <a:cxn ang="0">
                <a:pos x="T0" y="T1"/>
              </a:cxn>
              <a:cxn ang="0">
                <a:pos x="T2" y="T3"/>
              </a:cxn>
              <a:cxn ang="0">
                <a:pos x="T4" y="T5"/>
              </a:cxn>
            </a:cxnLst>
            <a:rect l="0" t="0" r="r" b="b"/>
            <a:pathLst>
              <a:path w="316" h="424">
                <a:moveTo>
                  <a:pt x="0" y="424"/>
                </a:moveTo>
                <a:lnTo>
                  <a:pt x="114" y="424"/>
                </a:lnTo>
                <a:lnTo>
                  <a:pt x="316" y="0"/>
                </a:lnTo>
              </a:path>
            </a:pathLst>
          </a:custGeom>
          <a:noFill/>
          <a:ln w="1587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a:p>
        </p:txBody>
      </p:sp>
      <p:sp>
        <p:nvSpPr>
          <p:cNvPr id="14" name="Freeform 9"/>
          <p:cNvSpPr>
            <a:spLocks/>
          </p:cNvSpPr>
          <p:nvPr/>
        </p:nvSpPr>
        <p:spPr bwMode="auto">
          <a:xfrm>
            <a:off x="9575861" y="3276600"/>
            <a:ext cx="373380" cy="880110"/>
          </a:xfrm>
          <a:custGeom>
            <a:avLst/>
            <a:gdLst>
              <a:gd name="T0" fmla="*/ 0 w 196"/>
              <a:gd name="T1" fmla="*/ 146 h 462"/>
              <a:gd name="T2" fmla="*/ 196 w 196"/>
              <a:gd name="T3" fmla="*/ 462 h 462"/>
              <a:gd name="T4" fmla="*/ 124 w 196"/>
              <a:gd name="T5" fmla="*/ 0 h 462"/>
            </a:gdLst>
            <a:ahLst/>
            <a:cxnLst>
              <a:cxn ang="0">
                <a:pos x="T0" y="T1"/>
              </a:cxn>
              <a:cxn ang="0">
                <a:pos x="T2" y="T3"/>
              </a:cxn>
              <a:cxn ang="0">
                <a:pos x="T4" y="T5"/>
              </a:cxn>
            </a:cxnLst>
            <a:rect l="0" t="0" r="r" b="b"/>
            <a:pathLst>
              <a:path w="196" h="462">
                <a:moveTo>
                  <a:pt x="0" y="146"/>
                </a:moveTo>
                <a:lnTo>
                  <a:pt x="196" y="462"/>
                </a:lnTo>
                <a:lnTo>
                  <a:pt x="124" y="0"/>
                </a:lnTo>
              </a:path>
            </a:pathLst>
          </a:custGeom>
          <a:noFill/>
          <a:ln w="1587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a:p>
        </p:txBody>
      </p:sp>
      <p:sp>
        <p:nvSpPr>
          <p:cNvPr id="15" name="Line 10"/>
          <p:cNvSpPr>
            <a:spLocks noChangeShapeType="1"/>
          </p:cNvSpPr>
          <p:nvPr/>
        </p:nvSpPr>
        <p:spPr bwMode="auto">
          <a:xfrm flipH="1">
            <a:off x="9941621" y="4152899"/>
            <a:ext cx="228600" cy="1906"/>
          </a:xfrm>
          <a:prstGeom prst="line">
            <a:avLst/>
          </a:prstGeom>
          <a:noFill/>
          <a:ln w="15875">
            <a:solidFill>
              <a:srgbClr val="231F20"/>
            </a:solidFill>
            <a:round/>
            <a:headEnd/>
            <a:tailEnd/>
          </a:ln>
          <a:extLst>
            <a:ext uri="{909E8E84-426E-40dd-AFC4-6F175D3DCCD1}">
              <a14:hiddenFill xmlns:a14="http://schemas.microsoft.com/office/drawing/2010/main">
                <a:noFill/>
              </a14:hiddenFill>
            </a:ext>
          </a:extLst>
        </p:spPr>
        <p:txBody>
          <a:bodyPr/>
          <a:lstStyle/>
          <a:p>
            <a:endParaRPr lang="en-CA" sz="3120"/>
          </a:p>
        </p:txBody>
      </p:sp>
      <p:sp>
        <p:nvSpPr>
          <p:cNvPr id="16" name="Rectangle 16"/>
          <p:cNvSpPr>
            <a:spLocks noChangeArrowheads="1"/>
          </p:cNvSpPr>
          <p:nvPr/>
        </p:nvSpPr>
        <p:spPr bwMode="auto">
          <a:xfrm>
            <a:off x="7594661" y="4331553"/>
            <a:ext cx="11541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800" b="1">
                <a:solidFill>
                  <a:srgbClr val="231F20"/>
                </a:solidFill>
                <a:latin typeface="Arial" panose="020B0604020202020204" pitchFamily="34" charset="0"/>
              </a:rPr>
              <a:t>Membrane</a:t>
            </a:r>
            <a:endParaRPr lang="en-US" altLang="en-US" sz="2160" b="1">
              <a:latin typeface="Arial" panose="020B0604020202020204" pitchFamily="34" charset="0"/>
            </a:endParaRPr>
          </a:p>
        </p:txBody>
      </p:sp>
      <p:sp>
        <p:nvSpPr>
          <p:cNvPr id="17" name="Rectangle 17"/>
          <p:cNvSpPr>
            <a:spLocks noChangeArrowheads="1"/>
          </p:cNvSpPr>
          <p:nvPr/>
        </p:nvSpPr>
        <p:spPr bwMode="auto">
          <a:xfrm>
            <a:off x="10217845" y="4023360"/>
            <a:ext cx="189795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800" b="1" dirty="0" smtClean="0">
                <a:solidFill>
                  <a:srgbClr val="231F20"/>
                </a:solidFill>
                <a:latin typeface="Arial" panose="020B0604020202020204" pitchFamily="34" charset="0"/>
              </a:rPr>
              <a:t>Solute molecules</a:t>
            </a:r>
            <a:endParaRPr lang="en-US" altLang="en-US" sz="2160" b="1" dirty="0">
              <a:latin typeface="Arial" panose="020B0604020202020204" pitchFamily="34" charset="0"/>
            </a:endParaRPr>
          </a:p>
          <a:p>
            <a:r>
              <a:rPr lang="en-US" altLang="en-US" sz="1800" b="1" dirty="0">
                <a:solidFill>
                  <a:srgbClr val="231F20"/>
                </a:solidFill>
                <a:latin typeface="Arial" panose="020B0604020202020204" pitchFamily="34" charset="0"/>
              </a:rPr>
              <a:t>(sugar)</a:t>
            </a:r>
            <a:endParaRPr lang="en-US" altLang="en-US" sz="2160" b="1" dirty="0">
              <a:latin typeface="Arial" panose="020B0604020202020204" pitchFamily="34" charset="0"/>
            </a:endParaRPr>
          </a:p>
        </p:txBody>
      </p:sp>
    </p:spTree>
    <p:extLst>
      <p:ext uri="{BB962C8B-B14F-4D97-AF65-F5344CB8AC3E}">
        <p14:creationId xmlns:p14="http://schemas.microsoft.com/office/powerpoint/2010/main" val="3574377033"/>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8" name="Rectangle 4"/>
          <p:cNvSpPr>
            <a:spLocks noChangeArrowheads="1"/>
          </p:cNvSpPr>
          <p:nvPr/>
        </p:nvSpPr>
        <p:spPr bwMode="auto">
          <a:xfrm>
            <a:off x="11742694" y="7898130"/>
            <a:ext cx="1055096"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sz="1440" b="1">
                <a:latin typeface="Arial" panose="020B0604020202020204" pitchFamily="34" charset="0"/>
              </a:rPr>
              <a:t>Figure 3.9</a:t>
            </a:r>
          </a:p>
        </p:txBody>
      </p:sp>
      <p:pic>
        <p:nvPicPr>
          <p:cNvPr id="72711" name="Picture 7" descr="figure_03_0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0600" y="4631674"/>
            <a:ext cx="5478780" cy="2835926"/>
          </a:xfrm>
          <a:prstGeom prst="rect">
            <a:avLst/>
          </a:prstGeom>
          <a:noFill/>
          <a:extLst>
            <a:ext uri="{909E8E84-426E-40dd-AFC4-6F175D3DCCD1}">
              <a14:hiddenFill xmlns:a14="http://schemas.microsoft.com/office/drawing/2010/main">
                <a:solidFill>
                  <a:srgbClr val="FFFFFF"/>
                </a:solidFill>
              </a14:hiddenFill>
            </a:ext>
          </a:extLst>
        </p:spPr>
      </p:pic>
      <p:sp>
        <p:nvSpPr>
          <p:cNvPr id="72712" name="Rectangle 8"/>
          <p:cNvSpPr>
            <a:spLocks noChangeArrowheads="1"/>
          </p:cNvSpPr>
          <p:nvPr/>
        </p:nvSpPr>
        <p:spPr bwMode="auto">
          <a:xfrm>
            <a:off x="8610770" y="2424398"/>
            <a:ext cx="1676230" cy="215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en-US" sz="1400" b="1" dirty="0">
                <a:solidFill>
                  <a:srgbClr val="231F20"/>
                </a:solidFill>
                <a:latin typeface="+mj-lt"/>
              </a:rPr>
              <a:t>Cells retain </a:t>
            </a:r>
            <a:r>
              <a:rPr lang="en-US" altLang="en-US" sz="1400" b="1" dirty="0" smtClean="0">
                <a:solidFill>
                  <a:srgbClr val="231F20"/>
                </a:solidFill>
                <a:latin typeface="+mj-lt"/>
              </a:rPr>
              <a:t>their</a:t>
            </a:r>
          </a:p>
          <a:p>
            <a:r>
              <a:rPr lang="en-US" altLang="en-US" sz="1400" b="1" dirty="0" smtClean="0">
                <a:solidFill>
                  <a:srgbClr val="231F20"/>
                </a:solidFill>
                <a:latin typeface="+mj-lt"/>
              </a:rPr>
              <a:t> normal</a:t>
            </a:r>
          </a:p>
          <a:p>
            <a:r>
              <a:rPr lang="en-US" altLang="en-US" sz="1400" b="1" dirty="0" smtClean="0">
                <a:solidFill>
                  <a:srgbClr val="231F20"/>
                </a:solidFill>
                <a:latin typeface="+mj-lt"/>
              </a:rPr>
              <a:t> </a:t>
            </a:r>
            <a:r>
              <a:rPr lang="en-US" altLang="en-US" sz="1400" b="1" dirty="0">
                <a:solidFill>
                  <a:srgbClr val="231F20"/>
                </a:solidFill>
                <a:latin typeface="+mj-lt"/>
              </a:rPr>
              <a:t>size and</a:t>
            </a:r>
          </a:p>
          <a:p>
            <a:r>
              <a:rPr lang="en-US" altLang="en-US" sz="1400" b="1" dirty="0">
                <a:solidFill>
                  <a:srgbClr val="231F20"/>
                </a:solidFill>
                <a:latin typeface="+mj-lt"/>
              </a:rPr>
              <a:t>shape in </a:t>
            </a:r>
            <a:r>
              <a:rPr lang="en-US" altLang="en-US" sz="1400" b="1" dirty="0" smtClean="0">
                <a:solidFill>
                  <a:srgbClr val="231F20"/>
                </a:solidFill>
                <a:latin typeface="+mj-lt"/>
              </a:rPr>
              <a:t>isotonic</a:t>
            </a:r>
          </a:p>
          <a:p>
            <a:r>
              <a:rPr lang="en-US" altLang="en-US" sz="1400" b="1" dirty="0" smtClean="0">
                <a:solidFill>
                  <a:srgbClr val="231F20"/>
                </a:solidFill>
                <a:latin typeface="+mj-lt"/>
              </a:rPr>
              <a:t> </a:t>
            </a:r>
            <a:r>
              <a:rPr lang="en-US" altLang="en-US" sz="1400" b="1" dirty="0">
                <a:solidFill>
                  <a:srgbClr val="231F20"/>
                </a:solidFill>
                <a:latin typeface="+mj-lt"/>
              </a:rPr>
              <a:t>solutions (same</a:t>
            </a:r>
            <a:endParaRPr lang="en-US" altLang="en-US" sz="1400" b="1" dirty="0">
              <a:latin typeface="+mj-lt"/>
            </a:endParaRPr>
          </a:p>
          <a:p>
            <a:r>
              <a:rPr lang="en-US" altLang="en-US" sz="1400" b="1" dirty="0" smtClean="0">
                <a:solidFill>
                  <a:srgbClr val="231F20"/>
                </a:solidFill>
                <a:latin typeface="+mj-lt"/>
              </a:rPr>
              <a:t>solute/water</a:t>
            </a:r>
          </a:p>
          <a:p>
            <a:r>
              <a:rPr lang="en-US" altLang="en-US" sz="1400" b="1" dirty="0" smtClean="0">
                <a:solidFill>
                  <a:srgbClr val="231F20"/>
                </a:solidFill>
                <a:latin typeface="+mj-lt"/>
              </a:rPr>
              <a:t>concentration </a:t>
            </a:r>
          </a:p>
          <a:p>
            <a:r>
              <a:rPr lang="en-US" altLang="en-US" sz="1400" b="1" dirty="0" smtClean="0">
                <a:solidFill>
                  <a:srgbClr val="231F20"/>
                </a:solidFill>
                <a:latin typeface="+mj-lt"/>
              </a:rPr>
              <a:t>as </a:t>
            </a:r>
            <a:r>
              <a:rPr lang="en-US" altLang="en-US" sz="1400" b="1" dirty="0">
                <a:solidFill>
                  <a:srgbClr val="231F20"/>
                </a:solidFill>
                <a:latin typeface="+mj-lt"/>
              </a:rPr>
              <a:t>inside</a:t>
            </a:r>
            <a:endParaRPr lang="en-US" altLang="en-US" sz="1400" b="1" dirty="0">
              <a:latin typeface="+mj-lt"/>
            </a:endParaRPr>
          </a:p>
          <a:p>
            <a:r>
              <a:rPr lang="en-US" altLang="en-US" sz="1400" b="1" dirty="0">
                <a:solidFill>
                  <a:srgbClr val="231F20"/>
                </a:solidFill>
                <a:latin typeface="+mj-lt"/>
              </a:rPr>
              <a:t>cells; water </a:t>
            </a:r>
            <a:r>
              <a:rPr lang="en-US" altLang="en-US" sz="1400" b="1" dirty="0" smtClean="0">
                <a:solidFill>
                  <a:srgbClr val="231F20"/>
                </a:solidFill>
                <a:latin typeface="+mj-lt"/>
              </a:rPr>
              <a:t>moves</a:t>
            </a:r>
          </a:p>
          <a:p>
            <a:r>
              <a:rPr lang="en-US" altLang="en-US" sz="1400" b="1" dirty="0" smtClean="0">
                <a:solidFill>
                  <a:srgbClr val="231F20"/>
                </a:solidFill>
                <a:latin typeface="+mj-lt"/>
              </a:rPr>
              <a:t> </a:t>
            </a:r>
            <a:r>
              <a:rPr lang="en-US" altLang="en-US" sz="1400" b="1" dirty="0">
                <a:solidFill>
                  <a:srgbClr val="231F20"/>
                </a:solidFill>
                <a:latin typeface="+mj-lt"/>
              </a:rPr>
              <a:t>in and out).</a:t>
            </a:r>
            <a:endParaRPr lang="en-US" altLang="en-US" sz="1400" b="1" dirty="0">
              <a:latin typeface="+mj-lt"/>
            </a:endParaRPr>
          </a:p>
        </p:txBody>
      </p:sp>
      <p:sp>
        <p:nvSpPr>
          <p:cNvPr id="72713" name="Rectangle 9"/>
          <p:cNvSpPr>
            <a:spLocks noChangeArrowheads="1"/>
          </p:cNvSpPr>
          <p:nvPr/>
        </p:nvSpPr>
        <p:spPr bwMode="auto">
          <a:xfrm>
            <a:off x="10453178" y="2424398"/>
            <a:ext cx="1650901"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dirty="0">
                <a:solidFill>
                  <a:srgbClr val="231F20"/>
                </a:solidFill>
                <a:latin typeface="+mj-lt"/>
              </a:rPr>
              <a:t>Cells lose water by </a:t>
            </a:r>
            <a:endParaRPr lang="en-US" altLang="en-US" sz="1400" b="1" dirty="0" smtClean="0">
              <a:solidFill>
                <a:srgbClr val="231F20"/>
              </a:solidFill>
              <a:latin typeface="+mj-lt"/>
            </a:endParaRPr>
          </a:p>
          <a:p>
            <a:r>
              <a:rPr lang="en-US" altLang="en-US" sz="1400" b="1" dirty="0" smtClean="0">
                <a:solidFill>
                  <a:srgbClr val="231F20"/>
                </a:solidFill>
                <a:latin typeface="+mj-lt"/>
              </a:rPr>
              <a:t>osmosis </a:t>
            </a:r>
            <a:r>
              <a:rPr lang="en-US" altLang="en-US" sz="1400" b="1" dirty="0">
                <a:solidFill>
                  <a:srgbClr val="231F20"/>
                </a:solidFill>
                <a:latin typeface="+mj-lt"/>
              </a:rPr>
              <a:t>and </a:t>
            </a:r>
          </a:p>
          <a:p>
            <a:r>
              <a:rPr lang="en-US" altLang="en-US" sz="1400" b="1" dirty="0">
                <a:solidFill>
                  <a:srgbClr val="231F20"/>
                </a:solidFill>
                <a:latin typeface="+mj-lt"/>
              </a:rPr>
              <a:t>shrink in a hypertonic </a:t>
            </a:r>
            <a:endParaRPr lang="en-US" altLang="en-US" sz="1400" b="1" dirty="0" smtClean="0">
              <a:solidFill>
                <a:srgbClr val="231F20"/>
              </a:solidFill>
              <a:latin typeface="+mj-lt"/>
            </a:endParaRPr>
          </a:p>
          <a:p>
            <a:r>
              <a:rPr lang="en-US" altLang="en-US" sz="1400" b="1" dirty="0" smtClean="0">
                <a:solidFill>
                  <a:srgbClr val="231F20"/>
                </a:solidFill>
                <a:latin typeface="+mj-lt"/>
              </a:rPr>
              <a:t>solution </a:t>
            </a:r>
            <a:endParaRPr lang="en-US" altLang="en-US" sz="1400" b="1" dirty="0">
              <a:solidFill>
                <a:srgbClr val="231F20"/>
              </a:solidFill>
              <a:latin typeface="+mj-lt"/>
            </a:endParaRPr>
          </a:p>
          <a:p>
            <a:r>
              <a:rPr lang="en-US" altLang="en-US" sz="1400" b="1" dirty="0">
                <a:solidFill>
                  <a:srgbClr val="231F20"/>
                </a:solidFill>
                <a:latin typeface="+mj-lt"/>
              </a:rPr>
              <a:t>(contains a higher </a:t>
            </a:r>
            <a:endParaRPr lang="en-US" altLang="en-US" sz="1400" b="1" dirty="0" smtClean="0">
              <a:solidFill>
                <a:srgbClr val="231F20"/>
              </a:solidFill>
              <a:latin typeface="+mj-lt"/>
            </a:endParaRPr>
          </a:p>
          <a:p>
            <a:r>
              <a:rPr lang="en-US" altLang="en-US" sz="1400" b="1" dirty="0" smtClean="0">
                <a:solidFill>
                  <a:srgbClr val="231F20"/>
                </a:solidFill>
                <a:latin typeface="+mj-lt"/>
              </a:rPr>
              <a:t>concentration </a:t>
            </a:r>
            <a:endParaRPr lang="en-US" altLang="en-US" sz="1400" b="1" dirty="0">
              <a:solidFill>
                <a:srgbClr val="231F20"/>
              </a:solidFill>
              <a:latin typeface="+mj-lt"/>
            </a:endParaRPr>
          </a:p>
          <a:p>
            <a:r>
              <a:rPr lang="en-US" altLang="en-US" sz="1400" b="1" dirty="0">
                <a:solidFill>
                  <a:srgbClr val="231F20"/>
                </a:solidFill>
                <a:latin typeface="+mj-lt"/>
              </a:rPr>
              <a:t>of solutes than are </a:t>
            </a:r>
            <a:endParaRPr lang="en-US" altLang="en-US" sz="1400" b="1" dirty="0" smtClean="0">
              <a:solidFill>
                <a:srgbClr val="231F20"/>
              </a:solidFill>
              <a:latin typeface="+mj-lt"/>
            </a:endParaRPr>
          </a:p>
          <a:p>
            <a:r>
              <a:rPr lang="en-US" altLang="en-US" sz="1400" b="1" dirty="0" smtClean="0">
                <a:solidFill>
                  <a:srgbClr val="231F20"/>
                </a:solidFill>
                <a:latin typeface="+mj-lt"/>
              </a:rPr>
              <a:t>present </a:t>
            </a:r>
            <a:r>
              <a:rPr lang="en-US" altLang="en-US" sz="1400" b="1" dirty="0">
                <a:solidFill>
                  <a:srgbClr val="231F20"/>
                </a:solidFill>
                <a:latin typeface="+mj-lt"/>
              </a:rPr>
              <a:t>inside </a:t>
            </a:r>
          </a:p>
          <a:p>
            <a:r>
              <a:rPr lang="en-US" altLang="en-US" sz="1400" b="1" dirty="0">
                <a:solidFill>
                  <a:srgbClr val="231F20"/>
                </a:solidFill>
                <a:latin typeface="+mj-lt"/>
              </a:rPr>
              <a:t>the cells).</a:t>
            </a:r>
            <a:endParaRPr lang="en-US" altLang="en-US" sz="1400" b="1" dirty="0">
              <a:latin typeface="+mj-lt"/>
            </a:endParaRPr>
          </a:p>
        </p:txBody>
      </p:sp>
      <p:sp>
        <p:nvSpPr>
          <p:cNvPr id="72714" name="Rectangle 10"/>
          <p:cNvSpPr>
            <a:spLocks noChangeArrowheads="1"/>
          </p:cNvSpPr>
          <p:nvPr/>
        </p:nvSpPr>
        <p:spPr bwMode="auto">
          <a:xfrm>
            <a:off x="8610600" y="1828800"/>
            <a:ext cx="141692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342900" indent="-342900">
              <a:buAutoNum type="alphaLcParenBoth"/>
            </a:pPr>
            <a:r>
              <a:rPr lang="en-US" altLang="en-US" sz="1400" b="1" dirty="0" smtClean="0">
                <a:solidFill>
                  <a:srgbClr val="231F20"/>
                </a:solidFill>
                <a:latin typeface="+mj-lt"/>
              </a:rPr>
              <a:t>Isotonic            </a:t>
            </a:r>
          </a:p>
          <a:p>
            <a:r>
              <a:rPr lang="en-US" altLang="en-US" sz="1400" b="1" dirty="0" smtClean="0">
                <a:solidFill>
                  <a:srgbClr val="231F20"/>
                </a:solidFill>
                <a:latin typeface="+mj-lt"/>
              </a:rPr>
              <a:t>        solutions</a:t>
            </a:r>
            <a:endParaRPr lang="en-US" altLang="en-US" sz="1400" b="1" dirty="0">
              <a:latin typeface="+mj-lt"/>
            </a:endParaRPr>
          </a:p>
        </p:txBody>
      </p:sp>
      <p:sp>
        <p:nvSpPr>
          <p:cNvPr id="72715" name="Rectangle 11"/>
          <p:cNvSpPr>
            <a:spLocks noChangeArrowheads="1"/>
          </p:cNvSpPr>
          <p:nvPr/>
        </p:nvSpPr>
        <p:spPr bwMode="auto">
          <a:xfrm>
            <a:off x="10436931" y="1814798"/>
            <a:ext cx="111075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dirty="0">
                <a:solidFill>
                  <a:srgbClr val="231F20"/>
                </a:solidFill>
                <a:latin typeface="+mj-lt"/>
              </a:rPr>
              <a:t>(b) Hypertonic </a:t>
            </a:r>
            <a:endParaRPr lang="en-US" altLang="en-US" sz="1400" b="1" dirty="0" smtClean="0">
              <a:solidFill>
                <a:srgbClr val="231F20"/>
              </a:solidFill>
              <a:latin typeface="+mj-lt"/>
            </a:endParaRPr>
          </a:p>
          <a:p>
            <a:r>
              <a:rPr lang="en-US" altLang="en-US" sz="1400" b="1" dirty="0">
                <a:solidFill>
                  <a:srgbClr val="231F20"/>
                </a:solidFill>
                <a:latin typeface="+mj-lt"/>
              </a:rPr>
              <a:t> </a:t>
            </a:r>
            <a:r>
              <a:rPr lang="en-US" altLang="en-US" sz="1400" b="1" dirty="0" smtClean="0">
                <a:solidFill>
                  <a:srgbClr val="231F20"/>
                </a:solidFill>
                <a:latin typeface="+mj-lt"/>
              </a:rPr>
              <a:t>     solutions</a:t>
            </a:r>
            <a:endParaRPr lang="en-US" altLang="en-US" sz="1400" b="1" dirty="0">
              <a:latin typeface="+mj-lt"/>
            </a:endParaRPr>
          </a:p>
        </p:txBody>
      </p:sp>
      <p:sp>
        <p:nvSpPr>
          <p:cNvPr id="72716" name="Rectangle 12"/>
          <p:cNvSpPr>
            <a:spLocks noChangeArrowheads="1"/>
          </p:cNvSpPr>
          <p:nvPr/>
        </p:nvSpPr>
        <p:spPr bwMode="auto">
          <a:xfrm>
            <a:off x="12432854" y="1752600"/>
            <a:ext cx="103220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dirty="0">
                <a:solidFill>
                  <a:srgbClr val="231F20"/>
                </a:solidFill>
                <a:latin typeface="+mj-lt"/>
              </a:rPr>
              <a:t>(c) Hypotonic </a:t>
            </a:r>
            <a:endParaRPr lang="en-US" altLang="en-US" sz="1400" b="1" dirty="0" smtClean="0">
              <a:solidFill>
                <a:srgbClr val="231F20"/>
              </a:solidFill>
              <a:latin typeface="+mj-lt"/>
            </a:endParaRPr>
          </a:p>
          <a:p>
            <a:r>
              <a:rPr lang="en-US" altLang="en-US" sz="1400" b="1" dirty="0">
                <a:solidFill>
                  <a:srgbClr val="231F20"/>
                </a:solidFill>
                <a:latin typeface="+mj-lt"/>
              </a:rPr>
              <a:t> </a:t>
            </a:r>
            <a:r>
              <a:rPr lang="en-US" altLang="en-US" sz="1400" b="1" dirty="0" smtClean="0">
                <a:solidFill>
                  <a:srgbClr val="231F20"/>
                </a:solidFill>
                <a:latin typeface="+mj-lt"/>
              </a:rPr>
              <a:t>     solutions</a:t>
            </a:r>
            <a:endParaRPr lang="en-US" altLang="en-US" sz="1400" b="1" dirty="0">
              <a:latin typeface="+mj-lt"/>
            </a:endParaRPr>
          </a:p>
        </p:txBody>
      </p:sp>
      <p:sp>
        <p:nvSpPr>
          <p:cNvPr id="72717" name="Rectangle 13"/>
          <p:cNvSpPr>
            <a:spLocks noChangeArrowheads="1"/>
          </p:cNvSpPr>
          <p:nvPr/>
        </p:nvSpPr>
        <p:spPr bwMode="auto">
          <a:xfrm>
            <a:off x="12484608" y="2424398"/>
            <a:ext cx="1702197"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00" b="1" dirty="0">
                <a:solidFill>
                  <a:srgbClr val="231F20"/>
                </a:solidFill>
                <a:latin typeface="+mj-lt"/>
              </a:rPr>
              <a:t>Cells take on water </a:t>
            </a:r>
            <a:endParaRPr lang="en-US" altLang="en-US" sz="1400" b="1" dirty="0" smtClean="0">
              <a:solidFill>
                <a:srgbClr val="231F20"/>
              </a:solidFill>
              <a:latin typeface="+mj-lt"/>
            </a:endParaRPr>
          </a:p>
          <a:p>
            <a:r>
              <a:rPr lang="en-US" altLang="en-US" sz="1400" b="1" dirty="0" smtClean="0">
                <a:solidFill>
                  <a:srgbClr val="231F20"/>
                </a:solidFill>
                <a:latin typeface="+mj-lt"/>
              </a:rPr>
              <a:t>by </a:t>
            </a:r>
            <a:r>
              <a:rPr lang="en-US" altLang="en-US" sz="1400" b="1" dirty="0">
                <a:solidFill>
                  <a:srgbClr val="231F20"/>
                </a:solidFill>
                <a:latin typeface="+mj-lt"/>
              </a:rPr>
              <a:t>osmosis until</a:t>
            </a:r>
          </a:p>
          <a:p>
            <a:r>
              <a:rPr lang="en-US" altLang="en-US" sz="1400" b="1" dirty="0">
                <a:solidFill>
                  <a:srgbClr val="231F20"/>
                </a:solidFill>
                <a:latin typeface="+mj-lt"/>
              </a:rPr>
              <a:t>they become bloated </a:t>
            </a:r>
            <a:endParaRPr lang="en-US" altLang="en-US" sz="1400" b="1" dirty="0" smtClean="0">
              <a:solidFill>
                <a:srgbClr val="231F20"/>
              </a:solidFill>
              <a:latin typeface="+mj-lt"/>
            </a:endParaRPr>
          </a:p>
          <a:p>
            <a:r>
              <a:rPr lang="en-US" altLang="en-US" sz="1400" b="1" dirty="0" smtClean="0">
                <a:solidFill>
                  <a:srgbClr val="231F20"/>
                </a:solidFill>
                <a:latin typeface="+mj-lt"/>
              </a:rPr>
              <a:t>and </a:t>
            </a:r>
            <a:r>
              <a:rPr lang="en-US" altLang="en-US" sz="1400" b="1" dirty="0">
                <a:solidFill>
                  <a:srgbClr val="231F20"/>
                </a:solidFill>
                <a:latin typeface="+mj-lt"/>
              </a:rPr>
              <a:t>burst (lyse)</a:t>
            </a:r>
            <a:endParaRPr lang="en-US" altLang="en-US" sz="1400" b="1" dirty="0">
              <a:latin typeface="+mj-lt"/>
            </a:endParaRPr>
          </a:p>
          <a:p>
            <a:r>
              <a:rPr lang="en-US" altLang="en-US" sz="1400" b="1" dirty="0">
                <a:solidFill>
                  <a:srgbClr val="231F20"/>
                </a:solidFill>
                <a:latin typeface="+mj-lt"/>
              </a:rPr>
              <a:t>in a hypotonic </a:t>
            </a:r>
            <a:r>
              <a:rPr lang="en-US" altLang="en-US" sz="1400" b="1" dirty="0" smtClean="0">
                <a:solidFill>
                  <a:srgbClr val="231F20"/>
                </a:solidFill>
                <a:latin typeface="+mj-lt"/>
              </a:rPr>
              <a:t>solution</a:t>
            </a:r>
          </a:p>
          <a:p>
            <a:r>
              <a:rPr lang="en-US" altLang="en-US" sz="1400" b="1" dirty="0" smtClean="0">
                <a:solidFill>
                  <a:srgbClr val="231F20"/>
                </a:solidFill>
                <a:latin typeface="+mj-lt"/>
              </a:rPr>
              <a:t> </a:t>
            </a:r>
            <a:r>
              <a:rPr lang="en-US" altLang="en-US" sz="1400" b="1" dirty="0">
                <a:solidFill>
                  <a:srgbClr val="231F20"/>
                </a:solidFill>
                <a:latin typeface="+mj-lt"/>
              </a:rPr>
              <a:t>(contains a</a:t>
            </a:r>
            <a:endParaRPr lang="en-US" altLang="en-US" sz="1400" b="1" dirty="0">
              <a:latin typeface="+mj-lt"/>
            </a:endParaRPr>
          </a:p>
          <a:p>
            <a:r>
              <a:rPr lang="en-US" altLang="en-US" sz="1400" b="1" dirty="0">
                <a:solidFill>
                  <a:srgbClr val="231F20"/>
                </a:solidFill>
                <a:latin typeface="+mj-lt"/>
              </a:rPr>
              <a:t>lower concentration </a:t>
            </a:r>
            <a:endParaRPr lang="en-US" altLang="en-US" sz="1400" b="1" dirty="0" smtClean="0">
              <a:solidFill>
                <a:srgbClr val="231F20"/>
              </a:solidFill>
              <a:latin typeface="+mj-lt"/>
            </a:endParaRPr>
          </a:p>
          <a:p>
            <a:r>
              <a:rPr lang="en-US" altLang="en-US" sz="1400" b="1" dirty="0" smtClean="0">
                <a:solidFill>
                  <a:srgbClr val="231F20"/>
                </a:solidFill>
                <a:latin typeface="+mj-lt"/>
              </a:rPr>
              <a:t>of </a:t>
            </a:r>
            <a:r>
              <a:rPr lang="en-US" altLang="en-US" sz="1400" b="1" dirty="0">
                <a:solidFill>
                  <a:srgbClr val="231F20"/>
                </a:solidFill>
                <a:latin typeface="+mj-lt"/>
              </a:rPr>
              <a:t>solutes than</a:t>
            </a:r>
            <a:endParaRPr lang="en-US" altLang="en-US" sz="1400" b="1" dirty="0">
              <a:latin typeface="+mj-lt"/>
            </a:endParaRPr>
          </a:p>
          <a:p>
            <a:r>
              <a:rPr lang="en-US" altLang="en-US" sz="1400" b="1" dirty="0">
                <a:solidFill>
                  <a:srgbClr val="231F20"/>
                </a:solidFill>
                <a:latin typeface="+mj-lt"/>
              </a:rPr>
              <a:t>are present in cells).</a:t>
            </a:r>
            <a:endParaRPr lang="en-US" altLang="en-US" sz="1400" b="1" dirty="0">
              <a:latin typeface="+mj-lt"/>
            </a:endParaRPr>
          </a:p>
        </p:txBody>
      </p:sp>
      <p:sp>
        <p:nvSpPr>
          <p:cNvPr id="11" name="Rectangle 4"/>
          <p:cNvSpPr txBox="1">
            <a:spLocks noChangeArrowheads="1"/>
          </p:cNvSpPr>
          <p:nvPr/>
        </p:nvSpPr>
        <p:spPr>
          <a:xfrm>
            <a:off x="883920" y="152400"/>
            <a:ext cx="13167360" cy="1371600"/>
          </a:xfrm>
          <a:prstGeom prst="rect">
            <a:avLst/>
          </a:prstGeom>
        </p:spPr>
        <p:txBody>
          <a:bodyPr vert="horz" lIns="0" tIns="65311" rIns="0" bIns="0" anchor="b">
            <a:normAutofit/>
          </a:bodyPr>
          <a:lstStyle>
            <a:lvl1pPr algn="l" rtl="0" eaLnBrk="1" latinLnBrk="0" hangingPunct="1">
              <a:spcBef>
                <a:spcPct val="0"/>
              </a:spcBef>
              <a:buNone/>
              <a:defRPr kumimoji="0" sz="7100" b="0" kern="1200">
                <a:ln>
                  <a:noFill/>
                </a:ln>
                <a:solidFill>
                  <a:schemeClr val="tx2"/>
                </a:solidFill>
                <a:effectLst/>
                <a:latin typeface="+mj-lt"/>
                <a:ea typeface="+mj-ea"/>
                <a:cs typeface="+mj-cs"/>
              </a:defRPr>
            </a:lvl1pPr>
          </a:lstStyle>
          <a:p>
            <a:pPr defTabSz="914400"/>
            <a:r>
              <a:rPr lang="en-US" altLang="en-US" sz="5400" b="1" smtClean="0"/>
              <a:t>Tonicity</a:t>
            </a:r>
            <a:endParaRPr lang="en-US" altLang="en-US" sz="5400" b="1" dirty="0"/>
          </a:p>
        </p:txBody>
      </p:sp>
      <p:sp>
        <p:nvSpPr>
          <p:cNvPr id="13" name="Rectangle 5"/>
          <p:cNvSpPr>
            <a:spLocks noGrp="1" noChangeArrowheads="1"/>
          </p:cNvSpPr>
          <p:nvPr>
            <p:ph idx="1"/>
          </p:nvPr>
        </p:nvSpPr>
        <p:spPr>
          <a:xfrm>
            <a:off x="228600" y="1963738"/>
            <a:ext cx="7972595" cy="5351462"/>
          </a:xfrm>
          <a:ln>
            <a:solidFill>
              <a:srgbClr val="FFC000"/>
            </a:solidFill>
          </a:ln>
        </p:spPr>
        <p:txBody>
          <a:bodyPr>
            <a:normAutofit fontScale="85000" lnSpcReduction="10000"/>
          </a:bodyPr>
          <a:lstStyle/>
          <a:p>
            <a:r>
              <a:rPr lang="en-US" altLang="en-US" b="1" dirty="0" smtClean="0">
                <a:latin typeface="Arial Narrow" panose="020B0606020202030204" pitchFamily="34" charset="0"/>
              </a:rPr>
              <a:t>Tonicity</a:t>
            </a:r>
          </a:p>
          <a:p>
            <a:pPr lvl="1"/>
            <a:r>
              <a:rPr lang="en-US" altLang="en-US" dirty="0" smtClean="0">
                <a:latin typeface="Arial Narrow" panose="020B0606020202030204" pitchFamily="34" charset="0"/>
              </a:rPr>
              <a:t>Ability of a </a:t>
            </a:r>
            <a:r>
              <a:rPr lang="en-US" altLang="en-US" u="sng" dirty="0" smtClean="0">
                <a:latin typeface="Arial Narrow" panose="020B0606020202030204" pitchFamily="34" charset="0"/>
              </a:rPr>
              <a:t>solution</a:t>
            </a:r>
            <a:r>
              <a:rPr lang="en-US" altLang="en-US" dirty="0" smtClean="0">
                <a:latin typeface="Arial Narrow" panose="020B0606020202030204" pitchFamily="34" charset="0"/>
              </a:rPr>
              <a:t> to change the shape or tone of cells by altering the cells’ internal water volume </a:t>
            </a:r>
          </a:p>
          <a:p>
            <a:pPr lvl="2"/>
            <a:r>
              <a:rPr lang="en-US" altLang="en-US" b="1" dirty="0" smtClean="0">
                <a:latin typeface="Arial Narrow" panose="020B0606020202030204" pitchFamily="34" charset="0"/>
              </a:rPr>
              <a:t>Isotonic</a:t>
            </a:r>
            <a:r>
              <a:rPr lang="en-US" altLang="en-US" dirty="0" smtClean="0">
                <a:latin typeface="Arial Narrow" panose="020B0606020202030204" pitchFamily="34" charset="0"/>
              </a:rPr>
              <a:t> </a:t>
            </a:r>
            <a:r>
              <a:rPr lang="en-US" altLang="en-US" b="1" dirty="0" smtClean="0">
                <a:latin typeface="Arial Narrow" panose="020B0606020202030204" pitchFamily="34" charset="0"/>
              </a:rPr>
              <a:t>solution</a:t>
            </a:r>
            <a:r>
              <a:rPr lang="en-US" altLang="en-US" dirty="0" smtClean="0">
                <a:latin typeface="Arial Narrow" panose="020B0606020202030204" pitchFamily="34" charset="0"/>
              </a:rPr>
              <a:t> has same </a:t>
            </a:r>
            <a:r>
              <a:rPr lang="en-US" altLang="en-US" dirty="0" err="1" smtClean="0">
                <a:latin typeface="Arial Narrow" panose="020B0606020202030204" pitchFamily="34" charset="0"/>
              </a:rPr>
              <a:t>osmolarity</a:t>
            </a:r>
            <a:r>
              <a:rPr lang="en-US" altLang="en-US" dirty="0" smtClean="0">
                <a:latin typeface="Arial Narrow" panose="020B0606020202030204" pitchFamily="34" charset="0"/>
              </a:rPr>
              <a:t> as inside the cell, so volume remains unchanged</a:t>
            </a:r>
          </a:p>
          <a:p>
            <a:pPr lvl="2"/>
            <a:r>
              <a:rPr lang="en-US" altLang="en-US" b="1" dirty="0" smtClean="0">
                <a:latin typeface="Arial Narrow" panose="020B0606020202030204" pitchFamily="34" charset="0"/>
              </a:rPr>
              <a:t>Hypertonic</a:t>
            </a:r>
            <a:r>
              <a:rPr lang="en-US" altLang="en-US" dirty="0" smtClean="0">
                <a:latin typeface="Arial Narrow" panose="020B0606020202030204" pitchFamily="34" charset="0"/>
              </a:rPr>
              <a:t> </a:t>
            </a:r>
            <a:r>
              <a:rPr lang="en-US" altLang="en-US" b="1" dirty="0" smtClean="0">
                <a:latin typeface="Arial Narrow" panose="020B0606020202030204" pitchFamily="34" charset="0"/>
              </a:rPr>
              <a:t>solution</a:t>
            </a:r>
            <a:r>
              <a:rPr lang="en-US" altLang="en-US" dirty="0" smtClean="0">
                <a:latin typeface="Arial Narrow" panose="020B0606020202030204" pitchFamily="34" charset="0"/>
              </a:rPr>
              <a:t> has higher </a:t>
            </a:r>
            <a:r>
              <a:rPr lang="en-US" altLang="en-US" dirty="0" err="1" smtClean="0">
                <a:latin typeface="Arial Narrow" panose="020B0606020202030204" pitchFamily="34" charset="0"/>
              </a:rPr>
              <a:t>osmolarity</a:t>
            </a:r>
            <a:r>
              <a:rPr lang="en-US" altLang="en-US" dirty="0" smtClean="0">
                <a:latin typeface="Arial Narrow" panose="020B0606020202030204" pitchFamily="34" charset="0"/>
              </a:rPr>
              <a:t> than inside cell, so water flows out of cell, resulting in cell shrinking</a:t>
            </a:r>
          </a:p>
          <a:p>
            <a:pPr lvl="3"/>
            <a:r>
              <a:rPr lang="en-US" altLang="en-US" dirty="0" smtClean="0">
                <a:latin typeface="Arial Narrow" panose="020B0606020202030204" pitchFamily="34" charset="0"/>
              </a:rPr>
              <a:t>Shrinking is referred to as </a:t>
            </a:r>
            <a:r>
              <a:rPr lang="en-US" altLang="en-US" i="1" dirty="0" smtClean="0">
                <a:latin typeface="Arial Narrow" panose="020B0606020202030204" pitchFamily="34" charset="0"/>
              </a:rPr>
              <a:t>crenation</a:t>
            </a:r>
          </a:p>
          <a:p>
            <a:pPr lvl="2"/>
            <a:r>
              <a:rPr lang="en-US" altLang="en-US" b="1" dirty="0" smtClean="0">
                <a:latin typeface="Arial Narrow" panose="020B0606020202030204" pitchFamily="34" charset="0"/>
              </a:rPr>
              <a:t>Hypotonic</a:t>
            </a:r>
            <a:r>
              <a:rPr lang="en-US" altLang="en-US" dirty="0" smtClean="0">
                <a:latin typeface="Arial Narrow" panose="020B0606020202030204" pitchFamily="34" charset="0"/>
              </a:rPr>
              <a:t> </a:t>
            </a:r>
            <a:r>
              <a:rPr lang="en-US" altLang="en-US" b="1" dirty="0" smtClean="0">
                <a:latin typeface="Arial Narrow" panose="020B0606020202030204" pitchFamily="34" charset="0"/>
              </a:rPr>
              <a:t>solution</a:t>
            </a:r>
            <a:r>
              <a:rPr lang="en-US" altLang="en-US" dirty="0" smtClean="0">
                <a:latin typeface="Arial Narrow" panose="020B0606020202030204" pitchFamily="34" charset="0"/>
              </a:rPr>
              <a:t> has lower </a:t>
            </a:r>
            <a:r>
              <a:rPr lang="en-US" altLang="en-US" dirty="0" err="1" smtClean="0">
                <a:latin typeface="Arial Narrow" panose="020B0606020202030204" pitchFamily="34" charset="0"/>
              </a:rPr>
              <a:t>osmolarity</a:t>
            </a:r>
            <a:r>
              <a:rPr lang="en-US" altLang="en-US" dirty="0" smtClean="0">
                <a:latin typeface="Arial Narrow" panose="020B0606020202030204" pitchFamily="34" charset="0"/>
              </a:rPr>
              <a:t> than inside cell, so water flows into cell, resulting in cell swelling</a:t>
            </a:r>
          </a:p>
          <a:p>
            <a:pPr lvl="3"/>
            <a:r>
              <a:rPr lang="en-US" altLang="en-US" dirty="0" smtClean="0">
                <a:latin typeface="Arial Narrow" panose="020B0606020202030204" pitchFamily="34" charset="0"/>
              </a:rPr>
              <a:t>Can lead to cell bursting, referred to as </a:t>
            </a:r>
            <a:r>
              <a:rPr lang="en-US" altLang="en-US" i="1" dirty="0" smtClean="0">
                <a:latin typeface="Arial Narrow" panose="020B0606020202030204" pitchFamily="34" charset="0"/>
              </a:rPr>
              <a:t>lysing</a:t>
            </a:r>
          </a:p>
        </p:txBody>
      </p:sp>
    </p:spTree>
    <p:extLst>
      <p:ext uri="{BB962C8B-B14F-4D97-AF65-F5344CB8AC3E}">
        <p14:creationId xmlns:p14="http://schemas.microsoft.com/office/powerpoint/2010/main" val="444726920"/>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2" name="Rectangle 6"/>
          <p:cNvSpPr>
            <a:spLocks noGrp="1" noChangeArrowheads="1"/>
          </p:cNvSpPr>
          <p:nvPr>
            <p:ph type="title"/>
          </p:nvPr>
        </p:nvSpPr>
        <p:spPr>
          <a:xfrm>
            <a:off x="731520" y="0"/>
            <a:ext cx="13167360" cy="1371600"/>
          </a:xfrm>
        </p:spPr>
        <p:txBody>
          <a:bodyPr>
            <a:normAutofit/>
          </a:bodyPr>
          <a:lstStyle/>
          <a:p>
            <a:r>
              <a:rPr lang="en-US" altLang="en-US" sz="5400" b="1" dirty="0" smtClean="0"/>
              <a:t>2. Active Processes of membrane transport</a:t>
            </a:r>
            <a:endParaRPr lang="en-US" altLang="en-US" sz="5400" b="1" dirty="0"/>
          </a:p>
        </p:txBody>
      </p:sp>
      <p:sp>
        <p:nvSpPr>
          <p:cNvPr id="4103" name="Rectangle 7"/>
          <p:cNvSpPr>
            <a:spLocks noGrp="1" noChangeArrowheads="1"/>
          </p:cNvSpPr>
          <p:nvPr>
            <p:ph type="body" idx="1"/>
          </p:nvPr>
        </p:nvSpPr>
        <p:spPr>
          <a:xfrm>
            <a:off x="731520" y="1972056"/>
            <a:ext cx="13167360" cy="5266944"/>
          </a:xfrm>
        </p:spPr>
        <p:txBody>
          <a:bodyPr>
            <a:normAutofit fontScale="85000" lnSpcReduction="20000"/>
          </a:bodyPr>
          <a:lstStyle/>
          <a:p>
            <a:r>
              <a:rPr lang="en-US" altLang="en-US" dirty="0">
                <a:latin typeface="Arial Narrow" panose="020B0606020202030204" pitchFamily="34" charset="0"/>
              </a:rPr>
              <a:t>Two types of active processes:</a:t>
            </a:r>
          </a:p>
          <a:p>
            <a:pPr lvl="1"/>
            <a:r>
              <a:rPr lang="en-US" altLang="en-US" b="1" dirty="0">
                <a:latin typeface="Arial Narrow" panose="020B0606020202030204" pitchFamily="34" charset="0"/>
              </a:rPr>
              <a:t>Active transport</a:t>
            </a:r>
          </a:p>
          <a:p>
            <a:pPr lvl="1"/>
            <a:r>
              <a:rPr lang="en-US" altLang="en-US" b="1" dirty="0">
                <a:latin typeface="Arial Narrow" panose="020B0606020202030204" pitchFamily="34" charset="0"/>
              </a:rPr>
              <a:t>Vesicular transport</a:t>
            </a:r>
          </a:p>
          <a:p>
            <a:r>
              <a:rPr lang="en-US" altLang="en-US" dirty="0">
                <a:latin typeface="Arial Narrow" panose="020B0606020202030204" pitchFamily="34" charset="0"/>
              </a:rPr>
              <a:t>Both use ATP to move solutes across a living plasma </a:t>
            </a:r>
            <a:r>
              <a:rPr lang="en-US" altLang="en-US" dirty="0" smtClean="0">
                <a:latin typeface="Arial Narrow" panose="020B0606020202030204" pitchFamily="34" charset="0"/>
              </a:rPr>
              <a:t>membrane (the driving force of the transport necessitates cell energy)</a:t>
            </a:r>
          </a:p>
          <a:p>
            <a:r>
              <a:rPr lang="en-US" altLang="en-US" dirty="0">
                <a:latin typeface="Arial Narrow" panose="020B0606020202030204" pitchFamily="34" charset="0"/>
              </a:rPr>
              <a:t>Requires carrier proteins (solute pumps)</a:t>
            </a:r>
          </a:p>
          <a:p>
            <a:r>
              <a:rPr lang="en-US" altLang="en-US" dirty="0">
                <a:latin typeface="Arial Narrow" panose="020B0606020202030204" pitchFamily="34" charset="0"/>
              </a:rPr>
              <a:t>Moves solutes against a concentration </a:t>
            </a:r>
            <a:r>
              <a:rPr lang="en-US" altLang="en-US" dirty="0" smtClean="0">
                <a:latin typeface="Arial Narrow" panose="020B0606020202030204" pitchFamily="34" charset="0"/>
              </a:rPr>
              <a:t>gradient</a:t>
            </a:r>
          </a:p>
          <a:p>
            <a:endParaRPr lang="en-US" altLang="en-US" dirty="0">
              <a:latin typeface="Arial Narrow" panose="020B0606020202030204" pitchFamily="34" charset="0"/>
            </a:endParaRPr>
          </a:p>
          <a:p>
            <a:r>
              <a:rPr lang="en-US" altLang="en-US" dirty="0">
                <a:latin typeface="Arial Narrow" panose="020B0606020202030204" pitchFamily="34" charset="0"/>
              </a:rPr>
              <a:t>Types of </a:t>
            </a:r>
            <a:r>
              <a:rPr lang="en-US" altLang="en-US" b="1" dirty="0">
                <a:latin typeface="Arial Narrow" panose="020B0606020202030204" pitchFamily="34" charset="0"/>
              </a:rPr>
              <a:t>active transport</a:t>
            </a:r>
            <a:r>
              <a:rPr lang="en-US" altLang="en-US" dirty="0">
                <a:latin typeface="Arial Narrow" panose="020B0606020202030204" pitchFamily="34" charset="0"/>
              </a:rPr>
              <a:t>:</a:t>
            </a:r>
          </a:p>
          <a:p>
            <a:pPr lvl="1"/>
            <a:r>
              <a:rPr lang="en-US" altLang="en-US" b="1" dirty="0">
                <a:latin typeface="Arial Narrow" panose="020B0606020202030204" pitchFamily="34" charset="0"/>
              </a:rPr>
              <a:t>Primary active transport</a:t>
            </a:r>
          </a:p>
          <a:p>
            <a:pPr lvl="1"/>
            <a:r>
              <a:rPr lang="en-US" altLang="en-US" b="1" dirty="0">
                <a:latin typeface="Arial Narrow" panose="020B0606020202030204" pitchFamily="34" charset="0"/>
              </a:rPr>
              <a:t>Secondary active transport</a:t>
            </a:r>
          </a:p>
          <a:p>
            <a:endParaRPr lang="en-US" altLang="en-US" dirty="0" smtClean="0">
              <a:latin typeface="Arial Narrow" panose="020B0606020202030204" pitchFamily="34" charset="0"/>
            </a:endParaRPr>
          </a:p>
          <a:p>
            <a:pPr marL="0" indent="0">
              <a:buNone/>
            </a:pPr>
            <a:endParaRPr lang="en-US" altLang="en-US" dirty="0">
              <a:latin typeface="Arial Narrow" panose="020B0606020202030204" pitchFamily="34" charset="0"/>
            </a:endParaRPr>
          </a:p>
        </p:txBody>
      </p:sp>
    </p:spTree>
    <p:extLst>
      <p:ext uri="{BB962C8B-B14F-4D97-AF65-F5344CB8AC3E}">
        <p14:creationId xmlns:p14="http://schemas.microsoft.com/office/powerpoint/2010/main" val="2127968045"/>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4"/>
          <p:cNvSpPr>
            <a:spLocks noGrp="1" noChangeArrowheads="1"/>
          </p:cNvSpPr>
          <p:nvPr>
            <p:ph type="title"/>
          </p:nvPr>
        </p:nvSpPr>
        <p:spPr>
          <a:xfrm>
            <a:off x="731520" y="0"/>
            <a:ext cx="13167360" cy="1371600"/>
          </a:xfrm>
        </p:spPr>
        <p:txBody>
          <a:bodyPr>
            <a:normAutofit/>
          </a:bodyPr>
          <a:lstStyle/>
          <a:p>
            <a:r>
              <a:rPr lang="en-US" altLang="en-US" sz="5400" b="1" dirty="0"/>
              <a:t>Primary Active Transport</a:t>
            </a:r>
          </a:p>
        </p:txBody>
      </p:sp>
      <p:sp>
        <p:nvSpPr>
          <p:cNvPr id="8197" name="Rectangle 5"/>
          <p:cNvSpPr>
            <a:spLocks noGrp="1" noChangeArrowheads="1"/>
          </p:cNvSpPr>
          <p:nvPr>
            <p:ph type="body" idx="1"/>
          </p:nvPr>
        </p:nvSpPr>
        <p:spPr/>
        <p:txBody>
          <a:bodyPr/>
          <a:lstStyle/>
          <a:p>
            <a:r>
              <a:rPr lang="en-US" altLang="en-US" dirty="0">
                <a:latin typeface="Arial Narrow" panose="020B0606020202030204" pitchFamily="34" charset="0"/>
              </a:rPr>
              <a:t>Energy from hydrolysis of ATP causes shape change in </a:t>
            </a:r>
            <a:r>
              <a:rPr lang="en-US" altLang="en-US" b="1" dirty="0">
                <a:latin typeface="Arial Narrow" panose="020B0606020202030204" pitchFamily="34" charset="0"/>
              </a:rPr>
              <a:t>transport protein </a:t>
            </a:r>
            <a:r>
              <a:rPr lang="en-US" altLang="en-US" dirty="0">
                <a:latin typeface="Arial Narrow" panose="020B0606020202030204" pitchFamily="34" charset="0"/>
              </a:rPr>
              <a:t>so that bound solutes (ions) are “pumped” across the </a:t>
            </a:r>
            <a:r>
              <a:rPr lang="en-US" altLang="en-US" dirty="0" smtClean="0">
                <a:latin typeface="Arial Narrow" panose="020B0606020202030204" pitchFamily="34" charset="0"/>
              </a:rPr>
              <a:t>membrane</a:t>
            </a:r>
          </a:p>
          <a:p>
            <a:r>
              <a:rPr lang="en-US" altLang="en-US" sz="3120" dirty="0">
                <a:latin typeface="Arial Narrow" panose="020B0606020202030204" pitchFamily="34" charset="0"/>
              </a:rPr>
              <a:t>Sodium-potassium pump (Na</a:t>
            </a:r>
            <a:r>
              <a:rPr lang="en-US" altLang="en-US" sz="3120" baseline="30000" dirty="0">
                <a:latin typeface="Arial Narrow" panose="020B0606020202030204" pitchFamily="34" charset="0"/>
              </a:rPr>
              <a:t>+</a:t>
            </a:r>
            <a:r>
              <a:rPr lang="en-US" altLang="en-US" sz="3120" dirty="0">
                <a:latin typeface="Arial Narrow" panose="020B0606020202030204" pitchFamily="34" charset="0"/>
              </a:rPr>
              <a:t>-K</a:t>
            </a:r>
            <a:r>
              <a:rPr lang="en-US" altLang="en-US" sz="3120" baseline="30000" dirty="0">
                <a:latin typeface="Arial Narrow" panose="020B0606020202030204" pitchFamily="34" charset="0"/>
              </a:rPr>
              <a:t>+</a:t>
            </a:r>
            <a:r>
              <a:rPr lang="en-US" altLang="en-US" sz="3120" dirty="0">
                <a:latin typeface="Arial Narrow" panose="020B0606020202030204" pitchFamily="34" charset="0"/>
              </a:rPr>
              <a:t> ATPase</a:t>
            </a:r>
            <a:r>
              <a:rPr lang="en-US" altLang="en-US" sz="3120" dirty="0" smtClean="0">
                <a:latin typeface="Arial Narrow" panose="020B0606020202030204" pitchFamily="34" charset="0"/>
              </a:rPr>
              <a:t>)&lt;-- enzyme in all cell types</a:t>
            </a:r>
            <a:endParaRPr lang="en-US" altLang="en-US" sz="3120" dirty="0">
              <a:latin typeface="Arial Narrow" panose="020B0606020202030204" pitchFamily="34" charset="0"/>
            </a:endParaRPr>
          </a:p>
          <a:p>
            <a:pPr lvl="1"/>
            <a:r>
              <a:rPr lang="en-US" altLang="en-US" sz="2880" dirty="0">
                <a:latin typeface="Arial Narrow" panose="020B0606020202030204" pitchFamily="34" charset="0"/>
              </a:rPr>
              <a:t>Located in all plasma membranes</a:t>
            </a:r>
          </a:p>
          <a:p>
            <a:pPr lvl="1"/>
            <a:r>
              <a:rPr lang="en-US" altLang="en-US" sz="2880" dirty="0">
                <a:latin typeface="Arial Narrow" panose="020B0606020202030204" pitchFamily="34" charset="0"/>
              </a:rPr>
              <a:t>Involved in primary and secondary active transport of nutrients and ions</a:t>
            </a:r>
          </a:p>
          <a:p>
            <a:pPr lvl="1"/>
            <a:r>
              <a:rPr lang="en-US" altLang="en-US" sz="2880" dirty="0">
                <a:latin typeface="Arial Narrow" panose="020B0606020202030204" pitchFamily="34" charset="0"/>
              </a:rPr>
              <a:t>Maintains electrochemical gradients essential for functions of muscle and nerve tissues</a:t>
            </a:r>
          </a:p>
          <a:p>
            <a:endParaRPr lang="en-US" altLang="en-US" dirty="0">
              <a:latin typeface="Arial Narrow" panose="020B0606020202030204" pitchFamily="34" charset="0"/>
            </a:endParaRPr>
          </a:p>
        </p:txBody>
      </p:sp>
    </p:spTree>
    <p:extLst>
      <p:ext uri="{BB962C8B-B14F-4D97-AF65-F5344CB8AC3E}">
        <p14:creationId xmlns:p14="http://schemas.microsoft.com/office/powerpoint/2010/main" val="1329430853"/>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6" name="Rectangle 6"/>
          <p:cNvSpPr>
            <a:spLocks noChangeArrowheads="1"/>
          </p:cNvSpPr>
          <p:nvPr/>
        </p:nvSpPr>
        <p:spPr bwMode="auto">
          <a:xfrm>
            <a:off x="13548911" y="7915668"/>
            <a:ext cx="1157689"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sz="1440" b="1" dirty="0">
                <a:latin typeface="Arial" panose="020B0604020202020204" pitchFamily="34" charset="0"/>
              </a:rPr>
              <a:t>Figure 3.10</a:t>
            </a:r>
          </a:p>
        </p:txBody>
      </p:sp>
      <p:pic>
        <p:nvPicPr>
          <p:cNvPr id="10249" name="Picture 9" descr="figure_03_10_0o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75536" y="1181494"/>
            <a:ext cx="9877424" cy="7042784"/>
          </a:xfrm>
          <a:prstGeom prst="rect">
            <a:avLst/>
          </a:prstGeom>
          <a:noFill/>
          <a:extLst>
            <a:ext uri="{909E8E84-426E-40dd-AFC4-6F175D3DCCD1}">
              <a14:hiddenFill xmlns:a14="http://schemas.microsoft.com/office/drawing/2010/main">
                <a:solidFill>
                  <a:srgbClr val="FFFFFF"/>
                </a:solidFill>
              </a14:hiddenFill>
            </a:ext>
          </a:extLst>
        </p:spPr>
      </p:pic>
      <p:sp>
        <p:nvSpPr>
          <p:cNvPr id="10250" name="Freeform 10"/>
          <p:cNvSpPr>
            <a:spLocks/>
          </p:cNvSpPr>
          <p:nvPr/>
        </p:nvSpPr>
        <p:spPr bwMode="auto">
          <a:xfrm>
            <a:off x="7890511" y="1406284"/>
            <a:ext cx="133350" cy="217170"/>
          </a:xfrm>
          <a:custGeom>
            <a:avLst/>
            <a:gdLst>
              <a:gd name="T0" fmla="*/ 0 w 70"/>
              <a:gd name="T1" fmla="*/ 0 h 114"/>
              <a:gd name="T2" fmla="*/ 70 w 70"/>
              <a:gd name="T3" fmla="*/ 0 h 114"/>
              <a:gd name="T4" fmla="*/ 52 w 70"/>
              <a:gd name="T5" fmla="*/ 114 h 114"/>
            </a:gdLst>
            <a:ahLst/>
            <a:cxnLst>
              <a:cxn ang="0">
                <a:pos x="T0" y="T1"/>
              </a:cxn>
              <a:cxn ang="0">
                <a:pos x="T2" y="T3"/>
              </a:cxn>
              <a:cxn ang="0">
                <a:pos x="T4" y="T5"/>
              </a:cxn>
            </a:cxnLst>
            <a:rect l="0" t="0" r="r" b="b"/>
            <a:pathLst>
              <a:path w="70" h="114">
                <a:moveTo>
                  <a:pt x="0" y="0"/>
                </a:moveTo>
                <a:lnTo>
                  <a:pt x="70" y="0"/>
                </a:lnTo>
                <a:lnTo>
                  <a:pt x="52" y="114"/>
                </a:ln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a:p>
        </p:txBody>
      </p:sp>
      <p:sp>
        <p:nvSpPr>
          <p:cNvPr id="10251" name="Freeform 11"/>
          <p:cNvSpPr>
            <a:spLocks/>
          </p:cNvSpPr>
          <p:nvPr/>
        </p:nvSpPr>
        <p:spPr bwMode="auto">
          <a:xfrm>
            <a:off x="9467850" y="2686444"/>
            <a:ext cx="91440" cy="247650"/>
          </a:xfrm>
          <a:custGeom>
            <a:avLst/>
            <a:gdLst>
              <a:gd name="T0" fmla="*/ 48 w 48"/>
              <a:gd name="T1" fmla="*/ 130 h 130"/>
              <a:gd name="T2" fmla="*/ 0 w 48"/>
              <a:gd name="T3" fmla="*/ 30 h 130"/>
              <a:gd name="T4" fmla="*/ 0 w 48"/>
              <a:gd name="T5" fmla="*/ 0 h 130"/>
            </a:gdLst>
            <a:ahLst/>
            <a:cxnLst>
              <a:cxn ang="0">
                <a:pos x="T0" y="T1"/>
              </a:cxn>
              <a:cxn ang="0">
                <a:pos x="T2" y="T3"/>
              </a:cxn>
              <a:cxn ang="0">
                <a:pos x="T4" y="T5"/>
              </a:cxn>
            </a:cxnLst>
            <a:rect l="0" t="0" r="r" b="b"/>
            <a:pathLst>
              <a:path w="48" h="130">
                <a:moveTo>
                  <a:pt x="48" y="130"/>
                </a:moveTo>
                <a:lnTo>
                  <a:pt x="0" y="30"/>
                </a:lnTo>
                <a:lnTo>
                  <a:pt x="0" y="0"/>
                </a:ln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a:p>
        </p:txBody>
      </p:sp>
      <p:sp>
        <p:nvSpPr>
          <p:cNvPr id="10252" name="Freeform 12"/>
          <p:cNvSpPr>
            <a:spLocks/>
          </p:cNvSpPr>
          <p:nvPr/>
        </p:nvSpPr>
        <p:spPr bwMode="auto">
          <a:xfrm>
            <a:off x="4935856" y="5374398"/>
            <a:ext cx="228600" cy="327660"/>
          </a:xfrm>
          <a:custGeom>
            <a:avLst/>
            <a:gdLst>
              <a:gd name="T0" fmla="*/ 0 w 120"/>
              <a:gd name="T1" fmla="*/ 172 h 172"/>
              <a:gd name="T2" fmla="*/ 76 w 120"/>
              <a:gd name="T3" fmla="*/ 0 h 172"/>
              <a:gd name="T4" fmla="*/ 120 w 120"/>
              <a:gd name="T5" fmla="*/ 0 h 172"/>
            </a:gdLst>
            <a:ahLst/>
            <a:cxnLst>
              <a:cxn ang="0">
                <a:pos x="T0" y="T1"/>
              </a:cxn>
              <a:cxn ang="0">
                <a:pos x="T2" y="T3"/>
              </a:cxn>
              <a:cxn ang="0">
                <a:pos x="T4" y="T5"/>
              </a:cxn>
            </a:cxnLst>
            <a:rect l="0" t="0" r="r" b="b"/>
            <a:pathLst>
              <a:path w="120" h="172">
                <a:moveTo>
                  <a:pt x="0" y="172"/>
                </a:moveTo>
                <a:lnTo>
                  <a:pt x="76" y="0"/>
                </a:lnTo>
                <a:lnTo>
                  <a:pt x="120" y="0"/>
                </a:ln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a:p>
        </p:txBody>
      </p:sp>
      <p:sp>
        <p:nvSpPr>
          <p:cNvPr id="10253" name="Line 13"/>
          <p:cNvSpPr>
            <a:spLocks noChangeShapeType="1"/>
          </p:cNvSpPr>
          <p:nvPr/>
        </p:nvSpPr>
        <p:spPr bwMode="auto">
          <a:xfrm flipH="1">
            <a:off x="9917430" y="5023878"/>
            <a:ext cx="137160" cy="190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CA" sz="3120"/>
          </a:p>
        </p:txBody>
      </p:sp>
      <p:sp>
        <p:nvSpPr>
          <p:cNvPr id="10254" name="Line 14"/>
          <p:cNvSpPr>
            <a:spLocks noChangeShapeType="1"/>
          </p:cNvSpPr>
          <p:nvPr/>
        </p:nvSpPr>
        <p:spPr bwMode="auto">
          <a:xfrm>
            <a:off x="7290436" y="6429768"/>
            <a:ext cx="154304" cy="190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CA" sz="3120"/>
          </a:p>
        </p:txBody>
      </p:sp>
      <p:sp>
        <p:nvSpPr>
          <p:cNvPr id="10255" name="Line 15"/>
          <p:cNvSpPr>
            <a:spLocks noChangeShapeType="1"/>
          </p:cNvSpPr>
          <p:nvPr/>
        </p:nvSpPr>
        <p:spPr bwMode="auto">
          <a:xfrm>
            <a:off x="4970146" y="3814204"/>
            <a:ext cx="152400" cy="190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CA" sz="3120"/>
          </a:p>
        </p:txBody>
      </p:sp>
      <p:sp>
        <p:nvSpPr>
          <p:cNvPr id="10256" name="Freeform 16"/>
          <p:cNvSpPr>
            <a:spLocks/>
          </p:cNvSpPr>
          <p:nvPr/>
        </p:nvSpPr>
        <p:spPr bwMode="auto">
          <a:xfrm>
            <a:off x="6878956" y="2465464"/>
            <a:ext cx="99060" cy="156210"/>
          </a:xfrm>
          <a:custGeom>
            <a:avLst/>
            <a:gdLst>
              <a:gd name="T0" fmla="*/ 52 w 52"/>
              <a:gd name="T1" fmla="*/ 0 h 82"/>
              <a:gd name="T2" fmla="*/ 0 w 52"/>
              <a:gd name="T3" fmla="*/ 46 h 82"/>
              <a:gd name="T4" fmla="*/ 0 w 52"/>
              <a:gd name="T5" fmla="*/ 82 h 82"/>
            </a:gdLst>
            <a:ahLst/>
            <a:cxnLst>
              <a:cxn ang="0">
                <a:pos x="T0" y="T1"/>
              </a:cxn>
              <a:cxn ang="0">
                <a:pos x="T2" y="T3"/>
              </a:cxn>
              <a:cxn ang="0">
                <a:pos x="T4" y="T5"/>
              </a:cxn>
            </a:cxnLst>
            <a:rect l="0" t="0" r="r" b="b"/>
            <a:pathLst>
              <a:path w="52" h="82">
                <a:moveTo>
                  <a:pt x="52" y="0"/>
                </a:moveTo>
                <a:lnTo>
                  <a:pt x="0" y="46"/>
                </a:lnTo>
                <a:lnTo>
                  <a:pt x="0" y="82"/>
                </a:ln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a:p>
        </p:txBody>
      </p:sp>
      <p:sp>
        <p:nvSpPr>
          <p:cNvPr id="10257" name="Freeform 17"/>
          <p:cNvSpPr>
            <a:spLocks/>
          </p:cNvSpPr>
          <p:nvPr/>
        </p:nvSpPr>
        <p:spPr bwMode="auto">
          <a:xfrm>
            <a:off x="7959091" y="2640724"/>
            <a:ext cx="87630" cy="224790"/>
          </a:xfrm>
          <a:custGeom>
            <a:avLst/>
            <a:gdLst>
              <a:gd name="T0" fmla="*/ 0 w 46"/>
              <a:gd name="T1" fmla="*/ 0 h 118"/>
              <a:gd name="T2" fmla="*/ 46 w 46"/>
              <a:gd name="T3" fmla="*/ 0 h 118"/>
              <a:gd name="T4" fmla="*/ 2 w 46"/>
              <a:gd name="T5" fmla="*/ 118 h 118"/>
            </a:gdLst>
            <a:ahLst/>
            <a:cxnLst>
              <a:cxn ang="0">
                <a:pos x="T0" y="T1"/>
              </a:cxn>
              <a:cxn ang="0">
                <a:pos x="T2" y="T3"/>
              </a:cxn>
              <a:cxn ang="0">
                <a:pos x="T4" y="T5"/>
              </a:cxn>
            </a:cxnLst>
            <a:rect l="0" t="0" r="r" b="b"/>
            <a:pathLst>
              <a:path w="46" h="118">
                <a:moveTo>
                  <a:pt x="0" y="0"/>
                </a:moveTo>
                <a:lnTo>
                  <a:pt x="46" y="0"/>
                </a:lnTo>
                <a:lnTo>
                  <a:pt x="2" y="118"/>
                </a:ln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a:p>
        </p:txBody>
      </p:sp>
      <p:sp>
        <p:nvSpPr>
          <p:cNvPr id="10258" name="Freeform 18"/>
          <p:cNvSpPr>
            <a:spLocks/>
          </p:cNvSpPr>
          <p:nvPr/>
        </p:nvSpPr>
        <p:spPr bwMode="auto">
          <a:xfrm>
            <a:off x="7418071" y="1844434"/>
            <a:ext cx="186690" cy="87630"/>
          </a:xfrm>
          <a:custGeom>
            <a:avLst/>
            <a:gdLst>
              <a:gd name="T0" fmla="*/ 98 w 98"/>
              <a:gd name="T1" fmla="*/ 0 h 46"/>
              <a:gd name="T2" fmla="*/ 52 w 98"/>
              <a:gd name="T3" fmla="*/ 0 h 46"/>
              <a:gd name="T4" fmla="*/ 0 w 98"/>
              <a:gd name="T5" fmla="*/ 46 h 46"/>
            </a:gdLst>
            <a:ahLst/>
            <a:cxnLst>
              <a:cxn ang="0">
                <a:pos x="T0" y="T1"/>
              </a:cxn>
              <a:cxn ang="0">
                <a:pos x="T2" y="T3"/>
              </a:cxn>
              <a:cxn ang="0">
                <a:pos x="T4" y="T5"/>
              </a:cxn>
            </a:cxnLst>
            <a:rect l="0" t="0" r="r" b="b"/>
            <a:pathLst>
              <a:path w="98" h="46">
                <a:moveTo>
                  <a:pt x="98" y="0"/>
                </a:moveTo>
                <a:lnTo>
                  <a:pt x="52" y="0"/>
                </a:lnTo>
                <a:lnTo>
                  <a:pt x="0" y="46"/>
                </a:ln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a:p>
        </p:txBody>
      </p:sp>
      <p:sp>
        <p:nvSpPr>
          <p:cNvPr id="10259" name="Line 19"/>
          <p:cNvSpPr>
            <a:spLocks noChangeShapeType="1"/>
          </p:cNvSpPr>
          <p:nvPr/>
        </p:nvSpPr>
        <p:spPr bwMode="auto">
          <a:xfrm flipH="1">
            <a:off x="8023860" y="1406284"/>
            <a:ext cx="60960" cy="190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CA" sz="3120"/>
          </a:p>
        </p:txBody>
      </p:sp>
      <p:sp>
        <p:nvSpPr>
          <p:cNvPr id="10260" name="Line 20"/>
          <p:cNvSpPr>
            <a:spLocks noChangeShapeType="1"/>
          </p:cNvSpPr>
          <p:nvPr/>
        </p:nvSpPr>
        <p:spPr bwMode="auto">
          <a:xfrm flipH="1">
            <a:off x="8046720" y="2640724"/>
            <a:ext cx="45720" cy="190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CA" sz="3120"/>
          </a:p>
        </p:txBody>
      </p:sp>
      <p:sp>
        <p:nvSpPr>
          <p:cNvPr id="10261" name="Rectangle 21"/>
          <p:cNvSpPr>
            <a:spLocks noChangeArrowheads="1"/>
          </p:cNvSpPr>
          <p:nvPr/>
        </p:nvSpPr>
        <p:spPr bwMode="auto">
          <a:xfrm>
            <a:off x="6263641" y="1305318"/>
            <a:ext cx="902491" cy="12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i="1">
                <a:solidFill>
                  <a:srgbClr val="000000"/>
                </a:solidFill>
                <a:latin typeface="Arial" panose="020B0604020202020204" pitchFamily="34" charset="0"/>
              </a:rPr>
              <a:t>Extracellular fluid</a:t>
            </a:r>
            <a:endParaRPr lang="en-US" altLang="en-US" sz="2160" b="1" i="1">
              <a:latin typeface="Arial" panose="020B0604020202020204" pitchFamily="34" charset="0"/>
            </a:endParaRPr>
          </a:p>
        </p:txBody>
      </p:sp>
      <p:sp>
        <p:nvSpPr>
          <p:cNvPr id="10262" name="Rectangle 22"/>
          <p:cNvSpPr>
            <a:spLocks noChangeArrowheads="1"/>
          </p:cNvSpPr>
          <p:nvPr/>
        </p:nvSpPr>
        <p:spPr bwMode="auto">
          <a:xfrm>
            <a:off x="3825240" y="4181868"/>
            <a:ext cx="2122376"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a:solidFill>
                  <a:srgbClr val="0092C8"/>
                </a:solidFill>
                <a:latin typeface="Arial" panose="020B0604020202020204" pitchFamily="34" charset="0"/>
              </a:rPr>
              <a:t>      K</a:t>
            </a:r>
            <a:r>
              <a:rPr lang="en-US" altLang="en-US" sz="840" b="1" baseline="30000">
                <a:solidFill>
                  <a:srgbClr val="0092C8"/>
                </a:solidFill>
                <a:latin typeface="Arial" panose="020B0604020202020204" pitchFamily="34" charset="0"/>
              </a:rPr>
              <a:t>+</a:t>
            </a:r>
            <a:r>
              <a:rPr lang="en-US" altLang="en-US" sz="840" b="1">
                <a:solidFill>
                  <a:srgbClr val="0092C8"/>
                </a:solidFill>
                <a:latin typeface="Arial" panose="020B0604020202020204" pitchFamily="34" charset="0"/>
              </a:rPr>
              <a:t> is released from the pump protein</a:t>
            </a:r>
            <a:br>
              <a:rPr lang="en-US" altLang="en-US" sz="840" b="1">
                <a:solidFill>
                  <a:srgbClr val="0092C8"/>
                </a:solidFill>
                <a:latin typeface="Arial" panose="020B0604020202020204" pitchFamily="34" charset="0"/>
              </a:rPr>
            </a:br>
            <a:r>
              <a:rPr lang="en-US" altLang="en-US" sz="840" b="1">
                <a:solidFill>
                  <a:srgbClr val="0092C8"/>
                </a:solidFill>
                <a:latin typeface="Arial" panose="020B0604020202020204" pitchFamily="34" charset="0"/>
              </a:rPr>
              <a:t>and Na</a:t>
            </a:r>
            <a:r>
              <a:rPr lang="en-US" altLang="en-US" sz="840" b="1" baseline="30000">
                <a:solidFill>
                  <a:srgbClr val="0092C8"/>
                </a:solidFill>
                <a:latin typeface="Arial" panose="020B0604020202020204" pitchFamily="34" charset="0"/>
              </a:rPr>
              <a:t>+</a:t>
            </a:r>
            <a:r>
              <a:rPr lang="en-US" altLang="en-US" sz="840" b="1">
                <a:solidFill>
                  <a:srgbClr val="0092C8"/>
                </a:solidFill>
                <a:latin typeface="Arial" panose="020B0604020202020204" pitchFamily="34" charset="0"/>
              </a:rPr>
              <a:t> sites are ready to bind Na</a:t>
            </a:r>
            <a:r>
              <a:rPr lang="en-US" altLang="en-US" sz="840" b="1" baseline="30000">
                <a:solidFill>
                  <a:srgbClr val="0092C8"/>
                </a:solidFill>
                <a:latin typeface="Arial" panose="020B0604020202020204" pitchFamily="34" charset="0"/>
              </a:rPr>
              <a:t>+</a:t>
            </a:r>
            <a:r>
              <a:rPr lang="en-US" altLang="en-US" sz="840" b="1">
                <a:solidFill>
                  <a:srgbClr val="0092C8"/>
                </a:solidFill>
                <a:latin typeface="Arial" panose="020B0604020202020204" pitchFamily="34" charset="0"/>
              </a:rPr>
              <a:t> again.</a:t>
            </a:r>
            <a:br>
              <a:rPr lang="en-US" altLang="en-US" sz="840" b="1">
                <a:solidFill>
                  <a:srgbClr val="0092C8"/>
                </a:solidFill>
                <a:latin typeface="Arial" panose="020B0604020202020204" pitchFamily="34" charset="0"/>
              </a:rPr>
            </a:br>
            <a:r>
              <a:rPr lang="en-US" altLang="en-US" sz="840" b="1">
                <a:solidFill>
                  <a:srgbClr val="0092C8"/>
                </a:solidFill>
                <a:latin typeface="Arial" panose="020B0604020202020204" pitchFamily="34" charset="0"/>
              </a:rPr>
              <a:t>The cycle repeats.</a:t>
            </a:r>
            <a:endParaRPr lang="en-US" altLang="en-US" sz="2160" b="1">
              <a:latin typeface="Arial" panose="020B0604020202020204" pitchFamily="34" charset="0"/>
            </a:endParaRPr>
          </a:p>
        </p:txBody>
      </p:sp>
      <p:sp>
        <p:nvSpPr>
          <p:cNvPr id="10263" name="Rectangle 23"/>
          <p:cNvSpPr>
            <a:spLocks noChangeArrowheads="1"/>
          </p:cNvSpPr>
          <p:nvPr/>
        </p:nvSpPr>
        <p:spPr bwMode="auto">
          <a:xfrm>
            <a:off x="8587740" y="4181868"/>
            <a:ext cx="1990930"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dirty="0">
                <a:solidFill>
                  <a:srgbClr val="0092C8"/>
                </a:solidFill>
                <a:latin typeface="Arial" panose="020B0604020202020204" pitchFamily="34" charset="0"/>
              </a:rPr>
              <a:t>      Binding of Na+ promotes</a:t>
            </a:r>
            <a:br>
              <a:rPr lang="en-US" altLang="en-US" sz="840" b="1" dirty="0">
                <a:solidFill>
                  <a:srgbClr val="0092C8"/>
                </a:solidFill>
                <a:latin typeface="Arial" panose="020B0604020202020204" pitchFamily="34" charset="0"/>
              </a:rPr>
            </a:br>
            <a:r>
              <a:rPr lang="en-US" altLang="en-US" sz="840" b="1" dirty="0">
                <a:solidFill>
                  <a:srgbClr val="0092C8"/>
                </a:solidFill>
                <a:latin typeface="Arial" panose="020B0604020202020204" pitchFamily="34" charset="0"/>
              </a:rPr>
              <a:t>phosphorylation of the protein by ATP.</a:t>
            </a:r>
            <a:endParaRPr lang="en-US" altLang="en-US" sz="2160" b="1" dirty="0">
              <a:latin typeface="Arial" panose="020B0604020202020204" pitchFamily="34" charset="0"/>
            </a:endParaRPr>
          </a:p>
        </p:txBody>
      </p:sp>
      <p:sp>
        <p:nvSpPr>
          <p:cNvPr id="10264" name="Rectangle 24"/>
          <p:cNvSpPr>
            <a:spLocks noChangeArrowheads="1"/>
          </p:cNvSpPr>
          <p:nvPr/>
        </p:nvSpPr>
        <p:spPr bwMode="auto">
          <a:xfrm>
            <a:off x="6389371" y="3179838"/>
            <a:ext cx="2047035" cy="12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a:solidFill>
                  <a:srgbClr val="0092C8"/>
                </a:solidFill>
                <a:latin typeface="Arial" panose="020B0604020202020204" pitchFamily="34" charset="0"/>
              </a:rPr>
              <a:t>Cytoplasmic Na</a:t>
            </a:r>
            <a:r>
              <a:rPr lang="en-US" altLang="en-US" sz="840" b="1" baseline="30000">
                <a:solidFill>
                  <a:srgbClr val="0092C8"/>
                </a:solidFill>
                <a:latin typeface="Arial" panose="020B0604020202020204" pitchFamily="34" charset="0"/>
              </a:rPr>
              <a:t>+</a:t>
            </a:r>
            <a:r>
              <a:rPr lang="en-US" altLang="en-US" sz="840" b="1">
                <a:solidFill>
                  <a:srgbClr val="0092C8"/>
                </a:solidFill>
                <a:latin typeface="Arial" panose="020B0604020202020204" pitchFamily="34" charset="0"/>
              </a:rPr>
              <a:t> binds to pump protein.</a:t>
            </a:r>
            <a:endParaRPr lang="en-US" altLang="en-US" sz="2160" b="1">
              <a:latin typeface="Arial" panose="020B0604020202020204" pitchFamily="34" charset="0"/>
            </a:endParaRPr>
          </a:p>
        </p:txBody>
      </p:sp>
      <p:sp>
        <p:nvSpPr>
          <p:cNvPr id="10265" name="Rectangle 25"/>
          <p:cNvSpPr>
            <a:spLocks noChangeArrowheads="1"/>
          </p:cNvSpPr>
          <p:nvPr/>
        </p:nvSpPr>
        <p:spPr bwMode="auto">
          <a:xfrm>
            <a:off x="8111490" y="1354848"/>
            <a:ext cx="179536" cy="12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a:solidFill>
                  <a:srgbClr val="000000"/>
                </a:solidFill>
                <a:latin typeface="Arial" panose="020B0604020202020204" pitchFamily="34" charset="0"/>
              </a:rPr>
              <a:t>Na</a:t>
            </a:r>
            <a:r>
              <a:rPr lang="en-US" altLang="en-US" sz="840" b="1" baseline="30000">
                <a:solidFill>
                  <a:srgbClr val="000000"/>
                </a:solidFill>
                <a:latin typeface="Arial" panose="020B0604020202020204" pitchFamily="34" charset="0"/>
              </a:rPr>
              <a:t>+</a:t>
            </a:r>
            <a:endParaRPr lang="en-US" altLang="en-US" sz="2160" b="1">
              <a:latin typeface="Arial" panose="020B0604020202020204" pitchFamily="34" charset="0"/>
            </a:endParaRPr>
          </a:p>
        </p:txBody>
      </p:sp>
      <p:sp>
        <p:nvSpPr>
          <p:cNvPr id="10266" name="Rectangle 26"/>
          <p:cNvSpPr>
            <a:spLocks noChangeArrowheads="1"/>
          </p:cNvSpPr>
          <p:nvPr/>
        </p:nvSpPr>
        <p:spPr bwMode="auto">
          <a:xfrm>
            <a:off x="7623811" y="1781568"/>
            <a:ext cx="658835" cy="12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a:solidFill>
                  <a:srgbClr val="000000"/>
                </a:solidFill>
                <a:latin typeface="Arial" panose="020B0604020202020204" pitchFamily="34" charset="0"/>
              </a:rPr>
              <a:t>Na</a:t>
            </a:r>
            <a:r>
              <a:rPr lang="en-US" altLang="en-US" sz="840" b="1" baseline="30000">
                <a:solidFill>
                  <a:srgbClr val="000000"/>
                </a:solidFill>
                <a:latin typeface="Arial" panose="020B0604020202020204" pitchFamily="34" charset="0"/>
              </a:rPr>
              <a:t>+</a:t>
            </a:r>
            <a:r>
              <a:rPr lang="en-US" altLang="en-US" sz="840" b="1">
                <a:solidFill>
                  <a:srgbClr val="000000"/>
                </a:solidFill>
                <a:latin typeface="Arial" panose="020B0604020202020204" pitchFamily="34" charset="0"/>
              </a:rPr>
              <a:t>-K</a:t>
            </a:r>
            <a:r>
              <a:rPr lang="en-US" altLang="en-US" sz="840" b="1" baseline="30000">
                <a:solidFill>
                  <a:srgbClr val="000000"/>
                </a:solidFill>
                <a:latin typeface="Arial" panose="020B0604020202020204" pitchFamily="34" charset="0"/>
              </a:rPr>
              <a:t>+</a:t>
            </a:r>
            <a:r>
              <a:rPr lang="en-US" altLang="en-US" sz="840" b="1">
                <a:solidFill>
                  <a:srgbClr val="000000"/>
                </a:solidFill>
                <a:latin typeface="Arial" panose="020B0604020202020204" pitchFamily="34" charset="0"/>
              </a:rPr>
              <a:t> pump</a:t>
            </a:r>
            <a:endParaRPr lang="en-US" altLang="en-US" sz="2160" b="1">
              <a:latin typeface="Arial" panose="020B0604020202020204" pitchFamily="34" charset="0"/>
            </a:endParaRPr>
          </a:p>
        </p:txBody>
      </p:sp>
      <p:sp>
        <p:nvSpPr>
          <p:cNvPr id="10267" name="Rectangle 27"/>
          <p:cNvSpPr>
            <a:spLocks noChangeArrowheads="1"/>
          </p:cNvSpPr>
          <p:nvPr/>
        </p:nvSpPr>
        <p:spPr bwMode="auto">
          <a:xfrm>
            <a:off x="5147311" y="3766578"/>
            <a:ext cx="585097" cy="12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a:solidFill>
                  <a:srgbClr val="000000"/>
                </a:solidFill>
                <a:latin typeface="Arial" panose="020B0604020202020204" pitchFamily="34" charset="0"/>
              </a:rPr>
              <a:t>K</a:t>
            </a:r>
            <a:r>
              <a:rPr lang="en-US" altLang="en-US" sz="840" b="1" baseline="30000">
                <a:solidFill>
                  <a:srgbClr val="000000"/>
                </a:solidFill>
                <a:latin typeface="Arial" panose="020B0604020202020204" pitchFamily="34" charset="0"/>
              </a:rPr>
              <a:t>+</a:t>
            </a:r>
            <a:r>
              <a:rPr lang="en-US" altLang="en-US" sz="840" b="1">
                <a:solidFill>
                  <a:srgbClr val="000000"/>
                </a:solidFill>
                <a:latin typeface="Arial" panose="020B0604020202020204" pitchFamily="34" charset="0"/>
              </a:rPr>
              <a:t> released</a:t>
            </a:r>
            <a:endParaRPr lang="en-US" altLang="en-US" sz="2160" b="1">
              <a:latin typeface="Arial" panose="020B0604020202020204" pitchFamily="34" charset="0"/>
            </a:endParaRPr>
          </a:p>
        </p:txBody>
      </p:sp>
      <p:sp>
        <p:nvSpPr>
          <p:cNvPr id="10268" name="Rectangle 28"/>
          <p:cNvSpPr>
            <a:spLocks noChangeArrowheads="1"/>
          </p:cNvSpPr>
          <p:nvPr/>
        </p:nvSpPr>
        <p:spPr bwMode="auto">
          <a:xfrm>
            <a:off x="6278880" y="2619768"/>
            <a:ext cx="856004" cy="12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a:solidFill>
                  <a:srgbClr val="000000"/>
                </a:solidFill>
                <a:latin typeface="Arial" panose="020B0604020202020204" pitchFamily="34" charset="0"/>
              </a:rPr>
              <a:t>ATP-binding site</a:t>
            </a:r>
            <a:endParaRPr lang="en-US" altLang="en-US" sz="2160" b="1">
              <a:latin typeface="Arial" panose="020B0604020202020204" pitchFamily="34" charset="0"/>
            </a:endParaRPr>
          </a:p>
        </p:txBody>
      </p:sp>
      <p:sp>
        <p:nvSpPr>
          <p:cNvPr id="10269" name="Rectangle 29"/>
          <p:cNvSpPr>
            <a:spLocks noChangeArrowheads="1"/>
          </p:cNvSpPr>
          <p:nvPr/>
        </p:nvSpPr>
        <p:spPr bwMode="auto">
          <a:xfrm>
            <a:off x="9212581" y="2558808"/>
            <a:ext cx="538609" cy="12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a:solidFill>
                  <a:srgbClr val="000000"/>
                </a:solidFill>
                <a:latin typeface="Arial" panose="020B0604020202020204" pitchFamily="34" charset="0"/>
              </a:rPr>
              <a:t>Na</a:t>
            </a:r>
            <a:r>
              <a:rPr lang="en-US" altLang="en-US" sz="840" b="1" baseline="30000">
                <a:solidFill>
                  <a:srgbClr val="000000"/>
                </a:solidFill>
                <a:latin typeface="Arial" panose="020B0604020202020204" pitchFamily="34" charset="0"/>
              </a:rPr>
              <a:t>+</a:t>
            </a:r>
            <a:r>
              <a:rPr lang="en-US" altLang="en-US" sz="840" b="1">
                <a:solidFill>
                  <a:srgbClr val="000000"/>
                </a:solidFill>
                <a:latin typeface="Arial" panose="020B0604020202020204" pitchFamily="34" charset="0"/>
              </a:rPr>
              <a:t> bound</a:t>
            </a:r>
            <a:endParaRPr lang="en-US" altLang="en-US" sz="2160" b="1">
              <a:latin typeface="Arial" panose="020B0604020202020204" pitchFamily="34" charset="0"/>
            </a:endParaRPr>
          </a:p>
        </p:txBody>
      </p:sp>
      <p:sp>
        <p:nvSpPr>
          <p:cNvPr id="10270" name="Rectangle 30"/>
          <p:cNvSpPr>
            <a:spLocks noChangeArrowheads="1"/>
          </p:cNvSpPr>
          <p:nvPr/>
        </p:nvSpPr>
        <p:spPr bwMode="auto">
          <a:xfrm>
            <a:off x="6256021" y="2932188"/>
            <a:ext cx="549831" cy="12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i="1">
                <a:solidFill>
                  <a:srgbClr val="000000"/>
                </a:solidFill>
                <a:latin typeface="Arial" panose="020B0604020202020204" pitchFamily="34" charset="0"/>
              </a:rPr>
              <a:t>Cytoplasm</a:t>
            </a:r>
            <a:endParaRPr lang="en-US" altLang="en-US" sz="2160" b="1" i="1">
              <a:latin typeface="Arial" panose="020B0604020202020204" pitchFamily="34" charset="0"/>
            </a:endParaRPr>
          </a:p>
        </p:txBody>
      </p:sp>
      <p:sp>
        <p:nvSpPr>
          <p:cNvPr id="10271" name="Rectangle 31"/>
          <p:cNvSpPr>
            <a:spLocks noChangeArrowheads="1"/>
          </p:cNvSpPr>
          <p:nvPr/>
        </p:nvSpPr>
        <p:spPr bwMode="auto">
          <a:xfrm>
            <a:off x="8736330" y="3663708"/>
            <a:ext cx="216406" cy="12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a:solidFill>
                  <a:srgbClr val="000000"/>
                </a:solidFill>
                <a:latin typeface="Arial" panose="020B0604020202020204" pitchFamily="34" charset="0"/>
              </a:rPr>
              <a:t>ATP</a:t>
            </a:r>
            <a:endParaRPr lang="en-US" altLang="en-US" sz="2160" b="1">
              <a:latin typeface="Arial" panose="020B0604020202020204" pitchFamily="34" charset="0"/>
            </a:endParaRPr>
          </a:p>
        </p:txBody>
      </p:sp>
      <p:sp>
        <p:nvSpPr>
          <p:cNvPr id="10272" name="Rectangle 32"/>
          <p:cNvSpPr>
            <a:spLocks noChangeArrowheads="1"/>
          </p:cNvSpPr>
          <p:nvPr/>
        </p:nvSpPr>
        <p:spPr bwMode="auto">
          <a:xfrm>
            <a:off x="9281160" y="3785628"/>
            <a:ext cx="229230" cy="12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a:solidFill>
                  <a:srgbClr val="000000"/>
                </a:solidFill>
                <a:latin typeface="Arial" panose="020B0604020202020204" pitchFamily="34" charset="0"/>
              </a:rPr>
              <a:t>ADP</a:t>
            </a:r>
            <a:endParaRPr lang="en-US" altLang="en-US" sz="2160" b="1">
              <a:latin typeface="Arial" panose="020B0604020202020204" pitchFamily="34" charset="0"/>
            </a:endParaRPr>
          </a:p>
        </p:txBody>
      </p:sp>
      <p:sp>
        <p:nvSpPr>
          <p:cNvPr id="10273" name="Rectangle 33"/>
          <p:cNvSpPr>
            <a:spLocks noChangeArrowheads="1"/>
          </p:cNvSpPr>
          <p:nvPr/>
        </p:nvSpPr>
        <p:spPr bwMode="auto">
          <a:xfrm>
            <a:off x="9311640" y="3377958"/>
            <a:ext cx="72136" cy="12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a:solidFill>
                  <a:srgbClr val="FFFFFF"/>
                </a:solidFill>
                <a:latin typeface="Arial" panose="020B0604020202020204" pitchFamily="34" charset="0"/>
              </a:rPr>
              <a:t>P</a:t>
            </a:r>
            <a:endParaRPr lang="en-US" altLang="en-US" sz="2160" b="1">
              <a:latin typeface="Arial" panose="020B0604020202020204" pitchFamily="34" charset="0"/>
            </a:endParaRPr>
          </a:p>
        </p:txBody>
      </p:sp>
      <p:sp>
        <p:nvSpPr>
          <p:cNvPr id="10274" name="Rectangle 34"/>
          <p:cNvSpPr>
            <a:spLocks noChangeArrowheads="1"/>
          </p:cNvSpPr>
          <p:nvPr/>
        </p:nvSpPr>
        <p:spPr bwMode="auto">
          <a:xfrm>
            <a:off x="8111490" y="2581668"/>
            <a:ext cx="120226" cy="12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a:solidFill>
                  <a:srgbClr val="000000"/>
                </a:solidFill>
                <a:latin typeface="Arial" panose="020B0604020202020204" pitchFamily="34" charset="0"/>
              </a:rPr>
              <a:t>K</a:t>
            </a:r>
            <a:r>
              <a:rPr lang="en-US" altLang="en-US" sz="840" b="1" baseline="30000">
                <a:solidFill>
                  <a:srgbClr val="000000"/>
                </a:solidFill>
                <a:latin typeface="Arial" panose="020B0604020202020204" pitchFamily="34" charset="0"/>
              </a:rPr>
              <a:t>+</a:t>
            </a:r>
            <a:endParaRPr lang="en-US" altLang="en-US" sz="2160" b="1">
              <a:latin typeface="Arial" panose="020B0604020202020204" pitchFamily="34" charset="0"/>
            </a:endParaRPr>
          </a:p>
        </p:txBody>
      </p:sp>
      <p:sp>
        <p:nvSpPr>
          <p:cNvPr id="10275" name="Rectangle 35"/>
          <p:cNvSpPr>
            <a:spLocks noChangeArrowheads="1"/>
          </p:cNvSpPr>
          <p:nvPr/>
        </p:nvSpPr>
        <p:spPr bwMode="auto">
          <a:xfrm>
            <a:off x="3829051" y="6860298"/>
            <a:ext cx="1982915"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dirty="0">
                <a:solidFill>
                  <a:srgbClr val="0092C8"/>
                </a:solidFill>
                <a:latin typeface="Arial" panose="020B0604020202020204" pitchFamily="34" charset="0"/>
              </a:rPr>
              <a:t>      K</a:t>
            </a:r>
            <a:r>
              <a:rPr lang="en-US" altLang="en-US" sz="840" b="1" baseline="30000" dirty="0">
                <a:solidFill>
                  <a:srgbClr val="0092C8"/>
                </a:solidFill>
                <a:latin typeface="Arial" panose="020B0604020202020204" pitchFamily="34" charset="0"/>
              </a:rPr>
              <a:t>+</a:t>
            </a:r>
            <a:r>
              <a:rPr lang="en-US" altLang="en-US" sz="840" b="1" dirty="0">
                <a:solidFill>
                  <a:srgbClr val="0092C8"/>
                </a:solidFill>
                <a:latin typeface="Arial" panose="020B0604020202020204" pitchFamily="34" charset="0"/>
              </a:rPr>
              <a:t> binding triggers release of the</a:t>
            </a:r>
            <a:br>
              <a:rPr lang="en-US" altLang="en-US" sz="840" b="1" dirty="0">
                <a:solidFill>
                  <a:srgbClr val="0092C8"/>
                </a:solidFill>
                <a:latin typeface="Arial" panose="020B0604020202020204" pitchFamily="34" charset="0"/>
              </a:rPr>
            </a:br>
            <a:r>
              <a:rPr lang="en-US" altLang="en-US" sz="840" b="1" dirty="0">
                <a:solidFill>
                  <a:srgbClr val="0092C8"/>
                </a:solidFill>
                <a:latin typeface="Arial" panose="020B0604020202020204" pitchFamily="34" charset="0"/>
              </a:rPr>
              <a:t>phosphate. Pump protein returns to its</a:t>
            </a:r>
            <a:br>
              <a:rPr lang="en-US" altLang="en-US" sz="840" b="1" dirty="0">
                <a:solidFill>
                  <a:srgbClr val="0092C8"/>
                </a:solidFill>
                <a:latin typeface="Arial" panose="020B0604020202020204" pitchFamily="34" charset="0"/>
              </a:rPr>
            </a:br>
            <a:r>
              <a:rPr lang="en-US" altLang="en-US" sz="840" b="1" dirty="0">
                <a:solidFill>
                  <a:srgbClr val="0092C8"/>
                </a:solidFill>
                <a:latin typeface="Arial" panose="020B0604020202020204" pitchFamily="34" charset="0"/>
              </a:rPr>
              <a:t>original conformation.</a:t>
            </a:r>
            <a:endParaRPr lang="en-US" altLang="en-US" sz="2160" b="1" dirty="0">
              <a:latin typeface="Arial" panose="020B0604020202020204" pitchFamily="34" charset="0"/>
            </a:endParaRPr>
          </a:p>
        </p:txBody>
      </p:sp>
      <p:sp>
        <p:nvSpPr>
          <p:cNvPr id="10276" name="Rectangle 36"/>
          <p:cNvSpPr>
            <a:spLocks noChangeArrowheads="1"/>
          </p:cNvSpPr>
          <p:nvPr/>
        </p:nvSpPr>
        <p:spPr bwMode="auto">
          <a:xfrm>
            <a:off x="8587740" y="6860298"/>
            <a:ext cx="2216954"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a:solidFill>
                  <a:srgbClr val="0092C8"/>
                </a:solidFill>
                <a:latin typeface="Arial" panose="020B0604020202020204" pitchFamily="34" charset="0"/>
              </a:rPr>
              <a:t>      Phosphorylation causes the protein to</a:t>
            </a:r>
            <a:br>
              <a:rPr lang="en-US" altLang="en-US" sz="840" b="1">
                <a:solidFill>
                  <a:srgbClr val="0092C8"/>
                </a:solidFill>
                <a:latin typeface="Arial" panose="020B0604020202020204" pitchFamily="34" charset="0"/>
              </a:rPr>
            </a:br>
            <a:r>
              <a:rPr lang="en-US" altLang="en-US" sz="840" b="1">
                <a:solidFill>
                  <a:srgbClr val="0092C8"/>
                </a:solidFill>
                <a:latin typeface="Arial" panose="020B0604020202020204" pitchFamily="34" charset="0"/>
              </a:rPr>
              <a:t>change shape, expelling Na</a:t>
            </a:r>
            <a:r>
              <a:rPr lang="en-US" altLang="en-US" sz="840" b="1" baseline="30000">
                <a:solidFill>
                  <a:srgbClr val="0092C8"/>
                </a:solidFill>
                <a:latin typeface="Arial" panose="020B0604020202020204" pitchFamily="34" charset="0"/>
              </a:rPr>
              <a:t>+</a:t>
            </a:r>
            <a:r>
              <a:rPr lang="en-US" altLang="en-US" sz="840" b="1">
                <a:solidFill>
                  <a:srgbClr val="0092C8"/>
                </a:solidFill>
                <a:latin typeface="Arial" panose="020B0604020202020204" pitchFamily="34" charset="0"/>
              </a:rPr>
              <a:t> to the outside.</a:t>
            </a:r>
            <a:endParaRPr lang="en-US" altLang="en-US" sz="2160" b="1">
              <a:latin typeface="Arial" panose="020B0604020202020204" pitchFamily="34" charset="0"/>
            </a:endParaRPr>
          </a:p>
        </p:txBody>
      </p:sp>
      <p:sp>
        <p:nvSpPr>
          <p:cNvPr id="10277" name="Rectangle 37"/>
          <p:cNvSpPr>
            <a:spLocks noChangeArrowheads="1"/>
          </p:cNvSpPr>
          <p:nvPr/>
        </p:nvSpPr>
        <p:spPr bwMode="auto">
          <a:xfrm>
            <a:off x="6393180" y="8083308"/>
            <a:ext cx="1992533" cy="12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dirty="0">
                <a:solidFill>
                  <a:srgbClr val="0092C8"/>
                </a:solidFill>
                <a:latin typeface="Arial" panose="020B0604020202020204" pitchFamily="34" charset="0"/>
              </a:rPr>
              <a:t>Extracellular K</a:t>
            </a:r>
            <a:r>
              <a:rPr lang="en-US" altLang="en-US" sz="840" b="1" baseline="30000" dirty="0">
                <a:solidFill>
                  <a:srgbClr val="0092C8"/>
                </a:solidFill>
                <a:latin typeface="Arial" panose="020B0604020202020204" pitchFamily="34" charset="0"/>
              </a:rPr>
              <a:t>+</a:t>
            </a:r>
            <a:r>
              <a:rPr lang="en-US" altLang="en-US" sz="840" b="1" dirty="0">
                <a:solidFill>
                  <a:srgbClr val="0092C8"/>
                </a:solidFill>
                <a:latin typeface="Arial" panose="020B0604020202020204" pitchFamily="34" charset="0"/>
              </a:rPr>
              <a:t> binds to pump protein.</a:t>
            </a:r>
            <a:endParaRPr lang="en-US" altLang="en-US" sz="2160" b="1" dirty="0">
              <a:latin typeface="Arial" panose="020B0604020202020204" pitchFamily="34" charset="0"/>
            </a:endParaRPr>
          </a:p>
        </p:txBody>
      </p:sp>
      <p:sp>
        <p:nvSpPr>
          <p:cNvPr id="10278" name="Rectangle 38"/>
          <p:cNvSpPr>
            <a:spLocks noChangeArrowheads="1"/>
          </p:cNvSpPr>
          <p:nvPr/>
        </p:nvSpPr>
        <p:spPr bwMode="auto">
          <a:xfrm>
            <a:off x="10081261" y="4959108"/>
            <a:ext cx="644407" cy="12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a:solidFill>
                  <a:srgbClr val="000000"/>
                </a:solidFill>
                <a:latin typeface="Arial" panose="020B0604020202020204" pitchFamily="34" charset="0"/>
              </a:rPr>
              <a:t>Na</a:t>
            </a:r>
            <a:r>
              <a:rPr lang="en-US" altLang="en-US" sz="840" b="1" baseline="30000">
                <a:solidFill>
                  <a:srgbClr val="000000"/>
                </a:solidFill>
                <a:latin typeface="Arial" panose="020B0604020202020204" pitchFamily="34" charset="0"/>
              </a:rPr>
              <a:t>+</a:t>
            </a:r>
            <a:r>
              <a:rPr lang="en-US" altLang="en-US" sz="840" b="1">
                <a:solidFill>
                  <a:srgbClr val="000000"/>
                </a:solidFill>
                <a:latin typeface="Arial" panose="020B0604020202020204" pitchFamily="34" charset="0"/>
              </a:rPr>
              <a:t> released</a:t>
            </a:r>
            <a:endParaRPr lang="en-US" altLang="en-US" sz="2160" b="1">
              <a:latin typeface="Arial" panose="020B0604020202020204" pitchFamily="34" charset="0"/>
            </a:endParaRPr>
          </a:p>
        </p:txBody>
      </p:sp>
      <p:sp>
        <p:nvSpPr>
          <p:cNvPr id="10279" name="Rectangle 39"/>
          <p:cNvSpPr>
            <a:spLocks noChangeArrowheads="1"/>
          </p:cNvSpPr>
          <p:nvPr/>
        </p:nvSpPr>
        <p:spPr bwMode="auto">
          <a:xfrm>
            <a:off x="5196840" y="5305818"/>
            <a:ext cx="479298" cy="12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a:solidFill>
                  <a:srgbClr val="000000"/>
                </a:solidFill>
                <a:latin typeface="Arial" panose="020B0604020202020204" pitchFamily="34" charset="0"/>
              </a:rPr>
              <a:t>K</a:t>
            </a:r>
            <a:r>
              <a:rPr lang="en-US" altLang="en-US" sz="840" b="1" baseline="30000">
                <a:solidFill>
                  <a:srgbClr val="000000"/>
                </a:solidFill>
                <a:latin typeface="Arial" panose="020B0604020202020204" pitchFamily="34" charset="0"/>
              </a:rPr>
              <a:t>+</a:t>
            </a:r>
            <a:r>
              <a:rPr lang="en-US" altLang="en-US" sz="840" b="1">
                <a:solidFill>
                  <a:srgbClr val="000000"/>
                </a:solidFill>
                <a:latin typeface="Arial" panose="020B0604020202020204" pitchFamily="34" charset="0"/>
              </a:rPr>
              <a:t> bound</a:t>
            </a:r>
            <a:endParaRPr lang="en-US" altLang="en-US" sz="2160" b="1">
              <a:latin typeface="Arial" panose="020B0604020202020204" pitchFamily="34" charset="0"/>
            </a:endParaRPr>
          </a:p>
        </p:txBody>
      </p:sp>
      <p:sp>
        <p:nvSpPr>
          <p:cNvPr id="10280" name="Rectangle 40"/>
          <p:cNvSpPr>
            <a:spLocks noChangeArrowheads="1"/>
          </p:cNvSpPr>
          <p:nvPr/>
        </p:nvSpPr>
        <p:spPr bwMode="auto">
          <a:xfrm>
            <a:off x="7117080" y="7351788"/>
            <a:ext cx="72136" cy="12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a:solidFill>
                  <a:srgbClr val="FFFFFF"/>
                </a:solidFill>
                <a:latin typeface="Arial" panose="020B0604020202020204" pitchFamily="34" charset="0"/>
              </a:rPr>
              <a:t>P</a:t>
            </a:r>
            <a:endParaRPr lang="en-US" altLang="en-US" sz="2160" b="1">
              <a:latin typeface="Arial" panose="020B0604020202020204" pitchFamily="34" charset="0"/>
            </a:endParaRPr>
          </a:p>
        </p:txBody>
      </p:sp>
      <p:sp>
        <p:nvSpPr>
          <p:cNvPr id="10281" name="Rectangle 41"/>
          <p:cNvSpPr>
            <a:spLocks noChangeArrowheads="1"/>
          </p:cNvSpPr>
          <p:nvPr/>
        </p:nvSpPr>
        <p:spPr bwMode="auto">
          <a:xfrm>
            <a:off x="7479030" y="6368808"/>
            <a:ext cx="120226" cy="12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a:solidFill>
                  <a:srgbClr val="000000"/>
                </a:solidFill>
                <a:latin typeface="Arial" panose="020B0604020202020204" pitchFamily="34" charset="0"/>
              </a:rPr>
              <a:t>K</a:t>
            </a:r>
            <a:r>
              <a:rPr lang="en-US" altLang="en-US" sz="840" b="1" baseline="30000">
                <a:solidFill>
                  <a:srgbClr val="000000"/>
                </a:solidFill>
                <a:latin typeface="Arial" panose="020B0604020202020204" pitchFamily="34" charset="0"/>
              </a:rPr>
              <a:t>+</a:t>
            </a:r>
            <a:endParaRPr lang="en-US" altLang="en-US" sz="2160" b="1">
              <a:latin typeface="Arial" panose="020B0604020202020204" pitchFamily="34" charset="0"/>
            </a:endParaRPr>
          </a:p>
        </p:txBody>
      </p:sp>
      <p:sp>
        <p:nvSpPr>
          <p:cNvPr id="10282" name="Rectangle 42"/>
          <p:cNvSpPr>
            <a:spLocks noChangeArrowheads="1"/>
          </p:cNvSpPr>
          <p:nvPr/>
        </p:nvSpPr>
        <p:spPr bwMode="auto">
          <a:xfrm>
            <a:off x="9490710" y="6098298"/>
            <a:ext cx="72136" cy="129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840" b="1">
                <a:solidFill>
                  <a:srgbClr val="FFFFFF"/>
                </a:solidFill>
                <a:latin typeface="Arial" panose="020B0604020202020204" pitchFamily="34" charset="0"/>
              </a:rPr>
              <a:t>P</a:t>
            </a:r>
            <a:endParaRPr lang="en-US" altLang="en-US" sz="2160" b="1">
              <a:latin typeface="Arial" panose="020B0604020202020204" pitchFamily="34" charset="0"/>
            </a:endParaRPr>
          </a:p>
        </p:txBody>
      </p:sp>
      <p:sp>
        <p:nvSpPr>
          <p:cNvPr id="10283" name="Rectangle 43"/>
          <p:cNvSpPr>
            <a:spLocks noChangeArrowheads="1"/>
          </p:cNvSpPr>
          <p:nvPr/>
        </p:nvSpPr>
        <p:spPr bwMode="auto">
          <a:xfrm>
            <a:off x="4244340" y="6239268"/>
            <a:ext cx="26289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2400" b="1">
                <a:solidFill>
                  <a:srgbClr val="FFFFFF"/>
                </a:solidFill>
                <a:latin typeface="Arial" panose="020B0604020202020204" pitchFamily="34" charset="0"/>
              </a:rPr>
              <a:t>P</a:t>
            </a:r>
            <a:r>
              <a:rPr lang="en-US" altLang="en-US" sz="2400" b="1" baseline="-25000">
                <a:solidFill>
                  <a:srgbClr val="FFFFFF"/>
                </a:solidFill>
                <a:latin typeface="Arial" panose="020B0604020202020204" pitchFamily="34" charset="0"/>
              </a:rPr>
              <a:t>i</a:t>
            </a:r>
            <a:endParaRPr lang="en-US" altLang="en-US" sz="2400" b="1">
              <a:latin typeface="Arial" panose="020B0604020202020204" pitchFamily="34" charset="0"/>
            </a:endParaRPr>
          </a:p>
        </p:txBody>
      </p:sp>
      <p:sp>
        <p:nvSpPr>
          <p:cNvPr id="10284" name="Oval 44"/>
          <p:cNvSpPr>
            <a:spLocks noChangeArrowheads="1"/>
          </p:cNvSpPr>
          <p:nvPr/>
        </p:nvSpPr>
        <p:spPr bwMode="auto">
          <a:xfrm>
            <a:off x="6206491" y="3176029"/>
            <a:ext cx="140970" cy="140970"/>
          </a:xfrm>
          <a:prstGeom prst="ellipse">
            <a:avLst/>
          </a:prstGeom>
          <a:solidFill>
            <a:schemeClr val="bg1"/>
          </a:solidFill>
          <a:ln w="6350">
            <a:solidFill>
              <a:srgbClr val="0393C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altLang="en-US" sz="840">
                <a:solidFill>
                  <a:srgbClr val="0092C8"/>
                </a:solidFill>
                <a:latin typeface="Arial Black" panose="020B0A04020102020204" pitchFamily="34" charset="0"/>
              </a:rPr>
              <a:t>1</a:t>
            </a:r>
            <a:endParaRPr lang="en-US" altLang="en-US" sz="2160">
              <a:latin typeface="Arial" panose="020B0604020202020204" pitchFamily="34" charset="0"/>
            </a:endParaRPr>
          </a:p>
        </p:txBody>
      </p:sp>
      <p:sp>
        <p:nvSpPr>
          <p:cNvPr id="10285" name="Oval 45"/>
          <p:cNvSpPr>
            <a:spLocks noChangeArrowheads="1"/>
          </p:cNvSpPr>
          <p:nvPr/>
        </p:nvSpPr>
        <p:spPr bwMode="auto">
          <a:xfrm>
            <a:off x="8587741" y="4178059"/>
            <a:ext cx="140970" cy="140970"/>
          </a:xfrm>
          <a:prstGeom prst="ellipse">
            <a:avLst/>
          </a:prstGeom>
          <a:solidFill>
            <a:schemeClr val="bg1"/>
          </a:solidFill>
          <a:ln w="6350">
            <a:solidFill>
              <a:srgbClr val="0393C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altLang="en-US" sz="840">
                <a:solidFill>
                  <a:srgbClr val="0092C8"/>
                </a:solidFill>
                <a:latin typeface="Arial Black" panose="020B0A04020102020204" pitchFamily="34" charset="0"/>
              </a:rPr>
              <a:t>2</a:t>
            </a:r>
            <a:endParaRPr lang="en-US" altLang="en-US" sz="2160">
              <a:latin typeface="Arial" panose="020B0604020202020204" pitchFamily="34" charset="0"/>
            </a:endParaRPr>
          </a:p>
        </p:txBody>
      </p:sp>
      <p:sp>
        <p:nvSpPr>
          <p:cNvPr id="10286" name="Oval 46"/>
          <p:cNvSpPr>
            <a:spLocks noChangeArrowheads="1"/>
          </p:cNvSpPr>
          <p:nvPr/>
        </p:nvSpPr>
        <p:spPr bwMode="auto">
          <a:xfrm>
            <a:off x="8587741" y="6848869"/>
            <a:ext cx="140970" cy="140970"/>
          </a:xfrm>
          <a:prstGeom prst="ellipse">
            <a:avLst/>
          </a:prstGeom>
          <a:solidFill>
            <a:schemeClr val="bg1"/>
          </a:solidFill>
          <a:ln w="6350">
            <a:solidFill>
              <a:srgbClr val="0393C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altLang="en-US" sz="840">
                <a:solidFill>
                  <a:srgbClr val="0092C8"/>
                </a:solidFill>
                <a:latin typeface="Arial Black" panose="020B0A04020102020204" pitchFamily="34" charset="0"/>
              </a:rPr>
              <a:t>3</a:t>
            </a:r>
            <a:endParaRPr lang="en-US" altLang="en-US" sz="2160">
              <a:latin typeface="Arial" panose="020B0604020202020204" pitchFamily="34" charset="0"/>
            </a:endParaRPr>
          </a:p>
        </p:txBody>
      </p:sp>
      <p:sp>
        <p:nvSpPr>
          <p:cNvPr id="10287" name="Oval 47"/>
          <p:cNvSpPr>
            <a:spLocks noChangeArrowheads="1"/>
          </p:cNvSpPr>
          <p:nvPr/>
        </p:nvSpPr>
        <p:spPr bwMode="auto">
          <a:xfrm>
            <a:off x="6212206" y="8071879"/>
            <a:ext cx="140970" cy="140970"/>
          </a:xfrm>
          <a:prstGeom prst="ellipse">
            <a:avLst/>
          </a:prstGeom>
          <a:solidFill>
            <a:schemeClr val="bg1"/>
          </a:solidFill>
          <a:ln w="6350">
            <a:solidFill>
              <a:srgbClr val="0393C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altLang="en-US" sz="840">
                <a:solidFill>
                  <a:srgbClr val="0092C8"/>
                </a:solidFill>
                <a:latin typeface="Arial Black" panose="020B0A04020102020204" pitchFamily="34" charset="0"/>
              </a:rPr>
              <a:t>4</a:t>
            </a:r>
            <a:endParaRPr lang="en-US" altLang="en-US" sz="2160">
              <a:latin typeface="Arial" panose="020B0604020202020204" pitchFamily="34" charset="0"/>
            </a:endParaRPr>
          </a:p>
        </p:txBody>
      </p:sp>
      <p:sp>
        <p:nvSpPr>
          <p:cNvPr id="10288" name="Oval 48"/>
          <p:cNvSpPr>
            <a:spLocks noChangeArrowheads="1"/>
          </p:cNvSpPr>
          <p:nvPr/>
        </p:nvSpPr>
        <p:spPr bwMode="auto">
          <a:xfrm>
            <a:off x="3829051" y="6848869"/>
            <a:ext cx="140970" cy="140970"/>
          </a:xfrm>
          <a:prstGeom prst="ellipse">
            <a:avLst/>
          </a:prstGeom>
          <a:solidFill>
            <a:schemeClr val="bg1"/>
          </a:solidFill>
          <a:ln w="6350">
            <a:solidFill>
              <a:srgbClr val="0393C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altLang="en-US" sz="2400" dirty="0">
                <a:solidFill>
                  <a:srgbClr val="0092C8"/>
                </a:solidFill>
                <a:latin typeface="Arial Black" panose="020B0A04020102020204" pitchFamily="34" charset="0"/>
              </a:rPr>
              <a:t>5</a:t>
            </a:r>
            <a:endParaRPr lang="en-US" altLang="en-US" sz="2400" dirty="0">
              <a:latin typeface="Arial" panose="020B0604020202020204" pitchFamily="34" charset="0"/>
            </a:endParaRPr>
          </a:p>
        </p:txBody>
      </p:sp>
      <p:sp>
        <p:nvSpPr>
          <p:cNvPr id="10289" name="Oval 49"/>
          <p:cNvSpPr>
            <a:spLocks noChangeArrowheads="1"/>
          </p:cNvSpPr>
          <p:nvPr/>
        </p:nvSpPr>
        <p:spPr bwMode="auto">
          <a:xfrm>
            <a:off x="3825241" y="4170439"/>
            <a:ext cx="140970" cy="140970"/>
          </a:xfrm>
          <a:prstGeom prst="ellipse">
            <a:avLst/>
          </a:prstGeom>
          <a:solidFill>
            <a:schemeClr val="bg1"/>
          </a:solidFill>
          <a:ln w="6350">
            <a:solidFill>
              <a:srgbClr val="0393C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altLang="en-US" sz="2400">
                <a:solidFill>
                  <a:srgbClr val="0092C8"/>
                </a:solidFill>
                <a:latin typeface="Arial Black" panose="020B0A04020102020204" pitchFamily="34" charset="0"/>
              </a:rPr>
              <a:t>6</a:t>
            </a:r>
            <a:endParaRPr lang="en-US" altLang="en-US" sz="2400">
              <a:latin typeface="Arial" panose="020B0604020202020204" pitchFamily="34" charset="0"/>
            </a:endParaRPr>
          </a:p>
        </p:txBody>
      </p:sp>
      <p:sp>
        <p:nvSpPr>
          <p:cNvPr id="44" name="Rectangle 4"/>
          <p:cNvSpPr>
            <a:spLocks noGrp="1" noChangeArrowheads="1"/>
          </p:cNvSpPr>
          <p:nvPr>
            <p:ph type="title"/>
          </p:nvPr>
        </p:nvSpPr>
        <p:spPr>
          <a:xfrm>
            <a:off x="706756" y="-609600"/>
            <a:ext cx="13167360" cy="1371600"/>
          </a:xfrm>
        </p:spPr>
        <p:txBody>
          <a:bodyPr>
            <a:normAutofit/>
          </a:bodyPr>
          <a:lstStyle/>
          <a:p>
            <a:r>
              <a:rPr lang="en-US" altLang="en-US" sz="4400" b="1" dirty="0" smtClean="0"/>
              <a:t>Primary Active Transport: Role of Na</a:t>
            </a:r>
            <a:r>
              <a:rPr lang="en-US" altLang="en-US" sz="4400" b="1" baseline="30000" dirty="0" smtClean="0"/>
              <a:t>+</a:t>
            </a:r>
            <a:r>
              <a:rPr lang="en-US" altLang="en-US" sz="4400" b="1" dirty="0" smtClean="0"/>
              <a:t>-K</a:t>
            </a:r>
            <a:r>
              <a:rPr lang="en-US" altLang="en-US" sz="4400" b="1" baseline="30000" dirty="0" smtClean="0"/>
              <a:t>+</a:t>
            </a:r>
            <a:r>
              <a:rPr lang="en-US" altLang="en-US" sz="4400" b="1" dirty="0" smtClean="0"/>
              <a:t> ATPase*</a:t>
            </a:r>
            <a:endParaRPr lang="en-US" altLang="en-US" sz="4400" b="1" dirty="0"/>
          </a:p>
        </p:txBody>
      </p:sp>
      <p:sp>
        <p:nvSpPr>
          <p:cNvPr id="2" name="TextBox 1"/>
          <p:cNvSpPr txBox="1"/>
          <p:nvPr/>
        </p:nvSpPr>
        <p:spPr>
          <a:xfrm>
            <a:off x="10744200" y="1066800"/>
            <a:ext cx="3630161" cy="1200329"/>
          </a:xfrm>
          <a:prstGeom prst="rect">
            <a:avLst/>
          </a:prstGeom>
          <a:noFill/>
        </p:spPr>
        <p:txBody>
          <a:bodyPr wrap="none" rtlCol="0">
            <a:spAutoFit/>
          </a:bodyPr>
          <a:lstStyle/>
          <a:p>
            <a:pPr marL="697230" indent="-514350">
              <a:buAutoNum type="arabicPeriod"/>
            </a:pPr>
            <a:r>
              <a:rPr lang="en-US" sz="2400" b="1" spc="-20" dirty="0" smtClean="0">
                <a:solidFill>
                  <a:srgbClr val="0092C8"/>
                </a:solidFill>
                <a:latin typeface="Arial" pitchFamily="34" charset="0"/>
                <a:cs typeface="Arial" pitchFamily="34" charset="0"/>
              </a:rPr>
              <a:t>Three </a:t>
            </a:r>
            <a:r>
              <a:rPr lang="en-US" sz="2400" b="1" spc="-20" dirty="0">
                <a:solidFill>
                  <a:srgbClr val="0092C8"/>
                </a:solidFill>
                <a:latin typeface="Arial" pitchFamily="34" charset="0"/>
                <a:cs typeface="Arial" pitchFamily="34" charset="0"/>
              </a:rPr>
              <a:t>cytoplasmic </a:t>
            </a:r>
            <a:endParaRPr lang="en-US" sz="2400" b="1" spc="-20" dirty="0" smtClean="0">
              <a:solidFill>
                <a:srgbClr val="0092C8"/>
              </a:solidFill>
              <a:latin typeface="Arial" pitchFamily="34" charset="0"/>
              <a:cs typeface="Arial" pitchFamily="34" charset="0"/>
            </a:endParaRPr>
          </a:p>
          <a:p>
            <a:pPr marL="182880"/>
            <a:r>
              <a:rPr lang="en-US" sz="2400" b="1" spc="-20" dirty="0" smtClean="0">
                <a:solidFill>
                  <a:srgbClr val="0092C8"/>
                </a:solidFill>
                <a:latin typeface="Arial" pitchFamily="34" charset="0"/>
                <a:cs typeface="Arial" pitchFamily="34" charset="0"/>
              </a:rPr>
              <a:t>Na</a:t>
            </a:r>
            <a:r>
              <a:rPr lang="en-US" sz="2400" b="1" spc="-20" baseline="30000" dirty="0">
                <a:solidFill>
                  <a:srgbClr val="0092C8"/>
                </a:solidFill>
                <a:latin typeface="Symbol" pitchFamily="18" charset="2"/>
                <a:cs typeface="Arial" pitchFamily="34" charset="0"/>
              </a:rPr>
              <a:t>+</a:t>
            </a:r>
            <a:r>
              <a:rPr lang="en-US" sz="2400" b="1" spc="-20" dirty="0">
                <a:solidFill>
                  <a:srgbClr val="0092C8"/>
                </a:solidFill>
                <a:latin typeface="Arial" pitchFamily="34" charset="0"/>
                <a:cs typeface="Arial" pitchFamily="34" charset="0"/>
              </a:rPr>
              <a:t> bind </a:t>
            </a:r>
            <a:r>
              <a:rPr lang="en-US" sz="2400" b="1" spc="-20" dirty="0" smtClean="0">
                <a:solidFill>
                  <a:srgbClr val="0092C8"/>
                </a:solidFill>
                <a:latin typeface="Arial" pitchFamily="34" charset="0"/>
                <a:cs typeface="Arial" pitchFamily="34" charset="0"/>
              </a:rPr>
              <a:t>to </a:t>
            </a:r>
            <a:r>
              <a:rPr lang="en-US" sz="2400" b="1" dirty="0" smtClean="0">
                <a:solidFill>
                  <a:srgbClr val="0092C8"/>
                </a:solidFill>
                <a:latin typeface="Arial" pitchFamily="34" charset="0"/>
                <a:cs typeface="Arial" pitchFamily="34" charset="0"/>
              </a:rPr>
              <a:t>pump </a:t>
            </a:r>
          </a:p>
          <a:p>
            <a:pPr marL="182880"/>
            <a:r>
              <a:rPr lang="en-US" sz="2400" b="1" dirty="0" smtClean="0">
                <a:solidFill>
                  <a:srgbClr val="0092C8"/>
                </a:solidFill>
                <a:latin typeface="Arial" pitchFamily="34" charset="0"/>
                <a:cs typeface="Arial" pitchFamily="34" charset="0"/>
              </a:rPr>
              <a:t>protein</a:t>
            </a:r>
            <a:endParaRPr lang="en-CA" sz="2400" dirty="0"/>
          </a:p>
        </p:txBody>
      </p:sp>
      <p:sp>
        <p:nvSpPr>
          <p:cNvPr id="3" name="TextBox 2"/>
          <p:cNvSpPr txBox="1"/>
          <p:nvPr/>
        </p:nvSpPr>
        <p:spPr>
          <a:xfrm>
            <a:off x="10804694" y="2465464"/>
            <a:ext cx="184731" cy="461665"/>
          </a:xfrm>
          <a:prstGeom prst="rect">
            <a:avLst/>
          </a:prstGeom>
          <a:noFill/>
        </p:spPr>
        <p:txBody>
          <a:bodyPr wrap="none" rtlCol="0">
            <a:spAutoFit/>
          </a:bodyPr>
          <a:lstStyle/>
          <a:p>
            <a:endParaRPr lang="en-CA" sz="2400" dirty="0"/>
          </a:p>
        </p:txBody>
      </p:sp>
      <p:sp>
        <p:nvSpPr>
          <p:cNvPr id="4" name="Rectangle 3"/>
          <p:cNvSpPr/>
          <p:nvPr/>
        </p:nvSpPr>
        <p:spPr>
          <a:xfrm>
            <a:off x="11049000" y="3239631"/>
            <a:ext cx="3358515" cy="1569660"/>
          </a:xfrm>
          <a:prstGeom prst="rect">
            <a:avLst/>
          </a:prstGeom>
        </p:spPr>
        <p:txBody>
          <a:bodyPr wrap="square">
            <a:spAutoFit/>
          </a:bodyPr>
          <a:lstStyle/>
          <a:p>
            <a:r>
              <a:rPr lang="en-US" altLang="en-US" sz="2400" b="1" dirty="0" smtClean="0">
                <a:solidFill>
                  <a:srgbClr val="0092C8"/>
                </a:solidFill>
                <a:latin typeface="Arial" panose="020B0604020202020204" pitchFamily="34" charset="0"/>
              </a:rPr>
              <a:t>2. Binding </a:t>
            </a:r>
            <a:r>
              <a:rPr lang="en-US" altLang="en-US" sz="2400" b="1" dirty="0">
                <a:solidFill>
                  <a:srgbClr val="0092C8"/>
                </a:solidFill>
                <a:latin typeface="Arial" panose="020B0604020202020204" pitchFamily="34" charset="0"/>
              </a:rPr>
              <a:t>of Na+ </a:t>
            </a:r>
            <a:endParaRPr lang="en-US" altLang="en-US" sz="2400" b="1" dirty="0" smtClean="0">
              <a:solidFill>
                <a:srgbClr val="0092C8"/>
              </a:solidFill>
              <a:latin typeface="Arial" panose="020B0604020202020204" pitchFamily="34" charset="0"/>
            </a:endParaRPr>
          </a:p>
          <a:p>
            <a:r>
              <a:rPr lang="en-US" altLang="en-US" sz="2400" b="1" dirty="0">
                <a:solidFill>
                  <a:srgbClr val="0092C8"/>
                </a:solidFill>
                <a:latin typeface="Arial" panose="020B0604020202020204" pitchFamily="34" charset="0"/>
              </a:rPr>
              <a:t>p</a:t>
            </a:r>
            <a:r>
              <a:rPr lang="en-US" altLang="en-US" sz="2400" b="1" dirty="0" smtClean="0">
                <a:solidFill>
                  <a:srgbClr val="0092C8"/>
                </a:solidFill>
                <a:latin typeface="Arial" panose="020B0604020202020204" pitchFamily="34" charset="0"/>
              </a:rPr>
              <a:t>romotes phosphor-</a:t>
            </a:r>
          </a:p>
          <a:p>
            <a:r>
              <a:rPr lang="en-US" altLang="en-US" sz="2400" b="1" dirty="0" err="1" smtClean="0">
                <a:solidFill>
                  <a:srgbClr val="0092C8"/>
                </a:solidFill>
                <a:latin typeface="Arial" panose="020B0604020202020204" pitchFamily="34" charset="0"/>
              </a:rPr>
              <a:t>rylation</a:t>
            </a:r>
            <a:r>
              <a:rPr lang="en-US" altLang="en-US" sz="2400" b="1" dirty="0" smtClean="0">
                <a:solidFill>
                  <a:srgbClr val="0092C8"/>
                </a:solidFill>
                <a:latin typeface="Arial" panose="020B0604020202020204" pitchFamily="34" charset="0"/>
              </a:rPr>
              <a:t> </a:t>
            </a:r>
            <a:r>
              <a:rPr lang="en-US" altLang="en-US" sz="2400" b="1" dirty="0">
                <a:solidFill>
                  <a:srgbClr val="0092C8"/>
                </a:solidFill>
                <a:latin typeface="Arial" panose="020B0604020202020204" pitchFamily="34" charset="0"/>
              </a:rPr>
              <a:t>of the </a:t>
            </a:r>
            <a:endParaRPr lang="en-US" altLang="en-US" sz="2400" b="1" dirty="0" smtClean="0">
              <a:solidFill>
                <a:srgbClr val="0092C8"/>
              </a:solidFill>
              <a:latin typeface="Arial" panose="020B0604020202020204" pitchFamily="34" charset="0"/>
            </a:endParaRPr>
          </a:p>
          <a:p>
            <a:r>
              <a:rPr lang="en-US" altLang="en-US" sz="2400" b="1" dirty="0" smtClean="0">
                <a:solidFill>
                  <a:srgbClr val="0092C8"/>
                </a:solidFill>
                <a:latin typeface="Arial" panose="020B0604020202020204" pitchFamily="34" charset="0"/>
              </a:rPr>
              <a:t>protein </a:t>
            </a:r>
            <a:r>
              <a:rPr lang="en-US" altLang="en-US" sz="2400" b="1" dirty="0">
                <a:solidFill>
                  <a:srgbClr val="0092C8"/>
                </a:solidFill>
                <a:latin typeface="Arial" panose="020B0604020202020204" pitchFamily="34" charset="0"/>
              </a:rPr>
              <a:t>by ATP.</a:t>
            </a:r>
            <a:endParaRPr lang="en-US" altLang="en-US" sz="2400" b="1" dirty="0">
              <a:latin typeface="Arial" panose="020B0604020202020204" pitchFamily="34" charset="0"/>
            </a:endParaRPr>
          </a:p>
        </p:txBody>
      </p:sp>
      <p:sp>
        <p:nvSpPr>
          <p:cNvPr id="5" name="TextBox 4"/>
          <p:cNvSpPr txBox="1"/>
          <p:nvPr/>
        </p:nvSpPr>
        <p:spPr>
          <a:xfrm>
            <a:off x="10744200" y="5906631"/>
            <a:ext cx="3350597" cy="1938992"/>
          </a:xfrm>
          <a:prstGeom prst="rect">
            <a:avLst/>
          </a:prstGeom>
          <a:noFill/>
        </p:spPr>
        <p:txBody>
          <a:bodyPr wrap="none" rtlCol="0">
            <a:spAutoFit/>
          </a:bodyPr>
          <a:lstStyle/>
          <a:p>
            <a:pPr marL="228600"/>
            <a:r>
              <a:rPr lang="en-US" sz="2400" b="1" spc="-20" dirty="0" smtClean="0">
                <a:solidFill>
                  <a:srgbClr val="0092C8"/>
                </a:solidFill>
                <a:latin typeface="Arial"/>
              </a:rPr>
              <a:t>3. Phosphorylation </a:t>
            </a:r>
          </a:p>
          <a:p>
            <a:pPr marL="228600"/>
            <a:r>
              <a:rPr lang="en-US" sz="2400" b="1" spc="-20" dirty="0" smtClean="0">
                <a:solidFill>
                  <a:srgbClr val="0092C8"/>
                </a:solidFill>
                <a:latin typeface="Arial"/>
              </a:rPr>
              <a:t>causes the </a:t>
            </a:r>
            <a:r>
              <a:rPr lang="en-US" sz="2400" b="1" spc="-10" dirty="0" smtClean="0">
                <a:solidFill>
                  <a:srgbClr val="0092C8"/>
                </a:solidFill>
                <a:latin typeface="Arial"/>
              </a:rPr>
              <a:t>pump </a:t>
            </a:r>
            <a:r>
              <a:rPr lang="en-US" sz="2400" b="1" spc="-10" dirty="0">
                <a:solidFill>
                  <a:srgbClr val="0092C8"/>
                </a:solidFill>
                <a:latin typeface="Arial"/>
              </a:rPr>
              <a:t>to </a:t>
            </a:r>
            <a:endParaRPr lang="en-US" sz="2400" b="1" spc="-10" dirty="0" smtClean="0">
              <a:solidFill>
                <a:srgbClr val="0092C8"/>
              </a:solidFill>
              <a:latin typeface="Arial"/>
            </a:endParaRPr>
          </a:p>
          <a:p>
            <a:pPr marL="228600"/>
            <a:r>
              <a:rPr lang="en-US" sz="2400" b="1" spc="-10" dirty="0" smtClean="0">
                <a:solidFill>
                  <a:srgbClr val="0092C8"/>
                </a:solidFill>
                <a:latin typeface="Arial"/>
              </a:rPr>
              <a:t>change </a:t>
            </a:r>
            <a:r>
              <a:rPr lang="en-US" sz="2400" b="1" spc="-10" dirty="0">
                <a:solidFill>
                  <a:srgbClr val="0092C8"/>
                </a:solidFill>
                <a:latin typeface="Arial"/>
              </a:rPr>
              <a:t>shape, </a:t>
            </a:r>
            <a:endParaRPr lang="en-US" sz="2400" b="1" spc="-10" dirty="0" smtClean="0">
              <a:solidFill>
                <a:srgbClr val="0092C8"/>
              </a:solidFill>
              <a:latin typeface="Arial"/>
            </a:endParaRPr>
          </a:p>
          <a:p>
            <a:pPr marL="228600"/>
            <a:r>
              <a:rPr lang="en-US" sz="2400" b="1" spc="-10" dirty="0">
                <a:solidFill>
                  <a:srgbClr val="0092C8"/>
                </a:solidFill>
                <a:latin typeface="Arial"/>
              </a:rPr>
              <a:t>e</a:t>
            </a:r>
            <a:r>
              <a:rPr lang="en-US" sz="2400" b="1" spc="-10" dirty="0" smtClean="0">
                <a:solidFill>
                  <a:srgbClr val="0092C8"/>
                </a:solidFill>
                <a:latin typeface="Arial"/>
              </a:rPr>
              <a:t>xpelling Na</a:t>
            </a:r>
            <a:r>
              <a:rPr lang="en-US" sz="2400" b="1" spc="-20" baseline="30000" dirty="0">
                <a:solidFill>
                  <a:srgbClr val="0092C8"/>
                </a:solidFill>
                <a:latin typeface="Symbol" pitchFamily="18" charset="2"/>
                <a:cs typeface="Arial" pitchFamily="34" charset="0"/>
              </a:rPr>
              <a:t>+</a:t>
            </a:r>
            <a:r>
              <a:rPr lang="en-US" sz="2400" b="1" spc="-10" dirty="0">
                <a:solidFill>
                  <a:srgbClr val="0092C8"/>
                </a:solidFill>
                <a:latin typeface="Arial"/>
              </a:rPr>
              <a:t> to </a:t>
            </a:r>
            <a:endParaRPr lang="en-US" sz="2400" b="1" spc="-10" dirty="0" smtClean="0">
              <a:solidFill>
                <a:srgbClr val="0092C8"/>
              </a:solidFill>
              <a:latin typeface="Arial"/>
            </a:endParaRPr>
          </a:p>
          <a:p>
            <a:pPr marL="228600"/>
            <a:r>
              <a:rPr lang="en-US" sz="2400" b="1" spc="-10" dirty="0" smtClean="0">
                <a:solidFill>
                  <a:srgbClr val="0092C8"/>
                </a:solidFill>
                <a:latin typeface="Arial"/>
              </a:rPr>
              <a:t>the </a:t>
            </a:r>
            <a:r>
              <a:rPr lang="en-US" sz="2400" b="1" spc="-10" dirty="0">
                <a:solidFill>
                  <a:srgbClr val="0092C8"/>
                </a:solidFill>
                <a:latin typeface="Arial"/>
              </a:rPr>
              <a:t>outside.</a:t>
            </a:r>
          </a:p>
        </p:txBody>
      </p:sp>
      <p:sp>
        <p:nvSpPr>
          <p:cNvPr id="50" name="TextBox 49"/>
          <p:cNvSpPr txBox="1"/>
          <p:nvPr/>
        </p:nvSpPr>
        <p:spPr>
          <a:xfrm>
            <a:off x="3657600" y="6187440"/>
            <a:ext cx="1984839" cy="223138"/>
          </a:xfrm>
          <a:prstGeom prst="rect">
            <a:avLst/>
          </a:prstGeom>
          <a:noFill/>
        </p:spPr>
        <p:txBody>
          <a:bodyPr wrap="none" rtlCol="0">
            <a:spAutoFit/>
          </a:bodyPr>
          <a:lstStyle/>
          <a:p>
            <a:pPr eaLnBrk="1" fontAlgn="auto" hangingPunct="1">
              <a:spcBef>
                <a:spcPts val="0"/>
              </a:spcBef>
              <a:spcAft>
                <a:spcPts val="0"/>
              </a:spcAft>
            </a:pPr>
            <a:r>
              <a:rPr lang="en-US" sz="850" b="1" dirty="0" smtClean="0">
                <a:solidFill>
                  <a:srgbClr val="0092C8"/>
                </a:solidFill>
                <a:latin typeface="Arial" pitchFamily="34" charset="0"/>
                <a:ea typeface="+mn-ea"/>
                <a:cs typeface="Arial" pitchFamily="34" charset="0"/>
              </a:rPr>
              <a:t>Two extracellular K</a:t>
            </a:r>
            <a:r>
              <a:rPr lang="en-US" sz="850" b="1" spc="-20" baseline="30000" dirty="0">
                <a:solidFill>
                  <a:srgbClr val="0092C8"/>
                </a:solidFill>
                <a:latin typeface="Symbol" pitchFamily="18" charset="2"/>
                <a:ea typeface="+mn-ea"/>
                <a:cs typeface="Arial" pitchFamily="34" charset="0"/>
              </a:rPr>
              <a:t>+</a:t>
            </a:r>
            <a:r>
              <a:rPr lang="en-US" sz="850" b="1" dirty="0" smtClean="0">
                <a:solidFill>
                  <a:srgbClr val="0092C8"/>
                </a:solidFill>
                <a:latin typeface="Arial" pitchFamily="34" charset="0"/>
                <a:ea typeface="+mn-ea"/>
                <a:cs typeface="Arial" pitchFamily="34" charset="0"/>
              </a:rPr>
              <a:t> bind to pump.</a:t>
            </a:r>
            <a:endParaRPr lang="en-US" sz="850" b="1" dirty="0">
              <a:solidFill>
                <a:srgbClr val="0092C8"/>
              </a:solidFill>
              <a:latin typeface="Arial" pitchFamily="34" charset="0"/>
              <a:ea typeface="+mn-ea"/>
              <a:cs typeface="Arial" pitchFamily="34" charset="0"/>
            </a:endParaRPr>
          </a:p>
        </p:txBody>
      </p:sp>
      <p:sp>
        <p:nvSpPr>
          <p:cNvPr id="52" name="TextBox 51"/>
          <p:cNvSpPr txBox="1"/>
          <p:nvPr/>
        </p:nvSpPr>
        <p:spPr>
          <a:xfrm>
            <a:off x="3810000" y="6339840"/>
            <a:ext cx="1984839" cy="223138"/>
          </a:xfrm>
          <a:prstGeom prst="rect">
            <a:avLst/>
          </a:prstGeom>
          <a:noFill/>
        </p:spPr>
        <p:txBody>
          <a:bodyPr wrap="none" rtlCol="0">
            <a:spAutoFit/>
          </a:bodyPr>
          <a:lstStyle/>
          <a:p>
            <a:pPr eaLnBrk="1" fontAlgn="auto" hangingPunct="1">
              <a:spcBef>
                <a:spcPts val="0"/>
              </a:spcBef>
              <a:spcAft>
                <a:spcPts val="0"/>
              </a:spcAft>
            </a:pPr>
            <a:r>
              <a:rPr lang="en-US" sz="850" b="1" dirty="0" smtClean="0">
                <a:solidFill>
                  <a:srgbClr val="0092C8"/>
                </a:solidFill>
                <a:latin typeface="Arial" pitchFamily="34" charset="0"/>
                <a:ea typeface="+mn-ea"/>
                <a:cs typeface="Arial" pitchFamily="34" charset="0"/>
              </a:rPr>
              <a:t>Two extracellular K</a:t>
            </a:r>
            <a:r>
              <a:rPr lang="en-US" sz="850" b="1" spc="-20" baseline="30000" dirty="0">
                <a:solidFill>
                  <a:srgbClr val="0092C8"/>
                </a:solidFill>
                <a:latin typeface="Symbol" pitchFamily="18" charset="2"/>
                <a:ea typeface="+mn-ea"/>
                <a:cs typeface="Arial" pitchFamily="34" charset="0"/>
              </a:rPr>
              <a:t>+</a:t>
            </a:r>
            <a:r>
              <a:rPr lang="en-US" sz="850" b="1" dirty="0" smtClean="0">
                <a:solidFill>
                  <a:srgbClr val="0092C8"/>
                </a:solidFill>
                <a:latin typeface="Arial" pitchFamily="34" charset="0"/>
                <a:ea typeface="+mn-ea"/>
                <a:cs typeface="Arial" pitchFamily="34" charset="0"/>
              </a:rPr>
              <a:t> bind to pump.</a:t>
            </a:r>
            <a:endParaRPr lang="en-US" sz="850" b="1" dirty="0">
              <a:solidFill>
                <a:srgbClr val="0092C8"/>
              </a:solidFill>
              <a:latin typeface="Arial" pitchFamily="34" charset="0"/>
              <a:ea typeface="+mn-ea"/>
              <a:cs typeface="Arial" pitchFamily="34" charset="0"/>
            </a:endParaRPr>
          </a:p>
        </p:txBody>
      </p:sp>
      <p:sp>
        <p:nvSpPr>
          <p:cNvPr id="8" name="TextBox 7"/>
          <p:cNvSpPr txBox="1"/>
          <p:nvPr/>
        </p:nvSpPr>
        <p:spPr>
          <a:xfrm>
            <a:off x="64372" y="7123093"/>
            <a:ext cx="3101747" cy="830997"/>
          </a:xfrm>
          <a:prstGeom prst="rect">
            <a:avLst/>
          </a:prstGeom>
          <a:noFill/>
        </p:spPr>
        <p:txBody>
          <a:bodyPr wrap="none" rtlCol="0">
            <a:spAutoFit/>
          </a:bodyPr>
          <a:lstStyle/>
          <a:p>
            <a:r>
              <a:rPr lang="en-US" sz="2400" b="1" dirty="0" smtClean="0">
                <a:solidFill>
                  <a:srgbClr val="0092C8"/>
                </a:solidFill>
                <a:latin typeface="Arial" pitchFamily="34" charset="0"/>
                <a:cs typeface="Arial" pitchFamily="34" charset="0"/>
              </a:rPr>
              <a:t>4. Two </a:t>
            </a:r>
            <a:r>
              <a:rPr lang="en-US" sz="2400" b="1" dirty="0">
                <a:solidFill>
                  <a:srgbClr val="0092C8"/>
                </a:solidFill>
                <a:latin typeface="Arial" pitchFamily="34" charset="0"/>
                <a:cs typeface="Arial" pitchFamily="34" charset="0"/>
              </a:rPr>
              <a:t>extracellular </a:t>
            </a:r>
            <a:endParaRPr lang="en-US" sz="2400" b="1" dirty="0" smtClean="0">
              <a:solidFill>
                <a:srgbClr val="0092C8"/>
              </a:solidFill>
              <a:latin typeface="Arial" pitchFamily="34" charset="0"/>
              <a:cs typeface="Arial" pitchFamily="34" charset="0"/>
            </a:endParaRPr>
          </a:p>
          <a:p>
            <a:r>
              <a:rPr lang="en-US" sz="2400" b="1" dirty="0" smtClean="0">
                <a:solidFill>
                  <a:srgbClr val="0092C8"/>
                </a:solidFill>
                <a:latin typeface="Arial" pitchFamily="34" charset="0"/>
                <a:cs typeface="Arial" pitchFamily="34" charset="0"/>
              </a:rPr>
              <a:t>  K</a:t>
            </a:r>
            <a:r>
              <a:rPr lang="en-US" sz="2400" b="1" spc="-20" baseline="30000" dirty="0">
                <a:solidFill>
                  <a:srgbClr val="0092C8"/>
                </a:solidFill>
                <a:latin typeface="Symbol" pitchFamily="18" charset="2"/>
                <a:cs typeface="Arial" pitchFamily="34" charset="0"/>
              </a:rPr>
              <a:t>+</a:t>
            </a:r>
            <a:r>
              <a:rPr lang="en-US" sz="2400" b="1" dirty="0">
                <a:solidFill>
                  <a:srgbClr val="0092C8"/>
                </a:solidFill>
                <a:latin typeface="Arial" pitchFamily="34" charset="0"/>
                <a:cs typeface="Arial" pitchFamily="34" charset="0"/>
              </a:rPr>
              <a:t> bind to pump</a:t>
            </a:r>
            <a:endParaRPr lang="en-CA" sz="2400" dirty="0"/>
          </a:p>
        </p:txBody>
      </p:sp>
      <p:sp>
        <p:nvSpPr>
          <p:cNvPr id="9" name="TextBox 8"/>
          <p:cNvSpPr txBox="1"/>
          <p:nvPr/>
        </p:nvSpPr>
        <p:spPr>
          <a:xfrm>
            <a:off x="-76200" y="4256544"/>
            <a:ext cx="3552767" cy="2308324"/>
          </a:xfrm>
          <a:prstGeom prst="rect">
            <a:avLst/>
          </a:prstGeom>
          <a:noFill/>
        </p:spPr>
        <p:txBody>
          <a:bodyPr wrap="none" rtlCol="0">
            <a:spAutoFit/>
          </a:bodyPr>
          <a:lstStyle/>
          <a:p>
            <a:pPr marL="182880"/>
            <a:r>
              <a:rPr lang="en-US" sz="2400" b="1" dirty="0" smtClean="0">
                <a:solidFill>
                  <a:srgbClr val="0092C8"/>
                </a:solidFill>
                <a:latin typeface="Arial" pitchFamily="34" charset="0"/>
                <a:cs typeface="Arial" pitchFamily="34" charset="0"/>
              </a:rPr>
              <a:t>5. K</a:t>
            </a:r>
            <a:r>
              <a:rPr lang="en-US" sz="2400" b="1" spc="-20" baseline="30000" dirty="0">
                <a:solidFill>
                  <a:srgbClr val="0092C8"/>
                </a:solidFill>
                <a:latin typeface="Symbol" pitchFamily="18" charset="2"/>
                <a:cs typeface="Arial" pitchFamily="34" charset="0"/>
              </a:rPr>
              <a:t>+</a:t>
            </a:r>
            <a:r>
              <a:rPr lang="en-US" sz="2400" b="1" dirty="0">
                <a:solidFill>
                  <a:srgbClr val="0092C8"/>
                </a:solidFill>
                <a:latin typeface="Arial" pitchFamily="34" charset="0"/>
                <a:cs typeface="Arial" pitchFamily="34" charset="0"/>
              </a:rPr>
              <a:t> binding triggers </a:t>
            </a:r>
            <a:endParaRPr lang="en-US" sz="2400" b="1" dirty="0" smtClean="0">
              <a:solidFill>
                <a:srgbClr val="0092C8"/>
              </a:solidFill>
              <a:latin typeface="Arial" pitchFamily="34" charset="0"/>
              <a:cs typeface="Arial" pitchFamily="34" charset="0"/>
            </a:endParaRPr>
          </a:p>
          <a:p>
            <a:pPr marL="182880"/>
            <a:r>
              <a:rPr lang="en-US" sz="2400" b="1" dirty="0" smtClean="0">
                <a:solidFill>
                  <a:srgbClr val="0092C8"/>
                </a:solidFill>
                <a:latin typeface="Arial" pitchFamily="34" charset="0"/>
                <a:cs typeface="Arial" pitchFamily="34" charset="0"/>
              </a:rPr>
              <a:t>release of the </a:t>
            </a:r>
            <a:r>
              <a:rPr lang="en-US" sz="2400" b="1" dirty="0" err="1" smtClean="0">
                <a:solidFill>
                  <a:srgbClr val="0092C8"/>
                </a:solidFill>
                <a:latin typeface="Arial" pitchFamily="34" charset="0"/>
                <a:cs typeface="Arial" pitchFamily="34" charset="0"/>
              </a:rPr>
              <a:t>phos</a:t>
            </a:r>
            <a:r>
              <a:rPr lang="en-US" sz="2400" b="1" dirty="0" smtClean="0">
                <a:solidFill>
                  <a:srgbClr val="0092C8"/>
                </a:solidFill>
                <a:latin typeface="Arial" pitchFamily="34" charset="0"/>
                <a:cs typeface="Arial" pitchFamily="34" charset="0"/>
              </a:rPr>
              <a:t>-</a:t>
            </a:r>
          </a:p>
          <a:p>
            <a:pPr marL="182880"/>
            <a:r>
              <a:rPr lang="en-US" sz="2400" b="1" dirty="0" err="1" smtClean="0">
                <a:solidFill>
                  <a:srgbClr val="0092C8"/>
                </a:solidFill>
                <a:latin typeface="Arial" pitchFamily="34" charset="0"/>
                <a:cs typeface="Arial" pitchFamily="34" charset="0"/>
              </a:rPr>
              <a:t>phate.The</a:t>
            </a:r>
            <a:r>
              <a:rPr lang="en-US" sz="2400" b="1" dirty="0" smtClean="0">
                <a:solidFill>
                  <a:srgbClr val="0092C8"/>
                </a:solidFill>
                <a:latin typeface="Arial" pitchFamily="34" charset="0"/>
                <a:cs typeface="Arial" pitchFamily="34" charset="0"/>
              </a:rPr>
              <a:t> </a:t>
            </a:r>
            <a:r>
              <a:rPr lang="en-US" sz="2400" b="1" dirty="0" err="1" smtClean="0">
                <a:solidFill>
                  <a:srgbClr val="0092C8"/>
                </a:solidFill>
                <a:latin typeface="Arial" pitchFamily="34" charset="0"/>
                <a:cs typeface="Arial" pitchFamily="34" charset="0"/>
              </a:rPr>
              <a:t>dephos</a:t>
            </a:r>
            <a:r>
              <a:rPr lang="en-US" sz="2400" b="1" dirty="0" smtClean="0">
                <a:solidFill>
                  <a:srgbClr val="0092C8"/>
                </a:solidFill>
                <a:latin typeface="Arial" pitchFamily="34" charset="0"/>
                <a:cs typeface="Arial" pitchFamily="34" charset="0"/>
              </a:rPr>
              <a:t>-</a:t>
            </a:r>
          </a:p>
          <a:p>
            <a:pPr marL="182880"/>
            <a:r>
              <a:rPr lang="en-US" sz="2400" b="1" dirty="0" err="1" smtClean="0">
                <a:solidFill>
                  <a:srgbClr val="0092C8"/>
                </a:solidFill>
                <a:latin typeface="Arial" pitchFamily="34" charset="0"/>
                <a:cs typeface="Arial" pitchFamily="34" charset="0"/>
              </a:rPr>
              <a:t>phorylated</a:t>
            </a:r>
            <a:r>
              <a:rPr lang="en-US" sz="2400" b="1" dirty="0" smtClean="0">
                <a:solidFill>
                  <a:srgbClr val="0092C8"/>
                </a:solidFill>
                <a:latin typeface="Arial" pitchFamily="34" charset="0"/>
                <a:cs typeface="Arial" pitchFamily="34" charset="0"/>
              </a:rPr>
              <a:t> pump </a:t>
            </a:r>
          </a:p>
          <a:p>
            <a:pPr marL="182880"/>
            <a:r>
              <a:rPr lang="en-US" sz="2400" b="1" dirty="0" smtClean="0">
                <a:solidFill>
                  <a:srgbClr val="0092C8"/>
                </a:solidFill>
                <a:latin typeface="Arial" pitchFamily="34" charset="0"/>
                <a:cs typeface="Arial" pitchFamily="34" charset="0"/>
              </a:rPr>
              <a:t>resumes </a:t>
            </a:r>
            <a:r>
              <a:rPr lang="en-US" sz="2400" b="1" dirty="0">
                <a:solidFill>
                  <a:srgbClr val="0092C8"/>
                </a:solidFill>
                <a:latin typeface="Arial" pitchFamily="34" charset="0"/>
                <a:cs typeface="Arial" pitchFamily="34" charset="0"/>
              </a:rPr>
              <a:t>its </a:t>
            </a:r>
            <a:r>
              <a:rPr lang="en-US" sz="2400" b="1" dirty="0" smtClean="0">
                <a:solidFill>
                  <a:srgbClr val="0092C8"/>
                </a:solidFill>
                <a:latin typeface="Arial" pitchFamily="34" charset="0"/>
                <a:cs typeface="Arial" pitchFamily="34" charset="0"/>
              </a:rPr>
              <a:t>original</a:t>
            </a:r>
          </a:p>
          <a:p>
            <a:pPr marL="182880"/>
            <a:r>
              <a:rPr lang="en-US" sz="2400" b="1" dirty="0" smtClean="0">
                <a:solidFill>
                  <a:srgbClr val="0092C8"/>
                </a:solidFill>
                <a:latin typeface="Arial" pitchFamily="34" charset="0"/>
                <a:cs typeface="Arial" pitchFamily="34" charset="0"/>
              </a:rPr>
              <a:t>conformation</a:t>
            </a:r>
            <a:r>
              <a:rPr lang="en-US" sz="2400" b="1" dirty="0">
                <a:solidFill>
                  <a:srgbClr val="0092C8"/>
                </a:solidFill>
                <a:latin typeface="Arial" pitchFamily="34" charset="0"/>
                <a:cs typeface="Arial" pitchFamily="34" charset="0"/>
              </a:rPr>
              <a:t>.</a:t>
            </a:r>
          </a:p>
        </p:txBody>
      </p:sp>
      <p:sp>
        <p:nvSpPr>
          <p:cNvPr id="11" name="TextBox 10"/>
          <p:cNvSpPr txBox="1"/>
          <p:nvPr/>
        </p:nvSpPr>
        <p:spPr>
          <a:xfrm>
            <a:off x="-76200" y="990600"/>
            <a:ext cx="3276603" cy="2677656"/>
          </a:xfrm>
          <a:prstGeom prst="rect">
            <a:avLst/>
          </a:prstGeom>
          <a:noFill/>
        </p:spPr>
        <p:txBody>
          <a:bodyPr wrap="none" rtlCol="0">
            <a:spAutoFit/>
          </a:bodyPr>
          <a:lstStyle/>
          <a:p>
            <a:pPr marL="182880"/>
            <a:r>
              <a:rPr lang="en-US" sz="2400" b="1" dirty="0" smtClean="0">
                <a:solidFill>
                  <a:srgbClr val="0092C8"/>
                </a:solidFill>
                <a:latin typeface="Arial" pitchFamily="34" charset="0"/>
                <a:cs typeface="Arial" pitchFamily="34" charset="0"/>
              </a:rPr>
              <a:t>6. Pump </a:t>
            </a:r>
            <a:r>
              <a:rPr lang="en-US" sz="2400" b="1" dirty="0">
                <a:solidFill>
                  <a:srgbClr val="0092C8"/>
                </a:solidFill>
                <a:latin typeface="Arial" pitchFamily="34" charset="0"/>
                <a:cs typeface="Arial" pitchFamily="34" charset="0"/>
              </a:rPr>
              <a:t>protein </a:t>
            </a:r>
            <a:endParaRPr lang="en-US" sz="2400" b="1" dirty="0" smtClean="0">
              <a:solidFill>
                <a:srgbClr val="0092C8"/>
              </a:solidFill>
              <a:latin typeface="Arial" pitchFamily="34" charset="0"/>
              <a:cs typeface="Arial" pitchFamily="34" charset="0"/>
            </a:endParaRPr>
          </a:p>
          <a:p>
            <a:pPr marL="182880"/>
            <a:r>
              <a:rPr lang="en-US" sz="2400" b="1" dirty="0" smtClean="0">
                <a:solidFill>
                  <a:srgbClr val="0092C8"/>
                </a:solidFill>
                <a:latin typeface="Arial" pitchFamily="34" charset="0"/>
                <a:cs typeface="Arial" pitchFamily="34" charset="0"/>
              </a:rPr>
              <a:t>binds </a:t>
            </a:r>
            <a:r>
              <a:rPr lang="en-US" sz="2400" b="1" dirty="0">
                <a:solidFill>
                  <a:srgbClr val="0092C8"/>
                </a:solidFill>
                <a:latin typeface="Arial" pitchFamily="34" charset="0"/>
                <a:cs typeface="Arial" pitchFamily="34" charset="0"/>
              </a:rPr>
              <a:t>ATP; </a:t>
            </a:r>
            <a:r>
              <a:rPr lang="en-US" sz="2400" b="1" dirty="0" smtClean="0">
                <a:solidFill>
                  <a:srgbClr val="0092C8"/>
                </a:solidFill>
                <a:latin typeface="Arial" pitchFamily="34" charset="0"/>
                <a:cs typeface="Arial" pitchFamily="34" charset="0"/>
              </a:rPr>
              <a:t>releases</a:t>
            </a:r>
          </a:p>
          <a:p>
            <a:pPr marL="182880"/>
            <a:r>
              <a:rPr lang="en-US" sz="2400" b="1" dirty="0" smtClean="0">
                <a:solidFill>
                  <a:srgbClr val="0092C8"/>
                </a:solidFill>
                <a:latin typeface="Arial" pitchFamily="34" charset="0"/>
                <a:cs typeface="Arial" pitchFamily="34" charset="0"/>
              </a:rPr>
              <a:t>K</a:t>
            </a:r>
            <a:r>
              <a:rPr lang="en-US" sz="2400" b="1" baseline="30000" dirty="0">
                <a:solidFill>
                  <a:srgbClr val="0092C8"/>
                </a:solidFill>
                <a:latin typeface="Symbol" pitchFamily="18" charset="2"/>
                <a:cs typeface="Arial" pitchFamily="34" charset="0"/>
              </a:rPr>
              <a:t>+</a:t>
            </a:r>
            <a:r>
              <a:rPr lang="en-US" sz="2400" b="1" dirty="0">
                <a:solidFill>
                  <a:srgbClr val="0092C8"/>
                </a:solidFill>
                <a:latin typeface="Arial" pitchFamily="34" charset="0"/>
                <a:cs typeface="Arial" pitchFamily="34" charset="0"/>
              </a:rPr>
              <a:t> to the inside, </a:t>
            </a:r>
            <a:endParaRPr lang="en-US" sz="2400" b="1" dirty="0" smtClean="0">
              <a:solidFill>
                <a:srgbClr val="0092C8"/>
              </a:solidFill>
              <a:latin typeface="Arial" pitchFamily="34" charset="0"/>
              <a:cs typeface="Arial" pitchFamily="34" charset="0"/>
            </a:endParaRPr>
          </a:p>
          <a:p>
            <a:pPr marL="182880"/>
            <a:r>
              <a:rPr lang="en-US" sz="2400" b="1" dirty="0" smtClean="0">
                <a:solidFill>
                  <a:srgbClr val="0092C8"/>
                </a:solidFill>
                <a:latin typeface="Arial" pitchFamily="34" charset="0"/>
                <a:cs typeface="Arial" pitchFamily="34" charset="0"/>
              </a:rPr>
              <a:t>and </a:t>
            </a:r>
            <a:r>
              <a:rPr lang="en-US" sz="2400" b="1" dirty="0">
                <a:solidFill>
                  <a:srgbClr val="0092C8"/>
                </a:solidFill>
                <a:latin typeface="Arial" pitchFamily="34" charset="0"/>
                <a:cs typeface="Arial" pitchFamily="34" charset="0"/>
              </a:rPr>
              <a:t>Na</a:t>
            </a:r>
            <a:r>
              <a:rPr lang="en-US" sz="2400" b="1" baseline="30000" dirty="0">
                <a:solidFill>
                  <a:srgbClr val="0092C8"/>
                </a:solidFill>
                <a:latin typeface="Symbol" pitchFamily="18" charset="2"/>
                <a:cs typeface="Arial" pitchFamily="34" charset="0"/>
              </a:rPr>
              <a:t>+</a:t>
            </a:r>
            <a:r>
              <a:rPr lang="en-US" sz="2400" b="1" dirty="0">
                <a:solidFill>
                  <a:srgbClr val="0092C8"/>
                </a:solidFill>
                <a:latin typeface="Arial" pitchFamily="34" charset="0"/>
                <a:cs typeface="Arial" pitchFamily="34" charset="0"/>
              </a:rPr>
              <a:t> sites are </a:t>
            </a:r>
            <a:endParaRPr lang="en-US" sz="2400" b="1" dirty="0" smtClean="0">
              <a:solidFill>
                <a:srgbClr val="0092C8"/>
              </a:solidFill>
              <a:latin typeface="Arial" pitchFamily="34" charset="0"/>
              <a:cs typeface="Arial" pitchFamily="34" charset="0"/>
            </a:endParaRPr>
          </a:p>
          <a:p>
            <a:pPr marL="182880"/>
            <a:r>
              <a:rPr lang="en-US" sz="2400" b="1" dirty="0">
                <a:solidFill>
                  <a:srgbClr val="0092C8"/>
                </a:solidFill>
                <a:latin typeface="Arial" pitchFamily="34" charset="0"/>
                <a:cs typeface="Arial" pitchFamily="34" charset="0"/>
              </a:rPr>
              <a:t>r</a:t>
            </a:r>
            <a:r>
              <a:rPr lang="en-US" sz="2400" b="1" dirty="0" smtClean="0">
                <a:solidFill>
                  <a:srgbClr val="0092C8"/>
                </a:solidFill>
                <a:latin typeface="Arial" pitchFamily="34" charset="0"/>
                <a:cs typeface="Arial" pitchFamily="34" charset="0"/>
              </a:rPr>
              <a:t>eady to </a:t>
            </a:r>
            <a:r>
              <a:rPr lang="en-US" sz="2400" b="1" dirty="0">
                <a:solidFill>
                  <a:srgbClr val="0092C8"/>
                </a:solidFill>
                <a:latin typeface="Arial" pitchFamily="34" charset="0"/>
                <a:cs typeface="Arial" pitchFamily="34" charset="0"/>
              </a:rPr>
              <a:t>bind Na</a:t>
            </a:r>
            <a:r>
              <a:rPr lang="en-US" sz="2400" b="1" baseline="30000" dirty="0">
                <a:solidFill>
                  <a:srgbClr val="0092C8"/>
                </a:solidFill>
                <a:latin typeface="Symbol" pitchFamily="18" charset="2"/>
                <a:cs typeface="Arial" pitchFamily="34" charset="0"/>
              </a:rPr>
              <a:t>+</a:t>
            </a:r>
            <a:r>
              <a:rPr lang="en-US" sz="2400" b="1" dirty="0">
                <a:solidFill>
                  <a:srgbClr val="0092C8"/>
                </a:solidFill>
                <a:latin typeface="Arial" pitchFamily="34" charset="0"/>
                <a:cs typeface="Arial" pitchFamily="34" charset="0"/>
              </a:rPr>
              <a:t> </a:t>
            </a:r>
            <a:endParaRPr lang="en-US" sz="2400" b="1" dirty="0" smtClean="0">
              <a:solidFill>
                <a:srgbClr val="0092C8"/>
              </a:solidFill>
              <a:latin typeface="Arial" pitchFamily="34" charset="0"/>
              <a:cs typeface="Arial" pitchFamily="34" charset="0"/>
            </a:endParaRPr>
          </a:p>
          <a:p>
            <a:pPr marL="182880"/>
            <a:r>
              <a:rPr lang="en-US" sz="2400" b="1" dirty="0" smtClean="0">
                <a:solidFill>
                  <a:srgbClr val="0092C8"/>
                </a:solidFill>
                <a:latin typeface="Arial" pitchFamily="34" charset="0"/>
                <a:cs typeface="Arial" pitchFamily="34" charset="0"/>
              </a:rPr>
              <a:t>again</a:t>
            </a:r>
            <a:r>
              <a:rPr lang="en-US" sz="2400" b="1" dirty="0">
                <a:solidFill>
                  <a:srgbClr val="0092C8"/>
                </a:solidFill>
                <a:latin typeface="Arial" pitchFamily="34" charset="0"/>
                <a:cs typeface="Arial" pitchFamily="34" charset="0"/>
              </a:rPr>
              <a:t>. The cycle </a:t>
            </a:r>
            <a:endParaRPr lang="en-US" sz="2400" b="1" dirty="0" smtClean="0">
              <a:solidFill>
                <a:srgbClr val="0092C8"/>
              </a:solidFill>
              <a:latin typeface="Arial" pitchFamily="34" charset="0"/>
              <a:cs typeface="Arial" pitchFamily="34" charset="0"/>
            </a:endParaRPr>
          </a:p>
          <a:p>
            <a:pPr marL="182880"/>
            <a:r>
              <a:rPr lang="en-US" sz="2400" b="1" dirty="0" smtClean="0">
                <a:solidFill>
                  <a:srgbClr val="0092C8"/>
                </a:solidFill>
                <a:latin typeface="Arial" pitchFamily="34" charset="0"/>
                <a:cs typeface="Arial" pitchFamily="34" charset="0"/>
              </a:rPr>
              <a:t>repeats</a:t>
            </a:r>
            <a:endParaRPr lang="en-CA" sz="2400" dirty="0"/>
          </a:p>
        </p:txBody>
      </p:sp>
    </p:spTree>
    <p:extLst>
      <p:ext uri="{BB962C8B-B14F-4D97-AF65-F5344CB8AC3E}">
        <p14:creationId xmlns:p14="http://schemas.microsoft.com/office/powerpoint/2010/main" val="665141683"/>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Rectangle 4"/>
          <p:cNvSpPr>
            <a:spLocks noGrp="1" noChangeArrowheads="1"/>
          </p:cNvSpPr>
          <p:nvPr>
            <p:ph type="title"/>
          </p:nvPr>
        </p:nvSpPr>
        <p:spPr>
          <a:xfrm>
            <a:off x="731520" y="-533400"/>
            <a:ext cx="13167360" cy="1371600"/>
          </a:xfrm>
        </p:spPr>
        <p:txBody>
          <a:bodyPr>
            <a:normAutofit/>
          </a:bodyPr>
          <a:lstStyle/>
          <a:p>
            <a:r>
              <a:rPr lang="en-US" altLang="en-US" sz="5400" b="1" dirty="0"/>
              <a:t>Secondary Active </a:t>
            </a:r>
            <a:r>
              <a:rPr lang="en-US" altLang="en-US" sz="5400" b="1" dirty="0" smtClean="0"/>
              <a:t>Transport*</a:t>
            </a:r>
            <a:endParaRPr lang="en-US" altLang="en-US" sz="5400" b="1" dirty="0"/>
          </a:p>
        </p:txBody>
      </p:sp>
      <p:sp>
        <p:nvSpPr>
          <p:cNvPr id="11269" name="Rectangle 5"/>
          <p:cNvSpPr>
            <a:spLocks noGrp="1" noChangeArrowheads="1"/>
          </p:cNvSpPr>
          <p:nvPr>
            <p:ph type="body" idx="1"/>
          </p:nvPr>
        </p:nvSpPr>
        <p:spPr>
          <a:xfrm>
            <a:off x="76200" y="1600200"/>
            <a:ext cx="4602480" cy="6324600"/>
          </a:xfrm>
        </p:spPr>
        <p:txBody>
          <a:bodyPr>
            <a:normAutofit lnSpcReduction="10000"/>
          </a:bodyPr>
          <a:lstStyle/>
          <a:p>
            <a:r>
              <a:rPr lang="en-US" altLang="en-US" sz="2600" dirty="0">
                <a:latin typeface="Arial Narrow" panose="020B0606020202030204" pitchFamily="34" charset="0"/>
              </a:rPr>
              <a:t>Depends on an </a:t>
            </a:r>
            <a:r>
              <a:rPr lang="en-US" altLang="en-US" sz="2600" b="1" dirty="0">
                <a:latin typeface="Arial Narrow" panose="020B0606020202030204" pitchFamily="34" charset="0"/>
              </a:rPr>
              <a:t>ion gradient created by primary active transport</a:t>
            </a:r>
          </a:p>
          <a:p>
            <a:r>
              <a:rPr lang="en-US" altLang="en-US" sz="2600" dirty="0">
                <a:latin typeface="Arial Narrow" panose="020B0606020202030204" pitchFamily="34" charset="0"/>
              </a:rPr>
              <a:t>Energy stored in ionic gradients is used indirectly to drive transport of other </a:t>
            </a:r>
            <a:r>
              <a:rPr lang="en-US" altLang="en-US" sz="2600" dirty="0" smtClean="0">
                <a:latin typeface="Arial Narrow" panose="020B0606020202030204" pitchFamily="34" charset="0"/>
              </a:rPr>
              <a:t>solutes</a:t>
            </a:r>
          </a:p>
          <a:p>
            <a:r>
              <a:rPr lang="en-US" altLang="en-US" sz="2600" dirty="0">
                <a:latin typeface="Arial Narrow" panose="020B0606020202030204" pitchFamily="34" charset="0"/>
              </a:rPr>
              <a:t>Cotransport—always transports more than one substance at a time</a:t>
            </a:r>
          </a:p>
          <a:p>
            <a:pPr lvl="1"/>
            <a:r>
              <a:rPr lang="en-US" altLang="en-US" sz="2600" b="1" dirty="0">
                <a:latin typeface="Arial Narrow" panose="020B0606020202030204" pitchFamily="34" charset="0"/>
              </a:rPr>
              <a:t>Symport</a:t>
            </a:r>
            <a:r>
              <a:rPr lang="en-US" altLang="en-US" sz="2600" dirty="0">
                <a:latin typeface="Arial Narrow" panose="020B0606020202030204" pitchFamily="34" charset="0"/>
              </a:rPr>
              <a:t> system: Two substances transported in same direction</a:t>
            </a:r>
          </a:p>
          <a:p>
            <a:pPr lvl="1"/>
            <a:r>
              <a:rPr lang="en-US" altLang="en-US" sz="2600" b="1" dirty="0" err="1">
                <a:latin typeface="Arial Narrow" panose="020B0606020202030204" pitchFamily="34" charset="0"/>
              </a:rPr>
              <a:t>Antiport</a:t>
            </a:r>
            <a:r>
              <a:rPr lang="en-US" altLang="en-US" sz="2600" dirty="0">
                <a:latin typeface="Arial Narrow" panose="020B0606020202030204" pitchFamily="34" charset="0"/>
              </a:rPr>
              <a:t> system: Two substances transported in opposite directions</a:t>
            </a:r>
          </a:p>
          <a:p>
            <a:endParaRPr lang="en-US" altLang="en-US" sz="2600" dirty="0">
              <a:latin typeface="Arial Narrow" panose="020B0606020202030204" pitchFamily="34" charset="0"/>
            </a:endParaRPr>
          </a:p>
        </p:txBody>
      </p:sp>
      <p:sp>
        <p:nvSpPr>
          <p:cNvPr id="4" name="Rectangle 6"/>
          <p:cNvSpPr>
            <a:spLocks noChangeArrowheads="1"/>
          </p:cNvSpPr>
          <p:nvPr/>
        </p:nvSpPr>
        <p:spPr bwMode="auto">
          <a:xfrm>
            <a:off x="14702106" y="7915668"/>
            <a:ext cx="1147494"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sz="1440" b="1">
                <a:latin typeface="Arial" panose="020B0604020202020204" pitchFamily="34" charset="0"/>
                <a:cs typeface="Arial" panose="020B0604020202020204" pitchFamily="34" charset="0"/>
              </a:rPr>
              <a:t>Figure 3.11</a:t>
            </a:r>
          </a:p>
        </p:txBody>
      </p:sp>
      <p:pic>
        <p:nvPicPr>
          <p:cNvPr id="5" name="Picture 3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0099" y="979230"/>
            <a:ext cx="9877424" cy="7042784"/>
          </a:xfrm>
          <a:prstGeom prst="rect">
            <a:avLst/>
          </a:prstGeom>
          <a:noFill/>
          <a:extLst>
            <a:ext uri="{909E8E84-426E-40dd-AFC4-6F175D3DCCD1}">
              <a14:hiddenFill xmlns:a14="http://schemas.microsoft.com/office/drawing/2010/main">
                <a:solidFill>
                  <a:srgbClr val="FFFFFF"/>
                </a:solidFill>
              </a14:hiddenFill>
            </a:ext>
          </a:extLst>
        </p:spPr>
      </p:pic>
      <p:sp>
        <p:nvSpPr>
          <p:cNvPr id="6" name="Freeform 32"/>
          <p:cNvSpPr>
            <a:spLocks/>
          </p:cNvSpPr>
          <p:nvPr/>
        </p:nvSpPr>
        <p:spPr bwMode="auto">
          <a:xfrm>
            <a:off x="6804659" y="3084254"/>
            <a:ext cx="495300" cy="373380"/>
          </a:xfrm>
          <a:custGeom>
            <a:avLst/>
            <a:gdLst>
              <a:gd name="T0" fmla="*/ 0 w 260"/>
              <a:gd name="T1" fmla="*/ 196 h 196"/>
              <a:gd name="T2" fmla="*/ 190 w 260"/>
              <a:gd name="T3" fmla="*/ 0 h 196"/>
              <a:gd name="T4" fmla="*/ 260 w 260"/>
              <a:gd name="T5" fmla="*/ 0 h 196"/>
            </a:gdLst>
            <a:ahLst/>
            <a:cxnLst>
              <a:cxn ang="0">
                <a:pos x="T0" y="T1"/>
              </a:cxn>
              <a:cxn ang="0">
                <a:pos x="T2" y="T3"/>
              </a:cxn>
              <a:cxn ang="0">
                <a:pos x="T4" y="T5"/>
              </a:cxn>
            </a:cxnLst>
            <a:rect l="0" t="0" r="r" b="b"/>
            <a:pathLst>
              <a:path w="260" h="196">
                <a:moveTo>
                  <a:pt x="0" y="196"/>
                </a:moveTo>
                <a:lnTo>
                  <a:pt x="190" y="0"/>
                </a:lnTo>
                <a:lnTo>
                  <a:pt x="260" y="0"/>
                </a:lnTo>
              </a:path>
            </a:pathLst>
          </a:custGeom>
          <a:noFill/>
          <a:ln w="1587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a:p>
        </p:txBody>
      </p:sp>
      <p:sp>
        <p:nvSpPr>
          <p:cNvPr id="7" name="Freeform 33"/>
          <p:cNvSpPr>
            <a:spLocks/>
          </p:cNvSpPr>
          <p:nvPr/>
        </p:nvSpPr>
        <p:spPr bwMode="auto">
          <a:xfrm>
            <a:off x="10837544" y="1343084"/>
            <a:ext cx="689610" cy="327660"/>
          </a:xfrm>
          <a:custGeom>
            <a:avLst/>
            <a:gdLst>
              <a:gd name="T0" fmla="*/ 0 w 362"/>
              <a:gd name="T1" fmla="*/ 172 h 172"/>
              <a:gd name="T2" fmla="*/ 232 w 362"/>
              <a:gd name="T3" fmla="*/ 0 h 172"/>
              <a:gd name="T4" fmla="*/ 362 w 362"/>
              <a:gd name="T5" fmla="*/ 0 h 172"/>
            </a:gdLst>
            <a:ahLst/>
            <a:cxnLst>
              <a:cxn ang="0">
                <a:pos x="T0" y="T1"/>
              </a:cxn>
              <a:cxn ang="0">
                <a:pos x="T2" y="T3"/>
              </a:cxn>
              <a:cxn ang="0">
                <a:pos x="T4" y="T5"/>
              </a:cxn>
            </a:cxnLst>
            <a:rect l="0" t="0" r="r" b="b"/>
            <a:pathLst>
              <a:path w="362" h="172">
                <a:moveTo>
                  <a:pt x="0" y="172"/>
                </a:moveTo>
                <a:lnTo>
                  <a:pt x="232" y="0"/>
                </a:lnTo>
                <a:lnTo>
                  <a:pt x="362" y="0"/>
                </a:lnTo>
              </a:path>
            </a:pathLst>
          </a:custGeom>
          <a:noFill/>
          <a:ln w="1587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a:p>
        </p:txBody>
      </p:sp>
      <p:sp>
        <p:nvSpPr>
          <p:cNvPr id="8" name="Line 34"/>
          <p:cNvSpPr>
            <a:spLocks noChangeShapeType="1"/>
          </p:cNvSpPr>
          <p:nvPr/>
        </p:nvSpPr>
        <p:spPr bwMode="auto">
          <a:xfrm>
            <a:off x="11279503" y="1343084"/>
            <a:ext cx="259080" cy="982980"/>
          </a:xfrm>
          <a:prstGeom prst="line">
            <a:avLst/>
          </a:prstGeom>
          <a:noFill/>
          <a:ln w="15875">
            <a:solidFill>
              <a:srgbClr val="231F20"/>
            </a:solidFill>
            <a:round/>
            <a:headEnd/>
            <a:tailEnd/>
          </a:ln>
          <a:extLst>
            <a:ext uri="{909E8E84-426E-40dd-AFC4-6F175D3DCCD1}">
              <a14:hiddenFill xmlns:a14="http://schemas.microsoft.com/office/drawing/2010/main">
                <a:noFill/>
              </a14:hiddenFill>
            </a:ext>
          </a:extLst>
        </p:spPr>
        <p:txBody>
          <a:bodyPr/>
          <a:lstStyle/>
          <a:p>
            <a:endParaRPr lang="en-CA" sz="3120"/>
          </a:p>
        </p:txBody>
      </p:sp>
      <p:sp>
        <p:nvSpPr>
          <p:cNvPr id="9" name="Line 35"/>
          <p:cNvSpPr>
            <a:spLocks noChangeShapeType="1"/>
          </p:cNvSpPr>
          <p:nvPr/>
        </p:nvSpPr>
        <p:spPr bwMode="auto">
          <a:xfrm flipV="1">
            <a:off x="13089253" y="3015675"/>
            <a:ext cx="1906" cy="285750"/>
          </a:xfrm>
          <a:prstGeom prst="line">
            <a:avLst/>
          </a:prstGeom>
          <a:noFill/>
          <a:ln w="15875">
            <a:solidFill>
              <a:srgbClr val="231F20"/>
            </a:solidFill>
            <a:round/>
            <a:headEnd/>
            <a:tailEnd/>
          </a:ln>
          <a:extLst>
            <a:ext uri="{909E8E84-426E-40dd-AFC4-6F175D3DCCD1}">
              <a14:hiddenFill xmlns:a14="http://schemas.microsoft.com/office/drawing/2010/main">
                <a:noFill/>
              </a14:hiddenFill>
            </a:ext>
          </a:extLst>
        </p:spPr>
        <p:txBody>
          <a:bodyPr/>
          <a:lstStyle/>
          <a:p>
            <a:endParaRPr lang="en-CA" sz="3120"/>
          </a:p>
        </p:txBody>
      </p:sp>
      <p:sp>
        <p:nvSpPr>
          <p:cNvPr id="10" name="Freeform 36"/>
          <p:cNvSpPr>
            <a:spLocks/>
          </p:cNvSpPr>
          <p:nvPr/>
        </p:nvSpPr>
        <p:spPr bwMode="auto">
          <a:xfrm>
            <a:off x="10102214" y="1861245"/>
            <a:ext cx="483870" cy="1604010"/>
          </a:xfrm>
          <a:custGeom>
            <a:avLst/>
            <a:gdLst>
              <a:gd name="T0" fmla="*/ 254 w 254"/>
              <a:gd name="T1" fmla="*/ 842 h 842"/>
              <a:gd name="T2" fmla="*/ 68 w 254"/>
              <a:gd name="T3" fmla="*/ 0 h 842"/>
              <a:gd name="T4" fmla="*/ 0 w 254"/>
              <a:gd name="T5" fmla="*/ 0 h 842"/>
            </a:gdLst>
            <a:ahLst/>
            <a:cxnLst>
              <a:cxn ang="0">
                <a:pos x="T0" y="T1"/>
              </a:cxn>
              <a:cxn ang="0">
                <a:pos x="T2" y="T3"/>
              </a:cxn>
              <a:cxn ang="0">
                <a:pos x="T4" y="T5"/>
              </a:cxn>
            </a:cxnLst>
            <a:rect l="0" t="0" r="r" b="b"/>
            <a:pathLst>
              <a:path w="254" h="842">
                <a:moveTo>
                  <a:pt x="254" y="842"/>
                </a:moveTo>
                <a:lnTo>
                  <a:pt x="68" y="0"/>
                </a:lnTo>
                <a:lnTo>
                  <a:pt x="0" y="0"/>
                </a:lnTo>
              </a:path>
            </a:pathLst>
          </a:custGeom>
          <a:noFill/>
          <a:ln w="15875">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a:p>
        </p:txBody>
      </p:sp>
      <p:sp>
        <p:nvSpPr>
          <p:cNvPr id="11" name="Rectangle 37"/>
          <p:cNvSpPr>
            <a:spLocks noChangeArrowheads="1"/>
          </p:cNvSpPr>
          <p:nvPr/>
        </p:nvSpPr>
        <p:spPr bwMode="auto">
          <a:xfrm>
            <a:off x="4640579" y="6525077"/>
            <a:ext cx="4659630" cy="1255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en-US" sz="2040" b="1" dirty="0">
                <a:latin typeface="Arial" panose="020B0604020202020204" pitchFamily="34" charset="0"/>
                <a:cs typeface="Arial" panose="020B0604020202020204" pitchFamily="34" charset="0"/>
              </a:rPr>
              <a:t>    The ATP-driven Na</a:t>
            </a:r>
            <a:r>
              <a:rPr lang="en-US" altLang="en-US" sz="2040" b="1" baseline="30000" dirty="0">
                <a:latin typeface="Arial" panose="020B0604020202020204" pitchFamily="34" charset="0"/>
                <a:cs typeface="Arial" panose="020B0604020202020204" pitchFamily="34" charset="0"/>
              </a:rPr>
              <a:t>+</a:t>
            </a:r>
            <a:r>
              <a:rPr lang="en-US" altLang="en-US" sz="2040" b="1" dirty="0">
                <a:latin typeface="Arial" panose="020B0604020202020204" pitchFamily="34" charset="0"/>
                <a:cs typeface="Arial" panose="020B0604020202020204" pitchFamily="34" charset="0"/>
              </a:rPr>
              <a:t>-K</a:t>
            </a:r>
            <a:r>
              <a:rPr lang="en-US" altLang="en-US" sz="2040" b="1" baseline="30000" dirty="0">
                <a:latin typeface="Arial" panose="020B0604020202020204" pitchFamily="34" charset="0"/>
                <a:cs typeface="Arial" panose="020B0604020202020204" pitchFamily="34" charset="0"/>
              </a:rPr>
              <a:t>+</a:t>
            </a:r>
            <a:r>
              <a:rPr lang="en-US" altLang="en-US" sz="2040" b="1" dirty="0">
                <a:latin typeface="Arial" panose="020B0604020202020204" pitchFamily="34" charset="0"/>
                <a:cs typeface="Arial" panose="020B0604020202020204" pitchFamily="34" charset="0"/>
              </a:rPr>
              <a:t> pump </a:t>
            </a:r>
          </a:p>
          <a:p>
            <a:r>
              <a:rPr lang="en-US" altLang="en-US" sz="2040" b="1" dirty="0">
                <a:latin typeface="Arial" panose="020B0604020202020204" pitchFamily="34" charset="0"/>
                <a:cs typeface="Arial" panose="020B0604020202020204" pitchFamily="34" charset="0"/>
              </a:rPr>
              <a:t>stores energy by creating a </a:t>
            </a:r>
          </a:p>
          <a:p>
            <a:r>
              <a:rPr lang="en-US" altLang="en-US" sz="2040" b="1" dirty="0">
                <a:latin typeface="Arial" panose="020B0604020202020204" pitchFamily="34" charset="0"/>
                <a:cs typeface="Arial" panose="020B0604020202020204" pitchFamily="34" charset="0"/>
              </a:rPr>
              <a:t>steep concentration gradient for </a:t>
            </a:r>
          </a:p>
          <a:p>
            <a:r>
              <a:rPr lang="en-US" altLang="en-US" sz="2040" b="1" dirty="0">
                <a:latin typeface="Arial" panose="020B0604020202020204" pitchFamily="34" charset="0"/>
                <a:cs typeface="Arial" panose="020B0604020202020204" pitchFamily="34" charset="0"/>
              </a:rPr>
              <a:t>Na</a:t>
            </a:r>
            <a:r>
              <a:rPr lang="en-US" altLang="en-US" sz="2040" b="1" baseline="30000" dirty="0">
                <a:latin typeface="Arial" panose="020B0604020202020204" pitchFamily="34" charset="0"/>
                <a:cs typeface="Arial" panose="020B0604020202020204" pitchFamily="34" charset="0"/>
              </a:rPr>
              <a:t>+</a:t>
            </a:r>
            <a:r>
              <a:rPr lang="en-US" altLang="en-US" sz="2040" b="1" dirty="0">
                <a:latin typeface="Arial" panose="020B0604020202020204" pitchFamily="34" charset="0"/>
                <a:cs typeface="Arial" panose="020B0604020202020204" pitchFamily="34" charset="0"/>
              </a:rPr>
              <a:t> entry into the cell.</a:t>
            </a:r>
          </a:p>
        </p:txBody>
      </p:sp>
      <p:sp>
        <p:nvSpPr>
          <p:cNvPr id="12" name="Rectangle 38"/>
          <p:cNvSpPr>
            <a:spLocks noChangeArrowheads="1"/>
          </p:cNvSpPr>
          <p:nvPr/>
        </p:nvSpPr>
        <p:spPr bwMode="auto">
          <a:xfrm>
            <a:off x="9681209" y="6525078"/>
            <a:ext cx="4948471"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040" b="1" dirty="0">
                <a:latin typeface="Arial" panose="020B0604020202020204" pitchFamily="34" charset="0"/>
                <a:cs typeface="Arial" panose="020B0604020202020204" pitchFamily="34" charset="0"/>
              </a:rPr>
              <a:t>    As Na</a:t>
            </a:r>
            <a:r>
              <a:rPr lang="en-US" altLang="en-US" sz="2040" b="1" baseline="30000" dirty="0">
                <a:latin typeface="Arial" panose="020B0604020202020204" pitchFamily="34" charset="0"/>
                <a:cs typeface="Arial" panose="020B0604020202020204" pitchFamily="34" charset="0"/>
              </a:rPr>
              <a:t>+</a:t>
            </a:r>
            <a:r>
              <a:rPr lang="en-US" altLang="en-US" sz="2040" b="1" dirty="0">
                <a:latin typeface="Arial" panose="020B0604020202020204" pitchFamily="34" charset="0"/>
                <a:cs typeface="Arial" panose="020B0604020202020204" pitchFamily="34" charset="0"/>
              </a:rPr>
              <a:t> diffuses back across the </a:t>
            </a:r>
          </a:p>
          <a:p>
            <a:r>
              <a:rPr lang="en-US" altLang="en-US" sz="2040" b="1" dirty="0">
                <a:latin typeface="Arial" panose="020B0604020202020204" pitchFamily="34" charset="0"/>
                <a:cs typeface="Arial" panose="020B0604020202020204" pitchFamily="34" charset="0"/>
              </a:rPr>
              <a:t>membrane through a membrane </a:t>
            </a:r>
          </a:p>
          <a:p>
            <a:r>
              <a:rPr lang="en-US" altLang="en-US" sz="2040" b="1" dirty="0">
                <a:latin typeface="Arial" panose="020B0604020202020204" pitchFamily="34" charset="0"/>
                <a:cs typeface="Arial" panose="020B0604020202020204" pitchFamily="34" charset="0"/>
              </a:rPr>
              <a:t>cotransporter protein, it drives glucose </a:t>
            </a:r>
          </a:p>
          <a:p>
            <a:r>
              <a:rPr lang="en-US" altLang="en-US" sz="2040" b="1" dirty="0">
                <a:latin typeface="Arial" panose="020B0604020202020204" pitchFamily="34" charset="0"/>
                <a:cs typeface="Arial" panose="020B0604020202020204" pitchFamily="34" charset="0"/>
              </a:rPr>
              <a:t>against its concentration gradient</a:t>
            </a:r>
          </a:p>
          <a:p>
            <a:r>
              <a:rPr lang="en-US" altLang="en-US" sz="2040" b="1" dirty="0">
                <a:latin typeface="Arial" panose="020B0604020202020204" pitchFamily="34" charset="0"/>
                <a:cs typeface="Arial" panose="020B0604020202020204" pitchFamily="34" charset="0"/>
              </a:rPr>
              <a:t>into the cell. (ECF = extracellular fluid)</a:t>
            </a:r>
          </a:p>
        </p:txBody>
      </p:sp>
      <p:sp>
        <p:nvSpPr>
          <p:cNvPr id="13" name="Rectangle 39"/>
          <p:cNvSpPr>
            <a:spLocks noChangeArrowheads="1"/>
          </p:cNvSpPr>
          <p:nvPr/>
        </p:nvSpPr>
        <p:spPr bwMode="auto">
          <a:xfrm>
            <a:off x="8551544" y="1714560"/>
            <a:ext cx="1644681" cy="1883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040" b="1">
                <a:solidFill>
                  <a:srgbClr val="231F20"/>
                </a:solidFill>
                <a:latin typeface="Arial" panose="020B0604020202020204" pitchFamily="34" charset="0"/>
              </a:rPr>
              <a:t>Na</a:t>
            </a:r>
            <a:r>
              <a:rPr lang="en-US" altLang="en-US" sz="2040" b="1" baseline="30000">
                <a:solidFill>
                  <a:srgbClr val="231F20"/>
                </a:solidFill>
                <a:latin typeface="Arial" panose="020B0604020202020204" pitchFamily="34" charset="0"/>
              </a:rPr>
              <a:t>+</a:t>
            </a:r>
            <a:r>
              <a:rPr lang="en-US" altLang="en-US" sz="2040" b="1">
                <a:solidFill>
                  <a:srgbClr val="231F20"/>
                </a:solidFill>
                <a:latin typeface="Arial" panose="020B0604020202020204" pitchFamily="34" charset="0"/>
              </a:rPr>
              <a:t>-glucose</a:t>
            </a:r>
          </a:p>
          <a:p>
            <a:r>
              <a:rPr lang="en-US" altLang="en-US" sz="2040" b="1">
                <a:solidFill>
                  <a:srgbClr val="231F20"/>
                </a:solidFill>
                <a:latin typeface="Arial" panose="020B0604020202020204" pitchFamily="34" charset="0"/>
              </a:rPr>
              <a:t>symport</a:t>
            </a:r>
          </a:p>
          <a:p>
            <a:r>
              <a:rPr lang="en-US" altLang="en-US" sz="2040" b="1">
                <a:solidFill>
                  <a:srgbClr val="231F20"/>
                </a:solidFill>
                <a:latin typeface="Arial" panose="020B0604020202020204" pitchFamily="34" charset="0"/>
              </a:rPr>
              <a:t>transporter</a:t>
            </a:r>
          </a:p>
          <a:p>
            <a:r>
              <a:rPr lang="en-US" altLang="en-US" sz="2040" b="1">
                <a:solidFill>
                  <a:srgbClr val="231F20"/>
                </a:solidFill>
                <a:latin typeface="Arial" panose="020B0604020202020204" pitchFamily="34" charset="0"/>
              </a:rPr>
              <a:t>loading</a:t>
            </a:r>
          </a:p>
          <a:p>
            <a:r>
              <a:rPr lang="en-US" altLang="en-US" sz="2040" b="1">
                <a:solidFill>
                  <a:srgbClr val="231F20"/>
                </a:solidFill>
                <a:latin typeface="Arial" panose="020B0604020202020204" pitchFamily="34" charset="0"/>
              </a:rPr>
              <a:t>glucose from</a:t>
            </a:r>
          </a:p>
          <a:p>
            <a:r>
              <a:rPr lang="en-US" altLang="en-US" sz="2040" b="1">
                <a:solidFill>
                  <a:srgbClr val="231F20"/>
                </a:solidFill>
                <a:latin typeface="Arial" panose="020B0604020202020204" pitchFamily="34" charset="0"/>
              </a:rPr>
              <a:t>ECF</a:t>
            </a:r>
            <a:endParaRPr lang="en-US" altLang="en-US" sz="2040" b="1">
              <a:latin typeface="Arial" panose="020B0604020202020204" pitchFamily="34" charset="0"/>
            </a:endParaRPr>
          </a:p>
        </p:txBody>
      </p:sp>
      <p:sp>
        <p:nvSpPr>
          <p:cNvPr id="14" name="Rectangle 40"/>
          <p:cNvSpPr>
            <a:spLocks noChangeArrowheads="1"/>
          </p:cNvSpPr>
          <p:nvPr/>
        </p:nvSpPr>
        <p:spPr bwMode="auto">
          <a:xfrm>
            <a:off x="11889103" y="1830764"/>
            <a:ext cx="2505494" cy="1255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040" b="1">
                <a:solidFill>
                  <a:srgbClr val="231F20"/>
                </a:solidFill>
                <a:latin typeface="Arial" panose="020B0604020202020204" pitchFamily="34" charset="0"/>
              </a:rPr>
              <a:t>Na</a:t>
            </a:r>
            <a:r>
              <a:rPr lang="en-US" altLang="en-US" sz="2040" b="1" baseline="30000">
                <a:solidFill>
                  <a:srgbClr val="231F20"/>
                </a:solidFill>
                <a:latin typeface="Arial" panose="020B0604020202020204" pitchFamily="34" charset="0"/>
              </a:rPr>
              <a:t>+</a:t>
            </a:r>
            <a:r>
              <a:rPr lang="en-US" altLang="en-US" sz="2040" b="1">
                <a:solidFill>
                  <a:srgbClr val="231F20"/>
                </a:solidFill>
                <a:latin typeface="Arial" panose="020B0604020202020204" pitchFamily="34" charset="0"/>
              </a:rPr>
              <a:t>-glucose</a:t>
            </a:r>
          </a:p>
          <a:p>
            <a:r>
              <a:rPr lang="en-US" altLang="en-US" sz="2040" b="1">
                <a:solidFill>
                  <a:srgbClr val="231F20"/>
                </a:solidFill>
                <a:latin typeface="Arial" panose="020B0604020202020204" pitchFamily="34" charset="0"/>
              </a:rPr>
              <a:t>symport transporter</a:t>
            </a:r>
          </a:p>
          <a:p>
            <a:r>
              <a:rPr lang="en-US" altLang="en-US" sz="2040" b="1">
                <a:solidFill>
                  <a:srgbClr val="231F20"/>
                </a:solidFill>
                <a:latin typeface="Arial" panose="020B0604020202020204" pitchFamily="34" charset="0"/>
              </a:rPr>
              <a:t>releasing glucose</a:t>
            </a:r>
          </a:p>
          <a:p>
            <a:r>
              <a:rPr lang="en-US" altLang="en-US" sz="2040" b="1">
                <a:solidFill>
                  <a:srgbClr val="231F20"/>
                </a:solidFill>
                <a:latin typeface="Arial" panose="020B0604020202020204" pitchFamily="34" charset="0"/>
              </a:rPr>
              <a:t>into the cytoplasm</a:t>
            </a:r>
            <a:endParaRPr lang="en-US" altLang="en-US" sz="2040" b="1">
              <a:latin typeface="Arial" panose="020B0604020202020204" pitchFamily="34" charset="0"/>
            </a:endParaRPr>
          </a:p>
        </p:txBody>
      </p:sp>
      <p:sp>
        <p:nvSpPr>
          <p:cNvPr id="15" name="Rectangle 41"/>
          <p:cNvSpPr>
            <a:spLocks noChangeArrowheads="1"/>
          </p:cNvSpPr>
          <p:nvPr/>
        </p:nvSpPr>
        <p:spPr bwMode="auto">
          <a:xfrm>
            <a:off x="11584304" y="1188780"/>
            <a:ext cx="1033937"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040" b="1">
                <a:solidFill>
                  <a:srgbClr val="231F20"/>
                </a:solidFill>
                <a:latin typeface="Arial" panose="020B0604020202020204" pitchFamily="34" charset="0"/>
              </a:rPr>
              <a:t>Glucose</a:t>
            </a:r>
            <a:endParaRPr lang="en-US" altLang="en-US" sz="2160" b="1">
              <a:latin typeface="Arial" panose="020B0604020202020204" pitchFamily="34" charset="0"/>
            </a:endParaRPr>
          </a:p>
        </p:txBody>
      </p:sp>
      <p:sp>
        <p:nvSpPr>
          <p:cNvPr id="16" name="Rectangle 42"/>
          <p:cNvSpPr>
            <a:spLocks noChangeArrowheads="1"/>
          </p:cNvSpPr>
          <p:nvPr/>
        </p:nvSpPr>
        <p:spPr bwMode="auto">
          <a:xfrm>
            <a:off x="7366634" y="2945190"/>
            <a:ext cx="815929" cy="627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040" b="1">
                <a:solidFill>
                  <a:srgbClr val="231F20"/>
                </a:solidFill>
                <a:latin typeface="Arial" panose="020B0604020202020204" pitchFamily="34" charset="0"/>
              </a:rPr>
              <a:t>Na</a:t>
            </a:r>
            <a:r>
              <a:rPr lang="en-US" altLang="en-US" sz="2040" b="1" baseline="30000">
                <a:solidFill>
                  <a:srgbClr val="231F20"/>
                </a:solidFill>
                <a:latin typeface="Arial" panose="020B0604020202020204" pitchFamily="34" charset="0"/>
              </a:rPr>
              <a:t>+</a:t>
            </a:r>
            <a:r>
              <a:rPr lang="en-US" altLang="en-US" sz="2040" b="1">
                <a:solidFill>
                  <a:srgbClr val="231F20"/>
                </a:solidFill>
                <a:latin typeface="Arial" panose="020B0604020202020204" pitchFamily="34" charset="0"/>
              </a:rPr>
              <a:t>-K</a:t>
            </a:r>
            <a:r>
              <a:rPr lang="en-US" altLang="en-US" sz="2040" b="1" baseline="30000">
                <a:solidFill>
                  <a:srgbClr val="231F20"/>
                </a:solidFill>
                <a:latin typeface="Arial" panose="020B0604020202020204" pitchFamily="34" charset="0"/>
              </a:rPr>
              <a:t>+</a:t>
            </a:r>
            <a:endParaRPr lang="en-US" altLang="en-US" sz="2040" b="1">
              <a:solidFill>
                <a:srgbClr val="231F20"/>
              </a:solidFill>
              <a:latin typeface="Arial" panose="020B0604020202020204" pitchFamily="34" charset="0"/>
            </a:endParaRPr>
          </a:p>
          <a:p>
            <a:r>
              <a:rPr lang="en-US" altLang="en-US" sz="2040" b="1">
                <a:solidFill>
                  <a:srgbClr val="231F20"/>
                </a:solidFill>
                <a:latin typeface="Arial" panose="020B0604020202020204" pitchFamily="34" charset="0"/>
              </a:rPr>
              <a:t>pump</a:t>
            </a:r>
            <a:endParaRPr lang="en-US" altLang="en-US" sz="2040" b="1">
              <a:latin typeface="Arial" panose="020B0604020202020204" pitchFamily="34" charset="0"/>
            </a:endParaRPr>
          </a:p>
        </p:txBody>
      </p:sp>
      <p:sp>
        <p:nvSpPr>
          <p:cNvPr id="17" name="Rectangle 43"/>
          <p:cNvSpPr>
            <a:spLocks noChangeArrowheads="1"/>
          </p:cNvSpPr>
          <p:nvPr/>
        </p:nvSpPr>
        <p:spPr bwMode="auto">
          <a:xfrm>
            <a:off x="4756783" y="5890320"/>
            <a:ext cx="1338508"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040" b="1" i="1">
                <a:solidFill>
                  <a:srgbClr val="231F20"/>
                </a:solidFill>
                <a:latin typeface="Arial" panose="020B0604020202020204" pitchFamily="34" charset="0"/>
              </a:rPr>
              <a:t>Cytoplasm</a:t>
            </a:r>
            <a:endParaRPr lang="en-US" altLang="en-US" sz="2160" b="1" i="1">
              <a:latin typeface="Arial" panose="020B0604020202020204" pitchFamily="34" charset="0"/>
            </a:endParaRPr>
          </a:p>
        </p:txBody>
      </p:sp>
      <p:sp>
        <p:nvSpPr>
          <p:cNvPr id="18" name="Rectangle 44"/>
          <p:cNvSpPr>
            <a:spLocks noChangeArrowheads="1"/>
          </p:cNvSpPr>
          <p:nvPr/>
        </p:nvSpPr>
        <p:spPr bwMode="auto">
          <a:xfrm>
            <a:off x="4756783" y="1063050"/>
            <a:ext cx="2965555"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040" b="1" i="1" dirty="0">
                <a:solidFill>
                  <a:srgbClr val="231F20"/>
                </a:solidFill>
                <a:latin typeface="Arial" panose="020B0604020202020204" pitchFamily="34" charset="0"/>
              </a:rPr>
              <a:t>Extracellular </a:t>
            </a:r>
            <a:r>
              <a:rPr lang="en-US" altLang="en-US" sz="2040" b="1" i="1" dirty="0" smtClean="0">
                <a:solidFill>
                  <a:srgbClr val="231F20"/>
                </a:solidFill>
                <a:latin typeface="Arial" panose="020B0604020202020204" pitchFamily="34" charset="0"/>
              </a:rPr>
              <a:t>fluid (ECF)</a:t>
            </a:r>
            <a:endParaRPr lang="en-US" altLang="en-US" sz="2160" b="1" i="1" dirty="0">
              <a:latin typeface="Arial" panose="020B0604020202020204" pitchFamily="34" charset="0"/>
            </a:endParaRPr>
          </a:p>
        </p:txBody>
      </p:sp>
      <p:sp>
        <p:nvSpPr>
          <p:cNvPr id="19" name="Oval 45"/>
          <p:cNvSpPr>
            <a:spLocks noChangeAspect="1" noChangeArrowheads="1"/>
          </p:cNvSpPr>
          <p:nvPr/>
        </p:nvSpPr>
        <p:spPr bwMode="auto">
          <a:xfrm>
            <a:off x="4575809" y="6521268"/>
            <a:ext cx="308610" cy="308610"/>
          </a:xfrm>
          <a:prstGeom prst="ellipse">
            <a:avLst/>
          </a:prstGeom>
          <a:solidFill>
            <a:schemeClr val="bg1"/>
          </a:solidFill>
          <a:ln w="15875">
            <a:solidFill>
              <a:srgbClr val="0092C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1800" b="1">
                <a:latin typeface="Arial" panose="020B0604020202020204" pitchFamily="34" charset="0"/>
                <a:cs typeface="Arial" panose="020B0604020202020204" pitchFamily="34" charset="0"/>
              </a:rPr>
              <a:t>1</a:t>
            </a:r>
            <a:endParaRPr lang="en-US" altLang="en-US" sz="2160">
              <a:latin typeface="Arial" panose="020B0604020202020204" pitchFamily="34" charset="0"/>
              <a:cs typeface="Arial" panose="020B0604020202020204" pitchFamily="34" charset="0"/>
            </a:endParaRPr>
          </a:p>
        </p:txBody>
      </p:sp>
      <p:sp>
        <p:nvSpPr>
          <p:cNvPr id="20" name="Oval 46"/>
          <p:cNvSpPr>
            <a:spLocks noChangeAspect="1" noChangeArrowheads="1"/>
          </p:cNvSpPr>
          <p:nvPr/>
        </p:nvSpPr>
        <p:spPr bwMode="auto">
          <a:xfrm>
            <a:off x="9627869" y="6521268"/>
            <a:ext cx="308610" cy="308610"/>
          </a:xfrm>
          <a:prstGeom prst="ellipse">
            <a:avLst/>
          </a:prstGeom>
          <a:solidFill>
            <a:schemeClr val="bg1"/>
          </a:solidFill>
          <a:ln w="15875">
            <a:solidFill>
              <a:srgbClr val="0092C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en-US" sz="1800" b="1">
                <a:latin typeface="Arial" panose="020B0604020202020204" pitchFamily="34" charset="0"/>
                <a:cs typeface="Arial" panose="020B0604020202020204" pitchFamily="34" charset="0"/>
              </a:rPr>
              <a:t>2</a:t>
            </a:r>
            <a:endParaRPr lang="en-US" altLang="en-US" sz="216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9943694"/>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4"/>
          <p:cNvSpPr>
            <a:spLocks noGrp="1" noChangeArrowheads="1"/>
          </p:cNvSpPr>
          <p:nvPr>
            <p:ph type="title"/>
          </p:nvPr>
        </p:nvSpPr>
        <p:spPr>
          <a:xfrm>
            <a:off x="731520" y="0"/>
            <a:ext cx="13167360" cy="1371600"/>
          </a:xfrm>
        </p:spPr>
        <p:txBody>
          <a:bodyPr>
            <a:normAutofit/>
          </a:bodyPr>
          <a:lstStyle/>
          <a:p>
            <a:r>
              <a:rPr lang="en-US" altLang="en-US" sz="5400" b="1" dirty="0"/>
              <a:t>Vesicular Transport</a:t>
            </a:r>
          </a:p>
        </p:txBody>
      </p:sp>
      <p:sp>
        <p:nvSpPr>
          <p:cNvPr id="14341" name="Rectangle 5"/>
          <p:cNvSpPr>
            <a:spLocks noGrp="1" noChangeArrowheads="1"/>
          </p:cNvSpPr>
          <p:nvPr>
            <p:ph type="body" idx="1"/>
          </p:nvPr>
        </p:nvSpPr>
        <p:spPr/>
        <p:txBody>
          <a:bodyPr>
            <a:normAutofit fontScale="92500" lnSpcReduction="20000"/>
          </a:bodyPr>
          <a:lstStyle/>
          <a:p>
            <a:pPr marL="0" indent="0">
              <a:buNone/>
            </a:pPr>
            <a:r>
              <a:rPr lang="en-US" altLang="en-US" b="1" dirty="0" smtClean="0">
                <a:latin typeface="Arial Narrow" panose="020B0606020202030204" pitchFamily="34" charset="0"/>
              </a:rPr>
              <a:t>Vesicular transport</a:t>
            </a:r>
          </a:p>
          <a:p>
            <a:r>
              <a:rPr lang="en-US" altLang="en-US" dirty="0" smtClean="0">
                <a:latin typeface="Arial Narrow" panose="020B0606020202030204" pitchFamily="34" charset="0"/>
              </a:rPr>
              <a:t>Transport </a:t>
            </a:r>
            <a:r>
              <a:rPr lang="en-US" altLang="en-US" dirty="0">
                <a:latin typeface="Arial Narrow" panose="020B0606020202030204" pitchFamily="34" charset="0"/>
              </a:rPr>
              <a:t>of large particles, macromolecules, and fluids across plasma membranes</a:t>
            </a:r>
          </a:p>
          <a:p>
            <a:r>
              <a:rPr lang="en-US" altLang="en-US" dirty="0">
                <a:latin typeface="Arial Narrow" panose="020B0606020202030204" pitchFamily="34" charset="0"/>
              </a:rPr>
              <a:t>Requires cellular energy (e.g., ATP</a:t>
            </a:r>
            <a:r>
              <a:rPr lang="en-US" altLang="en-US" dirty="0" smtClean="0">
                <a:latin typeface="Arial Narrow" panose="020B0606020202030204" pitchFamily="34" charset="0"/>
              </a:rPr>
              <a:t>)</a:t>
            </a:r>
          </a:p>
          <a:p>
            <a:r>
              <a:rPr lang="en-US" altLang="en-US" dirty="0">
                <a:latin typeface="Arial Narrow" panose="020B0606020202030204" pitchFamily="34" charset="0"/>
              </a:rPr>
              <a:t>Functions:</a:t>
            </a:r>
          </a:p>
          <a:p>
            <a:pPr lvl="1"/>
            <a:r>
              <a:rPr lang="en-US" altLang="en-US" dirty="0">
                <a:latin typeface="Arial Narrow" panose="020B0606020202030204" pitchFamily="34" charset="0"/>
              </a:rPr>
              <a:t>Exocytosis—transport out of cell </a:t>
            </a:r>
          </a:p>
          <a:p>
            <a:pPr lvl="1"/>
            <a:r>
              <a:rPr lang="en-US" altLang="en-US" dirty="0">
                <a:latin typeface="Arial Narrow" panose="020B0606020202030204" pitchFamily="34" charset="0"/>
              </a:rPr>
              <a:t>Endocytosis—transport into cell</a:t>
            </a:r>
          </a:p>
          <a:p>
            <a:pPr lvl="1"/>
            <a:r>
              <a:rPr lang="en-US" altLang="en-US" dirty="0">
                <a:latin typeface="Arial Narrow" panose="020B0606020202030204" pitchFamily="34" charset="0"/>
              </a:rPr>
              <a:t>Transcytosis—transport into, across, and then out of cell</a:t>
            </a:r>
          </a:p>
          <a:p>
            <a:pPr lvl="1"/>
            <a:r>
              <a:rPr lang="en-US" altLang="en-US" dirty="0">
                <a:latin typeface="Arial Narrow" panose="020B0606020202030204" pitchFamily="34" charset="0"/>
              </a:rPr>
              <a:t>Substance (vesicular) trafficking—transport from one area or organelle in cell to </a:t>
            </a:r>
            <a:r>
              <a:rPr lang="en-US" altLang="en-US" dirty="0" smtClean="0">
                <a:latin typeface="Arial Narrow" panose="020B0606020202030204" pitchFamily="34" charset="0"/>
              </a:rPr>
              <a:t>another</a:t>
            </a:r>
          </a:p>
          <a:p>
            <a:pPr marL="0" indent="0">
              <a:buNone/>
            </a:pPr>
            <a:endParaRPr lang="en-US" altLang="en-US" b="1" dirty="0" smtClean="0">
              <a:latin typeface="Arial Narrow" panose="020B0606020202030204" pitchFamily="34" charset="0"/>
            </a:endParaRPr>
          </a:p>
          <a:p>
            <a:pPr lvl="1"/>
            <a:endParaRPr lang="en-US" altLang="en-US" dirty="0">
              <a:latin typeface="Arial Narrow" panose="020B0606020202030204" pitchFamily="34" charset="0"/>
            </a:endParaRPr>
          </a:p>
        </p:txBody>
      </p:sp>
    </p:spTree>
    <p:extLst>
      <p:ext uri="{BB962C8B-B14F-4D97-AF65-F5344CB8AC3E}">
        <p14:creationId xmlns:p14="http://schemas.microsoft.com/office/powerpoint/2010/main" val="101354020"/>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40" name="Picture 8" descr="figure_03_121&amp;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1545" y="876694"/>
            <a:ext cx="9877424" cy="7042784"/>
          </a:xfrm>
          <a:prstGeom prst="rect">
            <a:avLst/>
          </a:prstGeom>
          <a:noFill/>
          <a:extLst>
            <a:ext uri="{909E8E84-426E-40dd-AFC4-6F175D3DCCD1}">
              <a14:hiddenFill xmlns:a14="http://schemas.microsoft.com/office/drawing/2010/main">
                <a:solidFill>
                  <a:srgbClr val="FFFFFF"/>
                </a:solidFill>
              </a14:hiddenFill>
            </a:ext>
          </a:extLst>
        </p:spPr>
      </p:pic>
      <p:sp>
        <p:nvSpPr>
          <p:cNvPr id="18441" name="Freeform 9"/>
          <p:cNvSpPr>
            <a:spLocks/>
          </p:cNvSpPr>
          <p:nvPr/>
        </p:nvSpPr>
        <p:spPr bwMode="auto">
          <a:xfrm>
            <a:off x="7732395" y="1629168"/>
            <a:ext cx="289560" cy="152400"/>
          </a:xfrm>
          <a:custGeom>
            <a:avLst/>
            <a:gdLst>
              <a:gd name="T0" fmla="*/ 152 w 152"/>
              <a:gd name="T1" fmla="*/ 0 h 80"/>
              <a:gd name="T2" fmla="*/ 48 w 152"/>
              <a:gd name="T3" fmla="*/ 0 h 80"/>
              <a:gd name="T4" fmla="*/ 0 w 152"/>
              <a:gd name="T5" fmla="*/ 80 h 80"/>
            </a:gdLst>
            <a:ahLst/>
            <a:cxnLst>
              <a:cxn ang="0">
                <a:pos x="T0" y="T1"/>
              </a:cxn>
              <a:cxn ang="0">
                <a:pos x="T2" y="T3"/>
              </a:cxn>
              <a:cxn ang="0">
                <a:pos x="T4" y="T5"/>
              </a:cxn>
            </a:cxnLst>
            <a:rect l="0" t="0" r="r" b="b"/>
            <a:pathLst>
              <a:path w="152" h="80">
                <a:moveTo>
                  <a:pt x="152" y="0"/>
                </a:moveTo>
                <a:lnTo>
                  <a:pt x="48" y="0"/>
                </a:lnTo>
                <a:lnTo>
                  <a:pt x="0" y="80"/>
                </a:ln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a:p>
        </p:txBody>
      </p:sp>
      <p:sp>
        <p:nvSpPr>
          <p:cNvPr id="18442" name="Freeform 10"/>
          <p:cNvSpPr>
            <a:spLocks/>
          </p:cNvSpPr>
          <p:nvPr/>
        </p:nvSpPr>
        <p:spPr bwMode="auto">
          <a:xfrm>
            <a:off x="10930890" y="1244359"/>
            <a:ext cx="582930" cy="224790"/>
          </a:xfrm>
          <a:custGeom>
            <a:avLst/>
            <a:gdLst>
              <a:gd name="T0" fmla="*/ 0 w 306"/>
              <a:gd name="T1" fmla="*/ 118 h 118"/>
              <a:gd name="T2" fmla="*/ 238 w 306"/>
              <a:gd name="T3" fmla="*/ 0 h 118"/>
              <a:gd name="T4" fmla="*/ 306 w 306"/>
              <a:gd name="T5" fmla="*/ 0 h 118"/>
            </a:gdLst>
            <a:ahLst/>
            <a:cxnLst>
              <a:cxn ang="0">
                <a:pos x="T0" y="T1"/>
              </a:cxn>
              <a:cxn ang="0">
                <a:pos x="T2" y="T3"/>
              </a:cxn>
              <a:cxn ang="0">
                <a:pos x="T4" y="T5"/>
              </a:cxn>
            </a:cxnLst>
            <a:rect l="0" t="0" r="r" b="b"/>
            <a:pathLst>
              <a:path w="306" h="118">
                <a:moveTo>
                  <a:pt x="0" y="118"/>
                </a:moveTo>
                <a:lnTo>
                  <a:pt x="238" y="0"/>
                </a:lnTo>
                <a:lnTo>
                  <a:pt x="306" y="0"/>
                </a:ln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a:p>
        </p:txBody>
      </p:sp>
      <p:sp>
        <p:nvSpPr>
          <p:cNvPr id="18443" name="Freeform 11"/>
          <p:cNvSpPr>
            <a:spLocks/>
          </p:cNvSpPr>
          <p:nvPr/>
        </p:nvSpPr>
        <p:spPr bwMode="auto">
          <a:xfrm>
            <a:off x="10302240" y="4120908"/>
            <a:ext cx="476250" cy="205740"/>
          </a:xfrm>
          <a:custGeom>
            <a:avLst/>
            <a:gdLst>
              <a:gd name="T0" fmla="*/ 0 w 250"/>
              <a:gd name="T1" fmla="*/ 108 h 108"/>
              <a:gd name="T2" fmla="*/ 250 w 250"/>
              <a:gd name="T3" fmla="*/ 58 h 108"/>
              <a:gd name="T4" fmla="*/ 250 w 250"/>
              <a:gd name="T5" fmla="*/ 0 h 108"/>
            </a:gdLst>
            <a:ahLst/>
            <a:cxnLst>
              <a:cxn ang="0">
                <a:pos x="T0" y="T1"/>
              </a:cxn>
              <a:cxn ang="0">
                <a:pos x="T2" y="T3"/>
              </a:cxn>
              <a:cxn ang="0">
                <a:pos x="T4" y="T5"/>
              </a:cxn>
            </a:cxnLst>
            <a:rect l="0" t="0" r="r" b="b"/>
            <a:pathLst>
              <a:path w="250" h="108">
                <a:moveTo>
                  <a:pt x="0" y="108"/>
                </a:moveTo>
                <a:lnTo>
                  <a:pt x="250" y="58"/>
                </a:lnTo>
                <a:lnTo>
                  <a:pt x="250" y="0"/>
                </a:ln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a:p>
        </p:txBody>
      </p:sp>
      <p:sp>
        <p:nvSpPr>
          <p:cNvPr id="18444" name="Freeform 12"/>
          <p:cNvSpPr>
            <a:spLocks/>
          </p:cNvSpPr>
          <p:nvPr/>
        </p:nvSpPr>
        <p:spPr bwMode="auto">
          <a:xfrm>
            <a:off x="11323319" y="3419868"/>
            <a:ext cx="327660" cy="419100"/>
          </a:xfrm>
          <a:custGeom>
            <a:avLst/>
            <a:gdLst>
              <a:gd name="T0" fmla="*/ 172 w 172"/>
              <a:gd name="T1" fmla="*/ 220 h 220"/>
              <a:gd name="T2" fmla="*/ 54 w 172"/>
              <a:gd name="T3" fmla="*/ 0 h 220"/>
              <a:gd name="T4" fmla="*/ 0 w 172"/>
              <a:gd name="T5" fmla="*/ 0 h 220"/>
            </a:gdLst>
            <a:ahLst/>
            <a:cxnLst>
              <a:cxn ang="0">
                <a:pos x="T0" y="T1"/>
              </a:cxn>
              <a:cxn ang="0">
                <a:pos x="T2" y="T3"/>
              </a:cxn>
              <a:cxn ang="0">
                <a:pos x="T4" y="T5"/>
              </a:cxn>
            </a:cxnLst>
            <a:rect l="0" t="0" r="r" b="b"/>
            <a:pathLst>
              <a:path w="172" h="220">
                <a:moveTo>
                  <a:pt x="172" y="220"/>
                </a:moveTo>
                <a:lnTo>
                  <a:pt x="54" y="0"/>
                </a:lnTo>
                <a:lnTo>
                  <a:pt x="0" y="0"/>
                </a:lnTo>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a:p>
        </p:txBody>
      </p:sp>
      <p:sp>
        <p:nvSpPr>
          <p:cNvPr id="18445" name="Line 13"/>
          <p:cNvSpPr>
            <a:spLocks noChangeShapeType="1"/>
          </p:cNvSpPr>
          <p:nvPr/>
        </p:nvSpPr>
        <p:spPr bwMode="auto">
          <a:xfrm flipH="1">
            <a:off x="7370445" y="5578234"/>
            <a:ext cx="255270" cy="1904"/>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CA" sz="3120"/>
          </a:p>
        </p:txBody>
      </p:sp>
      <p:sp>
        <p:nvSpPr>
          <p:cNvPr id="18446" name="Line 14"/>
          <p:cNvSpPr>
            <a:spLocks noChangeShapeType="1"/>
          </p:cNvSpPr>
          <p:nvPr/>
        </p:nvSpPr>
        <p:spPr bwMode="auto">
          <a:xfrm flipH="1">
            <a:off x="8006715" y="4254258"/>
            <a:ext cx="803910" cy="190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en-CA" sz="3120"/>
          </a:p>
        </p:txBody>
      </p:sp>
      <p:sp>
        <p:nvSpPr>
          <p:cNvPr id="18447" name="Rectangle 15"/>
          <p:cNvSpPr>
            <a:spLocks noChangeArrowheads="1"/>
          </p:cNvSpPr>
          <p:nvPr/>
        </p:nvSpPr>
        <p:spPr bwMode="auto">
          <a:xfrm>
            <a:off x="6816089" y="971944"/>
            <a:ext cx="2164054" cy="465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lnSpc>
                <a:spcPct val="90000"/>
              </a:lnSpc>
            </a:pPr>
            <a:r>
              <a:rPr lang="en-US" altLang="en-US" sz="1680" b="1" dirty="0">
                <a:latin typeface="Arial" panose="020B0604020202020204" pitchFamily="34" charset="0"/>
              </a:rPr>
              <a:t>     Coated pit ingests</a:t>
            </a:r>
            <a:br>
              <a:rPr lang="en-US" altLang="en-US" sz="1680" b="1" dirty="0">
                <a:latin typeface="Arial" panose="020B0604020202020204" pitchFamily="34" charset="0"/>
              </a:rPr>
            </a:br>
            <a:r>
              <a:rPr lang="en-US" altLang="en-US" sz="1680" b="1" dirty="0">
                <a:latin typeface="Arial" panose="020B0604020202020204" pitchFamily="34" charset="0"/>
              </a:rPr>
              <a:t>substance.</a:t>
            </a:r>
            <a:endParaRPr lang="en-US" altLang="en-US" sz="2160" b="1" dirty="0">
              <a:latin typeface="Arial" panose="020B0604020202020204" pitchFamily="34" charset="0"/>
            </a:endParaRPr>
          </a:p>
        </p:txBody>
      </p:sp>
      <p:sp>
        <p:nvSpPr>
          <p:cNvPr id="18448" name="Rectangle 16"/>
          <p:cNvSpPr>
            <a:spLocks noChangeArrowheads="1"/>
          </p:cNvSpPr>
          <p:nvPr/>
        </p:nvSpPr>
        <p:spPr bwMode="auto">
          <a:xfrm>
            <a:off x="8077200" y="2206383"/>
            <a:ext cx="995465" cy="930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lnSpc>
                <a:spcPct val="90000"/>
              </a:lnSpc>
            </a:pPr>
            <a:r>
              <a:rPr lang="en-US" altLang="en-US" sz="1680" b="1" dirty="0">
                <a:latin typeface="Arial" panose="020B0604020202020204" pitchFamily="34" charset="0"/>
              </a:rPr>
              <a:t>Protein-</a:t>
            </a:r>
            <a:br>
              <a:rPr lang="en-US" altLang="en-US" sz="1680" b="1" dirty="0">
                <a:latin typeface="Arial" panose="020B0604020202020204" pitchFamily="34" charset="0"/>
              </a:rPr>
            </a:br>
            <a:r>
              <a:rPr lang="en-US" altLang="en-US" sz="1680" b="1" dirty="0">
                <a:latin typeface="Arial" panose="020B0604020202020204" pitchFamily="34" charset="0"/>
              </a:rPr>
              <a:t>coated</a:t>
            </a:r>
            <a:br>
              <a:rPr lang="en-US" altLang="en-US" sz="1680" b="1" dirty="0">
                <a:latin typeface="Arial" panose="020B0604020202020204" pitchFamily="34" charset="0"/>
              </a:rPr>
            </a:br>
            <a:r>
              <a:rPr lang="en-US" altLang="en-US" sz="1680" b="1" dirty="0">
                <a:latin typeface="Arial" panose="020B0604020202020204" pitchFamily="34" charset="0"/>
              </a:rPr>
              <a:t>vesicle</a:t>
            </a:r>
            <a:br>
              <a:rPr lang="en-US" altLang="en-US" sz="1680" b="1" dirty="0">
                <a:latin typeface="Arial" panose="020B0604020202020204" pitchFamily="34" charset="0"/>
              </a:rPr>
            </a:br>
            <a:r>
              <a:rPr lang="en-US" altLang="en-US" sz="1680" b="1" dirty="0">
                <a:latin typeface="Arial" panose="020B0604020202020204" pitchFamily="34" charset="0"/>
              </a:rPr>
              <a:t>detaches.</a:t>
            </a:r>
            <a:endParaRPr lang="en-US" altLang="en-US" sz="2160" b="1" dirty="0">
              <a:latin typeface="Arial" panose="020B0604020202020204" pitchFamily="34" charset="0"/>
            </a:endParaRPr>
          </a:p>
        </p:txBody>
      </p:sp>
      <p:sp>
        <p:nvSpPr>
          <p:cNvPr id="18449" name="Rectangle 17"/>
          <p:cNvSpPr>
            <a:spLocks noChangeArrowheads="1"/>
          </p:cNvSpPr>
          <p:nvPr/>
        </p:nvSpPr>
        <p:spPr bwMode="auto">
          <a:xfrm>
            <a:off x="9726929" y="2526424"/>
            <a:ext cx="2439770" cy="69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lnSpc>
                <a:spcPct val="90000"/>
              </a:lnSpc>
            </a:pPr>
            <a:r>
              <a:rPr lang="en-US" altLang="en-US" sz="1680" b="1" dirty="0">
                <a:latin typeface="Arial" panose="020B0604020202020204" pitchFamily="34" charset="0"/>
              </a:rPr>
              <a:t>     Coat proteins detach</a:t>
            </a:r>
            <a:br>
              <a:rPr lang="en-US" altLang="en-US" sz="1680" b="1" dirty="0">
                <a:latin typeface="Arial" panose="020B0604020202020204" pitchFamily="34" charset="0"/>
              </a:rPr>
            </a:br>
            <a:r>
              <a:rPr lang="en-US" altLang="en-US" sz="1680" b="1" dirty="0">
                <a:latin typeface="Arial" panose="020B0604020202020204" pitchFamily="34" charset="0"/>
              </a:rPr>
              <a:t>and are recycled to</a:t>
            </a:r>
            <a:br>
              <a:rPr lang="en-US" altLang="en-US" sz="1680" b="1" dirty="0">
                <a:latin typeface="Arial" panose="020B0604020202020204" pitchFamily="34" charset="0"/>
              </a:rPr>
            </a:br>
            <a:r>
              <a:rPr lang="en-US" altLang="en-US" sz="1680" b="1" dirty="0">
                <a:latin typeface="Arial" panose="020B0604020202020204" pitchFamily="34" charset="0"/>
              </a:rPr>
              <a:t>plasma membrane. </a:t>
            </a:r>
          </a:p>
        </p:txBody>
      </p:sp>
      <p:sp>
        <p:nvSpPr>
          <p:cNvPr id="18450" name="Rectangle 18"/>
          <p:cNvSpPr>
            <a:spLocks noChangeArrowheads="1"/>
          </p:cNvSpPr>
          <p:nvPr/>
        </p:nvSpPr>
        <p:spPr bwMode="auto">
          <a:xfrm>
            <a:off x="6800849" y="4646688"/>
            <a:ext cx="2681824" cy="69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lnSpc>
                <a:spcPct val="90000"/>
              </a:lnSpc>
            </a:pPr>
            <a:r>
              <a:rPr lang="en-US" altLang="en-US" sz="1680" b="1" dirty="0">
                <a:latin typeface="Arial" panose="020B0604020202020204" pitchFamily="34" charset="0"/>
              </a:rPr>
              <a:t>     Uncoated vesicle fuses</a:t>
            </a:r>
            <a:br>
              <a:rPr lang="en-US" altLang="en-US" sz="1680" b="1" dirty="0">
                <a:latin typeface="Arial" panose="020B0604020202020204" pitchFamily="34" charset="0"/>
              </a:rPr>
            </a:br>
            <a:r>
              <a:rPr lang="en-US" altLang="en-US" sz="1680" b="1" dirty="0">
                <a:latin typeface="Arial" panose="020B0604020202020204" pitchFamily="34" charset="0"/>
              </a:rPr>
              <a:t>with a sorting vesicle</a:t>
            </a:r>
            <a:br>
              <a:rPr lang="en-US" altLang="en-US" sz="1680" b="1" dirty="0">
                <a:latin typeface="Arial" panose="020B0604020202020204" pitchFamily="34" charset="0"/>
              </a:rPr>
            </a:br>
            <a:r>
              <a:rPr lang="en-US" altLang="en-US" sz="1680" b="1" dirty="0">
                <a:latin typeface="Arial" panose="020B0604020202020204" pitchFamily="34" charset="0"/>
              </a:rPr>
              <a:t>called an endosome.</a:t>
            </a:r>
            <a:endParaRPr lang="en-US" altLang="en-US" sz="2160" b="1" dirty="0">
              <a:latin typeface="Arial" panose="020B0604020202020204" pitchFamily="34" charset="0"/>
            </a:endParaRPr>
          </a:p>
        </p:txBody>
      </p:sp>
      <p:sp>
        <p:nvSpPr>
          <p:cNvPr id="18451" name="Rectangle 19"/>
          <p:cNvSpPr>
            <a:spLocks noChangeArrowheads="1"/>
          </p:cNvSpPr>
          <p:nvPr/>
        </p:nvSpPr>
        <p:spPr bwMode="auto">
          <a:xfrm>
            <a:off x="10110717" y="4968634"/>
            <a:ext cx="2502288" cy="1163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r" eaLnBrk="1" hangingPunct="1">
              <a:lnSpc>
                <a:spcPct val="90000"/>
              </a:lnSpc>
            </a:pPr>
            <a:r>
              <a:rPr lang="en-US" altLang="en-US" sz="1680" b="1" dirty="0">
                <a:latin typeface="Arial" panose="020B0604020202020204" pitchFamily="34" charset="0"/>
              </a:rPr>
              <a:t>  Transport</a:t>
            </a:r>
            <a:br>
              <a:rPr lang="en-US" altLang="en-US" sz="1680" b="1" dirty="0">
                <a:latin typeface="Arial" panose="020B0604020202020204" pitchFamily="34" charset="0"/>
              </a:rPr>
            </a:br>
            <a:r>
              <a:rPr lang="en-US" altLang="en-US" sz="1680" b="1" dirty="0">
                <a:latin typeface="Arial" panose="020B0604020202020204" pitchFamily="34" charset="0"/>
              </a:rPr>
              <a:t>vesicle containing</a:t>
            </a:r>
            <a:br>
              <a:rPr lang="en-US" altLang="en-US" sz="1680" b="1" dirty="0">
                <a:latin typeface="Arial" panose="020B0604020202020204" pitchFamily="34" charset="0"/>
              </a:rPr>
            </a:br>
            <a:r>
              <a:rPr lang="en-US" altLang="en-US" sz="1680" b="1" dirty="0">
                <a:latin typeface="Arial" panose="020B0604020202020204" pitchFamily="34" charset="0"/>
              </a:rPr>
              <a:t>membrane components</a:t>
            </a:r>
            <a:br>
              <a:rPr lang="en-US" altLang="en-US" sz="1680" b="1" dirty="0">
                <a:latin typeface="Arial" panose="020B0604020202020204" pitchFamily="34" charset="0"/>
              </a:rPr>
            </a:br>
            <a:r>
              <a:rPr lang="en-US" altLang="en-US" sz="1680" b="1" dirty="0">
                <a:latin typeface="Arial" panose="020B0604020202020204" pitchFamily="34" charset="0"/>
              </a:rPr>
              <a:t>moves to the plasma</a:t>
            </a:r>
            <a:br>
              <a:rPr lang="en-US" altLang="en-US" sz="1680" b="1" dirty="0">
                <a:latin typeface="Arial" panose="020B0604020202020204" pitchFamily="34" charset="0"/>
              </a:rPr>
            </a:br>
            <a:r>
              <a:rPr lang="en-US" altLang="en-US" sz="1680" b="1" dirty="0">
                <a:latin typeface="Arial" panose="020B0604020202020204" pitchFamily="34" charset="0"/>
              </a:rPr>
              <a:t>membrane for recycling.</a:t>
            </a:r>
            <a:endParaRPr lang="en-US" altLang="en-US" sz="2160" b="1" dirty="0">
              <a:latin typeface="Arial" panose="020B0604020202020204" pitchFamily="34" charset="0"/>
            </a:endParaRPr>
          </a:p>
        </p:txBody>
      </p:sp>
      <p:sp>
        <p:nvSpPr>
          <p:cNvPr id="18452" name="Rectangle 20"/>
          <p:cNvSpPr>
            <a:spLocks noChangeArrowheads="1"/>
          </p:cNvSpPr>
          <p:nvPr/>
        </p:nvSpPr>
        <p:spPr bwMode="auto">
          <a:xfrm>
            <a:off x="8896350" y="6212598"/>
            <a:ext cx="2693045" cy="1512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lnSpc>
                <a:spcPct val="90000"/>
              </a:lnSpc>
            </a:pPr>
            <a:r>
              <a:rPr lang="en-US" altLang="en-US" sz="1560" b="1" dirty="0">
                <a:latin typeface="Arial" panose="020B0604020202020204" pitchFamily="34" charset="0"/>
              </a:rPr>
              <a:t>Fused vesicle may (a) fuse</a:t>
            </a:r>
            <a:br>
              <a:rPr lang="en-US" altLang="en-US" sz="1560" b="1" dirty="0">
                <a:latin typeface="Arial" panose="020B0604020202020204" pitchFamily="34" charset="0"/>
              </a:rPr>
            </a:br>
            <a:r>
              <a:rPr lang="en-US" altLang="en-US" sz="1560" b="1" dirty="0">
                <a:latin typeface="Arial" panose="020B0604020202020204" pitchFamily="34" charset="0"/>
              </a:rPr>
              <a:t>with lysosome for digestion</a:t>
            </a:r>
            <a:br>
              <a:rPr lang="en-US" altLang="en-US" sz="1560" b="1" dirty="0">
                <a:latin typeface="Arial" panose="020B0604020202020204" pitchFamily="34" charset="0"/>
              </a:rPr>
            </a:br>
            <a:r>
              <a:rPr lang="en-US" altLang="en-US" sz="1560" b="1" dirty="0">
                <a:latin typeface="Arial" panose="020B0604020202020204" pitchFamily="34" charset="0"/>
              </a:rPr>
              <a:t>of its contents, or (b) deliver</a:t>
            </a:r>
            <a:br>
              <a:rPr lang="en-US" altLang="en-US" sz="1560" b="1" dirty="0">
                <a:latin typeface="Arial" panose="020B0604020202020204" pitchFamily="34" charset="0"/>
              </a:rPr>
            </a:br>
            <a:r>
              <a:rPr lang="en-US" altLang="en-US" sz="1560" b="1" dirty="0">
                <a:latin typeface="Arial" panose="020B0604020202020204" pitchFamily="34" charset="0"/>
              </a:rPr>
              <a:t>its contents to the plasma</a:t>
            </a:r>
            <a:br>
              <a:rPr lang="en-US" altLang="en-US" sz="1560" b="1" dirty="0">
                <a:latin typeface="Arial" panose="020B0604020202020204" pitchFamily="34" charset="0"/>
              </a:rPr>
            </a:br>
            <a:r>
              <a:rPr lang="en-US" altLang="en-US" sz="1560" b="1" dirty="0">
                <a:latin typeface="Arial" panose="020B0604020202020204" pitchFamily="34" charset="0"/>
              </a:rPr>
              <a:t>membrane on the</a:t>
            </a:r>
            <a:br>
              <a:rPr lang="en-US" altLang="en-US" sz="1560" b="1" dirty="0">
                <a:latin typeface="Arial" panose="020B0604020202020204" pitchFamily="34" charset="0"/>
              </a:rPr>
            </a:br>
            <a:r>
              <a:rPr lang="en-US" altLang="en-US" sz="1560" b="1" dirty="0">
                <a:latin typeface="Arial" panose="020B0604020202020204" pitchFamily="34" charset="0"/>
              </a:rPr>
              <a:t>opposite side of the cell</a:t>
            </a:r>
            <a:br>
              <a:rPr lang="en-US" altLang="en-US" sz="1560" b="1" dirty="0">
                <a:latin typeface="Arial" panose="020B0604020202020204" pitchFamily="34" charset="0"/>
              </a:rPr>
            </a:br>
            <a:r>
              <a:rPr lang="en-US" altLang="en-US" sz="1560" b="1" dirty="0">
                <a:latin typeface="Arial" panose="020B0604020202020204" pitchFamily="34" charset="0"/>
              </a:rPr>
              <a:t>(transcytosis).</a:t>
            </a:r>
            <a:endParaRPr lang="en-US" altLang="en-US" sz="2160" b="1" dirty="0">
              <a:latin typeface="Arial" panose="020B0604020202020204" pitchFamily="34" charset="0"/>
            </a:endParaRPr>
          </a:p>
        </p:txBody>
      </p:sp>
      <p:sp>
        <p:nvSpPr>
          <p:cNvPr id="18453" name="Rectangle 21"/>
          <p:cNvSpPr>
            <a:spLocks noChangeArrowheads="1"/>
          </p:cNvSpPr>
          <p:nvPr/>
        </p:nvSpPr>
        <p:spPr bwMode="auto">
          <a:xfrm>
            <a:off x="8050529" y="1526298"/>
            <a:ext cx="1245534" cy="69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lnSpc>
                <a:spcPct val="90000"/>
              </a:lnSpc>
            </a:pPr>
            <a:r>
              <a:rPr lang="en-US" altLang="en-US" sz="1680" b="1">
                <a:latin typeface="Arial" panose="020B0604020202020204" pitchFamily="34" charset="0"/>
              </a:rPr>
              <a:t>Protein coat</a:t>
            </a:r>
            <a:br>
              <a:rPr lang="en-US" altLang="en-US" sz="1680" b="1">
                <a:latin typeface="Arial" panose="020B0604020202020204" pitchFamily="34" charset="0"/>
              </a:rPr>
            </a:br>
            <a:r>
              <a:rPr lang="en-US" altLang="en-US" sz="1680" b="1">
                <a:latin typeface="Arial" panose="020B0604020202020204" pitchFamily="34" charset="0"/>
              </a:rPr>
              <a:t>(typically</a:t>
            </a:r>
            <a:br>
              <a:rPr lang="en-US" altLang="en-US" sz="1680" b="1">
                <a:latin typeface="Arial" panose="020B0604020202020204" pitchFamily="34" charset="0"/>
              </a:rPr>
            </a:br>
            <a:r>
              <a:rPr lang="en-US" altLang="en-US" sz="1680" b="1">
                <a:latin typeface="Arial" panose="020B0604020202020204" pitchFamily="34" charset="0"/>
              </a:rPr>
              <a:t>clathrin)</a:t>
            </a:r>
            <a:endParaRPr lang="en-US" altLang="en-US" sz="2160" b="1">
              <a:latin typeface="Arial" panose="020B0604020202020204" pitchFamily="34" charset="0"/>
            </a:endParaRPr>
          </a:p>
        </p:txBody>
      </p:sp>
      <p:sp>
        <p:nvSpPr>
          <p:cNvPr id="18454" name="Rectangle 22"/>
          <p:cNvSpPr>
            <a:spLocks noChangeArrowheads="1"/>
          </p:cNvSpPr>
          <p:nvPr/>
        </p:nvSpPr>
        <p:spPr bwMode="auto">
          <a:xfrm>
            <a:off x="9258300" y="1044334"/>
            <a:ext cx="1806585" cy="232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lnSpc>
                <a:spcPct val="90000"/>
              </a:lnSpc>
            </a:pPr>
            <a:r>
              <a:rPr lang="en-US" altLang="en-US" sz="1680" b="1" i="1">
                <a:latin typeface="Arial" panose="020B0604020202020204" pitchFamily="34" charset="0"/>
              </a:rPr>
              <a:t>Extracellular fluid</a:t>
            </a:r>
            <a:endParaRPr lang="en-US" altLang="en-US" sz="2160" b="1" i="1">
              <a:latin typeface="Arial" panose="020B0604020202020204" pitchFamily="34" charset="0"/>
            </a:endParaRPr>
          </a:p>
        </p:txBody>
      </p:sp>
      <p:sp>
        <p:nvSpPr>
          <p:cNvPr id="18455" name="Rectangle 23"/>
          <p:cNvSpPr>
            <a:spLocks noChangeArrowheads="1"/>
          </p:cNvSpPr>
          <p:nvPr/>
        </p:nvSpPr>
        <p:spPr bwMode="auto">
          <a:xfrm>
            <a:off x="11540489" y="1131964"/>
            <a:ext cx="1091646" cy="465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lnSpc>
                <a:spcPct val="90000"/>
              </a:lnSpc>
            </a:pPr>
            <a:r>
              <a:rPr lang="en-US" altLang="en-US" sz="1680" b="1">
                <a:latin typeface="Arial" panose="020B0604020202020204" pitchFamily="34" charset="0"/>
              </a:rPr>
              <a:t>Plasma</a:t>
            </a:r>
            <a:br>
              <a:rPr lang="en-US" altLang="en-US" sz="1680" b="1">
                <a:latin typeface="Arial" panose="020B0604020202020204" pitchFamily="34" charset="0"/>
              </a:rPr>
            </a:br>
            <a:r>
              <a:rPr lang="en-US" altLang="en-US" sz="1680" b="1">
                <a:latin typeface="Arial" panose="020B0604020202020204" pitchFamily="34" charset="0"/>
              </a:rPr>
              <a:t>membrane</a:t>
            </a:r>
            <a:endParaRPr lang="en-US" altLang="en-US" sz="2160" b="1">
              <a:latin typeface="Arial" panose="020B0604020202020204" pitchFamily="34" charset="0"/>
            </a:endParaRPr>
          </a:p>
        </p:txBody>
      </p:sp>
      <p:sp>
        <p:nvSpPr>
          <p:cNvPr id="18456" name="Rectangle 24"/>
          <p:cNvSpPr>
            <a:spLocks noChangeArrowheads="1"/>
          </p:cNvSpPr>
          <p:nvPr/>
        </p:nvSpPr>
        <p:spPr bwMode="auto">
          <a:xfrm>
            <a:off x="10283189" y="3890404"/>
            <a:ext cx="1102866" cy="232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lnSpc>
                <a:spcPct val="90000"/>
              </a:lnSpc>
            </a:pPr>
            <a:r>
              <a:rPr lang="en-US" altLang="en-US" sz="1680" b="1">
                <a:latin typeface="Arial" panose="020B0604020202020204" pitchFamily="34" charset="0"/>
              </a:rPr>
              <a:t>Endosome</a:t>
            </a:r>
            <a:endParaRPr lang="en-US" altLang="en-US" sz="2160" b="1">
              <a:latin typeface="Arial" panose="020B0604020202020204" pitchFamily="34" charset="0"/>
            </a:endParaRPr>
          </a:p>
        </p:txBody>
      </p:sp>
      <p:sp>
        <p:nvSpPr>
          <p:cNvPr id="18457" name="Rectangle 25"/>
          <p:cNvSpPr>
            <a:spLocks noChangeArrowheads="1"/>
          </p:cNvSpPr>
          <p:nvPr/>
        </p:nvSpPr>
        <p:spPr bwMode="auto">
          <a:xfrm>
            <a:off x="7654290" y="5441074"/>
            <a:ext cx="1059585" cy="232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lnSpc>
                <a:spcPct val="90000"/>
              </a:lnSpc>
            </a:pPr>
            <a:r>
              <a:rPr lang="en-US" altLang="en-US" sz="1680" b="1">
                <a:latin typeface="Arial" panose="020B0604020202020204" pitchFamily="34" charset="0"/>
              </a:rPr>
              <a:t>Lysosome</a:t>
            </a:r>
            <a:endParaRPr lang="en-US" altLang="en-US" sz="2160" b="1">
              <a:latin typeface="Arial" panose="020B0604020202020204" pitchFamily="34" charset="0"/>
            </a:endParaRPr>
          </a:p>
        </p:txBody>
      </p:sp>
      <p:sp>
        <p:nvSpPr>
          <p:cNvPr id="18458" name="Rectangle 26"/>
          <p:cNvSpPr>
            <a:spLocks noChangeArrowheads="1"/>
          </p:cNvSpPr>
          <p:nvPr/>
        </p:nvSpPr>
        <p:spPr bwMode="auto">
          <a:xfrm>
            <a:off x="10294620" y="3318904"/>
            <a:ext cx="993221" cy="465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lnSpc>
                <a:spcPct val="90000"/>
              </a:lnSpc>
            </a:pPr>
            <a:r>
              <a:rPr lang="en-US" altLang="en-US" sz="1680" b="1">
                <a:latin typeface="Arial" panose="020B0604020202020204" pitchFamily="34" charset="0"/>
              </a:rPr>
              <a:t>Transport</a:t>
            </a:r>
            <a:br>
              <a:rPr lang="en-US" altLang="en-US" sz="1680" b="1">
                <a:latin typeface="Arial" panose="020B0604020202020204" pitchFamily="34" charset="0"/>
              </a:rPr>
            </a:br>
            <a:r>
              <a:rPr lang="en-US" altLang="en-US" sz="1680" b="1">
                <a:latin typeface="Arial" panose="020B0604020202020204" pitchFamily="34" charset="0"/>
              </a:rPr>
              <a:t>vesicle</a:t>
            </a:r>
            <a:endParaRPr lang="en-US" altLang="en-US" sz="2160" b="1">
              <a:latin typeface="Arial" panose="020B0604020202020204" pitchFamily="34" charset="0"/>
            </a:endParaRPr>
          </a:p>
        </p:txBody>
      </p:sp>
      <p:sp>
        <p:nvSpPr>
          <p:cNvPr id="18459" name="Rectangle 27"/>
          <p:cNvSpPr>
            <a:spLocks noChangeArrowheads="1"/>
          </p:cNvSpPr>
          <p:nvPr/>
        </p:nvSpPr>
        <p:spPr bwMode="auto">
          <a:xfrm>
            <a:off x="12123420" y="6740284"/>
            <a:ext cx="275717" cy="232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lnSpc>
                <a:spcPct val="90000"/>
              </a:lnSpc>
            </a:pPr>
            <a:r>
              <a:rPr lang="en-US" altLang="en-US" sz="1680" b="1">
                <a:latin typeface="Arial" panose="020B0604020202020204" pitchFamily="34" charset="0"/>
              </a:rPr>
              <a:t>(b)</a:t>
            </a:r>
            <a:endParaRPr lang="en-US" altLang="en-US" sz="2160" b="1">
              <a:latin typeface="Arial" panose="020B0604020202020204" pitchFamily="34" charset="0"/>
            </a:endParaRPr>
          </a:p>
        </p:txBody>
      </p:sp>
      <p:sp>
        <p:nvSpPr>
          <p:cNvPr id="18460" name="Rectangle 28"/>
          <p:cNvSpPr>
            <a:spLocks noChangeArrowheads="1"/>
          </p:cNvSpPr>
          <p:nvPr/>
        </p:nvSpPr>
        <p:spPr bwMode="auto">
          <a:xfrm>
            <a:off x="7383779" y="6862204"/>
            <a:ext cx="264496" cy="232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lnSpc>
                <a:spcPct val="90000"/>
              </a:lnSpc>
            </a:pPr>
            <a:r>
              <a:rPr lang="en-US" altLang="en-US" sz="1680" b="1">
                <a:latin typeface="Arial" panose="020B0604020202020204" pitchFamily="34" charset="0"/>
              </a:rPr>
              <a:t>(a)</a:t>
            </a:r>
            <a:endParaRPr lang="en-US" altLang="en-US" sz="2160" b="1">
              <a:latin typeface="Arial" panose="020B0604020202020204" pitchFamily="34" charset="0"/>
            </a:endParaRPr>
          </a:p>
        </p:txBody>
      </p:sp>
      <p:sp>
        <p:nvSpPr>
          <p:cNvPr id="18461" name="Rectangle 29"/>
          <p:cNvSpPr>
            <a:spLocks noChangeArrowheads="1"/>
          </p:cNvSpPr>
          <p:nvPr/>
        </p:nvSpPr>
        <p:spPr bwMode="auto">
          <a:xfrm>
            <a:off x="6991350" y="4149484"/>
            <a:ext cx="1785745" cy="465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lnSpc>
                <a:spcPct val="90000"/>
              </a:lnSpc>
            </a:pPr>
            <a:r>
              <a:rPr lang="en-US" altLang="en-US" sz="1680" b="1">
                <a:latin typeface="Arial" panose="020B0604020202020204" pitchFamily="34" charset="0"/>
              </a:rPr>
              <a:t>Uncoated</a:t>
            </a:r>
            <a:br>
              <a:rPr lang="en-US" altLang="en-US" sz="1680" b="1">
                <a:latin typeface="Arial" panose="020B0604020202020204" pitchFamily="34" charset="0"/>
              </a:rPr>
            </a:br>
            <a:r>
              <a:rPr lang="en-US" altLang="en-US" sz="1680" b="1">
                <a:latin typeface="Arial" panose="020B0604020202020204" pitchFamily="34" charset="0"/>
              </a:rPr>
              <a:t>endocytic vesicle</a:t>
            </a:r>
            <a:endParaRPr lang="en-US" altLang="en-US" sz="2160" b="1">
              <a:latin typeface="Arial" panose="020B0604020202020204" pitchFamily="34" charset="0"/>
            </a:endParaRPr>
          </a:p>
        </p:txBody>
      </p:sp>
      <p:sp>
        <p:nvSpPr>
          <p:cNvPr id="18462" name="Rectangle 30"/>
          <p:cNvSpPr>
            <a:spLocks noChangeArrowheads="1"/>
          </p:cNvSpPr>
          <p:nvPr/>
        </p:nvSpPr>
        <p:spPr bwMode="auto">
          <a:xfrm>
            <a:off x="10176509" y="1802524"/>
            <a:ext cx="1102866" cy="232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lnSpc>
                <a:spcPct val="90000"/>
              </a:lnSpc>
            </a:pPr>
            <a:r>
              <a:rPr lang="en-US" altLang="en-US" sz="1680" b="1" i="1">
                <a:latin typeface="Arial" panose="020B0604020202020204" pitchFamily="34" charset="0"/>
              </a:rPr>
              <a:t>Cytoplasm</a:t>
            </a:r>
            <a:endParaRPr lang="en-US" altLang="en-US" sz="2160" b="1" i="1">
              <a:latin typeface="Arial" panose="020B0604020202020204" pitchFamily="34" charset="0"/>
            </a:endParaRPr>
          </a:p>
        </p:txBody>
      </p:sp>
      <p:sp>
        <p:nvSpPr>
          <p:cNvPr id="18463" name="Oval 31"/>
          <p:cNvSpPr>
            <a:spLocks noChangeAspect="1" noChangeArrowheads="1"/>
          </p:cNvSpPr>
          <p:nvPr/>
        </p:nvSpPr>
        <p:spPr bwMode="auto">
          <a:xfrm>
            <a:off x="6816089" y="977658"/>
            <a:ext cx="243840" cy="243840"/>
          </a:xfrm>
          <a:prstGeom prst="ellipse">
            <a:avLst/>
          </a:prstGeom>
          <a:solidFill>
            <a:schemeClr val="bg1"/>
          </a:solidFill>
          <a:ln w="12700">
            <a:solidFill>
              <a:srgbClr val="0092C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90000"/>
              </a:lnSpc>
            </a:pPr>
            <a:r>
              <a:rPr lang="en-US" altLang="en-US" sz="1440" b="1">
                <a:latin typeface="Arial Black" panose="020B0A04020102020204" pitchFamily="34" charset="0"/>
              </a:rPr>
              <a:t>1</a:t>
            </a:r>
            <a:endParaRPr lang="en-US" altLang="en-US" sz="1440">
              <a:latin typeface="Arial Black" panose="020B0A04020102020204" pitchFamily="34" charset="0"/>
            </a:endParaRPr>
          </a:p>
        </p:txBody>
      </p:sp>
      <p:sp>
        <p:nvSpPr>
          <p:cNvPr id="18464" name="Oval 32"/>
          <p:cNvSpPr>
            <a:spLocks noChangeAspect="1" noChangeArrowheads="1"/>
          </p:cNvSpPr>
          <p:nvPr/>
        </p:nvSpPr>
        <p:spPr bwMode="auto">
          <a:xfrm>
            <a:off x="7793355" y="2185428"/>
            <a:ext cx="243840" cy="243840"/>
          </a:xfrm>
          <a:prstGeom prst="ellipse">
            <a:avLst/>
          </a:prstGeom>
          <a:solidFill>
            <a:schemeClr val="bg1"/>
          </a:solidFill>
          <a:ln w="12700">
            <a:solidFill>
              <a:srgbClr val="0092C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90000"/>
              </a:lnSpc>
            </a:pPr>
            <a:r>
              <a:rPr lang="en-US" altLang="en-US" sz="1440" b="1">
                <a:latin typeface="Arial Black" panose="020B0A04020102020204" pitchFamily="34" charset="0"/>
              </a:rPr>
              <a:t>2</a:t>
            </a:r>
            <a:endParaRPr lang="en-US" altLang="en-US" sz="1440">
              <a:latin typeface="Arial Black" panose="020B0A04020102020204" pitchFamily="34" charset="0"/>
            </a:endParaRPr>
          </a:p>
        </p:txBody>
      </p:sp>
      <p:sp>
        <p:nvSpPr>
          <p:cNvPr id="18465" name="Oval 33"/>
          <p:cNvSpPr>
            <a:spLocks noChangeAspect="1" noChangeArrowheads="1"/>
          </p:cNvSpPr>
          <p:nvPr/>
        </p:nvSpPr>
        <p:spPr bwMode="auto">
          <a:xfrm>
            <a:off x="9726929" y="2509278"/>
            <a:ext cx="243840" cy="243840"/>
          </a:xfrm>
          <a:prstGeom prst="ellipse">
            <a:avLst/>
          </a:prstGeom>
          <a:solidFill>
            <a:schemeClr val="bg1"/>
          </a:solidFill>
          <a:ln w="12700">
            <a:solidFill>
              <a:srgbClr val="0092C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90000"/>
              </a:lnSpc>
            </a:pPr>
            <a:r>
              <a:rPr lang="en-US" altLang="en-US" sz="1440" b="1">
                <a:latin typeface="Arial Black" panose="020B0A04020102020204" pitchFamily="34" charset="0"/>
              </a:rPr>
              <a:t>3</a:t>
            </a:r>
            <a:endParaRPr lang="en-US" altLang="en-US" sz="1440">
              <a:latin typeface="Arial Black" panose="020B0A04020102020204" pitchFamily="34" charset="0"/>
            </a:endParaRPr>
          </a:p>
        </p:txBody>
      </p:sp>
      <p:sp>
        <p:nvSpPr>
          <p:cNvPr id="18466" name="Oval 34"/>
          <p:cNvSpPr>
            <a:spLocks noChangeAspect="1" noChangeArrowheads="1"/>
          </p:cNvSpPr>
          <p:nvPr/>
        </p:nvSpPr>
        <p:spPr bwMode="auto">
          <a:xfrm>
            <a:off x="6800849" y="4621924"/>
            <a:ext cx="243840" cy="243840"/>
          </a:xfrm>
          <a:prstGeom prst="ellipse">
            <a:avLst/>
          </a:prstGeom>
          <a:solidFill>
            <a:schemeClr val="bg1"/>
          </a:solidFill>
          <a:ln w="12700">
            <a:solidFill>
              <a:srgbClr val="0092C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90000"/>
              </a:lnSpc>
            </a:pPr>
            <a:r>
              <a:rPr lang="en-US" altLang="en-US" sz="1440" b="1">
                <a:latin typeface="Arial Black" panose="020B0A04020102020204" pitchFamily="34" charset="0"/>
              </a:rPr>
              <a:t>4</a:t>
            </a:r>
            <a:endParaRPr lang="en-US" altLang="en-US" sz="1440">
              <a:latin typeface="Arial Black" panose="020B0A04020102020204" pitchFamily="34" charset="0"/>
            </a:endParaRPr>
          </a:p>
        </p:txBody>
      </p:sp>
      <p:sp>
        <p:nvSpPr>
          <p:cNvPr id="18467" name="Oval 35"/>
          <p:cNvSpPr>
            <a:spLocks noChangeAspect="1" noChangeArrowheads="1"/>
          </p:cNvSpPr>
          <p:nvPr/>
        </p:nvSpPr>
        <p:spPr bwMode="auto">
          <a:xfrm>
            <a:off x="11279505" y="4959108"/>
            <a:ext cx="243840" cy="243840"/>
          </a:xfrm>
          <a:prstGeom prst="ellipse">
            <a:avLst/>
          </a:prstGeom>
          <a:solidFill>
            <a:schemeClr val="bg1"/>
          </a:solidFill>
          <a:ln w="12700">
            <a:solidFill>
              <a:srgbClr val="0092C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90000"/>
              </a:lnSpc>
            </a:pPr>
            <a:r>
              <a:rPr lang="en-US" altLang="en-US" sz="1440" b="1">
                <a:latin typeface="Arial Black" panose="020B0A04020102020204" pitchFamily="34" charset="0"/>
              </a:rPr>
              <a:t>5</a:t>
            </a:r>
            <a:endParaRPr lang="en-US" altLang="en-US" sz="1440">
              <a:latin typeface="Arial Black" panose="020B0A04020102020204" pitchFamily="34" charset="0"/>
            </a:endParaRPr>
          </a:p>
        </p:txBody>
      </p:sp>
      <p:sp>
        <p:nvSpPr>
          <p:cNvPr id="18468" name="Oval 36"/>
          <p:cNvSpPr>
            <a:spLocks noChangeAspect="1" noChangeArrowheads="1"/>
          </p:cNvSpPr>
          <p:nvPr/>
        </p:nvSpPr>
        <p:spPr bwMode="auto">
          <a:xfrm>
            <a:off x="8608695" y="6170688"/>
            <a:ext cx="243840" cy="243840"/>
          </a:xfrm>
          <a:prstGeom prst="ellipse">
            <a:avLst/>
          </a:prstGeom>
          <a:solidFill>
            <a:schemeClr val="bg1"/>
          </a:solidFill>
          <a:ln w="12700">
            <a:solidFill>
              <a:srgbClr val="0092C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lnSpc>
                <a:spcPct val="90000"/>
              </a:lnSpc>
            </a:pPr>
            <a:r>
              <a:rPr lang="en-US" altLang="en-US" sz="1440" b="1">
                <a:latin typeface="Arial Black" panose="020B0A04020102020204" pitchFamily="34" charset="0"/>
              </a:rPr>
              <a:t>6</a:t>
            </a:r>
            <a:endParaRPr lang="en-US" altLang="en-US" sz="1440">
              <a:latin typeface="Arial Black" panose="020B0A04020102020204" pitchFamily="34" charset="0"/>
            </a:endParaRPr>
          </a:p>
        </p:txBody>
      </p:sp>
      <p:sp>
        <p:nvSpPr>
          <p:cNvPr id="32" name="Rectangle 6"/>
          <p:cNvSpPr>
            <a:spLocks noChangeArrowheads="1"/>
          </p:cNvSpPr>
          <p:nvPr/>
        </p:nvSpPr>
        <p:spPr bwMode="auto">
          <a:xfrm>
            <a:off x="13182600" y="7229868"/>
            <a:ext cx="1157689"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sz="1440" b="1">
                <a:latin typeface="Arial" panose="020B0604020202020204" pitchFamily="34" charset="0"/>
              </a:rPr>
              <a:t>Figure 3.12</a:t>
            </a:r>
          </a:p>
        </p:txBody>
      </p:sp>
      <p:sp>
        <p:nvSpPr>
          <p:cNvPr id="2" name="TextBox 1"/>
          <p:cNvSpPr txBox="1"/>
          <p:nvPr/>
        </p:nvSpPr>
        <p:spPr>
          <a:xfrm>
            <a:off x="721578" y="1595836"/>
            <a:ext cx="4862930" cy="2893100"/>
          </a:xfrm>
          <a:prstGeom prst="rect">
            <a:avLst/>
          </a:prstGeom>
          <a:noFill/>
        </p:spPr>
        <p:txBody>
          <a:bodyPr wrap="square" rtlCol="0">
            <a:spAutoFit/>
          </a:bodyPr>
          <a:lstStyle/>
          <a:p>
            <a:r>
              <a:rPr lang="en-US" altLang="en-US" b="1" dirty="0">
                <a:latin typeface="Arial" panose="020B0604020202020204" pitchFamily="34" charset="0"/>
                <a:cs typeface="Arial" panose="020B0604020202020204" pitchFamily="34" charset="0"/>
              </a:rPr>
              <a:t>Endocytosis and transcytosis</a:t>
            </a:r>
            <a:r>
              <a:rPr lang="en-US" altLang="en-US" b="1" dirty="0" smtClean="0">
                <a:latin typeface="Arial" panose="020B0604020202020204" pitchFamily="34" charset="0"/>
                <a:cs typeface="Arial" panose="020B0604020202020204" pitchFamily="34" charset="0"/>
              </a:rPr>
              <a:t>:</a:t>
            </a:r>
          </a:p>
          <a:p>
            <a:endParaRPr lang="en-US" altLang="en-US" b="1"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US" altLang="en-US" dirty="0">
                <a:latin typeface="Arial" panose="020B0604020202020204" pitchFamily="34" charset="0"/>
                <a:cs typeface="Arial" panose="020B0604020202020204" pitchFamily="34" charset="0"/>
              </a:rPr>
              <a:t>Involve formation of protein-coated vesicles</a:t>
            </a:r>
          </a:p>
          <a:p>
            <a:pPr marL="457200" indent="-457200">
              <a:buFont typeface="Arial" panose="020B0604020202020204" pitchFamily="34" charset="0"/>
              <a:buChar char="•"/>
            </a:pPr>
            <a:r>
              <a:rPr lang="en-US" altLang="en-US" dirty="0">
                <a:latin typeface="Arial" panose="020B0604020202020204" pitchFamily="34" charset="0"/>
                <a:cs typeface="Arial" panose="020B0604020202020204" pitchFamily="34" charset="0"/>
              </a:rPr>
              <a:t>Often receptor mediated, therefore very selective</a:t>
            </a:r>
          </a:p>
        </p:txBody>
      </p:sp>
    </p:spTree>
    <p:extLst>
      <p:ext uri="{BB962C8B-B14F-4D97-AF65-F5344CB8AC3E}">
        <p14:creationId xmlns:p14="http://schemas.microsoft.com/office/powerpoint/2010/main" val="3822129458"/>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11" name="Rectangle 7"/>
          <p:cNvSpPr>
            <a:spLocks noChangeArrowheads="1"/>
          </p:cNvSpPr>
          <p:nvPr/>
        </p:nvSpPr>
        <p:spPr bwMode="auto">
          <a:xfrm>
            <a:off x="13598719" y="7898130"/>
            <a:ext cx="1260281"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sz="1440" b="1">
                <a:latin typeface="Arial" panose="020B0604020202020204" pitchFamily="34" charset="0"/>
              </a:rPr>
              <a:t>Figure 3.13a</a:t>
            </a:r>
          </a:p>
        </p:txBody>
      </p:sp>
      <p:pic>
        <p:nvPicPr>
          <p:cNvPr id="21513" name="Picture 9" descr="figure_03_13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1435" y="756536"/>
            <a:ext cx="9877424" cy="7042784"/>
          </a:xfrm>
          <a:prstGeom prst="rect">
            <a:avLst/>
          </a:prstGeom>
          <a:noFill/>
          <a:extLst>
            <a:ext uri="{909E8E84-426E-40dd-AFC4-6F175D3DCCD1}">
              <a14:hiddenFill xmlns:a14="http://schemas.microsoft.com/office/drawing/2010/main">
                <a:solidFill>
                  <a:srgbClr val="FFFFFF"/>
                </a:solidFill>
              </a14:hiddenFill>
            </a:ext>
          </a:extLst>
        </p:spPr>
      </p:pic>
      <p:sp>
        <p:nvSpPr>
          <p:cNvPr id="21514" name="Rectangle 10"/>
          <p:cNvSpPr>
            <a:spLocks noChangeArrowheads="1"/>
          </p:cNvSpPr>
          <p:nvPr/>
        </p:nvSpPr>
        <p:spPr bwMode="auto">
          <a:xfrm>
            <a:off x="5562600" y="6732271"/>
            <a:ext cx="1652697"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280" b="1">
                <a:solidFill>
                  <a:srgbClr val="231F20"/>
                </a:solidFill>
                <a:latin typeface="Arial" panose="020B0604020202020204" pitchFamily="34" charset="0"/>
              </a:rPr>
              <a:t>Phagosome</a:t>
            </a:r>
            <a:endParaRPr lang="en-US" altLang="en-US" sz="2160" b="1">
              <a:latin typeface="Arial" panose="020B0604020202020204" pitchFamily="34" charset="0"/>
            </a:endParaRPr>
          </a:p>
        </p:txBody>
      </p:sp>
      <p:sp>
        <p:nvSpPr>
          <p:cNvPr id="21515" name="Rectangle 11"/>
          <p:cNvSpPr>
            <a:spLocks noChangeArrowheads="1"/>
          </p:cNvSpPr>
          <p:nvPr/>
        </p:nvSpPr>
        <p:spPr bwMode="auto">
          <a:xfrm>
            <a:off x="9730739" y="1116331"/>
            <a:ext cx="423193"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280">
                <a:solidFill>
                  <a:srgbClr val="231F20"/>
                </a:solidFill>
                <a:latin typeface="Arial Black" panose="020B0A04020102020204" pitchFamily="34" charset="0"/>
              </a:rPr>
              <a:t>(a)</a:t>
            </a:r>
            <a:endParaRPr lang="en-US" altLang="en-US" sz="2160">
              <a:latin typeface="Arial" panose="020B0604020202020204" pitchFamily="34" charset="0"/>
            </a:endParaRPr>
          </a:p>
        </p:txBody>
      </p:sp>
      <p:sp>
        <p:nvSpPr>
          <p:cNvPr id="21516" name="Rectangle 12"/>
          <p:cNvSpPr>
            <a:spLocks noChangeArrowheads="1"/>
          </p:cNvSpPr>
          <p:nvPr/>
        </p:nvSpPr>
        <p:spPr bwMode="auto">
          <a:xfrm>
            <a:off x="10252709" y="1120141"/>
            <a:ext cx="3996691" cy="631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en-US" altLang="en-US" sz="2280" b="1" dirty="0">
                <a:solidFill>
                  <a:srgbClr val="FF0000"/>
                </a:solidFill>
                <a:latin typeface="+mj-lt"/>
              </a:rPr>
              <a:t>Phagocytosis</a:t>
            </a:r>
          </a:p>
          <a:p>
            <a:r>
              <a:rPr lang="en-US" altLang="en-US" sz="2280" b="1" dirty="0">
                <a:solidFill>
                  <a:srgbClr val="FF0000"/>
                </a:solidFill>
                <a:latin typeface="+mj-lt"/>
              </a:rPr>
              <a:t>The cell engulfs a large </a:t>
            </a:r>
            <a:endParaRPr lang="en-US" altLang="en-US" sz="2160" b="1" dirty="0">
              <a:solidFill>
                <a:srgbClr val="FF0000"/>
              </a:solidFill>
              <a:latin typeface="+mj-lt"/>
            </a:endParaRPr>
          </a:p>
          <a:p>
            <a:r>
              <a:rPr lang="en-US" altLang="en-US" sz="2280" b="1" dirty="0">
                <a:solidFill>
                  <a:srgbClr val="FF0000"/>
                </a:solidFill>
                <a:latin typeface="+mj-lt"/>
              </a:rPr>
              <a:t>particle by forming pro-</a:t>
            </a:r>
            <a:endParaRPr lang="en-US" altLang="en-US" sz="2160" b="1" dirty="0">
              <a:solidFill>
                <a:srgbClr val="FF0000"/>
              </a:solidFill>
              <a:latin typeface="+mj-lt"/>
            </a:endParaRPr>
          </a:p>
          <a:p>
            <a:r>
              <a:rPr lang="en-US" altLang="en-US" sz="2280" b="1" dirty="0" err="1">
                <a:solidFill>
                  <a:srgbClr val="FF0000"/>
                </a:solidFill>
                <a:latin typeface="+mj-lt"/>
              </a:rPr>
              <a:t>jecting</a:t>
            </a:r>
            <a:r>
              <a:rPr lang="en-US" altLang="en-US" sz="2280" b="1" dirty="0">
                <a:solidFill>
                  <a:srgbClr val="FF0000"/>
                </a:solidFill>
                <a:latin typeface="+mj-lt"/>
              </a:rPr>
              <a:t> pseudopods (“false </a:t>
            </a:r>
            <a:endParaRPr lang="en-US" altLang="en-US" sz="2160" b="1" dirty="0">
              <a:solidFill>
                <a:srgbClr val="FF0000"/>
              </a:solidFill>
              <a:latin typeface="+mj-lt"/>
            </a:endParaRPr>
          </a:p>
          <a:p>
            <a:r>
              <a:rPr lang="en-US" altLang="en-US" sz="2280" b="1" dirty="0">
                <a:solidFill>
                  <a:srgbClr val="FF0000"/>
                </a:solidFill>
                <a:latin typeface="+mj-lt"/>
              </a:rPr>
              <a:t>feet”) around it and </a:t>
            </a:r>
            <a:r>
              <a:rPr lang="en-US" altLang="en-US" sz="2280" b="1" dirty="0" err="1">
                <a:solidFill>
                  <a:srgbClr val="FF0000"/>
                </a:solidFill>
                <a:latin typeface="+mj-lt"/>
              </a:rPr>
              <a:t>en</a:t>
            </a:r>
            <a:r>
              <a:rPr lang="en-US" altLang="en-US" sz="2280" b="1" dirty="0">
                <a:solidFill>
                  <a:srgbClr val="FF0000"/>
                </a:solidFill>
                <a:latin typeface="+mj-lt"/>
              </a:rPr>
              <a:t>-</a:t>
            </a:r>
            <a:endParaRPr lang="en-US" altLang="en-US" sz="2160" b="1" dirty="0">
              <a:solidFill>
                <a:srgbClr val="FF0000"/>
              </a:solidFill>
              <a:latin typeface="+mj-lt"/>
            </a:endParaRPr>
          </a:p>
          <a:p>
            <a:r>
              <a:rPr lang="en-US" altLang="en-US" sz="2280" b="1" dirty="0">
                <a:solidFill>
                  <a:srgbClr val="FF0000"/>
                </a:solidFill>
                <a:latin typeface="+mj-lt"/>
              </a:rPr>
              <a:t>closing it within a membrane </a:t>
            </a:r>
            <a:endParaRPr lang="en-US" altLang="en-US" sz="2160" b="1" dirty="0">
              <a:solidFill>
                <a:srgbClr val="FF0000"/>
              </a:solidFill>
              <a:latin typeface="+mj-lt"/>
            </a:endParaRPr>
          </a:p>
          <a:p>
            <a:r>
              <a:rPr lang="en-US" altLang="en-US" sz="2280" b="1" dirty="0">
                <a:solidFill>
                  <a:srgbClr val="FF0000"/>
                </a:solidFill>
                <a:latin typeface="+mj-lt"/>
              </a:rPr>
              <a:t>sac called a phagosome. </a:t>
            </a:r>
            <a:endParaRPr lang="en-US" altLang="en-US" sz="2160" b="1" dirty="0">
              <a:solidFill>
                <a:srgbClr val="FF0000"/>
              </a:solidFill>
              <a:latin typeface="+mj-lt"/>
            </a:endParaRPr>
          </a:p>
          <a:p>
            <a:r>
              <a:rPr lang="en-US" altLang="en-US" sz="2280" b="1" dirty="0">
                <a:solidFill>
                  <a:srgbClr val="FF0000"/>
                </a:solidFill>
                <a:latin typeface="+mj-lt"/>
              </a:rPr>
              <a:t>The phagosome is </a:t>
            </a:r>
            <a:endParaRPr lang="en-US" altLang="en-US" sz="2160" b="1" dirty="0">
              <a:solidFill>
                <a:srgbClr val="FF0000"/>
              </a:solidFill>
              <a:latin typeface="+mj-lt"/>
            </a:endParaRPr>
          </a:p>
          <a:p>
            <a:r>
              <a:rPr lang="en-US" altLang="en-US" sz="2280" b="1" dirty="0">
                <a:solidFill>
                  <a:srgbClr val="FF0000"/>
                </a:solidFill>
                <a:latin typeface="+mj-lt"/>
              </a:rPr>
              <a:t>combined with a lysosome. </a:t>
            </a:r>
            <a:endParaRPr lang="en-US" altLang="en-US" sz="2160" b="1" dirty="0">
              <a:solidFill>
                <a:srgbClr val="FF0000"/>
              </a:solidFill>
              <a:latin typeface="+mj-lt"/>
            </a:endParaRPr>
          </a:p>
          <a:p>
            <a:r>
              <a:rPr lang="en-US" altLang="en-US" sz="2280" b="1" dirty="0">
                <a:solidFill>
                  <a:srgbClr val="FF0000"/>
                </a:solidFill>
                <a:latin typeface="+mj-lt"/>
              </a:rPr>
              <a:t>Undigested contents remain </a:t>
            </a:r>
            <a:endParaRPr lang="en-US" altLang="en-US" sz="2160" b="1" dirty="0">
              <a:solidFill>
                <a:srgbClr val="FF0000"/>
              </a:solidFill>
              <a:latin typeface="+mj-lt"/>
            </a:endParaRPr>
          </a:p>
          <a:p>
            <a:r>
              <a:rPr lang="en-US" altLang="en-US" sz="2280" b="1" dirty="0">
                <a:solidFill>
                  <a:srgbClr val="FF0000"/>
                </a:solidFill>
                <a:latin typeface="+mj-lt"/>
              </a:rPr>
              <a:t>in the vesicle (now called a </a:t>
            </a:r>
            <a:endParaRPr lang="en-US" altLang="en-US" sz="2160" b="1" dirty="0">
              <a:solidFill>
                <a:srgbClr val="FF0000"/>
              </a:solidFill>
              <a:latin typeface="+mj-lt"/>
            </a:endParaRPr>
          </a:p>
          <a:p>
            <a:r>
              <a:rPr lang="en-US" altLang="en-US" sz="2280" b="1" dirty="0">
                <a:solidFill>
                  <a:srgbClr val="FF0000"/>
                </a:solidFill>
                <a:latin typeface="+mj-lt"/>
              </a:rPr>
              <a:t>residual body) or are ejected </a:t>
            </a:r>
            <a:endParaRPr lang="en-US" altLang="en-US" sz="2160" b="1" dirty="0">
              <a:solidFill>
                <a:srgbClr val="FF0000"/>
              </a:solidFill>
              <a:latin typeface="+mj-lt"/>
            </a:endParaRPr>
          </a:p>
          <a:p>
            <a:r>
              <a:rPr lang="en-US" altLang="en-US" sz="2280" b="1" dirty="0">
                <a:solidFill>
                  <a:srgbClr val="FF0000"/>
                </a:solidFill>
                <a:latin typeface="+mj-lt"/>
              </a:rPr>
              <a:t>by exocytosis. Vesicle may </a:t>
            </a:r>
            <a:endParaRPr lang="en-US" altLang="en-US" sz="2160" b="1" dirty="0">
              <a:solidFill>
                <a:srgbClr val="FF0000"/>
              </a:solidFill>
              <a:latin typeface="+mj-lt"/>
            </a:endParaRPr>
          </a:p>
          <a:p>
            <a:r>
              <a:rPr lang="en-US" altLang="en-US" sz="2280" b="1" dirty="0">
                <a:solidFill>
                  <a:srgbClr val="FF0000"/>
                </a:solidFill>
                <a:latin typeface="+mj-lt"/>
              </a:rPr>
              <a:t>or may not be protein-</a:t>
            </a:r>
            <a:endParaRPr lang="en-US" altLang="en-US" sz="2160" b="1" dirty="0">
              <a:solidFill>
                <a:srgbClr val="FF0000"/>
              </a:solidFill>
              <a:latin typeface="+mj-lt"/>
            </a:endParaRPr>
          </a:p>
          <a:p>
            <a:r>
              <a:rPr lang="en-US" altLang="en-US" sz="2280" b="1" dirty="0">
                <a:solidFill>
                  <a:srgbClr val="FF0000"/>
                </a:solidFill>
                <a:latin typeface="+mj-lt"/>
              </a:rPr>
              <a:t>coated but has receptors </a:t>
            </a:r>
            <a:endParaRPr lang="en-US" altLang="en-US" sz="2160" b="1" dirty="0">
              <a:solidFill>
                <a:srgbClr val="FF0000"/>
              </a:solidFill>
              <a:latin typeface="+mj-lt"/>
            </a:endParaRPr>
          </a:p>
          <a:p>
            <a:r>
              <a:rPr lang="en-US" altLang="en-US" sz="2280" b="1" dirty="0">
                <a:solidFill>
                  <a:srgbClr val="FF0000"/>
                </a:solidFill>
                <a:latin typeface="+mj-lt"/>
              </a:rPr>
              <a:t>capable of binding to </a:t>
            </a:r>
            <a:endParaRPr lang="en-US" altLang="en-US" sz="2160" b="1" dirty="0">
              <a:solidFill>
                <a:srgbClr val="FF0000"/>
              </a:solidFill>
              <a:latin typeface="+mj-lt"/>
            </a:endParaRPr>
          </a:p>
          <a:p>
            <a:r>
              <a:rPr lang="en-US" altLang="en-US" sz="2280" b="1" dirty="0">
                <a:solidFill>
                  <a:srgbClr val="FF0000"/>
                </a:solidFill>
                <a:latin typeface="+mj-lt"/>
              </a:rPr>
              <a:t>microorganisms or solid </a:t>
            </a:r>
            <a:endParaRPr lang="en-US" altLang="en-US" sz="2160" b="1" dirty="0">
              <a:solidFill>
                <a:srgbClr val="FF0000"/>
              </a:solidFill>
              <a:latin typeface="+mj-lt"/>
            </a:endParaRPr>
          </a:p>
          <a:p>
            <a:r>
              <a:rPr lang="en-US" altLang="en-US" sz="2280" b="1" dirty="0">
                <a:solidFill>
                  <a:srgbClr val="FF0000"/>
                </a:solidFill>
                <a:latin typeface="+mj-lt"/>
              </a:rPr>
              <a:t>particles.</a:t>
            </a:r>
            <a:endParaRPr lang="en-US" altLang="en-US" sz="2160" dirty="0">
              <a:solidFill>
                <a:srgbClr val="FF0000"/>
              </a:solidFill>
              <a:latin typeface="+mj-lt"/>
            </a:endParaRPr>
          </a:p>
        </p:txBody>
      </p:sp>
      <p:sp>
        <p:nvSpPr>
          <p:cNvPr id="2" name="Rectangle 1"/>
          <p:cNvSpPr/>
          <p:nvPr/>
        </p:nvSpPr>
        <p:spPr>
          <a:xfrm>
            <a:off x="533400" y="3429000"/>
            <a:ext cx="3429000" cy="3693319"/>
          </a:xfrm>
          <a:prstGeom prst="rect">
            <a:avLst/>
          </a:prstGeom>
        </p:spPr>
        <p:txBody>
          <a:bodyPr wrap="square">
            <a:spAutoFit/>
          </a:bodyPr>
          <a:lstStyle/>
          <a:p>
            <a:r>
              <a:rPr lang="en-US" altLang="en-US" b="1" dirty="0">
                <a:latin typeface="Arial" panose="020B0604020202020204" pitchFamily="34" charset="0"/>
                <a:cs typeface="Arial" panose="020B0604020202020204" pitchFamily="34" charset="0"/>
              </a:rPr>
              <a:t>Phagocytosis</a:t>
            </a:r>
            <a:r>
              <a:rPr lang="en-US" altLang="en-US" dirty="0" smtClean="0">
                <a:latin typeface="Arial" panose="020B0604020202020204" pitchFamily="34" charset="0"/>
                <a:cs typeface="Arial" panose="020B0604020202020204" pitchFamily="34" charset="0"/>
              </a:rPr>
              <a:t>—</a:t>
            </a:r>
          </a:p>
          <a:p>
            <a:pPr marL="457200" indent="-457200">
              <a:buFont typeface="Arial" panose="020B0604020202020204" pitchFamily="34" charset="0"/>
              <a:buChar char="•"/>
            </a:pPr>
            <a:r>
              <a:rPr lang="en-US" altLang="en-US" dirty="0">
                <a:latin typeface="Arial" panose="020B0604020202020204" pitchFamily="34" charset="0"/>
                <a:cs typeface="Arial" panose="020B0604020202020204" pitchFamily="34" charset="0"/>
              </a:rPr>
              <a:t>P</a:t>
            </a:r>
            <a:r>
              <a:rPr lang="en-US" altLang="en-US" dirty="0" smtClean="0">
                <a:latin typeface="Arial" panose="020B0604020202020204" pitchFamily="34" charset="0"/>
                <a:cs typeface="Arial" panose="020B0604020202020204" pitchFamily="34" charset="0"/>
              </a:rPr>
              <a:t>seudopods </a:t>
            </a:r>
            <a:r>
              <a:rPr lang="en-US" altLang="en-US" dirty="0">
                <a:latin typeface="Arial" panose="020B0604020202020204" pitchFamily="34" charset="0"/>
                <a:cs typeface="Arial" panose="020B0604020202020204" pitchFamily="34" charset="0"/>
              </a:rPr>
              <a:t>engulf solids and bring them into cell’s interior</a:t>
            </a:r>
          </a:p>
          <a:p>
            <a:pPr marL="1110244" lvl="1" indent="-457200">
              <a:buFont typeface="Arial" panose="020B0604020202020204" pitchFamily="34" charset="0"/>
              <a:buChar char="•"/>
            </a:pPr>
            <a:r>
              <a:rPr lang="en-US" altLang="en-US" dirty="0">
                <a:latin typeface="Arial" panose="020B0604020202020204" pitchFamily="34" charset="0"/>
                <a:cs typeface="Arial" panose="020B0604020202020204" pitchFamily="34" charset="0"/>
              </a:rPr>
              <a:t>Macrophages and some white blood cells </a:t>
            </a:r>
          </a:p>
        </p:txBody>
      </p:sp>
      <p:sp>
        <p:nvSpPr>
          <p:cNvPr id="8" name="Rectangle 4"/>
          <p:cNvSpPr>
            <a:spLocks noGrp="1" noChangeArrowheads="1"/>
          </p:cNvSpPr>
          <p:nvPr>
            <p:ph type="title"/>
          </p:nvPr>
        </p:nvSpPr>
        <p:spPr>
          <a:xfrm>
            <a:off x="731520" y="-76200"/>
            <a:ext cx="13167360" cy="1371600"/>
          </a:xfrm>
        </p:spPr>
        <p:txBody>
          <a:bodyPr>
            <a:normAutofit/>
          </a:bodyPr>
          <a:lstStyle/>
          <a:p>
            <a:r>
              <a:rPr lang="en-US" altLang="en-US" sz="5400" b="1" dirty="0"/>
              <a:t>Endocytosis</a:t>
            </a:r>
          </a:p>
        </p:txBody>
      </p:sp>
      <p:sp>
        <p:nvSpPr>
          <p:cNvPr id="9" name="Rectangle 4"/>
          <p:cNvSpPr txBox="1">
            <a:spLocks noChangeArrowheads="1"/>
          </p:cNvSpPr>
          <p:nvPr/>
        </p:nvSpPr>
        <p:spPr>
          <a:xfrm>
            <a:off x="731520" y="-76200"/>
            <a:ext cx="13167360" cy="1390650"/>
          </a:xfrm>
          <a:prstGeom prst="rect">
            <a:avLst/>
          </a:prstGeom>
        </p:spPr>
        <p:txBody>
          <a:bodyPr vert="horz" lIns="0" tIns="65311" rIns="0" bIns="0" anchor="b">
            <a:normAutofit/>
          </a:bodyPr>
          <a:lstStyle>
            <a:lvl1pPr algn="l" rtl="0" eaLnBrk="1" latinLnBrk="0" hangingPunct="1">
              <a:spcBef>
                <a:spcPct val="0"/>
              </a:spcBef>
              <a:buNone/>
              <a:defRPr kumimoji="0" sz="7100" b="0" kern="1200">
                <a:ln>
                  <a:noFill/>
                </a:ln>
                <a:solidFill>
                  <a:schemeClr val="tx2"/>
                </a:solidFill>
                <a:effectLst/>
                <a:latin typeface="+mj-lt"/>
                <a:ea typeface="+mj-ea"/>
                <a:cs typeface="+mj-cs"/>
              </a:defRPr>
            </a:lvl1pPr>
          </a:lstStyle>
          <a:p>
            <a:pPr defTabSz="914400"/>
            <a:r>
              <a:rPr lang="en-US" altLang="en-US" sz="5400" b="1" smtClean="0"/>
              <a:t>Endocytosis: phagocytosis</a:t>
            </a:r>
            <a:endParaRPr lang="en-US" altLang="en-US" sz="5400" b="1" dirty="0"/>
          </a:p>
        </p:txBody>
      </p:sp>
    </p:spTree>
    <p:extLst>
      <p:ext uri="{BB962C8B-B14F-4D97-AF65-F5344CB8AC3E}">
        <p14:creationId xmlns:p14="http://schemas.microsoft.com/office/powerpoint/2010/main" val="569141614"/>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3" name="Rectangle 7"/>
          <p:cNvSpPr>
            <a:spLocks noChangeArrowheads="1"/>
          </p:cNvSpPr>
          <p:nvPr/>
        </p:nvSpPr>
        <p:spPr bwMode="auto">
          <a:xfrm>
            <a:off x="13741502" y="7898130"/>
            <a:ext cx="1269898"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sz="1440" b="1">
                <a:latin typeface="Arial" panose="020B0604020202020204" pitchFamily="34" charset="0"/>
              </a:rPr>
              <a:t>Figure 3.13b</a:t>
            </a:r>
          </a:p>
        </p:txBody>
      </p:sp>
      <p:pic>
        <p:nvPicPr>
          <p:cNvPr id="24585" name="Picture 9" descr="figure_03_13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89145" y="1644016"/>
            <a:ext cx="9877424" cy="5029200"/>
          </a:xfrm>
          <a:prstGeom prst="rect">
            <a:avLst/>
          </a:prstGeom>
          <a:noFill/>
          <a:extLst>
            <a:ext uri="{909E8E84-426E-40dd-AFC4-6F175D3DCCD1}">
              <a14:hiddenFill xmlns:a14="http://schemas.microsoft.com/office/drawing/2010/main">
                <a:solidFill>
                  <a:srgbClr val="FFFFFF"/>
                </a:solidFill>
              </a14:hiddenFill>
            </a:ext>
          </a:extLst>
        </p:spPr>
      </p:pic>
      <p:sp>
        <p:nvSpPr>
          <p:cNvPr id="24586" name="Rectangle 10"/>
          <p:cNvSpPr>
            <a:spLocks noChangeArrowheads="1"/>
          </p:cNvSpPr>
          <p:nvPr/>
        </p:nvSpPr>
        <p:spPr bwMode="auto">
          <a:xfrm>
            <a:off x="6560819" y="5966461"/>
            <a:ext cx="990528"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2280" b="1">
                <a:solidFill>
                  <a:srgbClr val="231F20"/>
                </a:solidFill>
                <a:latin typeface="Arial" panose="020B0604020202020204" pitchFamily="34" charset="0"/>
              </a:rPr>
              <a:t>Vesicle</a:t>
            </a:r>
            <a:endParaRPr lang="en-US" altLang="en-US" sz="2160" b="1">
              <a:latin typeface="Arial" panose="020B0604020202020204" pitchFamily="34" charset="0"/>
            </a:endParaRPr>
          </a:p>
        </p:txBody>
      </p:sp>
      <p:sp>
        <p:nvSpPr>
          <p:cNvPr id="24587" name="Rectangle 11"/>
          <p:cNvSpPr>
            <a:spLocks noChangeArrowheads="1"/>
          </p:cNvSpPr>
          <p:nvPr/>
        </p:nvSpPr>
        <p:spPr bwMode="auto">
          <a:xfrm>
            <a:off x="9860279" y="1558291"/>
            <a:ext cx="423193"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2280">
                <a:solidFill>
                  <a:srgbClr val="231F20"/>
                </a:solidFill>
                <a:latin typeface="Arial Black" panose="020B0A04020102020204" pitchFamily="34" charset="0"/>
              </a:rPr>
              <a:t>(b)</a:t>
            </a:r>
            <a:endParaRPr lang="en-US" altLang="en-US" sz="2160">
              <a:latin typeface="Arial" panose="020B0604020202020204" pitchFamily="34" charset="0"/>
            </a:endParaRPr>
          </a:p>
        </p:txBody>
      </p:sp>
      <p:sp>
        <p:nvSpPr>
          <p:cNvPr id="24588" name="Rectangle 12"/>
          <p:cNvSpPr>
            <a:spLocks noChangeArrowheads="1"/>
          </p:cNvSpPr>
          <p:nvPr/>
        </p:nvSpPr>
        <p:spPr bwMode="auto">
          <a:xfrm>
            <a:off x="10416539" y="1562101"/>
            <a:ext cx="3531095" cy="24560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eaLnBrk="1" hangingPunct="1"/>
            <a:r>
              <a:rPr lang="en-US" altLang="en-US" sz="2280" b="1" dirty="0">
                <a:solidFill>
                  <a:srgbClr val="FF0000"/>
                </a:solidFill>
                <a:latin typeface="+mj-lt"/>
              </a:rPr>
              <a:t>Pinocytosis</a:t>
            </a:r>
          </a:p>
          <a:p>
            <a:pPr eaLnBrk="1" hangingPunct="1"/>
            <a:r>
              <a:rPr lang="en-US" altLang="en-US" sz="2280" b="1" dirty="0">
                <a:solidFill>
                  <a:srgbClr val="FF0000"/>
                </a:solidFill>
                <a:latin typeface="+mj-lt"/>
              </a:rPr>
              <a:t>The cell “gulps” drops of </a:t>
            </a:r>
            <a:endParaRPr lang="en-US" altLang="en-US" sz="2160" b="1" dirty="0">
              <a:solidFill>
                <a:srgbClr val="FF0000"/>
              </a:solidFill>
              <a:latin typeface="+mj-lt"/>
            </a:endParaRPr>
          </a:p>
          <a:p>
            <a:pPr eaLnBrk="1" hangingPunct="1"/>
            <a:r>
              <a:rPr lang="en-US" altLang="en-US" sz="2280" b="1" dirty="0">
                <a:solidFill>
                  <a:srgbClr val="FF0000"/>
                </a:solidFill>
                <a:latin typeface="+mj-lt"/>
              </a:rPr>
              <a:t>extracellular fluid containing </a:t>
            </a:r>
            <a:endParaRPr lang="en-US" altLang="en-US" sz="2160" b="1" dirty="0">
              <a:solidFill>
                <a:srgbClr val="FF0000"/>
              </a:solidFill>
              <a:latin typeface="+mj-lt"/>
            </a:endParaRPr>
          </a:p>
          <a:p>
            <a:pPr eaLnBrk="1" hangingPunct="1"/>
            <a:r>
              <a:rPr lang="en-US" altLang="en-US" sz="2280" b="1" dirty="0">
                <a:solidFill>
                  <a:srgbClr val="FF0000"/>
                </a:solidFill>
                <a:latin typeface="+mj-lt"/>
              </a:rPr>
              <a:t>solutes into tiny vesicles. No </a:t>
            </a:r>
            <a:endParaRPr lang="en-US" altLang="en-US" sz="2160" b="1" dirty="0">
              <a:solidFill>
                <a:srgbClr val="FF0000"/>
              </a:solidFill>
              <a:latin typeface="+mj-lt"/>
            </a:endParaRPr>
          </a:p>
          <a:p>
            <a:pPr eaLnBrk="1" hangingPunct="1"/>
            <a:r>
              <a:rPr lang="en-US" altLang="en-US" sz="2280" b="1" dirty="0">
                <a:solidFill>
                  <a:srgbClr val="FF0000"/>
                </a:solidFill>
                <a:latin typeface="+mj-lt"/>
              </a:rPr>
              <a:t>receptors are used, so the </a:t>
            </a:r>
            <a:endParaRPr lang="en-US" altLang="en-US" sz="2160" b="1" dirty="0">
              <a:solidFill>
                <a:srgbClr val="FF0000"/>
              </a:solidFill>
              <a:latin typeface="+mj-lt"/>
            </a:endParaRPr>
          </a:p>
          <a:p>
            <a:pPr eaLnBrk="1" hangingPunct="1"/>
            <a:r>
              <a:rPr lang="en-US" altLang="en-US" sz="2280" b="1" dirty="0">
                <a:solidFill>
                  <a:srgbClr val="FF0000"/>
                </a:solidFill>
                <a:latin typeface="+mj-lt"/>
              </a:rPr>
              <a:t>process is nonspecific. Most </a:t>
            </a:r>
            <a:endParaRPr lang="en-US" altLang="en-US" sz="2160" b="1" dirty="0">
              <a:solidFill>
                <a:srgbClr val="FF0000"/>
              </a:solidFill>
              <a:latin typeface="+mj-lt"/>
            </a:endParaRPr>
          </a:p>
          <a:p>
            <a:pPr eaLnBrk="1" hangingPunct="1"/>
            <a:r>
              <a:rPr lang="en-US" altLang="en-US" sz="2280" b="1" dirty="0">
                <a:solidFill>
                  <a:srgbClr val="FF0000"/>
                </a:solidFill>
                <a:latin typeface="+mj-lt"/>
              </a:rPr>
              <a:t>vesicles are protein-coated.</a:t>
            </a:r>
            <a:endParaRPr lang="en-US" altLang="en-US" sz="2160" dirty="0">
              <a:solidFill>
                <a:srgbClr val="FF0000"/>
              </a:solidFill>
              <a:latin typeface="+mj-lt"/>
            </a:endParaRPr>
          </a:p>
        </p:txBody>
      </p:sp>
      <p:sp>
        <p:nvSpPr>
          <p:cNvPr id="2" name="TextBox 1"/>
          <p:cNvSpPr txBox="1"/>
          <p:nvPr/>
        </p:nvSpPr>
        <p:spPr>
          <a:xfrm>
            <a:off x="457200" y="2057400"/>
            <a:ext cx="3733800" cy="4893647"/>
          </a:xfrm>
          <a:prstGeom prst="rect">
            <a:avLst/>
          </a:prstGeom>
          <a:noFill/>
        </p:spPr>
        <p:txBody>
          <a:bodyPr wrap="square" rtlCol="0">
            <a:spAutoFit/>
          </a:bodyPr>
          <a:lstStyle/>
          <a:p>
            <a:r>
              <a:rPr lang="en-US" altLang="en-US" b="1" dirty="0">
                <a:latin typeface="Arial" panose="020B0604020202020204" pitchFamily="34" charset="0"/>
                <a:cs typeface="Arial" panose="020B0604020202020204" pitchFamily="34" charset="0"/>
              </a:rPr>
              <a:t>Fluid-phase endocytosis (pinocytosis</a:t>
            </a:r>
            <a:r>
              <a:rPr lang="en-US" altLang="en-US" b="1" dirty="0" smtClean="0">
                <a:latin typeface="Arial" panose="020B0604020202020204" pitchFamily="34" charset="0"/>
                <a:cs typeface="Arial" panose="020B0604020202020204" pitchFamily="34" charset="0"/>
              </a:rPr>
              <a:t>)—</a:t>
            </a:r>
          </a:p>
          <a:p>
            <a:pPr marL="457200" indent="-457200">
              <a:buFont typeface="Arial" panose="020B0604020202020204" pitchFamily="34" charset="0"/>
              <a:buChar char="•"/>
            </a:pPr>
            <a:r>
              <a:rPr lang="en-US" altLang="en-US" dirty="0" smtClean="0">
                <a:latin typeface="Arial" panose="020B0604020202020204" pitchFamily="34" charset="0"/>
                <a:cs typeface="Arial" panose="020B0604020202020204" pitchFamily="34" charset="0"/>
              </a:rPr>
              <a:t>plasma </a:t>
            </a:r>
            <a:r>
              <a:rPr lang="en-US" altLang="en-US" dirty="0">
                <a:latin typeface="Arial" panose="020B0604020202020204" pitchFamily="34" charset="0"/>
                <a:cs typeface="Arial" panose="020B0604020202020204" pitchFamily="34" charset="0"/>
              </a:rPr>
              <a:t>membrane </a:t>
            </a:r>
            <a:r>
              <a:rPr lang="en-US" altLang="en-US" dirty="0" err="1">
                <a:latin typeface="Arial" panose="020B0604020202020204" pitchFamily="34" charset="0"/>
                <a:cs typeface="Arial" panose="020B0604020202020204" pitchFamily="34" charset="0"/>
              </a:rPr>
              <a:t>infolds</a:t>
            </a:r>
            <a:r>
              <a:rPr lang="en-US" altLang="en-US" dirty="0">
                <a:latin typeface="Arial" panose="020B0604020202020204" pitchFamily="34" charset="0"/>
                <a:cs typeface="Arial" panose="020B0604020202020204" pitchFamily="34" charset="0"/>
              </a:rPr>
              <a:t>, bringing extracellular fluid and solutes into interior of the cell </a:t>
            </a:r>
          </a:p>
          <a:p>
            <a:pPr marL="1110244" lvl="1" indent="-457200">
              <a:buFont typeface="Arial" panose="020B0604020202020204" pitchFamily="34" charset="0"/>
              <a:buChar char="•"/>
            </a:pPr>
            <a:r>
              <a:rPr lang="en-US" altLang="en-US" dirty="0">
                <a:latin typeface="Arial" panose="020B0604020202020204" pitchFamily="34" charset="0"/>
                <a:cs typeface="Arial" panose="020B0604020202020204" pitchFamily="34" charset="0"/>
              </a:rPr>
              <a:t>Nutrient absorption in the small intestine </a:t>
            </a:r>
          </a:p>
        </p:txBody>
      </p:sp>
      <p:sp>
        <p:nvSpPr>
          <p:cNvPr id="8" name="Rectangle 4"/>
          <p:cNvSpPr>
            <a:spLocks noGrp="1" noChangeArrowheads="1"/>
          </p:cNvSpPr>
          <p:nvPr>
            <p:ph type="title"/>
          </p:nvPr>
        </p:nvSpPr>
        <p:spPr>
          <a:xfrm>
            <a:off x="731520" y="-76200"/>
            <a:ext cx="13167360" cy="1390650"/>
          </a:xfrm>
        </p:spPr>
        <p:txBody>
          <a:bodyPr>
            <a:normAutofit/>
          </a:bodyPr>
          <a:lstStyle/>
          <a:p>
            <a:r>
              <a:rPr lang="en-US" altLang="en-US" sz="5400" b="1" dirty="0" smtClean="0"/>
              <a:t>Endocytosis: pinocytosis</a:t>
            </a:r>
            <a:endParaRPr lang="en-US" altLang="en-US" sz="5400" b="1" dirty="0"/>
          </a:p>
        </p:txBody>
      </p:sp>
    </p:spTree>
    <p:extLst>
      <p:ext uri="{BB962C8B-B14F-4D97-AF65-F5344CB8AC3E}">
        <p14:creationId xmlns:p14="http://schemas.microsoft.com/office/powerpoint/2010/main" val="1953851161"/>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5" name="Rectangle 7"/>
          <p:cNvSpPr>
            <a:spLocks noChangeArrowheads="1"/>
          </p:cNvSpPr>
          <p:nvPr/>
        </p:nvSpPr>
        <p:spPr bwMode="auto">
          <a:xfrm>
            <a:off x="13674919" y="7898130"/>
            <a:ext cx="1260281"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sz="1440" b="1">
                <a:latin typeface="Arial" panose="020B0604020202020204" pitchFamily="34" charset="0"/>
              </a:rPr>
              <a:t>Figure 3.13c</a:t>
            </a:r>
          </a:p>
        </p:txBody>
      </p:sp>
      <p:pic>
        <p:nvPicPr>
          <p:cNvPr id="27657" name="Picture 9" descr="figure_03_13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2945" y="1417320"/>
            <a:ext cx="9877424" cy="5463540"/>
          </a:xfrm>
          <a:prstGeom prst="rect">
            <a:avLst/>
          </a:prstGeom>
          <a:noFill/>
          <a:extLst>
            <a:ext uri="{909E8E84-426E-40dd-AFC4-6F175D3DCCD1}">
              <a14:hiddenFill xmlns:a14="http://schemas.microsoft.com/office/drawing/2010/main">
                <a:solidFill>
                  <a:srgbClr val="FFFFFF"/>
                </a:solidFill>
              </a14:hiddenFill>
            </a:ext>
          </a:extLst>
        </p:spPr>
      </p:pic>
      <p:sp>
        <p:nvSpPr>
          <p:cNvPr id="27658" name="Rectangle 10"/>
          <p:cNvSpPr>
            <a:spLocks noChangeArrowheads="1"/>
          </p:cNvSpPr>
          <p:nvPr/>
        </p:nvSpPr>
        <p:spPr bwMode="auto">
          <a:xfrm>
            <a:off x="8208644" y="4802506"/>
            <a:ext cx="990528"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280" b="1">
                <a:solidFill>
                  <a:srgbClr val="231F20"/>
                </a:solidFill>
                <a:latin typeface="Arial" panose="020B0604020202020204" pitchFamily="34" charset="0"/>
              </a:rPr>
              <a:t>Vesicle</a:t>
            </a:r>
            <a:endParaRPr lang="en-US" altLang="en-US" sz="2160" b="1">
              <a:latin typeface="Arial" panose="020B0604020202020204" pitchFamily="34" charset="0"/>
            </a:endParaRPr>
          </a:p>
        </p:txBody>
      </p:sp>
      <p:sp>
        <p:nvSpPr>
          <p:cNvPr id="27659" name="Rectangle 11"/>
          <p:cNvSpPr>
            <a:spLocks noChangeArrowheads="1"/>
          </p:cNvSpPr>
          <p:nvPr/>
        </p:nvSpPr>
        <p:spPr bwMode="auto">
          <a:xfrm>
            <a:off x="4608195" y="6147436"/>
            <a:ext cx="2919069" cy="7017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280" b="1">
                <a:solidFill>
                  <a:srgbClr val="231F20"/>
                </a:solidFill>
                <a:latin typeface="Arial" panose="020B0604020202020204" pitchFamily="34" charset="0"/>
              </a:rPr>
              <a:t>Receptor recycled</a:t>
            </a:r>
          </a:p>
          <a:p>
            <a:r>
              <a:rPr lang="en-US" altLang="en-US" sz="2280" b="1">
                <a:solidFill>
                  <a:srgbClr val="231F20"/>
                </a:solidFill>
                <a:latin typeface="Arial" panose="020B0604020202020204" pitchFamily="34" charset="0"/>
              </a:rPr>
              <a:t>to plasma membrane</a:t>
            </a:r>
            <a:endParaRPr lang="en-US" altLang="en-US" sz="2160" b="1">
              <a:latin typeface="Arial" panose="020B0604020202020204" pitchFamily="34" charset="0"/>
            </a:endParaRPr>
          </a:p>
        </p:txBody>
      </p:sp>
      <p:sp>
        <p:nvSpPr>
          <p:cNvPr id="27660" name="Rectangle 12"/>
          <p:cNvSpPr>
            <a:spLocks noChangeArrowheads="1"/>
          </p:cNvSpPr>
          <p:nvPr/>
        </p:nvSpPr>
        <p:spPr bwMode="auto">
          <a:xfrm>
            <a:off x="9789795" y="1350646"/>
            <a:ext cx="423193"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280">
                <a:solidFill>
                  <a:srgbClr val="231F20"/>
                </a:solidFill>
                <a:latin typeface="Arial Black" panose="020B0A04020102020204" pitchFamily="34" charset="0"/>
              </a:rPr>
              <a:t>(c)</a:t>
            </a:r>
            <a:endParaRPr lang="en-US" altLang="en-US" sz="2160">
              <a:latin typeface="Arial" panose="020B0604020202020204" pitchFamily="34" charset="0"/>
            </a:endParaRPr>
          </a:p>
        </p:txBody>
      </p:sp>
      <p:sp>
        <p:nvSpPr>
          <p:cNvPr id="27661" name="Rectangle 13"/>
          <p:cNvSpPr>
            <a:spLocks noChangeArrowheads="1"/>
          </p:cNvSpPr>
          <p:nvPr/>
        </p:nvSpPr>
        <p:spPr bwMode="auto">
          <a:xfrm>
            <a:off x="10342244" y="1354456"/>
            <a:ext cx="3524491" cy="5613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2280" b="1" dirty="0">
                <a:solidFill>
                  <a:srgbClr val="FF0000"/>
                </a:solidFill>
                <a:latin typeface="+mj-lt"/>
              </a:rPr>
              <a:t>Receptor-mediated</a:t>
            </a:r>
          </a:p>
          <a:p>
            <a:r>
              <a:rPr lang="en-US" altLang="en-US" sz="2280" b="1" dirty="0">
                <a:solidFill>
                  <a:srgbClr val="FF0000"/>
                </a:solidFill>
                <a:latin typeface="+mj-lt"/>
              </a:rPr>
              <a:t>endocytosis</a:t>
            </a:r>
            <a:endParaRPr lang="en-US" altLang="en-US" sz="2160" b="1" dirty="0">
              <a:solidFill>
                <a:srgbClr val="FF0000"/>
              </a:solidFill>
              <a:latin typeface="+mj-lt"/>
            </a:endParaRPr>
          </a:p>
          <a:p>
            <a:r>
              <a:rPr lang="en-US" altLang="en-US" sz="2280" b="1" dirty="0">
                <a:solidFill>
                  <a:srgbClr val="FF0000"/>
                </a:solidFill>
                <a:latin typeface="+mj-lt"/>
              </a:rPr>
              <a:t>Extracellular substances </a:t>
            </a:r>
            <a:endParaRPr lang="en-US" altLang="en-US" sz="2160" b="1" dirty="0">
              <a:solidFill>
                <a:srgbClr val="FF0000"/>
              </a:solidFill>
              <a:latin typeface="+mj-lt"/>
            </a:endParaRPr>
          </a:p>
          <a:p>
            <a:r>
              <a:rPr lang="en-US" altLang="en-US" sz="2280" b="1" dirty="0">
                <a:solidFill>
                  <a:srgbClr val="FF0000"/>
                </a:solidFill>
                <a:latin typeface="+mj-lt"/>
              </a:rPr>
              <a:t>bind to specific receptor </a:t>
            </a:r>
            <a:endParaRPr lang="en-US" altLang="en-US" sz="2160" b="1" dirty="0">
              <a:solidFill>
                <a:srgbClr val="FF0000"/>
              </a:solidFill>
              <a:latin typeface="+mj-lt"/>
            </a:endParaRPr>
          </a:p>
          <a:p>
            <a:r>
              <a:rPr lang="en-US" altLang="en-US" sz="2280" b="1" dirty="0">
                <a:solidFill>
                  <a:srgbClr val="FF0000"/>
                </a:solidFill>
                <a:latin typeface="+mj-lt"/>
              </a:rPr>
              <a:t>proteins in regions of coated </a:t>
            </a:r>
            <a:endParaRPr lang="en-US" altLang="en-US" sz="2160" b="1" dirty="0">
              <a:solidFill>
                <a:srgbClr val="FF0000"/>
              </a:solidFill>
              <a:latin typeface="+mj-lt"/>
            </a:endParaRPr>
          </a:p>
          <a:p>
            <a:r>
              <a:rPr lang="en-US" altLang="en-US" sz="2280" b="1" dirty="0">
                <a:solidFill>
                  <a:srgbClr val="FF0000"/>
                </a:solidFill>
                <a:latin typeface="+mj-lt"/>
              </a:rPr>
              <a:t>pits, enabling the cell to </a:t>
            </a:r>
            <a:endParaRPr lang="en-US" altLang="en-US" sz="2160" b="1" dirty="0">
              <a:solidFill>
                <a:srgbClr val="FF0000"/>
              </a:solidFill>
              <a:latin typeface="+mj-lt"/>
            </a:endParaRPr>
          </a:p>
          <a:p>
            <a:r>
              <a:rPr lang="en-US" altLang="en-US" sz="2280" b="1" dirty="0">
                <a:solidFill>
                  <a:srgbClr val="FF0000"/>
                </a:solidFill>
                <a:latin typeface="+mj-lt"/>
              </a:rPr>
              <a:t>ingest and concentrate </a:t>
            </a:r>
            <a:endParaRPr lang="en-US" altLang="en-US" sz="2160" b="1" dirty="0">
              <a:solidFill>
                <a:srgbClr val="FF0000"/>
              </a:solidFill>
              <a:latin typeface="+mj-lt"/>
            </a:endParaRPr>
          </a:p>
          <a:p>
            <a:r>
              <a:rPr lang="en-US" altLang="en-US" sz="2280" b="1" dirty="0">
                <a:solidFill>
                  <a:srgbClr val="FF0000"/>
                </a:solidFill>
                <a:latin typeface="+mj-lt"/>
              </a:rPr>
              <a:t>specific substances </a:t>
            </a:r>
            <a:endParaRPr lang="en-US" altLang="en-US" sz="2160" b="1" dirty="0">
              <a:solidFill>
                <a:srgbClr val="FF0000"/>
              </a:solidFill>
              <a:latin typeface="+mj-lt"/>
            </a:endParaRPr>
          </a:p>
          <a:p>
            <a:r>
              <a:rPr lang="en-US" altLang="en-US" sz="2280" b="1" dirty="0">
                <a:solidFill>
                  <a:srgbClr val="FF0000"/>
                </a:solidFill>
                <a:latin typeface="+mj-lt"/>
              </a:rPr>
              <a:t>(ligands) in protein-coated </a:t>
            </a:r>
            <a:endParaRPr lang="en-US" altLang="en-US" sz="2160" b="1" dirty="0">
              <a:solidFill>
                <a:srgbClr val="FF0000"/>
              </a:solidFill>
              <a:latin typeface="+mj-lt"/>
            </a:endParaRPr>
          </a:p>
          <a:p>
            <a:r>
              <a:rPr lang="en-US" altLang="en-US" sz="2280" b="1" dirty="0">
                <a:solidFill>
                  <a:srgbClr val="FF0000"/>
                </a:solidFill>
                <a:latin typeface="+mj-lt"/>
              </a:rPr>
              <a:t>vesicles. Ligands may </a:t>
            </a:r>
            <a:endParaRPr lang="en-US" altLang="en-US" sz="2160" b="1" dirty="0">
              <a:solidFill>
                <a:srgbClr val="FF0000"/>
              </a:solidFill>
              <a:latin typeface="+mj-lt"/>
            </a:endParaRPr>
          </a:p>
          <a:p>
            <a:r>
              <a:rPr lang="en-US" altLang="en-US" sz="2280" b="1" dirty="0">
                <a:solidFill>
                  <a:srgbClr val="FF0000"/>
                </a:solidFill>
                <a:latin typeface="+mj-lt"/>
              </a:rPr>
              <a:t>simply be released inside </a:t>
            </a:r>
            <a:endParaRPr lang="en-US" altLang="en-US" sz="2160" b="1" dirty="0">
              <a:solidFill>
                <a:srgbClr val="FF0000"/>
              </a:solidFill>
              <a:latin typeface="+mj-lt"/>
            </a:endParaRPr>
          </a:p>
          <a:p>
            <a:r>
              <a:rPr lang="en-US" altLang="en-US" sz="2280" b="1" dirty="0">
                <a:solidFill>
                  <a:srgbClr val="FF0000"/>
                </a:solidFill>
                <a:latin typeface="+mj-lt"/>
              </a:rPr>
              <a:t>the cell, or combined with a </a:t>
            </a:r>
            <a:endParaRPr lang="en-US" altLang="en-US" sz="2160" b="1" dirty="0">
              <a:solidFill>
                <a:srgbClr val="FF0000"/>
              </a:solidFill>
              <a:latin typeface="+mj-lt"/>
            </a:endParaRPr>
          </a:p>
          <a:p>
            <a:r>
              <a:rPr lang="en-US" altLang="en-US" sz="2280" b="1" dirty="0">
                <a:solidFill>
                  <a:srgbClr val="FF0000"/>
                </a:solidFill>
                <a:latin typeface="+mj-lt"/>
              </a:rPr>
              <a:t>lysosome to digest contents. </a:t>
            </a:r>
            <a:endParaRPr lang="en-US" altLang="en-US" sz="2160" b="1" dirty="0">
              <a:solidFill>
                <a:srgbClr val="FF0000"/>
              </a:solidFill>
              <a:latin typeface="+mj-lt"/>
            </a:endParaRPr>
          </a:p>
          <a:p>
            <a:r>
              <a:rPr lang="en-US" altLang="en-US" sz="2280" b="1" dirty="0">
                <a:solidFill>
                  <a:srgbClr val="FF0000"/>
                </a:solidFill>
                <a:latin typeface="+mj-lt"/>
              </a:rPr>
              <a:t>Receptors are recycled to </a:t>
            </a:r>
            <a:endParaRPr lang="en-US" altLang="en-US" sz="2160" b="1" dirty="0">
              <a:solidFill>
                <a:srgbClr val="FF0000"/>
              </a:solidFill>
              <a:latin typeface="+mj-lt"/>
            </a:endParaRPr>
          </a:p>
          <a:p>
            <a:r>
              <a:rPr lang="en-US" altLang="en-US" sz="2280" b="1" dirty="0">
                <a:solidFill>
                  <a:srgbClr val="FF0000"/>
                </a:solidFill>
                <a:latin typeface="+mj-lt"/>
              </a:rPr>
              <a:t>the plasma membrane in </a:t>
            </a:r>
            <a:endParaRPr lang="en-US" altLang="en-US" sz="2160" b="1" dirty="0">
              <a:solidFill>
                <a:srgbClr val="FF0000"/>
              </a:solidFill>
              <a:latin typeface="+mj-lt"/>
            </a:endParaRPr>
          </a:p>
          <a:p>
            <a:r>
              <a:rPr lang="en-US" altLang="en-US" sz="2280" b="1" dirty="0">
                <a:solidFill>
                  <a:srgbClr val="FF0000"/>
                </a:solidFill>
                <a:latin typeface="+mj-lt"/>
              </a:rPr>
              <a:t>vesicles.</a:t>
            </a:r>
            <a:endParaRPr lang="en-US" altLang="en-US" sz="2160" dirty="0">
              <a:solidFill>
                <a:srgbClr val="FF0000"/>
              </a:solidFill>
              <a:latin typeface="+mj-lt"/>
            </a:endParaRPr>
          </a:p>
        </p:txBody>
      </p:sp>
      <p:sp>
        <p:nvSpPr>
          <p:cNvPr id="2" name="TextBox 1"/>
          <p:cNvSpPr txBox="1"/>
          <p:nvPr/>
        </p:nvSpPr>
        <p:spPr>
          <a:xfrm>
            <a:off x="381000" y="1905000"/>
            <a:ext cx="3429000" cy="4893647"/>
          </a:xfrm>
          <a:prstGeom prst="rect">
            <a:avLst/>
          </a:prstGeom>
          <a:noFill/>
        </p:spPr>
        <p:txBody>
          <a:bodyPr wrap="square" rtlCol="0">
            <a:spAutoFit/>
          </a:bodyPr>
          <a:lstStyle/>
          <a:p>
            <a:r>
              <a:rPr lang="en-US" altLang="en-US" b="1" dirty="0">
                <a:latin typeface="Arial" panose="020B0604020202020204" pitchFamily="34" charset="0"/>
                <a:cs typeface="Arial" panose="020B0604020202020204" pitchFamily="34" charset="0"/>
              </a:rPr>
              <a:t>Receptor-mediated endocytosis</a:t>
            </a:r>
            <a:r>
              <a:rPr lang="en-US" altLang="en-US" b="1" dirty="0" smtClean="0">
                <a:latin typeface="Arial" panose="020B0604020202020204" pitchFamily="34" charset="0"/>
                <a:cs typeface="Arial" panose="020B0604020202020204" pitchFamily="34" charset="0"/>
              </a:rPr>
              <a:t>—</a:t>
            </a:r>
          </a:p>
          <a:p>
            <a:pPr marL="457200" indent="-457200">
              <a:buFont typeface="Arial" panose="020B0604020202020204" pitchFamily="34" charset="0"/>
              <a:buChar char="•"/>
            </a:pPr>
            <a:r>
              <a:rPr lang="en-US" altLang="en-US" dirty="0" err="1" smtClean="0">
                <a:latin typeface="Arial" panose="020B0604020202020204" pitchFamily="34" charset="0"/>
                <a:cs typeface="Arial" panose="020B0604020202020204" pitchFamily="34" charset="0"/>
              </a:rPr>
              <a:t>clathrin</a:t>
            </a:r>
            <a:r>
              <a:rPr lang="en-US" altLang="en-US" dirty="0" smtClean="0">
                <a:latin typeface="Arial" panose="020B0604020202020204" pitchFamily="34" charset="0"/>
                <a:cs typeface="Arial" panose="020B0604020202020204" pitchFamily="34" charset="0"/>
              </a:rPr>
              <a:t>-coated </a:t>
            </a:r>
            <a:r>
              <a:rPr lang="en-US" altLang="en-US" dirty="0">
                <a:latin typeface="Arial" panose="020B0604020202020204" pitchFamily="34" charset="0"/>
                <a:cs typeface="Arial" panose="020B0604020202020204" pitchFamily="34" charset="0"/>
              </a:rPr>
              <a:t>pits provide main route for endocytosis and transcytosis</a:t>
            </a:r>
          </a:p>
          <a:p>
            <a:pPr marL="1110244" lvl="1" indent="-457200">
              <a:buFont typeface="Arial" panose="020B0604020202020204" pitchFamily="34" charset="0"/>
              <a:buChar char="•"/>
            </a:pPr>
            <a:r>
              <a:rPr lang="en-US" altLang="en-US" dirty="0">
                <a:latin typeface="Arial" panose="020B0604020202020204" pitchFamily="34" charset="0"/>
                <a:cs typeface="Arial" panose="020B0604020202020204" pitchFamily="34" charset="0"/>
              </a:rPr>
              <a:t>Uptake of </a:t>
            </a:r>
            <a:r>
              <a:rPr lang="en-US" altLang="en-US" dirty="0" smtClean="0">
                <a:latin typeface="Arial" panose="020B0604020202020204" pitchFamily="34" charset="0"/>
                <a:cs typeface="Arial" panose="020B0604020202020204" pitchFamily="34" charset="0"/>
              </a:rPr>
              <a:t>enzymes, </a:t>
            </a:r>
            <a:r>
              <a:rPr lang="en-US" altLang="en-US" dirty="0">
                <a:latin typeface="Arial" panose="020B0604020202020204" pitchFamily="34" charset="0"/>
                <a:cs typeface="Arial" panose="020B0604020202020204" pitchFamily="34" charset="0"/>
              </a:rPr>
              <a:t>low-density lipoproteins, iron, and insulin </a:t>
            </a:r>
          </a:p>
        </p:txBody>
      </p:sp>
    </p:spTree>
    <p:extLst>
      <p:ext uri="{BB962C8B-B14F-4D97-AF65-F5344CB8AC3E}">
        <p14:creationId xmlns:p14="http://schemas.microsoft.com/office/powerpoint/2010/main" val="2069777973"/>
      </p:ext>
    </p:extLst>
  </p:cSld>
  <p:clrMapOvr>
    <a:masterClrMapping/>
  </p:clrMapOvr>
  <p:timing>
    <p:tnLst>
      <p:par>
        <p:cTn xmlns:p14="http://schemas.microsoft.com/office/powerpoint/2010/mai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7" name="Rectangle 7"/>
          <p:cNvSpPr>
            <a:spLocks noChangeArrowheads="1"/>
          </p:cNvSpPr>
          <p:nvPr/>
        </p:nvSpPr>
        <p:spPr bwMode="auto">
          <a:xfrm>
            <a:off x="13182600" y="7543800"/>
            <a:ext cx="1260281"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n-US" altLang="en-US" sz="1440" b="1" dirty="0">
                <a:latin typeface="Arial" panose="020B0604020202020204" pitchFamily="34" charset="0"/>
              </a:rPr>
              <a:t>Figure 3.14a</a:t>
            </a:r>
          </a:p>
        </p:txBody>
      </p:sp>
      <p:pic>
        <p:nvPicPr>
          <p:cNvPr id="30729" name="Picture 9"/>
          <p:cNvPicPr>
            <a:picLocks noChangeAspect="1" noChangeArrowheads="1"/>
          </p:cNvPicPr>
          <p:nvPr/>
        </p:nvPicPr>
        <p:blipFill>
          <a:blip r:embed="rId3">
            <a:extLst>
              <a:ext uri="{28A0092B-C50C-407E-A947-70E740481C1C}">
                <a14:useLocalDpi xmlns:a14="http://schemas.microsoft.com/office/drawing/2010/main" val="0"/>
              </a:ext>
            </a:extLst>
          </a:blip>
          <a:srcRect t="31944" r="18593"/>
          <a:stretch>
            <a:fillRect/>
          </a:stretch>
        </p:blipFill>
        <p:spPr bwMode="auto">
          <a:xfrm>
            <a:off x="4648200" y="1661554"/>
            <a:ext cx="8041004" cy="4792980"/>
          </a:xfrm>
          <a:prstGeom prst="rect">
            <a:avLst/>
          </a:prstGeom>
          <a:noFill/>
          <a:extLst>
            <a:ext uri="{909E8E84-426E-40dd-AFC4-6F175D3DCCD1}">
              <a14:hiddenFill xmlns:a14="http://schemas.microsoft.com/office/drawing/2010/main">
                <a:solidFill>
                  <a:srgbClr val="FFFFFF"/>
                </a:solidFill>
              </a14:hiddenFill>
            </a:ext>
          </a:extLst>
        </p:spPr>
      </p:pic>
      <p:sp>
        <p:nvSpPr>
          <p:cNvPr id="30730" name="Freeform 10"/>
          <p:cNvSpPr>
            <a:spLocks/>
          </p:cNvSpPr>
          <p:nvPr/>
        </p:nvSpPr>
        <p:spPr bwMode="auto">
          <a:xfrm>
            <a:off x="6101714" y="2815984"/>
            <a:ext cx="396240" cy="154304"/>
          </a:xfrm>
          <a:custGeom>
            <a:avLst/>
            <a:gdLst>
              <a:gd name="T0" fmla="*/ 0 w 208"/>
              <a:gd name="T1" fmla="*/ 81 h 81"/>
              <a:gd name="T2" fmla="*/ 156 w 208"/>
              <a:gd name="T3" fmla="*/ 0 h 81"/>
              <a:gd name="T4" fmla="*/ 208 w 208"/>
              <a:gd name="T5" fmla="*/ 0 h 81"/>
            </a:gdLst>
            <a:ahLst/>
            <a:cxnLst>
              <a:cxn ang="0">
                <a:pos x="T0" y="T1"/>
              </a:cxn>
              <a:cxn ang="0">
                <a:pos x="T2" y="T3"/>
              </a:cxn>
              <a:cxn ang="0">
                <a:pos x="T4" y="T5"/>
              </a:cxn>
            </a:cxnLst>
            <a:rect l="0" t="0" r="r" b="b"/>
            <a:pathLst>
              <a:path w="208" h="81">
                <a:moveTo>
                  <a:pt x="0" y="81"/>
                </a:moveTo>
                <a:lnTo>
                  <a:pt x="156" y="0"/>
                </a:lnTo>
                <a:lnTo>
                  <a:pt x="208" y="0"/>
                </a:lnTo>
              </a:path>
            </a:pathLst>
          </a:custGeom>
          <a:noFill/>
          <a:ln w="1270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b="1"/>
          </a:p>
        </p:txBody>
      </p:sp>
      <p:sp>
        <p:nvSpPr>
          <p:cNvPr id="30731" name="Line 11"/>
          <p:cNvSpPr>
            <a:spLocks noChangeShapeType="1"/>
          </p:cNvSpPr>
          <p:nvPr/>
        </p:nvSpPr>
        <p:spPr bwMode="auto">
          <a:xfrm flipH="1" flipV="1">
            <a:off x="6360794" y="2042554"/>
            <a:ext cx="7620" cy="156210"/>
          </a:xfrm>
          <a:prstGeom prst="line">
            <a:avLst/>
          </a:prstGeom>
          <a:noFill/>
          <a:ln w="12700">
            <a:solidFill>
              <a:srgbClr val="231F20"/>
            </a:solidFill>
            <a:round/>
            <a:headEnd/>
            <a:tailEnd/>
          </a:ln>
          <a:extLst>
            <a:ext uri="{909E8E84-426E-40dd-AFC4-6F175D3DCCD1}">
              <a14:hiddenFill xmlns:a14="http://schemas.microsoft.com/office/drawing/2010/main">
                <a:noFill/>
              </a14:hiddenFill>
            </a:ext>
          </a:extLst>
        </p:spPr>
        <p:txBody>
          <a:bodyPr/>
          <a:lstStyle/>
          <a:p>
            <a:endParaRPr lang="en-CA" sz="3120" b="1"/>
          </a:p>
        </p:txBody>
      </p:sp>
      <p:sp>
        <p:nvSpPr>
          <p:cNvPr id="30732" name="Line 12"/>
          <p:cNvSpPr>
            <a:spLocks noChangeShapeType="1"/>
          </p:cNvSpPr>
          <p:nvPr/>
        </p:nvSpPr>
        <p:spPr bwMode="auto">
          <a:xfrm>
            <a:off x="5884545" y="3526548"/>
            <a:ext cx="453390" cy="1906"/>
          </a:xfrm>
          <a:prstGeom prst="line">
            <a:avLst/>
          </a:prstGeom>
          <a:noFill/>
          <a:ln w="12700">
            <a:solidFill>
              <a:srgbClr val="231F20"/>
            </a:solidFill>
            <a:round/>
            <a:headEnd/>
            <a:tailEnd/>
          </a:ln>
          <a:extLst>
            <a:ext uri="{909E8E84-426E-40dd-AFC4-6F175D3DCCD1}">
              <a14:hiddenFill xmlns:a14="http://schemas.microsoft.com/office/drawing/2010/main">
                <a:noFill/>
              </a14:hiddenFill>
            </a:ext>
          </a:extLst>
        </p:spPr>
        <p:txBody>
          <a:bodyPr/>
          <a:lstStyle/>
          <a:p>
            <a:endParaRPr lang="en-CA" sz="3120" b="1"/>
          </a:p>
        </p:txBody>
      </p:sp>
      <p:sp>
        <p:nvSpPr>
          <p:cNvPr id="30733" name="Freeform 13"/>
          <p:cNvSpPr>
            <a:spLocks/>
          </p:cNvSpPr>
          <p:nvPr/>
        </p:nvSpPr>
        <p:spPr bwMode="auto">
          <a:xfrm>
            <a:off x="6425564" y="5206759"/>
            <a:ext cx="464820" cy="514350"/>
          </a:xfrm>
          <a:custGeom>
            <a:avLst/>
            <a:gdLst>
              <a:gd name="T0" fmla="*/ 0 w 244"/>
              <a:gd name="T1" fmla="*/ 0 h 270"/>
              <a:gd name="T2" fmla="*/ 188 w 244"/>
              <a:gd name="T3" fmla="*/ 270 h 270"/>
              <a:gd name="T4" fmla="*/ 244 w 244"/>
              <a:gd name="T5" fmla="*/ 270 h 270"/>
            </a:gdLst>
            <a:ahLst/>
            <a:cxnLst>
              <a:cxn ang="0">
                <a:pos x="T0" y="T1"/>
              </a:cxn>
              <a:cxn ang="0">
                <a:pos x="T2" y="T3"/>
              </a:cxn>
              <a:cxn ang="0">
                <a:pos x="T4" y="T5"/>
              </a:cxn>
            </a:cxnLst>
            <a:rect l="0" t="0" r="r" b="b"/>
            <a:pathLst>
              <a:path w="244" h="270">
                <a:moveTo>
                  <a:pt x="0" y="0"/>
                </a:moveTo>
                <a:lnTo>
                  <a:pt x="188" y="270"/>
                </a:lnTo>
                <a:lnTo>
                  <a:pt x="244" y="270"/>
                </a:lnTo>
              </a:path>
            </a:pathLst>
          </a:custGeom>
          <a:noFill/>
          <a:ln w="12700">
            <a:solidFill>
              <a:srgbClr val="231F2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b="1"/>
          </a:p>
        </p:txBody>
      </p:sp>
      <p:sp>
        <p:nvSpPr>
          <p:cNvPr id="30734" name="Freeform 14"/>
          <p:cNvSpPr>
            <a:spLocks/>
          </p:cNvSpPr>
          <p:nvPr/>
        </p:nvSpPr>
        <p:spPr bwMode="auto">
          <a:xfrm>
            <a:off x="7633335" y="2621674"/>
            <a:ext cx="255270" cy="255270"/>
          </a:xfrm>
          <a:custGeom>
            <a:avLst/>
            <a:gdLst>
              <a:gd name="T0" fmla="*/ 134 w 134"/>
              <a:gd name="T1" fmla="*/ 68 h 134"/>
              <a:gd name="T2" fmla="*/ 134 w 134"/>
              <a:gd name="T3" fmla="*/ 80 h 134"/>
              <a:gd name="T4" fmla="*/ 130 w 134"/>
              <a:gd name="T5" fmla="*/ 94 h 134"/>
              <a:gd name="T6" fmla="*/ 124 w 134"/>
              <a:gd name="T7" fmla="*/ 106 h 134"/>
              <a:gd name="T8" fmla="*/ 114 w 134"/>
              <a:gd name="T9" fmla="*/ 116 h 134"/>
              <a:gd name="T10" fmla="*/ 106 w 134"/>
              <a:gd name="T11" fmla="*/ 124 h 134"/>
              <a:gd name="T12" fmla="*/ 94 w 134"/>
              <a:gd name="T13" fmla="*/ 130 h 134"/>
              <a:gd name="T14" fmla="*/ 80 w 134"/>
              <a:gd name="T15" fmla="*/ 134 h 134"/>
              <a:gd name="T16" fmla="*/ 68 w 134"/>
              <a:gd name="T17" fmla="*/ 134 h 134"/>
              <a:gd name="T18" fmla="*/ 54 w 134"/>
              <a:gd name="T19" fmla="*/ 134 h 134"/>
              <a:gd name="T20" fmla="*/ 42 w 134"/>
              <a:gd name="T21" fmla="*/ 130 h 134"/>
              <a:gd name="T22" fmla="*/ 30 w 134"/>
              <a:gd name="T23" fmla="*/ 124 h 134"/>
              <a:gd name="T24" fmla="*/ 20 w 134"/>
              <a:gd name="T25" fmla="*/ 116 h 134"/>
              <a:gd name="T26" fmla="*/ 12 w 134"/>
              <a:gd name="T27" fmla="*/ 106 h 134"/>
              <a:gd name="T28" fmla="*/ 6 w 134"/>
              <a:gd name="T29" fmla="*/ 94 h 134"/>
              <a:gd name="T30" fmla="*/ 2 w 134"/>
              <a:gd name="T31" fmla="*/ 80 h 134"/>
              <a:gd name="T32" fmla="*/ 0 w 134"/>
              <a:gd name="T33" fmla="*/ 68 h 134"/>
              <a:gd name="T34" fmla="*/ 2 w 134"/>
              <a:gd name="T35" fmla="*/ 54 h 134"/>
              <a:gd name="T36" fmla="*/ 6 w 134"/>
              <a:gd name="T37" fmla="*/ 42 h 134"/>
              <a:gd name="T38" fmla="*/ 12 w 134"/>
              <a:gd name="T39" fmla="*/ 30 h 134"/>
              <a:gd name="T40" fmla="*/ 20 w 134"/>
              <a:gd name="T41" fmla="*/ 20 h 134"/>
              <a:gd name="T42" fmla="*/ 30 w 134"/>
              <a:gd name="T43" fmla="*/ 12 h 134"/>
              <a:gd name="T44" fmla="*/ 42 w 134"/>
              <a:gd name="T45" fmla="*/ 6 h 134"/>
              <a:gd name="T46" fmla="*/ 54 w 134"/>
              <a:gd name="T47" fmla="*/ 2 h 134"/>
              <a:gd name="T48" fmla="*/ 68 w 134"/>
              <a:gd name="T49" fmla="*/ 0 h 134"/>
              <a:gd name="T50" fmla="*/ 80 w 134"/>
              <a:gd name="T51" fmla="*/ 2 h 134"/>
              <a:gd name="T52" fmla="*/ 94 w 134"/>
              <a:gd name="T53" fmla="*/ 6 h 134"/>
              <a:gd name="T54" fmla="*/ 106 w 134"/>
              <a:gd name="T55" fmla="*/ 12 h 134"/>
              <a:gd name="T56" fmla="*/ 114 w 134"/>
              <a:gd name="T57" fmla="*/ 20 h 134"/>
              <a:gd name="T58" fmla="*/ 124 w 134"/>
              <a:gd name="T59" fmla="*/ 30 h 134"/>
              <a:gd name="T60" fmla="*/ 130 w 134"/>
              <a:gd name="T61" fmla="*/ 42 h 134"/>
              <a:gd name="T62" fmla="*/ 134 w 134"/>
              <a:gd name="T63" fmla="*/ 54 h 134"/>
              <a:gd name="T64" fmla="*/ 134 w 134"/>
              <a:gd name="T65" fmla="*/ 66 h 134"/>
              <a:gd name="T66" fmla="*/ 134 w 134"/>
              <a:gd name="T67" fmla="*/ 68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4" h="134">
                <a:moveTo>
                  <a:pt x="134" y="68"/>
                </a:moveTo>
                <a:lnTo>
                  <a:pt x="134" y="80"/>
                </a:lnTo>
                <a:lnTo>
                  <a:pt x="130" y="94"/>
                </a:lnTo>
                <a:lnTo>
                  <a:pt x="124" y="106"/>
                </a:lnTo>
                <a:lnTo>
                  <a:pt x="114" y="116"/>
                </a:lnTo>
                <a:lnTo>
                  <a:pt x="106" y="124"/>
                </a:lnTo>
                <a:lnTo>
                  <a:pt x="94" y="130"/>
                </a:lnTo>
                <a:lnTo>
                  <a:pt x="80" y="134"/>
                </a:lnTo>
                <a:lnTo>
                  <a:pt x="68" y="134"/>
                </a:lnTo>
                <a:lnTo>
                  <a:pt x="54" y="134"/>
                </a:lnTo>
                <a:lnTo>
                  <a:pt x="42" y="130"/>
                </a:lnTo>
                <a:lnTo>
                  <a:pt x="30" y="124"/>
                </a:lnTo>
                <a:lnTo>
                  <a:pt x="20" y="116"/>
                </a:lnTo>
                <a:lnTo>
                  <a:pt x="12" y="106"/>
                </a:lnTo>
                <a:lnTo>
                  <a:pt x="6" y="94"/>
                </a:lnTo>
                <a:lnTo>
                  <a:pt x="2" y="80"/>
                </a:lnTo>
                <a:lnTo>
                  <a:pt x="0" y="68"/>
                </a:lnTo>
                <a:lnTo>
                  <a:pt x="2" y="54"/>
                </a:lnTo>
                <a:lnTo>
                  <a:pt x="6" y="42"/>
                </a:lnTo>
                <a:lnTo>
                  <a:pt x="12" y="30"/>
                </a:lnTo>
                <a:lnTo>
                  <a:pt x="20" y="20"/>
                </a:lnTo>
                <a:lnTo>
                  <a:pt x="30" y="12"/>
                </a:lnTo>
                <a:lnTo>
                  <a:pt x="42" y="6"/>
                </a:lnTo>
                <a:lnTo>
                  <a:pt x="54" y="2"/>
                </a:lnTo>
                <a:lnTo>
                  <a:pt x="68" y="0"/>
                </a:lnTo>
                <a:lnTo>
                  <a:pt x="80" y="2"/>
                </a:lnTo>
                <a:lnTo>
                  <a:pt x="94" y="6"/>
                </a:lnTo>
                <a:lnTo>
                  <a:pt x="106" y="12"/>
                </a:lnTo>
                <a:lnTo>
                  <a:pt x="114" y="20"/>
                </a:lnTo>
                <a:lnTo>
                  <a:pt x="124" y="30"/>
                </a:lnTo>
                <a:lnTo>
                  <a:pt x="130" y="42"/>
                </a:lnTo>
                <a:lnTo>
                  <a:pt x="134" y="54"/>
                </a:lnTo>
                <a:lnTo>
                  <a:pt x="134" y="66"/>
                </a:lnTo>
                <a:lnTo>
                  <a:pt x="134" y="6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sz="3120" b="1"/>
          </a:p>
        </p:txBody>
      </p:sp>
      <p:sp>
        <p:nvSpPr>
          <p:cNvPr id="30735" name="Freeform 15"/>
          <p:cNvSpPr>
            <a:spLocks/>
          </p:cNvSpPr>
          <p:nvPr/>
        </p:nvSpPr>
        <p:spPr bwMode="auto">
          <a:xfrm>
            <a:off x="7633335" y="2621674"/>
            <a:ext cx="255270" cy="255270"/>
          </a:xfrm>
          <a:custGeom>
            <a:avLst/>
            <a:gdLst>
              <a:gd name="T0" fmla="*/ 134 w 134"/>
              <a:gd name="T1" fmla="*/ 68 h 134"/>
              <a:gd name="T2" fmla="*/ 134 w 134"/>
              <a:gd name="T3" fmla="*/ 80 h 134"/>
              <a:gd name="T4" fmla="*/ 130 w 134"/>
              <a:gd name="T5" fmla="*/ 94 h 134"/>
              <a:gd name="T6" fmla="*/ 124 w 134"/>
              <a:gd name="T7" fmla="*/ 106 h 134"/>
              <a:gd name="T8" fmla="*/ 114 w 134"/>
              <a:gd name="T9" fmla="*/ 116 h 134"/>
              <a:gd name="T10" fmla="*/ 106 w 134"/>
              <a:gd name="T11" fmla="*/ 124 h 134"/>
              <a:gd name="T12" fmla="*/ 94 w 134"/>
              <a:gd name="T13" fmla="*/ 130 h 134"/>
              <a:gd name="T14" fmla="*/ 80 w 134"/>
              <a:gd name="T15" fmla="*/ 134 h 134"/>
              <a:gd name="T16" fmla="*/ 68 w 134"/>
              <a:gd name="T17" fmla="*/ 134 h 134"/>
              <a:gd name="T18" fmla="*/ 54 w 134"/>
              <a:gd name="T19" fmla="*/ 134 h 134"/>
              <a:gd name="T20" fmla="*/ 42 w 134"/>
              <a:gd name="T21" fmla="*/ 130 h 134"/>
              <a:gd name="T22" fmla="*/ 30 w 134"/>
              <a:gd name="T23" fmla="*/ 124 h 134"/>
              <a:gd name="T24" fmla="*/ 20 w 134"/>
              <a:gd name="T25" fmla="*/ 116 h 134"/>
              <a:gd name="T26" fmla="*/ 12 w 134"/>
              <a:gd name="T27" fmla="*/ 106 h 134"/>
              <a:gd name="T28" fmla="*/ 6 w 134"/>
              <a:gd name="T29" fmla="*/ 94 h 134"/>
              <a:gd name="T30" fmla="*/ 2 w 134"/>
              <a:gd name="T31" fmla="*/ 80 h 134"/>
              <a:gd name="T32" fmla="*/ 0 w 134"/>
              <a:gd name="T33" fmla="*/ 68 h 134"/>
              <a:gd name="T34" fmla="*/ 2 w 134"/>
              <a:gd name="T35" fmla="*/ 54 h 134"/>
              <a:gd name="T36" fmla="*/ 6 w 134"/>
              <a:gd name="T37" fmla="*/ 42 h 134"/>
              <a:gd name="T38" fmla="*/ 12 w 134"/>
              <a:gd name="T39" fmla="*/ 30 h 134"/>
              <a:gd name="T40" fmla="*/ 20 w 134"/>
              <a:gd name="T41" fmla="*/ 20 h 134"/>
              <a:gd name="T42" fmla="*/ 30 w 134"/>
              <a:gd name="T43" fmla="*/ 12 h 134"/>
              <a:gd name="T44" fmla="*/ 42 w 134"/>
              <a:gd name="T45" fmla="*/ 6 h 134"/>
              <a:gd name="T46" fmla="*/ 54 w 134"/>
              <a:gd name="T47" fmla="*/ 2 h 134"/>
              <a:gd name="T48" fmla="*/ 68 w 134"/>
              <a:gd name="T49" fmla="*/ 0 h 134"/>
              <a:gd name="T50" fmla="*/ 80 w 134"/>
              <a:gd name="T51" fmla="*/ 2 h 134"/>
              <a:gd name="T52" fmla="*/ 94 w 134"/>
              <a:gd name="T53" fmla="*/ 6 h 134"/>
              <a:gd name="T54" fmla="*/ 106 w 134"/>
              <a:gd name="T55" fmla="*/ 12 h 134"/>
              <a:gd name="T56" fmla="*/ 114 w 134"/>
              <a:gd name="T57" fmla="*/ 20 h 134"/>
              <a:gd name="T58" fmla="*/ 124 w 134"/>
              <a:gd name="T59" fmla="*/ 30 h 134"/>
              <a:gd name="T60" fmla="*/ 130 w 134"/>
              <a:gd name="T61" fmla="*/ 42 h 134"/>
              <a:gd name="T62" fmla="*/ 134 w 134"/>
              <a:gd name="T63" fmla="*/ 54 h 134"/>
              <a:gd name="T64" fmla="*/ 134 w 134"/>
              <a:gd name="T65" fmla="*/ 66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4" h="134">
                <a:moveTo>
                  <a:pt x="134" y="68"/>
                </a:moveTo>
                <a:lnTo>
                  <a:pt x="134" y="80"/>
                </a:lnTo>
                <a:lnTo>
                  <a:pt x="130" y="94"/>
                </a:lnTo>
                <a:lnTo>
                  <a:pt x="124" y="106"/>
                </a:lnTo>
                <a:lnTo>
                  <a:pt x="114" y="116"/>
                </a:lnTo>
                <a:lnTo>
                  <a:pt x="106" y="124"/>
                </a:lnTo>
                <a:lnTo>
                  <a:pt x="94" y="130"/>
                </a:lnTo>
                <a:lnTo>
                  <a:pt x="80" y="134"/>
                </a:lnTo>
                <a:lnTo>
                  <a:pt x="68" y="134"/>
                </a:lnTo>
                <a:lnTo>
                  <a:pt x="54" y="134"/>
                </a:lnTo>
                <a:lnTo>
                  <a:pt x="42" y="130"/>
                </a:lnTo>
                <a:lnTo>
                  <a:pt x="30" y="124"/>
                </a:lnTo>
                <a:lnTo>
                  <a:pt x="20" y="116"/>
                </a:lnTo>
                <a:lnTo>
                  <a:pt x="12" y="106"/>
                </a:lnTo>
                <a:lnTo>
                  <a:pt x="6" y="94"/>
                </a:lnTo>
                <a:lnTo>
                  <a:pt x="2" y="80"/>
                </a:lnTo>
                <a:lnTo>
                  <a:pt x="0" y="68"/>
                </a:lnTo>
                <a:lnTo>
                  <a:pt x="2" y="54"/>
                </a:lnTo>
                <a:lnTo>
                  <a:pt x="6" y="42"/>
                </a:lnTo>
                <a:lnTo>
                  <a:pt x="12" y="30"/>
                </a:lnTo>
                <a:lnTo>
                  <a:pt x="20" y="20"/>
                </a:lnTo>
                <a:lnTo>
                  <a:pt x="30" y="12"/>
                </a:lnTo>
                <a:lnTo>
                  <a:pt x="42" y="6"/>
                </a:lnTo>
                <a:lnTo>
                  <a:pt x="54" y="2"/>
                </a:lnTo>
                <a:lnTo>
                  <a:pt x="68" y="0"/>
                </a:lnTo>
                <a:lnTo>
                  <a:pt x="80" y="2"/>
                </a:lnTo>
                <a:lnTo>
                  <a:pt x="94" y="6"/>
                </a:lnTo>
                <a:lnTo>
                  <a:pt x="106" y="12"/>
                </a:lnTo>
                <a:lnTo>
                  <a:pt x="114" y="20"/>
                </a:lnTo>
                <a:lnTo>
                  <a:pt x="124" y="30"/>
                </a:lnTo>
                <a:lnTo>
                  <a:pt x="130" y="42"/>
                </a:lnTo>
                <a:lnTo>
                  <a:pt x="134" y="54"/>
                </a:lnTo>
                <a:lnTo>
                  <a:pt x="134" y="66"/>
                </a:lnTo>
              </a:path>
            </a:pathLst>
          </a:custGeom>
          <a:noFill/>
          <a:ln w="12700">
            <a:solidFill>
              <a:srgbClr val="0092C8"/>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b="1"/>
          </a:p>
        </p:txBody>
      </p:sp>
      <p:sp>
        <p:nvSpPr>
          <p:cNvPr id="30736" name="Freeform 16"/>
          <p:cNvSpPr>
            <a:spLocks/>
          </p:cNvSpPr>
          <p:nvPr/>
        </p:nvSpPr>
        <p:spPr bwMode="auto">
          <a:xfrm>
            <a:off x="7633334" y="5050549"/>
            <a:ext cx="259080" cy="255270"/>
          </a:xfrm>
          <a:custGeom>
            <a:avLst/>
            <a:gdLst>
              <a:gd name="T0" fmla="*/ 136 w 136"/>
              <a:gd name="T1" fmla="*/ 68 h 134"/>
              <a:gd name="T2" fmla="*/ 134 w 136"/>
              <a:gd name="T3" fmla="*/ 80 h 134"/>
              <a:gd name="T4" fmla="*/ 130 w 136"/>
              <a:gd name="T5" fmla="*/ 94 h 134"/>
              <a:gd name="T6" fmla="*/ 124 w 136"/>
              <a:gd name="T7" fmla="*/ 106 h 134"/>
              <a:gd name="T8" fmla="*/ 116 w 136"/>
              <a:gd name="T9" fmla="*/ 116 h 134"/>
              <a:gd name="T10" fmla="*/ 106 w 136"/>
              <a:gd name="T11" fmla="*/ 124 h 134"/>
              <a:gd name="T12" fmla="*/ 94 w 136"/>
              <a:gd name="T13" fmla="*/ 130 h 134"/>
              <a:gd name="T14" fmla="*/ 82 w 136"/>
              <a:gd name="T15" fmla="*/ 134 h 134"/>
              <a:gd name="T16" fmla="*/ 68 w 136"/>
              <a:gd name="T17" fmla="*/ 134 h 134"/>
              <a:gd name="T18" fmla="*/ 54 w 136"/>
              <a:gd name="T19" fmla="*/ 134 h 134"/>
              <a:gd name="T20" fmla="*/ 42 w 136"/>
              <a:gd name="T21" fmla="*/ 130 h 134"/>
              <a:gd name="T22" fmla="*/ 30 w 136"/>
              <a:gd name="T23" fmla="*/ 124 h 134"/>
              <a:gd name="T24" fmla="*/ 20 w 136"/>
              <a:gd name="T25" fmla="*/ 116 h 134"/>
              <a:gd name="T26" fmla="*/ 12 w 136"/>
              <a:gd name="T27" fmla="*/ 106 h 134"/>
              <a:gd name="T28" fmla="*/ 6 w 136"/>
              <a:gd name="T29" fmla="*/ 94 h 134"/>
              <a:gd name="T30" fmla="*/ 2 w 136"/>
              <a:gd name="T31" fmla="*/ 80 h 134"/>
              <a:gd name="T32" fmla="*/ 0 w 136"/>
              <a:gd name="T33" fmla="*/ 68 h 134"/>
              <a:gd name="T34" fmla="*/ 2 w 136"/>
              <a:gd name="T35" fmla="*/ 54 h 134"/>
              <a:gd name="T36" fmla="*/ 6 w 136"/>
              <a:gd name="T37" fmla="*/ 42 h 134"/>
              <a:gd name="T38" fmla="*/ 12 w 136"/>
              <a:gd name="T39" fmla="*/ 30 h 134"/>
              <a:gd name="T40" fmla="*/ 20 w 136"/>
              <a:gd name="T41" fmla="*/ 20 h 134"/>
              <a:gd name="T42" fmla="*/ 30 w 136"/>
              <a:gd name="T43" fmla="*/ 12 h 134"/>
              <a:gd name="T44" fmla="*/ 42 w 136"/>
              <a:gd name="T45" fmla="*/ 6 h 134"/>
              <a:gd name="T46" fmla="*/ 54 w 136"/>
              <a:gd name="T47" fmla="*/ 2 h 134"/>
              <a:gd name="T48" fmla="*/ 68 w 136"/>
              <a:gd name="T49" fmla="*/ 0 h 134"/>
              <a:gd name="T50" fmla="*/ 82 w 136"/>
              <a:gd name="T51" fmla="*/ 2 h 134"/>
              <a:gd name="T52" fmla="*/ 94 w 136"/>
              <a:gd name="T53" fmla="*/ 6 h 134"/>
              <a:gd name="T54" fmla="*/ 106 w 136"/>
              <a:gd name="T55" fmla="*/ 12 h 134"/>
              <a:gd name="T56" fmla="*/ 116 w 136"/>
              <a:gd name="T57" fmla="*/ 20 h 134"/>
              <a:gd name="T58" fmla="*/ 124 w 136"/>
              <a:gd name="T59" fmla="*/ 30 h 134"/>
              <a:gd name="T60" fmla="*/ 130 w 136"/>
              <a:gd name="T61" fmla="*/ 42 h 134"/>
              <a:gd name="T62" fmla="*/ 134 w 136"/>
              <a:gd name="T63" fmla="*/ 54 h 134"/>
              <a:gd name="T64" fmla="*/ 134 w 136"/>
              <a:gd name="T65" fmla="*/ 68 h 134"/>
              <a:gd name="T66" fmla="*/ 136 w 136"/>
              <a:gd name="T67" fmla="*/ 68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6" h="134">
                <a:moveTo>
                  <a:pt x="136" y="68"/>
                </a:moveTo>
                <a:lnTo>
                  <a:pt x="134" y="80"/>
                </a:lnTo>
                <a:lnTo>
                  <a:pt x="130" y="94"/>
                </a:lnTo>
                <a:lnTo>
                  <a:pt x="124" y="106"/>
                </a:lnTo>
                <a:lnTo>
                  <a:pt x="116" y="116"/>
                </a:lnTo>
                <a:lnTo>
                  <a:pt x="106" y="124"/>
                </a:lnTo>
                <a:lnTo>
                  <a:pt x="94" y="130"/>
                </a:lnTo>
                <a:lnTo>
                  <a:pt x="82" y="134"/>
                </a:lnTo>
                <a:lnTo>
                  <a:pt x="68" y="134"/>
                </a:lnTo>
                <a:lnTo>
                  <a:pt x="54" y="134"/>
                </a:lnTo>
                <a:lnTo>
                  <a:pt x="42" y="130"/>
                </a:lnTo>
                <a:lnTo>
                  <a:pt x="30" y="124"/>
                </a:lnTo>
                <a:lnTo>
                  <a:pt x="20" y="116"/>
                </a:lnTo>
                <a:lnTo>
                  <a:pt x="12" y="106"/>
                </a:lnTo>
                <a:lnTo>
                  <a:pt x="6" y="94"/>
                </a:lnTo>
                <a:lnTo>
                  <a:pt x="2" y="80"/>
                </a:lnTo>
                <a:lnTo>
                  <a:pt x="0" y="68"/>
                </a:lnTo>
                <a:lnTo>
                  <a:pt x="2" y="54"/>
                </a:lnTo>
                <a:lnTo>
                  <a:pt x="6" y="42"/>
                </a:lnTo>
                <a:lnTo>
                  <a:pt x="12" y="30"/>
                </a:lnTo>
                <a:lnTo>
                  <a:pt x="20" y="20"/>
                </a:lnTo>
                <a:lnTo>
                  <a:pt x="30" y="12"/>
                </a:lnTo>
                <a:lnTo>
                  <a:pt x="42" y="6"/>
                </a:lnTo>
                <a:lnTo>
                  <a:pt x="54" y="2"/>
                </a:lnTo>
                <a:lnTo>
                  <a:pt x="68" y="0"/>
                </a:lnTo>
                <a:lnTo>
                  <a:pt x="82" y="2"/>
                </a:lnTo>
                <a:lnTo>
                  <a:pt x="94" y="6"/>
                </a:lnTo>
                <a:lnTo>
                  <a:pt x="106" y="12"/>
                </a:lnTo>
                <a:lnTo>
                  <a:pt x="116" y="20"/>
                </a:lnTo>
                <a:lnTo>
                  <a:pt x="124" y="30"/>
                </a:lnTo>
                <a:lnTo>
                  <a:pt x="130" y="42"/>
                </a:lnTo>
                <a:lnTo>
                  <a:pt x="134" y="54"/>
                </a:lnTo>
                <a:lnTo>
                  <a:pt x="134" y="68"/>
                </a:lnTo>
                <a:lnTo>
                  <a:pt x="136" y="6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sz="3120" b="1"/>
          </a:p>
        </p:txBody>
      </p:sp>
      <p:sp>
        <p:nvSpPr>
          <p:cNvPr id="30737" name="Freeform 17"/>
          <p:cNvSpPr>
            <a:spLocks/>
          </p:cNvSpPr>
          <p:nvPr/>
        </p:nvSpPr>
        <p:spPr bwMode="auto">
          <a:xfrm>
            <a:off x="7633334" y="5050549"/>
            <a:ext cx="259080" cy="255270"/>
          </a:xfrm>
          <a:custGeom>
            <a:avLst/>
            <a:gdLst>
              <a:gd name="T0" fmla="*/ 136 w 136"/>
              <a:gd name="T1" fmla="*/ 68 h 134"/>
              <a:gd name="T2" fmla="*/ 134 w 136"/>
              <a:gd name="T3" fmla="*/ 80 h 134"/>
              <a:gd name="T4" fmla="*/ 130 w 136"/>
              <a:gd name="T5" fmla="*/ 94 h 134"/>
              <a:gd name="T6" fmla="*/ 124 w 136"/>
              <a:gd name="T7" fmla="*/ 106 h 134"/>
              <a:gd name="T8" fmla="*/ 116 w 136"/>
              <a:gd name="T9" fmla="*/ 116 h 134"/>
              <a:gd name="T10" fmla="*/ 106 w 136"/>
              <a:gd name="T11" fmla="*/ 124 h 134"/>
              <a:gd name="T12" fmla="*/ 94 w 136"/>
              <a:gd name="T13" fmla="*/ 130 h 134"/>
              <a:gd name="T14" fmla="*/ 82 w 136"/>
              <a:gd name="T15" fmla="*/ 134 h 134"/>
              <a:gd name="T16" fmla="*/ 68 w 136"/>
              <a:gd name="T17" fmla="*/ 134 h 134"/>
              <a:gd name="T18" fmla="*/ 54 w 136"/>
              <a:gd name="T19" fmla="*/ 134 h 134"/>
              <a:gd name="T20" fmla="*/ 42 w 136"/>
              <a:gd name="T21" fmla="*/ 130 h 134"/>
              <a:gd name="T22" fmla="*/ 30 w 136"/>
              <a:gd name="T23" fmla="*/ 124 h 134"/>
              <a:gd name="T24" fmla="*/ 20 w 136"/>
              <a:gd name="T25" fmla="*/ 116 h 134"/>
              <a:gd name="T26" fmla="*/ 12 w 136"/>
              <a:gd name="T27" fmla="*/ 106 h 134"/>
              <a:gd name="T28" fmla="*/ 6 w 136"/>
              <a:gd name="T29" fmla="*/ 94 h 134"/>
              <a:gd name="T30" fmla="*/ 2 w 136"/>
              <a:gd name="T31" fmla="*/ 80 h 134"/>
              <a:gd name="T32" fmla="*/ 0 w 136"/>
              <a:gd name="T33" fmla="*/ 68 h 134"/>
              <a:gd name="T34" fmla="*/ 2 w 136"/>
              <a:gd name="T35" fmla="*/ 54 h 134"/>
              <a:gd name="T36" fmla="*/ 6 w 136"/>
              <a:gd name="T37" fmla="*/ 42 h 134"/>
              <a:gd name="T38" fmla="*/ 12 w 136"/>
              <a:gd name="T39" fmla="*/ 30 h 134"/>
              <a:gd name="T40" fmla="*/ 20 w 136"/>
              <a:gd name="T41" fmla="*/ 20 h 134"/>
              <a:gd name="T42" fmla="*/ 30 w 136"/>
              <a:gd name="T43" fmla="*/ 12 h 134"/>
              <a:gd name="T44" fmla="*/ 42 w 136"/>
              <a:gd name="T45" fmla="*/ 6 h 134"/>
              <a:gd name="T46" fmla="*/ 54 w 136"/>
              <a:gd name="T47" fmla="*/ 2 h 134"/>
              <a:gd name="T48" fmla="*/ 68 w 136"/>
              <a:gd name="T49" fmla="*/ 0 h 134"/>
              <a:gd name="T50" fmla="*/ 82 w 136"/>
              <a:gd name="T51" fmla="*/ 2 h 134"/>
              <a:gd name="T52" fmla="*/ 94 w 136"/>
              <a:gd name="T53" fmla="*/ 6 h 134"/>
              <a:gd name="T54" fmla="*/ 106 w 136"/>
              <a:gd name="T55" fmla="*/ 12 h 134"/>
              <a:gd name="T56" fmla="*/ 116 w 136"/>
              <a:gd name="T57" fmla="*/ 20 h 134"/>
              <a:gd name="T58" fmla="*/ 124 w 136"/>
              <a:gd name="T59" fmla="*/ 30 h 134"/>
              <a:gd name="T60" fmla="*/ 130 w 136"/>
              <a:gd name="T61" fmla="*/ 42 h 134"/>
              <a:gd name="T62" fmla="*/ 134 w 136"/>
              <a:gd name="T63" fmla="*/ 54 h 134"/>
              <a:gd name="T64" fmla="*/ 134 w 136"/>
              <a:gd name="T65" fmla="*/ 68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6" h="134">
                <a:moveTo>
                  <a:pt x="136" y="68"/>
                </a:moveTo>
                <a:lnTo>
                  <a:pt x="134" y="80"/>
                </a:lnTo>
                <a:lnTo>
                  <a:pt x="130" y="94"/>
                </a:lnTo>
                <a:lnTo>
                  <a:pt x="124" y="106"/>
                </a:lnTo>
                <a:lnTo>
                  <a:pt x="116" y="116"/>
                </a:lnTo>
                <a:lnTo>
                  <a:pt x="106" y="124"/>
                </a:lnTo>
                <a:lnTo>
                  <a:pt x="94" y="130"/>
                </a:lnTo>
                <a:lnTo>
                  <a:pt x="82" y="134"/>
                </a:lnTo>
                <a:lnTo>
                  <a:pt x="68" y="134"/>
                </a:lnTo>
                <a:lnTo>
                  <a:pt x="54" y="134"/>
                </a:lnTo>
                <a:lnTo>
                  <a:pt x="42" y="130"/>
                </a:lnTo>
                <a:lnTo>
                  <a:pt x="30" y="124"/>
                </a:lnTo>
                <a:lnTo>
                  <a:pt x="20" y="116"/>
                </a:lnTo>
                <a:lnTo>
                  <a:pt x="12" y="106"/>
                </a:lnTo>
                <a:lnTo>
                  <a:pt x="6" y="94"/>
                </a:lnTo>
                <a:lnTo>
                  <a:pt x="2" y="80"/>
                </a:lnTo>
                <a:lnTo>
                  <a:pt x="0" y="68"/>
                </a:lnTo>
                <a:lnTo>
                  <a:pt x="2" y="54"/>
                </a:lnTo>
                <a:lnTo>
                  <a:pt x="6" y="42"/>
                </a:lnTo>
                <a:lnTo>
                  <a:pt x="12" y="30"/>
                </a:lnTo>
                <a:lnTo>
                  <a:pt x="20" y="20"/>
                </a:lnTo>
                <a:lnTo>
                  <a:pt x="30" y="12"/>
                </a:lnTo>
                <a:lnTo>
                  <a:pt x="42" y="6"/>
                </a:lnTo>
                <a:lnTo>
                  <a:pt x="54" y="2"/>
                </a:lnTo>
                <a:lnTo>
                  <a:pt x="68" y="0"/>
                </a:lnTo>
                <a:lnTo>
                  <a:pt x="82" y="2"/>
                </a:lnTo>
                <a:lnTo>
                  <a:pt x="94" y="6"/>
                </a:lnTo>
                <a:lnTo>
                  <a:pt x="106" y="12"/>
                </a:lnTo>
                <a:lnTo>
                  <a:pt x="116" y="20"/>
                </a:lnTo>
                <a:lnTo>
                  <a:pt x="124" y="30"/>
                </a:lnTo>
                <a:lnTo>
                  <a:pt x="130" y="42"/>
                </a:lnTo>
                <a:lnTo>
                  <a:pt x="134" y="54"/>
                </a:lnTo>
                <a:lnTo>
                  <a:pt x="134" y="68"/>
                </a:lnTo>
              </a:path>
            </a:pathLst>
          </a:custGeom>
          <a:noFill/>
          <a:ln w="12700">
            <a:solidFill>
              <a:srgbClr val="0092C8"/>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b="1"/>
          </a:p>
        </p:txBody>
      </p:sp>
      <p:sp>
        <p:nvSpPr>
          <p:cNvPr id="30738" name="Line 18"/>
          <p:cNvSpPr>
            <a:spLocks noChangeShapeType="1"/>
          </p:cNvSpPr>
          <p:nvPr/>
        </p:nvSpPr>
        <p:spPr bwMode="auto">
          <a:xfrm flipV="1">
            <a:off x="11224260" y="2301634"/>
            <a:ext cx="1904" cy="281940"/>
          </a:xfrm>
          <a:prstGeom prst="line">
            <a:avLst/>
          </a:prstGeom>
          <a:noFill/>
          <a:ln w="12700">
            <a:solidFill>
              <a:srgbClr val="231F20"/>
            </a:solidFill>
            <a:round/>
            <a:headEnd/>
            <a:tailEnd/>
          </a:ln>
          <a:extLst>
            <a:ext uri="{909E8E84-426E-40dd-AFC4-6F175D3DCCD1}">
              <a14:hiddenFill xmlns:a14="http://schemas.microsoft.com/office/drawing/2010/main">
                <a:noFill/>
              </a14:hiddenFill>
            </a:ext>
          </a:extLst>
        </p:spPr>
        <p:txBody>
          <a:bodyPr/>
          <a:lstStyle/>
          <a:p>
            <a:endParaRPr lang="en-CA" sz="3120" b="1"/>
          </a:p>
        </p:txBody>
      </p:sp>
      <p:sp>
        <p:nvSpPr>
          <p:cNvPr id="30739" name="Rectangle 19"/>
          <p:cNvSpPr>
            <a:spLocks noChangeArrowheads="1"/>
          </p:cNvSpPr>
          <p:nvPr/>
        </p:nvSpPr>
        <p:spPr bwMode="auto">
          <a:xfrm>
            <a:off x="7703820" y="2600718"/>
            <a:ext cx="133050" cy="240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560" b="1">
                <a:latin typeface="Arial Black" panose="020B0A04020102020204" pitchFamily="34" charset="0"/>
              </a:rPr>
              <a:t>1</a:t>
            </a:r>
            <a:endParaRPr lang="en-US" altLang="en-US" sz="2160" b="1">
              <a:latin typeface="Arial" panose="020B0604020202020204" pitchFamily="34" charset="0"/>
            </a:endParaRPr>
          </a:p>
        </p:txBody>
      </p:sp>
      <p:sp>
        <p:nvSpPr>
          <p:cNvPr id="30740" name="Rectangle 20"/>
          <p:cNvSpPr>
            <a:spLocks noChangeArrowheads="1"/>
          </p:cNvSpPr>
          <p:nvPr/>
        </p:nvSpPr>
        <p:spPr bwMode="auto">
          <a:xfrm>
            <a:off x="7623810" y="2623579"/>
            <a:ext cx="1962076" cy="1034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680" b="1">
                <a:latin typeface="Arial" panose="020B0604020202020204" pitchFamily="34" charset="0"/>
              </a:rPr>
              <a:t>      The membrane-</a:t>
            </a:r>
          </a:p>
          <a:p>
            <a:r>
              <a:rPr lang="en-US" altLang="en-US" sz="1680" b="1">
                <a:latin typeface="Arial" panose="020B0604020202020204" pitchFamily="34" charset="0"/>
              </a:rPr>
              <a:t>bound vesicle </a:t>
            </a:r>
            <a:endParaRPr lang="en-US" altLang="en-US" sz="2160" b="1">
              <a:latin typeface="Arial" panose="020B0604020202020204" pitchFamily="34" charset="0"/>
            </a:endParaRPr>
          </a:p>
          <a:p>
            <a:r>
              <a:rPr lang="en-US" altLang="en-US" sz="1680" b="1">
                <a:latin typeface="Arial" panose="020B0604020202020204" pitchFamily="34" charset="0"/>
              </a:rPr>
              <a:t>migrates to the </a:t>
            </a:r>
            <a:endParaRPr lang="en-US" altLang="en-US" sz="2160" b="1">
              <a:latin typeface="Arial" panose="020B0604020202020204" pitchFamily="34" charset="0"/>
            </a:endParaRPr>
          </a:p>
          <a:p>
            <a:r>
              <a:rPr lang="en-US" altLang="en-US" sz="1680" b="1">
                <a:latin typeface="Arial" panose="020B0604020202020204" pitchFamily="34" charset="0"/>
              </a:rPr>
              <a:t>plasma membrane.</a:t>
            </a:r>
            <a:endParaRPr lang="en-US" altLang="en-US" sz="2160" b="1">
              <a:latin typeface="Arial" panose="020B0604020202020204" pitchFamily="34" charset="0"/>
            </a:endParaRPr>
          </a:p>
        </p:txBody>
      </p:sp>
      <p:sp>
        <p:nvSpPr>
          <p:cNvPr id="30741" name="Rectangle 21"/>
          <p:cNvSpPr>
            <a:spLocks noChangeArrowheads="1"/>
          </p:cNvSpPr>
          <p:nvPr/>
        </p:nvSpPr>
        <p:spPr bwMode="auto">
          <a:xfrm>
            <a:off x="7700010" y="5027688"/>
            <a:ext cx="133050" cy="240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560" b="1">
                <a:latin typeface="Arial Black" panose="020B0A04020102020204" pitchFamily="34" charset="0"/>
              </a:rPr>
              <a:t>2</a:t>
            </a:r>
            <a:endParaRPr lang="en-US" altLang="en-US" sz="2160" b="1">
              <a:latin typeface="Arial" panose="020B0604020202020204" pitchFamily="34" charset="0"/>
            </a:endParaRPr>
          </a:p>
        </p:txBody>
      </p:sp>
      <p:sp>
        <p:nvSpPr>
          <p:cNvPr id="30742" name="Rectangle 22"/>
          <p:cNvSpPr>
            <a:spLocks noChangeArrowheads="1"/>
          </p:cNvSpPr>
          <p:nvPr/>
        </p:nvSpPr>
        <p:spPr bwMode="auto">
          <a:xfrm>
            <a:off x="7623810" y="5050548"/>
            <a:ext cx="2098331" cy="1551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680" b="1">
                <a:latin typeface="Arial" panose="020B0604020202020204" pitchFamily="34" charset="0"/>
              </a:rPr>
              <a:t>      There, proteins</a:t>
            </a:r>
          </a:p>
          <a:p>
            <a:r>
              <a:rPr lang="en-US" altLang="en-US" sz="1680" b="1">
                <a:latin typeface="Arial" panose="020B0604020202020204" pitchFamily="34" charset="0"/>
              </a:rPr>
              <a:t>at the vesicle </a:t>
            </a:r>
            <a:endParaRPr lang="en-US" altLang="en-US" sz="2160" b="1">
              <a:latin typeface="Arial" panose="020B0604020202020204" pitchFamily="34" charset="0"/>
            </a:endParaRPr>
          </a:p>
          <a:p>
            <a:r>
              <a:rPr lang="en-US" altLang="en-US" sz="1680" b="1">
                <a:latin typeface="Arial" panose="020B0604020202020204" pitchFamily="34" charset="0"/>
              </a:rPr>
              <a:t>surface (v-SNAREs) </a:t>
            </a:r>
            <a:endParaRPr lang="en-US" altLang="en-US" sz="2160" b="1">
              <a:latin typeface="Arial" panose="020B0604020202020204" pitchFamily="34" charset="0"/>
            </a:endParaRPr>
          </a:p>
          <a:p>
            <a:r>
              <a:rPr lang="en-US" altLang="en-US" sz="1680" b="1">
                <a:latin typeface="Arial" panose="020B0604020202020204" pitchFamily="34" charset="0"/>
              </a:rPr>
              <a:t>bind with t-SNAREs </a:t>
            </a:r>
            <a:endParaRPr lang="en-US" altLang="en-US" sz="2160" b="1">
              <a:latin typeface="Arial" panose="020B0604020202020204" pitchFamily="34" charset="0"/>
            </a:endParaRPr>
          </a:p>
          <a:p>
            <a:r>
              <a:rPr lang="en-US" altLang="en-US" sz="1680" b="1">
                <a:latin typeface="Arial" panose="020B0604020202020204" pitchFamily="34" charset="0"/>
              </a:rPr>
              <a:t>(plasma membrane </a:t>
            </a:r>
            <a:endParaRPr lang="en-US" altLang="en-US" sz="2160" b="1">
              <a:latin typeface="Arial" panose="020B0604020202020204" pitchFamily="34" charset="0"/>
            </a:endParaRPr>
          </a:p>
          <a:p>
            <a:r>
              <a:rPr lang="en-US" altLang="en-US" sz="1680" b="1">
                <a:latin typeface="Arial" panose="020B0604020202020204" pitchFamily="34" charset="0"/>
              </a:rPr>
              <a:t>proteins).</a:t>
            </a:r>
          </a:p>
        </p:txBody>
      </p:sp>
      <p:sp>
        <p:nvSpPr>
          <p:cNvPr id="30743" name="Rectangle 23"/>
          <p:cNvSpPr>
            <a:spLocks noChangeArrowheads="1"/>
          </p:cNvSpPr>
          <p:nvPr/>
        </p:nvSpPr>
        <p:spPr bwMode="auto">
          <a:xfrm>
            <a:off x="7639050" y="1594879"/>
            <a:ext cx="2016193" cy="517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680" b="1">
                <a:latin typeface="Arial Black" panose="020B0A04020102020204" pitchFamily="34" charset="0"/>
              </a:rPr>
              <a:t>The process</a:t>
            </a:r>
          </a:p>
          <a:p>
            <a:r>
              <a:rPr lang="en-US" altLang="en-US" sz="1680" b="1">
                <a:latin typeface="Arial Black" panose="020B0A04020102020204" pitchFamily="34" charset="0"/>
              </a:rPr>
              <a:t>      of exocytosis</a:t>
            </a:r>
            <a:endParaRPr lang="en-US" altLang="en-US" sz="2160" b="1">
              <a:latin typeface="Arial" panose="020B0604020202020204" pitchFamily="34" charset="0"/>
            </a:endParaRPr>
          </a:p>
        </p:txBody>
      </p:sp>
      <p:sp>
        <p:nvSpPr>
          <p:cNvPr id="30744" name="Rectangle 24"/>
          <p:cNvSpPr>
            <a:spLocks noChangeArrowheads="1"/>
          </p:cNvSpPr>
          <p:nvPr/>
        </p:nvSpPr>
        <p:spPr bwMode="auto">
          <a:xfrm>
            <a:off x="4671060" y="1766328"/>
            <a:ext cx="1107676"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40" b="1" i="1">
                <a:latin typeface="Arial" panose="020B0604020202020204" pitchFamily="34" charset="0"/>
              </a:rPr>
              <a:t>Extracellular</a:t>
            </a:r>
          </a:p>
          <a:p>
            <a:r>
              <a:rPr lang="en-US" altLang="en-US" sz="1440" b="1" i="1">
                <a:latin typeface="Arial" panose="020B0604020202020204" pitchFamily="34" charset="0"/>
              </a:rPr>
              <a:t>fluid</a:t>
            </a:r>
            <a:endParaRPr lang="en-US" altLang="en-US" sz="2160" b="1">
              <a:latin typeface="Arial" panose="020B0604020202020204" pitchFamily="34" charset="0"/>
            </a:endParaRPr>
          </a:p>
        </p:txBody>
      </p:sp>
      <p:sp>
        <p:nvSpPr>
          <p:cNvPr id="30745" name="Rectangle 25"/>
          <p:cNvSpPr>
            <a:spLocks noChangeArrowheads="1"/>
          </p:cNvSpPr>
          <p:nvPr/>
        </p:nvSpPr>
        <p:spPr bwMode="auto">
          <a:xfrm>
            <a:off x="5875020" y="1659648"/>
            <a:ext cx="1628651"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40" b="1">
                <a:latin typeface="Arial" panose="020B0604020202020204" pitchFamily="34" charset="0"/>
              </a:rPr>
              <a:t>Plasma membrane</a:t>
            </a:r>
          </a:p>
          <a:p>
            <a:r>
              <a:rPr lang="en-US" altLang="en-US" sz="1440" b="1">
                <a:latin typeface="Arial" panose="020B0604020202020204" pitchFamily="34" charset="0"/>
              </a:rPr>
              <a:t>SNARE (t-SNARE)</a:t>
            </a:r>
            <a:endParaRPr lang="en-US" altLang="en-US" sz="2160" b="1">
              <a:latin typeface="Arial" panose="020B0604020202020204" pitchFamily="34" charset="0"/>
            </a:endParaRPr>
          </a:p>
        </p:txBody>
      </p:sp>
      <p:sp>
        <p:nvSpPr>
          <p:cNvPr id="30746" name="Rectangle 26"/>
          <p:cNvSpPr>
            <a:spLocks noChangeArrowheads="1"/>
          </p:cNvSpPr>
          <p:nvPr/>
        </p:nvSpPr>
        <p:spPr bwMode="auto">
          <a:xfrm>
            <a:off x="4697730" y="2638818"/>
            <a:ext cx="851195"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40" b="1">
                <a:latin typeface="Arial" panose="020B0604020202020204" pitchFamily="34" charset="0"/>
              </a:rPr>
              <a:t>Secretory</a:t>
            </a:r>
          </a:p>
          <a:p>
            <a:r>
              <a:rPr lang="en-US" altLang="en-US" sz="1440" b="1">
                <a:latin typeface="Arial" panose="020B0604020202020204" pitchFamily="34" charset="0"/>
              </a:rPr>
              <a:t>vesicle</a:t>
            </a:r>
            <a:endParaRPr lang="en-US" altLang="en-US" sz="2160" b="1">
              <a:latin typeface="Arial" panose="020B0604020202020204" pitchFamily="34" charset="0"/>
            </a:endParaRPr>
          </a:p>
        </p:txBody>
      </p:sp>
      <p:sp>
        <p:nvSpPr>
          <p:cNvPr id="30747" name="Rectangle 27"/>
          <p:cNvSpPr>
            <a:spLocks noChangeArrowheads="1"/>
          </p:cNvSpPr>
          <p:nvPr/>
        </p:nvSpPr>
        <p:spPr bwMode="auto">
          <a:xfrm>
            <a:off x="6522720" y="2730259"/>
            <a:ext cx="982641" cy="664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40" b="1">
                <a:latin typeface="Arial" panose="020B0604020202020204" pitchFamily="34" charset="0"/>
              </a:rPr>
              <a:t>Vesicle</a:t>
            </a:r>
          </a:p>
          <a:p>
            <a:r>
              <a:rPr lang="en-US" altLang="en-US" sz="1440" b="1">
                <a:latin typeface="Arial" panose="020B0604020202020204" pitchFamily="34" charset="0"/>
              </a:rPr>
              <a:t>SNARE</a:t>
            </a:r>
          </a:p>
          <a:p>
            <a:r>
              <a:rPr lang="en-US" altLang="en-US" sz="1440" b="1">
                <a:latin typeface="Arial" panose="020B0604020202020204" pitchFamily="34" charset="0"/>
              </a:rPr>
              <a:t>(v-SNARE) </a:t>
            </a:r>
          </a:p>
        </p:txBody>
      </p:sp>
      <p:sp>
        <p:nvSpPr>
          <p:cNvPr id="30748" name="Rectangle 28"/>
          <p:cNvSpPr>
            <a:spLocks noChangeArrowheads="1"/>
          </p:cNvSpPr>
          <p:nvPr/>
        </p:nvSpPr>
        <p:spPr bwMode="auto">
          <a:xfrm>
            <a:off x="6381750" y="3404628"/>
            <a:ext cx="1024319"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40" b="1">
                <a:latin typeface="Arial" panose="020B0604020202020204" pitchFamily="34" charset="0"/>
              </a:rPr>
              <a:t>Molecule to</a:t>
            </a:r>
          </a:p>
          <a:p>
            <a:r>
              <a:rPr lang="en-US" altLang="en-US" sz="1440" b="1">
                <a:latin typeface="Arial" panose="020B0604020202020204" pitchFamily="34" charset="0"/>
              </a:rPr>
              <a:t>be secreted</a:t>
            </a:r>
            <a:endParaRPr lang="en-US" altLang="en-US" sz="2160" b="1">
              <a:latin typeface="Arial" panose="020B0604020202020204" pitchFamily="34" charset="0"/>
            </a:endParaRPr>
          </a:p>
        </p:txBody>
      </p:sp>
      <p:sp>
        <p:nvSpPr>
          <p:cNvPr id="30749" name="Rectangle 29"/>
          <p:cNvSpPr>
            <a:spLocks noChangeArrowheads="1"/>
          </p:cNvSpPr>
          <p:nvPr/>
        </p:nvSpPr>
        <p:spPr bwMode="auto">
          <a:xfrm>
            <a:off x="6469380" y="3858019"/>
            <a:ext cx="940963"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40" b="1" i="1">
                <a:latin typeface="Arial" panose="020B0604020202020204" pitchFamily="34" charset="0"/>
              </a:rPr>
              <a:t>Cytoplasm</a:t>
            </a:r>
            <a:endParaRPr lang="en-US" altLang="en-US" sz="2160" b="1">
              <a:latin typeface="Arial" panose="020B0604020202020204" pitchFamily="34" charset="0"/>
            </a:endParaRPr>
          </a:p>
        </p:txBody>
      </p:sp>
      <p:sp>
        <p:nvSpPr>
          <p:cNvPr id="30750" name="Rectangle 30"/>
          <p:cNvSpPr>
            <a:spLocks noChangeArrowheads="1"/>
          </p:cNvSpPr>
          <p:nvPr/>
        </p:nvSpPr>
        <p:spPr bwMode="auto">
          <a:xfrm>
            <a:off x="6593359" y="5633479"/>
            <a:ext cx="870431" cy="664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r"/>
            <a:r>
              <a:rPr lang="en-US" altLang="en-US" sz="1440" b="1">
                <a:latin typeface="Arial" panose="020B0604020202020204" pitchFamily="34" charset="0"/>
              </a:rPr>
              <a:t>Fused</a:t>
            </a:r>
          </a:p>
          <a:p>
            <a:pPr algn="r"/>
            <a:r>
              <a:rPr lang="en-US" altLang="en-US" sz="1440" b="1">
                <a:latin typeface="Arial" panose="020B0604020202020204" pitchFamily="34" charset="0"/>
              </a:rPr>
              <a:t>v- and</a:t>
            </a:r>
            <a:endParaRPr lang="en-US" altLang="en-US" sz="2160" b="1">
              <a:latin typeface="Arial" panose="020B0604020202020204" pitchFamily="34" charset="0"/>
            </a:endParaRPr>
          </a:p>
          <a:p>
            <a:pPr algn="r"/>
            <a:r>
              <a:rPr lang="en-US" altLang="en-US" sz="1440" b="1">
                <a:latin typeface="Arial" panose="020B0604020202020204" pitchFamily="34" charset="0"/>
              </a:rPr>
              <a:t>t-SNAREs</a:t>
            </a:r>
            <a:endParaRPr lang="en-US" altLang="en-US" sz="2160" b="1">
              <a:latin typeface="Arial" panose="020B0604020202020204" pitchFamily="34" charset="0"/>
            </a:endParaRPr>
          </a:p>
        </p:txBody>
      </p:sp>
      <p:sp>
        <p:nvSpPr>
          <p:cNvPr id="30751" name="Freeform 31"/>
          <p:cNvSpPr>
            <a:spLocks/>
          </p:cNvSpPr>
          <p:nvPr/>
        </p:nvSpPr>
        <p:spPr bwMode="auto">
          <a:xfrm>
            <a:off x="12896850" y="2842654"/>
            <a:ext cx="255270" cy="260984"/>
          </a:xfrm>
          <a:custGeom>
            <a:avLst/>
            <a:gdLst>
              <a:gd name="T0" fmla="*/ 134 w 134"/>
              <a:gd name="T1" fmla="*/ 69 h 137"/>
              <a:gd name="T2" fmla="*/ 134 w 134"/>
              <a:gd name="T3" fmla="*/ 83 h 137"/>
              <a:gd name="T4" fmla="*/ 130 w 134"/>
              <a:gd name="T5" fmla="*/ 95 h 137"/>
              <a:gd name="T6" fmla="*/ 124 w 134"/>
              <a:gd name="T7" fmla="*/ 107 h 137"/>
              <a:gd name="T8" fmla="*/ 114 w 134"/>
              <a:gd name="T9" fmla="*/ 117 h 137"/>
              <a:gd name="T10" fmla="*/ 104 w 134"/>
              <a:gd name="T11" fmla="*/ 125 h 137"/>
              <a:gd name="T12" fmla="*/ 94 w 134"/>
              <a:gd name="T13" fmla="*/ 131 h 137"/>
              <a:gd name="T14" fmla="*/ 80 w 134"/>
              <a:gd name="T15" fmla="*/ 135 h 137"/>
              <a:gd name="T16" fmla="*/ 68 w 134"/>
              <a:gd name="T17" fmla="*/ 137 h 137"/>
              <a:gd name="T18" fmla="*/ 54 w 134"/>
              <a:gd name="T19" fmla="*/ 135 h 137"/>
              <a:gd name="T20" fmla="*/ 42 w 134"/>
              <a:gd name="T21" fmla="*/ 131 h 137"/>
              <a:gd name="T22" fmla="*/ 30 w 134"/>
              <a:gd name="T23" fmla="*/ 125 h 137"/>
              <a:gd name="T24" fmla="*/ 20 w 134"/>
              <a:gd name="T25" fmla="*/ 117 h 137"/>
              <a:gd name="T26" fmla="*/ 12 w 134"/>
              <a:gd name="T27" fmla="*/ 107 h 137"/>
              <a:gd name="T28" fmla="*/ 6 w 134"/>
              <a:gd name="T29" fmla="*/ 95 h 137"/>
              <a:gd name="T30" fmla="*/ 2 w 134"/>
              <a:gd name="T31" fmla="*/ 83 h 137"/>
              <a:gd name="T32" fmla="*/ 0 w 134"/>
              <a:gd name="T33" fmla="*/ 69 h 137"/>
              <a:gd name="T34" fmla="*/ 2 w 134"/>
              <a:gd name="T35" fmla="*/ 54 h 137"/>
              <a:gd name="T36" fmla="*/ 6 w 134"/>
              <a:gd name="T37" fmla="*/ 42 h 137"/>
              <a:gd name="T38" fmla="*/ 12 w 134"/>
              <a:gd name="T39" fmla="*/ 30 h 137"/>
              <a:gd name="T40" fmla="*/ 20 w 134"/>
              <a:gd name="T41" fmla="*/ 20 h 137"/>
              <a:gd name="T42" fmla="*/ 30 w 134"/>
              <a:gd name="T43" fmla="*/ 12 h 137"/>
              <a:gd name="T44" fmla="*/ 42 w 134"/>
              <a:gd name="T45" fmla="*/ 6 h 137"/>
              <a:gd name="T46" fmla="*/ 54 w 134"/>
              <a:gd name="T47" fmla="*/ 2 h 137"/>
              <a:gd name="T48" fmla="*/ 68 w 134"/>
              <a:gd name="T49" fmla="*/ 0 h 137"/>
              <a:gd name="T50" fmla="*/ 80 w 134"/>
              <a:gd name="T51" fmla="*/ 2 h 137"/>
              <a:gd name="T52" fmla="*/ 94 w 134"/>
              <a:gd name="T53" fmla="*/ 6 h 137"/>
              <a:gd name="T54" fmla="*/ 104 w 134"/>
              <a:gd name="T55" fmla="*/ 12 h 137"/>
              <a:gd name="T56" fmla="*/ 114 w 134"/>
              <a:gd name="T57" fmla="*/ 20 h 137"/>
              <a:gd name="T58" fmla="*/ 124 w 134"/>
              <a:gd name="T59" fmla="*/ 30 h 137"/>
              <a:gd name="T60" fmla="*/ 130 w 134"/>
              <a:gd name="T61" fmla="*/ 42 h 137"/>
              <a:gd name="T62" fmla="*/ 134 w 134"/>
              <a:gd name="T63" fmla="*/ 54 h 137"/>
              <a:gd name="T64" fmla="*/ 134 w 134"/>
              <a:gd name="T65" fmla="*/ 67 h 137"/>
              <a:gd name="T66" fmla="*/ 134 w 134"/>
              <a:gd name="T67" fmla="*/ 69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4" h="137">
                <a:moveTo>
                  <a:pt x="134" y="69"/>
                </a:moveTo>
                <a:lnTo>
                  <a:pt x="134" y="83"/>
                </a:lnTo>
                <a:lnTo>
                  <a:pt x="130" y="95"/>
                </a:lnTo>
                <a:lnTo>
                  <a:pt x="124" y="107"/>
                </a:lnTo>
                <a:lnTo>
                  <a:pt x="114" y="117"/>
                </a:lnTo>
                <a:lnTo>
                  <a:pt x="104" y="125"/>
                </a:lnTo>
                <a:lnTo>
                  <a:pt x="94" y="131"/>
                </a:lnTo>
                <a:lnTo>
                  <a:pt x="80" y="135"/>
                </a:lnTo>
                <a:lnTo>
                  <a:pt x="68" y="137"/>
                </a:lnTo>
                <a:lnTo>
                  <a:pt x="54" y="135"/>
                </a:lnTo>
                <a:lnTo>
                  <a:pt x="42" y="131"/>
                </a:lnTo>
                <a:lnTo>
                  <a:pt x="30" y="125"/>
                </a:lnTo>
                <a:lnTo>
                  <a:pt x="20" y="117"/>
                </a:lnTo>
                <a:lnTo>
                  <a:pt x="12" y="107"/>
                </a:lnTo>
                <a:lnTo>
                  <a:pt x="6" y="95"/>
                </a:lnTo>
                <a:lnTo>
                  <a:pt x="2" y="83"/>
                </a:lnTo>
                <a:lnTo>
                  <a:pt x="0" y="69"/>
                </a:lnTo>
                <a:lnTo>
                  <a:pt x="2" y="54"/>
                </a:lnTo>
                <a:lnTo>
                  <a:pt x="6" y="42"/>
                </a:lnTo>
                <a:lnTo>
                  <a:pt x="12" y="30"/>
                </a:lnTo>
                <a:lnTo>
                  <a:pt x="20" y="20"/>
                </a:lnTo>
                <a:lnTo>
                  <a:pt x="30" y="12"/>
                </a:lnTo>
                <a:lnTo>
                  <a:pt x="42" y="6"/>
                </a:lnTo>
                <a:lnTo>
                  <a:pt x="54" y="2"/>
                </a:lnTo>
                <a:lnTo>
                  <a:pt x="68" y="0"/>
                </a:lnTo>
                <a:lnTo>
                  <a:pt x="80" y="2"/>
                </a:lnTo>
                <a:lnTo>
                  <a:pt x="94" y="6"/>
                </a:lnTo>
                <a:lnTo>
                  <a:pt x="104" y="12"/>
                </a:lnTo>
                <a:lnTo>
                  <a:pt x="114" y="20"/>
                </a:lnTo>
                <a:lnTo>
                  <a:pt x="124" y="30"/>
                </a:lnTo>
                <a:lnTo>
                  <a:pt x="130" y="42"/>
                </a:lnTo>
                <a:lnTo>
                  <a:pt x="134" y="54"/>
                </a:lnTo>
                <a:lnTo>
                  <a:pt x="134" y="67"/>
                </a:lnTo>
                <a:lnTo>
                  <a:pt x="134" y="6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sz="3120" b="1"/>
          </a:p>
        </p:txBody>
      </p:sp>
      <p:sp>
        <p:nvSpPr>
          <p:cNvPr id="30752" name="Freeform 32"/>
          <p:cNvSpPr>
            <a:spLocks/>
          </p:cNvSpPr>
          <p:nvPr/>
        </p:nvSpPr>
        <p:spPr bwMode="auto">
          <a:xfrm>
            <a:off x="12896850" y="2842654"/>
            <a:ext cx="255270" cy="260984"/>
          </a:xfrm>
          <a:custGeom>
            <a:avLst/>
            <a:gdLst>
              <a:gd name="T0" fmla="*/ 134 w 134"/>
              <a:gd name="T1" fmla="*/ 69 h 137"/>
              <a:gd name="T2" fmla="*/ 134 w 134"/>
              <a:gd name="T3" fmla="*/ 83 h 137"/>
              <a:gd name="T4" fmla="*/ 130 w 134"/>
              <a:gd name="T5" fmla="*/ 95 h 137"/>
              <a:gd name="T6" fmla="*/ 124 w 134"/>
              <a:gd name="T7" fmla="*/ 107 h 137"/>
              <a:gd name="T8" fmla="*/ 114 w 134"/>
              <a:gd name="T9" fmla="*/ 117 h 137"/>
              <a:gd name="T10" fmla="*/ 104 w 134"/>
              <a:gd name="T11" fmla="*/ 125 h 137"/>
              <a:gd name="T12" fmla="*/ 94 w 134"/>
              <a:gd name="T13" fmla="*/ 131 h 137"/>
              <a:gd name="T14" fmla="*/ 80 w 134"/>
              <a:gd name="T15" fmla="*/ 135 h 137"/>
              <a:gd name="T16" fmla="*/ 68 w 134"/>
              <a:gd name="T17" fmla="*/ 137 h 137"/>
              <a:gd name="T18" fmla="*/ 54 w 134"/>
              <a:gd name="T19" fmla="*/ 135 h 137"/>
              <a:gd name="T20" fmla="*/ 42 w 134"/>
              <a:gd name="T21" fmla="*/ 131 h 137"/>
              <a:gd name="T22" fmla="*/ 30 w 134"/>
              <a:gd name="T23" fmla="*/ 125 h 137"/>
              <a:gd name="T24" fmla="*/ 20 w 134"/>
              <a:gd name="T25" fmla="*/ 117 h 137"/>
              <a:gd name="T26" fmla="*/ 12 w 134"/>
              <a:gd name="T27" fmla="*/ 107 h 137"/>
              <a:gd name="T28" fmla="*/ 6 w 134"/>
              <a:gd name="T29" fmla="*/ 95 h 137"/>
              <a:gd name="T30" fmla="*/ 2 w 134"/>
              <a:gd name="T31" fmla="*/ 83 h 137"/>
              <a:gd name="T32" fmla="*/ 0 w 134"/>
              <a:gd name="T33" fmla="*/ 69 h 137"/>
              <a:gd name="T34" fmla="*/ 2 w 134"/>
              <a:gd name="T35" fmla="*/ 54 h 137"/>
              <a:gd name="T36" fmla="*/ 6 w 134"/>
              <a:gd name="T37" fmla="*/ 42 h 137"/>
              <a:gd name="T38" fmla="*/ 12 w 134"/>
              <a:gd name="T39" fmla="*/ 30 h 137"/>
              <a:gd name="T40" fmla="*/ 20 w 134"/>
              <a:gd name="T41" fmla="*/ 20 h 137"/>
              <a:gd name="T42" fmla="*/ 30 w 134"/>
              <a:gd name="T43" fmla="*/ 12 h 137"/>
              <a:gd name="T44" fmla="*/ 42 w 134"/>
              <a:gd name="T45" fmla="*/ 6 h 137"/>
              <a:gd name="T46" fmla="*/ 54 w 134"/>
              <a:gd name="T47" fmla="*/ 2 h 137"/>
              <a:gd name="T48" fmla="*/ 68 w 134"/>
              <a:gd name="T49" fmla="*/ 0 h 137"/>
              <a:gd name="T50" fmla="*/ 80 w 134"/>
              <a:gd name="T51" fmla="*/ 2 h 137"/>
              <a:gd name="T52" fmla="*/ 94 w 134"/>
              <a:gd name="T53" fmla="*/ 6 h 137"/>
              <a:gd name="T54" fmla="*/ 104 w 134"/>
              <a:gd name="T55" fmla="*/ 12 h 137"/>
              <a:gd name="T56" fmla="*/ 114 w 134"/>
              <a:gd name="T57" fmla="*/ 20 h 137"/>
              <a:gd name="T58" fmla="*/ 124 w 134"/>
              <a:gd name="T59" fmla="*/ 30 h 137"/>
              <a:gd name="T60" fmla="*/ 130 w 134"/>
              <a:gd name="T61" fmla="*/ 42 h 137"/>
              <a:gd name="T62" fmla="*/ 134 w 134"/>
              <a:gd name="T63" fmla="*/ 54 h 137"/>
              <a:gd name="T64" fmla="*/ 134 w 134"/>
              <a:gd name="T65" fmla="*/ 6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4" h="137">
                <a:moveTo>
                  <a:pt x="134" y="69"/>
                </a:moveTo>
                <a:lnTo>
                  <a:pt x="134" y="83"/>
                </a:lnTo>
                <a:lnTo>
                  <a:pt x="130" y="95"/>
                </a:lnTo>
                <a:lnTo>
                  <a:pt x="124" y="107"/>
                </a:lnTo>
                <a:lnTo>
                  <a:pt x="114" y="117"/>
                </a:lnTo>
                <a:lnTo>
                  <a:pt x="104" y="125"/>
                </a:lnTo>
                <a:lnTo>
                  <a:pt x="94" y="131"/>
                </a:lnTo>
                <a:lnTo>
                  <a:pt x="80" y="135"/>
                </a:lnTo>
                <a:lnTo>
                  <a:pt x="68" y="137"/>
                </a:lnTo>
                <a:lnTo>
                  <a:pt x="54" y="135"/>
                </a:lnTo>
                <a:lnTo>
                  <a:pt x="42" y="131"/>
                </a:lnTo>
                <a:lnTo>
                  <a:pt x="30" y="125"/>
                </a:lnTo>
                <a:lnTo>
                  <a:pt x="20" y="117"/>
                </a:lnTo>
                <a:lnTo>
                  <a:pt x="12" y="107"/>
                </a:lnTo>
                <a:lnTo>
                  <a:pt x="6" y="95"/>
                </a:lnTo>
                <a:lnTo>
                  <a:pt x="2" y="83"/>
                </a:lnTo>
                <a:lnTo>
                  <a:pt x="0" y="69"/>
                </a:lnTo>
                <a:lnTo>
                  <a:pt x="2" y="54"/>
                </a:lnTo>
                <a:lnTo>
                  <a:pt x="6" y="42"/>
                </a:lnTo>
                <a:lnTo>
                  <a:pt x="12" y="30"/>
                </a:lnTo>
                <a:lnTo>
                  <a:pt x="20" y="20"/>
                </a:lnTo>
                <a:lnTo>
                  <a:pt x="30" y="12"/>
                </a:lnTo>
                <a:lnTo>
                  <a:pt x="42" y="6"/>
                </a:lnTo>
                <a:lnTo>
                  <a:pt x="54" y="2"/>
                </a:lnTo>
                <a:lnTo>
                  <a:pt x="68" y="0"/>
                </a:lnTo>
                <a:lnTo>
                  <a:pt x="80" y="2"/>
                </a:lnTo>
                <a:lnTo>
                  <a:pt x="94" y="6"/>
                </a:lnTo>
                <a:lnTo>
                  <a:pt x="104" y="12"/>
                </a:lnTo>
                <a:lnTo>
                  <a:pt x="114" y="20"/>
                </a:lnTo>
                <a:lnTo>
                  <a:pt x="124" y="30"/>
                </a:lnTo>
                <a:lnTo>
                  <a:pt x="130" y="42"/>
                </a:lnTo>
                <a:lnTo>
                  <a:pt x="134" y="54"/>
                </a:lnTo>
                <a:lnTo>
                  <a:pt x="134" y="67"/>
                </a:lnTo>
              </a:path>
            </a:pathLst>
          </a:custGeom>
          <a:noFill/>
          <a:ln w="12700">
            <a:solidFill>
              <a:srgbClr val="0092C8"/>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b="1"/>
          </a:p>
        </p:txBody>
      </p:sp>
      <p:sp>
        <p:nvSpPr>
          <p:cNvPr id="30753" name="Freeform 33"/>
          <p:cNvSpPr>
            <a:spLocks/>
          </p:cNvSpPr>
          <p:nvPr/>
        </p:nvSpPr>
        <p:spPr bwMode="auto">
          <a:xfrm>
            <a:off x="12896850" y="5199138"/>
            <a:ext cx="259080" cy="259080"/>
          </a:xfrm>
          <a:custGeom>
            <a:avLst/>
            <a:gdLst>
              <a:gd name="T0" fmla="*/ 136 w 136"/>
              <a:gd name="T1" fmla="*/ 68 h 136"/>
              <a:gd name="T2" fmla="*/ 134 w 136"/>
              <a:gd name="T3" fmla="*/ 82 h 136"/>
              <a:gd name="T4" fmla="*/ 130 w 136"/>
              <a:gd name="T5" fmla="*/ 94 h 136"/>
              <a:gd name="T6" fmla="*/ 124 w 136"/>
              <a:gd name="T7" fmla="*/ 106 h 136"/>
              <a:gd name="T8" fmla="*/ 116 w 136"/>
              <a:gd name="T9" fmla="*/ 116 h 136"/>
              <a:gd name="T10" fmla="*/ 106 w 136"/>
              <a:gd name="T11" fmla="*/ 124 h 136"/>
              <a:gd name="T12" fmla="*/ 94 w 136"/>
              <a:gd name="T13" fmla="*/ 130 h 136"/>
              <a:gd name="T14" fmla="*/ 82 w 136"/>
              <a:gd name="T15" fmla="*/ 134 h 136"/>
              <a:gd name="T16" fmla="*/ 68 w 136"/>
              <a:gd name="T17" fmla="*/ 136 h 136"/>
              <a:gd name="T18" fmla="*/ 54 w 136"/>
              <a:gd name="T19" fmla="*/ 134 h 136"/>
              <a:gd name="T20" fmla="*/ 42 w 136"/>
              <a:gd name="T21" fmla="*/ 130 h 136"/>
              <a:gd name="T22" fmla="*/ 30 w 136"/>
              <a:gd name="T23" fmla="*/ 124 h 136"/>
              <a:gd name="T24" fmla="*/ 20 w 136"/>
              <a:gd name="T25" fmla="*/ 116 h 136"/>
              <a:gd name="T26" fmla="*/ 12 w 136"/>
              <a:gd name="T27" fmla="*/ 106 h 136"/>
              <a:gd name="T28" fmla="*/ 6 w 136"/>
              <a:gd name="T29" fmla="*/ 94 h 136"/>
              <a:gd name="T30" fmla="*/ 2 w 136"/>
              <a:gd name="T31" fmla="*/ 82 h 136"/>
              <a:gd name="T32" fmla="*/ 0 w 136"/>
              <a:gd name="T33" fmla="*/ 68 h 136"/>
              <a:gd name="T34" fmla="*/ 2 w 136"/>
              <a:gd name="T35" fmla="*/ 54 h 136"/>
              <a:gd name="T36" fmla="*/ 6 w 136"/>
              <a:gd name="T37" fmla="*/ 42 h 136"/>
              <a:gd name="T38" fmla="*/ 12 w 136"/>
              <a:gd name="T39" fmla="*/ 30 h 136"/>
              <a:gd name="T40" fmla="*/ 20 w 136"/>
              <a:gd name="T41" fmla="*/ 20 h 136"/>
              <a:gd name="T42" fmla="*/ 30 w 136"/>
              <a:gd name="T43" fmla="*/ 12 h 136"/>
              <a:gd name="T44" fmla="*/ 42 w 136"/>
              <a:gd name="T45" fmla="*/ 6 h 136"/>
              <a:gd name="T46" fmla="*/ 54 w 136"/>
              <a:gd name="T47" fmla="*/ 2 h 136"/>
              <a:gd name="T48" fmla="*/ 68 w 136"/>
              <a:gd name="T49" fmla="*/ 0 h 136"/>
              <a:gd name="T50" fmla="*/ 82 w 136"/>
              <a:gd name="T51" fmla="*/ 2 h 136"/>
              <a:gd name="T52" fmla="*/ 94 w 136"/>
              <a:gd name="T53" fmla="*/ 6 h 136"/>
              <a:gd name="T54" fmla="*/ 106 w 136"/>
              <a:gd name="T55" fmla="*/ 12 h 136"/>
              <a:gd name="T56" fmla="*/ 116 w 136"/>
              <a:gd name="T57" fmla="*/ 20 h 136"/>
              <a:gd name="T58" fmla="*/ 124 w 136"/>
              <a:gd name="T59" fmla="*/ 30 h 136"/>
              <a:gd name="T60" fmla="*/ 130 w 136"/>
              <a:gd name="T61" fmla="*/ 42 h 136"/>
              <a:gd name="T62" fmla="*/ 134 w 136"/>
              <a:gd name="T63" fmla="*/ 54 h 136"/>
              <a:gd name="T64" fmla="*/ 134 w 136"/>
              <a:gd name="T65" fmla="*/ 68 h 136"/>
              <a:gd name="T66" fmla="*/ 136 w 136"/>
              <a:gd name="T67" fmla="*/ 68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6" h="136">
                <a:moveTo>
                  <a:pt x="136" y="68"/>
                </a:moveTo>
                <a:lnTo>
                  <a:pt x="134" y="82"/>
                </a:lnTo>
                <a:lnTo>
                  <a:pt x="130" y="94"/>
                </a:lnTo>
                <a:lnTo>
                  <a:pt x="124" y="106"/>
                </a:lnTo>
                <a:lnTo>
                  <a:pt x="116" y="116"/>
                </a:lnTo>
                <a:lnTo>
                  <a:pt x="106" y="124"/>
                </a:lnTo>
                <a:lnTo>
                  <a:pt x="94" y="130"/>
                </a:lnTo>
                <a:lnTo>
                  <a:pt x="82" y="134"/>
                </a:lnTo>
                <a:lnTo>
                  <a:pt x="68" y="136"/>
                </a:lnTo>
                <a:lnTo>
                  <a:pt x="54" y="134"/>
                </a:lnTo>
                <a:lnTo>
                  <a:pt x="42" y="130"/>
                </a:lnTo>
                <a:lnTo>
                  <a:pt x="30" y="124"/>
                </a:lnTo>
                <a:lnTo>
                  <a:pt x="20" y="116"/>
                </a:lnTo>
                <a:lnTo>
                  <a:pt x="12" y="106"/>
                </a:lnTo>
                <a:lnTo>
                  <a:pt x="6" y="94"/>
                </a:lnTo>
                <a:lnTo>
                  <a:pt x="2" y="82"/>
                </a:lnTo>
                <a:lnTo>
                  <a:pt x="0" y="68"/>
                </a:lnTo>
                <a:lnTo>
                  <a:pt x="2" y="54"/>
                </a:lnTo>
                <a:lnTo>
                  <a:pt x="6" y="42"/>
                </a:lnTo>
                <a:lnTo>
                  <a:pt x="12" y="30"/>
                </a:lnTo>
                <a:lnTo>
                  <a:pt x="20" y="20"/>
                </a:lnTo>
                <a:lnTo>
                  <a:pt x="30" y="12"/>
                </a:lnTo>
                <a:lnTo>
                  <a:pt x="42" y="6"/>
                </a:lnTo>
                <a:lnTo>
                  <a:pt x="54" y="2"/>
                </a:lnTo>
                <a:lnTo>
                  <a:pt x="68" y="0"/>
                </a:lnTo>
                <a:lnTo>
                  <a:pt x="82" y="2"/>
                </a:lnTo>
                <a:lnTo>
                  <a:pt x="94" y="6"/>
                </a:lnTo>
                <a:lnTo>
                  <a:pt x="106" y="12"/>
                </a:lnTo>
                <a:lnTo>
                  <a:pt x="116" y="20"/>
                </a:lnTo>
                <a:lnTo>
                  <a:pt x="124" y="30"/>
                </a:lnTo>
                <a:lnTo>
                  <a:pt x="130" y="42"/>
                </a:lnTo>
                <a:lnTo>
                  <a:pt x="134" y="54"/>
                </a:lnTo>
                <a:lnTo>
                  <a:pt x="134" y="68"/>
                </a:lnTo>
                <a:lnTo>
                  <a:pt x="136" y="6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CA" sz="3120" b="1"/>
          </a:p>
        </p:txBody>
      </p:sp>
      <p:sp>
        <p:nvSpPr>
          <p:cNvPr id="30754" name="Freeform 34"/>
          <p:cNvSpPr>
            <a:spLocks/>
          </p:cNvSpPr>
          <p:nvPr/>
        </p:nvSpPr>
        <p:spPr bwMode="auto">
          <a:xfrm>
            <a:off x="12896850" y="5199138"/>
            <a:ext cx="259080" cy="259080"/>
          </a:xfrm>
          <a:custGeom>
            <a:avLst/>
            <a:gdLst>
              <a:gd name="T0" fmla="*/ 136 w 136"/>
              <a:gd name="T1" fmla="*/ 68 h 136"/>
              <a:gd name="T2" fmla="*/ 134 w 136"/>
              <a:gd name="T3" fmla="*/ 82 h 136"/>
              <a:gd name="T4" fmla="*/ 130 w 136"/>
              <a:gd name="T5" fmla="*/ 94 h 136"/>
              <a:gd name="T6" fmla="*/ 124 w 136"/>
              <a:gd name="T7" fmla="*/ 106 h 136"/>
              <a:gd name="T8" fmla="*/ 116 w 136"/>
              <a:gd name="T9" fmla="*/ 116 h 136"/>
              <a:gd name="T10" fmla="*/ 106 w 136"/>
              <a:gd name="T11" fmla="*/ 124 h 136"/>
              <a:gd name="T12" fmla="*/ 94 w 136"/>
              <a:gd name="T13" fmla="*/ 130 h 136"/>
              <a:gd name="T14" fmla="*/ 82 w 136"/>
              <a:gd name="T15" fmla="*/ 134 h 136"/>
              <a:gd name="T16" fmla="*/ 68 w 136"/>
              <a:gd name="T17" fmla="*/ 136 h 136"/>
              <a:gd name="T18" fmla="*/ 54 w 136"/>
              <a:gd name="T19" fmla="*/ 134 h 136"/>
              <a:gd name="T20" fmla="*/ 42 w 136"/>
              <a:gd name="T21" fmla="*/ 130 h 136"/>
              <a:gd name="T22" fmla="*/ 30 w 136"/>
              <a:gd name="T23" fmla="*/ 124 h 136"/>
              <a:gd name="T24" fmla="*/ 20 w 136"/>
              <a:gd name="T25" fmla="*/ 116 h 136"/>
              <a:gd name="T26" fmla="*/ 12 w 136"/>
              <a:gd name="T27" fmla="*/ 106 h 136"/>
              <a:gd name="T28" fmla="*/ 6 w 136"/>
              <a:gd name="T29" fmla="*/ 94 h 136"/>
              <a:gd name="T30" fmla="*/ 2 w 136"/>
              <a:gd name="T31" fmla="*/ 82 h 136"/>
              <a:gd name="T32" fmla="*/ 0 w 136"/>
              <a:gd name="T33" fmla="*/ 68 h 136"/>
              <a:gd name="T34" fmla="*/ 2 w 136"/>
              <a:gd name="T35" fmla="*/ 54 h 136"/>
              <a:gd name="T36" fmla="*/ 6 w 136"/>
              <a:gd name="T37" fmla="*/ 42 h 136"/>
              <a:gd name="T38" fmla="*/ 12 w 136"/>
              <a:gd name="T39" fmla="*/ 30 h 136"/>
              <a:gd name="T40" fmla="*/ 20 w 136"/>
              <a:gd name="T41" fmla="*/ 20 h 136"/>
              <a:gd name="T42" fmla="*/ 30 w 136"/>
              <a:gd name="T43" fmla="*/ 12 h 136"/>
              <a:gd name="T44" fmla="*/ 42 w 136"/>
              <a:gd name="T45" fmla="*/ 6 h 136"/>
              <a:gd name="T46" fmla="*/ 54 w 136"/>
              <a:gd name="T47" fmla="*/ 2 h 136"/>
              <a:gd name="T48" fmla="*/ 68 w 136"/>
              <a:gd name="T49" fmla="*/ 0 h 136"/>
              <a:gd name="T50" fmla="*/ 82 w 136"/>
              <a:gd name="T51" fmla="*/ 2 h 136"/>
              <a:gd name="T52" fmla="*/ 94 w 136"/>
              <a:gd name="T53" fmla="*/ 6 h 136"/>
              <a:gd name="T54" fmla="*/ 106 w 136"/>
              <a:gd name="T55" fmla="*/ 12 h 136"/>
              <a:gd name="T56" fmla="*/ 116 w 136"/>
              <a:gd name="T57" fmla="*/ 20 h 136"/>
              <a:gd name="T58" fmla="*/ 124 w 136"/>
              <a:gd name="T59" fmla="*/ 30 h 136"/>
              <a:gd name="T60" fmla="*/ 130 w 136"/>
              <a:gd name="T61" fmla="*/ 42 h 136"/>
              <a:gd name="T62" fmla="*/ 134 w 136"/>
              <a:gd name="T63" fmla="*/ 54 h 136"/>
              <a:gd name="T64" fmla="*/ 134 w 136"/>
              <a:gd name="T65" fmla="*/ 68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6" h="136">
                <a:moveTo>
                  <a:pt x="136" y="68"/>
                </a:moveTo>
                <a:lnTo>
                  <a:pt x="134" y="82"/>
                </a:lnTo>
                <a:lnTo>
                  <a:pt x="130" y="94"/>
                </a:lnTo>
                <a:lnTo>
                  <a:pt x="124" y="106"/>
                </a:lnTo>
                <a:lnTo>
                  <a:pt x="116" y="116"/>
                </a:lnTo>
                <a:lnTo>
                  <a:pt x="106" y="124"/>
                </a:lnTo>
                <a:lnTo>
                  <a:pt x="94" y="130"/>
                </a:lnTo>
                <a:lnTo>
                  <a:pt x="82" y="134"/>
                </a:lnTo>
                <a:lnTo>
                  <a:pt x="68" y="136"/>
                </a:lnTo>
                <a:lnTo>
                  <a:pt x="54" y="134"/>
                </a:lnTo>
                <a:lnTo>
                  <a:pt x="42" y="130"/>
                </a:lnTo>
                <a:lnTo>
                  <a:pt x="30" y="124"/>
                </a:lnTo>
                <a:lnTo>
                  <a:pt x="20" y="116"/>
                </a:lnTo>
                <a:lnTo>
                  <a:pt x="12" y="106"/>
                </a:lnTo>
                <a:lnTo>
                  <a:pt x="6" y="94"/>
                </a:lnTo>
                <a:lnTo>
                  <a:pt x="2" y="82"/>
                </a:lnTo>
                <a:lnTo>
                  <a:pt x="0" y="68"/>
                </a:lnTo>
                <a:lnTo>
                  <a:pt x="2" y="54"/>
                </a:lnTo>
                <a:lnTo>
                  <a:pt x="6" y="42"/>
                </a:lnTo>
                <a:lnTo>
                  <a:pt x="12" y="30"/>
                </a:lnTo>
                <a:lnTo>
                  <a:pt x="20" y="20"/>
                </a:lnTo>
                <a:lnTo>
                  <a:pt x="30" y="12"/>
                </a:lnTo>
                <a:lnTo>
                  <a:pt x="42" y="6"/>
                </a:lnTo>
                <a:lnTo>
                  <a:pt x="54" y="2"/>
                </a:lnTo>
                <a:lnTo>
                  <a:pt x="68" y="0"/>
                </a:lnTo>
                <a:lnTo>
                  <a:pt x="82" y="2"/>
                </a:lnTo>
                <a:lnTo>
                  <a:pt x="94" y="6"/>
                </a:lnTo>
                <a:lnTo>
                  <a:pt x="106" y="12"/>
                </a:lnTo>
                <a:lnTo>
                  <a:pt x="116" y="20"/>
                </a:lnTo>
                <a:lnTo>
                  <a:pt x="124" y="30"/>
                </a:lnTo>
                <a:lnTo>
                  <a:pt x="130" y="42"/>
                </a:lnTo>
                <a:lnTo>
                  <a:pt x="134" y="54"/>
                </a:lnTo>
                <a:lnTo>
                  <a:pt x="134" y="68"/>
                </a:lnTo>
              </a:path>
            </a:pathLst>
          </a:custGeom>
          <a:noFill/>
          <a:ln w="12700">
            <a:solidFill>
              <a:srgbClr val="0092C8"/>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CA" sz="3120" b="1"/>
          </a:p>
        </p:txBody>
      </p:sp>
      <p:sp>
        <p:nvSpPr>
          <p:cNvPr id="30755" name="Rectangle 35"/>
          <p:cNvSpPr>
            <a:spLocks noChangeArrowheads="1"/>
          </p:cNvSpPr>
          <p:nvPr/>
        </p:nvSpPr>
        <p:spPr bwMode="auto">
          <a:xfrm>
            <a:off x="12961620" y="2825508"/>
            <a:ext cx="133050" cy="240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560" b="1">
                <a:latin typeface="Arial Black" panose="020B0A04020102020204" pitchFamily="34" charset="0"/>
              </a:rPr>
              <a:t>3</a:t>
            </a:r>
            <a:endParaRPr lang="en-US" altLang="en-US" sz="2160" b="1">
              <a:latin typeface="Arial" panose="020B0604020202020204" pitchFamily="34" charset="0"/>
            </a:endParaRPr>
          </a:p>
        </p:txBody>
      </p:sp>
      <p:sp>
        <p:nvSpPr>
          <p:cNvPr id="30756" name="Rectangle 36"/>
          <p:cNvSpPr>
            <a:spLocks noChangeArrowheads="1"/>
          </p:cNvSpPr>
          <p:nvPr/>
        </p:nvSpPr>
        <p:spPr bwMode="auto">
          <a:xfrm>
            <a:off x="12885420" y="2844558"/>
            <a:ext cx="1654299"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680" b="1">
                <a:latin typeface="Arial" panose="020B0604020202020204" pitchFamily="34" charset="0"/>
              </a:rPr>
              <a:t>      The vesicle</a:t>
            </a:r>
          </a:p>
          <a:p>
            <a:r>
              <a:rPr lang="en-US" altLang="en-US" sz="1680" b="1">
                <a:latin typeface="Arial" panose="020B0604020202020204" pitchFamily="34" charset="0"/>
              </a:rPr>
              <a:t>and plasma </a:t>
            </a:r>
            <a:endParaRPr lang="en-US" altLang="en-US" sz="2160" b="1">
              <a:latin typeface="Arial" panose="020B0604020202020204" pitchFamily="34" charset="0"/>
            </a:endParaRPr>
          </a:p>
          <a:p>
            <a:r>
              <a:rPr lang="en-US" altLang="en-US" sz="1680" b="1">
                <a:latin typeface="Arial" panose="020B0604020202020204" pitchFamily="34" charset="0"/>
              </a:rPr>
              <a:t>membrane fuse </a:t>
            </a:r>
            <a:endParaRPr lang="en-US" altLang="en-US" sz="2160" b="1">
              <a:latin typeface="Arial" panose="020B0604020202020204" pitchFamily="34" charset="0"/>
            </a:endParaRPr>
          </a:p>
          <a:p>
            <a:r>
              <a:rPr lang="en-US" altLang="en-US" sz="1680" b="1">
                <a:latin typeface="Arial" panose="020B0604020202020204" pitchFamily="34" charset="0"/>
              </a:rPr>
              <a:t>and a pore </a:t>
            </a:r>
            <a:endParaRPr lang="en-US" altLang="en-US" sz="2160" b="1">
              <a:latin typeface="Arial" panose="020B0604020202020204" pitchFamily="34" charset="0"/>
            </a:endParaRPr>
          </a:p>
          <a:p>
            <a:r>
              <a:rPr lang="en-US" altLang="en-US" sz="1680" b="1">
                <a:latin typeface="Arial" panose="020B0604020202020204" pitchFamily="34" charset="0"/>
              </a:rPr>
              <a:t>opens up.</a:t>
            </a:r>
          </a:p>
        </p:txBody>
      </p:sp>
      <p:sp>
        <p:nvSpPr>
          <p:cNvPr id="30757" name="Rectangle 37"/>
          <p:cNvSpPr>
            <a:spLocks noChangeArrowheads="1"/>
          </p:cNvSpPr>
          <p:nvPr/>
        </p:nvSpPr>
        <p:spPr bwMode="auto">
          <a:xfrm>
            <a:off x="12961620" y="5180088"/>
            <a:ext cx="133050" cy="240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560" b="1">
                <a:latin typeface="Arial Black" panose="020B0A04020102020204" pitchFamily="34" charset="0"/>
              </a:rPr>
              <a:t>4</a:t>
            </a:r>
            <a:endParaRPr lang="en-US" altLang="en-US" sz="2160" b="1">
              <a:latin typeface="Arial" panose="020B0604020202020204" pitchFamily="34" charset="0"/>
            </a:endParaRPr>
          </a:p>
        </p:txBody>
      </p:sp>
      <p:sp>
        <p:nvSpPr>
          <p:cNvPr id="30758" name="Rectangle 38"/>
          <p:cNvSpPr>
            <a:spLocks noChangeArrowheads="1"/>
          </p:cNvSpPr>
          <p:nvPr/>
        </p:nvSpPr>
        <p:spPr bwMode="auto">
          <a:xfrm>
            <a:off x="12885420" y="5210569"/>
            <a:ext cx="1580561" cy="10341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680" b="1">
                <a:latin typeface="Arial" panose="020B0604020202020204" pitchFamily="34" charset="0"/>
              </a:rPr>
              <a:t>      Vesicle</a:t>
            </a:r>
          </a:p>
          <a:p>
            <a:r>
              <a:rPr lang="en-US" altLang="en-US" sz="1680" b="1">
                <a:latin typeface="Arial" panose="020B0604020202020204" pitchFamily="34" charset="0"/>
              </a:rPr>
              <a:t>contents are </a:t>
            </a:r>
            <a:endParaRPr lang="en-US" altLang="en-US" sz="2160" b="1">
              <a:latin typeface="Arial" panose="020B0604020202020204" pitchFamily="34" charset="0"/>
            </a:endParaRPr>
          </a:p>
          <a:p>
            <a:r>
              <a:rPr lang="en-US" altLang="en-US" sz="1680" b="1">
                <a:latin typeface="Arial" panose="020B0604020202020204" pitchFamily="34" charset="0"/>
              </a:rPr>
              <a:t>released to the </a:t>
            </a:r>
            <a:endParaRPr lang="en-US" altLang="en-US" sz="2160" b="1">
              <a:latin typeface="Arial" panose="020B0604020202020204" pitchFamily="34" charset="0"/>
            </a:endParaRPr>
          </a:p>
          <a:p>
            <a:r>
              <a:rPr lang="en-US" altLang="en-US" sz="1680" b="1">
                <a:latin typeface="Arial" panose="020B0604020202020204" pitchFamily="34" charset="0"/>
              </a:rPr>
              <a:t>cell exterior.</a:t>
            </a:r>
          </a:p>
        </p:txBody>
      </p:sp>
      <p:sp>
        <p:nvSpPr>
          <p:cNvPr id="30759" name="Rectangle 39"/>
          <p:cNvSpPr>
            <a:spLocks noChangeArrowheads="1"/>
          </p:cNvSpPr>
          <p:nvPr/>
        </p:nvSpPr>
        <p:spPr bwMode="auto">
          <a:xfrm>
            <a:off x="10443210" y="2086369"/>
            <a:ext cx="1728037" cy="2215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US" altLang="en-US" sz="1440" b="1">
                <a:latin typeface="Arial" panose="020B0604020202020204" pitchFamily="34" charset="0"/>
              </a:rPr>
              <a:t>Fusion pore formed</a:t>
            </a:r>
            <a:endParaRPr lang="en-US" altLang="en-US" sz="2160" b="1">
              <a:latin typeface="Arial" panose="020B0604020202020204" pitchFamily="34" charset="0"/>
            </a:endParaRPr>
          </a:p>
        </p:txBody>
      </p:sp>
      <p:sp>
        <p:nvSpPr>
          <p:cNvPr id="2" name="TextBox 1"/>
          <p:cNvSpPr txBox="1"/>
          <p:nvPr/>
        </p:nvSpPr>
        <p:spPr>
          <a:xfrm>
            <a:off x="457200" y="2057400"/>
            <a:ext cx="3901513" cy="3693319"/>
          </a:xfrm>
          <a:prstGeom prst="rect">
            <a:avLst/>
          </a:prstGeom>
          <a:noFill/>
        </p:spPr>
        <p:txBody>
          <a:bodyPr wrap="square" rtlCol="0">
            <a:spAutoFit/>
          </a:bodyPr>
          <a:lstStyle/>
          <a:p>
            <a:r>
              <a:rPr lang="en-US" altLang="en-US" b="1" dirty="0" smtClean="0">
                <a:latin typeface="Arial" panose="020B0604020202020204" pitchFamily="34" charset="0"/>
                <a:cs typeface="Arial" panose="020B0604020202020204" pitchFamily="34" charset="0"/>
              </a:rPr>
              <a:t>Examples of exocytosis: </a:t>
            </a:r>
            <a:endParaRPr lang="en-US" altLang="en-US" b="1" dirty="0">
              <a:latin typeface="Arial" panose="020B0604020202020204" pitchFamily="34" charset="0"/>
              <a:cs typeface="Arial" panose="020B0604020202020204" pitchFamily="34" charset="0"/>
            </a:endParaRPr>
          </a:p>
          <a:p>
            <a:pPr marL="1110244" lvl="1" indent="-457200">
              <a:buFont typeface="Arial" panose="020B0604020202020204" pitchFamily="34" charset="0"/>
              <a:buChar char="•"/>
            </a:pPr>
            <a:r>
              <a:rPr lang="en-US" altLang="en-US" dirty="0">
                <a:latin typeface="Arial" panose="020B0604020202020204" pitchFamily="34" charset="0"/>
                <a:cs typeface="Arial" panose="020B0604020202020204" pitchFamily="34" charset="0"/>
              </a:rPr>
              <a:t>Hormone secretion </a:t>
            </a:r>
          </a:p>
          <a:p>
            <a:pPr marL="1110244" lvl="1" indent="-457200">
              <a:buFont typeface="Arial" panose="020B0604020202020204" pitchFamily="34" charset="0"/>
              <a:buChar char="•"/>
            </a:pPr>
            <a:r>
              <a:rPr lang="en-US" altLang="en-US" dirty="0" smtClean="0">
                <a:latin typeface="Arial" panose="020B0604020202020204" pitchFamily="34" charset="0"/>
                <a:cs typeface="Arial" panose="020B0604020202020204" pitchFamily="34" charset="0"/>
              </a:rPr>
              <a:t>Neurotransmitter </a:t>
            </a:r>
            <a:r>
              <a:rPr lang="en-US" altLang="en-US" dirty="0">
                <a:latin typeface="Arial" panose="020B0604020202020204" pitchFamily="34" charset="0"/>
                <a:cs typeface="Arial" panose="020B0604020202020204" pitchFamily="34" charset="0"/>
              </a:rPr>
              <a:t>release </a:t>
            </a:r>
          </a:p>
          <a:p>
            <a:pPr marL="1110244" lvl="1" indent="-457200">
              <a:buFont typeface="Arial" panose="020B0604020202020204" pitchFamily="34" charset="0"/>
              <a:buChar char="•"/>
            </a:pPr>
            <a:r>
              <a:rPr lang="en-US" altLang="en-US" dirty="0">
                <a:latin typeface="Arial" panose="020B0604020202020204" pitchFamily="34" charset="0"/>
                <a:cs typeface="Arial" panose="020B0604020202020204" pitchFamily="34" charset="0"/>
              </a:rPr>
              <a:t>Mucus secretion </a:t>
            </a:r>
          </a:p>
          <a:p>
            <a:pPr marL="1110244" lvl="1" indent="-457200">
              <a:buFont typeface="Arial" panose="020B0604020202020204" pitchFamily="34" charset="0"/>
              <a:buChar char="•"/>
            </a:pPr>
            <a:r>
              <a:rPr lang="en-US" altLang="en-US" dirty="0">
                <a:latin typeface="Arial" panose="020B0604020202020204" pitchFamily="34" charset="0"/>
                <a:cs typeface="Arial" panose="020B0604020202020204" pitchFamily="34" charset="0"/>
              </a:rPr>
              <a:t>Ejection of wastes </a:t>
            </a:r>
          </a:p>
        </p:txBody>
      </p:sp>
      <p:sp>
        <p:nvSpPr>
          <p:cNvPr id="35" name="Rectangle 4"/>
          <p:cNvSpPr>
            <a:spLocks noGrp="1" noChangeArrowheads="1"/>
          </p:cNvSpPr>
          <p:nvPr>
            <p:ph type="title"/>
          </p:nvPr>
        </p:nvSpPr>
        <p:spPr>
          <a:xfrm>
            <a:off x="731520" y="-76200"/>
            <a:ext cx="13167360" cy="1371600"/>
          </a:xfrm>
        </p:spPr>
        <p:txBody>
          <a:bodyPr>
            <a:normAutofit/>
          </a:bodyPr>
          <a:lstStyle/>
          <a:p>
            <a:r>
              <a:rPr lang="en-US" altLang="en-US" sz="5400" b="1" dirty="0"/>
              <a:t>Exocytosis</a:t>
            </a:r>
          </a:p>
        </p:txBody>
      </p:sp>
    </p:spTree>
    <p:extLst>
      <p:ext uri="{BB962C8B-B14F-4D97-AF65-F5344CB8AC3E}">
        <p14:creationId xmlns:p14="http://schemas.microsoft.com/office/powerpoint/2010/main" val="1660843153"/>
      </p:ext>
    </p:extLst>
  </p:cSld>
  <p:clrMapOvr>
    <a:masterClrMapping/>
  </p:clrMapOvr>
  <p:timing>
    <p:tnLst>
      <p:par>
        <p:cTn xmlns:p14="http://schemas.microsoft.com/office/powerpoint/2010/mai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Content Placeholder 7"/>
          <p:cNvGraphicFramePr>
            <a:graphicFrameLocks noGrp="1"/>
          </p:cNvGraphicFramePr>
          <p:nvPr>
            <p:ph idx="1"/>
            <p:extLst>
              <p:ext uri="{D42A27DB-BD31-4B8C-83A1-F6EECF244321}">
                <p14:modId xmlns:p14="http://schemas.microsoft.com/office/powerpoint/2010/main" val="3635118779"/>
              </p:ext>
            </p:extLst>
          </p:nvPr>
        </p:nvGraphicFramePr>
        <p:xfrm>
          <a:off x="731838" y="1244600"/>
          <a:ext cx="13166724" cy="2565399"/>
        </p:xfrm>
        <a:graphic>
          <a:graphicData uri="http://schemas.openxmlformats.org/drawingml/2006/table">
            <a:tbl>
              <a:tblPr firstRow="1" bandRow="1">
                <a:tableStyleId>{5C22544A-7EE6-4342-B048-85BDC9FD1C3A}</a:tableStyleId>
              </a:tblPr>
              <a:tblGrid>
                <a:gridCol w="4388908"/>
                <a:gridCol w="4388908"/>
                <a:gridCol w="4388908"/>
              </a:tblGrid>
              <a:tr h="370840">
                <a:tc>
                  <a:txBody>
                    <a:bodyPr/>
                    <a:lstStyle/>
                    <a:p>
                      <a:r>
                        <a:rPr lang="fr-CA" dirty="0" smtClean="0">
                          <a:latin typeface="Arial" panose="020B0604020202020204" pitchFamily="34" charset="0"/>
                          <a:cs typeface="Arial" panose="020B0604020202020204" pitchFamily="34" charset="0"/>
                        </a:rPr>
                        <a:t>Passive</a:t>
                      </a:r>
                      <a:r>
                        <a:rPr lang="fr-CA" baseline="0" dirty="0" smtClean="0">
                          <a:latin typeface="Arial" panose="020B0604020202020204" pitchFamily="34" charset="0"/>
                          <a:cs typeface="Arial" panose="020B0604020202020204" pitchFamily="34" charset="0"/>
                        </a:rPr>
                        <a:t> </a:t>
                      </a:r>
                      <a:r>
                        <a:rPr lang="fr-CA" dirty="0" err="1" smtClean="0">
                          <a:latin typeface="Arial" panose="020B0604020202020204" pitchFamily="34" charset="0"/>
                          <a:cs typeface="Arial" panose="020B0604020202020204" pitchFamily="34" charset="0"/>
                        </a:rPr>
                        <a:t>process</a:t>
                      </a:r>
                      <a:endParaRPr lang="en-CA" dirty="0">
                        <a:latin typeface="Arial" panose="020B0604020202020204" pitchFamily="34" charset="0"/>
                        <a:cs typeface="Arial" panose="020B0604020202020204" pitchFamily="34" charset="0"/>
                      </a:endParaRPr>
                    </a:p>
                  </a:txBody>
                  <a:tcPr/>
                </a:tc>
                <a:tc>
                  <a:txBody>
                    <a:bodyPr/>
                    <a:lstStyle/>
                    <a:p>
                      <a:r>
                        <a:rPr lang="fr-CA" dirty="0" err="1" smtClean="0">
                          <a:latin typeface="Arial" panose="020B0604020202020204" pitchFamily="34" charset="0"/>
                          <a:cs typeface="Arial" panose="020B0604020202020204" pitchFamily="34" charset="0"/>
                        </a:rPr>
                        <a:t>Energy</a:t>
                      </a:r>
                      <a:r>
                        <a:rPr lang="fr-CA" dirty="0" smtClean="0">
                          <a:latin typeface="Arial" panose="020B0604020202020204" pitchFamily="34" charset="0"/>
                          <a:cs typeface="Arial" panose="020B0604020202020204" pitchFamily="34" charset="0"/>
                        </a:rPr>
                        <a:t> source</a:t>
                      </a:r>
                      <a:endParaRPr lang="en-CA" dirty="0">
                        <a:latin typeface="Arial" panose="020B0604020202020204" pitchFamily="34" charset="0"/>
                        <a:cs typeface="Arial" panose="020B0604020202020204" pitchFamily="34" charset="0"/>
                      </a:endParaRPr>
                    </a:p>
                  </a:txBody>
                  <a:tcPr/>
                </a:tc>
                <a:tc>
                  <a:txBody>
                    <a:bodyPr/>
                    <a:lstStyle/>
                    <a:p>
                      <a:r>
                        <a:rPr lang="fr-CA" dirty="0" err="1" smtClean="0">
                          <a:latin typeface="Arial" panose="020B0604020202020204" pitchFamily="34" charset="0"/>
                          <a:cs typeface="Arial" panose="020B0604020202020204" pitchFamily="34" charset="0"/>
                        </a:rPr>
                        <a:t>Examples</a:t>
                      </a:r>
                      <a:endParaRPr lang="en-CA" dirty="0">
                        <a:latin typeface="Arial" panose="020B0604020202020204" pitchFamily="34" charset="0"/>
                        <a:cs typeface="Arial" panose="020B0604020202020204" pitchFamily="34" charset="0"/>
                      </a:endParaRPr>
                    </a:p>
                  </a:txBody>
                  <a:tcPr/>
                </a:tc>
              </a:tr>
              <a:tr h="370840">
                <a:tc>
                  <a:txBody>
                    <a:bodyPr/>
                    <a:lstStyle/>
                    <a:p>
                      <a:r>
                        <a:rPr lang="fr-CA" dirty="0" smtClean="0">
                          <a:latin typeface="Arial" panose="020B0604020202020204" pitchFamily="34" charset="0"/>
                          <a:cs typeface="Arial" panose="020B0604020202020204" pitchFamily="34" charset="0"/>
                        </a:rPr>
                        <a:t>Simple diffusion</a:t>
                      </a:r>
                      <a:endParaRPr lang="en-CA" dirty="0">
                        <a:latin typeface="Arial" panose="020B0604020202020204" pitchFamily="34" charset="0"/>
                        <a:cs typeface="Arial" panose="020B0604020202020204" pitchFamily="34" charset="0"/>
                      </a:endParaRPr>
                    </a:p>
                  </a:txBody>
                  <a:tcPr/>
                </a:tc>
                <a:tc>
                  <a:txBody>
                    <a:bodyPr/>
                    <a:lstStyle/>
                    <a:p>
                      <a:r>
                        <a:rPr lang="fr-CA" dirty="0" err="1" smtClean="0">
                          <a:latin typeface="Arial" panose="020B0604020202020204" pitchFamily="34" charset="0"/>
                          <a:cs typeface="Arial" panose="020B0604020202020204" pitchFamily="34" charset="0"/>
                        </a:rPr>
                        <a:t>Kinetic</a:t>
                      </a:r>
                      <a:r>
                        <a:rPr lang="fr-CA" dirty="0" smtClean="0">
                          <a:latin typeface="Arial" panose="020B0604020202020204" pitchFamily="34" charset="0"/>
                          <a:cs typeface="Arial" panose="020B0604020202020204" pitchFamily="34" charset="0"/>
                        </a:rPr>
                        <a:t> </a:t>
                      </a:r>
                      <a:r>
                        <a:rPr lang="fr-CA" dirty="0" err="1" smtClean="0">
                          <a:latin typeface="Arial" panose="020B0604020202020204" pitchFamily="34" charset="0"/>
                          <a:cs typeface="Arial" panose="020B0604020202020204" pitchFamily="34" charset="0"/>
                        </a:rPr>
                        <a:t>energy</a:t>
                      </a:r>
                      <a:endParaRPr lang="en-CA" dirty="0">
                        <a:latin typeface="Arial" panose="020B0604020202020204" pitchFamily="34" charset="0"/>
                        <a:cs typeface="Arial" panose="020B0604020202020204" pitchFamily="34" charset="0"/>
                      </a:endParaRPr>
                    </a:p>
                  </a:txBody>
                  <a:tcPr/>
                </a:tc>
                <a:tc>
                  <a:txBody>
                    <a:bodyPr/>
                    <a:lstStyle/>
                    <a:p>
                      <a:r>
                        <a:rPr kumimoji="0" lang="en-US"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Movement of O</a:t>
                      </a:r>
                      <a:r>
                        <a:rPr kumimoji="0" lang="en-US" altLang="en-US" sz="1800" b="0" i="0" u="none" strike="noStrike" cap="none" normalizeH="0" baseline="-25000" dirty="0" smtClean="0">
                          <a:ln>
                            <a:noFill/>
                          </a:ln>
                          <a:solidFill>
                            <a:schemeClr val="tx1"/>
                          </a:solidFill>
                          <a:effectLst/>
                          <a:latin typeface="Arial" panose="020B0604020202020204" pitchFamily="34" charset="0"/>
                          <a:cs typeface="Arial" panose="020B0604020202020204" pitchFamily="34" charset="0"/>
                        </a:rPr>
                        <a:t>2</a:t>
                      </a:r>
                      <a:r>
                        <a:rPr kumimoji="0" lang="en-US"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through phospholipid bilayer</a:t>
                      </a:r>
                      <a:endParaRPr lang="en-CA" dirty="0">
                        <a:latin typeface="Arial" panose="020B0604020202020204" pitchFamily="34" charset="0"/>
                        <a:cs typeface="Arial" panose="020B0604020202020204" pitchFamily="34" charset="0"/>
                      </a:endParaRPr>
                    </a:p>
                  </a:txBody>
                  <a:tcPr/>
                </a:tc>
              </a:tr>
              <a:tr h="370840">
                <a:tc>
                  <a:txBody>
                    <a:bodyPr/>
                    <a:lstStyle/>
                    <a:p>
                      <a:r>
                        <a:rPr lang="fr-CA" dirty="0" err="1" smtClean="0">
                          <a:latin typeface="Arial" panose="020B0604020202020204" pitchFamily="34" charset="0"/>
                          <a:cs typeface="Arial" panose="020B0604020202020204" pitchFamily="34" charset="0"/>
                        </a:rPr>
                        <a:t>Facilitated</a:t>
                      </a:r>
                      <a:r>
                        <a:rPr lang="fr-CA" dirty="0" smtClean="0">
                          <a:latin typeface="Arial" panose="020B0604020202020204" pitchFamily="34" charset="0"/>
                          <a:cs typeface="Arial" panose="020B0604020202020204" pitchFamily="34" charset="0"/>
                        </a:rPr>
                        <a:t> diffusion</a:t>
                      </a:r>
                      <a:endParaRPr lang="en-CA" dirty="0">
                        <a:latin typeface="Arial" panose="020B0604020202020204" pitchFamily="34" charset="0"/>
                        <a:cs typeface="Arial" panose="020B0604020202020204" pitchFamily="34" charset="0"/>
                      </a:endParaRPr>
                    </a:p>
                  </a:txBody>
                  <a:tcPr/>
                </a:tc>
                <a:tc>
                  <a:txBody>
                    <a:bodyPr/>
                    <a:lstStyle/>
                    <a:p>
                      <a:r>
                        <a:rPr lang="fr-CA" dirty="0" err="1" smtClean="0">
                          <a:latin typeface="Arial" panose="020B0604020202020204" pitchFamily="34" charset="0"/>
                          <a:cs typeface="Arial" panose="020B0604020202020204" pitchFamily="34" charset="0"/>
                        </a:rPr>
                        <a:t>Kinetic</a:t>
                      </a:r>
                      <a:r>
                        <a:rPr lang="fr-CA" dirty="0" smtClean="0">
                          <a:latin typeface="Arial" panose="020B0604020202020204" pitchFamily="34" charset="0"/>
                          <a:cs typeface="Arial" panose="020B0604020202020204" pitchFamily="34" charset="0"/>
                        </a:rPr>
                        <a:t> </a:t>
                      </a:r>
                      <a:r>
                        <a:rPr lang="fr-CA" dirty="0" err="1" smtClean="0">
                          <a:latin typeface="Arial" panose="020B0604020202020204" pitchFamily="34" charset="0"/>
                          <a:cs typeface="Arial" panose="020B0604020202020204" pitchFamily="34" charset="0"/>
                        </a:rPr>
                        <a:t>energy</a:t>
                      </a:r>
                      <a:endParaRPr lang="en-CA"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Movement of glucose into cells</a:t>
                      </a:r>
                    </a:p>
                    <a:p>
                      <a:endParaRPr lang="en-CA" dirty="0">
                        <a:latin typeface="Arial" panose="020B0604020202020204" pitchFamily="34" charset="0"/>
                        <a:cs typeface="Arial" panose="020B0604020202020204" pitchFamily="34" charset="0"/>
                      </a:endParaRPr>
                    </a:p>
                  </a:txBody>
                  <a:tcPr/>
                </a:tc>
              </a:tr>
              <a:tr h="370840">
                <a:tc>
                  <a:txBody>
                    <a:bodyPr/>
                    <a:lstStyle/>
                    <a:p>
                      <a:r>
                        <a:rPr lang="fr-CA" dirty="0" err="1" smtClean="0">
                          <a:latin typeface="Arial" panose="020B0604020202020204" pitchFamily="34" charset="0"/>
                          <a:cs typeface="Arial" panose="020B0604020202020204" pitchFamily="34" charset="0"/>
                        </a:rPr>
                        <a:t>Osmosis</a:t>
                      </a:r>
                      <a:endParaRPr lang="en-CA" dirty="0">
                        <a:latin typeface="Arial" panose="020B0604020202020204" pitchFamily="34" charset="0"/>
                        <a:cs typeface="Arial" panose="020B0604020202020204" pitchFamily="34" charset="0"/>
                      </a:endParaRPr>
                    </a:p>
                  </a:txBody>
                  <a:tcPr/>
                </a:tc>
                <a:tc>
                  <a:txBody>
                    <a:bodyPr/>
                    <a:lstStyle/>
                    <a:p>
                      <a:r>
                        <a:rPr lang="fr-CA" dirty="0" err="1" smtClean="0">
                          <a:latin typeface="Arial" panose="020B0604020202020204" pitchFamily="34" charset="0"/>
                          <a:cs typeface="Arial" panose="020B0604020202020204" pitchFamily="34" charset="0"/>
                        </a:rPr>
                        <a:t>Kinetic</a:t>
                      </a:r>
                      <a:r>
                        <a:rPr lang="fr-CA" dirty="0" smtClean="0">
                          <a:latin typeface="Arial" panose="020B0604020202020204" pitchFamily="34" charset="0"/>
                          <a:cs typeface="Arial" panose="020B0604020202020204" pitchFamily="34" charset="0"/>
                        </a:rPr>
                        <a:t> </a:t>
                      </a:r>
                      <a:r>
                        <a:rPr lang="fr-CA" dirty="0" err="1" smtClean="0">
                          <a:latin typeface="Arial" panose="020B0604020202020204" pitchFamily="34" charset="0"/>
                          <a:cs typeface="Arial" panose="020B0604020202020204" pitchFamily="34" charset="0"/>
                        </a:rPr>
                        <a:t>energy</a:t>
                      </a:r>
                      <a:endParaRPr lang="en-CA"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Movement of H</a:t>
                      </a:r>
                      <a:r>
                        <a:rPr kumimoji="0" lang="en-US" altLang="en-US" sz="1800" b="0" i="0" u="none" strike="noStrike" cap="none" normalizeH="0" baseline="-25000" dirty="0" smtClean="0">
                          <a:ln>
                            <a:noFill/>
                          </a:ln>
                          <a:solidFill>
                            <a:schemeClr val="tx1"/>
                          </a:solidFill>
                          <a:effectLst/>
                          <a:latin typeface="Arial" panose="020B0604020202020204" pitchFamily="34" charset="0"/>
                          <a:cs typeface="Arial" panose="020B0604020202020204" pitchFamily="34" charset="0"/>
                        </a:rPr>
                        <a:t>2</a:t>
                      </a:r>
                      <a:r>
                        <a:rPr kumimoji="0" lang="en-US"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O through phospholipid bilayer or AQPs</a:t>
                      </a:r>
                    </a:p>
                    <a:p>
                      <a:endParaRPr lang="en-CA" dirty="0">
                        <a:latin typeface="Arial" panose="020B0604020202020204" pitchFamily="34" charset="0"/>
                        <a:cs typeface="Arial" panose="020B0604020202020204" pitchFamily="34" charset="0"/>
                      </a:endParaRPr>
                    </a:p>
                  </a:txBody>
                  <a:tcPr/>
                </a:tc>
              </a:tr>
            </a:tbl>
          </a:graphicData>
        </a:graphic>
      </p:graphicFrame>
      <p:graphicFrame>
        <p:nvGraphicFramePr>
          <p:cNvPr id="9" name="Content Placeholder 7"/>
          <p:cNvGraphicFramePr>
            <a:graphicFrameLocks/>
          </p:cNvGraphicFramePr>
          <p:nvPr>
            <p:extLst>
              <p:ext uri="{D42A27DB-BD31-4B8C-83A1-F6EECF244321}">
                <p14:modId xmlns:p14="http://schemas.microsoft.com/office/powerpoint/2010/main" val="1222385403"/>
              </p:ext>
            </p:extLst>
          </p:nvPr>
        </p:nvGraphicFramePr>
        <p:xfrm>
          <a:off x="685800" y="4038600"/>
          <a:ext cx="13166724" cy="3937000"/>
        </p:xfrm>
        <a:graphic>
          <a:graphicData uri="http://schemas.openxmlformats.org/drawingml/2006/table">
            <a:tbl>
              <a:tblPr firstRow="1" bandRow="1">
                <a:tableStyleId>{5C22544A-7EE6-4342-B048-85BDC9FD1C3A}</a:tableStyleId>
              </a:tblPr>
              <a:tblGrid>
                <a:gridCol w="4388908"/>
                <a:gridCol w="4388908"/>
                <a:gridCol w="4388908"/>
              </a:tblGrid>
              <a:tr h="142240">
                <a:tc>
                  <a:txBody>
                    <a:bodyPr/>
                    <a:lstStyle/>
                    <a:p>
                      <a:r>
                        <a:rPr lang="fr-CA" baseline="0" dirty="0" smtClean="0">
                          <a:latin typeface="Arial" panose="020B0604020202020204" pitchFamily="34" charset="0"/>
                          <a:cs typeface="Arial" panose="020B0604020202020204" pitchFamily="34" charset="0"/>
                        </a:rPr>
                        <a:t>Active </a:t>
                      </a:r>
                      <a:r>
                        <a:rPr lang="fr-CA" dirty="0" err="1" smtClean="0">
                          <a:latin typeface="Arial" panose="020B0604020202020204" pitchFamily="34" charset="0"/>
                          <a:cs typeface="Arial" panose="020B0604020202020204" pitchFamily="34" charset="0"/>
                        </a:rPr>
                        <a:t>process</a:t>
                      </a:r>
                      <a:endParaRPr lang="en-CA" dirty="0">
                        <a:latin typeface="Arial" panose="020B0604020202020204" pitchFamily="34" charset="0"/>
                        <a:cs typeface="Arial" panose="020B0604020202020204" pitchFamily="34" charset="0"/>
                      </a:endParaRPr>
                    </a:p>
                  </a:txBody>
                  <a:tcPr/>
                </a:tc>
                <a:tc>
                  <a:txBody>
                    <a:bodyPr/>
                    <a:lstStyle/>
                    <a:p>
                      <a:r>
                        <a:rPr lang="fr-CA" dirty="0" err="1" smtClean="0">
                          <a:latin typeface="Arial" panose="020B0604020202020204" pitchFamily="34" charset="0"/>
                          <a:cs typeface="Arial" panose="020B0604020202020204" pitchFamily="34" charset="0"/>
                        </a:rPr>
                        <a:t>Energy</a:t>
                      </a:r>
                      <a:r>
                        <a:rPr lang="fr-CA" dirty="0" smtClean="0">
                          <a:latin typeface="Arial" panose="020B0604020202020204" pitchFamily="34" charset="0"/>
                          <a:cs typeface="Arial" panose="020B0604020202020204" pitchFamily="34" charset="0"/>
                        </a:rPr>
                        <a:t> source</a:t>
                      </a:r>
                      <a:endParaRPr lang="en-CA" dirty="0">
                        <a:latin typeface="Arial" panose="020B0604020202020204" pitchFamily="34" charset="0"/>
                        <a:cs typeface="Arial" panose="020B0604020202020204" pitchFamily="34" charset="0"/>
                      </a:endParaRPr>
                    </a:p>
                  </a:txBody>
                  <a:tcPr/>
                </a:tc>
                <a:tc>
                  <a:txBody>
                    <a:bodyPr/>
                    <a:lstStyle/>
                    <a:p>
                      <a:r>
                        <a:rPr lang="fr-CA" dirty="0" err="1" smtClean="0">
                          <a:latin typeface="Arial" panose="020B0604020202020204" pitchFamily="34" charset="0"/>
                          <a:cs typeface="Arial" panose="020B0604020202020204" pitchFamily="34" charset="0"/>
                        </a:rPr>
                        <a:t>Examples</a:t>
                      </a:r>
                      <a:endParaRPr lang="en-CA" dirty="0">
                        <a:latin typeface="Arial" panose="020B0604020202020204" pitchFamily="34" charset="0"/>
                        <a:cs typeface="Arial" panose="020B0604020202020204" pitchFamily="34" charset="0"/>
                      </a:endParaRPr>
                    </a:p>
                  </a:txBody>
                  <a:tcPr/>
                </a:tc>
              </a:tr>
              <a:tr h="370840">
                <a:tc>
                  <a:txBody>
                    <a:bodyPr/>
                    <a:lstStyle/>
                    <a:p>
                      <a:r>
                        <a:rPr lang="fr-CA" dirty="0" err="1" smtClean="0">
                          <a:latin typeface="Arial" panose="020B0604020202020204" pitchFamily="34" charset="0"/>
                          <a:cs typeface="Arial" panose="020B0604020202020204" pitchFamily="34" charset="0"/>
                        </a:rPr>
                        <a:t>Primary</a:t>
                      </a:r>
                      <a:r>
                        <a:rPr lang="fr-CA" dirty="0" smtClean="0">
                          <a:latin typeface="Arial" panose="020B0604020202020204" pitchFamily="34" charset="0"/>
                          <a:cs typeface="Arial" panose="020B0604020202020204" pitchFamily="34" charset="0"/>
                        </a:rPr>
                        <a:t> active transport</a:t>
                      </a:r>
                      <a:endParaRPr lang="en-CA" dirty="0">
                        <a:latin typeface="Arial" panose="020B0604020202020204" pitchFamily="34" charset="0"/>
                        <a:cs typeface="Arial" panose="020B0604020202020204" pitchFamily="34" charset="0"/>
                      </a:endParaRPr>
                    </a:p>
                  </a:txBody>
                  <a:tcPr/>
                </a:tc>
                <a:tc>
                  <a:txBody>
                    <a:bodyPr/>
                    <a:lstStyle/>
                    <a:p>
                      <a:r>
                        <a:rPr lang="fr-CA" dirty="0" smtClean="0">
                          <a:latin typeface="Arial" panose="020B0604020202020204" pitchFamily="34" charset="0"/>
                          <a:cs typeface="Arial" panose="020B0604020202020204" pitchFamily="34" charset="0"/>
                        </a:rPr>
                        <a:t>ATP</a:t>
                      </a:r>
                      <a:endParaRPr lang="en-CA"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base" latinLnBrk="0" hangingPunct="1">
                        <a:lnSpc>
                          <a:spcPct val="100000"/>
                        </a:lnSpc>
                        <a:spcBef>
                          <a:spcPct val="0"/>
                        </a:spcBef>
                        <a:spcAft>
                          <a:spcPct val="50000"/>
                        </a:spcAft>
                        <a:buClr>
                          <a:srgbClr val="053D76"/>
                        </a:buClr>
                        <a:buSzTx/>
                        <a:buFont typeface="Times" panose="02020603050405020304" pitchFamily="18" charset="0"/>
                        <a:buNone/>
                        <a:tabLst/>
                      </a:pPr>
                      <a:r>
                        <a:rPr kumimoji="0" lang="en-US"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Pumping of ions across membranes</a:t>
                      </a:r>
                    </a:p>
                  </a:txBody>
                  <a:tcPr/>
                </a:tc>
              </a:tr>
              <a:tr h="370840">
                <a:tc>
                  <a:txBody>
                    <a:bodyPr/>
                    <a:lstStyle/>
                    <a:p>
                      <a:r>
                        <a:rPr lang="fr-CA" dirty="0" err="1" smtClean="0">
                          <a:latin typeface="Arial" panose="020B0604020202020204" pitchFamily="34" charset="0"/>
                          <a:cs typeface="Arial" panose="020B0604020202020204" pitchFamily="34" charset="0"/>
                        </a:rPr>
                        <a:t>Secondary</a:t>
                      </a:r>
                      <a:r>
                        <a:rPr lang="fr-CA" baseline="0" dirty="0" smtClean="0">
                          <a:latin typeface="Arial" panose="020B0604020202020204" pitchFamily="34" charset="0"/>
                          <a:cs typeface="Arial" panose="020B0604020202020204" pitchFamily="34" charset="0"/>
                        </a:rPr>
                        <a:t> active transport</a:t>
                      </a:r>
                      <a:endParaRPr lang="en-CA" dirty="0">
                        <a:latin typeface="Arial" panose="020B0604020202020204" pitchFamily="34" charset="0"/>
                        <a:cs typeface="Arial" panose="020B0604020202020204" pitchFamily="34" charset="0"/>
                      </a:endParaRPr>
                    </a:p>
                  </a:txBody>
                  <a:tcPr/>
                </a:tc>
                <a:tc>
                  <a:txBody>
                    <a:bodyPr/>
                    <a:lstStyle/>
                    <a:p>
                      <a:r>
                        <a:rPr lang="fr-CA" dirty="0" smtClean="0">
                          <a:latin typeface="Arial" panose="020B0604020202020204" pitchFamily="34" charset="0"/>
                          <a:cs typeface="Arial" panose="020B0604020202020204" pitchFamily="34" charset="0"/>
                        </a:rPr>
                        <a:t>Ion gradient</a:t>
                      </a:r>
                      <a:endParaRPr lang="en-CA"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Movement of polar or charged solutes across membranes</a:t>
                      </a:r>
                      <a:endParaRPr lang="en-CA" dirty="0">
                        <a:latin typeface="Arial" panose="020B0604020202020204" pitchFamily="34" charset="0"/>
                        <a:cs typeface="Arial" panose="020B0604020202020204" pitchFamily="34" charset="0"/>
                      </a:endParaRPr>
                    </a:p>
                  </a:txBody>
                  <a:tcPr/>
                </a:tc>
              </a:tr>
              <a:tr h="370840">
                <a:tc>
                  <a:txBody>
                    <a:bodyPr/>
                    <a:lstStyle/>
                    <a:p>
                      <a:r>
                        <a:rPr lang="fr-CA" dirty="0" err="1" smtClean="0">
                          <a:latin typeface="Arial" panose="020B0604020202020204" pitchFamily="34" charset="0"/>
                          <a:cs typeface="Arial" panose="020B0604020202020204" pitchFamily="34" charset="0"/>
                        </a:rPr>
                        <a:t>Exocytosis</a:t>
                      </a:r>
                      <a:endParaRPr lang="en-CA" dirty="0">
                        <a:latin typeface="Arial" panose="020B0604020202020204" pitchFamily="34" charset="0"/>
                        <a:cs typeface="Arial" panose="020B0604020202020204" pitchFamily="34" charset="0"/>
                      </a:endParaRPr>
                    </a:p>
                  </a:txBody>
                  <a:tcPr/>
                </a:tc>
                <a:tc>
                  <a:txBody>
                    <a:bodyPr/>
                    <a:lstStyle/>
                    <a:p>
                      <a:r>
                        <a:rPr lang="fr-CA" dirty="0" smtClean="0">
                          <a:latin typeface="Arial" panose="020B0604020202020204" pitchFamily="34" charset="0"/>
                          <a:cs typeface="Arial" panose="020B0604020202020204" pitchFamily="34" charset="0"/>
                        </a:rPr>
                        <a:t>ATP</a:t>
                      </a:r>
                      <a:endParaRPr lang="en-CA"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base" latinLnBrk="0" hangingPunct="1">
                        <a:lnSpc>
                          <a:spcPct val="100000"/>
                        </a:lnSpc>
                        <a:spcBef>
                          <a:spcPct val="0"/>
                        </a:spcBef>
                        <a:spcAft>
                          <a:spcPct val="50000"/>
                        </a:spcAft>
                        <a:buClr>
                          <a:srgbClr val="053D76"/>
                        </a:buClr>
                        <a:buSzTx/>
                        <a:buFont typeface="Times" panose="02020603050405020304" pitchFamily="18" charset="0"/>
                        <a:buNone/>
                        <a:tabLst/>
                      </a:pPr>
                      <a:r>
                        <a:rPr kumimoji="0" lang="en-US"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Secretion of hormones and neurotransmitters</a:t>
                      </a:r>
                    </a:p>
                  </a:txBody>
                  <a:tcPr/>
                </a:tc>
              </a:tr>
              <a:tr h="370840">
                <a:tc>
                  <a:txBody>
                    <a:bodyPr/>
                    <a:lstStyle/>
                    <a:p>
                      <a:r>
                        <a:rPr lang="fr-CA" dirty="0" err="1" smtClean="0">
                          <a:latin typeface="Arial" panose="020B0604020202020204" pitchFamily="34" charset="0"/>
                          <a:cs typeface="Arial" panose="020B0604020202020204" pitchFamily="34" charset="0"/>
                        </a:rPr>
                        <a:t>Phagocytosis</a:t>
                      </a:r>
                      <a:endParaRPr lang="en-CA" dirty="0">
                        <a:latin typeface="Arial" panose="020B0604020202020204" pitchFamily="34" charset="0"/>
                        <a:cs typeface="Arial" panose="020B0604020202020204" pitchFamily="34" charset="0"/>
                      </a:endParaRPr>
                    </a:p>
                  </a:txBody>
                  <a:tcPr/>
                </a:tc>
                <a:tc>
                  <a:txBody>
                    <a:bodyPr/>
                    <a:lstStyle/>
                    <a:p>
                      <a:r>
                        <a:rPr lang="fr-CA" dirty="0" smtClean="0">
                          <a:latin typeface="Arial" panose="020B0604020202020204" pitchFamily="34" charset="0"/>
                          <a:cs typeface="Arial" panose="020B0604020202020204" pitchFamily="34" charset="0"/>
                        </a:rPr>
                        <a:t>ATP</a:t>
                      </a:r>
                      <a:endParaRPr lang="en-CA"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White blood cell phagocytosis</a:t>
                      </a:r>
                    </a:p>
                    <a:p>
                      <a:endParaRPr lang="en-CA" dirty="0">
                        <a:latin typeface="Arial" panose="020B0604020202020204" pitchFamily="34" charset="0"/>
                        <a:cs typeface="Arial" panose="020B0604020202020204" pitchFamily="34" charset="0"/>
                      </a:endParaRPr>
                    </a:p>
                  </a:txBody>
                  <a:tcPr/>
                </a:tc>
              </a:tr>
              <a:tr h="370840">
                <a:tc>
                  <a:txBody>
                    <a:bodyPr/>
                    <a:lstStyle/>
                    <a:p>
                      <a:r>
                        <a:rPr lang="fr-CA" dirty="0" err="1" smtClean="0">
                          <a:latin typeface="Arial" panose="020B0604020202020204" pitchFamily="34" charset="0"/>
                          <a:cs typeface="Arial" panose="020B0604020202020204" pitchFamily="34" charset="0"/>
                        </a:rPr>
                        <a:t>Pinocytosis</a:t>
                      </a:r>
                      <a:endParaRPr lang="en-CA" dirty="0">
                        <a:latin typeface="Arial" panose="020B0604020202020204" pitchFamily="34" charset="0"/>
                        <a:cs typeface="Arial" panose="020B0604020202020204" pitchFamily="34" charset="0"/>
                      </a:endParaRPr>
                    </a:p>
                  </a:txBody>
                  <a:tcPr/>
                </a:tc>
                <a:tc>
                  <a:txBody>
                    <a:bodyPr/>
                    <a:lstStyle/>
                    <a:p>
                      <a:r>
                        <a:rPr lang="fr-CA" dirty="0" smtClean="0">
                          <a:latin typeface="Arial" panose="020B0604020202020204" pitchFamily="34" charset="0"/>
                          <a:cs typeface="Arial" panose="020B0604020202020204" pitchFamily="34" charset="0"/>
                        </a:rPr>
                        <a:t>ATP</a:t>
                      </a:r>
                      <a:endParaRPr lang="en-CA"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Absorption by intestinal cells</a:t>
                      </a:r>
                    </a:p>
                    <a:p>
                      <a:endParaRPr lang="en-CA" dirty="0">
                        <a:latin typeface="Arial" panose="020B0604020202020204" pitchFamily="34" charset="0"/>
                        <a:cs typeface="Arial" panose="020B0604020202020204" pitchFamily="34" charset="0"/>
                      </a:endParaRPr>
                    </a:p>
                  </a:txBody>
                  <a:tcPr/>
                </a:tc>
              </a:tr>
              <a:tr h="370840">
                <a:tc>
                  <a:txBody>
                    <a:bodyPr/>
                    <a:lstStyle/>
                    <a:p>
                      <a:r>
                        <a:rPr lang="fr-CA" dirty="0" err="1" smtClean="0">
                          <a:latin typeface="Arial" panose="020B0604020202020204" pitchFamily="34" charset="0"/>
                          <a:cs typeface="Arial" panose="020B0604020202020204" pitchFamily="34" charset="0"/>
                        </a:rPr>
                        <a:t>Receptor-mediated</a:t>
                      </a:r>
                      <a:r>
                        <a:rPr lang="fr-CA" dirty="0" smtClean="0">
                          <a:latin typeface="Arial" panose="020B0604020202020204" pitchFamily="34" charset="0"/>
                          <a:cs typeface="Arial" panose="020B0604020202020204" pitchFamily="34" charset="0"/>
                        </a:rPr>
                        <a:t> </a:t>
                      </a:r>
                      <a:r>
                        <a:rPr lang="fr-CA" dirty="0" err="1" smtClean="0">
                          <a:latin typeface="Arial" panose="020B0604020202020204" pitchFamily="34" charset="0"/>
                          <a:cs typeface="Arial" panose="020B0604020202020204" pitchFamily="34" charset="0"/>
                        </a:rPr>
                        <a:t>endocytosis</a:t>
                      </a:r>
                      <a:endParaRPr lang="en-CA" dirty="0">
                        <a:latin typeface="Arial" panose="020B0604020202020204" pitchFamily="34" charset="0"/>
                        <a:cs typeface="Arial" panose="020B0604020202020204" pitchFamily="34" charset="0"/>
                      </a:endParaRPr>
                    </a:p>
                  </a:txBody>
                  <a:tcPr/>
                </a:tc>
                <a:tc>
                  <a:txBody>
                    <a:bodyPr/>
                    <a:lstStyle/>
                    <a:p>
                      <a:r>
                        <a:rPr lang="fr-CA" dirty="0" smtClean="0">
                          <a:latin typeface="Arial" panose="020B0604020202020204" pitchFamily="34" charset="0"/>
                          <a:cs typeface="Arial" panose="020B0604020202020204" pitchFamily="34" charset="0"/>
                        </a:rPr>
                        <a:t>ATP</a:t>
                      </a:r>
                      <a:endParaRPr lang="en-CA"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Hormone and cholesterol uptake</a:t>
                      </a:r>
                    </a:p>
                    <a:p>
                      <a:endParaRPr lang="en-CA" dirty="0">
                        <a:latin typeface="Arial" panose="020B0604020202020204" pitchFamily="34" charset="0"/>
                        <a:cs typeface="Arial" panose="020B0604020202020204" pitchFamily="34" charset="0"/>
                      </a:endParaRPr>
                    </a:p>
                  </a:txBody>
                  <a:tcPr/>
                </a:tc>
              </a:tr>
            </a:tbl>
          </a:graphicData>
        </a:graphic>
      </p:graphicFrame>
      <p:sp>
        <p:nvSpPr>
          <p:cNvPr id="10" name="Rectangle 4"/>
          <p:cNvSpPr>
            <a:spLocks noGrp="1" noChangeArrowheads="1"/>
          </p:cNvSpPr>
          <p:nvPr>
            <p:ph type="title"/>
          </p:nvPr>
        </p:nvSpPr>
        <p:spPr>
          <a:xfrm>
            <a:off x="731520" y="-381000"/>
            <a:ext cx="13167360" cy="1371600"/>
          </a:xfrm>
        </p:spPr>
        <p:txBody>
          <a:bodyPr>
            <a:normAutofit/>
          </a:bodyPr>
          <a:lstStyle/>
          <a:p>
            <a:r>
              <a:rPr lang="en-US" altLang="en-US" sz="4400" b="1" dirty="0" smtClean="0"/>
              <a:t>Comparison of passive and active membrane processes</a:t>
            </a:r>
            <a:endParaRPr lang="en-US" altLang="en-US" sz="4400" b="1" dirty="0"/>
          </a:p>
        </p:txBody>
      </p:sp>
    </p:spTree>
    <p:extLst>
      <p:ext uri="{BB962C8B-B14F-4D97-AF65-F5344CB8AC3E}">
        <p14:creationId xmlns:p14="http://schemas.microsoft.com/office/powerpoint/2010/main" val="3946877343"/>
      </p:ext>
    </p:extLst>
  </p:cSld>
  <p:clrMapOvr>
    <a:masterClrMapping/>
  </p:clrMapOvr>
  <p:timing>
    <p:tnLst>
      <p:par>
        <p:cTn xmlns:p14="http://schemas.microsoft.com/office/powerpoint/2010/mai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IW_IMAGE_TITLE" val="f:\fap7_unit_01\chapter_01\pict_files-pict\0102_1orgsysintegumentsk.pict"/>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6397</TotalTime>
  <Words>4408</Words>
  <Application>Microsoft Macintosh PowerPoint</Application>
  <PresentationFormat>Custom</PresentationFormat>
  <Paragraphs>731</Paragraphs>
  <Slides>28</Slides>
  <Notes>28</Notes>
  <HiddenSlides>0</HiddenSlides>
  <MMClips>1</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Flow</vt:lpstr>
      <vt:lpstr>Chapter 3</vt:lpstr>
      <vt:lpstr>Objectives</vt:lpstr>
      <vt:lpstr>Plasma Membrane</vt:lpstr>
      <vt:lpstr>Membrane Lipids</vt:lpstr>
      <vt:lpstr>Membrane Proteins</vt:lpstr>
      <vt:lpstr>Cell junctions</vt:lpstr>
      <vt:lpstr>Functions of Membrane Proteins</vt:lpstr>
      <vt:lpstr>Functions of Membrane Proteins</vt:lpstr>
      <vt:lpstr>Functions of Membrane Proteins</vt:lpstr>
      <vt:lpstr>How do substances move across the plasma membrane?</vt:lpstr>
      <vt:lpstr>1. Passive Processes</vt:lpstr>
      <vt:lpstr>Simple diffusion through the phospholipid bilayer</vt:lpstr>
      <vt:lpstr>Carrier-mediated facilitated diffusion</vt:lpstr>
      <vt:lpstr>Channel-mediated facilitated Diffusion </vt:lpstr>
      <vt:lpstr>Passive Processes: Osmosis</vt:lpstr>
      <vt:lpstr>Passive Processes: Osmosis*</vt:lpstr>
      <vt:lpstr>PowerPoint Presentation</vt:lpstr>
      <vt:lpstr>2. Active Processes of membrane transport</vt:lpstr>
      <vt:lpstr>Primary Active Transport</vt:lpstr>
      <vt:lpstr>Primary Active Transport: Role of Na+-K+ ATPase*</vt:lpstr>
      <vt:lpstr>Secondary Active Transport*</vt:lpstr>
      <vt:lpstr>Vesicular Transport</vt:lpstr>
      <vt:lpstr>PowerPoint Presentation</vt:lpstr>
      <vt:lpstr>Endocytosis</vt:lpstr>
      <vt:lpstr>Endocytosis: pinocytosis</vt:lpstr>
      <vt:lpstr>PowerPoint Presentation</vt:lpstr>
      <vt:lpstr>Exocytosis</vt:lpstr>
      <vt:lpstr>Comparison of passive and active membrane processes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Système immunitaire Leukocytes Lecture 1</dc:title>
  <dc:creator>Medtech</dc:creator>
  <cp:lastModifiedBy>Oana Mirel</cp:lastModifiedBy>
  <cp:revision>156</cp:revision>
  <dcterms:created xsi:type="dcterms:W3CDTF">2013-12-23T22:23:34Z</dcterms:created>
  <dcterms:modified xsi:type="dcterms:W3CDTF">2017-09-29T18:10:34Z</dcterms:modified>
</cp:coreProperties>
</file>