
<file path=[Content_Types].xml><?xml version="1.0" encoding="utf-8"?>
<Types xmlns="http://schemas.openxmlformats.org/package/2006/content-types">
  <Default Extension="png" ContentType="image/png"/>
  <Default Extension="bin" ContentType="application/vnd.openxmlformats-officedocument.oleObject"/>
  <Default Extension="xlsm" ContentType="application/vnd.ms-excel.sheet.macroEnabled.12"/>
  <Default Extension="emf" ContentType="image/x-emf"/>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2.xml" ContentType="application/vnd.openxmlformats-officedocument.drawingml.char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0"/>
  </p:notesMasterIdLst>
  <p:sldIdLst>
    <p:sldId id="319" r:id="rId2"/>
    <p:sldId id="320" r:id="rId3"/>
    <p:sldId id="318" r:id="rId4"/>
    <p:sldId id="321" r:id="rId5"/>
    <p:sldId id="322" r:id="rId6"/>
    <p:sldId id="323" r:id="rId7"/>
    <p:sldId id="325" r:id="rId8"/>
    <p:sldId id="327" r:id="rId9"/>
    <p:sldId id="328" r:id="rId10"/>
    <p:sldId id="329" r:id="rId11"/>
    <p:sldId id="330" r:id="rId12"/>
    <p:sldId id="331" r:id="rId13"/>
    <p:sldId id="332" r:id="rId14"/>
    <p:sldId id="333" r:id="rId15"/>
    <p:sldId id="335" r:id="rId16"/>
    <p:sldId id="336" r:id="rId17"/>
    <p:sldId id="337" r:id="rId18"/>
    <p:sldId id="338" r:id="rId19"/>
    <p:sldId id="339" r:id="rId20"/>
    <p:sldId id="340" r:id="rId21"/>
    <p:sldId id="341" r:id="rId22"/>
    <p:sldId id="342" r:id="rId23"/>
    <p:sldId id="343" r:id="rId24"/>
    <p:sldId id="344" r:id="rId25"/>
    <p:sldId id="345" r:id="rId26"/>
    <p:sldId id="346" r:id="rId27"/>
    <p:sldId id="347" r:id="rId28"/>
    <p:sldId id="348" r:id="rId29"/>
    <p:sldId id="349" r:id="rId30"/>
    <p:sldId id="350" r:id="rId31"/>
    <p:sldId id="351" r:id="rId32"/>
    <p:sldId id="352" r:id="rId33"/>
    <p:sldId id="353" r:id="rId34"/>
    <p:sldId id="317"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66" r:id="rId62"/>
    <p:sldId id="396" r:id="rId63"/>
    <p:sldId id="368" r:id="rId64"/>
    <p:sldId id="369" r:id="rId65"/>
    <p:sldId id="370" r:id="rId66"/>
    <p:sldId id="371" r:id="rId67"/>
    <p:sldId id="372" r:id="rId68"/>
    <p:sldId id="373" r:id="rId6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149" autoAdjust="0"/>
  </p:normalViewPr>
  <p:slideViewPr>
    <p:cSldViewPr>
      <p:cViewPr varScale="1">
        <p:scale>
          <a:sx n="70" d="100"/>
          <a:sy n="70" d="100"/>
        </p:scale>
        <p:origin x="1810" y="43"/>
      </p:cViewPr>
      <p:guideLst>
        <p:guide orient="horz" pos="2160"/>
        <p:guide pos="2880"/>
      </p:guideLst>
    </p:cSldViewPr>
  </p:slideViewPr>
  <p:notesTextViewPr>
    <p:cViewPr>
      <p:scale>
        <a:sx n="100" d="100"/>
        <a:sy n="100" d="100"/>
      </p:scale>
      <p:origin x="0" y="0"/>
    </p:cViewPr>
  </p:notesTextViewPr>
  <p:sorterViewPr>
    <p:cViewPr>
      <p:scale>
        <a:sx n="145" d="100"/>
        <a:sy n="14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Workbook2"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Macro-Enabled_Worksheet.xlsm"/></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0"/>
          <c:order val="0"/>
          <c:tx>
            <c:strRef>
              <c:f>Sheet1!$A$2</c:f>
              <c:strCache>
                <c:ptCount val="1"/>
                <c:pt idx="0">
                  <c:v>Neg</c:v>
                </c:pt>
              </c:strCache>
            </c:strRef>
          </c:tx>
          <c:cat>
            <c:strRef>
              <c:f>Sheet1!$B$1:$C$1</c:f>
              <c:strCache>
                <c:ptCount val="2"/>
                <c:pt idx="0">
                  <c:v>Low SE</c:v>
                </c:pt>
                <c:pt idx="1">
                  <c:v>High SE</c:v>
                </c:pt>
              </c:strCache>
            </c:strRef>
          </c:cat>
          <c:val>
            <c:numRef>
              <c:f>Sheet1!$B$2:$C$2</c:f>
              <c:numCache>
                <c:formatCode>General</c:formatCode>
                <c:ptCount val="2"/>
                <c:pt idx="0">
                  <c:v>7</c:v>
                </c:pt>
                <c:pt idx="1">
                  <c:v>5</c:v>
                </c:pt>
              </c:numCache>
            </c:numRef>
          </c:val>
          <c:smooth val="0"/>
          <c:extLst>
            <c:ext xmlns:c16="http://schemas.microsoft.com/office/drawing/2014/chart" uri="{C3380CC4-5D6E-409C-BE32-E72D297353CC}">
              <c16:uniqueId val="{00000000-2776-4405-A5C7-344C44484372}"/>
            </c:ext>
          </c:extLst>
        </c:ser>
        <c:ser>
          <c:idx val="1"/>
          <c:order val="1"/>
          <c:tx>
            <c:strRef>
              <c:f>Sheet1!$A$3</c:f>
              <c:strCache>
                <c:ptCount val="1"/>
                <c:pt idx="0">
                  <c:v>Pos</c:v>
                </c:pt>
              </c:strCache>
            </c:strRef>
          </c:tx>
          <c:cat>
            <c:strRef>
              <c:f>Sheet1!$B$1:$C$1</c:f>
              <c:strCache>
                <c:ptCount val="2"/>
                <c:pt idx="0">
                  <c:v>Low SE</c:v>
                </c:pt>
                <c:pt idx="1">
                  <c:v>High SE</c:v>
                </c:pt>
              </c:strCache>
            </c:strRef>
          </c:cat>
          <c:val>
            <c:numRef>
              <c:f>Sheet1!$B$3:$C$3</c:f>
              <c:numCache>
                <c:formatCode>General</c:formatCode>
                <c:ptCount val="2"/>
                <c:pt idx="0">
                  <c:v>4</c:v>
                </c:pt>
                <c:pt idx="1">
                  <c:v>11</c:v>
                </c:pt>
              </c:numCache>
            </c:numRef>
          </c:val>
          <c:smooth val="0"/>
          <c:extLst>
            <c:ext xmlns:c16="http://schemas.microsoft.com/office/drawing/2014/chart" uri="{C3380CC4-5D6E-409C-BE32-E72D297353CC}">
              <c16:uniqueId val="{00000001-2776-4405-A5C7-344C44484372}"/>
            </c:ext>
          </c:extLst>
        </c:ser>
        <c:dLbls>
          <c:showLegendKey val="0"/>
          <c:showVal val="0"/>
          <c:showCatName val="0"/>
          <c:showSerName val="0"/>
          <c:showPercent val="0"/>
          <c:showBubbleSize val="0"/>
        </c:dLbls>
        <c:marker val="1"/>
        <c:smooth val="0"/>
        <c:axId val="303616976"/>
        <c:axId val="303617368"/>
      </c:lineChart>
      <c:catAx>
        <c:axId val="303616976"/>
        <c:scaling>
          <c:orientation val="minMax"/>
        </c:scaling>
        <c:delete val="0"/>
        <c:axPos val="b"/>
        <c:title>
          <c:tx>
            <c:rich>
              <a:bodyPr/>
              <a:lstStyle/>
              <a:p>
                <a:pPr>
                  <a:defRPr sz="1400"/>
                </a:pPr>
                <a:r>
                  <a:rPr lang="en-US" sz="1400"/>
                  <a:t>Self-Esteem</a:t>
                </a:r>
              </a:p>
            </c:rich>
          </c:tx>
          <c:overlay val="0"/>
        </c:title>
        <c:numFmt formatCode="General" sourceLinked="0"/>
        <c:majorTickMark val="out"/>
        <c:minorTickMark val="none"/>
        <c:tickLblPos val="nextTo"/>
        <c:txPr>
          <a:bodyPr/>
          <a:lstStyle/>
          <a:p>
            <a:pPr>
              <a:defRPr sz="1400"/>
            </a:pPr>
            <a:endParaRPr lang="en-US"/>
          </a:p>
        </c:txPr>
        <c:crossAx val="303617368"/>
        <c:crosses val="autoZero"/>
        <c:auto val="1"/>
        <c:lblAlgn val="ctr"/>
        <c:lblOffset val="100"/>
        <c:noMultiLvlLbl val="0"/>
      </c:catAx>
      <c:valAx>
        <c:axId val="303617368"/>
        <c:scaling>
          <c:orientation val="minMax"/>
        </c:scaling>
        <c:delete val="0"/>
        <c:axPos val="l"/>
        <c:majorGridlines>
          <c:spPr>
            <a:ln>
              <a:noFill/>
            </a:ln>
          </c:spPr>
        </c:majorGridlines>
        <c:title>
          <c:tx>
            <c:rich>
              <a:bodyPr rot="-5400000" vert="horz"/>
              <a:lstStyle/>
              <a:p>
                <a:pPr>
                  <a:defRPr/>
                </a:pPr>
                <a:r>
                  <a:rPr lang="en-US" sz="1400"/>
                  <a:t>Cognitive Performance</a:t>
                </a:r>
              </a:p>
            </c:rich>
          </c:tx>
          <c:overlay val="0"/>
        </c:title>
        <c:numFmt formatCode="General" sourceLinked="1"/>
        <c:majorTickMark val="out"/>
        <c:minorTickMark val="none"/>
        <c:tickLblPos val="nextTo"/>
        <c:txPr>
          <a:bodyPr/>
          <a:lstStyle/>
          <a:p>
            <a:pPr>
              <a:defRPr sz="1200"/>
            </a:pPr>
            <a:endParaRPr lang="en-US"/>
          </a:p>
        </c:txPr>
        <c:crossAx val="303616976"/>
        <c:crosses val="autoZero"/>
        <c:crossBetween val="between"/>
        <c:majorUnit val="1"/>
      </c:valAx>
    </c:plotArea>
    <c:legend>
      <c:legendPos val="r"/>
      <c:layout>
        <c:manualLayout>
          <c:xMode val="edge"/>
          <c:yMode val="edge"/>
          <c:x val="0.83247944708314303"/>
          <c:y val="0.42981923034268599"/>
          <c:w val="0.15148848878860099"/>
          <c:h val="0.140361539314628"/>
        </c:manualLayout>
      </c:layout>
      <c:overlay val="0"/>
      <c:txPr>
        <a:bodyPr/>
        <a:lstStyle/>
        <a:p>
          <a:pPr>
            <a:defRPr sz="1400"/>
          </a:pPr>
          <a:endParaRPr lang="en-US"/>
        </a:p>
      </c:txPr>
    </c:legend>
    <c:plotVisOnly val="1"/>
    <c:dispBlanksAs val="gap"/>
    <c:showDLblsOverMax val="0"/>
  </c:chart>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Same Gender (a1)</c:v>
                </c:pt>
              </c:strCache>
            </c:strRef>
          </c:tx>
          <c:spPr>
            <a:solidFill>
              <a:schemeClr val="tx1"/>
            </a:solidFill>
            <a:ln w="29229">
              <a:noFill/>
            </a:ln>
          </c:spPr>
          <c:invertIfNegative val="0"/>
          <c:cat>
            <c:strRef>
              <c:f>Sheet1!$A$2:$A$4</c:f>
              <c:strCache>
                <c:ptCount val="3"/>
                <c:pt idx="0">
                  <c:v>Low Learning Ability (b1)</c:v>
                </c:pt>
                <c:pt idx="1">
                  <c:v>Average Learning Ability (b2)</c:v>
                </c:pt>
                <c:pt idx="2">
                  <c:v>High Learning Ability (b3)</c:v>
                </c:pt>
              </c:strCache>
            </c:strRef>
          </c:cat>
          <c:val>
            <c:numRef>
              <c:f>Sheet1!$B$2:$B$4</c:f>
              <c:numCache>
                <c:formatCode>General</c:formatCode>
                <c:ptCount val="3"/>
                <c:pt idx="0">
                  <c:v>26.8</c:v>
                </c:pt>
                <c:pt idx="1">
                  <c:v>32.6</c:v>
                </c:pt>
                <c:pt idx="2">
                  <c:v>42</c:v>
                </c:pt>
              </c:numCache>
            </c:numRef>
          </c:val>
          <c:extLst>
            <c:ext xmlns:c16="http://schemas.microsoft.com/office/drawing/2014/chart" uri="{C3380CC4-5D6E-409C-BE32-E72D297353CC}">
              <c16:uniqueId val="{00000000-BC89-416D-A282-D985FC4D0B84}"/>
            </c:ext>
          </c:extLst>
        </c:ser>
        <c:ser>
          <c:idx val="1"/>
          <c:order val="1"/>
          <c:tx>
            <c:strRef>
              <c:f>Sheet1!$C$1</c:f>
              <c:strCache>
                <c:ptCount val="1"/>
                <c:pt idx="0">
                  <c:v>Different Gender (a2)</c:v>
                </c:pt>
              </c:strCache>
            </c:strRef>
          </c:tx>
          <c:spPr>
            <a:solidFill>
              <a:schemeClr val="bg1"/>
            </a:solidFill>
            <a:ln w="29229">
              <a:solidFill>
                <a:schemeClr val="tx1"/>
              </a:solidFill>
            </a:ln>
          </c:spPr>
          <c:invertIfNegative val="0"/>
          <c:cat>
            <c:strRef>
              <c:f>Sheet1!$A$2:$A$4</c:f>
              <c:strCache>
                <c:ptCount val="3"/>
                <c:pt idx="0">
                  <c:v>Low Learning Ability (b1)</c:v>
                </c:pt>
                <c:pt idx="1">
                  <c:v>Average Learning Ability (b2)</c:v>
                </c:pt>
                <c:pt idx="2">
                  <c:v>High Learning Ability (b3)</c:v>
                </c:pt>
              </c:strCache>
            </c:strRef>
          </c:cat>
          <c:val>
            <c:numRef>
              <c:f>Sheet1!$C$2:$C$4</c:f>
              <c:numCache>
                <c:formatCode>General</c:formatCode>
                <c:ptCount val="3"/>
                <c:pt idx="0">
                  <c:v>14.3</c:v>
                </c:pt>
                <c:pt idx="1">
                  <c:v>30</c:v>
                </c:pt>
                <c:pt idx="2">
                  <c:v>22.8</c:v>
                </c:pt>
              </c:numCache>
            </c:numRef>
          </c:val>
          <c:extLst>
            <c:ext xmlns:c16="http://schemas.microsoft.com/office/drawing/2014/chart" uri="{C3380CC4-5D6E-409C-BE32-E72D297353CC}">
              <c16:uniqueId val="{00000001-BC89-416D-A282-D985FC4D0B84}"/>
            </c:ext>
          </c:extLst>
        </c:ser>
        <c:dLbls>
          <c:showLegendKey val="0"/>
          <c:showVal val="0"/>
          <c:showCatName val="0"/>
          <c:showSerName val="0"/>
          <c:showPercent val="0"/>
          <c:showBubbleSize val="0"/>
        </c:dLbls>
        <c:gapWidth val="150"/>
        <c:axId val="363057624"/>
        <c:axId val="363058800"/>
      </c:barChart>
      <c:catAx>
        <c:axId val="363057624"/>
        <c:scaling>
          <c:orientation val="minMax"/>
        </c:scaling>
        <c:delete val="0"/>
        <c:axPos val="b"/>
        <c:title>
          <c:tx>
            <c:rich>
              <a:bodyPr/>
              <a:lstStyle/>
              <a:p>
                <a:pPr>
                  <a:defRPr/>
                </a:pPr>
                <a:r>
                  <a:rPr lang="en-US" sz="1600" dirty="0"/>
                  <a:t>Learning Ability</a:t>
                </a:r>
              </a:p>
            </c:rich>
          </c:tx>
          <c:overlay val="0"/>
        </c:title>
        <c:numFmt formatCode="General" sourceLinked="1"/>
        <c:majorTickMark val="out"/>
        <c:minorTickMark val="none"/>
        <c:tickLblPos val="nextTo"/>
        <c:spPr>
          <a:ln w="3654">
            <a:solidFill>
              <a:srgbClr val="808080"/>
            </a:solidFill>
            <a:prstDash val="solid"/>
          </a:ln>
        </c:spPr>
        <c:txPr>
          <a:bodyPr/>
          <a:lstStyle/>
          <a:p>
            <a:pPr>
              <a:defRPr sz="1400"/>
            </a:pPr>
            <a:endParaRPr lang="en-US"/>
          </a:p>
        </c:txPr>
        <c:crossAx val="363058800"/>
        <c:crosses val="autoZero"/>
        <c:auto val="1"/>
        <c:lblAlgn val="ctr"/>
        <c:lblOffset val="100"/>
        <c:noMultiLvlLbl val="0"/>
      </c:catAx>
      <c:valAx>
        <c:axId val="363058800"/>
        <c:scaling>
          <c:orientation val="minMax"/>
        </c:scaling>
        <c:delete val="0"/>
        <c:axPos val="l"/>
        <c:majorGridlines>
          <c:spPr>
            <a:ln w="3654">
              <a:noFill/>
              <a:prstDash val="solid"/>
            </a:ln>
          </c:spPr>
        </c:majorGridlines>
        <c:title>
          <c:tx>
            <c:rich>
              <a:bodyPr rot="-5400000" vert="horz"/>
              <a:lstStyle/>
              <a:p>
                <a:pPr>
                  <a:defRPr sz="1600"/>
                </a:pPr>
                <a:r>
                  <a:rPr lang="en-US" sz="1600" dirty="0" err="1"/>
                  <a:t>Behavioural</a:t>
                </a:r>
                <a:r>
                  <a:rPr lang="en-US" sz="1600" dirty="0"/>
                  <a:t> Intent</a:t>
                </a:r>
              </a:p>
            </c:rich>
          </c:tx>
          <c:overlay val="0"/>
        </c:title>
        <c:numFmt formatCode="General" sourceLinked="1"/>
        <c:majorTickMark val="out"/>
        <c:minorTickMark val="none"/>
        <c:tickLblPos val="nextTo"/>
        <c:spPr>
          <a:ln w="3654">
            <a:solidFill>
              <a:srgbClr val="808080"/>
            </a:solidFill>
            <a:prstDash val="solid"/>
          </a:ln>
        </c:spPr>
        <c:txPr>
          <a:bodyPr/>
          <a:lstStyle/>
          <a:p>
            <a:pPr>
              <a:defRPr sz="1400"/>
            </a:pPr>
            <a:endParaRPr lang="en-US"/>
          </a:p>
        </c:txPr>
        <c:crossAx val="363057624"/>
        <c:crosses val="autoZero"/>
        <c:crossBetween val="between"/>
      </c:valAx>
      <c:spPr>
        <a:solidFill>
          <a:srgbClr val="FFFFFF"/>
        </a:solidFill>
        <a:ln w="29229">
          <a:noFill/>
        </a:ln>
      </c:spPr>
    </c:plotArea>
    <c:legend>
      <c:legendPos val="r"/>
      <c:layout>
        <c:manualLayout>
          <c:xMode val="edge"/>
          <c:yMode val="edge"/>
          <c:x val="0.66663708878108796"/>
          <c:y val="0.30952184361690899"/>
          <c:w val="0.328193832599119"/>
          <c:h val="0.35740072202166101"/>
        </c:manualLayout>
      </c:layout>
      <c:overlay val="0"/>
      <c:spPr>
        <a:noFill/>
        <a:ln w="29229">
          <a:noFill/>
        </a:ln>
      </c:spPr>
      <c:txPr>
        <a:bodyPr/>
        <a:lstStyle/>
        <a:p>
          <a:pPr>
            <a:defRPr sz="1400"/>
          </a:pPr>
          <a:endParaRPr lang="en-US"/>
        </a:p>
      </c:txPr>
    </c:legend>
    <c:plotVisOnly val="1"/>
    <c:dispBlanksAs val="gap"/>
    <c:showDLblsOverMax val="0"/>
  </c:chart>
  <c:spPr>
    <a:solidFill>
      <a:srgbClr val="FFFFFF"/>
    </a:solidFill>
    <a:ln w="3654">
      <a:solidFill>
        <a:srgbClr val="808080"/>
      </a:solidFill>
      <a:prstDash val="solid"/>
    </a:ln>
  </c:spPr>
  <c:txPr>
    <a:bodyPr/>
    <a:lstStyle/>
    <a:p>
      <a:pPr>
        <a:defRPr sz="2071"/>
      </a:pPr>
      <a:endParaRPr lang="en-US"/>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3.emf"/></Relationships>
</file>

<file path=ppt/drawings/drawing1.xml><?xml version="1.0" encoding="utf-8"?>
<c:userShapes xmlns:c="http://schemas.openxmlformats.org/drawingml/2006/chart">
  <cdr:relSizeAnchor xmlns:cdr="http://schemas.openxmlformats.org/drawingml/2006/chartDrawing">
    <cdr:from>
      <cdr:x>0.85219</cdr:x>
      <cdr:y>0.31943</cdr:y>
    </cdr:from>
    <cdr:to>
      <cdr:x>0.98854</cdr:x>
      <cdr:y>0.39929</cdr:y>
    </cdr:to>
    <cdr:sp macro="" textlink="">
      <cdr:nvSpPr>
        <cdr:cNvPr id="2" name="TextBox 1"/>
        <cdr:cNvSpPr txBox="1"/>
      </cdr:nvSpPr>
      <cdr:spPr>
        <a:xfrm xmlns:a="http://schemas.openxmlformats.org/drawingml/2006/main">
          <a:off x="5400600" y="1440160"/>
          <a:ext cx="864096" cy="3600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u="sng" dirty="0"/>
            <a:t>Mood:</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BB768A-7B0B-874F-8E53-262DE9921BC8}" type="datetimeFigureOut">
              <a:rPr lang="en-US" smtClean="0"/>
              <a:pPr/>
              <a:t>2/7/2018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F9EC8F-0488-1A4E-A00F-75616E1B8C6C}" type="slidenum">
              <a:rPr lang="en-US" smtClean="0"/>
              <a:pPr/>
              <a:t>‹#›</a:t>
            </a:fld>
            <a:endParaRPr lang="en-US"/>
          </a:p>
        </p:txBody>
      </p:sp>
    </p:spTree>
    <p:extLst>
      <p:ext uri="{BB962C8B-B14F-4D97-AF65-F5344CB8AC3E}">
        <p14:creationId xmlns:p14="http://schemas.microsoft.com/office/powerpoint/2010/main" val="12184973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CF7B2986-E767-0B48-B802-0BDEC9CCF5B2}" type="slidenum">
              <a:rPr lang="en-US" sz="1200"/>
              <a:pPr/>
              <a:t>12</a:t>
            </a:fld>
            <a:endParaRPr lang="en-US" sz="1200"/>
          </a:p>
        </p:txBody>
      </p:sp>
      <p:sp>
        <p:nvSpPr>
          <p:cNvPr id="8806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8D8AA654-1A61-1C47-B413-E93E0AD5CF5D}" type="slidenum">
              <a:rPr lang="en-US" sz="1200"/>
              <a:pPr algn="r"/>
              <a:t>12</a:t>
            </a:fld>
            <a:endParaRPr lang="en-US" sz="1200"/>
          </a:p>
        </p:txBody>
      </p:sp>
      <p:sp>
        <p:nvSpPr>
          <p:cNvPr id="88068" name="Rectangle 2"/>
          <p:cNvSpPr>
            <a:spLocks noGrp="1" noRot="1" noChangeAspect="1" noChangeArrowheads="1" noTextEdit="1"/>
          </p:cNvSpPr>
          <p:nvPr>
            <p:ph type="sldImg"/>
          </p:nvPr>
        </p:nvSpPr>
        <p:spPr>
          <a:solidFill>
            <a:srgbClr val="FFFFFF"/>
          </a:solidFill>
          <a:ln/>
        </p:spPr>
      </p:sp>
      <p:sp>
        <p:nvSpPr>
          <p:cNvPr id="88069"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CA">
                <a:ea typeface="ＭＳ Ｐゴシック" charset="0"/>
              </a:rPr>
              <a:t>Matching theoretically and practically difficult; </a:t>
            </a:r>
          </a:p>
          <a:p>
            <a:pPr eaLnBrk="1" hangingPunct="1"/>
            <a:r>
              <a:rPr lang="en-CA">
                <a:ea typeface="ＭＳ Ｐゴシック" charset="0"/>
              </a:rPr>
              <a:t>Matching reduces your available degrees of freedom, matching on irrelevant variables decreases power</a:t>
            </a:r>
          </a:p>
        </p:txBody>
      </p:sp>
    </p:spTree>
    <p:extLst>
      <p:ext uri="{BB962C8B-B14F-4D97-AF65-F5344CB8AC3E}">
        <p14:creationId xmlns:p14="http://schemas.microsoft.com/office/powerpoint/2010/main" val="1627107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4668EFF4-7BE6-8442-A633-590D65A1ABF5}" type="slidenum">
              <a:rPr lang="en-US" sz="1200"/>
              <a:pPr/>
              <a:t>13</a:t>
            </a:fld>
            <a:endParaRPr lang="en-US" sz="1200"/>
          </a:p>
        </p:txBody>
      </p:sp>
      <p:sp>
        <p:nvSpPr>
          <p:cNvPr id="7373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501ABB68-C82F-D04E-93E0-EF462D3DF736}" type="slidenum">
              <a:rPr lang="en-US" sz="1200"/>
              <a:pPr algn="r"/>
              <a:t>13</a:t>
            </a:fld>
            <a:endParaRPr lang="en-US" sz="1200"/>
          </a:p>
        </p:txBody>
      </p:sp>
      <p:sp>
        <p:nvSpPr>
          <p:cNvPr id="73732" name="Rectangle 2"/>
          <p:cNvSpPr>
            <a:spLocks noGrp="1" noRot="1" noChangeAspect="1" noChangeArrowheads="1" noTextEdit="1"/>
          </p:cNvSpPr>
          <p:nvPr>
            <p:ph type="sldImg"/>
          </p:nvPr>
        </p:nvSpPr>
        <p:spPr>
          <a:solidFill>
            <a:srgbClr val="FFFFFF"/>
          </a:solidFill>
          <a:ln/>
        </p:spPr>
      </p:sp>
      <p:sp>
        <p:nvSpPr>
          <p:cNvPr id="73733"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CA">
              <a:ea typeface="ＭＳ Ｐゴシック" charset="0"/>
            </a:endParaRPr>
          </a:p>
        </p:txBody>
      </p:sp>
    </p:spTree>
    <p:extLst>
      <p:ext uri="{BB962C8B-B14F-4D97-AF65-F5344CB8AC3E}">
        <p14:creationId xmlns:p14="http://schemas.microsoft.com/office/powerpoint/2010/main" val="929203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676412D3-1A86-764D-9240-CCAB121D21BD}" type="slidenum">
              <a:rPr lang="en-US" sz="1200"/>
              <a:pPr/>
              <a:t>15</a:t>
            </a:fld>
            <a:endParaRPr lang="en-US" sz="1200"/>
          </a:p>
        </p:txBody>
      </p:sp>
      <p:sp>
        <p:nvSpPr>
          <p:cNvPr id="7475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A8713120-B4F6-FC49-9558-F31AC23628DD}" type="slidenum">
              <a:rPr lang="en-US" sz="1200"/>
              <a:pPr algn="r"/>
              <a:t>15</a:t>
            </a:fld>
            <a:endParaRPr lang="en-US" sz="1200"/>
          </a:p>
        </p:txBody>
      </p:sp>
      <p:sp>
        <p:nvSpPr>
          <p:cNvPr id="74756" name="Rectangle 2"/>
          <p:cNvSpPr>
            <a:spLocks noGrp="1" noRot="1" noChangeAspect="1" noChangeArrowheads="1" noTextEdit="1"/>
          </p:cNvSpPr>
          <p:nvPr>
            <p:ph type="sldImg"/>
          </p:nvPr>
        </p:nvSpPr>
        <p:spPr>
          <a:solidFill>
            <a:srgbClr val="FFFFFF"/>
          </a:solidFill>
          <a:ln/>
        </p:spPr>
      </p:sp>
      <p:sp>
        <p:nvSpPr>
          <p:cNvPr id="74757"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2003569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64F984CC-ECE0-A846-8700-B56D31B07967}" type="slidenum">
              <a:rPr lang="en-US" sz="1200"/>
              <a:pPr/>
              <a:t>16</a:t>
            </a:fld>
            <a:endParaRPr lang="en-US" sz="1200"/>
          </a:p>
        </p:txBody>
      </p:sp>
      <p:sp>
        <p:nvSpPr>
          <p:cNvPr id="7577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8200521B-00E1-3D4E-93FB-74B0C76EA839}" type="slidenum">
              <a:rPr lang="en-US" sz="1200"/>
              <a:pPr algn="r"/>
              <a:t>16</a:t>
            </a:fld>
            <a:endParaRPr lang="en-US" sz="1200"/>
          </a:p>
        </p:txBody>
      </p:sp>
      <p:sp>
        <p:nvSpPr>
          <p:cNvPr id="75780" name="Rectangle 2"/>
          <p:cNvSpPr>
            <a:spLocks noGrp="1" noRot="1" noChangeAspect="1" noChangeArrowheads="1" noTextEdit="1"/>
          </p:cNvSpPr>
          <p:nvPr>
            <p:ph type="sldImg"/>
          </p:nvPr>
        </p:nvSpPr>
        <p:spPr>
          <a:solidFill>
            <a:srgbClr val="FFFFFF"/>
          </a:solidFill>
          <a:ln/>
        </p:spPr>
      </p:sp>
      <p:sp>
        <p:nvSpPr>
          <p:cNvPr id="75781"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2607075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676412D3-1A86-764D-9240-CCAB121D21BD}" type="slidenum">
              <a:rPr lang="en-US" sz="1200"/>
              <a:pPr/>
              <a:t>17</a:t>
            </a:fld>
            <a:endParaRPr lang="en-US" sz="1200"/>
          </a:p>
        </p:txBody>
      </p:sp>
      <p:sp>
        <p:nvSpPr>
          <p:cNvPr id="7475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A8713120-B4F6-FC49-9558-F31AC23628DD}" type="slidenum">
              <a:rPr lang="en-US" sz="1200"/>
              <a:pPr algn="r"/>
              <a:t>17</a:t>
            </a:fld>
            <a:endParaRPr lang="en-US" sz="1200"/>
          </a:p>
        </p:txBody>
      </p:sp>
      <p:sp>
        <p:nvSpPr>
          <p:cNvPr id="74756" name="Rectangle 2"/>
          <p:cNvSpPr>
            <a:spLocks noGrp="1" noRot="1" noChangeAspect="1" noChangeArrowheads="1" noTextEdit="1"/>
          </p:cNvSpPr>
          <p:nvPr>
            <p:ph type="sldImg"/>
          </p:nvPr>
        </p:nvSpPr>
        <p:spPr>
          <a:solidFill>
            <a:srgbClr val="FFFFFF"/>
          </a:solidFill>
          <a:ln/>
        </p:spPr>
      </p:sp>
      <p:sp>
        <p:nvSpPr>
          <p:cNvPr id="74757"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14981543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586E8137-C0CA-2742-B787-A8A7EF637AF5}" type="slidenum">
              <a:rPr lang="en-US" sz="1200"/>
              <a:pPr/>
              <a:t>18</a:t>
            </a:fld>
            <a:endParaRPr lang="en-US" sz="1200"/>
          </a:p>
        </p:txBody>
      </p:sp>
      <p:sp>
        <p:nvSpPr>
          <p:cNvPr id="9318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3019DF4D-C8B4-CA48-9F2F-739C45AD7E2E}" type="slidenum">
              <a:rPr lang="en-US" sz="1200"/>
              <a:pPr algn="r"/>
              <a:t>18</a:t>
            </a:fld>
            <a:endParaRPr lang="en-US" sz="1200"/>
          </a:p>
        </p:txBody>
      </p:sp>
      <p:sp>
        <p:nvSpPr>
          <p:cNvPr id="93188" name="Rectangle 2"/>
          <p:cNvSpPr>
            <a:spLocks noGrp="1" noRot="1" noChangeAspect="1" noChangeArrowheads="1" noTextEdit="1"/>
          </p:cNvSpPr>
          <p:nvPr>
            <p:ph type="sldImg"/>
          </p:nvPr>
        </p:nvSpPr>
        <p:spPr>
          <a:solidFill>
            <a:srgbClr val="FFFFFF"/>
          </a:solidFill>
          <a:ln/>
        </p:spPr>
      </p:sp>
      <p:sp>
        <p:nvSpPr>
          <p:cNvPr id="93189"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1077447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78CA7EA8-8170-444E-AE92-D8D781C5CF8C}" type="slidenum">
              <a:rPr lang="en-US" sz="1200"/>
              <a:pPr/>
              <a:t>19</a:t>
            </a:fld>
            <a:endParaRPr lang="en-US" sz="1200"/>
          </a:p>
        </p:txBody>
      </p:sp>
      <p:sp>
        <p:nvSpPr>
          <p:cNvPr id="9421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E9DEE265-2CBF-4F46-B76B-FF3765D9F348}" type="slidenum">
              <a:rPr lang="en-US" sz="1200"/>
              <a:pPr algn="r"/>
              <a:t>19</a:t>
            </a:fld>
            <a:endParaRPr lang="en-US" sz="1200"/>
          </a:p>
        </p:txBody>
      </p:sp>
      <p:sp>
        <p:nvSpPr>
          <p:cNvPr id="94212" name="Rectangle 2"/>
          <p:cNvSpPr>
            <a:spLocks noGrp="1" noRot="1" noChangeAspect="1" noChangeArrowheads="1" noTextEdit="1"/>
          </p:cNvSpPr>
          <p:nvPr>
            <p:ph type="sldImg"/>
          </p:nvPr>
        </p:nvSpPr>
        <p:spPr>
          <a:solidFill>
            <a:srgbClr val="FFFFFF"/>
          </a:solidFill>
          <a:ln/>
        </p:spPr>
      </p:sp>
      <p:sp>
        <p:nvSpPr>
          <p:cNvPr id="94213"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141644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28CF381A-D6AF-5A43-B833-B28FAC5DB698}" type="slidenum">
              <a:rPr lang="en-US" sz="1200"/>
              <a:pPr/>
              <a:t>20</a:t>
            </a:fld>
            <a:endParaRPr lang="en-US" sz="1200"/>
          </a:p>
        </p:txBody>
      </p:sp>
      <p:sp>
        <p:nvSpPr>
          <p:cNvPr id="7885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4220F7FD-0BDB-EA42-80F3-7546AF00B696}" type="slidenum">
              <a:rPr lang="en-US" sz="1200"/>
              <a:pPr algn="r"/>
              <a:t>20</a:t>
            </a:fld>
            <a:endParaRPr lang="en-US" sz="1200"/>
          </a:p>
        </p:txBody>
      </p:sp>
      <p:sp>
        <p:nvSpPr>
          <p:cNvPr id="78852" name="Rectangle 2"/>
          <p:cNvSpPr>
            <a:spLocks noGrp="1" noRot="1" noChangeAspect="1" noChangeArrowheads="1" noTextEdit="1"/>
          </p:cNvSpPr>
          <p:nvPr>
            <p:ph type="sldImg"/>
          </p:nvPr>
        </p:nvSpPr>
        <p:spPr>
          <a:solidFill>
            <a:srgbClr val="FFFFFF"/>
          </a:solidFill>
          <a:ln/>
        </p:spPr>
      </p:sp>
      <p:sp>
        <p:nvSpPr>
          <p:cNvPr id="78853"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16356512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539228-047C-854B-9A22-C8711DC2F4D0}" type="slidenum">
              <a:rPr lang="en-US" smtClean="0"/>
              <a:t>21</a:t>
            </a:fld>
            <a:endParaRPr lang="en-US"/>
          </a:p>
        </p:txBody>
      </p:sp>
    </p:spTree>
    <p:extLst>
      <p:ext uri="{BB962C8B-B14F-4D97-AF65-F5344CB8AC3E}">
        <p14:creationId xmlns:p14="http://schemas.microsoft.com/office/powerpoint/2010/main" val="3074037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3FE9F2F5-CAC4-2F42-90EF-9323DB152D7F}" type="slidenum">
              <a:rPr lang="en-US" sz="1200"/>
              <a:pPr/>
              <a:t>24</a:t>
            </a:fld>
            <a:endParaRPr lang="en-US" sz="1200"/>
          </a:p>
        </p:txBody>
      </p:sp>
      <p:sp>
        <p:nvSpPr>
          <p:cNvPr id="7987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18520EE3-CFEF-C74A-9167-74F77A41AF84}" type="slidenum">
              <a:rPr lang="en-US" sz="1200"/>
              <a:pPr algn="r"/>
              <a:t>24</a:t>
            </a:fld>
            <a:endParaRPr lang="en-US" sz="1200"/>
          </a:p>
        </p:txBody>
      </p:sp>
      <p:sp>
        <p:nvSpPr>
          <p:cNvPr id="79876" name="Rectangle 2"/>
          <p:cNvSpPr>
            <a:spLocks noGrp="1" noRot="1" noChangeAspect="1" noChangeArrowheads="1" noTextEdit="1"/>
          </p:cNvSpPr>
          <p:nvPr>
            <p:ph type="sldImg"/>
          </p:nvPr>
        </p:nvSpPr>
        <p:spPr>
          <a:solidFill>
            <a:srgbClr val="FFFFFF"/>
          </a:solidFill>
          <a:ln/>
        </p:spPr>
      </p:sp>
      <p:sp>
        <p:nvSpPr>
          <p:cNvPr id="79877"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24452475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5E5FD2BF-8CBE-E942-B25B-829F1FDD8D9D}" type="slidenum">
              <a:rPr lang="en-US" sz="1200"/>
              <a:pPr/>
              <a:t>26</a:t>
            </a:fld>
            <a:endParaRPr lang="en-US" sz="1200"/>
          </a:p>
        </p:txBody>
      </p:sp>
      <p:sp>
        <p:nvSpPr>
          <p:cNvPr id="8089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0B938AF3-E423-FA47-A641-1F24A81A5422}" type="slidenum">
              <a:rPr lang="en-US" sz="1200"/>
              <a:pPr algn="r"/>
              <a:t>26</a:t>
            </a:fld>
            <a:endParaRPr lang="en-US" sz="1200"/>
          </a:p>
        </p:txBody>
      </p:sp>
      <p:sp>
        <p:nvSpPr>
          <p:cNvPr id="80900" name="Rectangle 2"/>
          <p:cNvSpPr>
            <a:spLocks noGrp="1" noRot="1" noChangeAspect="1" noChangeArrowheads="1" noTextEdit="1"/>
          </p:cNvSpPr>
          <p:nvPr>
            <p:ph type="sldImg"/>
          </p:nvPr>
        </p:nvSpPr>
        <p:spPr>
          <a:solidFill>
            <a:srgbClr val="FFFFFF"/>
          </a:solidFill>
          <a:ln/>
        </p:spPr>
      </p:sp>
      <p:sp>
        <p:nvSpPr>
          <p:cNvPr id="80901"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31041100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1897A4D2-DEE4-FC43-ACD0-AB2F4FC32E52}" type="slidenum">
              <a:rPr lang="en-US" sz="1200"/>
              <a:pPr/>
              <a:t>27</a:t>
            </a:fld>
            <a:endParaRPr lang="en-US" sz="1200"/>
          </a:p>
        </p:txBody>
      </p:sp>
      <p:sp>
        <p:nvSpPr>
          <p:cNvPr id="81923"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5D9BC641-9D0E-5E4A-ABD3-D244A67A03DF}" type="slidenum">
              <a:rPr lang="en-US" sz="1200"/>
              <a:pPr algn="r"/>
              <a:t>27</a:t>
            </a:fld>
            <a:endParaRPr lang="en-US" sz="1200"/>
          </a:p>
        </p:txBody>
      </p:sp>
      <p:sp>
        <p:nvSpPr>
          <p:cNvPr id="81924" name="Rectangle 2"/>
          <p:cNvSpPr>
            <a:spLocks noGrp="1" noRot="1" noChangeAspect="1" noChangeArrowheads="1" noTextEdit="1"/>
          </p:cNvSpPr>
          <p:nvPr>
            <p:ph type="sldImg"/>
          </p:nvPr>
        </p:nvSpPr>
        <p:spPr>
          <a:solidFill>
            <a:srgbClr val="FFFFFF"/>
          </a:solidFill>
          <a:ln/>
        </p:spPr>
      </p:sp>
      <p:sp>
        <p:nvSpPr>
          <p:cNvPr id="81925"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15984637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DB16F73F-CECB-2E4D-AD4F-75D91EA36C2F}" type="slidenum">
              <a:rPr lang="en-US" sz="1200"/>
              <a:pPr/>
              <a:t>28</a:t>
            </a:fld>
            <a:endParaRPr lang="en-US" sz="1200"/>
          </a:p>
        </p:txBody>
      </p:sp>
      <p:sp>
        <p:nvSpPr>
          <p:cNvPr id="8294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C3B0AC7E-A2A4-3648-8A05-882CB68B4A5B}" type="slidenum">
              <a:rPr lang="en-US" sz="1200"/>
              <a:pPr algn="r"/>
              <a:t>28</a:t>
            </a:fld>
            <a:endParaRPr lang="en-US" sz="1200"/>
          </a:p>
        </p:txBody>
      </p:sp>
      <p:sp>
        <p:nvSpPr>
          <p:cNvPr id="82948" name="Rectangle 2"/>
          <p:cNvSpPr>
            <a:spLocks noGrp="1" noRot="1" noChangeAspect="1" noChangeArrowheads="1" noTextEdit="1"/>
          </p:cNvSpPr>
          <p:nvPr>
            <p:ph type="sldImg"/>
          </p:nvPr>
        </p:nvSpPr>
        <p:spPr>
          <a:solidFill>
            <a:srgbClr val="FFFFFF"/>
          </a:solidFill>
          <a:ln/>
        </p:spPr>
      </p:sp>
      <p:sp>
        <p:nvSpPr>
          <p:cNvPr id="82949"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26755802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0FE020A0-E7DD-5943-97A9-EA88CDE8B22B}" type="slidenum">
              <a:rPr lang="en-US" sz="1200"/>
              <a:pPr/>
              <a:t>29</a:t>
            </a:fld>
            <a:endParaRPr lang="en-US" sz="1200"/>
          </a:p>
        </p:txBody>
      </p:sp>
      <p:sp>
        <p:nvSpPr>
          <p:cNvPr id="8397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3A6E3E6E-3AE5-454F-9E27-5F3F5040E3DD}" type="slidenum">
              <a:rPr lang="en-US" sz="1200"/>
              <a:pPr algn="r"/>
              <a:t>29</a:t>
            </a:fld>
            <a:endParaRPr lang="en-US" sz="1200"/>
          </a:p>
        </p:txBody>
      </p:sp>
      <p:sp>
        <p:nvSpPr>
          <p:cNvPr id="83972" name="Rectangle 2"/>
          <p:cNvSpPr>
            <a:spLocks noGrp="1" noRot="1" noChangeAspect="1" noChangeArrowheads="1" noTextEdit="1"/>
          </p:cNvSpPr>
          <p:nvPr>
            <p:ph type="sldImg"/>
          </p:nvPr>
        </p:nvSpPr>
        <p:spPr>
          <a:solidFill>
            <a:srgbClr val="FFFFFF"/>
          </a:solidFill>
          <a:ln/>
        </p:spPr>
      </p:sp>
      <p:sp>
        <p:nvSpPr>
          <p:cNvPr id="83973"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1519239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A48DA321-714E-3742-B3E3-FF39E0EB89D4}" type="slidenum">
              <a:rPr lang="en-US" sz="1200"/>
              <a:pPr/>
              <a:t>30</a:t>
            </a:fld>
            <a:endParaRPr lang="en-US" sz="1200"/>
          </a:p>
        </p:txBody>
      </p:sp>
      <p:sp>
        <p:nvSpPr>
          <p:cNvPr id="8499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AC4C803D-38B9-5549-A2FC-C727760776DB}" type="slidenum">
              <a:rPr lang="en-US" sz="1200"/>
              <a:pPr algn="r"/>
              <a:t>30</a:t>
            </a:fld>
            <a:endParaRPr lang="en-US" sz="1200"/>
          </a:p>
        </p:txBody>
      </p:sp>
      <p:sp>
        <p:nvSpPr>
          <p:cNvPr id="84996" name="Rectangle 2"/>
          <p:cNvSpPr>
            <a:spLocks noGrp="1" noRot="1" noChangeAspect="1" noChangeArrowheads="1" noTextEdit="1"/>
          </p:cNvSpPr>
          <p:nvPr>
            <p:ph type="sldImg"/>
          </p:nvPr>
        </p:nvSpPr>
        <p:spPr>
          <a:solidFill>
            <a:srgbClr val="FFFFFF"/>
          </a:solidFill>
          <a:ln/>
        </p:spPr>
      </p:sp>
      <p:sp>
        <p:nvSpPr>
          <p:cNvPr id="84997"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36225730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17B287E0-6296-8944-B0D7-C872E558C548}" type="slidenum">
              <a:rPr lang="en-US" sz="1200"/>
              <a:pPr/>
              <a:t>31</a:t>
            </a:fld>
            <a:endParaRPr lang="en-US" sz="1200"/>
          </a:p>
        </p:txBody>
      </p:sp>
      <p:sp>
        <p:nvSpPr>
          <p:cNvPr id="8601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637A1AFB-B1F2-234E-8368-A18525E10527}" type="slidenum">
              <a:rPr lang="en-US" sz="1200"/>
              <a:pPr algn="r"/>
              <a:t>31</a:t>
            </a:fld>
            <a:endParaRPr lang="en-US" sz="1200"/>
          </a:p>
        </p:txBody>
      </p:sp>
      <p:sp>
        <p:nvSpPr>
          <p:cNvPr id="86020" name="Rectangle 2"/>
          <p:cNvSpPr>
            <a:spLocks noGrp="1" noRot="1" noChangeAspect="1" noChangeArrowheads="1" noTextEdit="1"/>
          </p:cNvSpPr>
          <p:nvPr>
            <p:ph type="sldImg"/>
          </p:nvPr>
        </p:nvSpPr>
        <p:spPr>
          <a:solidFill>
            <a:srgbClr val="FFFFFF"/>
          </a:solidFill>
          <a:ln/>
        </p:spPr>
      </p:sp>
      <p:sp>
        <p:nvSpPr>
          <p:cNvPr id="86021"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2688427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73EB9A7C-BB33-374F-9126-A638ADD37654}" type="slidenum">
              <a:rPr lang="en-US" sz="1200"/>
              <a:pPr/>
              <a:t>32</a:t>
            </a:fld>
            <a:endParaRPr lang="en-US" sz="1200"/>
          </a:p>
        </p:txBody>
      </p:sp>
      <p:sp>
        <p:nvSpPr>
          <p:cNvPr id="10342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46DDB58D-BDE0-D84F-BA36-FD412E246953}" type="slidenum">
              <a:rPr lang="en-US" sz="1200"/>
              <a:pPr algn="r"/>
              <a:t>32</a:t>
            </a:fld>
            <a:endParaRPr lang="en-US" sz="1200"/>
          </a:p>
        </p:txBody>
      </p:sp>
      <p:sp>
        <p:nvSpPr>
          <p:cNvPr id="103428" name="Rectangle 2"/>
          <p:cNvSpPr>
            <a:spLocks noGrp="1" noRot="1" noChangeAspect="1" noChangeArrowheads="1" noTextEdit="1"/>
          </p:cNvSpPr>
          <p:nvPr>
            <p:ph type="sldImg"/>
          </p:nvPr>
        </p:nvSpPr>
        <p:spPr>
          <a:solidFill>
            <a:srgbClr val="FFFFFF"/>
          </a:solidFill>
          <a:ln/>
        </p:spPr>
      </p:sp>
      <p:sp>
        <p:nvSpPr>
          <p:cNvPr id="103429"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34239650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567A2E8D-643F-9D45-A4F2-55F695B44FAB}" type="slidenum">
              <a:rPr lang="en-US" sz="1200"/>
              <a:pPr/>
              <a:t>35</a:t>
            </a:fld>
            <a:endParaRPr lang="en-US" sz="1200"/>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CA">
              <a:ea typeface="ＭＳ Ｐゴシック" charset="0"/>
            </a:endParaRPr>
          </a:p>
        </p:txBody>
      </p:sp>
    </p:spTree>
    <p:extLst>
      <p:ext uri="{BB962C8B-B14F-4D97-AF65-F5344CB8AC3E}">
        <p14:creationId xmlns:p14="http://schemas.microsoft.com/office/powerpoint/2010/main" val="20544009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567A2E8D-643F-9D45-A4F2-55F695B44FAB}" type="slidenum">
              <a:rPr lang="en-US" sz="1200"/>
              <a:pPr/>
              <a:t>36</a:t>
            </a:fld>
            <a:endParaRPr lang="en-US" sz="1200"/>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CA">
              <a:ea typeface="ＭＳ Ｐゴシック" charset="0"/>
            </a:endParaRPr>
          </a:p>
        </p:txBody>
      </p:sp>
    </p:spTree>
    <p:extLst>
      <p:ext uri="{BB962C8B-B14F-4D97-AF65-F5344CB8AC3E}">
        <p14:creationId xmlns:p14="http://schemas.microsoft.com/office/powerpoint/2010/main" val="19313662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3A211A9E-0E48-1440-B482-AECFA9424B14}" type="slidenum">
              <a:rPr lang="en-US" sz="1200"/>
              <a:pPr algn="r"/>
              <a:t>37</a:t>
            </a:fld>
            <a:endParaRPr lang="en-US" sz="120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CA">
              <a:ea typeface="ＭＳ Ｐゴシック" charset="0"/>
            </a:endParaRPr>
          </a:p>
        </p:txBody>
      </p:sp>
    </p:spTree>
    <p:extLst>
      <p:ext uri="{BB962C8B-B14F-4D97-AF65-F5344CB8AC3E}">
        <p14:creationId xmlns:p14="http://schemas.microsoft.com/office/powerpoint/2010/main" val="2710352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15A9CFDB-C10A-3D47-B9B1-170F06789711}" type="slidenum">
              <a:rPr lang="en-US" sz="1200"/>
              <a:pPr/>
              <a:t>38</a:t>
            </a:fld>
            <a:endParaRPr lang="en-US" sz="1200"/>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CA">
              <a:ea typeface="ＭＳ Ｐゴシック" charset="0"/>
            </a:endParaRPr>
          </a:p>
        </p:txBody>
      </p:sp>
    </p:spTree>
    <p:extLst>
      <p:ext uri="{BB962C8B-B14F-4D97-AF65-F5344CB8AC3E}">
        <p14:creationId xmlns:p14="http://schemas.microsoft.com/office/powerpoint/2010/main" val="4763550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4B17C2AC-169A-BA44-8725-19B47FB79649}" type="slidenum">
              <a:rPr lang="en-US" sz="1200"/>
              <a:pPr algn="r"/>
              <a:t>45</a:t>
            </a:fld>
            <a:endParaRPr lang="en-US" sz="1200"/>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CA">
              <a:ea typeface="ＭＳ Ｐゴシック" charset="0"/>
            </a:endParaRPr>
          </a:p>
        </p:txBody>
      </p:sp>
    </p:spTree>
    <p:extLst>
      <p:ext uri="{BB962C8B-B14F-4D97-AF65-F5344CB8AC3E}">
        <p14:creationId xmlns:p14="http://schemas.microsoft.com/office/powerpoint/2010/main" val="12543275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A1595BEF-A5B7-0C41-8F3E-29F86D4552E8}" type="slidenum">
              <a:rPr lang="en-US" sz="1200"/>
              <a:pPr algn="r"/>
              <a:t>51</a:t>
            </a:fld>
            <a:endParaRPr lang="en-US" sz="1200"/>
          </a:p>
        </p:txBody>
      </p:sp>
      <p:sp>
        <p:nvSpPr>
          <p:cNvPr id="91139" name="Rectangle 2"/>
          <p:cNvSpPr>
            <a:spLocks noGrp="1" noRot="1" noChangeAspect="1" noChangeArrowheads="1" noTextEdit="1"/>
          </p:cNvSpPr>
          <p:nvPr>
            <p:ph type="sldImg"/>
          </p:nvPr>
        </p:nvSpPr>
        <p:spPr>
          <a:solidFill>
            <a:srgbClr val="FFFFFF"/>
          </a:solidFill>
          <a:ln/>
        </p:spPr>
      </p:sp>
      <p:sp>
        <p:nvSpPr>
          <p:cNvPr id="91140"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33646960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a:fld id="{BFC5793D-FF4A-FA43-A12D-4982E7C7872E}" type="slidenum">
              <a:rPr lang="en-US" sz="1200"/>
              <a:pPr algn="r"/>
              <a:t>57</a:t>
            </a:fld>
            <a:endParaRPr lang="en-US" sz="1200"/>
          </a:p>
        </p:txBody>
      </p:sp>
      <p:sp>
        <p:nvSpPr>
          <p:cNvPr id="103427" name="Rectangle 2"/>
          <p:cNvSpPr>
            <a:spLocks noGrp="1" noRot="1" noChangeAspect="1" noChangeArrowheads="1" noTextEdit="1"/>
          </p:cNvSpPr>
          <p:nvPr>
            <p:ph type="sldImg"/>
          </p:nvPr>
        </p:nvSpPr>
        <p:spPr>
          <a:solidFill>
            <a:srgbClr val="FFFFFF"/>
          </a:solidFill>
          <a:ln/>
        </p:spPr>
      </p:sp>
      <p:sp>
        <p:nvSpPr>
          <p:cNvPr id="103428" name="Rectangle 3"/>
          <p:cNvSpPr>
            <a:spLocks noGrp="1" noChangeArrowheads="1"/>
          </p:cNvSpPr>
          <p:nvPr>
            <p:ph type="body" idx="1"/>
          </p:nvPr>
        </p:nvSpPr>
        <p:spPr>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endParaRPr lang="en-US">
              <a:ea typeface="ＭＳ Ｐゴシック" charset="0"/>
            </a:endParaRPr>
          </a:p>
        </p:txBody>
      </p:sp>
    </p:spTree>
    <p:extLst>
      <p:ext uri="{BB962C8B-B14F-4D97-AF65-F5344CB8AC3E}">
        <p14:creationId xmlns:p14="http://schemas.microsoft.com/office/powerpoint/2010/main" val="41238547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a:t>Click to edit Master subtitle style</a:t>
            </a:r>
            <a:endParaRPr lang="en-US"/>
          </a:p>
        </p:txBody>
      </p:sp>
      <p:sp>
        <p:nvSpPr>
          <p:cNvPr id="4" name="Date Placeholder 3"/>
          <p:cNvSpPr>
            <a:spLocks noGrp="1"/>
          </p:cNvSpPr>
          <p:nvPr>
            <p:ph type="dt" sz="half" idx="10"/>
          </p:nvPr>
        </p:nvSpPr>
        <p:spPr/>
        <p:txBody>
          <a:bodyPr/>
          <a:lstStyle/>
          <a:p>
            <a:fld id="{22918C76-52D7-4ABD-9BCF-C7AF713758C5}"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1735926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Content Placeholder 2"/>
          <p:cNvSpPr>
            <a:spLocks noGrp="1"/>
          </p:cNvSpPr>
          <p:nvPr>
            <p:ph idx="1"/>
          </p:nvPr>
        </p:nvSpPr>
        <p:spPr/>
        <p:txBody>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Date Placeholder 3"/>
          <p:cNvSpPr>
            <a:spLocks noGrp="1"/>
          </p:cNvSpPr>
          <p:nvPr>
            <p:ph type="dt" sz="half" idx="10"/>
          </p:nvPr>
        </p:nvSpPr>
        <p:spPr/>
        <p:txBody>
          <a:bodyPr/>
          <a:lstStyle/>
          <a:p>
            <a:fld id="{22918C76-52D7-4ABD-9BCF-C7AF713758C5}"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3804420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a:t>Click to edit Master text styles</a:t>
            </a:r>
          </a:p>
        </p:txBody>
      </p:sp>
      <p:sp>
        <p:nvSpPr>
          <p:cNvPr id="4" name="Date Placeholder 3"/>
          <p:cNvSpPr>
            <a:spLocks noGrp="1"/>
          </p:cNvSpPr>
          <p:nvPr>
            <p:ph type="dt" sz="half" idx="10"/>
          </p:nvPr>
        </p:nvSpPr>
        <p:spPr/>
        <p:txBody>
          <a:bodyPr/>
          <a:lstStyle/>
          <a:p>
            <a:fld id="{22918C76-52D7-4ABD-9BCF-C7AF713758C5}"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1986138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5" name="Date Placeholder 4"/>
          <p:cNvSpPr>
            <a:spLocks noGrp="1"/>
          </p:cNvSpPr>
          <p:nvPr>
            <p:ph type="dt" sz="half" idx="10"/>
          </p:nvPr>
        </p:nvSpPr>
        <p:spPr/>
        <p:txBody>
          <a:bodyPr/>
          <a:lstStyle/>
          <a:p>
            <a:fld id="{22918C76-52D7-4ABD-9BCF-C7AF713758C5}" type="datetimeFigureOut">
              <a:rPr lang="en-US" smtClean="0"/>
              <a:pPr/>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2210183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7" name="Date Placeholder 6"/>
          <p:cNvSpPr>
            <a:spLocks noGrp="1"/>
          </p:cNvSpPr>
          <p:nvPr>
            <p:ph type="dt" sz="half" idx="10"/>
          </p:nvPr>
        </p:nvSpPr>
        <p:spPr/>
        <p:txBody>
          <a:bodyPr/>
          <a:lstStyle/>
          <a:p>
            <a:fld id="{22918C76-52D7-4ABD-9BCF-C7AF713758C5}" type="datetimeFigureOut">
              <a:rPr lang="en-US" smtClean="0"/>
              <a:pPr/>
              <a:t>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2366464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Date Placeholder 2"/>
          <p:cNvSpPr>
            <a:spLocks noGrp="1"/>
          </p:cNvSpPr>
          <p:nvPr>
            <p:ph type="dt" sz="half" idx="10"/>
          </p:nvPr>
        </p:nvSpPr>
        <p:spPr/>
        <p:txBody>
          <a:bodyPr/>
          <a:lstStyle/>
          <a:p>
            <a:fld id="{22918C76-52D7-4ABD-9BCF-C7AF713758C5}" type="datetimeFigureOut">
              <a:rPr lang="en-US" smtClean="0"/>
              <a:pPr/>
              <a:t>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2909627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918C76-52D7-4ABD-9BCF-C7AF713758C5}" type="datetimeFigureOut">
              <a:rPr lang="en-US" smtClean="0"/>
              <a:pPr/>
              <a:t>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2656251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5" name="Date Placeholder 4"/>
          <p:cNvSpPr>
            <a:spLocks noGrp="1"/>
          </p:cNvSpPr>
          <p:nvPr>
            <p:ph type="dt" sz="half" idx="10"/>
          </p:nvPr>
        </p:nvSpPr>
        <p:spPr/>
        <p:txBody>
          <a:bodyPr/>
          <a:lstStyle/>
          <a:p>
            <a:fld id="{22918C76-52D7-4ABD-9BCF-C7AF713758C5}" type="datetimeFigureOut">
              <a:rPr lang="en-US" smtClean="0"/>
              <a:pPr/>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3716633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5" name="Date Placeholder 4"/>
          <p:cNvSpPr>
            <a:spLocks noGrp="1"/>
          </p:cNvSpPr>
          <p:nvPr>
            <p:ph type="dt" sz="half" idx="10"/>
          </p:nvPr>
        </p:nvSpPr>
        <p:spPr/>
        <p:txBody>
          <a:bodyPr/>
          <a:lstStyle/>
          <a:p>
            <a:fld id="{22918C76-52D7-4ABD-9BCF-C7AF713758C5}" type="datetimeFigureOut">
              <a:rPr lang="en-US" smtClean="0"/>
              <a:pPr/>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809651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Date Placeholder 3"/>
          <p:cNvSpPr>
            <a:spLocks noGrp="1"/>
          </p:cNvSpPr>
          <p:nvPr>
            <p:ph type="dt" sz="half" idx="10"/>
          </p:nvPr>
        </p:nvSpPr>
        <p:spPr/>
        <p:txBody>
          <a:bodyPr/>
          <a:lstStyle/>
          <a:p>
            <a:fld id="{22918C76-52D7-4ABD-9BCF-C7AF713758C5}"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1271317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Date Placeholder 3"/>
          <p:cNvSpPr>
            <a:spLocks noGrp="1"/>
          </p:cNvSpPr>
          <p:nvPr>
            <p:ph type="dt" sz="half" idx="10"/>
          </p:nvPr>
        </p:nvSpPr>
        <p:spPr/>
        <p:txBody>
          <a:bodyPr/>
          <a:lstStyle/>
          <a:p>
            <a:fld id="{22918C76-52D7-4ABD-9BCF-C7AF713758C5}" type="datetimeFigureOut">
              <a:rPr lang="en-US" smtClean="0"/>
              <a:pPr/>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D008CD-292E-4DFE-BF6C-53C3803DC3EF}" type="slidenum">
              <a:rPr lang="en-US" smtClean="0"/>
              <a:pPr/>
              <a:t>‹#›</a:t>
            </a:fld>
            <a:endParaRPr lang="en-US"/>
          </a:p>
        </p:txBody>
      </p:sp>
    </p:spTree>
    <p:extLst>
      <p:ext uri="{BB962C8B-B14F-4D97-AF65-F5344CB8AC3E}">
        <p14:creationId xmlns:p14="http://schemas.microsoft.com/office/powerpoint/2010/main" val="2564233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918C76-52D7-4ABD-9BCF-C7AF713758C5}" type="datetimeFigureOut">
              <a:rPr lang="en-US" smtClean="0"/>
              <a:pPr/>
              <a:t>2/7/2018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008CD-292E-4DFE-BF6C-53C3803DC3EF}" type="slidenum">
              <a:rPr lang="en-US" smtClean="0"/>
              <a:pPr/>
              <a:t>‹#›</a:t>
            </a:fld>
            <a:endParaRPr lang="en-US"/>
          </a:p>
        </p:txBody>
      </p:sp>
    </p:spTree>
    <p:extLst>
      <p:ext uri="{BB962C8B-B14F-4D97-AF65-F5344CB8AC3E}">
        <p14:creationId xmlns:p14="http://schemas.microsoft.com/office/powerpoint/2010/main" val="162058978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file:///\\localhost\Users\karenmichellezhang\Desktop\Document7!OLE_LINK2"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3.emf"/><Relationship Id="rId13" Type="http://schemas.openxmlformats.org/officeDocument/2006/relationships/oleObject" Target="file:///\\localhost\Users\karenmichellezhang\Desktop\Macintosh%20HD:Users:karenmichellezhang:Desktop:ANOVA-%20equations.docx!OLE_LINK13" TargetMode="External"/><Relationship Id="rId3" Type="http://schemas.openxmlformats.org/officeDocument/2006/relationships/oleObject" Target="file:///\\localhost\Users\karenmichellezhang\Desktop\Document7!OLE_LINK2" TargetMode="External"/><Relationship Id="rId7" Type="http://schemas.openxmlformats.org/officeDocument/2006/relationships/oleObject" Target="file:///\\localhost\Users\karenmichellezhang\Desktop\Macintosh%20HD:Users:karenmichellezhang:Desktop:Psych%202820:Practice%20Questions:Practice%20Question-%20Independent%20Between%20Groups%20ANOVA.docx!OLE_LINK4" TargetMode="External"/><Relationship Id="rId12" Type="http://schemas.openxmlformats.org/officeDocument/2006/relationships/image" Target="../media/image5.e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emf"/><Relationship Id="rId11" Type="http://schemas.openxmlformats.org/officeDocument/2006/relationships/oleObject" Target="file:///\\localhost\Users\karenmichellezhang\Desktop\Macintosh%20HD:Users:karenmichellezhang:Desktop:ANOVA-%20equations.docx!OLE_LINK11" TargetMode="External"/><Relationship Id="rId5" Type="http://schemas.openxmlformats.org/officeDocument/2006/relationships/oleObject" Target="file:///\\localhost\Users\karenmichellezhang\Desktop\Macintosh%20HD:Users:karenmichellezhang:Desktop:Psych%202820:Practice%20Questions:Practice%20Question-%20Independent%20Between%20Groups%20ANOVA.docx!OLE_LINK3" TargetMode="External"/><Relationship Id="rId10" Type="http://schemas.openxmlformats.org/officeDocument/2006/relationships/image" Target="../media/image4.emf"/><Relationship Id="rId4" Type="http://schemas.openxmlformats.org/officeDocument/2006/relationships/image" Target="../media/image1.emf"/><Relationship Id="rId9" Type="http://schemas.openxmlformats.org/officeDocument/2006/relationships/oleObject" Target="file:///\\localhost\Users\karenmichellezhang\Desktop\Macintosh%20HD:Users:karenmichellezhang:Desktop:Psych%202820:Practice%20Questions:Practice%20Question-%20Independent%20Between%20Groups%20ANOVA.docx!OLE_LINK5" TargetMode="External"/><Relationship Id="rId14" Type="http://schemas.openxmlformats.org/officeDocument/2006/relationships/image" Target="../media/image6.e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file:///\\localhost\Users\karenmichellezhang\Desktop\Document7!OLE_LINK2" TargetMode="Externa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0.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 Id="rId4" Type="http://schemas.openxmlformats.org/officeDocument/2006/relationships/image" Target="../media/image14.wmf"/></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 Id="rId4" Type="http://schemas.openxmlformats.org/officeDocument/2006/relationships/image" Target="../media/image14.wmf"/></Relationships>
</file>

<file path=ppt/slides/_rels/slide2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5.wmf"/></Relationships>
</file>

<file path=ppt/slides/_rels/slide2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1.xml"/><Relationship Id="rId1" Type="http://schemas.openxmlformats.org/officeDocument/2006/relationships/vmlDrawing" Target="../drawings/vmlDrawing4.vml"/><Relationship Id="rId4" Type="http://schemas.openxmlformats.org/officeDocument/2006/relationships/image" Target="../media/image27.emf"/></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26.png"/><Relationship Id="rId5" Type="http://schemas.openxmlformats.org/officeDocument/2006/relationships/image" Target="../media/image28.emf"/><Relationship Id="rId4" Type="http://schemas.openxmlformats.org/officeDocument/2006/relationships/oleObject" Target="../embeddings/oleObject2.bin"/></Relationships>
</file>

<file path=ppt/slides/_rels/slide5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oleObject" Target="file:///\\localhost\Users\karenmichellezhang\Desktop\Document11!OLE_LINK3" TargetMode="Externa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33.emf"/></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a:ea typeface="+mj-ea"/>
                <a:cs typeface="+mj-cs"/>
              </a:rPr>
              <a:t>Independent ANOVA- Review</a:t>
            </a:r>
          </a:p>
        </p:txBody>
      </p:sp>
      <p:sp>
        <p:nvSpPr>
          <p:cNvPr id="4" name="TextBox 3"/>
          <p:cNvSpPr txBox="1"/>
          <p:nvPr/>
        </p:nvSpPr>
        <p:spPr>
          <a:xfrm>
            <a:off x="2874963" y="1739900"/>
            <a:ext cx="3014662" cy="461963"/>
          </a:xfrm>
          <a:prstGeom prst="rect">
            <a:avLst/>
          </a:prstGeom>
        </p:spPr>
        <p:style>
          <a:lnRef idx="2">
            <a:schemeClr val="accent5"/>
          </a:lnRef>
          <a:fillRef idx="1">
            <a:schemeClr val="lt1"/>
          </a:fillRef>
          <a:effectRef idx="0">
            <a:schemeClr val="accent5"/>
          </a:effectRef>
          <a:fontRef idx="minor">
            <a:schemeClr val="dk1"/>
          </a:fontRef>
        </p:style>
        <p:txBody>
          <a:bodyPr anchor="ctr">
            <a:spAutoFit/>
          </a:bodyPr>
          <a:lstStyle/>
          <a:p>
            <a:pPr algn="ctr">
              <a:defRPr/>
            </a:pPr>
            <a:r>
              <a:rPr lang="en-US" b="1" dirty="0"/>
              <a:t>Total Variances</a:t>
            </a:r>
          </a:p>
        </p:txBody>
      </p:sp>
      <p:sp>
        <p:nvSpPr>
          <p:cNvPr id="5" name="TextBox 4"/>
          <p:cNvSpPr txBox="1"/>
          <p:nvPr/>
        </p:nvSpPr>
        <p:spPr>
          <a:xfrm>
            <a:off x="711200" y="2762250"/>
            <a:ext cx="3284538" cy="461963"/>
          </a:xfrm>
          <a:prstGeom prst="rect">
            <a:avLst/>
          </a:prstGeom>
        </p:spPr>
        <p:style>
          <a:lnRef idx="2">
            <a:schemeClr val="accent5"/>
          </a:lnRef>
          <a:fillRef idx="1">
            <a:schemeClr val="lt1"/>
          </a:fillRef>
          <a:effectRef idx="0">
            <a:schemeClr val="accent5"/>
          </a:effectRef>
          <a:fontRef idx="minor">
            <a:schemeClr val="dk1"/>
          </a:fontRef>
        </p:style>
        <p:txBody>
          <a:bodyPr anchor="ctr">
            <a:spAutoFit/>
          </a:bodyPr>
          <a:lstStyle/>
          <a:p>
            <a:pPr algn="ctr">
              <a:defRPr/>
            </a:pPr>
            <a:r>
              <a:rPr lang="en-US" b="1" dirty="0"/>
              <a:t>Treatment Variances</a:t>
            </a:r>
          </a:p>
        </p:txBody>
      </p:sp>
      <p:sp>
        <p:nvSpPr>
          <p:cNvPr id="6" name="TextBox 5"/>
          <p:cNvSpPr txBox="1"/>
          <p:nvPr/>
        </p:nvSpPr>
        <p:spPr>
          <a:xfrm>
            <a:off x="5230813" y="2765425"/>
            <a:ext cx="3014662" cy="461963"/>
          </a:xfrm>
          <a:prstGeom prst="rect">
            <a:avLst/>
          </a:prstGeom>
        </p:spPr>
        <p:style>
          <a:lnRef idx="2">
            <a:schemeClr val="accent5"/>
          </a:lnRef>
          <a:fillRef idx="1">
            <a:schemeClr val="lt1"/>
          </a:fillRef>
          <a:effectRef idx="0">
            <a:schemeClr val="accent5"/>
          </a:effectRef>
          <a:fontRef idx="minor">
            <a:schemeClr val="dk1"/>
          </a:fontRef>
        </p:style>
        <p:txBody>
          <a:bodyPr anchor="ctr">
            <a:spAutoFit/>
          </a:bodyPr>
          <a:lstStyle/>
          <a:p>
            <a:pPr algn="ctr">
              <a:defRPr/>
            </a:pPr>
            <a:r>
              <a:rPr lang="en-US" b="1" dirty="0"/>
              <a:t>Error Variances</a:t>
            </a:r>
          </a:p>
        </p:txBody>
      </p:sp>
      <p:cxnSp>
        <p:nvCxnSpPr>
          <p:cNvPr id="8" name="Straight Arrow Connector 7"/>
          <p:cNvCxnSpPr/>
          <p:nvPr/>
        </p:nvCxnSpPr>
        <p:spPr>
          <a:xfrm flipH="1">
            <a:off x="2644775" y="2235196"/>
            <a:ext cx="460375" cy="474663"/>
          </a:xfrm>
          <a:prstGeom prst="straightConnector1">
            <a:avLst/>
          </a:prstGeom>
          <a:ln w="38100" cmpd="sng">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a:off x="5572042" y="2233358"/>
            <a:ext cx="461962" cy="474663"/>
          </a:xfrm>
          <a:prstGeom prst="straightConnector1">
            <a:avLst/>
          </a:prstGeom>
          <a:ln w="38100" cmpd="sng">
            <a:tailEnd type="arrow"/>
          </a:ln>
        </p:spPr>
        <p:style>
          <a:lnRef idx="2">
            <a:schemeClr val="accent1"/>
          </a:lnRef>
          <a:fillRef idx="0">
            <a:schemeClr val="accent1"/>
          </a:fillRef>
          <a:effectRef idx="1">
            <a:schemeClr val="accent1"/>
          </a:effectRef>
          <a:fontRef idx="minor">
            <a:schemeClr val="tx1"/>
          </a:fontRef>
        </p:style>
      </p:cxnSp>
      <p:graphicFrame>
        <p:nvGraphicFramePr>
          <p:cNvPr id="12" name="Table 11"/>
          <p:cNvGraphicFramePr>
            <a:graphicFrameLocks noGrp="1"/>
          </p:cNvGraphicFramePr>
          <p:nvPr/>
        </p:nvGraphicFramePr>
        <p:xfrm>
          <a:off x="711200" y="4521200"/>
          <a:ext cx="7677150" cy="1755775"/>
        </p:xfrm>
        <a:graphic>
          <a:graphicData uri="http://schemas.openxmlformats.org/drawingml/2006/table">
            <a:tbl>
              <a:tblPr/>
              <a:tblGrid>
                <a:gridCol w="1339850">
                  <a:extLst>
                    <a:ext uri="{9D8B030D-6E8A-4147-A177-3AD203B41FA5}">
                      <a16:colId xmlns:a16="http://schemas.microsoft.com/office/drawing/2014/main" val="20000"/>
                    </a:ext>
                  </a:extLst>
                </a:gridCol>
                <a:gridCol w="1200150">
                  <a:extLst>
                    <a:ext uri="{9D8B030D-6E8A-4147-A177-3AD203B41FA5}">
                      <a16:colId xmlns:a16="http://schemas.microsoft.com/office/drawing/2014/main" val="20001"/>
                    </a:ext>
                  </a:extLst>
                </a:gridCol>
                <a:gridCol w="585788">
                  <a:extLst>
                    <a:ext uri="{9D8B030D-6E8A-4147-A177-3AD203B41FA5}">
                      <a16:colId xmlns:a16="http://schemas.microsoft.com/office/drawing/2014/main" val="20002"/>
                    </a:ext>
                  </a:extLst>
                </a:gridCol>
                <a:gridCol w="1187450">
                  <a:extLst>
                    <a:ext uri="{9D8B030D-6E8A-4147-A177-3AD203B41FA5}">
                      <a16:colId xmlns:a16="http://schemas.microsoft.com/office/drawing/2014/main" val="20003"/>
                    </a:ext>
                  </a:extLst>
                </a:gridCol>
                <a:gridCol w="766762">
                  <a:extLst>
                    <a:ext uri="{9D8B030D-6E8A-4147-A177-3AD203B41FA5}">
                      <a16:colId xmlns:a16="http://schemas.microsoft.com/office/drawing/2014/main" val="20004"/>
                    </a:ext>
                  </a:extLst>
                </a:gridCol>
                <a:gridCol w="628650">
                  <a:extLst>
                    <a:ext uri="{9D8B030D-6E8A-4147-A177-3AD203B41FA5}">
                      <a16:colId xmlns:a16="http://schemas.microsoft.com/office/drawing/2014/main" val="20005"/>
                    </a:ext>
                  </a:extLst>
                </a:gridCol>
                <a:gridCol w="1176338">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Source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Sum of Squares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df</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Mean Square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a:ln>
                            <a:noFill/>
                          </a:ln>
                          <a:solidFill>
                            <a:srgbClr val="FFFFFF"/>
                          </a:solidFill>
                          <a:effectLst/>
                          <a:latin typeface="Arial" charset="0"/>
                          <a:ea typeface="ＭＳ Ｐゴシック" charset="0"/>
                          <a:cs typeface="ＭＳ Ｐゴシック" charset="0"/>
                        </a:rPr>
                        <a:t>F</a:t>
                      </a:r>
                      <a:r>
                        <a:rPr kumimoji="0" lang="en-US" sz="1800" b="1" i="0" u="none" strike="noStrike" cap="none" normalizeH="0" baseline="-25000">
                          <a:ln>
                            <a:noFill/>
                          </a:ln>
                          <a:solidFill>
                            <a:srgbClr val="FFFFFF"/>
                          </a:solidFill>
                          <a:effectLst/>
                          <a:latin typeface="Arial" charset="0"/>
                          <a:ea typeface="ＭＳ Ｐゴシック" charset="0"/>
                          <a:cs typeface="ＭＳ Ｐゴシック" charset="0"/>
                        </a:rPr>
                        <a:t>obt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a:ln>
                            <a:noFill/>
                          </a:ln>
                          <a:solidFill>
                            <a:srgbClr val="FFFFFF"/>
                          </a:solidFill>
                          <a:effectLst/>
                          <a:latin typeface="Arial" charset="0"/>
                          <a:ea typeface="ＭＳ Ｐゴシック" charset="0"/>
                          <a:cs typeface="ＭＳ Ｐゴシック" charset="0"/>
                        </a:rPr>
                        <a:t>F</a:t>
                      </a:r>
                      <a:r>
                        <a:rPr kumimoji="0" lang="en-US" sz="1800" b="1" i="0" u="none" strike="noStrike" cap="none" normalizeH="0" baseline="-25000">
                          <a:ln>
                            <a:noFill/>
                          </a:ln>
                          <a:solidFill>
                            <a:srgbClr val="FFFFFF"/>
                          </a:solidFill>
                          <a:effectLst/>
                          <a:latin typeface="Arial" charset="0"/>
                          <a:ea typeface="ＭＳ Ｐゴシック" charset="0"/>
                          <a:cs typeface="ＭＳ Ｐゴシック" charset="0"/>
                        </a:rPr>
                        <a:t>crit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Decision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η</a:t>
                      </a:r>
                      <a:r>
                        <a:rPr kumimoji="0" lang="en-US" sz="1800" b="1" i="0" u="none" strike="noStrike" cap="none" normalizeH="0" baseline="30000">
                          <a:ln>
                            <a:noFill/>
                          </a:ln>
                          <a:solidFill>
                            <a:srgbClr val="FFFFFF"/>
                          </a:solidFill>
                          <a:effectLst/>
                          <a:latin typeface="Arial" charset="0"/>
                          <a:ea typeface="ＭＳ Ｐゴシック" charset="0"/>
                          <a:cs typeface="ＭＳ Ｐゴシック" charset="0"/>
                        </a:rPr>
                        <a:t>2</a:t>
                      </a:r>
                      <a:endParaRPr kumimoji="0" lang="en-US" sz="1800" b="1" i="0" u="none" strike="noStrike" cap="none" normalizeH="0" baseline="0">
                        <a:ln>
                          <a:noFill/>
                        </a:ln>
                        <a:solidFill>
                          <a:srgbClr val="FFFFFF"/>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292934"/>
                          </a:solidFill>
                          <a:effectLst/>
                          <a:latin typeface="Arial" charset="0"/>
                          <a:ea typeface="ＭＳ Ｐゴシック" charset="0"/>
                          <a:cs typeface="ＭＳ Ｐゴシック" charset="0"/>
                        </a:rPr>
                        <a:t>Total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extLst>
                  <a:ext uri="{0D108BD9-81ED-4DB2-BD59-A6C34878D82A}">
                    <a16:rowId xmlns:a16="http://schemas.microsoft.com/office/drawing/2014/main" val="10001"/>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292934"/>
                          </a:solidFill>
                          <a:effectLst/>
                          <a:latin typeface="Arial" charset="0"/>
                          <a:ea typeface="ＭＳ Ｐゴシック" charset="0"/>
                          <a:cs typeface="ＭＳ Ｐゴシック" charset="0"/>
                        </a:rPr>
                        <a:t>Treatment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extLst>
                  <a:ext uri="{0D108BD9-81ED-4DB2-BD59-A6C34878D82A}">
                    <a16:rowId xmlns:a16="http://schemas.microsoft.com/office/drawing/2014/main" val="10002"/>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292934"/>
                          </a:solidFill>
                          <a:effectLst/>
                          <a:latin typeface="Arial" charset="0"/>
                          <a:ea typeface="ＭＳ Ｐゴシック" charset="0"/>
                          <a:cs typeface="ＭＳ Ｐゴシック" charset="0"/>
                        </a:rPr>
                        <a:t>Error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extLst>
                  <a:ext uri="{0D108BD9-81ED-4DB2-BD59-A6C34878D82A}">
                    <a16:rowId xmlns:a16="http://schemas.microsoft.com/office/drawing/2014/main" val="10003"/>
                  </a:ext>
                </a:extLst>
              </a:tr>
            </a:tbl>
          </a:graphicData>
        </a:graphic>
      </p:graphicFrame>
      <p:graphicFrame>
        <p:nvGraphicFramePr>
          <p:cNvPr id="27702" name="Object 12"/>
          <p:cNvGraphicFramePr>
            <a:graphicFrameLocks noChangeAspect="1"/>
          </p:cNvGraphicFramePr>
          <p:nvPr>
            <p:extLst>
              <p:ext uri="{D42A27DB-BD31-4B8C-83A1-F6EECF244321}">
                <p14:modId xmlns:p14="http://schemas.microsoft.com/office/powerpoint/2010/main" val="1328313105"/>
              </p:ext>
            </p:extLst>
          </p:nvPr>
        </p:nvGraphicFramePr>
        <p:xfrm>
          <a:off x="1340289" y="3420921"/>
          <a:ext cx="5943600" cy="685800"/>
        </p:xfrm>
        <a:graphic>
          <a:graphicData uri="http://schemas.openxmlformats.org/presentationml/2006/ole">
            <mc:AlternateContent xmlns:mc="http://schemas.openxmlformats.org/markup-compatibility/2006">
              <mc:Choice xmlns:v="urn:schemas-microsoft-com:vml" Requires="v">
                <p:oleObj spid="_x0000_s8214" name="Document" r:id="rId3" imgW="5943600" imgH="685800" progId="Word.Document.12">
                  <p:link updateAutomatic="1"/>
                </p:oleObj>
              </mc:Choice>
              <mc:Fallback>
                <p:oleObj name="Document" r:id="rId3" imgW="5943600" imgH="685800" progId="Word.Document.12">
                  <p:link updateAutomatic="1"/>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0289" y="3420921"/>
                        <a:ext cx="5943600"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oleObj>
              </mc:Fallback>
            </mc:AlternateContent>
          </a:graphicData>
        </a:graphic>
      </p:graphicFrame>
      <p:sp>
        <p:nvSpPr>
          <p:cNvPr id="14" name="Down Arrow 13"/>
          <p:cNvSpPr/>
          <p:nvPr/>
        </p:nvSpPr>
        <p:spPr>
          <a:xfrm>
            <a:off x="4312089" y="2801037"/>
            <a:ext cx="195369" cy="376832"/>
          </a:xfrm>
          <a:prstGeom prst="downArrow">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7" name="Curved Down Arrow 16"/>
          <p:cNvSpPr/>
          <p:nvPr/>
        </p:nvSpPr>
        <p:spPr>
          <a:xfrm>
            <a:off x="4507458" y="4159112"/>
            <a:ext cx="879164" cy="362876"/>
          </a:xfrm>
          <a:prstGeom prst="curvedDownArrow">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solidFill>
                <a:schemeClr val="tx1"/>
              </a:solidFill>
            </a:endParaRPr>
          </a:p>
        </p:txBody>
      </p:sp>
      <p:sp>
        <p:nvSpPr>
          <p:cNvPr id="18" name="Curved Down Arrow 17"/>
          <p:cNvSpPr/>
          <p:nvPr/>
        </p:nvSpPr>
        <p:spPr>
          <a:xfrm>
            <a:off x="3028230" y="4171944"/>
            <a:ext cx="1088489" cy="362876"/>
          </a:xfrm>
          <a:prstGeom prst="curvedDownArrow">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solidFill>
                <a:schemeClr val="tx1"/>
              </a:solidFill>
            </a:endParaRPr>
          </a:p>
        </p:txBody>
      </p:sp>
    </p:spTree>
    <p:extLst>
      <p:ext uri="{BB962C8B-B14F-4D97-AF65-F5344CB8AC3E}">
        <p14:creationId xmlns:p14="http://schemas.microsoft.com/office/powerpoint/2010/main" val="25045181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Independent ANOVA- Review</a:t>
            </a:r>
          </a:p>
        </p:txBody>
      </p:sp>
      <p:sp>
        <p:nvSpPr>
          <p:cNvPr id="3" name="Content Placeholder 2"/>
          <p:cNvSpPr>
            <a:spLocks noGrp="1"/>
          </p:cNvSpPr>
          <p:nvPr>
            <p:ph idx="1"/>
          </p:nvPr>
        </p:nvSpPr>
        <p:spPr>
          <a:xfrm>
            <a:off x="457200" y="1600200"/>
            <a:ext cx="8229600" cy="4945697"/>
          </a:xfrm>
        </p:spPr>
        <p:txBody>
          <a:bodyPr>
            <a:normAutofit fontScale="92500" lnSpcReduction="10000"/>
          </a:bodyPr>
          <a:lstStyle/>
          <a:p>
            <a:pPr marL="0" indent="0">
              <a:buNone/>
            </a:pPr>
            <a:r>
              <a:rPr lang="en-US" dirty="0"/>
              <a:t>Calculations: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sz="2800" dirty="0"/>
          </a:p>
          <a:p>
            <a:pPr marL="0" indent="0">
              <a:buNone/>
            </a:pPr>
            <a:endParaRPr lang="en-US" sz="2200" dirty="0"/>
          </a:p>
          <a:p>
            <a:pPr marL="0" indent="0">
              <a:buNone/>
            </a:pPr>
            <a:r>
              <a:rPr lang="en-US" sz="2200" dirty="0"/>
              <a:t>Pairwise Comparisons:</a:t>
            </a:r>
          </a:p>
        </p:txBody>
      </p:sp>
      <p:graphicFrame>
        <p:nvGraphicFramePr>
          <p:cNvPr id="5" name="Object 4"/>
          <p:cNvGraphicFramePr>
            <a:graphicFrameLocks noChangeAspect="1"/>
          </p:cNvGraphicFramePr>
          <p:nvPr>
            <p:extLst>
              <p:ext uri="{D42A27DB-BD31-4B8C-83A1-F6EECF244321}">
                <p14:modId xmlns:p14="http://schemas.microsoft.com/office/powerpoint/2010/main" val="1020362595"/>
              </p:ext>
            </p:extLst>
          </p:nvPr>
        </p:nvGraphicFramePr>
        <p:xfrm>
          <a:off x="558197" y="5037767"/>
          <a:ext cx="5943600" cy="685800"/>
        </p:xfrm>
        <a:graphic>
          <a:graphicData uri="http://schemas.openxmlformats.org/presentationml/2006/ole">
            <mc:AlternateContent xmlns:mc="http://schemas.openxmlformats.org/markup-compatibility/2006">
              <mc:Choice xmlns:v="urn:schemas-microsoft-com:vml" Requires="v">
                <p:oleObj spid="_x0000_s9331" name="Document" r:id="rId3" imgW="5943600" imgH="685800" progId="Word.Document.12">
                  <p:link updateAutomatic="1"/>
                </p:oleObj>
              </mc:Choice>
              <mc:Fallback>
                <p:oleObj name="Document" r:id="rId3" imgW="5943600" imgH="685800" progId="Word.Document.12">
                  <p:link updateAutomatic="1"/>
                  <p:pic>
                    <p:nvPicPr>
                      <p:cNvPr id="0" name=""/>
                      <p:cNvPicPr/>
                      <p:nvPr/>
                    </p:nvPicPr>
                    <p:blipFill>
                      <a:blip r:embed="rId4"/>
                      <a:stretch>
                        <a:fillRect/>
                      </a:stretch>
                    </p:blipFill>
                    <p:spPr>
                      <a:xfrm>
                        <a:off x="558197" y="5037767"/>
                        <a:ext cx="5943600" cy="685800"/>
                      </a:xfrm>
                      <a:prstGeom prst="rect">
                        <a:avLst/>
                      </a:prstGeom>
                    </p:spPr>
                  </p:pic>
                </p:oleObj>
              </mc:Fallback>
            </mc:AlternateContent>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310149625"/>
              </p:ext>
            </p:extLst>
          </p:nvPr>
        </p:nvGraphicFramePr>
        <p:xfrm>
          <a:off x="558197" y="2155737"/>
          <a:ext cx="7940384" cy="2561645"/>
        </p:xfrm>
        <a:graphic>
          <a:graphicData uri="http://schemas.openxmlformats.org/drawingml/2006/table">
            <a:tbl>
              <a:tblPr firstRow="1" bandRow="1">
                <a:tableStyleId>{5C22544A-7EE6-4342-B048-85BDC9FD1C3A}</a:tableStyleId>
              </a:tblPr>
              <a:tblGrid>
                <a:gridCol w="1369373">
                  <a:extLst>
                    <a:ext uri="{9D8B030D-6E8A-4147-A177-3AD203B41FA5}">
                      <a16:colId xmlns:a16="http://schemas.microsoft.com/office/drawing/2014/main" val="20000"/>
                    </a:ext>
                  </a:extLst>
                </a:gridCol>
                <a:gridCol w="4198666">
                  <a:extLst>
                    <a:ext uri="{9D8B030D-6E8A-4147-A177-3AD203B41FA5}">
                      <a16:colId xmlns:a16="http://schemas.microsoft.com/office/drawing/2014/main" val="20001"/>
                    </a:ext>
                  </a:extLst>
                </a:gridCol>
                <a:gridCol w="879163">
                  <a:extLst>
                    <a:ext uri="{9D8B030D-6E8A-4147-A177-3AD203B41FA5}">
                      <a16:colId xmlns:a16="http://schemas.microsoft.com/office/drawing/2014/main" val="20002"/>
                    </a:ext>
                  </a:extLst>
                </a:gridCol>
                <a:gridCol w="1493182">
                  <a:extLst>
                    <a:ext uri="{9D8B030D-6E8A-4147-A177-3AD203B41FA5}">
                      <a16:colId xmlns:a16="http://schemas.microsoft.com/office/drawing/2014/main" val="20003"/>
                    </a:ext>
                  </a:extLst>
                </a:gridCol>
              </a:tblGrid>
              <a:tr h="641405">
                <a:tc>
                  <a:txBody>
                    <a:bodyPr/>
                    <a:lstStyle/>
                    <a:p>
                      <a:r>
                        <a:rPr lang="en-US" dirty="0"/>
                        <a:t>Source</a:t>
                      </a:r>
                    </a:p>
                  </a:txBody>
                  <a:tcPr/>
                </a:tc>
                <a:tc>
                  <a:txBody>
                    <a:bodyPr/>
                    <a:lstStyle/>
                    <a:p>
                      <a:r>
                        <a:rPr lang="en-US" dirty="0"/>
                        <a:t>Sum of Squares</a:t>
                      </a:r>
                    </a:p>
                  </a:txBody>
                  <a:tcPr/>
                </a:tc>
                <a:tc>
                  <a:txBody>
                    <a:bodyPr/>
                    <a:lstStyle/>
                    <a:p>
                      <a:r>
                        <a:rPr lang="en-US" dirty="0" err="1"/>
                        <a:t>df</a:t>
                      </a:r>
                      <a:endParaRPr lang="en-US" dirty="0"/>
                    </a:p>
                  </a:txBody>
                  <a:tcPr/>
                </a:tc>
                <a:tc>
                  <a:txBody>
                    <a:bodyPr/>
                    <a:lstStyle/>
                    <a:p>
                      <a:r>
                        <a:rPr lang="en-US" dirty="0"/>
                        <a:t>Mean Square</a:t>
                      </a:r>
                    </a:p>
                  </a:txBody>
                  <a:tcPr/>
                </a:tc>
                <a:extLst>
                  <a:ext uri="{0D108BD9-81ED-4DB2-BD59-A6C34878D82A}">
                    <a16:rowId xmlns:a16="http://schemas.microsoft.com/office/drawing/2014/main" val="10000"/>
                  </a:ext>
                </a:extLst>
              </a:tr>
              <a:tr h="370840">
                <a:tc>
                  <a:txBody>
                    <a:bodyPr/>
                    <a:lstStyle/>
                    <a:p>
                      <a:r>
                        <a:rPr lang="en-US" dirty="0"/>
                        <a:t>Total</a:t>
                      </a:r>
                    </a:p>
                  </a:txBody>
                  <a:tcPr/>
                </a:tc>
                <a:tc>
                  <a:txBody>
                    <a:bodyPr/>
                    <a:lstStyle/>
                    <a:p>
                      <a:endParaRPr lang="en-US" u="sng" dirty="0"/>
                    </a:p>
                  </a:txBody>
                  <a:tcPr/>
                </a:tc>
                <a:tc>
                  <a:txBody>
                    <a:bodyPr/>
                    <a:lstStyle/>
                    <a:p>
                      <a:r>
                        <a:rPr lang="en-US" i="1" u="sng" dirty="0"/>
                        <a:t>N</a:t>
                      </a:r>
                      <a:r>
                        <a:rPr lang="en-US" i="0" u="sng" baseline="0" dirty="0"/>
                        <a:t> - 1</a:t>
                      </a:r>
                      <a:endParaRPr lang="en-US" i="1" u="sng" dirty="0"/>
                    </a:p>
                  </a:txBody>
                  <a:tcPr/>
                </a:tc>
                <a:tc>
                  <a:txBody>
                    <a:bodyPr/>
                    <a:lstStyle/>
                    <a:p>
                      <a:pPr algn="ctr"/>
                      <a:r>
                        <a:rPr lang="en-US" i="1" u="sng" dirty="0" err="1"/>
                        <a:t>SStotal</a:t>
                      </a:r>
                      <a:endParaRPr lang="en-US" i="1" u="sng" dirty="0"/>
                    </a:p>
                    <a:p>
                      <a:pPr algn="ctr"/>
                      <a:r>
                        <a:rPr lang="en-US" u="none" dirty="0"/>
                        <a:t> </a:t>
                      </a:r>
                      <a:r>
                        <a:rPr lang="en-US" i="1" u="none" dirty="0"/>
                        <a:t>N</a:t>
                      </a:r>
                      <a:r>
                        <a:rPr lang="en-US" u="none" dirty="0"/>
                        <a:t>-1</a:t>
                      </a:r>
                    </a:p>
                  </a:txBody>
                  <a:tcPr/>
                </a:tc>
                <a:extLst>
                  <a:ext uri="{0D108BD9-81ED-4DB2-BD59-A6C34878D82A}">
                    <a16:rowId xmlns:a16="http://schemas.microsoft.com/office/drawing/2014/main" val="10001"/>
                  </a:ext>
                </a:extLst>
              </a:tr>
              <a:tr h="370840">
                <a:tc>
                  <a:txBody>
                    <a:bodyPr/>
                    <a:lstStyle/>
                    <a:p>
                      <a:r>
                        <a:rPr lang="en-US" dirty="0"/>
                        <a:t>Treatment</a:t>
                      </a:r>
                    </a:p>
                  </a:txBody>
                  <a:tcPr/>
                </a:tc>
                <a:tc>
                  <a:txBody>
                    <a:bodyPr/>
                    <a:lstStyle/>
                    <a:p>
                      <a:endParaRPr lang="en-US" u="sng" dirty="0"/>
                    </a:p>
                    <a:p>
                      <a:endParaRPr lang="en-US" u="sng" dirty="0"/>
                    </a:p>
                  </a:txBody>
                  <a:tcPr/>
                </a:tc>
                <a:tc>
                  <a:txBody>
                    <a:bodyPr/>
                    <a:lstStyle/>
                    <a:p>
                      <a:r>
                        <a:rPr lang="en-US" i="1" u="sng" dirty="0"/>
                        <a:t>k -</a:t>
                      </a:r>
                      <a:r>
                        <a:rPr lang="en-US" i="1" u="sng" baseline="0" dirty="0"/>
                        <a:t> </a:t>
                      </a:r>
                      <a:r>
                        <a:rPr lang="en-US" i="0" u="sng" dirty="0"/>
                        <a:t>1</a:t>
                      </a:r>
                      <a:endParaRPr lang="en-US" i="1" u="sng" dirty="0"/>
                    </a:p>
                  </a:txBody>
                  <a:tcPr/>
                </a:tc>
                <a:tc>
                  <a:txBody>
                    <a:bodyPr/>
                    <a:lstStyle/>
                    <a:p>
                      <a:pPr algn="ctr"/>
                      <a:r>
                        <a:rPr lang="en-US" i="1" u="sng" dirty="0" err="1"/>
                        <a:t>SSTreatment</a:t>
                      </a:r>
                      <a:endParaRPr lang="en-US" i="1" u="sng" dirty="0"/>
                    </a:p>
                    <a:p>
                      <a:pPr algn="ctr"/>
                      <a:r>
                        <a:rPr lang="en-US" i="1" u="none" dirty="0"/>
                        <a:t>k-1</a:t>
                      </a:r>
                    </a:p>
                  </a:txBody>
                  <a:tcPr/>
                </a:tc>
                <a:extLst>
                  <a:ext uri="{0D108BD9-81ED-4DB2-BD59-A6C34878D82A}">
                    <a16:rowId xmlns:a16="http://schemas.microsoft.com/office/drawing/2014/main" val="10002"/>
                  </a:ext>
                </a:extLst>
              </a:tr>
              <a:tr h="370840">
                <a:tc>
                  <a:txBody>
                    <a:bodyPr/>
                    <a:lstStyle/>
                    <a:p>
                      <a:r>
                        <a:rPr lang="en-US" dirty="0"/>
                        <a:t>Error</a:t>
                      </a:r>
                    </a:p>
                  </a:txBody>
                  <a:tcPr/>
                </a:tc>
                <a:tc>
                  <a:txBody>
                    <a:bodyPr/>
                    <a:lstStyle/>
                    <a:p>
                      <a:endParaRPr lang="en-US" dirty="0"/>
                    </a:p>
                    <a:p>
                      <a:endParaRPr lang="en-US" dirty="0"/>
                    </a:p>
                  </a:txBody>
                  <a:tcPr/>
                </a:tc>
                <a:tc>
                  <a:txBody>
                    <a:bodyPr/>
                    <a:lstStyle/>
                    <a:p>
                      <a:r>
                        <a:rPr lang="en-US" i="1" dirty="0"/>
                        <a:t>N </a:t>
                      </a:r>
                      <a:r>
                        <a:rPr lang="en-US" i="0" dirty="0"/>
                        <a:t>- </a:t>
                      </a:r>
                      <a:r>
                        <a:rPr lang="en-US" i="1" dirty="0"/>
                        <a:t>k</a:t>
                      </a:r>
                    </a:p>
                  </a:txBody>
                  <a:tcPr/>
                </a:tc>
                <a:tc>
                  <a:txBody>
                    <a:bodyPr/>
                    <a:lstStyle/>
                    <a:p>
                      <a:pPr algn="ctr"/>
                      <a:r>
                        <a:rPr lang="en-US" i="1" u="sng" dirty="0" err="1"/>
                        <a:t>SSError</a:t>
                      </a:r>
                      <a:endParaRPr lang="en-US" i="1" u="sng" dirty="0"/>
                    </a:p>
                    <a:p>
                      <a:pPr algn="ctr"/>
                      <a:r>
                        <a:rPr lang="en-US" i="1" u="none" dirty="0"/>
                        <a:t>N</a:t>
                      </a:r>
                      <a:r>
                        <a:rPr lang="en-US" i="1" u="none" baseline="0" dirty="0"/>
                        <a:t> - k</a:t>
                      </a:r>
                      <a:endParaRPr lang="en-US" i="1" u="none" dirty="0"/>
                    </a:p>
                  </a:txBody>
                  <a:tcPr/>
                </a:tc>
                <a:extLst>
                  <a:ext uri="{0D108BD9-81ED-4DB2-BD59-A6C34878D82A}">
                    <a16:rowId xmlns:a16="http://schemas.microsoft.com/office/drawing/2014/main" val="10003"/>
                  </a:ext>
                </a:extLst>
              </a:tr>
            </a:tbl>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669800047"/>
              </p:ext>
            </p:extLst>
          </p:nvPr>
        </p:nvGraphicFramePr>
        <p:xfrm>
          <a:off x="1189662" y="2747473"/>
          <a:ext cx="5678979" cy="625328"/>
        </p:xfrm>
        <a:graphic>
          <a:graphicData uri="http://schemas.openxmlformats.org/presentationml/2006/ole">
            <mc:AlternateContent xmlns:mc="http://schemas.openxmlformats.org/markup-compatibility/2006">
              <mc:Choice xmlns:v="urn:schemas-microsoft-com:vml" Requires="v">
                <p:oleObj spid="_x0000_s9332" name="Document" r:id="rId5" imgW="5486400" imgH="368300" progId="Word.Document.12">
                  <p:link updateAutomatic="1"/>
                </p:oleObj>
              </mc:Choice>
              <mc:Fallback>
                <p:oleObj name="Document" r:id="rId5" imgW="5486400" imgH="368300" progId="Word.Document.12">
                  <p:link updateAutomatic="1"/>
                  <p:pic>
                    <p:nvPicPr>
                      <p:cNvPr id="0" name=""/>
                      <p:cNvPicPr/>
                      <p:nvPr/>
                    </p:nvPicPr>
                    <p:blipFill>
                      <a:blip r:embed="rId6"/>
                      <a:stretch>
                        <a:fillRect/>
                      </a:stretch>
                    </p:blipFill>
                    <p:spPr>
                      <a:xfrm>
                        <a:off x="1189662" y="2747473"/>
                        <a:ext cx="5678979" cy="625328"/>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128301319"/>
              </p:ext>
            </p:extLst>
          </p:nvPr>
        </p:nvGraphicFramePr>
        <p:xfrm>
          <a:off x="1382241" y="3483091"/>
          <a:ext cx="5486400" cy="615931"/>
        </p:xfrm>
        <a:graphic>
          <a:graphicData uri="http://schemas.openxmlformats.org/presentationml/2006/ole">
            <mc:AlternateContent xmlns:mc="http://schemas.openxmlformats.org/markup-compatibility/2006">
              <mc:Choice xmlns:v="urn:schemas-microsoft-com:vml" Requires="v">
                <p:oleObj spid="_x0000_s9333" name="Document" r:id="rId7" imgW="5486400" imgH="419100" progId="Word.Document.12">
                  <p:link updateAutomatic="1"/>
                </p:oleObj>
              </mc:Choice>
              <mc:Fallback>
                <p:oleObj name="Document" r:id="rId7" imgW="5486400" imgH="419100" progId="Word.Document.12">
                  <p:link updateAutomatic="1"/>
                  <p:pic>
                    <p:nvPicPr>
                      <p:cNvPr id="0" name=""/>
                      <p:cNvPicPr/>
                      <p:nvPr/>
                    </p:nvPicPr>
                    <p:blipFill>
                      <a:blip r:embed="rId8"/>
                      <a:stretch>
                        <a:fillRect/>
                      </a:stretch>
                    </p:blipFill>
                    <p:spPr>
                      <a:xfrm>
                        <a:off x="1382241" y="3483091"/>
                        <a:ext cx="5486400" cy="615931"/>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586366419"/>
              </p:ext>
            </p:extLst>
          </p:nvPr>
        </p:nvGraphicFramePr>
        <p:xfrm>
          <a:off x="1348574" y="4385468"/>
          <a:ext cx="5486400" cy="434575"/>
        </p:xfrm>
        <a:graphic>
          <a:graphicData uri="http://schemas.openxmlformats.org/presentationml/2006/ole">
            <mc:AlternateContent xmlns:mc="http://schemas.openxmlformats.org/markup-compatibility/2006">
              <mc:Choice xmlns:v="urn:schemas-microsoft-com:vml" Requires="v">
                <p:oleObj spid="_x0000_s9334" name="Document" r:id="rId9" imgW="5486400" imgH="190500" progId="Word.Document.12">
                  <p:link updateAutomatic="1"/>
                </p:oleObj>
              </mc:Choice>
              <mc:Fallback>
                <p:oleObj name="Document" r:id="rId9" imgW="5486400" imgH="190500" progId="Word.Document.12">
                  <p:link updateAutomatic="1"/>
                  <p:pic>
                    <p:nvPicPr>
                      <p:cNvPr id="0" name=""/>
                      <p:cNvPicPr/>
                      <p:nvPr/>
                    </p:nvPicPr>
                    <p:blipFill>
                      <a:blip r:embed="rId10"/>
                      <a:stretch>
                        <a:fillRect/>
                      </a:stretch>
                    </p:blipFill>
                    <p:spPr>
                      <a:xfrm>
                        <a:off x="1348574" y="4385468"/>
                        <a:ext cx="5486400" cy="434575"/>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140318840"/>
              </p:ext>
            </p:extLst>
          </p:nvPr>
        </p:nvGraphicFramePr>
        <p:xfrm>
          <a:off x="2169520" y="5555297"/>
          <a:ext cx="5486400" cy="990600"/>
        </p:xfrm>
        <a:graphic>
          <a:graphicData uri="http://schemas.openxmlformats.org/presentationml/2006/ole">
            <mc:AlternateContent xmlns:mc="http://schemas.openxmlformats.org/markup-compatibility/2006">
              <mc:Choice xmlns:v="urn:schemas-microsoft-com:vml" Requires="v">
                <p:oleObj spid="_x0000_s9335" name="Document" r:id="rId11" imgW="5486400" imgH="990600" progId="Word.Document.12">
                  <p:link updateAutomatic="1"/>
                </p:oleObj>
              </mc:Choice>
              <mc:Fallback>
                <p:oleObj name="Document" r:id="rId11" imgW="5486400" imgH="990600" progId="Word.Document.12">
                  <p:link updateAutomatic="1"/>
                  <p:pic>
                    <p:nvPicPr>
                      <p:cNvPr id="0" name=""/>
                      <p:cNvPicPr/>
                      <p:nvPr/>
                    </p:nvPicPr>
                    <p:blipFill>
                      <a:blip r:embed="rId12"/>
                      <a:stretch>
                        <a:fillRect/>
                      </a:stretch>
                    </p:blipFill>
                    <p:spPr>
                      <a:xfrm>
                        <a:off x="2169520" y="5555297"/>
                        <a:ext cx="5486400" cy="990600"/>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267501340"/>
              </p:ext>
            </p:extLst>
          </p:nvPr>
        </p:nvGraphicFramePr>
        <p:xfrm>
          <a:off x="4402423" y="5555297"/>
          <a:ext cx="5486400" cy="965200"/>
        </p:xfrm>
        <a:graphic>
          <a:graphicData uri="http://schemas.openxmlformats.org/presentationml/2006/ole">
            <mc:AlternateContent xmlns:mc="http://schemas.openxmlformats.org/markup-compatibility/2006">
              <mc:Choice xmlns:v="urn:schemas-microsoft-com:vml" Requires="v">
                <p:oleObj spid="_x0000_s9336" name="Document" r:id="rId13" imgW="5486400" imgH="965200" progId="Word.Document.12">
                  <p:link updateAutomatic="1"/>
                </p:oleObj>
              </mc:Choice>
              <mc:Fallback>
                <p:oleObj name="Document" r:id="rId13" imgW="5486400" imgH="965200" progId="Word.Document.12">
                  <p:link updateAutomatic="1"/>
                  <p:pic>
                    <p:nvPicPr>
                      <p:cNvPr id="0" name=""/>
                      <p:cNvPicPr/>
                      <p:nvPr/>
                    </p:nvPicPr>
                    <p:blipFill>
                      <a:blip r:embed="rId14"/>
                      <a:stretch>
                        <a:fillRect/>
                      </a:stretch>
                    </p:blipFill>
                    <p:spPr>
                      <a:xfrm>
                        <a:off x="4402423" y="5555297"/>
                        <a:ext cx="5486400" cy="965200"/>
                      </a:xfrm>
                      <a:prstGeom prst="rect">
                        <a:avLst/>
                      </a:prstGeom>
                    </p:spPr>
                  </p:pic>
                </p:oleObj>
              </mc:Fallback>
            </mc:AlternateContent>
          </a:graphicData>
        </a:graphic>
      </p:graphicFrame>
    </p:spTree>
    <p:extLst>
      <p:ext uri="{BB962C8B-B14F-4D97-AF65-F5344CB8AC3E}">
        <p14:creationId xmlns:p14="http://schemas.microsoft.com/office/powerpoint/2010/main" val="179103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Independent ANOVA- Review</a:t>
            </a:r>
          </a:p>
        </p:txBody>
      </p:sp>
      <p:sp>
        <p:nvSpPr>
          <p:cNvPr id="3" name="Content Placeholder 2"/>
          <p:cNvSpPr>
            <a:spLocks noGrp="1"/>
          </p:cNvSpPr>
          <p:nvPr>
            <p:ph idx="1"/>
          </p:nvPr>
        </p:nvSpPr>
        <p:spPr>
          <a:xfrm>
            <a:off x="457200" y="1524000"/>
            <a:ext cx="8229600" cy="4876800"/>
          </a:xfrm>
        </p:spPr>
        <p:txBody>
          <a:bodyPr>
            <a:normAutofit/>
          </a:bodyPr>
          <a:lstStyle/>
          <a:p>
            <a:pPr marL="0" indent="0">
              <a:buNone/>
            </a:pPr>
            <a:r>
              <a:rPr lang="en-US" sz="2200" dirty="0"/>
              <a:t>A sociologist is interested in whether or not level of parental occupation affects anxiety scores among 9</a:t>
            </a:r>
            <a:r>
              <a:rPr lang="en-US" sz="2200" baseline="30000" dirty="0"/>
              <a:t>th</a:t>
            </a:r>
            <a:r>
              <a:rPr lang="en-US" sz="2200" dirty="0"/>
              <a:t> grade students. Below are the scores on a standardized anxiety test for students with parents in 3 different occupation levels. Test the appropriate hypothesis using alpha = .05 </a:t>
            </a:r>
          </a:p>
        </p:txBody>
      </p:sp>
      <p:graphicFrame>
        <p:nvGraphicFramePr>
          <p:cNvPr id="5" name="Table 4"/>
          <p:cNvGraphicFramePr>
            <a:graphicFrameLocks noGrp="1"/>
          </p:cNvGraphicFramePr>
          <p:nvPr>
            <p:extLst>
              <p:ext uri="{D42A27DB-BD31-4B8C-83A1-F6EECF244321}">
                <p14:modId xmlns:p14="http://schemas.microsoft.com/office/powerpoint/2010/main" val="1647687311"/>
              </p:ext>
            </p:extLst>
          </p:nvPr>
        </p:nvGraphicFramePr>
        <p:xfrm>
          <a:off x="3688043" y="3322455"/>
          <a:ext cx="5131947" cy="3361280"/>
        </p:xfrm>
        <a:graphic>
          <a:graphicData uri="http://schemas.openxmlformats.org/drawingml/2006/table">
            <a:tbl>
              <a:tblPr firstRow="1" bandRow="1">
                <a:tableStyleId>{5C22544A-7EE6-4342-B048-85BDC9FD1C3A}</a:tableStyleId>
              </a:tblPr>
              <a:tblGrid>
                <a:gridCol w="1710649">
                  <a:extLst>
                    <a:ext uri="{9D8B030D-6E8A-4147-A177-3AD203B41FA5}">
                      <a16:colId xmlns:a16="http://schemas.microsoft.com/office/drawing/2014/main" val="20000"/>
                    </a:ext>
                  </a:extLst>
                </a:gridCol>
                <a:gridCol w="1710649">
                  <a:extLst>
                    <a:ext uri="{9D8B030D-6E8A-4147-A177-3AD203B41FA5}">
                      <a16:colId xmlns:a16="http://schemas.microsoft.com/office/drawing/2014/main" val="20001"/>
                    </a:ext>
                  </a:extLst>
                </a:gridCol>
                <a:gridCol w="1710649">
                  <a:extLst>
                    <a:ext uri="{9D8B030D-6E8A-4147-A177-3AD203B41FA5}">
                      <a16:colId xmlns:a16="http://schemas.microsoft.com/office/drawing/2014/main" val="20002"/>
                    </a:ext>
                  </a:extLst>
                </a:gridCol>
              </a:tblGrid>
              <a:tr h="117948">
                <a:tc>
                  <a:txBody>
                    <a:bodyPr/>
                    <a:lstStyle/>
                    <a:p>
                      <a:pPr algn="ctr"/>
                      <a:r>
                        <a:rPr lang="en-US" sz="1400" dirty="0"/>
                        <a:t>OCCUPATION</a:t>
                      </a:r>
                      <a:r>
                        <a:rPr lang="en-US" sz="1400" baseline="0" dirty="0"/>
                        <a:t> 1</a:t>
                      </a:r>
                      <a:endParaRPr lang="en-US"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a:t>OCCUPATION</a:t>
                      </a:r>
                      <a:r>
                        <a:rPr lang="en-US" sz="1400" baseline="0" dirty="0"/>
                        <a:t> 1</a:t>
                      </a:r>
                      <a:endParaRPr lang="en-US"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a:t>OCCUPATION</a:t>
                      </a:r>
                      <a:r>
                        <a:rPr lang="en-US" sz="1400" baseline="0" dirty="0"/>
                        <a:t> 3</a:t>
                      </a:r>
                      <a:endParaRPr lang="en-US" sz="1400" dirty="0"/>
                    </a:p>
                  </a:txBody>
                  <a:tcPr/>
                </a:tc>
                <a:extLst>
                  <a:ext uri="{0D108BD9-81ED-4DB2-BD59-A6C34878D82A}">
                    <a16:rowId xmlns:a16="http://schemas.microsoft.com/office/drawing/2014/main" val="10000"/>
                  </a:ext>
                </a:extLst>
              </a:tr>
              <a:tr h="305648">
                <a:tc>
                  <a:txBody>
                    <a:bodyPr/>
                    <a:lstStyle/>
                    <a:p>
                      <a:pPr algn="ctr"/>
                      <a:r>
                        <a:rPr lang="en-US" sz="1400" dirty="0"/>
                        <a:t>8</a:t>
                      </a:r>
                    </a:p>
                  </a:txBody>
                  <a:tcPr/>
                </a:tc>
                <a:tc>
                  <a:txBody>
                    <a:bodyPr/>
                    <a:lstStyle/>
                    <a:p>
                      <a:pPr algn="ctr"/>
                      <a:r>
                        <a:rPr lang="en-US" sz="1400" dirty="0"/>
                        <a:t>23</a:t>
                      </a:r>
                    </a:p>
                  </a:txBody>
                  <a:tcPr/>
                </a:tc>
                <a:tc>
                  <a:txBody>
                    <a:bodyPr/>
                    <a:lstStyle/>
                    <a:p>
                      <a:pPr algn="ctr"/>
                      <a:r>
                        <a:rPr lang="en-US" sz="1400" dirty="0"/>
                        <a:t>21</a:t>
                      </a:r>
                    </a:p>
                  </a:txBody>
                  <a:tcPr/>
                </a:tc>
                <a:extLst>
                  <a:ext uri="{0D108BD9-81ED-4DB2-BD59-A6C34878D82A}">
                    <a16:rowId xmlns:a16="http://schemas.microsoft.com/office/drawing/2014/main" val="10001"/>
                  </a:ext>
                </a:extLst>
              </a:tr>
              <a:tr h="305648">
                <a:tc>
                  <a:txBody>
                    <a:bodyPr/>
                    <a:lstStyle/>
                    <a:p>
                      <a:pPr algn="ctr"/>
                      <a:r>
                        <a:rPr lang="en-US" sz="1400" dirty="0"/>
                        <a:t>6</a:t>
                      </a:r>
                    </a:p>
                  </a:txBody>
                  <a:tcPr/>
                </a:tc>
                <a:tc>
                  <a:txBody>
                    <a:bodyPr/>
                    <a:lstStyle/>
                    <a:p>
                      <a:pPr algn="ctr"/>
                      <a:r>
                        <a:rPr lang="en-US" sz="1400" dirty="0"/>
                        <a:t>11</a:t>
                      </a:r>
                    </a:p>
                  </a:txBody>
                  <a:tcPr/>
                </a:tc>
                <a:tc>
                  <a:txBody>
                    <a:bodyPr/>
                    <a:lstStyle/>
                    <a:p>
                      <a:pPr algn="ctr"/>
                      <a:r>
                        <a:rPr lang="en-US" sz="1400" dirty="0"/>
                        <a:t>21</a:t>
                      </a:r>
                    </a:p>
                  </a:txBody>
                  <a:tcPr/>
                </a:tc>
                <a:extLst>
                  <a:ext uri="{0D108BD9-81ED-4DB2-BD59-A6C34878D82A}">
                    <a16:rowId xmlns:a16="http://schemas.microsoft.com/office/drawing/2014/main" val="10002"/>
                  </a:ext>
                </a:extLst>
              </a:tr>
              <a:tr h="305648">
                <a:tc>
                  <a:txBody>
                    <a:bodyPr/>
                    <a:lstStyle/>
                    <a:p>
                      <a:pPr algn="ctr"/>
                      <a:r>
                        <a:rPr lang="en-US" sz="1400" dirty="0"/>
                        <a:t>4</a:t>
                      </a:r>
                    </a:p>
                  </a:txBody>
                  <a:tcPr/>
                </a:tc>
                <a:tc>
                  <a:txBody>
                    <a:bodyPr/>
                    <a:lstStyle/>
                    <a:p>
                      <a:pPr algn="ctr"/>
                      <a:r>
                        <a:rPr lang="en-US" sz="1400" dirty="0"/>
                        <a:t>17</a:t>
                      </a:r>
                    </a:p>
                  </a:txBody>
                  <a:tcPr/>
                </a:tc>
                <a:tc>
                  <a:txBody>
                    <a:bodyPr/>
                    <a:lstStyle/>
                    <a:p>
                      <a:pPr algn="ctr"/>
                      <a:r>
                        <a:rPr lang="en-US" sz="1400" dirty="0"/>
                        <a:t>22</a:t>
                      </a:r>
                    </a:p>
                  </a:txBody>
                  <a:tcPr/>
                </a:tc>
                <a:extLst>
                  <a:ext uri="{0D108BD9-81ED-4DB2-BD59-A6C34878D82A}">
                    <a16:rowId xmlns:a16="http://schemas.microsoft.com/office/drawing/2014/main" val="10003"/>
                  </a:ext>
                </a:extLst>
              </a:tr>
              <a:tr h="305648">
                <a:tc>
                  <a:txBody>
                    <a:bodyPr/>
                    <a:lstStyle/>
                    <a:p>
                      <a:pPr algn="ctr"/>
                      <a:r>
                        <a:rPr lang="en-US" sz="1400" dirty="0"/>
                        <a:t>12</a:t>
                      </a:r>
                    </a:p>
                  </a:txBody>
                  <a:tcPr/>
                </a:tc>
                <a:tc>
                  <a:txBody>
                    <a:bodyPr/>
                    <a:lstStyle/>
                    <a:p>
                      <a:pPr algn="ctr"/>
                      <a:r>
                        <a:rPr lang="en-US" sz="1400" dirty="0"/>
                        <a:t>16</a:t>
                      </a:r>
                    </a:p>
                  </a:txBody>
                  <a:tcPr/>
                </a:tc>
                <a:tc>
                  <a:txBody>
                    <a:bodyPr/>
                    <a:lstStyle/>
                    <a:p>
                      <a:pPr algn="ctr"/>
                      <a:r>
                        <a:rPr lang="en-US" sz="1400" dirty="0"/>
                        <a:t>18</a:t>
                      </a:r>
                    </a:p>
                  </a:txBody>
                  <a:tcPr/>
                </a:tc>
                <a:extLst>
                  <a:ext uri="{0D108BD9-81ED-4DB2-BD59-A6C34878D82A}">
                    <a16:rowId xmlns:a16="http://schemas.microsoft.com/office/drawing/2014/main" val="10004"/>
                  </a:ext>
                </a:extLst>
              </a:tr>
              <a:tr h="305648">
                <a:tc>
                  <a:txBody>
                    <a:bodyPr/>
                    <a:lstStyle/>
                    <a:p>
                      <a:pPr algn="ctr"/>
                      <a:r>
                        <a:rPr lang="en-US" sz="1400" dirty="0"/>
                        <a:t>16</a:t>
                      </a:r>
                    </a:p>
                  </a:txBody>
                  <a:tcPr/>
                </a:tc>
                <a:tc>
                  <a:txBody>
                    <a:bodyPr/>
                    <a:lstStyle/>
                    <a:p>
                      <a:pPr algn="ctr"/>
                      <a:r>
                        <a:rPr lang="en-US" sz="1400" dirty="0"/>
                        <a:t>6</a:t>
                      </a:r>
                    </a:p>
                  </a:txBody>
                  <a:tcPr/>
                </a:tc>
                <a:tc>
                  <a:txBody>
                    <a:bodyPr/>
                    <a:lstStyle/>
                    <a:p>
                      <a:pPr algn="ctr"/>
                      <a:r>
                        <a:rPr lang="en-US" sz="1400" dirty="0"/>
                        <a:t>14</a:t>
                      </a:r>
                    </a:p>
                  </a:txBody>
                  <a:tcPr/>
                </a:tc>
                <a:extLst>
                  <a:ext uri="{0D108BD9-81ED-4DB2-BD59-A6C34878D82A}">
                    <a16:rowId xmlns:a16="http://schemas.microsoft.com/office/drawing/2014/main" val="10005"/>
                  </a:ext>
                </a:extLst>
              </a:tr>
              <a:tr h="305648">
                <a:tc>
                  <a:txBody>
                    <a:bodyPr/>
                    <a:lstStyle/>
                    <a:p>
                      <a:pPr algn="ctr"/>
                      <a:r>
                        <a:rPr lang="en-US" sz="1400" dirty="0"/>
                        <a:t>17</a:t>
                      </a:r>
                    </a:p>
                  </a:txBody>
                  <a:tcPr/>
                </a:tc>
                <a:tc>
                  <a:txBody>
                    <a:bodyPr/>
                    <a:lstStyle/>
                    <a:p>
                      <a:pPr algn="ctr"/>
                      <a:r>
                        <a:rPr lang="en-US" sz="1400" dirty="0"/>
                        <a:t>14</a:t>
                      </a:r>
                    </a:p>
                  </a:txBody>
                  <a:tcPr/>
                </a:tc>
                <a:tc>
                  <a:txBody>
                    <a:bodyPr/>
                    <a:lstStyle/>
                    <a:p>
                      <a:pPr algn="ctr"/>
                      <a:r>
                        <a:rPr lang="en-US" sz="1400" dirty="0"/>
                        <a:t>21</a:t>
                      </a:r>
                    </a:p>
                  </a:txBody>
                  <a:tcPr/>
                </a:tc>
                <a:extLst>
                  <a:ext uri="{0D108BD9-81ED-4DB2-BD59-A6C34878D82A}">
                    <a16:rowId xmlns:a16="http://schemas.microsoft.com/office/drawing/2014/main" val="10006"/>
                  </a:ext>
                </a:extLst>
              </a:tr>
              <a:tr h="305648">
                <a:tc>
                  <a:txBody>
                    <a:bodyPr/>
                    <a:lstStyle/>
                    <a:p>
                      <a:pPr algn="ctr"/>
                      <a:r>
                        <a:rPr lang="en-US" sz="1400" dirty="0"/>
                        <a:t>12</a:t>
                      </a:r>
                    </a:p>
                  </a:txBody>
                  <a:tcPr/>
                </a:tc>
                <a:tc>
                  <a:txBody>
                    <a:bodyPr/>
                    <a:lstStyle/>
                    <a:p>
                      <a:pPr algn="ctr"/>
                      <a:r>
                        <a:rPr lang="en-US" sz="1400" dirty="0"/>
                        <a:t>15</a:t>
                      </a:r>
                    </a:p>
                  </a:txBody>
                  <a:tcPr/>
                </a:tc>
                <a:tc>
                  <a:txBody>
                    <a:bodyPr/>
                    <a:lstStyle/>
                    <a:p>
                      <a:pPr algn="ctr"/>
                      <a:r>
                        <a:rPr lang="en-US" sz="1400" dirty="0"/>
                        <a:t>9</a:t>
                      </a:r>
                    </a:p>
                  </a:txBody>
                  <a:tcPr/>
                </a:tc>
                <a:extLst>
                  <a:ext uri="{0D108BD9-81ED-4DB2-BD59-A6C34878D82A}">
                    <a16:rowId xmlns:a16="http://schemas.microsoft.com/office/drawing/2014/main" val="10007"/>
                  </a:ext>
                </a:extLst>
              </a:tr>
              <a:tr h="305648">
                <a:tc>
                  <a:txBody>
                    <a:bodyPr/>
                    <a:lstStyle/>
                    <a:p>
                      <a:pPr algn="ctr"/>
                      <a:r>
                        <a:rPr lang="en-US" sz="1400" dirty="0"/>
                        <a:t>10</a:t>
                      </a:r>
                    </a:p>
                  </a:txBody>
                  <a:tcPr/>
                </a:tc>
                <a:tc>
                  <a:txBody>
                    <a:bodyPr/>
                    <a:lstStyle/>
                    <a:p>
                      <a:pPr algn="ctr"/>
                      <a:r>
                        <a:rPr lang="en-US" sz="1400" dirty="0"/>
                        <a:t>19</a:t>
                      </a:r>
                    </a:p>
                  </a:txBody>
                  <a:tcPr/>
                </a:tc>
                <a:tc>
                  <a:txBody>
                    <a:bodyPr/>
                    <a:lstStyle/>
                    <a:p>
                      <a:pPr algn="ctr"/>
                      <a:r>
                        <a:rPr lang="en-US" sz="1400" dirty="0"/>
                        <a:t>11</a:t>
                      </a:r>
                    </a:p>
                  </a:txBody>
                  <a:tcPr/>
                </a:tc>
                <a:extLst>
                  <a:ext uri="{0D108BD9-81ED-4DB2-BD59-A6C34878D82A}">
                    <a16:rowId xmlns:a16="http://schemas.microsoft.com/office/drawing/2014/main" val="10008"/>
                  </a:ext>
                </a:extLst>
              </a:tr>
              <a:tr h="305648">
                <a:tc>
                  <a:txBody>
                    <a:bodyPr/>
                    <a:lstStyle/>
                    <a:p>
                      <a:pPr algn="ctr"/>
                      <a:r>
                        <a:rPr lang="en-US" sz="1400" dirty="0"/>
                        <a:t>11</a:t>
                      </a:r>
                    </a:p>
                  </a:txBody>
                  <a:tcPr/>
                </a:tc>
                <a:tc>
                  <a:txBody>
                    <a:bodyPr/>
                    <a:lstStyle/>
                    <a:p>
                      <a:pPr algn="ctr"/>
                      <a:r>
                        <a:rPr lang="en-US" sz="1400" dirty="0"/>
                        <a:t>10</a:t>
                      </a:r>
                    </a:p>
                  </a:txBody>
                  <a:tcPr/>
                </a:tc>
                <a:tc>
                  <a:txBody>
                    <a:bodyPr/>
                    <a:lstStyle/>
                    <a:p>
                      <a:pPr algn="ctr"/>
                      <a:endParaRPr lang="en-US" sz="1400" dirty="0"/>
                    </a:p>
                  </a:txBody>
                  <a:tcPr/>
                </a:tc>
                <a:extLst>
                  <a:ext uri="{0D108BD9-81ED-4DB2-BD59-A6C34878D82A}">
                    <a16:rowId xmlns:a16="http://schemas.microsoft.com/office/drawing/2014/main" val="10009"/>
                  </a:ext>
                </a:extLst>
              </a:tr>
              <a:tr h="305648">
                <a:tc>
                  <a:txBody>
                    <a:bodyPr/>
                    <a:lstStyle/>
                    <a:p>
                      <a:pPr algn="ctr"/>
                      <a:r>
                        <a:rPr lang="en-US" sz="1400" dirty="0"/>
                        <a:t>13</a:t>
                      </a:r>
                    </a:p>
                  </a:txBody>
                  <a:tcPr/>
                </a:tc>
                <a:tc>
                  <a:txBody>
                    <a:bodyPr/>
                    <a:lstStyle/>
                    <a:p>
                      <a:pPr algn="ctr"/>
                      <a:endParaRPr lang="en-US" sz="1400"/>
                    </a:p>
                  </a:txBody>
                  <a:tcPr/>
                </a:tc>
                <a:tc>
                  <a:txBody>
                    <a:bodyPr/>
                    <a:lstStyle/>
                    <a:p>
                      <a:pPr algn="ctr"/>
                      <a:endParaRPr lang="en-US" sz="1400" dirty="0"/>
                    </a:p>
                  </a:txBody>
                  <a:tcPr/>
                </a:tc>
                <a:extLst>
                  <a:ext uri="{0D108BD9-81ED-4DB2-BD59-A6C34878D82A}">
                    <a16:rowId xmlns:a16="http://schemas.microsoft.com/office/drawing/2014/main" val="10010"/>
                  </a:ext>
                </a:extLst>
              </a:tr>
            </a:tbl>
          </a:graphicData>
        </a:graphic>
      </p:graphicFrame>
      <p:grpSp>
        <p:nvGrpSpPr>
          <p:cNvPr id="6" name="Group 125"/>
          <p:cNvGrpSpPr>
            <a:grpSpLocks/>
          </p:cNvGrpSpPr>
          <p:nvPr/>
        </p:nvGrpSpPr>
        <p:grpSpPr bwMode="auto">
          <a:xfrm>
            <a:off x="4152900" y="3615634"/>
            <a:ext cx="4197350" cy="3068207"/>
            <a:chOff x="1344" y="2140"/>
            <a:chExt cx="2644" cy="1427"/>
          </a:xfrm>
        </p:grpSpPr>
        <p:sp>
          <p:nvSpPr>
            <p:cNvPr id="7" name="Oval 109"/>
            <p:cNvSpPr>
              <a:spLocks noChangeArrowheads="1"/>
            </p:cNvSpPr>
            <p:nvPr/>
          </p:nvSpPr>
          <p:spPr bwMode="auto">
            <a:xfrm>
              <a:off x="2377" y="2140"/>
              <a:ext cx="515" cy="1376"/>
            </a:xfrm>
            <a:prstGeom prst="ellipse">
              <a:avLst/>
            </a:prstGeom>
            <a:noFill/>
            <a:ln w="25400">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CA"/>
            </a:p>
          </p:txBody>
        </p:sp>
        <p:sp>
          <p:nvSpPr>
            <p:cNvPr id="8" name="Oval 110"/>
            <p:cNvSpPr>
              <a:spLocks noChangeArrowheads="1"/>
            </p:cNvSpPr>
            <p:nvPr/>
          </p:nvSpPr>
          <p:spPr bwMode="auto">
            <a:xfrm>
              <a:off x="3462" y="2140"/>
              <a:ext cx="526" cy="1255"/>
            </a:xfrm>
            <a:prstGeom prst="ellipse">
              <a:avLst/>
            </a:prstGeom>
            <a:noFill/>
            <a:ln w="25400">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CA"/>
            </a:p>
          </p:txBody>
        </p:sp>
        <p:sp>
          <p:nvSpPr>
            <p:cNvPr id="9" name="Oval 111"/>
            <p:cNvSpPr>
              <a:spLocks noChangeArrowheads="1"/>
            </p:cNvSpPr>
            <p:nvPr/>
          </p:nvSpPr>
          <p:spPr bwMode="auto">
            <a:xfrm>
              <a:off x="1344" y="2140"/>
              <a:ext cx="529" cy="1427"/>
            </a:xfrm>
            <a:prstGeom prst="ellipse">
              <a:avLst/>
            </a:prstGeom>
            <a:noFill/>
            <a:ln w="25400">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CA"/>
            </a:p>
          </p:txBody>
        </p:sp>
      </p:grpSp>
      <p:grpSp>
        <p:nvGrpSpPr>
          <p:cNvPr id="13" name="Group 124"/>
          <p:cNvGrpSpPr>
            <a:grpSpLocks/>
          </p:cNvGrpSpPr>
          <p:nvPr/>
        </p:nvGrpSpPr>
        <p:grpSpPr bwMode="auto">
          <a:xfrm>
            <a:off x="3827215" y="3322455"/>
            <a:ext cx="4992775" cy="381000"/>
            <a:chOff x="1392" y="3408"/>
            <a:chExt cx="2400" cy="240"/>
          </a:xfrm>
        </p:grpSpPr>
        <p:sp>
          <p:nvSpPr>
            <p:cNvPr id="14" name="Oval 112"/>
            <p:cNvSpPr>
              <a:spLocks noChangeArrowheads="1"/>
            </p:cNvSpPr>
            <p:nvPr/>
          </p:nvSpPr>
          <p:spPr bwMode="auto">
            <a:xfrm>
              <a:off x="2256" y="3408"/>
              <a:ext cx="720" cy="240"/>
            </a:xfrm>
            <a:prstGeom prst="ellipse">
              <a:avLst/>
            </a:prstGeom>
            <a:noFill/>
            <a:ln w="25400">
              <a:solidFill>
                <a:srgbClr val="0000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CA"/>
            </a:p>
          </p:txBody>
        </p:sp>
        <p:sp>
          <p:nvSpPr>
            <p:cNvPr id="15" name="Oval 113"/>
            <p:cNvSpPr>
              <a:spLocks noChangeArrowheads="1"/>
            </p:cNvSpPr>
            <p:nvPr/>
          </p:nvSpPr>
          <p:spPr bwMode="auto">
            <a:xfrm>
              <a:off x="3072" y="3408"/>
              <a:ext cx="720" cy="240"/>
            </a:xfrm>
            <a:prstGeom prst="ellipse">
              <a:avLst/>
            </a:prstGeom>
            <a:noFill/>
            <a:ln w="25400">
              <a:solidFill>
                <a:srgbClr val="0000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CA"/>
            </a:p>
          </p:txBody>
        </p:sp>
        <p:sp>
          <p:nvSpPr>
            <p:cNvPr id="16" name="Oval 114"/>
            <p:cNvSpPr>
              <a:spLocks noChangeArrowheads="1"/>
            </p:cNvSpPr>
            <p:nvPr/>
          </p:nvSpPr>
          <p:spPr bwMode="auto">
            <a:xfrm>
              <a:off x="1392" y="3408"/>
              <a:ext cx="720" cy="240"/>
            </a:xfrm>
            <a:prstGeom prst="ellipse">
              <a:avLst/>
            </a:prstGeom>
            <a:noFill/>
            <a:ln w="25400">
              <a:solidFill>
                <a:srgbClr val="0000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CA"/>
            </a:p>
          </p:txBody>
        </p:sp>
      </p:grpSp>
    </p:spTree>
    <p:extLst>
      <p:ext uri="{BB962C8B-B14F-4D97-AF65-F5344CB8AC3E}">
        <p14:creationId xmlns:p14="http://schemas.microsoft.com/office/powerpoint/2010/main" val="3943495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5-Steps: Independent ANOVA</a:t>
            </a:r>
          </a:p>
        </p:txBody>
      </p:sp>
      <p:sp>
        <p:nvSpPr>
          <p:cNvPr id="3" name="Content Placeholder 2"/>
          <p:cNvSpPr>
            <a:spLocks noGrp="1"/>
          </p:cNvSpPr>
          <p:nvPr>
            <p:ph idx="1"/>
          </p:nvPr>
        </p:nvSpPr>
        <p:spPr>
          <a:xfrm>
            <a:off x="457200" y="1600200"/>
            <a:ext cx="8229600" cy="4876800"/>
          </a:xfrm>
        </p:spPr>
        <p:txBody>
          <a:bodyPr>
            <a:normAutofit fontScale="77500" lnSpcReduction="20000"/>
          </a:bodyPr>
          <a:lstStyle/>
          <a:p>
            <a:pPr marL="0" indent="0">
              <a:buNone/>
            </a:pPr>
            <a:r>
              <a:rPr lang="en-US" u="sng" dirty="0"/>
              <a:t>Step 1:</a:t>
            </a:r>
          </a:p>
          <a:p>
            <a:r>
              <a:rPr lang="en-US" dirty="0">
                <a:latin typeface="Arial" charset="0"/>
                <a:ea typeface="ＭＳ Ｐゴシック" charset="0"/>
              </a:rPr>
              <a:t>Ho: All the population means are the same</a:t>
            </a:r>
          </a:p>
          <a:p>
            <a:pPr marL="0" indent="0">
              <a:buNone/>
            </a:pPr>
            <a:r>
              <a:rPr lang="en-US" dirty="0">
                <a:latin typeface="Arial" charset="0"/>
                <a:ea typeface="ＭＳ Ｐゴシック" charset="0"/>
              </a:rPr>
              <a:t>		(</a:t>
            </a:r>
            <a:r>
              <a:rPr lang="el-GR" dirty="0">
                <a:latin typeface="Arial" charset="0"/>
                <a:ea typeface="ＭＳ Ｐゴシック" charset="0"/>
              </a:rPr>
              <a:t>μ</a:t>
            </a:r>
            <a:r>
              <a:rPr lang="el-GR" dirty="0">
                <a:latin typeface="Calibri" panose="020F0502020204030204" pitchFamily="34" charset="0"/>
                <a:ea typeface="ＭＳ Ｐゴシック" charset="0"/>
                <a:cs typeface="Calibri" panose="020F0502020204030204" pitchFamily="34" charset="0"/>
              </a:rPr>
              <a:t>₁</a:t>
            </a:r>
            <a:r>
              <a:rPr lang="en-CA" dirty="0">
                <a:latin typeface="Arial" charset="0"/>
                <a:ea typeface="ＭＳ Ｐゴシック" charset="0"/>
              </a:rPr>
              <a:t> – </a:t>
            </a:r>
            <a:r>
              <a:rPr lang="el-GR" dirty="0">
                <a:latin typeface="Arial" charset="0"/>
                <a:ea typeface="ＭＳ Ｐゴシック" charset="0"/>
              </a:rPr>
              <a:t>μ</a:t>
            </a:r>
            <a:r>
              <a:rPr lang="el-GR" dirty="0">
                <a:latin typeface="Calibri" panose="020F0502020204030204" pitchFamily="34" charset="0"/>
                <a:ea typeface="ＭＳ Ｐゴシック" charset="0"/>
                <a:cs typeface="Calibri" panose="020F0502020204030204" pitchFamily="34" charset="0"/>
              </a:rPr>
              <a:t>₂</a:t>
            </a:r>
            <a:r>
              <a:rPr lang="en-CA" dirty="0">
                <a:latin typeface="Arial" charset="0"/>
                <a:ea typeface="ＭＳ Ｐゴシック" charset="0"/>
              </a:rPr>
              <a:t> – </a:t>
            </a:r>
            <a:r>
              <a:rPr lang="el-GR" dirty="0">
                <a:latin typeface="Arial" charset="0"/>
                <a:ea typeface="ＭＳ Ｐゴシック" charset="0"/>
              </a:rPr>
              <a:t>μ</a:t>
            </a:r>
            <a:r>
              <a:rPr lang="el-GR" dirty="0">
                <a:latin typeface="Calibri" panose="020F0502020204030204" pitchFamily="34" charset="0"/>
                <a:ea typeface="ＭＳ Ｐゴシック" charset="0"/>
                <a:cs typeface="Calibri" panose="020F0502020204030204" pitchFamily="34" charset="0"/>
              </a:rPr>
              <a:t>₃</a:t>
            </a:r>
            <a:r>
              <a:rPr lang="el-GR" dirty="0">
                <a:latin typeface="Arial" charset="0"/>
                <a:ea typeface="ＭＳ Ｐゴシック" charset="0"/>
              </a:rPr>
              <a:t> </a:t>
            </a:r>
            <a:r>
              <a:rPr lang="en-CA" dirty="0">
                <a:latin typeface="Arial" charset="0"/>
                <a:ea typeface="ＭＳ Ｐゴシック" charset="0"/>
              </a:rPr>
              <a:t>… – </a:t>
            </a:r>
            <a:r>
              <a:rPr lang="el-GR" dirty="0">
                <a:latin typeface="Arial" charset="0"/>
                <a:ea typeface="ＭＳ Ｐゴシック" charset="0"/>
              </a:rPr>
              <a:t>μ</a:t>
            </a:r>
            <a:r>
              <a:rPr lang="en-CA" sz="2100" dirty="0">
                <a:latin typeface="Calibri" panose="020F0502020204030204" pitchFamily="34" charset="0"/>
                <a:ea typeface="ＭＳ Ｐゴシック" charset="0"/>
                <a:cs typeface="Calibri" panose="020F0502020204030204" pitchFamily="34" charset="0"/>
              </a:rPr>
              <a:t>n</a:t>
            </a:r>
            <a:r>
              <a:rPr lang="en-CA" dirty="0">
                <a:latin typeface="Arial" charset="0"/>
                <a:ea typeface="ＭＳ Ｐゴシック" charset="0"/>
              </a:rPr>
              <a:t> = 0)</a:t>
            </a:r>
            <a:endParaRPr lang="en-US" dirty="0">
              <a:latin typeface="Arial" charset="0"/>
              <a:ea typeface="ＭＳ Ｐゴシック" charset="0"/>
            </a:endParaRPr>
          </a:p>
          <a:p>
            <a:r>
              <a:rPr lang="en-US" dirty="0">
                <a:latin typeface="Arial" charset="0"/>
                <a:ea typeface="ＭＳ Ｐゴシック" charset="0"/>
              </a:rPr>
              <a:t>Ha: All the population means are not the same</a:t>
            </a:r>
          </a:p>
          <a:p>
            <a:pPr marL="0" indent="0">
              <a:buNone/>
            </a:pPr>
            <a:r>
              <a:rPr lang="en-US" dirty="0">
                <a:latin typeface="Arial" charset="0"/>
                <a:ea typeface="ＭＳ Ｐゴシック" charset="0"/>
              </a:rPr>
              <a:t>		(</a:t>
            </a:r>
            <a:r>
              <a:rPr lang="el-GR" dirty="0">
                <a:latin typeface="Arial" charset="0"/>
                <a:ea typeface="ＭＳ Ｐゴシック" charset="0"/>
              </a:rPr>
              <a:t>μ</a:t>
            </a:r>
            <a:r>
              <a:rPr lang="el-GR" dirty="0">
                <a:latin typeface="Calibri" panose="020F0502020204030204" pitchFamily="34" charset="0"/>
                <a:ea typeface="ＭＳ Ｐゴシック" charset="0"/>
                <a:cs typeface="Calibri" panose="020F0502020204030204" pitchFamily="34" charset="0"/>
              </a:rPr>
              <a:t>₁</a:t>
            </a:r>
            <a:r>
              <a:rPr lang="en-CA" dirty="0">
                <a:latin typeface="Arial" charset="0"/>
                <a:ea typeface="ＭＳ Ｐゴシック" charset="0"/>
              </a:rPr>
              <a:t> – </a:t>
            </a:r>
            <a:r>
              <a:rPr lang="el-GR" dirty="0">
                <a:latin typeface="Arial" charset="0"/>
                <a:ea typeface="ＭＳ Ｐゴシック" charset="0"/>
              </a:rPr>
              <a:t>μ</a:t>
            </a:r>
            <a:r>
              <a:rPr lang="el-GR" dirty="0">
                <a:latin typeface="Calibri" panose="020F0502020204030204" pitchFamily="34" charset="0"/>
                <a:ea typeface="ＭＳ Ｐゴシック" charset="0"/>
                <a:cs typeface="Calibri" panose="020F0502020204030204" pitchFamily="34" charset="0"/>
              </a:rPr>
              <a:t>₂</a:t>
            </a:r>
            <a:r>
              <a:rPr lang="en-CA" dirty="0">
                <a:latin typeface="Arial" charset="0"/>
                <a:ea typeface="ＭＳ Ｐゴシック" charset="0"/>
              </a:rPr>
              <a:t> – </a:t>
            </a:r>
            <a:r>
              <a:rPr lang="el-GR" dirty="0">
                <a:latin typeface="Arial" charset="0"/>
                <a:ea typeface="ＭＳ Ｐゴシック" charset="0"/>
              </a:rPr>
              <a:t>μ</a:t>
            </a:r>
            <a:r>
              <a:rPr lang="el-GR" dirty="0">
                <a:latin typeface="Calibri" panose="020F0502020204030204" pitchFamily="34" charset="0"/>
                <a:ea typeface="ＭＳ Ｐゴシック" charset="0"/>
                <a:cs typeface="Calibri" panose="020F0502020204030204" pitchFamily="34" charset="0"/>
              </a:rPr>
              <a:t>₃</a:t>
            </a:r>
            <a:r>
              <a:rPr lang="el-GR" dirty="0">
                <a:latin typeface="Arial" charset="0"/>
                <a:ea typeface="ＭＳ Ｐゴシック" charset="0"/>
              </a:rPr>
              <a:t> </a:t>
            </a:r>
            <a:r>
              <a:rPr lang="en-CA" dirty="0">
                <a:latin typeface="Arial" charset="0"/>
                <a:ea typeface="ＭＳ Ｐゴシック" charset="0"/>
              </a:rPr>
              <a:t>… – </a:t>
            </a:r>
            <a:r>
              <a:rPr lang="el-GR" dirty="0">
                <a:latin typeface="Arial" charset="0"/>
                <a:ea typeface="ＭＳ Ｐゴシック" charset="0"/>
              </a:rPr>
              <a:t>μ</a:t>
            </a:r>
            <a:r>
              <a:rPr lang="en-CA" sz="2100" dirty="0">
                <a:latin typeface="Calibri" panose="020F0502020204030204" pitchFamily="34" charset="0"/>
                <a:ea typeface="ＭＳ Ｐゴシック" charset="0"/>
                <a:cs typeface="Calibri" panose="020F0502020204030204" pitchFamily="34" charset="0"/>
              </a:rPr>
              <a:t>n</a:t>
            </a:r>
            <a:r>
              <a:rPr lang="en-CA" dirty="0">
                <a:latin typeface="Arial" charset="0"/>
                <a:ea typeface="ＭＳ Ｐゴシック" charset="0"/>
              </a:rPr>
              <a:t> ≠ 0)</a:t>
            </a:r>
            <a:endParaRPr lang="en-US" b="1" dirty="0">
              <a:latin typeface="Arial" charset="0"/>
              <a:ea typeface="ＭＳ Ｐゴシック" charset="0"/>
            </a:endParaRPr>
          </a:p>
          <a:p>
            <a:pPr marL="0" indent="0">
              <a:buNone/>
            </a:pPr>
            <a:endParaRPr lang="en-US" u="sng" dirty="0"/>
          </a:p>
          <a:p>
            <a:pPr marL="0" indent="0">
              <a:buNone/>
            </a:pPr>
            <a:r>
              <a:rPr lang="en-US" u="sng" dirty="0"/>
              <a:t>Step 2:</a:t>
            </a:r>
          </a:p>
          <a:p>
            <a:pPr marL="0" indent="0">
              <a:buNone/>
            </a:pPr>
            <a:endParaRPr lang="en-US" u="sng" dirty="0"/>
          </a:p>
          <a:p>
            <a:pPr marL="0" indent="0">
              <a:buNone/>
            </a:pPr>
            <a:r>
              <a:rPr lang="en-US" u="sng" dirty="0"/>
              <a:t>Step 3:</a:t>
            </a:r>
          </a:p>
          <a:p>
            <a:r>
              <a:rPr lang="en-US" sz="2600" dirty="0" err="1"/>
              <a:t>Df</a:t>
            </a:r>
            <a:r>
              <a:rPr lang="en-US" sz="2600" dirty="0"/>
              <a:t> numerator: k -1 = 2</a:t>
            </a:r>
          </a:p>
          <a:p>
            <a:r>
              <a:rPr lang="en-US" sz="2600" dirty="0" err="1"/>
              <a:t>Df</a:t>
            </a:r>
            <a:r>
              <a:rPr lang="en-US" sz="2600" dirty="0"/>
              <a:t> denominator: N-K = 27 – 3 = 24</a:t>
            </a:r>
          </a:p>
          <a:p>
            <a:r>
              <a:rPr lang="en-US" sz="2600" dirty="0"/>
              <a:t>F critical = 3.043</a:t>
            </a:r>
          </a:p>
          <a:p>
            <a:r>
              <a:rPr lang="en-US" sz="2600" dirty="0"/>
              <a:t>Reject Ho if F obtained is greater or equal to +3.043. </a:t>
            </a:r>
          </a:p>
        </p:txBody>
      </p:sp>
      <p:graphicFrame>
        <p:nvGraphicFramePr>
          <p:cNvPr id="4" name="Object 3"/>
          <p:cNvGraphicFramePr>
            <a:graphicFrameLocks noChangeAspect="1"/>
          </p:cNvGraphicFramePr>
          <p:nvPr>
            <p:extLst>
              <p:ext uri="{D42A27DB-BD31-4B8C-83A1-F6EECF244321}">
                <p14:modId xmlns:p14="http://schemas.microsoft.com/office/powerpoint/2010/main" val="1513738306"/>
              </p:ext>
            </p:extLst>
          </p:nvPr>
        </p:nvGraphicFramePr>
        <p:xfrm>
          <a:off x="-152400" y="3962400"/>
          <a:ext cx="5943600" cy="685800"/>
        </p:xfrm>
        <a:graphic>
          <a:graphicData uri="http://schemas.openxmlformats.org/presentationml/2006/ole">
            <mc:AlternateContent xmlns:mc="http://schemas.openxmlformats.org/markup-compatibility/2006">
              <mc:Choice xmlns:v="urn:schemas-microsoft-com:vml" Requires="v">
                <p:oleObj spid="_x0000_s10260" name="Document" r:id="rId3" imgW="5943600" imgH="685800" progId="Word.Document.12">
                  <p:link updateAutomatic="1"/>
                </p:oleObj>
              </mc:Choice>
              <mc:Fallback>
                <p:oleObj name="Document" r:id="rId3" imgW="5943600" imgH="685800" progId="Word.Document.12">
                  <p:link updateAutomatic="1"/>
                  <p:pic>
                    <p:nvPicPr>
                      <p:cNvPr id="0" name=""/>
                      <p:cNvPicPr/>
                      <p:nvPr/>
                    </p:nvPicPr>
                    <p:blipFill>
                      <a:blip r:embed="rId4"/>
                      <a:stretch>
                        <a:fillRect/>
                      </a:stretch>
                    </p:blipFill>
                    <p:spPr>
                      <a:xfrm>
                        <a:off x="-152400" y="3962400"/>
                        <a:ext cx="5943600" cy="685800"/>
                      </a:xfrm>
                      <a:prstGeom prst="rect">
                        <a:avLst/>
                      </a:prstGeom>
                    </p:spPr>
                  </p:pic>
                </p:oleObj>
              </mc:Fallback>
            </mc:AlternateContent>
          </a:graphicData>
        </a:graphic>
      </p:graphicFrame>
    </p:spTree>
    <p:extLst>
      <p:ext uri="{BB962C8B-B14F-4D97-AF65-F5344CB8AC3E}">
        <p14:creationId xmlns:p14="http://schemas.microsoft.com/office/powerpoint/2010/main" val="1223185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 Calculating F-test</a:t>
            </a:r>
          </a:p>
        </p:txBody>
      </p:sp>
      <p:sp>
        <p:nvSpPr>
          <p:cNvPr id="3" name="Content Placeholder 2"/>
          <p:cNvSpPr>
            <a:spLocks noGrp="1"/>
          </p:cNvSpPr>
          <p:nvPr>
            <p:ph idx="1"/>
          </p:nvPr>
        </p:nvSpPr>
        <p:spPr/>
        <p:txBody>
          <a:bodyPr/>
          <a:lstStyle/>
          <a:p>
            <a:r>
              <a:rPr lang="en-US" dirty="0"/>
              <a:t>1) Develop a summary table &amp; calculations table</a:t>
            </a:r>
          </a:p>
          <a:p>
            <a:r>
              <a:rPr lang="en-US" dirty="0"/>
              <a:t>2) Calculate all sums of squares</a:t>
            </a:r>
          </a:p>
          <a:p>
            <a:r>
              <a:rPr lang="en-US" dirty="0"/>
              <a:t>3) Identify </a:t>
            </a:r>
            <a:r>
              <a:rPr lang="en-US" dirty="0" err="1"/>
              <a:t>df</a:t>
            </a:r>
            <a:r>
              <a:rPr lang="en-US" dirty="0"/>
              <a:t> for each source of variance</a:t>
            </a:r>
          </a:p>
          <a:p>
            <a:r>
              <a:rPr lang="en-US" dirty="0"/>
              <a:t>4) Calculate mean squares by dividing sum of squares by </a:t>
            </a:r>
            <a:r>
              <a:rPr lang="en-US" dirty="0" err="1"/>
              <a:t>df</a:t>
            </a:r>
            <a:endParaRPr lang="en-US" dirty="0"/>
          </a:p>
          <a:p>
            <a:r>
              <a:rPr lang="en-US" dirty="0"/>
              <a:t>5) Calculate  </a:t>
            </a:r>
            <a:r>
              <a:rPr lang="en-US" i="1" dirty="0"/>
              <a:t>F</a:t>
            </a:r>
            <a:r>
              <a:rPr lang="en-US" dirty="0"/>
              <a:t>-obtained</a:t>
            </a:r>
          </a:p>
          <a:p>
            <a:pPr marL="0" indent="0">
              <a:buNone/>
            </a:pPr>
            <a:endParaRPr lang="en-US" dirty="0"/>
          </a:p>
        </p:txBody>
      </p:sp>
    </p:spTree>
    <p:extLst>
      <p:ext uri="{BB962C8B-B14F-4D97-AF65-F5344CB8AC3E}">
        <p14:creationId xmlns:p14="http://schemas.microsoft.com/office/powerpoint/2010/main" val="309872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a:ea typeface="+mj-ea"/>
                <a:cs typeface="+mj-cs"/>
              </a:rPr>
              <a:t>Step 4: Create Summary Table</a:t>
            </a:r>
          </a:p>
        </p:txBody>
      </p:sp>
      <p:sp>
        <p:nvSpPr>
          <p:cNvPr id="38914" name="Content Placeholder 2"/>
          <p:cNvSpPr>
            <a:spLocks noGrp="1"/>
          </p:cNvSpPr>
          <p:nvPr>
            <p:ph idx="1"/>
          </p:nvPr>
        </p:nvSpPr>
        <p:spPr/>
        <p:txBody>
          <a:bodyPr/>
          <a:lstStyle/>
          <a:p>
            <a:pPr marL="0" indent="0" eaLnBrk="1" hangingPunct="1">
              <a:buFont typeface="Arial" charset="0"/>
              <a:buNone/>
            </a:pPr>
            <a:endParaRPr lang="en-US">
              <a:latin typeface="Arial" charset="0"/>
              <a:ea typeface="ＭＳ Ｐゴシック"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391000100"/>
              </p:ext>
            </p:extLst>
          </p:nvPr>
        </p:nvGraphicFramePr>
        <p:xfrm>
          <a:off x="684213" y="2492375"/>
          <a:ext cx="7677150" cy="1755775"/>
        </p:xfrm>
        <a:graphic>
          <a:graphicData uri="http://schemas.openxmlformats.org/drawingml/2006/table">
            <a:tbl>
              <a:tblPr/>
              <a:tblGrid>
                <a:gridCol w="1339850">
                  <a:extLst>
                    <a:ext uri="{9D8B030D-6E8A-4147-A177-3AD203B41FA5}">
                      <a16:colId xmlns:a16="http://schemas.microsoft.com/office/drawing/2014/main" val="20000"/>
                    </a:ext>
                  </a:extLst>
                </a:gridCol>
                <a:gridCol w="1200150">
                  <a:extLst>
                    <a:ext uri="{9D8B030D-6E8A-4147-A177-3AD203B41FA5}">
                      <a16:colId xmlns:a16="http://schemas.microsoft.com/office/drawing/2014/main" val="20001"/>
                    </a:ext>
                  </a:extLst>
                </a:gridCol>
                <a:gridCol w="585787">
                  <a:extLst>
                    <a:ext uri="{9D8B030D-6E8A-4147-A177-3AD203B41FA5}">
                      <a16:colId xmlns:a16="http://schemas.microsoft.com/office/drawing/2014/main" val="20002"/>
                    </a:ext>
                  </a:extLst>
                </a:gridCol>
                <a:gridCol w="1187450">
                  <a:extLst>
                    <a:ext uri="{9D8B030D-6E8A-4147-A177-3AD203B41FA5}">
                      <a16:colId xmlns:a16="http://schemas.microsoft.com/office/drawing/2014/main" val="20003"/>
                    </a:ext>
                  </a:extLst>
                </a:gridCol>
                <a:gridCol w="766763">
                  <a:extLst>
                    <a:ext uri="{9D8B030D-6E8A-4147-A177-3AD203B41FA5}">
                      <a16:colId xmlns:a16="http://schemas.microsoft.com/office/drawing/2014/main" val="20004"/>
                    </a:ext>
                  </a:extLst>
                </a:gridCol>
                <a:gridCol w="628650">
                  <a:extLst>
                    <a:ext uri="{9D8B030D-6E8A-4147-A177-3AD203B41FA5}">
                      <a16:colId xmlns:a16="http://schemas.microsoft.com/office/drawing/2014/main" val="20005"/>
                    </a:ext>
                  </a:extLst>
                </a:gridCol>
                <a:gridCol w="1070207">
                  <a:extLst>
                    <a:ext uri="{9D8B030D-6E8A-4147-A177-3AD203B41FA5}">
                      <a16:colId xmlns:a16="http://schemas.microsoft.com/office/drawing/2014/main" val="20006"/>
                    </a:ext>
                  </a:extLst>
                </a:gridCol>
                <a:gridCol w="898293">
                  <a:extLst>
                    <a:ext uri="{9D8B030D-6E8A-4147-A177-3AD203B41FA5}">
                      <a16:colId xmlns:a16="http://schemas.microsoft.com/office/drawing/2014/main" val="20007"/>
                    </a:ext>
                  </a:extLst>
                </a:gridCol>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Source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Sum of Squares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df</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Mean Square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a:ln>
                            <a:noFill/>
                          </a:ln>
                          <a:solidFill>
                            <a:srgbClr val="FFFFFF"/>
                          </a:solidFill>
                          <a:effectLst/>
                          <a:latin typeface="Arial" charset="0"/>
                          <a:ea typeface="ＭＳ Ｐゴシック" charset="0"/>
                          <a:cs typeface="ＭＳ Ｐゴシック" charset="0"/>
                        </a:rPr>
                        <a:t>F</a:t>
                      </a:r>
                      <a:r>
                        <a:rPr kumimoji="0" lang="en-US" sz="1800" b="1" i="0" u="none" strike="noStrike" cap="none" normalizeH="0" baseline="-25000">
                          <a:ln>
                            <a:noFill/>
                          </a:ln>
                          <a:solidFill>
                            <a:srgbClr val="FFFFFF"/>
                          </a:solidFill>
                          <a:effectLst/>
                          <a:latin typeface="Arial" charset="0"/>
                          <a:ea typeface="ＭＳ Ｐゴシック" charset="0"/>
                          <a:cs typeface="ＭＳ Ｐゴシック" charset="0"/>
                        </a:rPr>
                        <a:t>obt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a:ln>
                            <a:noFill/>
                          </a:ln>
                          <a:solidFill>
                            <a:srgbClr val="FFFFFF"/>
                          </a:solidFill>
                          <a:effectLst/>
                          <a:latin typeface="Arial" charset="0"/>
                          <a:ea typeface="ＭＳ Ｐゴシック" charset="0"/>
                          <a:cs typeface="ＭＳ Ｐゴシック" charset="0"/>
                        </a:rPr>
                        <a:t>F</a:t>
                      </a:r>
                      <a:r>
                        <a:rPr kumimoji="0" lang="en-US" sz="1800" b="1" i="0" u="none" strike="noStrike" cap="none" normalizeH="0" baseline="-25000">
                          <a:ln>
                            <a:noFill/>
                          </a:ln>
                          <a:solidFill>
                            <a:srgbClr val="FFFFFF"/>
                          </a:solidFill>
                          <a:effectLst/>
                          <a:latin typeface="Arial" charset="0"/>
                          <a:ea typeface="ＭＳ Ｐゴシック" charset="0"/>
                          <a:cs typeface="ＭＳ Ｐゴシック" charset="0"/>
                        </a:rPr>
                        <a:t>crit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Decision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rgbClr val="FFFFFF"/>
                          </a:solidFill>
                          <a:effectLst/>
                          <a:latin typeface="Arial" charset="0"/>
                          <a:ea typeface="ＭＳ Ｐゴシック" charset="0"/>
                          <a:cs typeface="ＭＳ Ｐゴシック" charset="0"/>
                        </a:rPr>
                        <a:t>Effect Size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292934"/>
                          </a:solidFill>
                          <a:effectLst/>
                          <a:latin typeface="Arial" charset="0"/>
                          <a:ea typeface="ＭＳ Ｐゴシック" charset="0"/>
                          <a:cs typeface="ＭＳ Ｐゴシック" charset="0"/>
                        </a:rPr>
                        <a:t>Total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extLst>
                  <a:ext uri="{0D108BD9-81ED-4DB2-BD59-A6C34878D82A}">
                    <a16:rowId xmlns:a16="http://schemas.microsoft.com/office/drawing/2014/main" val="10001"/>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292934"/>
                          </a:solidFill>
                          <a:effectLst/>
                          <a:latin typeface="Arial" charset="0"/>
                          <a:ea typeface="ＭＳ Ｐゴシック" charset="0"/>
                          <a:cs typeface="ＭＳ Ｐゴシック" charset="0"/>
                        </a:rPr>
                        <a:t>Treatment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extLst>
                  <a:ext uri="{0D108BD9-81ED-4DB2-BD59-A6C34878D82A}">
                    <a16:rowId xmlns:a16="http://schemas.microsoft.com/office/drawing/2014/main" val="10002"/>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292934"/>
                          </a:solidFill>
                          <a:effectLst/>
                          <a:latin typeface="Arial" charset="0"/>
                          <a:ea typeface="ＭＳ Ｐゴシック" charset="0"/>
                          <a:cs typeface="ＭＳ Ｐゴシック" charset="0"/>
                        </a:rPr>
                        <a:t>Error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1180819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90974420"/>
              </p:ext>
            </p:extLst>
          </p:nvPr>
        </p:nvGraphicFramePr>
        <p:xfrm>
          <a:off x="390324" y="4225079"/>
          <a:ext cx="7977359" cy="1880174"/>
        </p:xfrm>
        <a:graphic>
          <a:graphicData uri="http://schemas.openxmlformats.org/drawingml/2006/table">
            <a:tbl>
              <a:tblPr firstRow="1" bandRow="1">
                <a:tableStyleId>{BDBED569-4797-4DF1-A0F4-6AAB3CD982D8}</a:tableStyleId>
              </a:tblPr>
              <a:tblGrid>
                <a:gridCol w="1384112">
                  <a:extLst>
                    <a:ext uri="{9D8B030D-6E8A-4147-A177-3AD203B41FA5}">
                      <a16:colId xmlns:a16="http://schemas.microsoft.com/office/drawing/2014/main" val="20000"/>
                    </a:ext>
                  </a:extLst>
                </a:gridCol>
                <a:gridCol w="1757040">
                  <a:extLst>
                    <a:ext uri="{9D8B030D-6E8A-4147-A177-3AD203B41FA5}">
                      <a16:colId xmlns:a16="http://schemas.microsoft.com/office/drawing/2014/main" val="20001"/>
                    </a:ext>
                  </a:extLst>
                </a:gridCol>
                <a:gridCol w="1635265">
                  <a:extLst>
                    <a:ext uri="{9D8B030D-6E8A-4147-A177-3AD203B41FA5}">
                      <a16:colId xmlns:a16="http://schemas.microsoft.com/office/drawing/2014/main" val="20002"/>
                    </a:ext>
                  </a:extLst>
                </a:gridCol>
                <a:gridCol w="1757039">
                  <a:extLst>
                    <a:ext uri="{9D8B030D-6E8A-4147-A177-3AD203B41FA5}">
                      <a16:colId xmlns:a16="http://schemas.microsoft.com/office/drawing/2014/main" val="20003"/>
                    </a:ext>
                  </a:extLst>
                </a:gridCol>
                <a:gridCol w="1443903">
                  <a:extLst>
                    <a:ext uri="{9D8B030D-6E8A-4147-A177-3AD203B41FA5}">
                      <a16:colId xmlns:a16="http://schemas.microsoft.com/office/drawing/2014/main" val="20004"/>
                    </a:ext>
                  </a:extLst>
                </a:gridCol>
              </a:tblGrid>
              <a:tr h="349913">
                <a:tc>
                  <a:txBody>
                    <a:bodyPr/>
                    <a:lstStyle/>
                    <a:p>
                      <a:r>
                        <a:rPr lang="en-US" b="1" dirty="0"/>
                        <a:t>n</a:t>
                      </a:r>
                    </a:p>
                  </a:txBody>
                  <a:tcPr/>
                </a:tc>
                <a:tc>
                  <a:txBody>
                    <a:bodyPr/>
                    <a:lstStyle/>
                    <a:p>
                      <a:r>
                        <a:rPr lang="en-US" b="0" dirty="0"/>
                        <a:t>10</a:t>
                      </a:r>
                    </a:p>
                  </a:txBody>
                  <a:tcPr/>
                </a:tc>
                <a:tc>
                  <a:txBody>
                    <a:bodyPr/>
                    <a:lstStyle/>
                    <a:p>
                      <a:r>
                        <a:rPr lang="en-US" b="0" dirty="0"/>
                        <a:t>9</a:t>
                      </a:r>
                    </a:p>
                  </a:txBody>
                  <a:tcPr/>
                </a:tc>
                <a:tc>
                  <a:txBody>
                    <a:bodyPr/>
                    <a:lstStyle/>
                    <a:p>
                      <a:r>
                        <a:rPr lang="en-US" b="0" dirty="0"/>
                        <a:t>8</a:t>
                      </a:r>
                    </a:p>
                  </a:txBody>
                  <a:tcPr/>
                </a:tc>
                <a:tc>
                  <a:txBody>
                    <a:bodyPr/>
                    <a:lstStyle/>
                    <a:p>
                      <a:r>
                        <a:rPr lang="en-US" b="0" dirty="0"/>
                        <a:t>27</a:t>
                      </a:r>
                    </a:p>
                  </a:txBody>
                  <a:tcPr/>
                </a:tc>
                <a:extLst>
                  <a:ext uri="{0D108BD9-81ED-4DB2-BD59-A6C34878D82A}">
                    <a16:rowId xmlns:a16="http://schemas.microsoft.com/office/drawing/2014/main" val="10000"/>
                  </a:ext>
                </a:extLst>
              </a:tr>
              <a:tr h="349913">
                <a:tc>
                  <a:txBody>
                    <a:bodyPr/>
                    <a:lstStyle/>
                    <a:p>
                      <a:r>
                        <a:rPr lang="en-US" b="1" dirty="0" err="1"/>
                        <a:t>Σx</a:t>
                      </a:r>
                      <a:r>
                        <a:rPr lang="en-US" b="1" dirty="0"/>
                        <a:t> (T)</a:t>
                      </a:r>
                    </a:p>
                  </a:txBody>
                  <a:tcPr/>
                </a:tc>
                <a:tc>
                  <a:txBody>
                    <a:bodyPr/>
                    <a:lstStyle/>
                    <a:p>
                      <a:r>
                        <a:rPr lang="en-US" dirty="0"/>
                        <a:t>109</a:t>
                      </a:r>
                    </a:p>
                  </a:txBody>
                  <a:tcPr/>
                </a:tc>
                <a:tc>
                  <a:txBody>
                    <a:bodyPr/>
                    <a:lstStyle/>
                    <a:p>
                      <a:r>
                        <a:rPr lang="en-US" dirty="0"/>
                        <a:t>131</a:t>
                      </a:r>
                    </a:p>
                  </a:txBody>
                  <a:tcPr/>
                </a:tc>
                <a:tc>
                  <a:txBody>
                    <a:bodyPr/>
                    <a:lstStyle/>
                    <a:p>
                      <a:r>
                        <a:rPr lang="en-US" dirty="0"/>
                        <a:t>137</a:t>
                      </a:r>
                    </a:p>
                  </a:txBody>
                  <a:tcPr/>
                </a:tc>
                <a:tc>
                  <a:txBody>
                    <a:bodyPr/>
                    <a:lstStyle/>
                    <a:p>
                      <a:r>
                        <a:rPr lang="en-US" dirty="0"/>
                        <a:t>377</a:t>
                      </a:r>
                      <a:endParaRPr lang="en-US" b="1" dirty="0"/>
                    </a:p>
                  </a:txBody>
                  <a:tcPr/>
                </a:tc>
                <a:extLst>
                  <a:ext uri="{0D108BD9-81ED-4DB2-BD59-A6C34878D82A}">
                    <a16:rowId xmlns:a16="http://schemas.microsoft.com/office/drawing/2014/main" val="10001"/>
                  </a:ext>
                </a:extLst>
              </a:tr>
              <a:tr h="41713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Σx</a:t>
                      </a:r>
                      <a:r>
                        <a:rPr lang="en-US" b="1" baseline="30000" dirty="0"/>
                        <a:t>2</a:t>
                      </a:r>
                      <a:endParaRPr lang="en-US" b="1" dirty="0"/>
                    </a:p>
                  </a:txBody>
                  <a:tcPr/>
                </a:tc>
                <a:tc>
                  <a:txBody>
                    <a:bodyPr/>
                    <a:lstStyle/>
                    <a:p>
                      <a:r>
                        <a:rPr lang="en-US" dirty="0"/>
                        <a:t>1339</a:t>
                      </a:r>
                    </a:p>
                  </a:txBody>
                  <a:tcPr/>
                </a:tc>
                <a:tc>
                  <a:txBody>
                    <a:bodyPr/>
                    <a:lstStyle/>
                    <a:p>
                      <a:r>
                        <a:rPr lang="en-US" dirty="0"/>
                        <a:t>2113</a:t>
                      </a:r>
                    </a:p>
                  </a:txBody>
                  <a:tcPr/>
                </a:tc>
                <a:tc>
                  <a:txBody>
                    <a:bodyPr/>
                    <a:lstStyle/>
                    <a:p>
                      <a:r>
                        <a:rPr lang="en-US" dirty="0"/>
                        <a:t>2529</a:t>
                      </a:r>
                    </a:p>
                  </a:txBody>
                  <a:tcPr/>
                </a:tc>
                <a:tc>
                  <a:txBody>
                    <a:bodyPr/>
                    <a:lstStyle/>
                    <a:p>
                      <a:r>
                        <a:rPr lang="en-US" dirty="0"/>
                        <a:t>5981</a:t>
                      </a:r>
                      <a:endParaRPr lang="en-US" b="1" dirty="0"/>
                    </a:p>
                  </a:txBody>
                  <a:tcPr/>
                </a:tc>
                <a:extLst>
                  <a:ext uri="{0D108BD9-81ED-4DB2-BD59-A6C34878D82A}">
                    <a16:rowId xmlns:a16="http://schemas.microsoft.com/office/drawing/2014/main" val="10002"/>
                  </a:ext>
                </a:extLst>
              </a:tr>
              <a:tr h="349913">
                <a:tc>
                  <a:txBody>
                    <a:bodyPr/>
                    <a:lstStyle/>
                    <a:p>
                      <a:r>
                        <a:rPr lang="en-US" b="1" dirty="0"/>
                        <a:t>X-bar</a:t>
                      </a:r>
                    </a:p>
                  </a:txBody>
                  <a:tcPr/>
                </a:tc>
                <a:tc>
                  <a:txBody>
                    <a:bodyPr/>
                    <a:lstStyle/>
                    <a:p>
                      <a:r>
                        <a:rPr lang="en-US" dirty="0"/>
                        <a:t>10.9</a:t>
                      </a:r>
                    </a:p>
                  </a:txBody>
                  <a:tcPr/>
                </a:tc>
                <a:tc>
                  <a:txBody>
                    <a:bodyPr/>
                    <a:lstStyle/>
                    <a:p>
                      <a:r>
                        <a:rPr lang="en-US" dirty="0"/>
                        <a:t>14.56</a:t>
                      </a:r>
                    </a:p>
                  </a:txBody>
                  <a:tcPr/>
                </a:tc>
                <a:tc>
                  <a:txBody>
                    <a:bodyPr/>
                    <a:lstStyle/>
                    <a:p>
                      <a:r>
                        <a:rPr lang="en-US" dirty="0"/>
                        <a:t>17.21</a:t>
                      </a:r>
                    </a:p>
                  </a:txBody>
                  <a:tcPr/>
                </a:tc>
                <a:tc>
                  <a:txBody>
                    <a:bodyPr/>
                    <a:lstStyle/>
                    <a:p>
                      <a:endParaRPr lang="en-US" dirty="0"/>
                    </a:p>
                  </a:txBody>
                  <a:tcPr/>
                </a:tc>
                <a:extLst>
                  <a:ext uri="{0D108BD9-81ED-4DB2-BD59-A6C34878D82A}">
                    <a16:rowId xmlns:a16="http://schemas.microsoft.com/office/drawing/2014/main" val="10003"/>
                  </a:ext>
                </a:extLst>
              </a:tr>
              <a:tr h="349913">
                <a:tc>
                  <a:txBody>
                    <a:bodyPr/>
                    <a:lstStyle/>
                    <a:p>
                      <a:r>
                        <a:rPr lang="en-US" b="1" dirty="0"/>
                        <a:t>s</a:t>
                      </a:r>
                      <a:r>
                        <a:rPr lang="en-US" b="1" baseline="30000" dirty="0"/>
                        <a:t>2</a:t>
                      </a:r>
                      <a:endParaRPr lang="en-US" b="1" dirty="0"/>
                    </a:p>
                  </a:txBody>
                  <a:tcPr/>
                </a:tc>
                <a:tc>
                  <a:txBody>
                    <a:bodyPr/>
                    <a:lstStyle/>
                    <a:p>
                      <a:r>
                        <a:rPr lang="en-US" dirty="0"/>
                        <a:t>16.78</a:t>
                      </a:r>
                    </a:p>
                  </a:txBody>
                  <a:tcPr/>
                </a:tc>
                <a:tc>
                  <a:txBody>
                    <a:bodyPr/>
                    <a:lstStyle/>
                    <a:p>
                      <a:r>
                        <a:rPr lang="en-US" dirty="0"/>
                        <a:t>25.78</a:t>
                      </a:r>
                    </a:p>
                  </a:txBody>
                  <a:tcPr/>
                </a:tc>
                <a:tc>
                  <a:txBody>
                    <a:bodyPr/>
                    <a:lstStyle/>
                    <a:p>
                      <a:r>
                        <a:rPr lang="en-US" dirty="0"/>
                        <a:t>26.12</a:t>
                      </a:r>
                    </a:p>
                  </a:txBody>
                  <a:tcPr/>
                </a:tc>
                <a:tc>
                  <a:txBody>
                    <a:bodyPr/>
                    <a:lstStyle/>
                    <a:p>
                      <a:endParaRPr lang="en-US" dirty="0"/>
                    </a:p>
                  </a:txBody>
                  <a:tcPr/>
                </a:tc>
                <a:extLst>
                  <a:ext uri="{0D108BD9-81ED-4DB2-BD59-A6C34878D82A}">
                    <a16:rowId xmlns:a16="http://schemas.microsoft.com/office/drawing/2014/main" val="10004"/>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042726984"/>
              </p:ext>
            </p:extLst>
          </p:nvPr>
        </p:nvGraphicFramePr>
        <p:xfrm>
          <a:off x="1774436" y="872280"/>
          <a:ext cx="5131947" cy="3352800"/>
        </p:xfrm>
        <a:graphic>
          <a:graphicData uri="http://schemas.openxmlformats.org/drawingml/2006/table">
            <a:tbl>
              <a:tblPr firstRow="1" bandRow="1">
                <a:tableStyleId>{BDBED569-4797-4DF1-A0F4-6AAB3CD982D8}</a:tableStyleId>
              </a:tblPr>
              <a:tblGrid>
                <a:gridCol w="1710649">
                  <a:extLst>
                    <a:ext uri="{9D8B030D-6E8A-4147-A177-3AD203B41FA5}">
                      <a16:colId xmlns:a16="http://schemas.microsoft.com/office/drawing/2014/main" val="20000"/>
                    </a:ext>
                  </a:extLst>
                </a:gridCol>
                <a:gridCol w="1710649">
                  <a:extLst>
                    <a:ext uri="{9D8B030D-6E8A-4147-A177-3AD203B41FA5}">
                      <a16:colId xmlns:a16="http://schemas.microsoft.com/office/drawing/2014/main" val="20001"/>
                    </a:ext>
                  </a:extLst>
                </a:gridCol>
                <a:gridCol w="1710649">
                  <a:extLst>
                    <a:ext uri="{9D8B030D-6E8A-4147-A177-3AD203B41FA5}">
                      <a16:colId xmlns:a16="http://schemas.microsoft.com/office/drawing/2014/main" val="20002"/>
                    </a:ext>
                  </a:extLst>
                </a:gridCol>
              </a:tblGrid>
              <a:tr h="221447">
                <a:tc>
                  <a:txBody>
                    <a:bodyPr/>
                    <a:lstStyle/>
                    <a:p>
                      <a:pPr algn="ctr"/>
                      <a:r>
                        <a:rPr lang="en-US" sz="1400" dirty="0"/>
                        <a:t>OCCUPATION</a:t>
                      </a:r>
                      <a:r>
                        <a:rPr lang="en-US" sz="1400" baseline="0" dirty="0"/>
                        <a:t> 1</a:t>
                      </a:r>
                      <a:endParaRPr lang="en-US"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a:t>OCCUPATION</a:t>
                      </a:r>
                      <a:r>
                        <a:rPr lang="en-US" sz="1400" baseline="0" dirty="0"/>
                        <a:t> 1</a:t>
                      </a:r>
                      <a:endParaRPr lang="en-US"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a:t>OCCUPATION</a:t>
                      </a:r>
                      <a:r>
                        <a:rPr lang="en-US" sz="1400" baseline="0" dirty="0"/>
                        <a:t> 3</a:t>
                      </a:r>
                      <a:endParaRPr lang="en-US" sz="1400" dirty="0"/>
                    </a:p>
                  </a:txBody>
                  <a:tcPr/>
                </a:tc>
                <a:extLst>
                  <a:ext uri="{0D108BD9-81ED-4DB2-BD59-A6C34878D82A}">
                    <a16:rowId xmlns:a16="http://schemas.microsoft.com/office/drawing/2014/main" val="10000"/>
                  </a:ext>
                </a:extLst>
              </a:tr>
              <a:tr h="222063">
                <a:tc>
                  <a:txBody>
                    <a:bodyPr/>
                    <a:lstStyle/>
                    <a:p>
                      <a:pPr algn="ctr"/>
                      <a:r>
                        <a:rPr lang="en-US" sz="1400" dirty="0"/>
                        <a:t>8</a:t>
                      </a:r>
                    </a:p>
                  </a:txBody>
                  <a:tcPr/>
                </a:tc>
                <a:tc>
                  <a:txBody>
                    <a:bodyPr/>
                    <a:lstStyle/>
                    <a:p>
                      <a:pPr algn="ctr"/>
                      <a:r>
                        <a:rPr lang="en-US" sz="1400" dirty="0"/>
                        <a:t>23</a:t>
                      </a:r>
                    </a:p>
                  </a:txBody>
                  <a:tcPr/>
                </a:tc>
                <a:tc>
                  <a:txBody>
                    <a:bodyPr/>
                    <a:lstStyle/>
                    <a:p>
                      <a:pPr algn="ctr"/>
                      <a:r>
                        <a:rPr lang="en-US" sz="1400" dirty="0"/>
                        <a:t>21</a:t>
                      </a:r>
                    </a:p>
                  </a:txBody>
                  <a:tcPr/>
                </a:tc>
                <a:extLst>
                  <a:ext uri="{0D108BD9-81ED-4DB2-BD59-A6C34878D82A}">
                    <a16:rowId xmlns:a16="http://schemas.microsoft.com/office/drawing/2014/main" val="10001"/>
                  </a:ext>
                </a:extLst>
              </a:tr>
              <a:tr h="222063">
                <a:tc>
                  <a:txBody>
                    <a:bodyPr/>
                    <a:lstStyle/>
                    <a:p>
                      <a:pPr algn="ctr"/>
                      <a:r>
                        <a:rPr lang="en-US" sz="1400" dirty="0"/>
                        <a:t>6</a:t>
                      </a:r>
                    </a:p>
                  </a:txBody>
                  <a:tcPr/>
                </a:tc>
                <a:tc>
                  <a:txBody>
                    <a:bodyPr/>
                    <a:lstStyle/>
                    <a:p>
                      <a:pPr algn="ctr"/>
                      <a:r>
                        <a:rPr lang="en-US" sz="1400" dirty="0"/>
                        <a:t>11</a:t>
                      </a:r>
                    </a:p>
                  </a:txBody>
                  <a:tcPr/>
                </a:tc>
                <a:tc>
                  <a:txBody>
                    <a:bodyPr/>
                    <a:lstStyle/>
                    <a:p>
                      <a:pPr algn="ctr"/>
                      <a:r>
                        <a:rPr lang="en-US" sz="1400" dirty="0"/>
                        <a:t>21</a:t>
                      </a:r>
                    </a:p>
                  </a:txBody>
                  <a:tcPr/>
                </a:tc>
                <a:extLst>
                  <a:ext uri="{0D108BD9-81ED-4DB2-BD59-A6C34878D82A}">
                    <a16:rowId xmlns:a16="http://schemas.microsoft.com/office/drawing/2014/main" val="10002"/>
                  </a:ext>
                </a:extLst>
              </a:tr>
              <a:tr h="222063">
                <a:tc>
                  <a:txBody>
                    <a:bodyPr/>
                    <a:lstStyle/>
                    <a:p>
                      <a:pPr algn="ctr"/>
                      <a:r>
                        <a:rPr lang="en-US" sz="1400" dirty="0"/>
                        <a:t>4</a:t>
                      </a:r>
                    </a:p>
                  </a:txBody>
                  <a:tcPr/>
                </a:tc>
                <a:tc>
                  <a:txBody>
                    <a:bodyPr/>
                    <a:lstStyle/>
                    <a:p>
                      <a:pPr algn="ctr"/>
                      <a:r>
                        <a:rPr lang="en-US" sz="1400" dirty="0"/>
                        <a:t>17</a:t>
                      </a:r>
                    </a:p>
                  </a:txBody>
                  <a:tcPr/>
                </a:tc>
                <a:tc>
                  <a:txBody>
                    <a:bodyPr/>
                    <a:lstStyle/>
                    <a:p>
                      <a:pPr algn="ctr"/>
                      <a:r>
                        <a:rPr lang="en-US" sz="1400" dirty="0"/>
                        <a:t>22</a:t>
                      </a:r>
                    </a:p>
                  </a:txBody>
                  <a:tcPr/>
                </a:tc>
                <a:extLst>
                  <a:ext uri="{0D108BD9-81ED-4DB2-BD59-A6C34878D82A}">
                    <a16:rowId xmlns:a16="http://schemas.microsoft.com/office/drawing/2014/main" val="10003"/>
                  </a:ext>
                </a:extLst>
              </a:tr>
              <a:tr h="222063">
                <a:tc>
                  <a:txBody>
                    <a:bodyPr/>
                    <a:lstStyle/>
                    <a:p>
                      <a:pPr algn="ctr"/>
                      <a:r>
                        <a:rPr lang="en-US" sz="1400" dirty="0"/>
                        <a:t>12</a:t>
                      </a:r>
                    </a:p>
                  </a:txBody>
                  <a:tcPr/>
                </a:tc>
                <a:tc>
                  <a:txBody>
                    <a:bodyPr/>
                    <a:lstStyle/>
                    <a:p>
                      <a:pPr algn="ctr"/>
                      <a:r>
                        <a:rPr lang="en-US" sz="1400" dirty="0"/>
                        <a:t>16</a:t>
                      </a:r>
                    </a:p>
                  </a:txBody>
                  <a:tcPr/>
                </a:tc>
                <a:tc>
                  <a:txBody>
                    <a:bodyPr/>
                    <a:lstStyle/>
                    <a:p>
                      <a:pPr algn="ctr"/>
                      <a:r>
                        <a:rPr lang="en-US" sz="1400" dirty="0"/>
                        <a:t>18</a:t>
                      </a:r>
                    </a:p>
                  </a:txBody>
                  <a:tcPr/>
                </a:tc>
                <a:extLst>
                  <a:ext uri="{0D108BD9-81ED-4DB2-BD59-A6C34878D82A}">
                    <a16:rowId xmlns:a16="http://schemas.microsoft.com/office/drawing/2014/main" val="10004"/>
                  </a:ext>
                </a:extLst>
              </a:tr>
              <a:tr h="222063">
                <a:tc>
                  <a:txBody>
                    <a:bodyPr/>
                    <a:lstStyle/>
                    <a:p>
                      <a:pPr algn="ctr"/>
                      <a:r>
                        <a:rPr lang="en-US" sz="1400" dirty="0"/>
                        <a:t>16</a:t>
                      </a:r>
                    </a:p>
                  </a:txBody>
                  <a:tcPr/>
                </a:tc>
                <a:tc>
                  <a:txBody>
                    <a:bodyPr/>
                    <a:lstStyle/>
                    <a:p>
                      <a:pPr algn="ctr"/>
                      <a:r>
                        <a:rPr lang="en-US" sz="1400" dirty="0"/>
                        <a:t>6</a:t>
                      </a:r>
                    </a:p>
                  </a:txBody>
                  <a:tcPr/>
                </a:tc>
                <a:tc>
                  <a:txBody>
                    <a:bodyPr/>
                    <a:lstStyle/>
                    <a:p>
                      <a:pPr algn="ctr"/>
                      <a:r>
                        <a:rPr lang="en-US" sz="1400" dirty="0"/>
                        <a:t>14</a:t>
                      </a:r>
                    </a:p>
                  </a:txBody>
                  <a:tcPr/>
                </a:tc>
                <a:extLst>
                  <a:ext uri="{0D108BD9-81ED-4DB2-BD59-A6C34878D82A}">
                    <a16:rowId xmlns:a16="http://schemas.microsoft.com/office/drawing/2014/main" val="10005"/>
                  </a:ext>
                </a:extLst>
              </a:tr>
              <a:tr h="222063">
                <a:tc>
                  <a:txBody>
                    <a:bodyPr/>
                    <a:lstStyle/>
                    <a:p>
                      <a:pPr algn="ctr"/>
                      <a:r>
                        <a:rPr lang="en-US" sz="1400" dirty="0"/>
                        <a:t>17</a:t>
                      </a:r>
                    </a:p>
                  </a:txBody>
                  <a:tcPr/>
                </a:tc>
                <a:tc>
                  <a:txBody>
                    <a:bodyPr/>
                    <a:lstStyle/>
                    <a:p>
                      <a:pPr algn="ctr"/>
                      <a:r>
                        <a:rPr lang="en-US" sz="1400" dirty="0"/>
                        <a:t>14</a:t>
                      </a:r>
                    </a:p>
                  </a:txBody>
                  <a:tcPr/>
                </a:tc>
                <a:tc>
                  <a:txBody>
                    <a:bodyPr/>
                    <a:lstStyle/>
                    <a:p>
                      <a:pPr algn="ctr"/>
                      <a:r>
                        <a:rPr lang="en-US" sz="1400" dirty="0"/>
                        <a:t>21</a:t>
                      </a:r>
                    </a:p>
                  </a:txBody>
                  <a:tcPr/>
                </a:tc>
                <a:extLst>
                  <a:ext uri="{0D108BD9-81ED-4DB2-BD59-A6C34878D82A}">
                    <a16:rowId xmlns:a16="http://schemas.microsoft.com/office/drawing/2014/main" val="10006"/>
                  </a:ext>
                </a:extLst>
              </a:tr>
              <a:tr h="222063">
                <a:tc>
                  <a:txBody>
                    <a:bodyPr/>
                    <a:lstStyle/>
                    <a:p>
                      <a:pPr algn="ctr"/>
                      <a:r>
                        <a:rPr lang="en-US" sz="1400" dirty="0"/>
                        <a:t>12</a:t>
                      </a:r>
                    </a:p>
                  </a:txBody>
                  <a:tcPr/>
                </a:tc>
                <a:tc>
                  <a:txBody>
                    <a:bodyPr/>
                    <a:lstStyle/>
                    <a:p>
                      <a:pPr algn="ctr"/>
                      <a:r>
                        <a:rPr lang="en-US" sz="1400" dirty="0"/>
                        <a:t>15</a:t>
                      </a:r>
                    </a:p>
                  </a:txBody>
                  <a:tcPr/>
                </a:tc>
                <a:tc>
                  <a:txBody>
                    <a:bodyPr/>
                    <a:lstStyle/>
                    <a:p>
                      <a:pPr algn="ctr"/>
                      <a:r>
                        <a:rPr lang="en-US" sz="1400" dirty="0"/>
                        <a:t>9</a:t>
                      </a:r>
                    </a:p>
                  </a:txBody>
                  <a:tcPr/>
                </a:tc>
                <a:extLst>
                  <a:ext uri="{0D108BD9-81ED-4DB2-BD59-A6C34878D82A}">
                    <a16:rowId xmlns:a16="http://schemas.microsoft.com/office/drawing/2014/main" val="10007"/>
                  </a:ext>
                </a:extLst>
              </a:tr>
              <a:tr h="222063">
                <a:tc>
                  <a:txBody>
                    <a:bodyPr/>
                    <a:lstStyle/>
                    <a:p>
                      <a:pPr algn="ctr"/>
                      <a:r>
                        <a:rPr lang="en-US" sz="1400" dirty="0"/>
                        <a:t>10</a:t>
                      </a:r>
                    </a:p>
                  </a:txBody>
                  <a:tcPr/>
                </a:tc>
                <a:tc>
                  <a:txBody>
                    <a:bodyPr/>
                    <a:lstStyle/>
                    <a:p>
                      <a:pPr algn="ctr"/>
                      <a:r>
                        <a:rPr lang="en-US" sz="1400" dirty="0"/>
                        <a:t>19</a:t>
                      </a:r>
                    </a:p>
                  </a:txBody>
                  <a:tcPr/>
                </a:tc>
                <a:tc>
                  <a:txBody>
                    <a:bodyPr/>
                    <a:lstStyle/>
                    <a:p>
                      <a:pPr algn="ctr"/>
                      <a:r>
                        <a:rPr lang="en-US" sz="1400" dirty="0"/>
                        <a:t>11</a:t>
                      </a:r>
                    </a:p>
                  </a:txBody>
                  <a:tcPr/>
                </a:tc>
                <a:extLst>
                  <a:ext uri="{0D108BD9-81ED-4DB2-BD59-A6C34878D82A}">
                    <a16:rowId xmlns:a16="http://schemas.microsoft.com/office/drawing/2014/main" val="10008"/>
                  </a:ext>
                </a:extLst>
              </a:tr>
              <a:tr h="222063">
                <a:tc>
                  <a:txBody>
                    <a:bodyPr/>
                    <a:lstStyle/>
                    <a:p>
                      <a:pPr algn="ctr"/>
                      <a:r>
                        <a:rPr lang="en-US" sz="1400" dirty="0"/>
                        <a:t>11</a:t>
                      </a:r>
                    </a:p>
                  </a:txBody>
                  <a:tcPr/>
                </a:tc>
                <a:tc>
                  <a:txBody>
                    <a:bodyPr/>
                    <a:lstStyle/>
                    <a:p>
                      <a:pPr algn="ctr"/>
                      <a:r>
                        <a:rPr lang="en-US" sz="1400" dirty="0"/>
                        <a:t>10</a:t>
                      </a:r>
                    </a:p>
                  </a:txBody>
                  <a:tcPr/>
                </a:tc>
                <a:tc>
                  <a:txBody>
                    <a:bodyPr/>
                    <a:lstStyle/>
                    <a:p>
                      <a:pPr algn="ctr"/>
                      <a:endParaRPr lang="en-US" sz="1400" dirty="0"/>
                    </a:p>
                  </a:txBody>
                  <a:tcPr/>
                </a:tc>
                <a:extLst>
                  <a:ext uri="{0D108BD9-81ED-4DB2-BD59-A6C34878D82A}">
                    <a16:rowId xmlns:a16="http://schemas.microsoft.com/office/drawing/2014/main" val="10009"/>
                  </a:ext>
                </a:extLst>
              </a:tr>
              <a:tr h="222063">
                <a:tc>
                  <a:txBody>
                    <a:bodyPr/>
                    <a:lstStyle/>
                    <a:p>
                      <a:pPr algn="ctr"/>
                      <a:r>
                        <a:rPr lang="en-US" sz="1400" dirty="0"/>
                        <a:t>13</a:t>
                      </a:r>
                    </a:p>
                  </a:txBody>
                  <a:tcPr/>
                </a:tc>
                <a:tc>
                  <a:txBody>
                    <a:bodyPr/>
                    <a:lstStyle/>
                    <a:p>
                      <a:pPr algn="ctr"/>
                      <a:endParaRPr lang="en-US" sz="1400"/>
                    </a:p>
                  </a:txBody>
                  <a:tcPr/>
                </a:tc>
                <a:tc>
                  <a:txBody>
                    <a:bodyPr/>
                    <a:lstStyle/>
                    <a:p>
                      <a:pPr algn="ctr"/>
                      <a:endParaRPr lang="en-US" sz="1400" dirty="0"/>
                    </a:p>
                  </a:txBody>
                  <a:tcPr/>
                </a:tc>
                <a:extLst>
                  <a:ext uri="{0D108BD9-81ED-4DB2-BD59-A6C34878D82A}">
                    <a16:rowId xmlns:a16="http://schemas.microsoft.com/office/drawing/2014/main" val="10010"/>
                  </a:ext>
                </a:extLst>
              </a:tr>
            </a:tbl>
          </a:graphicData>
        </a:graphic>
      </p:graphicFrame>
      <p:sp>
        <p:nvSpPr>
          <p:cNvPr id="6" name="Rectangle 5"/>
          <p:cNvSpPr/>
          <p:nvPr/>
        </p:nvSpPr>
        <p:spPr>
          <a:xfrm>
            <a:off x="6906383" y="5386192"/>
            <a:ext cx="1429581" cy="71906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02548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a:ea typeface="+mj-ea"/>
                <a:cs typeface="+mj-cs"/>
              </a:rPr>
              <a:t>Step 5: Make a Decision</a:t>
            </a:r>
          </a:p>
        </p:txBody>
      </p:sp>
      <p:sp>
        <p:nvSpPr>
          <p:cNvPr id="38914" name="Content Placeholder 2"/>
          <p:cNvSpPr>
            <a:spLocks noGrp="1"/>
          </p:cNvSpPr>
          <p:nvPr>
            <p:ph idx="1"/>
          </p:nvPr>
        </p:nvSpPr>
        <p:spPr/>
        <p:txBody>
          <a:bodyPr/>
          <a:lstStyle/>
          <a:p>
            <a:pPr marL="0" indent="0" eaLnBrk="1" hangingPunct="1">
              <a:buFont typeface="Arial" charset="0"/>
              <a:buNone/>
            </a:pPr>
            <a:r>
              <a:rPr lang="en-US" dirty="0">
                <a:latin typeface="Arial" charset="0"/>
                <a:ea typeface="ＭＳ Ｐゴシック" charset="0"/>
              </a:rPr>
              <a:t>Therefore, there are significant differences in students’ anxiety scores across parental occupation level.</a:t>
            </a:r>
          </a:p>
          <a:p>
            <a:pPr marL="0" indent="0" eaLnBrk="1" hangingPunct="1">
              <a:buFont typeface="Arial" charset="0"/>
              <a:buNone/>
            </a:pPr>
            <a:endParaRPr lang="en-US" dirty="0">
              <a:latin typeface="Arial" charset="0"/>
              <a:ea typeface="ＭＳ Ｐゴシック"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36811603"/>
              </p:ext>
            </p:extLst>
          </p:nvPr>
        </p:nvGraphicFramePr>
        <p:xfrm>
          <a:off x="684213" y="3707947"/>
          <a:ext cx="7544300" cy="1755775"/>
        </p:xfrm>
        <a:graphic>
          <a:graphicData uri="http://schemas.openxmlformats.org/drawingml/2006/table">
            <a:tbl>
              <a:tblPr/>
              <a:tblGrid>
                <a:gridCol w="1468155">
                  <a:extLst>
                    <a:ext uri="{9D8B030D-6E8A-4147-A177-3AD203B41FA5}">
                      <a16:colId xmlns:a16="http://schemas.microsoft.com/office/drawing/2014/main" val="20000"/>
                    </a:ext>
                  </a:extLst>
                </a:gridCol>
                <a:gridCol w="1315078">
                  <a:extLst>
                    <a:ext uri="{9D8B030D-6E8A-4147-A177-3AD203B41FA5}">
                      <a16:colId xmlns:a16="http://schemas.microsoft.com/office/drawing/2014/main" val="20001"/>
                    </a:ext>
                  </a:extLst>
                </a:gridCol>
                <a:gridCol w="641883">
                  <a:extLst>
                    <a:ext uri="{9D8B030D-6E8A-4147-A177-3AD203B41FA5}">
                      <a16:colId xmlns:a16="http://schemas.microsoft.com/office/drawing/2014/main" val="20002"/>
                    </a:ext>
                  </a:extLst>
                </a:gridCol>
                <a:gridCol w="1301161">
                  <a:extLst>
                    <a:ext uri="{9D8B030D-6E8A-4147-A177-3AD203B41FA5}">
                      <a16:colId xmlns:a16="http://schemas.microsoft.com/office/drawing/2014/main" val="20003"/>
                    </a:ext>
                  </a:extLst>
                </a:gridCol>
                <a:gridCol w="840189">
                  <a:extLst>
                    <a:ext uri="{9D8B030D-6E8A-4147-A177-3AD203B41FA5}">
                      <a16:colId xmlns:a16="http://schemas.microsoft.com/office/drawing/2014/main" val="20004"/>
                    </a:ext>
                  </a:extLst>
                </a:gridCol>
                <a:gridCol w="688850">
                  <a:extLst>
                    <a:ext uri="{9D8B030D-6E8A-4147-A177-3AD203B41FA5}">
                      <a16:colId xmlns:a16="http://schemas.microsoft.com/office/drawing/2014/main" val="20005"/>
                    </a:ext>
                  </a:extLst>
                </a:gridCol>
                <a:gridCol w="1288984">
                  <a:extLst>
                    <a:ext uri="{9D8B030D-6E8A-4147-A177-3AD203B41FA5}">
                      <a16:colId xmlns:a16="http://schemas.microsoft.com/office/drawing/2014/main" val="20006"/>
                    </a:ext>
                  </a:extLst>
                </a:gridCol>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rgbClr val="FFFFFF"/>
                          </a:solidFill>
                          <a:effectLst/>
                          <a:latin typeface="Arial" charset="0"/>
                          <a:ea typeface="ＭＳ Ｐゴシック" charset="0"/>
                          <a:cs typeface="ＭＳ Ｐゴシック" charset="0"/>
                        </a:rPr>
                        <a:t>Source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Sum of Squares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df</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Mean Square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a:ln>
                            <a:noFill/>
                          </a:ln>
                          <a:solidFill>
                            <a:srgbClr val="FFFFFF"/>
                          </a:solidFill>
                          <a:effectLst/>
                          <a:latin typeface="Arial" charset="0"/>
                          <a:ea typeface="ＭＳ Ｐゴシック" charset="0"/>
                          <a:cs typeface="ＭＳ Ｐゴシック" charset="0"/>
                        </a:rPr>
                        <a:t>F</a:t>
                      </a:r>
                      <a:r>
                        <a:rPr kumimoji="0" lang="en-US" sz="1800" b="1" i="0" u="none" strike="noStrike" cap="none" normalizeH="0" baseline="-25000">
                          <a:ln>
                            <a:noFill/>
                          </a:ln>
                          <a:solidFill>
                            <a:srgbClr val="FFFFFF"/>
                          </a:solidFill>
                          <a:effectLst/>
                          <a:latin typeface="Arial" charset="0"/>
                          <a:ea typeface="ＭＳ Ｐゴシック" charset="0"/>
                          <a:cs typeface="ＭＳ Ｐゴシック" charset="0"/>
                        </a:rPr>
                        <a:t>obt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a:ln>
                            <a:noFill/>
                          </a:ln>
                          <a:solidFill>
                            <a:srgbClr val="FFFFFF"/>
                          </a:solidFill>
                          <a:effectLst/>
                          <a:latin typeface="Arial" charset="0"/>
                          <a:ea typeface="ＭＳ Ｐゴシック" charset="0"/>
                          <a:cs typeface="ＭＳ Ｐゴシック" charset="0"/>
                        </a:rPr>
                        <a:t>F</a:t>
                      </a:r>
                      <a:r>
                        <a:rPr kumimoji="0" lang="en-US" sz="1800" b="1" i="0" u="none" strike="noStrike" cap="none" normalizeH="0" baseline="-25000">
                          <a:ln>
                            <a:noFill/>
                          </a:ln>
                          <a:solidFill>
                            <a:srgbClr val="FFFFFF"/>
                          </a:solidFill>
                          <a:effectLst/>
                          <a:latin typeface="Arial" charset="0"/>
                          <a:ea typeface="ＭＳ Ｐゴシック" charset="0"/>
                          <a:cs typeface="ＭＳ Ｐゴシック" charset="0"/>
                        </a:rPr>
                        <a:t>crit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Arial" charset="0"/>
                          <a:ea typeface="ＭＳ Ｐゴシック" charset="0"/>
                          <a:cs typeface="ＭＳ Ｐゴシック" charset="0"/>
                        </a:rPr>
                        <a:t>Decision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292934"/>
                          </a:solidFill>
                          <a:effectLst/>
                          <a:latin typeface="Arial" charset="0"/>
                          <a:ea typeface="ＭＳ Ｐゴシック" charset="0"/>
                          <a:cs typeface="ＭＳ Ｐゴシック" charset="0"/>
                        </a:rPr>
                        <a:t>Total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716.96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26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27.56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extLst>
                  <a:ext uri="{0D108BD9-81ED-4DB2-BD59-A6C34878D82A}">
                    <a16:rowId xmlns:a16="http://schemas.microsoft.com/office/drawing/2014/main" val="10001"/>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292934"/>
                          </a:solidFill>
                          <a:effectLst/>
                          <a:latin typeface="Arial" charset="0"/>
                          <a:ea typeface="ＭＳ Ｐゴシック" charset="0"/>
                          <a:cs typeface="ＭＳ Ｐゴシック" charset="0"/>
                        </a:rPr>
                        <a:t>Treatment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176.97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88.49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3.93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3.04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Reject Ho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0EF"/>
                    </a:solidFill>
                  </a:tcPr>
                </a:tc>
                <a:extLst>
                  <a:ext uri="{0D108BD9-81ED-4DB2-BD59-A6C34878D82A}">
                    <a16:rowId xmlns:a16="http://schemas.microsoft.com/office/drawing/2014/main" val="10002"/>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292934"/>
                          </a:solidFill>
                          <a:effectLst/>
                          <a:latin typeface="Arial" charset="0"/>
                          <a:ea typeface="ＭＳ Ｐゴシック" charset="0"/>
                          <a:cs typeface="ＭＳ Ｐゴシック" charset="0"/>
                        </a:rPr>
                        <a:t>Error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540.10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24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rPr>
                        <a:t>22.50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rgbClr val="292934"/>
                        </a:solidFill>
                        <a:effectLst/>
                        <a:latin typeface="Arial" charset="0"/>
                        <a:ea typeface="ＭＳ Ｐゴシック" charset="0"/>
                        <a:cs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0DE"/>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183218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a:ea typeface="+mj-ea"/>
                <a:cs typeface="+mj-cs"/>
              </a:rPr>
              <a:t>Effect Size</a:t>
            </a:r>
          </a:p>
        </p:txBody>
      </p:sp>
      <p:sp>
        <p:nvSpPr>
          <p:cNvPr id="3" name="Content Placeholder 2"/>
          <p:cNvSpPr>
            <a:spLocks noGrp="1"/>
          </p:cNvSpPr>
          <p:nvPr>
            <p:ph idx="1"/>
          </p:nvPr>
        </p:nvSpPr>
        <p:spPr/>
        <p:txBody>
          <a:bodyPr>
            <a:normAutofit lnSpcReduction="10000"/>
          </a:bodyPr>
          <a:lstStyle/>
          <a:p>
            <a:pPr eaLnBrk="1" hangingPunct="1"/>
            <a:r>
              <a:rPr lang="el-GR" dirty="0">
                <a:latin typeface="Arial" charset="0"/>
                <a:ea typeface="ＭＳ Ｐゴシック" charset="0"/>
              </a:rPr>
              <a:t>η</a:t>
            </a:r>
            <a:r>
              <a:rPr lang="el-GR" baseline="30000" dirty="0">
                <a:latin typeface="Arial" charset="0"/>
                <a:ea typeface="ＭＳ Ｐゴシック" charset="0"/>
              </a:rPr>
              <a:t>2</a:t>
            </a:r>
            <a:r>
              <a:rPr lang="en-CA" baseline="30000" dirty="0">
                <a:latin typeface="Arial" charset="0"/>
                <a:ea typeface="ＭＳ Ｐゴシック" charset="0"/>
              </a:rPr>
              <a:t> </a:t>
            </a:r>
            <a:r>
              <a:rPr lang="en-CA" dirty="0">
                <a:latin typeface="Arial" charset="0"/>
                <a:ea typeface="ＭＳ Ｐゴシック" charset="0"/>
              </a:rPr>
              <a:t>= S</a:t>
            </a:r>
            <a:r>
              <a:rPr lang="en-US" dirty="0">
                <a:latin typeface="Arial" charset="0"/>
                <a:ea typeface="ＭＳ Ｐゴシック" charset="0"/>
              </a:rPr>
              <a:t>S</a:t>
            </a:r>
            <a:r>
              <a:rPr lang="en-CA" baseline="-25000" dirty="0">
                <a:latin typeface="Arial" charset="0"/>
                <a:ea typeface="ＭＳ Ｐゴシック" charset="0"/>
              </a:rPr>
              <a:t>treatment</a:t>
            </a:r>
            <a:r>
              <a:rPr lang="en-CA" dirty="0">
                <a:latin typeface="Arial" charset="0"/>
                <a:ea typeface="ＭＳ Ｐゴシック" charset="0"/>
              </a:rPr>
              <a:t> / </a:t>
            </a:r>
            <a:r>
              <a:rPr lang="en-CA" dirty="0" err="1">
                <a:latin typeface="Arial" charset="0"/>
                <a:ea typeface="ＭＳ Ｐゴシック" charset="0"/>
              </a:rPr>
              <a:t>SS</a:t>
            </a:r>
            <a:r>
              <a:rPr lang="en-CA" baseline="-25000" dirty="0" err="1">
                <a:latin typeface="Arial" charset="0"/>
                <a:ea typeface="ＭＳ Ｐゴシック" charset="0"/>
              </a:rPr>
              <a:t>total</a:t>
            </a:r>
            <a:endParaRPr lang="en-US" baseline="-25000" dirty="0">
              <a:latin typeface="Arial" charset="0"/>
              <a:ea typeface="ＭＳ Ｐゴシック" charset="0"/>
            </a:endParaRPr>
          </a:p>
          <a:p>
            <a:pPr eaLnBrk="1" hangingPunct="1"/>
            <a:endParaRPr lang="en-US" dirty="0">
              <a:latin typeface="Arial" charset="0"/>
              <a:ea typeface="ＭＳ Ｐゴシック" charset="0"/>
            </a:endParaRPr>
          </a:p>
          <a:p>
            <a:pPr marL="1050925" lvl="4" indent="0" eaLnBrk="1" hangingPunct="1">
              <a:buFont typeface="Arial" charset="0"/>
              <a:buNone/>
            </a:pPr>
            <a:endParaRPr lang="en-US" sz="2000" baseline="-25000" dirty="0">
              <a:latin typeface="Arial" charset="0"/>
              <a:ea typeface="ＭＳ Ｐゴシック" charset="0"/>
            </a:endParaRPr>
          </a:p>
          <a:p>
            <a:pPr marL="1050925" lvl="4" indent="0" eaLnBrk="1" hangingPunct="1">
              <a:buFont typeface="Arial" charset="0"/>
              <a:buNone/>
            </a:pPr>
            <a:endParaRPr lang="en-US" sz="2000" baseline="-25000" dirty="0">
              <a:latin typeface="Arial" charset="0"/>
              <a:ea typeface="ＭＳ Ｐゴシック" charset="0"/>
            </a:endParaRPr>
          </a:p>
          <a:p>
            <a:pPr eaLnBrk="1" hangingPunct="1">
              <a:buFont typeface="Arial" charset="0"/>
              <a:buNone/>
            </a:pPr>
            <a:endParaRPr lang="en-CA" dirty="0">
              <a:latin typeface="Arial" charset="0"/>
              <a:ea typeface="ＭＳ Ｐゴシック" charset="0"/>
            </a:endParaRPr>
          </a:p>
          <a:p>
            <a:pPr eaLnBrk="1" hangingPunct="1">
              <a:buFont typeface="Arial" charset="0"/>
              <a:buNone/>
            </a:pPr>
            <a:r>
              <a:rPr lang="en-CA" dirty="0">
                <a:latin typeface="Arial" charset="0"/>
                <a:ea typeface="ＭＳ Ｐゴシック" charset="0"/>
              </a:rPr>
              <a:t>WHICH GROUPS ARE DIFFERENT?</a:t>
            </a:r>
          </a:p>
          <a:p>
            <a:pPr fontAlgn="t"/>
            <a:r>
              <a:rPr lang="en-US" b="1" dirty="0" err="1"/>
              <a:t>occ</a:t>
            </a:r>
            <a:r>
              <a:rPr lang="en-US" b="1" dirty="0"/>
              <a:t> 1: 10.90</a:t>
            </a:r>
            <a:endParaRPr lang="en-US" dirty="0"/>
          </a:p>
          <a:p>
            <a:pPr fontAlgn="t"/>
            <a:r>
              <a:rPr lang="en-US" b="1" dirty="0" err="1"/>
              <a:t>occ</a:t>
            </a:r>
            <a:r>
              <a:rPr lang="en-US" b="1" dirty="0"/>
              <a:t> 2: 14.56</a:t>
            </a:r>
            <a:endParaRPr lang="en-US" dirty="0"/>
          </a:p>
          <a:p>
            <a:pPr fontAlgn="t"/>
            <a:r>
              <a:rPr lang="en-US" b="1" dirty="0" err="1"/>
              <a:t>occ</a:t>
            </a:r>
            <a:r>
              <a:rPr lang="en-US" b="1" dirty="0"/>
              <a:t> 3: 17.21</a:t>
            </a:r>
            <a:endParaRPr lang="en-US" dirty="0"/>
          </a:p>
          <a:p>
            <a:pPr eaLnBrk="1" hangingPunct="1">
              <a:buFont typeface="Arial" charset="0"/>
              <a:buNone/>
            </a:pPr>
            <a:endParaRPr lang="en-US" dirty="0">
              <a:latin typeface="Arial" charset="0"/>
              <a:ea typeface="ＭＳ Ｐゴシック" charset="0"/>
            </a:endParaRPr>
          </a:p>
        </p:txBody>
      </p:sp>
    </p:spTree>
    <p:extLst>
      <p:ext uri="{BB962C8B-B14F-4D97-AF65-F5344CB8AC3E}">
        <p14:creationId xmlns:p14="http://schemas.microsoft.com/office/powerpoint/2010/main" val="9942545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a:ea typeface="+mj-ea"/>
                <a:cs typeface="+mj-cs"/>
              </a:rPr>
              <a:t>Post-Hoc Test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2605615"/>
              </p:ext>
            </p:extLst>
          </p:nvPr>
        </p:nvGraphicFramePr>
        <p:xfrm>
          <a:off x="457200" y="1600200"/>
          <a:ext cx="8229600" cy="2290762"/>
        </p:xfrm>
        <a:graphic>
          <a:graphicData uri="http://schemas.openxmlformats.org/drawingml/2006/table">
            <a:tbl>
              <a:tblPr firstRow="1" bandRow="1">
                <a:tableStyleId>{5C22544A-7EE6-4342-B048-85BDC9FD1C3A}</a:tableStyleId>
              </a:tblPr>
              <a:tblGrid>
                <a:gridCol w="21336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370693">
                <a:tc>
                  <a:txBody>
                    <a:bodyPr/>
                    <a:lstStyle/>
                    <a:p>
                      <a:endParaRPr lang="en-US" sz="1800" dirty="0"/>
                    </a:p>
                  </a:txBody>
                  <a:tcPr marT="45702" marB="4570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Occ1 (</a:t>
                      </a:r>
                      <a:r>
                        <a:rPr lang="en-US" b="1" dirty="0"/>
                        <a:t>10.90</a:t>
                      </a:r>
                      <a:r>
                        <a:rPr lang="en-US" sz="1800" b="1" dirty="0"/>
                        <a:t>)</a:t>
                      </a:r>
                      <a:endParaRPr lang="en-US" dirty="0"/>
                    </a:p>
                  </a:txBody>
                  <a:tcPr marT="45702" marB="4570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Occ2 (</a:t>
                      </a:r>
                      <a:r>
                        <a:rPr lang="en-US" b="1" dirty="0"/>
                        <a:t>14.56)</a:t>
                      </a:r>
                      <a:endParaRPr lang="en-US" dirty="0"/>
                    </a:p>
                  </a:txBody>
                  <a:tcPr marT="45702" marB="45702"/>
                </a:tc>
                <a:tc>
                  <a:txBody>
                    <a:bodyPr/>
                    <a:lstStyle/>
                    <a:p>
                      <a:r>
                        <a:rPr lang="en-US" sz="1800" dirty="0"/>
                        <a:t>Occ</a:t>
                      </a:r>
                      <a:r>
                        <a:rPr lang="en-US" sz="1800" baseline="0" dirty="0"/>
                        <a:t>3 (17.21)</a:t>
                      </a:r>
                      <a:endParaRPr lang="en-US" sz="1800" dirty="0"/>
                    </a:p>
                  </a:txBody>
                  <a:tcPr marT="45702" marB="45702"/>
                </a:tc>
                <a:extLst>
                  <a:ext uri="{0D108BD9-81ED-4DB2-BD59-A6C34878D82A}">
                    <a16:rowId xmlns:a16="http://schemas.microsoft.com/office/drawing/2014/main" val="10000"/>
                  </a:ext>
                </a:extLst>
              </a:tr>
              <a:tr h="640023">
                <a:tc>
                  <a:txBody>
                    <a:bodyPr/>
                    <a:lstStyle/>
                    <a:p>
                      <a:r>
                        <a:rPr lang="en-US" sz="1800" dirty="0" err="1"/>
                        <a:t>Occ</a:t>
                      </a:r>
                      <a:r>
                        <a:rPr lang="en-US" sz="1800" baseline="0" dirty="0"/>
                        <a:t> 1 (10.90)</a:t>
                      </a:r>
                      <a:endParaRPr lang="en-US" sz="1800" dirty="0"/>
                    </a:p>
                  </a:txBody>
                  <a:tcPr marT="45702" marB="45702"/>
                </a:tc>
                <a:tc>
                  <a:txBody>
                    <a:bodyPr/>
                    <a:lstStyle/>
                    <a:p>
                      <a:r>
                        <a:rPr lang="en-US" sz="1800" dirty="0"/>
                        <a:t>---</a:t>
                      </a:r>
                    </a:p>
                  </a:txBody>
                  <a:tcPr marT="45702" marB="45702"/>
                </a:tc>
                <a:tc>
                  <a:txBody>
                    <a:bodyPr/>
                    <a:lstStyle/>
                    <a:p>
                      <a:r>
                        <a:rPr lang="en-US" sz="1800" dirty="0"/>
                        <a:t>3.66</a:t>
                      </a:r>
                    </a:p>
                  </a:txBody>
                  <a:tcPr marT="45702" marB="45702"/>
                </a:tc>
                <a:tc>
                  <a:txBody>
                    <a:bodyPr/>
                    <a:lstStyle/>
                    <a:p>
                      <a:r>
                        <a:rPr lang="en-US" sz="1800" dirty="0"/>
                        <a:t>6.31</a:t>
                      </a:r>
                    </a:p>
                  </a:txBody>
                  <a:tcPr marT="45702" marB="45702"/>
                </a:tc>
                <a:extLst>
                  <a:ext uri="{0D108BD9-81ED-4DB2-BD59-A6C34878D82A}">
                    <a16:rowId xmlns:a16="http://schemas.microsoft.com/office/drawing/2014/main" val="10001"/>
                  </a:ext>
                </a:extLst>
              </a:tr>
              <a:tr h="640023">
                <a:tc>
                  <a:txBody>
                    <a:bodyPr/>
                    <a:lstStyle/>
                    <a:p>
                      <a:r>
                        <a:rPr lang="en-US" sz="1800" dirty="0" err="1"/>
                        <a:t>Occ</a:t>
                      </a:r>
                      <a:r>
                        <a:rPr lang="en-US" sz="1800" dirty="0"/>
                        <a:t> 2 (14.56)</a:t>
                      </a:r>
                    </a:p>
                  </a:txBody>
                  <a:tcPr marT="45702" marB="45702"/>
                </a:tc>
                <a:tc>
                  <a:txBody>
                    <a:bodyPr/>
                    <a:lstStyle/>
                    <a:p>
                      <a:r>
                        <a:rPr lang="en-US" sz="1800" dirty="0"/>
                        <a:t>---</a:t>
                      </a:r>
                    </a:p>
                  </a:txBody>
                  <a:tcPr marT="45702" marB="45702"/>
                </a:tc>
                <a:tc>
                  <a:txBody>
                    <a:bodyPr/>
                    <a:lstStyle/>
                    <a:p>
                      <a:r>
                        <a:rPr lang="en-US" sz="1800" dirty="0"/>
                        <a:t>----</a:t>
                      </a:r>
                    </a:p>
                  </a:txBody>
                  <a:tcPr marT="45702" marB="45702"/>
                </a:tc>
                <a:tc>
                  <a:txBody>
                    <a:bodyPr/>
                    <a:lstStyle/>
                    <a:p>
                      <a:r>
                        <a:rPr lang="en-US" sz="1800" dirty="0"/>
                        <a:t>2.65</a:t>
                      </a:r>
                    </a:p>
                  </a:txBody>
                  <a:tcPr marT="45702" marB="45702"/>
                </a:tc>
                <a:extLst>
                  <a:ext uri="{0D108BD9-81ED-4DB2-BD59-A6C34878D82A}">
                    <a16:rowId xmlns:a16="http://schemas.microsoft.com/office/drawing/2014/main" val="10002"/>
                  </a:ext>
                </a:extLst>
              </a:tr>
              <a:tr h="640023">
                <a:tc>
                  <a:txBody>
                    <a:bodyPr/>
                    <a:lstStyle/>
                    <a:p>
                      <a:r>
                        <a:rPr lang="en-US" sz="1800" dirty="0" err="1"/>
                        <a:t>Occ</a:t>
                      </a:r>
                      <a:r>
                        <a:rPr lang="en-US" sz="1800" dirty="0"/>
                        <a:t> 3 (17.21)</a:t>
                      </a:r>
                    </a:p>
                  </a:txBody>
                  <a:tcPr marT="45702" marB="45702"/>
                </a:tc>
                <a:tc>
                  <a:txBody>
                    <a:bodyPr/>
                    <a:lstStyle/>
                    <a:p>
                      <a:r>
                        <a:rPr lang="en-US" sz="1800" dirty="0"/>
                        <a:t>----</a:t>
                      </a:r>
                    </a:p>
                  </a:txBody>
                  <a:tcPr marT="45702" marB="45702"/>
                </a:tc>
                <a:tc>
                  <a:txBody>
                    <a:bodyPr/>
                    <a:lstStyle/>
                    <a:p>
                      <a:r>
                        <a:rPr lang="en-US" sz="1800" dirty="0"/>
                        <a:t>---</a:t>
                      </a:r>
                    </a:p>
                  </a:txBody>
                  <a:tcPr marT="45702" marB="45702"/>
                </a:tc>
                <a:tc>
                  <a:txBody>
                    <a:bodyPr/>
                    <a:lstStyle/>
                    <a:p>
                      <a:r>
                        <a:rPr lang="en-US" sz="1800" dirty="0"/>
                        <a:t>----</a:t>
                      </a:r>
                    </a:p>
                  </a:txBody>
                  <a:tcPr marT="45702" marB="45702"/>
                </a:tc>
                <a:extLst>
                  <a:ext uri="{0D108BD9-81ED-4DB2-BD59-A6C34878D82A}">
                    <a16:rowId xmlns:a16="http://schemas.microsoft.com/office/drawing/2014/main" val="10003"/>
                  </a:ext>
                </a:extLst>
              </a:tr>
            </a:tbl>
          </a:graphicData>
        </a:graphic>
      </p:graphicFrame>
      <p:sp>
        <p:nvSpPr>
          <p:cNvPr id="54301" name="Rectangle 2"/>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pic>
        <p:nvPicPr>
          <p:cNvPr id="54302" name="Picture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8313" y="4652963"/>
            <a:ext cx="1952625" cy="742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4303" name="Rectangle 4"/>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pic>
        <p:nvPicPr>
          <p:cNvPr id="54304"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27538" y="4437063"/>
            <a:ext cx="2933700" cy="1104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4305" name="Rectangle 6"/>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4307" name="Rectangle 8"/>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4309" name="TextBox 12"/>
          <p:cNvSpPr txBox="1">
            <a:spLocks noChangeArrowheads="1"/>
          </p:cNvSpPr>
          <p:nvPr/>
        </p:nvSpPr>
        <p:spPr bwMode="auto">
          <a:xfrm>
            <a:off x="395288" y="4221163"/>
            <a:ext cx="2438400"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Critical Value</a:t>
            </a:r>
          </a:p>
        </p:txBody>
      </p:sp>
      <p:sp>
        <p:nvSpPr>
          <p:cNvPr id="3" name="TextBox 2"/>
          <p:cNvSpPr txBox="1"/>
          <p:nvPr/>
        </p:nvSpPr>
        <p:spPr>
          <a:xfrm>
            <a:off x="974200" y="5722973"/>
            <a:ext cx="991597" cy="369332"/>
          </a:xfrm>
          <a:prstGeom prst="rect">
            <a:avLst/>
          </a:prstGeom>
          <a:noFill/>
        </p:spPr>
        <p:txBody>
          <a:bodyPr wrap="square" rtlCol="0">
            <a:spAutoFit/>
          </a:bodyPr>
          <a:lstStyle/>
          <a:p>
            <a:r>
              <a:rPr lang="en-US" dirty="0"/>
              <a:t>= 5.60</a:t>
            </a:r>
          </a:p>
        </p:txBody>
      </p:sp>
      <p:sp>
        <p:nvSpPr>
          <p:cNvPr id="14" name="TextBox 13"/>
          <p:cNvSpPr txBox="1"/>
          <p:nvPr/>
        </p:nvSpPr>
        <p:spPr>
          <a:xfrm>
            <a:off x="4866833" y="5875254"/>
            <a:ext cx="991597" cy="369332"/>
          </a:xfrm>
          <a:prstGeom prst="rect">
            <a:avLst/>
          </a:prstGeom>
          <a:noFill/>
        </p:spPr>
        <p:txBody>
          <a:bodyPr wrap="square" rtlCol="0">
            <a:spAutoFit/>
          </a:bodyPr>
          <a:lstStyle/>
          <a:p>
            <a:r>
              <a:rPr lang="en-US" dirty="0"/>
              <a:t>= 8.93</a:t>
            </a:r>
          </a:p>
        </p:txBody>
      </p:sp>
    </p:spTree>
    <p:extLst>
      <p:ext uri="{BB962C8B-B14F-4D97-AF65-F5344CB8AC3E}">
        <p14:creationId xmlns:p14="http://schemas.microsoft.com/office/powerpoint/2010/main" val="3517609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Dependent ANOVA</a:t>
            </a:r>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3644231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0" y="608013"/>
            <a:ext cx="8534400" cy="758825"/>
          </a:xfrm>
        </p:spPr>
        <p:txBody>
          <a:bodyPr>
            <a:normAutofit/>
          </a:bodyPr>
          <a:lstStyle/>
          <a:p>
            <a:pPr eaLnBrk="1" hangingPunct="1"/>
            <a:r>
              <a:rPr lang="en-US" sz="4000" dirty="0">
                <a:latin typeface="Arial" charset="0"/>
              </a:rPr>
              <a:t>Dependent Groups ANOVA </a:t>
            </a:r>
            <a:endParaRPr lang="en-US" dirty="0">
              <a:latin typeface="Arial" charset="0"/>
            </a:endParaRPr>
          </a:p>
        </p:txBody>
      </p:sp>
      <p:sp>
        <p:nvSpPr>
          <p:cNvPr id="36867" name="Rectangle 3"/>
          <p:cNvSpPr>
            <a:spLocks noGrp="1" noChangeArrowheads="1"/>
          </p:cNvSpPr>
          <p:nvPr>
            <p:ph type="body" idx="4294967295"/>
          </p:nvPr>
        </p:nvSpPr>
        <p:spPr>
          <a:xfrm>
            <a:off x="609600" y="1554163"/>
            <a:ext cx="8001000" cy="4846637"/>
          </a:xfrm>
        </p:spPr>
        <p:txBody>
          <a:bodyPr>
            <a:normAutofit/>
          </a:bodyPr>
          <a:lstStyle/>
          <a:p>
            <a:r>
              <a:rPr lang="en-US" sz="2200" dirty="0"/>
              <a:t>Individuals in groups are MATCHED based on an extraneous variable OR all participants receive all levels of treatment</a:t>
            </a:r>
          </a:p>
          <a:p>
            <a:r>
              <a:rPr lang="en-US" sz="2200" dirty="0"/>
              <a:t>Must account for variance within each matched set (</a:t>
            </a:r>
            <a:r>
              <a:rPr lang="en-US" sz="2200" dirty="0">
                <a:solidFill>
                  <a:srgbClr val="008000"/>
                </a:solidFill>
              </a:rPr>
              <a:t>block/participant</a:t>
            </a:r>
            <a:r>
              <a:rPr lang="en-US" sz="2200" dirty="0"/>
              <a:t>)</a:t>
            </a:r>
          </a:p>
          <a:p>
            <a:r>
              <a:rPr lang="en-US" sz="2200" dirty="0"/>
              <a:t>Matching reduces degrees of freedom which increases the threshold for rejecting H</a:t>
            </a:r>
            <a:r>
              <a:rPr lang="en-US" sz="2200" baseline="-25000" dirty="0"/>
              <a:t>o</a:t>
            </a:r>
          </a:p>
          <a:p>
            <a:pPr lvl="1"/>
            <a:r>
              <a:rPr lang="en-US" sz="2000" dirty="0"/>
              <a:t>Larger critical value</a:t>
            </a:r>
          </a:p>
        </p:txBody>
      </p:sp>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2023784" y="4209602"/>
            <a:ext cx="2603500" cy="2342849"/>
          </a:xfrm>
          <a:prstGeom prst="rect">
            <a:avLst/>
          </a:prstGeom>
        </p:spPr>
      </p:pic>
      <p:pic>
        <p:nvPicPr>
          <p:cNvPr id="3" name="Picture 2"/>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Lst>
          </a:blip>
          <a:stretch>
            <a:fillRect/>
          </a:stretch>
        </p:blipFill>
        <p:spPr>
          <a:xfrm>
            <a:off x="5163670" y="3674247"/>
            <a:ext cx="2641600" cy="2895600"/>
          </a:xfrm>
          <a:prstGeom prst="rect">
            <a:avLst/>
          </a:prstGeom>
        </p:spPr>
      </p:pic>
    </p:spTree>
    <p:extLst>
      <p:ext uri="{BB962C8B-B14F-4D97-AF65-F5344CB8AC3E}">
        <p14:creationId xmlns:p14="http://schemas.microsoft.com/office/powerpoint/2010/main" val="25776020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0" y="352425"/>
            <a:ext cx="8534400" cy="1028700"/>
          </a:xfrm>
        </p:spPr>
        <p:txBody>
          <a:bodyPr>
            <a:normAutofit/>
          </a:bodyPr>
          <a:lstStyle/>
          <a:p>
            <a:pPr eaLnBrk="1" hangingPunct="1"/>
            <a:r>
              <a:rPr lang="en-US" dirty="0">
                <a:latin typeface="Arial" charset="0"/>
              </a:rPr>
              <a:t>Dependent Groups</a:t>
            </a:r>
          </a:p>
        </p:txBody>
      </p:sp>
      <p:sp>
        <p:nvSpPr>
          <p:cNvPr id="22531" name="Rectangle 3"/>
          <p:cNvSpPr>
            <a:spLocks noGrp="1" noChangeArrowheads="1"/>
          </p:cNvSpPr>
          <p:nvPr>
            <p:ph type="body" idx="4294967295"/>
          </p:nvPr>
        </p:nvSpPr>
        <p:spPr>
          <a:xfrm>
            <a:off x="685800" y="1676400"/>
            <a:ext cx="8001000" cy="4611688"/>
          </a:xfrm>
        </p:spPr>
        <p:txBody>
          <a:bodyPr/>
          <a:lstStyle/>
          <a:p>
            <a:pPr marL="0" indent="0" eaLnBrk="1" hangingPunct="1">
              <a:buNone/>
            </a:pPr>
            <a:r>
              <a:rPr lang="en-US" sz="2000" dirty="0">
                <a:latin typeface="Arial" charset="0"/>
              </a:rPr>
              <a:t>In the following study with independent variable </a:t>
            </a:r>
            <a:r>
              <a:rPr lang="en-US" sz="2000" i="1" dirty="0">
                <a:latin typeface="Arial" charset="0"/>
              </a:rPr>
              <a:t>x</a:t>
            </a:r>
            <a:r>
              <a:rPr lang="en-US" sz="2000" dirty="0">
                <a:latin typeface="Arial" charset="0"/>
              </a:rPr>
              <a:t> with k=3 groups, each of the participants are </a:t>
            </a:r>
            <a:r>
              <a:rPr lang="en-US" sz="2000" i="1" dirty="0">
                <a:latin typeface="Arial" charset="0"/>
              </a:rPr>
              <a:t>matched</a:t>
            </a:r>
            <a:r>
              <a:rPr lang="en-US" sz="2000" dirty="0">
                <a:latin typeface="Arial" charset="0"/>
              </a:rPr>
              <a:t> on some extraneous variable(s)</a:t>
            </a:r>
          </a:p>
          <a:p>
            <a:pPr eaLnBrk="1" hangingPunct="1"/>
            <a:endParaRPr lang="en-US" sz="2000" dirty="0">
              <a:latin typeface="Arial" charset="0"/>
            </a:endParaRPr>
          </a:p>
          <a:p>
            <a:pPr eaLnBrk="1" hangingPunct="1"/>
            <a:endParaRPr lang="en-US" sz="2000" dirty="0">
              <a:latin typeface="Arial" charset="0"/>
            </a:endParaRPr>
          </a:p>
          <a:p>
            <a:pPr eaLnBrk="1" hangingPunct="1"/>
            <a:endParaRPr lang="en-US" sz="2000" dirty="0">
              <a:latin typeface="Arial" charset="0"/>
            </a:endParaRPr>
          </a:p>
          <a:p>
            <a:pPr eaLnBrk="1" hangingPunct="1"/>
            <a:endParaRPr lang="en-US" sz="2000" dirty="0">
              <a:latin typeface="Arial" charset="0"/>
            </a:endParaRPr>
          </a:p>
          <a:p>
            <a:pPr eaLnBrk="1" hangingPunct="1"/>
            <a:endParaRPr lang="en-US" sz="2000" dirty="0">
              <a:latin typeface="Arial" charset="0"/>
            </a:endParaRPr>
          </a:p>
          <a:p>
            <a:pPr eaLnBrk="1" hangingPunct="1"/>
            <a:endParaRPr lang="en-US" sz="2000" dirty="0">
              <a:latin typeface="Arial" charset="0"/>
            </a:endParaRPr>
          </a:p>
          <a:p>
            <a:pPr eaLnBrk="1" hangingPunct="1"/>
            <a:endParaRPr lang="en-US" sz="2000" dirty="0">
              <a:latin typeface="Arial" charset="0"/>
            </a:endParaRPr>
          </a:p>
          <a:p>
            <a:pPr eaLnBrk="1" hangingPunct="1"/>
            <a:endParaRPr lang="en-US" sz="2000" dirty="0">
              <a:latin typeface="Arial" charset="0"/>
            </a:endParaRPr>
          </a:p>
        </p:txBody>
      </p:sp>
      <p:graphicFrame>
        <p:nvGraphicFramePr>
          <p:cNvPr id="747605" name="Group 85"/>
          <p:cNvGraphicFramePr>
            <a:graphicFrameLocks noGrp="1"/>
          </p:cNvGraphicFramePr>
          <p:nvPr>
            <p:extLst>
              <p:ext uri="{D42A27DB-BD31-4B8C-83A1-F6EECF244321}">
                <p14:modId xmlns:p14="http://schemas.microsoft.com/office/powerpoint/2010/main" val="2472137937"/>
              </p:ext>
            </p:extLst>
          </p:nvPr>
        </p:nvGraphicFramePr>
        <p:xfrm>
          <a:off x="1035365" y="3048000"/>
          <a:ext cx="5259655" cy="3108325"/>
        </p:xfrm>
        <a:graphic>
          <a:graphicData uri="http://schemas.openxmlformats.org/drawingml/2006/table">
            <a:tbl>
              <a:tblPr/>
              <a:tblGrid>
                <a:gridCol w="944247">
                  <a:extLst>
                    <a:ext uri="{9D8B030D-6E8A-4147-A177-3AD203B41FA5}">
                      <a16:colId xmlns:a16="http://schemas.microsoft.com/office/drawing/2014/main" val="20000"/>
                    </a:ext>
                  </a:extLst>
                </a:gridCol>
                <a:gridCol w="1174750">
                  <a:extLst>
                    <a:ext uri="{9D8B030D-6E8A-4147-A177-3AD203B41FA5}">
                      <a16:colId xmlns:a16="http://schemas.microsoft.com/office/drawing/2014/main" val="20001"/>
                    </a:ext>
                  </a:extLst>
                </a:gridCol>
                <a:gridCol w="1168400">
                  <a:extLst>
                    <a:ext uri="{9D8B030D-6E8A-4147-A177-3AD203B41FA5}">
                      <a16:colId xmlns:a16="http://schemas.microsoft.com/office/drawing/2014/main" val="20002"/>
                    </a:ext>
                  </a:extLst>
                </a:gridCol>
                <a:gridCol w="1168400">
                  <a:extLst>
                    <a:ext uri="{9D8B030D-6E8A-4147-A177-3AD203B41FA5}">
                      <a16:colId xmlns:a16="http://schemas.microsoft.com/office/drawing/2014/main" val="20003"/>
                    </a:ext>
                  </a:extLst>
                </a:gridCol>
                <a:gridCol w="803858">
                  <a:extLst>
                    <a:ext uri="{9D8B030D-6E8A-4147-A177-3AD203B41FA5}">
                      <a16:colId xmlns:a16="http://schemas.microsoft.com/office/drawing/2014/main" val="20004"/>
                    </a:ext>
                  </a:extLst>
                </a:gridCol>
              </a:tblGrid>
              <a:tr h="701183">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Group 1</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Group 2</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Group 3</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CA" sz="2000" b="0" i="0" u="none" strike="noStrike" cap="none" normalizeH="0" baseline="0" dirty="0">
                          <a:ln>
                            <a:noFill/>
                          </a:ln>
                          <a:solidFill>
                            <a:schemeClr val="tx1"/>
                          </a:solidFill>
                          <a:effectLst/>
                          <a:latin typeface="Arial" charset="0"/>
                          <a:ea typeface="ＭＳ Ｐゴシック" pitchFamily="28" charset="-128"/>
                        </a:rPr>
                        <a:t>Row total:</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9632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5</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6</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8</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CA" sz="2000" b="0" i="0" u="none" strike="noStrike" cap="none" normalizeH="0" baseline="0">
                          <a:ln>
                            <a:noFill/>
                          </a:ln>
                          <a:solidFill>
                            <a:schemeClr val="tx1"/>
                          </a:solidFill>
                          <a:effectLst/>
                          <a:latin typeface="Arial" charset="0"/>
                          <a:ea typeface="ＭＳ Ｐゴシック" pitchFamily="28" charset="-128"/>
                        </a:rPr>
                        <a:t>19</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9632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4</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5</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10</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CA" sz="2000" b="0" i="0" u="none" strike="noStrike" cap="none" normalizeH="0" baseline="0">
                          <a:ln>
                            <a:noFill/>
                          </a:ln>
                          <a:solidFill>
                            <a:schemeClr val="tx1"/>
                          </a:solidFill>
                          <a:effectLst/>
                          <a:latin typeface="Arial" charset="0"/>
                          <a:ea typeface="ＭＳ Ｐゴシック" pitchFamily="28" charset="-128"/>
                        </a:rPr>
                        <a:t>19</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9632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6</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8</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12</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CA" sz="2000" b="0" i="0" u="none" strike="noStrike" cap="none" normalizeH="0" baseline="0">
                          <a:ln>
                            <a:noFill/>
                          </a:ln>
                          <a:solidFill>
                            <a:schemeClr val="tx1"/>
                          </a:solidFill>
                          <a:effectLst/>
                          <a:latin typeface="Arial" charset="0"/>
                          <a:ea typeface="ＭＳ Ｐゴシック" pitchFamily="28" charset="-128"/>
                        </a:rPr>
                        <a:t>26</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9632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5</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10</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7</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CA" sz="2000" b="0" i="0" u="none" strike="noStrike" cap="none" normalizeH="0" baseline="0">
                          <a:ln>
                            <a:noFill/>
                          </a:ln>
                          <a:solidFill>
                            <a:schemeClr val="tx1"/>
                          </a:solidFill>
                          <a:effectLst/>
                          <a:latin typeface="Arial" charset="0"/>
                          <a:ea typeface="ＭＳ Ｐゴシック" pitchFamily="28" charset="-128"/>
                        </a:rPr>
                        <a:t>22</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25537">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3</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4</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16</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CA" sz="2000" b="0" i="0" u="none" strike="noStrike" cap="none" normalizeH="0" baseline="0">
                          <a:ln>
                            <a:noFill/>
                          </a:ln>
                          <a:solidFill>
                            <a:schemeClr val="tx1"/>
                          </a:solidFill>
                          <a:effectLst/>
                          <a:latin typeface="Arial" charset="0"/>
                          <a:ea typeface="ＭＳ Ｐゴシック" pitchFamily="28" charset="-128"/>
                        </a:rPr>
                        <a:t>23</a:t>
                      </a: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9632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dirty="0">
                          <a:ln>
                            <a:noFill/>
                          </a:ln>
                          <a:solidFill>
                            <a:schemeClr val="tx1"/>
                          </a:solidFill>
                          <a:effectLst/>
                          <a:latin typeface="Arial" charset="0"/>
                          <a:ea typeface="ＭＳ Ｐゴシック" pitchFamily="28" charset="-128"/>
                        </a:rPr>
                        <a:t>Mean:</a:t>
                      </a:r>
                      <a:endParaRPr kumimoji="0" lang="en-CA" sz="2000" b="0" i="0" u="none" strike="noStrike" cap="none" normalizeH="0" baseline="0" dirty="0">
                        <a:ln>
                          <a:noFill/>
                        </a:ln>
                        <a:solidFill>
                          <a:schemeClr val="tx1"/>
                        </a:solidFill>
                        <a:effectLst/>
                        <a:latin typeface="Arial" charset="0"/>
                        <a:ea typeface="ＭＳ Ｐゴシック" pitchFamily="28" charset="-128"/>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4.6</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6.6</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10.6</a:t>
                      </a:r>
                      <a:endParaRPr kumimoji="0" lang="en-CA" sz="2000" b="0" i="0" u="none" strike="noStrike" cap="none" normalizeH="0" baseline="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CA" sz="2000" b="0" i="0" u="none" strike="noStrike" cap="none" normalizeH="0" baseline="0" dirty="0">
                        <a:ln>
                          <a:noFill/>
                        </a:ln>
                        <a:solidFill>
                          <a:schemeClr val="tx1"/>
                        </a:solidFill>
                        <a:effectLst/>
                        <a:latin typeface="Arial" charset="0"/>
                        <a:ea typeface="ＭＳ Ｐゴシック" pitchFamily="28" charset="-128"/>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grpSp>
        <p:nvGrpSpPr>
          <p:cNvPr id="2" name="Group 70"/>
          <p:cNvGrpSpPr>
            <a:grpSpLocks/>
          </p:cNvGrpSpPr>
          <p:nvPr/>
        </p:nvGrpSpPr>
        <p:grpSpPr bwMode="auto">
          <a:xfrm>
            <a:off x="2046288" y="3727450"/>
            <a:ext cx="3387725" cy="2393950"/>
            <a:chOff x="2045678" y="3727450"/>
            <a:chExt cx="3388896" cy="2393950"/>
          </a:xfrm>
        </p:grpSpPr>
        <p:sp>
          <p:nvSpPr>
            <p:cNvPr id="22610" name="Oval 109"/>
            <p:cNvSpPr>
              <a:spLocks noChangeArrowheads="1"/>
            </p:cNvSpPr>
            <p:nvPr/>
          </p:nvSpPr>
          <p:spPr bwMode="auto">
            <a:xfrm>
              <a:off x="3136541" y="3727450"/>
              <a:ext cx="1098885" cy="2393950"/>
            </a:xfrm>
            <a:prstGeom prst="ellipse">
              <a:avLst/>
            </a:prstGeom>
            <a:noFill/>
            <a:ln w="25400">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2611" name="Oval 110"/>
            <p:cNvSpPr>
              <a:spLocks noChangeArrowheads="1"/>
            </p:cNvSpPr>
            <p:nvPr/>
          </p:nvSpPr>
          <p:spPr bwMode="auto">
            <a:xfrm>
              <a:off x="4335689" y="3727450"/>
              <a:ext cx="1098885" cy="2393950"/>
            </a:xfrm>
            <a:prstGeom prst="ellipse">
              <a:avLst/>
            </a:prstGeom>
            <a:noFill/>
            <a:ln w="25400">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2612" name="Oval 111"/>
            <p:cNvSpPr>
              <a:spLocks noChangeArrowheads="1"/>
            </p:cNvSpPr>
            <p:nvPr/>
          </p:nvSpPr>
          <p:spPr bwMode="auto">
            <a:xfrm>
              <a:off x="2045678" y="3727450"/>
              <a:ext cx="990600" cy="2393950"/>
            </a:xfrm>
            <a:prstGeom prst="ellipse">
              <a:avLst/>
            </a:prstGeom>
            <a:noFill/>
            <a:ln w="25400">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grpSp>
      <p:grpSp>
        <p:nvGrpSpPr>
          <p:cNvPr id="3" name="Group 72"/>
          <p:cNvGrpSpPr>
            <a:grpSpLocks/>
          </p:cNvGrpSpPr>
          <p:nvPr/>
        </p:nvGrpSpPr>
        <p:grpSpPr bwMode="auto">
          <a:xfrm>
            <a:off x="1981200" y="5738813"/>
            <a:ext cx="3560763" cy="404812"/>
            <a:chOff x="1981200" y="5739063"/>
            <a:chExt cx="3561348" cy="405063"/>
          </a:xfrm>
        </p:grpSpPr>
        <p:sp>
          <p:nvSpPr>
            <p:cNvPr id="22607" name="Oval 112"/>
            <p:cNvSpPr>
              <a:spLocks noChangeArrowheads="1"/>
            </p:cNvSpPr>
            <p:nvPr/>
          </p:nvSpPr>
          <p:spPr bwMode="auto">
            <a:xfrm>
              <a:off x="3200400" y="5763126"/>
              <a:ext cx="1143000" cy="381000"/>
            </a:xfrm>
            <a:prstGeom prst="ellipse">
              <a:avLst/>
            </a:prstGeom>
            <a:noFill/>
            <a:ln w="25400">
              <a:solidFill>
                <a:srgbClr val="0000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2608" name="Oval 113"/>
            <p:cNvSpPr>
              <a:spLocks noChangeArrowheads="1"/>
            </p:cNvSpPr>
            <p:nvPr/>
          </p:nvSpPr>
          <p:spPr bwMode="auto">
            <a:xfrm>
              <a:off x="4399548" y="5763126"/>
              <a:ext cx="1143000" cy="381000"/>
            </a:xfrm>
            <a:prstGeom prst="ellipse">
              <a:avLst/>
            </a:prstGeom>
            <a:noFill/>
            <a:ln w="25400">
              <a:solidFill>
                <a:srgbClr val="0000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2609" name="Oval 114"/>
            <p:cNvSpPr>
              <a:spLocks noChangeArrowheads="1"/>
            </p:cNvSpPr>
            <p:nvPr/>
          </p:nvSpPr>
          <p:spPr bwMode="auto">
            <a:xfrm>
              <a:off x="1981200" y="5739063"/>
              <a:ext cx="1143000" cy="381000"/>
            </a:xfrm>
            <a:prstGeom prst="ellipse">
              <a:avLst/>
            </a:prstGeom>
            <a:noFill/>
            <a:ln w="25400">
              <a:solidFill>
                <a:srgbClr val="0000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grpSp>
      <p:grpSp>
        <p:nvGrpSpPr>
          <p:cNvPr id="4" name="Group 73"/>
          <p:cNvGrpSpPr>
            <a:grpSpLocks/>
          </p:cNvGrpSpPr>
          <p:nvPr/>
        </p:nvGrpSpPr>
        <p:grpSpPr bwMode="auto">
          <a:xfrm>
            <a:off x="990600" y="6064250"/>
            <a:ext cx="6477000" cy="700088"/>
            <a:chOff x="990600" y="6063915"/>
            <a:chExt cx="6477000" cy="700617"/>
          </a:xfrm>
        </p:grpSpPr>
        <p:sp>
          <p:nvSpPr>
            <p:cNvPr id="22603" name="Text Box 115"/>
            <p:cNvSpPr txBox="1">
              <a:spLocks noChangeArrowheads="1"/>
            </p:cNvSpPr>
            <p:nvPr/>
          </p:nvSpPr>
          <p:spPr bwMode="auto">
            <a:xfrm>
              <a:off x="990600" y="6397542"/>
              <a:ext cx="6477000" cy="3669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800"/>
                <a:t>Systematic differences among groups: Treatment variance</a:t>
              </a:r>
              <a:endParaRPr lang="en-CA" sz="1800"/>
            </a:p>
          </p:txBody>
        </p:sp>
        <p:sp>
          <p:nvSpPr>
            <p:cNvPr id="22604" name="Line 118"/>
            <p:cNvSpPr>
              <a:spLocks noChangeShapeType="1"/>
            </p:cNvSpPr>
            <p:nvPr/>
          </p:nvSpPr>
          <p:spPr bwMode="auto">
            <a:xfrm flipH="1" flipV="1">
              <a:off x="2799348" y="6067926"/>
              <a:ext cx="381000" cy="4572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22605" name="Line 119"/>
            <p:cNvSpPr>
              <a:spLocks noChangeShapeType="1"/>
            </p:cNvSpPr>
            <p:nvPr/>
          </p:nvSpPr>
          <p:spPr bwMode="auto">
            <a:xfrm flipH="1" flipV="1">
              <a:off x="3332748" y="6067926"/>
              <a:ext cx="0" cy="4572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22606" name="Line 120"/>
            <p:cNvSpPr>
              <a:spLocks noChangeShapeType="1"/>
            </p:cNvSpPr>
            <p:nvPr/>
          </p:nvSpPr>
          <p:spPr bwMode="auto">
            <a:xfrm flipV="1">
              <a:off x="3633537" y="6063915"/>
              <a:ext cx="818148" cy="485274"/>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grpSp>
      <p:grpSp>
        <p:nvGrpSpPr>
          <p:cNvPr id="5" name="Group 71"/>
          <p:cNvGrpSpPr>
            <a:grpSpLocks/>
          </p:cNvGrpSpPr>
          <p:nvPr/>
        </p:nvGrpSpPr>
        <p:grpSpPr bwMode="auto">
          <a:xfrm>
            <a:off x="2895600" y="2757487"/>
            <a:ext cx="6248400" cy="1204913"/>
            <a:chOff x="2895600" y="2757487"/>
            <a:chExt cx="6247845" cy="1204913"/>
          </a:xfrm>
        </p:grpSpPr>
        <p:sp>
          <p:nvSpPr>
            <p:cNvPr id="22599" name="Line 121"/>
            <p:cNvSpPr>
              <a:spLocks noChangeShapeType="1"/>
            </p:cNvSpPr>
            <p:nvPr/>
          </p:nvSpPr>
          <p:spPr bwMode="auto">
            <a:xfrm flipH="1">
              <a:off x="2895600" y="3352800"/>
              <a:ext cx="3733800" cy="4572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22600" name="Line 122"/>
            <p:cNvSpPr>
              <a:spLocks noChangeShapeType="1"/>
            </p:cNvSpPr>
            <p:nvPr/>
          </p:nvSpPr>
          <p:spPr bwMode="auto">
            <a:xfrm flipH="1">
              <a:off x="3962400" y="3581401"/>
              <a:ext cx="3124200" cy="3048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22601" name="Line 123"/>
            <p:cNvSpPr>
              <a:spLocks noChangeShapeType="1"/>
            </p:cNvSpPr>
            <p:nvPr/>
          </p:nvSpPr>
          <p:spPr bwMode="auto">
            <a:xfrm flipH="1">
              <a:off x="5257800" y="3581400"/>
              <a:ext cx="1981200" cy="3810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22602" name="Text Box 116"/>
            <p:cNvSpPr txBox="1">
              <a:spLocks noChangeArrowheads="1"/>
            </p:cNvSpPr>
            <p:nvPr/>
          </p:nvSpPr>
          <p:spPr bwMode="auto">
            <a:xfrm>
              <a:off x="6468745" y="2757487"/>
              <a:ext cx="2674700" cy="11906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800" dirty="0"/>
                <a:t>Error variance: Random </a:t>
              </a:r>
            </a:p>
            <a:p>
              <a:r>
                <a:rPr lang="en-US" sz="1800" dirty="0"/>
                <a:t>differences among </a:t>
              </a:r>
            </a:p>
            <a:p>
              <a:r>
                <a:rPr lang="en-US" sz="1800" dirty="0"/>
                <a:t>Individuals and groups</a:t>
              </a:r>
            </a:p>
            <a:p>
              <a:endParaRPr lang="en-CA" sz="1800" dirty="0"/>
            </a:p>
          </p:txBody>
        </p:sp>
      </p:grpSp>
      <p:grpSp>
        <p:nvGrpSpPr>
          <p:cNvPr id="6" name="Group 69"/>
          <p:cNvGrpSpPr>
            <a:grpSpLocks/>
          </p:cNvGrpSpPr>
          <p:nvPr/>
        </p:nvGrpSpPr>
        <p:grpSpPr bwMode="auto">
          <a:xfrm>
            <a:off x="1905000" y="3754438"/>
            <a:ext cx="4724400" cy="1960562"/>
            <a:chOff x="1905000" y="3753852"/>
            <a:chExt cx="4724400" cy="1961148"/>
          </a:xfrm>
        </p:grpSpPr>
        <p:sp>
          <p:nvSpPr>
            <p:cNvPr id="22594" name="Oval 64"/>
            <p:cNvSpPr>
              <a:spLocks noChangeArrowheads="1"/>
            </p:cNvSpPr>
            <p:nvPr/>
          </p:nvSpPr>
          <p:spPr bwMode="auto">
            <a:xfrm>
              <a:off x="1905000" y="4968240"/>
              <a:ext cx="4724400" cy="365760"/>
            </a:xfrm>
            <a:prstGeom prst="ellipse">
              <a:avLst/>
            </a:prstGeom>
            <a:noFill/>
            <a:ln w="28575">
              <a:solidFill>
                <a:srgbClr val="00B05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22595" name="Oval 65"/>
            <p:cNvSpPr>
              <a:spLocks noChangeArrowheads="1"/>
            </p:cNvSpPr>
            <p:nvPr/>
          </p:nvSpPr>
          <p:spPr bwMode="auto">
            <a:xfrm>
              <a:off x="1905000" y="3753852"/>
              <a:ext cx="4724400" cy="365760"/>
            </a:xfrm>
            <a:prstGeom prst="ellipse">
              <a:avLst/>
            </a:prstGeom>
            <a:noFill/>
            <a:ln w="28575">
              <a:solidFill>
                <a:srgbClr val="00B05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22596" name="Oval 66"/>
            <p:cNvSpPr>
              <a:spLocks noChangeArrowheads="1"/>
            </p:cNvSpPr>
            <p:nvPr/>
          </p:nvSpPr>
          <p:spPr bwMode="auto">
            <a:xfrm>
              <a:off x="1905000" y="4114800"/>
              <a:ext cx="4724400" cy="365760"/>
            </a:xfrm>
            <a:prstGeom prst="ellipse">
              <a:avLst/>
            </a:prstGeom>
            <a:noFill/>
            <a:ln w="28575">
              <a:solidFill>
                <a:srgbClr val="00B05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22597" name="Oval 67"/>
            <p:cNvSpPr>
              <a:spLocks noChangeArrowheads="1"/>
            </p:cNvSpPr>
            <p:nvPr/>
          </p:nvSpPr>
          <p:spPr bwMode="auto">
            <a:xfrm>
              <a:off x="1905000" y="5349240"/>
              <a:ext cx="4724400" cy="365760"/>
            </a:xfrm>
            <a:prstGeom prst="ellipse">
              <a:avLst/>
            </a:prstGeom>
            <a:noFill/>
            <a:ln w="28575">
              <a:solidFill>
                <a:srgbClr val="00B05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22598" name="Oval 68"/>
            <p:cNvSpPr>
              <a:spLocks noChangeArrowheads="1"/>
            </p:cNvSpPr>
            <p:nvPr/>
          </p:nvSpPr>
          <p:spPr bwMode="auto">
            <a:xfrm>
              <a:off x="1905000" y="4572000"/>
              <a:ext cx="4724400" cy="365760"/>
            </a:xfrm>
            <a:prstGeom prst="ellipse">
              <a:avLst/>
            </a:prstGeom>
            <a:noFill/>
            <a:ln w="28575">
              <a:solidFill>
                <a:srgbClr val="00B05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grpSp>
      <p:grpSp>
        <p:nvGrpSpPr>
          <p:cNvPr id="7" name="Group 86"/>
          <p:cNvGrpSpPr>
            <a:grpSpLocks/>
          </p:cNvGrpSpPr>
          <p:nvPr/>
        </p:nvGrpSpPr>
        <p:grpSpPr bwMode="auto">
          <a:xfrm>
            <a:off x="6629400" y="3937000"/>
            <a:ext cx="2574925" cy="2557463"/>
            <a:chOff x="6629400" y="3936732"/>
            <a:chExt cx="2574925" cy="2557098"/>
          </a:xfrm>
        </p:grpSpPr>
        <p:sp>
          <p:nvSpPr>
            <p:cNvPr id="22588" name="Text Box 116"/>
            <p:cNvSpPr txBox="1">
              <a:spLocks noChangeArrowheads="1"/>
            </p:cNvSpPr>
            <p:nvPr/>
          </p:nvSpPr>
          <p:spPr bwMode="auto">
            <a:xfrm>
              <a:off x="7329488" y="5028776"/>
              <a:ext cx="1874837" cy="14650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800"/>
                <a:t>Error variance: </a:t>
              </a:r>
            </a:p>
            <a:p>
              <a:r>
                <a:rPr lang="en-US" sz="1800"/>
                <a:t>variance</a:t>
              </a:r>
            </a:p>
            <a:p>
              <a:r>
                <a:rPr lang="en-CA" sz="1800"/>
                <a:t>due to matching </a:t>
              </a:r>
            </a:p>
            <a:p>
              <a:r>
                <a:rPr lang="en-CA" sz="1800"/>
                <a:t>participants</a:t>
              </a:r>
            </a:p>
            <a:p>
              <a:r>
                <a:rPr lang="en-CA" sz="1800"/>
                <a:t>(“</a:t>
              </a:r>
              <a:r>
                <a:rPr lang="en-CA" sz="1800" i="1"/>
                <a:t>Blocks</a:t>
              </a:r>
              <a:r>
                <a:rPr lang="en-CA" sz="1800"/>
                <a:t>”)</a:t>
              </a:r>
            </a:p>
          </p:txBody>
        </p:sp>
        <p:cxnSp>
          <p:nvCxnSpPr>
            <p:cNvPr id="22589" name="Straight Arrow Connector 77"/>
            <p:cNvCxnSpPr>
              <a:cxnSpLocks noChangeShapeType="1"/>
              <a:endCxn id="22595" idx="6"/>
            </p:cNvCxnSpPr>
            <p:nvPr/>
          </p:nvCxnSpPr>
          <p:spPr bwMode="auto">
            <a:xfrm rot="16200000" flipV="1">
              <a:off x="6426066" y="4140066"/>
              <a:ext cx="1168668" cy="762000"/>
            </a:xfrm>
            <a:prstGeom prst="straightConnector1">
              <a:avLst/>
            </a:prstGeom>
            <a:noFill/>
            <a:ln w="9525">
              <a:solidFill>
                <a:schemeClr val="tx1"/>
              </a:solidFill>
              <a:round/>
              <a:headEnd/>
              <a:tailEnd type="arrow" w="med" len="med"/>
            </a:ln>
            <a:extLst>
              <a:ext uri="{909E8E84-426E-40dd-AFC4-6F175D3DCCD1}">
                <a14:hiddenFill xmlns="" xmlns:a14="http://schemas.microsoft.com/office/drawing/2010/main">
                  <a:noFill/>
                </a14:hiddenFill>
              </a:ext>
            </a:extLst>
          </p:spPr>
        </p:cxnSp>
        <p:cxnSp>
          <p:nvCxnSpPr>
            <p:cNvPr id="22590" name="Straight Arrow Connector 79"/>
            <p:cNvCxnSpPr>
              <a:cxnSpLocks noChangeShapeType="1"/>
              <a:endCxn id="22596" idx="6"/>
            </p:cNvCxnSpPr>
            <p:nvPr/>
          </p:nvCxnSpPr>
          <p:spPr bwMode="auto">
            <a:xfrm rot="16200000" flipV="1">
              <a:off x="6492240" y="4434840"/>
              <a:ext cx="960120" cy="685800"/>
            </a:xfrm>
            <a:prstGeom prst="straightConnector1">
              <a:avLst/>
            </a:prstGeom>
            <a:noFill/>
            <a:ln w="9525">
              <a:solidFill>
                <a:schemeClr val="tx1"/>
              </a:solidFill>
              <a:round/>
              <a:headEnd/>
              <a:tailEnd type="arrow" w="med" len="med"/>
            </a:ln>
            <a:extLst>
              <a:ext uri="{909E8E84-426E-40dd-AFC4-6F175D3DCCD1}">
                <a14:hiddenFill xmlns="" xmlns:a14="http://schemas.microsoft.com/office/drawing/2010/main">
                  <a:noFill/>
                </a14:hiddenFill>
              </a:ext>
            </a:extLst>
          </p:spPr>
        </p:cxnSp>
        <p:cxnSp>
          <p:nvCxnSpPr>
            <p:cNvPr id="22591" name="Straight Arrow Connector 81"/>
            <p:cNvCxnSpPr>
              <a:cxnSpLocks noChangeShapeType="1"/>
              <a:stCxn id="22588" idx="1"/>
              <a:endCxn id="22598" idx="6"/>
            </p:cNvCxnSpPr>
            <p:nvPr/>
          </p:nvCxnSpPr>
          <p:spPr bwMode="auto">
            <a:xfrm rot="10800000">
              <a:off x="6629401" y="4754880"/>
              <a:ext cx="700539" cy="1012984"/>
            </a:xfrm>
            <a:prstGeom prst="straightConnector1">
              <a:avLst/>
            </a:prstGeom>
            <a:noFill/>
            <a:ln w="9525">
              <a:solidFill>
                <a:schemeClr val="tx1"/>
              </a:solidFill>
              <a:round/>
              <a:headEnd/>
              <a:tailEnd type="arrow" w="med" len="med"/>
            </a:ln>
            <a:extLst>
              <a:ext uri="{909E8E84-426E-40dd-AFC4-6F175D3DCCD1}">
                <a14:hiddenFill xmlns="" xmlns:a14="http://schemas.microsoft.com/office/drawing/2010/main">
                  <a:noFill/>
                </a14:hiddenFill>
              </a:ext>
            </a:extLst>
          </p:spPr>
        </p:cxnSp>
        <p:cxnSp>
          <p:nvCxnSpPr>
            <p:cNvPr id="22592" name="Straight Arrow Connector 83"/>
            <p:cNvCxnSpPr>
              <a:cxnSpLocks noChangeShapeType="1"/>
              <a:endCxn id="22594" idx="6"/>
            </p:cNvCxnSpPr>
            <p:nvPr/>
          </p:nvCxnSpPr>
          <p:spPr bwMode="auto">
            <a:xfrm rot="16200000" flipV="1">
              <a:off x="6614160" y="5166360"/>
              <a:ext cx="716280" cy="685800"/>
            </a:xfrm>
            <a:prstGeom prst="straightConnector1">
              <a:avLst/>
            </a:prstGeom>
            <a:noFill/>
            <a:ln w="9525">
              <a:solidFill>
                <a:schemeClr val="tx1"/>
              </a:solidFill>
              <a:round/>
              <a:headEnd/>
              <a:tailEnd type="arrow" w="med" len="med"/>
            </a:ln>
            <a:extLst>
              <a:ext uri="{909E8E84-426E-40dd-AFC4-6F175D3DCCD1}">
                <a14:hiddenFill xmlns="" xmlns:a14="http://schemas.microsoft.com/office/drawing/2010/main">
                  <a:noFill/>
                </a14:hiddenFill>
              </a:ext>
            </a:extLst>
          </p:spPr>
        </p:cxnSp>
        <p:cxnSp>
          <p:nvCxnSpPr>
            <p:cNvPr id="22593" name="Straight Arrow Connector 85"/>
            <p:cNvCxnSpPr>
              <a:cxnSpLocks noChangeShapeType="1"/>
              <a:endCxn id="22597" idx="6"/>
            </p:cNvCxnSpPr>
            <p:nvPr/>
          </p:nvCxnSpPr>
          <p:spPr bwMode="auto">
            <a:xfrm rot="10800000">
              <a:off x="6629400" y="5532120"/>
              <a:ext cx="685800" cy="563880"/>
            </a:xfrm>
            <a:prstGeom prst="straightConnector1">
              <a:avLst/>
            </a:prstGeom>
            <a:noFill/>
            <a:ln w="9525">
              <a:solidFill>
                <a:schemeClr val="tx1"/>
              </a:solidFill>
              <a:round/>
              <a:headEnd/>
              <a:tailEnd type="arrow" w="med" len="med"/>
            </a:ln>
            <a:extLst>
              <a:ext uri="{909E8E84-426E-40dd-AFC4-6F175D3DCCD1}">
                <a14:hiddenFill xmlns="" xmlns:a14="http://schemas.microsoft.com/office/drawing/2010/main">
                  <a:noFill/>
                </a14:hiddenFill>
              </a:ext>
            </a:extLst>
          </p:spPr>
        </p:cxnSp>
      </p:grpSp>
    </p:spTree>
    <p:extLst>
      <p:ext uri="{BB962C8B-B14F-4D97-AF65-F5344CB8AC3E}">
        <p14:creationId xmlns:p14="http://schemas.microsoft.com/office/powerpoint/2010/main" val="36860811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9"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500"/>
                                        <p:tgtEl>
                                          <p:spTgt spid="4"/>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2"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right)">
                                      <p:cBhvr>
                                        <p:cTn id="25" dur="500"/>
                                        <p:tgtEl>
                                          <p:spTgt spid="7"/>
                                        </p:tgtEl>
                                      </p:cBhvr>
                                    </p:animEffect>
                                  </p:childTnLst>
                                </p:cTn>
                              </p:par>
                            </p:childTnLst>
                          </p:cTn>
                        </p:par>
                        <p:par>
                          <p:cTn id="26" fill="hold" nodeType="afterGroup">
                            <p:stCondLst>
                              <p:cond delay="500"/>
                            </p:stCondLst>
                            <p:childTnLst>
                              <p:par>
                                <p:cTn id="27" presetID="9" presetClass="entr" presetSubtype="0"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dissolve">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Dependent Groups ANOVA</a:t>
            </a:r>
          </a:p>
        </p:txBody>
      </p:sp>
      <p:graphicFrame>
        <p:nvGraphicFramePr>
          <p:cNvPr id="19" name="Content Placeholder 18"/>
          <p:cNvGraphicFramePr>
            <a:graphicFrameLocks noGrp="1"/>
          </p:cNvGraphicFramePr>
          <p:nvPr>
            <p:ph idx="1"/>
            <p:extLst>
              <p:ext uri="{D42A27DB-BD31-4B8C-83A1-F6EECF244321}">
                <p14:modId xmlns:p14="http://schemas.microsoft.com/office/powerpoint/2010/main" val="2196537525"/>
              </p:ext>
            </p:extLst>
          </p:nvPr>
        </p:nvGraphicFramePr>
        <p:xfrm>
          <a:off x="331616" y="4332613"/>
          <a:ext cx="8172430" cy="2062480"/>
        </p:xfrm>
        <a:graphic>
          <a:graphicData uri="http://schemas.openxmlformats.org/drawingml/2006/table">
            <a:tbl>
              <a:tblPr firstRow="1" bandRow="1">
                <a:tableStyleId>{5C22544A-7EE6-4342-B048-85BDC9FD1C3A}</a:tableStyleId>
              </a:tblPr>
              <a:tblGrid>
                <a:gridCol w="1283800">
                  <a:extLst>
                    <a:ext uri="{9D8B030D-6E8A-4147-A177-3AD203B41FA5}">
                      <a16:colId xmlns:a16="http://schemas.microsoft.com/office/drawing/2014/main" val="20000"/>
                    </a:ext>
                  </a:extLst>
                </a:gridCol>
                <a:gridCol w="1049170">
                  <a:extLst>
                    <a:ext uri="{9D8B030D-6E8A-4147-A177-3AD203B41FA5}">
                      <a16:colId xmlns:a16="http://schemas.microsoft.com/office/drawing/2014/main" val="20001"/>
                    </a:ext>
                  </a:extLst>
                </a:gridCol>
                <a:gridCol w="856120">
                  <a:extLst>
                    <a:ext uri="{9D8B030D-6E8A-4147-A177-3AD203B41FA5}">
                      <a16:colId xmlns:a16="http://schemas.microsoft.com/office/drawing/2014/main" val="20002"/>
                    </a:ext>
                  </a:extLst>
                </a:gridCol>
                <a:gridCol w="1062757">
                  <a:extLst>
                    <a:ext uri="{9D8B030D-6E8A-4147-A177-3AD203B41FA5}">
                      <a16:colId xmlns:a16="http://schemas.microsoft.com/office/drawing/2014/main" val="20003"/>
                    </a:ext>
                  </a:extLst>
                </a:gridCol>
                <a:gridCol w="911121">
                  <a:extLst>
                    <a:ext uri="{9D8B030D-6E8A-4147-A177-3AD203B41FA5}">
                      <a16:colId xmlns:a16="http://schemas.microsoft.com/office/drawing/2014/main" val="20004"/>
                    </a:ext>
                  </a:extLst>
                </a:gridCol>
                <a:gridCol w="980146">
                  <a:extLst>
                    <a:ext uri="{9D8B030D-6E8A-4147-A177-3AD203B41FA5}">
                      <a16:colId xmlns:a16="http://schemas.microsoft.com/office/drawing/2014/main" val="20005"/>
                    </a:ext>
                  </a:extLst>
                </a:gridCol>
                <a:gridCol w="1298096">
                  <a:extLst>
                    <a:ext uri="{9D8B030D-6E8A-4147-A177-3AD203B41FA5}">
                      <a16:colId xmlns:a16="http://schemas.microsoft.com/office/drawing/2014/main" val="20006"/>
                    </a:ext>
                  </a:extLst>
                </a:gridCol>
                <a:gridCol w="731220">
                  <a:extLst>
                    <a:ext uri="{9D8B030D-6E8A-4147-A177-3AD203B41FA5}">
                      <a16:colId xmlns:a16="http://schemas.microsoft.com/office/drawing/2014/main" val="20007"/>
                    </a:ext>
                  </a:extLst>
                </a:gridCol>
              </a:tblGrid>
              <a:tr h="370840">
                <a:tc>
                  <a:txBody>
                    <a:bodyPr/>
                    <a:lstStyle/>
                    <a:p>
                      <a:r>
                        <a:rPr lang="en-US" sz="1600" dirty="0"/>
                        <a:t>Variance</a:t>
                      </a:r>
                    </a:p>
                  </a:txBody>
                  <a:tcPr/>
                </a:tc>
                <a:tc>
                  <a:txBody>
                    <a:bodyPr/>
                    <a:lstStyle/>
                    <a:p>
                      <a:r>
                        <a:rPr lang="en-US" sz="1600" dirty="0"/>
                        <a:t>SS</a:t>
                      </a:r>
                    </a:p>
                  </a:txBody>
                  <a:tcPr/>
                </a:tc>
                <a:tc>
                  <a:txBody>
                    <a:bodyPr/>
                    <a:lstStyle/>
                    <a:p>
                      <a:r>
                        <a:rPr lang="en-US" sz="1600" dirty="0" err="1"/>
                        <a:t>df</a:t>
                      </a:r>
                      <a:endParaRPr lang="en-US" sz="1600" dirty="0"/>
                    </a:p>
                  </a:txBody>
                  <a:tcPr/>
                </a:tc>
                <a:tc>
                  <a:txBody>
                    <a:bodyPr/>
                    <a:lstStyle/>
                    <a:p>
                      <a:r>
                        <a:rPr lang="en-US" sz="1600" dirty="0"/>
                        <a:t>Mean Square</a:t>
                      </a:r>
                    </a:p>
                  </a:txBody>
                  <a:tcPr/>
                </a:tc>
                <a:tc>
                  <a:txBody>
                    <a:bodyPr/>
                    <a:lstStyle/>
                    <a:p>
                      <a:r>
                        <a:rPr lang="en-US" sz="1600" i="1" dirty="0"/>
                        <a:t>F</a:t>
                      </a:r>
                      <a:r>
                        <a:rPr lang="en-US" sz="1600" i="0" baseline="0" dirty="0"/>
                        <a:t> </a:t>
                      </a:r>
                      <a:r>
                        <a:rPr lang="en-US" sz="1600" i="0" baseline="0" dirty="0" err="1"/>
                        <a:t>obt</a:t>
                      </a:r>
                      <a:endParaRPr lang="en-US" sz="1600" i="1" dirty="0"/>
                    </a:p>
                  </a:txBody>
                  <a:tcPr/>
                </a:tc>
                <a:tc>
                  <a:txBody>
                    <a:bodyPr/>
                    <a:lstStyle/>
                    <a:p>
                      <a:r>
                        <a:rPr lang="en-US" sz="1600" i="1" dirty="0"/>
                        <a:t>F</a:t>
                      </a:r>
                      <a:r>
                        <a:rPr lang="en-US" sz="1600" i="0" dirty="0"/>
                        <a:t> </a:t>
                      </a:r>
                      <a:r>
                        <a:rPr lang="en-US" sz="1600" i="0" dirty="0" err="1"/>
                        <a:t>crit</a:t>
                      </a:r>
                      <a:endParaRPr lang="en-US" sz="1600" i="1" dirty="0"/>
                    </a:p>
                  </a:txBody>
                  <a:tcPr/>
                </a:tc>
                <a:tc>
                  <a:txBody>
                    <a:bodyPr/>
                    <a:lstStyle/>
                    <a:p>
                      <a:r>
                        <a:rPr lang="en-US" sz="1600" dirty="0"/>
                        <a:t>Decision</a:t>
                      </a:r>
                    </a:p>
                  </a:txBody>
                  <a:tcPr/>
                </a:tc>
                <a:tc>
                  <a:txBody>
                    <a:bodyPr/>
                    <a:lstStyle/>
                    <a:p>
                      <a:r>
                        <a:rPr lang="en-US" sz="1600" dirty="0"/>
                        <a:t>η</a:t>
                      </a:r>
                      <a:r>
                        <a:rPr lang="en-US" sz="1600" baseline="30000" dirty="0"/>
                        <a:t>2</a:t>
                      </a:r>
                      <a:endParaRPr lang="en-US" sz="1600" dirty="0"/>
                    </a:p>
                  </a:txBody>
                  <a:tcPr/>
                </a:tc>
                <a:extLst>
                  <a:ext uri="{0D108BD9-81ED-4DB2-BD59-A6C34878D82A}">
                    <a16:rowId xmlns:a16="http://schemas.microsoft.com/office/drawing/2014/main" val="10000"/>
                  </a:ext>
                </a:extLst>
              </a:tr>
              <a:tr h="370840">
                <a:tc>
                  <a:txBody>
                    <a:bodyPr/>
                    <a:lstStyle/>
                    <a:p>
                      <a:r>
                        <a:rPr lang="en-US" dirty="0"/>
                        <a:t>Total</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1"/>
                  </a:ext>
                </a:extLst>
              </a:tr>
              <a:tr h="370840">
                <a:tc>
                  <a:txBody>
                    <a:bodyPr/>
                    <a:lstStyle/>
                    <a:p>
                      <a:r>
                        <a:rPr lang="en-US" dirty="0"/>
                        <a:t>Treatment</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2"/>
                  </a:ext>
                </a:extLst>
              </a:tr>
              <a:tr h="370840">
                <a:tc>
                  <a:txBody>
                    <a:bodyPr/>
                    <a:lstStyle/>
                    <a:p>
                      <a:r>
                        <a:rPr lang="en-US" dirty="0"/>
                        <a:t>Blocks</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3"/>
                  </a:ext>
                </a:extLst>
              </a:tr>
              <a:tr h="370840">
                <a:tc>
                  <a:txBody>
                    <a:bodyPr/>
                    <a:lstStyle/>
                    <a:p>
                      <a:r>
                        <a:rPr lang="en-US" dirty="0"/>
                        <a:t>Error</a:t>
                      </a:r>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4"/>
                  </a:ext>
                </a:extLst>
              </a:tr>
            </a:tbl>
          </a:graphicData>
        </a:graphic>
      </p:graphicFrame>
      <p:sp>
        <p:nvSpPr>
          <p:cNvPr id="4" name="TextBox 3"/>
          <p:cNvSpPr txBox="1"/>
          <p:nvPr/>
        </p:nvSpPr>
        <p:spPr>
          <a:xfrm>
            <a:off x="3478827" y="1488111"/>
            <a:ext cx="2333023" cy="430887"/>
          </a:xfrm>
          <a:prstGeom prst="rect">
            <a:avLst/>
          </a:prstGeom>
          <a:noFill/>
        </p:spPr>
        <p:txBody>
          <a:bodyPr wrap="square" rtlCol="0">
            <a:spAutoFit/>
          </a:bodyPr>
          <a:lstStyle/>
          <a:p>
            <a:pPr algn="ctr"/>
            <a:r>
              <a:rPr lang="en-US" sz="2200" dirty="0"/>
              <a:t>Total Variance</a:t>
            </a:r>
          </a:p>
        </p:txBody>
      </p:sp>
      <p:sp>
        <p:nvSpPr>
          <p:cNvPr id="6" name="TextBox 5"/>
          <p:cNvSpPr txBox="1"/>
          <p:nvPr/>
        </p:nvSpPr>
        <p:spPr>
          <a:xfrm>
            <a:off x="441755" y="2697359"/>
            <a:ext cx="2333023" cy="646331"/>
          </a:xfrm>
          <a:prstGeom prst="rect">
            <a:avLst/>
          </a:prstGeom>
          <a:noFill/>
        </p:spPr>
        <p:txBody>
          <a:bodyPr wrap="square" rtlCol="0">
            <a:spAutoFit/>
          </a:bodyPr>
          <a:lstStyle/>
          <a:p>
            <a:pPr algn="ctr"/>
            <a:r>
              <a:rPr lang="en-US" dirty="0"/>
              <a:t>Treatment Variance (Between Groups)</a:t>
            </a:r>
          </a:p>
        </p:txBody>
      </p:sp>
      <p:sp>
        <p:nvSpPr>
          <p:cNvPr id="7" name="TextBox 6"/>
          <p:cNvSpPr txBox="1"/>
          <p:nvPr/>
        </p:nvSpPr>
        <p:spPr>
          <a:xfrm>
            <a:off x="3023812" y="2697359"/>
            <a:ext cx="2788038" cy="646331"/>
          </a:xfrm>
          <a:prstGeom prst="rect">
            <a:avLst/>
          </a:prstGeom>
          <a:noFill/>
        </p:spPr>
        <p:txBody>
          <a:bodyPr wrap="square" rtlCol="0">
            <a:spAutoFit/>
          </a:bodyPr>
          <a:lstStyle/>
          <a:p>
            <a:pPr algn="ctr"/>
            <a:r>
              <a:rPr lang="en-US" dirty="0"/>
              <a:t>Block Variance </a:t>
            </a:r>
            <a:br>
              <a:rPr lang="en-US" dirty="0"/>
            </a:br>
            <a:r>
              <a:rPr lang="en-US" dirty="0"/>
              <a:t>(Between Matched Pairs)</a:t>
            </a:r>
          </a:p>
        </p:txBody>
      </p:sp>
      <p:sp>
        <p:nvSpPr>
          <p:cNvPr id="8" name="TextBox 7"/>
          <p:cNvSpPr txBox="1"/>
          <p:nvPr/>
        </p:nvSpPr>
        <p:spPr>
          <a:xfrm>
            <a:off x="6017634" y="2697359"/>
            <a:ext cx="2788038" cy="646331"/>
          </a:xfrm>
          <a:prstGeom prst="rect">
            <a:avLst/>
          </a:prstGeom>
          <a:noFill/>
        </p:spPr>
        <p:txBody>
          <a:bodyPr wrap="square" rtlCol="0">
            <a:spAutoFit/>
          </a:bodyPr>
          <a:lstStyle/>
          <a:p>
            <a:pPr algn="ctr"/>
            <a:r>
              <a:rPr lang="en-US" dirty="0"/>
              <a:t>Error Variance</a:t>
            </a:r>
          </a:p>
          <a:p>
            <a:pPr algn="ctr"/>
            <a:r>
              <a:rPr lang="en-US" dirty="0"/>
              <a:t>(Within Groups)</a:t>
            </a:r>
          </a:p>
        </p:txBody>
      </p:sp>
      <p:cxnSp>
        <p:nvCxnSpPr>
          <p:cNvPr id="10" name="Straight Arrow Connector 9"/>
          <p:cNvCxnSpPr/>
          <p:nvPr/>
        </p:nvCxnSpPr>
        <p:spPr>
          <a:xfrm flipH="1">
            <a:off x="2263998" y="1918998"/>
            <a:ext cx="1532341" cy="745509"/>
          </a:xfrm>
          <a:prstGeom prst="straightConnector1">
            <a:avLst/>
          </a:prstGeom>
          <a:ln w="38100" cmpd="sng">
            <a:solidFill>
              <a:srgbClr val="008000"/>
            </a:solidFill>
            <a:prstDash val="solid"/>
            <a:tailEnd type="arrow"/>
          </a:ln>
        </p:spPr>
        <p:style>
          <a:lnRef idx="2">
            <a:schemeClr val="accent1"/>
          </a:lnRef>
          <a:fillRef idx="0">
            <a:schemeClr val="accent1"/>
          </a:fillRef>
          <a:effectRef idx="1">
            <a:schemeClr val="accent1"/>
          </a:effectRef>
          <a:fontRef idx="minor">
            <a:schemeClr val="tx1"/>
          </a:fontRef>
        </p:style>
      </p:cxnSp>
      <p:cxnSp>
        <p:nvCxnSpPr>
          <p:cNvPr id="11" name="Straight Arrow Connector 10"/>
          <p:cNvCxnSpPr/>
          <p:nvPr/>
        </p:nvCxnSpPr>
        <p:spPr>
          <a:xfrm>
            <a:off x="5314873" y="1965120"/>
            <a:ext cx="1532342" cy="699387"/>
          </a:xfrm>
          <a:prstGeom prst="straightConnector1">
            <a:avLst/>
          </a:prstGeom>
          <a:ln w="38100" cmpd="sng">
            <a:solidFill>
              <a:srgbClr val="008000"/>
            </a:solidFill>
            <a:prstDash val="solid"/>
            <a:tailEnd type="arrow"/>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a:endCxn id="7" idx="0"/>
          </p:cNvCxnSpPr>
          <p:nvPr/>
        </p:nvCxnSpPr>
        <p:spPr>
          <a:xfrm>
            <a:off x="4417831" y="1918998"/>
            <a:ext cx="0" cy="778361"/>
          </a:xfrm>
          <a:prstGeom prst="straightConnector1">
            <a:avLst/>
          </a:prstGeom>
          <a:ln w="28575" cmpd="sng">
            <a:solidFill>
              <a:srgbClr val="008000"/>
            </a:solidFill>
            <a:prstDash val="solid"/>
            <a:tailEnd type="arrow"/>
          </a:ln>
        </p:spPr>
        <p:style>
          <a:lnRef idx="2">
            <a:schemeClr val="accent1"/>
          </a:lnRef>
          <a:fillRef idx="0">
            <a:schemeClr val="accent1"/>
          </a:fillRef>
          <a:effectRef idx="1">
            <a:schemeClr val="accent1"/>
          </a:effectRef>
          <a:fontRef idx="minor">
            <a:schemeClr val="tx1"/>
          </a:fontRef>
        </p:style>
      </p:cxnSp>
      <p:sp>
        <p:nvSpPr>
          <p:cNvPr id="21" name="Right Bracket 20"/>
          <p:cNvSpPr/>
          <p:nvPr/>
        </p:nvSpPr>
        <p:spPr>
          <a:xfrm>
            <a:off x="1326898" y="5786491"/>
            <a:ext cx="276098" cy="483201"/>
          </a:xfrm>
          <a:prstGeom prst="rightBracket">
            <a:avLst/>
          </a:prstGeom>
          <a:ln w="28575" cmpd="sng">
            <a:prstDash val="soli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pic>
        <p:nvPicPr>
          <p:cNvPr id="26"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8432" y="3419671"/>
            <a:ext cx="2246441" cy="8190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28" name="Straight Arrow Connector 27"/>
          <p:cNvCxnSpPr>
            <a:stCxn id="21" idx="2"/>
          </p:cNvCxnSpPr>
          <p:nvPr/>
        </p:nvCxnSpPr>
        <p:spPr>
          <a:xfrm flipV="1">
            <a:off x="1602996" y="4053871"/>
            <a:ext cx="2208778" cy="1974221"/>
          </a:xfrm>
          <a:prstGeom prst="straightConnector1">
            <a:avLst/>
          </a:prstGeom>
          <a:ln w="38100" cmpd="sng">
            <a:solidFill>
              <a:srgbClr val="FF6600"/>
            </a:solidFill>
            <a:prstDash val="solid"/>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7028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box(in)">
                                      <p:cBhvr>
                                        <p:cTn id="15" dur="500"/>
                                        <p:tgtEl>
                                          <p:spTgt spid="26"/>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609600" y="685800"/>
            <a:ext cx="8077200" cy="758825"/>
          </a:xfrm>
        </p:spPr>
        <p:txBody>
          <a:bodyPr>
            <a:normAutofit/>
          </a:bodyPr>
          <a:lstStyle/>
          <a:p>
            <a:pPr eaLnBrk="1" hangingPunct="1"/>
            <a:r>
              <a:rPr lang="en-US" sz="4000" dirty="0">
                <a:latin typeface="Arial" charset="0"/>
              </a:rPr>
              <a:t>Dependent ANOVA Example</a:t>
            </a:r>
          </a:p>
        </p:txBody>
      </p:sp>
      <p:sp>
        <p:nvSpPr>
          <p:cNvPr id="23555" name="Rectangle 3"/>
          <p:cNvSpPr>
            <a:spLocks noGrp="1" noChangeArrowheads="1"/>
          </p:cNvSpPr>
          <p:nvPr>
            <p:ph type="body" idx="4294967295"/>
          </p:nvPr>
        </p:nvSpPr>
        <p:spPr>
          <a:xfrm>
            <a:off x="743857" y="1600200"/>
            <a:ext cx="7772400" cy="4755243"/>
          </a:xfrm>
        </p:spPr>
        <p:txBody>
          <a:bodyPr/>
          <a:lstStyle/>
          <a:p>
            <a:pPr marL="0" indent="0" eaLnBrk="1" hangingPunct="1">
              <a:buNone/>
            </a:pPr>
            <a:r>
              <a:rPr lang="en-US" sz="2300" dirty="0">
                <a:latin typeface="Arial"/>
                <a:cs typeface="Arial"/>
              </a:rPr>
              <a:t>	In a study of smell adaptation, 30 participants are requested to enter a heavily used (and heavily</a:t>
            </a:r>
            <a:r>
              <a:rPr lang="ja-JP" altLang="en-US" sz="2300" dirty="0">
                <a:latin typeface="Arial"/>
                <a:cs typeface="Arial"/>
              </a:rPr>
              <a:t>‘</a:t>
            </a:r>
            <a:r>
              <a:rPr lang="en-US" sz="2300" dirty="0">
                <a:latin typeface="Arial"/>
                <a:cs typeface="Arial"/>
              </a:rPr>
              <a:t>scented</a:t>
            </a:r>
            <a:r>
              <a:rPr lang="ja-JP" altLang="en-US" sz="2300" dirty="0">
                <a:latin typeface="Arial"/>
                <a:cs typeface="Arial"/>
              </a:rPr>
              <a:t>’</a:t>
            </a:r>
            <a:r>
              <a:rPr lang="en-US" sz="2300" dirty="0">
                <a:latin typeface="Arial"/>
                <a:cs typeface="Arial"/>
              </a:rPr>
              <a:t>) locker room. They are randomly assigned to 3 groups and instructed to rate odor intensity using a 10-point rating scale. A score of 0 represents very low intensity and a score of 9 represents very high intensity. The first group</a:t>
            </a:r>
            <a:r>
              <a:rPr lang="ja-JP" altLang="en-US" sz="2300" dirty="0">
                <a:latin typeface="Arial"/>
                <a:cs typeface="Arial"/>
              </a:rPr>
              <a:t>’</a:t>
            </a:r>
            <a:r>
              <a:rPr lang="en-US" sz="2300" dirty="0">
                <a:latin typeface="Arial"/>
                <a:cs typeface="Arial"/>
              </a:rPr>
              <a:t>s rating is made upon first entering the locker room. Group two makes a rating at 1 minute after entry. The third group makes their ratings 1 minute later. The researcher is aware that smell sensitivity decreases in older individuals, thus participants are matched for age. Does smell adaptation occur in this experiment?  (use alpha = .05)</a:t>
            </a:r>
          </a:p>
        </p:txBody>
      </p:sp>
    </p:spTree>
    <p:extLst>
      <p:ext uri="{BB962C8B-B14F-4D97-AF65-F5344CB8AC3E}">
        <p14:creationId xmlns:p14="http://schemas.microsoft.com/office/powerpoint/2010/main" val="1196674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0" y="987425"/>
            <a:ext cx="8534400" cy="758825"/>
          </a:xfrm>
        </p:spPr>
        <p:txBody>
          <a:bodyPr/>
          <a:lstStyle/>
          <a:p>
            <a:pPr eaLnBrk="1" hangingPunct="1"/>
            <a:r>
              <a:rPr lang="en-US" sz="3600" dirty="0">
                <a:latin typeface="Arial" charset="0"/>
              </a:rPr>
              <a:t>Dependent Groups ANOVA Example</a:t>
            </a:r>
            <a:r>
              <a:rPr lang="en-US" sz="4000" dirty="0">
                <a:latin typeface="Arial" charset="0"/>
              </a:rPr>
              <a:t> </a:t>
            </a:r>
          </a:p>
        </p:txBody>
      </p:sp>
      <p:sp>
        <p:nvSpPr>
          <p:cNvPr id="24579" name="Rectangle 3"/>
          <p:cNvSpPr>
            <a:spLocks noGrp="1" noChangeArrowheads="1"/>
          </p:cNvSpPr>
          <p:nvPr>
            <p:ph type="body" idx="4294967295"/>
          </p:nvPr>
        </p:nvSpPr>
        <p:spPr>
          <a:xfrm>
            <a:off x="941388" y="1868488"/>
            <a:ext cx="7205662" cy="4535487"/>
          </a:xfrm>
        </p:spPr>
        <p:txBody>
          <a:bodyPr/>
          <a:lstStyle/>
          <a:p>
            <a:pPr eaLnBrk="1" hangingPunct="1"/>
            <a:r>
              <a:rPr lang="en-US" sz="2400" dirty="0">
                <a:latin typeface="Arial" charset="0"/>
              </a:rPr>
              <a:t>Intensity Ratings by Time Interval:</a:t>
            </a:r>
          </a:p>
          <a:p>
            <a:pPr lvl="1" eaLnBrk="1" hangingPunct="1"/>
            <a:endParaRPr lang="en-US" sz="2000" dirty="0">
              <a:latin typeface="Arial" charset="0"/>
              <a:ea typeface="굴림" charset="0"/>
              <a:cs typeface="굴림" charset="0"/>
            </a:endParaRPr>
          </a:p>
          <a:p>
            <a:pPr lvl="1" eaLnBrk="1" hangingPunct="1"/>
            <a:endParaRPr lang="en-US" sz="2000" dirty="0">
              <a:latin typeface="Arial" charset="0"/>
              <a:ea typeface="굴림" charset="0"/>
              <a:cs typeface="굴림" charset="0"/>
            </a:endParaRPr>
          </a:p>
          <a:p>
            <a:pPr lvl="1" eaLnBrk="1" hangingPunct="1"/>
            <a:endParaRPr lang="en-US" sz="2000" dirty="0">
              <a:latin typeface="Arial" charset="0"/>
              <a:ea typeface="굴림" charset="0"/>
              <a:cs typeface="굴림" charset="0"/>
            </a:endParaRPr>
          </a:p>
          <a:p>
            <a:pPr lvl="1" eaLnBrk="1" hangingPunct="1"/>
            <a:endParaRPr lang="en-US" sz="2000" dirty="0">
              <a:latin typeface="Arial" charset="0"/>
              <a:ea typeface="굴림" charset="0"/>
              <a:cs typeface="굴림" charset="0"/>
            </a:endParaRPr>
          </a:p>
          <a:p>
            <a:pPr lvl="1" eaLnBrk="1" hangingPunct="1"/>
            <a:endParaRPr lang="en-US" sz="2000" dirty="0">
              <a:latin typeface="Arial" charset="0"/>
              <a:ea typeface="굴림" charset="0"/>
              <a:cs typeface="굴림" charset="0"/>
            </a:endParaRPr>
          </a:p>
          <a:p>
            <a:pPr lvl="1" eaLnBrk="1" hangingPunct="1"/>
            <a:endParaRPr lang="en-US" sz="2000" dirty="0">
              <a:latin typeface="Arial" charset="0"/>
              <a:ea typeface="굴림" charset="0"/>
              <a:cs typeface="굴림" charset="0"/>
            </a:endParaRPr>
          </a:p>
          <a:p>
            <a:pPr lvl="1" eaLnBrk="1" hangingPunct="1"/>
            <a:endParaRPr lang="en-US" sz="2000" dirty="0">
              <a:latin typeface="Arial" charset="0"/>
              <a:ea typeface="굴림" charset="0"/>
              <a:cs typeface="굴림" charset="0"/>
            </a:endParaRPr>
          </a:p>
          <a:p>
            <a:pPr lvl="1"/>
            <a:r>
              <a:rPr lang="en-US" sz="2000" dirty="0">
                <a:latin typeface="Arial" charset="0"/>
                <a:ea typeface="굴림" charset="0"/>
                <a:cs typeface="굴림" charset="0"/>
              </a:rPr>
              <a:t>Recall: </a:t>
            </a:r>
            <a:r>
              <a:rPr lang="en-US" sz="2000" dirty="0">
                <a:latin typeface="Arial" charset="0"/>
              </a:rPr>
              <a:t>A score of 0 represents very low intensity and a score of 9 represents very high intensity.</a:t>
            </a:r>
          </a:p>
        </p:txBody>
      </p:sp>
      <p:graphicFrame>
        <p:nvGraphicFramePr>
          <p:cNvPr id="694571" name="Group 299"/>
          <p:cNvGraphicFramePr>
            <a:graphicFrameLocks noGrp="1"/>
          </p:cNvGraphicFramePr>
          <p:nvPr>
            <p:extLst>
              <p:ext uri="{D42A27DB-BD31-4B8C-83A1-F6EECF244321}">
                <p14:modId xmlns:p14="http://schemas.microsoft.com/office/powerpoint/2010/main" val="2801598707"/>
              </p:ext>
            </p:extLst>
          </p:nvPr>
        </p:nvGraphicFramePr>
        <p:xfrm>
          <a:off x="1066800" y="2667000"/>
          <a:ext cx="7080250" cy="2135187"/>
        </p:xfrm>
        <a:graphic>
          <a:graphicData uri="http://schemas.openxmlformats.org/drawingml/2006/table">
            <a:tbl>
              <a:tblPr/>
              <a:tblGrid>
                <a:gridCol w="1038225">
                  <a:extLst>
                    <a:ext uri="{9D8B030D-6E8A-4147-A177-3AD203B41FA5}">
                      <a16:colId xmlns:a16="http://schemas.microsoft.com/office/drawing/2014/main" val="20000"/>
                    </a:ext>
                  </a:extLst>
                </a:gridCol>
                <a:gridCol w="573087">
                  <a:extLst>
                    <a:ext uri="{9D8B030D-6E8A-4147-A177-3AD203B41FA5}">
                      <a16:colId xmlns:a16="http://schemas.microsoft.com/office/drawing/2014/main" val="20001"/>
                    </a:ext>
                  </a:extLst>
                </a:gridCol>
                <a:gridCol w="573088">
                  <a:extLst>
                    <a:ext uri="{9D8B030D-6E8A-4147-A177-3AD203B41FA5}">
                      <a16:colId xmlns:a16="http://schemas.microsoft.com/office/drawing/2014/main" val="20002"/>
                    </a:ext>
                  </a:extLst>
                </a:gridCol>
                <a:gridCol w="573087">
                  <a:extLst>
                    <a:ext uri="{9D8B030D-6E8A-4147-A177-3AD203B41FA5}">
                      <a16:colId xmlns:a16="http://schemas.microsoft.com/office/drawing/2014/main" val="20003"/>
                    </a:ext>
                  </a:extLst>
                </a:gridCol>
                <a:gridCol w="728663">
                  <a:extLst>
                    <a:ext uri="{9D8B030D-6E8A-4147-A177-3AD203B41FA5}">
                      <a16:colId xmlns:a16="http://schemas.microsoft.com/office/drawing/2014/main" val="20004"/>
                    </a:ext>
                  </a:extLst>
                </a:gridCol>
                <a:gridCol w="573087">
                  <a:extLst>
                    <a:ext uri="{9D8B030D-6E8A-4147-A177-3AD203B41FA5}">
                      <a16:colId xmlns:a16="http://schemas.microsoft.com/office/drawing/2014/main" val="20005"/>
                    </a:ext>
                  </a:extLst>
                </a:gridCol>
                <a:gridCol w="573088">
                  <a:extLst>
                    <a:ext uri="{9D8B030D-6E8A-4147-A177-3AD203B41FA5}">
                      <a16:colId xmlns:a16="http://schemas.microsoft.com/office/drawing/2014/main" val="20006"/>
                    </a:ext>
                  </a:extLst>
                </a:gridCol>
                <a:gridCol w="573087">
                  <a:extLst>
                    <a:ext uri="{9D8B030D-6E8A-4147-A177-3AD203B41FA5}">
                      <a16:colId xmlns:a16="http://schemas.microsoft.com/office/drawing/2014/main" val="20007"/>
                    </a:ext>
                  </a:extLst>
                </a:gridCol>
                <a:gridCol w="728663">
                  <a:extLst>
                    <a:ext uri="{9D8B030D-6E8A-4147-A177-3AD203B41FA5}">
                      <a16:colId xmlns:a16="http://schemas.microsoft.com/office/drawing/2014/main" val="20008"/>
                    </a:ext>
                  </a:extLst>
                </a:gridCol>
                <a:gridCol w="573087">
                  <a:extLst>
                    <a:ext uri="{9D8B030D-6E8A-4147-A177-3AD203B41FA5}">
                      <a16:colId xmlns:a16="http://schemas.microsoft.com/office/drawing/2014/main" val="20009"/>
                    </a:ext>
                  </a:extLst>
                </a:gridCol>
                <a:gridCol w="573088">
                  <a:extLst>
                    <a:ext uri="{9D8B030D-6E8A-4147-A177-3AD203B41FA5}">
                      <a16:colId xmlns:a16="http://schemas.microsoft.com/office/drawing/2014/main" val="20010"/>
                    </a:ext>
                  </a:extLst>
                </a:gridCol>
              </a:tblGrid>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200" b="0" i="0" u="none" strike="noStrike" cap="none" normalizeH="0" baseline="0">
                        <a:ln>
                          <a:noFill/>
                        </a:ln>
                        <a:solidFill>
                          <a:schemeClr val="tx1"/>
                        </a:solidFill>
                        <a:effectLst/>
                        <a:latin typeface="Arial" charset="0"/>
                        <a:ea typeface="ＭＳ Ｐゴシック" pitchFamily="28" charset="-128"/>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10">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200" b="0" i="0" u="none" strike="noStrike" cap="none" normalizeH="0" baseline="0" dirty="0">
                        <a:ln>
                          <a:noFill/>
                        </a:ln>
                        <a:solidFill>
                          <a:schemeClr val="tx1"/>
                        </a:solidFill>
                        <a:effectLst/>
                        <a:latin typeface="Arial" charset="0"/>
                        <a:ea typeface="ＭＳ Ｐゴシック" pitchFamily="28" charset="-128"/>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10000"/>
                  </a:ext>
                </a:extLst>
              </a:tr>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Group</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2</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3</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4</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6</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7</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8</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2678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0 min</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8.5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7.0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10.0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6.5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8.5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10.0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 min</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6.0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6.5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10.0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7.0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6.0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7.5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8.0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2 min</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5.5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6.0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8.5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10.0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6.5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a:ln>
                            <a:noFill/>
                          </a:ln>
                          <a:solidFill>
                            <a:schemeClr val="tx1"/>
                          </a:solidFill>
                          <a:effectLst/>
                          <a:latin typeface="Arial" charset="0"/>
                        </a:rPr>
                        <a:t>6.5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5.0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5.0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4.5</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a:ln>
                            <a:noFill/>
                          </a:ln>
                          <a:solidFill>
                            <a:schemeClr val="tx1"/>
                          </a:solidFill>
                          <a:effectLst/>
                          <a:latin typeface="Arial" charset="0"/>
                        </a:rPr>
                        <a:t>5.0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820348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838200" y="457200"/>
            <a:ext cx="7696200" cy="758825"/>
          </a:xfrm>
        </p:spPr>
        <p:txBody>
          <a:bodyPr/>
          <a:lstStyle/>
          <a:p>
            <a:pPr eaLnBrk="1" hangingPunct="1"/>
            <a:r>
              <a:rPr lang="en-US" sz="4000" dirty="0">
                <a:latin typeface="Arial" charset="0"/>
              </a:rPr>
              <a:t>Interpreting the Question</a:t>
            </a:r>
          </a:p>
        </p:txBody>
      </p:sp>
      <p:sp>
        <p:nvSpPr>
          <p:cNvPr id="23555" name="Rectangle 3"/>
          <p:cNvSpPr>
            <a:spLocks noGrp="1" noChangeArrowheads="1"/>
          </p:cNvSpPr>
          <p:nvPr>
            <p:ph type="body" idx="4294967295"/>
          </p:nvPr>
        </p:nvSpPr>
        <p:spPr>
          <a:xfrm>
            <a:off x="533400" y="1371600"/>
            <a:ext cx="8274050" cy="5103813"/>
          </a:xfrm>
        </p:spPr>
        <p:txBody>
          <a:bodyPr>
            <a:normAutofit lnSpcReduction="10000"/>
          </a:bodyPr>
          <a:lstStyle/>
          <a:p>
            <a:pPr marL="0" indent="0" eaLnBrk="1" hangingPunct="1">
              <a:buNone/>
            </a:pPr>
            <a:r>
              <a:rPr lang="en-US" sz="2300" dirty="0">
                <a:latin typeface="Arial" charset="0"/>
              </a:rPr>
              <a:t>	In a study of smell adaptation, 30 participants are requested to enter a heavily used (and heavily</a:t>
            </a:r>
            <a:r>
              <a:rPr lang="ja-JP" altLang="en-US" sz="2300" dirty="0">
                <a:latin typeface="Arial" charset="0"/>
              </a:rPr>
              <a:t>‘</a:t>
            </a:r>
            <a:r>
              <a:rPr lang="en-US" sz="2300" dirty="0">
                <a:latin typeface="Arial" charset="0"/>
              </a:rPr>
              <a:t>scented</a:t>
            </a:r>
            <a:r>
              <a:rPr lang="ja-JP" altLang="en-US" sz="2300" dirty="0">
                <a:latin typeface="Arial" charset="0"/>
              </a:rPr>
              <a:t>’</a:t>
            </a:r>
            <a:r>
              <a:rPr lang="en-US" sz="2300" dirty="0">
                <a:latin typeface="Arial" charset="0"/>
              </a:rPr>
              <a:t>) locker room. They are </a:t>
            </a:r>
            <a:r>
              <a:rPr lang="en-US" sz="2300" dirty="0">
                <a:solidFill>
                  <a:srgbClr val="FF0000"/>
                </a:solidFill>
                <a:latin typeface="Arial" charset="0"/>
              </a:rPr>
              <a:t>randomly assigned </a:t>
            </a:r>
            <a:r>
              <a:rPr lang="en-US" sz="2300" dirty="0">
                <a:latin typeface="Arial" charset="0"/>
              </a:rPr>
              <a:t>to 3 groups and instructed to rate odor intensity using a 10-point rating scale.  A score of 0 represents very low intensity and a score of 9 represents very high intensity.  The first group</a:t>
            </a:r>
            <a:r>
              <a:rPr lang="ja-JP" altLang="en-US" sz="2300" dirty="0">
                <a:latin typeface="Arial" charset="0"/>
              </a:rPr>
              <a:t>’</a:t>
            </a:r>
            <a:r>
              <a:rPr lang="en-US" sz="2300" dirty="0">
                <a:latin typeface="Arial" charset="0"/>
              </a:rPr>
              <a:t>s rating is made upon first entering the locker room. Group two makes a rating at 1 minute after entry. The </a:t>
            </a:r>
            <a:r>
              <a:rPr lang="en-US" sz="2300" dirty="0">
                <a:solidFill>
                  <a:srgbClr val="FF0000"/>
                </a:solidFill>
                <a:latin typeface="Arial" charset="0"/>
              </a:rPr>
              <a:t>third group </a:t>
            </a:r>
            <a:r>
              <a:rPr lang="en-US" sz="2300" dirty="0">
                <a:latin typeface="Arial" charset="0"/>
              </a:rPr>
              <a:t>makes their ratings 1 minute later. The researcher is aware that smell sensitivity decreases in older individuals, thus participants are </a:t>
            </a:r>
            <a:r>
              <a:rPr lang="en-US" sz="2300" dirty="0">
                <a:solidFill>
                  <a:srgbClr val="FF0000"/>
                </a:solidFill>
                <a:latin typeface="Arial" charset="0"/>
              </a:rPr>
              <a:t>matched for age</a:t>
            </a:r>
            <a:r>
              <a:rPr lang="en-US" sz="2300" dirty="0">
                <a:latin typeface="Arial" charset="0"/>
              </a:rPr>
              <a:t>. Does smell adaptation occur in this experiment?  (use alpha = .05)</a:t>
            </a:r>
          </a:p>
          <a:p>
            <a:pPr lvl="1">
              <a:lnSpc>
                <a:spcPct val="80000"/>
              </a:lnSpc>
            </a:pPr>
            <a:r>
              <a:rPr lang="en-US" sz="1800" dirty="0">
                <a:latin typeface="Arial" charset="0"/>
              </a:rPr>
              <a:t>independent variable (time to adapt) is discrete</a:t>
            </a:r>
            <a:r>
              <a:rPr lang="en-US" sz="1800" dirty="0">
                <a:latin typeface="Arial" charset="0"/>
                <a:sym typeface="Wingdings"/>
              </a:rPr>
              <a:t></a:t>
            </a:r>
            <a:r>
              <a:rPr lang="en-US" sz="1800" dirty="0">
                <a:latin typeface="Arial" charset="0"/>
              </a:rPr>
              <a:t> ANOVA or t-test</a:t>
            </a:r>
          </a:p>
          <a:p>
            <a:pPr lvl="1">
              <a:lnSpc>
                <a:spcPct val="80000"/>
              </a:lnSpc>
            </a:pPr>
            <a:r>
              <a:rPr lang="en-US" sz="1800" dirty="0">
                <a:latin typeface="Arial" charset="0"/>
              </a:rPr>
              <a:t>Three groups-</a:t>
            </a:r>
            <a:r>
              <a:rPr lang="en-US" sz="1800" dirty="0">
                <a:latin typeface="Arial" charset="0"/>
                <a:sym typeface="Wingdings"/>
              </a:rPr>
              <a:t> ANOVA</a:t>
            </a:r>
          </a:p>
          <a:p>
            <a:pPr lvl="1">
              <a:lnSpc>
                <a:spcPct val="80000"/>
              </a:lnSpc>
            </a:pPr>
            <a:r>
              <a:rPr lang="en-US" sz="1800" dirty="0">
                <a:latin typeface="Arial" charset="0"/>
                <a:sym typeface="Wingdings"/>
              </a:rPr>
              <a:t>Randomly assigned; Matched  Between participants, Dependent Groups</a:t>
            </a:r>
          </a:p>
          <a:p>
            <a:pPr lvl="1">
              <a:lnSpc>
                <a:spcPct val="80000"/>
              </a:lnSpc>
            </a:pPr>
            <a:endParaRPr lang="en-US" sz="1800" dirty="0">
              <a:latin typeface="Arial" charset="0"/>
            </a:endParaRPr>
          </a:p>
          <a:p>
            <a:pPr lvl="1">
              <a:lnSpc>
                <a:spcPct val="80000"/>
              </a:lnSpc>
            </a:pPr>
            <a:endParaRPr lang="en-US" sz="1800" dirty="0">
              <a:latin typeface="Arial" charset="0"/>
            </a:endParaRPr>
          </a:p>
        </p:txBody>
      </p:sp>
    </p:spTree>
    <p:extLst>
      <p:ext uri="{BB962C8B-B14F-4D97-AF65-F5344CB8AC3E}">
        <p14:creationId xmlns:p14="http://schemas.microsoft.com/office/powerpoint/2010/main" val="745260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0" y="422275"/>
            <a:ext cx="8534400" cy="758825"/>
          </a:xfrm>
        </p:spPr>
        <p:txBody>
          <a:bodyPr/>
          <a:lstStyle/>
          <a:p>
            <a:pPr eaLnBrk="1" hangingPunct="1"/>
            <a:r>
              <a:rPr lang="en-US" sz="4000" dirty="0">
                <a:latin typeface="Arial" charset="0"/>
              </a:rPr>
              <a:t>Step 1: Formulate Hypotheses</a:t>
            </a:r>
          </a:p>
        </p:txBody>
      </p:sp>
      <p:sp>
        <p:nvSpPr>
          <p:cNvPr id="747523" name="Rectangle 3"/>
          <p:cNvSpPr>
            <a:spLocks noGrp="1" noChangeArrowheads="1"/>
          </p:cNvSpPr>
          <p:nvPr>
            <p:ph type="body" idx="4294967295"/>
          </p:nvPr>
        </p:nvSpPr>
        <p:spPr>
          <a:xfrm>
            <a:off x="609600" y="1524000"/>
            <a:ext cx="7924800" cy="4598988"/>
          </a:xfrm>
        </p:spPr>
        <p:txBody>
          <a:bodyPr/>
          <a:lstStyle/>
          <a:p>
            <a:pPr>
              <a:lnSpc>
                <a:spcPct val="120000"/>
              </a:lnSpc>
            </a:pPr>
            <a:r>
              <a:rPr lang="en-US" sz="2200" dirty="0">
                <a:latin typeface="Arial" charset="0"/>
              </a:rPr>
              <a:t>Objective of study: determine whether </a:t>
            </a:r>
            <a:r>
              <a:rPr lang="en-US" altLang="ko-KR" sz="2200" dirty="0">
                <a:latin typeface="Arial" charset="0"/>
                <a:ea typeface="굴림" charset="0"/>
                <a:cs typeface="굴림" charset="0"/>
              </a:rPr>
              <a:t>smell adaptation occurs</a:t>
            </a:r>
            <a:r>
              <a:rPr lang="en-US" sz="2200" dirty="0">
                <a:latin typeface="Arial" charset="0"/>
              </a:rPr>
              <a:t>. </a:t>
            </a:r>
          </a:p>
          <a:p>
            <a:pPr lvl="1">
              <a:lnSpc>
                <a:spcPct val="120000"/>
              </a:lnSpc>
            </a:pPr>
            <a:r>
              <a:rPr lang="en-US" sz="2200" dirty="0">
                <a:latin typeface="Arial" charset="0"/>
              </a:rPr>
              <a:t>Direction of test: One-tailed.</a:t>
            </a:r>
          </a:p>
          <a:p>
            <a:pPr>
              <a:lnSpc>
                <a:spcPct val="120000"/>
              </a:lnSpc>
            </a:pPr>
            <a:r>
              <a:rPr lang="en-US" sz="2200" dirty="0">
                <a:latin typeface="Arial" charset="0"/>
              </a:rPr>
              <a:t>Hypotheses:</a:t>
            </a:r>
          </a:p>
          <a:p>
            <a:pPr lvl="2" eaLnBrk="1" hangingPunct="1">
              <a:lnSpc>
                <a:spcPct val="120000"/>
              </a:lnSpc>
            </a:pPr>
            <a:r>
              <a:rPr lang="en-US" sz="2400" dirty="0">
                <a:latin typeface="Arial" charset="0"/>
              </a:rPr>
              <a:t>H</a:t>
            </a:r>
            <a:r>
              <a:rPr lang="en-US" sz="2400" baseline="-25000" dirty="0">
                <a:latin typeface="Arial" charset="0"/>
              </a:rPr>
              <a:t>o</a:t>
            </a:r>
            <a:r>
              <a:rPr lang="en-US" sz="2400" dirty="0">
                <a:latin typeface="Arial" charset="0"/>
              </a:rPr>
              <a:t>: </a:t>
            </a:r>
            <a:r>
              <a:rPr lang="en-US" sz="2400" dirty="0">
                <a:solidFill>
                  <a:srgbClr val="000000"/>
                </a:solidFill>
                <a:latin typeface="Arial" charset="0"/>
                <a:cs typeface="ＭＳ Ｐゴシック" charset="0"/>
                <a:sym typeface="Symbol" charset="0"/>
              </a:rPr>
              <a:t>All of the population means are the same.</a:t>
            </a:r>
            <a:r>
              <a:rPr lang="en-US" sz="2400" dirty="0">
                <a:solidFill>
                  <a:srgbClr val="000000"/>
                </a:solidFill>
                <a:latin typeface="Arial" charset="0"/>
                <a:sym typeface="Symbol" charset="0"/>
              </a:rPr>
              <a:t> </a:t>
            </a:r>
          </a:p>
          <a:p>
            <a:pPr lvl="2">
              <a:lnSpc>
                <a:spcPct val="120000"/>
              </a:lnSpc>
            </a:pPr>
            <a:r>
              <a:rPr lang="en-US" sz="2400" dirty="0">
                <a:latin typeface="Arial" charset="0"/>
              </a:rPr>
              <a:t>H</a:t>
            </a:r>
            <a:r>
              <a:rPr lang="en-US" sz="2400" baseline="-25000" dirty="0">
                <a:latin typeface="Arial" charset="0"/>
              </a:rPr>
              <a:t>a</a:t>
            </a:r>
            <a:r>
              <a:rPr lang="en-US" sz="2400" dirty="0">
                <a:latin typeface="Arial" charset="0"/>
              </a:rPr>
              <a:t>: </a:t>
            </a:r>
            <a:r>
              <a:rPr lang="en-US" sz="2400" dirty="0">
                <a:solidFill>
                  <a:srgbClr val="000000"/>
                </a:solidFill>
                <a:latin typeface="Arial" charset="0"/>
                <a:cs typeface="ＭＳ Ｐゴシック" charset="0"/>
                <a:sym typeface="Symbol" charset="0"/>
              </a:rPr>
              <a:t>All of the population means are not the same.</a:t>
            </a:r>
            <a:r>
              <a:rPr lang="en-US" sz="2400" dirty="0">
                <a:solidFill>
                  <a:srgbClr val="000000"/>
                </a:solidFill>
                <a:latin typeface="Arial" charset="0"/>
                <a:sym typeface="Symbol" charset="0"/>
              </a:rPr>
              <a:t> </a:t>
            </a:r>
          </a:p>
          <a:p>
            <a:pPr lvl="2" eaLnBrk="1" hangingPunct="1">
              <a:lnSpc>
                <a:spcPct val="90000"/>
              </a:lnSpc>
            </a:pPr>
            <a:endParaRPr lang="en-US" sz="2000" dirty="0">
              <a:solidFill>
                <a:srgbClr val="000000"/>
              </a:solidFill>
              <a:latin typeface="Arial" charset="0"/>
              <a:cs typeface="ＭＳ Ｐゴシック" charset="0"/>
              <a:sym typeface="Symbol" charset="0"/>
            </a:endParaRPr>
          </a:p>
        </p:txBody>
      </p:sp>
    </p:spTree>
    <p:extLst>
      <p:ext uri="{BB962C8B-B14F-4D97-AF65-F5344CB8AC3E}">
        <p14:creationId xmlns:p14="http://schemas.microsoft.com/office/powerpoint/2010/main" val="18756381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747523">
                                            <p:txEl>
                                              <p:pRg st="0" end="0"/>
                                            </p:txEl>
                                          </p:spTgt>
                                        </p:tgtEl>
                                        <p:attrNameLst>
                                          <p:attrName>style.visibility</p:attrName>
                                        </p:attrNameLst>
                                      </p:cBhvr>
                                      <p:to>
                                        <p:strVal val="visible"/>
                                      </p:to>
                                    </p:set>
                                    <p:animEffect transition="in" filter="wipe(right)">
                                      <p:cBhvr>
                                        <p:cTn id="7" dur="500"/>
                                        <p:tgtEl>
                                          <p:spTgt spid="747523">
                                            <p:txEl>
                                              <p:pRg st="0" end="0"/>
                                            </p:txEl>
                                          </p:spTgt>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747523">
                                            <p:txEl>
                                              <p:pRg st="1" end="1"/>
                                            </p:txEl>
                                          </p:spTgt>
                                        </p:tgtEl>
                                        <p:attrNameLst>
                                          <p:attrName>style.visibility</p:attrName>
                                        </p:attrNameLst>
                                      </p:cBhvr>
                                      <p:to>
                                        <p:strVal val="visible"/>
                                      </p:to>
                                    </p:set>
                                    <p:animEffect transition="in" filter="wipe(right)">
                                      <p:cBhvr>
                                        <p:cTn id="10" dur="500"/>
                                        <p:tgtEl>
                                          <p:spTgt spid="74752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grpId="0" nodeType="clickEffect">
                                  <p:stCondLst>
                                    <p:cond delay="0"/>
                                  </p:stCondLst>
                                  <p:childTnLst>
                                    <p:set>
                                      <p:cBhvr>
                                        <p:cTn id="14" dur="1" fill="hold">
                                          <p:stCondLst>
                                            <p:cond delay="0"/>
                                          </p:stCondLst>
                                        </p:cTn>
                                        <p:tgtEl>
                                          <p:spTgt spid="747523">
                                            <p:txEl>
                                              <p:pRg st="2" end="2"/>
                                            </p:txEl>
                                          </p:spTgt>
                                        </p:tgtEl>
                                        <p:attrNameLst>
                                          <p:attrName>style.visibility</p:attrName>
                                        </p:attrNameLst>
                                      </p:cBhvr>
                                      <p:to>
                                        <p:strVal val="visible"/>
                                      </p:to>
                                    </p:set>
                                    <p:animEffect transition="in" filter="wipe(right)">
                                      <p:cBhvr>
                                        <p:cTn id="15" dur="500"/>
                                        <p:tgtEl>
                                          <p:spTgt spid="747523">
                                            <p:txEl>
                                              <p:pRg st="2" end="2"/>
                                            </p:txEl>
                                          </p:spTgt>
                                        </p:tgtEl>
                                      </p:cBhvr>
                                    </p:animEffect>
                                  </p:childTnLst>
                                </p:cTn>
                              </p:par>
                              <p:par>
                                <p:cTn id="16" presetID="22" presetClass="entr" presetSubtype="2" fill="hold" grpId="0" nodeType="withEffect">
                                  <p:stCondLst>
                                    <p:cond delay="0"/>
                                  </p:stCondLst>
                                  <p:childTnLst>
                                    <p:set>
                                      <p:cBhvr>
                                        <p:cTn id="17" dur="1" fill="hold">
                                          <p:stCondLst>
                                            <p:cond delay="0"/>
                                          </p:stCondLst>
                                        </p:cTn>
                                        <p:tgtEl>
                                          <p:spTgt spid="747523">
                                            <p:txEl>
                                              <p:pRg st="3" end="3"/>
                                            </p:txEl>
                                          </p:spTgt>
                                        </p:tgtEl>
                                        <p:attrNameLst>
                                          <p:attrName>style.visibility</p:attrName>
                                        </p:attrNameLst>
                                      </p:cBhvr>
                                      <p:to>
                                        <p:strVal val="visible"/>
                                      </p:to>
                                    </p:set>
                                    <p:animEffect transition="in" filter="wipe(right)">
                                      <p:cBhvr>
                                        <p:cTn id="18" dur="500"/>
                                        <p:tgtEl>
                                          <p:spTgt spid="747523">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747523">
                                            <p:txEl>
                                              <p:pRg st="4" end="4"/>
                                            </p:txEl>
                                          </p:spTgt>
                                        </p:tgtEl>
                                        <p:attrNameLst>
                                          <p:attrName>style.visibility</p:attrName>
                                        </p:attrNameLst>
                                      </p:cBhvr>
                                      <p:to>
                                        <p:strVal val="visible"/>
                                      </p:to>
                                    </p:set>
                                    <p:animEffect transition="in" filter="wipe(right)">
                                      <p:cBhvr>
                                        <p:cTn id="23" dur="500"/>
                                        <p:tgtEl>
                                          <p:spTgt spid="7475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2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body" idx="4294967295"/>
          </p:nvPr>
        </p:nvSpPr>
        <p:spPr>
          <a:xfrm>
            <a:off x="914400" y="1404938"/>
            <a:ext cx="7620000" cy="4598987"/>
          </a:xfrm>
        </p:spPr>
        <p:txBody>
          <a:bodyPr/>
          <a:lstStyle/>
          <a:p>
            <a:pPr>
              <a:lnSpc>
                <a:spcPct val="90000"/>
              </a:lnSpc>
            </a:pPr>
            <a:r>
              <a:rPr lang="en-US" dirty="0">
                <a:latin typeface="Arial" charset="0"/>
              </a:rPr>
              <a:t>The appropriate test is the omnibus F test:</a:t>
            </a:r>
            <a:endParaRPr lang="en-US" sz="2400" dirty="0">
              <a:latin typeface="Arial" charset="0"/>
            </a:endParaRPr>
          </a:p>
          <a:p>
            <a:pPr lvl="1" eaLnBrk="1" hangingPunct="1">
              <a:lnSpc>
                <a:spcPct val="90000"/>
              </a:lnSpc>
            </a:pPr>
            <a:endParaRPr lang="en-US" sz="2400" dirty="0">
              <a:latin typeface="Arial" charset="0"/>
            </a:endParaRPr>
          </a:p>
          <a:p>
            <a:pPr lvl="1" eaLnBrk="1" hangingPunct="1">
              <a:lnSpc>
                <a:spcPct val="90000"/>
              </a:lnSpc>
            </a:pPr>
            <a:endParaRPr lang="en-US" sz="2400" dirty="0">
              <a:latin typeface="Arial" charset="0"/>
            </a:endParaRPr>
          </a:p>
          <a:p>
            <a:pPr lvl="1" eaLnBrk="1" hangingPunct="1">
              <a:lnSpc>
                <a:spcPct val="90000"/>
              </a:lnSpc>
            </a:pPr>
            <a:endParaRPr lang="en-US" sz="2400" dirty="0">
              <a:latin typeface="Arial" charset="0"/>
            </a:endParaRPr>
          </a:p>
          <a:p>
            <a:pPr lvl="1" eaLnBrk="1" hangingPunct="1">
              <a:lnSpc>
                <a:spcPct val="90000"/>
              </a:lnSpc>
            </a:pPr>
            <a:endParaRPr lang="en-US" sz="2400" dirty="0">
              <a:latin typeface="Arial" charset="0"/>
            </a:endParaRPr>
          </a:p>
          <a:p>
            <a:pPr>
              <a:lnSpc>
                <a:spcPct val="90000"/>
              </a:lnSpc>
            </a:pPr>
            <a:endParaRPr lang="en-US" dirty="0">
              <a:latin typeface="Arial" charset="0"/>
            </a:endParaRPr>
          </a:p>
          <a:p>
            <a:pPr>
              <a:lnSpc>
                <a:spcPct val="90000"/>
              </a:lnSpc>
            </a:pPr>
            <a:r>
              <a:rPr lang="en-US" dirty="0">
                <a:latin typeface="Arial" charset="0"/>
              </a:rPr>
              <a:t>We will have to set up the Within Participants ANOVA table</a:t>
            </a:r>
            <a:endParaRPr lang="en-US" sz="2400" dirty="0">
              <a:latin typeface="Arial" charset="0"/>
            </a:endParaRPr>
          </a:p>
        </p:txBody>
      </p:sp>
      <p:sp>
        <p:nvSpPr>
          <p:cNvPr id="43011" name="Rectangle 3"/>
          <p:cNvSpPr>
            <a:spLocks noGrp="1" noChangeArrowheads="1"/>
          </p:cNvSpPr>
          <p:nvPr>
            <p:ph type="title" idx="4294967295"/>
          </p:nvPr>
        </p:nvSpPr>
        <p:spPr>
          <a:xfrm>
            <a:off x="0" y="382588"/>
            <a:ext cx="8534400" cy="758825"/>
          </a:xfrm>
        </p:spPr>
        <p:txBody>
          <a:bodyPr/>
          <a:lstStyle/>
          <a:p>
            <a:pPr eaLnBrk="1" hangingPunct="1"/>
            <a:r>
              <a:rPr lang="en-US" sz="4000" dirty="0">
                <a:latin typeface="Arial" charset="0"/>
              </a:rPr>
              <a:t>Step 2: Select Test Statistic</a:t>
            </a:r>
          </a:p>
        </p:txBody>
      </p:sp>
      <p:pic>
        <p:nvPicPr>
          <p:cNvPr id="7495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6239" y="2642073"/>
            <a:ext cx="3200400" cy="11668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32756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49572"/>
                                        </p:tgtEl>
                                        <p:attrNameLst>
                                          <p:attrName>style.visibility</p:attrName>
                                        </p:attrNameLst>
                                      </p:cBhvr>
                                      <p:to>
                                        <p:strVal val="visible"/>
                                      </p:to>
                                    </p:set>
                                    <p:animEffect transition="in" filter="box(in)">
                                      <p:cBhvr>
                                        <p:cTn id="7" dur="500"/>
                                        <p:tgtEl>
                                          <p:spTgt spid="7495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609600" y="457200"/>
            <a:ext cx="8001000" cy="758825"/>
          </a:xfrm>
        </p:spPr>
        <p:txBody>
          <a:bodyPr/>
          <a:lstStyle/>
          <a:p>
            <a:pPr eaLnBrk="1" hangingPunct="1"/>
            <a:r>
              <a:rPr lang="en-US" sz="3600" dirty="0">
                <a:latin typeface="Arial" charset="0"/>
              </a:rPr>
              <a:t>Step 3: Identify the Rejection Region</a:t>
            </a:r>
          </a:p>
        </p:txBody>
      </p:sp>
      <p:sp>
        <p:nvSpPr>
          <p:cNvPr id="621571" name="Rectangle 3"/>
          <p:cNvSpPr>
            <a:spLocks noGrp="1" noChangeArrowheads="1"/>
          </p:cNvSpPr>
          <p:nvPr>
            <p:ph type="body" idx="4294967295"/>
          </p:nvPr>
        </p:nvSpPr>
        <p:spPr>
          <a:xfrm>
            <a:off x="609600" y="1524000"/>
            <a:ext cx="8077200" cy="4598988"/>
          </a:xfrm>
        </p:spPr>
        <p:txBody>
          <a:bodyPr/>
          <a:lstStyle/>
          <a:p>
            <a:r>
              <a:rPr lang="en-US" sz="2600" dirty="0">
                <a:latin typeface="Arial" charset="0"/>
              </a:rPr>
              <a:t>The critical F-ratio is selected according to the degrees of freedom in the </a:t>
            </a:r>
          </a:p>
          <a:p>
            <a:pPr lvl="1"/>
            <a:r>
              <a:rPr lang="en-US" sz="2400" dirty="0">
                <a:latin typeface="Arial" charset="0"/>
              </a:rPr>
              <a:t>a) numerator: </a:t>
            </a:r>
            <a:r>
              <a:rPr lang="en-US" sz="2400" i="1" dirty="0" err="1">
                <a:latin typeface="Arial" charset="0"/>
              </a:rPr>
              <a:t>df</a:t>
            </a:r>
            <a:r>
              <a:rPr lang="en-US" sz="2400" dirty="0">
                <a:latin typeface="Arial" charset="0"/>
              </a:rPr>
              <a:t> = k - 1, where k is the number of levels in the independent variable, and</a:t>
            </a:r>
          </a:p>
          <a:p>
            <a:pPr lvl="1"/>
            <a:r>
              <a:rPr lang="en-US" sz="2400" dirty="0">
                <a:latin typeface="Arial" charset="0"/>
              </a:rPr>
              <a:t>b) denominator: </a:t>
            </a:r>
            <a:r>
              <a:rPr lang="en-US" sz="2400" i="1" dirty="0" err="1">
                <a:latin typeface="Arial" charset="0"/>
              </a:rPr>
              <a:t>df</a:t>
            </a:r>
            <a:r>
              <a:rPr lang="en-US" sz="2400" dirty="0">
                <a:latin typeface="Arial" charset="0"/>
              </a:rPr>
              <a:t> = N - k - b + 1, where N is the total number of participants in the entire experiment and b is the number of blocks.</a:t>
            </a:r>
          </a:p>
          <a:p>
            <a:pPr lvl="3" eaLnBrk="1" hangingPunct="1"/>
            <a:r>
              <a:rPr lang="en-US" sz="1800" dirty="0">
                <a:latin typeface="Arial" charset="0"/>
              </a:rPr>
              <a:t>N = </a:t>
            </a:r>
          </a:p>
          <a:p>
            <a:pPr lvl="3" eaLnBrk="1" hangingPunct="1"/>
            <a:r>
              <a:rPr lang="en-US" sz="1800" dirty="0">
                <a:latin typeface="Arial" charset="0"/>
              </a:rPr>
              <a:t>b =</a:t>
            </a:r>
          </a:p>
          <a:p>
            <a:pPr lvl="1" eaLnBrk="1" hangingPunct="1"/>
            <a:r>
              <a:rPr lang="en-US" sz="2000" dirty="0">
                <a:latin typeface="Arial" charset="0"/>
              </a:rPr>
              <a:t>Critical F-ratio is:</a:t>
            </a:r>
          </a:p>
          <a:p>
            <a:pPr lvl="2" eaLnBrk="1" hangingPunct="1"/>
            <a:r>
              <a:rPr lang="en-US" sz="2000" dirty="0">
                <a:latin typeface="Arial" charset="0"/>
              </a:rPr>
              <a:t>F(2, 18) =</a:t>
            </a:r>
          </a:p>
        </p:txBody>
      </p:sp>
      <p:sp>
        <p:nvSpPr>
          <p:cNvPr id="621572" name="Text Box 4"/>
          <p:cNvSpPr txBox="1">
            <a:spLocks noChangeArrowheads="1"/>
          </p:cNvSpPr>
          <p:nvPr/>
        </p:nvSpPr>
        <p:spPr bwMode="auto">
          <a:xfrm>
            <a:off x="2590800" y="4648200"/>
            <a:ext cx="466725" cy="396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t>10</a:t>
            </a:r>
          </a:p>
        </p:txBody>
      </p:sp>
      <p:sp>
        <p:nvSpPr>
          <p:cNvPr id="621573" name="Text Box 5"/>
          <p:cNvSpPr txBox="1">
            <a:spLocks noChangeArrowheads="1"/>
          </p:cNvSpPr>
          <p:nvPr/>
        </p:nvSpPr>
        <p:spPr bwMode="auto">
          <a:xfrm>
            <a:off x="2590800" y="4343400"/>
            <a:ext cx="466725" cy="396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t>30</a:t>
            </a:r>
          </a:p>
        </p:txBody>
      </p:sp>
      <p:sp>
        <p:nvSpPr>
          <p:cNvPr id="621574" name="Text Box 6"/>
          <p:cNvSpPr txBox="1">
            <a:spLocks noChangeArrowheads="1"/>
          </p:cNvSpPr>
          <p:nvPr/>
        </p:nvSpPr>
        <p:spPr bwMode="auto">
          <a:xfrm>
            <a:off x="2971800" y="5334000"/>
            <a:ext cx="733770"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200" dirty="0"/>
              <a:t>3.55</a:t>
            </a:r>
          </a:p>
        </p:txBody>
      </p:sp>
    </p:spTree>
    <p:extLst>
      <p:ext uri="{BB962C8B-B14F-4D97-AF65-F5344CB8AC3E}">
        <p14:creationId xmlns:p14="http://schemas.microsoft.com/office/powerpoint/2010/main" val="36821822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21571">
                                            <p:txEl>
                                              <p:pRg st="0" end="0"/>
                                            </p:txEl>
                                          </p:spTgt>
                                        </p:tgtEl>
                                        <p:attrNameLst>
                                          <p:attrName>style.visibility</p:attrName>
                                        </p:attrNameLst>
                                      </p:cBhvr>
                                      <p:to>
                                        <p:strVal val="visible"/>
                                      </p:to>
                                    </p:set>
                                    <p:animEffect transition="in" filter="wipe(right)">
                                      <p:cBhvr>
                                        <p:cTn id="7" dur="500"/>
                                        <p:tgtEl>
                                          <p:spTgt spid="621571">
                                            <p:txEl>
                                              <p:pRg st="0" end="0"/>
                                            </p:txEl>
                                          </p:spTgt>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21571">
                                            <p:txEl>
                                              <p:pRg st="1" end="1"/>
                                            </p:txEl>
                                          </p:spTgt>
                                        </p:tgtEl>
                                        <p:attrNameLst>
                                          <p:attrName>style.visibility</p:attrName>
                                        </p:attrNameLst>
                                      </p:cBhvr>
                                      <p:to>
                                        <p:strVal val="visible"/>
                                      </p:to>
                                    </p:set>
                                    <p:animEffect transition="in" filter="wipe(right)">
                                      <p:cBhvr>
                                        <p:cTn id="10" dur="500"/>
                                        <p:tgtEl>
                                          <p:spTgt spid="621571">
                                            <p:txEl>
                                              <p:pRg st="1" end="1"/>
                                            </p:txEl>
                                          </p:spTgt>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621571">
                                            <p:txEl>
                                              <p:pRg st="2" end="2"/>
                                            </p:txEl>
                                          </p:spTgt>
                                        </p:tgtEl>
                                        <p:attrNameLst>
                                          <p:attrName>style.visibility</p:attrName>
                                        </p:attrNameLst>
                                      </p:cBhvr>
                                      <p:to>
                                        <p:strVal val="visible"/>
                                      </p:to>
                                    </p:set>
                                    <p:animEffect transition="in" filter="wipe(right)">
                                      <p:cBhvr>
                                        <p:cTn id="13" dur="500"/>
                                        <p:tgtEl>
                                          <p:spTgt spid="621571">
                                            <p:txEl>
                                              <p:pRg st="2" end="2"/>
                                            </p:txEl>
                                          </p:spTgt>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621571">
                                            <p:txEl>
                                              <p:pRg st="3" end="3"/>
                                            </p:txEl>
                                          </p:spTgt>
                                        </p:tgtEl>
                                        <p:attrNameLst>
                                          <p:attrName>style.visibility</p:attrName>
                                        </p:attrNameLst>
                                      </p:cBhvr>
                                      <p:to>
                                        <p:strVal val="visible"/>
                                      </p:to>
                                    </p:set>
                                    <p:animEffect transition="in" filter="wipe(right)">
                                      <p:cBhvr>
                                        <p:cTn id="16" dur="500"/>
                                        <p:tgtEl>
                                          <p:spTgt spid="621571">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621573"/>
                                        </p:tgtEl>
                                        <p:attrNameLst>
                                          <p:attrName>style.visibility</p:attrName>
                                        </p:attrNameLst>
                                      </p:cBhvr>
                                      <p:to>
                                        <p:strVal val="visible"/>
                                      </p:to>
                                    </p:set>
                                    <p:animEffect transition="in" filter="box(in)">
                                      <p:cBhvr>
                                        <p:cTn id="21" dur="500"/>
                                        <p:tgtEl>
                                          <p:spTgt spid="62157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2" fill="hold" grpId="0" nodeType="clickEffect">
                                  <p:stCondLst>
                                    <p:cond delay="0"/>
                                  </p:stCondLst>
                                  <p:childTnLst>
                                    <p:set>
                                      <p:cBhvr>
                                        <p:cTn id="25" dur="1" fill="hold">
                                          <p:stCondLst>
                                            <p:cond delay="0"/>
                                          </p:stCondLst>
                                        </p:cTn>
                                        <p:tgtEl>
                                          <p:spTgt spid="621571">
                                            <p:txEl>
                                              <p:pRg st="4" end="4"/>
                                            </p:txEl>
                                          </p:spTgt>
                                        </p:tgtEl>
                                        <p:attrNameLst>
                                          <p:attrName>style.visibility</p:attrName>
                                        </p:attrNameLst>
                                      </p:cBhvr>
                                      <p:to>
                                        <p:strVal val="visible"/>
                                      </p:to>
                                    </p:set>
                                    <p:animEffect transition="in" filter="wipe(right)">
                                      <p:cBhvr>
                                        <p:cTn id="26" dur="500"/>
                                        <p:tgtEl>
                                          <p:spTgt spid="621571">
                                            <p:txEl>
                                              <p:pRg st="4" end="4"/>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621572"/>
                                        </p:tgtEl>
                                        <p:attrNameLst>
                                          <p:attrName>style.visibility</p:attrName>
                                        </p:attrNameLst>
                                      </p:cBhvr>
                                      <p:to>
                                        <p:strVal val="visible"/>
                                      </p:to>
                                    </p:set>
                                    <p:animEffect transition="in" filter="box(in)">
                                      <p:cBhvr>
                                        <p:cTn id="31" dur="500"/>
                                        <p:tgtEl>
                                          <p:spTgt spid="621572"/>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621571">
                                            <p:txEl>
                                              <p:pRg st="5" end="5"/>
                                            </p:txEl>
                                          </p:spTgt>
                                        </p:tgtEl>
                                        <p:attrNameLst>
                                          <p:attrName>style.visibility</p:attrName>
                                        </p:attrNameLst>
                                      </p:cBhvr>
                                      <p:to>
                                        <p:strVal val="visible"/>
                                      </p:to>
                                    </p:set>
                                    <p:animEffect transition="in" filter="wipe(right)">
                                      <p:cBhvr>
                                        <p:cTn id="34" dur="500"/>
                                        <p:tgtEl>
                                          <p:spTgt spid="621571">
                                            <p:txEl>
                                              <p:pRg st="5" end="5"/>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2" fill="hold" grpId="0" nodeType="clickEffect">
                                  <p:stCondLst>
                                    <p:cond delay="0"/>
                                  </p:stCondLst>
                                  <p:childTnLst>
                                    <p:set>
                                      <p:cBhvr>
                                        <p:cTn id="38" dur="1" fill="hold">
                                          <p:stCondLst>
                                            <p:cond delay="0"/>
                                          </p:stCondLst>
                                        </p:cTn>
                                        <p:tgtEl>
                                          <p:spTgt spid="621571">
                                            <p:txEl>
                                              <p:pRg st="6" end="6"/>
                                            </p:txEl>
                                          </p:spTgt>
                                        </p:tgtEl>
                                        <p:attrNameLst>
                                          <p:attrName>style.visibility</p:attrName>
                                        </p:attrNameLst>
                                      </p:cBhvr>
                                      <p:to>
                                        <p:strVal val="visible"/>
                                      </p:to>
                                    </p:set>
                                    <p:animEffect transition="in" filter="wipe(right)">
                                      <p:cBhvr>
                                        <p:cTn id="39" dur="500"/>
                                        <p:tgtEl>
                                          <p:spTgt spid="621571">
                                            <p:txEl>
                                              <p:pRg st="6" end="6"/>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4" presetClass="entr" presetSubtype="16" fill="hold" grpId="0" nodeType="clickEffect">
                                  <p:stCondLst>
                                    <p:cond delay="0"/>
                                  </p:stCondLst>
                                  <p:childTnLst>
                                    <p:set>
                                      <p:cBhvr>
                                        <p:cTn id="43" dur="1" fill="hold">
                                          <p:stCondLst>
                                            <p:cond delay="0"/>
                                          </p:stCondLst>
                                        </p:cTn>
                                        <p:tgtEl>
                                          <p:spTgt spid="621574"/>
                                        </p:tgtEl>
                                        <p:attrNameLst>
                                          <p:attrName>style.visibility</p:attrName>
                                        </p:attrNameLst>
                                      </p:cBhvr>
                                      <p:to>
                                        <p:strVal val="visible"/>
                                      </p:to>
                                    </p:set>
                                    <p:animEffect transition="in" filter="box(in)">
                                      <p:cBhvr>
                                        <p:cTn id="44" dur="500"/>
                                        <p:tgtEl>
                                          <p:spTgt spid="6215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1571" grpId="0" build="p"/>
      <p:bldP spid="621572" grpId="0"/>
      <p:bldP spid="621573" grpId="0"/>
      <p:bldP spid="62157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 Calculating Test Statistic</a:t>
            </a:r>
          </a:p>
        </p:txBody>
      </p:sp>
      <p:sp>
        <p:nvSpPr>
          <p:cNvPr id="3" name="Content Placeholder 2"/>
          <p:cNvSpPr>
            <a:spLocks noGrp="1"/>
          </p:cNvSpPr>
          <p:nvPr>
            <p:ph idx="1"/>
          </p:nvPr>
        </p:nvSpPr>
        <p:spPr/>
        <p:txBody>
          <a:bodyPr>
            <a:normAutofit lnSpcReduction="10000"/>
          </a:bodyPr>
          <a:lstStyle/>
          <a:p>
            <a:pPr marL="0" indent="0">
              <a:buNone/>
            </a:pPr>
            <a:r>
              <a:rPr lang="en-US" dirty="0"/>
              <a:t>Steps for Calculating F-test:</a:t>
            </a:r>
          </a:p>
          <a:p>
            <a:r>
              <a:rPr lang="en-US" dirty="0"/>
              <a:t>I) Create summary table</a:t>
            </a:r>
          </a:p>
          <a:p>
            <a:r>
              <a:rPr lang="en-US" dirty="0"/>
              <a:t>II) Develop calculations table</a:t>
            </a:r>
          </a:p>
          <a:p>
            <a:r>
              <a:rPr lang="en-US" dirty="0"/>
              <a:t>III) Calculate all sums of squares</a:t>
            </a:r>
          </a:p>
          <a:p>
            <a:r>
              <a:rPr lang="en-US" dirty="0"/>
              <a:t>IV) Identify </a:t>
            </a:r>
            <a:r>
              <a:rPr lang="en-US" dirty="0" err="1"/>
              <a:t>df</a:t>
            </a:r>
            <a:r>
              <a:rPr lang="en-US" dirty="0"/>
              <a:t> for each source of variance</a:t>
            </a:r>
          </a:p>
          <a:p>
            <a:r>
              <a:rPr lang="en-US" dirty="0"/>
              <a:t>V) Calculate mean squares by dividing sum of squares by </a:t>
            </a:r>
            <a:r>
              <a:rPr lang="en-US" dirty="0" err="1"/>
              <a:t>df</a:t>
            </a:r>
            <a:endParaRPr lang="en-US" dirty="0"/>
          </a:p>
          <a:p>
            <a:r>
              <a:rPr lang="en-US" dirty="0"/>
              <a:t>VI) Calculate  </a:t>
            </a:r>
            <a:r>
              <a:rPr lang="en-US" i="1" dirty="0"/>
              <a:t>F</a:t>
            </a:r>
            <a:r>
              <a:rPr lang="en-US" dirty="0"/>
              <a:t>-obtained</a:t>
            </a:r>
          </a:p>
          <a:p>
            <a:pPr marL="0" indent="0">
              <a:buNone/>
            </a:pPr>
            <a:endParaRPr lang="en-US" dirty="0"/>
          </a:p>
        </p:txBody>
      </p:sp>
    </p:spTree>
    <p:extLst>
      <p:ext uri="{BB962C8B-B14F-4D97-AF65-F5344CB8AC3E}">
        <p14:creationId xmlns:p14="http://schemas.microsoft.com/office/powerpoint/2010/main" val="40347612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 Compute Test Statistic</a:t>
            </a:r>
          </a:p>
        </p:txBody>
      </p:sp>
      <p:sp>
        <p:nvSpPr>
          <p:cNvPr id="3" name="Content Placeholder 2"/>
          <p:cNvSpPr>
            <a:spLocks noGrp="1"/>
          </p:cNvSpPr>
          <p:nvPr>
            <p:ph idx="1"/>
          </p:nvPr>
        </p:nvSpPr>
        <p:spPr/>
        <p:txBody>
          <a:bodyPr/>
          <a:lstStyle/>
          <a:p>
            <a:pPr marL="0" indent="0">
              <a:buNone/>
            </a:pPr>
            <a:r>
              <a:rPr lang="en-US" dirty="0"/>
              <a:t>1. Create Summary Table</a:t>
            </a:r>
          </a:p>
        </p:txBody>
      </p:sp>
      <p:graphicFrame>
        <p:nvGraphicFramePr>
          <p:cNvPr id="4" name="Content Placeholder 18"/>
          <p:cNvGraphicFramePr>
            <a:graphicFrameLocks/>
          </p:cNvGraphicFramePr>
          <p:nvPr>
            <p:extLst>
              <p:ext uri="{D42A27DB-BD31-4B8C-83A1-F6EECF244321}">
                <p14:modId xmlns:p14="http://schemas.microsoft.com/office/powerpoint/2010/main" val="87829735"/>
              </p:ext>
            </p:extLst>
          </p:nvPr>
        </p:nvGraphicFramePr>
        <p:xfrm>
          <a:off x="331616" y="2732268"/>
          <a:ext cx="8172430" cy="2062480"/>
        </p:xfrm>
        <a:graphic>
          <a:graphicData uri="http://schemas.openxmlformats.org/drawingml/2006/table">
            <a:tbl>
              <a:tblPr firstRow="1" bandRow="1">
                <a:tableStyleId>{5C22544A-7EE6-4342-B048-85BDC9FD1C3A}</a:tableStyleId>
              </a:tblPr>
              <a:tblGrid>
                <a:gridCol w="1283800">
                  <a:extLst>
                    <a:ext uri="{9D8B030D-6E8A-4147-A177-3AD203B41FA5}">
                      <a16:colId xmlns:a16="http://schemas.microsoft.com/office/drawing/2014/main" val="20000"/>
                    </a:ext>
                  </a:extLst>
                </a:gridCol>
                <a:gridCol w="1049170">
                  <a:extLst>
                    <a:ext uri="{9D8B030D-6E8A-4147-A177-3AD203B41FA5}">
                      <a16:colId xmlns:a16="http://schemas.microsoft.com/office/drawing/2014/main" val="20001"/>
                    </a:ext>
                  </a:extLst>
                </a:gridCol>
                <a:gridCol w="856120">
                  <a:extLst>
                    <a:ext uri="{9D8B030D-6E8A-4147-A177-3AD203B41FA5}">
                      <a16:colId xmlns:a16="http://schemas.microsoft.com/office/drawing/2014/main" val="20002"/>
                    </a:ext>
                  </a:extLst>
                </a:gridCol>
                <a:gridCol w="1062757">
                  <a:extLst>
                    <a:ext uri="{9D8B030D-6E8A-4147-A177-3AD203B41FA5}">
                      <a16:colId xmlns:a16="http://schemas.microsoft.com/office/drawing/2014/main" val="20003"/>
                    </a:ext>
                  </a:extLst>
                </a:gridCol>
                <a:gridCol w="911121">
                  <a:extLst>
                    <a:ext uri="{9D8B030D-6E8A-4147-A177-3AD203B41FA5}">
                      <a16:colId xmlns:a16="http://schemas.microsoft.com/office/drawing/2014/main" val="20004"/>
                    </a:ext>
                  </a:extLst>
                </a:gridCol>
                <a:gridCol w="980146">
                  <a:extLst>
                    <a:ext uri="{9D8B030D-6E8A-4147-A177-3AD203B41FA5}">
                      <a16:colId xmlns:a16="http://schemas.microsoft.com/office/drawing/2014/main" val="20005"/>
                    </a:ext>
                  </a:extLst>
                </a:gridCol>
                <a:gridCol w="1298096">
                  <a:extLst>
                    <a:ext uri="{9D8B030D-6E8A-4147-A177-3AD203B41FA5}">
                      <a16:colId xmlns:a16="http://schemas.microsoft.com/office/drawing/2014/main" val="20006"/>
                    </a:ext>
                  </a:extLst>
                </a:gridCol>
                <a:gridCol w="731220">
                  <a:extLst>
                    <a:ext uri="{9D8B030D-6E8A-4147-A177-3AD203B41FA5}">
                      <a16:colId xmlns:a16="http://schemas.microsoft.com/office/drawing/2014/main" val="20007"/>
                    </a:ext>
                  </a:extLst>
                </a:gridCol>
              </a:tblGrid>
              <a:tr h="370840">
                <a:tc>
                  <a:txBody>
                    <a:bodyPr/>
                    <a:lstStyle/>
                    <a:p>
                      <a:r>
                        <a:rPr lang="en-US" sz="1600" dirty="0"/>
                        <a:t>Variance</a:t>
                      </a:r>
                    </a:p>
                  </a:txBody>
                  <a:tcPr/>
                </a:tc>
                <a:tc>
                  <a:txBody>
                    <a:bodyPr/>
                    <a:lstStyle/>
                    <a:p>
                      <a:r>
                        <a:rPr lang="en-US" sz="1600" dirty="0"/>
                        <a:t>SS</a:t>
                      </a:r>
                    </a:p>
                  </a:txBody>
                  <a:tcPr/>
                </a:tc>
                <a:tc>
                  <a:txBody>
                    <a:bodyPr/>
                    <a:lstStyle/>
                    <a:p>
                      <a:r>
                        <a:rPr lang="en-US" sz="1600" dirty="0" err="1"/>
                        <a:t>df</a:t>
                      </a:r>
                      <a:endParaRPr lang="en-US" sz="1600" dirty="0"/>
                    </a:p>
                  </a:txBody>
                  <a:tcPr/>
                </a:tc>
                <a:tc>
                  <a:txBody>
                    <a:bodyPr/>
                    <a:lstStyle/>
                    <a:p>
                      <a:r>
                        <a:rPr lang="en-US" sz="1600" dirty="0"/>
                        <a:t>Mean Square</a:t>
                      </a:r>
                    </a:p>
                  </a:txBody>
                  <a:tcPr/>
                </a:tc>
                <a:tc>
                  <a:txBody>
                    <a:bodyPr/>
                    <a:lstStyle/>
                    <a:p>
                      <a:r>
                        <a:rPr lang="en-US" sz="1600" i="1" dirty="0"/>
                        <a:t>F</a:t>
                      </a:r>
                      <a:r>
                        <a:rPr lang="en-US" sz="1600" i="0" baseline="0" dirty="0"/>
                        <a:t> </a:t>
                      </a:r>
                      <a:r>
                        <a:rPr lang="en-US" sz="1600" i="0" baseline="0" dirty="0" err="1"/>
                        <a:t>obt</a:t>
                      </a:r>
                      <a:endParaRPr lang="en-US" sz="1600" i="1" dirty="0"/>
                    </a:p>
                  </a:txBody>
                  <a:tcPr/>
                </a:tc>
                <a:tc>
                  <a:txBody>
                    <a:bodyPr/>
                    <a:lstStyle/>
                    <a:p>
                      <a:r>
                        <a:rPr lang="en-US" sz="1600" i="1" dirty="0"/>
                        <a:t>F</a:t>
                      </a:r>
                      <a:r>
                        <a:rPr lang="en-US" sz="1600" i="0" dirty="0"/>
                        <a:t> </a:t>
                      </a:r>
                      <a:r>
                        <a:rPr lang="en-US" sz="1600" i="0" dirty="0" err="1"/>
                        <a:t>crit</a:t>
                      </a:r>
                      <a:endParaRPr lang="en-US" sz="1600" i="1" dirty="0"/>
                    </a:p>
                  </a:txBody>
                  <a:tcPr/>
                </a:tc>
                <a:tc>
                  <a:txBody>
                    <a:bodyPr/>
                    <a:lstStyle/>
                    <a:p>
                      <a:r>
                        <a:rPr lang="en-US" sz="1600" dirty="0"/>
                        <a:t>Decision</a:t>
                      </a:r>
                    </a:p>
                  </a:txBody>
                  <a:tcPr/>
                </a:tc>
                <a:tc>
                  <a:txBody>
                    <a:bodyPr/>
                    <a:lstStyle/>
                    <a:p>
                      <a:r>
                        <a:rPr lang="en-US" sz="1600" dirty="0"/>
                        <a:t>η</a:t>
                      </a:r>
                      <a:r>
                        <a:rPr lang="en-US" sz="1600" baseline="30000" dirty="0"/>
                        <a:t>2</a:t>
                      </a:r>
                      <a:endParaRPr lang="en-US" sz="1600" dirty="0"/>
                    </a:p>
                  </a:txBody>
                  <a:tcPr/>
                </a:tc>
                <a:extLst>
                  <a:ext uri="{0D108BD9-81ED-4DB2-BD59-A6C34878D82A}">
                    <a16:rowId xmlns:a16="http://schemas.microsoft.com/office/drawing/2014/main" val="10000"/>
                  </a:ext>
                </a:extLst>
              </a:tr>
              <a:tr h="370840">
                <a:tc>
                  <a:txBody>
                    <a:bodyPr/>
                    <a:lstStyle/>
                    <a:p>
                      <a:r>
                        <a:rPr lang="en-US" dirty="0"/>
                        <a:t>Total</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1"/>
                  </a:ext>
                </a:extLst>
              </a:tr>
              <a:tr h="370840">
                <a:tc>
                  <a:txBody>
                    <a:bodyPr/>
                    <a:lstStyle/>
                    <a:p>
                      <a:r>
                        <a:rPr lang="en-US" dirty="0"/>
                        <a:t>Treatment</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2"/>
                  </a:ext>
                </a:extLst>
              </a:tr>
              <a:tr h="370840">
                <a:tc>
                  <a:txBody>
                    <a:bodyPr/>
                    <a:lstStyle/>
                    <a:p>
                      <a:r>
                        <a:rPr lang="en-US" dirty="0"/>
                        <a:t>Blocks</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3"/>
                  </a:ext>
                </a:extLst>
              </a:tr>
              <a:tr h="370840">
                <a:tc>
                  <a:txBody>
                    <a:bodyPr/>
                    <a:lstStyle/>
                    <a:p>
                      <a:r>
                        <a:rPr lang="en-US" dirty="0"/>
                        <a:t>Error</a:t>
                      </a:r>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174760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22704" b="60187"/>
          <a:stretch/>
        </p:blipFill>
        <p:spPr bwMode="auto">
          <a:xfrm>
            <a:off x="728663" y="4676682"/>
            <a:ext cx="5300943" cy="8964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 name="Picture 1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3225" b="60648"/>
          <a:stretch/>
        </p:blipFill>
        <p:spPr bwMode="auto">
          <a:xfrm>
            <a:off x="457200" y="3205106"/>
            <a:ext cx="6479988" cy="11381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6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53362"/>
          <a:stretch/>
        </p:blipFill>
        <p:spPr bwMode="auto">
          <a:xfrm>
            <a:off x="457200" y="2254856"/>
            <a:ext cx="3589337" cy="9255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Title 4"/>
          <p:cNvSpPr>
            <a:spLocks noGrp="1"/>
          </p:cNvSpPr>
          <p:nvPr>
            <p:ph type="title"/>
          </p:nvPr>
        </p:nvSpPr>
        <p:spPr/>
        <p:txBody>
          <a:bodyPr/>
          <a:lstStyle/>
          <a:p>
            <a:r>
              <a:rPr lang="en-US" dirty="0"/>
              <a:t>Step 4: Calculate Test Statistic</a:t>
            </a:r>
          </a:p>
        </p:txBody>
      </p:sp>
      <p:sp>
        <p:nvSpPr>
          <p:cNvPr id="6" name="Content Placeholder 5"/>
          <p:cNvSpPr>
            <a:spLocks noGrp="1"/>
          </p:cNvSpPr>
          <p:nvPr>
            <p:ph idx="1"/>
          </p:nvPr>
        </p:nvSpPr>
        <p:spPr/>
        <p:txBody>
          <a:bodyPr/>
          <a:lstStyle/>
          <a:p>
            <a:pPr marL="0" indent="0">
              <a:buNone/>
            </a:pPr>
            <a:r>
              <a:rPr lang="en-US" dirty="0" err="1"/>
              <a:t>SSTotal</a:t>
            </a:r>
            <a:r>
              <a:rPr lang="en-US" dirty="0"/>
              <a:t> = s</a:t>
            </a:r>
            <a:r>
              <a:rPr lang="en-US" baseline="30000" dirty="0"/>
              <a:t>2 </a:t>
            </a:r>
            <a:r>
              <a:rPr lang="en-US" dirty="0"/>
              <a:t>(N -1)</a:t>
            </a:r>
            <a:endParaRPr lang="en-US" baseline="30000" dirty="0"/>
          </a:p>
        </p:txBody>
      </p:sp>
      <p:sp>
        <p:nvSpPr>
          <p:cNvPr id="7" name="TextBox 6"/>
          <p:cNvSpPr txBox="1"/>
          <p:nvPr/>
        </p:nvSpPr>
        <p:spPr>
          <a:xfrm>
            <a:off x="728663" y="5573247"/>
            <a:ext cx="6861455" cy="461665"/>
          </a:xfrm>
          <a:prstGeom prst="rect">
            <a:avLst/>
          </a:prstGeom>
          <a:noFill/>
        </p:spPr>
        <p:txBody>
          <a:bodyPr wrap="square" rtlCol="0">
            <a:spAutoFit/>
          </a:bodyPr>
          <a:lstStyle/>
          <a:p>
            <a:r>
              <a:rPr lang="en-US" sz="2400" dirty="0"/>
              <a:t>SS Error = </a:t>
            </a:r>
            <a:r>
              <a:rPr lang="en-US" sz="2400" dirty="0" err="1"/>
              <a:t>SS</a:t>
            </a:r>
            <a:r>
              <a:rPr lang="en-US" sz="2400" baseline="-25000" dirty="0" err="1"/>
              <a:t>total</a:t>
            </a:r>
            <a:r>
              <a:rPr lang="en-US" sz="2400" dirty="0"/>
              <a:t> – </a:t>
            </a:r>
            <a:r>
              <a:rPr lang="en-US" sz="2400" dirty="0" err="1"/>
              <a:t>SS</a:t>
            </a:r>
            <a:r>
              <a:rPr lang="en-US" sz="2400" baseline="-25000" dirty="0" err="1"/>
              <a:t>treatment</a:t>
            </a:r>
            <a:r>
              <a:rPr lang="en-US" sz="2400" dirty="0"/>
              <a:t> + </a:t>
            </a:r>
            <a:r>
              <a:rPr lang="en-US" sz="2400" dirty="0" err="1"/>
              <a:t>SS</a:t>
            </a:r>
            <a:r>
              <a:rPr lang="en-US" sz="2400" baseline="-25000" dirty="0" err="1"/>
              <a:t>block</a:t>
            </a:r>
            <a:r>
              <a:rPr lang="en-US" sz="2400" baseline="-25000" dirty="0"/>
              <a:t> </a:t>
            </a:r>
            <a:r>
              <a:rPr lang="en-US" sz="2400" dirty="0"/>
              <a:t> </a:t>
            </a:r>
          </a:p>
        </p:txBody>
      </p:sp>
    </p:spTree>
    <p:extLst>
      <p:ext uri="{BB962C8B-B14F-4D97-AF65-F5344CB8AC3E}">
        <p14:creationId xmlns:p14="http://schemas.microsoft.com/office/powerpoint/2010/main" val="32163560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0" y="228600"/>
            <a:ext cx="8534400" cy="758825"/>
          </a:xfrm>
        </p:spPr>
        <p:txBody>
          <a:bodyPr/>
          <a:lstStyle/>
          <a:p>
            <a:pPr eaLnBrk="1" hangingPunct="1"/>
            <a:r>
              <a:rPr lang="en-US" sz="3600" dirty="0">
                <a:latin typeface="Arial" charset="0"/>
              </a:rPr>
              <a:t>Step 4: Calculate Test Statistic</a:t>
            </a:r>
          </a:p>
        </p:txBody>
      </p:sp>
      <p:sp>
        <p:nvSpPr>
          <p:cNvPr id="28675" name="Rectangle 3"/>
          <p:cNvSpPr>
            <a:spLocks noGrp="1" noChangeArrowheads="1"/>
          </p:cNvSpPr>
          <p:nvPr>
            <p:ph type="body" idx="4294967295"/>
          </p:nvPr>
        </p:nvSpPr>
        <p:spPr>
          <a:xfrm>
            <a:off x="0" y="1435100"/>
            <a:ext cx="3097213" cy="4697413"/>
          </a:xfrm>
        </p:spPr>
        <p:txBody>
          <a:bodyPr/>
          <a:lstStyle/>
          <a:p>
            <a:r>
              <a:rPr lang="en-US" sz="2200" dirty="0">
                <a:latin typeface="Arial" charset="0"/>
              </a:rPr>
              <a:t>I. Construct columns of </a:t>
            </a:r>
            <a:r>
              <a:rPr lang="en-US" sz="2200" b="1" dirty="0">
                <a:latin typeface="Arial" charset="0"/>
              </a:rPr>
              <a:t>summary calculations</a:t>
            </a:r>
            <a:r>
              <a:rPr lang="en-US" sz="2200" dirty="0">
                <a:latin typeface="Arial" charset="0"/>
              </a:rPr>
              <a:t>:</a:t>
            </a:r>
          </a:p>
          <a:p>
            <a:pPr lvl="1" indent="-342900">
              <a:lnSpc>
                <a:spcPct val="120000"/>
              </a:lnSpc>
              <a:buFont typeface="Arial"/>
              <a:buChar char="•"/>
            </a:pPr>
            <a:r>
              <a:rPr lang="en-US" sz="2200" dirty="0">
                <a:latin typeface="Arial" charset="0"/>
              </a:rPr>
              <a:t>Grand  ΣX=</a:t>
            </a:r>
          </a:p>
          <a:p>
            <a:pPr lvl="1" indent="-342900">
              <a:lnSpc>
                <a:spcPct val="120000"/>
              </a:lnSpc>
              <a:buFont typeface="Arial"/>
              <a:buChar char="•"/>
            </a:pPr>
            <a:r>
              <a:rPr lang="en-US" sz="2000" dirty="0">
                <a:latin typeface="Arial" charset="0"/>
              </a:rPr>
              <a:t>Grand Mean </a:t>
            </a:r>
            <a:r>
              <a:rPr lang="en-US" sz="2200" dirty="0">
                <a:latin typeface="Arial" charset="0"/>
              </a:rPr>
              <a:t>=</a:t>
            </a:r>
          </a:p>
          <a:p>
            <a:pPr lvl="1" indent="-342900">
              <a:lnSpc>
                <a:spcPct val="120000"/>
              </a:lnSpc>
              <a:buFont typeface="Arial"/>
              <a:buChar char="•"/>
            </a:pPr>
            <a:r>
              <a:rPr lang="en-US" sz="1800" dirty="0">
                <a:latin typeface="Arial" charset="0"/>
              </a:rPr>
              <a:t>Grand ΣX</a:t>
            </a:r>
            <a:r>
              <a:rPr lang="en-US" sz="1800" baseline="30000" dirty="0">
                <a:latin typeface="Arial" charset="0"/>
              </a:rPr>
              <a:t>2 </a:t>
            </a:r>
            <a:r>
              <a:rPr lang="en-US" sz="2200" dirty="0">
                <a:latin typeface="Arial" charset="0"/>
              </a:rPr>
              <a:t>=</a:t>
            </a:r>
          </a:p>
          <a:p>
            <a:pPr lvl="1" indent="-342900">
              <a:lnSpc>
                <a:spcPct val="120000"/>
              </a:lnSpc>
              <a:buFont typeface="Arial"/>
              <a:buChar char="•"/>
            </a:pPr>
            <a:r>
              <a:rPr lang="en-US" sz="1800" i="1" dirty="0">
                <a:latin typeface="Arial" charset="0"/>
              </a:rPr>
              <a:t>S </a:t>
            </a:r>
            <a:r>
              <a:rPr lang="en-US" sz="1800" dirty="0">
                <a:latin typeface="Arial" charset="0"/>
              </a:rPr>
              <a:t>=</a:t>
            </a:r>
            <a:r>
              <a:rPr lang="en-US" sz="2200" dirty="0">
                <a:latin typeface="Arial" charset="0"/>
              </a:rPr>
              <a:t> </a:t>
            </a:r>
            <a:endParaRPr lang="en-US" sz="2000" dirty="0">
              <a:latin typeface="Arial" charset="0"/>
            </a:endParaRPr>
          </a:p>
        </p:txBody>
      </p:sp>
      <p:sp>
        <p:nvSpPr>
          <p:cNvPr id="28676" name="Rectangle 30"/>
          <p:cNvSpPr>
            <a:spLocks noChangeArrowheads="1"/>
          </p:cNvSpPr>
          <p:nvPr/>
        </p:nvSpPr>
        <p:spPr bwMode="auto">
          <a:xfrm>
            <a:off x="1600200" y="2179638"/>
            <a:ext cx="18415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endParaRPr lang="en-US"/>
          </a:p>
        </p:txBody>
      </p:sp>
      <p:graphicFrame>
        <p:nvGraphicFramePr>
          <p:cNvPr id="759920" name="Group 112"/>
          <p:cNvGraphicFramePr>
            <a:graphicFrameLocks noGrp="1"/>
          </p:cNvGraphicFramePr>
          <p:nvPr>
            <p:extLst>
              <p:ext uri="{D42A27DB-BD31-4B8C-83A1-F6EECF244321}">
                <p14:modId xmlns:p14="http://schemas.microsoft.com/office/powerpoint/2010/main" val="3941394393"/>
              </p:ext>
            </p:extLst>
          </p:nvPr>
        </p:nvGraphicFramePr>
        <p:xfrm>
          <a:off x="3097212" y="1130676"/>
          <a:ext cx="5148697" cy="5652097"/>
        </p:xfrm>
        <a:graphic>
          <a:graphicData uri="http://schemas.openxmlformats.org/drawingml/2006/table">
            <a:tbl>
              <a:tblPr/>
              <a:tblGrid>
                <a:gridCol w="1185313">
                  <a:extLst>
                    <a:ext uri="{9D8B030D-6E8A-4147-A177-3AD203B41FA5}">
                      <a16:colId xmlns:a16="http://schemas.microsoft.com/office/drawing/2014/main" val="20000"/>
                    </a:ext>
                  </a:extLst>
                </a:gridCol>
                <a:gridCol w="814901">
                  <a:extLst>
                    <a:ext uri="{9D8B030D-6E8A-4147-A177-3AD203B41FA5}">
                      <a16:colId xmlns:a16="http://schemas.microsoft.com/office/drawing/2014/main" val="20001"/>
                    </a:ext>
                  </a:extLst>
                </a:gridCol>
                <a:gridCol w="759340">
                  <a:extLst>
                    <a:ext uri="{9D8B030D-6E8A-4147-A177-3AD203B41FA5}">
                      <a16:colId xmlns:a16="http://schemas.microsoft.com/office/drawing/2014/main" val="20002"/>
                    </a:ext>
                  </a:extLst>
                </a:gridCol>
                <a:gridCol w="722299">
                  <a:extLst>
                    <a:ext uri="{9D8B030D-6E8A-4147-A177-3AD203B41FA5}">
                      <a16:colId xmlns:a16="http://schemas.microsoft.com/office/drawing/2014/main" val="20003"/>
                    </a:ext>
                  </a:extLst>
                </a:gridCol>
                <a:gridCol w="833422">
                  <a:extLst>
                    <a:ext uri="{9D8B030D-6E8A-4147-A177-3AD203B41FA5}">
                      <a16:colId xmlns:a16="http://schemas.microsoft.com/office/drawing/2014/main" val="20004"/>
                    </a:ext>
                  </a:extLst>
                </a:gridCol>
                <a:gridCol w="833422">
                  <a:extLst>
                    <a:ext uri="{9D8B030D-6E8A-4147-A177-3AD203B41FA5}">
                      <a16:colId xmlns:a16="http://schemas.microsoft.com/office/drawing/2014/main" val="20005"/>
                    </a:ext>
                  </a:extLst>
                </a:gridCol>
              </a:tblGrid>
              <a:tr h="60846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0 min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1 min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 min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8000"/>
                          </a:solidFill>
                          <a:effectLst/>
                          <a:latin typeface="Arial" charset="0"/>
                        </a:rPr>
                        <a:t>Sum (</a:t>
                      </a:r>
                      <a:r>
                        <a:rPr kumimoji="0" lang="en-US" sz="1600" b="0" i="1" u="none" strike="noStrike" cap="none" normalizeH="0" baseline="0" dirty="0">
                          <a:ln>
                            <a:noFill/>
                          </a:ln>
                          <a:solidFill>
                            <a:srgbClr val="008000"/>
                          </a:solidFill>
                          <a:effectLst/>
                          <a:latin typeface="Arial" charset="0"/>
                        </a:rPr>
                        <a:t>B)</a:t>
                      </a:r>
                      <a:endParaRPr kumimoji="0" lang="en-US" sz="1600" b="0" i="0" u="none" strike="noStrike" cap="none" normalizeH="0" baseline="0" dirty="0">
                        <a:ln>
                          <a:noFill/>
                        </a:ln>
                        <a:solidFill>
                          <a:srgbClr val="008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8000"/>
                          </a:solidFill>
                          <a:effectLst/>
                          <a:latin typeface="Arial" charset="0"/>
                        </a:rPr>
                        <a:t>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8.5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6.0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5.5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20.0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7.0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19.5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9.5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9.0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8.5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27.0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10.0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10.0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10.0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30.0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7.0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8.5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21.0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9.0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7.5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5.0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21.5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10.0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9.5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5.0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24.5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9.5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9.5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4.5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23.5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10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9.0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8.0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5.0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22.0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46410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a:ln>
                            <a:noFill/>
                          </a:ln>
                          <a:solidFill>
                            <a:srgbClr val="0000FF"/>
                          </a:solidFill>
                          <a:effectLst/>
                          <a:latin typeface="Arial" charset="0"/>
                        </a:rPr>
                        <a:t>Σx</a:t>
                      </a:r>
                      <a:r>
                        <a:rPr kumimoji="0" lang="en-US" sz="1600" b="0" i="0" u="none" strike="noStrike" cap="none" normalizeH="0" baseline="0" dirty="0">
                          <a:ln>
                            <a:noFill/>
                          </a:ln>
                          <a:solidFill>
                            <a:srgbClr val="0000FF"/>
                          </a:solidFill>
                          <a:effectLst/>
                          <a:latin typeface="Arial" charset="0"/>
                        </a:rPr>
                        <a:t> (</a:t>
                      </a:r>
                      <a:r>
                        <a:rPr kumimoji="0" lang="en-US" sz="1600" b="0" i="1" u="none" strike="noStrike" cap="none" normalizeH="0" baseline="0" dirty="0">
                          <a:ln>
                            <a:noFill/>
                          </a:ln>
                          <a:solidFill>
                            <a:srgbClr val="0000FF"/>
                          </a:solidFill>
                          <a:effectLst/>
                          <a:latin typeface="Arial" charset="0"/>
                        </a:rPr>
                        <a:t>T</a:t>
                      </a:r>
                      <a:r>
                        <a:rPr kumimoji="0" lang="en-US" sz="1600" b="0" i="0" u="none" strike="noStrike" cap="none" normalizeH="0" baseline="0" dirty="0">
                          <a:ln>
                            <a:noFill/>
                          </a:ln>
                          <a:solidFill>
                            <a:srgbClr val="0000FF"/>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87.5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79.0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62.5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229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FF"/>
                          </a:solidFill>
                          <a:effectLst/>
                          <a:latin typeface="Arial" charset="0"/>
                        </a:rPr>
                        <a:t>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10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10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10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30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FF"/>
                          </a:solidFill>
                          <a:effectLst/>
                          <a:latin typeface="Arial" charset="0"/>
                        </a:rPr>
                        <a:t>Σx</a:t>
                      </a:r>
                      <a:r>
                        <a:rPr kumimoji="0" lang="en-US" sz="1600" b="0" i="0" u="none" strike="noStrike" cap="none" normalizeH="0" baseline="30000" dirty="0">
                          <a:ln>
                            <a:noFill/>
                          </a:ln>
                          <a:solidFill>
                            <a:srgbClr val="0000FF"/>
                          </a:solidFill>
                          <a:effectLst/>
                          <a:latin typeface="Arial" charset="0"/>
                        </a:rPr>
                        <a:t>2</a:t>
                      </a:r>
                      <a:endParaRPr kumimoji="0" lang="en-US" sz="1600" b="0" i="0" u="none" strike="noStrike" cap="none" normalizeH="0" baseline="0" dirty="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1841.5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352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FF"/>
                          </a:solidFill>
                          <a:effectLst/>
                          <a:latin typeface="Arial" charset="0"/>
                        </a:rPr>
                        <a:t>Mean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8.8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7.9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7.6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bl>
          </a:graphicData>
        </a:graphic>
      </p:graphicFrame>
      <p:sp>
        <p:nvSpPr>
          <p:cNvPr id="624394" name="Text Box 778"/>
          <p:cNvSpPr txBox="1">
            <a:spLocks noChangeArrowheads="1"/>
          </p:cNvSpPr>
          <p:nvPr/>
        </p:nvSpPr>
        <p:spPr bwMode="auto">
          <a:xfrm>
            <a:off x="1063625" y="3949616"/>
            <a:ext cx="536575" cy="396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t>1.8</a:t>
            </a:r>
          </a:p>
        </p:txBody>
      </p:sp>
      <p:sp>
        <p:nvSpPr>
          <p:cNvPr id="624395" name="Text Box 779"/>
          <p:cNvSpPr txBox="1">
            <a:spLocks noChangeArrowheads="1"/>
          </p:cNvSpPr>
          <p:nvPr/>
        </p:nvSpPr>
        <p:spPr bwMode="auto">
          <a:xfrm>
            <a:off x="2239107" y="2599164"/>
            <a:ext cx="819150" cy="396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t>229.0</a:t>
            </a:r>
          </a:p>
        </p:txBody>
      </p:sp>
      <p:sp>
        <p:nvSpPr>
          <p:cNvPr id="624397" name="Text Box 781"/>
          <p:cNvSpPr txBox="1">
            <a:spLocks noChangeArrowheads="1"/>
          </p:cNvSpPr>
          <p:nvPr/>
        </p:nvSpPr>
        <p:spPr bwMode="auto">
          <a:xfrm>
            <a:off x="2347071" y="2996039"/>
            <a:ext cx="541209"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t>7.7</a:t>
            </a:r>
          </a:p>
        </p:txBody>
      </p:sp>
      <p:sp>
        <p:nvSpPr>
          <p:cNvPr id="624398" name="Text Box 782"/>
          <p:cNvSpPr txBox="1">
            <a:spLocks noChangeArrowheads="1"/>
          </p:cNvSpPr>
          <p:nvPr/>
        </p:nvSpPr>
        <p:spPr bwMode="auto">
          <a:xfrm>
            <a:off x="2097819" y="3511526"/>
            <a:ext cx="960438" cy="396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t>1841.5</a:t>
            </a:r>
          </a:p>
        </p:txBody>
      </p:sp>
      <p:sp>
        <p:nvSpPr>
          <p:cNvPr id="4" name="Rectangle 3"/>
          <p:cNvSpPr/>
          <p:nvPr/>
        </p:nvSpPr>
        <p:spPr>
          <a:xfrm>
            <a:off x="6593248" y="1754371"/>
            <a:ext cx="1652661" cy="3498935"/>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6593248" y="1130676"/>
            <a:ext cx="1652661" cy="60882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15"/>
          <p:cNvSpPr/>
          <p:nvPr/>
        </p:nvSpPr>
        <p:spPr>
          <a:xfrm>
            <a:off x="3097212" y="5253306"/>
            <a:ext cx="1130121" cy="152946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p:cNvSpPr/>
          <p:nvPr/>
        </p:nvSpPr>
        <p:spPr>
          <a:xfrm>
            <a:off x="4227333" y="5253306"/>
            <a:ext cx="4018576" cy="152946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5915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6" grpId="0"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22704" b="60187"/>
          <a:stretch/>
        </p:blipFill>
        <p:spPr bwMode="auto">
          <a:xfrm>
            <a:off x="728663" y="4676682"/>
            <a:ext cx="5300943" cy="8964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 name="Picture 1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3225" b="60648"/>
          <a:stretch/>
        </p:blipFill>
        <p:spPr bwMode="auto">
          <a:xfrm>
            <a:off x="728663" y="3538538"/>
            <a:ext cx="6479988" cy="11381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6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53362"/>
          <a:stretch/>
        </p:blipFill>
        <p:spPr bwMode="auto">
          <a:xfrm>
            <a:off x="728663" y="2717613"/>
            <a:ext cx="3589337" cy="9255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Title 4"/>
          <p:cNvSpPr>
            <a:spLocks noGrp="1"/>
          </p:cNvSpPr>
          <p:nvPr>
            <p:ph type="title"/>
          </p:nvPr>
        </p:nvSpPr>
        <p:spPr/>
        <p:txBody>
          <a:bodyPr/>
          <a:lstStyle/>
          <a:p>
            <a:r>
              <a:rPr lang="en-US" dirty="0"/>
              <a:t>Step 4: Calculate Test Statistic</a:t>
            </a:r>
          </a:p>
        </p:txBody>
      </p:sp>
      <p:sp>
        <p:nvSpPr>
          <p:cNvPr id="6" name="Content Placeholder 5"/>
          <p:cNvSpPr>
            <a:spLocks noGrp="1"/>
          </p:cNvSpPr>
          <p:nvPr>
            <p:ph idx="1"/>
          </p:nvPr>
        </p:nvSpPr>
        <p:spPr/>
        <p:txBody>
          <a:bodyPr/>
          <a:lstStyle/>
          <a:p>
            <a:r>
              <a:rPr lang="en-US" dirty="0"/>
              <a:t>II. Calculate all sums of squares for the different sources of variance:</a:t>
            </a:r>
          </a:p>
        </p:txBody>
      </p:sp>
      <p:sp>
        <p:nvSpPr>
          <p:cNvPr id="7" name="TextBox 6"/>
          <p:cNvSpPr txBox="1"/>
          <p:nvPr/>
        </p:nvSpPr>
        <p:spPr>
          <a:xfrm>
            <a:off x="728663" y="5573247"/>
            <a:ext cx="6861455" cy="461665"/>
          </a:xfrm>
          <a:prstGeom prst="rect">
            <a:avLst/>
          </a:prstGeom>
          <a:noFill/>
        </p:spPr>
        <p:txBody>
          <a:bodyPr wrap="square" rtlCol="0">
            <a:spAutoFit/>
          </a:bodyPr>
          <a:lstStyle/>
          <a:p>
            <a:r>
              <a:rPr lang="en-US" sz="2400" dirty="0"/>
              <a:t>SS Error = </a:t>
            </a:r>
            <a:r>
              <a:rPr lang="en-US" sz="2400" dirty="0" err="1"/>
              <a:t>SS</a:t>
            </a:r>
            <a:r>
              <a:rPr lang="en-US" sz="2400" baseline="-25000" dirty="0" err="1"/>
              <a:t>total</a:t>
            </a:r>
            <a:r>
              <a:rPr lang="en-US" sz="2400" dirty="0"/>
              <a:t> – </a:t>
            </a:r>
            <a:r>
              <a:rPr lang="en-US" sz="2400" dirty="0" err="1"/>
              <a:t>SS</a:t>
            </a:r>
            <a:r>
              <a:rPr lang="en-US" sz="2400" baseline="-25000" dirty="0" err="1"/>
              <a:t>treatment</a:t>
            </a:r>
            <a:r>
              <a:rPr lang="en-US" sz="2400" dirty="0"/>
              <a:t> + </a:t>
            </a:r>
            <a:r>
              <a:rPr lang="en-US" sz="2400" dirty="0" err="1"/>
              <a:t>SS</a:t>
            </a:r>
            <a:r>
              <a:rPr lang="en-US" sz="2400" baseline="-25000" dirty="0" err="1"/>
              <a:t>block</a:t>
            </a:r>
            <a:r>
              <a:rPr lang="en-US" sz="2400" baseline="-25000" dirty="0"/>
              <a:t> </a:t>
            </a:r>
            <a:r>
              <a:rPr lang="en-US" sz="2400" dirty="0"/>
              <a:t> </a:t>
            </a:r>
          </a:p>
        </p:txBody>
      </p:sp>
    </p:spTree>
    <p:extLst>
      <p:ext uri="{BB962C8B-B14F-4D97-AF65-F5344CB8AC3E}">
        <p14:creationId xmlns:p14="http://schemas.microsoft.com/office/powerpoint/2010/main" val="970707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0" y="292100"/>
            <a:ext cx="8534400" cy="758825"/>
          </a:xfrm>
        </p:spPr>
        <p:txBody>
          <a:bodyPr/>
          <a:lstStyle/>
          <a:p>
            <a:pPr eaLnBrk="1" hangingPunct="1"/>
            <a:r>
              <a:rPr lang="en-US" sz="4000" dirty="0">
                <a:latin typeface="Arial" charset="0"/>
              </a:rPr>
              <a:t>Step 4: Calculate Test Statistic</a:t>
            </a:r>
          </a:p>
        </p:txBody>
      </p:sp>
      <p:sp>
        <p:nvSpPr>
          <p:cNvPr id="699395" name="Rectangle 3"/>
          <p:cNvSpPr>
            <a:spLocks noGrp="1" noChangeArrowheads="1"/>
          </p:cNvSpPr>
          <p:nvPr>
            <p:ph type="body" idx="4294967295"/>
          </p:nvPr>
        </p:nvSpPr>
        <p:spPr>
          <a:xfrm>
            <a:off x="609600" y="1493838"/>
            <a:ext cx="8534400" cy="4598987"/>
          </a:xfrm>
        </p:spPr>
        <p:txBody>
          <a:bodyPr/>
          <a:lstStyle/>
          <a:p>
            <a:r>
              <a:rPr lang="en-US" sz="2600" dirty="0">
                <a:latin typeface="Arial" charset="0"/>
              </a:rPr>
              <a:t>II.  Calculate sums of squares total:</a:t>
            </a:r>
          </a:p>
          <a:p>
            <a:pPr lvl="1" eaLnBrk="1" hangingPunct="1"/>
            <a:endParaRPr lang="en-US" sz="2200" dirty="0">
              <a:latin typeface="Arial" charset="0"/>
            </a:endParaRPr>
          </a:p>
          <a:p>
            <a:pPr lvl="1" eaLnBrk="1" hangingPunct="1"/>
            <a:endParaRPr lang="en-US" sz="2200" dirty="0">
              <a:latin typeface="Arial" charset="0"/>
            </a:endParaRPr>
          </a:p>
          <a:p>
            <a:pPr lvl="1" eaLnBrk="1" hangingPunct="1"/>
            <a:endParaRPr lang="en-US" sz="2200" dirty="0">
              <a:latin typeface="Arial" charset="0"/>
            </a:endParaRPr>
          </a:p>
          <a:p>
            <a:pPr lvl="1" eaLnBrk="1" hangingPunct="1">
              <a:buFont typeface="Wingdings" charset="0"/>
              <a:buNone/>
            </a:pPr>
            <a:r>
              <a:rPr lang="en-US" sz="2200" dirty="0">
                <a:latin typeface="Arial" charset="0"/>
              </a:rPr>
              <a:t>				      </a:t>
            </a:r>
          </a:p>
          <a:p>
            <a:pPr lvl="1" eaLnBrk="1" hangingPunct="1">
              <a:buFont typeface="Wingdings" charset="0"/>
              <a:buNone/>
            </a:pPr>
            <a:r>
              <a:rPr lang="en-US" sz="2200" dirty="0">
                <a:latin typeface="Arial" charset="0"/>
              </a:rPr>
              <a:t>or</a:t>
            </a:r>
          </a:p>
        </p:txBody>
      </p:sp>
      <p:sp>
        <p:nvSpPr>
          <p:cNvPr id="29700" name="Rectangle 6"/>
          <p:cNvSpPr>
            <a:spLocks noChangeArrowheads="1"/>
          </p:cNvSpPr>
          <p:nvPr/>
        </p:nvSpPr>
        <p:spPr bwMode="auto">
          <a:xfrm>
            <a:off x="1600200" y="2179638"/>
            <a:ext cx="18415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endParaRPr lang="en-US"/>
          </a:p>
        </p:txBody>
      </p:sp>
      <p:pic>
        <p:nvPicPr>
          <p:cNvPr id="29701" name="Picture 6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8663" y="2867025"/>
            <a:ext cx="7696200" cy="9255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61862" name="Picture 6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3000" y="4719638"/>
            <a:ext cx="6900863" cy="5127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99452" name="Rectangle 60"/>
          <p:cNvSpPr>
            <a:spLocks noChangeArrowheads="1"/>
          </p:cNvSpPr>
          <p:nvPr/>
        </p:nvSpPr>
        <p:spPr bwMode="auto">
          <a:xfrm>
            <a:off x="4371975" y="2895600"/>
            <a:ext cx="2943225" cy="10668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699451" name="Rectangle 59"/>
          <p:cNvSpPr>
            <a:spLocks noChangeArrowheads="1"/>
          </p:cNvSpPr>
          <p:nvPr/>
        </p:nvSpPr>
        <p:spPr bwMode="auto">
          <a:xfrm>
            <a:off x="7010400" y="2895600"/>
            <a:ext cx="1828800" cy="10668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699453" name="Rectangle 61"/>
          <p:cNvSpPr>
            <a:spLocks noChangeArrowheads="1"/>
          </p:cNvSpPr>
          <p:nvPr/>
        </p:nvSpPr>
        <p:spPr bwMode="auto">
          <a:xfrm>
            <a:off x="6781800" y="4676775"/>
            <a:ext cx="1406525" cy="6858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699454" name="Rectangle 62"/>
          <p:cNvSpPr>
            <a:spLocks noChangeArrowheads="1"/>
          </p:cNvSpPr>
          <p:nvPr/>
        </p:nvSpPr>
        <p:spPr bwMode="auto">
          <a:xfrm>
            <a:off x="4287838" y="4676775"/>
            <a:ext cx="2438400" cy="6858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 name="TextBox 1"/>
          <p:cNvSpPr txBox="1"/>
          <p:nvPr/>
        </p:nvSpPr>
        <p:spPr>
          <a:xfrm>
            <a:off x="1143000" y="5775158"/>
            <a:ext cx="1675222" cy="369332"/>
          </a:xfrm>
          <a:prstGeom prst="rect">
            <a:avLst/>
          </a:prstGeom>
          <a:noFill/>
        </p:spPr>
        <p:txBody>
          <a:bodyPr wrap="square" rtlCol="0">
            <a:spAutoFit/>
          </a:bodyPr>
          <a:lstStyle/>
          <a:p>
            <a:r>
              <a:rPr lang="en-US" dirty="0">
                <a:latin typeface="Arial" charset="0"/>
              </a:rPr>
              <a:t>= 93.96 </a:t>
            </a:r>
            <a:endParaRPr lang="en-US" dirty="0"/>
          </a:p>
        </p:txBody>
      </p:sp>
    </p:spTree>
    <p:extLst>
      <p:ext uri="{BB962C8B-B14F-4D97-AF65-F5344CB8AC3E}">
        <p14:creationId xmlns:p14="http://schemas.microsoft.com/office/powerpoint/2010/main" val="6340795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xit" presetSubtype="0" fill="hold" grpId="0" nodeType="clickEffect">
                                  <p:stCondLst>
                                    <p:cond delay="0"/>
                                  </p:stCondLst>
                                  <p:childTnLst>
                                    <p:animEffect transition="out" filter="dissolve">
                                      <p:cBhvr>
                                        <p:cTn id="6" dur="500"/>
                                        <p:tgtEl>
                                          <p:spTgt spid="699452"/>
                                        </p:tgtEl>
                                      </p:cBhvr>
                                    </p:animEffect>
                                    <p:set>
                                      <p:cBhvr>
                                        <p:cTn id="7" dur="1" fill="hold">
                                          <p:stCondLst>
                                            <p:cond delay="499"/>
                                          </p:stCondLst>
                                        </p:cTn>
                                        <p:tgtEl>
                                          <p:spTgt spid="699452"/>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xit" presetSubtype="0" fill="hold" grpId="0" nodeType="clickEffect">
                                  <p:stCondLst>
                                    <p:cond delay="0"/>
                                  </p:stCondLst>
                                  <p:childTnLst>
                                    <p:animEffect transition="out" filter="dissolve">
                                      <p:cBhvr>
                                        <p:cTn id="11" dur="500"/>
                                        <p:tgtEl>
                                          <p:spTgt spid="699451"/>
                                        </p:tgtEl>
                                      </p:cBhvr>
                                    </p:animEffect>
                                    <p:set>
                                      <p:cBhvr>
                                        <p:cTn id="12" dur="1" fill="hold">
                                          <p:stCondLst>
                                            <p:cond delay="499"/>
                                          </p:stCondLst>
                                        </p:cTn>
                                        <p:tgtEl>
                                          <p:spTgt spid="699451"/>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2" fill="hold" nodeType="clickEffect">
                                  <p:stCondLst>
                                    <p:cond delay="0"/>
                                  </p:stCondLst>
                                  <p:childTnLst>
                                    <p:set>
                                      <p:cBhvr>
                                        <p:cTn id="16" dur="1" fill="hold">
                                          <p:stCondLst>
                                            <p:cond delay="0"/>
                                          </p:stCondLst>
                                        </p:cTn>
                                        <p:tgtEl>
                                          <p:spTgt spid="699395">
                                            <p:txEl>
                                              <p:pRg st="4" end="4"/>
                                            </p:txEl>
                                          </p:spTgt>
                                        </p:tgtEl>
                                        <p:attrNameLst>
                                          <p:attrName>style.visibility</p:attrName>
                                        </p:attrNameLst>
                                      </p:cBhvr>
                                      <p:to>
                                        <p:strVal val="visible"/>
                                      </p:to>
                                    </p:set>
                                    <p:animEffect transition="in" filter="wipe(right)">
                                      <p:cBhvr>
                                        <p:cTn id="17" dur="500"/>
                                        <p:tgtEl>
                                          <p:spTgt spid="69939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699395">
                                            <p:txEl>
                                              <p:pRg st="5" end="5"/>
                                            </p:txEl>
                                          </p:spTgt>
                                        </p:tgtEl>
                                        <p:attrNameLst>
                                          <p:attrName>style.visibility</p:attrName>
                                        </p:attrNameLst>
                                      </p:cBhvr>
                                      <p:to>
                                        <p:strVal val="visible"/>
                                      </p:to>
                                    </p:set>
                                    <p:animEffect transition="in" filter="wipe(right)">
                                      <p:cBhvr>
                                        <p:cTn id="22" dur="500"/>
                                        <p:tgtEl>
                                          <p:spTgt spid="699395">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nodeType="clickEffect">
                                  <p:stCondLst>
                                    <p:cond delay="0"/>
                                  </p:stCondLst>
                                  <p:childTnLst>
                                    <p:set>
                                      <p:cBhvr>
                                        <p:cTn id="26" dur="1" fill="hold">
                                          <p:stCondLst>
                                            <p:cond delay="0"/>
                                          </p:stCondLst>
                                        </p:cTn>
                                        <p:tgtEl>
                                          <p:spTgt spid="761862"/>
                                        </p:tgtEl>
                                        <p:attrNameLst>
                                          <p:attrName>style.visibility</p:attrName>
                                        </p:attrNameLst>
                                      </p:cBhvr>
                                      <p:to>
                                        <p:strVal val="visible"/>
                                      </p:to>
                                    </p:set>
                                    <p:animEffect transition="in" filter="diamond(in)">
                                      <p:cBhvr>
                                        <p:cTn id="27" dur="500"/>
                                        <p:tgtEl>
                                          <p:spTgt spid="76186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xit" presetSubtype="0" fill="hold" grpId="0" nodeType="clickEffect">
                                  <p:stCondLst>
                                    <p:cond delay="0"/>
                                  </p:stCondLst>
                                  <p:childTnLst>
                                    <p:animEffect transition="out" filter="dissolve">
                                      <p:cBhvr>
                                        <p:cTn id="31" dur="500"/>
                                        <p:tgtEl>
                                          <p:spTgt spid="699454"/>
                                        </p:tgtEl>
                                      </p:cBhvr>
                                    </p:animEffect>
                                    <p:set>
                                      <p:cBhvr>
                                        <p:cTn id="32" dur="1" fill="hold">
                                          <p:stCondLst>
                                            <p:cond delay="499"/>
                                          </p:stCondLst>
                                        </p:cTn>
                                        <p:tgtEl>
                                          <p:spTgt spid="699454"/>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xit" presetSubtype="0" fill="hold" grpId="0" nodeType="clickEffect">
                                  <p:stCondLst>
                                    <p:cond delay="0"/>
                                  </p:stCondLst>
                                  <p:childTnLst>
                                    <p:animEffect transition="out" filter="dissolve">
                                      <p:cBhvr>
                                        <p:cTn id="36" dur="500"/>
                                        <p:tgtEl>
                                          <p:spTgt spid="699453"/>
                                        </p:tgtEl>
                                      </p:cBhvr>
                                    </p:animEffect>
                                    <p:set>
                                      <p:cBhvr>
                                        <p:cTn id="37" dur="1" fill="hold">
                                          <p:stCondLst>
                                            <p:cond delay="499"/>
                                          </p:stCondLst>
                                        </p:cTn>
                                        <p:tgtEl>
                                          <p:spTgt spid="69945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9452" grpId="0" animBg="1"/>
      <p:bldP spid="699451" grpId="0" animBg="1"/>
      <p:bldP spid="699453" grpId="0" animBg="1"/>
      <p:bldP spid="699454" grpId="0" animBg="1"/>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0" y="228600"/>
            <a:ext cx="8534400" cy="758825"/>
          </a:xfrm>
        </p:spPr>
        <p:txBody>
          <a:bodyPr/>
          <a:lstStyle/>
          <a:p>
            <a:pPr eaLnBrk="1" hangingPunct="1"/>
            <a:r>
              <a:rPr lang="en-US" sz="4000" dirty="0">
                <a:latin typeface="Arial" charset="0"/>
              </a:rPr>
              <a:t>Step 4: Calculate Test Statistic</a:t>
            </a:r>
          </a:p>
        </p:txBody>
      </p:sp>
      <p:sp>
        <p:nvSpPr>
          <p:cNvPr id="701443" name="Rectangle 3"/>
          <p:cNvSpPr>
            <a:spLocks noGrp="1" noChangeArrowheads="1"/>
          </p:cNvSpPr>
          <p:nvPr>
            <p:ph type="body" idx="4294967295"/>
          </p:nvPr>
        </p:nvSpPr>
        <p:spPr>
          <a:xfrm>
            <a:off x="609600" y="1382713"/>
            <a:ext cx="8534400" cy="4598987"/>
          </a:xfrm>
        </p:spPr>
        <p:txBody>
          <a:bodyPr>
            <a:normAutofit/>
          </a:bodyPr>
          <a:lstStyle/>
          <a:p>
            <a:r>
              <a:rPr lang="en-US" sz="2400" dirty="0">
                <a:latin typeface="Arial" charset="0"/>
              </a:rPr>
              <a:t>II.  Calculate the sums of squares treatments:</a:t>
            </a:r>
          </a:p>
          <a:p>
            <a:pPr lvl="1" eaLnBrk="1" hangingPunct="1"/>
            <a:endParaRPr lang="en-US" sz="2000" dirty="0">
              <a:latin typeface="Arial" charset="0"/>
            </a:endParaRPr>
          </a:p>
          <a:p>
            <a:pPr lvl="1" eaLnBrk="1" hangingPunct="1"/>
            <a:endParaRPr lang="en-US" sz="2000" dirty="0">
              <a:latin typeface="Arial" charset="0"/>
            </a:endParaRPr>
          </a:p>
          <a:p>
            <a:pPr lvl="1" eaLnBrk="1" hangingPunct="1"/>
            <a:endParaRPr lang="en-US" sz="2000" dirty="0">
              <a:latin typeface="Arial" charset="0"/>
            </a:endParaRPr>
          </a:p>
          <a:p>
            <a:pPr lvl="1" eaLnBrk="1" hangingPunct="1">
              <a:buFont typeface="Wingdings" charset="0"/>
              <a:buNone/>
            </a:pPr>
            <a:r>
              <a:rPr lang="en-US" sz="2000" dirty="0">
                <a:latin typeface="Arial" charset="0"/>
              </a:rPr>
              <a:t>			</a:t>
            </a:r>
          </a:p>
          <a:p>
            <a:pPr lvl="1" eaLnBrk="1" hangingPunct="1">
              <a:buFont typeface="Wingdings" charset="0"/>
              <a:buNone/>
            </a:pPr>
            <a:endParaRPr lang="en-US" sz="2000" dirty="0">
              <a:latin typeface="Arial" charset="0"/>
            </a:endParaRPr>
          </a:p>
          <a:p>
            <a:pPr lvl="1" eaLnBrk="1" hangingPunct="1">
              <a:buFont typeface="Wingdings" charset="0"/>
              <a:buNone/>
            </a:pPr>
            <a:endParaRPr lang="en-US" sz="2000" dirty="0">
              <a:latin typeface="Arial" charset="0"/>
            </a:endParaRPr>
          </a:p>
          <a:p>
            <a:pPr lvl="1" eaLnBrk="1" hangingPunct="1">
              <a:buFont typeface="Wingdings" charset="0"/>
              <a:buNone/>
            </a:pPr>
            <a:endParaRPr lang="en-US" sz="2000" dirty="0">
              <a:latin typeface="Arial" charset="0"/>
            </a:endParaRPr>
          </a:p>
          <a:p>
            <a:pPr lvl="1" eaLnBrk="1" hangingPunct="1"/>
            <a:endParaRPr lang="en-US" sz="2000" u="sng" dirty="0">
              <a:latin typeface="Arial" charset="0"/>
            </a:endParaRPr>
          </a:p>
          <a:p>
            <a:pPr lvl="1" eaLnBrk="1" hangingPunct="1"/>
            <a:endParaRPr lang="en-US" sz="2000" u="sng" dirty="0">
              <a:latin typeface="Arial" charset="0"/>
            </a:endParaRPr>
          </a:p>
          <a:p>
            <a:pPr lvl="1" eaLnBrk="1" hangingPunct="1"/>
            <a:r>
              <a:rPr lang="en-US" sz="2000" u="sng" dirty="0">
                <a:latin typeface="Arial" charset="0"/>
              </a:rPr>
              <a:t>Note</a:t>
            </a:r>
            <a:r>
              <a:rPr lang="en-US" sz="2000" dirty="0">
                <a:latin typeface="Arial" charset="0"/>
              </a:rPr>
              <a:t>: n is the number of participants  in each treatment group (or the number of blocks)	</a:t>
            </a:r>
          </a:p>
        </p:txBody>
      </p:sp>
      <p:sp>
        <p:nvSpPr>
          <p:cNvPr id="30724" name="Rectangle 4"/>
          <p:cNvSpPr>
            <a:spLocks noChangeArrowheads="1"/>
          </p:cNvSpPr>
          <p:nvPr/>
        </p:nvSpPr>
        <p:spPr bwMode="auto">
          <a:xfrm>
            <a:off x="1600200" y="2179638"/>
            <a:ext cx="18415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endParaRPr lang="en-US"/>
          </a:p>
        </p:txBody>
      </p:sp>
      <p:pic>
        <p:nvPicPr>
          <p:cNvPr id="30725" name="Picture 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600" y="2089150"/>
            <a:ext cx="7467600" cy="2892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01448" name="Rectangle 8"/>
          <p:cNvSpPr>
            <a:spLocks noChangeArrowheads="1"/>
          </p:cNvSpPr>
          <p:nvPr/>
        </p:nvSpPr>
        <p:spPr bwMode="auto">
          <a:xfrm>
            <a:off x="2819400" y="3287059"/>
            <a:ext cx="5715000" cy="1160929"/>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701449" name="Rectangle 9"/>
          <p:cNvSpPr>
            <a:spLocks noChangeArrowheads="1"/>
          </p:cNvSpPr>
          <p:nvPr/>
        </p:nvSpPr>
        <p:spPr bwMode="auto">
          <a:xfrm>
            <a:off x="2819400" y="4447989"/>
            <a:ext cx="1447800" cy="533400"/>
          </a:xfrm>
          <a:prstGeom prst="rect">
            <a:avLst/>
          </a:prstGeom>
          <a:solidFill>
            <a:schemeClr val="bg1"/>
          </a:solidFill>
          <a:ln w="9525">
            <a:noFill/>
            <a:miter lim="800000"/>
            <a:headEnd/>
            <a:tailEnd/>
          </a:ln>
          <a:extLst/>
        </p:spPr>
        <p:txBody>
          <a:bodyPr wrap="none" anchor="ctr"/>
          <a:lstStyle/>
          <a:p>
            <a:endParaRPr lang="en-US">
              <a:ln>
                <a:solidFill>
                  <a:srgbClr val="000000"/>
                </a:solidFill>
              </a:ln>
            </a:endParaRPr>
          </a:p>
        </p:txBody>
      </p:sp>
    </p:spTree>
    <p:extLst>
      <p:ext uri="{BB962C8B-B14F-4D97-AF65-F5344CB8AC3E}">
        <p14:creationId xmlns:p14="http://schemas.microsoft.com/office/powerpoint/2010/main" val="28260876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xit" presetSubtype="0" fill="hold" grpId="0" nodeType="clickEffect">
                                  <p:stCondLst>
                                    <p:cond delay="0"/>
                                  </p:stCondLst>
                                  <p:childTnLst>
                                    <p:animEffect transition="out" filter="dissolve">
                                      <p:cBhvr>
                                        <p:cTn id="6" dur="500"/>
                                        <p:tgtEl>
                                          <p:spTgt spid="701448"/>
                                        </p:tgtEl>
                                      </p:cBhvr>
                                    </p:animEffect>
                                    <p:set>
                                      <p:cBhvr>
                                        <p:cTn id="7" dur="1" fill="hold">
                                          <p:stCondLst>
                                            <p:cond delay="499"/>
                                          </p:stCondLst>
                                        </p:cTn>
                                        <p:tgtEl>
                                          <p:spTgt spid="701448"/>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xit" presetSubtype="0" fill="hold" grpId="0" nodeType="clickEffect">
                                  <p:stCondLst>
                                    <p:cond delay="0"/>
                                  </p:stCondLst>
                                  <p:childTnLst>
                                    <p:animEffect transition="out" filter="dissolve">
                                      <p:cBhvr>
                                        <p:cTn id="11" dur="500"/>
                                        <p:tgtEl>
                                          <p:spTgt spid="701449"/>
                                        </p:tgtEl>
                                      </p:cBhvr>
                                    </p:animEffect>
                                    <p:set>
                                      <p:cBhvr>
                                        <p:cTn id="12" dur="1" fill="hold">
                                          <p:stCondLst>
                                            <p:cond delay="499"/>
                                          </p:stCondLst>
                                        </p:cTn>
                                        <p:tgtEl>
                                          <p:spTgt spid="7014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1448" grpId="0" animBg="1"/>
      <p:bldP spid="70144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609600" y="244475"/>
            <a:ext cx="8534400" cy="758825"/>
          </a:xfrm>
        </p:spPr>
        <p:txBody>
          <a:bodyPr/>
          <a:lstStyle/>
          <a:p>
            <a:pPr eaLnBrk="1" hangingPunct="1"/>
            <a:r>
              <a:rPr lang="en-US" sz="4000" dirty="0">
                <a:latin typeface="Arial" charset="0"/>
              </a:rPr>
              <a:t>Step 4: Calculate Test Statistic</a:t>
            </a:r>
          </a:p>
        </p:txBody>
      </p:sp>
      <p:sp>
        <p:nvSpPr>
          <p:cNvPr id="31747" name="Rectangle 3"/>
          <p:cNvSpPr>
            <a:spLocks noGrp="1" noChangeArrowheads="1"/>
          </p:cNvSpPr>
          <p:nvPr>
            <p:ph type="body" idx="4294967295"/>
          </p:nvPr>
        </p:nvSpPr>
        <p:spPr>
          <a:xfrm>
            <a:off x="941388" y="1557338"/>
            <a:ext cx="8202612" cy="4840287"/>
          </a:xfrm>
        </p:spPr>
        <p:txBody>
          <a:bodyPr/>
          <a:lstStyle/>
          <a:p>
            <a:r>
              <a:rPr lang="en-US" sz="2600" dirty="0">
                <a:latin typeface="Arial" charset="0"/>
              </a:rPr>
              <a:t>II. Calculate the sums of squares blocks (sets of matched participants):</a:t>
            </a:r>
          </a:p>
          <a:p>
            <a:pPr lvl="1" eaLnBrk="1" hangingPunct="1"/>
            <a:endParaRPr lang="en-US" sz="2200" dirty="0">
              <a:latin typeface="Arial" charset="0"/>
            </a:endParaRPr>
          </a:p>
          <a:p>
            <a:pPr lvl="1" eaLnBrk="1" hangingPunct="1"/>
            <a:endParaRPr lang="en-US" sz="2700" dirty="0">
              <a:latin typeface="Arial" charset="0"/>
            </a:endParaRPr>
          </a:p>
          <a:p>
            <a:pPr lvl="1" eaLnBrk="1" hangingPunct="1"/>
            <a:endParaRPr lang="en-US" sz="2700" dirty="0">
              <a:latin typeface="Arial" charset="0"/>
            </a:endParaRPr>
          </a:p>
          <a:p>
            <a:pPr lvl="1" eaLnBrk="1" hangingPunct="1"/>
            <a:endParaRPr lang="en-US" sz="2700" dirty="0">
              <a:latin typeface="Arial" charset="0"/>
            </a:endParaRPr>
          </a:p>
          <a:p>
            <a:pPr lvl="1" eaLnBrk="1" hangingPunct="1"/>
            <a:endParaRPr lang="en-US" sz="2700" dirty="0">
              <a:latin typeface="Arial" charset="0"/>
            </a:endParaRPr>
          </a:p>
          <a:p>
            <a:pPr lvl="1" eaLnBrk="1" hangingPunct="1"/>
            <a:endParaRPr lang="en-US" sz="2200" u="sng" dirty="0">
              <a:latin typeface="Arial" charset="0"/>
            </a:endParaRPr>
          </a:p>
          <a:p>
            <a:pPr lvl="1" eaLnBrk="1" hangingPunct="1"/>
            <a:r>
              <a:rPr lang="en-US" sz="2200" u="sng" dirty="0">
                <a:latin typeface="Arial" charset="0"/>
              </a:rPr>
              <a:t>Note</a:t>
            </a:r>
            <a:r>
              <a:rPr lang="en-US" sz="2200" dirty="0">
                <a:latin typeface="Arial" charset="0"/>
              </a:rPr>
              <a:t>: n is the number of levels of the independent variable (equal to </a:t>
            </a:r>
            <a:r>
              <a:rPr lang="en-US" sz="2200" i="1" dirty="0">
                <a:latin typeface="Arial" charset="0"/>
              </a:rPr>
              <a:t>k</a:t>
            </a:r>
            <a:r>
              <a:rPr lang="en-US" sz="2200" dirty="0">
                <a:latin typeface="Arial" charset="0"/>
              </a:rPr>
              <a:t>)</a:t>
            </a:r>
            <a:r>
              <a:rPr lang="en-US" sz="2700" dirty="0">
                <a:latin typeface="Arial" charset="0"/>
              </a:rPr>
              <a:t>	     		</a:t>
            </a:r>
          </a:p>
        </p:txBody>
      </p:sp>
      <p:sp>
        <p:nvSpPr>
          <p:cNvPr id="31748" name="Rectangle 4"/>
          <p:cNvSpPr>
            <a:spLocks noChangeArrowheads="1"/>
          </p:cNvSpPr>
          <p:nvPr/>
        </p:nvSpPr>
        <p:spPr bwMode="auto">
          <a:xfrm>
            <a:off x="1600200" y="2179638"/>
            <a:ext cx="18415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endParaRPr lang="en-US"/>
          </a:p>
        </p:txBody>
      </p:sp>
      <p:sp>
        <p:nvSpPr>
          <p:cNvPr id="31749" name="Rectangle 8"/>
          <p:cNvSpPr>
            <a:spLocks noChangeArrowheads="1"/>
          </p:cNvSpPr>
          <p:nvPr/>
        </p:nvSpPr>
        <p:spPr bwMode="auto">
          <a:xfrm>
            <a:off x="2619375" y="3521075"/>
            <a:ext cx="5257800" cy="4572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31750" name="Rectangle 9"/>
          <p:cNvSpPr>
            <a:spLocks noChangeArrowheads="1"/>
          </p:cNvSpPr>
          <p:nvPr/>
        </p:nvSpPr>
        <p:spPr bwMode="auto">
          <a:xfrm>
            <a:off x="2574925" y="3962400"/>
            <a:ext cx="1447800" cy="5334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pic>
        <p:nvPicPr>
          <p:cNvPr id="31751" name="Picture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9175" y="2794000"/>
            <a:ext cx="6858000" cy="22517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03501" name="Rectangle 13"/>
          <p:cNvSpPr>
            <a:spLocks noChangeArrowheads="1"/>
          </p:cNvSpPr>
          <p:nvPr/>
        </p:nvSpPr>
        <p:spPr bwMode="auto">
          <a:xfrm>
            <a:off x="2238375" y="3792071"/>
            <a:ext cx="5638800" cy="9144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703502" name="Rectangle 14"/>
          <p:cNvSpPr>
            <a:spLocks noChangeArrowheads="1"/>
          </p:cNvSpPr>
          <p:nvPr/>
        </p:nvSpPr>
        <p:spPr bwMode="auto">
          <a:xfrm>
            <a:off x="2238375" y="4439771"/>
            <a:ext cx="1447800" cy="5334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Tree>
    <p:extLst>
      <p:ext uri="{BB962C8B-B14F-4D97-AF65-F5344CB8AC3E}">
        <p14:creationId xmlns:p14="http://schemas.microsoft.com/office/powerpoint/2010/main" val="29144792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xit" presetSubtype="0" fill="hold" grpId="0" nodeType="clickEffect">
                                  <p:stCondLst>
                                    <p:cond delay="0"/>
                                  </p:stCondLst>
                                  <p:childTnLst>
                                    <p:animEffect transition="out" filter="dissolve">
                                      <p:cBhvr>
                                        <p:cTn id="6" dur="500"/>
                                        <p:tgtEl>
                                          <p:spTgt spid="703501"/>
                                        </p:tgtEl>
                                      </p:cBhvr>
                                    </p:animEffect>
                                    <p:set>
                                      <p:cBhvr>
                                        <p:cTn id="7" dur="1" fill="hold">
                                          <p:stCondLst>
                                            <p:cond delay="499"/>
                                          </p:stCondLst>
                                        </p:cTn>
                                        <p:tgtEl>
                                          <p:spTgt spid="703501"/>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xit" presetSubtype="0" fill="hold" grpId="0" nodeType="clickEffect">
                                  <p:stCondLst>
                                    <p:cond delay="0"/>
                                  </p:stCondLst>
                                  <p:childTnLst>
                                    <p:animEffect transition="out" filter="dissolve">
                                      <p:cBhvr>
                                        <p:cTn id="11" dur="500"/>
                                        <p:tgtEl>
                                          <p:spTgt spid="703502"/>
                                        </p:tgtEl>
                                      </p:cBhvr>
                                    </p:animEffect>
                                    <p:set>
                                      <p:cBhvr>
                                        <p:cTn id="12" dur="1" fill="hold">
                                          <p:stCondLst>
                                            <p:cond delay="499"/>
                                          </p:stCondLst>
                                        </p:cTn>
                                        <p:tgtEl>
                                          <p:spTgt spid="70350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3501" grpId="0" animBg="1"/>
      <p:bldP spid="70350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609600" y="228600"/>
            <a:ext cx="8534400" cy="758825"/>
          </a:xfrm>
        </p:spPr>
        <p:txBody>
          <a:bodyPr/>
          <a:lstStyle/>
          <a:p>
            <a:pPr eaLnBrk="1" hangingPunct="1"/>
            <a:r>
              <a:rPr lang="en-US" sz="4000" dirty="0">
                <a:latin typeface="Arial" charset="0"/>
              </a:rPr>
              <a:t>Step 4: Calculate Test Statistic</a:t>
            </a:r>
          </a:p>
        </p:txBody>
      </p:sp>
      <p:sp>
        <p:nvSpPr>
          <p:cNvPr id="741379" name="Rectangle 3"/>
          <p:cNvSpPr>
            <a:spLocks noGrp="1" noChangeArrowheads="1"/>
          </p:cNvSpPr>
          <p:nvPr>
            <p:ph type="body" idx="4294967295"/>
          </p:nvPr>
        </p:nvSpPr>
        <p:spPr>
          <a:xfrm>
            <a:off x="609600" y="1524000"/>
            <a:ext cx="8534400" cy="4598988"/>
          </a:xfrm>
        </p:spPr>
        <p:txBody>
          <a:bodyPr/>
          <a:lstStyle/>
          <a:p>
            <a:r>
              <a:rPr lang="en-US" sz="2600" dirty="0">
                <a:latin typeface="Arial" charset="0"/>
              </a:rPr>
              <a:t>II. Calculate the sums of squares error:</a:t>
            </a:r>
          </a:p>
          <a:p>
            <a:pPr lvl="1" eaLnBrk="1" hangingPunct="1"/>
            <a:endParaRPr lang="en-US" sz="3100" dirty="0">
              <a:latin typeface="Arial" charset="0"/>
            </a:endParaRPr>
          </a:p>
          <a:p>
            <a:pPr lvl="1" eaLnBrk="1" hangingPunct="1">
              <a:buFont typeface="Wingdings" charset="0"/>
              <a:buNone/>
            </a:pPr>
            <a:r>
              <a:rPr lang="en-US" sz="2200" dirty="0" err="1">
                <a:latin typeface="Arial" charset="0"/>
              </a:rPr>
              <a:t>SSError</a:t>
            </a:r>
            <a:r>
              <a:rPr lang="en-US" sz="2200" dirty="0">
                <a:latin typeface="Arial" charset="0"/>
              </a:rPr>
              <a:t> = </a:t>
            </a:r>
            <a:r>
              <a:rPr lang="en-US" sz="2200" dirty="0" err="1">
                <a:latin typeface="Arial" charset="0"/>
              </a:rPr>
              <a:t>SSTotal</a:t>
            </a:r>
            <a:r>
              <a:rPr lang="en-US" sz="2200" dirty="0">
                <a:latin typeface="Arial" charset="0"/>
              </a:rPr>
              <a:t> – (</a:t>
            </a:r>
            <a:r>
              <a:rPr lang="en-US" sz="2200" dirty="0" err="1">
                <a:latin typeface="Arial" charset="0"/>
              </a:rPr>
              <a:t>SSTreatment</a:t>
            </a:r>
            <a:r>
              <a:rPr lang="en-US" sz="2200" dirty="0">
                <a:latin typeface="Arial" charset="0"/>
              </a:rPr>
              <a:t> + </a:t>
            </a:r>
            <a:r>
              <a:rPr lang="en-US" sz="2200" dirty="0" err="1">
                <a:latin typeface="Arial" charset="0"/>
              </a:rPr>
              <a:t>SSBlocks</a:t>
            </a:r>
            <a:r>
              <a:rPr lang="en-US" sz="2200" dirty="0">
                <a:latin typeface="Arial" charset="0"/>
              </a:rPr>
              <a:t>)</a:t>
            </a:r>
          </a:p>
          <a:p>
            <a:pPr lvl="1" eaLnBrk="1" hangingPunct="1">
              <a:buFont typeface="Wingdings" charset="0"/>
              <a:buNone/>
            </a:pPr>
            <a:r>
              <a:rPr lang="en-US" sz="2200" dirty="0">
                <a:latin typeface="Arial" charset="0"/>
              </a:rPr>
              <a:t>= 93.96 - (32.33 + 34.95)</a:t>
            </a:r>
          </a:p>
          <a:p>
            <a:pPr lvl="1" eaLnBrk="1" hangingPunct="1">
              <a:buFont typeface="Wingdings" charset="0"/>
              <a:buNone/>
            </a:pPr>
            <a:r>
              <a:rPr lang="en-US" sz="2200" dirty="0">
                <a:latin typeface="Arial" charset="0"/>
              </a:rPr>
              <a:t>= 26.68</a:t>
            </a:r>
          </a:p>
        </p:txBody>
      </p:sp>
      <p:sp>
        <p:nvSpPr>
          <p:cNvPr id="32772" name="Rectangle 4"/>
          <p:cNvSpPr>
            <a:spLocks noChangeArrowheads="1"/>
          </p:cNvSpPr>
          <p:nvPr/>
        </p:nvSpPr>
        <p:spPr bwMode="auto">
          <a:xfrm>
            <a:off x="1600200" y="2179638"/>
            <a:ext cx="18415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endParaRPr lang="en-US"/>
          </a:p>
        </p:txBody>
      </p:sp>
    </p:spTree>
    <p:extLst>
      <p:ext uri="{BB962C8B-B14F-4D97-AF65-F5344CB8AC3E}">
        <p14:creationId xmlns:p14="http://schemas.microsoft.com/office/powerpoint/2010/main" val="24652382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grpId="0" nodeType="withEffect">
                                  <p:stCondLst>
                                    <p:cond delay="0"/>
                                  </p:stCondLst>
                                  <p:childTnLst>
                                    <p:set>
                                      <p:cBhvr>
                                        <p:cTn id="6" dur="1" fill="hold">
                                          <p:stCondLst>
                                            <p:cond delay="0"/>
                                          </p:stCondLst>
                                        </p:cTn>
                                        <p:tgtEl>
                                          <p:spTgt spid="741379">
                                            <p:txEl>
                                              <p:pRg st="0" end="0"/>
                                            </p:txEl>
                                          </p:spTgt>
                                        </p:tgtEl>
                                        <p:attrNameLst>
                                          <p:attrName>style.visibility</p:attrName>
                                        </p:attrNameLst>
                                      </p:cBhvr>
                                      <p:to>
                                        <p:strVal val="visible"/>
                                      </p:to>
                                    </p:set>
                                    <p:animEffect transition="in" filter="wipe(right)">
                                      <p:cBhvr>
                                        <p:cTn id="7" dur="500"/>
                                        <p:tgtEl>
                                          <p:spTgt spid="74137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41379">
                                            <p:txEl>
                                              <p:pRg st="2" end="2"/>
                                            </p:txEl>
                                          </p:spTgt>
                                        </p:tgtEl>
                                        <p:attrNameLst>
                                          <p:attrName>style.visibility</p:attrName>
                                        </p:attrNameLst>
                                      </p:cBhvr>
                                      <p:to>
                                        <p:strVal val="visible"/>
                                      </p:to>
                                    </p:set>
                                    <p:animEffect transition="in" filter="wipe(right)">
                                      <p:cBhvr>
                                        <p:cTn id="12" dur="500"/>
                                        <p:tgtEl>
                                          <p:spTgt spid="74137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741379">
                                            <p:txEl>
                                              <p:pRg st="3" end="3"/>
                                            </p:txEl>
                                          </p:spTgt>
                                        </p:tgtEl>
                                        <p:attrNameLst>
                                          <p:attrName>style.visibility</p:attrName>
                                        </p:attrNameLst>
                                      </p:cBhvr>
                                      <p:to>
                                        <p:strVal val="visible"/>
                                      </p:to>
                                    </p:set>
                                    <p:animEffect transition="in" filter="wipe(right)">
                                      <p:cBhvr>
                                        <p:cTn id="17" dur="500"/>
                                        <p:tgtEl>
                                          <p:spTgt spid="741379">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741379">
                                            <p:txEl>
                                              <p:pRg st="4" end="4"/>
                                            </p:txEl>
                                          </p:spTgt>
                                        </p:tgtEl>
                                        <p:attrNameLst>
                                          <p:attrName>style.visibility</p:attrName>
                                        </p:attrNameLst>
                                      </p:cBhvr>
                                      <p:to>
                                        <p:strVal val="visible"/>
                                      </p:to>
                                    </p:set>
                                    <p:animEffect transition="in" filter="wipe(right)">
                                      <p:cBhvr>
                                        <p:cTn id="22" dur="500"/>
                                        <p:tgtEl>
                                          <p:spTgt spid="74137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1379"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0" y="228600"/>
            <a:ext cx="8534400" cy="758825"/>
          </a:xfrm>
        </p:spPr>
        <p:txBody>
          <a:bodyPr/>
          <a:lstStyle/>
          <a:p>
            <a:pPr eaLnBrk="1" hangingPunct="1"/>
            <a:r>
              <a:rPr lang="en-US" sz="4000" dirty="0">
                <a:latin typeface="Arial" charset="0"/>
              </a:rPr>
              <a:t>Step 4: Calculate Test Statistic</a:t>
            </a:r>
          </a:p>
        </p:txBody>
      </p:sp>
      <p:sp>
        <p:nvSpPr>
          <p:cNvPr id="33795" name="Rectangle 3"/>
          <p:cNvSpPr>
            <a:spLocks noGrp="1" noChangeArrowheads="1"/>
          </p:cNvSpPr>
          <p:nvPr>
            <p:ph type="body" idx="4294967295"/>
          </p:nvPr>
        </p:nvSpPr>
        <p:spPr>
          <a:xfrm>
            <a:off x="0" y="1524000"/>
            <a:ext cx="8534400" cy="4598988"/>
          </a:xfrm>
        </p:spPr>
        <p:txBody>
          <a:bodyPr/>
          <a:lstStyle/>
          <a:p>
            <a:r>
              <a:rPr lang="en-US" sz="2600" dirty="0">
                <a:latin typeface="Arial" charset="0"/>
              </a:rPr>
              <a:t>III.  Identify </a:t>
            </a:r>
            <a:r>
              <a:rPr lang="en-US" sz="2600" dirty="0" err="1">
                <a:latin typeface="Arial" charset="0"/>
              </a:rPr>
              <a:t>df</a:t>
            </a:r>
            <a:r>
              <a:rPr lang="en-US" sz="2600" dirty="0">
                <a:latin typeface="Arial" charset="0"/>
              </a:rPr>
              <a:t> for each source</a:t>
            </a:r>
          </a:p>
          <a:p>
            <a:pPr lvl="1" eaLnBrk="1" hangingPunct="1">
              <a:spcBef>
                <a:spcPct val="0"/>
              </a:spcBef>
            </a:pPr>
            <a:endParaRPr lang="en-US" sz="600" dirty="0">
              <a:latin typeface="Arial" charset="0"/>
            </a:endParaRPr>
          </a:p>
          <a:p>
            <a:pPr marL="1085850" lvl="2" eaLnBrk="1" hangingPunct="1"/>
            <a:r>
              <a:rPr lang="en-US" altLang="ko-KR" sz="2200" dirty="0">
                <a:latin typeface="Arial" charset="0"/>
                <a:ea typeface="굴림" charset="0"/>
                <a:cs typeface="굴림" charset="0"/>
              </a:rPr>
              <a:t>Note: </a:t>
            </a:r>
            <a:r>
              <a:rPr lang="en-US" altLang="ko-KR" sz="2200" dirty="0" err="1">
                <a:latin typeface="Arial" charset="0"/>
                <a:ea typeface="굴림" charset="0"/>
                <a:cs typeface="굴림" charset="0"/>
              </a:rPr>
              <a:t>df</a:t>
            </a:r>
            <a:r>
              <a:rPr lang="en-US" altLang="ko-KR" sz="2200" baseline="-25000" dirty="0" err="1">
                <a:latin typeface="Arial" charset="0"/>
                <a:ea typeface="굴림" charset="0"/>
                <a:cs typeface="굴림" charset="0"/>
              </a:rPr>
              <a:t>Total</a:t>
            </a:r>
            <a:r>
              <a:rPr lang="en-US" altLang="ko-KR" sz="2200" dirty="0">
                <a:latin typeface="Arial" charset="0"/>
                <a:ea typeface="굴림" charset="0"/>
                <a:cs typeface="굴림" charset="0"/>
              </a:rPr>
              <a:t> = N - 1; </a:t>
            </a:r>
            <a:r>
              <a:rPr lang="en-US" altLang="ko-KR" sz="2200" dirty="0" err="1">
                <a:latin typeface="Arial" charset="0"/>
                <a:ea typeface="굴림" charset="0"/>
                <a:cs typeface="굴림" charset="0"/>
              </a:rPr>
              <a:t>df</a:t>
            </a:r>
            <a:r>
              <a:rPr lang="en-US" altLang="ko-KR" sz="2200" baseline="-25000" dirty="0" err="1">
                <a:latin typeface="Arial" charset="0"/>
                <a:ea typeface="굴림" charset="0"/>
                <a:cs typeface="굴림" charset="0"/>
              </a:rPr>
              <a:t>Treatment</a:t>
            </a:r>
            <a:r>
              <a:rPr lang="en-US" altLang="ko-KR" sz="2200" dirty="0">
                <a:latin typeface="Arial" charset="0"/>
                <a:ea typeface="굴림" charset="0"/>
                <a:cs typeface="굴림" charset="0"/>
              </a:rPr>
              <a:t> = k - 1; </a:t>
            </a:r>
            <a:r>
              <a:rPr lang="en-US" altLang="ko-KR" sz="2200" dirty="0" err="1">
                <a:latin typeface="Arial" charset="0"/>
                <a:ea typeface="굴림" charset="0"/>
                <a:cs typeface="굴림" charset="0"/>
              </a:rPr>
              <a:t>df</a:t>
            </a:r>
            <a:r>
              <a:rPr lang="en-US" altLang="ko-KR" sz="2200" baseline="-25000" dirty="0" err="1">
                <a:latin typeface="Arial" charset="0"/>
                <a:ea typeface="굴림" charset="0"/>
                <a:cs typeface="굴림" charset="0"/>
              </a:rPr>
              <a:t>Blocks</a:t>
            </a:r>
            <a:r>
              <a:rPr lang="en-US" altLang="ko-KR" sz="2200" dirty="0">
                <a:latin typeface="Arial" charset="0"/>
                <a:ea typeface="굴림" charset="0"/>
                <a:cs typeface="굴림" charset="0"/>
              </a:rPr>
              <a:t> = b - 1; </a:t>
            </a:r>
            <a:r>
              <a:rPr lang="en-US" altLang="ko-KR" sz="2200" dirty="0" err="1">
                <a:latin typeface="Arial" charset="0"/>
                <a:ea typeface="굴림" charset="0"/>
                <a:cs typeface="굴림" charset="0"/>
              </a:rPr>
              <a:t>df</a:t>
            </a:r>
            <a:r>
              <a:rPr lang="en-US" altLang="ko-KR" sz="2200" baseline="-25000" dirty="0" err="1">
                <a:latin typeface="Arial" charset="0"/>
                <a:ea typeface="굴림" charset="0"/>
                <a:cs typeface="굴림" charset="0"/>
              </a:rPr>
              <a:t>Error</a:t>
            </a:r>
            <a:r>
              <a:rPr lang="en-US" altLang="ko-KR" sz="2200" dirty="0">
                <a:latin typeface="Arial" charset="0"/>
                <a:ea typeface="굴림" charset="0"/>
                <a:cs typeface="굴림" charset="0"/>
              </a:rPr>
              <a:t> = N - k - b + 1; </a:t>
            </a:r>
            <a:endParaRPr lang="en-US" sz="2000" dirty="0">
              <a:latin typeface="Arial" charset="0"/>
            </a:endParaRPr>
          </a:p>
          <a:p>
            <a:pPr>
              <a:lnSpc>
                <a:spcPct val="120000"/>
              </a:lnSpc>
            </a:pPr>
            <a:r>
              <a:rPr lang="en-US" sz="2600" dirty="0">
                <a:latin typeface="Arial" charset="0"/>
              </a:rPr>
              <a:t>IV. Calculate mean square for each source:</a:t>
            </a:r>
          </a:p>
          <a:p>
            <a:pPr>
              <a:lnSpc>
                <a:spcPct val="120000"/>
              </a:lnSpc>
            </a:pPr>
            <a:r>
              <a:rPr lang="en-US" sz="2600" dirty="0">
                <a:latin typeface="Arial" charset="0"/>
              </a:rPr>
              <a:t>V. Calculate </a:t>
            </a:r>
            <a:r>
              <a:rPr lang="en-US" sz="2600" i="1" dirty="0">
                <a:latin typeface="Arial" charset="0"/>
              </a:rPr>
              <a:t>F</a:t>
            </a:r>
            <a:r>
              <a:rPr lang="en-US" sz="2600" dirty="0">
                <a:latin typeface="Arial" charset="0"/>
              </a:rPr>
              <a:t>-obtained </a:t>
            </a:r>
          </a:p>
          <a:p>
            <a:pPr lvl="1" eaLnBrk="1" hangingPunct="1">
              <a:buFont typeface="Wingdings" charset="0"/>
              <a:buNone/>
            </a:pPr>
            <a:r>
              <a:rPr lang="en-US" sz="2200" dirty="0">
                <a:latin typeface="Arial" charset="0"/>
              </a:rPr>
              <a:t>				</a:t>
            </a:r>
          </a:p>
        </p:txBody>
      </p:sp>
      <p:sp>
        <p:nvSpPr>
          <p:cNvPr id="33796" name="Rectangle 4"/>
          <p:cNvSpPr>
            <a:spLocks noChangeArrowheads="1"/>
          </p:cNvSpPr>
          <p:nvPr/>
        </p:nvSpPr>
        <p:spPr bwMode="auto">
          <a:xfrm>
            <a:off x="1600200" y="2179638"/>
            <a:ext cx="18415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endParaRPr lang="en-US"/>
          </a:p>
        </p:txBody>
      </p:sp>
      <p:pic>
        <p:nvPicPr>
          <p:cNvPr id="33797" name="Picture 19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7738" y="2697910"/>
            <a:ext cx="990600"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aphicFrame>
        <p:nvGraphicFramePr>
          <p:cNvPr id="770110" name="Group 62"/>
          <p:cNvGraphicFramePr>
            <a:graphicFrameLocks noGrp="1"/>
          </p:cNvGraphicFramePr>
          <p:nvPr/>
        </p:nvGraphicFramePr>
        <p:xfrm>
          <a:off x="1066800" y="4248150"/>
          <a:ext cx="6858000" cy="2133600"/>
        </p:xfrm>
        <a:graphic>
          <a:graphicData uri="http://schemas.openxmlformats.org/drawingml/2006/table">
            <a:tbl>
              <a:tblPr/>
              <a:tblGrid>
                <a:gridCol w="1570038">
                  <a:extLst>
                    <a:ext uri="{9D8B030D-6E8A-4147-A177-3AD203B41FA5}">
                      <a16:colId xmlns:a16="http://schemas.microsoft.com/office/drawing/2014/main" val="20000"/>
                    </a:ext>
                  </a:extLst>
                </a:gridCol>
                <a:gridCol w="884237">
                  <a:extLst>
                    <a:ext uri="{9D8B030D-6E8A-4147-A177-3AD203B41FA5}">
                      <a16:colId xmlns:a16="http://schemas.microsoft.com/office/drawing/2014/main" val="20001"/>
                    </a:ext>
                  </a:extLst>
                </a:gridCol>
                <a:gridCol w="495300">
                  <a:extLst>
                    <a:ext uri="{9D8B030D-6E8A-4147-A177-3AD203B41FA5}">
                      <a16:colId xmlns:a16="http://schemas.microsoft.com/office/drawing/2014/main" val="20002"/>
                    </a:ext>
                  </a:extLst>
                </a:gridCol>
                <a:gridCol w="884238">
                  <a:extLst>
                    <a:ext uri="{9D8B030D-6E8A-4147-A177-3AD203B41FA5}">
                      <a16:colId xmlns:a16="http://schemas.microsoft.com/office/drawing/2014/main" val="20003"/>
                    </a:ext>
                  </a:extLst>
                </a:gridCol>
                <a:gridCol w="884237">
                  <a:extLst>
                    <a:ext uri="{9D8B030D-6E8A-4147-A177-3AD203B41FA5}">
                      <a16:colId xmlns:a16="http://schemas.microsoft.com/office/drawing/2014/main" val="20004"/>
                    </a:ext>
                  </a:extLst>
                </a:gridCol>
                <a:gridCol w="728663">
                  <a:extLst>
                    <a:ext uri="{9D8B030D-6E8A-4147-A177-3AD203B41FA5}">
                      <a16:colId xmlns:a16="http://schemas.microsoft.com/office/drawing/2014/main" val="20005"/>
                    </a:ext>
                  </a:extLst>
                </a:gridCol>
                <a:gridCol w="1411287">
                  <a:extLst>
                    <a:ext uri="{9D8B030D-6E8A-4147-A177-3AD203B41FA5}">
                      <a16:colId xmlns:a16="http://schemas.microsoft.com/office/drawing/2014/main" val="20006"/>
                    </a:ext>
                  </a:extLst>
                </a:gridCol>
              </a:tblGrid>
              <a:tr h="2428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Source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SS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df</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MS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Fobt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Fcrit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Decision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Total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93.96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29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3.24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Treatment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32.33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16.17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10.93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a:ln>
                            <a:noFill/>
                          </a:ln>
                          <a:solidFill>
                            <a:schemeClr val="tx1"/>
                          </a:solidFill>
                          <a:effectLst/>
                          <a:latin typeface="Arial" charset="0"/>
                        </a:rPr>
                        <a:t>3.55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Reject Ho</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Blocks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34.95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3.88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Error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26.68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a:ln>
                            <a:noFill/>
                          </a:ln>
                          <a:solidFill>
                            <a:schemeClr val="tx1"/>
                          </a:solidFill>
                          <a:effectLst/>
                          <a:latin typeface="Arial" charset="0"/>
                        </a:rPr>
                        <a:t>18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1.48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a:ln>
                            <a:noFill/>
                          </a:ln>
                          <a:solidFill>
                            <a:schemeClr val="tx1"/>
                          </a:solidFill>
                          <a:effectLst/>
                          <a:latin typeface="Arial"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705731" name="Rectangle 195"/>
          <p:cNvSpPr>
            <a:spLocks noChangeArrowheads="1"/>
          </p:cNvSpPr>
          <p:nvPr/>
        </p:nvSpPr>
        <p:spPr bwMode="auto">
          <a:xfrm>
            <a:off x="4114800" y="4748213"/>
            <a:ext cx="685800" cy="3206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705733" name="Rectangle 197"/>
          <p:cNvSpPr>
            <a:spLocks noChangeArrowheads="1"/>
          </p:cNvSpPr>
          <p:nvPr/>
        </p:nvSpPr>
        <p:spPr bwMode="auto">
          <a:xfrm>
            <a:off x="4114800" y="5995988"/>
            <a:ext cx="685800" cy="3206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705734" name="Rectangle 198"/>
          <p:cNvSpPr>
            <a:spLocks noChangeArrowheads="1"/>
          </p:cNvSpPr>
          <p:nvPr/>
        </p:nvSpPr>
        <p:spPr bwMode="auto">
          <a:xfrm>
            <a:off x="5024438" y="5170488"/>
            <a:ext cx="685800" cy="3206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705735" name="Rectangle 199"/>
          <p:cNvSpPr>
            <a:spLocks noChangeArrowheads="1"/>
          </p:cNvSpPr>
          <p:nvPr/>
        </p:nvSpPr>
        <p:spPr bwMode="auto">
          <a:xfrm>
            <a:off x="6650038" y="5129213"/>
            <a:ext cx="1143000" cy="3683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705736" name="Rectangle 200"/>
          <p:cNvSpPr>
            <a:spLocks noChangeArrowheads="1"/>
          </p:cNvSpPr>
          <p:nvPr/>
        </p:nvSpPr>
        <p:spPr bwMode="auto">
          <a:xfrm>
            <a:off x="4114800" y="5170488"/>
            <a:ext cx="685800" cy="3206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63" name="Rectangle 197"/>
          <p:cNvSpPr>
            <a:spLocks noChangeArrowheads="1"/>
          </p:cNvSpPr>
          <p:nvPr/>
        </p:nvSpPr>
        <p:spPr bwMode="auto">
          <a:xfrm>
            <a:off x="4114800" y="5567363"/>
            <a:ext cx="685800" cy="3206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pic>
        <p:nvPicPr>
          <p:cNvPr id="13"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9576" y="3371711"/>
            <a:ext cx="1946871" cy="7097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22777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xit" presetSubtype="0" fill="hold" grpId="0" nodeType="clickEffect">
                                  <p:stCondLst>
                                    <p:cond delay="0"/>
                                  </p:stCondLst>
                                  <p:childTnLst>
                                    <p:animEffect transition="out" filter="dissolve">
                                      <p:cBhvr>
                                        <p:cTn id="6" dur="500"/>
                                        <p:tgtEl>
                                          <p:spTgt spid="705731"/>
                                        </p:tgtEl>
                                      </p:cBhvr>
                                    </p:animEffect>
                                    <p:set>
                                      <p:cBhvr>
                                        <p:cTn id="7" dur="1" fill="hold">
                                          <p:stCondLst>
                                            <p:cond delay="499"/>
                                          </p:stCondLst>
                                        </p:cTn>
                                        <p:tgtEl>
                                          <p:spTgt spid="705731"/>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xit" presetSubtype="0" fill="hold" grpId="0" nodeType="clickEffect">
                                  <p:stCondLst>
                                    <p:cond delay="0"/>
                                  </p:stCondLst>
                                  <p:childTnLst>
                                    <p:animEffect transition="out" filter="dissolve">
                                      <p:cBhvr>
                                        <p:cTn id="11" dur="500"/>
                                        <p:tgtEl>
                                          <p:spTgt spid="705736"/>
                                        </p:tgtEl>
                                      </p:cBhvr>
                                    </p:animEffect>
                                    <p:set>
                                      <p:cBhvr>
                                        <p:cTn id="12" dur="1" fill="hold">
                                          <p:stCondLst>
                                            <p:cond delay="499"/>
                                          </p:stCondLst>
                                        </p:cTn>
                                        <p:tgtEl>
                                          <p:spTgt spid="705736"/>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xit" presetSubtype="0" fill="hold" grpId="0" nodeType="clickEffect">
                                  <p:stCondLst>
                                    <p:cond delay="0"/>
                                  </p:stCondLst>
                                  <p:childTnLst>
                                    <p:animEffect transition="out" filter="dissolve">
                                      <p:cBhvr>
                                        <p:cTn id="16" dur="500"/>
                                        <p:tgtEl>
                                          <p:spTgt spid="63"/>
                                        </p:tgtEl>
                                      </p:cBhvr>
                                    </p:animEffect>
                                    <p:set>
                                      <p:cBhvr>
                                        <p:cTn id="17" dur="1" fill="hold">
                                          <p:stCondLst>
                                            <p:cond delay="499"/>
                                          </p:stCondLst>
                                        </p:cTn>
                                        <p:tgtEl>
                                          <p:spTgt spid="63"/>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xit" presetSubtype="0" fill="hold" grpId="0" nodeType="clickEffect">
                                  <p:stCondLst>
                                    <p:cond delay="0"/>
                                  </p:stCondLst>
                                  <p:childTnLst>
                                    <p:animEffect transition="out" filter="dissolve">
                                      <p:cBhvr>
                                        <p:cTn id="21" dur="500"/>
                                        <p:tgtEl>
                                          <p:spTgt spid="705733"/>
                                        </p:tgtEl>
                                      </p:cBhvr>
                                    </p:animEffect>
                                    <p:set>
                                      <p:cBhvr>
                                        <p:cTn id="22" dur="1" fill="hold">
                                          <p:stCondLst>
                                            <p:cond delay="499"/>
                                          </p:stCondLst>
                                        </p:cTn>
                                        <p:tgtEl>
                                          <p:spTgt spid="705733"/>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xit" presetSubtype="0" fill="hold" grpId="0" nodeType="clickEffect">
                                  <p:stCondLst>
                                    <p:cond delay="0"/>
                                  </p:stCondLst>
                                  <p:childTnLst>
                                    <p:animEffect transition="out" filter="dissolve">
                                      <p:cBhvr>
                                        <p:cTn id="26" dur="500"/>
                                        <p:tgtEl>
                                          <p:spTgt spid="705734"/>
                                        </p:tgtEl>
                                      </p:cBhvr>
                                    </p:animEffect>
                                    <p:set>
                                      <p:cBhvr>
                                        <p:cTn id="27" dur="1" fill="hold">
                                          <p:stCondLst>
                                            <p:cond delay="499"/>
                                          </p:stCondLst>
                                        </p:cTn>
                                        <p:tgtEl>
                                          <p:spTgt spid="705734"/>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xit" presetSubtype="0" fill="hold" grpId="0" nodeType="clickEffect">
                                  <p:stCondLst>
                                    <p:cond delay="0"/>
                                  </p:stCondLst>
                                  <p:childTnLst>
                                    <p:animEffect transition="out" filter="dissolve">
                                      <p:cBhvr>
                                        <p:cTn id="31" dur="500"/>
                                        <p:tgtEl>
                                          <p:spTgt spid="705735"/>
                                        </p:tgtEl>
                                      </p:cBhvr>
                                    </p:animEffect>
                                    <p:set>
                                      <p:cBhvr>
                                        <p:cTn id="32" dur="1" fill="hold">
                                          <p:stCondLst>
                                            <p:cond delay="499"/>
                                          </p:stCondLst>
                                        </p:cTn>
                                        <p:tgtEl>
                                          <p:spTgt spid="705735"/>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ox(in)">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5731" grpId="0" animBg="1"/>
      <p:bldP spid="705733" grpId="0" animBg="1"/>
      <p:bldP spid="705734" grpId="0" animBg="1"/>
      <p:bldP spid="705735" grpId="0" animBg="1"/>
      <p:bldP spid="705736" grpId="0" animBg="1"/>
      <p:bldP spid="6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609600" y="228600"/>
            <a:ext cx="8534400" cy="758825"/>
          </a:xfrm>
        </p:spPr>
        <p:txBody>
          <a:bodyPr/>
          <a:lstStyle/>
          <a:p>
            <a:pPr eaLnBrk="1" hangingPunct="1"/>
            <a:r>
              <a:rPr lang="en-US" sz="3600" dirty="0">
                <a:latin typeface="Arial" charset="0"/>
              </a:rPr>
              <a:t>Step 5: Make a Decision</a:t>
            </a:r>
          </a:p>
        </p:txBody>
      </p:sp>
      <p:sp>
        <p:nvSpPr>
          <p:cNvPr id="625667" name="Rectangle 3"/>
          <p:cNvSpPr>
            <a:spLocks noGrp="1" noChangeArrowheads="1"/>
          </p:cNvSpPr>
          <p:nvPr>
            <p:ph type="body" idx="4294967295"/>
          </p:nvPr>
        </p:nvSpPr>
        <p:spPr>
          <a:xfrm>
            <a:off x="609600" y="1524000"/>
            <a:ext cx="8534400" cy="4598988"/>
          </a:xfrm>
        </p:spPr>
        <p:txBody>
          <a:bodyPr/>
          <a:lstStyle/>
          <a:p>
            <a:pPr eaLnBrk="1" hangingPunct="1"/>
            <a:r>
              <a:rPr lang="en-US" dirty="0">
                <a:latin typeface="Arial" charset="0"/>
              </a:rPr>
              <a:t>Since obtained value of F exceeds the critical value, reject Ho and accept Ha.  Conclude that smell adaptation does occur.</a:t>
            </a:r>
          </a:p>
          <a:p>
            <a:pPr lvl="1" eaLnBrk="1" hangingPunct="1"/>
            <a:endParaRPr lang="en-US" dirty="0">
              <a:latin typeface="Arial" charset="0"/>
            </a:endParaRPr>
          </a:p>
        </p:txBody>
      </p:sp>
    </p:spTree>
    <p:extLst>
      <p:ext uri="{BB962C8B-B14F-4D97-AF65-F5344CB8AC3E}">
        <p14:creationId xmlns:p14="http://schemas.microsoft.com/office/powerpoint/2010/main" val="40109126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25667">
                                            <p:txEl>
                                              <p:pRg st="0" end="0"/>
                                            </p:txEl>
                                          </p:spTgt>
                                        </p:tgtEl>
                                        <p:attrNameLst>
                                          <p:attrName>style.visibility</p:attrName>
                                        </p:attrNameLst>
                                      </p:cBhvr>
                                      <p:to>
                                        <p:strVal val="visible"/>
                                      </p:to>
                                    </p:set>
                                    <p:animEffect transition="in" filter="wipe(right)">
                                      <p:cBhvr>
                                        <p:cTn id="7" dur="500"/>
                                        <p:tgtEl>
                                          <p:spTgt spid="6256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5667"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0114" name="Rectangle 2"/>
          <p:cNvSpPr>
            <a:spLocks noGrp="1" noChangeArrowheads="1"/>
          </p:cNvSpPr>
          <p:nvPr>
            <p:ph type="body" idx="4294967295"/>
          </p:nvPr>
        </p:nvSpPr>
        <p:spPr>
          <a:xfrm>
            <a:off x="933450" y="1582738"/>
            <a:ext cx="8210550" cy="4598987"/>
          </a:xfrm>
        </p:spPr>
        <p:txBody>
          <a:bodyPr>
            <a:normAutofit fontScale="92500" lnSpcReduction="20000"/>
          </a:bodyPr>
          <a:lstStyle/>
          <a:p>
            <a:pPr eaLnBrk="1" hangingPunct="1"/>
            <a:r>
              <a:rPr lang="en-US" dirty="0">
                <a:latin typeface="Arial" charset="0"/>
              </a:rPr>
              <a:t>Calculate the effect size  </a:t>
            </a:r>
            <a:r>
              <a:rPr lang="en-US" dirty="0">
                <a:latin typeface="Arial" charset="0"/>
                <a:sym typeface="Symbol" charset="0"/>
              </a:rPr>
              <a:t></a:t>
            </a:r>
            <a:r>
              <a:rPr lang="en-US" baseline="30000" dirty="0">
                <a:latin typeface="Arial" charset="0"/>
              </a:rPr>
              <a:t>2</a:t>
            </a:r>
            <a:r>
              <a:rPr lang="en-US" dirty="0">
                <a:latin typeface="Arial" charset="0"/>
              </a:rPr>
              <a:t>:</a:t>
            </a:r>
            <a:endParaRPr lang="en-US" sz="2400" dirty="0">
              <a:latin typeface="Arial" charset="0"/>
            </a:endParaRPr>
          </a:p>
          <a:p>
            <a:pPr lvl="1" eaLnBrk="1" hangingPunct="1"/>
            <a:endParaRPr lang="en-US" dirty="0">
              <a:latin typeface="Arial" charset="0"/>
            </a:endParaRPr>
          </a:p>
          <a:p>
            <a:pPr lvl="1" eaLnBrk="1" hangingPunct="1"/>
            <a:endParaRPr lang="en-US" dirty="0">
              <a:latin typeface="Arial" charset="0"/>
            </a:endParaRPr>
          </a:p>
          <a:p>
            <a:pPr lvl="1" eaLnBrk="1" hangingPunct="1"/>
            <a:endParaRPr lang="en-US" dirty="0">
              <a:latin typeface="Arial" charset="0"/>
            </a:endParaRPr>
          </a:p>
          <a:p>
            <a:pPr lvl="1" eaLnBrk="1" hangingPunct="1"/>
            <a:endParaRPr lang="en-US" dirty="0">
              <a:latin typeface="Arial" charset="0"/>
            </a:endParaRPr>
          </a:p>
          <a:p>
            <a:pPr lvl="1" eaLnBrk="1" hangingPunct="1"/>
            <a:endParaRPr lang="en-US" dirty="0">
              <a:latin typeface="Arial" charset="0"/>
            </a:endParaRPr>
          </a:p>
          <a:p>
            <a:pPr lvl="1" eaLnBrk="1" hangingPunct="1"/>
            <a:r>
              <a:rPr lang="el-GR" dirty="0">
                <a:latin typeface="Arial" charset="0"/>
              </a:rPr>
              <a:t>η</a:t>
            </a:r>
            <a:r>
              <a:rPr lang="en-US" baseline="30000" dirty="0">
                <a:latin typeface="Arial" charset="0"/>
              </a:rPr>
              <a:t>2</a:t>
            </a:r>
            <a:r>
              <a:rPr lang="en-US" dirty="0">
                <a:latin typeface="Arial" charset="0"/>
              </a:rPr>
              <a:t> = 0.77. This is a large effect size. </a:t>
            </a:r>
          </a:p>
          <a:p>
            <a:pPr lvl="1" eaLnBrk="1" hangingPunct="1"/>
            <a:endParaRPr lang="en-US" dirty="0">
              <a:latin typeface="Arial" charset="0"/>
            </a:endParaRPr>
          </a:p>
          <a:p>
            <a:pPr lvl="1" eaLnBrk="1" hangingPunct="1"/>
            <a:endParaRPr lang="en-US" dirty="0">
              <a:latin typeface="Arial" charset="0"/>
            </a:endParaRPr>
          </a:p>
          <a:p>
            <a:pPr lvl="1" eaLnBrk="1" hangingPunct="1"/>
            <a:endParaRPr lang="en-US" dirty="0">
              <a:latin typeface="Arial" charset="0"/>
            </a:endParaRPr>
          </a:p>
          <a:p>
            <a:pPr lvl="1" eaLnBrk="1" hangingPunct="1"/>
            <a:r>
              <a:rPr lang="en-US" dirty="0">
                <a:latin typeface="Arial" charset="0"/>
              </a:rPr>
              <a:t>POST-HOC TEST?</a:t>
            </a:r>
          </a:p>
        </p:txBody>
      </p:sp>
      <p:sp>
        <p:nvSpPr>
          <p:cNvPr id="52227" name="Rectangle 3"/>
          <p:cNvSpPr>
            <a:spLocks noGrp="1" noChangeArrowheads="1"/>
          </p:cNvSpPr>
          <p:nvPr>
            <p:ph type="title" idx="4294967295"/>
          </p:nvPr>
        </p:nvSpPr>
        <p:spPr>
          <a:xfrm>
            <a:off x="609600" y="228600"/>
            <a:ext cx="8534400" cy="758825"/>
          </a:xfrm>
        </p:spPr>
        <p:txBody>
          <a:bodyPr>
            <a:normAutofit fontScale="90000"/>
          </a:bodyPr>
          <a:lstStyle/>
          <a:p>
            <a:pPr eaLnBrk="1" hangingPunct="1"/>
            <a:r>
              <a:rPr lang="en-US" dirty="0">
                <a:latin typeface="Arial" charset="0"/>
              </a:rPr>
              <a:t>Within Participants</a:t>
            </a:r>
            <a:r>
              <a:rPr lang="en-US" sz="4000" dirty="0">
                <a:latin typeface="Arial" charset="0"/>
              </a:rPr>
              <a:t> ANOVA Example</a:t>
            </a:r>
          </a:p>
        </p:txBody>
      </p:sp>
      <p:pic>
        <p:nvPicPr>
          <p:cNvPr id="52228" name="Picture 4"/>
          <p:cNvPicPr>
            <a:picLocks noChangeAspect="1" noChangeArrowheads="1"/>
          </p:cNvPicPr>
          <p:nvPr/>
        </p:nvPicPr>
        <p:blipFill>
          <a:blip r:embed="rId3">
            <a:extLst>
              <a:ext uri="{28A0092B-C50C-407E-A947-70E740481C1C}">
                <a14:useLocalDpi xmlns:a14="http://schemas.microsoft.com/office/drawing/2010/main" val="0"/>
              </a:ext>
            </a:extLst>
          </a:blip>
          <a:srcRect r="43846"/>
          <a:stretch>
            <a:fillRect/>
          </a:stretch>
        </p:blipFill>
        <p:spPr bwMode="auto">
          <a:xfrm>
            <a:off x="2095500" y="3046413"/>
            <a:ext cx="2781300" cy="835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52229" name="Group 14"/>
          <p:cNvGrpSpPr>
            <a:grpSpLocks/>
          </p:cNvGrpSpPr>
          <p:nvPr/>
        </p:nvGrpSpPr>
        <p:grpSpPr bwMode="auto">
          <a:xfrm>
            <a:off x="5410200" y="2971800"/>
            <a:ext cx="1219200" cy="928688"/>
            <a:chOff x="3408" y="1872"/>
            <a:chExt cx="768" cy="585"/>
          </a:xfrm>
        </p:grpSpPr>
        <p:sp>
          <p:nvSpPr>
            <p:cNvPr id="52234" name="Text Box 8"/>
            <p:cNvSpPr txBox="1">
              <a:spLocks noChangeArrowheads="1"/>
            </p:cNvSpPr>
            <p:nvPr/>
          </p:nvSpPr>
          <p:spPr bwMode="auto">
            <a:xfrm>
              <a:off x="3440" y="2169"/>
              <a:ext cx="596"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482.2</a:t>
              </a:r>
              <a:endParaRPr lang="en-US" baseline="30000"/>
            </a:p>
          </p:txBody>
        </p:sp>
        <p:sp>
          <p:nvSpPr>
            <p:cNvPr id="52235" name="Line 9"/>
            <p:cNvSpPr>
              <a:spLocks noChangeShapeType="1"/>
            </p:cNvSpPr>
            <p:nvPr/>
          </p:nvSpPr>
          <p:spPr bwMode="auto">
            <a:xfrm>
              <a:off x="3408" y="2163"/>
              <a:ext cx="768" cy="0"/>
            </a:xfrm>
            <a:prstGeom prst="line">
              <a:avLst/>
            </a:prstGeom>
            <a:noFill/>
            <a:ln w="317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52236" name="Text Box 10"/>
            <p:cNvSpPr txBox="1">
              <a:spLocks noChangeArrowheads="1"/>
            </p:cNvSpPr>
            <p:nvPr/>
          </p:nvSpPr>
          <p:spPr bwMode="auto">
            <a:xfrm>
              <a:off x="3440" y="1872"/>
              <a:ext cx="596"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371.1</a:t>
              </a:r>
              <a:endParaRPr lang="en-US" baseline="30000"/>
            </a:p>
          </p:txBody>
        </p:sp>
      </p:grpSp>
      <p:sp>
        <p:nvSpPr>
          <p:cNvPr id="52230" name="Text Box 12"/>
          <p:cNvSpPr txBox="1">
            <a:spLocks noChangeArrowheads="1"/>
          </p:cNvSpPr>
          <p:nvPr/>
        </p:nvSpPr>
        <p:spPr bwMode="auto">
          <a:xfrm>
            <a:off x="6781800" y="3200400"/>
            <a:ext cx="1039813"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 0.77</a:t>
            </a:r>
          </a:p>
        </p:txBody>
      </p:sp>
      <p:sp>
        <p:nvSpPr>
          <p:cNvPr id="52231" name="Text Box 13"/>
          <p:cNvSpPr txBox="1">
            <a:spLocks noChangeArrowheads="1"/>
          </p:cNvSpPr>
          <p:nvPr/>
        </p:nvSpPr>
        <p:spPr bwMode="auto">
          <a:xfrm>
            <a:off x="4991100" y="3200400"/>
            <a:ext cx="36195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a:t>
            </a:r>
          </a:p>
        </p:txBody>
      </p:sp>
      <p:sp>
        <p:nvSpPr>
          <p:cNvPr id="730117" name="Rectangle 5"/>
          <p:cNvSpPr>
            <a:spLocks noChangeArrowheads="1"/>
          </p:cNvSpPr>
          <p:nvPr/>
        </p:nvSpPr>
        <p:spPr bwMode="auto">
          <a:xfrm>
            <a:off x="6781800" y="2895600"/>
            <a:ext cx="1600200" cy="11430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730118" name="Rectangle 6"/>
          <p:cNvSpPr>
            <a:spLocks noChangeArrowheads="1"/>
          </p:cNvSpPr>
          <p:nvPr/>
        </p:nvSpPr>
        <p:spPr bwMode="auto">
          <a:xfrm>
            <a:off x="5029200" y="2895600"/>
            <a:ext cx="1600200" cy="11430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Tree>
    <p:extLst>
      <p:ext uri="{BB962C8B-B14F-4D97-AF65-F5344CB8AC3E}">
        <p14:creationId xmlns:p14="http://schemas.microsoft.com/office/powerpoint/2010/main" val="19442046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xit" presetSubtype="0" fill="hold" grpId="0" nodeType="clickEffect">
                                  <p:stCondLst>
                                    <p:cond delay="0"/>
                                  </p:stCondLst>
                                  <p:childTnLst>
                                    <p:animEffect transition="out" filter="dissolve">
                                      <p:cBhvr>
                                        <p:cTn id="6" dur="500"/>
                                        <p:tgtEl>
                                          <p:spTgt spid="730118"/>
                                        </p:tgtEl>
                                      </p:cBhvr>
                                    </p:animEffect>
                                    <p:set>
                                      <p:cBhvr>
                                        <p:cTn id="7" dur="1" fill="hold">
                                          <p:stCondLst>
                                            <p:cond delay="499"/>
                                          </p:stCondLst>
                                        </p:cTn>
                                        <p:tgtEl>
                                          <p:spTgt spid="730118"/>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xit" presetSubtype="0" fill="hold" grpId="0" nodeType="clickEffect">
                                  <p:stCondLst>
                                    <p:cond delay="0"/>
                                  </p:stCondLst>
                                  <p:childTnLst>
                                    <p:animEffect transition="out" filter="dissolve">
                                      <p:cBhvr>
                                        <p:cTn id="11" dur="500"/>
                                        <p:tgtEl>
                                          <p:spTgt spid="730117"/>
                                        </p:tgtEl>
                                      </p:cBhvr>
                                    </p:animEffect>
                                    <p:set>
                                      <p:cBhvr>
                                        <p:cTn id="12" dur="1" fill="hold">
                                          <p:stCondLst>
                                            <p:cond delay="499"/>
                                          </p:stCondLst>
                                        </p:cTn>
                                        <p:tgtEl>
                                          <p:spTgt spid="730117"/>
                                        </p:tgtEl>
                                        <p:attrNameLst>
                                          <p:attrName>style.visibility</p:attrName>
                                        </p:attrNameLst>
                                      </p:cBhvr>
                                      <p:to>
                                        <p:strVal val="hidden"/>
                                      </p:to>
                                    </p:set>
                                  </p:childTnLst>
                                </p:cTn>
                              </p:par>
                              <p:par>
                                <p:cTn id="13" presetID="22" presetClass="entr" presetSubtype="4" fill="hold" grpId="0" nodeType="withEffect">
                                  <p:stCondLst>
                                    <p:cond delay="0"/>
                                  </p:stCondLst>
                                  <p:childTnLst>
                                    <p:set>
                                      <p:cBhvr>
                                        <p:cTn id="14" dur="1" fill="hold">
                                          <p:stCondLst>
                                            <p:cond delay="0"/>
                                          </p:stCondLst>
                                        </p:cTn>
                                        <p:tgtEl>
                                          <p:spTgt spid="730114">
                                            <p:txEl>
                                              <p:pRg st="6" end="6"/>
                                            </p:txEl>
                                          </p:spTgt>
                                        </p:tgtEl>
                                        <p:attrNameLst>
                                          <p:attrName>style.visibility</p:attrName>
                                        </p:attrNameLst>
                                      </p:cBhvr>
                                      <p:to>
                                        <p:strVal val="visible"/>
                                      </p:to>
                                    </p:set>
                                    <p:animEffect transition="in" filter="wipe(down)">
                                      <p:cBhvr>
                                        <p:cTn id="15" dur="500"/>
                                        <p:tgtEl>
                                          <p:spTgt spid="730114">
                                            <p:txEl>
                                              <p:pRg st="6" end="6"/>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730114">
                                            <p:txEl>
                                              <p:pRg st="10" end="10"/>
                                            </p:txEl>
                                          </p:spTgt>
                                        </p:tgtEl>
                                        <p:attrNameLst>
                                          <p:attrName>style.visibility</p:attrName>
                                        </p:attrNameLst>
                                      </p:cBhvr>
                                      <p:to>
                                        <p:strVal val="visible"/>
                                      </p:to>
                                    </p:set>
                                    <p:animEffect transition="in" filter="wipe(down)">
                                      <p:cBhvr>
                                        <p:cTn id="18" dur="500"/>
                                        <p:tgtEl>
                                          <p:spTgt spid="73011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0114" grpId="0" build="p"/>
      <p:bldP spid="730117" grpId="0" animBg="1"/>
      <p:bldP spid="7301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a:ea typeface="+mj-ea"/>
                <a:cs typeface="+mj-cs"/>
              </a:rPr>
              <a:t>Post-Hoc Test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15645801"/>
              </p:ext>
            </p:extLst>
          </p:nvPr>
        </p:nvGraphicFramePr>
        <p:xfrm>
          <a:off x="457200" y="1600200"/>
          <a:ext cx="8229600" cy="2290783"/>
        </p:xfrm>
        <a:graphic>
          <a:graphicData uri="http://schemas.openxmlformats.org/drawingml/2006/table">
            <a:tbl>
              <a:tblPr firstRow="1" bandRow="1">
                <a:tableStyleId>{5C22544A-7EE6-4342-B048-85BDC9FD1C3A}</a:tableStyleId>
              </a:tblPr>
              <a:tblGrid>
                <a:gridCol w="21336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370693">
                <a:tc>
                  <a:txBody>
                    <a:bodyPr/>
                    <a:lstStyle/>
                    <a:p>
                      <a:endParaRPr lang="en-US" sz="1800" dirty="0"/>
                    </a:p>
                  </a:txBody>
                  <a:tcPr marT="45702" marB="4570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2</a:t>
                      </a:r>
                      <a:r>
                        <a:rPr lang="en-US" sz="1800" baseline="0" dirty="0"/>
                        <a:t> min (6.3)</a:t>
                      </a:r>
                      <a:endParaRPr lang="en-US" dirty="0"/>
                    </a:p>
                  </a:txBody>
                  <a:tcPr marT="45702" marB="4570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1 min (7.9)</a:t>
                      </a:r>
                    </a:p>
                  </a:txBody>
                  <a:tcPr marT="45702" marB="45702"/>
                </a:tc>
                <a:tc>
                  <a:txBody>
                    <a:bodyPr/>
                    <a:lstStyle/>
                    <a:p>
                      <a:r>
                        <a:rPr lang="en-US" sz="1800" dirty="0"/>
                        <a:t>0</a:t>
                      </a:r>
                      <a:r>
                        <a:rPr lang="en-US" sz="1800" baseline="0" dirty="0"/>
                        <a:t> (8.8)</a:t>
                      </a:r>
                      <a:endParaRPr lang="en-US" sz="1800" dirty="0"/>
                    </a:p>
                  </a:txBody>
                  <a:tcPr marT="45702" marB="45702"/>
                </a:tc>
                <a:extLst>
                  <a:ext uri="{0D108BD9-81ED-4DB2-BD59-A6C34878D82A}">
                    <a16:rowId xmlns:a16="http://schemas.microsoft.com/office/drawing/2014/main" val="10000"/>
                  </a:ext>
                </a:extLst>
              </a:tr>
              <a:tr h="640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2</a:t>
                      </a:r>
                      <a:r>
                        <a:rPr lang="en-US" sz="1800" baseline="0" dirty="0"/>
                        <a:t> min (6.3)</a:t>
                      </a:r>
                      <a:endParaRPr lang="en-US" dirty="0"/>
                    </a:p>
                    <a:p>
                      <a:endParaRPr lang="en-US" sz="1800" dirty="0"/>
                    </a:p>
                  </a:txBody>
                  <a:tcPr marT="45702" marB="45702"/>
                </a:tc>
                <a:tc>
                  <a:txBody>
                    <a:bodyPr/>
                    <a:lstStyle/>
                    <a:p>
                      <a:r>
                        <a:rPr lang="en-US" sz="1800" dirty="0"/>
                        <a:t>---</a:t>
                      </a:r>
                    </a:p>
                  </a:txBody>
                  <a:tcPr marT="45702" marB="45702"/>
                </a:tc>
                <a:tc>
                  <a:txBody>
                    <a:bodyPr/>
                    <a:lstStyle/>
                    <a:p>
                      <a:r>
                        <a:rPr lang="en-US" sz="1800" dirty="0"/>
                        <a:t>1.6</a:t>
                      </a:r>
                    </a:p>
                  </a:txBody>
                  <a:tcPr marT="45702" marB="45702"/>
                </a:tc>
                <a:tc>
                  <a:txBody>
                    <a:bodyPr/>
                    <a:lstStyle/>
                    <a:p>
                      <a:r>
                        <a:rPr lang="en-US" sz="1800" dirty="0"/>
                        <a:t>2.5</a:t>
                      </a:r>
                    </a:p>
                  </a:txBody>
                  <a:tcPr marT="45702" marB="45702"/>
                </a:tc>
                <a:extLst>
                  <a:ext uri="{0D108BD9-81ED-4DB2-BD59-A6C34878D82A}">
                    <a16:rowId xmlns:a16="http://schemas.microsoft.com/office/drawing/2014/main" val="10001"/>
                  </a:ext>
                </a:extLst>
              </a:tr>
              <a:tr h="640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1 min (7.9</a:t>
                      </a:r>
                      <a:r>
                        <a:rPr lang="en-US" sz="1800" dirty="0"/>
                        <a:t>)</a:t>
                      </a:r>
                    </a:p>
                  </a:txBody>
                  <a:tcPr marT="45702" marB="45702"/>
                </a:tc>
                <a:tc>
                  <a:txBody>
                    <a:bodyPr/>
                    <a:lstStyle/>
                    <a:p>
                      <a:r>
                        <a:rPr lang="en-US" sz="1800" dirty="0"/>
                        <a:t>---</a:t>
                      </a:r>
                    </a:p>
                  </a:txBody>
                  <a:tcPr marT="45702" marB="45702"/>
                </a:tc>
                <a:tc>
                  <a:txBody>
                    <a:bodyPr/>
                    <a:lstStyle/>
                    <a:p>
                      <a:r>
                        <a:rPr lang="en-US" sz="1800" dirty="0"/>
                        <a:t>----</a:t>
                      </a:r>
                    </a:p>
                  </a:txBody>
                  <a:tcPr marT="45702" marB="45702"/>
                </a:tc>
                <a:tc>
                  <a:txBody>
                    <a:bodyPr/>
                    <a:lstStyle/>
                    <a:p>
                      <a:r>
                        <a:rPr lang="en-US" sz="1800" dirty="0"/>
                        <a:t>0.9</a:t>
                      </a:r>
                    </a:p>
                  </a:txBody>
                  <a:tcPr marT="45702" marB="45702"/>
                </a:tc>
                <a:extLst>
                  <a:ext uri="{0D108BD9-81ED-4DB2-BD59-A6C34878D82A}">
                    <a16:rowId xmlns:a16="http://schemas.microsoft.com/office/drawing/2014/main" val="10002"/>
                  </a:ext>
                </a:extLst>
              </a:tr>
              <a:tr h="640023">
                <a:tc>
                  <a:txBody>
                    <a:bodyPr/>
                    <a:lstStyle/>
                    <a:p>
                      <a:r>
                        <a:rPr lang="en-US" sz="1800" dirty="0"/>
                        <a:t>0</a:t>
                      </a:r>
                      <a:r>
                        <a:rPr lang="en-US" sz="1800" baseline="0" dirty="0"/>
                        <a:t> (8.8)</a:t>
                      </a:r>
                      <a:endParaRPr lang="en-US" sz="1800" dirty="0"/>
                    </a:p>
                  </a:txBody>
                  <a:tcPr marT="45702" marB="45702"/>
                </a:tc>
                <a:tc>
                  <a:txBody>
                    <a:bodyPr/>
                    <a:lstStyle/>
                    <a:p>
                      <a:r>
                        <a:rPr lang="en-US" sz="1800" dirty="0"/>
                        <a:t>----</a:t>
                      </a:r>
                    </a:p>
                  </a:txBody>
                  <a:tcPr marT="45702" marB="45702"/>
                </a:tc>
                <a:tc>
                  <a:txBody>
                    <a:bodyPr/>
                    <a:lstStyle/>
                    <a:p>
                      <a:r>
                        <a:rPr lang="en-US" sz="1800" dirty="0"/>
                        <a:t>---</a:t>
                      </a:r>
                    </a:p>
                  </a:txBody>
                  <a:tcPr marT="45702" marB="45702"/>
                </a:tc>
                <a:tc>
                  <a:txBody>
                    <a:bodyPr/>
                    <a:lstStyle/>
                    <a:p>
                      <a:r>
                        <a:rPr lang="en-US" sz="1800" dirty="0"/>
                        <a:t>----</a:t>
                      </a:r>
                    </a:p>
                  </a:txBody>
                  <a:tcPr marT="45702" marB="45702"/>
                </a:tc>
                <a:extLst>
                  <a:ext uri="{0D108BD9-81ED-4DB2-BD59-A6C34878D82A}">
                    <a16:rowId xmlns:a16="http://schemas.microsoft.com/office/drawing/2014/main" val="10003"/>
                  </a:ext>
                </a:extLst>
              </a:tr>
            </a:tbl>
          </a:graphicData>
        </a:graphic>
      </p:graphicFrame>
      <p:sp>
        <p:nvSpPr>
          <p:cNvPr id="54301" name="Rectangle 2"/>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pic>
        <p:nvPicPr>
          <p:cNvPr id="54302" name="Picture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8313" y="4652963"/>
            <a:ext cx="1952625" cy="742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4303" name="Rectangle 4"/>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pic>
        <p:nvPicPr>
          <p:cNvPr id="54304"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27538" y="4437063"/>
            <a:ext cx="2933700" cy="1104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4305" name="Rectangle 6"/>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4307" name="Rectangle 8"/>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4309" name="TextBox 12"/>
          <p:cNvSpPr txBox="1">
            <a:spLocks noChangeArrowheads="1"/>
          </p:cNvSpPr>
          <p:nvPr/>
        </p:nvSpPr>
        <p:spPr bwMode="auto">
          <a:xfrm>
            <a:off x="395288" y="4221163"/>
            <a:ext cx="2438400"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Critical Value</a:t>
            </a:r>
          </a:p>
        </p:txBody>
      </p:sp>
      <p:sp>
        <p:nvSpPr>
          <p:cNvPr id="3" name="TextBox 2"/>
          <p:cNvSpPr txBox="1"/>
          <p:nvPr/>
        </p:nvSpPr>
        <p:spPr>
          <a:xfrm>
            <a:off x="974200" y="5722973"/>
            <a:ext cx="991597" cy="369332"/>
          </a:xfrm>
          <a:prstGeom prst="rect">
            <a:avLst/>
          </a:prstGeom>
          <a:noFill/>
        </p:spPr>
        <p:txBody>
          <a:bodyPr wrap="square" rtlCol="0">
            <a:spAutoFit/>
          </a:bodyPr>
          <a:lstStyle/>
          <a:p>
            <a:r>
              <a:rPr lang="en-US" dirty="0"/>
              <a:t>= 1.388</a:t>
            </a:r>
          </a:p>
        </p:txBody>
      </p:sp>
      <p:sp>
        <p:nvSpPr>
          <p:cNvPr id="14" name="TextBox 13"/>
          <p:cNvSpPr txBox="1"/>
          <p:nvPr/>
        </p:nvSpPr>
        <p:spPr>
          <a:xfrm>
            <a:off x="4866833" y="5875254"/>
            <a:ext cx="991597" cy="369332"/>
          </a:xfrm>
          <a:prstGeom prst="rect">
            <a:avLst/>
          </a:prstGeom>
          <a:noFill/>
        </p:spPr>
        <p:txBody>
          <a:bodyPr wrap="square" rtlCol="0">
            <a:spAutoFit/>
          </a:bodyPr>
          <a:lstStyle/>
          <a:p>
            <a:r>
              <a:rPr lang="en-US" dirty="0"/>
              <a:t>= 10</a:t>
            </a:r>
          </a:p>
        </p:txBody>
      </p:sp>
    </p:spTree>
    <p:extLst>
      <p:ext uri="{BB962C8B-B14F-4D97-AF65-F5344CB8AC3E}">
        <p14:creationId xmlns:p14="http://schemas.microsoft.com/office/powerpoint/2010/main" val="32395135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Factorial ANOVA</a:t>
            </a:r>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174789499"/>
      </p:ext>
    </p:extLst>
  </p:cSld>
  <p:clrMapOvr>
    <a:masterClrMapping/>
  </p:clrMapOvr>
  <mc:AlternateContent xmlns:mc="http://schemas.openxmlformats.org/markup-compatibility/2006" xmlns:p14="http://schemas.microsoft.com/office/powerpoint/2010/main">
    <mc:Choice Requires="p14">
      <p:transition spd="slow" p14:dur="2000" advTm="26304"/>
    </mc:Choice>
    <mc:Fallback xmlns="">
      <p:transition xmlns:p14="http://schemas.microsoft.com/office/powerpoint/2010/main" spd="slow" advTm="2630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a:solidFill>
            <a:srgbClr val="FFFFFF"/>
          </a:solidFill>
          <a:ln>
            <a:noFill/>
          </a:ln>
        </p:spPr>
        <p:txBody>
          <a:bodyPr/>
          <a:lstStyle/>
          <a:p>
            <a:pPr eaLnBrk="1" hangingPunct="1"/>
            <a:r>
              <a:rPr lang="en-US" sz="4000" dirty="0">
                <a:latin typeface="Arial" charset="0"/>
              </a:rPr>
              <a:t>Factorial Designs</a:t>
            </a:r>
          </a:p>
        </p:txBody>
      </p:sp>
      <p:sp>
        <p:nvSpPr>
          <p:cNvPr id="50178" name="Rectangle 3"/>
          <p:cNvSpPr>
            <a:spLocks noGrp="1" noChangeArrowheads="1"/>
          </p:cNvSpPr>
          <p:nvPr>
            <p:ph idx="1"/>
          </p:nvPr>
        </p:nvSpPr>
        <p:spPr>
          <a:xfrm>
            <a:off x="323850" y="1700213"/>
            <a:ext cx="8382000" cy="4114800"/>
          </a:xfrm>
        </p:spPr>
        <p:txBody>
          <a:bodyPr>
            <a:normAutofit lnSpcReduction="10000"/>
          </a:bodyPr>
          <a:lstStyle/>
          <a:p>
            <a:pPr eaLnBrk="1" hangingPunct="1"/>
            <a:r>
              <a:rPr lang="en-US" dirty="0">
                <a:latin typeface="Arial" charset="0"/>
              </a:rPr>
              <a:t>Use to determine…</a:t>
            </a:r>
          </a:p>
          <a:p>
            <a:pPr marL="692150" lvl="1" indent="-347663" eaLnBrk="1" hangingPunct="1">
              <a:lnSpc>
                <a:spcPct val="120000"/>
              </a:lnSpc>
            </a:pPr>
            <a:r>
              <a:rPr lang="en-US" sz="2200" dirty="0">
                <a:latin typeface="Arial" charset="0"/>
              </a:rPr>
              <a:t>Differences between groups when </a:t>
            </a:r>
            <a:r>
              <a:rPr lang="en-US" sz="2200" b="1" dirty="0">
                <a:latin typeface="Arial" charset="0"/>
              </a:rPr>
              <a:t>more than one independent variable</a:t>
            </a:r>
            <a:r>
              <a:rPr lang="en-US" sz="2200" dirty="0">
                <a:latin typeface="Arial" charset="0"/>
              </a:rPr>
              <a:t> has been manipulated</a:t>
            </a:r>
          </a:p>
          <a:p>
            <a:pPr marL="692150" lvl="1" indent="-347663" eaLnBrk="1" hangingPunct="1">
              <a:lnSpc>
                <a:spcPct val="120000"/>
              </a:lnSpc>
            </a:pPr>
            <a:r>
              <a:rPr lang="en-US" sz="2200" dirty="0">
                <a:latin typeface="Arial" charset="0"/>
              </a:rPr>
              <a:t>How two or more IVs/factors influence the dependent variable</a:t>
            </a:r>
            <a:endParaRPr lang="en-US" dirty="0"/>
          </a:p>
          <a:p>
            <a:r>
              <a:rPr lang="en-US" dirty="0"/>
              <a:t>WHY CAN’T WE JUST DO MULTIPLE ONE-WAY ANOVAS?</a:t>
            </a:r>
          </a:p>
          <a:p>
            <a:pPr lvl="1"/>
            <a:r>
              <a:rPr lang="en-US" dirty="0"/>
              <a:t>Type I error</a:t>
            </a:r>
          </a:p>
          <a:p>
            <a:pPr lvl="1"/>
            <a:r>
              <a:rPr lang="en-US" dirty="0"/>
              <a:t>No interaction term</a:t>
            </a:r>
          </a:p>
          <a:p>
            <a:pPr marL="692150" lvl="1" indent="-347663" eaLnBrk="1" hangingPunct="1">
              <a:lnSpc>
                <a:spcPct val="120000"/>
              </a:lnSpc>
            </a:pPr>
            <a:endParaRPr lang="en-US" sz="2200" dirty="0">
              <a:latin typeface="Arial" charset="0"/>
            </a:endParaRPr>
          </a:p>
          <a:p>
            <a:pPr marL="692150" lvl="1" indent="-347663" eaLnBrk="1" hangingPunct="1"/>
            <a:endParaRPr lang="en-US" dirty="0">
              <a:latin typeface="Arial" charset="0"/>
            </a:endParaRPr>
          </a:p>
        </p:txBody>
      </p:sp>
    </p:spTree>
    <p:extLst>
      <p:ext uri="{BB962C8B-B14F-4D97-AF65-F5344CB8AC3E}">
        <p14:creationId xmlns:p14="http://schemas.microsoft.com/office/powerpoint/2010/main" val="15571946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p:txBody>
          <a:bodyPr/>
          <a:lstStyle/>
          <a:p>
            <a:pPr eaLnBrk="1" hangingPunct="1"/>
            <a:r>
              <a:rPr lang="en-US" sz="4000" dirty="0">
                <a:solidFill>
                  <a:srgbClr val="000000"/>
                </a:solidFill>
                <a:latin typeface="Arial" charset="0"/>
              </a:rPr>
              <a:t>Factorial Designs</a:t>
            </a:r>
          </a:p>
        </p:txBody>
      </p:sp>
      <p:sp>
        <p:nvSpPr>
          <p:cNvPr id="50178" name="Rectangle 3"/>
          <p:cNvSpPr>
            <a:spLocks noGrp="1" noChangeArrowheads="1"/>
          </p:cNvSpPr>
          <p:nvPr>
            <p:ph idx="1"/>
          </p:nvPr>
        </p:nvSpPr>
        <p:spPr>
          <a:xfrm>
            <a:off x="323850" y="1700213"/>
            <a:ext cx="8382000" cy="4114800"/>
          </a:xfrm>
        </p:spPr>
        <p:txBody>
          <a:bodyPr>
            <a:normAutofit/>
          </a:bodyPr>
          <a:lstStyle/>
          <a:p>
            <a:pPr marL="342900" lvl="1" indent="-342900">
              <a:lnSpc>
                <a:spcPct val="120000"/>
              </a:lnSpc>
              <a:buFont typeface="Arial"/>
              <a:buChar char="•"/>
            </a:pPr>
            <a:r>
              <a:rPr lang="en-US" dirty="0">
                <a:latin typeface="Arial"/>
                <a:cs typeface="Arial"/>
              </a:rPr>
              <a:t>Factor = Grouping/Independent variables</a:t>
            </a:r>
          </a:p>
          <a:p>
            <a:pPr lvl="1">
              <a:lnSpc>
                <a:spcPct val="120000"/>
              </a:lnSpc>
            </a:pPr>
            <a:r>
              <a:rPr lang="en-US" sz="2400" dirty="0">
                <a:latin typeface="Arial"/>
                <a:cs typeface="Arial"/>
              </a:rPr>
              <a:t>Each factor is separated by “x”</a:t>
            </a:r>
          </a:p>
          <a:p>
            <a:pPr marL="342900" lvl="1" indent="-342900">
              <a:lnSpc>
                <a:spcPct val="120000"/>
              </a:lnSpc>
              <a:buFont typeface="Arial"/>
              <a:buChar char="•"/>
            </a:pPr>
            <a:r>
              <a:rPr lang="en-US" dirty="0">
                <a:latin typeface="Arial"/>
                <a:cs typeface="Arial"/>
              </a:rPr>
              <a:t>Levels= # of ways the independent variable is presented</a:t>
            </a:r>
          </a:p>
          <a:p>
            <a:pPr lvl="1">
              <a:lnSpc>
                <a:spcPct val="120000"/>
              </a:lnSpc>
            </a:pPr>
            <a:r>
              <a:rPr lang="en-US" sz="2400" dirty="0">
                <a:latin typeface="Arial"/>
                <a:cs typeface="Arial"/>
              </a:rPr>
              <a:t>The number refers to how many levels the variable/factor has</a:t>
            </a:r>
          </a:p>
          <a:p>
            <a:pPr marL="344487" lvl="1" indent="0" eaLnBrk="1" hangingPunct="1">
              <a:lnSpc>
                <a:spcPct val="120000"/>
              </a:lnSpc>
              <a:buNone/>
            </a:pPr>
            <a:endParaRPr lang="en-US" sz="2200" dirty="0">
              <a:latin typeface="Arial" charset="0"/>
            </a:endParaRPr>
          </a:p>
          <a:p>
            <a:pPr marL="692150" lvl="1" indent="-347663" eaLnBrk="1" hangingPunct="1"/>
            <a:endParaRPr lang="en-US" dirty="0">
              <a:latin typeface="Arial" charset="0"/>
            </a:endParaRPr>
          </a:p>
        </p:txBody>
      </p:sp>
      <p:sp>
        <p:nvSpPr>
          <p:cNvPr id="50179" name="TextBox 1"/>
          <p:cNvSpPr txBox="1">
            <a:spLocks noChangeArrowheads="1"/>
          </p:cNvSpPr>
          <p:nvPr/>
        </p:nvSpPr>
        <p:spPr bwMode="auto">
          <a:xfrm>
            <a:off x="3419475" y="5534818"/>
            <a:ext cx="1519238"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4800" dirty="0">
                <a:solidFill>
                  <a:srgbClr val="008000"/>
                </a:solidFill>
              </a:rPr>
              <a:t>2 x 3</a:t>
            </a:r>
          </a:p>
        </p:txBody>
      </p:sp>
      <p:sp>
        <p:nvSpPr>
          <p:cNvPr id="3" name="Left Brace 2"/>
          <p:cNvSpPr>
            <a:spLocks/>
          </p:cNvSpPr>
          <p:nvPr/>
        </p:nvSpPr>
        <p:spPr bwMode="auto">
          <a:xfrm rot="5400000">
            <a:off x="3887788" y="4995068"/>
            <a:ext cx="431800" cy="1079500"/>
          </a:xfrm>
          <a:prstGeom prst="leftBrace">
            <a:avLst>
              <a:gd name="adj1" fmla="val 8333"/>
              <a:gd name="adj2" fmla="val 50000"/>
            </a:avLst>
          </a:prstGeom>
          <a:noFill/>
          <a:ln w="19050">
            <a:solidFill>
              <a:schemeClr val="accent1"/>
            </a:solidFill>
            <a:round/>
            <a:headEnd/>
            <a:tailEnd/>
          </a:ln>
          <a:effectLst>
            <a:outerShdw dist="25400" dir="5400000" rotWithShape="0">
              <a:srgbClr val="808080">
                <a:alpha val="34999"/>
              </a:srgbClr>
            </a:outerShdw>
          </a:effectLst>
        </p:spPr>
        <p:txBody>
          <a:bodyPr anchor="ctr"/>
          <a:lstStyle/>
          <a:p>
            <a:pPr algn="ctr">
              <a:defRPr/>
            </a:pPr>
            <a:endParaRPr lang="en-US">
              <a:latin typeface="+mn-lt"/>
              <a:ea typeface="+mn-ea"/>
              <a:cs typeface="+mn-cs"/>
            </a:endParaRPr>
          </a:p>
        </p:txBody>
      </p:sp>
      <p:sp>
        <p:nvSpPr>
          <p:cNvPr id="50181" name="TextBox 3"/>
          <p:cNvSpPr txBox="1">
            <a:spLocks noChangeArrowheads="1"/>
          </p:cNvSpPr>
          <p:nvPr/>
        </p:nvSpPr>
        <p:spPr bwMode="auto">
          <a:xfrm>
            <a:off x="3132138" y="4918808"/>
            <a:ext cx="2160587"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dirty="0"/>
              <a:t>Two Factors</a:t>
            </a:r>
          </a:p>
        </p:txBody>
      </p:sp>
      <p:sp>
        <p:nvSpPr>
          <p:cNvPr id="50182" name="TextBox 4"/>
          <p:cNvSpPr txBox="1">
            <a:spLocks noChangeArrowheads="1"/>
          </p:cNvSpPr>
          <p:nvPr/>
        </p:nvSpPr>
        <p:spPr bwMode="auto">
          <a:xfrm>
            <a:off x="827088" y="5949950"/>
            <a:ext cx="2881312" cy="460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2 levels of factor I</a:t>
            </a:r>
          </a:p>
        </p:txBody>
      </p:sp>
      <p:sp>
        <p:nvSpPr>
          <p:cNvPr id="50183" name="TextBox 7"/>
          <p:cNvSpPr txBox="1">
            <a:spLocks noChangeArrowheads="1"/>
          </p:cNvSpPr>
          <p:nvPr/>
        </p:nvSpPr>
        <p:spPr bwMode="auto">
          <a:xfrm>
            <a:off x="4859338" y="5949950"/>
            <a:ext cx="2881312" cy="460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3 levels of factor II</a:t>
            </a:r>
          </a:p>
        </p:txBody>
      </p:sp>
      <p:cxnSp>
        <p:nvCxnSpPr>
          <p:cNvPr id="50184" name="Straight Arrow Connector 6"/>
          <p:cNvCxnSpPr>
            <a:cxnSpLocks noChangeShapeType="1"/>
          </p:cNvCxnSpPr>
          <p:nvPr/>
        </p:nvCxnSpPr>
        <p:spPr bwMode="auto">
          <a:xfrm flipV="1">
            <a:off x="1908175" y="5661025"/>
            <a:ext cx="1439863" cy="431800"/>
          </a:xfrm>
          <a:prstGeom prst="straightConnector1">
            <a:avLst/>
          </a:prstGeom>
          <a:noFill/>
          <a:ln w="11429">
            <a:solidFill>
              <a:srgbClr val="3366FF"/>
            </a:solidFill>
            <a:round/>
            <a:headEnd/>
            <a:tailEnd type="arrow" w="med" len="med"/>
          </a:ln>
          <a:effectLst>
            <a:outerShdw dist="25400" dir="5400000" rotWithShape="0">
              <a:srgbClr val="808080">
                <a:alpha val="34998"/>
              </a:srgbClr>
            </a:outerShdw>
          </a:effectLst>
          <a:extLst>
            <a:ext uri="{909E8E84-426E-40dd-AFC4-6F175D3DCCD1}">
              <a14:hiddenFill xmlns="" xmlns:a14="http://schemas.microsoft.com/office/drawing/2010/main">
                <a:noFill/>
              </a14:hiddenFill>
            </a:ext>
          </a:extLst>
        </p:spPr>
      </p:cxnSp>
      <p:cxnSp>
        <p:nvCxnSpPr>
          <p:cNvPr id="50185" name="Straight Arrow Connector 10"/>
          <p:cNvCxnSpPr>
            <a:cxnSpLocks noChangeShapeType="1"/>
          </p:cNvCxnSpPr>
          <p:nvPr/>
        </p:nvCxnSpPr>
        <p:spPr bwMode="auto">
          <a:xfrm flipH="1" flipV="1">
            <a:off x="5003800" y="5661025"/>
            <a:ext cx="1584325" cy="360363"/>
          </a:xfrm>
          <a:prstGeom prst="straightConnector1">
            <a:avLst/>
          </a:prstGeom>
          <a:noFill/>
          <a:ln w="11429">
            <a:solidFill>
              <a:srgbClr val="3366FF"/>
            </a:solidFill>
            <a:round/>
            <a:headEnd/>
            <a:tailEnd type="arrow" w="med" len="med"/>
          </a:ln>
          <a:effectLst>
            <a:outerShdw dist="25400" dir="5400000" rotWithShape="0">
              <a:srgbClr val="808080">
                <a:alpha val="34998"/>
              </a:srgbClr>
            </a:outerShdw>
          </a:effectLst>
          <a:extLst>
            <a:ext uri="{909E8E84-426E-40dd-AFC4-6F175D3DCCD1}">
              <a14:hiddenFill xmlns="" xmlns:a14="http://schemas.microsoft.com/office/drawing/2010/main">
                <a:noFill/>
              </a14:hiddenFill>
            </a:ext>
          </a:extLst>
        </p:spPr>
      </p:cxnSp>
    </p:spTree>
    <p:extLst>
      <p:ext uri="{BB962C8B-B14F-4D97-AF65-F5344CB8AC3E}">
        <p14:creationId xmlns:p14="http://schemas.microsoft.com/office/powerpoint/2010/main" val="12960981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p:txBody>
          <a:bodyPr/>
          <a:lstStyle/>
          <a:p>
            <a:pPr eaLnBrk="1" hangingPunct="1">
              <a:defRPr/>
            </a:pPr>
            <a:r>
              <a:rPr lang="en-US" sz="4000" dirty="0">
                <a:latin typeface="Arial" charset="0"/>
              </a:rPr>
              <a:t>Factorial Designs</a:t>
            </a:r>
          </a:p>
        </p:txBody>
      </p:sp>
      <p:sp>
        <p:nvSpPr>
          <p:cNvPr id="35843" name="Rectangle 3"/>
          <p:cNvSpPr>
            <a:spLocks noGrp="1" noChangeArrowheads="1"/>
          </p:cNvSpPr>
          <p:nvPr>
            <p:ph idx="1"/>
          </p:nvPr>
        </p:nvSpPr>
        <p:spPr>
          <a:xfrm>
            <a:off x="457200" y="1600200"/>
            <a:ext cx="8229600" cy="4920902"/>
          </a:xfrm>
        </p:spPr>
        <p:txBody>
          <a:bodyPr>
            <a:normAutofit fontScale="85000" lnSpcReduction="20000"/>
          </a:bodyPr>
          <a:lstStyle/>
          <a:p>
            <a:pPr marL="0" indent="0" eaLnBrk="1" hangingPunct="1">
              <a:spcBef>
                <a:spcPts val="1200"/>
              </a:spcBef>
              <a:buNone/>
            </a:pPr>
            <a:r>
              <a:rPr lang="en-US" sz="3300" u="sng" dirty="0">
                <a:latin typeface="Arial" charset="0"/>
              </a:rPr>
              <a:t>Answers 3 Questions:</a:t>
            </a:r>
          </a:p>
          <a:p>
            <a:pPr marL="292100" indent="-347663">
              <a:spcBef>
                <a:spcPts val="1200"/>
              </a:spcBef>
            </a:pPr>
            <a:r>
              <a:rPr lang="en-US" sz="2800" dirty="0">
                <a:latin typeface="Arial"/>
                <a:cs typeface="Arial"/>
              </a:rPr>
              <a:t>Is there a difference in mean performance among participants who received differing levels of Factor 1 regardless of Factor 2?</a:t>
            </a:r>
          </a:p>
          <a:p>
            <a:pPr marL="587375" lvl="1" indent="-293688">
              <a:spcBef>
                <a:spcPts val="1200"/>
              </a:spcBef>
            </a:pPr>
            <a:r>
              <a:rPr lang="en-US" sz="2600" dirty="0">
                <a:latin typeface="Arial"/>
                <a:cs typeface="Arial"/>
              </a:rPr>
              <a:t> </a:t>
            </a:r>
            <a:r>
              <a:rPr lang="en-US" sz="2600" dirty="0">
                <a:solidFill>
                  <a:srgbClr val="FF0000"/>
                </a:solidFill>
                <a:latin typeface="Arial"/>
                <a:cs typeface="Arial"/>
              </a:rPr>
              <a:t>Main effect</a:t>
            </a:r>
          </a:p>
          <a:p>
            <a:pPr marL="292100" indent="-347663">
              <a:spcBef>
                <a:spcPts val="1200"/>
              </a:spcBef>
            </a:pPr>
            <a:r>
              <a:rPr lang="en-US" sz="2800" dirty="0">
                <a:latin typeface="Arial"/>
                <a:cs typeface="Arial"/>
              </a:rPr>
              <a:t>Is there a difference in mean performance among participants who received differing levels of Factor 2 regardless of Factor 1?</a:t>
            </a:r>
          </a:p>
          <a:p>
            <a:pPr marL="587375" lvl="1" indent="-293688">
              <a:spcBef>
                <a:spcPts val="1200"/>
              </a:spcBef>
            </a:pPr>
            <a:r>
              <a:rPr lang="en-US" sz="2600" dirty="0">
                <a:latin typeface="Arial"/>
                <a:cs typeface="Arial"/>
              </a:rPr>
              <a:t> </a:t>
            </a:r>
            <a:r>
              <a:rPr lang="en-US" sz="2600" dirty="0">
                <a:solidFill>
                  <a:srgbClr val="FF0000"/>
                </a:solidFill>
                <a:latin typeface="Arial"/>
                <a:cs typeface="Arial"/>
              </a:rPr>
              <a:t>Main effect</a:t>
            </a:r>
          </a:p>
          <a:p>
            <a:pPr marL="292100" indent="-347663">
              <a:spcBef>
                <a:spcPts val="1200"/>
              </a:spcBef>
            </a:pPr>
            <a:r>
              <a:rPr lang="en-US" sz="2800" dirty="0">
                <a:latin typeface="Arial"/>
                <a:cs typeface="Arial"/>
              </a:rPr>
              <a:t>Is there a difference in mean performance among one factor only at certain levels of the other factor?</a:t>
            </a:r>
          </a:p>
          <a:p>
            <a:pPr marL="587375" lvl="1" indent="-293688">
              <a:spcBef>
                <a:spcPts val="1200"/>
              </a:spcBef>
            </a:pPr>
            <a:r>
              <a:rPr lang="en-US" dirty="0">
                <a:latin typeface="Arial"/>
                <a:cs typeface="Arial"/>
              </a:rPr>
              <a:t> </a:t>
            </a:r>
            <a:r>
              <a:rPr lang="en-US" sz="2600" dirty="0">
                <a:solidFill>
                  <a:srgbClr val="FF0000"/>
                </a:solidFill>
                <a:latin typeface="Arial"/>
                <a:cs typeface="Arial"/>
              </a:rPr>
              <a:t>Interaction </a:t>
            </a:r>
          </a:p>
          <a:p>
            <a:pPr eaLnBrk="1" hangingPunct="1">
              <a:lnSpc>
                <a:spcPct val="80000"/>
              </a:lnSpc>
              <a:buFont typeface="Wingdings" charset="0"/>
              <a:buNone/>
            </a:pPr>
            <a:endParaRPr lang="en-US" sz="2400" dirty="0">
              <a:latin typeface="Arial" charset="0"/>
            </a:endParaRPr>
          </a:p>
        </p:txBody>
      </p:sp>
    </p:spTree>
    <p:extLst>
      <p:ext uri="{BB962C8B-B14F-4D97-AF65-F5344CB8AC3E}">
        <p14:creationId xmlns:p14="http://schemas.microsoft.com/office/powerpoint/2010/main" val="12595304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p:txBody>
          <a:bodyPr/>
          <a:lstStyle/>
          <a:p>
            <a:pPr eaLnBrk="1" hangingPunct="1"/>
            <a:r>
              <a:rPr lang="en-US" sz="4000">
                <a:latin typeface="Arial" charset="0"/>
              </a:rPr>
              <a:t>Logic of Factorial ANOVA testing</a:t>
            </a:r>
          </a:p>
        </p:txBody>
      </p:sp>
      <p:sp>
        <p:nvSpPr>
          <p:cNvPr id="32770" name="Content Placeholder 36"/>
          <p:cNvSpPr>
            <a:spLocks noGrp="1"/>
          </p:cNvSpPr>
          <p:nvPr>
            <p:ph idx="1"/>
          </p:nvPr>
        </p:nvSpPr>
        <p:spPr/>
        <p:txBody>
          <a:bodyPr/>
          <a:lstStyle/>
          <a:p>
            <a:r>
              <a:rPr lang="en-US" sz="2400">
                <a:latin typeface="Arial" charset="0"/>
              </a:rPr>
              <a:t>Consider: effects of self-esteem, mood, on cognitive performance (each cell, n=5)</a:t>
            </a:r>
          </a:p>
        </p:txBody>
      </p:sp>
      <p:graphicFrame>
        <p:nvGraphicFramePr>
          <p:cNvPr id="28725" name="Group 53"/>
          <p:cNvGraphicFramePr>
            <a:graphicFrameLocks noGrp="1"/>
          </p:cNvGraphicFramePr>
          <p:nvPr>
            <p:extLst>
              <p:ext uri="{D42A27DB-BD31-4B8C-83A1-F6EECF244321}">
                <p14:modId xmlns:p14="http://schemas.microsoft.com/office/powerpoint/2010/main" val="3527633992"/>
              </p:ext>
            </p:extLst>
          </p:nvPr>
        </p:nvGraphicFramePr>
        <p:xfrm>
          <a:off x="152400" y="3048000"/>
          <a:ext cx="6461125" cy="1981200"/>
        </p:xfrm>
        <a:graphic>
          <a:graphicData uri="http://schemas.openxmlformats.org/drawingml/2006/table">
            <a:tbl>
              <a:tblPr/>
              <a:tblGrid>
                <a:gridCol w="887413">
                  <a:extLst>
                    <a:ext uri="{9D8B030D-6E8A-4147-A177-3AD203B41FA5}">
                      <a16:colId xmlns:a16="http://schemas.microsoft.com/office/drawing/2014/main" val="20000"/>
                    </a:ext>
                  </a:extLst>
                </a:gridCol>
                <a:gridCol w="1470025">
                  <a:extLst>
                    <a:ext uri="{9D8B030D-6E8A-4147-A177-3AD203B41FA5}">
                      <a16:colId xmlns:a16="http://schemas.microsoft.com/office/drawing/2014/main" val="20001"/>
                    </a:ext>
                  </a:extLst>
                </a:gridCol>
                <a:gridCol w="1128712">
                  <a:extLst>
                    <a:ext uri="{9D8B030D-6E8A-4147-A177-3AD203B41FA5}">
                      <a16:colId xmlns:a16="http://schemas.microsoft.com/office/drawing/2014/main" val="20002"/>
                    </a:ext>
                  </a:extLst>
                </a:gridCol>
                <a:gridCol w="1185863">
                  <a:extLst>
                    <a:ext uri="{9D8B030D-6E8A-4147-A177-3AD203B41FA5}">
                      <a16:colId xmlns:a16="http://schemas.microsoft.com/office/drawing/2014/main" val="20003"/>
                    </a:ext>
                  </a:extLst>
                </a:gridCol>
                <a:gridCol w="1789112">
                  <a:extLst>
                    <a:ext uri="{9D8B030D-6E8A-4147-A177-3AD203B41FA5}">
                      <a16:colId xmlns:a16="http://schemas.microsoft.com/office/drawing/2014/main" val="20004"/>
                    </a:ext>
                  </a:extLst>
                </a:gridCol>
              </a:tblGrid>
              <a:tr h="18097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a:noFill/>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Self-esteem (SE)</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18097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a:ln>
                            <a:noFill/>
                          </a:ln>
                          <a:solidFill>
                            <a:schemeClr val="tx1"/>
                          </a:solidFill>
                          <a:effectLst/>
                          <a:latin typeface="Arial" pitchFamily="34" charset="0"/>
                          <a:ea typeface="ＭＳ Ｐゴシック" pitchFamily="34" charset="-128"/>
                        </a:rPr>
                        <a:t>Low SE</a:t>
                      </a: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a:ln>
                            <a:noFill/>
                          </a:ln>
                          <a:solidFill>
                            <a:schemeClr val="tx1"/>
                          </a:solidFill>
                          <a:effectLst/>
                          <a:latin typeface="Arial" pitchFamily="34" charset="0"/>
                          <a:ea typeface="ＭＳ Ｐゴシック" pitchFamily="34" charset="-128"/>
                        </a:rPr>
                        <a:t>High SE</a:t>
                      </a: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Mood means:</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80975">
                <a:tc rowSpan="2">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Mood</a:t>
                      </a: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Negative</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dirty="0">
                          <a:ln>
                            <a:noFill/>
                          </a:ln>
                          <a:solidFill>
                            <a:schemeClr val="tx1"/>
                          </a:solidFill>
                          <a:effectLst/>
                          <a:latin typeface="Arial" pitchFamily="34" charset="0"/>
                          <a:ea typeface="ＭＳ Ｐゴシック" pitchFamily="34" charset="-128"/>
                        </a:rPr>
                        <a:t>7</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5</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6</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2"/>
                  </a:ext>
                </a:extLst>
              </a:tr>
              <a:tr h="180975">
                <a:tc vMerge="1">
                  <a:txBody>
                    <a:bodyPr/>
                    <a:lstStyle/>
                    <a:p>
                      <a:endParaRPr lang="en-CA"/>
                    </a:p>
                  </a:txBody>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dirty="0">
                          <a:ln>
                            <a:noFill/>
                          </a:ln>
                          <a:solidFill>
                            <a:schemeClr val="tx1"/>
                          </a:solidFill>
                          <a:effectLst/>
                          <a:latin typeface="Arial" pitchFamily="34" charset="0"/>
                          <a:ea typeface="ＭＳ Ｐゴシック" pitchFamily="34" charset="-128"/>
                        </a:rPr>
                        <a:t>Positive</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4</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a:ln>
                            <a:noFill/>
                          </a:ln>
                          <a:solidFill>
                            <a:schemeClr val="tx1"/>
                          </a:solidFill>
                          <a:effectLst/>
                          <a:latin typeface="Arial" pitchFamily="34" charset="0"/>
                          <a:ea typeface="ＭＳ Ｐゴシック" pitchFamily="34" charset="-128"/>
                        </a:rPr>
                        <a:t>11</a:t>
                      </a: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7.5</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8097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a:ln>
                            <a:noFill/>
                          </a:ln>
                          <a:solidFill>
                            <a:schemeClr val="tx1"/>
                          </a:solidFill>
                          <a:effectLst/>
                          <a:latin typeface="Arial" pitchFamily="34" charset="0"/>
                          <a:ea typeface="ＭＳ Ｐゴシック" pitchFamily="34" charset="-128"/>
                        </a:rPr>
                        <a:t>SE Means:</a:t>
                      </a: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5.5</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a:ln>
                            <a:noFill/>
                          </a:ln>
                          <a:solidFill>
                            <a:schemeClr val="tx1"/>
                          </a:solidFill>
                          <a:effectLst/>
                          <a:latin typeface="Arial" pitchFamily="34" charset="0"/>
                          <a:ea typeface="ＭＳ Ｐゴシック" pitchFamily="34" charset="-128"/>
                        </a:rPr>
                        <a:t>7.5</a:t>
                      </a: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dirty="0">
                          <a:ln>
                            <a:noFill/>
                          </a:ln>
                          <a:solidFill>
                            <a:schemeClr val="tx1"/>
                          </a:solidFill>
                          <a:effectLst/>
                          <a:latin typeface="Arial" pitchFamily="34" charset="0"/>
                          <a:ea typeface="ＭＳ Ｐゴシック" pitchFamily="34" charset="-128"/>
                        </a:rPr>
                        <a:t>6.63</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4"/>
                  </a:ext>
                </a:extLst>
              </a:tr>
            </a:tbl>
          </a:graphicData>
        </a:graphic>
      </p:graphicFrame>
      <p:sp>
        <p:nvSpPr>
          <p:cNvPr id="32799" name="Oval 112"/>
          <p:cNvSpPr>
            <a:spLocks noChangeArrowheads="1"/>
          </p:cNvSpPr>
          <p:nvPr/>
        </p:nvSpPr>
        <p:spPr bwMode="auto">
          <a:xfrm>
            <a:off x="2743200" y="4586288"/>
            <a:ext cx="1828800" cy="457200"/>
          </a:xfrm>
          <a:prstGeom prst="ellipse">
            <a:avLst/>
          </a:prstGeom>
          <a:noFill/>
          <a:ln w="25400">
            <a:solidFill>
              <a:srgbClr val="0000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2800" name="Oval 113"/>
          <p:cNvSpPr>
            <a:spLocks noChangeArrowheads="1"/>
          </p:cNvSpPr>
          <p:nvPr/>
        </p:nvSpPr>
        <p:spPr bwMode="auto">
          <a:xfrm>
            <a:off x="5257800" y="3871913"/>
            <a:ext cx="914400" cy="762000"/>
          </a:xfrm>
          <a:prstGeom prst="ellipse">
            <a:avLst/>
          </a:prstGeom>
          <a:noFill/>
          <a:ln w="25400">
            <a:solidFill>
              <a:srgbClr val="0000FF"/>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2801" name="Line 118"/>
          <p:cNvSpPr>
            <a:spLocks noChangeShapeType="1"/>
          </p:cNvSpPr>
          <p:nvPr/>
        </p:nvSpPr>
        <p:spPr bwMode="auto">
          <a:xfrm flipH="1" flipV="1">
            <a:off x="4572000" y="4114800"/>
            <a:ext cx="609600" cy="12954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grpSp>
        <p:nvGrpSpPr>
          <p:cNvPr id="32802" name="Group 46"/>
          <p:cNvGrpSpPr>
            <a:grpSpLocks/>
          </p:cNvGrpSpPr>
          <p:nvPr/>
        </p:nvGrpSpPr>
        <p:grpSpPr bwMode="auto">
          <a:xfrm>
            <a:off x="6172200" y="3810000"/>
            <a:ext cx="2971800" cy="1069975"/>
            <a:chOff x="6172200" y="3810000"/>
            <a:chExt cx="2971800" cy="1069286"/>
          </a:xfrm>
        </p:grpSpPr>
        <p:sp>
          <p:nvSpPr>
            <p:cNvPr id="32818" name="Text Box 115"/>
            <p:cNvSpPr txBox="1">
              <a:spLocks noChangeArrowheads="1"/>
            </p:cNvSpPr>
            <p:nvPr/>
          </p:nvSpPr>
          <p:spPr bwMode="auto">
            <a:xfrm>
              <a:off x="6781800" y="3810000"/>
              <a:ext cx="2362200" cy="10692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600"/>
                <a:t>Treatment variance: </a:t>
              </a:r>
            </a:p>
            <a:p>
              <a:r>
                <a:rPr lang="en-US" sz="1600"/>
                <a:t>Systematic differences </a:t>
              </a:r>
            </a:p>
            <a:p>
              <a:r>
                <a:rPr lang="en-US" sz="1600"/>
                <a:t>between ps at different levels of Factor 1</a:t>
              </a:r>
              <a:endParaRPr lang="en-CA" sz="1600"/>
            </a:p>
          </p:txBody>
        </p:sp>
        <p:sp>
          <p:nvSpPr>
            <p:cNvPr id="32819" name="Line 120"/>
            <p:cNvSpPr>
              <a:spLocks noChangeShapeType="1"/>
            </p:cNvSpPr>
            <p:nvPr/>
          </p:nvSpPr>
          <p:spPr bwMode="auto">
            <a:xfrm flipH="1">
              <a:off x="6172200" y="4221481"/>
              <a:ext cx="640081" cy="45719"/>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grpSp>
      <p:grpSp>
        <p:nvGrpSpPr>
          <p:cNvPr id="32803" name="Group 45"/>
          <p:cNvGrpSpPr>
            <a:grpSpLocks/>
          </p:cNvGrpSpPr>
          <p:nvPr/>
        </p:nvGrpSpPr>
        <p:grpSpPr bwMode="auto">
          <a:xfrm>
            <a:off x="6172200" y="2732088"/>
            <a:ext cx="2930525" cy="1230312"/>
            <a:chOff x="6172200" y="2732782"/>
            <a:chExt cx="2930444" cy="1229618"/>
          </a:xfrm>
        </p:grpSpPr>
        <p:sp>
          <p:nvSpPr>
            <p:cNvPr id="32816" name="Line 123"/>
            <p:cNvSpPr>
              <a:spLocks noChangeShapeType="1"/>
            </p:cNvSpPr>
            <p:nvPr/>
          </p:nvSpPr>
          <p:spPr bwMode="auto">
            <a:xfrm flipH="1">
              <a:off x="6172200" y="3505200"/>
              <a:ext cx="914400" cy="4572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32817" name="Text Box 116"/>
            <p:cNvSpPr txBox="1">
              <a:spLocks noChangeArrowheads="1"/>
            </p:cNvSpPr>
            <p:nvPr/>
          </p:nvSpPr>
          <p:spPr bwMode="auto">
            <a:xfrm>
              <a:off x="6705585" y="2732782"/>
              <a:ext cx="2397059" cy="10693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600"/>
                <a:t>Error variance: Random </a:t>
              </a:r>
            </a:p>
            <a:p>
              <a:r>
                <a:rPr lang="en-US" sz="1600"/>
                <a:t>Differences among </a:t>
              </a:r>
            </a:p>
            <a:p>
              <a:r>
                <a:rPr lang="en-US" sz="1600"/>
                <a:t>Individuals and groups</a:t>
              </a:r>
            </a:p>
            <a:p>
              <a:endParaRPr lang="en-CA" sz="1600"/>
            </a:p>
          </p:txBody>
        </p:sp>
      </p:grpSp>
      <p:sp>
        <p:nvSpPr>
          <p:cNvPr id="32804" name="Text Box 115"/>
          <p:cNvSpPr txBox="1">
            <a:spLocks noChangeArrowheads="1"/>
          </p:cNvSpPr>
          <p:nvPr/>
        </p:nvSpPr>
        <p:spPr bwMode="auto">
          <a:xfrm>
            <a:off x="4572000" y="5399088"/>
            <a:ext cx="3200400" cy="1314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600"/>
              <a:t>Interaction: Under neg mood, low SE ps</a:t>
            </a:r>
            <a:r>
              <a:rPr lang="ja-JP" altLang="en-US" sz="1600"/>
              <a:t>’</a:t>
            </a:r>
            <a:r>
              <a:rPr lang="en-US" sz="1600"/>
              <a:t> performance higher than high SE ps; under pos mood, high SE ps</a:t>
            </a:r>
            <a:r>
              <a:rPr lang="ja-JP" altLang="en-US" sz="1600"/>
              <a:t>’</a:t>
            </a:r>
            <a:r>
              <a:rPr lang="en-US" sz="1600"/>
              <a:t> performance higher than low SE ps</a:t>
            </a:r>
            <a:endParaRPr lang="en-CA" sz="1600"/>
          </a:p>
        </p:txBody>
      </p:sp>
      <p:grpSp>
        <p:nvGrpSpPr>
          <p:cNvPr id="32805" name="Group 47"/>
          <p:cNvGrpSpPr>
            <a:grpSpLocks/>
          </p:cNvGrpSpPr>
          <p:nvPr/>
        </p:nvGrpSpPr>
        <p:grpSpPr bwMode="auto">
          <a:xfrm>
            <a:off x="1143000" y="5000625"/>
            <a:ext cx="2743200" cy="1470025"/>
            <a:chOff x="1143000" y="5000171"/>
            <a:chExt cx="2743200" cy="1470477"/>
          </a:xfrm>
        </p:grpSpPr>
        <p:sp>
          <p:nvSpPr>
            <p:cNvPr id="32814" name="Line 119"/>
            <p:cNvSpPr>
              <a:spLocks noChangeShapeType="1"/>
            </p:cNvSpPr>
            <p:nvPr/>
          </p:nvSpPr>
          <p:spPr bwMode="auto">
            <a:xfrm flipV="1">
              <a:off x="2819400" y="5000171"/>
              <a:ext cx="381000" cy="4572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32815" name="Text Box 115"/>
            <p:cNvSpPr txBox="1">
              <a:spLocks noChangeArrowheads="1"/>
            </p:cNvSpPr>
            <p:nvPr/>
          </p:nvSpPr>
          <p:spPr bwMode="auto">
            <a:xfrm>
              <a:off x="1143000" y="5400344"/>
              <a:ext cx="2743200" cy="10703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600"/>
                <a:t>Treatment variance: </a:t>
              </a:r>
            </a:p>
            <a:p>
              <a:r>
                <a:rPr lang="en-US" sz="1600"/>
                <a:t>Systematic differences </a:t>
              </a:r>
            </a:p>
            <a:p>
              <a:r>
                <a:rPr lang="en-US" sz="1600"/>
                <a:t>between ps at different levels of Factor 2</a:t>
              </a:r>
              <a:endParaRPr lang="en-CA" sz="1600"/>
            </a:p>
          </p:txBody>
        </p:sp>
      </p:grpSp>
      <p:sp>
        <p:nvSpPr>
          <p:cNvPr id="32806" name="Rounded Rectangle 40"/>
          <p:cNvSpPr>
            <a:spLocks noChangeArrowheads="1"/>
          </p:cNvSpPr>
          <p:nvPr/>
        </p:nvSpPr>
        <p:spPr bwMode="auto">
          <a:xfrm>
            <a:off x="2743200" y="3810000"/>
            <a:ext cx="3429000" cy="1143000"/>
          </a:xfrm>
          <a:prstGeom prst="roundRect">
            <a:avLst>
              <a:gd name="adj" fmla="val 16667"/>
            </a:avLst>
          </a:prstGeom>
          <a:noFill/>
          <a:ln w="28575">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32807" name="Oval 41"/>
          <p:cNvSpPr>
            <a:spLocks noChangeArrowheads="1"/>
          </p:cNvSpPr>
          <p:nvPr/>
        </p:nvSpPr>
        <p:spPr bwMode="auto">
          <a:xfrm>
            <a:off x="3990975" y="3886200"/>
            <a:ext cx="457200" cy="762000"/>
          </a:xfrm>
          <a:prstGeom prst="ellipse">
            <a:avLst/>
          </a:prstGeom>
          <a:noFill/>
          <a:ln w="28575">
            <a:solidFill>
              <a:srgbClr val="FF66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32808" name="Oval 42"/>
          <p:cNvSpPr>
            <a:spLocks noChangeArrowheads="1"/>
          </p:cNvSpPr>
          <p:nvPr/>
        </p:nvSpPr>
        <p:spPr bwMode="auto">
          <a:xfrm>
            <a:off x="2819400" y="4238625"/>
            <a:ext cx="1752600" cy="457200"/>
          </a:xfrm>
          <a:prstGeom prst="ellipse">
            <a:avLst/>
          </a:prstGeom>
          <a:noFill/>
          <a:ln w="28575">
            <a:solidFill>
              <a:srgbClr val="FF66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32809" name="Oval 43"/>
          <p:cNvSpPr>
            <a:spLocks noChangeArrowheads="1"/>
          </p:cNvSpPr>
          <p:nvPr/>
        </p:nvSpPr>
        <p:spPr bwMode="auto">
          <a:xfrm>
            <a:off x="2833688" y="3886200"/>
            <a:ext cx="457200" cy="762000"/>
          </a:xfrm>
          <a:prstGeom prst="ellipse">
            <a:avLst/>
          </a:prstGeom>
          <a:noFill/>
          <a:ln w="28575">
            <a:solidFill>
              <a:srgbClr val="FF66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32810" name="Oval 44"/>
          <p:cNvSpPr>
            <a:spLocks noChangeArrowheads="1"/>
          </p:cNvSpPr>
          <p:nvPr/>
        </p:nvSpPr>
        <p:spPr bwMode="auto">
          <a:xfrm>
            <a:off x="2819400" y="3810000"/>
            <a:ext cx="1752600" cy="457200"/>
          </a:xfrm>
          <a:prstGeom prst="ellipse">
            <a:avLst/>
          </a:prstGeom>
          <a:noFill/>
          <a:ln w="28575">
            <a:solidFill>
              <a:srgbClr val="FF66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32811" name="Line 118"/>
          <p:cNvSpPr>
            <a:spLocks noChangeShapeType="1"/>
          </p:cNvSpPr>
          <p:nvPr/>
        </p:nvSpPr>
        <p:spPr bwMode="auto">
          <a:xfrm flipH="1" flipV="1">
            <a:off x="4267200" y="4648200"/>
            <a:ext cx="304800" cy="8382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32812" name="Line 118"/>
          <p:cNvSpPr>
            <a:spLocks noChangeShapeType="1"/>
          </p:cNvSpPr>
          <p:nvPr/>
        </p:nvSpPr>
        <p:spPr bwMode="auto">
          <a:xfrm flipH="1" flipV="1">
            <a:off x="3124200" y="4572000"/>
            <a:ext cx="1447800" cy="1343025"/>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32813" name="Line 118"/>
          <p:cNvSpPr>
            <a:spLocks noChangeShapeType="1"/>
          </p:cNvSpPr>
          <p:nvPr/>
        </p:nvSpPr>
        <p:spPr bwMode="auto">
          <a:xfrm flipH="1" flipV="1">
            <a:off x="4572000" y="4495800"/>
            <a:ext cx="381000" cy="914400"/>
          </a:xfrm>
          <a:prstGeom prst="line">
            <a:avLst/>
          </a:prstGeom>
          <a:noFill/>
          <a:ln w="190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238399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80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9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8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80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80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8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99" grpId="0" animBg="1"/>
      <p:bldP spid="32800" grpId="0" animBg="1"/>
      <p:bldP spid="32807" grpId="0" animBg="1"/>
      <p:bldP spid="32808" grpId="0" animBg="1"/>
      <p:bldP spid="32809" grpId="0" animBg="1"/>
      <p:bldP spid="328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1143000"/>
          </a:xfrm>
        </p:spPr>
        <p:txBody>
          <a:bodyPr/>
          <a:lstStyle/>
          <a:p>
            <a:r>
              <a:rPr lang="en-US" dirty="0"/>
              <a:t>Effects of Factorial ANOVA</a:t>
            </a:r>
          </a:p>
        </p:txBody>
      </p:sp>
      <p:sp>
        <p:nvSpPr>
          <p:cNvPr id="3" name="Content Placeholder 2"/>
          <p:cNvSpPr>
            <a:spLocks noGrp="1"/>
          </p:cNvSpPr>
          <p:nvPr>
            <p:ph idx="1"/>
          </p:nvPr>
        </p:nvSpPr>
        <p:spPr>
          <a:xfrm>
            <a:off x="381000" y="1447800"/>
            <a:ext cx="8229600" cy="4953000"/>
          </a:xfrm>
        </p:spPr>
        <p:txBody>
          <a:bodyPr>
            <a:normAutofit/>
          </a:bodyPr>
          <a:lstStyle/>
          <a:p>
            <a:pPr>
              <a:lnSpc>
                <a:spcPct val="110000"/>
              </a:lnSpc>
            </a:pPr>
            <a:r>
              <a:rPr lang="en-US" sz="2800" dirty="0">
                <a:latin typeface="Arial"/>
                <a:cs typeface="Arial"/>
              </a:rPr>
              <a:t>The effect of each factor independent of the other factor is called the </a:t>
            </a:r>
            <a:r>
              <a:rPr lang="en-US" sz="2800" dirty="0">
                <a:solidFill>
                  <a:srgbClr val="FF0000"/>
                </a:solidFill>
                <a:latin typeface="Arial"/>
                <a:cs typeface="Arial"/>
              </a:rPr>
              <a:t>MAIN EFFECT</a:t>
            </a:r>
            <a:r>
              <a:rPr lang="en-US" sz="2800" dirty="0">
                <a:latin typeface="Arial"/>
                <a:cs typeface="Arial"/>
              </a:rPr>
              <a:t> </a:t>
            </a:r>
          </a:p>
          <a:p>
            <a:pPr lvl="1">
              <a:lnSpc>
                <a:spcPct val="110000"/>
              </a:lnSpc>
            </a:pPr>
            <a:r>
              <a:rPr lang="en-US" sz="2400" dirty="0">
                <a:latin typeface="Arial"/>
                <a:cs typeface="Arial"/>
              </a:rPr>
              <a:t>The deviation of the mean of that level from the grand mean</a:t>
            </a:r>
          </a:p>
          <a:p>
            <a:pPr>
              <a:lnSpc>
                <a:spcPct val="110000"/>
              </a:lnSpc>
            </a:pPr>
            <a:r>
              <a:rPr lang="en-US" sz="2800" dirty="0">
                <a:latin typeface="Arial"/>
                <a:cs typeface="Arial"/>
              </a:rPr>
              <a:t>The effects of one factor at each level of the other factor is called an </a:t>
            </a:r>
            <a:r>
              <a:rPr lang="en-US" sz="2800" dirty="0">
                <a:solidFill>
                  <a:srgbClr val="FF0000"/>
                </a:solidFill>
                <a:latin typeface="Arial"/>
                <a:cs typeface="Arial"/>
              </a:rPr>
              <a:t>INTERACTION</a:t>
            </a:r>
            <a:r>
              <a:rPr lang="en-US" sz="2800" dirty="0">
                <a:latin typeface="Arial"/>
                <a:cs typeface="Arial"/>
              </a:rPr>
              <a:t> </a:t>
            </a:r>
          </a:p>
          <a:p>
            <a:pPr lvl="1">
              <a:lnSpc>
                <a:spcPct val="110000"/>
              </a:lnSpc>
            </a:pPr>
            <a:r>
              <a:rPr lang="en-US" sz="2400" dirty="0">
                <a:latin typeface="Arial"/>
                <a:cs typeface="Arial"/>
              </a:rPr>
              <a:t>The deviations of cell means from the grand mean once deviations due to other possible sources are removed</a:t>
            </a:r>
          </a:p>
        </p:txBody>
      </p:sp>
    </p:spTree>
    <p:extLst>
      <p:ext uri="{BB962C8B-B14F-4D97-AF65-F5344CB8AC3E}">
        <p14:creationId xmlns:p14="http://schemas.microsoft.com/office/powerpoint/2010/main" val="20754480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a:t>Main Effects</a:t>
            </a:r>
          </a:p>
        </p:txBody>
      </p:sp>
      <p:sp>
        <p:nvSpPr>
          <p:cNvPr id="3" name="Content Placeholder 2"/>
          <p:cNvSpPr>
            <a:spLocks noGrp="1"/>
          </p:cNvSpPr>
          <p:nvPr>
            <p:ph idx="1"/>
          </p:nvPr>
        </p:nvSpPr>
        <p:spPr>
          <a:xfrm>
            <a:off x="301625" y="1527175"/>
            <a:ext cx="8504238" cy="4572000"/>
          </a:xfrm>
        </p:spPr>
        <p:txBody>
          <a:bodyPr/>
          <a:lstStyle/>
          <a:p>
            <a:pPr eaLnBrk="1" hangingPunct="1">
              <a:defRPr/>
            </a:pPr>
            <a:r>
              <a:rPr lang="en-US" dirty="0"/>
              <a:t>Like separate one-way ANOVAs</a:t>
            </a:r>
          </a:p>
          <a:p>
            <a:pPr eaLnBrk="1" hangingPunct="1">
              <a:defRPr/>
            </a:pPr>
            <a:r>
              <a:rPr lang="en-US" dirty="0"/>
              <a:t>Effect of one factor regardless of effect of the other factor</a:t>
            </a:r>
          </a:p>
          <a:p>
            <a:pPr eaLnBrk="1" hangingPunct="1">
              <a:defRPr/>
            </a:pPr>
            <a:r>
              <a:rPr lang="en-US" dirty="0"/>
              <a:t>Main effect present if marginal means potentially different</a:t>
            </a:r>
          </a:p>
          <a:p>
            <a:pPr marL="0" indent="0" eaLnBrk="1" hangingPunct="1">
              <a:buFont typeface="Wingdings 2" charset="0"/>
              <a:buNone/>
              <a:defRPr/>
            </a:pPr>
            <a:endParaRPr lang="en-US" dirty="0"/>
          </a:p>
        </p:txBody>
      </p:sp>
      <p:graphicFrame>
        <p:nvGraphicFramePr>
          <p:cNvPr id="5" name="Table 4"/>
          <p:cNvGraphicFramePr>
            <a:graphicFrameLocks noGrp="1"/>
          </p:cNvGraphicFramePr>
          <p:nvPr/>
        </p:nvGraphicFramePr>
        <p:xfrm>
          <a:off x="1116013" y="4724400"/>
          <a:ext cx="6096000" cy="1484312"/>
        </p:xfrm>
        <a:graphic>
          <a:graphicData uri="http://schemas.openxmlformats.org/drawingml/2006/table">
            <a:tbl>
              <a:tblPr firstRow="1" bandRow="1">
                <a:tableStyleId>{BC89EF96-8CEA-46FF-86C4-4CE0E7609802}</a:tableStyleId>
              </a:tblPr>
              <a:tblGrid>
                <a:gridCol w="1219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gridCol w="1219200">
                  <a:extLst>
                    <a:ext uri="{9D8B030D-6E8A-4147-A177-3AD203B41FA5}">
                      <a16:colId xmlns:a16="http://schemas.microsoft.com/office/drawing/2014/main" val="20004"/>
                    </a:ext>
                  </a:extLst>
                </a:gridCol>
              </a:tblGrid>
              <a:tr h="371078">
                <a:tc>
                  <a:txBody>
                    <a:bodyPr/>
                    <a:lstStyle/>
                    <a:p>
                      <a:endParaRPr lang="en-US" sz="1800" dirty="0"/>
                    </a:p>
                  </a:txBody>
                  <a:tcPr marT="45749" marB="45749"/>
                </a:tc>
                <a:tc>
                  <a:txBody>
                    <a:bodyPr/>
                    <a:lstStyle/>
                    <a:p>
                      <a:r>
                        <a:rPr lang="en-US" sz="1800" dirty="0"/>
                        <a:t>Once</a:t>
                      </a:r>
                    </a:p>
                  </a:txBody>
                  <a:tcPr marT="45749" marB="45749"/>
                </a:tc>
                <a:tc>
                  <a:txBody>
                    <a:bodyPr/>
                    <a:lstStyle/>
                    <a:p>
                      <a:r>
                        <a:rPr lang="en-US" sz="1800" dirty="0"/>
                        <a:t>Five</a:t>
                      </a:r>
                    </a:p>
                  </a:txBody>
                  <a:tcPr marT="45749" marB="45749"/>
                </a:tc>
                <a:tc>
                  <a:txBody>
                    <a:bodyPr/>
                    <a:lstStyle/>
                    <a:p>
                      <a:r>
                        <a:rPr lang="en-US" sz="1800" dirty="0"/>
                        <a:t>Ten</a:t>
                      </a:r>
                    </a:p>
                  </a:txBody>
                  <a:tcPr marT="45749" marB="45749"/>
                </a:tc>
                <a:tc>
                  <a:txBody>
                    <a:bodyPr/>
                    <a:lstStyle/>
                    <a:p>
                      <a:endParaRPr lang="en-US" sz="1800" dirty="0"/>
                    </a:p>
                  </a:txBody>
                  <a:tcPr marT="45749" marB="45749">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00"/>
                  </a:ext>
                </a:extLst>
              </a:tr>
              <a:tr h="371078">
                <a:tc>
                  <a:txBody>
                    <a:bodyPr/>
                    <a:lstStyle/>
                    <a:p>
                      <a:r>
                        <a:rPr lang="en-US" sz="1800" b="1" dirty="0"/>
                        <a:t>Low</a:t>
                      </a:r>
                    </a:p>
                  </a:txBody>
                  <a:tcPr marT="45749" marB="45749"/>
                </a:tc>
                <a:tc>
                  <a:txBody>
                    <a:bodyPr/>
                    <a:lstStyle/>
                    <a:p>
                      <a:r>
                        <a:rPr lang="en-US" sz="1800" dirty="0"/>
                        <a:t>8</a:t>
                      </a:r>
                    </a:p>
                  </a:txBody>
                  <a:tcPr marT="45749" marB="45749"/>
                </a:tc>
                <a:tc>
                  <a:txBody>
                    <a:bodyPr/>
                    <a:lstStyle/>
                    <a:p>
                      <a:r>
                        <a:rPr lang="en-US" sz="1800" dirty="0"/>
                        <a:t>15</a:t>
                      </a:r>
                    </a:p>
                  </a:txBody>
                  <a:tcPr marT="45749" marB="45749"/>
                </a:tc>
                <a:tc>
                  <a:txBody>
                    <a:bodyPr/>
                    <a:lstStyle/>
                    <a:p>
                      <a:r>
                        <a:rPr lang="en-US" sz="1800" dirty="0"/>
                        <a:t>24</a:t>
                      </a:r>
                    </a:p>
                  </a:txBody>
                  <a:tcPr marT="45749" marB="45749"/>
                </a:tc>
                <a:tc>
                  <a:txBody>
                    <a:bodyPr/>
                    <a:lstStyle/>
                    <a:p>
                      <a:r>
                        <a:rPr lang="en-US" sz="1800" dirty="0">
                          <a:solidFill>
                            <a:srgbClr val="FF0000"/>
                          </a:solidFill>
                        </a:rPr>
                        <a:t>15.7</a:t>
                      </a:r>
                    </a:p>
                  </a:txBody>
                  <a:tcPr marT="45749" marB="45749">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1"/>
                  </a:ext>
                </a:extLst>
              </a:tr>
              <a:tr h="371078">
                <a:tc>
                  <a:txBody>
                    <a:bodyPr/>
                    <a:lstStyle/>
                    <a:p>
                      <a:r>
                        <a:rPr lang="en-US" sz="1800" b="1" dirty="0"/>
                        <a:t>High</a:t>
                      </a:r>
                    </a:p>
                  </a:txBody>
                  <a:tcPr marT="45749" marB="45749"/>
                </a:tc>
                <a:tc>
                  <a:txBody>
                    <a:bodyPr/>
                    <a:lstStyle/>
                    <a:p>
                      <a:r>
                        <a:rPr lang="en-US" sz="1800" dirty="0"/>
                        <a:t>4</a:t>
                      </a:r>
                    </a:p>
                  </a:txBody>
                  <a:tcPr marT="45749" marB="45749"/>
                </a:tc>
                <a:tc>
                  <a:txBody>
                    <a:bodyPr/>
                    <a:lstStyle/>
                    <a:p>
                      <a:r>
                        <a:rPr lang="en-US" sz="1800" dirty="0"/>
                        <a:t>6</a:t>
                      </a:r>
                    </a:p>
                  </a:txBody>
                  <a:tcPr marT="45749" marB="45749"/>
                </a:tc>
                <a:tc>
                  <a:txBody>
                    <a:bodyPr/>
                    <a:lstStyle/>
                    <a:p>
                      <a:r>
                        <a:rPr lang="en-US" sz="1800" dirty="0"/>
                        <a:t>10</a:t>
                      </a:r>
                    </a:p>
                  </a:txBody>
                  <a:tcPr marT="45749" marB="45749"/>
                </a:tc>
                <a:tc>
                  <a:txBody>
                    <a:bodyPr/>
                    <a:lstStyle/>
                    <a:p>
                      <a:r>
                        <a:rPr lang="en-US" sz="1800" dirty="0">
                          <a:solidFill>
                            <a:srgbClr val="FF0000"/>
                          </a:solidFill>
                        </a:rPr>
                        <a:t>6.7</a:t>
                      </a:r>
                    </a:p>
                  </a:txBody>
                  <a:tcPr marT="45749" marB="45749">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02"/>
                  </a:ext>
                </a:extLst>
              </a:tr>
              <a:tr h="371078">
                <a:tc>
                  <a:txBody>
                    <a:bodyPr/>
                    <a:lstStyle/>
                    <a:p>
                      <a:endParaRPr lang="en-US" sz="1800" b="1" dirty="0"/>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r>
                        <a:rPr lang="en-US" sz="1800" dirty="0">
                          <a:solidFill>
                            <a:srgbClr val="FF0000"/>
                          </a:solidFill>
                        </a:rPr>
                        <a:t>6</a:t>
                      </a:r>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r>
                        <a:rPr lang="en-US" sz="1800" dirty="0">
                          <a:solidFill>
                            <a:srgbClr val="FF0000"/>
                          </a:solidFill>
                        </a:rPr>
                        <a:t>10.5</a:t>
                      </a:r>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r>
                        <a:rPr lang="en-US" sz="1800" dirty="0">
                          <a:solidFill>
                            <a:srgbClr val="FF0000"/>
                          </a:solidFill>
                        </a:rPr>
                        <a:t>17</a:t>
                      </a:r>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r>
                        <a:rPr lang="en-US" sz="1800" b="1" dirty="0">
                          <a:solidFill>
                            <a:srgbClr val="3366FF"/>
                          </a:solidFill>
                        </a:rPr>
                        <a:t>11.2</a:t>
                      </a:r>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56353" name="TextBox 5"/>
          <p:cNvSpPr txBox="1">
            <a:spLocks noChangeArrowheads="1"/>
          </p:cNvSpPr>
          <p:nvPr/>
        </p:nvSpPr>
        <p:spPr bwMode="auto">
          <a:xfrm>
            <a:off x="2051050" y="4292600"/>
            <a:ext cx="3097213"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u="sng"/>
              <a:t>Practice</a:t>
            </a:r>
          </a:p>
        </p:txBody>
      </p:sp>
      <p:sp>
        <p:nvSpPr>
          <p:cNvPr id="56354" name="TextBox 6"/>
          <p:cNvSpPr txBox="1">
            <a:spLocks noChangeArrowheads="1"/>
          </p:cNvSpPr>
          <p:nvPr/>
        </p:nvSpPr>
        <p:spPr bwMode="auto">
          <a:xfrm rot="-5400000">
            <a:off x="-663575" y="5110163"/>
            <a:ext cx="3095625"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u="sng"/>
              <a:t>Stress</a:t>
            </a:r>
          </a:p>
        </p:txBody>
      </p:sp>
      <p:sp>
        <p:nvSpPr>
          <p:cNvPr id="56355" name="TextBox 7"/>
          <p:cNvSpPr txBox="1">
            <a:spLocks noChangeArrowheads="1"/>
          </p:cNvSpPr>
          <p:nvPr/>
        </p:nvSpPr>
        <p:spPr bwMode="auto">
          <a:xfrm>
            <a:off x="6804025" y="3933825"/>
            <a:ext cx="2089150" cy="2308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800">
                <a:solidFill>
                  <a:srgbClr val="3366FF"/>
                </a:solidFill>
              </a:rPr>
              <a:t>Grand mean </a:t>
            </a:r>
            <a:br>
              <a:rPr lang="en-US" sz="1800"/>
            </a:br>
            <a:r>
              <a:rPr lang="en-US" sz="1800"/>
              <a:t>= 11.2</a:t>
            </a:r>
          </a:p>
          <a:p>
            <a:endParaRPr lang="en-US" sz="1800">
              <a:solidFill>
                <a:srgbClr val="FF0000"/>
              </a:solidFill>
            </a:endParaRPr>
          </a:p>
          <a:p>
            <a:r>
              <a:rPr lang="en-US" sz="1800">
                <a:solidFill>
                  <a:srgbClr val="FF0000"/>
                </a:solidFill>
              </a:rPr>
              <a:t>Marginal mean</a:t>
            </a:r>
            <a:br>
              <a:rPr lang="en-US" sz="1800"/>
            </a:br>
            <a:r>
              <a:rPr lang="en-US" sz="1800"/>
              <a:t> = 6; 10.5…</a:t>
            </a:r>
          </a:p>
          <a:p>
            <a:endParaRPr lang="en-US" sz="1800"/>
          </a:p>
          <a:p>
            <a:r>
              <a:rPr lang="en-US" sz="1800"/>
              <a:t>Cell mean </a:t>
            </a:r>
            <a:br>
              <a:rPr lang="en-US" sz="1800"/>
            </a:br>
            <a:r>
              <a:rPr lang="en-US" sz="1800"/>
              <a:t>= 8, 15, 24…</a:t>
            </a:r>
          </a:p>
        </p:txBody>
      </p:sp>
      <p:sp>
        <p:nvSpPr>
          <p:cNvPr id="9" name="Oval 8"/>
          <p:cNvSpPr/>
          <p:nvPr/>
        </p:nvSpPr>
        <p:spPr>
          <a:xfrm>
            <a:off x="6012160" y="5013176"/>
            <a:ext cx="576064" cy="864096"/>
          </a:xfrm>
          <a:prstGeom prst="ellipse">
            <a:avLst/>
          </a:prstGeom>
          <a:noFill/>
          <a:ln>
            <a:solidFill>
              <a:srgbClr val="00800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0" name="Oval 9"/>
          <p:cNvSpPr/>
          <p:nvPr/>
        </p:nvSpPr>
        <p:spPr>
          <a:xfrm>
            <a:off x="2123728" y="5805264"/>
            <a:ext cx="3456384" cy="360040"/>
          </a:xfrm>
          <a:prstGeom prst="ellipse">
            <a:avLst/>
          </a:prstGeom>
          <a:noFill/>
          <a:ln>
            <a:solidFill>
              <a:srgbClr val="00800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26911220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a:t>Interaction Effect</a:t>
            </a:r>
          </a:p>
        </p:txBody>
      </p:sp>
      <p:sp>
        <p:nvSpPr>
          <p:cNvPr id="57346" name="Content Placeholder 2"/>
          <p:cNvSpPr>
            <a:spLocks noGrp="1"/>
          </p:cNvSpPr>
          <p:nvPr>
            <p:ph idx="1"/>
          </p:nvPr>
        </p:nvSpPr>
        <p:spPr>
          <a:xfrm>
            <a:off x="301625" y="1527175"/>
            <a:ext cx="8504238" cy="4572000"/>
          </a:xfrm>
        </p:spPr>
        <p:txBody>
          <a:bodyPr/>
          <a:lstStyle/>
          <a:p>
            <a:pPr eaLnBrk="1" hangingPunct="1"/>
            <a:r>
              <a:rPr lang="en-US" sz="2400">
                <a:latin typeface="Georgia" charset="0"/>
              </a:rPr>
              <a:t>Occurs if effects of one factor are not the same at all levels of the other factor</a:t>
            </a:r>
          </a:p>
          <a:p>
            <a:pPr eaLnBrk="1" hangingPunct="1"/>
            <a:r>
              <a:rPr lang="en-US" sz="2400">
                <a:latin typeface="Georgia" charset="0"/>
              </a:rPr>
              <a:t>Deviation of cell means from grand mean once deviations due to other possible sources are removed</a:t>
            </a:r>
          </a:p>
          <a:p>
            <a:pPr lvl="1" eaLnBrk="1" hangingPunct="1"/>
            <a:r>
              <a:rPr lang="en-US" sz="1900">
                <a:latin typeface="Georgia" charset="0"/>
              </a:rPr>
              <a:t> vs. main effect?</a:t>
            </a:r>
          </a:p>
          <a:p>
            <a:pPr eaLnBrk="1" hangingPunct="1"/>
            <a:r>
              <a:rPr lang="en-US" sz="2400">
                <a:latin typeface="Georgia" charset="0"/>
              </a:rPr>
              <a:t>Differences in levels of one factor when moving across levels of other factor</a:t>
            </a:r>
          </a:p>
        </p:txBody>
      </p:sp>
      <p:graphicFrame>
        <p:nvGraphicFramePr>
          <p:cNvPr id="15" name="Table 14"/>
          <p:cNvGraphicFramePr>
            <a:graphicFrameLocks noGrp="1"/>
          </p:cNvGraphicFramePr>
          <p:nvPr/>
        </p:nvGraphicFramePr>
        <p:xfrm>
          <a:off x="1116013" y="4724400"/>
          <a:ext cx="6096000" cy="1484312"/>
        </p:xfrm>
        <a:graphic>
          <a:graphicData uri="http://schemas.openxmlformats.org/drawingml/2006/table">
            <a:tbl>
              <a:tblPr firstRow="1" bandRow="1">
                <a:tableStyleId>{BC89EF96-8CEA-46FF-86C4-4CE0E7609802}</a:tableStyleId>
              </a:tblPr>
              <a:tblGrid>
                <a:gridCol w="1219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gridCol w="1219200">
                  <a:extLst>
                    <a:ext uri="{9D8B030D-6E8A-4147-A177-3AD203B41FA5}">
                      <a16:colId xmlns:a16="http://schemas.microsoft.com/office/drawing/2014/main" val="20004"/>
                    </a:ext>
                  </a:extLst>
                </a:gridCol>
              </a:tblGrid>
              <a:tr h="371078">
                <a:tc>
                  <a:txBody>
                    <a:bodyPr/>
                    <a:lstStyle/>
                    <a:p>
                      <a:endParaRPr lang="en-US" sz="1800" dirty="0"/>
                    </a:p>
                  </a:txBody>
                  <a:tcPr marT="45749" marB="45749"/>
                </a:tc>
                <a:tc>
                  <a:txBody>
                    <a:bodyPr/>
                    <a:lstStyle/>
                    <a:p>
                      <a:r>
                        <a:rPr lang="en-US" sz="1800" dirty="0"/>
                        <a:t>Once</a:t>
                      </a:r>
                    </a:p>
                  </a:txBody>
                  <a:tcPr marT="45749" marB="45749"/>
                </a:tc>
                <a:tc>
                  <a:txBody>
                    <a:bodyPr/>
                    <a:lstStyle/>
                    <a:p>
                      <a:r>
                        <a:rPr lang="en-US" sz="1800" dirty="0"/>
                        <a:t>Five</a:t>
                      </a:r>
                    </a:p>
                  </a:txBody>
                  <a:tcPr marT="45749" marB="45749"/>
                </a:tc>
                <a:tc>
                  <a:txBody>
                    <a:bodyPr/>
                    <a:lstStyle/>
                    <a:p>
                      <a:r>
                        <a:rPr lang="en-US" sz="1800" dirty="0"/>
                        <a:t>Ten</a:t>
                      </a:r>
                    </a:p>
                  </a:txBody>
                  <a:tcPr marT="45749" marB="45749"/>
                </a:tc>
                <a:tc>
                  <a:txBody>
                    <a:bodyPr/>
                    <a:lstStyle/>
                    <a:p>
                      <a:endParaRPr lang="en-US" sz="1800" dirty="0"/>
                    </a:p>
                  </a:txBody>
                  <a:tcPr marT="45749" marB="45749">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00"/>
                  </a:ext>
                </a:extLst>
              </a:tr>
              <a:tr h="371078">
                <a:tc>
                  <a:txBody>
                    <a:bodyPr/>
                    <a:lstStyle/>
                    <a:p>
                      <a:r>
                        <a:rPr lang="en-US" sz="1800" b="1" dirty="0"/>
                        <a:t>Low</a:t>
                      </a:r>
                    </a:p>
                  </a:txBody>
                  <a:tcPr marT="45749" marB="45749"/>
                </a:tc>
                <a:tc>
                  <a:txBody>
                    <a:bodyPr/>
                    <a:lstStyle/>
                    <a:p>
                      <a:r>
                        <a:rPr lang="en-US" sz="1800" dirty="0"/>
                        <a:t>8</a:t>
                      </a:r>
                    </a:p>
                  </a:txBody>
                  <a:tcPr marT="45749" marB="45749"/>
                </a:tc>
                <a:tc>
                  <a:txBody>
                    <a:bodyPr/>
                    <a:lstStyle/>
                    <a:p>
                      <a:r>
                        <a:rPr lang="en-US" sz="1800" dirty="0"/>
                        <a:t>15</a:t>
                      </a:r>
                    </a:p>
                  </a:txBody>
                  <a:tcPr marT="45749" marB="45749"/>
                </a:tc>
                <a:tc>
                  <a:txBody>
                    <a:bodyPr/>
                    <a:lstStyle/>
                    <a:p>
                      <a:r>
                        <a:rPr lang="en-US" sz="1800" dirty="0"/>
                        <a:t>24</a:t>
                      </a:r>
                    </a:p>
                  </a:txBody>
                  <a:tcPr marT="45749" marB="45749"/>
                </a:tc>
                <a:tc>
                  <a:txBody>
                    <a:bodyPr/>
                    <a:lstStyle/>
                    <a:p>
                      <a:r>
                        <a:rPr lang="en-US" sz="1800" dirty="0">
                          <a:solidFill>
                            <a:srgbClr val="FF0000"/>
                          </a:solidFill>
                        </a:rPr>
                        <a:t>15.7</a:t>
                      </a:r>
                    </a:p>
                  </a:txBody>
                  <a:tcPr marT="45749" marB="45749">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1"/>
                  </a:ext>
                </a:extLst>
              </a:tr>
              <a:tr h="371078">
                <a:tc>
                  <a:txBody>
                    <a:bodyPr/>
                    <a:lstStyle/>
                    <a:p>
                      <a:r>
                        <a:rPr lang="en-US" sz="1800" b="1" dirty="0"/>
                        <a:t>High</a:t>
                      </a:r>
                    </a:p>
                  </a:txBody>
                  <a:tcPr marT="45749" marB="45749"/>
                </a:tc>
                <a:tc>
                  <a:txBody>
                    <a:bodyPr/>
                    <a:lstStyle/>
                    <a:p>
                      <a:r>
                        <a:rPr lang="en-US" sz="1800" dirty="0"/>
                        <a:t>4</a:t>
                      </a:r>
                    </a:p>
                  </a:txBody>
                  <a:tcPr marT="45749" marB="45749"/>
                </a:tc>
                <a:tc>
                  <a:txBody>
                    <a:bodyPr/>
                    <a:lstStyle/>
                    <a:p>
                      <a:r>
                        <a:rPr lang="en-US" sz="1800" dirty="0"/>
                        <a:t>6</a:t>
                      </a:r>
                    </a:p>
                  </a:txBody>
                  <a:tcPr marT="45749" marB="45749"/>
                </a:tc>
                <a:tc>
                  <a:txBody>
                    <a:bodyPr/>
                    <a:lstStyle/>
                    <a:p>
                      <a:r>
                        <a:rPr lang="en-US" sz="1800" dirty="0"/>
                        <a:t>10</a:t>
                      </a:r>
                    </a:p>
                  </a:txBody>
                  <a:tcPr marT="45749" marB="45749"/>
                </a:tc>
                <a:tc>
                  <a:txBody>
                    <a:bodyPr/>
                    <a:lstStyle/>
                    <a:p>
                      <a:r>
                        <a:rPr lang="en-US" sz="1800" dirty="0">
                          <a:solidFill>
                            <a:srgbClr val="FF0000"/>
                          </a:solidFill>
                        </a:rPr>
                        <a:t>6.7</a:t>
                      </a:r>
                    </a:p>
                  </a:txBody>
                  <a:tcPr marT="45749" marB="45749">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02"/>
                  </a:ext>
                </a:extLst>
              </a:tr>
              <a:tr h="371078">
                <a:tc>
                  <a:txBody>
                    <a:bodyPr/>
                    <a:lstStyle/>
                    <a:p>
                      <a:endParaRPr lang="en-US" sz="1800" b="1" dirty="0"/>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r>
                        <a:rPr lang="en-US" sz="1800" dirty="0">
                          <a:solidFill>
                            <a:srgbClr val="FF0000"/>
                          </a:solidFill>
                        </a:rPr>
                        <a:t>6</a:t>
                      </a:r>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r>
                        <a:rPr lang="en-US" sz="1800" dirty="0">
                          <a:solidFill>
                            <a:srgbClr val="FF0000"/>
                          </a:solidFill>
                        </a:rPr>
                        <a:t>10.5</a:t>
                      </a:r>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r>
                        <a:rPr lang="en-US" sz="1800" dirty="0">
                          <a:solidFill>
                            <a:srgbClr val="FF0000"/>
                          </a:solidFill>
                        </a:rPr>
                        <a:t>17</a:t>
                      </a:r>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r>
                        <a:rPr lang="en-US" sz="1800" b="1" dirty="0">
                          <a:solidFill>
                            <a:srgbClr val="3366FF"/>
                          </a:solidFill>
                        </a:rPr>
                        <a:t>11.2</a:t>
                      </a:r>
                    </a:p>
                  </a:txBody>
                  <a:tcPr marT="45749" marB="4574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57377" name="TextBox 15"/>
          <p:cNvSpPr txBox="1">
            <a:spLocks noChangeArrowheads="1"/>
          </p:cNvSpPr>
          <p:nvPr/>
        </p:nvSpPr>
        <p:spPr bwMode="auto">
          <a:xfrm>
            <a:off x="2051050" y="4292600"/>
            <a:ext cx="3097213"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u="sng"/>
              <a:t>Practice</a:t>
            </a:r>
          </a:p>
        </p:txBody>
      </p:sp>
      <p:sp>
        <p:nvSpPr>
          <p:cNvPr id="57378" name="TextBox 16"/>
          <p:cNvSpPr txBox="1">
            <a:spLocks noChangeArrowheads="1"/>
          </p:cNvSpPr>
          <p:nvPr/>
        </p:nvSpPr>
        <p:spPr bwMode="auto">
          <a:xfrm rot="-5400000">
            <a:off x="-663575" y="5110163"/>
            <a:ext cx="3095625"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u="sng"/>
              <a:t>Stress</a:t>
            </a:r>
          </a:p>
        </p:txBody>
      </p:sp>
      <p:sp>
        <p:nvSpPr>
          <p:cNvPr id="18" name="TextBox 17"/>
          <p:cNvSpPr txBox="1">
            <a:spLocks noChangeArrowheads="1"/>
          </p:cNvSpPr>
          <p:nvPr/>
        </p:nvSpPr>
        <p:spPr bwMode="auto">
          <a:xfrm>
            <a:off x="6804025" y="3933825"/>
            <a:ext cx="2089150" cy="2308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800">
                <a:solidFill>
                  <a:srgbClr val="3366FF"/>
                </a:solidFill>
              </a:rPr>
              <a:t>Grand mean </a:t>
            </a:r>
            <a:br>
              <a:rPr lang="en-US" sz="1800"/>
            </a:br>
            <a:r>
              <a:rPr lang="en-US" sz="1800"/>
              <a:t>= 11.2</a:t>
            </a:r>
          </a:p>
          <a:p>
            <a:endParaRPr lang="en-US" sz="1800">
              <a:solidFill>
                <a:srgbClr val="FF0000"/>
              </a:solidFill>
            </a:endParaRPr>
          </a:p>
          <a:p>
            <a:r>
              <a:rPr lang="en-US" sz="1800">
                <a:solidFill>
                  <a:srgbClr val="FF0000"/>
                </a:solidFill>
              </a:rPr>
              <a:t>Marginal mean</a:t>
            </a:r>
            <a:br>
              <a:rPr lang="en-US" sz="1800"/>
            </a:br>
            <a:r>
              <a:rPr lang="en-US" sz="1800"/>
              <a:t> = 6; 10.5…</a:t>
            </a:r>
          </a:p>
          <a:p>
            <a:endParaRPr lang="en-US" sz="1800"/>
          </a:p>
          <a:p>
            <a:r>
              <a:rPr lang="en-US" sz="1800"/>
              <a:t>Cell mean </a:t>
            </a:r>
            <a:br>
              <a:rPr lang="en-US" sz="1800"/>
            </a:br>
            <a:r>
              <a:rPr lang="en-US" sz="1800"/>
              <a:t>= 8, 15, 24…</a:t>
            </a:r>
          </a:p>
        </p:txBody>
      </p:sp>
      <p:sp>
        <p:nvSpPr>
          <p:cNvPr id="19" name="Oval 18"/>
          <p:cNvSpPr/>
          <p:nvPr/>
        </p:nvSpPr>
        <p:spPr>
          <a:xfrm>
            <a:off x="2051720" y="5085184"/>
            <a:ext cx="3528392" cy="792088"/>
          </a:xfrm>
          <a:prstGeom prst="ellipse">
            <a:avLst/>
          </a:prstGeom>
          <a:noFill/>
          <a:ln>
            <a:solidFill>
              <a:srgbClr val="00800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2500321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2"/>
          <p:cNvPicPr>
            <a:picLocks noChangeAspect="1"/>
          </p:cNvPicPr>
          <p:nvPr/>
        </p:nvPicPr>
        <p:blipFill>
          <a:blip r:embed="rId2">
            <a:extLst>
              <a:ext uri="{28A0092B-C50C-407E-A947-70E740481C1C}">
                <a14:useLocalDpi xmlns:a14="http://schemas.microsoft.com/office/drawing/2010/main" val="0"/>
              </a:ext>
            </a:extLst>
          </a:blip>
          <a:srcRect l="9727" t="19212" r="9036" b="5240"/>
          <a:stretch>
            <a:fillRect/>
          </a:stretch>
        </p:blipFill>
        <p:spPr bwMode="auto">
          <a:xfrm>
            <a:off x="395288" y="333375"/>
            <a:ext cx="4176712" cy="3294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8370" name="TextBox 3"/>
          <p:cNvSpPr txBox="1">
            <a:spLocks noChangeArrowheads="1"/>
          </p:cNvSpPr>
          <p:nvPr/>
        </p:nvSpPr>
        <p:spPr bwMode="auto">
          <a:xfrm>
            <a:off x="5003800" y="404813"/>
            <a:ext cx="3671888" cy="19383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Main Effect of A?</a:t>
            </a:r>
          </a:p>
          <a:p>
            <a:endParaRPr lang="en-US"/>
          </a:p>
          <a:p>
            <a:r>
              <a:rPr lang="en-US"/>
              <a:t>Main Effect of B?</a:t>
            </a:r>
          </a:p>
          <a:p>
            <a:endParaRPr lang="en-US"/>
          </a:p>
          <a:p>
            <a:r>
              <a:rPr lang="en-US"/>
              <a:t>Interaction?</a:t>
            </a:r>
          </a:p>
        </p:txBody>
      </p:sp>
      <p:sp>
        <p:nvSpPr>
          <p:cNvPr id="5" name="TextBox 4"/>
          <p:cNvSpPr txBox="1">
            <a:spLocks noChangeArrowheads="1"/>
          </p:cNvSpPr>
          <p:nvPr/>
        </p:nvSpPr>
        <p:spPr bwMode="auto">
          <a:xfrm>
            <a:off x="7596188" y="404813"/>
            <a:ext cx="1008062"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solidFill>
                  <a:srgbClr val="FF6600"/>
                </a:solidFill>
              </a:rPr>
              <a:t>Yes</a:t>
            </a:r>
          </a:p>
        </p:txBody>
      </p:sp>
      <p:sp>
        <p:nvSpPr>
          <p:cNvPr id="6" name="TextBox 5"/>
          <p:cNvSpPr txBox="1">
            <a:spLocks noChangeArrowheads="1"/>
          </p:cNvSpPr>
          <p:nvPr/>
        </p:nvSpPr>
        <p:spPr bwMode="auto">
          <a:xfrm>
            <a:off x="7667625" y="1125538"/>
            <a:ext cx="1008063" cy="460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solidFill>
                  <a:srgbClr val="FF6600"/>
                </a:solidFill>
              </a:rPr>
              <a:t>No</a:t>
            </a:r>
          </a:p>
        </p:txBody>
      </p:sp>
      <p:sp>
        <p:nvSpPr>
          <p:cNvPr id="7" name="TextBox 6"/>
          <p:cNvSpPr txBox="1">
            <a:spLocks noChangeArrowheads="1"/>
          </p:cNvSpPr>
          <p:nvPr/>
        </p:nvSpPr>
        <p:spPr bwMode="auto">
          <a:xfrm>
            <a:off x="7667625" y="1844675"/>
            <a:ext cx="1008063"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solidFill>
                  <a:srgbClr val="FF6600"/>
                </a:solidFill>
              </a:rPr>
              <a:t>No</a:t>
            </a:r>
          </a:p>
        </p:txBody>
      </p:sp>
      <p:pic>
        <p:nvPicPr>
          <p:cNvPr id="58374" name="Picture 7"/>
          <p:cNvPicPr>
            <a:picLocks noChangeAspect="1"/>
          </p:cNvPicPr>
          <p:nvPr/>
        </p:nvPicPr>
        <p:blipFill>
          <a:blip r:embed="rId3">
            <a:extLst>
              <a:ext uri="{28A0092B-C50C-407E-A947-70E740481C1C}">
                <a14:useLocalDpi xmlns:a14="http://schemas.microsoft.com/office/drawing/2010/main" val="0"/>
              </a:ext>
            </a:extLst>
          </a:blip>
          <a:srcRect l="11726" t="18996" r="11482" b="5605"/>
          <a:stretch>
            <a:fillRect/>
          </a:stretch>
        </p:blipFill>
        <p:spPr bwMode="auto">
          <a:xfrm>
            <a:off x="684213" y="3500438"/>
            <a:ext cx="3776662" cy="3146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8375" name="TextBox 8"/>
          <p:cNvSpPr txBox="1">
            <a:spLocks noChangeArrowheads="1"/>
          </p:cNvSpPr>
          <p:nvPr/>
        </p:nvSpPr>
        <p:spPr bwMode="auto">
          <a:xfrm>
            <a:off x="4859338" y="3573463"/>
            <a:ext cx="3673475" cy="19383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Main Effect of A?</a:t>
            </a:r>
          </a:p>
          <a:p>
            <a:endParaRPr lang="en-US"/>
          </a:p>
          <a:p>
            <a:r>
              <a:rPr lang="en-US"/>
              <a:t>Main Effect of B?</a:t>
            </a:r>
          </a:p>
          <a:p>
            <a:endParaRPr lang="en-US"/>
          </a:p>
          <a:p>
            <a:r>
              <a:rPr lang="en-US"/>
              <a:t>Interaction?</a:t>
            </a:r>
          </a:p>
        </p:txBody>
      </p:sp>
      <p:sp>
        <p:nvSpPr>
          <p:cNvPr id="10" name="TextBox 9"/>
          <p:cNvSpPr txBox="1">
            <a:spLocks noChangeArrowheads="1"/>
          </p:cNvSpPr>
          <p:nvPr/>
        </p:nvSpPr>
        <p:spPr bwMode="auto">
          <a:xfrm>
            <a:off x="7667625" y="3573463"/>
            <a:ext cx="1008063"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solidFill>
                  <a:srgbClr val="FF6600"/>
                </a:solidFill>
              </a:rPr>
              <a:t>Yes</a:t>
            </a:r>
          </a:p>
        </p:txBody>
      </p:sp>
      <p:sp>
        <p:nvSpPr>
          <p:cNvPr id="11" name="TextBox 10"/>
          <p:cNvSpPr txBox="1">
            <a:spLocks noChangeArrowheads="1"/>
          </p:cNvSpPr>
          <p:nvPr/>
        </p:nvSpPr>
        <p:spPr bwMode="auto">
          <a:xfrm>
            <a:off x="7667625" y="4437063"/>
            <a:ext cx="1008063"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solidFill>
                  <a:srgbClr val="FF6600"/>
                </a:solidFill>
              </a:rPr>
              <a:t>No</a:t>
            </a:r>
          </a:p>
        </p:txBody>
      </p:sp>
      <p:sp>
        <p:nvSpPr>
          <p:cNvPr id="12" name="TextBox 11"/>
          <p:cNvSpPr txBox="1">
            <a:spLocks noChangeArrowheads="1"/>
          </p:cNvSpPr>
          <p:nvPr/>
        </p:nvSpPr>
        <p:spPr bwMode="auto">
          <a:xfrm>
            <a:off x="7596188" y="5084763"/>
            <a:ext cx="1008062"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solidFill>
                  <a:srgbClr val="FF6600"/>
                </a:solidFill>
              </a:rPr>
              <a:t>Yes</a:t>
            </a:r>
          </a:p>
        </p:txBody>
      </p:sp>
    </p:spTree>
    <p:extLst>
      <p:ext uri="{BB962C8B-B14F-4D97-AF65-F5344CB8AC3E}">
        <p14:creationId xmlns:p14="http://schemas.microsoft.com/office/powerpoint/2010/main" val="24082876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0" grpId="0"/>
      <p:bldP spid="11" grpId="0"/>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Main Effects &amp; Interaction</a:t>
            </a:r>
          </a:p>
        </p:txBody>
      </p:sp>
      <p:pic>
        <p:nvPicPr>
          <p:cNvPr id="59394" name="Picture 5"/>
          <p:cNvPicPr>
            <a:picLocks noChangeAspect="1"/>
          </p:cNvPicPr>
          <p:nvPr/>
        </p:nvPicPr>
        <p:blipFill>
          <a:blip r:embed="rId2">
            <a:extLst>
              <a:ext uri="{28A0092B-C50C-407E-A947-70E740481C1C}">
                <a14:useLocalDpi xmlns:a14="http://schemas.microsoft.com/office/drawing/2010/main" val="0"/>
              </a:ext>
            </a:extLst>
          </a:blip>
          <a:srcRect l="10741" t="18704" r="10988" b="5603"/>
          <a:stretch>
            <a:fillRect/>
          </a:stretch>
        </p:blipFill>
        <p:spPr bwMode="auto">
          <a:xfrm>
            <a:off x="250825" y="1628775"/>
            <a:ext cx="4829175" cy="39608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9395" name="TextBox 3"/>
          <p:cNvSpPr txBox="1">
            <a:spLocks noChangeArrowheads="1"/>
          </p:cNvSpPr>
          <p:nvPr/>
        </p:nvSpPr>
        <p:spPr bwMode="auto">
          <a:xfrm>
            <a:off x="5219700" y="1916113"/>
            <a:ext cx="3671888" cy="19383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t>Main Effect of A?</a:t>
            </a:r>
          </a:p>
          <a:p>
            <a:endParaRPr lang="en-US"/>
          </a:p>
          <a:p>
            <a:r>
              <a:rPr lang="en-US"/>
              <a:t>Main Effect of B?</a:t>
            </a:r>
          </a:p>
          <a:p>
            <a:endParaRPr lang="en-US"/>
          </a:p>
          <a:p>
            <a:r>
              <a:rPr lang="en-US"/>
              <a:t>Interaction?</a:t>
            </a:r>
          </a:p>
        </p:txBody>
      </p:sp>
      <p:sp>
        <p:nvSpPr>
          <p:cNvPr id="8" name="TextBox 7"/>
          <p:cNvSpPr txBox="1">
            <a:spLocks noChangeArrowheads="1"/>
          </p:cNvSpPr>
          <p:nvPr/>
        </p:nvSpPr>
        <p:spPr bwMode="auto">
          <a:xfrm>
            <a:off x="7667625" y="1844675"/>
            <a:ext cx="1008063"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solidFill>
                  <a:srgbClr val="FF6600"/>
                </a:solidFill>
              </a:rPr>
              <a:t>No</a:t>
            </a:r>
          </a:p>
        </p:txBody>
      </p:sp>
      <p:sp>
        <p:nvSpPr>
          <p:cNvPr id="9" name="TextBox 8"/>
          <p:cNvSpPr txBox="1">
            <a:spLocks noChangeArrowheads="1"/>
          </p:cNvSpPr>
          <p:nvPr/>
        </p:nvSpPr>
        <p:spPr bwMode="auto">
          <a:xfrm>
            <a:off x="7667625" y="2708275"/>
            <a:ext cx="1008063"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solidFill>
                  <a:srgbClr val="FF6600"/>
                </a:solidFill>
              </a:rPr>
              <a:t>No</a:t>
            </a:r>
          </a:p>
        </p:txBody>
      </p:sp>
      <p:sp>
        <p:nvSpPr>
          <p:cNvPr id="10" name="TextBox 9"/>
          <p:cNvSpPr txBox="1">
            <a:spLocks noChangeArrowheads="1"/>
          </p:cNvSpPr>
          <p:nvPr/>
        </p:nvSpPr>
        <p:spPr bwMode="auto">
          <a:xfrm>
            <a:off x="7667625" y="3429000"/>
            <a:ext cx="1008063"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a:solidFill>
                  <a:srgbClr val="FF6600"/>
                </a:solidFill>
              </a:rPr>
              <a:t>Yes</a:t>
            </a:r>
          </a:p>
        </p:txBody>
      </p:sp>
    </p:spTree>
    <p:extLst>
      <p:ext uri="{BB962C8B-B14F-4D97-AF65-F5344CB8AC3E}">
        <p14:creationId xmlns:p14="http://schemas.microsoft.com/office/powerpoint/2010/main" val="16893489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a:t>Matrix of Means</a:t>
            </a:r>
          </a:p>
        </p:txBody>
      </p:sp>
      <p:sp>
        <p:nvSpPr>
          <p:cNvPr id="60418" name="Content Placeholder 2"/>
          <p:cNvSpPr>
            <a:spLocks noGrp="1"/>
          </p:cNvSpPr>
          <p:nvPr>
            <p:ph idx="1"/>
          </p:nvPr>
        </p:nvSpPr>
        <p:spPr>
          <a:xfrm>
            <a:off x="301625" y="1527175"/>
            <a:ext cx="8504238" cy="4572000"/>
          </a:xfrm>
        </p:spPr>
        <p:txBody>
          <a:bodyPr/>
          <a:lstStyle/>
          <a:p>
            <a:pPr eaLnBrk="1" hangingPunct="1"/>
            <a:r>
              <a:rPr lang="en-US" sz="2400">
                <a:latin typeface="Georgia" charset="0"/>
              </a:rPr>
              <a:t>Construct a matrix of means…</a:t>
            </a:r>
          </a:p>
        </p:txBody>
      </p:sp>
      <p:graphicFrame>
        <p:nvGraphicFramePr>
          <p:cNvPr id="6" name="Chart 5"/>
          <p:cNvGraphicFramePr>
            <a:graphicFrameLocks/>
          </p:cNvGraphicFramePr>
          <p:nvPr/>
        </p:nvGraphicFramePr>
        <p:xfrm>
          <a:off x="1763688" y="1988840"/>
          <a:ext cx="6337300" cy="45085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701244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ChangeArrowheads="1"/>
          </p:cNvSpPr>
          <p:nvPr>
            <p:ph type="title" idx="4294967295"/>
          </p:nvPr>
        </p:nvSpPr>
        <p:spPr>
          <a:xfrm>
            <a:off x="523081" y="381000"/>
            <a:ext cx="7793037" cy="863600"/>
          </a:xfrm>
        </p:spPr>
        <p:txBody>
          <a:bodyPr/>
          <a:lstStyle/>
          <a:p>
            <a:pPr eaLnBrk="1" hangingPunct="1"/>
            <a:r>
              <a:rPr lang="en-US" sz="4000" dirty="0">
                <a:latin typeface="Arial" charset="0"/>
              </a:rPr>
              <a:t>Interactions</a:t>
            </a:r>
          </a:p>
        </p:txBody>
      </p:sp>
      <p:sp>
        <p:nvSpPr>
          <p:cNvPr id="61442" name="Rectangle 3"/>
          <p:cNvSpPr>
            <a:spLocks noGrp="1" noChangeArrowheads="1"/>
          </p:cNvSpPr>
          <p:nvPr>
            <p:ph type="body" idx="4294967295"/>
          </p:nvPr>
        </p:nvSpPr>
        <p:spPr>
          <a:xfrm>
            <a:off x="381000" y="1524000"/>
            <a:ext cx="8382000" cy="4114800"/>
          </a:xfrm>
        </p:spPr>
        <p:txBody>
          <a:bodyPr>
            <a:normAutofit/>
          </a:bodyPr>
          <a:lstStyle/>
          <a:p>
            <a:pPr eaLnBrk="1" hangingPunct="1">
              <a:lnSpc>
                <a:spcPct val="90000"/>
              </a:lnSpc>
            </a:pPr>
            <a:r>
              <a:rPr lang="en-US" sz="2800" dirty="0">
                <a:latin typeface="Arial" charset="0"/>
              </a:rPr>
              <a:t>Interactions take precedence over main effects</a:t>
            </a:r>
          </a:p>
          <a:p>
            <a:pPr lvl="1" eaLnBrk="1" hangingPunct="1">
              <a:lnSpc>
                <a:spcPct val="90000"/>
              </a:lnSpc>
            </a:pPr>
            <a:r>
              <a:rPr lang="en-US" sz="2400" dirty="0">
                <a:latin typeface="Arial" charset="0"/>
              </a:rPr>
              <a:t>A researcher should attempt to understand or interpret the interaction before any main effects</a:t>
            </a:r>
          </a:p>
          <a:p>
            <a:pPr lvl="2" eaLnBrk="1" hangingPunct="1">
              <a:lnSpc>
                <a:spcPct val="90000"/>
              </a:lnSpc>
            </a:pPr>
            <a:r>
              <a:rPr lang="en-US" dirty="0">
                <a:latin typeface="Arial" charset="0"/>
              </a:rPr>
              <a:t>What sorts of conclusions would we have had if we considered main effects only? </a:t>
            </a:r>
          </a:p>
          <a:p>
            <a:pPr lvl="2" eaLnBrk="1" hangingPunct="1">
              <a:lnSpc>
                <a:spcPct val="90000"/>
              </a:lnSpc>
            </a:pPr>
            <a:endParaRPr lang="en-US" dirty="0">
              <a:latin typeface="Arial" charset="0"/>
            </a:endParaRPr>
          </a:p>
          <a:p>
            <a:pPr lvl="2" eaLnBrk="1" hangingPunct="1">
              <a:lnSpc>
                <a:spcPct val="90000"/>
              </a:lnSpc>
            </a:pPr>
            <a:endParaRPr lang="en-US" dirty="0">
              <a:latin typeface="Arial" charset="0"/>
            </a:endParaRPr>
          </a:p>
          <a:p>
            <a:pPr lvl="2" eaLnBrk="1" hangingPunct="1">
              <a:lnSpc>
                <a:spcPct val="90000"/>
              </a:lnSpc>
            </a:pPr>
            <a:endParaRPr lang="en-US" dirty="0">
              <a:latin typeface="Arial" charset="0"/>
            </a:endParaRPr>
          </a:p>
          <a:p>
            <a:pPr lvl="2" eaLnBrk="1" hangingPunct="1">
              <a:lnSpc>
                <a:spcPct val="90000"/>
              </a:lnSpc>
            </a:pPr>
            <a:endParaRPr lang="en-US" dirty="0">
              <a:latin typeface="Arial" charset="0"/>
            </a:endParaRPr>
          </a:p>
          <a:p>
            <a:pPr lvl="2" eaLnBrk="1" hangingPunct="1">
              <a:lnSpc>
                <a:spcPct val="90000"/>
              </a:lnSpc>
            </a:pPr>
            <a:endParaRPr lang="en-US" dirty="0">
              <a:latin typeface="Arial" charset="0"/>
            </a:endParaRPr>
          </a:p>
          <a:p>
            <a:pPr marL="914400" lvl="2" indent="0" eaLnBrk="1" hangingPunct="1">
              <a:lnSpc>
                <a:spcPct val="90000"/>
              </a:lnSpc>
              <a:buNone/>
            </a:pPr>
            <a:endParaRPr lang="en-US" dirty="0">
              <a:latin typeface="Arial" charset="0"/>
            </a:endParaRPr>
          </a:p>
        </p:txBody>
      </p:sp>
      <p:graphicFrame>
        <p:nvGraphicFramePr>
          <p:cNvPr id="29728" name="Group 32"/>
          <p:cNvGraphicFramePr>
            <a:graphicFrameLocks noGrp="1"/>
          </p:cNvGraphicFramePr>
          <p:nvPr>
            <p:extLst>
              <p:ext uri="{D42A27DB-BD31-4B8C-83A1-F6EECF244321}">
                <p14:modId xmlns:p14="http://schemas.microsoft.com/office/powerpoint/2010/main" val="3319945474"/>
              </p:ext>
            </p:extLst>
          </p:nvPr>
        </p:nvGraphicFramePr>
        <p:xfrm>
          <a:off x="990600" y="3918032"/>
          <a:ext cx="6461125" cy="2000168"/>
        </p:xfrm>
        <a:graphic>
          <a:graphicData uri="http://schemas.openxmlformats.org/drawingml/2006/table">
            <a:tbl>
              <a:tblPr/>
              <a:tblGrid>
                <a:gridCol w="887412">
                  <a:extLst>
                    <a:ext uri="{9D8B030D-6E8A-4147-A177-3AD203B41FA5}">
                      <a16:colId xmlns:a16="http://schemas.microsoft.com/office/drawing/2014/main" val="20000"/>
                    </a:ext>
                  </a:extLst>
                </a:gridCol>
                <a:gridCol w="1470025">
                  <a:extLst>
                    <a:ext uri="{9D8B030D-6E8A-4147-A177-3AD203B41FA5}">
                      <a16:colId xmlns:a16="http://schemas.microsoft.com/office/drawing/2014/main" val="20001"/>
                    </a:ext>
                  </a:extLst>
                </a:gridCol>
                <a:gridCol w="1128713">
                  <a:extLst>
                    <a:ext uri="{9D8B030D-6E8A-4147-A177-3AD203B41FA5}">
                      <a16:colId xmlns:a16="http://schemas.microsoft.com/office/drawing/2014/main" val="20002"/>
                    </a:ext>
                  </a:extLst>
                </a:gridCol>
                <a:gridCol w="1185862">
                  <a:extLst>
                    <a:ext uri="{9D8B030D-6E8A-4147-A177-3AD203B41FA5}">
                      <a16:colId xmlns:a16="http://schemas.microsoft.com/office/drawing/2014/main" val="20003"/>
                    </a:ext>
                  </a:extLst>
                </a:gridCol>
                <a:gridCol w="1789113">
                  <a:extLst>
                    <a:ext uri="{9D8B030D-6E8A-4147-A177-3AD203B41FA5}">
                      <a16:colId xmlns:a16="http://schemas.microsoft.com/office/drawing/2014/main" val="20004"/>
                    </a:ext>
                  </a:extLst>
                </a:gridCol>
              </a:tblGrid>
              <a:tr h="41520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a:noFill/>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dirty="0">
                          <a:ln>
                            <a:noFill/>
                          </a:ln>
                          <a:solidFill>
                            <a:schemeClr val="tx1"/>
                          </a:solidFill>
                          <a:effectLst/>
                          <a:latin typeface="Arial" pitchFamily="34" charset="0"/>
                          <a:ea typeface="ＭＳ Ｐゴシック" pitchFamily="34" charset="-128"/>
                        </a:rPr>
                        <a:t>Self-esteem (SE)</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18097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a:ln>
                            <a:noFill/>
                          </a:ln>
                          <a:solidFill>
                            <a:schemeClr val="tx1"/>
                          </a:solidFill>
                          <a:effectLst/>
                          <a:latin typeface="Arial" pitchFamily="34" charset="0"/>
                          <a:ea typeface="ＭＳ Ｐゴシック" pitchFamily="34" charset="-128"/>
                        </a:rPr>
                        <a:t>Low SE</a:t>
                      </a: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a:ln>
                            <a:noFill/>
                          </a:ln>
                          <a:solidFill>
                            <a:schemeClr val="tx1"/>
                          </a:solidFill>
                          <a:effectLst/>
                          <a:latin typeface="Arial" pitchFamily="34" charset="0"/>
                          <a:ea typeface="ＭＳ Ｐゴシック" pitchFamily="34" charset="-128"/>
                        </a:rPr>
                        <a:t>High SE</a:t>
                      </a: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Mood means:</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80975">
                <a:tc rowSpan="2">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Mood</a:t>
                      </a: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Negative</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dirty="0">
                          <a:ln>
                            <a:noFill/>
                          </a:ln>
                          <a:solidFill>
                            <a:schemeClr val="tx1"/>
                          </a:solidFill>
                          <a:effectLst/>
                          <a:latin typeface="Arial" pitchFamily="34" charset="0"/>
                          <a:ea typeface="ＭＳ Ｐゴシック" pitchFamily="34" charset="-128"/>
                        </a:rPr>
                        <a:t>7</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5</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6</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2"/>
                  </a:ext>
                </a:extLst>
              </a:tr>
              <a:tr h="180975">
                <a:tc vMerge="1">
                  <a:txBody>
                    <a:bodyPr/>
                    <a:lstStyle/>
                    <a:p>
                      <a:endParaRPr lang="en-CA"/>
                    </a:p>
                  </a:txBody>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Positive</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4</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a:ln>
                            <a:noFill/>
                          </a:ln>
                          <a:solidFill>
                            <a:schemeClr val="tx1"/>
                          </a:solidFill>
                          <a:effectLst/>
                          <a:latin typeface="Arial" pitchFamily="34" charset="0"/>
                          <a:ea typeface="ＭＳ Ｐゴシック" pitchFamily="34" charset="-128"/>
                        </a:rPr>
                        <a:t>11</a:t>
                      </a: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7.5</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8097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a:ln>
                            <a:noFill/>
                          </a:ln>
                          <a:solidFill>
                            <a:schemeClr val="tx1"/>
                          </a:solidFill>
                          <a:effectLst/>
                          <a:latin typeface="Arial" pitchFamily="34" charset="0"/>
                          <a:ea typeface="ＭＳ Ｐゴシック" pitchFamily="34" charset="-128"/>
                        </a:rPr>
                        <a:t>SE Means:</a:t>
                      </a:r>
                      <a:endParaRPr kumimoji="0" lang="en-CA" sz="2000" b="0" i="0" u="none" strike="noStrike" cap="none" normalizeH="0" baseline="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a:ln>
                            <a:noFill/>
                          </a:ln>
                          <a:solidFill>
                            <a:schemeClr val="tx1"/>
                          </a:solidFill>
                          <a:effectLst/>
                          <a:latin typeface="Arial" pitchFamily="34" charset="0"/>
                          <a:ea typeface="ＭＳ Ｐゴシック" pitchFamily="34" charset="-128"/>
                        </a:rPr>
                        <a:t>5.5</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a:ln>
                            <a:noFill/>
                          </a:ln>
                          <a:solidFill>
                            <a:schemeClr val="tx1"/>
                          </a:solidFill>
                          <a:effectLst/>
                          <a:latin typeface="Arial" pitchFamily="34" charset="0"/>
                          <a:ea typeface="ＭＳ Ｐゴシック" pitchFamily="34" charset="-128"/>
                        </a:rPr>
                        <a:t>7.5</a:t>
                      </a:r>
                      <a:endParaRPr kumimoji="0" lang="en-CA" sz="2000" b="0" i="0" u="none" strike="noStrike" cap="none" normalizeH="0" baseline="0" dirty="0">
                        <a:ln>
                          <a:noFill/>
                        </a:ln>
                        <a:solidFill>
                          <a:schemeClr val="tx1"/>
                        </a:solidFill>
                        <a:effectLst/>
                        <a:latin typeface="Arial" pitchFamily="34" charset="0"/>
                        <a:ea typeface="ＭＳ Ｐゴシック" pitchFamily="34" charset="-128"/>
                      </a:endParaRP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CA" sz="2000" b="0" i="0" u="none" strike="noStrike" cap="none" normalizeH="0" baseline="0" dirty="0">
                          <a:ln>
                            <a:noFill/>
                          </a:ln>
                          <a:solidFill>
                            <a:schemeClr val="tx1"/>
                          </a:solidFill>
                          <a:effectLst/>
                          <a:latin typeface="Arial" pitchFamily="34" charset="0"/>
                          <a:ea typeface="ＭＳ Ｐゴシック" pitchFamily="34" charset="-128"/>
                        </a:rPr>
                        <a:t>6.625</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8791700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Sources of Variance</a:t>
            </a:r>
          </a:p>
        </p:txBody>
      </p:sp>
      <p:graphicFrame>
        <p:nvGraphicFramePr>
          <p:cNvPr id="22" name="Content Placeholder 18"/>
          <p:cNvGraphicFramePr>
            <a:graphicFrameLocks noGrp="1"/>
          </p:cNvGraphicFramePr>
          <p:nvPr>
            <p:ph idx="1"/>
            <p:extLst>
              <p:ext uri="{D42A27DB-BD31-4B8C-83A1-F6EECF244321}">
                <p14:modId xmlns:p14="http://schemas.microsoft.com/office/powerpoint/2010/main" val="1811478375"/>
              </p:ext>
            </p:extLst>
          </p:nvPr>
        </p:nvGraphicFramePr>
        <p:xfrm>
          <a:off x="466626" y="4289285"/>
          <a:ext cx="8172450" cy="2436495"/>
        </p:xfrm>
        <a:graphic>
          <a:graphicData uri="http://schemas.openxmlformats.org/drawingml/2006/table">
            <a:tbl>
              <a:tblPr/>
              <a:tblGrid>
                <a:gridCol w="1823099">
                  <a:extLst>
                    <a:ext uri="{9D8B030D-6E8A-4147-A177-3AD203B41FA5}">
                      <a16:colId xmlns:a16="http://schemas.microsoft.com/office/drawing/2014/main" val="20000"/>
                    </a:ext>
                  </a:extLst>
                </a:gridCol>
                <a:gridCol w="770622">
                  <a:extLst>
                    <a:ext uri="{9D8B030D-6E8A-4147-A177-3AD203B41FA5}">
                      <a16:colId xmlns:a16="http://schemas.microsoft.com/office/drawing/2014/main" val="20001"/>
                    </a:ext>
                  </a:extLst>
                </a:gridCol>
                <a:gridCol w="595566">
                  <a:extLst>
                    <a:ext uri="{9D8B030D-6E8A-4147-A177-3AD203B41FA5}">
                      <a16:colId xmlns:a16="http://schemas.microsoft.com/office/drawing/2014/main" val="20002"/>
                    </a:ext>
                  </a:extLst>
                </a:gridCol>
                <a:gridCol w="1062038">
                  <a:extLst>
                    <a:ext uri="{9D8B030D-6E8A-4147-A177-3AD203B41FA5}">
                      <a16:colId xmlns:a16="http://schemas.microsoft.com/office/drawing/2014/main" val="20003"/>
                    </a:ext>
                  </a:extLst>
                </a:gridCol>
                <a:gridCol w="911225">
                  <a:extLst>
                    <a:ext uri="{9D8B030D-6E8A-4147-A177-3AD203B41FA5}">
                      <a16:colId xmlns:a16="http://schemas.microsoft.com/office/drawing/2014/main" val="20004"/>
                    </a:ext>
                  </a:extLst>
                </a:gridCol>
                <a:gridCol w="981075">
                  <a:extLst>
                    <a:ext uri="{9D8B030D-6E8A-4147-A177-3AD203B41FA5}">
                      <a16:colId xmlns:a16="http://schemas.microsoft.com/office/drawing/2014/main" val="20005"/>
                    </a:ext>
                  </a:extLst>
                </a:gridCol>
                <a:gridCol w="1296987">
                  <a:extLst>
                    <a:ext uri="{9D8B030D-6E8A-4147-A177-3AD203B41FA5}">
                      <a16:colId xmlns:a16="http://schemas.microsoft.com/office/drawing/2014/main" val="20006"/>
                    </a:ext>
                  </a:extLst>
                </a:gridCol>
                <a:gridCol w="731838">
                  <a:extLst>
                    <a:ext uri="{9D8B030D-6E8A-4147-A177-3AD203B41FA5}">
                      <a16:colId xmlns:a16="http://schemas.microsoft.com/office/drawing/2014/main" val="20007"/>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Variance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SS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df</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Mean Square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a:ln>
                            <a:noFill/>
                          </a:ln>
                          <a:solidFill>
                            <a:srgbClr val="FFFFFF"/>
                          </a:solidFill>
                          <a:effectLst/>
                          <a:latin typeface="Georgia" pitchFamily="18" charset="0"/>
                          <a:ea typeface="MS PGothic" pitchFamily="34" charset="-128"/>
                        </a:rPr>
                        <a:t>F</a:t>
                      </a:r>
                      <a:r>
                        <a:rPr kumimoji="0" lang="en-US" sz="1600" b="1" i="0" u="none" strike="noStrike" cap="none" normalizeH="0" baseline="0">
                          <a:ln>
                            <a:noFill/>
                          </a:ln>
                          <a:solidFill>
                            <a:srgbClr val="FFFFFF"/>
                          </a:solidFill>
                          <a:effectLst/>
                          <a:latin typeface="Georgia" pitchFamily="18" charset="0"/>
                          <a:ea typeface="MS PGothic" pitchFamily="34" charset="-128"/>
                        </a:rPr>
                        <a:t> obt</a:t>
                      </a:r>
                      <a:endParaRPr kumimoji="0" lang="en-US" sz="1600" b="1" i="1" u="none" strike="noStrike" cap="none" normalizeH="0" baseline="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rgbClr val="FFFFFF"/>
                          </a:solidFill>
                          <a:effectLst/>
                          <a:latin typeface="Georgia" pitchFamily="18" charset="0"/>
                          <a:ea typeface="MS PGothic" pitchFamily="34" charset="-128"/>
                        </a:rPr>
                        <a:t>F</a:t>
                      </a:r>
                      <a:r>
                        <a:rPr kumimoji="0" lang="en-US" sz="1600" b="1" i="0" u="none" strike="noStrike" cap="none" normalizeH="0" baseline="0" dirty="0">
                          <a:ln>
                            <a:noFill/>
                          </a:ln>
                          <a:solidFill>
                            <a:srgbClr val="FFFFFF"/>
                          </a:solidFill>
                          <a:effectLst/>
                          <a:latin typeface="Georgia" pitchFamily="18" charset="0"/>
                          <a:ea typeface="MS PGothic" pitchFamily="34" charset="-128"/>
                        </a:rPr>
                        <a:t> </a:t>
                      </a:r>
                      <a:r>
                        <a:rPr kumimoji="0" lang="en-US" sz="1600" b="1" i="0" u="none" strike="noStrike" cap="none" normalizeH="0" baseline="0" dirty="0" err="1">
                          <a:ln>
                            <a:noFill/>
                          </a:ln>
                          <a:solidFill>
                            <a:srgbClr val="FFFFFF"/>
                          </a:solidFill>
                          <a:effectLst/>
                          <a:latin typeface="Georgia" pitchFamily="18" charset="0"/>
                          <a:ea typeface="MS PGothic" pitchFamily="34" charset="-128"/>
                        </a:rPr>
                        <a:t>crit</a:t>
                      </a:r>
                      <a:endParaRPr kumimoji="0" lang="en-US" sz="1600" b="1" i="1" u="none" strike="noStrike" cap="none" normalizeH="0" baseline="0" dirty="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Decision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η</a:t>
                      </a:r>
                      <a:r>
                        <a:rPr kumimoji="0" lang="en-US" sz="1600" b="1" i="0" u="none" strike="noStrike" cap="none" normalizeH="0" baseline="30000">
                          <a:ln>
                            <a:noFill/>
                          </a:ln>
                          <a:solidFill>
                            <a:srgbClr val="FFFFFF"/>
                          </a:solidFill>
                          <a:effectLst/>
                          <a:latin typeface="Georgia" pitchFamily="18" charset="0"/>
                          <a:ea typeface="MS PGothic" pitchFamily="34" charset="-128"/>
                        </a:rPr>
                        <a:t>2</a:t>
                      </a:r>
                      <a:endParaRPr kumimoji="0" lang="en-US" sz="1600" b="1" i="0" u="none" strike="noStrike" cap="none" normalizeH="0" baseline="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Total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371475">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Main Effect A</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371475">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Main Effect B</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r h="371475">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A X B</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r h="371475">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Error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5"/>
                  </a:ext>
                </a:extLst>
              </a:tr>
            </a:tbl>
          </a:graphicData>
        </a:graphic>
      </p:graphicFrame>
      <p:sp>
        <p:nvSpPr>
          <p:cNvPr id="4" name="TextBox 3"/>
          <p:cNvSpPr txBox="1"/>
          <p:nvPr/>
        </p:nvSpPr>
        <p:spPr>
          <a:xfrm>
            <a:off x="2944627" y="1417638"/>
            <a:ext cx="2440303" cy="430887"/>
          </a:xfrm>
          <a:prstGeom prst="rect">
            <a:avLst/>
          </a:prstGeom>
          <a:noFill/>
        </p:spPr>
        <p:txBody>
          <a:bodyPr wrap="square" rtlCol="0">
            <a:spAutoFit/>
          </a:bodyPr>
          <a:lstStyle/>
          <a:p>
            <a:pPr algn="ctr"/>
            <a:r>
              <a:rPr lang="en-US" sz="2200" dirty="0"/>
              <a:t>Totally Variance</a:t>
            </a:r>
          </a:p>
        </p:txBody>
      </p:sp>
      <p:sp>
        <p:nvSpPr>
          <p:cNvPr id="5" name="TextBox 4"/>
          <p:cNvSpPr txBox="1"/>
          <p:nvPr/>
        </p:nvSpPr>
        <p:spPr>
          <a:xfrm>
            <a:off x="1612598" y="2369063"/>
            <a:ext cx="1455620" cy="769441"/>
          </a:xfrm>
          <a:prstGeom prst="rect">
            <a:avLst/>
          </a:prstGeom>
          <a:noFill/>
        </p:spPr>
        <p:txBody>
          <a:bodyPr wrap="square" rtlCol="0">
            <a:spAutoFit/>
          </a:bodyPr>
          <a:lstStyle/>
          <a:p>
            <a:pPr algn="ctr"/>
            <a:r>
              <a:rPr lang="en-US" sz="2200" dirty="0"/>
              <a:t>Treatment </a:t>
            </a:r>
            <a:br>
              <a:rPr lang="en-US" sz="2200" dirty="0"/>
            </a:br>
            <a:r>
              <a:rPr lang="en-US" sz="2200" dirty="0"/>
              <a:t>Variance</a:t>
            </a:r>
          </a:p>
        </p:txBody>
      </p:sp>
      <p:sp>
        <p:nvSpPr>
          <p:cNvPr id="6" name="TextBox 5"/>
          <p:cNvSpPr txBox="1"/>
          <p:nvPr/>
        </p:nvSpPr>
        <p:spPr>
          <a:xfrm>
            <a:off x="256873" y="3577073"/>
            <a:ext cx="1455620" cy="646331"/>
          </a:xfrm>
          <a:prstGeom prst="rect">
            <a:avLst/>
          </a:prstGeom>
          <a:noFill/>
        </p:spPr>
        <p:txBody>
          <a:bodyPr wrap="square" rtlCol="0">
            <a:spAutoFit/>
          </a:bodyPr>
          <a:lstStyle/>
          <a:p>
            <a:pPr algn="ctr"/>
            <a:r>
              <a:rPr lang="en-US" dirty="0"/>
              <a:t>Main Effect A</a:t>
            </a:r>
          </a:p>
        </p:txBody>
      </p:sp>
      <p:sp>
        <p:nvSpPr>
          <p:cNvPr id="7" name="TextBox 6"/>
          <p:cNvSpPr txBox="1"/>
          <p:nvPr/>
        </p:nvSpPr>
        <p:spPr>
          <a:xfrm>
            <a:off x="1612598" y="3577073"/>
            <a:ext cx="1455620" cy="646331"/>
          </a:xfrm>
          <a:prstGeom prst="rect">
            <a:avLst/>
          </a:prstGeom>
          <a:noFill/>
        </p:spPr>
        <p:txBody>
          <a:bodyPr wrap="square" rtlCol="0">
            <a:spAutoFit/>
          </a:bodyPr>
          <a:lstStyle/>
          <a:p>
            <a:pPr algn="ctr"/>
            <a:r>
              <a:rPr lang="en-US" dirty="0"/>
              <a:t>Main Effect B</a:t>
            </a:r>
          </a:p>
        </p:txBody>
      </p:sp>
      <p:sp>
        <p:nvSpPr>
          <p:cNvPr id="8" name="TextBox 7"/>
          <p:cNvSpPr txBox="1"/>
          <p:nvPr/>
        </p:nvSpPr>
        <p:spPr>
          <a:xfrm>
            <a:off x="3068218" y="3577073"/>
            <a:ext cx="1455620" cy="369332"/>
          </a:xfrm>
          <a:prstGeom prst="rect">
            <a:avLst/>
          </a:prstGeom>
          <a:noFill/>
        </p:spPr>
        <p:txBody>
          <a:bodyPr wrap="square" rtlCol="0">
            <a:spAutoFit/>
          </a:bodyPr>
          <a:lstStyle/>
          <a:p>
            <a:pPr algn="ctr"/>
            <a:r>
              <a:rPr lang="en-US" dirty="0"/>
              <a:t>Interaction</a:t>
            </a:r>
          </a:p>
        </p:txBody>
      </p:sp>
      <p:sp>
        <p:nvSpPr>
          <p:cNvPr id="9" name="TextBox 8"/>
          <p:cNvSpPr txBox="1"/>
          <p:nvPr/>
        </p:nvSpPr>
        <p:spPr>
          <a:xfrm>
            <a:off x="5437166" y="2620922"/>
            <a:ext cx="1455620" cy="769441"/>
          </a:xfrm>
          <a:prstGeom prst="rect">
            <a:avLst/>
          </a:prstGeom>
          <a:noFill/>
        </p:spPr>
        <p:txBody>
          <a:bodyPr wrap="square" rtlCol="0">
            <a:spAutoFit/>
          </a:bodyPr>
          <a:lstStyle/>
          <a:p>
            <a:pPr algn="ctr"/>
            <a:r>
              <a:rPr lang="en-US" sz="2200" dirty="0"/>
              <a:t>Error Variance</a:t>
            </a:r>
          </a:p>
        </p:txBody>
      </p:sp>
      <p:cxnSp>
        <p:nvCxnSpPr>
          <p:cNvPr id="11" name="Straight Arrow Connector 10"/>
          <p:cNvCxnSpPr/>
          <p:nvPr/>
        </p:nvCxnSpPr>
        <p:spPr>
          <a:xfrm flipH="1">
            <a:off x="1398536" y="3028482"/>
            <a:ext cx="313957" cy="42046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a:off x="2269055" y="3138504"/>
            <a:ext cx="0" cy="43856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a:off x="2944627" y="3010380"/>
            <a:ext cx="389888" cy="43856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flipH="1">
            <a:off x="2944627" y="2083052"/>
            <a:ext cx="456664" cy="33955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a:off x="4866335" y="2083052"/>
            <a:ext cx="570831" cy="31101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695557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Sample Question</a:t>
            </a:r>
          </a:p>
        </p:txBody>
      </p:sp>
      <p:sp>
        <p:nvSpPr>
          <p:cNvPr id="2" name="Content Placeholder 1"/>
          <p:cNvSpPr>
            <a:spLocks noGrp="1"/>
          </p:cNvSpPr>
          <p:nvPr>
            <p:ph idx="1"/>
          </p:nvPr>
        </p:nvSpPr>
        <p:spPr>
          <a:xfrm>
            <a:off x="457200" y="1600200"/>
            <a:ext cx="8229600" cy="5034283"/>
          </a:xfrm>
        </p:spPr>
        <p:txBody>
          <a:bodyPr>
            <a:normAutofit fontScale="62500" lnSpcReduction="20000"/>
          </a:bodyPr>
          <a:lstStyle/>
          <a:p>
            <a:pPr marL="0" indent="0">
              <a:lnSpc>
                <a:spcPct val="110000"/>
              </a:lnSpc>
              <a:buNone/>
            </a:pPr>
            <a:r>
              <a:rPr lang="en-US" dirty="0"/>
              <a:t>	A social‐developmental psychologist is interested in children’s perception of intelligence in their peers. For example, researchers have shown that children who are of low learning ability can be neglected and/or rejected by their peers. The psychologist would also like to determine perceptions of intelligence are influenced by the gender of the target child. The psychologist randomly selects 30 children attending three grade one classes in a large school. Each child is randomly assigned to one of two levels of a gender congruency condition (Factor A) where one level the target child is the same gender as the participant; in the second level the target child and participant are not the same gender. Within each of the levels of Gender congruency condition, there are 3 learning ability levels (Factor B) where the target child is described as low, average or high in learning ability. Perceptions are measured with a scale of </a:t>
            </a:r>
            <a:r>
              <a:rPr lang="en-US" dirty="0" err="1"/>
              <a:t>behavioural</a:t>
            </a:r>
            <a:r>
              <a:rPr lang="en-US" dirty="0"/>
              <a:t> intent (also called social distance). A high score (maximum = 50) indicates a strong degree of willingness to interact socially with the target child, and a low score (min = 0) indicates little interest in interacting with the target child. Are perceptions influenced by a target gender and learning ability and if so determine which levels? (use alpha = .05)</a:t>
            </a:r>
          </a:p>
        </p:txBody>
      </p:sp>
    </p:spTree>
    <p:extLst>
      <p:ext uri="{BB962C8B-B14F-4D97-AF65-F5344CB8AC3E}">
        <p14:creationId xmlns:p14="http://schemas.microsoft.com/office/powerpoint/2010/main" val="900696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Sample Question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69896557"/>
              </p:ext>
            </p:extLst>
          </p:nvPr>
        </p:nvGraphicFramePr>
        <p:xfrm>
          <a:off x="185521" y="1719263"/>
          <a:ext cx="8576740" cy="1463040"/>
        </p:xfrm>
        <a:graphic>
          <a:graphicData uri="http://schemas.openxmlformats.org/drawingml/2006/table">
            <a:tbl>
              <a:tblPr firstRow="1" bandRow="1">
                <a:tableStyleId>{5C22544A-7EE6-4342-B048-85BDC9FD1C3A}</a:tableStyleId>
              </a:tblPr>
              <a:tblGrid>
                <a:gridCol w="3011133">
                  <a:extLst>
                    <a:ext uri="{9D8B030D-6E8A-4147-A177-3AD203B41FA5}">
                      <a16:colId xmlns:a16="http://schemas.microsoft.com/office/drawing/2014/main" val="20000"/>
                    </a:ext>
                  </a:extLst>
                </a:gridCol>
                <a:gridCol w="2811343">
                  <a:extLst>
                    <a:ext uri="{9D8B030D-6E8A-4147-A177-3AD203B41FA5}">
                      <a16:colId xmlns:a16="http://schemas.microsoft.com/office/drawing/2014/main" val="20001"/>
                    </a:ext>
                  </a:extLst>
                </a:gridCol>
                <a:gridCol w="2754264">
                  <a:extLst>
                    <a:ext uri="{9D8B030D-6E8A-4147-A177-3AD203B41FA5}">
                      <a16:colId xmlns:a16="http://schemas.microsoft.com/office/drawing/2014/main" val="20002"/>
                    </a:ext>
                  </a:extLst>
                </a:gridCol>
              </a:tblGrid>
              <a:tr h="256032">
                <a:tc>
                  <a:txBody>
                    <a:bodyPr/>
                    <a:lstStyle/>
                    <a:p>
                      <a:endParaRPr lang="en-US" dirty="0"/>
                    </a:p>
                  </a:txBody>
                  <a:tcPr/>
                </a:tc>
                <a:tc>
                  <a:txBody>
                    <a:bodyPr/>
                    <a:lstStyle/>
                    <a:p>
                      <a:r>
                        <a:rPr lang="en-US" dirty="0"/>
                        <a:t>Same Gender (A1)</a:t>
                      </a:r>
                    </a:p>
                  </a:txBody>
                  <a:tcPr/>
                </a:tc>
                <a:tc>
                  <a:txBody>
                    <a:bodyPr/>
                    <a:lstStyle/>
                    <a:p>
                      <a:r>
                        <a:rPr lang="en-US" dirty="0"/>
                        <a:t>Different Gender (A2)</a:t>
                      </a:r>
                    </a:p>
                  </a:txBody>
                  <a:tcPr/>
                </a:tc>
                <a:extLst>
                  <a:ext uri="{0D108BD9-81ED-4DB2-BD59-A6C34878D82A}">
                    <a16:rowId xmlns:a16="http://schemas.microsoft.com/office/drawing/2014/main" val="10000"/>
                  </a:ext>
                </a:extLst>
              </a:tr>
              <a:tr h="256032">
                <a:tc>
                  <a:txBody>
                    <a:bodyPr/>
                    <a:lstStyle/>
                    <a:p>
                      <a:r>
                        <a:rPr lang="en-US" dirty="0"/>
                        <a:t>Low Learning Ability (B1)</a:t>
                      </a:r>
                    </a:p>
                  </a:txBody>
                  <a:tcPr/>
                </a:tc>
                <a:tc>
                  <a:txBody>
                    <a:bodyPr/>
                    <a:lstStyle/>
                    <a:p>
                      <a:r>
                        <a:rPr lang="en-US" dirty="0"/>
                        <a:t>20,</a:t>
                      </a:r>
                      <a:r>
                        <a:rPr lang="en-US" baseline="0" dirty="0"/>
                        <a:t> 34, 18, 35</a:t>
                      </a:r>
                      <a:endParaRPr lang="en-US" dirty="0"/>
                    </a:p>
                  </a:txBody>
                  <a:tcPr/>
                </a:tc>
                <a:tc>
                  <a:txBody>
                    <a:bodyPr/>
                    <a:lstStyle/>
                    <a:p>
                      <a:r>
                        <a:rPr lang="en-US" dirty="0"/>
                        <a:t>10,</a:t>
                      </a:r>
                      <a:r>
                        <a:rPr lang="en-US" baseline="0" dirty="0"/>
                        <a:t> 18, 15</a:t>
                      </a:r>
                      <a:endParaRPr lang="en-US" dirty="0"/>
                    </a:p>
                  </a:txBody>
                  <a:tcPr/>
                </a:tc>
                <a:extLst>
                  <a:ext uri="{0D108BD9-81ED-4DB2-BD59-A6C34878D82A}">
                    <a16:rowId xmlns:a16="http://schemas.microsoft.com/office/drawing/2014/main" val="10001"/>
                  </a:ext>
                </a:extLst>
              </a:tr>
              <a:tr h="256032">
                <a:tc>
                  <a:txBody>
                    <a:bodyPr/>
                    <a:lstStyle/>
                    <a:p>
                      <a:r>
                        <a:rPr lang="en-US" dirty="0"/>
                        <a:t>Average Learning Ability (B2)</a:t>
                      </a:r>
                    </a:p>
                  </a:txBody>
                  <a:tcPr/>
                </a:tc>
                <a:tc>
                  <a:txBody>
                    <a:bodyPr/>
                    <a:lstStyle/>
                    <a:p>
                      <a:r>
                        <a:rPr lang="en-US" sz="1800" kern="1200" dirty="0">
                          <a:solidFill>
                            <a:schemeClr val="dk1"/>
                          </a:solidFill>
                          <a:latin typeface="+mn-lt"/>
                          <a:ea typeface="+mn-ea"/>
                          <a:cs typeface="+mn-cs"/>
                        </a:rPr>
                        <a:t>30, 30, 39, 45, 26, 18, 40</a:t>
                      </a:r>
                      <a:endParaRPr lang="en-US" dirty="0"/>
                    </a:p>
                  </a:txBody>
                  <a:tcPr/>
                </a:tc>
                <a:tc>
                  <a:txBody>
                    <a:bodyPr/>
                    <a:lstStyle/>
                    <a:p>
                      <a:r>
                        <a:rPr lang="en-US" sz="1800" kern="1200" dirty="0">
                          <a:solidFill>
                            <a:schemeClr val="dk1"/>
                          </a:solidFill>
                          <a:latin typeface="+mn-lt"/>
                          <a:ea typeface="+mn-ea"/>
                          <a:cs typeface="+mn-cs"/>
                        </a:rPr>
                        <a:t>24, 29, 33, 40, 18, 39, 27</a:t>
                      </a:r>
                      <a:endParaRPr lang="en-US" dirty="0"/>
                    </a:p>
                  </a:txBody>
                  <a:tcPr/>
                </a:tc>
                <a:extLst>
                  <a:ext uri="{0D108BD9-81ED-4DB2-BD59-A6C34878D82A}">
                    <a16:rowId xmlns:a16="http://schemas.microsoft.com/office/drawing/2014/main" val="10002"/>
                  </a:ext>
                </a:extLst>
              </a:tr>
              <a:tr h="256032">
                <a:tc>
                  <a:txBody>
                    <a:bodyPr/>
                    <a:lstStyle/>
                    <a:p>
                      <a:r>
                        <a:rPr lang="en-US" dirty="0"/>
                        <a:t>High Learning Ability</a:t>
                      </a:r>
                      <a:r>
                        <a:rPr lang="en-US" baseline="0" dirty="0"/>
                        <a:t> (B3)</a:t>
                      </a:r>
                      <a:endParaRPr lang="en-US" dirty="0"/>
                    </a:p>
                  </a:txBody>
                  <a:tcPr/>
                </a:tc>
                <a:tc>
                  <a:txBody>
                    <a:bodyPr/>
                    <a:lstStyle/>
                    <a:p>
                      <a:r>
                        <a:rPr lang="en-US" sz="1800" kern="1200" dirty="0">
                          <a:solidFill>
                            <a:schemeClr val="dk1"/>
                          </a:solidFill>
                          <a:latin typeface="+mn-lt"/>
                          <a:ea typeface="+mn-ea"/>
                          <a:cs typeface="+mn-cs"/>
                        </a:rPr>
                        <a:t>48, 44, 35, 41	</a:t>
                      </a:r>
                      <a:endParaRPr lang="en-US" dirty="0"/>
                    </a:p>
                  </a:txBody>
                  <a:tcPr/>
                </a:tc>
                <a:tc>
                  <a:txBody>
                    <a:bodyPr/>
                    <a:lstStyle/>
                    <a:p>
                      <a:r>
                        <a:rPr lang="en-US" sz="1800" kern="1200" dirty="0">
                          <a:solidFill>
                            <a:schemeClr val="dk1"/>
                          </a:solidFill>
                          <a:latin typeface="+mn-lt"/>
                          <a:ea typeface="+mn-ea"/>
                          <a:cs typeface="+mn-cs"/>
                        </a:rPr>
                        <a:t>30, 17, 21, 25, 21</a:t>
                      </a:r>
                      <a:endParaRPr lang="en-US" dirty="0"/>
                    </a:p>
                  </a:txBody>
                  <a:tcPr/>
                </a:tc>
                <a:extLst>
                  <a:ext uri="{0D108BD9-81ED-4DB2-BD59-A6C34878D82A}">
                    <a16:rowId xmlns:a16="http://schemas.microsoft.com/office/drawing/2014/main" val="10003"/>
                  </a:ext>
                </a:extLst>
              </a:tr>
            </a:tbl>
          </a:graphicData>
        </a:graphic>
      </p:graphicFrame>
      <p:sp>
        <p:nvSpPr>
          <p:cNvPr id="5" name="TextBox 4"/>
          <p:cNvSpPr txBox="1"/>
          <p:nvPr/>
        </p:nvSpPr>
        <p:spPr>
          <a:xfrm>
            <a:off x="381000" y="4019051"/>
            <a:ext cx="8381260" cy="1384995"/>
          </a:xfrm>
          <a:prstGeom prst="rect">
            <a:avLst/>
          </a:prstGeom>
          <a:noFill/>
        </p:spPr>
        <p:txBody>
          <a:bodyPr wrap="square" rtlCol="0">
            <a:spAutoFit/>
          </a:bodyPr>
          <a:lstStyle/>
          <a:p>
            <a:r>
              <a:rPr lang="en-US" sz="2800" dirty="0"/>
              <a:t>What type of ANOVA Design?</a:t>
            </a:r>
          </a:p>
          <a:p>
            <a:pPr marL="285750" indent="-285750">
              <a:buFont typeface="Arial"/>
              <a:buChar char="•"/>
            </a:pPr>
            <a:r>
              <a:rPr lang="en-US" sz="2800" dirty="0"/>
              <a:t>2 (Gender Congruency) X 3 (Learning Ability) </a:t>
            </a:r>
            <a:br>
              <a:rPr lang="en-US" sz="2800" dirty="0"/>
            </a:br>
            <a:r>
              <a:rPr lang="en-US" sz="2800" dirty="0"/>
              <a:t>Factorial ANOVA</a:t>
            </a:r>
          </a:p>
        </p:txBody>
      </p:sp>
    </p:spTree>
    <p:extLst>
      <p:ext uri="{BB962C8B-B14F-4D97-AF65-F5344CB8AC3E}">
        <p14:creationId xmlns:p14="http://schemas.microsoft.com/office/powerpoint/2010/main" val="506021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Sample Question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64864645"/>
              </p:ext>
            </p:extLst>
          </p:nvPr>
        </p:nvGraphicFramePr>
        <p:xfrm>
          <a:off x="185521" y="1719263"/>
          <a:ext cx="8378456" cy="2621288"/>
        </p:xfrm>
        <a:graphic>
          <a:graphicData uri="http://schemas.openxmlformats.org/drawingml/2006/table">
            <a:tbl>
              <a:tblPr firstRow="1" bandRow="1">
                <a:tableStyleId>{5C22544A-7EE6-4342-B048-85BDC9FD1C3A}</a:tableStyleId>
              </a:tblPr>
              <a:tblGrid>
                <a:gridCol w="3068852">
                  <a:extLst>
                    <a:ext uri="{9D8B030D-6E8A-4147-A177-3AD203B41FA5}">
                      <a16:colId xmlns:a16="http://schemas.microsoft.com/office/drawing/2014/main" val="20000"/>
                    </a:ext>
                  </a:extLst>
                </a:gridCol>
                <a:gridCol w="1581181">
                  <a:extLst>
                    <a:ext uri="{9D8B030D-6E8A-4147-A177-3AD203B41FA5}">
                      <a16:colId xmlns:a16="http://schemas.microsoft.com/office/drawing/2014/main" val="20001"/>
                    </a:ext>
                  </a:extLst>
                </a:gridCol>
                <a:gridCol w="1611851">
                  <a:extLst>
                    <a:ext uri="{9D8B030D-6E8A-4147-A177-3AD203B41FA5}">
                      <a16:colId xmlns:a16="http://schemas.microsoft.com/office/drawing/2014/main" val="20002"/>
                    </a:ext>
                  </a:extLst>
                </a:gridCol>
                <a:gridCol w="2116572">
                  <a:extLst>
                    <a:ext uri="{9D8B030D-6E8A-4147-A177-3AD203B41FA5}">
                      <a16:colId xmlns:a16="http://schemas.microsoft.com/office/drawing/2014/main" val="20003"/>
                    </a:ext>
                  </a:extLst>
                </a:gridCol>
              </a:tblGrid>
              <a:tr h="256032">
                <a:tc>
                  <a:txBody>
                    <a:bodyPr/>
                    <a:lstStyle/>
                    <a:p>
                      <a:endParaRPr lang="en-US" dirty="0"/>
                    </a:p>
                  </a:txBody>
                  <a:tcPr/>
                </a:tc>
                <a:tc>
                  <a:txBody>
                    <a:bodyPr/>
                    <a:lstStyle/>
                    <a:p>
                      <a:r>
                        <a:rPr lang="en-US" dirty="0"/>
                        <a:t>Same Gender (A1)</a:t>
                      </a:r>
                    </a:p>
                  </a:txBody>
                  <a:tcPr/>
                </a:tc>
                <a:tc>
                  <a:txBody>
                    <a:bodyPr/>
                    <a:lstStyle/>
                    <a:p>
                      <a:r>
                        <a:rPr lang="en-US" dirty="0"/>
                        <a:t>Different Gender (A2)</a:t>
                      </a:r>
                    </a:p>
                  </a:txBody>
                  <a:tcPr/>
                </a:tc>
                <a:tc>
                  <a:txBody>
                    <a:bodyPr/>
                    <a:lstStyle/>
                    <a:p>
                      <a:r>
                        <a:rPr lang="en-US" dirty="0">
                          <a:solidFill>
                            <a:srgbClr val="008000"/>
                          </a:solidFill>
                        </a:rPr>
                        <a:t>Row Marginal Mean</a:t>
                      </a:r>
                    </a:p>
                  </a:txBody>
                  <a:tcPr anchor="b"/>
                </a:tc>
                <a:extLst>
                  <a:ext uri="{0D108BD9-81ED-4DB2-BD59-A6C34878D82A}">
                    <a16:rowId xmlns:a16="http://schemas.microsoft.com/office/drawing/2014/main" val="10000"/>
                  </a:ext>
                </a:extLst>
              </a:tr>
              <a:tr h="652479">
                <a:tc>
                  <a:txBody>
                    <a:bodyPr/>
                    <a:lstStyle/>
                    <a:p>
                      <a:r>
                        <a:rPr lang="en-US" dirty="0"/>
                        <a:t>Low Learning Ability (B1)</a:t>
                      </a:r>
                    </a:p>
                  </a:txBody>
                  <a:tcPr/>
                </a:tc>
                <a:tc>
                  <a:txBody>
                    <a:bodyPr/>
                    <a:lstStyle/>
                    <a:p>
                      <a:r>
                        <a:rPr lang="en-US" dirty="0"/>
                        <a:t>26.8</a:t>
                      </a:r>
                    </a:p>
                  </a:txBody>
                  <a:tcPr/>
                </a:tc>
                <a:tc>
                  <a:txBody>
                    <a:bodyPr/>
                    <a:lstStyle/>
                    <a:p>
                      <a:r>
                        <a:rPr lang="en-US" dirty="0"/>
                        <a:t>14.3</a:t>
                      </a:r>
                    </a:p>
                  </a:txBody>
                  <a:tcPr/>
                </a:tc>
                <a:tc>
                  <a:txBody>
                    <a:bodyPr/>
                    <a:lstStyle/>
                    <a:p>
                      <a:r>
                        <a:rPr lang="en-US" dirty="0">
                          <a:solidFill>
                            <a:srgbClr val="008000"/>
                          </a:solidFill>
                        </a:rPr>
                        <a:t>21.4</a:t>
                      </a:r>
                    </a:p>
                  </a:txBody>
                  <a:tcPr/>
                </a:tc>
                <a:extLst>
                  <a:ext uri="{0D108BD9-81ED-4DB2-BD59-A6C34878D82A}">
                    <a16:rowId xmlns:a16="http://schemas.microsoft.com/office/drawing/2014/main" val="10001"/>
                  </a:ext>
                </a:extLst>
              </a:tr>
              <a:tr h="256032">
                <a:tc>
                  <a:txBody>
                    <a:bodyPr/>
                    <a:lstStyle/>
                    <a:p>
                      <a:r>
                        <a:rPr lang="en-US" dirty="0"/>
                        <a:t>Average Learning Ability (B2)</a:t>
                      </a:r>
                    </a:p>
                  </a:txBody>
                  <a:tcPr/>
                </a:tc>
                <a:tc>
                  <a:txBody>
                    <a:bodyPr/>
                    <a:lstStyle/>
                    <a:p>
                      <a:r>
                        <a:rPr lang="en-US" dirty="0"/>
                        <a:t>32.6</a:t>
                      </a:r>
                    </a:p>
                  </a:txBody>
                  <a:tcPr/>
                </a:tc>
                <a:tc>
                  <a:txBody>
                    <a:bodyPr/>
                    <a:lstStyle/>
                    <a:p>
                      <a:r>
                        <a:rPr lang="en-US" dirty="0"/>
                        <a:t>30.0</a:t>
                      </a:r>
                    </a:p>
                  </a:txBody>
                  <a:tcPr/>
                </a:tc>
                <a:tc>
                  <a:txBody>
                    <a:bodyPr/>
                    <a:lstStyle/>
                    <a:p>
                      <a:r>
                        <a:rPr lang="en-US" dirty="0">
                          <a:solidFill>
                            <a:srgbClr val="008000"/>
                          </a:solidFill>
                        </a:rPr>
                        <a:t>31.3</a:t>
                      </a:r>
                    </a:p>
                  </a:txBody>
                  <a:tcPr/>
                </a:tc>
                <a:extLst>
                  <a:ext uri="{0D108BD9-81ED-4DB2-BD59-A6C34878D82A}">
                    <a16:rowId xmlns:a16="http://schemas.microsoft.com/office/drawing/2014/main" val="10002"/>
                  </a:ext>
                </a:extLst>
              </a:tr>
              <a:tr h="597209">
                <a:tc>
                  <a:txBody>
                    <a:bodyPr/>
                    <a:lstStyle/>
                    <a:p>
                      <a:r>
                        <a:rPr lang="en-US" dirty="0"/>
                        <a:t>High Learning Ability</a:t>
                      </a:r>
                      <a:r>
                        <a:rPr lang="en-US" baseline="0" dirty="0"/>
                        <a:t> (B3)</a:t>
                      </a:r>
                      <a:endParaRPr lang="en-US" dirty="0"/>
                    </a:p>
                  </a:txBody>
                  <a:tcPr/>
                </a:tc>
                <a:tc>
                  <a:txBody>
                    <a:bodyPr/>
                    <a:lstStyle/>
                    <a:p>
                      <a:r>
                        <a:rPr lang="en-US" dirty="0"/>
                        <a:t>42.0</a:t>
                      </a:r>
                    </a:p>
                  </a:txBody>
                  <a:tcPr/>
                </a:tc>
                <a:tc>
                  <a:txBody>
                    <a:bodyPr/>
                    <a:lstStyle/>
                    <a:p>
                      <a:r>
                        <a:rPr lang="en-US" dirty="0"/>
                        <a:t>22.8</a:t>
                      </a:r>
                    </a:p>
                  </a:txBody>
                  <a:tcPr/>
                </a:tc>
                <a:tc>
                  <a:txBody>
                    <a:bodyPr/>
                    <a:lstStyle/>
                    <a:p>
                      <a:r>
                        <a:rPr lang="en-US" dirty="0">
                          <a:solidFill>
                            <a:srgbClr val="008000"/>
                          </a:solidFill>
                        </a:rPr>
                        <a:t>31.3</a:t>
                      </a:r>
                    </a:p>
                  </a:txBody>
                  <a:tcPr/>
                </a:tc>
                <a:extLst>
                  <a:ext uri="{0D108BD9-81ED-4DB2-BD59-A6C34878D82A}">
                    <a16:rowId xmlns:a16="http://schemas.microsoft.com/office/drawing/2014/main" val="10003"/>
                  </a:ext>
                </a:extLst>
              </a:tr>
              <a:tr h="256032">
                <a:tc>
                  <a:txBody>
                    <a:bodyPr/>
                    <a:lstStyle/>
                    <a:p>
                      <a:pPr algn="r"/>
                      <a:r>
                        <a:rPr lang="en-US" dirty="0">
                          <a:solidFill>
                            <a:srgbClr val="3366FF"/>
                          </a:solidFill>
                        </a:rPr>
                        <a:t>Column</a:t>
                      </a:r>
                      <a:r>
                        <a:rPr lang="en-US" baseline="0" dirty="0">
                          <a:solidFill>
                            <a:srgbClr val="3366FF"/>
                          </a:solidFill>
                        </a:rPr>
                        <a:t> Marginal Mean</a:t>
                      </a:r>
                      <a:endParaRPr lang="en-US" dirty="0">
                        <a:solidFill>
                          <a:srgbClr val="3366FF"/>
                        </a:solidFill>
                      </a:endParaRPr>
                    </a:p>
                  </a:txBody>
                  <a:tcPr/>
                </a:tc>
                <a:tc>
                  <a:txBody>
                    <a:bodyPr/>
                    <a:lstStyle/>
                    <a:p>
                      <a:r>
                        <a:rPr lang="en-US" dirty="0">
                          <a:solidFill>
                            <a:srgbClr val="3366FF"/>
                          </a:solidFill>
                        </a:rPr>
                        <a:t>33.5</a:t>
                      </a:r>
                    </a:p>
                  </a:txBody>
                  <a:tcPr/>
                </a:tc>
                <a:tc>
                  <a:txBody>
                    <a:bodyPr/>
                    <a:lstStyle/>
                    <a:p>
                      <a:r>
                        <a:rPr lang="en-US" dirty="0">
                          <a:solidFill>
                            <a:srgbClr val="3366FF"/>
                          </a:solidFill>
                        </a:rPr>
                        <a:t>24.5</a:t>
                      </a:r>
                    </a:p>
                  </a:txBody>
                  <a:tcPr/>
                </a:tc>
                <a:tc>
                  <a:txBody>
                    <a:bodyPr/>
                    <a:lstStyle/>
                    <a:p>
                      <a:r>
                        <a:rPr lang="en-US" dirty="0">
                          <a:solidFill>
                            <a:srgbClr val="FF0000"/>
                          </a:solidFill>
                        </a:rPr>
                        <a:t>29.0</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43461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Step 1: Hypotheses</a:t>
            </a:r>
          </a:p>
        </p:txBody>
      </p:sp>
      <p:sp>
        <p:nvSpPr>
          <p:cNvPr id="2" name="Content Placeholder 1"/>
          <p:cNvSpPr>
            <a:spLocks noGrp="1"/>
          </p:cNvSpPr>
          <p:nvPr>
            <p:ph idx="1"/>
          </p:nvPr>
        </p:nvSpPr>
        <p:spPr/>
        <p:txBody>
          <a:bodyPr>
            <a:normAutofit lnSpcReduction="10000"/>
          </a:bodyPr>
          <a:lstStyle/>
          <a:p>
            <a:r>
              <a:rPr lang="en-US" dirty="0"/>
              <a:t>Study Aim: Are perceptions influenced by a target’s gender and learning ability, and if so, determine which levels differ.</a:t>
            </a:r>
          </a:p>
          <a:p>
            <a:pPr marL="45720" indent="0">
              <a:buNone/>
            </a:pPr>
            <a:endParaRPr lang="en-US" dirty="0"/>
          </a:p>
          <a:p>
            <a:r>
              <a:rPr lang="en-US" dirty="0"/>
              <a:t>H</a:t>
            </a:r>
            <a:r>
              <a:rPr lang="en-US" baseline="-25000" dirty="0"/>
              <a:t>O</a:t>
            </a:r>
            <a:r>
              <a:rPr lang="en-US" dirty="0"/>
              <a:t>:</a:t>
            </a:r>
          </a:p>
          <a:p>
            <a:pPr lvl="1"/>
            <a:r>
              <a:rPr lang="en-US" dirty="0"/>
              <a:t>There are no main effects or interactions</a:t>
            </a:r>
          </a:p>
          <a:p>
            <a:pPr lvl="1"/>
            <a:endParaRPr lang="en-US" dirty="0"/>
          </a:p>
          <a:p>
            <a:r>
              <a:rPr lang="en-US" dirty="0"/>
              <a:t>H</a:t>
            </a:r>
            <a:r>
              <a:rPr lang="en-US" baseline="-25000" dirty="0"/>
              <a:t>a</a:t>
            </a:r>
            <a:r>
              <a:rPr lang="en-US" dirty="0"/>
              <a:t>:</a:t>
            </a:r>
          </a:p>
          <a:p>
            <a:pPr lvl="1"/>
            <a:r>
              <a:rPr lang="en-US" dirty="0"/>
              <a:t>There are main effects and/or interactions</a:t>
            </a:r>
          </a:p>
        </p:txBody>
      </p:sp>
    </p:spTree>
    <p:extLst>
      <p:ext uri="{BB962C8B-B14F-4D97-AF65-F5344CB8AC3E}">
        <p14:creationId xmlns:p14="http://schemas.microsoft.com/office/powerpoint/2010/main" val="2559167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title"/>
          </p:nvPr>
        </p:nvSpPr>
        <p:spPr/>
        <p:txBody>
          <a:bodyPr/>
          <a:lstStyle/>
          <a:p>
            <a:pPr eaLnBrk="1" hangingPunct="1"/>
            <a:r>
              <a:rPr lang="en-US" sz="3600" dirty="0">
                <a:latin typeface="+mn-lt"/>
              </a:rPr>
              <a:t>Step 2: Test Statistic</a:t>
            </a:r>
          </a:p>
        </p:txBody>
      </p:sp>
      <p:sp>
        <p:nvSpPr>
          <p:cNvPr id="37890" name="Rectangle 2"/>
          <p:cNvSpPr>
            <a:spLocks noGrp="1" noChangeArrowheads="1"/>
          </p:cNvSpPr>
          <p:nvPr>
            <p:ph idx="1"/>
          </p:nvPr>
        </p:nvSpPr>
        <p:spPr/>
        <p:txBody>
          <a:bodyPr/>
          <a:lstStyle/>
          <a:p>
            <a:pPr>
              <a:lnSpc>
                <a:spcPct val="90000"/>
              </a:lnSpc>
            </a:pPr>
            <a:r>
              <a:rPr lang="en-US" sz="2200" dirty="0">
                <a:latin typeface="Arial" charset="0"/>
              </a:rPr>
              <a:t>Use the factorial ANOVA for a 2X3 design where</a:t>
            </a:r>
            <a:endParaRPr lang="en-US" sz="2000" dirty="0">
              <a:latin typeface="Arial" charset="0"/>
            </a:endParaRPr>
          </a:p>
          <a:p>
            <a:pPr lvl="1">
              <a:lnSpc>
                <a:spcPct val="90000"/>
              </a:lnSpc>
            </a:pPr>
            <a:endParaRPr lang="en-US" sz="1800" dirty="0">
              <a:latin typeface="Arial" charset="0"/>
            </a:endParaRPr>
          </a:p>
          <a:p>
            <a:pPr lvl="1">
              <a:lnSpc>
                <a:spcPct val="90000"/>
              </a:lnSpc>
              <a:buFont typeface="Wingdings" charset="0"/>
              <a:buNone/>
            </a:pPr>
            <a:r>
              <a:rPr lang="en-US" sz="2000" dirty="0">
                <a:latin typeface="Arial" charset="0"/>
              </a:rPr>
              <a:t>				      for the main effect of gender congruency,</a:t>
            </a:r>
          </a:p>
          <a:p>
            <a:pPr lvl="1">
              <a:lnSpc>
                <a:spcPct val="90000"/>
              </a:lnSpc>
              <a:buFont typeface="Wingdings" charset="0"/>
              <a:buNone/>
            </a:pPr>
            <a:endParaRPr lang="en-US" sz="2000" dirty="0">
              <a:latin typeface="Arial" charset="0"/>
            </a:endParaRPr>
          </a:p>
          <a:p>
            <a:pPr lvl="1">
              <a:lnSpc>
                <a:spcPct val="90000"/>
              </a:lnSpc>
              <a:buFont typeface="Wingdings" charset="0"/>
              <a:buNone/>
            </a:pPr>
            <a:endParaRPr lang="en-US" sz="2000" dirty="0">
              <a:latin typeface="Arial" charset="0"/>
            </a:endParaRPr>
          </a:p>
          <a:p>
            <a:pPr lvl="1">
              <a:lnSpc>
                <a:spcPct val="90000"/>
              </a:lnSpc>
              <a:buFont typeface="Wingdings" charset="0"/>
              <a:buNone/>
            </a:pPr>
            <a:r>
              <a:rPr lang="en-US" sz="2000" dirty="0">
                <a:latin typeface="Arial" charset="0"/>
              </a:rPr>
              <a:t>				      for the main effect of learning ability </a:t>
            </a:r>
          </a:p>
          <a:p>
            <a:pPr lvl="1">
              <a:lnSpc>
                <a:spcPct val="90000"/>
              </a:lnSpc>
              <a:buFont typeface="Wingdings" charset="0"/>
              <a:buNone/>
            </a:pPr>
            <a:endParaRPr lang="en-US" sz="2000" dirty="0">
              <a:latin typeface="Arial" charset="0"/>
            </a:endParaRPr>
          </a:p>
          <a:p>
            <a:pPr lvl="1">
              <a:lnSpc>
                <a:spcPct val="90000"/>
              </a:lnSpc>
              <a:buFont typeface="Wingdings" charset="0"/>
              <a:buNone/>
            </a:pPr>
            <a:endParaRPr lang="en-US" sz="2000" dirty="0">
              <a:latin typeface="Arial" charset="0"/>
            </a:endParaRPr>
          </a:p>
          <a:p>
            <a:pPr lvl="1">
              <a:lnSpc>
                <a:spcPct val="90000"/>
              </a:lnSpc>
              <a:buFont typeface="Wingdings" charset="0"/>
              <a:buNone/>
            </a:pPr>
            <a:r>
              <a:rPr lang="en-US" sz="2000" dirty="0">
                <a:latin typeface="Arial" charset="0"/>
              </a:rPr>
              <a:t>				      for the interaction of gender congruency x </a:t>
            </a:r>
          </a:p>
          <a:p>
            <a:pPr lvl="1">
              <a:lnSpc>
                <a:spcPct val="90000"/>
              </a:lnSpc>
              <a:buFont typeface="Wingdings" charset="0"/>
              <a:buNone/>
            </a:pPr>
            <a:r>
              <a:rPr lang="en-US" sz="2000" dirty="0">
                <a:latin typeface="Arial" charset="0"/>
              </a:rPr>
              <a:t>				      learning ability.</a:t>
            </a:r>
          </a:p>
        </p:txBody>
      </p:sp>
      <p:pic>
        <p:nvPicPr>
          <p:cNvPr id="3789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999" y="2320064"/>
            <a:ext cx="2209800" cy="7794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789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429000"/>
            <a:ext cx="2025650" cy="762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7894"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999" y="4274223"/>
            <a:ext cx="2362200" cy="847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87593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SS Formulas</a:t>
            </a:r>
          </a:p>
        </p:txBody>
      </p:sp>
      <p:pic>
        <p:nvPicPr>
          <p:cNvPr id="4" name="Picture 3"/>
          <p:cNvPicPr>
            <a:picLocks noChangeAspect="1"/>
          </p:cNvPicPr>
          <p:nvPr/>
        </p:nvPicPr>
        <p:blipFill rotWithShape="1">
          <a:blip r:embed="rId2"/>
          <a:srcRect l="4167" t="19154" r="26843" b="20414"/>
          <a:stretch/>
        </p:blipFill>
        <p:spPr>
          <a:xfrm>
            <a:off x="615683" y="2633224"/>
            <a:ext cx="5843005" cy="3221828"/>
          </a:xfrm>
          <a:prstGeom prst="rect">
            <a:avLst/>
          </a:prstGeom>
        </p:spPr>
      </p:pic>
      <p:pic>
        <p:nvPicPr>
          <p:cNvPr id="5" name="Picture 4"/>
          <p:cNvPicPr>
            <a:picLocks noChangeAspect="1"/>
          </p:cNvPicPr>
          <p:nvPr/>
        </p:nvPicPr>
        <p:blipFill rotWithShape="1">
          <a:blip r:embed="rId2"/>
          <a:srcRect l="4167" t="3465" r="54428" b="81671"/>
          <a:stretch/>
        </p:blipFill>
        <p:spPr>
          <a:xfrm>
            <a:off x="615683" y="1840775"/>
            <a:ext cx="3506732" cy="792449"/>
          </a:xfrm>
          <a:prstGeom prst="rect">
            <a:avLst/>
          </a:prstGeom>
        </p:spPr>
      </p:pic>
      <p:sp>
        <p:nvSpPr>
          <p:cNvPr id="2" name="TextBox 1"/>
          <p:cNvSpPr txBox="1"/>
          <p:nvPr/>
        </p:nvSpPr>
        <p:spPr>
          <a:xfrm>
            <a:off x="615683" y="5576239"/>
            <a:ext cx="6958174" cy="461665"/>
          </a:xfrm>
          <a:prstGeom prst="rect">
            <a:avLst/>
          </a:prstGeom>
          <a:noFill/>
        </p:spPr>
        <p:txBody>
          <a:bodyPr wrap="square" rtlCol="0">
            <a:spAutoFit/>
          </a:bodyPr>
          <a:lstStyle/>
          <a:p>
            <a:r>
              <a:rPr lang="en-US" sz="2400" i="1" dirty="0" err="1"/>
              <a:t>SS</a:t>
            </a:r>
            <a:r>
              <a:rPr lang="en-US" sz="2400" i="1" baseline="-25000" dirty="0" err="1"/>
              <a:t>Error</a:t>
            </a:r>
            <a:r>
              <a:rPr lang="en-US" sz="2400" i="1" baseline="-25000" dirty="0"/>
              <a:t> </a:t>
            </a:r>
            <a:r>
              <a:rPr lang="en-US" sz="2400" i="1" dirty="0"/>
              <a:t>= </a:t>
            </a:r>
            <a:r>
              <a:rPr lang="en-US" sz="2400" i="1" dirty="0" err="1"/>
              <a:t>SS</a:t>
            </a:r>
            <a:r>
              <a:rPr lang="en-US" sz="2400" i="1" baseline="-25000" dirty="0" err="1"/>
              <a:t>Total</a:t>
            </a:r>
            <a:r>
              <a:rPr lang="en-US" sz="2400" i="1" dirty="0"/>
              <a:t> – (</a:t>
            </a:r>
            <a:r>
              <a:rPr lang="en-US" sz="2400" i="1" dirty="0" err="1"/>
              <a:t>SS</a:t>
            </a:r>
            <a:r>
              <a:rPr lang="en-US" sz="2400" i="1" baseline="-25000" dirty="0" err="1"/>
              <a:t>maineffectA</a:t>
            </a:r>
            <a:r>
              <a:rPr lang="en-US" sz="2400" i="1" dirty="0"/>
              <a:t> + </a:t>
            </a:r>
            <a:r>
              <a:rPr lang="en-US" sz="2400" i="1" dirty="0" err="1"/>
              <a:t>SS</a:t>
            </a:r>
            <a:r>
              <a:rPr lang="en-US" sz="2400" i="1" baseline="-25000" dirty="0" err="1"/>
              <a:t>maineffectB</a:t>
            </a:r>
            <a:r>
              <a:rPr lang="en-US" sz="2400" i="1" dirty="0" err="1"/>
              <a:t>+SS</a:t>
            </a:r>
            <a:r>
              <a:rPr lang="en-US" sz="2400" i="1" baseline="-25000" dirty="0" err="1"/>
              <a:t>interaction</a:t>
            </a:r>
            <a:r>
              <a:rPr lang="en-US" sz="2400" i="1" dirty="0"/>
              <a:t>)</a:t>
            </a:r>
          </a:p>
        </p:txBody>
      </p:sp>
    </p:spTree>
    <p:extLst>
      <p:ext uri="{BB962C8B-B14F-4D97-AF65-F5344CB8AC3E}">
        <p14:creationId xmlns:p14="http://schemas.microsoft.com/office/powerpoint/2010/main" val="41435032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Step 3: Critical </a:t>
            </a:r>
            <a:r>
              <a:rPr lang="en-US" i="1" dirty="0"/>
              <a:t>F</a:t>
            </a:r>
            <a:r>
              <a:rPr lang="en-US" dirty="0"/>
              <a:t>-ratios</a:t>
            </a:r>
          </a:p>
        </p:txBody>
      </p:sp>
      <p:sp>
        <p:nvSpPr>
          <p:cNvPr id="2" name="Content Placeholder 1"/>
          <p:cNvSpPr>
            <a:spLocks noGrp="1"/>
          </p:cNvSpPr>
          <p:nvPr>
            <p:ph idx="1"/>
          </p:nvPr>
        </p:nvSpPr>
        <p:spPr>
          <a:xfrm>
            <a:off x="457200" y="1600199"/>
            <a:ext cx="8229600" cy="5051425"/>
          </a:xfrm>
        </p:spPr>
        <p:txBody>
          <a:bodyPr>
            <a:normAutofit fontScale="92500" lnSpcReduction="20000"/>
          </a:bodyPr>
          <a:lstStyle/>
          <a:p>
            <a:r>
              <a:rPr lang="en-US" dirty="0"/>
              <a:t>Determine the critical F-ratios for each main effect and interaction</a:t>
            </a:r>
          </a:p>
          <a:p>
            <a:endParaRPr lang="en-US" dirty="0"/>
          </a:p>
          <a:p>
            <a:endParaRPr lang="en-US" dirty="0"/>
          </a:p>
          <a:p>
            <a:endParaRPr lang="en-US" dirty="0"/>
          </a:p>
          <a:p>
            <a:endParaRPr lang="en-US" dirty="0"/>
          </a:p>
          <a:p>
            <a:endParaRPr lang="en-US" dirty="0"/>
          </a:p>
          <a:p>
            <a:endParaRPr lang="en-US" sz="1600" dirty="0"/>
          </a:p>
          <a:p>
            <a:r>
              <a:rPr lang="en-US" sz="1600" dirty="0"/>
              <a:t>k = a*b = 2*3</a:t>
            </a:r>
          </a:p>
          <a:p>
            <a:endParaRPr lang="en-US" sz="1600" dirty="0"/>
          </a:p>
          <a:p>
            <a:r>
              <a:rPr lang="en-US" sz="2000" i="1" dirty="0" err="1"/>
              <a:t>F</a:t>
            </a:r>
            <a:r>
              <a:rPr lang="en-US" sz="2000" baseline="-25000" dirty="0" err="1"/>
              <a:t>critical</a:t>
            </a:r>
            <a:r>
              <a:rPr lang="en-US" sz="2000" baseline="-25000" dirty="0"/>
              <a:t>(A)</a:t>
            </a:r>
            <a:r>
              <a:rPr lang="en-US" sz="2000" dirty="0"/>
              <a:t> = </a:t>
            </a:r>
            <a:r>
              <a:rPr lang="en-US" sz="2000" i="1" dirty="0"/>
              <a:t>F</a:t>
            </a:r>
            <a:r>
              <a:rPr lang="en-US" sz="2000" dirty="0"/>
              <a:t>(</a:t>
            </a:r>
            <a:r>
              <a:rPr lang="en-US" sz="2000" dirty="0" err="1"/>
              <a:t>df</a:t>
            </a:r>
            <a:r>
              <a:rPr lang="en-US" sz="2000" baseline="-25000" dirty="0" err="1"/>
              <a:t>a</a:t>
            </a:r>
            <a:r>
              <a:rPr lang="en-US" sz="2000" dirty="0"/>
              <a:t>, </a:t>
            </a:r>
            <a:r>
              <a:rPr lang="en-US" sz="2000" dirty="0" err="1"/>
              <a:t>df</a:t>
            </a:r>
            <a:r>
              <a:rPr lang="en-US" sz="2000" baseline="-25000" dirty="0" err="1"/>
              <a:t>error</a:t>
            </a:r>
            <a:r>
              <a:rPr lang="en-US" sz="2000" dirty="0"/>
              <a:t>) = </a:t>
            </a:r>
          </a:p>
          <a:p>
            <a:r>
              <a:rPr lang="en-US" sz="2000" i="1" dirty="0" err="1"/>
              <a:t>F</a:t>
            </a:r>
            <a:r>
              <a:rPr lang="en-US" sz="2000" baseline="-25000" dirty="0" err="1"/>
              <a:t>critical</a:t>
            </a:r>
            <a:r>
              <a:rPr lang="en-US" sz="2000" baseline="-25000" dirty="0"/>
              <a:t>(B)</a:t>
            </a:r>
            <a:r>
              <a:rPr lang="en-US" sz="2000" dirty="0"/>
              <a:t> = </a:t>
            </a:r>
            <a:r>
              <a:rPr lang="en-US" sz="2000" i="1" dirty="0"/>
              <a:t>F</a:t>
            </a:r>
            <a:r>
              <a:rPr lang="en-US" sz="2000" dirty="0"/>
              <a:t>(</a:t>
            </a:r>
            <a:r>
              <a:rPr lang="en-US" sz="2000" dirty="0" err="1"/>
              <a:t>df</a:t>
            </a:r>
            <a:r>
              <a:rPr lang="en-US" sz="2000" baseline="-25000" dirty="0" err="1"/>
              <a:t>b</a:t>
            </a:r>
            <a:r>
              <a:rPr lang="en-US" sz="2000" dirty="0"/>
              <a:t>, </a:t>
            </a:r>
            <a:r>
              <a:rPr lang="en-US" sz="2000" dirty="0" err="1"/>
              <a:t>df</a:t>
            </a:r>
            <a:r>
              <a:rPr lang="en-US" sz="2000" baseline="-25000" dirty="0" err="1"/>
              <a:t>error</a:t>
            </a:r>
            <a:r>
              <a:rPr lang="en-US" sz="2000" dirty="0"/>
              <a:t>) = </a:t>
            </a:r>
          </a:p>
          <a:p>
            <a:r>
              <a:rPr lang="en-US" sz="2000" i="1" dirty="0" err="1"/>
              <a:t>F</a:t>
            </a:r>
            <a:r>
              <a:rPr lang="en-US" sz="2000" baseline="-25000" dirty="0" err="1"/>
              <a:t>critical</a:t>
            </a:r>
            <a:r>
              <a:rPr lang="en-US" sz="2000" baseline="-25000" dirty="0"/>
              <a:t>(AXB)</a:t>
            </a:r>
            <a:r>
              <a:rPr lang="en-US" sz="2000" dirty="0"/>
              <a:t> = </a:t>
            </a:r>
            <a:r>
              <a:rPr lang="en-US" sz="2000" i="1" dirty="0"/>
              <a:t>F</a:t>
            </a:r>
            <a:r>
              <a:rPr lang="en-US" sz="2000" dirty="0"/>
              <a:t>(</a:t>
            </a:r>
            <a:r>
              <a:rPr lang="en-US" sz="2000" dirty="0" err="1"/>
              <a:t>df</a:t>
            </a:r>
            <a:r>
              <a:rPr lang="en-US" sz="2000" baseline="-25000" dirty="0" err="1"/>
              <a:t>axb</a:t>
            </a:r>
            <a:r>
              <a:rPr lang="en-US" sz="2000" dirty="0"/>
              <a:t>, </a:t>
            </a:r>
            <a:r>
              <a:rPr lang="en-US" sz="2000" dirty="0" err="1"/>
              <a:t>df</a:t>
            </a:r>
            <a:r>
              <a:rPr lang="en-US" sz="2000" baseline="-25000" dirty="0" err="1"/>
              <a:t>error</a:t>
            </a:r>
            <a:r>
              <a:rPr lang="en-US" sz="2000" dirty="0"/>
              <a:t>) = </a:t>
            </a:r>
          </a:p>
          <a:p>
            <a:endParaRPr lang="en-US" dirty="0"/>
          </a:p>
          <a:p>
            <a:endParaRPr lang="en-US" dirty="0"/>
          </a:p>
          <a:p>
            <a:endParaRPr lang="en-US" dirty="0"/>
          </a:p>
          <a:p>
            <a:endParaRPr lang="en-US" dirty="0"/>
          </a:p>
          <a:p>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211422145"/>
              </p:ext>
            </p:extLst>
          </p:nvPr>
        </p:nvGraphicFramePr>
        <p:xfrm>
          <a:off x="509433" y="2550203"/>
          <a:ext cx="8024490" cy="2225040"/>
        </p:xfrm>
        <a:graphic>
          <a:graphicData uri="http://schemas.openxmlformats.org/drawingml/2006/table">
            <a:tbl>
              <a:tblPr firstRow="1" bandRow="1">
                <a:tableStyleId>{5C22544A-7EE6-4342-B048-85BDC9FD1C3A}</a:tableStyleId>
              </a:tblPr>
              <a:tblGrid>
                <a:gridCol w="3072532">
                  <a:extLst>
                    <a:ext uri="{9D8B030D-6E8A-4147-A177-3AD203B41FA5}">
                      <a16:colId xmlns:a16="http://schemas.microsoft.com/office/drawing/2014/main" val="20000"/>
                    </a:ext>
                  </a:extLst>
                </a:gridCol>
                <a:gridCol w="3467799">
                  <a:extLst>
                    <a:ext uri="{9D8B030D-6E8A-4147-A177-3AD203B41FA5}">
                      <a16:colId xmlns:a16="http://schemas.microsoft.com/office/drawing/2014/main" val="20001"/>
                    </a:ext>
                  </a:extLst>
                </a:gridCol>
                <a:gridCol w="1484159">
                  <a:extLst>
                    <a:ext uri="{9D8B030D-6E8A-4147-A177-3AD203B41FA5}">
                      <a16:colId xmlns:a16="http://schemas.microsoft.com/office/drawing/2014/main" val="20002"/>
                    </a:ext>
                  </a:extLst>
                </a:gridCol>
              </a:tblGrid>
              <a:tr h="370840">
                <a:tc>
                  <a:txBody>
                    <a:bodyPr/>
                    <a:lstStyle/>
                    <a:p>
                      <a:r>
                        <a:rPr lang="en-US" dirty="0"/>
                        <a:t>DF</a:t>
                      </a:r>
                    </a:p>
                  </a:txBody>
                  <a:tcPr/>
                </a:tc>
                <a:tc>
                  <a:txBody>
                    <a:bodyPr/>
                    <a:lstStyle/>
                    <a:p>
                      <a:endParaRPr lang="en-US" dirty="0"/>
                    </a:p>
                  </a:txBody>
                  <a:tcPr/>
                </a:tc>
                <a:tc>
                  <a:txBody>
                    <a:bodyPr/>
                    <a:lstStyle/>
                    <a:p>
                      <a:r>
                        <a:rPr lang="en-US" dirty="0"/>
                        <a:t>Sample</a:t>
                      </a:r>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Error </a:t>
                      </a:r>
                    </a:p>
                  </a:txBody>
                  <a:tcPr/>
                </a:tc>
                <a:tc>
                  <a:txBody>
                    <a:bodyPr/>
                    <a:lstStyle/>
                    <a:p>
                      <a:r>
                        <a:rPr lang="en-US" dirty="0"/>
                        <a:t>N-k*</a:t>
                      </a:r>
                    </a:p>
                  </a:txBody>
                  <a:tcPr/>
                </a:tc>
                <a:tc>
                  <a:txBody>
                    <a:bodyPr/>
                    <a:lstStyle/>
                    <a:p>
                      <a:r>
                        <a:rPr lang="en-US" dirty="0"/>
                        <a:t>30-6 = 24</a:t>
                      </a:r>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Main effect A (gender) </a:t>
                      </a:r>
                    </a:p>
                  </a:txBody>
                  <a:tcPr/>
                </a:tc>
                <a:tc>
                  <a:txBody>
                    <a:bodyPr/>
                    <a:lstStyle/>
                    <a:p>
                      <a:r>
                        <a:rPr lang="en-US" baseline="0" dirty="0"/>
                        <a:t>a - 1</a:t>
                      </a:r>
                      <a:endParaRPr lang="en-US" dirty="0"/>
                    </a:p>
                  </a:txBody>
                  <a:tcPr/>
                </a:tc>
                <a:tc>
                  <a:txBody>
                    <a:bodyPr/>
                    <a:lstStyle/>
                    <a:p>
                      <a:r>
                        <a:rPr lang="en-US" dirty="0"/>
                        <a:t>2-1 = 1</a:t>
                      </a:r>
                    </a:p>
                  </a:txBody>
                  <a:tcPr/>
                </a:tc>
                <a:extLst>
                  <a:ext uri="{0D108BD9-81ED-4DB2-BD59-A6C34878D82A}">
                    <a16:rowId xmlns:a16="http://schemas.microsoft.com/office/drawing/2014/main" val="10002"/>
                  </a:ext>
                </a:extLst>
              </a:tr>
              <a:tr h="370840">
                <a:tc>
                  <a:txBody>
                    <a:bodyPr/>
                    <a:lstStyle/>
                    <a:p>
                      <a:r>
                        <a:rPr lang="en-US" baseline="0" dirty="0"/>
                        <a:t>Main effect B (learning) </a:t>
                      </a:r>
                      <a:endParaRPr lang="en-US" dirty="0"/>
                    </a:p>
                  </a:txBody>
                  <a:tcPr/>
                </a:tc>
                <a:tc>
                  <a:txBody>
                    <a:bodyPr/>
                    <a:lstStyle/>
                    <a:p>
                      <a:r>
                        <a:rPr lang="en-US" dirty="0"/>
                        <a:t>b - 1</a:t>
                      </a:r>
                    </a:p>
                  </a:txBody>
                  <a:tcPr/>
                </a:tc>
                <a:tc>
                  <a:txBody>
                    <a:bodyPr/>
                    <a:lstStyle/>
                    <a:p>
                      <a:r>
                        <a:rPr lang="en-US" dirty="0"/>
                        <a:t>3-1 = 2</a:t>
                      </a:r>
                    </a:p>
                  </a:txBody>
                  <a:tcPr/>
                </a:tc>
                <a:extLst>
                  <a:ext uri="{0D108BD9-81ED-4DB2-BD59-A6C34878D82A}">
                    <a16:rowId xmlns:a16="http://schemas.microsoft.com/office/drawing/2014/main" val="10003"/>
                  </a:ext>
                </a:extLst>
              </a:tr>
              <a:tr h="370840">
                <a:tc>
                  <a:txBody>
                    <a:bodyPr/>
                    <a:lstStyle/>
                    <a:p>
                      <a:r>
                        <a:rPr lang="en-US" baseline="0" dirty="0"/>
                        <a:t>A X B = (a-1) (b-1)</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(a-1) (b-1)</a:t>
                      </a:r>
                      <a:endParaRPr lang="en-US" dirty="0"/>
                    </a:p>
                  </a:txBody>
                  <a:tcPr/>
                </a:tc>
                <a:tc>
                  <a:txBody>
                    <a:bodyPr/>
                    <a:lstStyle/>
                    <a:p>
                      <a:r>
                        <a:rPr lang="en-US" dirty="0"/>
                        <a:t>2 x 1 = 2</a:t>
                      </a:r>
                    </a:p>
                  </a:txBody>
                  <a:tcPr/>
                </a:tc>
                <a:extLst>
                  <a:ext uri="{0D108BD9-81ED-4DB2-BD59-A6C34878D82A}">
                    <a16:rowId xmlns:a16="http://schemas.microsoft.com/office/drawing/2014/main" val="10004"/>
                  </a:ext>
                </a:extLst>
              </a:tr>
              <a:tr h="370840">
                <a:tc>
                  <a:txBody>
                    <a:bodyPr/>
                    <a:lstStyle/>
                    <a:p>
                      <a:r>
                        <a:rPr lang="en-US" dirty="0"/>
                        <a:t>Total = N-1</a:t>
                      </a:r>
                    </a:p>
                  </a:txBody>
                  <a:tcPr/>
                </a:tc>
                <a:tc>
                  <a:txBody>
                    <a:bodyPr/>
                    <a:lstStyle/>
                    <a:p>
                      <a:r>
                        <a:rPr lang="en-US" dirty="0"/>
                        <a:t>N- 1</a:t>
                      </a:r>
                    </a:p>
                  </a:txBody>
                  <a:tcPr/>
                </a:tc>
                <a:tc>
                  <a:txBody>
                    <a:bodyPr/>
                    <a:lstStyle/>
                    <a:p>
                      <a:r>
                        <a:rPr lang="en-US" dirty="0"/>
                        <a:t>30 – 1 = 29</a:t>
                      </a:r>
                    </a:p>
                  </a:txBody>
                  <a:tcPr/>
                </a:tc>
                <a:extLst>
                  <a:ext uri="{0D108BD9-81ED-4DB2-BD59-A6C34878D82A}">
                    <a16:rowId xmlns:a16="http://schemas.microsoft.com/office/drawing/2014/main" val="10005"/>
                  </a:ext>
                </a:extLst>
              </a:tr>
            </a:tbl>
          </a:graphicData>
        </a:graphic>
      </p:graphicFrame>
      <p:sp>
        <p:nvSpPr>
          <p:cNvPr id="4" name="TextBox 3"/>
          <p:cNvSpPr txBox="1"/>
          <p:nvPr/>
        </p:nvSpPr>
        <p:spPr>
          <a:xfrm>
            <a:off x="3788252" y="5313723"/>
            <a:ext cx="869706" cy="369332"/>
          </a:xfrm>
          <a:prstGeom prst="rect">
            <a:avLst/>
          </a:prstGeom>
          <a:noFill/>
        </p:spPr>
        <p:txBody>
          <a:bodyPr wrap="square" rtlCol="0">
            <a:spAutoFit/>
          </a:bodyPr>
          <a:lstStyle/>
          <a:p>
            <a:r>
              <a:rPr lang="en-US" dirty="0"/>
              <a:t>4.26</a:t>
            </a:r>
          </a:p>
        </p:txBody>
      </p:sp>
      <p:sp>
        <p:nvSpPr>
          <p:cNvPr id="7" name="TextBox 6"/>
          <p:cNvSpPr txBox="1"/>
          <p:nvPr/>
        </p:nvSpPr>
        <p:spPr>
          <a:xfrm>
            <a:off x="3788252" y="5562600"/>
            <a:ext cx="869706" cy="369332"/>
          </a:xfrm>
          <a:prstGeom prst="rect">
            <a:avLst/>
          </a:prstGeom>
          <a:noFill/>
        </p:spPr>
        <p:txBody>
          <a:bodyPr wrap="square" rtlCol="0">
            <a:spAutoFit/>
          </a:bodyPr>
          <a:lstStyle/>
          <a:p>
            <a:r>
              <a:rPr lang="en-US" dirty="0"/>
              <a:t>3.40</a:t>
            </a:r>
          </a:p>
        </p:txBody>
      </p:sp>
      <p:sp>
        <p:nvSpPr>
          <p:cNvPr id="8" name="TextBox 7"/>
          <p:cNvSpPr txBox="1"/>
          <p:nvPr/>
        </p:nvSpPr>
        <p:spPr>
          <a:xfrm>
            <a:off x="3788252" y="5880046"/>
            <a:ext cx="869706" cy="369332"/>
          </a:xfrm>
          <a:prstGeom prst="rect">
            <a:avLst/>
          </a:prstGeom>
          <a:noFill/>
        </p:spPr>
        <p:txBody>
          <a:bodyPr wrap="square" rtlCol="0">
            <a:spAutoFit/>
          </a:bodyPr>
          <a:lstStyle/>
          <a:p>
            <a:r>
              <a:rPr lang="en-US" dirty="0"/>
              <a:t>3.40</a:t>
            </a:r>
          </a:p>
        </p:txBody>
      </p:sp>
    </p:spTree>
    <p:extLst>
      <p:ext uri="{BB962C8B-B14F-4D97-AF65-F5344CB8AC3E}">
        <p14:creationId xmlns:p14="http://schemas.microsoft.com/office/powerpoint/2010/main" val="202861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Step 3: Critical F</a:t>
            </a:r>
          </a:p>
        </p:txBody>
      </p:sp>
      <p:sp>
        <p:nvSpPr>
          <p:cNvPr id="2" name="Content Placeholder 1"/>
          <p:cNvSpPr>
            <a:spLocks noGrp="1"/>
          </p:cNvSpPr>
          <p:nvPr>
            <p:ph idx="1"/>
          </p:nvPr>
        </p:nvSpPr>
        <p:spPr/>
        <p:txBody>
          <a:bodyPr>
            <a:normAutofit fontScale="85000" lnSpcReduction="10000"/>
          </a:bodyPr>
          <a:lstStyle/>
          <a:p>
            <a:pPr>
              <a:lnSpc>
                <a:spcPct val="150000"/>
              </a:lnSpc>
            </a:pPr>
            <a:r>
              <a:rPr lang="en-US" dirty="0"/>
              <a:t>Main effect of Gender – Critical F (1 , 24) = 4.26 </a:t>
            </a:r>
          </a:p>
          <a:p>
            <a:pPr lvl="1">
              <a:lnSpc>
                <a:spcPct val="150000"/>
              </a:lnSpc>
            </a:pPr>
            <a:r>
              <a:rPr lang="en-US" dirty="0"/>
              <a:t> Reject H</a:t>
            </a:r>
            <a:r>
              <a:rPr lang="en-US" baseline="-25000" dirty="0"/>
              <a:t>o</a:t>
            </a:r>
            <a:r>
              <a:rPr lang="en-US" dirty="0"/>
              <a:t> if obtained value of F</a:t>
            </a:r>
            <a:r>
              <a:rPr lang="en-US" baseline="-25000" dirty="0"/>
              <a:t>A</a:t>
            </a:r>
            <a:r>
              <a:rPr lang="en-US" dirty="0"/>
              <a:t> is &gt; 4.26</a:t>
            </a:r>
          </a:p>
          <a:p>
            <a:pPr>
              <a:lnSpc>
                <a:spcPct val="150000"/>
              </a:lnSpc>
            </a:pPr>
            <a:r>
              <a:rPr lang="en-US" dirty="0"/>
              <a:t>Main Effect of Learning ability – Critical F (2,24) = 3.40 </a:t>
            </a:r>
          </a:p>
          <a:p>
            <a:pPr lvl="1">
              <a:lnSpc>
                <a:spcPct val="150000"/>
              </a:lnSpc>
            </a:pPr>
            <a:r>
              <a:rPr lang="en-US" dirty="0"/>
              <a:t>Reject H</a:t>
            </a:r>
            <a:r>
              <a:rPr lang="en-US" baseline="-25000" dirty="0"/>
              <a:t>o</a:t>
            </a:r>
            <a:r>
              <a:rPr lang="en-US" dirty="0"/>
              <a:t> if obtained value of F</a:t>
            </a:r>
            <a:r>
              <a:rPr lang="en-US" baseline="-25000" dirty="0"/>
              <a:t>B</a:t>
            </a:r>
            <a:r>
              <a:rPr lang="en-US" dirty="0"/>
              <a:t> is &gt; 3.40</a:t>
            </a:r>
          </a:p>
          <a:p>
            <a:pPr>
              <a:lnSpc>
                <a:spcPct val="150000"/>
              </a:lnSpc>
            </a:pPr>
            <a:r>
              <a:rPr lang="en-US" dirty="0"/>
              <a:t>Interaction of Gender and Learning – Critical F (2, 24) = 3.40 </a:t>
            </a:r>
          </a:p>
          <a:p>
            <a:pPr lvl="1">
              <a:lnSpc>
                <a:spcPct val="150000"/>
              </a:lnSpc>
            </a:pPr>
            <a:r>
              <a:rPr lang="en-US" dirty="0"/>
              <a:t>Reject Ho if obtained value of </a:t>
            </a:r>
            <a:r>
              <a:rPr lang="en-US" dirty="0" err="1"/>
              <a:t>F</a:t>
            </a:r>
            <a:r>
              <a:rPr lang="en-US" baseline="-25000" dirty="0" err="1"/>
              <a:t>AxB</a:t>
            </a:r>
            <a:r>
              <a:rPr lang="en-US" dirty="0"/>
              <a:t> is &gt; 3.40</a:t>
            </a:r>
          </a:p>
        </p:txBody>
      </p:sp>
    </p:spTree>
    <p:extLst>
      <p:ext uri="{BB962C8B-B14F-4D97-AF65-F5344CB8AC3E}">
        <p14:creationId xmlns:p14="http://schemas.microsoft.com/office/powerpoint/2010/main" val="9766830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 Calculate F-obtained</a:t>
            </a:r>
          </a:p>
        </p:txBody>
      </p:sp>
      <p:sp>
        <p:nvSpPr>
          <p:cNvPr id="3" name="Content Placeholder 2"/>
          <p:cNvSpPr>
            <a:spLocks noGrp="1"/>
          </p:cNvSpPr>
          <p:nvPr>
            <p:ph idx="1"/>
          </p:nvPr>
        </p:nvSpPr>
        <p:spPr/>
        <p:txBody>
          <a:bodyPr>
            <a:normAutofit fontScale="85000" lnSpcReduction="20000"/>
          </a:bodyPr>
          <a:lstStyle/>
          <a:p>
            <a:pPr marL="0" indent="0">
              <a:buNone/>
            </a:pPr>
            <a:r>
              <a:rPr lang="en-US" dirty="0"/>
              <a:t>For all One-Way ANOVAs:</a:t>
            </a:r>
          </a:p>
          <a:p>
            <a:r>
              <a:rPr lang="en-US" dirty="0"/>
              <a:t>1) Develop a summary table</a:t>
            </a:r>
          </a:p>
          <a:p>
            <a:r>
              <a:rPr lang="en-US" dirty="0"/>
              <a:t>2) Develop calculations table</a:t>
            </a:r>
          </a:p>
          <a:p>
            <a:pPr lvl="1"/>
            <a:r>
              <a:rPr lang="en-US" dirty="0"/>
              <a:t>Calculate statistical values for row and column</a:t>
            </a:r>
          </a:p>
          <a:p>
            <a:pPr lvl="1"/>
            <a:r>
              <a:rPr lang="en-US" dirty="0"/>
              <a:t>Calculate statistical values for all cells</a:t>
            </a:r>
          </a:p>
          <a:p>
            <a:pPr lvl="1"/>
            <a:r>
              <a:rPr lang="en-US" dirty="0"/>
              <a:t>Calculate total</a:t>
            </a:r>
          </a:p>
          <a:p>
            <a:r>
              <a:rPr lang="en-US" dirty="0"/>
              <a:t>2) Calculate all sums of squares</a:t>
            </a:r>
          </a:p>
          <a:p>
            <a:r>
              <a:rPr lang="en-US" dirty="0"/>
              <a:t>3) Identify </a:t>
            </a:r>
            <a:r>
              <a:rPr lang="en-US" dirty="0" err="1"/>
              <a:t>df</a:t>
            </a:r>
            <a:r>
              <a:rPr lang="en-US" dirty="0"/>
              <a:t> for each source of variance</a:t>
            </a:r>
          </a:p>
          <a:p>
            <a:r>
              <a:rPr lang="en-US" dirty="0"/>
              <a:t>4) Calculate mean squares by dividing sum of squares by </a:t>
            </a:r>
            <a:r>
              <a:rPr lang="en-US" dirty="0" err="1"/>
              <a:t>df</a:t>
            </a:r>
            <a:endParaRPr lang="en-US" dirty="0"/>
          </a:p>
          <a:p>
            <a:r>
              <a:rPr lang="en-US" dirty="0"/>
              <a:t>5) Calculate  </a:t>
            </a:r>
            <a:r>
              <a:rPr lang="en-US" i="1" dirty="0"/>
              <a:t>F</a:t>
            </a:r>
            <a:r>
              <a:rPr lang="en-US" dirty="0"/>
              <a:t>-obtained</a:t>
            </a:r>
          </a:p>
          <a:p>
            <a:endParaRPr lang="en-US" dirty="0"/>
          </a:p>
        </p:txBody>
      </p:sp>
    </p:spTree>
    <p:extLst>
      <p:ext uri="{BB962C8B-B14F-4D97-AF65-F5344CB8AC3E}">
        <p14:creationId xmlns:p14="http://schemas.microsoft.com/office/powerpoint/2010/main" val="20195299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rot="16200000">
            <a:off x="4057650" y="-2585870"/>
            <a:ext cx="495301" cy="5851525"/>
          </a:xfrm>
        </p:spPr>
        <p:txBody>
          <a:bodyPr>
            <a:normAutofit fontScale="90000"/>
          </a:bodyPr>
          <a:lstStyle/>
          <a:p>
            <a:r>
              <a:rPr lang="en-US" dirty="0"/>
              <a:t>Step 4: Computations</a:t>
            </a:r>
          </a:p>
        </p:txBody>
      </p:sp>
      <p:graphicFrame>
        <p:nvGraphicFramePr>
          <p:cNvPr id="4" name="Object 5"/>
          <p:cNvGraphicFramePr>
            <a:graphicFrameLocks noChangeAspect="1"/>
          </p:cNvGraphicFramePr>
          <p:nvPr>
            <p:extLst>
              <p:ext uri="{D42A27DB-BD31-4B8C-83A1-F6EECF244321}">
                <p14:modId xmlns:p14="http://schemas.microsoft.com/office/powerpoint/2010/main" val="3619710416"/>
              </p:ext>
            </p:extLst>
          </p:nvPr>
        </p:nvGraphicFramePr>
        <p:xfrm>
          <a:off x="1295400" y="762000"/>
          <a:ext cx="6073775" cy="6326187"/>
        </p:xfrm>
        <a:graphic>
          <a:graphicData uri="http://schemas.openxmlformats.org/presentationml/2006/ole">
            <mc:AlternateContent xmlns:mc="http://schemas.openxmlformats.org/markup-compatibility/2006">
              <mc:Choice xmlns:v="urn:schemas-microsoft-com:vml" Requires="v">
                <p:oleObj spid="_x0000_s6183" name="Document" r:id="rId3" imgW="6616700" imgH="6883400" progId="Word.Document.8">
                  <p:embed/>
                </p:oleObj>
              </mc:Choice>
              <mc:Fallback>
                <p:oleObj name="Document" r:id="rId3" imgW="6616700" imgH="6883400" progId="Word.Document.8">
                  <p:embed/>
                  <p:pic>
                    <p:nvPicPr>
                      <p:cNvPr id="0" name=""/>
                      <p:cNvPicPr>
                        <a:picLocks noChangeAspect="1" noChangeArrowheads="1"/>
                      </p:cNvPicPr>
                      <p:nvPr/>
                    </p:nvPicPr>
                    <p:blipFill>
                      <a:blip r:embed="rId4"/>
                      <a:srcRect/>
                      <a:stretch>
                        <a:fillRect/>
                      </a:stretch>
                    </p:blipFill>
                    <p:spPr bwMode="auto">
                      <a:xfrm>
                        <a:off x="1295400" y="762000"/>
                        <a:ext cx="6073775" cy="63261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oleObj>
              </mc:Fallback>
            </mc:AlternateContent>
          </a:graphicData>
        </a:graphic>
      </p:graphicFrame>
    </p:spTree>
    <p:extLst>
      <p:ext uri="{BB962C8B-B14F-4D97-AF65-F5344CB8AC3E}">
        <p14:creationId xmlns:p14="http://schemas.microsoft.com/office/powerpoint/2010/main" val="20813859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893" name="Object 5"/>
          <p:cNvGraphicFramePr>
            <a:graphicFrameLocks noChangeAspect="1"/>
          </p:cNvGraphicFramePr>
          <p:nvPr>
            <p:extLst>
              <p:ext uri="{D42A27DB-BD31-4B8C-83A1-F6EECF244321}">
                <p14:modId xmlns:p14="http://schemas.microsoft.com/office/powerpoint/2010/main" val="3309619512"/>
              </p:ext>
            </p:extLst>
          </p:nvPr>
        </p:nvGraphicFramePr>
        <p:xfrm>
          <a:off x="3886200" y="381000"/>
          <a:ext cx="5390276" cy="5604087"/>
        </p:xfrm>
        <a:graphic>
          <a:graphicData uri="http://schemas.openxmlformats.org/presentationml/2006/ole">
            <mc:AlternateContent xmlns:mc="http://schemas.openxmlformats.org/markup-compatibility/2006">
              <mc:Choice xmlns:v="urn:schemas-microsoft-com:vml" Requires="v">
                <p:oleObj spid="_x0000_s7207" name="Document" r:id="rId4" imgW="6627643" imgH="6881867" progId="Word.Document.8">
                  <p:embed/>
                </p:oleObj>
              </mc:Choice>
              <mc:Fallback>
                <p:oleObj name="Document" r:id="rId4" imgW="6627643" imgH="6881867"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6200" y="381000"/>
                        <a:ext cx="5390276" cy="5604087"/>
                      </a:xfrm>
                      <a:prstGeom prst="rect">
                        <a:avLst/>
                      </a:prstGeom>
                      <a:noFill/>
                      <a:ln>
                        <a:noFill/>
                      </a:ln>
                      <a:effectLst/>
                      <a:extLst/>
                    </p:spPr>
                  </p:pic>
                </p:oleObj>
              </mc:Fallback>
            </mc:AlternateContent>
          </a:graphicData>
        </a:graphic>
      </p:graphicFrame>
      <p:pic>
        <p:nvPicPr>
          <p:cNvPr id="4" name="Picture 3"/>
          <p:cNvPicPr>
            <a:picLocks noChangeAspect="1"/>
          </p:cNvPicPr>
          <p:nvPr/>
        </p:nvPicPr>
        <p:blipFill rotWithShape="1">
          <a:blip r:embed="rId6"/>
          <a:srcRect l="4167" t="21034" r="35133" b="65240"/>
          <a:stretch/>
        </p:blipFill>
        <p:spPr>
          <a:xfrm>
            <a:off x="65993" y="2656890"/>
            <a:ext cx="3820207" cy="1110710"/>
          </a:xfrm>
          <a:prstGeom prst="rect">
            <a:avLst/>
          </a:prstGeom>
        </p:spPr>
      </p:pic>
      <p:pic>
        <p:nvPicPr>
          <p:cNvPr id="5" name="Picture 4"/>
          <p:cNvPicPr>
            <a:picLocks noChangeAspect="1"/>
          </p:cNvPicPr>
          <p:nvPr/>
        </p:nvPicPr>
        <p:blipFill rotWithShape="1">
          <a:blip r:embed="rId6"/>
          <a:srcRect l="4167" t="36831" r="35626" b="47632"/>
          <a:stretch/>
        </p:blipFill>
        <p:spPr>
          <a:xfrm>
            <a:off x="61982" y="3757203"/>
            <a:ext cx="3886200" cy="1167612"/>
          </a:xfrm>
          <a:prstGeom prst="rect">
            <a:avLst/>
          </a:prstGeom>
        </p:spPr>
      </p:pic>
      <p:pic>
        <p:nvPicPr>
          <p:cNvPr id="6" name="Picture 5"/>
          <p:cNvPicPr>
            <a:picLocks noChangeAspect="1"/>
          </p:cNvPicPr>
          <p:nvPr/>
        </p:nvPicPr>
        <p:blipFill rotWithShape="1">
          <a:blip r:embed="rId6"/>
          <a:srcRect l="4167" t="57030" r="26656" b="25102"/>
          <a:stretch/>
        </p:blipFill>
        <p:spPr>
          <a:xfrm>
            <a:off x="222167" y="5785283"/>
            <a:ext cx="5858800" cy="952596"/>
          </a:xfrm>
          <a:prstGeom prst="rect">
            <a:avLst/>
          </a:prstGeom>
        </p:spPr>
      </p:pic>
    </p:spTree>
    <p:extLst>
      <p:ext uri="{BB962C8B-B14F-4D97-AF65-F5344CB8AC3E}">
        <p14:creationId xmlns:p14="http://schemas.microsoft.com/office/powerpoint/2010/main" val="27748870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0999" y="162567"/>
            <a:ext cx="8381260" cy="1054394"/>
          </a:xfrm>
        </p:spPr>
        <p:txBody>
          <a:bodyPr/>
          <a:lstStyle/>
          <a:p>
            <a:r>
              <a:rPr lang="en-US" dirty="0"/>
              <a:t>Step 4: Computation</a:t>
            </a:r>
          </a:p>
        </p:txBody>
      </p:sp>
      <p:sp>
        <p:nvSpPr>
          <p:cNvPr id="7" name="Content Placeholder 6"/>
          <p:cNvSpPr>
            <a:spLocks noGrp="1"/>
          </p:cNvSpPr>
          <p:nvPr>
            <p:ph idx="1"/>
          </p:nvPr>
        </p:nvSpPr>
        <p:spPr/>
        <p:txBody>
          <a:bodyPr/>
          <a:lstStyle/>
          <a:p>
            <a:endParaRPr lang="en-US"/>
          </a:p>
        </p:txBody>
      </p:sp>
      <p:pic>
        <p:nvPicPr>
          <p:cNvPr id="6" name="Picture 5"/>
          <p:cNvPicPr>
            <a:picLocks noChangeAspect="1"/>
          </p:cNvPicPr>
          <p:nvPr/>
        </p:nvPicPr>
        <p:blipFill>
          <a:blip r:embed="rId2"/>
          <a:stretch>
            <a:fillRect/>
          </a:stretch>
        </p:blipFill>
        <p:spPr>
          <a:xfrm>
            <a:off x="139190" y="917133"/>
            <a:ext cx="8921404" cy="5770798"/>
          </a:xfrm>
          <a:prstGeom prst="rect">
            <a:avLst/>
          </a:prstGeom>
        </p:spPr>
      </p:pic>
    </p:spTree>
    <p:extLst>
      <p:ext uri="{BB962C8B-B14F-4D97-AF65-F5344CB8AC3E}">
        <p14:creationId xmlns:p14="http://schemas.microsoft.com/office/powerpoint/2010/main" val="36002619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Step 5: Make a Decision</a:t>
            </a:r>
          </a:p>
        </p:txBody>
      </p:sp>
      <p:sp>
        <p:nvSpPr>
          <p:cNvPr id="6" name="Content Placeholder 5"/>
          <p:cNvSpPr txBox="1">
            <a:spLocks noGrp="1"/>
          </p:cNvSpPr>
          <p:nvPr>
            <p:ph idx="1"/>
          </p:nvPr>
        </p:nvSpPr>
        <p:spPr>
          <a:xfrm>
            <a:off x="380999" y="1719071"/>
            <a:ext cx="8407893" cy="400110"/>
          </a:xfrm>
          <a:prstGeom prst="rect">
            <a:avLst/>
          </a:prstGeom>
          <a:noFill/>
        </p:spPr>
        <p:txBody>
          <a:bodyPr wrap="square" rtlCol="0">
            <a:spAutoFit/>
          </a:bodyPr>
          <a:lstStyle/>
          <a:p>
            <a:endParaRPr lang="en-US" dirty="0"/>
          </a:p>
        </p:txBody>
      </p:sp>
      <p:graphicFrame>
        <p:nvGraphicFramePr>
          <p:cNvPr id="4" name="Content Placeholder 18"/>
          <p:cNvGraphicFramePr>
            <a:graphicFrameLocks/>
          </p:cNvGraphicFramePr>
          <p:nvPr>
            <p:extLst>
              <p:ext uri="{D42A27DB-BD31-4B8C-83A1-F6EECF244321}">
                <p14:modId xmlns:p14="http://schemas.microsoft.com/office/powerpoint/2010/main" val="2112892793"/>
              </p:ext>
            </p:extLst>
          </p:nvPr>
        </p:nvGraphicFramePr>
        <p:xfrm>
          <a:off x="380999" y="1719071"/>
          <a:ext cx="8172450" cy="2991630"/>
        </p:xfrm>
        <a:graphic>
          <a:graphicData uri="http://schemas.openxmlformats.org/drawingml/2006/table">
            <a:tbl>
              <a:tblPr/>
              <a:tblGrid>
                <a:gridCol w="1524073">
                  <a:extLst>
                    <a:ext uri="{9D8B030D-6E8A-4147-A177-3AD203B41FA5}">
                      <a16:colId xmlns:a16="http://schemas.microsoft.com/office/drawing/2014/main" val="20000"/>
                    </a:ext>
                  </a:extLst>
                </a:gridCol>
                <a:gridCol w="1069648">
                  <a:extLst>
                    <a:ext uri="{9D8B030D-6E8A-4147-A177-3AD203B41FA5}">
                      <a16:colId xmlns:a16="http://schemas.microsoft.com/office/drawing/2014/main" val="20001"/>
                    </a:ext>
                  </a:extLst>
                </a:gridCol>
                <a:gridCol w="595566">
                  <a:extLst>
                    <a:ext uri="{9D8B030D-6E8A-4147-A177-3AD203B41FA5}">
                      <a16:colId xmlns:a16="http://schemas.microsoft.com/office/drawing/2014/main" val="20002"/>
                    </a:ext>
                  </a:extLst>
                </a:gridCol>
                <a:gridCol w="1062038">
                  <a:extLst>
                    <a:ext uri="{9D8B030D-6E8A-4147-A177-3AD203B41FA5}">
                      <a16:colId xmlns:a16="http://schemas.microsoft.com/office/drawing/2014/main" val="20003"/>
                    </a:ext>
                  </a:extLst>
                </a:gridCol>
                <a:gridCol w="911225">
                  <a:extLst>
                    <a:ext uri="{9D8B030D-6E8A-4147-A177-3AD203B41FA5}">
                      <a16:colId xmlns:a16="http://schemas.microsoft.com/office/drawing/2014/main" val="20004"/>
                    </a:ext>
                  </a:extLst>
                </a:gridCol>
                <a:gridCol w="981075">
                  <a:extLst>
                    <a:ext uri="{9D8B030D-6E8A-4147-A177-3AD203B41FA5}">
                      <a16:colId xmlns:a16="http://schemas.microsoft.com/office/drawing/2014/main" val="20005"/>
                    </a:ext>
                  </a:extLst>
                </a:gridCol>
                <a:gridCol w="1296987">
                  <a:extLst>
                    <a:ext uri="{9D8B030D-6E8A-4147-A177-3AD203B41FA5}">
                      <a16:colId xmlns:a16="http://schemas.microsoft.com/office/drawing/2014/main" val="20006"/>
                    </a:ext>
                  </a:extLst>
                </a:gridCol>
                <a:gridCol w="731838">
                  <a:extLst>
                    <a:ext uri="{9D8B030D-6E8A-4147-A177-3AD203B41FA5}">
                      <a16:colId xmlns:a16="http://schemas.microsoft.com/office/drawing/2014/main" val="20007"/>
                    </a:ext>
                  </a:extLst>
                </a:gridCol>
              </a:tblGrid>
              <a:tr h="65522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Variance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SS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df</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Mean Square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a:ln>
                            <a:noFill/>
                          </a:ln>
                          <a:solidFill>
                            <a:srgbClr val="FFFFFF"/>
                          </a:solidFill>
                          <a:effectLst/>
                          <a:latin typeface="Georgia" pitchFamily="18" charset="0"/>
                          <a:ea typeface="MS PGothic" pitchFamily="34" charset="-128"/>
                        </a:rPr>
                        <a:t>F</a:t>
                      </a:r>
                      <a:r>
                        <a:rPr kumimoji="0" lang="en-US" sz="1600" b="1" i="0" u="none" strike="noStrike" cap="none" normalizeH="0" baseline="0">
                          <a:ln>
                            <a:noFill/>
                          </a:ln>
                          <a:solidFill>
                            <a:srgbClr val="FFFFFF"/>
                          </a:solidFill>
                          <a:effectLst/>
                          <a:latin typeface="Georgia" pitchFamily="18" charset="0"/>
                          <a:ea typeface="MS PGothic" pitchFamily="34" charset="-128"/>
                        </a:rPr>
                        <a:t> obt</a:t>
                      </a:r>
                      <a:endParaRPr kumimoji="0" lang="en-US" sz="1600" b="1" i="1" u="none" strike="noStrike" cap="none" normalizeH="0" baseline="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rgbClr val="FFFFFF"/>
                          </a:solidFill>
                          <a:effectLst/>
                          <a:latin typeface="Georgia" pitchFamily="18" charset="0"/>
                          <a:ea typeface="MS PGothic" pitchFamily="34" charset="-128"/>
                        </a:rPr>
                        <a:t>F</a:t>
                      </a:r>
                      <a:r>
                        <a:rPr kumimoji="0" lang="en-US" sz="1600" b="1" i="0" u="none" strike="noStrike" cap="none" normalizeH="0" baseline="0" dirty="0">
                          <a:ln>
                            <a:noFill/>
                          </a:ln>
                          <a:solidFill>
                            <a:srgbClr val="FFFFFF"/>
                          </a:solidFill>
                          <a:effectLst/>
                          <a:latin typeface="Georgia" pitchFamily="18" charset="0"/>
                          <a:ea typeface="MS PGothic" pitchFamily="34" charset="-128"/>
                        </a:rPr>
                        <a:t> </a:t>
                      </a:r>
                      <a:r>
                        <a:rPr kumimoji="0" lang="en-US" sz="1600" b="1" i="0" u="none" strike="noStrike" cap="none" normalizeH="0" baseline="0" dirty="0" err="1">
                          <a:ln>
                            <a:noFill/>
                          </a:ln>
                          <a:solidFill>
                            <a:srgbClr val="FFFFFF"/>
                          </a:solidFill>
                          <a:effectLst/>
                          <a:latin typeface="Georgia" pitchFamily="18" charset="0"/>
                          <a:ea typeface="MS PGothic" pitchFamily="34" charset="-128"/>
                        </a:rPr>
                        <a:t>crit</a:t>
                      </a:r>
                      <a:endParaRPr kumimoji="0" lang="en-US" sz="1600" b="1" i="1" u="none" strike="noStrike" cap="none" normalizeH="0" baseline="0" dirty="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Decision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η</a:t>
                      </a:r>
                      <a:r>
                        <a:rPr kumimoji="0" lang="en-US" sz="1600" b="1" i="0" u="none" strike="noStrike" cap="none" normalizeH="0" baseline="30000">
                          <a:ln>
                            <a:noFill/>
                          </a:ln>
                          <a:solidFill>
                            <a:srgbClr val="FFFFFF"/>
                          </a:solidFill>
                          <a:effectLst/>
                          <a:latin typeface="Georgia" pitchFamily="18" charset="0"/>
                          <a:ea typeface="MS PGothic" pitchFamily="34" charset="-128"/>
                        </a:rPr>
                        <a:t>2</a:t>
                      </a:r>
                      <a:endParaRPr kumimoji="0" lang="en-US" sz="1600" b="1" i="0" u="none" strike="noStrike" cap="none" normalizeH="0" baseline="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42029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Total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2992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103.17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4202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Gender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616.53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616.53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10.89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4.26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4202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Learning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523.43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261.77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4.62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3.40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655227">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Gender x Learning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493.11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246.56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4.35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3.40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4202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Error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1358.93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56.62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bl>
          </a:graphicData>
        </a:graphic>
      </p:graphicFrame>
      <p:sp>
        <p:nvSpPr>
          <p:cNvPr id="5" name="TextBox 4"/>
          <p:cNvSpPr txBox="1"/>
          <p:nvPr/>
        </p:nvSpPr>
        <p:spPr>
          <a:xfrm>
            <a:off x="6557313" y="2857788"/>
            <a:ext cx="1214828" cy="369332"/>
          </a:xfrm>
          <a:prstGeom prst="rect">
            <a:avLst/>
          </a:prstGeom>
          <a:noFill/>
        </p:spPr>
        <p:txBody>
          <a:bodyPr wrap="square" rtlCol="0">
            <a:spAutoFit/>
          </a:bodyPr>
          <a:lstStyle/>
          <a:p>
            <a:r>
              <a:rPr lang="en-US" dirty="0"/>
              <a:t>Reject</a:t>
            </a:r>
          </a:p>
        </p:txBody>
      </p:sp>
      <p:sp>
        <p:nvSpPr>
          <p:cNvPr id="7" name="TextBox 6"/>
          <p:cNvSpPr txBox="1"/>
          <p:nvPr/>
        </p:nvSpPr>
        <p:spPr>
          <a:xfrm>
            <a:off x="6557313" y="3227120"/>
            <a:ext cx="1214828" cy="369332"/>
          </a:xfrm>
          <a:prstGeom prst="rect">
            <a:avLst/>
          </a:prstGeom>
          <a:noFill/>
        </p:spPr>
        <p:txBody>
          <a:bodyPr wrap="square" rtlCol="0">
            <a:spAutoFit/>
          </a:bodyPr>
          <a:lstStyle/>
          <a:p>
            <a:r>
              <a:rPr lang="en-US" dirty="0"/>
              <a:t>Reject</a:t>
            </a:r>
          </a:p>
        </p:txBody>
      </p:sp>
      <p:sp>
        <p:nvSpPr>
          <p:cNvPr id="8" name="TextBox 7"/>
          <p:cNvSpPr txBox="1"/>
          <p:nvPr/>
        </p:nvSpPr>
        <p:spPr>
          <a:xfrm>
            <a:off x="6557313" y="3728087"/>
            <a:ext cx="1214828" cy="369332"/>
          </a:xfrm>
          <a:prstGeom prst="rect">
            <a:avLst/>
          </a:prstGeom>
          <a:noFill/>
        </p:spPr>
        <p:txBody>
          <a:bodyPr wrap="square" rtlCol="0">
            <a:spAutoFit/>
          </a:bodyPr>
          <a:lstStyle/>
          <a:p>
            <a:r>
              <a:rPr lang="en-US" dirty="0"/>
              <a:t>Reject</a:t>
            </a:r>
          </a:p>
        </p:txBody>
      </p:sp>
      <p:pic>
        <p:nvPicPr>
          <p:cNvPr id="9" name="Picture 8"/>
          <p:cNvPicPr>
            <a:picLocks noChangeAspect="1"/>
          </p:cNvPicPr>
          <p:nvPr/>
        </p:nvPicPr>
        <p:blipFill rotWithShape="1">
          <a:blip r:embed="rId2"/>
          <a:srcRect t="47644" r="69202" b="13814"/>
          <a:stretch/>
        </p:blipFill>
        <p:spPr>
          <a:xfrm>
            <a:off x="173927" y="4914843"/>
            <a:ext cx="2816193" cy="1090653"/>
          </a:xfrm>
          <a:prstGeom prst="rect">
            <a:avLst/>
          </a:prstGeom>
        </p:spPr>
      </p:pic>
      <p:sp>
        <p:nvSpPr>
          <p:cNvPr id="11" name="TextBox 10"/>
          <p:cNvSpPr txBox="1"/>
          <p:nvPr/>
        </p:nvSpPr>
        <p:spPr>
          <a:xfrm>
            <a:off x="7910736" y="2825522"/>
            <a:ext cx="642713" cy="369332"/>
          </a:xfrm>
          <a:prstGeom prst="rect">
            <a:avLst/>
          </a:prstGeom>
          <a:noFill/>
        </p:spPr>
        <p:txBody>
          <a:bodyPr wrap="square" rtlCol="0">
            <a:spAutoFit/>
          </a:bodyPr>
          <a:lstStyle/>
          <a:p>
            <a:r>
              <a:rPr lang="en-US" dirty="0"/>
              <a:t>.21</a:t>
            </a:r>
          </a:p>
        </p:txBody>
      </p:sp>
      <p:sp>
        <p:nvSpPr>
          <p:cNvPr id="12" name="TextBox 11"/>
          <p:cNvSpPr txBox="1"/>
          <p:nvPr/>
        </p:nvSpPr>
        <p:spPr>
          <a:xfrm>
            <a:off x="7849947" y="3236808"/>
            <a:ext cx="642713" cy="369332"/>
          </a:xfrm>
          <a:prstGeom prst="rect">
            <a:avLst/>
          </a:prstGeom>
          <a:noFill/>
        </p:spPr>
        <p:txBody>
          <a:bodyPr wrap="square" rtlCol="0">
            <a:spAutoFit/>
          </a:bodyPr>
          <a:lstStyle/>
          <a:p>
            <a:r>
              <a:rPr lang="en-US" dirty="0"/>
              <a:t>.17</a:t>
            </a:r>
          </a:p>
        </p:txBody>
      </p:sp>
      <p:sp>
        <p:nvSpPr>
          <p:cNvPr id="13" name="TextBox 12"/>
          <p:cNvSpPr txBox="1"/>
          <p:nvPr/>
        </p:nvSpPr>
        <p:spPr>
          <a:xfrm>
            <a:off x="7849947" y="3728087"/>
            <a:ext cx="642713" cy="369332"/>
          </a:xfrm>
          <a:prstGeom prst="rect">
            <a:avLst/>
          </a:prstGeom>
          <a:noFill/>
        </p:spPr>
        <p:txBody>
          <a:bodyPr wrap="square" rtlCol="0">
            <a:spAutoFit/>
          </a:bodyPr>
          <a:lstStyle/>
          <a:p>
            <a:r>
              <a:rPr lang="en-US" dirty="0"/>
              <a:t>.16</a:t>
            </a:r>
          </a:p>
        </p:txBody>
      </p:sp>
      <p:pic>
        <p:nvPicPr>
          <p:cNvPr id="14" name="Picture 13"/>
          <p:cNvPicPr>
            <a:picLocks noChangeAspect="1"/>
          </p:cNvPicPr>
          <p:nvPr/>
        </p:nvPicPr>
        <p:blipFill rotWithShape="1">
          <a:blip r:embed="rId2"/>
          <a:srcRect l="32761" t="30081" b="6281"/>
          <a:stretch/>
        </p:blipFill>
        <p:spPr>
          <a:xfrm>
            <a:off x="3106095" y="4914843"/>
            <a:ext cx="5797685" cy="1698105"/>
          </a:xfrm>
          <a:prstGeom prst="rect">
            <a:avLst/>
          </a:prstGeom>
        </p:spPr>
      </p:pic>
    </p:spTree>
    <p:extLst>
      <p:ext uri="{BB962C8B-B14F-4D97-AF65-F5344CB8AC3E}">
        <p14:creationId xmlns:p14="http://schemas.microsoft.com/office/powerpoint/2010/main" val="2873130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1" grpId="0"/>
      <p:bldP spid="12" grpId="0"/>
      <p:bldP spid="1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Graphical Display</a:t>
            </a:r>
          </a:p>
        </p:txBody>
      </p:sp>
      <p:graphicFrame>
        <p:nvGraphicFramePr>
          <p:cNvPr id="5" name="Chart 3"/>
          <p:cNvGraphicFramePr>
            <a:graphicFrameLocks/>
          </p:cNvGraphicFramePr>
          <p:nvPr>
            <p:extLst>
              <p:ext uri="{D42A27DB-BD31-4B8C-83A1-F6EECF244321}">
                <p14:modId xmlns:p14="http://schemas.microsoft.com/office/powerpoint/2010/main" val="157187052"/>
              </p:ext>
            </p:extLst>
          </p:nvPr>
        </p:nvGraphicFramePr>
        <p:xfrm>
          <a:off x="629643" y="1719071"/>
          <a:ext cx="8159249" cy="4272620"/>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629642" y="6005496"/>
            <a:ext cx="8132617" cy="646331"/>
          </a:xfrm>
          <a:prstGeom prst="rect">
            <a:avLst/>
          </a:prstGeom>
          <a:noFill/>
        </p:spPr>
        <p:txBody>
          <a:bodyPr wrap="square" rtlCol="0">
            <a:spAutoFit/>
          </a:bodyPr>
          <a:lstStyle/>
          <a:p>
            <a:r>
              <a:rPr lang="en-US" i="1" dirty="0"/>
              <a:t>Figure 1: </a:t>
            </a:r>
            <a:r>
              <a:rPr lang="en-US" dirty="0"/>
              <a:t>Graph displaying mean scores on </a:t>
            </a:r>
            <a:r>
              <a:rPr lang="en-US" dirty="0" err="1"/>
              <a:t>behavioural</a:t>
            </a:r>
            <a:r>
              <a:rPr lang="en-US" dirty="0"/>
              <a:t> intent scale by gender congruency and learning ability.</a:t>
            </a:r>
          </a:p>
        </p:txBody>
      </p:sp>
    </p:spTree>
    <p:extLst>
      <p:ext uri="{BB962C8B-B14F-4D97-AF65-F5344CB8AC3E}">
        <p14:creationId xmlns:p14="http://schemas.microsoft.com/office/powerpoint/2010/main" val="161325104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457200" y="4562785"/>
            <a:ext cx="8763000" cy="2667000"/>
          </a:xfrm>
        </p:spPr>
        <p:txBody>
          <a:bodyPr>
            <a:noAutofit/>
          </a:bodyPr>
          <a:lstStyle/>
          <a:p>
            <a:pPr>
              <a:lnSpc>
                <a:spcPct val="120000"/>
              </a:lnSpc>
            </a:pPr>
            <a:r>
              <a:rPr lang="en-US" sz="2000" dirty="0"/>
              <a:t>Since all </a:t>
            </a:r>
            <a:r>
              <a:rPr lang="en-US" sz="2000" i="1" dirty="0" err="1"/>
              <a:t>F</a:t>
            </a:r>
            <a:r>
              <a:rPr lang="en-US" sz="2000" dirty="0" err="1"/>
              <a:t>obt</a:t>
            </a:r>
            <a:r>
              <a:rPr lang="en-US" sz="2000" dirty="0"/>
              <a:t> values fall in the rejection region</a:t>
            </a:r>
          </a:p>
          <a:p>
            <a:pPr>
              <a:lnSpc>
                <a:spcPct val="120000"/>
              </a:lnSpc>
            </a:pPr>
            <a:r>
              <a:rPr lang="en-US" sz="2000" dirty="0"/>
              <a:t>Reject Ho and accept Ha for both main effects and the interaction</a:t>
            </a:r>
          </a:p>
          <a:p>
            <a:pPr>
              <a:lnSpc>
                <a:spcPct val="120000"/>
              </a:lnSpc>
            </a:pPr>
            <a:r>
              <a:rPr lang="en-US" sz="2000" dirty="0"/>
              <a:t>Conclude that there are significant differences in perceptions of intelligence between gender, learning groups and the interaction of the two variables</a:t>
            </a:r>
          </a:p>
        </p:txBody>
      </p:sp>
      <p:graphicFrame>
        <p:nvGraphicFramePr>
          <p:cNvPr id="6" name="Content Placeholder 18"/>
          <p:cNvGraphicFramePr>
            <a:graphicFrameLocks/>
          </p:cNvGraphicFramePr>
          <p:nvPr>
            <p:extLst>
              <p:ext uri="{D42A27DB-BD31-4B8C-83A1-F6EECF244321}">
                <p14:modId xmlns:p14="http://schemas.microsoft.com/office/powerpoint/2010/main" val="2310824141"/>
              </p:ext>
            </p:extLst>
          </p:nvPr>
        </p:nvGraphicFramePr>
        <p:xfrm>
          <a:off x="457200" y="1752600"/>
          <a:ext cx="8305802" cy="2475223"/>
        </p:xfrm>
        <a:graphic>
          <a:graphicData uri="http://schemas.openxmlformats.org/drawingml/2006/table">
            <a:tbl>
              <a:tblPr/>
              <a:tblGrid>
                <a:gridCol w="2015670">
                  <a:extLst>
                    <a:ext uri="{9D8B030D-6E8A-4147-A177-3AD203B41FA5}">
                      <a16:colId xmlns:a16="http://schemas.microsoft.com/office/drawing/2014/main" val="20000"/>
                    </a:ext>
                  </a:extLst>
                </a:gridCol>
                <a:gridCol w="1108906">
                  <a:extLst>
                    <a:ext uri="{9D8B030D-6E8A-4147-A177-3AD203B41FA5}">
                      <a16:colId xmlns:a16="http://schemas.microsoft.com/office/drawing/2014/main" val="20001"/>
                    </a:ext>
                  </a:extLst>
                </a:gridCol>
                <a:gridCol w="572338">
                  <a:extLst>
                    <a:ext uri="{9D8B030D-6E8A-4147-A177-3AD203B41FA5}">
                      <a16:colId xmlns:a16="http://schemas.microsoft.com/office/drawing/2014/main" val="20002"/>
                    </a:ext>
                  </a:extLst>
                </a:gridCol>
                <a:gridCol w="947935">
                  <a:extLst>
                    <a:ext uri="{9D8B030D-6E8A-4147-A177-3AD203B41FA5}">
                      <a16:colId xmlns:a16="http://schemas.microsoft.com/office/drawing/2014/main" val="20003"/>
                    </a:ext>
                  </a:extLst>
                </a:gridCol>
                <a:gridCol w="769080">
                  <a:extLst>
                    <a:ext uri="{9D8B030D-6E8A-4147-A177-3AD203B41FA5}">
                      <a16:colId xmlns:a16="http://schemas.microsoft.com/office/drawing/2014/main" val="20004"/>
                    </a:ext>
                  </a:extLst>
                </a:gridCol>
                <a:gridCol w="965821">
                  <a:extLst>
                    <a:ext uri="{9D8B030D-6E8A-4147-A177-3AD203B41FA5}">
                      <a16:colId xmlns:a16="http://schemas.microsoft.com/office/drawing/2014/main" val="20005"/>
                    </a:ext>
                  </a:extLst>
                </a:gridCol>
                <a:gridCol w="1182272">
                  <a:extLst>
                    <a:ext uri="{9D8B030D-6E8A-4147-A177-3AD203B41FA5}">
                      <a16:colId xmlns:a16="http://schemas.microsoft.com/office/drawing/2014/main" val="20006"/>
                    </a:ext>
                  </a:extLst>
                </a:gridCol>
                <a:gridCol w="743780">
                  <a:extLst>
                    <a:ext uri="{9D8B030D-6E8A-4147-A177-3AD203B41FA5}">
                      <a16:colId xmlns:a16="http://schemas.microsoft.com/office/drawing/2014/main" val="20007"/>
                    </a:ext>
                  </a:extLst>
                </a:gridCol>
              </a:tblGrid>
              <a:tr h="37121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Variance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SS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df</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MS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a:ln>
                            <a:noFill/>
                          </a:ln>
                          <a:solidFill>
                            <a:srgbClr val="FFFFFF"/>
                          </a:solidFill>
                          <a:effectLst/>
                          <a:latin typeface="Georgia" pitchFamily="18" charset="0"/>
                          <a:ea typeface="MS PGothic" pitchFamily="34" charset="-128"/>
                        </a:rPr>
                        <a:t>F</a:t>
                      </a:r>
                      <a:r>
                        <a:rPr kumimoji="0" lang="en-US" sz="1600" b="1" i="0" u="none" strike="noStrike" cap="none" normalizeH="0" baseline="0">
                          <a:ln>
                            <a:noFill/>
                          </a:ln>
                          <a:solidFill>
                            <a:srgbClr val="FFFFFF"/>
                          </a:solidFill>
                          <a:effectLst/>
                          <a:latin typeface="Georgia" pitchFamily="18" charset="0"/>
                          <a:ea typeface="MS PGothic" pitchFamily="34" charset="-128"/>
                        </a:rPr>
                        <a:t> obt</a:t>
                      </a:r>
                      <a:endParaRPr kumimoji="0" lang="en-US" sz="1600" b="1" i="1" u="none" strike="noStrike" cap="none" normalizeH="0" baseline="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rgbClr val="FFFFFF"/>
                          </a:solidFill>
                          <a:effectLst/>
                          <a:latin typeface="Georgia" pitchFamily="18" charset="0"/>
                          <a:ea typeface="MS PGothic" pitchFamily="34" charset="-128"/>
                        </a:rPr>
                        <a:t>F</a:t>
                      </a:r>
                      <a:r>
                        <a:rPr kumimoji="0" lang="en-US" sz="1600" b="1" i="0" u="none" strike="noStrike" cap="none" normalizeH="0" baseline="0" dirty="0">
                          <a:ln>
                            <a:noFill/>
                          </a:ln>
                          <a:solidFill>
                            <a:srgbClr val="FFFFFF"/>
                          </a:solidFill>
                          <a:effectLst/>
                          <a:latin typeface="Georgia" pitchFamily="18" charset="0"/>
                          <a:ea typeface="MS PGothic" pitchFamily="34" charset="-128"/>
                        </a:rPr>
                        <a:t> </a:t>
                      </a:r>
                      <a:r>
                        <a:rPr kumimoji="0" lang="en-US" sz="1600" b="1" i="0" u="none" strike="noStrike" cap="none" normalizeH="0" baseline="0" dirty="0" err="1">
                          <a:ln>
                            <a:noFill/>
                          </a:ln>
                          <a:solidFill>
                            <a:srgbClr val="FFFFFF"/>
                          </a:solidFill>
                          <a:effectLst/>
                          <a:latin typeface="Georgia" pitchFamily="18" charset="0"/>
                          <a:ea typeface="MS PGothic" pitchFamily="34" charset="-128"/>
                        </a:rPr>
                        <a:t>crit</a:t>
                      </a:r>
                      <a:endParaRPr kumimoji="0" lang="en-US" sz="1600" b="1" i="1" u="none" strike="noStrike" cap="none" normalizeH="0" baseline="0" dirty="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Decision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η</a:t>
                      </a:r>
                      <a:r>
                        <a:rPr kumimoji="0" lang="en-US" sz="1600" b="1" i="0" u="none" strike="noStrike" cap="none" normalizeH="0" baseline="30000">
                          <a:ln>
                            <a:noFill/>
                          </a:ln>
                          <a:solidFill>
                            <a:srgbClr val="FFFFFF"/>
                          </a:solidFill>
                          <a:effectLst/>
                          <a:latin typeface="Georgia" pitchFamily="18" charset="0"/>
                          <a:ea typeface="MS PGothic" pitchFamily="34" charset="-128"/>
                        </a:rPr>
                        <a:t>2</a:t>
                      </a:r>
                      <a:endParaRPr kumimoji="0" lang="en-US" sz="1600" b="1" i="0" u="none" strike="noStrike" cap="none" normalizeH="0" baseline="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42029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Total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2992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103.17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4202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Gender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616.53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616.53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10.89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4.26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Georgia" pitchFamily="18" charset="0"/>
                          <a:ea typeface="MS PGothic" pitchFamily="34" charset="-128"/>
                        </a:rPr>
                        <a:t>Reject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4202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Learning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523.43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261.77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4.62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3.40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Georgia" pitchFamily="18" charset="0"/>
                          <a:ea typeface="MS PGothic" pitchFamily="34" charset="-128"/>
                        </a:rPr>
                        <a:t>Reject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42283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Gender x Learning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493.11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246.56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4.35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3.40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Georgia" pitchFamily="18" charset="0"/>
                          <a:ea typeface="MS PGothic" pitchFamily="34" charset="-128"/>
                        </a:rPr>
                        <a:t>Reject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4202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Error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1358.93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56.62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bl>
          </a:graphicData>
        </a:graphic>
      </p:graphicFrame>
      <p:sp>
        <p:nvSpPr>
          <p:cNvPr id="10" name="Title 9"/>
          <p:cNvSpPr>
            <a:spLocks noGrp="1"/>
          </p:cNvSpPr>
          <p:nvPr>
            <p:ph type="title"/>
          </p:nvPr>
        </p:nvSpPr>
        <p:spPr/>
        <p:txBody>
          <a:bodyPr/>
          <a:lstStyle/>
          <a:p>
            <a:r>
              <a:rPr lang="en-CA" dirty="0"/>
              <a:t>Step 5 cont’d</a:t>
            </a:r>
          </a:p>
        </p:txBody>
      </p:sp>
    </p:spTree>
    <p:extLst>
      <p:ext uri="{BB962C8B-B14F-4D97-AF65-F5344CB8AC3E}">
        <p14:creationId xmlns:p14="http://schemas.microsoft.com/office/powerpoint/2010/main" val="247878781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8"/>
          <p:cNvGraphicFramePr>
            <a:graphicFrameLocks/>
          </p:cNvGraphicFramePr>
          <p:nvPr>
            <p:extLst/>
          </p:nvPr>
        </p:nvGraphicFramePr>
        <p:xfrm>
          <a:off x="457200" y="1752600"/>
          <a:ext cx="8305802" cy="2475223"/>
        </p:xfrm>
        <a:graphic>
          <a:graphicData uri="http://schemas.openxmlformats.org/drawingml/2006/table">
            <a:tbl>
              <a:tblPr/>
              <a:tblGrid>
                <a:gridCol w="2015670">
                  <a:extLst>
                    <a:ext uri="{9D8B030D-6E8A-4147-A177-3AD203B41FA5}">
                      <a16:colId xmlns:a16="http://schemas.microsoft.com/office/drawing/2014/main" val="20000"/>
                    </a:ext>
                  </a:extLst>
                </a:gridCol>
                <a:gridCol w="1108906">
                  <a:extLst>
                    <a:ext uri="{9D8B030D-6E8A-4147-A177-3AD203B41FA5}">
                      <a16:colId xmlns:a16="http://schemas.microsoft.com/office/drawing/2014/main" val="20001"/>
                    </a:ext>
                  </a:extLst>
                </a:gridCol>
                <a:gridCol w="572338">
                  <a:extLst>
                    <a:ext uri="{9D8B030D-6E8A-4147-A177-3AD203B41FA5}">
                      <a16:colId xmlns:a16="http://schemas.microsoft.com/office/drawing/2014/main" val="20002"/>
                    </a:ext>
                  </a:extLst>
                </a:gridCol>
                <a:gridCol w="947935">
                  <a:extLst>
                    <a:ext uri="{9D8B030D-6E8A-4147-A177-3AD203B41FA5}">
                      <a16:colId xmlns:a16="http://schemas.microsoft.com/office/drawing/2014/main" val="20003"/>
                    </a:ext>
                  </a:extLst>
                </a:gridCol>
                <a:gridCol w="769080">
                  <a:extLst>
                    <a:ext uri="{9D8B030D-6E8A-4147-A177-3AD203B41FA5}">
                      <a16:colId xmlns:a16="http://schemas.microsoft.com/office/drawing/2014/main" val="20004"/>
                    </a:ext>
                  </a:extLst>
                </a:gridCol>
                <a:gridCol w="965821">
                  <a:extLst>
                    <a:ext uri="{9D8B030D-6E8A-4147-A177-3AD203B41FA5}">
                      <a16:colId xmlns:a16="http://schemas.microsoft.com/office/drawing/2014/main" val="20005"/>
                    </a:ext>
                  </a:extLst>
                </a:gridCol>
                <a:gridCol w="1182272">
                  <a:extLst>
                    <a:ext uri="{9D8B030D-6E8A-4147-A177-3AD203B41FA5}">
                      <a16:colId xmlns:a16="http://schemas.microsoft.com/office/drawing/2014/main" val="20006"/>
                    </a:ext>
                  </a:extLst>
                </a:gridCol>
                <a:gridCol w="743780">
                  <a:extLst>
                    <a:ext uri="{9D8B030D-6E8A-4147-A177-3AD203B41FA5}">
                      <a16:colId xmlns:a16="http://schemas.microsoft.com/office/drawing/2014/main" val="20007"/>
                    </a:ext>
                  </a:extLst>
                </a:gridCol>
              </a:tblGrid>
              <a:tr h="37121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Variance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SS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df</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MS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a:ln>
                            <a:noFill/>
                          </a:ln>
                          <a:solidFill>
                            <a:srgbClr val="FFFFFF"/>
                          </a:solidFill>
                          <a:effectLst/>
                          <a:latin typeface="Georgia" pitchFamily="18" charset="0"/>
                          <a:ea typeface="MS PGothic" pitchFamily="34" charset="-128"/>
                        </a:rPr>
                        <a:t>F</a:t>
                      </a:r>
                      <a:r>
                        <a:rPr kumimoji="0" lang="en-US" sz="1600" b="1" i="0" u="none" strike="noStrike" cap="none" normalizeH="0" baseline="0">
                          <a:ln>
                            <a:noFill/>
                          </a:ln>
                          <a:solidFill>
                            <a:srgbClr val="FFFFFF"/>
                          </a:solidFill>
                          <a:effectLst/>
                          <a:latin typeface="Georgia" pitchFamily="18" charset="0"/>
                          <a:ea typeface="MS PGothic" pitchFamily="34" charset="-128"/>
                        </a:rPr>
                        <a:t> obt</a:t>
                      </a:r>
                      <a:endParaRPr kumimoji="0" lang="en-US" sz="1600" b="1" i="1" u="none" strike="noStrike" cap="none" normalizeH="0" baseline="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rgbClr val="FFFFFF"/>
                          </a:solidFill>
                          <a:effectLst/>
                          <a:latin typeface="Georgia" pitchFamily="18" charset="0"/>
                          <a:ea typeface="MS PGothic" pitchFamily="34" charset="-128"/>
                        </a:rPr>
                        <a:t>F</a:t>
                      </a:r>
                      <a:r>
                        <a:rPr kumimoji="0" lang="en-US" sz="1600" b="1" i="0" u="none" strike="noStrike" cap="none" normalizeH="0" baseline="0" dirty="0">
                          <a:ln>
                            <a:noFill/>
                          </a:ln>
                          <a:solidFill>
                            <a:srgbClr val="FFFFFF"/>
                          </a:solidFill>
                          <a:effectLst/>
                          <a:latin typeface="Georgia" pitchFamily="18" charset="0"/>
                          <a:ea typeface="MS PGothic" pitchFamily="34" charset="-128"/>
                        </a:rPr>
                        <a:t> </a:t>
                      </a:r>
                      <a:r>
                        <a:rPr kumimoji="0" lang="en-US" sz="1600" b="1" i="0" u="none" strike="noStrike" cap="none" normalizeH="0" baseline="0" dirty="0" err="1">
                          <a:ln>
                            <a:noFill/>
                          </a:ln>
                          <a:solidFill>
                            <a:srgbClr val="FFFFFF"/>
                          </a:solidFill>
                          <a:effectLst/>
                          <a:latin typeface="Georgia" pitchFamily="18" charset="0"/>
                          <a:ea typeface="MS PGothic" pitchFamily="34" charset="-128"/>
                        </a:rPr>
                        <a:t>crit</a:t>
                      </a:r>
                      <a:endParaRPr kumimoji="0" lang="en-US" sz="1600" b="1" i="1" u="none" strike="noStrike" cap="none" normalizeH="0" baseline="0" dirty="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Georgia" pitchFamily="18" charset="0"/>
                          <a:ea typeface="MS PGothic" pitchFamily="34" charset="-128"/>
                        </a:rPr>
                        <a:t>Decision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FFFFFF"/>
                          </a:solidFill>
                          <a:effectLst/>
                          <a:latin typeface="Georgia" pitchFamily="18" charset="0"/>
                          <a:ea typeface="MS PGothic" pitchFamily="34" charset="-128"/>
                        </a:rPr>
                        <a:t>η</a:t>
                      </a:r>
                      <a:r>
                        <a:rPr kumimoji="0" lang="en-US" sz="1600" b="1" i="0" u="none" strike="noStrike" cap="none" normalizeH="0" baseline="30000">
                          <a:ln>
                            <a:noFill/>
                          </a:ln>
                          <a:solidFill>
                            <a:srgbClr val="FFFFFF"/>
                          </a:solidFill>
                          <a:effectLst/>
                          <a:latin typeface="Georgia" pitchFamily="18" charset="0"/>
                          <a:ea typeface="MS PGothic" pitchFamily="34" charset="-128"/>
                        </a:rPr>
                        <a:t>2</a:t>
                      </a:r>
                      <a:endParaRPr kumimoji="0" lang="en-US" sz="1600" b="1" i="0" u="none" strike="noStrike" cap="none" normalizeH="0" baseline="0">
                        <a:ln>
                          <a:noFill/>
                        </a:ln>
                        <a:solidFill>
                          <a:srgbClr val="FFFFFF"/>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42029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Total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2992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103.17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4202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Gender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616.53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616.53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10.89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4.26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Georgia" pitchFamily="18" charset="0"/>
                          <a:ea typeface="MS PGothic" pitchFamily="34" charset="-128"/>
                        </a:rPr>
                        <a:t>Reject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4202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Learning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523.43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261.77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4.62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3.40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Georgia" pitchFamily="18" charset="0"/>
                          <a:ea typeface="MS PGothic" pitchFamily="34" charset="-128"/>
                        </a:rPr>
                        <a:t>Reject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42283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Gender x Learning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493.11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246.56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4.35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3.40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Georgia" pitchFamily="18" charset="0"/>
                          <a:ea typeface="MS PGothic" pitchFamily="34" charset="-128"/>
                        </a:rPr>
                        <a:t>Reject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4202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Error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1358.93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24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Georgia" pitchFamily="18" charset="0"/>
                          <a:ea typeface="MS PGothic" pitchFamily="34" charset="-128"/>
                        </a:rPr>
                        <a:t>56.62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Georgia" pitchFamily="18" charset="0"/>
                        <a:ea typeface="MS PGothic" pitchFamily="34"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bl>
          </a:graphicData>
        </a:graphic>
      </p:graphicFrame>
      <p:sp>
        <p:nvSpPr>
          <p:cNvPr id="10" name="Title 9"/>
          <p:cNvSpPr>
            <a:spLocks noGrp="1"/>
          </p:cNvSpPr>
          <p:nvPr>
            <p:ph type="title"/>
          </p:nvPr>
        </p:nvSpPr>
        <p:spPr/>
        <p:txBody>
          <a:bodyPr/>
          <a:lstStyle/>
          <a:p>
            <a:r>
              <a:rPr lang="en-CA" dirty="0"/>
              <a:t>Step 5 cont’d</a:t>
            </a:r>
          </a:p>
        </p:txBody>
      </p:sp>
      <p:sp>
        <p:nvSpPr>
          <p:cNvPr id="2" name="Rectangle 1"/>
          <p:cNvSpPr/>
          <p:nvPr/>
        </p:nvSpPr>
        <p:spPr>
          <a:xfrm>
            <a:off x="457200" y="4617739"/>
            <a:ext cx="5638800" cy="1200329"/>
          </a:xfrm>
          <a:prstGeom prst="rect">
            <a:avLst/>
          </a:prstGeom>
        </p:spPr>
        <p:txBody>
          <a:bodyPr wrap="square">
            <a:spAutoFit/>
          </a:bodyPr>
          <a:lstStyle/>
          <a:p>
            <a:pPr marL="342900" indent="-342900">
              <a:lnSpc>
                <a:spcPct val="120000"/>
              </a:lnSpc>
              <a:buFont typeface="Arial" panose="020B0604020202020204" pitchFamily="34" charset="0"/>
              <a:buChar char="•"/>
            </a:pPr>
            <a:r>
              <a:rPr lang="en-US" sz="2000" dirty="0"/>
              <a:t>BUT which learning groups are significantly different from each other?</a:t>
            </a:r>
          </a:p>
          <a:p>
            <a:pPr marL="342900" indent="-342900">
              <a:lnSpc>
                <a:spcPct val="120000"/>
              </a:lnSpc>
              <a:buFont typeface="Arial" panose="020B0604020202020204" pitchFamily="34" charset="0"/>
              <a:buChar char="•"/>
            </a:pPr>
            <a:r>
              <a:rPr lang="en-US" sz="2000" dirty="0"/>
              <a:t>What are the specific interactions?</a:t>
            </a:r>
          </a:p>
        </p:txBody>
      </p:sp>
      <p:sp>
        <p:nvSpPr>
          <p:cNvPr id="7" name="TextBox 6"/>
          <p:cNvSpPr txBox="1"/>
          <p:nvPr/>
        </p:nvSpPr>
        <p:spPr>
          <a:xfrm>
            <a:off x="2171701" y="5992540"/>
            <a:ext cx="4876800" cy="430887"/>
          </a:xfrm>
          <a:prstGeom prst="rect">
            <a:avLst/>
          </a:prstGeom>
          <a:noFill/>
        </p:spPr>
        <p:txBody>
          <a:bodyPr wrap="square" rtlCol="0">
            <a:spAutoFit/>
          </a:bodyPr>
          <a:lstStyle/>
          <a:p>
            <a:r>
              <a:rPr lang="en-US" sz="2200" dirty="0">
                <a:solidFill>
                  <a:srgbClr val="0000FF"/>
                </a:solidFill>
              </a:rPr>
              <a:t>Need to conduct pairwise comparisons!</a:t>
            </a:r>
          </a:p>
        </p:txBody>
      </p:sp>
    </p:spTree>
    <p:extLst>
      <p:ext uri="{BB962C8B-B14F-4D97-AF65-F5344CB8AC3E}">
        <p14:creationId xmlns:p14="http://schemas.microsoft.com/office/powerpoint/2010/main" val="199826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t>Pairwise Comparison- INTERACTION</a:t>
            </a:r>
          </a:p>
        </p:txBody>
      </p:sp>
      <p:sp>
        <p:nvSpPr>
          <p:cNvPr id="2" name="Content Placeholder 1"/>
          <p:cNvSpPr>
            <a:spLocks noGrp="1"/>
          </p:cNvSpPr>
          <p:nvPr>
            <p:ph idx="1"/>
          </p:nvPr>
        </p:nvSpPr>
        <p:spPr>
          <a:xfrm>
            <a:off x="380999" y="1719070"/>
            <a:ext cx="8407893" cy="4880071"/>
          </a:xfrm>
        </p:spPr>
        <p:txBody>
          <a:bodyPr>
            <a:normAutofit/>
          </a:bodyPr>
          <a:lstStyle/>
          <a:p>
            <a:r>
              <a:rPr lang="en-US" dirty="0"/>
              <a:t>Interaction is significant therefore calculate post-hoc test using cells means</a:t>
            </a:r>
          </a:p>
          <a:p>
            <a:endParaRPr lang="en-US" dirty="0"/>
          </a:p>
          <a:p>
            <a:pPr marL="45720" indent="0">
              <a:buNone/>
            </a:pPr>
            <a:endParaRPr lang="en-US" dirty="0"/>
          </a:p>
          <a:p>
            <a:r>
              <a:rPr lang="en-US" dirty="0"/>
              <a:t>Find q with…</a:t>
            </a:r>
          </a:p>
          <a:p>
            <a:pPr lvl="1"/>
            <a:r>
              <a:rPr lang="en-US" b="1" dirty="0"/>
              <a:t>Adjusted k</a:t>
            </a:r>
            <a:r>
              <a:rPr lang="en-US" dirty="0"/>
              <a:t>: Look at the bottom of page</a:t>
            </a:r>
          </a:p>
          <a:p>
            <a:pPr lvl="2"/>
            <a:r>
              <a:rPr lang="en-US" sz="1800" dirty="0"/>
              <a:t>k =        5</a:t>
            </a:r>
          </a:p>
          <a:p>
            <a:pPr lvl="2"/>
            <a:r>
              <a:rPr lang="en-US" sz="1800" dirty="0" err="1"/>
              <a:t>df</a:t>
            </a:r>
            <a:r>
              <a:rPr lang="en-US" sz="1800" baseline="-25000" dirty="0" err="1"/>
              <a:t>error</a:t>
            </a:r>
            <a:r>
              <a:rPr lang="en-US" sz="1800" dirty="0"/>
              <a:t> = 24</a:t>
            </a:r>
            <a:endParaRPr lang="en-US" dirty="0"/>
          </a:p>
          <a:p>
            <a:r>
              <a:rPr lang="en-US" dirty="0"/>
              <a:t>q = 4.17</a:t>
            </a:r>
          </a:p>
        </p:txBody>
      </p:sp>
      <p:pic>
        <p:nvPicPr>
          <p:cNvPr id="4" name="Picture 3"/>
          <p:cNvPicPr>
            <a:picLocks noChangeAspect="1"/>
          </p:cNvPicPr>
          <p:nvPr/>
        </p:nvPicPr>
        <p:blipFill rotWithShape="1">
          <a:blip r:embed="rId2"/>
          <a:srcRect b="22156"/>
          <a:stretch/>
        </p:blipFill>
        <p:spPr>
          <a:xfrm>
            <a:off x="3201457" y="2789273"/>
            <a:ext cx="2788691" cy="782791"/>
          </a:xfrm>
          <a:prstGeom prst="rect">
            <a:avLst/>
          </a:prstGeom>
        </p:spPr>
      </p:pic>
    </p:spTree>
    <p:extLst>
      <p:ext uri="{BB962C8B-B14F-4D97-AF65-F5344CB8AC3E}">
        <p14:creationId xmlns:p14="http://schemas.microsoft.com/office/powerpoint/2010/main" val="75028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t>Pairwise Comparison- INTERACTION</a:t>
            </a:r>
          </a:p>
        </p:txBody>
      </p:sp>
      <p:sp>
        <p:nvSpPr>
          <p:cNvPr id="2" name="Content Placeholder 1"/>
          <p:cNvSpPr>
            <a:spLocks noGrp="1"/>
          </p:cNvSpPr>
          <p:nvPr>
            <p:ph idx="1"/>
          </p:nvPr>
        </p:nvSpPr>
        <p:spPr/>
        <p:txBody>
          <a:bodyPr>
            <a:normAutofit fontScale="77500" lnSpcReduction="20000"/>
          </a:bodyPr>
          <a:lstStyle/>
          <a:p>
            <a:pPr lvl="1">
              <a:lnSpc>
                <a:spcPct val="90000"/>
              </a:lnSpc>
            </a:pPr>
            <a:endParaRPr lang="en-US" sz="2400" dirty="0">
              <a:latin typeface="Arial" charset="0"/>
            </a:endParaRPr>
          </a:p>
          <a:p>
            <a:r>
              <a:rPr lang="en-US" dirty="0"/>
              <a:t>Calculate harmonic mean:</a:t>
            </a:r>
          </a:p>
          <a:p>
            <a:endParaRPr lang="en-US" dirty="0"/>
          </a:p>
          <a:p>
            <a:endParaRPr lang="en-US" dirty="0"/>
          </a:p>
          <a:p>
            <a:endParaRPr lang="en-US" dirty="0"/>
          </a:p>
          <a:p>
            <a:endParaRPr lang="en-US" dirty="0"/>
          </a:p>
          <a:p>
            <a:pPr lvl="1">
              <a:lnSpc>
                <a:spcPct val="90000"/>
              </a:lnSpc>
            </a:pPr>
            <a:r>
              <a:rPr lang="en-US" sz="2400" dirty="0">
                <a:latin typeface="Arial" charset="0"/>
              </a:rPr>
              <a:t>k is the number of cells in the experiment</a:t>
            </a:r>
          </a:p>
          <a:p>
            <a:pPr lvl="2">
              <a:lnSpc>
                <a:spcPct val="90000"/>
              </a:lnSpc>
            </a:pPr>
            <a:r>
              <a:rPr lang="en-US" sz="2200" dirty="0">
                <a:latin typeface="Arial" charset="0"/>
              </a:rPr>
              <a:t>In a 2x3 design, k = </a:t>
            </a:r>
          </a:p>
          <a:p>
            <a:pPr lvl="1">
              <a:lnSpc>
                <a:spcPct val="90000"/>
              </a:lnSpc>
            </a:pPr>
            <a:r>
              <a:rPr lang="en-US" sz="2400" b="1" dirty="0">
                <a:latin typeface="Arial" charset="0"/>
              </a:rPr>
              <a:t>n is the number of participants in each cell</a:t>
            </a:r>
          </a:p>
          <a:p>
            <a:pPr marL="45720" indent="0">
              <a:buNone/>
            </a:pPr>
            <a:endParaRPr lang="en-US" dirty="0"/>
          </a:p>
          <a:p>
            <a:r>
              <a:rPr lang="en-US" dirty="0" err="1"/>
              <a:t>Tukey</a:t>
            </a:r>
            <a:r>
              <a:rPr lang="en-US" dirty="0"/>
              <a:t> HSD = 14.71</a:t>
            </a:r>
          </a:p>
          <a:p>
            <a:pPr lvl="1"/>
            <a:r>
              <a:rPr lang="en-US" dirty="0"/>
              <a:t>Therefore any mean differences between cells must be greater than 14.71 for it to be significant</a:t>
            </a:r>
          </a:p>
          <a:p>
            <a:pPr lvl="1">
              <a:lnSpc>
                <a:spcPct val="90000"/>
              </a:lnSpc>
            </a:pPr>
            <a:endParaRPr lang="en-US" sz="2400" dirty="0">
              <a:latin typeface="Arial" charset="0"/>
            </a:endParaRPr>
          </a:p>
          <a:p>
            <a:endParaRPr lang="en-US" dirty="0"/>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r="40343"/>
          <a:stretch>
            <a:fillRect/>
          </a:stretch>
        </p:blipFill>
        <p:spPr bwMode="auto">
          <a:xfrm>
            <a:off x="662635" y="2553632"/>
            <a:ext cx="2871412" cy="8871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TextBox 4"/>
          <p:cNvSpPr txBox="1"/>
          <p:nvPr/>
        </p:nvSpPr>
        <p:spPr>
          <a:xfrm>
            <a:off x="3993872" y="2678313"/>
            <a:ext cx="646331" cy="369332"/>
          </a:xfrm>
          <a:prstGeom prst="rect">
            <a:avLst/>
          </a:prstGeom>
          <a:noFill/>
        </p:spPr>
        <p:txBody>
          <a:bodyPr wrap="none" rtlCol="0">
            <a:spAutoFit/>
          </a:bodyPr>
          <a:lstStyle/>
          <a:p>
            <a:r>
              <a:rPr lang="en-US" dirty="0"/>
              <a:t>4.55</a:t>
            </a:r>
          </a:p>
        </p:txBody>
      </p:sp>
      <p:sp>
        <p:nvSpPr>
          <p:cNvPr id="6" name="TextBox 5"/>
          <p:cNvSpPr txBox="1"/>
          <p:nvPr/>
        </p:nvSpPr>
        <p:spPr>
          <a:xfrm>
            <a:off x="4105223" y="4114107"/>
            <a:ext cx="229506" cy="369332"/>
          </a:xfrm>
          <a:prstGeom prst="rect">
            <a:avLst/>
          </a:prstGeom>
          <a:noFill/>
        </p:spPr>
        <p:txBody>
          <a:bodyPr wrap="square" rtlCol="0">
            <a:spAutoFit/>
          </a:bodyPr>
          <a:lstStyle/>
          <a:p>
            <a:r>
              <a:rPr lang="en-US" dirty="0"/>
              <a:t>6</a:t>
            </a:r>
          </a:p>
        </p:txBody>
      </p:sp>
    </p:spTree>
    <p:extLst>
      <p:ext uri="{BB962C8B-B14F-4D97-AF65-F5344CB8AC3E}">
        <p14:creationId xmlns:p14="http://schemas.microsoft.com/office/powerpoint/2010/main" val="336796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Finding Mean Differences</a:t>
            </a:r>
          </a:p>
        </p:txBody>
      </p:sp>
      <p:sp>
        <p:nvSpPr>
          <p:cNvPr id="2" name="Content Placeholder 1"/>
          <p:cNvSpPr>
            <a:spLocks noGrp="1"/>
          </p:cNvSpPr>
          <p:nvPr>
            <p:ph idx="1"/>
          </p:nvPr>
        </p:nvSpPr>
        <p:spPr>
          <a:xfrm>
            <a:off x="380999" y="1417638"/>
            <a:ext cx="8407893" cy="5098669"/>
          </a:xfrm>
        </p:spPr>
        <p:txBody>
          <a:bodyPr/>
          <a:lstStyle/>
          <a:p>
            <a:r>
              <a:rPr lang="en-US" sz="2800" dirty="0"/>
              <a:t>Comparisons between learning ability within gender congruency conditions </a:t>
            </a:r>
          </a:p>
          <a:p>
            <a:r>
              <a:rPr lang="en-US" sz="2800" dirty="0"/>
              <a:t>Comparisons between gender congruency within learning ability groups</a:t>
            </a:r>
          </a:p>
          <a:p>
            <a:endParaRPr lang="en-US" dirty="0"/>
          </a:p>
        </p:txBody>
      </p:sp>
      <p:graphicFrame>
        <p:nvGraphicFramePr>
          <p:cNvPr id="4" name="Group 44"/>
          <p:cNvGraphicFramePr>
            <a:graphicFrameLocks noGrp="1"/>
          </p:cNvGraphicFramePr>
          <p:nvPr>
            <p:extLst/>
          </p:nvPr>
        </p:nvGraphicFramePr>
        <p:xfrm>
          <a:off x="298942" y="3284759"/>
          <a:ext cx="8489950" cy="2956440"/>
        </p:xfrm>
        <a:graphic>
          <a:graphicData uri="http://schemas.openxmlformats.org/drawingml/2006/table">
            <a:tbl>
              <a:tblPr/>
              <a:tblGrid>
                <a:gridCol w="2626902">
                  <a:extLst>
                    <a:ext uri="{9D8B030D-6E8A-4147-A177-3AD203B41FA5}">
                      <a16:colId xmlns:a16="http://schemas.microsoft.com/office/drawing/2014/main" val="20000"/>
                    </a:ext>
                  </a:extLst>
                </a:gridCol>
                <a:gridCol w="1185068">
                  <a:extLst>
                    <a:ext uri="{9D8B030D-6E8A-4147-A177-3AD203B41FA5}">
                      <a16:colId xmlns:a16="http://schemas.microsoft.com/office/drawing/2014/main" val="20001"/>
                    </a:ext>
                  </a:extLst>
                </a:gridCol>
                <a:gridCol w="1186587">
                  <a:extLst>
                    <a:ext uri="{9D8B030D-6E8A-4147-A177-3AD203B41FA5}">
                      <a16:colId xmlns:a16="http://schemas.microsoft.com/office/drawing/2014/main" val="20002"/>
                    </a:ext>
                  </a:extLst>
                </a:gridCol>
                <a:gridCol w="1020982">
                  <a:extLst>
                    <a:ext uri="{9D8B030D-6E8A-4147-A177-3AD203B41FA5}">
                      <a16:colId xmlns:a16="http://schemas.microsoft.com/office/drawing/2014/main" val="20003"/>
                    </a:ext>
                  </a:extLst>
                </a:gridCol>
                <a:gridCol w="1235206">
                  <a:extLst>
                    <a:ext uri="{9D8B030D-6E8A-4147-A177-3AD203B41FA5}">
                      <a16:colId xmlns:a16="http://schemas.microsoft.com/office/drawing/2014/main" val="20004"/>
                    </a:ext>
                  </a:extLst>
                </a:gridCol>
                <a:gridCol w="1235205">
                  <a:extLst>
                    <a:ext uri="{9D8B030D-6E8A-4147-A177-3AD203B41FA5}">
                      <a16:colId xmlns:a16="http://schemas.microsoft.com/office/drawing/2014/main" val="20005"/>
                    </a:ext>
                  </a:extLst>
                </a:gridCol>
              </a:tblGrid>
              <a:tr h="761836">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US" sz="2200" b="0" i="0" u="none" strike="noStrike" cap="none" normalizeH="0" baseline="0" dirty="0">
                        <a:ln>
                          <a:noFill/>
                        </a:ln>
                        <a:solidFill>
                          <a:schemeClr val="tx1"/>
                        </a:solidFill>
                        <a:effectLst/>
                        <a:latin typeface="Arial" charset="0"/>
                        <a:ea typeface="ＭＳ Ｐゴシック" pitchFamily="28" charset="-128"/>
                      </a:endParaRPr>
                    </a:p>
                  </a:txBody>
                  <a:tcPr marT="45710" marB="45710" horzOverflow="overflow">
                    <a:lnL>
                      <a:noFill/>
                    </a:lnL>
                    <a:lnR>
                      <a:noFill/>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US" sz="2200" b="0" i="0" u="none" strike="noStrike" cap="none" normalizeH="0" baseline="0" dirty="0">
                        <a:ln>
                          <a:noFill/>
                        </a:ln>
                        <a:solidFill>
                          <a:schemeClr val="tx1"/>
                        </a:solidFill>
                        <a:effectLst/>
                        <a:latin typeface="Arial" charset="0"/>
                        <a:ea typeface="ＭＳ Ｐゴシック" pitchFamily="28" charset="-128"/>
                      </a:endParaRPr>
                    </a:p>
                  </a:txBody>
                  <a:tcPr marT="45710" marB="45710" horzOverflow="overflow">
                    <a:lnL>
                      <a:noFill/>
                    </a:lnL>
                    <a:lnR>
                      <a:noFill/>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200" b="0" i="0" u="none" strike="noStrike" cap="none" normalizeH="0" baseline="0">
                          <a:ln>
                            <a:noFill/>
                          </a:ln>
                          <a:solidFill>
                            <a:schemeClr val="tx1"/>
                          </a:solidFill>
                          <a:effectLst/>
                          <a:latin typeface="Arial" charset="0"/>
                          <a:ea typeface="ＭＳ Ｐゴシック" pitchFamily="28" charset="-128"/>
                        </a:rPr>
                        <a:t>Same gender</a:t>
                      </a:r>
                    </a:p>
                  </a:txBody>
                  <a:tcPr marT="45710" marB="45710" horzOverflow="overflow">
                    <a:lnL>
                      <a:noFill/>
                    </a:lnL>
                    <a:lnR>
                      <a:noFill/>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200" b="0" i="0" u="none" strike="noStrike" cap="none" normalizeH="0" baseline="0" dirty="0">
                        <a:ln>
                          <a:noFill/>
                        </a:ln>
                        <a:solidFill>
                          <a:srgbClr val="008000"/>
                        </a:solidFill>
                        <a:effectLst/>
                        <a:latin typeface="Arial" charset="0"/>
                        <a:ea typeface="ＭＳ Ｐゴシック" pitchFamily="28" charset="-128"/>
                      </a:endParaRPr>
                    </a:p>
                  </a:txBody>
                  <a:tcPr marT="45710" marB="45710" horzOverflow="overflow">
                    <a:lnL>
                      <a:noFill/>
                    </a:lnL>
                    <a:lnR>
                      <a:noFill/>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200" b="0" i="0" u="none" strike="noStrike" cap="none" normalizeH="0" baseline="0" dirty="0" err="1">
                          <a:ln>
                            <a:noFill/>
                          </a:ln>
                          <a:solidFill>
                            <a:schemeClr val="tx1"/>
                          </a:solidFill>
                          <a:effectLst/>
                          <a:latin typeface="Arial" charset="0"/>
                          <a:ea typeface="ＭＳ Ｐゴシック" pitchFamily="28" charset="-128"/>
                        </a:rPr>
                        <a:t>Differentgender</a:t>
                      </a:r>
                      <a:endParaRPr kumimoji="0" lang="en-US" sz="2200" b="0" i="0" u="none" strike="noStrike" cap="none" normalizeH="0" baseline="0" dirty="0">
                        <a:ln>
                          <a:noFill/>
                        </a:ln>
                        <a:solidFill>
                          <a:schemeClr val="tx1"/>
                        </a:solidFill>
                        <a:effectLst/>
                        <a:latin typeface="Arial" charset="0"/>
                        <a:ea typeface="ＭＳ Ｐゴシック" pitchFamily="28" charset="-128"/>
                      </a:endParaRPr>
                    </a:p>
                  </a:txBody>
                  <a:tcPr marT="45710" marB="45710" horzOverflow="overflow">
                    <a:lnL>
                      <a:noFill/>
                    </a:lnL>
                    <a:lnR>
                      <a:noFill/>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US" sz="2200" b="0" i="0" u="none" strike="noStrike" cap="none" normalizeH="0" baseline="0" dirty="0">
                        <a:ln>
                          <a:noFill/>
                        </a:ln>
                        <a:solidFill>
                          <a:schemeClr val="tx1"/>
                        </a:solidFill>
                        <a:effectLst/>
                        <a:latin typeface="Arial" charset="0"/>
                        <a:ea typeface="ＭＳ Ｐゴシック" pitchFamily="28" charset="-128"/>
                      </a:endParaRPr>
                    </a:p>
                  </a:txBody>
                  <a:tcPr marT="45710" marB="45710" horzOverflow="overflow">
                    <a:lnL>
                      <a:noFill/>
                    </a:lnL>
                    <a:lnR>
                      <a:noFill/>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2662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200" b="0" i="0" u="none" strike="noStrike" cap="none" normalizeH="0" baseline="0">
                          <a:ln>
                            <a:noFill/>
                          </a:ln>
                          <a:solidFill>
                            <a:schemeClr val="tx1"/>
                          </a:solidFill>
                          <a:effectLst/>
                          <a:latin typeface="Arial" charset="0"/>
                          <a:ea typeface="ＭＳ Ｐゴシック" pitchFamily="28" charset="-128"/>
                        </a:rPr>
                        <a:t>Low learning ability</a:t>
                      </a:r>
                    </a:p>
                  </a:txBody>
                  <a:tcPr marT="45710" marB="4571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endParaRPr kumimoji="0" lang="en-US" sz="2000" b="0" i="0" u="none" strike="noStrike" cap="none" normalizeH="0" baseline="0">
                        <a:ln>
                          <a:noFill/>
                        </a:ln>
                        <a:solidFill>
                          <a:schemeClr val="tx1"/>
                        </a:solidFill>
                        <a:effectLst/>
                        <a:latin typeface="Arial" charset="0"/>
                        <a:ea typeface="ＭＳ Ｐゴシック" pitchFamily="28" charset="-128"/>
                      </a:endParaRPr>
                    </a:p>
                  </a:txBody>
                  <a:tcPr marT="45710" marB="4571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000" b="0" i="0" u="none" strike="noStrike" cap="none" normalizeH="0" baseline="0">
                          <a:ln>
                            <a:noFill/>
                          </a:ln>
                          <a:solidFill>
                            <a:schemeClr val="tx1"/>
                          </a:solidFill>
                          <a:effectLst/>
                          <a:latin typeface="Arial" charset="0"/>
                          <a:ea typeface="ＭＳ Ｐゴシック" pitchFamily="28" charset="-128"/>
                        </a:rPr>
                        <a:t>26.8</a:t>
                      </a:r>
                    </a:p>
                  </a:txBody>
                  <a:tcPr marT="45710" marB="4571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008000"/>
                          </a:solidFill>
                          <a:effectLst/>
                          <a:latin typeface="Arial" charset="0"/>
                          <a:ea typeface="ＭＳ Ｐゴシック" pitchFamily="28" charset="-128"/>
                        </a:rPr>
                        <a:t>(12.5)</a:t>
                      </a:r>
                    </a:p>
                  </a:txBody>
                  <a:tcPr marT="45710" marB="4571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pitchFamily="28" charset="-128"/>
                        </a:rPr>
                        <a:t>14.3</a:t>
                      </a:r>
                    </a:p>
                  </a:txBody>
                  <a:tcPr marT="45710" marB="4571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charset="0"/>
                        <a:ea typeface="ＭＳ Ｐゴシック" pitchFamily="28" charset="-128"/>
                      </a:endParaRPr>
                    </a:p>
                  </a:txBody>
                  <a:tcPr marT="45710" marB="4571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457102">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28" charset="-128"/>
                      </a:endParaRP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charset="0"/>
                        <a:ea typeface="ＭＳ Ｐゴシック" pitchFamily="28" charset="-128"/>
                      </a:endParaRP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7030A0"/>
                          </a:solidFill>
                          <a:effectLst/>
                          <a:latin typeface="Arial" charset="0"/>
                          <a:ea typeface="ＭＳ Ｐゴシック" pitchFamily="28" charset="-128"/>
                        </a:rPr>
                        <a:t>(5.8)</a:t>
                      </a: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rgbClr val="008000"/>
                        </a:solidFill>
                        <a:effectLst/>
                        <a:latin typeface="Arial" charset="0"/>
                        <a:ea typeface="ＭＳ Ｐゴシック" pitchFamily="28" charset="-128"/>
                      </a:endParaRP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7030A0"/>
                          </a:solidFill>
                          <a:effectLst/>
                          <a:latin typeface="Arial" charset="0"/>
                          <a:ea typeface="ＭＳ Ｐゴシック" pitchFamily="28" charset="-128"/>
                        </a:rPr>
                        <a:t>(15.7)*</a:t>
                      </a: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charset="0"/>
                        <a:ea typeface="ＭＳ Ｐゴシック" pitchFamily="28" charset="-128"/>
                      </a:endParaRPr>
                    </a:p>
                  </a:txBody>
                  <a:tcPr marT="45710" marB="4571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42662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200" b="0" i="0" u="none" strike="noStrike" cap="none" normalizeH="0" baseline="0">
                          <a:ln>
                            <a:noFill/>
                          </a:ln>
                          <a:solidFill>
                            <a:schemeClr val="tx1"/>
                          </a:solidFill>
                          <a:effectLst/>
                          <a:latin typeface="Arial" charset="0"/>
                          <a:ea typeface="ＭＳ Ｐゴシック" pitchFamily="28" charset="-128"/>
                        </a:rPr>
                        <a:t>Avg learning ability</a:t>
                      </a: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7030A0"/>
                          </a:solidFill>
                          <a:effectLst/>
                          <a:latin typeface="Arial" charset="0"/>
                          <a:ea typeface="ＭＳ Ｐゴシック" pitchFamily="28" charset="-128"/>
                        </a:rPr>
                        <a:t>(15.2)*</a:t>
                      </a: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pitchFamily="28" charset="-128"/>
                        </a:rPr>
                        <a:t>32.6</a:t>
                      </a: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008000"/>
                          </a:solidFill>
                          <a:effectLst/>
                          <a:latin typeface="Arial" charset="0"/>
                          <a:ea typeface="ＭＳ Ｐゴシック" pitchFamily="28" charset="-128"/>
                        </a:rPr>
                        <a:t>(2.6)</a:t>
                      </a: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pitchFamily="28" charset="-128"/>
                        </a:rPr>
                        <a:t>30.0</a:t>
                      </a: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7030A0"/>
                          </a:solidFill>
                          <a:effectLst/>
                          <a:latin typeface="Arial" charset="0"/>
                          <a:ea typeface="ＭＳ Ｐゴシック" pitchFamily="28" charset="-128"/>
                        </a:rPr>
                        <a:t>(8.5)</a:t>
                      </a:r>
                    </a:p>
                  </a:txBody>
                  <a:tcPr marT="45710" marB="4571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457102">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28" charset="-128"/>
                      </a:endParaRP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charset="0"/>
                        <a:ea typeface="ＭＳ Ｐゴシック" pitchFamily="28" charset="-128"/>
                      </a:endParaRP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7030A0"/>
                          </a:solidFill>
                          <a:effectLst/>
                          <a:latin typeface="Arial" charset="0"/>
                          <a:ea typeface="ＭＳ Ｐゴシック" pitchFamily="28" charset="-128"/>
                        </a:rPr>
                        <a:t>(9.4)</a:t>
                      </a: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rgbClr val="008000"/>
                        </a:solidFill>
                        <a:effectLst/>
                        <a:latin typeface="Arial" charset="0"/>
                        <a:ea typeface="ＭＳ Ｐゴシック" pitchFamily="28" charset="-128"/>
                      </a:endParaRP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7030A0"/>
                          </a:solidFill>
                          <a:effectLst/>
                          <a:latin typeface="Arial" charset="0"/>
                          <a:ea typeface="ＭＳ Ｐゴシック" pitchFamily="28" charset="-128"/>
                        </a:rPr>
                        <a:t>(7.2)</a:t>
                      </a:r>
                    </a:p>
                  </a:txBody>
                  <a:tcPr marT="45710" marB="4571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charset="0"/>
                        <a:ea typeface="ＭＳ Ｐゴシック" pitchFamily="28" charset="-128"/>
                      </a:endParaRPr>
                    </a:p>
                  </a:txBody>
                  <a:tcPr marT="45710" marB="4571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42662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8" charset="2"/>
                        <a:buNone/>
                        <a:tabLst/>
                      </a:pPr>
                      <a:r>
                        <a:rPr kumimoji="0" lang="en-US" sz="2200" b="0" i="0" u="none" strike="noStrike" cap="none" normalizeH="0" baseline="0" dirty="0">
                          <a:ln>
                            <a:noFill/>
                          </a:ln>
                          <a:solidFill>
                            <a:schemeClr val="tx1"/>
                          </a:solidFill>
                          <a:effectLst/>
                          <a:latin typeface="Arial" charset="0"/>
                          <a:ea typeface="ＭＳ Ｐゴシック" pitchFamily="28" charset="-128"/>
                        </a:rPr>
                        <a:t>High learning ability</a:t>
                      </a:r>
                    </a:p>
                  </a:txBody>
                  <a:tcPr marT="45710" marB="4571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charset="0"/>
                        <a:ea typeface="ＭＳ Ｐゴシック" pitchFamily="28" charset="-128"/>
                      </a:endParaRPr>
                    </a:p>
                  </a:txBody>
                  <a:tcPr marT="45710" marB="4571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pitchFamily="28" charset="-128"/>
                        </a:rPr>
                        <a:t>42.0</a:t>
                      </a:r>
                    </a:p>
                  </a:txBody>
                  <a:tcPr marT="45710" marB="4571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008000"/>
                          </a:solidFill>
                          <a:effectLst/>
                          <a:latin typeface="Arial" charset="0"/>
                          <a:ea typeface="ＭＳ Ｐゴシック" pitchFamily="28" charset="-128"/>
                        </a:rPr>
                        <a:t>(19.2)</a:t>
                      </a:r>
                    </a:p>
                  </a:txBody>
                  <a:tcPr marT="45710" marB="4571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pitchFamily="28" charset="-128"/>
                        </a:rPr>
                        <a:t>22.8</a:t>
                      </a:r>
                    </a:p>
                  </a:txBody>
                  <a:tcPr marT="45710" marB="4571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charset="0"/>
                        <a:ea typeface="ＭＳ Ｐゴシック" pitchFamily="28" charset="-128"/>
                      </a:endParaRPr>
                    </a:p>
                  </a:txBody>
                  <a:tcPr marT="45710" marB="4571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6" name="Straight Connector 5"/>
          <p:cNvCxnSpPr/>
          <p:nvPr/>
        </p:nvCxnSpPr>
        <p:spPr>
          <a:xfrm flipH="1">
            <a:off x="3506437" y="4252168"/>
            <a:ext cx="869707" cy="607453"/>
          </a:xfrm>
          <a:prstGeom prst="line">
            <a:avLst/>
          </a:prstGeom>
          <a:ln>
            <a:prstDash val="solid"/>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3506437" y="5468145"/>
            <a:ext cx="869707" cy="56603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7357995" y="4252168"/>
            <a:ext cx="745463" cy="607453"/>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flipV="1">
            <a:off x="7357995" y="5495220"/>
            <a:ext cx="883512" cy="566035"/>
          </a:xfrm>
          <a:prstGeom prst="line">
            <a:avLst/>
          </a:prstGeom>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a:off x="4998456" y="4266509"/>
            <a:ext cx="441755"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143167" y="4280315"/>
            <a:ext cx="524585"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a:off x="4998456" y="5191494"/>
            <a:ext cx="441755"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6143167" y="5191494"/>
            <a:ext cx="441755"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4983558" y="6034180"/>
            <a:ext cx="441755"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a:off x="6143167" y="6034180"/>
            <a:ext cx="441755"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32" name="Straight Connector 31"/>
          <p:cNvCxnSpPr/>
          <p:nvPr/>
        </p:nvCxnSpPr>
        <p:spPr>
          <a:xfrm>
            <a:off x="4697240" y="4355432"/>
            <a:ext cx="0" cy="136294"/>
          </a:xfrm>
          <a:prstGeom prst="line">
            <a:avLst/>
          </a:prstGeom>
        </p:spPr>
        <p:style>
          <a:lnRef idx="2">
            <a:schemeClr val="accent4"/>
          </a:lnRef>
          <a:fillRef idx="0">
            <a:schemeClr val="accent4"/>
          </a:fillRef>
          <a:effectRef idx="1">
            <a:schemeClr val="accent4"/>
          </a:effectRef>
          <a:fontRef idx="minor">
            <a:schemeClr val="tx1"/>
          </a:fontRef>
        </p:style>
      </p:cxnSp>
      <p:cxnSp>
        <p:nvCxnSpPr>
          <p:cNvPr id="34" name="Straight Connector 33"/>
          <p:cNvCxnSpPr/>
          <p:nvPr/>
        </p:nvCxnSpPr>
        <p:spPr>
          <a:xfrm>
            <a:off x="4689219" y="4828674"/>
            <a:ext cx="0" cy="136294"/>
          </a:xfrm>
          <a:prstGeom prst="line">
            <a:avLst/>
          </a:prstGeom>
        </p:spPr>
        <p:style>
          <a:lnRef idx="2">
            <a:schemeClr val="accent4"/>
          </a:lnRef>
          <a:fillRef idx="0">
            <a:schemeClr val="accent4"/>
          </a:fillRef>
          <a:effectRef idx="1">
            <a:schemeClr val="accent4"/>
          </a:effectRef>
          <a:fontRef idx="minor">
            <a:schemeClr val="tx1"/>
          </a:fontRef>
        </p:style>
      </p:cxnSp>
      <p:cxnSp>
        <p:nvCxnSpPr>
          <p:cNvPr id="35" name="Straight Connector 34"/>
          <p:cNvCxnSpPr/>
          <p:nvPr/>
        </p:nvCxnSpPr>
        <p:spPr>
          <a:xfrm>
            <a:off x="4697240" y="5253790"/>
            <a:ext cx="0" cy="136294"/>
          </a:xfrm>
          <a:prstGeom prst="line">
            <a:avLst/>
          </a:prstGeom>
        </p:spPr>
        <p:style>
          <a:lnRef idx="2">
            <a:schemeClr val="accent4"/>
          </a:lnRef>
          <a:fillRef idx="0">
            <a:schemeClr val="accent4"/>
          </a:fillRef>
          <a:effectRef idx="1">
            <a:schemeClr val="accent4"/>
          </a:effectRef>
          <a:fontRef idx="minor">
            <a:schemeClr val="tx1"/>
          </a:fontRef>
        </p:style>
      </p:cxnSp>
      <p:cxnSp>
        <p:nvCxnSpPr>
          <p:cNvPr id="36" name="Straight Connector 35"/>
          <p:cNvCxnSpPr/>
          <p:nvPr/>
        </p:nvCxnSpPr>
        <p:spPr>
          <a:xfrm>
            <a:off x="4705261" y="5694948"/>
            <a:ext cx="0" cy="136294"/>
          </a:xfrm>
          <a:prstGeom prst="line">
            <a:avLst/>
          </a:prstGeom>
        </p:spPr>
        <p:style>
          <a:lnRef idx="2">
            <a:schemeClr val="accent4"/>
          </a:lnRef>
          <a:fillRef idx="0">
            <a:schemeClr val="accent4"/>
          </a:fillRef>
          <a:effectRef idx="1">
            <a:schemeClr val="accent4"/>
          </a:effectRef>
          <a:fontRef idx="minor">
            <a:schemeClr val="tx1"/>
          </a:fontRef>
        </p:style>
      </p:cxnSp>
      <p:cxnSp>
        <p:nvCxnSpPr>
          <p:cNvPr id="37" name="Straight Connector 36"/>
          <p:cNvCxnSpPr/>
          <p:nvPr/>
        </p:nvCxnSpPr>
        <p:spPr>
          <a:xfrm>
            <a:off x="6959177" y="4387516"/>
            <a:ext cx="0" cy="136294"/>
          </a:xfrm>
          <a:prstGeom prst="line">
            <a:avLst/>
          </a:prstGeom>
        </p:spPr>
        <p:style>
          <a:lnRef idx="2">
            <a:schemeClr val="accent4"/>
          </a:lnRef>
          <a:fillRef idx="0">
            <a:schemeClr val="accent4"/>
          </a:fillRef>
          <a:effectRef idx="1">
            <a:schemeClr val="accent4"/>
          </a:effectRef>
          <a:fontRef idx="minor">
            <a:schemeClr val="tx1"/>
          </a:fontRef>
        </p:style>
      </p:cxnSp>
      <p:cxnSp>
        <p:nvCxnSpPr>
          <p:cNvPr id="38" name="Straight Connector 37"/>
          <p:cNvCxnSpPr/>
          <p:nvPr/>
        </p:nvCxnSpPr>
        <p:spPr>
          <a:xfrm>
            <a:off x="6967198" y="4828674"/>
            <a:ext cx="0" cy="136294"/>
          </a:xfrm>
          <a:prstGeom prst="line">
            <a:avLst/>
          </a:prstGeom>
        </p:spPr>
        <p:style>
          <a:lnRef idx="2">
            <a:schemeClr val="accent4"/>
          </a:lnRef>
          <a:fillRef idx="0">
            <a:schemeClr val="accent4"/>
          </a:fillRef>
          <a:effectRef idx="1">
            <a:schemeClr val="accent4"/>
          </a:effectRef>
          <a:fontRef idx="minor">
            <a:schemeClr val="tx1"/>
          </a:fontRef>
        </p:style>
      </p:cxnSp>
      <p:cxnSp>
        <p:nvCxnSpPr>
          <p:cNvPr id="39" name="Straight Connector 38"/>
          <p:cNvCxnSpPr/>
          <p:nvPr/>
        </p:nvCxnSpPr>
        <p:spPr>
          <a:xfrm>
            <a:off x="6975219" y="5253790"/>
            <a:ext cx="0" cy="136294"/>
          </a:xfrm>
          <a:prstGeom prst="line">
            <a:avLst/>
          </a:prstGeom>
        </p:spPr>
        <p:style>
          <a:lnRef idx="2">
            <a:schemeClr val="accent4"/>
          </a:lnRef>
          <a:fillRef idx="0">
            <a:schemeClr val="accent4"/>
          </a:fillRef>
          <a:effectRef idx="1">
            <a:schemeClr val="accent4"/>
          </a:effectRef>
          <a:fontRef idx="minor">
            <a:schemeClr val="tx1"/>
          </a:fontRef>
        </p:style>
      </p:cxnSp>
      <p:cxnSp>
        <p:nvCxnSpPr>
          <p:cNvPr id="40" name="Straight Connector 39"/>
          <p:cNvCxnSpPr/>
          <p:nvPr/>
        </p:nvCxnSpPr>
        <p:spPr>
          <a:xfrm>
            <a:off x="6999283" y="5710990"/>
            <a:ext cx="0" cy="136294"/>
          </a:xfrm>
          <a:prstGeom prst="line">
            <a:avLst/>
          </a:prstGeom>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3651750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Pairwise Comparison</a:t>
            </a:r>
          </a:p>
        </p:txBody>
      </p:sp>
      <p:sp>
        <p:nvSpPr>
          <p:cNvPr id="2" name="Content Placeholder 1"/>
          <p:cNvSpPr>
            <a:spLocks noGrp="1"/>
          </p:cNvSpPr>
          <p:nvPr>
            <p:ph idx="1"/>
          </p:nvPr>
        </p:nvSpPr>
        <p:spPr/>
        <p:txBody>
          <a:bodyPr/>
          <a:lstStyle/>
          <a:p>
            <a:r>
              <a:rPr lang="en-US" dirty="0"/>
              <a:t>When the target and participant child are the same gender, there is a difference between low and high learning abilities, and when the target and participant child are different genders, there is a difference between low and average conditions. </a:t>
            </a:r>
          </a:p>
          <a:p>
            <a:endParaRPr lang="en-US" dirty="0"/>
          </a:p>
          <a:p>
            <a:endParaRPr lang="en-US" dirty="0"/>
          </a:p>
        </p:txBody>
      </p:sp>
    </p:spTree>
    <p:extLst>
      <p:ext uri="{BB962C8B-B14F-4D97-AF65-F5344CB8AC3E}">
        <p14:creationId xmlns:p14="http://schemas.microsoft.com/office/powerpoint/2010/main" val="7486088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Pairwise Comparison- Main Effect</a:t>
            </a:r>
          </a:p>
        </p:txBody>
      </p:sp>
      <p:sp>
        <p:nvSpPr>
          <p:cNvPr id="2" name="Content Placeholder 1"/>
          <p:cNvSpPr>
            <a:spLocks noGrp="1"/>
          </p:cNvSpPr>
          <p:nvPr>
            <p:ph idx="1"/>
          </p:nvPr>
        </p:nvSpPr>
        <p:spPr/>
        <p:txBody>
          <a:bodyPr>
            <a:normAutofit fontScale="77500" lnSpcReduction="20000"/>
          </a:bodyPr>
          <a:lstStyle/>
          <a:p>
            <a:r>
              <a:rPr lang="en-US" dirty="0"/>
              <a:t>Don’t need to compare gender congruency because only two levels</a:t>
            </a:r>
          </a:p>
          <a:p>
            <a:r>
              <a:rPr lang="en-US" dirty="0"/>
              <a:t>Conduct </a:t>
            </a:r>
            <a:r>
              <a:rPr lang="en-US" dirty="0" err="1"/>
              <a:t>Tukey</a:t>
            </a:r>
            <a:r>
              <a:rPr lang="en-US" dirty="0"/>
              <a:t> among learning abilities</a:t>
            </a:r>
          </a:p>
          <a:p>
            <a:endParaRPr lang="en-US" dirty="0"/>
          </a:p>
          <a:p>
            <a:endParaRPr lang="en-US" dirty="0"/>
          </a:p>
          <a:p>
            <a:endParaRPr lang="en-US" dirty="0"/>
          </a:p>
          <a:p>
            <a:endParaRPr lang="en-US" dirty="0"/>
          </a:p>
          <a:p>
            <a:endParaRPr lang="en-US" dirty="0"/>
          </a:p>
          <a:p>
            <a:endParaRPr lang="en-US" dirty="0"/>
          </a:p>
          <a:p>
            <a:r>
              <a:rPr lang="en-US" dirty="0"/>
              <a:t>Therefore, the low group differs from each of the average and high groups. There is no evidence that the latter two differ. </a:t>
            </a:r>
          </a:p>
        </p:txBody>
      </p:sp>
      <p:graphicFrame>
        <p:nvGraphicFramePr>
          <p:cNvPr id="4" name="Object 3"/>
          <p:cNvGraphicFramePr>
            <a:graphicFrameLocks noChangeAspect="1"/>
          </p:cNvGraphicFramePr>
          <p:nvPr>
            <p:extLst/>
          </p:nvPr>
        </p:nvGraphicFramePr>
        <p:xfrm>
          <a:off x="-2382682" y="2919160"/>
          <a:ext cx="8559800" cy="2249487"/>
        </p:xfrm>
        <a:graphic>
          <a:graphicData uri="http://schemas.openxmlformats.org/presentationml/2006/ole">
            <mc:AlternateContent xmlns:mc="http://schemas.openxmlformats.org/markup-compatibility/2006">
              <mc:Choice xmlns:v="urn:schemas-microsoft-com:vml" Requires="v">
                <p:oleObj spid="_x0000_s11283" name="Document" r:id="rId3" imgW="5943600" imgH="1562100" progId="Word.Document.12">
                  <p:link updateAutomatic="1"/>
                </p:oleObj>
              </mc:Choice>
              <mc:Fallback>
                <p:oleObj name="Document" r:id="rId3" imgW="5943600" imgH="1562100" progId="Word.Document.12">
                  <p:link updateAutomatic="1"/>
                  <p:pic>
                    <p:nvPicPr>
                      <p:cNvPr id="0" name=""/>
                      <p:cNvPicPr/>
                      <p:nvPr/>
                    </p:nvPicPr>
                    <p:blipFill>
                      <a:blip r:embed="rId4"/>
                      <a:stretch>
                        <a:fillRect/>
                      </a:stretch>
                    </p:blipFill>
                    <p:spPr>
                      <a:xfrm>
                        <a:off x="-2382682" y="2919160"/>
                        <a:ext cx="8559800" cy="2249487"/>
                      </a:xfrm>
                      <a:prstGeom prst="rect">
                        <a:avLst/>
                      </a:prstGeom>
                    </p:spPr>
                  </p:pic>
                </p:oleObj>
              </mc:Fallback>
            </mc:AlternateContent>
          </a:graphicData>
        </a:graphic>
      </p:graphicFrame>
      <p:graphicFrame>
        <p:nvGraphicFramePr>
          <p:cNvPr id="5" name="Table 4"/>
          <p:cNvGraphicFramePr>
            <a:graphicFrameLocks noGrp="1"/>
          </p:cNvGraphicFramePr>
          <p:nvPr>
            <p:extLst/>
          </p:nvPr>
        </p:nvGraphicFramePr>
        <p:xfrm>
          <a:off x="3248452" y="2975605"/>
          <a:ext cx="5659776" cy="1483360"/>
        </p:xfrm>
        <a:graphic>
          <a:graphicData uri="http://schemas.openxmlformats.org/drawingml/2006/table">
            <a:tbl>
              <a:tblPr firstRow="1" bandRow="1">
                <a:tableStyleId>{BC89EF96-8CEA-46FF-86C4-4CE0E7609802}</a:tableStyleId>
              </a:tblPr>
              <a:tblGrid>
                <a:gridCol w="1414944">
                  <a:extLst>
                    <a:ext uri="{9D8B030D-6E8A-4147-A177-3AD203B41FA5}">
                      <a16:colId xmlns:a16="http://schemas.microsoft.com/office/drawing/2014/main" val="20000"/>
                    </a:ext>
                  </a:extLst>
                </a:gridCol>
                <a:gridCol w="1414944">
                  <a:extLst>
                    <a:ext uri="{9D8B030D-6E8A-4147-A177-3AD203B41FA5}">
                      <a16:colId xmlns:a16="http://schemas.microsoft.com/office/drawing/2014/main" val="20001"/>
                    </a:ext>
                  </a:extLst>
                </a:gridCol>
                <a:gridCol w="1414944">
                  <a:extLst>
                    <a:ext uri="{9D8B030D-6E8A-4147-A177-3AD203B41FA5}">
                      <a16:colId xmlns:a16="http://schemas.microsoft.com/office/drawing/2014/main" val="20002"/>
                    </a:ext>
                  </a:extLst>
                </a:gridCol>
                <a:gridCol w="1414944">
                  <a:extLst>
                    <a:ext uri="{9D8B030D-6E8A-4147-A177-3AD203B41FA5}">
                      <a16:colId xmlns:a16="http://schemas.microsoft.com/office/drawing/2014/main" val="20003"/>
                    </a:ext>
                  </a:extLst>
                </a:gridCol>
              </a:tblGrid>
              <a:tr h="370840">
                <a:tc>
                  <a:txBody>
                    <a:bodyPr/>
                    <a:lstStyle/>
                    <a:p>
                      <a:endParaRPr lang="en-US" dirty="0"/>
                    </a:p>
                  </a:txBody>
                  <a:tcPr/>
                </a:tc>
                <a:tc>
                  <a:txBody>
                    <a:bodyPr/>
                    <a:lstStyle/>
                    <a:p>
                      <a:r>
                        <a:rPr lang="en-US" dirty="0"/>
                        <a:t>Low</a:t>
                      </a:r>
                    </a:p>
                  </a:txBody>
                  <a:tcPr/>
                </a:tc>
                <a:tc>
                  <a:txBody>
                    <a:bodyPr/>
                    <a:lstStyle/>
                    <a:p>
                      <a:r>
                        <a:rPr lang="en-US" dirty="0"/>
                        <a:t>Average</a:t>
                      </a:r>
                    </a:p>
                  </a:txBody>
                  <a:tcPr/>
                </a:tc>
                <a:tc>
                  <a:txBody>
                    <a:bodyPr/>
                    <a:lstStyle/>
                    <a:p>
                      <a:r>
                        <a:rPr lang="en-US" dirty="0"/>
                        <a:t>High</a:t>
                      </a:r>
                    </a:p>
                  </a:txBody>
                  <a:tcPr/>
                </a:tc>
                <a:extLst>
                  <a:ext uri="{0D108BD9-81ED-4DB2-BD59-A6C34878D82A}">
                    <a16:rowId xmlns:a16="http://schemas.microsoft.com/office/drawing/2014/main" val="10000"/>
                  </a:ext>
                </a:extLst>
              </a:tr>
              <a:tr h="370840">
                <a:tc>
                  <a:txBody>
                    <a:bodyPr/>
                    <a:lstStyle/>
                    <a:p>
                      <a:r>
                        <a:rPr lang="en-US" dirty="0"/>
                        <a:t>Low</a:t>
                      </a:r>
                    </a:p>
                  </a:txBody>
                  <a:tcPr/>
                </a:tc>
                <a:tc>
                  <a:txBody>
                    <a:bodyPr/>
                    <a:lstStyle/>
                    <a:p>
                      <a:endParaRPr lang="en-US" dirty="0"/>
                    </a:p>
                  </a:txBody>
                  <a:tcPr/>
                </a:tc>
                <a:tc>
                  <a:txBody>
                    <a:bodyPr/>
                    <a:lstStyle/>
                    <a:p>
                      <a:r>
                        <a:rPr lang="en-US" dirty="0"/>
                        <a:t>9.86*</a:t>
                      </a:r>
                    </a:p>
                  </a:txBody>
                  <a:tcPr/>
                </a:tc>
                <a:tc>
                  <a:txBody>
                    <a:bodyPr/>
                    <a:lstStyle/>
                    <a:p>
                      <a:r>
                        <a:rPr lang="en-US" dirty="0"/>
                        <a:t>9.90*</a:t>
                      </a:r>
                    </a:p>
                  </a:txBody>
                  <a:tcPr/>
                </a:tc>
                <a:extLst>
                  <a:ext uri="{0D108BD9-81ED-4DB2-BD59-A6C34878D82A}">
                    <a16:rowId xmlns:a16="http://schemas.microsoft.com/office/drawing/2014/main" val="10001"/>
                  </a:ext>
                </a:extLst>
              </a:tr>
              <a:tr h="370840">
                <a:tc>
                  <a:txBody>
                    <a:bodyPr/>
                    <a:lstStyle/>
                    <a:p>
                      <a:r>
                        <a:rPr lang="en-US" dirty="0"/>
                        <a:t>Average</a:t>
                      </a:r>
                    </a:p>
                  </a:txBody>
                  <a:tcPr/>
                </a:tc>
                <a:tc>
                  <a:txBody>
                    <a:bodyPr/>
                    <a:lstStyle/>
                    <a:p>
                      <a:endParaRPr lang="en-US"/>
                    </a:p>
                  </a:txBody>
                  <a:tcPr/>
                </a:tc>
                <a:tc>
                  <a:txBody>
                    <a:bodyPr/>
                    <a:lstStyle/>
                    <a:p>
                      <a:endParaRPr lang="en-US"/>
                    </a:p>
                  </a:txBody>
                  <a:tcPr/>
                </a:tc>
                <a:tc>
                  <a:txBody>
                    <a:bodyPr/>
                    <a:lstStyle/>
                    <a:p>
                      <a:r>
                        <a:rPr lang="en-US" dirty="0"/>
                        <a:t>0.04</a:t>
                      </a:r>
                    </a:p>
                  </a:txBody>
                  <a:tcPr/>
                </a:tc>
                <a:extLst>
                  <a:ext uri="{0D108BD9-81ED-4DB2-BD59-A6C34878D82A}">
                    <a16:rowId xmlns:a16="http://schemas.microsoft.com/office/drawing/2014/main" val="10002"/>
                  </a:ext>
                </a:extLst>
              </a:tr>
              <a:tr h="370840">
                <a:tc>
                  <a:txBody>
                    <a:bodyPr/>
                    <a:lstStyle/>
                    <a:p>
                      <a:r>
                        <a:rPr lang="en-US" dirty="0"/>
                        <a:t>High</a:t>
                      </a:r>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76542195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837"/>
            <a:ext cx="8229600" cy="685800"/>
          </a:xfrm>
        </p:spPr>
        <p:txBody>
          <a:bodyPr>
            <a:normAutofit fontScale="90000"/>
          </a:bodyPr>
          <a:lstStyle/>
          <a:p>
            <a:r>
              <a:rPr lang="en-US" dirty="0"/>
              <a:t>Results</a:t>
            </a:r>
          </a:p>
        </p:txBody>
      </p:sp>
      <p:sp>
        <p:nvSpPr>
          <p:cNvPr id="3" name="Content Placeholder 2"/>
          <p:cNvSpPr>
            <a:spLocks noGrp="1"/>
          </p:cNvSpPr>
          <p:nvPr>
            <p:ph idx="1"/>
          </p:nvPr>
        </p:nvSpPr>
        <p:spPr>
          <a:xfrm>
            <a:off x="457200" y="838200"/>
            <a:ext cx="8229600" cy="5715000"/>
          </a:xfrm>
        </p:spPr>
        <p:txBody>
          <a:bodyPr>
            <a:normAutofit fontScale="85000" lnSpcReduction="20000"/>
          </a:bodyPr>
          <a:lstStyle/>
          <a:p>
            <a:pPr>
              <a:buNone/>
            </a:pPr>
            <a:r>
              <a:rPr lang="en-US" dirty="0"/>
              <a:t>		</a:t>
            </a:r>
            <a:r>
              <a:rPr lang="en-US" sz="2400" dirty="0"/>
              <a:t>The data were analyzed with a 2 x 3 between participants factorial ANOVA. The analysis revealed a significant main effect of gender of the participant [</a:t>
            </a:r>
            <a:r>
              <a:rPr lang="en-US" sz="2400" i="1" dirty="0"/>
              <a:t>F</a:t>
            </a:r>
            <a:r>
              <a:rPr lang="en-US" sz="2400" dirty="0"/>
              <a:t>(1,24)= 10.89, </a:t>
            </a:r>
            <a:r>
              <a:rPr lang="en-US" sz="2400" i="1" dirty="0"/>
              <a:t>p</a:t>
            </a:r>
            <a:r>
              <a:rPr lang="en-US" sz="2400" dirty="0"/>
              <a:t> &lt; .05] with </a:t>
            </a:r>
            <a:r>
              <a:rPr lang="el-GR" sz="2400" dirty="0"/>
              <a:t>η</a:t>
            </a:r>
            <a:r>
              <a:rPr lang="en-US" sz="2400" baseline="30000" dirty="0"/>
              <a:t>2 </a:t>
            </a:r>
            <a:r>
              <a:rPr lang="en-US" sz="2400" dirty="0"/>
              <a:t> = .21 and a significant main effect of intelligence level of the target child [</a:t>
            </a:r>
            <a:r>
              <a:rPr lang="en-US" sz="2400" i="1" dirty="0"/>
              <a:t>F</a:t>
            </a:r>
            <a:r>
              <a:rPr lang="en-US" sz="2400" dirty="0"/>
              <a:t>(2,24) = 4.62, </a:t>
            </a:r>
            <a:r>
              <a:rPr lang="en-US" sz="2400" i="1" dirty="0"/>
              <a:t>p</a:t>
            </a:r>
            <a:r>
              <a:rPr lang="en-US" sz="2400" dirty="0"/>
              <a:t> &lt; .05] with </a:t>
            </a:r>
            <a:r>
              <a:rPr lang="el-GR" sz="2400" i="1" dirty="0"/>
              <a:t>η</a:t>
            </a:r>
            <a:r>
              <a:rPr lang="en-US" sz="2400" baseline="30000" dirty="0"/>
              <a:t>2 </a:t>
            </a:r>
            <a:r>
              <a:rPr lang="en-US" sz="2400" dirty="0"/>
              <a:t> = .17. The Main effect of gender resulted from the fact that perception were more favorable when the participant and target child were of the same gender (</a:t>
            </a:r>
            <a:r>
              <a:rPr lang="en-US" sz="2400" i="1" dirty="0"/>
              <a:t>M</a:t>
            </a:r>
            <a:r>
              <a:rPr lang="en-US" sz="2400" dirty="0"/>
              <a:t> = 33.53, </a:t>
            </a:r>
            <a:r>
              <a:rPr lang="en-US" sz="2400" i="1" dirty="0"/>
              <a:t>SD</a:t>
            </a:r>
            <a:r>
              <a:rPr lang="en-US" sz="2400" dirty="0"/>
              <a:t> = 9.75) rather than opposite genders (</a:t>
            </a:r>
            <a:r>
              <a:rPr lang="en-US" sz="2400" i="1" dirty="0"/>
              <a:t>M</a:t>
            </a:r>
            <a:r>
              <a:rPr lang="en-US" sz="2400" dirty="0"/>
              <a:t> = 24.47, </a:t>
            </a:r>
            <a:r>
              <a:rPr lang="en-US" sz="2400" i="1" dirty="0"/>
              <a:t>SD</a:t>
            </a:r>
            <a:r>
              <a:rPr lang="en-US" sz="2400" dirty="0"/>
              <a:t> = 8.64).  </a:t>
            </a:r>
            <a:r>
              <a:rPr lang="en-US" sz="2400" dirty="0" err="1"/>
              <a:t>Tukey’s</a:t>
            </a:r>
            <a:r>
              <a:rPr lang="en-US" sz="2400" dirty="0"/>
              <a:t> post hoc tests (alpha = .05) of the main effect of intelligence of target child revealed that both the high  </a:t>
            </a:r>
            <a:r>
              <a:rPr lang="en-US" sz="2400" i="1" dirty="0"/>
              <a:t>(M</a:t>
            </a:r>
            <a:r>
              <a:rPr lang="en-US" sz="2400" dirty="0"/>
              <a:t> = 31.33, </a:t>
            </a:r>
            <a:r>
              <a:rPr lang="en-US" sz="2400" i="1" dirty="0"/>
              <a:t>SD</a:t>
            </a:r>
            <a:r>
              <a:rPr lang="en-US" sz="2400" dirty="0"/>
              <a:t> = 11.21) and moderate (</a:t>
            </a:r>
            <a:r>
              <a:rPr lang="en-US" sz="2400" i="1" dirty="0"/>
              <a:t>M</a:t>
            </a:r>
            <a:r>
              <a:rPr lang="en-US" sz="2400" dirty="0"/>
              <a:t> = 31.29, </a:t>
            </a:r>
            <a:r>
              <a:rPr lang="en-US" sz="2400" i="1" dirty="0"/>
              <a:t>SD</a:t>
            </a:r>
            <a:r>
              <a:rPr lang="en-US" sz="2400" dirty="0"/>
              <a:t> = 8.43) groups differed from the low group (</a:t>
            </a:r>
            <a:r>
              <a:rPr lang="en-US" sz="2400" i="1" dirty="0"/>
              <a:t>M</a:t>
            </a:r>
            <a:r>
              <a:rPr lang="en-US" sz="2400" dirty="0"/>
              <a:t> = 21.43, </a:t>
            </a:r>
            <a:r>
              <a:rPr lang="en-US" sz="2400" i="1" dirty="0"/>
              <a:t>SD</a:t>
            </a:r>
            <a:r>
              <a:rPr lang="en-US" sz="2400" dirty="0"/>
              <a:t> = 9.48)</a:t>
            </a:r>
          </a:p>
          <a:p>
            <a:pPr>
              <a:buNone/>
            </a:pPr>
            <a:r>
              <a:rPr lang="en-US" sz="2400" dirty="0"/>
              <a:t>		A significant interaction between gender of the participant and the indicated level of target child was also found [</a:t>
            </a:r>
            <a:r>
              <a:rPr lang="en-US" sz="2400" i="1" dirty="0"/>
              <a:t>F</a:t>
            </a:r>
            <a:r>
              <a:rPr lang="en-US" sz="2400" dirty="0"/>
              <a:t>(2,24) = 4.35, </a:t>
            </a:r>
            <a:r>
              <a:rPr lang="en-US" sz="2400" i="1" dirty="0"/>
              <a:t>p</a:t>
            </a:r>
            <a:r>
              <a:rPr lang="en-US" sz="2400" dirty="0"/>
              <a:t> &lt;.05] with effect size of </a:t>
            </a:r>
            <a:r>
              <a:rPr lang="el-GR" sz="2400" i="1" dirty="0"/>
              <a:t>η</a:t>
            </a:r>
            <a:r>
              <a:rPr lang="en-US" sz="2400" baseline="30000" dirty="0"/>
              <a:t>2 </a:t>
            </a:r>
            <a:r>
              <a:rPr lang="en-US" sz="2400" dirty="0"/>
              <a:t> = .16. The mean social distance score and standard deviation for each group comprising the interaction is shown in Figure 1.  </a:t>
            </a:r>
            <a:r>
              <a:rPr lang="en-US" sz="2400" dirty="0" err="1"/>
              <a:t>Tukey’s</a:t>
            </a:r>
            <a:r>
              <a:rPr lang="en-US" sz="2400" dirty="0"/>
              <a:t> post hoc tests (alpha = .05) were conducted to determine the locus of the interaction.  They indicated that when the target child was the same gender as the participant, target child said to be of high intelligence were more favorably perceived than children said to be of low intelligence, but when the target child was of the opposite gender as the participant, children of moderate intelligence were perceived more favorably than children of low intelligence.</a:t>
            </a:r>
          </a:p>
        </p:txBody>
      </p:sp>
    </p:spTree>
    <p:extLst>
      <p:ext uri="{BB962C8B-B14F-4D97-AF65-F5344CB8AC3E}">
        <p14:creationId xmlns:p14="http://schemas.microsoft.com/office/powerpoint/2010/main" val="3277928168"/>
      </p:ext>
    </p:extLst>
  </p:cSld>
  <p:clrMapOvr>
    <a:masterClrMapping/>
  </p:clrMapOvr>
</p:sld>
</file>

<file path=ppt/theme/_rels/themeOverride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image" Target="../media/image2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Override>
</file>

<file path=docProps/app.xml><?xml version="1.0" encoding="utf-8"?>
<Properties xmlns="http://schemas.openxmlformats.org/officeDocument/2006/extended-properties" xmlns:vt="http://schemas.openxmlformats.org/officeDocument/2006/docPropsVTypes">
  <Template/>
  <TotalTime>780</TotalTime>
  <Words>3074</Words>
  <Application>Microsoft Office PowerPoint</Application>
  <PresentationFormat>On-screen Show (4:3)</PresentationFormat>
  <Paragraphs>1151</Paragraphs>
  <Slides>68</Slides>
  <Notes>24</Notes>
  <HiddenSlides>0</HiddenSlides>
  <MMClips>0</MMClips>
  <ScaleCrop>false</ScaleCrop>
  <HeadingPairs>
    <vt:vector size="10" baseType="variant">
      <vt:variant>
        <vt:lpstr>Fonts Used</vt:lpstr>
      </vt:variant>
      <vt:variant>
        <vt:i4>9</vt:i4>
      </vt:variant>
      <vt:variant>
        <vt:lpstr>Theme</vt:lpstr>
      </vt:variant>
      <vt:variant>
        <vt:i4>1</vt:i4>
      </vt:variant>
      <vt:variant>
        <vt:lpstr>Links</vt:lpstr>
      </vt:variant>
      <vt:variant>
        <vt:i4>9</vt:i4>
      </vt:variant>
      <vt:variant>
        <vt:lpstr>Embedded OLE Servers</vt:lpstr>
      </vt:variant>
      <vt:variant>
        <vt:i4>1</vt:i4>
      </vt:variant>
      <vt:variant>
        <vt:lpstr>Slide Titles</vt:lpstr>
      </vt:variant>
      <vt:variant>
        <vt:i4>68</vt:i4>
      </vt:variant>
    </vt:vector>
  </HeadingPairs>
  <TitlesOfParts>
    <vt:vector size="88" baseType="lpstr">
      <vt:lpstr>굴림</vt:lpstr>
      <vt:lpstr>ＭＳ Ｐゴシック</vt:lpstr>
      <vt:lpstr>ＭＳ Ｐゴシック</vt:lpstr>
      <vt:lpstr>Arial</vt:lpstr>
      <vt:lpstr>Calibri</vt:lpstr>
      <vt:lpstr>Georgia</vt:lpstr>
      <vt:lpstr>Symbol</vt:lpstr>
      <vt:lpstr>Wingdings</vt:lpstr>
      <vt:lpstr>Wingdings 2</vt:lpstr>
      <vt:lpstr>Office Theme</vt:lpstr>
      <vt:lpstr>file:///\\localhost\Users\karenmichellezhang\Desktop\Document7!OLE_LINK2</vt:lpstr>
      <vt:lpstr>file:///\\localhost\Users\karenmichellezhang\Desktop\Document7!OLE_LINK2</vt:lpstr>
      <vt:lpstr>file:///\\localhost\Users\karenmichellezhang\Desktop\Macintosh%20HD:Users:karenmichellezhang:Desktop:Psych%202820:Practice%20Questions:Practice%20Question-%20Independent%20Between%20Groups%20ANOVA.docx!OLE_LINK3</vt:lpstr>
      <vt:lpstr>file:///\\localhost\Users\karenmichellezhang\Desktop\Macintosh%20HD:Users:karenmichellezhang:Desktop:Psych%202820:Practice%20Questions:Practice%20Question-%20Independent%20Between%20Groups%20ANOVA.docx!OLE_LINK4</vt:lpstr>
      <vt:lpstr>file:///\\localhost\Users\karenmichellezhang\Desktop\Macintosh%20HD:Users:karenmichellezhang:Desktop:Psych%202820:Practice%20Questions:Practice%20Question-%20Independent%20Between%20Groups%20ANOVA.docx!OLE_LINK5</vt:lpstr>
      <vt:lpstr>file:///\\localhost\Users\karenmichellezhang\Desktop\Macintosh%20HD:Users:karenmichellezhang:Desktop:ANOVA-%20equations.docx!OLE_LINK11</vt:lpstr>
      <vt:lpstr>file:///\\localhost\Users\karenmichellezhang\Desktop\Macintosh%20HD:Users:karenmichellezhang:Desktop:ANOVA-%20equations.docx!OLE_LINK13</vt:lpstr>
      <vt:lpstr>file:///\\localhost\Users\karenmichellezhang\Desktop\Document7!OLE_LINK2</vt:lpstr>
      <vt:lpstr>file:///\\localhost\Users\karenmichellezhang\Desktop\Document11!OLE_LINK3</vt:lpstr>
      <vt:lpstr>Document</vt:lpstr>
      <vt:lpstr>Independent ANOVA- Review</vt:lpstr>
      <vt:lpstr>Independent ANOVA- Review</vt:lpstr>
      <vt:lpstr>Independent ANOVA- Review</vt:lpstr>
      <vt:lpstr>5-Steps: Independent ANOVA</vt:lpstr>
      <vt:lpstr>Step 4: Calculating F-test</vt:lpstr>
      <vt:lpstr>Step 4: Create Summary Table</vt:lpstr>
      <vt:lpstr>PowerPoint Presentation</vt:lpstr>
      <vt:lpstr>Step 5: Make a Decision</vt:lpstr>
      <vt:lpstr>Effect Size</vt:lpstr>
      <vt:lpstr>Post-Hoc Test</vt:lpstr>
      <vt:lpstr>Dependent ANOVA</vt:lpstr>
      <vt:lpstr>Dependent Groups ANOVA </vt:lpstr>
      <vt:lpstr>Dependent Groups</vt:lpstr>
      <vt:lpstr>Dependent Groups ANOVA</vt:lpstr>
      <vt:lpstr>Dependent ANOVA Example</vt:lpstr>
      <vt:lpstr>Dependent Groups ANOVA Example </vt:lpstr>
      <vt:lpstr>Interpreting the Question</vt:lpstr>
      <vt:lpstr>Step 1: Formulate Hypotheses</vt:lpstr>
      <vt:lpstr>Step 2: Select Test Statistic</vt:lpstr>
      <vt:lpstr>Step 3: Identify the Rejection Region</vt:lpstr>
      <vt:lpstr>Step 4: Calculating Test Statistic</vt:lpstr>
      <vt:lpstr>Step 4: Compute Test Statistic</vt:lpstr>
      <vt:lpstr>Step 4: Calculate Test Statistic</vt:lpstr>
      <vt:lpstr>Step 4: Calculate Test Statistic</vt:lpstr>
      <vt:lpstr>Step 4: Calculate Test Statistic</vt:lpstr>
      <vt:lpstr>Step 4: Calculate Test Statistic</vt:lpstr>
      <vt:lpstr>Step 4: Calculate Test Statistic</vt:lpstr>
      <vt:lpstr>Step 4: Calculate Test Statistic</vt:lpstr>
      <vt:lpstr>Step 4: Calculate Test Statistic</vt:lpstr>
      <vt:lpstr>Step 4: Calculate Test Statistic</vt:lpstr>
      <vt:lpstr>Step 5: Make a Decision</vt:lpstr>
      <vt:lpstr>Within Participants ANOVA Example</vt:lpstr>
      <vt:lpstr>Post-Hoc Test</vt:lpstr>
      <vt:lpstr>Factorial ANOVA</vt:lpstr>
      <vt:lpstr>Factorial Designs</vt:lpstr>
      <vt:lpstr>Factorial Designs</vt:lpstr>
      <vt:lpstr>Factorial Designs</vt:lpstr>
      <vt:lpstr>Logic of Factorial ANOVA testing</vt:lpstr>
      <vt:lpstr>Effects of Factorial ANOVA</vt:lpstr>
      <vt:lpstr>Main Effects</vt:lpstr>
      <vt:lpstr>Interaction Effect</vt:lpstr>
      <vt:lpstr>PowerPoint Presentation</vt:lpstr>
      <vt:lpstr>Main Effects &amp; Interaction</vt:lpstr>
      <vt:lpstr>Matrix of Means</vt:lpstr>
      <vt:lpstr>Interactions</vt:lpstr>
      <vt:lpstr>Sources of Variance</vt:lpstr>
      <vt:lpstr>Sample Question</vt:lpstr>
      <vt:lpstr>Sample Question</vt:lpstr>
      <vt:lpstr>Sample Question</vt:lpstr>
      <vt:lpstr>Step 1: Hypotheses</vt:lpstr>
      <vt:lpstr>Step 2: Test Statistic</vt:lpstr>
      <vt:lpstr>SS Formulas</vt:lpstr>
      <vt:lpstr>Step 3: Critical F-ratios</vt:lpstr>
      <vt:lpstr>Step 3: Critical F</vt:lpstr>
      <vt:lpstr>Step 4: Calculate F-obtained</vt:lpstr>
      <vt:lpstr>Step 4: Computations</vt:lpstr>
      <vt:lpstr>PowerPoint Presentation</vt:lpstr>
      <vt:lpstr>Step 4: Computation</vt:lpstr>
      <vt:lpstr>Step 5: Make a Decision</vt:lpstr>
      <vt:lpstr>Graphical Display</vt:lpstr>
      <vt:lpstr>Step 5 cont’d</vt:lpstr>
      <vt:lpstr>Step 5 cont’d</vt:lpstr>
      <vt:lpstr>Pairwise Comparison- INTERACTION</vt:lpstr>
      <vt:lpstr>Pairwise Comparison- INTERACTION</vt:lpstr>
      <vt:lpstr>Finding Mean Differences</vt:lpstr>
      <vt:lpstr>Pairwise Comparison</vt:lpstr>
      <vt:lpstr>Pairwise Comparison- Main Effect</vt:lpstr>
      <vt:lpstr>Results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Final Project</dc:title>
  <dc:subject/>
  <dc:creator>Karen Zhang</dc:creator>
  <cp:keywords/>
  <dc:description/>
  <cp:lastModifiedBy>christopher</cp:lastModifiedBy>
  <cp:revision>58</cp:revision>
  <dcterms:created xsi:type="dcterms:W3CDTF">2011-03-28T14:24:31Z</dcterms:created>
  <dcterms:modified xsi:type="dcterms:W3CDTF">2018-02-07T22:50:54Z</dcterms:modified>
  <cp:category/>
</cp:coreProperties>
</file>