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trictFirstAndLastChars="0" saveSubsetFonts="1">
  <p:sldMasterIdLst>
    <p:sldMasterId id="2147483648" r:id="rId1"/>
    <p:sldMasterId id="2147483649" r:id="rId2"/>
  </p:sldMasterIdLst>
  <p:notesMasterIdLst>
    <p:notesMasterId r:id="rId55"/>
  </p:notesMasterIdLst>
  <p:sldIdLst>
    <p:sldId id="256" r:id="rId3"/>
    <p:sldId id="257" r:id="rId4"/>
    <p:sldId id="258" r:id="rId5"/>
    <p:sldId id="259" r:id="rId6"/>
    <p:sldId id="286" r:id="rId7"/>
    <p:sldId id="287" r:id="rId8"/>
    <p:sldId id="260" r:id="rId9"/>
    <p:sldId id="294" r:id="rId10"/>
    <p:sldId id="295" r:id="rId11"/>
    <p:sldId id="296" r:id="rId12"/>
    <p:sldId id="293" r:id="rId13"/>
    <p:sldId id="261" r:id="rId14"/>
    <p:sldId id="289" r:id="rId15"/>
    <p:sldId id="297" r:id="rId16"/>
    <p:sldId id="298" r:id="rId17"/>
    <p:sldId id="299" r:id="rId18"/>
    <p:sldId id="262" r:id="rId19"/>
    <p:sldId id="300" r:id="rId20"/>
    <p:sldId id="303" r:id="rId21"/>
    <p:sldId id="304" r:id="rId22"/>
    <p:sldId id="283" r:id="rId23"/>
    <p:sldId id="266" r:id="rId24"/>
    <p:sldId id="305" r:id="rId25"/>
    <p:sldId id="306" r:id="rId26"/>
    <p:sldId id="319" r:id="rId27"/>
    <p:sldId id="307" r:id="rId28"/>
    <p:sldId id="308" r:id="rId29"/>
    <p:sldId id="329" r:id="rId30"/>
    <p:sldId id="309" r:id="rId31"/>
    <p:sldId id="271" r:id="rId32"/>
    <p:sldId id="330" r:id="rId33"/>
    <p:sldId id="310" r:id="rId34"/>
    <p:sldId id="311" r:id="rId35"/>
    <p:sldId id="312" r:id="rId36"/>
    <p:sldId id="313" r:id="rId37"/>
    <p:sldId id="314" r:id="rId38"/>
    <p:sldId id="331" r:id="rId39"/>
    <p:sldId id="315" r:id="rId40"/>
    <p:sldId id="316" r:id="rId41"/>
    <p:sldId id="274" r:id="rId42"/>
    <p:sldId id="325" r:id="rId43"/>
    <p:sldId id="326" r:id="rId44"/>
    <p:sldId id="317" r:id="rId45"/>
    <p:sldId id="275" r:id="rId46"/>
    <p:sldId id="276" r:id="rId47"/>
    <p:sldId id="277" r:id="rId48"/>
    <p:sldId id="278" r:id="rId49"/>
    <p:sldId id="279" r:id="rId50"/>
    <p:sldId id="280" r:id="rId51"/>
    <p:sldId id="281" r:id="rId52"/>
    <p:sldId id="327" r:id="rId53"/>
    <p:sldId id="332" r:id="rId54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sz="24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uteu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99CCFF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49" autoAdjust="0"/>
    <p:restoredTop sz="71786" autoAdjust="0"/>
  </p:normalViewPr>
  <p:slideViewPr>
    <p:cSldViewPr>
      <p:cViewPr varScale="1">
        <p:scale>
          <a:sx n="67" d="100"/>
          <a:sy n="67" d="100"/>
        </p:scale>
        <p:origin x="2536" y="168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10" d="100"/>
        <a:sy n="11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50" Type="http://schemas.openxmlformats.org/officeDocument/2006/relationships/slide" Target="slides/slide48.xml"/><Relationship Id="rId51" Type="http://schemas.openxmlformats.org/officeDocument/2006/relationships/slide" Target="slides/slide49.xml"/><Relationship Id="rId52" Type="http://schemas.openxmlformats.org/officeDocument/2006/relationships/slide" Target="slides/slide50.xml"/><Relationship Id="rId53" Type="http://schemas.openxmlformats.org/officeDocument/2006/relationships/slide" Target="slides/slide51.xml"/><Relationship Id="rId54" Type="http://schemas.openxmlformats.org/officeDocument/2006/relationships/slide" Target="slides/slide52.xml"/><Relationship Id="rId55" Type="http://schemas.openxmlformats.org/officeDocument/2006/relationships/notesMaster" Target="notesMasters/notesMaster1.xml"/><Relationship Id="rId56" Type="http://schemas.openxmlformats.org/officeDocument/2006/relationships/commentAuthors" Target="commentAuthors.xml"/><Relationship Id="rId57" Type="http://schemas.openxmlformats.org/officeDocument/2006/relationships/presProps" Target="presProps.xml"/><Relationship Id="rId58" Type="http://schemas.openxmlformats.org/officeDocument/2006/relationships/viewProps" Target="viewProps.xml"/><Relationship Id="rId59" Type="http://schemas.openxmlformats.org/officeDocument/2006/relationships/theme" Target="theme/theme1.xml"/><Relationship Id="rId40" Type="http://schemas.openxmlformats.org/officeDocument/2006/relationships/slide" Target="slides/slide38.xml"/><Relationship Id="rId41" Type="http://schemas.openxmlformats.org/officeDocument/2006/relationships/slide" Target="slides/slide39.xml"/><Relationship Id="rId42" Type="http://schemas.openxmlformats.org/officeDocument/2006/relationships/slide" Target="slides/slide40.xml"/><Relationship Id="rId43" Type="http://schemas.openxmlformats.org/officeDocument/2006/relationships/slide" Target="slides/slide41.xml"/><Relationship Id="rId44" Type="http://schemas.openxmlformats.org/officeDocument/2006/relationships/slide" Target="slides/slide42.xml"/><Relationship Id="rId45" Type="http://schemas.openxmlformats.org/officeDocument/2006/relationships/slide" Target="slides/slide43.xml"/><Relationship Id="rId46" Type="http://schemas.openxmlformats.org/officeDocument/2006/relationships/slide" Target="slides/slide44.xml"/><Relationship Id="rId47" Type="http://schemas.openxmlformats.org/officeDocument/2006/relationships/slide" Target="slides/slide45.xml"/><Relationship Id="rId48" Type="http://schemas.openxmlformats.org/officeDocument/2006/relationships/slide" Target="slides/slide46.xml"/><Relationship Id="rId49" Type="http://schemas.openxmlformats.org/officeDocument/2006/relationships/slide" Target="slides/slide4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30" Type="http://schemas.openxmlformats.org/officeDocument/2006/relationships/slide" Target="slides/slide28.xml"/><Relationship Id="rId31" Type="http://schemas.openxmlformats.org/officeDocument/2006/relationships/slide" Target="slides/slide29.xml"/><Relationship Id="rId32" Type="http://schemas.openxmlformats.org/officeDocument/2006/relationships/slide" Target="slides/slide30.xml"/><Relationship Id="rId33" Type="http://schemas.openxmlformats.org/officeDocument/2006/relationships/slide" Target="slides/slide31.xml"/><Relationship Id="rId34" Type="http://schemas.openxmlformats.org/officeDocument/2006/relationships/slide" Target="slides/slide32.xml"/><Relationship Id="rId35" Type="http://schemas.openxmlformats.org/officeDocument/2006/relationships/slide" Target="slides/slide33.xml"/><Relationship Id="rId36" Type="http://schemas.openxmlformats.org/officeDocument/2006/relationships/slide" Target="slides/slide34.xml"/><Relationship Id="rId37" Type="http://schemas.openxmlformats.org/officeDocument/2006/relationships/slide" Target="slides/slide35.xml"/><Relationship Id="rId38" Type="http://schemas.openxmlformats.org/officeDocument/2006/relationships/slide" Target="slides/slide36.xml"/><Relationship Id="rId39" Type="http://schemas.openxmlformats.org/officeDocument/2006/relationships/slide" Target="slides/slide3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slide" Target="slides/slide25.xml"/><Relationship Id="rId28" Type="http://schemas.openxmlformats.org/officeDocument/2006/relationships/slide" Target="slides/slide26.xml"/><Relationship Id="rId29" Type="http://schemas.openxmlformats.org/officeDocument/2006/relationships/slide" Target="slides/slide27.xml"/><Relationship Id="rId60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C603E7-B640-42B4-8C57-49ECCE18ECA6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CA"/>
        </a:p>
      </dgm:t>
    </dgm:pt>
    <dgm:pt modelId="{17FD69F0-5E02-4FCF-9D50-9A0E540BE065}">
      <dgm:prSet phldrT="[Text]" custT="1"/>
      <dgm:spPr>
        <a:solidFill>
          <a:srgbClr val="99CCFF"/>
        </a:solidFill>
      </dgm:spPr>
      <dgm:t>
        <a:bodyPr/>
        <a:lstStyle/>
        <a:p>
          <a:r>
            <a:rPr lang="en-CA" sz="2800" b="1" dirty="0" smtClean="0">
              <a:solidFill>
                <a:schemeClr val="tx1"/>
              </a:solidFill>
            </a:rPr>
            <a:t>Non </a:t>
          </a:r>
          <a:r>
            <a:rPr lang="en-CA" sz="2800" b="1" dirty="0" err="1" smtClean="0">
              <a:solidFill>
                <a:schemeClr val="tx1"/>
              </a:solidFill>
            </a:rPr>
            <a:t>chaleureux</a:t>
          </a:r>
          <a:r>
            <a:rPr lang="en-CA" sz="2800" b="1" dirty="0" smtClean="0">
              <a:solidFill>
                <a:schemeClr val="tx1"/>
              </a:solidFill>
            </a:rPr>
            <a:t> </a:t>
          </a:r>
          <a:r>
            <a:rPr lang="en-CA" sz="2800" b="1" dirty="0" err="1" smtClean="0">
              <a:solidFill>
                <a:schemeClr val="tx1"/>
              </a:solidFill>
            </a:rPr>
            <a:t>Compétent</a:t>
          </a:r>
          <a:endParaRPr lang="en-CA" sz="2800" b="1" dirty="0">
            <a:solidFill>
              <a:schemeClr val="tx1"/>
            </a:solidFill>
          </a:endParaRPr>
        </a:p>
      </dgm:t>
    </dgm:pt>
    <dgm:pt modelId="{4C375A33-EE72-4F96-B548-C9F4D6811989}" type="parTrans" cxnId="{039C1BAC-DB45-4922-B822-E21C99E10C19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4714AD10-04B0-4B35-8064-4CE0D3C18BC4}" type="sibTrans" cxnId="{039C1BAC-DB45-4922-B822-E21C99E10C19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B3019A7F-54FF-45E3-B011-1E81D9CE6696}">
      <dgm:prSet phldrT="[Text]" custT="1"/>
      <dgm:spPr>
        <a:solidFill>
          <a:srgbClr val="FFFF99"/>
        </a:solidFill>
      </dgm:spPr>
      <dgm:t>
        <a:bodyPr/>
        <a:lstStyle/>
        <a:p>
          <a:r>
            <a:rPr lang="en-CA" sz="2800" b="1" dirty="0" err="1" smtClean="0">
              <a:solidFill>
                <a:schemeClr val="tx1"/>
              </a:solidFill>
            </a:rPr>
            <a:t>Chaleureux</a:t>
          </a:r>
          <a:endParaRPr lang="en-CA" sz="2800" b="1" dirty="0" smtClean="0">
            <a:solidFill>
              <a:schemeClr val="tx1"/>
            </a:solidFill>
          </a:endParaRPr>
        </a:p>
        <a:p>
          <a:r>
            <a:rPr lang="en-CA" sz="2800" b="1" dirty="0" err="1" smtClean="0">
              <a:solidFill>
                <a:schemeClr val="tx1"/>
              </a:solidFill>
            </a:rPr>
            <a:t>Compétent</a:t>
          </a:r>
          <a:endParaRPr lang="en-CA" sz="2800" b="1" dirty="0">
            <a:solidFill>
              <a:schemeClr val="tx1"/>
            </a:solidFill>
          </a:endParaRPr>
        </a:p>
      </dgm:t>
    </dgm:pt>
    <dgm:pt modelId="{058FFFC4-C283-412F-9E26-1C0253FDA31F}" type="parTrans" cxnId="{C7E5ECE5-4ACB-4CA8-98B9-4819B853D67B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8298A8A0-3888-4DB7-933F-8FCA85FFECAA}" type="sibTrans" cxnId="{C7E5ECE5-4ACB-4CA8-98B9-4819B853D67B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B9E0FBB8-5EB6-466F-ACDB-6E974BA9BC54}">
      <dgm:prSet phldrT="[Text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n-CA" sz="2800" b="1" dirty="0" smtClean="0">
              <a:solidFill>
                <a:schemeClr val="tx1"/>
              </a:solidFill>
            </a:rPr>
            <a:t>Non </a:t>
          </a:r>
          <a:r>
            <a:rPr lang="en-CA" sz="2800" b="1" dirty="0" err="1" smtClean="0">
              <a:solidFill>
                <a:schemeClr val="tx1"/>
              </a:solidFill>
            </a:rPr>
            <a:t>chaleureux</a:t>
          </a:r>
          <a:endParaRPr lang="en-CA" sz="2800" b="1" dirty="0" smtClean="0">
            <a:solidFill>
              <a:schemeClr val="tx1"/>
            </a:solidFill>
          </a:endParaRPr>
        </a:p>
        <a:p>
          <a:r>
            <a:rPr lang="en-CA" sz="2800" b="1" dirty="0" smtClean="0">
              <a:solidFill>
                <a:schemeClr val="tx1"/>
              </a:solidFill>
            </a:rPr>
            <a:t>Non </a:t>
          </a:r>
          <a:r>
            <a:rPr lang="en-CA" sz="2800" b="1" dirty="0" err="1" smtClean="0">
              <a:solidFill>
                <a:schemeClr val="tx1"/>
              </a:solidFill>
            </a:rPr>
            <a:t>compétent</a:t>
          </a:r>
          <a:endParaRPr lang="en-CA" sz="2800" b="1" dirty="0">
            <a:solidFill>
              <a:schemeClr val="tx1"/>
            </a:solidFill>
          </a:endParaRPr>
        </a:p>
      </dgm:t>
    </dgm:pt>
    <dgm:pt modelId="{C99B5F97-64D3-4A53-B72F-6BD9C7A9F06C}" type="parTrans" cxnId="{2BBCD332-BB3E-4826-89C5-0C3C553CC3BC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7D3065C7-EBC5-416C-A307-077B41F66D82}" type="sibTrans" cxnId="{2BBCD332-BB3E-4826-89C5-0C3C553CC3BC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6C7FB115-4AD6-459C-9771-DE97D9C2781F}">
      <dgm:prSet phldrT="[Text]" custT="1"/>
      <dgm:spPr>
        <a:solidFill>
          <a:srgbClr val="33CCCC"/>
        </a:solidFill>
      </dgm:spPr>
      <dgm:t>
        <a:bodyPr/>
        <a:lstStyle/>
        <a:p>
          <a:r>
            <a:rPr lang="en-CA" sz="2800" b="1" dirty="0" err="1" smtClean="0">
              <a:solidFill>
                <a:schemeClr val="tx1"/>
              </a:solidFill>
            </a:rPr>
            <a:t>Chaleureux</a:t>
          </a:r>
          <a:endParaRPr lang="en-CA" sz="2800" b="1" dirty="0" smtClean="0">
            <a:solidFill>
              <a:schemeClr val="tx1"/>
            </a:solidFill>
          </a:endParaRPr>
        </a:p>
        <a:p>
          <a:r>
            <a:rPr lang="en-CA" sz="2800" b="1" dirty="0" smtClean="0">
              <a:solidFill>
                <a:schemeClr val="tx1"/>
              </a:solidFill>
            </a:rPr>
            <a:t>Non </a:t>
          </a:r>
          <a:r>
            <a:rPr lang="en-CA" sz="2800" b="1" dirty="0" err="1" smtClean="0">
              <a:solidFill>
                <a:schemeClr val="tx1"/>
              </a:solidFill>
            </a:rPr>
            <a:t>comptétent</a:t>
          </a:r>
          <a:endParaRPr lang="en-CA" sz="2800" b="1" dirty="0">
            <a:solidFill>
              <a:schemeClr val="tx1"/>
            </a:solidFill>
          </a:endParaRPr>
        </a:p>
      </dgm:t>
    </dgm:pt>
    <dgm:pt modelId="{D0BAD154-BA55-4E47-8BC5-98B182C1561E}" type="parTrans" cxnId="{0EDFD881-98D8-4F2B-8927-40371BD42B65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C3F08B56-8886-4DF7-B018-392560D4AE83}" type="sibTrans" cxnId="{0EDFD881-98D8-4F2B-8927-40371BD42B65}">
      <dgm:prSet/>
      <dgm:spPr/>
      <dgm:t>
        <a:bodyPr/>
        <a:lstStyle/>
        <a:p>
          <a:endParaRPr lang="en-CA" sz="3600" b="1">
            <a:solidFill>
              <a:schemeClr val="tx1"/>
            </a:solidFill>
          </a:endParaRPr>
        </a:p>
      </dgm:t>
    </dgm:pt>
    <dgm:pt modelId="{03A5F229-B8DC-4070-81D1-F5088935CA24}" type="pres">
      <dgm:prSet presAssocID="{E1C603E7-B640-42B4-8C57-49ECCE18ECA6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CA"/>
        </a:p>
      </dgm:t>
    </dgm:pt>
    <dgm:pt modelId="{0D47DFEB-8495-4CC3-8078-628E5F83523B}" type="pres">
      <dgm:prSet presAssocID="{E1C603E7-B640-42B4-8C57-49ECCE18ECA6}" presName="axisShape" presStyleLbl="bgShp" presStyleIdx="0" presStyleCnt="1" custLinFactNeighborX="-901" custLinFactNeighborY="-1724"/>
      <dgm:spPr>
        <a:solidFill>
          <a:schemeClr val="accent2"/>
        </a:solidFill>
      </dgm:spPr>
    </dgm:pt>
    <dgm:pt modelId="{8ED69ABC-776A-47C3-BEB8-DFB59238FEA1}" type="pres">
      <dgm:prSet presAssocID="{E1C603E7-B640-42B4-8C57-49ECCE18ECA6}" presName="rect1" presStyleLbl="node1" presStyleIdx="0" presStyleCnt="4" custScaleX="238482" custScaleY="91638" custLinFactNeighborX="-78388" custLinFactNeighborY="-75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08824A42-66DB-45DE-B25F-1CA43E7B98C5}" type="pres">
      <dgm:prSet presAssocID="{E1C603E7-B640-42B4-8C57-49ECCE18ECA6}" presName="rect2" presStyleLbl="node1" presStyleIdx="1" presStyleCnt="4" custScaleX="237652" custScaleY="89397" custLinFactNeighborX="75066" custLinFactNeighborY="-86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E4C6FF59-53C6-4EC9-97EE-9C820A70796A}" type="pres">
      <dgm:prSet presAssocID="{E1C603E7-B640-42B4-8C57-49ECCE18ECA6}" presName="rect3" presStyleLbl="node1" presStyleIdx="2" presStyleCnt="4" custScaleX="233852" custLinFactNeighborX="-76575" custLinFactNeighborY="84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  <dgm:pt modelId="{60AB89C8-FDB4-45D7-8EBC-DC95C2C2806E}" type="pres">
      <dgm:prSet presAssocID="{E1C603E7-B640-42B4-8C57-49ECCE18ECA6}" presName="rect4" presStyleLbl="node1" presStyleIdx="3" presStyleCnt="4" custScaleX="242347" custLinFactNeighborX="73103" custLinFactNeighborY="84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510EA52E-8988-4D6C-B275-7F446744BAEA}" type="presOf" srcId="{E1C603E7-B640-42B4-8C57-49ECCE18ECA6}" destId="{03A5F229-B8DC-4070-81D1-F5088935CA24}" srcOrd="0" destOrd="0" presId="urn:microsoft.com/office/officeart/2005/8/layout/matrix2"/>
    <dgm:cxn modelId="{2BBCD332-BB3E-4826-89C5-0C3C553CC3BC}" srcId="{E1C603E7-B640-42B4-8C57-49ECCE18ECA6}" destId="{B9E0FBB8-5EB6-466F-ACDB-6E974BA9BC54}" srcOrd="2" destOrd="0" parTransId="{C99B5F97-64D3-4A53-B72F-6BD9C7A9F06C}" sibTransId="{7D3065C7-EBC5-416C-A307-077B41F66D82}"/>
    <dgm:cxn modelId="{8EA734B3-4CBC-40E6-A4F7-51A208B6F02E}" type="presOf" srcId="{6C7FB115-4AD6-459C-9771-DE97D9C2781F}" destId="{60AB89C8-FDB4-45D7-8EBC-DC95C2C2806E}" srcOrd="0" destOrd="0" presId="urn:microsoft.com/office/officeart/2005/8/layout/matrix2"/>
    <dgm:cxn modelId="{0EDFD881-98D8-4F2B-8927-40371BD42B65}" srcId="{E1C603E7-B640-42B4-8C57-49ECCE18ECA6}" destId="{6C7FB115-4AD6-459C-9771-DE97D9C2781F}" srcOrd="3" destOrd="0" parTransId="{D0BAD154-BA55-4E47-8BC5-98B182C1561E}" sibTransId="{C3F08B56-8886-4DF7-B018-392560D4AE83}"/>
    <dgm:cxn modelId="{0AE0136B-2600-4879-A981-726344C4F07C}" type="presOf" srcId="{B3019A7F-54FF-45E3-B011-1E81D9CE6696}" destId="{08824A42-66DB-45DE-B25F-1CA43E7B98C5}" srcOrd="0" destOrd="0" presId="urn:microsoft.com/office/officeart/2005/8/layout/matrix2"/>
    <dgm:cxn modelId="{2A94FB5B-F0CC-47E4-B132-1D1604CEA5DC}" type="presOf" srcId="{B9E0FBB8-5EB6-466F-ACDB-6E974BA9BC54}" destId="{E4C6FF59-53C6-4EC9-97EE-9C820A70796A}" srcOrd="0" destOrd="0" presId="urn:microsoft.com/office/officeart/2005/8/layout/matrix2"/>
    <dgm:cxn modelId="{51AF6A40-5AE7-4EA3-AC66-8589F08B98E7}" type="presOf" srcId="{17FD69F0-5E02-4FCF-9D50-9A0E540BE065}" destId="{8ED69ABC-776A-47C3-BEB8-DFB59238FEA1}" srcOrd="0" destOrd="0" presId="urn:microsoft.com/office/officeart/2005/8/layout/matrix2"/>
    <dgm:cxn modelId="{039C1BAC-DB45-4922-B822-E21C99E10C19}" srcId="{E1C603E7-B640-42B4-8C57-49ECCE18ECA6}" destId="{17FD69F0-5E02-4FCF-9D50-9A0E540BE065}" srcOrd="0" destOrd="0" parTransId="{4C375A33-EE72-4F96-B548-C9F4D6811989}" sibTransId="{4714AD10-04B0-4B35-8064-4CE0D3C18BC4}"/>
    <dgm:cxn modelId="{C7E5ECE5-4ACB-4CA8-98B9-4819B853D67B}" srcId="{E1C603E7-B640-42B4-8C57-49ECCE18ECA6}" destId="{B3019A7F-54FF-45E3-B011-1E81D9CE6696}" srcOrd="1" destOrd="0" parTransId="{058FFFC4-C283-412F-9E26-1C0253FDA31F}" sibTransId="{8298A8A0-3888-4DB7-933F-8FCA85FFECAA}"/>
    <dgm:cxn modelId="{5CF2BC1E-1976-49A3-83F1-60BC3DD6BB34}" type="presParOf" srcId="{03A5F229-B8DC-4070-81D1-F5088935CA24}" destId="{0D47DFEB-8495-4CC3-8078-628E5F83523B}" srcOrd="0" destOrd="0" presId="urn:microsoft.com/office/officeart/2005/8/layout/matrix2"/>
    <dgm:cxn modelId="{B16C4444-FD33-4CEB-8CE3-BD0CD6ADEA1B}" type="presParOf" srcId="{03A5F229-B8DC-4070-81D1-F5088935CA24}" destId="{8ED69ABC-776A-47C3-BEB8-DFB59238FEA1}" srcOrd="1" destOrd="0" presId="urn:microsoft.com/office/officeart/2005/8/layout/matrix2"/>
    <dgm:cxn modelId="{DC3FD9BE-6031-4CA1-A4E6-7C91484B912F}" type="presParOf" srcId="{03A5F229-B8DC-4070-81D1-F5088935CA24}" destId="{08824A42-66DB-45DE-B25F-1CA43E7B98C5}" srcOrd="2" destOrd="0" presId="urn:microsoft.com/office/officeart/2005/8/layout/matrix2"/>
    <dgm:cxn modelId="{0AAB8798-C79D-4657-B178-E9BB127119AF}" type="presParOf" srcId="{03A5F229-B8DC-4070-81D1-F5088935CA24}" destId="{E4C6FF59-53C6-4EC9-97EE-9C820A70796A}" srcOrd="3" destOrd="0" presId="urn:microsoft.com/office/officeart/2005/8/layout/matrix2"/>
    <dgm:cxn modelId="{564E991E-78F9-498F-B2E8-5072E8038C2C}" type="presParOf" srcId="{03A5F229-B8DC-4070-81D1-F5088935CA24}" destId="{60AB89C8-FDB4-45D7-8EBC-DC95C2C2806E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1EF598D-B81C-4930-8343-6DA1E1288CDD}" type="doc">
      <dgm:prSet loTypeId="urn:microsoft.com/office/officeart/2005/8/layout/vList4#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D394AC5-6348-451B-85E0-14A7BD3A98A2}">
      <dgm:prSet phldrT="[Texte]"/>
      <dgm:spPr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</dgm:spPr>
      <dgm:t>
        <a:bodyPr/>
        <a:lstStyle/>
        <a:p>
          <a:r>
            <a:rPr lang="fr-CA" b="1" dirty="0" smtClean="0">
              <a:solidFill>
                <a:srgbClr val="000000"/>
              </a:solidFill>
              <a:effectLst/>
            </a:rPr>
            <a:t>Traditionnel: au fourneau!</a:t>
          </a:r>
          <a:r>
            <a:rPr lang="zh-CN" altLang="en-US" b="1" dirty="0" smtClean="0">
              <a:solidFill>
                <a:srgbClr val="000000"/>
              </a:solidFill>
              <a:effectLst/>
            </a:rPr>
            <a:t> </a:t>
          </a:r>
          <a:r>
            <a:rPr lang="fr-CA" altLang="zh-CN" b="1" dirty="0" smtClean="0">
              <a:solidFill>
                <a:srgbClr val="000000"/>
              </a:solidFill>
              <a:effectLst/>
            </a:rPr>
            <a:t>(chaque rôle)</a:t>
          </a:r>
          <a:endParaRPr lang="en-US" b="1" dirty="0">
            <a:solidFill>
              <a:srgbClr val="000000"/>
            </a:solidFill>
            <a:effectLst/>
          </a:endParaRPr>
        </a:p>
      </dgm:t>
    </dgm:pt>
    <dgm:pt modelId="{08837243-B580-4A25-8ECC-84C3FE4CE8AE}" type="parTrans" cxnId="{0A5E518F-F4A1-4210-898E-DC9752331F5E}">
      <dgm:prSet/>
      <dgm:spPr/>
      <dgm:t>
        <a:bodyPr/>
        <a:lstStyle/>
        <a:p>
          <a:endParaRPr lang="en-US"/>
        </a:p>
      </dgm:t>
    </dgm:pt>
    <dgm:pt modelId="{F98182C4-AC07-4AD9-97EE-12B75B8A3C2A}" type="sibTrans" cxnId="{0A5E518F-F4A1-4210-898E-DC9752331F5E}">
      <dgm:prSet/>
      <dgm:spPr/>
      <dgm:t>
        <a:bodyPr/>
        <a:lstStyle/>
        <a:p>
          <a:endParaRPr lang="en-US"/>
        </a:p>
      </dgm:t>
    </dgm:pt>
    <dgm:pt modelId="{3E2BBE74-60AE-4B60-B366-2E1C71F9A411}">
      <dgm:prSet phldrT="[Texte]"/>
      <dgm:spPr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</dgm:spPr>
      <dgm:t>
        <a:bodyPr/>
        <a:lstStyle/>
        <a:p>
          <a:r>
            <a:rPr lang="fr-CA" b="1" dirty="0" smtClean="0">
              <a:solidFill>
                <a:srgbClr val="000000"/>
              </a:solidFill>
              <a:effectLst/>
            </a:rPr>
            <a:t>Bienveillant: pauvre petite…(laisse ça, ça c'est pour les gars)</a:t>
          </a:r>
          <a:endParaRPr lang="en-US" b="1" dirty="0">
            <a:solidFill>
              <a:srgbClr val="000000"/>
            </a:solidFill>
            <a:effectLst/>
          </a:endParaRPr>
        </a:p>
      </dgm:t>
    </dgm:pt>
    <dgm:pt modelId="{FC7B6D6B-7983-414E-A7B6-65D9332D6B91}" type="parTrans" cxnId="{AE6BAA2D-9EA5-4EA0-99DB-F2333D69A4D8}">
      <dgm:prSet/>
      <dgm:spPr/>
      <dgm:t>
        <a:bodyPr/>
        <a:lstStyle/>
        <a:p>
          <a:endParaRPr lang="en-US"/>
        </a:p>
      </dgm:t>
    </dgm:pt>
    <dgm:pt modelId="{01924768-667A-4EBF-899F-660B542F8BD3}" type="sibTrans" cxnId="{AE6BAA2D-9EA5-4EA0-99DB-F2333D69A4D8}">
      <dgm:prSet/>
      <dgm:spPr/>
      <dgm:t>
        <a:bodyPr/>
        <a:lstStyle/>
        <a:p>
          <a:endParaRPr lang="en-US"/>
        </a:p>
      </dgm:t>
    </dgm:pt>
    <dgm:pt modelId="{B980A351-31B8-44F0-85DA-1B1666ED68FA}">
      <dgm:prSet phldrT="[Texte]"/>
      <dgm:spPr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</dgm:spPr>
      <dgm:t>
        <a:bodyPr/>
        <a:lstStyle/>
        <a:p>
          <a:r>
            <a:rPr lang="fr-CA" b="1" dirty="0" smtClean="0">
              <a:solidFill>
                <a:srgbClr val="000000"/>
              </a:solidFill>
              <a:effectLst/>
            </a:rPr>
            <a:t>Moderne:  ça n’existe plus! (nier le sexisme, que la femme peut être désavantagé)</a:t>
          </a:r>
          <a:endParaRPr lang="en-US" b="1" dirty="0">
            <a:solidFill>
              <a:srgbClr val="000000"/>
            </a:solidFill>
            <a:effectLst/>
          </a:endParaRPr>
        </a:p>
      </dgm:t>
    </dgm:pt>
    <dgm:pt modelId="{D267BABF-FD3F-4374-A6AD-6028A9644054}" type="parTrans" cxnId="{5FCABCD6-461B-40CD-B024-CBCD756B0C86}">
      <dgm:prSet/>
      <dgm:spPr/>
      <dgm:t>
        <a:bodyPr/>
        <a:lstStyle/>
        <a:p>
          <a:endParaRPr lang="en-US"/>
        </a:p>
      </dgm:t>
    </dgm:pt>
    <dgm:pt modelId="{22BFD00E-08BA-48CD-B11F-2D7A5131C9D4}" type="sibTrans" cxnId="{5FCABCD6-461B-40CD-B024-CBCD756B0C86}">
      <dgm:prSet/>
      <dgm:spPr/>
      <dgm:t>
        <a:bodyPr/>
        <a:lstStyle/>
        <a:p>
          <a:endParaRPr lang="en-US"/>
        </a:p>
      </dgm:t>
    </dgm:pt>
    <dgm:pt modelId="{69806D42-DC0A-4D23-B315-85430930F649}">
      <dgm:prSet phldrT="[Texte]"/>
      <dgm:spPr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</dgm:spPr>
      <dgm:t>
        <a:bodyPr/>
        <a:lstStyle/>
        <a:p>
          <a:r>
            <a:rPr lang="fr-CA" b="1" dirty="0" smtClean="0">
              <a:solidFill>
                <a:srgbClr val="000000"/>
              </a:solidFill>
              <a:effectLst/>
            </a:rPr>
            <a:t>Hostile…(les femmes prennent la place des hommes dans le marché du travail)</a:t>
          </a:r>
          <a:endParaRPr lang="en-US" b="1" dirty="0">
            <a:solidFill>
              <a:srgbClr val="000000"/>
            </a:solidFill>
            <a:effectLst/>
          </a:endParaRPr>
        </a:p>
      </dgm:t>
    </dgm:pt>
    <dgm:pt modelId="{63B261F7-EEC9-46EB-97B9-92B22EC8BA1C}" type="parTrans" cxnId="{80774E1C-5CB6-40EA-8AF1-CDD355A8E0B3}">
      <dgm:prSet/>
      <dgm:spPr/>
      <dgm:t>
        <a:bodyPr/>
        <a:lstStyle/>
        <a:p>
          <a:endParaRPr lang="en-US"/>
        </a:p>
      </dgm:t>
    </dgm:pt>
    <dgm:pt modelId="{17BD10EE-8468-4EEE-8B8F-AC75378CD6AB}" type="sibTrans" cxnId="{80774E1C-5CB6-40EA-8AF1-CDD355A8E0B3}">
      <dgm:prSet/>
      <dgm:spPr/>
      <dgm:t>
        <a:bodyPr/>
        <a:lstStyle/>
        <a:p>
          <a:endParaRPr lang="en-US"/>
        </a:p>
      </dgm:t>
    </dgm:pt>
    <dgm:pt modelId="{04BCB783-71F8-4688-BF88-827CF7C2FC18}">
      <dgm:prSet phldrT="[Texte]"/>
      <dgm:spPr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</dgm:spPr>
      <dgm:t>
        <a:bodyPr/>
        <a:lstStyle/>
        <a:p>
          <a:r>
            <a:rPr lang="fr-CA" b="1" dirty="0" smtClean="0">
              <a:solidFill>
                <a:srgbClr val="000000"/>
              </a:solidFill>
              <a:effectLst/>
            </a:rPr>
            <a:t>Ambivalent: ce n’est pas de leur faute…(mélange entre hostile et bienveillant, homme qui dit à la femme de rester à la maison, mais qui se fâche </a:t>
          </a:r>
          <a:r>
            <a:rPr lang="fr-CA" b="1" dirty="0" err="1" smtClean="0">
              <a:solidFill>
                <a:srgbClr val="000000"/>
              </a:solidFill>
              <a:effectLst/>
            </a:rPr>
            <a:t>pcq</a:t>
          </a:r>
          <a:r>
            <a:rPr lang="fr-CA" b="1" dirty="0" smtClean="0">
              <a:solidFill>
                <a:srgbClr val="000000"/>
              </a:solidFill>
              <a:effectLst/>
            </a:rPr>
            <a:t> lui fait trop)</a:t>
          </a:r>
          <a:endParaRPr lang="en-US" b="1" dirty="0">
            <a:solidFill>
              <a:srgbClr val="000000"/>
            </a:solidFill>
            <a:effectLst/>
          </a:endParaRPr>
        </a:p>
      </dgm:t>
    </dgm:pt>
    <dgm:pt modelId="{5F1873B1-7EFC-4CB5-BAE2-EDA00FF816C7}" type="parTrans" cxnId="{105CC088-1860-4020-B131-0863B8059304}">
      <dgm:prSet/>
      <dgm:spPr/>
    </dgm:pt>
    <dgm:pt modelId="{90553B15-E7CE-44BE-84AF-52D670132713}" type="sibTrans" cxnId="{105CC088-1860-4020-B131-0863B8059304}">
      <dgm:prSet/>
      <dgm:spPr/>
    </dgm:pt>
    <dgm:pt modelId="{2147F2A9-8C0F-453A-B64F-62E802289163}" type="pres">
      <dgm:prSet presAssocID="{F1EF598D-B81C-4930-8343-6DA1E1288CD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D9F276-E9E0-4FFA-8A52-FAB4CA15D1BA}" type="pres">
      <dgm:prSet presAssocID="{0D394AC5-6348-451B-85E0-14A7BD3A98A2}" presName="comp" presStyleCnt="0"/>
      <dgm:spPr/>
    </dgm:pt>
    <dgm:pt modelId="{D2B99E4A-237F-4E34-A65A-86764D045ECB}" type="pres">
      <dgm:prSet presAssocID="{0D394AC5-6348-451B-85E0-14A7BD3A98A2}" presName="box" presStyleLbl="node1" presStyleIdx="0" presStyleCnt="5" custLinFactNeighborX="-552" custLinFactNeighborY="-6881"/>
      <dgm:spPr/>
      <dgm:t>
        <a:bodyPr/>
        <a:lstStyle/>
        <a:p>
          <a:endParaRPr lang="en-US"/>
        </a:p>
      </dgm:t>
    </dgm:pt>
    <dgm:pt modelId="{8C717A59-CF77-4BFA-AEBC-0C9B9088895E}" type="pres">
      <dgm:prSet presAssocID="{0D394AC5-6348-451B-85E0-14A7BD3A98A2}" presName="img" presStyleLbl="fgImgPlace1" presStyleIdx="0" presStyleCnt="5"/>
      <dgm:spPr/>
    </dgm:pt>
    <dgm:pt modelId="{7C88CAC9-22A2-4163-8E4B-D11A52EE6803}" type="pres">
      <dgm:prSet presAssocID="{0D394AC5-6348-451B-85E0-14A7BD3A98A2}" presName="text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CF9BB29-5403-44A5-8A33-2532CD77FDDD}" type="pres">
      <dgm:prSet presAssocID="{F98182C4-AC07-4AD9-97EE-12B75B8A3C2A}" presName="spacer" presStyleCnt="0"/>
      <dgm:spPr/>
    </dgm:pt>
    <dgm:pt modelId="{925E050C-C079-4B7B-895F-A4831225F169}" type="pres">
      <dgm:prSet presAssocID="{3E2BBE74-60AE-4B60-B366-2E1C71F9A411}" presName="comp" presStyleCnt="0"/>
      <dgm:spPr/>
    </dgm:pt>
    <dgm:pt modelId="{46A876B1-576D-4499-B57C-90970312E831}" type="pres">
      <dgm:prSet presAssocID="{3E2BBE74-60AE-4B60-B366-2E1C71F9A411}" presName="box" presStyleLbl="node1" presStyleIdx="1" presStyleCnt="5"/>
      <dgm:spPr/>
      <dgm:t>
        <a:bodyPr/>
        <a:lstStyle/>
        <a:p>
          <a:endParaRPr lang="en-US"/>
        </a:p>
      </dgm:t>
    </dgm:pt>
    <dgm:pt modelId="{461340AE-A0E1-46AB-BEE2-924493DAC012}" type="pres">
      <dgm:prSet presAssocID="{3E2BBE74-60AE-4B60-B366-2E1C71F9A411}" presName="img" presStyleLbl="fgImgPlace1" presStyleIdx="1" presStyleCnt="5"/>
      <dgm:spPr/>
    </dgm:pt>
    <dgm:pt modelId="{E04E773D-ACA7-4195-ACBE-9660B77A7939}" type="pres">
      <dgm:prSet presAssocID="{3E2BBE74-60AE-4B60-B366-2E1C71F9A411}" presName="text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1EDCDAB-7D24-4F47-91A9-E3806ECD706F}" type="pres">
      <dgm:prSet presAssocID="{01924768-667A-4EBF-899F-660B542F8BD3}" presName="spacer" presStyleCnt="0"/>
      <dgm:spPr/>
    </dgm:pt>
    <dgm:pt modelId="{185051B1-91D0-4E33-8B46-12E8294CAD24}" type="pres">
      <dgm:prSet presAssocID="{B980A351-31B8-44F0-85DA-1B1666ED68FA}" presName="comp" presStyleCnt="0"/>
      <dgm:spPr/>
    </dgm:pt>
    <dgm:pt modelId="{E62EEA1A-B908-4176-89BC-A84A5A4136C7}" type="pres">
      <dgm:prSet presAssocID="{B980A351-31B8-44F0-85DA-1B1666ED68FA}" presName="box" presStyleLbl="node1" presStyleIdx="2" presStyleCnt="5" custLinFactNeighborX="367" custLinFactNeighborY="-1851"/>
      <dgm:spPr/>
      <dgm:t>
        <a:bodyPr/>
        <a:lstStyle/>
        <a:p>
          <a:endParaRPr lang="en-US"/>
        </a:p>
      </dgm:t>
    </dgm:pt>
    <dgm:pt modelId="{0133A803-EFF3-4B70-A7AE-9BC390B48CDB}" type="pres">
      <dgm:prSet presAssocID="{B980A351-31B8-44F0-85DA-1B1666ED68FA}" presName="img" presStyleLbl="fgImgPlace1" presStyleIdx="2" presStyleCnt="5"/>
      <dgm:spPr/>
    </dgm:pt>
    <dgm:pt modelId="{AC6C1C0F-46EF-4EDC-B11E-8D9905C05C65}" type="pres">
      <dgm:prSet presAssocID="{B980A351-31B8-44F0-85DA-1B1666ED68FA}" presName="text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5444CB-36D5-4F18-9C69-B56C5611600C}" type="pres">
      <dgm:prSet presAssocID="{22BFD00E-08BA-48CD-B11F-2D7A5131C9D4}" presName="spacer" presStyleCnt="0"/>
      <dgm:spPr/>
    </dgm:pt>
    <dgm:pt modelId="{0949A8F2-E3B2-44DA-9E1C-E3C1668D8EC3}" type="pres">
      <dgm:prSet presAssocID="{69806D42-DC0A-4D23-B315-85430930F649}" presName="comp" presStyleCnt="0"/>
      <dgm:spPr/>
    </dgm:pt>
    <dgm:pt modelId="{7B11CE77-AA40-4E91-A724-56ECDE80940D}" type="pres">
      <dgm:prSet presAssocID="{69806D42-DC0A-4D23-B315-85430930F649}" presName="box" presStyleLbl="node1" presStyleIdx="3" presStyleCnt="5" custLinFactNeighborX="367" custLinFactNeighborY="-1851"/>
      <dgm:spPr/>
      <dgm:t>
        <a:bodyPr/>
        <a:lstStyle/>
        <a:p>
          <a:endParaRPr lang="en-US"/>
        </a:p>
      </dgm:t>
    </dgm:pt>
    <dgm:pt modelId="{B06A0796-8899-4571-80C0-B2E9B7E0BD84}" type="pres">
      <dgm:prSet presAssocID="{69806D42-DC0A-4D23-B315-85430930F649}" presName="img" presStyleLbl="fgImgPlace1" presStyleIdx="3" presStyleCnt="5"/>
      <dgm:spPr/>
    </dgm:pt>
    <dgm:pt modelId="{CD1A9B69-E908-4FB1-8888-2E3190DE7353}" type="pres">
      <dgm:prSet presAssocID="{69806D42-DC0A-4D23-B315-85430930F649}" presName="text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3E27762-C348-4DDE-BDE1-BE017ECA30B1}" type="pres">
      <dgm:prSet presAssocID="{17BD10EE-8468-4EEE-8B8F-AC75378CD6AB}" presName="spacer" presStyleCnt="0"/>
      <dgm:spPr/>
    </dgm:pt>
    <dgm:pt modelId="{E70D9781-BCE1-4D50-90BC-E45EDC2A405B}" type="pres">
      <dgm:prSet presAssocID="{04BCB783-71F8-4688-BF88-827CF7C2FC18}" presName="comp" presStyleCnt="0"/>
      <dgm:spPr/>
    </dgm:pt>
    <dgm:pt modelId="{929B5096-2742-46ED-B314-554E2A4E35DC}" type="pres">
      <dgm:prSet presAssocID="{04BCB783-71F8-4688-BF88-827CF7C2FC18}" presName="box" presStyleLbl="node1" presStyleIdx="4" presStyleCnt="5" custLinFactNeighborX="367" custLinFactNeighborY="-1851"/>
      <dgm:spPr/>
      <dgm:t>
        <a:bodyPr/>
        <a:lstStyle/>
        <a:p>
          <a:endParaRPr lang="en-CA"/>
        </a:p>
      </dgm:t>
    </dgm:pt>
    <dgm:pt modelId="{D4A46F81-8F34-4CA0-92A8-6AC9B43F8F3B}" type="pres">
      <dgm:prSet presAssocID="{04BCB783-71F8-4688-BF88-827CF7C2FC18}" presName="img" presStyleLbl="fgImgPlace1" presStyleIdx="4" presStyleCnt="5"/>
      <dgm:spPr/>
    </dgm:pt>
    <dgm:pt modelId="{AFF3C0FB-5566-4E4F-881D-E7D7ADAC433F}" type="pres">
      <dgm:prSet presAssocID="{04BCB783-71F8-4688-BF88-827CF7C2FC18}" presName="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CA"/>
        </a:p>
      </dgm:t>
    </dgm:pt>
  </dgm:ptLst>
  <dgm:cxnLst>
    <dgm:cxn modelId="{A4047010-253E-4406-8648-6CA2400FC28F}" type="presOf" srcId="{04BCB783-71F8-4688-BF88-827CF7C2FC18}" destId="{929B5096-2742-46ED-B314-554E2A4E35DC}" srcOrd="0" destOrd="0" presId="urn:microsoft.com/office/officeart/2005/8/layout/vList4#1"/>
    <dgm:cxn modelId="{5BC35A60-5864-4037-86A4-22B2332C1108}" type="presOf" srcId="{F1EF598D-B81C-4930-8343-6DA1E1288CDD}" destId="{2147F2A9-8C0F-453A-B64F-62E802289163}" srcOrd="0" destOrd="0" presId="urn:microsoft.com/office/officeart/2005/8/layout/vList4#1"/>
    <dgm:cxn modelId="{80774E1C-5CB6-40EA-8AF1-CDD355A8E0B3}" srcId="{F1EF598D-B81C-4930-8343-6DA1E1288CDD}" destId="{69806D42-DC0A-4D23-B315-85430930F649}" srcOrd="3" destOrd="0" parTransId="{63B261F7-EEC9-46EB-97B9-92B22EC8BA1C}" sibTransId="{17BD10EE-8468-4EEE-8B8F-AC75378CD6AB}"/>
    <dgm:cxn modelId="{55039828-8624-4E02-8C28-A0D36214BEB0}" type="presOf" srcId="{3E2BBE74-60AE-4B60-B366-2E1C71F9A411}" destId="{E04E773D-ACA7-4195-ACBE-9660B77A7939}" srcOrd="1" destOrd="0" presId="urn:microsoft.com/office/officeart/2005/8/layout/vList4#1"/>
    <dgm:cxn modelId="{5FCABCD6-461B-40CD-B024-CBCD756B0C86}" srcId="{F1EF598D-B81C-4930-8343-6DA1E1288CDD}" destId="{B980A351-31B8-44F0-85DA-1B1666ED68FA}" srcOrd="2" destOrd="0" parTransId="{D267BABF-FD3F-4374-A6AD-6028A9644054}" sibTransId="{22BFD00E-08BA-48CD-B11F-2D7A5131C9D4}"/>
    <dgm:cxn modelId="{B0767E02-DF3F-4D33-9A07-5C394497AF2A}" type="presOf" srcId="{69806D42-DC0A-4D23-B315-85430930F649}" destId="{7B11CE77-AA40-4E91-A724-56ECDE80940D}" srcOrd="0" destOrd="0" presId="urn:microsoft.com/office/officeart/2005/8/layout/vList4#1"/>
    <dgm:cxn modelId="{0A5E518F-F4A1-4210-898E-DC9752331F5E}" srcId="{F1EF598D-B81C-4930-8343-6DA1E1288CDD}" destId="{0D394AC5-6348-451B-85E0-14A7BD3A98A2}" srcOrd="0" destOrd="0" parTransId="{08837243-B580-4A25-8ECC-84C3FE4CE8AE}" sibTransId="{F98182C4-AC07-4AD9-97EE-12B75B8A3C2A}"/>
    <dgm:cxn modelId="{7075B17A-372E-4320-BCCD-596C1EEAC023}" type="presOf" srcId="{B980A351-31B8-44F0-85DA-1B1666ED68FA}" destId="{AC6C1C0F-46EF-4EDC-B11E-8D9905C05C65}" srcOrd="1" destOrd="0" presId="urn:microsoft.com/office/officeart/2005/8/layout/vList4#1"/>
    <dgm:cxn modelId="{62CE9950-6CAD-45F3-94EE-DD202AB2FE04}" type="presOf" srcId="{B980A351-31B8-44F0-85DA-1B1666ED68FA}" destId="{E62EEA1A-B908-4176-89BC-A84A5A4136C7}" srcOrd="0" destOrd="0" presId="urn:microsoft.com/office/officeart/2005/8/layout/vList4#1"/>
    <dgm:cxn modelId="{AE6BAA2D-9EA5-4EA0-99DB-F2333D69A4D8}" srcId="{F1EF598D-B81C-4930-8343-6DA1E1288CDD}" destId="{3E2BBE74-60AE-4B60-B366-2E1C71F9A411}" srcOrd="1" destOrd="0" parTransId="{FC7B6D6B-7983-414E-A7B6-65D9332D6B91}" sibTransId="{01924768-667A-4EBF-899F-660B542F8BD3}"/>
    <dgm:cxn modelId="{97DF7598-D86D-486B-A0EE-D2D59725FEAD}" type="presOf" srcId="{0D394AC5-6348-451B-85E0-14A7BD3A98A2}" destId="{D2B99E4A-237F-4E34-A65A-86764D045ECB}" srcOrd="0" destOrd="0" presId="urn:microsoft.com/office/officeart/2005/8/layout/vList4#1"/>
    <dgm:cxn modelId="{D0F84A4F-15CB-4BBD-8057-4E9072C02810}" type="presOf" srcId="{04BCB783-71F8-4688-BF88-827CF7C2FC18}" destId="{AFF3C0FB-5566-4E4F-881D-E7D7ADAC433F}" srcOrd="1" destOrd="0" presId="urn:microsoft.com/office/officeart/2005/8/layout/vList4#1"/>
    <dgm:cxn modelId="{105CC088-1860-4020-B131-0863B8059304}" srcId="{F1EF598D-B81C-4930-8343-6DA1E1288CDD}" destId="{04BCB783-71F8-4688-BF88-827CF7C2FC18}" srcOrd="4" destOrd="0" parTransId="{5F1873B1-7EFC-4CB5-BAE2-EDA00FF816C7}" sibTransId="{90553B15-E7CE-44BE-84AF-52D670132713}"/>
    <dgm:cxn modelId="{3734C669-7388-41CE-8E58-A602962762B1}" type="presOf" srcId="{69806D42-DC0A-4D23-B315-85430930F649}" destId="{CD1A9B69-E908-4FB1-8888-2E3190DE7353}" srcOrd="1" destOrd="0" presId="urn:microsoft.com/office/officeart/2005/8/layout/vList4#1"/>
    <dgm:cxn modelId="{1B54F1B8-3E2C-4AA0-B53A-A3E43A2B0BAE}" type="presOf" srcId="{3E2BBE74-60AE-4B60-B366-2E1C71F9A411}" destId="{46A876B1-576D-4499-B57C-90970312E831}" srcOrd="0" destOrd="0" presId="urn:microsoft.com/office/officeart/2005/8/layout/vList4#1"/>
    <dgm:cxn modelId="{F98F585A-DAC9-45BC-9275-2DAC910F08EA}" type="presOf" srcId="{0D394AC5-6348-451B-85E0-14A7BD3A98A2}" destId="{7C88CAC9-22A2-4163-8E4B-D11A52EE6803}" srcOrd="1" destOrd="0" presId="urn:microsoft.com/office/officeart/2005/8/layout/vList4#1"/>
    <dgm:cxn modelId="{CFF3975F-1643-4F0D-B126-E4FFDE389B7D}" type="presParOf" srcId="{2147F2A9-8C0F-453A-B64F-62E802289163}" destId="{C9D9F276-E9E0-4FFA-8A52-FAB4CA15D1BA}" srcOrd="0" destOrd="0" presId="urn:microsoft.com/office/officeart/2005/8/layout/vList4#1"/>
    <dgm:cxn modelId="{F2F50A77-9502-4F67-91F3-B409A7C268C9}" type="presParOf" srcId="{C9D9F276-E9E0-4FFA-8A52-FAB4CA15D1BA}" destId="{D2B99E4A-237F-4E34-A65A-86764D045ECB}" srcOrd="0" destOrd="0" presId="urn:microsoft.com/office/officeart/2005/8/layout/vList4#1"/>
    <dgm:cxn modelId="{B6EE6255-351E-4F59-A9B6-EE32497CC31D}" type="presParOf" srcId="{C9D9F276-E9E0-4FFA-8A52-FAB4CA15D1BA}" destId="{8C717A59-CF77-4BFA-AEBC-0C9B9088895E}" srcOrd="1" destOrd="0" presId="urn:microsoft.com/office/officeart/2005/8/layout/vList4#1"/>
    <dgm:cxn modelId="{08AF2949-AE01-49D3-9D0A-5F99231AA3C4}" type="presParOf" srcId="{C9D9F276-E9E0-4FFA-8A52-FAB4CA15D1BA}" destId="{7C88CAC9-22A2-4163-8E4B-D11A52EE6803}" srcOrd="2" destOrd="0" presId="urn:microsoft.com/office/officeart/2005/8/layout/vList4#1"/>
    <dgm:cxn modelId="{5C2341CB-A4AB-4173-8CB8-4DFCCF08F734}" type="presParOf" srcId="{2147F2A9-8C0F-453A-B64F-62E802289163}" destId="{0CF9BB29-5403-44A5-8A33-2532CD77FDDD}" srcOrd="1" destOrd="0" presId="urn:microsoft.com/office/officeart/2005/8/layout/vList4#1"/>
    <dgm:cxn modelId="{71F1C109-797A-40F8-8F0D-018077D29F43}" type="presParOf" srcId="{2147F2A9-8C0F-453A-B64F-62E802289163}" destId="{925E050C-C079-4B7B-895F-A4831225F169}" srcOrd="2" destOrd="0" presId="urn:microsoft.com/office/officeart/2005/8/layout/vList4#1"/>
    <dgm:cxn modelId="{FD5AE189-1B5A-4380-B259-033B518FD1C6}" type="presParOf" srcId="{925E050C-C079-4B7B-895F-A4831225F169}" destId="{46A876B1-576D-4499-B57C-90970312E831}" srcOrd="0" destOrd="0" presId="urn:microsoft.com/office/officeart/2005/8/layout/vList4#1"/>
    <dgm:cxn modelId="{DD948BE3-D4C7-477C-B45C-50199CB82873}" type="presParOf" srcId="{925E050C-C079-4B7B-895F-A4831225F169}" destId="{461340AE-A0E1-46AB-BEE2-924493DAC012}" srcOrd="1" destOrd="0" presId="urn:microsoft.com/office/officeart/2005/8/layout/vList4#1"/>
    <dgm:cxn modelId="{7872AE91-DFFA-41A4-8206-956F59D36F5D}" type="presParOf" srcId="{925E050C-C079-4B7B-895F-A4831225F169}" destId="{E04E773D-ACA7-4195-ACBE-9660B77A7939}" srcOrd="2" destOrd="0" presId="urn:microsoft.com/office/officeart/2005/8/layout/vList4#1"/>
    <dgm:cxn modelId="{81DC872A-B8A0-405C-9012-4DD9565D1678}" type="presParOf" srcId="{2147F2A9-8C0F-453A-B64F-62E802289163}" destId="{41EDCDAB-7D24-4F47-91A9-E3806ECD706F}" srcOrd="3" destOrd="0" presId="urn:microsoft.com/office/officeart/2005/8/layout/vList4#1"/>
    <dgm:cxn modelId="{2BEA51B2-37EE-4F38-8300-4B1C47C69DAE}" type="presParOf" srcId="{2147F2A9-8C0F-453A-B64F-62E802289163}" destId="{185051B1-91D0-4E33-8B46-12E8294CAD24}" srcOrd="4" destOrd="0" presId="urn:microsoft.com/office/officeart/2005/8/layout/vList4#1"/>
    <dgm:cxn modelId="{B054D25E-C0F9-4F75-AAC8-2F6317288A1F}" type="presParOf" srcId="{185051B1-91D0-4E33-8B46-12E8294CAD24}" destId="{E62EEA1A-B908-4176-89BC-A84A5A4136C7}" srcOrd="0" destOrd="0" presId="urn:microsoft.com/office/officeart/2005/8/layout/vList4#1"/>
    <dgm:cxn modelId="{A050C196-08F8-4CF8-96CB-459BF051CE2A}" type="presParOf" srcId="{185051B1-91D0-4E33-8B46-12E8294CAD24}" destId="{0133A803-EFF3-4B70-A7AE-9BC390B48CDB}" srcOrd="1" destOrd="0" presId="urn:microsoft.com/office/officeart/2005/8/layout/vList4#1"/>
    <dgm:cxn modelId="{0EA0CB44-958C-4214-B141-9A8D82A549C2}" type="presParOf" srcId="{185051B1-91D0-4E33-8B46-12E8294CAD24}" destId="{AC6C1C0F-46EF-4EDC-B11E-8D9905C05C65}" srcOrd="2" destOrd="0" presId="urn:microsoft.com/office/officeart/2005/8/layout/vList4#1"/>
    <dgm:cxn modelId="{9CD47127-F07A-43DE-855B-33E777F528BB}" type="presParOf" srcId="{2147F2A9-8C0F-453A-B64F-62E802289163}" destId="{305444CB-36D5-4F18-9C69-B56C5611600C}" srcOrd="5" destOrd="0" presId="urn:microsoft.com/office/officeart/2005/8/layout/vList4#1"/>
    <dgm:cxn modelId="{4DF6B927-B55A-41D6-9FB5-4CDC9F266634}" type="presParOf" srcId="{2147F2A9-8C0F-453A-B64F-62E802289163}" destId="{0949A8F2-E3B2-44DA-9E1C-E3C1668D8EC3}" srcOrd="6" destOrd="0" presId="urn:microsoft.com/office/officeart/2005/8/layout/vList4#1"/>
    <dgm:cxn modelId="{2B3D01C2-7F28-4036-A573-96F80CFF150F}" type="presParOf" srcId="{0949A8F2-E3B2-44DA-9E1C-E3C1668D8EC3}" destId="{7B11CE77-AA40-4E91-A724-56ECDE80940D}" srcOrd="0" destOrd="0" presId="urn:microsoft.com/office/officeart/2005/8/layout/vList4#1"/>
    <dgm:cxn modelId="{2C39763A-6F1F-4937-9D60-E50D84BE67D9}" type="presParOf" srcId="{0949A8F2-E3B2-44DA-9E1C-E3C1668D8EC3}" destId="{B06A0796-8899-4571-80C0-B2E9B7E0BD84}" srcOrd="1" destOrd="0" presId="urn:microsoft.com/office/officeart/2005/8/layout/vList4#1"/>
    <dgm:cxn modelId="{77C86E3B-FE61-440E-8520-647DD7F9D075}" type="presParOf" srcId="{0949A8F2-E3B2-44DA-9E1C-E3C1668D8EC3}" destId="{CD1A9B69-E908-4FB1-8888-2E3190DE7353}" srcOrd="2" destOrd="0" presId="urn:microsoft.com/office/officeart/2005/8/layout/vList4#1"/>
    <dgm:cxn modelId="{D0C1889B-529E-438B-A748-8EDF79DD2ADF}" type="presParOf" srcId="{2147F2A9-8C0F-453A-B64F-62E802289163}" destId="{D3E27762-C348-4DDE-BDE1-BE017ECA30B1}" srcOrd="7" destOrd="0" presId="urn:microsoft.com/office/officeart/2005/8/layout/vList4#1"/>
    <dgm:cxn modelId="{4CDDD25C-C0D1-4FCC-B35D-EE7CA7BD3C2D}" type="presParOf" srcId="{2147F2A9-8C0F-453A-B64F-62E802289163}" destId="{E70D9781-BCE1-4D50-90BC-E45EDC2A405B}" srcOrd="8" destOrd="0" presId="urn:microsoft.com/office/officeart/2005/8/layout/vList4#1"/>
    <dgm:cxn modelId="{B0022DC4-321F-47E2-AC29-9BD659C11235}" type="presParOf" srcId="{E70D9781-BCE1-4D50-90BC-E45EDC2A405B}" destId="{929B5096-2742-46ED-B314-554E2A4E35DC}" srcOrd="0" destOrd="0" presId="urn:microsoft.com/office/officeart/2005/8/layout/vList4#1"/>
    <dgm:cxn modelId="{CCFD660F-2F9C-4A8D-A857-17037967FAD3}" type="presParOf" srcId="{E70D9781-BCE1-4D50-90BC-E45EDC2A405B}" destId="{D4A46F81-8F34-4CA0-92A8-6AC9B43F8F3B}" srcOrd="1" destOrd="0" presId="urn:microsoft.com/office/officeart/2005/8/layout/vList4#1"/>
    <dgm:cxn modelId="{F2E1CB15-0A5C-4832-AC64-3EF7201B434C}" type="presParOf" srcId="{E70D9781-BCE1-4D50-90BC-E45EDC2A405B}" destId="{AFF3C0FB-5566-4E4F-881D-E7D7ADAC433F}" srcOrd="2" destOrd="0" presId="urn:microsoft.com/office/officeart/2005/8/layout/vList4#1"/>
  </dgm:cxnLst>
  <dgm:bg>
    <a:solidFill>
      <a:srgbClr val="C00000"/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7DFEB-8495-4CC3-8078-628E5F83523B}">
      <dsp:nvSpPr>
        <dsp:cNvPr id="0" name=""/>
        <dsp:cNvSpPr/>
      </dsp:nvSpPr>
      <dsp:spPr>
        <a:xfrm>
          <a:off x="2304236" y="0"/>
          <a:ext cx="4176464" cy="4176464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D69ABC-776A-47C3-BEB8-DFB59238FEA1}">
      <dsp:nvSpPr>
        <dsp:cNvPr id="0" name=""/>
        <dsp:cNvSpPr/>
      </dsp:nvSpPr>
      <dsp:spPr>
        <a:xfrm>
          <a:off x="147067" y="216023"/>
          <a:ext cx="3984045" cy="1530891"/>
        </a:xfrm>
        <a:prstGeom prst="roundRect">
          <a:avLst/>
        </a:prstGeom>
        <a:solidFill>
          <a:srgbClr val="99CCFF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800" b="1" kern="1200" dirty="0" smtClean="0">
              <a:solidFill>
                <a:schemeClr val="tx1"/>
              </a:solidFill>
            </a:rPr>
            <a:t>Non </a:t>
          </a:r>
          <a:r>
            <a:rPr lang="en-CA" sz="2800" b="1" kern="1200" dirty="0" err="1" smtClean="0">
              <a:solidFill>
                <a:schemeClr val="tx1"/>
              </a:solidFill>
            </a:rPr>
            <a:t>chaleureux</a:t>
          </a:r>
          <a:r>
            <a:rPr lang="en-CA" sz="2800" b="1" kern="1200" dirty="0" smtClean="0">
              <a:solidFill>
                <a:schemeClr val="tx1"/>
              </a:solidFill>
            </a:rPr>
            <a:t> </a:t>
          </a:r>
          <a:r>
            <a:rPr lang="en-CA" sz="2800" b="1" kern="1200" dirty="0" err="1" smtClean="0">
              <a:solidFill>
                <a:schemeClr val="tx1"/>
              </a:solidFill>
            </a:rPr>
            <a:t>Compétent</a:t>
          </a:r>
          <a:endParaRPr lang="en-CA" sz="2800" b="1" kern="1200" dirty="0">
            <a:solidFill>
              <a:schemeClr val="tx1"/>
            </a:solidFill>
          </a:endParaRPr>
        </a:p>
      </dsp:txBody>
      <dsp:txXfrm>
        <a:off x="221799" y="290755"/>
        <a:ext cx="3834581" cy="1381427"/>
      </dsp:txXfrm>
    </dsp:sp>
    <dsp:sp modelId="{08824A42-66DB-45DE-B25F-1CA43E7B98C5}">
      <dsp:nvSpPr>
        <dsp:cNvPr id="0" name=""/>
        <dsp:cNvSpPr/>
      </dsp:nvSpPr>
      <dsp:spPr>
        <a:xfrm>
          <a:off x="4680518" y="216031"/>
          <a:ext cx="3970180" cy="1493453"/>
        </a:xfrm>
        <a:prstGeom prst="roundRect">
          <a:avLst/>
        </a:prstGeom>
        <a:solidFill>
          <a:srgbClr val="FFFF99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800" b="1" kern="1200" dirty="0" err="1" smtClean="0">
              <a:solidFill>
                <a:schemeClr val="tx1"/>
              </a:solidFill>
            </a:rPr>
            <a:t>Chaleureux</a:t>
          </a:r>
          <a:endParaRPr lang="en-CA" sz="2800" b="1" kern="1200" dirty="0" smtClean="0">
            <a:solidFill>
              <a:schemeClr val="tx1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800" b="1" kern="1200" dirty="0" err="1" smtClean="0">
              <a:solidFill>
                <a:schemeClr val="tx1"/>
              </a:solidFill>
            </a:rPr>
            <a:t>Compétent</a:t>
          </a:r>
          <a:endParaRPr lang="en-CA" sz="2800" b="1" kern="1200" dirty="0">
            <a:solidFill>
              <a:schemeClr val="tx1"/>
            </a:solidFill>
          </a:endParaRPr>
        </a:p>
      </dsp:txBody>
      <dsp:txXfrm>
        <a:off x="4753422" y="288935"/>
        <a:ext cx="3824372" cy="1347645"/>
      </dsp:txXfrm>
    </dsp:sp>
    <dsp:sp modelId="{E4C6FF59-53C6-4EC9-97EE-9C820A70796A}">
      <dsp:nvSpPr>
        <dsp:cNvPr id="0" name=""/>
        <dsp:cNvSpPr/>
      </dsp:nvSpPr>
      <dsp:spPr>
        <a:xfrm>
          <a:off x="216029" y="2376257"/>
          <a:ext cx="3906697" cy="1670585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800" b="1" kern="1200" dirty="0" smtClean="0">
              <a:solidFill>
                <a:schemeClr val="tx1"/>
              </a:solidFill>
            </a:rPr>
            <a:t>Non </a:t>
          </a:r>
          <a:r>
            <a:rPr lang="en-CA" sz="2800" b="1" kern="1200" dirty="0" err="1" smtClean="0">
              <a:solidFill>
                <a:schemeClr val="tx1"/>
              </a:solidFill>
            </a:rPr>
            <a:t>chaleureux</a:t>
          </a:r>
          <a:endParaRPr lang="en-CA" sz="2800" b="1" kern="1200" dirty="0" smtClean="0">
            <a:solidFill>
              <a:schemeClr val="tx1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800" b="1" kern="1200" dirty="0" smtClean="0">
              <a:solidFill>
                <a:schemeClr val="tx1"/>
              </a:solidFill>
            </a:rPr>
            <a:t>Non </a:t>
          </a:r>
          <a:r>
            <a:rPr lang="en-CA" sz="2800" b="1" kern="1200" dirty="0" err="1" smtClean="0">
              <a:solidFill>
                <a:schemeClr val="tx1"/>
              </a:solidFill>
            </a:rPr>
            <a:t>compétent</a:t>
          </a:r>
          <a:endParaRPr lang="en-CA" sz="2800" b="1" kern="1200" dirty="0">
            <a:solidFill>
              <a:schemeClr val="tx1"/>
            </a:solidFill>
          </a:endParaRPr>
        </a:p>
      </dsp:txBody>
      <dsp:txXfrm>
        <a:off x="297580" y="2457808"/>
        <a:ext cx="3743595" cy="1507483"/>
      </dsp:txXfrm>
    </dsp:sp>
    <dsp:sp modelId="{60AB89C8-FDB4-45D7-8EBC-DC95C2C2806E}">
      <dsp:nvSpPr>
        <dsp:cNvPr id="0" name=""/>
        <dsp:cNvSpPr/>
      </dsp:nvSpPr>
      <dsp:spPr>
        <a:xfrm>
          <a:off x="4608508" y="2376257"/>
          <a:ext cx="4048614" cy="1670585"/>
        </a:xfrm>
        <a:prstGeom prst="roundRect">
          <a:avLst/>
        </a:prstGeom>
        <a:solidFill>
          <a:srgbClr val="33CCCC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800" b="1" kern="1200" dirty="0" err="1" smtClean="0">
              <a:solidFill>
                <a:schemeClr val="tx1"/>
              </a:solidFill>
            </a:rPr>
            <a:t>Chaleureux</a:t>
          </a:r>
          <a:endParaRPr lang="en-CA" sz="2800" b="1" kern="1200" dirty="0" smtClean="0">
            <a:solidFill>
              <a:schemeClr val="tx1"/>
            </a:solidFill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800" b="1" kern="1200" dirty="0" smtClean="0">
              <a:solidFill>
                <a:schemeClr val="tx1"/>
              </a:solidFill>
            </a:rPr>
            <a:t>Non </a:t>
          </a:r>
          <a:r>
            <a:rPr lang="en-CA" sz="2800" b="1" kern="1200" dirty="0" err="1" smtClean="0">
              <a:solidFill>
                <a:schemeClr val="tx1"/>
              </a:solidFill>
            </a:rPr>
            <a:t>comptétent</a:t>
          </a:r>
          <a:endParaRPr lang="en-CA" sz="2800" b="1" kern="1200" dirty="0">
            <a:solidFill>
              <a:schemeClr val="tx1"/>
            </a:solidFill>
          </a:endParaRPr>
        </a:p>
      </dsp:txBody>
      <dsp:txXfrm>
        <a:off x="4690059" y="2457808"/>
        <a:ext cx="3885512" cy="150748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B99E4A-237F-4E34-A65A-86764D045ECB}">
      <dsp:nvSpPr>
        <dsp:cNvPr id="0" name=""/>
        <dsp:cNvSpPr/>
      </dsp:nvSpPr>
      <dsp:spPr>
        <a:xfrm>
          <a:off x="0" y="0"/>
          <a:ext cx="7772400" cy="76147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600" b="1" kern="1200" dirty="0" smtClean="0">
              <a:solidFill>
                <a:srgbClr val="000000"/>
              </a:solidFill>
              <a:effectLst/>
            </a:rPr>
            <a:t>Traditionnel: au fourneau!</a:t>
          </a:r>
          <a:r>
            <a:rPr lang="zh-CN" altLang="en-US" sz="1600" b="1" kern="1200" dirty="0" smtClean="0">
              <a:solidFill>
                <a:srgbClr val="000000"/>
              </a:solidFill>
              <a:effectLst/>
            </a:rPr>
            <a:t> </a:t>
          </a:r>
          <a:r>
            <a:rPr lang="fr-CA" altLang="zh-CN" sz="1600" b="1" kern="1200" dirty="0" smtClean="0">
              <a:solidFill>
                <a:srgbClr val="000000"/>
              </a:solidFill>
              <a:effectLst/>
            </a:rPr>
            <a:t>(chaque rôle)</a:t>
          </a:r>
          <a:endParaRPr lang="en-US" sz="1600" b="1" kern="1200" dirty="0">
            <a:solidFill>
              <a:srgbClr val="000000"/>
            </a:solidFill>
            <a:effectLst/>
          </a:endParaRPr>
        </a:p>
      </dsp:txBody>
      <dsp:txXfrm>
        <a:off x="1630627" y="0"/>
        <a:ext cx="6141772" cy="761479"/>
      </dsp:txXfrm>
    </dsp:sp>
    <dsp:sp modelId="{8C717A59-CF77-4BFA-AEBC-0C9B9088895E}">
      <dsp:nvSpPr>
        <dsp:cNvPr id="0" name=""/>
        <dsp:cNvSpPr/>
      </dsp:nvSpPr>
      <dsp:spPr>
        <a:xfrm>
          <a:off x="76147" y="76147"/>
          <a:ext cx="1554480" cy="60918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6A876B1-576D-4499-B57C-90970312E831}">
      <dsp:nvSpPr>
        <dsp:cNvPr id="0" name=""/>
        <dsp:cNvSpPr/>
      </dsp:nvSpPr>
      <dsp:spPr>
        <a:xfrm>
          <a:off x="0" y="837627"/>
          <a:ext cx="7772400" cy="76147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600" b="1" kern="1200" dirty="0" smtClean="0">
              <a:solidFill>
                <a:srgbClr val="000000"/>
              </a:solidFill>
              <a:effectLst/>
            </a:rPr>
            <a:t>Bienveillant: pauvre petite…(laisse ça, ça c'est pour les gars)</a:t>
          </a:r>
          <a:endParaRPr lang="en-US" sz="1600" b="1" kern="1200" dirty="0">
            <a:solidFill>
              <a:srgbClr val="000000"/>
            </a:solidFill>
            <a:effectLst/>
          </a:endParaRPr>
        </a:p>
      </dsp:txBody>
      <dsp:txXfrm>
        <a:off x="1630627" y="837627"/>
        <a:ext cx="6141772" cy="761479"/>
      </dsp:txXfrm>
    </dsp:sp>
    <dsp:sp modelId="{461340AE-A0E1-46AB-BEE2-924493DAC012}">
      <dsp:nvSpPr>
        <dsp:cNvPr id="0" name=""/>
        <dsp:cNvSpPr/>
      </dsp:nvSpPr>
      <dsp:spPr>
        <a:xfrm>
          <a:off x="76147" y="913774"/>
          <a:ext cx="1554480" cy="60918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2EEA1A-B908-4176-89BC-A84A5A4136C7}">
      <dsp:nvSpPr>
        <dsp:cNvPr id="0" name=""/>
        <dsp:cNvSpPr/>
      </dsp:nvSpPr>
      <dsp:spPr>
        <a:xfrm>
          <a:off x="0" y="1661159"/>
          <a:ext cx="7772400" cy="76147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600" b="1" kern="1200" dirty="0" smtClean="0">
              <a:solidFill>
                <a:srgbClr val="000000"/>
              </a:solidFill>
              <a:effectLst/>
            </a:rPr>
            <a:t>Moderne:  ça n’existe plus! (nier le sexisme, que la femme peut être désavantagé)</a:t>
          </a:r>
          <a:endParaRPr lang="en-US" sz="1600" b="1" kern="1200" dirty="0">
            <a:solidFill>
              <a:srgbClr val="000000"/>
            </a:solidFill>
            <a:effectLst/>
          </a:endParaRPr>
        </a:p>
      </dsp:txBody>
      <dsp:txXfrm>
        <a:off x="1630627" y="1661159"/>
        <a:ext cx="6141772" cy="761479"/>
      </dsp:txXfrm>
    </dsp:sp>
    <dsp:sp modelId="{0133A803-EFF3-4B70-A7AE-9BC390B48CDB}">
      <dsp:nvSpPr>
        <dsp:cNvPr id="0" name=""/>
        <dsp:cNvSpPr/>
      </dsp:nvSpPr>
      <dsp:spPr>
        <a:xfrm>
          <a:off x="76147" y="1751401"/>
          <a:ext cx="1554480" cy="60918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B11CE77-AA40-4E91-A724-56ECDE80940D}">
      <dsp:nvSpPr>
        <dsp:cNvPr id="0" name=""/>
        <dsp:cNvSpPr/>
      </dsp:nvSpPr>
      <dsp:spPr>
        <a:xfrm>
          <a:off x="0" y="2498786"/>
          <a:ext cx="7772400" cy="76147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600" b="1" kern="1200" dirty="0" smtClean="0">
              <a:solidFill>
                <a:srgbClr val="000000"/>
              </a:solidFill>
              <a:effectLst/>
            </a:rPr>
            <a:t>Hostile…(les femmes prennent la place des hommes dans le marché du travail)</a:t>
          </a:r>
          <a:endParaRPr lang="en-US" sz="1600" b="1" kern="1200" dirty="0">
            <a:solidFill>
              <a:srgbClr val="000000"/>
            </a:solidFill>
            <a:effectLst/>
          </a:endParaRPr>
        </a:p>
      </dsp:txBody>
      <dsp:txXfrm>
        <a:off x="1630627" y="2498786"/>
        <a:ext cx="6141772" cy="761479"/>
      </dsp:txXfrm>
    </dsp:sp>
    <dsp:sp modelId="{B06A0796-8899-4571-80C0-B2E9B7E0BD84}">
      <dsp:nvSpPr>
        <dsp:cNvPr id="0" name=""/>
        <dsp:cNvSpPr/>
      </dsp:nvSpPr>
      <dsp:spPr>
        <a:xfrm>
          <a:off x="76147" y="2589028"/>
          <a:ext cx="1554480" cy="60918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9B5096-2742-46ED-B314-554E2A4E35DC}">
      <dsp:nvSpPr>
        <dsp:cNvPr id="0" name=""/>
        <dsp:cNvSpPr/>
      </dsp:nvSpPr>
      <dsp:spPr>
        <a:xfrm>
          <a:off x="0" y="3336413"/>
          <a:ext cx="7772400" cy="761479"/>
        </a:xfrm>
        <a:prstGeom prst="roundRect">
          <a:avLst>
            <a:gd name="adj" fmla="val 10000"/>
          </a:avLst>
        </a:prstGeom>
        <a:gradFill flip="none" rotWithShape="0">
          <a:gsLst>
            <a:gs pos="0">
              <a:schemeClr val="accent2">
                <a:lumMod val="20000"/>
                <a:lumOff val="80000"/>
                <a:shade val="30000"/>
                <a:satMod val="115000"/>
              </a:schemeClr>
            </a:gs>
            <a:gs pos="50000">
              <a:schemeClr val="accent2">
                <a:lumMod val="20000"/>
                <a:lumOff val="80000"/>
                <a:shade val="67500"/>
                <a:satMod val="115000"/>
              </a:schemeClr>
            </a:gs>
            <a:gs pos="100000">
              <a:schemeClr val="accent2">
                <a:lumMod val="20000"/>
                <a:lumOff val="80000"/>
                <a:shade val="100000"/>
                <a:satMod val="115000"/>
              </a:schemeClr>
            </a:gs>
          </a:gsLst>
          <a:lin ang="10800000" scaled="1"/>
          <a:tileRect/>
        </a:gra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CA" sz="1600" b="1" kern="1200" dirty="0" smtClean="0">
              <a:solidFill>
                <a:srgbClr val="000000"/>
              </a:solidFill>
              <a:effectLst/>
            </a:rPr>
            <a:t>Ambivalent: ce n’est pas de leur faute…(mélange entre hostile et bienveillant, homme qui dit à la femme de rester à la maison, mais qui se fâche </a:t>
          </a:r>
          <a:r>
            <a:rPr lang="fr-CA" sz="1600" b="1" kern="1200" dirty="0" err="1" smtClean="0">
              <a:solidFill>
                <a:srgbClr val="000000"/>
              </a:solidFill>
              <a:effectLst/>
            </a:rPr>
            <a:t>pcq</a:t>
          </a:r>
          <a:r>
            <a:rPr lang="fr-CA" sz="1600" b="1" kern="1200" dirty="0" smtClean="0">
              <a:solidFill>
                <a:srgbClr val="000000"/>
              </a:solidFill>
              <a:effectLst/>
            </a:rPr>
            <a:t> lui fait trop)</a:t>
          </a:r>
          <a:endParaRPr lang="en-US" sz="1600" b="1" kern="1200" dirty="0">
            <a:solidFill>
              <a:srgbClr val="000000"/>
            </a:solidFill>
            <a:effectLst/>
          </a:endParaRPr>
        </a:p>
      </dsp:txBody>
      <dsp:txXfrm>
        <a:off x="1630627" y="3336413"/>
        <a:ext cx="6141772" cy="761479"/>
      </dsp:txXfrm>
    </dsp:sp>
    <dsp:sp modelId="{D4A46F81-8F34-4CA0-92A8-6AC9B43F8F3B}">
      <dsp:nvSpPr>
        <dsp:cNvPr id="0" name=""/>
        <dsp:cNvSpPr/>
      </dsp:nvSpPr>
      <dsp:spPr>
        <a:xfrm>
          <a:off x="76147" y="3426655"/>
          <a:ext cx="1554480" cy="609183"/>
        </a:xfrm>
        <a:prstGeom prst="roundRect">
          <a:avLst>
            <a:gd name="adj" fmla="val 1000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3886200" y="0"/>
            <a:ext cx="29718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9701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914400" y="4343400"/>
            <a:ext cx="50276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/>
          </p:nvPr>
        </p:nvSpPr>
        <p:spPr bwMode="auto">
          <a:xfrm>
            <a:off x="0" y="868680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pPr>
              <a:defRPr/>
            </a:pPr>
            <a:r>
              <a:rPr lang="fr-CA"/>
              <a:t>©ERPI, tous droits réservées.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6200" y="8686800"/>
            <a:ext cx="29702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 eaLnBrk="0" hangingPunct="0">
              <a:tabLst>
                <a:tab pos="723900" algn="l"/>
                <a:tab pos="1447800" algn="l"/>
                <a:tab pos="2171700" algn="l"/>
                <a:tab pos="2895600" algn="l"/>
              </a:tabLst>
              <a:defRPr sz="12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pPr>
              <a:defRPr/>
            </a:pPr>
            <a:fld id="{33BD56C5-FFB5-4974-83DD-DCAC94B0524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15464995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4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4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_rels/notesSlide4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3.xml"/></Relationships>
</file>

<file path=ppt/notesSlides/_rels/notesSlide4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4.xml"/></Relationships>
</file>

<file path=ppt/notesSlides/_rels/notesSlide4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5.xml"/></Relationships>
</file>

<file path=ppt/notesSlides/_rels/notesSlide4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6.xml"/></Relationships>
</file>

<file path=ppt/notesSlides/_rels/notesSlide4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7.xml"/></Relationships>
</file>

<file path=ppt/notesSlides/_rels/notesSlide4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8.xml"/></Relationships>
</file>

<file path=ppt/notesSlides/_rels/notesSlide4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9.xml"/></Relationships>
</file>

<file path=ppt/notesSlides/_rels/notesSlide5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0.xml"/></Relationships>
</file>

<file path=ppt/notesSlides/_rels/notesSlide5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1.xml"/></Relationships>
</file>

<file path=ppt/notesSlides/_rels/notesSlide5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072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3B943BC-9030-486F-BA94-0CAFBF41C247}" type="slidenum">
              <a:rPr lang="fr-CA" smtClean="0">
                <a:ea typeface="Lucida Sans Unicode" charset="0"/>
              </a:rPr>
              <a:pPr/>
              <a:t>1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072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072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668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1747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31655FF-76F4-443F-9545-016441C8C970}" type="slidenum">
              <a:rPr lang="fr-CA" smtClean="0">
                <a:ea typeface="Lucida Sans Unicode" charset="0"/>
              </a:rPr>
              <a:pPr/>
              <a:t>2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1748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1749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44351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2771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B292682-3959-4455-8BD1-AD45C656408D}" type="slidenum">
              <a:rPr lang="fr-CA" smtClean="0">
                <a:ea typeface="Lucida Sans Unicode" charset="0"/>
              </a:rPr>
              <a:pPr/>
              <a:t>3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2772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2773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401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3795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73F4ED0-7CF8-4168-A121-D53B2F947D98}" type="slidenum">
              <a:rPr lang="fr-CA" smtClean="0">
                <a:ea typeface="Lucida Sans Unicode" charset="0"/>
              </a:rPr>
              <a:pPr/>
              <a:t>4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3796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3797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3983956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3795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73F4ED0-7CF8-4168-A121-D53B2F947D98}" type="slidenum">
              <a:rPr lang="fr-CA" smtClean="0">
                <a:ea typeface="Lucida Sans Unicode" charset="0"/>
              </a:rPr>
              <a:pPr/>
              <a:t>5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3796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3797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8627892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3795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73F4ED0-7CF8-4168-A121-D53B2F947D98}" type="slidenum">
              <a:rPr lang="fr-CA" smtClean="0">
                <a:ea typeface="Lucida Sans Unicode" charset="0"/>
              </a:rPr>
              <a:pPr/>
              <a:t>6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3796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3797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128786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4819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C503374-E919-4F8F-AF9C-17D0FEBF3EDB}" type="slidenum">
              <a:rPr lang="fr-CA" smtClean="0">
                <a:ea typeface="Lucida Sans Unicode" charset="0"/>
              </a:rPr>
              <a:pPr/>
              <a:t>7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4820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4821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0566282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8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4169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9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b="1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40138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10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22713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11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4055596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12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7679249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3795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473F4ED0-7CF8-4168-A121-D53B2F947D98}" type="slidenum">
              <a:rPr lang="fr-CA" smtClean="0">
                <a:ea typeface="Lucida Sans Unicode" charset="0"/>
              </a:rPr>
              <a:pPr/>
              <a:t>13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3796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3797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2815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14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332895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15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9267166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16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5435261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6867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8F50798E-8588-4D71-8E02-A1DEF3DFC6A7}" type="slidenum">
              <a:rPr lang="fr-CA" smtClean="0">
                <a:ea typeface="Lucida Sans Unicode" charset="0"/>
              </a:rPr>
              <a:pPr/>
              <a:t>17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6868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6869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62236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18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1385440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19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64315766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20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037404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Placeholder 1026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482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rgbClr val="000000"/>
            </a:solidFill>
          </a:ln>
        </p:spPr>
        <p:txBody>
          <a:bodyPr/>
          <a:lstStyle/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1417234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4096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9F97A65C-BF56-43B8-8981-68F538B429E0}" type="slidenum">
              <a:rPr lang="fr-CA" smtClean="0">
                <a:ea typeface="Lucida Sans Unicode" charset="0"/>
              </a:rPr>
              <a:pPr/>
              <a:t>22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4096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4096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5865592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23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dirty="0" smtClean="0"/>
              <a:t>Les</a:t>
            </a:r>
            <a:r>
              <a:rPr lang="fr-CA" baseline="0" dirty="0" smtClean="0"/>
              <a:t> français vont, pour garder leur culture, s’éloigner des anglophones</a:t>
            </a:r>
            <a:r>
              <a:rPr lang="mr-IN" baseline="0" dirty="0" smtClean="0"/>
              <a:t>…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90230560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24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03468693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25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06849842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26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dirty="0" smtClean="0"/>
              <a:t>On acquiert une flexibilité</a:t>
            </a:r>
            <a:r>
              <a:rPr lang="fr-CA" baseline="0" dirty="0" smtClean="0"/>
              <a:t> de pensée par la suite.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baseline="0" dirty="0" smtClean="0"/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baseline="0" dirty="0" smtClean="0"/>
              <a:t>Effet de </a:t>
            </a:r>
            <a:r>
              <a:rPr lang="fr-CA" baseline="0" dirty="0" err="1" smtClean="0"/>
              <a:t>gén.ration</a:t>
            </a:r>
            <a:r>
              <a:rPr lang="fr-CA" baseline="0" dirty="0" smtClean="0"/>
              <a:t>: les </a:t>
            </a:r>
            <a:r>
              <a:rPr lang="fr-CA" baseline="0" dirty="0" err="1" smtClean="0"/>
              <a:t>gén.rations</a:t>
            </a:r>
            <a:r>
              <a:rPr lang="fr-CA" baseline="0" dirty="0" smtClean="0"/>
              <a:t> actuelles sont moins racistes que les générations antérieurs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baseline="0" dirty="0" smtClean="0"/>
              <a:t>Pk: multiculturalisme, flexibilité cognitive (éducation) les jeunes </a:t>
            </a:r>
            <a:r>
              <a:rPr lang="fr-CA" baseline="0" dirty="0" err="1" smtClean="0"/>
              <a:t>auj</a:t>
            </a:r>
            <a:r>
              <a:rPr lang="fr-CA" baseline="0" dirty="0" smtClean="0"/>
              <a:t> sont plus éduqués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5247889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27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9180733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28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8322058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29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04618828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4608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2224C54-3701-4B53-876C-19E38ED5BA36}" type="slidenum">
              <a:rPr lang="fr-CA" smtClean="0">
                <a:ea typeface="Lucida Sans Unicode" charset="0"/>
              </a:rPr>
              <a:pPr/>
              <a:t>30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4608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4608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414472600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L’ethnocentrisme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Caractérisé</a:t>
            </a:r>
            <a:r>
              <a:rPr lang="en-US" baseline="0" dirty="0" smtClean="0"/>
              <a:t> par: </a:t>
            </a:r>
          </a:p>
          <a:p>
            <a:r>
              <a:rPr lang="en-US" baseline="0" dirty="0" smtClean="0"/>
              <a:t>1.attitude positive </a:t>
            </a:r>
            <a:r>
              <a:rPr lang="en-US" baseline="0" dirty="0" err="1" smtClean="0"/>
              <a:t>à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l’égard</a:t>
            </a:r>
            <a:r>
              <a:rPr lang="en-US" baseline="0" dirty="0" smtClean="0"/>
              <a:t> de son </a:t>
            </a:r>
            <a:r>
              <a:rPr lang="en-US" baseline="0" dirty="0" err="1" smtClean="0"/>
              <a:t>propre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groupe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endogroupe</a:t>
            </a:r>
            <a:r>
              <a:rPr lang="en-US" baseline="0" dirty="0" smtClean="0"/>
              <a:t>)</a:t>
            </a:r>
          </a:p>
          <a:p>
            <a:r>
              <a:rPr lang="en-US" baseline="0" dirty="0" smtClean="0"/>
              <a:t>2. </a:t>
            </a:r>
            <a:r>
              <a:rPr lang="en-US" baseline="0" dirty="0" err="1" smtClean="0"/>
              <a:t>Attidude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négative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à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l’égard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l,autre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groupe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exogroupe</a:t>
            </a:r>
            <a:r>
              <a:rPr lang="en-US" baseline="0" dirty="0" smtClean="0"/>
              <a:t>)</a:t>
            </a:r>
          </a:p>
          <a:p>
            <a:r>
              <a:rPr lang="en-US" baseline="0" dirty="0" smtClean="0"/>
              <a:t>3.Conviction que </a:t>
            </a:r>
            <a:r>
              <a:rPr lang="en-US" baseline="0" dirty="0" err="1" smtClean="0"/>
              <a:t>l’exogroupe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inférieur</a:t>
            </a:r>
            <a:r>
              <a:rPr lang="en-US" baseline="0" dirty="0" smtClean="0"/>
              <a:t> que </a:t>
            </a:r>
            <a:r>
              <a:rPr lang="en-US" baseline="0" dirty="0" err="1" smtClean="0"/>
              <a:t>l’endogroupe</a:t>
            </a:r>
            <a:r>
              <a:rPr lang="en-US" baseline="0" dirty="0" smtClean="0"/>
              <a:t>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©ERPI, tous droits réservées.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33BD56C5-FFB5-4974-83DD-DCAC94B0524F}" type="slidenum">
              <a:rPr lang="fr-CA" smtClean="0"/>
              <a:pPr>
                <a:defRPr/>
              </a:pPr>
              <a:t>31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4655004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32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67976325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33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78131889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34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altLang="zh-CN" dirty="0" err="1" smtClean="0"/>
              <a:t>Effet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de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dilution:</a:t>
            </a:r>
            <a:r>
              <a:rPr lang="zh-CN" altLang="en-US" baseline="0" dirty="0" smtClean="0"/>
              <a:t> </a:t>
            </a:r>
            <a:r>
              <a:rPr lang="en-US" altLang="zh-CN" baseline="0" dirty="0" smtClean="0"/>
              <a:t>http://</a:t>
            </a:r>
            <a:r>
              <a:rPr lang="en-US" altLang="zh-CN" baseline="0" dirty="0" err="1" smtClean="0"/>
              <a:t>psychologie.savoir.fr</a:t>
            </a:r>
            <a:r>
              <a:rPr lang="en-US" altLang="zh-CN" baseline="0" dirty="0" smtClean="0"/>
              <a:t>/</a:t>
            </a:r>
            <a:r>
              <a:rPr lang="en-US" altLang="zh-CN" baseline="0" dirty="0" err="1" smtClean="0"/>
              <a:t>psychologie</a:t>
            </a:r>
            <a:r>
              <a:rPr lang="en-US" altLang="zh-CN" baseline="0" dirty="0" smtClean="0"/>
              <a:t>-dilution-de-</a:t>
            </a:r>
            <a:r>
              <a:rPr lang="en-US" altLang="zh-CN" baseline="0" dirty="0" err="1" smtClean="0"/>
              <a:t>responsabilite</a:t>
            </a:r>
            <a:r>
              <a:rPr lang="en-US" altLang="zh-CN" baseline="0" dirty="0" smtClean="0"/>
              <a:t>/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baseline="0" dirty="0" smtClean="0"/>
              <a:t/>
            </a:r>
            <a:br>
              <a:rPr lang="en-US" baseline="0" dirty="0" smtClean="0"/>
            </a:br>
            <a:r>
              <a:rPr lang="en-US" baseline="0" dirty="0" err="1" smtClean="0"/>
              <a:t>Quand</a:t>
            </a:r>
            <a:r>
              <a:rPr lang="en-US" baseline="0" dirty="0" smtClean="0"/>
              <a:t> on rencontre </a:t>
            </a:r>
            <a:r>
              <a:rPr lang="en-US" baseline="0" dirty="0" err="1" smtClean="0"/>
              <a:t>quelqu’un</a:t>
            </a:r>
            <a:r>
              <a:rPr lang="en-US" baseline="0" dirty="0" smtClean="0"/>
              <a:t> et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ne rencontre pas le </a:t>
            </a:r>
            <a:r>
              <a:rPr lang="en-US" baseline="0" dirty="0" err="1" smtClean="0"/>
              <a:t>stéréotype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rencontré</a:t>
            </a:r>
            <a:r>
              <a:rPr lang="en-US" baseline="0" dirty="0" smtClean="0"/>
              <a:t> 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53270754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35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2879421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36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54121220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37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8557890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38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613922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39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4013092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49155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1ACAE031-5A83-4566-AF70-712BC37CF17F}" type="slidenum">
              <a:rPr lang="fr-CA" smtClean="0">
                <a:ea typeface="Lucida Sans Unicode" charset="0"/>
              </a:rPr>
              <a:pPr/>
              <a:t>40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49156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49157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20843058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41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94616833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42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187314703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43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83907098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50179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D75A5E8F-68C6-44AB-9BAB-54F17E43EA93}" type="slidenum">
              <a:rPr lang="fr-CA" smtClean="0">
                <a:ea typeface="Lucida Sans Unicode" charset="0"/>
              </a:rPr>
              <a:pPr/>
              <a:t>44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50180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50181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215612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5120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010330B4-03C1-4C33-B269-8709B9B22EAF}" type="slidenum">
              <a:rPr lang="fr-CA" smtClean="0">
                <a:ea typeface="Lucida Sans Unicode" charset="0"/>
              </a:rPr>
              <a:pPr/>
              <a:t>45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5120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5120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dirty="0" smtClean="0"/>
              <a:t>À force</a:t>
            </a:r>
            <a:r>
              <a:rPr lang="fr-CA" baseline="0" dirty="0" smtClean="0"/>
              <a:t> d’entendre que les femme ne sont pas </a:t>
            </a:r>
            <a:r>
              <a:rPr lang="fr-CA" baseline="0" dirty="0" err="1" smtClean="0"/>
              <a:t>doeées</a:t>
            </a:r>
            <a:r>
              <a:rPr lang="fr-CA" baseline="0" dirty="0" smtClean="0"/>
              <a:t> pour la mécanique, peu de filles s’orientent dans ce domaine.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baseline="0" dirty="0" smtClean="0"/>
              <a:t>Puisqu’on voit peu de filles mécaniciennes, ce doit être parce qu’elles ne sont pas douées pour cela.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389954420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52227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66A321C9-3F82-4D46-A8C9-7563D49936AC}" type="slidenum">
              <a:rPr lang="fr-CA" smtClean="0">
                <a:ea typeface="Lucida Sans Unicode" charset="0"/>
              </a:rPr>
              <a:pPr/>
              <a:t>46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52228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52229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25877844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53251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1990139-29CB-40C8-A971-081E25C0A46F}" type="slidenum">
              <a:rPr lang="fr-CA" smtClean="0">
                <a:ea typeface="Lucida Sans Unicode" charset="0"/>
              </a:rPr>
              <a:pPr/>
              <a:t>47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53252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53253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279385799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506B64C2-3833-4E79-989F-4BC8E4E5AECD}" type="slidenum">
              <a:rPr lang="fr-CA" smtClean="0">
                <a:ea typeface="Lucida Sans Unicode" charset="0"/>
              </a:rPr>
              <a:pPr/>
              <a:t>48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54276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54277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248697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55299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E238359A-B69D-4C74-BFA9-A418B510B7CD}" type="slidenum">
              <a:rPr lang="fr-CA" smtClean="0">
                <a:ea typeface="Lucida Sans Unicode" charset="0"/>
              </a:rPr>
              <a:pPr/>
              <a:t>49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55300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55301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dirty="0" smtClean="0"/>
              <a:t>Utile en cas de </a:t>
            </a:r>
            <a:r>
              <a:rPr lang="fr-CA" dirty="0" err="1" smtClean="0"/>
              <a:t>reussite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857733678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5632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AB448522-4FFE-4E3E-A279-FFF75F07C0C0}" type="slidenum">
              <a:rPr lang="fr-CA" smtClean="0">
                <a:ea typeface="Lucida Sans Unicode" charset="0"/>
              </a:rPr>
              <a:pPr/>
              <a:t>50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5632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5632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CA" dirty="0" smtClean="0">
              <a:latin typeface="Arial" charset="0"/>
              <a:ea typeface="ヒラギノ角ゴ Pro W3" charset="0"/>
              <a:cs typeface="ヒラギノ角ゴ Pro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929755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6"/>
          <p:cNvSpPr>
            <a:spLocks noGrp="1" noChangeArrowheads="1"/>
          </p:cNvSpPr>
          <p:nvPr>
            <p:ph type="ftr" sz="quarter"/>
          </p:nvPr>
        </p:nvSpPr>
        <p:spPr>
          <a:noFill/>
        </p:spPr>
        <p:txBody>
          <a:bodyPr/>
          <a:lstStyle/>
          <a:p>
            <a:r>
              <a:rPr lang="fr-CA" smtClean="0">
                <a:ea typeface="Lucida Sans Unicode" charset="0"/>
              </a:rPr>
              <a:t>©ERPI, tous droits réservées.</a:t>
            </a:r>
          </a:p>
        </p:txBody>
      </p:sp>
      <p:sp>
        <p:nvSpPr>
          <p:cNvPr id="35843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fld id="{3C25481E-4288-4BA0-857E-6CA1D2D15C2A}" type="slidenum">
              <a:rPr lang="fr-CA" smtClean="0">
                <a:ea typeface="Lucida Sans Unicode" charset="0"/>
              </a:rPr>
              <a:pPr/>
              <a:t>51</a:t>
            </a:fld>
            <a:endParaRPr lang="fr-CA" smtClean="0">
              <a:ea typeface="Lucida Sans Unicode" charset="0"/>
            </a:endParaRPr>
          </a:p>
        </p:txBody>
      </p:sp>
      <p:sp>
        <p:nvSpPr>
          <p:cNvPr id="35844" name="Text Box 1"/>
          <p:cNvSpPr txBox="1">
            <a:spLocks noChangeArrowheads="1"/>
          </p:cNvSpPr>
          <p:nvPr/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>
              <a:ea typeface="Osaka" charset="0"/>
              <a:cs typeface="Osaka" charset="0"/>
            </a:endParaRPr>
          </a:p>
        </p:txBody>
      </p:sp>
      <p:sp>
        <p:nvSpPr>
          <p:cNvPr id="35845" name="Text Box 2"/>
          <p:cNvSpPr>
            <a:spLocks noGrp="1" noChangeArrowheads="1"/>
          </p:cNvSpPr>
          <p:nvPr>
            <p:ph type="body"/>
          </p:nvPr>
        </p:nvSpPr>
        <p:spPr>
          <a:xfrm>
            <a:off x="914400" y="4343400"/>
            <a:ext cx="5029200" cy="4114800"/>
          </a:xfrm>
          <a:noFill/>
          <a:ln w="9360">
            <a:solidFill>
              <a:srgbClr val="000000"/>
            </a:solidFill>
            <a:miter lim="800000"/>
          </a:ln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11629049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Promouvoir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d,augementer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l’estime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soi</a:t>
            </a:r>
            <a:r>
              <a:rPr lang="en-US" baseline="0" dirty="0" smtClean="0"/>
              <a:t> pour les </a:t>
            </a:r>
            <a:r>
              <a:rPr lang="en-US" baseline="0" dirty="0" err="1" smtClean="0"/>
              <a:t>autres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aient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moins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tendance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à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discriminer</a:t>
            </a:r>
            <a:r>
              <a:rPr lang="en-US" baseline="0" smtClean="0"/>
              <a:t>.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idx="10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©ERPI, tous droits réservées.</a:t>
            </a:r>
            <a:endParaRPr lang="fr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/>
        <p:txBody>
          <a:bodyPr/>
          <a:lstStyle/>
          <a:p>
            <a:pPr>
              <a:defRPr/>
            </a:pPr>
            <a:fld id="{33BD56C5-FFB5-4974-83DD-DCAC94B0524F}" type="slidenum">
              <a:rPr lang="fr-CA" smtClean="0"/>
              <a:pPr>
                <a:defRPr/>
              </a:pPr>
              <a:t>52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243424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5B6C2-1F70-4B72-9FA5-112D9FA06B2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BB0B2-8A46-40F3-8846-F080D26098F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A53BD-82F3-412E-9FB2-97FB6BD850D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FD907-A219-4C31-BAA3-E77C1DED1CF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E07217-56AC-49E7-A4F9-4023BE364FF2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9CD564-0320-4A8C-882D-FBF12A0CF8E3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2C2EB-A8BB-484A-9529-F6B062CAC565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B4C79A-8B97-4478-9395-1476F85912C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BFAA4-0BD1-4C15-AAF0-33C653EA254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70DA5-AD4B-463E-8283-3820E8215D1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7887F7-FB80-43A6-9F04-735E25AA8E2B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747C46-B23F-4CF9-8ED5-8C4619933227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8A54F9-8B88-49AB-BA37-EEE4FC5B6691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C6CB84-10B2-4BF0-A23E-5B2E33639CA4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13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6613" y="1981200"/>
            <a:ext cx="3810000" cy="4233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547F89-16FC-45DA-87E9-3BC4EFFD8F60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C14CF-CC2C-4013-9991-7EE1C31770B5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9E954-35D0-4809-A2B2-A24E2F84C34E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E1A03C-6C03-416A-879E-46D1D99AEE4C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215AEF-AB5D-4860-85E9-6100B49ED2D2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D3DFD-2A3E-4190-8089-935B93444D08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23D9CD-6A21-4D5D-A264-2EA5197DF84B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463550"/>
            <a:ext cx="1941513" cy="5751513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463550"/>
            <a:ext cx="5676900" cy="5751513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D62DC-9B82-4255-8E9E-1792A90C3142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fr-CA"/>
              <a:t>12-03-01</a:t>
            </a:r>
          </a:p>
        </p:txBody>
      </p:sp>
      <p:sp>
        <p:nvSpPr>
          <p:cNvPr id="1028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rgbClr val="000000"/>
                </a:solidFill>
                <a:ea typeface="+mn-ea"/>
                <a:cs typeface="+mn-cs"/>
              </a:defRPr>
            </a:lvl1pPr>
          </a:lstStyle>
          <a:p>
            <a:pPr>
              <a:defRPr/>
            </a:pPr>
            <a:fld id="{A7A9B098-D63E-4C96-ABBD-519C5B3FEA5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3550"/>
            <a:ext cx="7770813" cy="14335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0813" cy="4233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6858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de-DE"/>
              <a:t>01.03.12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3124200" y="6248400"/>
            <a:ext cx="2895600" cy="460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8400"/>
            <a:ext cx="1903413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 eaLnBrk="0" hangingPunct="0">
              <a:tabLst>
                <a:tab pos="723900" algn="l"/>
                <a:tab pos="14478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E2ADBA93-3902-4F69-A026-78FECE86DCDE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/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Osaka" charset="0"/>
          <a:cs typeface="Osaka" charset="0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7.png"/><Relationship Id="rId5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5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2.png"/><Relationship Id="rId5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6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8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5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15.png"/><Relationship Id="rId5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0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1"/>
          <p:cNvSpPr txBox="1">
            <a:spLocks noChangeArrowheads="1"/>
          </p:cNvSpPr>
          <p:nvPr/>
        </p:nvSpPr>
        <p:spPr bwMode="auto">
          <a:xfrm>
            <a:off x="685800" y="1806575"/>
            <a:ext cx="7772400" cy="21034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Stéréotypes,</a:t>
            </a:r>
            <a:br>
              <a:rPr lang="fr-CA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préjugés et </a:t>
            </a:r>
            <a:br>
              <a:rPr lang="fr-CA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44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discrimination</a:t>
            </a:r>
          </a:p>
        </p:txBody>
      </p:sp>
      <p:grpSp>
        <p:nvGrpSpPr>
          <p:cNvPr id="3075" name="Group 2"/>
          <p:cNvGrpSpPr>
            <a:grpSpLocks/>
          </p:cNvGrpSpPr>
          <p:nvPr/>
        </p:nvGrpSpPr>
        <p:grpSpPr bwMode="auto">
          <a:xfrm>
            <a:off x="676275" y="3779838"/>
            <a:ext cx="6740525" cy="3808412"/>
            <a:chOff x="426" y="2381"/>
            <a:chExt cx="4246" cy="2399"/>
          </a:xfrm>
        </p:grpSpPr>
        <p:pic>
          <p:nvPicPr>
            <p:cNvPr id="3079" name="Picture 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26" y="2381"/>
              <a:ext cx="4247" cy="240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3080" name="Text Box 4"/>
            <p:cNvSpPr txBox="1">
              <a:spLocks noChangeArrowheads="1"/>
            </p:cNvSpPr>
            <p:nvPr/>
          </p:nvSpPr>
          <p:spPr bwMode="auto">
            <a:xfrm>
              <a:off x="426" y="2381"/>
              <a:ext cx="4247" cy="240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3076" name="Text Box 5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7F0965A-E6D6-4772-B06F-EC8D59A2D7E2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8604448" y="2204864"/>
            <a:ext cx="307777" cy="2160240"/>
          </a:xfrm>
          <a:prstGeom prst="rect">
            <a:avLst/>
          </a:prstGeom>
          <a:noFill/>
        </p:spPr>
        <p:txBody>
          <a:bodyPr vert="vert270" anchor="ctr">
            <a:spAutoFit/>
          </a:bodyPr>
          <a:lstStyle/>
          <a:p>
            <a:pPr>
              <a:defRPr/>
            </a:pPr>
            <a:r>
              <a:rPr lang="fr-CA" sz="800" dirty="0">
                <a:solidFill>
                  <a:schemeClr val="tx1"/>
                </a:solidFill>
              </a:rPr>
              <a:t>Kevin </a:t>
            </a:r>
            <a:r>
              <a:rPr lang="fr-CA" sz="800" dirty="0" err="1">
                <a:solidFill>
                  <a:schemeClr val="tx1"/>
                </a:solidFill>
              </a:rPr>
              <a:t>Renes</a:t>
            </a:r>
            <a:r>
              <a:rPr lang="fr-CA" sz="800" dirty="0">
                <a:solidFill>
                  <a:schemeClr val="tx1"/>
                </a:solidFill>
              </a:rPr>
              <a:t>/</a:t>
            </a:r>
            <a:r>
              <a:rPr lang="fr-CA" sz="800" dirty="0" err="1">
                <a:solidFill>
                  <a:schemeClr val="tx1"/>
                </a:solidFill>
              </a:rPr>
              <a:t>Shutterstock</a:t>
            </a:r>
            <a:endParaRPr lang="fr-CA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4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4C6127C-8286-450E-9133-99C703CFD4C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pic>
        <p:nvPicPr>
          <p:cNvPr id="410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5325" y="1481138"/>
            <a:ext cx="2462213" cy="8715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" name="Sous-titre 5"/>
          <p:cNvSpPr txBox="1">
            <a:spLocks/>
          </p:cNvSpPr>
          <p:nvPr/>
        </p:nvSpPr>
        <p:spPr>
          <a:xfrm>
            <a:off x="685800" y="1981200"/>
            <a:ext cx="7772400" cy="4114800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  <a:reflection blurRad="6350" stA="52000" endA="300" endPos="35000" dir="5400000" sy="-100000" algn="bl" rotWithShape="0"/>
          </a:effectLst>
        </p:spPr>
        <p:txBody>
          <a:bodyPr/>
          <a:lstStyle/>
          <a:p>
            <a:pPr marL="342900" marR="0" lvl="0" indent="-342900" algn="l" defTabSz="449263" rtl="0" eaLnBrk="0" fontAlgn="base" latinLnBrk="0" hangingPunct="0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endParaRPr kumimoji="0" lang="fr-CA" sz="32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449263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endParaRPr kumimoji="0" lang="en-US" sz="28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449263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Définitions et illustrations</a:t>
            </a:r>
          </a:p>
          <a:p>
            <a:pPr marL="342900" marR="0" lvl="0" indent="-342900" algn="l" defTabSz="449263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Les causes des préjugés</a:t>
            </a:r>
          </a:p>
          <a:p>
            <a:pPr marL="342900" marR="0" lvl="0" indent="-342900" algn="l" defTabSz="449263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Les conséquences des préjugés</a:t>
            </a:r>
          </a:p>
          <a:p>
            <a:pPr marL="342900" marR="0" lvl="0" indent="-342900" algn="l" defTabSz="449263" rtl="0" eaLnBrk="1" fontAlgn="base" latinLnBrk="0" hangingPunct="1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 réduction des préjugés</a:t>
            </a:r>
          </a:p>
          <a:p>
            <a:pPr marL="342900" marR="0" lvl="0" indent="-342900" algn="l" defTabSz="449263" rtl="0" eaLnBrk="0" fontAlgn="base" latinLnBrk="0" hangingPunct="0">
              <a:lnSpc>
                <a:spcPct val="100000"/>
              </a:lnSpc>
              <a:spcBef>
                <a:spcPts val="8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tabLst/>
              <a:defRPr/>
            </a:pPr>
            <a:endParaRPr kumimoji="0" lang="fr-CA" sz="3200" b="1" i="0" u="none" strike="noStrike" kern="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1"/>
          <p:cNvSpPr txBox="1">
            <a:spLocks noChangeArrowheads="1"/>
          </p:cNvSpPr>
          <p:nvPr/>
        </p:nvSpPr>
        <p:spPr bwMode="auto">
          <a:xfrm>
            <a:off x="642938" y="3213100"/>
            <a:ext cx="7772400" cy="1501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fr-CA" sz="2000" b="1">
                <a:solidFill>
                  <a:srgbClr val="000000"/>
                </a:solidFill>
              </a:rPr>
              <a:t>Stéréotypes, préjugés et discrimination </a:t>
            </a: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en-US" sz="2000" b="1">
              <a:solidFill>
                <a:srgbClr val="000000"/>
              </a:solidFill>
            </a:endParaRPr>
          </a:p>
        </p:txBody>
      </p:sp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C965D9D1-EBD2-4FAD-8CB0-24A09EC4E5AD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grpSp>
        <p:nvGrpSpPr>
          <p:cNvPr id="5124" name="Group 3"/>
          <p:cNvGrpSpPr>
            <a:grpSpLocks/>
          </p:cNvGrpSpPr>
          <p:nvPr/>
        </p:nvGrpSpPr>
        <p:grpSpPr bwMode="auto">
          <a:xfrm>
            <a:off x="481013" y="4286250"/>
            <a:ext cx="8027987" cy="2971800"/>
            <a:chOff x="303" y="2700"/>
            <a:chExt cx="5057" cy="1872"/>
          </a:xfrm>
        </p:grpSpPr>
        <p:pic>
          <p:nvPicPr>
            <p:cNvPr id="5127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5128" name="Text Box 5"/>
            <p:cNvSpPr txBox="1">
              <a:spLocks noChangeArrowheads="1"/>
            </p:cNvSpPr>
            <p:nvPr/>
          </p:nvSpPr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" name="ZoneTexte 8"/>
          <p:cNvSpPr txBox="1"/>
          <p:nvPr/>
        </p:nvSpPr>
        <p:spPr>
          <a:xfrm>
            <a:off x="8388424" y="1772816"/>
            <a:ext cx="430887" cy="1728192"/>
          </a:xfrm>
          <a:prstGeom prst="rect">
            <a:avLst/>
          </a:prstGeom>
          <a:noFill/>
        </p:spPr>
        <p:txBody>
          <a:bodyPr vert="vert270" anchor="ctr">
            <a:spAutoFit/>
          </a:bodyPr>
          <a:lstStyle/>
          <a:p>
            <a:pPr>
              <a:defRPr/>
            </a:pPr>
            <a:r>
              <a:rPr lang="fr-CA" sz="800" dirty="0">
                <a:solidFill>
                  <a:schemeClr val="tx1"/>
                </a:solidFill>
              </a:rPr>
              <a:t>Kevin </a:t>
            </a:r>
            <a:r>
              <a:rPr lang="fr-CA" sz="800" dirty="0" err="1">
                <a:solidFill>
                  <a:schemeClr val="tx1"/>
                </a:solidFill>
              </a:rPr>
              <a:t>Renes</a:t>
            </a:r>
            <a:r>
              <a:rPr lang="fr-CA" sz="800" dirty="0">
                <a:solidFill>
                  <a:schemeClr val="tx1"/>
                </a:solidFill>
              </a:rPr>
              <a:t>/</a:t>
            </a:r>
            <a:r>
              <a:rPr lang="fr-CA" sz="800" dirty="0" err="1">
                <a:solidFill>
                  <a:schemeClr val="tx1"/>
                </a:solidFill>
              </a:rPr>
              <a:t>Shutterstock</a:t>
            </a:r>
            <a:endParaRPr lang="fr-CA" sz="800" dirty="0">
              <a:solidFill>
                <a:schemeClr val="tx1"/>
              </a:solidFill>
            </a:endParaRPr>
          </a:p>
          <a:p>
            <a:pPr>
              <a:defRPr/>
            </a:pPr>
            <a:endParaRPr lang="fr-CA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4E2CADC-E316-4605-B115-F64E646BD15C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b="1" dirty="0">
                <a:solidFill>
                  <a:srgbClr val="C00000"/>
                </a:solidFill>
              </a:rPr>
              <a:t>Croyance partagée </a:t>
            </a:r>
            <a:r>
              <a:rPr lang="fr-CA" dirty="0" smtClean="0">
                <a:solidFill>
                  <a:srgbClr val="000000"/>
                </a:solidFill>
              </a:rPr>
              <a:t>sur </a:t>
            </a:r>
            <a:r>
              <a:rPr lang="fr-CA" dirty="0">
                <a:solidFill>
                  <a:srgbClr val="000000"/>
                </a:solidFill>
              </a:rPr>
              <a:t>certaines caractéristiques de personnes appartenant à un </a:t>
            </a:r>
            <a:r>
              <a:rPr lang="fr-CA" dirty="0" smtClean="0">
                <a:solidFill>
                  <a:srgbClr val="000000"/>
                </a:solidFill>
              </a:rPr>
              <a:t>groupe </a:t>
            </a:r>
          </a:p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b="1" dirty="0" smtClean="0">
                <a:solidFill>
                  <a:srgbClr val="C00000"/>
                </a:solidFill>
              </a:rPr>
              <a:t>Simplification</a:t>
            </a:r>
            <a:r>
              <a:rPr lang="fr-CA" dirty="0" smtClean="0">
                <a:solidFill>
                  <a:srgbClr val="000000"/>
                </a:solidFill>
              </a:rPr>
              <a:t> </a:t>
            </a:r>
            <a:r>
              <a:rPr lang="fr-CA" dirty="0">
                <a:solidFill>
                  <a:srgbClr val="000000"/>
                </a:solidFill>
              </a:rPr>
              <a:t>portant sur :</a:t>
            </a:r>
          </a:p>
          <a:p>
            <a:pPr marL="1084263" lvl="1" indent="-341313">
              <a:spcBef>
                <a:spcPts val="600"/>
              </a:spcBef>
              <a:buFont typeface="Wingdings" pitchFamily="2" charset="2"/>
              <a:buChar char="ü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dirty="0">
                <a:solidFill>
                  <a:srgbClr val="C00000"/>
                </a:solidFill>
              </a:rPr>
              <a:t>D</a:t>
            </a:r>
            <a:r>
              <a:rPr lang="fr-CA" dirty="0" smtClean="0">
                <a:solidFill>
                  <a:srgbClr val="C00000"/>
                </a:solidFill>
              </a:rPr>
              <a:t>es </a:t>
            </a:r>
            <a:r>
              <a:rPr lang="fr-CA" dirty="0">
                <a:solidFill>
                  <a:srgbClr val="C00000"/>
                </a:solidFill>
              </a:rPr>
              <a:t>traits de </a:t>
            </a:r>
            <a:r>
              <a:rPr lang="fr-CA" dirty="0" smtClean="0">
                <a:solidFill>
                  <a:srgbClr val="C00000"/>
                </a:solidFill>
              </a:rPr>
              <a:t>personnalité</a:t>
            </a:r>
          </a:p>
          <a:p>
            <a:pPr marL="1084263" lvl="1" indent="-341313">
              <a:spcBef>
                <a:spcPts val="600"/>
              </a:spcBef>
              <a:buFont typeface="Wingdings" pitchFamily="2" charset="2"/>
              <a:buChar char="ü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dirty="0" smtClean="0">
                <a:solidFill>
                  <a:srgbClr val="C00000"/>
                </a:solidFill>
              </a:rPr>
              <a:t>Des </a:t>
            </a:r>
            <a:r>
              <a:rPr lang="fr-CA" dirty="0">
                <a:solidFill>
                  <a:srgbClr val="C00000"/>
                </a:solidFill>
              </a:rPr>
              <a:t>comportements, etc.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83568" y="548680"/>
            <a:ext cx="77724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 dirty="0">
                <a:solidFill>
                  <a:srgbClr val="000000"/>
                </a:solidFill>
              </a:rPr>
              <a:t>LES STÉRÉOTYPES</a:t>
            </a: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2000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2000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4E2CADC-E316-4605-B115-F64E646BD15C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11560" y="1772816"/>
            <a:ext cx="7772400" cy="4114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b="1" dirty="0" smtClean="0">
                <a:solidFill>
                  <a:srgbClr val="C00000"/>
                </a:solidFill>
              </a:rPr>
              <a:t>À QUEL POINT LES STÉRÉOTYPES SONT-ILS PARTAGÉS PAR DIFFÉRENTS GROUPES?</a:t>
            </a:r>
          </a:p>
          <a:p>
            <a:pPr marL="1084263" lvl="1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dirty="0" smtClean="0">
                <a:solidFill>
                  <a:schemeClr val="tx1"/>
                </a:solidFill>
              </a:rPr>
              <a:t>Les niveaux de confort à l’égard des autres ethnies </a:t>
            </a:r>
            <a:r>
              <a:rPr lang="fr-CA" b="1" u="sng" dirty="0" smtClean="0">
                <a:solidFill>
                  <a:schemeClr val="tx1"/>
                </a:solidFill>
              </a:rPr>
              <a:t>diffèrent beaucoup selon les villes</a:t>
            </a:r>
          </a:p>
          <a:p>
            <a:pPr lvl="1" indent="0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dirty="0" smtClean="0">
              <a:solidFill>
                <a:schemeClr val="tx1"/>
              </a:solidFill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83568" y="548680"/>
            <a:ext cx="77724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 dirty="0">
                <a:solidFill>
                  <a:srgbClr val="000000"/>
                </a:solidFill>
              </a:rPr>
              <a:t>LES STÉRÉOTYPES</a:t>
            </a: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4E2CADC-E316-4605-B115-F64E646BD15C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6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11560" y="1772816"/>
            <a:ext cx="7772400" cy="41148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b="1" dirty="0" smtClean="0">
                <a:solidFill>
                  <a:srgbClr val="C00000"/>
                </a:solidFill>
              </a:rPr>
              <a:t>À QUEL POINT LES STÉRÉOTYPES SE MAINTIENNENT-ILS DANS LE TEMPS?</a:t>
            </a:r>
          </a:p>
          <a:p>
            <a:pPr marL="1084263" lvl="1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dirty="0" smtClean="0">
                <a:solidFill>
                  <a:schemeClr val="tx1"/>
                </a:solidFill>
              </a:rPr>
              <a:t>Aux EU, le pourcentage d’étudiants universitaires croyant les noirs étaient paresseux a diminué</a:t>
            </a:r>
            <a:endParaRPr lang="fr-CA" b="1" u="sng" dirty="0" smtClean="0">
              <a:solidFill>
                <a:schemeClr val="tx1"/>
              </a:solidFill>
            </a:endParaRPr>
          </a:p>
          <a:p>
            <a:pPr lvl="1" indent="0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dirty="0" smtClean="0">
              <a:solidFill>
                <a:schemeClr val="tx1"/>
              </a:solidFill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83568" y="548680"/>
            <a:ext cx="77724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 dirty="0">
                <a:solidFill>
                  <a:srgbClr val="000000"/>
                </a:solidFill>
              </a:rPr>
              <a:t>LES STÉRÉOTYPES</a:t>
            </a: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4632325" y="1347788"/>
            <a:ext cx="4022725" cy="3948112"/>
            <a:chOff x="2918" y="849"/>
            <a:chExt cx="2534" cy="2487"/>
          </a:xfrm>
        </p:grpSpPr>
        <p:pic>
          <p:nvPicPr>
            <p:cNvPr id="7179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918" y="849"/>
              <a:ext cx="2535" cy="248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7180" name="Text Box 3"/>
            <p:cNvSpPr txBox="1">
              <a:spLocks noChangeArrowheads="1"/>
            </p:cNvSpPr>
            <p:nvPr/>
          </p:nvSpPr>
          <p:spPr bwMode="auto">
            <a:xfrm>
              <a:off x="3294" y="1217"/>
              <a:ext cx="1782" cy="175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F682930-31CE-41D7-95AF-7E2EBF067420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7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40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LES PRÉJUGÉS</a:t>
            </a: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395536" y="1455737"/>
            <a:ext cx="3810000" cy="43767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Attitude </a:t>
            </a:r>
            <a:r>
              <a:rPr lang="en-US" dirty="0" smtClean="0">
                <a:solidFill>
                  <a:srgbClr val="000000"/>
                </a:solidFill>
              </a:rPr>
              <a:t>à </a:t>
            </a:r>
            <a:r>
              <a:rPr lang="en-US" dirty="0" err="1">
                <a:solidFill>
                  <a:srgbClr val="000000"/>
                </a:solidFill>
              </a:rPr>
              <a:t>l’égard</a:t>
            </a:r>
            <a:r>
              <a:rPr lang="en-US" dirty="0">
                <a:solidFill>
                  <a:srgbClr val="000000"/>
                </a:solidFill>
              </a:rPr>
              <a:t> des </a:t>
            </a:r>
            <a:r>
              <a:rPr lang="en-US" dirty="0" err="1">
                <a:solidFill>
                  <a:srgbClr val="000000"/>
                </a:solidFill>
              </a:rPr>
              <a:t>membres</a:t>
            </a:r>
            <a:r>
              <a:rPr lang="en-US" dirty="0">
                <a:solidFill>
                  <a:srgbClr val="000000"/>
                </a:solidFill>
              </a:rPr>
              <a:t> d’un </a:t>
            </a:r>
            <a:r>
              <a:rPr lang="en-US" dirty="0" err="1" smtClean="0">
                <a:solidFill>
                  <a:srgbClr val="000000"/>
                </a:solidFill>
              </a:rPr>
              <a:t>groupe</a:t>
            </a:r>
            <a:endParaRPr lang="en-US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Jugement</a:t>
            </a:r>
            <a:r>
              <a:rPr lang="fr-CA" dirty="0">
                <a:solidFill>
                  <a:srgbClr val="000000"/>
                </a:solidFill>
              </a:rPr>
              <a:t> fondé sur un </a:t>
            </a:r>
            <a:r>
              <a:rPr lang="fr-CA" dirty="0" smtClean="0">
                <a:solidFill>
                  <a:srgbClr val="000000"/>
                </a:solidFill>
              </a:rPr>
              <a:t>stéréotype</a:t>
            </a:r>
          </a:p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Idée préconçue</a:t>
            </a:r>
            <a:r>
              <a:rPr lang="fr-CA" dirty="0">
                <a:solidFill>
                  <a:srgbClr val="000000"/>
                </a:solidFill>
              </a:rPr>
              <a:t> simplifiée et </a:t>
            </a:r>
            <a:r>
              <a:rPr lang="fr-CA" dirty="0" smtClean="0">
                <a:solidFill>
                  <a:srgbClr val="000000"/>
                </a:solidFill>
              </a:rPr>
              <a:t>appliquée à </a:t>
            </a:r>
            <a:r>
              <a:rPr lang="fr-CA" dirty="0">
                <a:solidFill>
                  <a:srgbClr val="000000"/>
                </a:solidFill>
              </a:rPr>
              <a:t>tous les membres du groupe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4714875" y="1214438"/>
            <a:ext cx="38100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800" dirty="0">
              <a:solidFill>
                <a:srgbClr val="000000"/>
              </a:solidFill>
            </a:endParaRP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Racisme      Sexisme </a:t>
            </a: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</a:t>
            </a:r>
            <a:r>
              <a:rPr lang="fr-CA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Âgisme</a:t>
            </a:r>
            <a:endParaRPr lang="fr-CA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6715125" y="3429000"/>
            <a:ext cx="1714500" cy="1190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Anti-sémitisme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…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000" fill="hold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000" fill="hold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000"/>
                                        <p:tgtEl>
                                          <p:spTgt spid="81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1000" fill="hold"/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1000" fill="hold"/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1000"/>
                                        <p:tgtEl>
                                          <p:spTgt spid="819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19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81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1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1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8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11560" y="2276872"/>
            <a:ext cx="7846640" cy="3819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Les </a:t>
            </a:r>
            <a:r>
              <a:rPr lang="en-U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préjugés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résultent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 multiples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émotions</a:t>
            </a:r>
            <a:endParaRPr lang="en-US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3200" dirty="0" smtClean="0">
                <a:solidFill>
                  <a:schemeClr val="tx1"/>
                </a:solidFill>
                <a:ea typeface="ヒラギノ角ゴ Pro W3" charset="0"/>
                <a:cs typeface="ヒラギノ角ゴ Pro W3" charset="0"/>
              </a:rPr>
              <a:t>La nature de ces émotions dépendrait de la </a:t>
            </a:r>
            <a:r>
              <a:rPr lang="fr-CA" sz="3200" b="1" dirty="0" smtClean="0">
                <a:solidFill>
                  <a:srgbClr val="C00000"/>
                </a:solidFill>
                <a:ea typeface="ヒラギノ角ゴ Pro W3" charset="0"/>
                <a:cs typeface="ヒラギノ角ゴ Pro W3" charset="0"/>
              </a:rPr>
              <a:t>menace</a:t>
            </a:r>
            <a:r>
              <a:rPr lang="fr-CA" sz="3200" dirty="0" smtClean="0">
                <a:solidFill>
                  <a:schemeClr val="tx1"/>
                </a:solidFill>
                <a:ea typeface="ヒラギノ角ゴ Pro W3" charset="0"/>
                <a:cs typeface="ヒラギノ角ゴ Pro W3" charset="0"/>
              </a:rPr>
              <a:t> que représente ces groupes en question</a:t>
            </a:r>
            <a:endParaRPr lang="en-US" sz="3200" dirty="0">
              <a:solidFill>
                <a:schemeClr val="tx1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260648"/>
            <a:ext cx="9144000" cy="1440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LES PRÉJUGÉS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Plus qu’une simple attitude…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9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2204864"/>
            <a:ext cx="8712968" cy="40351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Les </a:t>
            </a:r>
            <a:r>
              <a:rPr lang="en-US" sz="3200" b="1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préjugés</a:t>
            </a:r>
            <a:r>
              <a:rPr 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résultent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des </a:t>
            </a: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stéréotypes</a:t>
            </a:r>
            <a:endParaRPr lang="en-US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 smtClean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Donc</a:t>
            </a:r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la nature de </a:t>
            </a:r>
            <a:r>
              <a:rPr lang="en-US" sz="3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ceux-ci</a:t>
            </a:r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est</a:t>
            </a:r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dirty="0" err="1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importante</a:t>
            </a:r>
            <a:r>
              <a:rPr lang="en-US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  <a:endParaRPr lang="en-US" sz="3200" dirty="0" smtClean="0">
              <a:solidFill>
                <a:schemeClr val="tx1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chemeClr val="tx1"/>
                </a:solidFill>
              </a:rPr>
              <a:t>Espace</a:t>
            </a:r>
            <a:r>
              <a:rPr lang="en-CA" sz="3200" dirty="0" smtClean="0">
                <a:solidFill>
                  <a:schemeClr val="tx1"/>
                </a:solidFill>
              </a:rPr>
              <a:t> bi-</a:t>
            </a:r>
            <a:r>
              <a:rPr lang="en-CA" sz="3200" dirty="0" err="1" smtClean="0">
                <a:solidFill>
                  <a:schemeClr val="tx1"/>
                </a:solidFill>
              </a:rPr>
              <a:t>dimensionnel</a:t>
            </a:r>
            <a:r>
              <a:rPr lang="en-CA" sz="3200" dirty="0" smtClean="0">
                <a:solidFill>
                  <a:schemeClr val="tx1"/>
                </a:solidFill>
              </a:rPr>
              <a:t>:</a:t>
            </a:r>
          </a:p>
          <a:p>
            <a:pPr marL="1657350" lvl="2" indent="-514350">
              <a:spcBef>
                <a:spcPts val="800"/>
              </a:spcBef>
              <a:buFont typeface="+mj-lt"/>
              <a:buAutoNum type="arabicPeriod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chemeClr val="tx1"/>
                </a:solidFill>
              </a:rPr>
              <a:t>Chaleureux</a:t>
            </a:r>
            <a:endParaRPr lang="en-CA" sz="3200" dirty="0" smtClean="0">
              <a:solidFill>
                <a:schemeClr val="tx1"/>
              </a:solidFill>
            </a:endParaRPr>
          </a:p>
          <a:p>
            <a:pPr marL="1657350" lvl="2" indent="-514350">
              <a:spcBef>
                <a:spcPts val="800"/>
              </a:spcBef>
              <a:buFont typeface="+mj-lt"/>
              <a:buAutoNum type="arabicPeriod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chemeClr val="tx1"/>
                </a:solidFill>
              </a:rPr>
              <a:t>Compétent</a:t>
            </a:r>
            <a:endParaRPr lang="en-US" sz="3200" dirty="0">
              <a:solidFill>
                <a:schemeClr val="tx1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260648"/>
            <a:ext cx="9144000" cy="165618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LES PRÉJUGÉS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Selon le contenu des stéréotypes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fr-CA" sz="3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Fiske</a:t>
            </a: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et al)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10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2204864"/>
            <a:ext cx="8712968" cy="4035152"/>
          </a:xfrm>
          <a:prstGeom prst="rect">
            <a:avLst/>
          </a:prstGeom>
          <a:solidFill>
            <a:schemeClr val="accent3">
              <a:lumMod val="65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260648"/>
            <a:ext cx="9144000" cy="165618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LES PRÉJUGÉS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Selon le contenu des stéréotypes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</a:t>
            </a:r>
            <a:r>
              <a:rPr lang="fr-CA" sz="36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Fiske</a:t>
            </a: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et al)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  <p:graphicFrame>
        <p:nvGraphicFramePr>
          <p:cNvPr id="7" name="Diagram 6"/>
          <p:cNvGraphicFramePr/>
          <p:nvPr/>
        </p:nvGraphicFramePr>
        <p:xfrm>
          <a:off x="251520" y="2132856"/>
          <a:ext cx="889248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11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11560" y="2276872"/>
            <a:ext cx="7846640" cy="381912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Antisémitisme</a:t>
            </a:r>
            <a:r>
              <a:rPr lang="en-US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 </a:t>
            </a:r>
            <a:r>
              <a:rPr lang="en-US" sz="3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préjugés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négatifs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dirty="0" smtClean="0">
                <a:solidFill>
                  <a:srgbClr val="000000"/>
                </a:solidFill>
              </a:rPr>
              <a:t>à </a:t>
            </a:r>
            <a:r>
              <a:rPr lang="en-US" sz="3200" dirty="0" err="1">
                <a:solidFill>
                  <a:srgbClr val="000000"/>
                </a:solidFill>
              </a:rPr>
              <a:t>l’égard</a:t>
            </a:r>
            <a:r>
              <a:rPr lang="en-US" sz="3200" dirty="0">
                <a:solidFill>
                  <a:srgbClr val="000000"/>
                </a:solidFill>
              </a:rPr>
              <a:t> des </a:t>
            </a:r>
            <a:r>
              <a:rPr lang="en-US" sz="3200" dirty="0" err="1" smtClean="0">
                <a:solidFill>
                  <a:srgbClr val="000000"/>
                </a:solidFill>
              </a:rPr>
              <a:t>juifs</a:t>
            </a:r>
            <a:endParaRPr lang="en-US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3200" dirty="0" smtClean="0">
                <a:solidFill>
                  <a:srgbClr val="000000"/>
                </a:solidFill>
              </a:rPr>
              <a:t>Selon Berry et </a:t>
            </a:r>
            <a:r>
              <a:rPr lang="fr-CA" sz="3200" dirty="0" err="1" smtClean="0">
                <a:solidFill>
                  <a:srgbClr val="000000"/>
                </a:solidFill>
              </a:rPr>
              <a:t>Kalin</a:t>
            </a:r>
            <a:r>
              <a:rPr lang="fr-CA" sz="3200" dirty="0" smtClean="0">
                <a:solidFill>
                  <a:srgbClr val="000000"/>
                </a:solidFill>
              </a:rPr>
              <a:t> (1995) Ce sont les québécois francophones qui disaient être les moins à l’aise avec les juifs, MAIS…</a:t>
            </a: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260648"/>
            <a:ext cx="9144000" cy="144016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LES PRÉJUGÉS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Antisémites les québécois francophones?</a:t>
            </a:r>
            <a:endParaRPr lang="fr-CA" sz="36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12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85800" y="1981200"/>
            <a:ext cx="7772400" cy="41148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Comportement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négatif</a:t>
            </a:r>
            <a:r>
              <a:rPr lang="en-US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(</a:t>
            </a:r>
            <a:r>
              <a:rPr lang="en-US" sz="3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injuste</a:t>
            </a:r>
            <a:r>
              <a:rPr lang="en-US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) </a:t>
            </a:r>
            <a:r>
              <a:rPr lang="en-US" sz="3200" dirty="0" smtClean="0">
                <a:solidFill>
                  <a:srgbClr val="000000"/>
                </a:solidFill>
              </a:rPr>
              <a:t>à </a:t>
            </a:r>
            <a:r>
              <a:rPr lang="en-US" sz="3200" dirty="0" err="1">
                <a:solidFill>
                  <a:srgbClr val="000000"/>
                </a:solidFill>
              </a:rPr>
              <a:t>l’égard</a:t>
            </a:r>
            <a:r>
              <a:rPr lang="en-US" sz="3200" dirty="0">
                <a:solidFill>
                  <a:srgbClr val="000000"/>
                </a:solidFill>
              </a:rPr>
              <a:t> des </a:t>
            </a:r>
            <a:r>
              <a:rPr lang="en-US" sz="3200" dirty="0" err="1">
                <a:solidFill>
                  <a:srgbClr val="000000"/>
                </a:solidFill>
              </a:rPr>
              <a:t>membres</a:t>
            </a:r>
            <a:r>
              <a:rPr lang="en-US" sz="3200" dirty="0">
                <a:solidFill>
                  <a:srgbClr val="000000"/>
                </a:solidFill>
              </a:rPr>
              <a:t> d’un </a:t>
            </a:r>
            <a:r>
              <a:rPr lang="en-US" sz="3200" dirty="0" err="1">
                <a:solidFill>
                  <a:srgbClr val="000000"/>
                </a:solidFill>
              </a:rPr>
              <a:t>groupe</a:t>
            </a: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3200" dirty="0">
                <a:solidFill>
                  <a:srgbClr val="000000"/>
                </a:solidFill>
              </a:rPr>
              <a:t>Atteinte au droit à l’égalité et à l’équité</a:t>
            </a: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85800" y="990600"/>
            <a:ext cx="77724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>
                <a:solidFill>
                  <a:srgbClr val="000000"/>
                </a:solidFill>
              </a:rPr>
              <a:t>LA DISCRIMINATION</a:t>
            </a: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E4E2CADC-E316-4605-B115-F64E646BD15C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13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395536" y="1268760"/>
            <a:ext cx="8424936" cy="50405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b="1" dirty="0" smtClean="0">
                <a:solidFill>
                  <a:srgbClr val="C00000"/>
                </a:solidFill>
              </a:rPr>
              <a:t>STÉRÉOTYPES:	</a:t>
            </a:r>
          </a:p>
          <a:p>
            <a:pPr marL="1084263" lvl="1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dirty="0" smtClean="0">
                <a:solidFill>
                  <a:schemeClr val="tx1"/>
                </a:solidFill>
              </a:rPr>
              <a:t>		Dimension </a:t>
            </a:r>
            <a:r>
              <a:rPr lang="fr-CA" sz="3200" b="1" u="sng" dirty="0" smtClean="0">
                <a:solidFill>
                  <a:schemeClr val="tx1"/>
                </a:solidFill>
              </a:rPr>
              <a:t>cognitive</a:t>
            </a:r>
          </a:p>
          <a:p>
            <a:pPr marL="1084263" lvl="1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2800" b="1" dirty="0" smtClean="0">
              <a:solidFill>
                <a:srgbClr val="C00000"/>
              </a:solidFill>
            </a:endParaRPr>
          </a:p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b="1" dirty="0" smtClean="0">
                <a:solidFill>
                  <a:srgbClr val="C00000"/>
                </a:solidFill>
              </a:rPr>
              <a:t>PRÉJUGÉS:</a:t>
            </a:r>
          </a:p>
          <a:p>
            <a:pPr marL="1084263" lvl="1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dirty="0" smtClean="0">
                <a:solidFill>
                  <a:schemeClr val="tx1"/>
                </a:solidFill>
              </a:rPr>
              <a:t>		Dimension </a:t>
            </a:r>
            <a:r>
              <a:rPr lang="fr-CA" sz="3200" b="1" u="sng" dirty="0" smtClean="0">
                <a:solidFill>
                  <a:schemeClr val="tx1"/>
                </a:solidFill>
              </a:rPr>
              <a:t>affective</a:t>
            </a:r>
          </a:p>
          <a:p>
            <a:pPr marL="1084263" lvl="1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2800" b="1" dirty="0" smtClean="0">
              <a:solidFill>
                <a:srgbClr val="C00000"/>
              </a:solidFill>
            </a:endParaRPr>
          </a:p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b="1" dirty="0" smtClean="0">
                <a:solidFill>
                  <a:srgbClr val="C00000"/>
                </a:solidFill>
              </a:rPr>
              <a:t>DISCRIMINATION:</a:t>
            </a:r>
          </a:p>
          <a:p>
            <a:pPr marL="1084263" lvl="1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dirty="0" smtClean="0">
                <a:solidFill>
                  <a:schemeClr val="tx1"/>
                </a:solidFill>
              </a:rPr>
              <a:t>		Dimension </a:t>
            </a:r>
            <a:r>
              <a:rPr lang="fr-CA" sz="3200" b="1" u="sng" dirty="0" smtClean="0">
                <a:solidFill>
                  <a:schemeClr val="tx1"/>
                </a:solidFill>
              </a:rPr>
              <a:t>comportementale</a:t>
            </a:r>
            <a:endParaRPr lang="fr-CA" sz="2800" b="1" dirty="0" smtClean="0">
              <a:solidFill>
                <a:srgbClr val="C00000"/>
              </a:solidFill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683568" y="548680"/>
            <a:ext cx="77724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 dirty="0" smtClean="0">
                <a:solidFill>
                  <a:srgbClr val="000000"/>
                </a:solidFill>
              </a:rPr>
              <a:t>AIDE-MÉMOIRE</a:t>
            </a:r>
            <a:endParaRPr lang="fr-CA" sz="3200" b="1" dirty="0">
              <a:solidFill>
                <a:srgbClr val="000000"/>
              </a:solidFill>
            </a:endParaRPr>
          </a:p>
        </p:txBody>
      </p:sp>
      <p:sp>
        <p:nvSpPr>
          <p:cNvPr id="6149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71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2000"/>
                                        <p:tgtEl>
                                          <p:spTgt spid="71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2000"/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0" dur="2000"/>
                                        <p:tgtEl>
                                          <p:spTgt spid="717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5" dur="2000"/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14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685800" y="2132856"/>
            <a:ext cx="7772400" cy="396314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Racisme</a:t>
            </a:r>
            <a:r>
              <a:rPr lang="en-C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traditionnel</a:t>
            </a:r>
            <a:r>
              <a:rPr lang="en-C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Racisme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flagrant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Comportement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visant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à </a:t>
            </a: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maintenir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une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certaine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distance </a:t>
            </a:r>
            <a:r>
              <a:rPr lang="en-CA" sz="3200" b="1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sociale</a:t>
            </a:r>
            <a:endParaRPr lang="en-CA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11560" y="620688"/>
            <a:ext cx="7772400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RACISME: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Différentes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formes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 </a:t>
            </a: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racisme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15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3528" y="1772816"/>
            <a:ext cx="8568952" cy="453650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Racisme</a:t>
            </a:r>
            <a:r>
              <a:rPr lang="en-C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Moderne</a:t>
            </a:r>
            <a:r>
              <a:rPr lang="en-C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(</a:t>
            </a:r>
            <a:r>
              <a:rPr lang="en-CA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ou</a:t>
            </a:r>
            <a:r>
              <a:rPr lang="en-C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symbolique</a:t>
            </a:r>
            <a:r>
              <a:rPr lang="en-C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):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Racisme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subtil</a:t>
            </a:r>
            <a:endParaRPr lang="en-CA" sz="32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S’exprime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indirectement</a:t>
            </a:r>
            <a:endParaRPr lang="en-CA" sz="32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 </a:t>
            </a: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fonde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sur</a:t>
            </a:r>
            <a:r>
              <a:rPr lang="en-CA" sz="32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des raisons </a:t>
            </a:r>
            <a:r>
              <a:rPr lang="en-CA" sz="3200" b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socialement</a:t>
            </a:r>
            <a:r>
              <a:rPr lang="en-CA" sz="3200" b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acceptables</a:t>
            </a:r>
            <a:endParaRPr lang="en-CA" sz="3200" b="1" u="sng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11560" y="188640"/>
            <a:ext cx="7772400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RACISME: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Différentes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formes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 </a:t>
            </a: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racisme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16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323528" y="1700808"/>
            <a:ext cx="8820472" cy="44644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err="1" smtClean="0">
                <a:solidFill>
                  <a:srgbClr val="C00000"/>
                </a:solidFill>
              </a:rPr>
              <a:t>Racisme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d’Aversion</a:t>
            </a:r>
            <a:r>
              <a:rPr lang="en-CA" sz="3200" b="1" dirty="0" smtClean="0">
                <a:solidFill>
                  <a:srgbClr val="C00000"/>
                </a:solidFill>
              </a:rPr>
              <a:t>: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Appui</a:t>
            </a:r>
            <a:r>
              <a:rPr lang="en-CA" sz="3200" dirty="0" smtClean="0">
                <a:solidFill>
                  <a:srgbClr val="000000"/>
                </a:solidFill>
              </a:rPr>
              <a:t> aux </a:t>
            </a:r>
            <a:r>
              <a:rPr lang="en-CA" sz="3200" dirty="0" err="1" smtClean="0">
                <a:solidFill>
                  <a:srgbClr val="000000"/>
                </a:solidFill>
              </a:rPr>
              <a:t>mesures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égalitaires</a:t>
            </a:r>
            <a:r>
              <a:rPr lang="en-CA" sz="3200" dirty="0" smtClean="0">
                <a:solidFill>
                  <a:srgbClr val="000000"/>
                </a:solidFill>
              </a:rPr>
              <a:t> MAIS…</a:t>
            </a: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smtClean="0">
                <a:solidFill>
                  <a:srgbClr val="000000"/>
                </a:solidFill>
              </a:rPr>
              <a:t>Sentiments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négatifs</a:t>
            </a:r>
            <a:r>
              <a:rPr lang="en-CA" sz="3200" dirty="0" smtClean="0">
                <a:solidFill>
                  <a:srgbClr val="000000"/>
                </a:solidFill>
              </a:rPr>
              <a:t> à </a:t>
            </a:r>
            <a:r>
              <a:rPr lang="en-CA" sz="3200" dirty="0" err="1" smtClean="0">
                <a:solidFill>
                  <a:srgbClr val="000000"/>
                </a:solidFill>
              </a:rPr>
              <a:t>leur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égard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2800" i="1" u="sng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Encadré</a:t>
            </a:r>
            <a:r>
              <a:rPr lang="en-CA" sz="2800" i="1" u="sng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5.1 </a:t>
            </a:r>
            <a:r>
              <a:rPr lang="en-CA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 </a:t>
            </a:r>
            <a:r>
              <a:rPr lang="en-CA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Policier</a:t>
            </a:r>
            <a:r>
              <a:rPr lang="en-CA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blanc</a:t>
            </a:r>
            <a:r>
              <a:rPr lang="en-CA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fait </a:t>
            </a:r>
            <a:r>
              <a:rPr lang="en-CA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feu</a:t>
            </a:r>
            <a:r>
              <a:rPr lang="en-CA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sur</a:t>
            </a:r>
            <a:r>
              <a:rPr lang="en-CA" sz="28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un suspect noir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11560" y="188640"/>
            <a:ext cx="7772400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RACISME: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Différentes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formes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de </a:t>
            </a:r>
            <a:r>
              <a:rPr lang="en-CA" sz="36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racisme</a:t>
            </a:r>
            <a:r>
              <a:rPr lang="en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: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0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5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2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1"/>
          <p:cNvGrpSpPr>
            <a:grpSpLocks/>
          </p:cNvGrpSpPr>
          <p:nvPr/>
        </p:nvGrpSpPr>
        <p:grpSpPr bwMode="auto">
          <a:xfrm>
            <a:off x="701675" y="1914525"/>
            <a:ext cx="3808413" cy="1296988"/>
            <a:chOff x="442" y="1206"/>
            <a:chExt cx="2399" cy="817"/>
          </a:xfrm>
        </p:grpSpPr>
        <p:pic>
          <p:nvPicPr>
            <p:cNvPr id="9233" name="Picture 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2" y="1206"/>
              <a:ext cx="2400" cy="81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34" name="Text Box 3"/>
            <p:cNvSpPr txBox="1">
              <a:spLocks noChangeArrowheads="1"/>
            </p:cNvSpPr>
            <p:nvPr/>
          </p:nvSpPr>
          <p:spPr bwMode="auto">
            <a:xfrm>
              <a:off x="799" y="1332"/>
              <a:ext cx="1687" cy="56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F2804AA-650A-44C5-A342-6B95358AD8A1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17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42938" y="928688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LE RACISME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85800" y="1844824"/>
            <a:ext cx="3886200" cy="444167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spcBef>
                <a:spcPts val="7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sz="2800" dirty="0">
                <a:solidFill>
                  <a:srgbClr val="000000"/>
                </a:solidFill>
              </a:rPr>
              <a:t>  </a:t>
            </a:r>
            <a:r>
              <a:rPr lang="fr-CA" sz="2800" b="1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Traditionnel</a:t>
            </a:r>
            <a:endParaRPr lang="fr-CA" sz="2800" b="1" u="sng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spcBef>
                <a:spcPts val="5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« Pas de… ici ! »</a:t>
            </a:r>
          </a:p>
        </p:txBody>
      </p:sp>
      <p:sp>
        <p:nvSpPr>
          <p:cNvPr id="9222" name="Rectangle 7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  <p:grpSp>
        <p:nvGrpSpPr>
          <p:cNvPr id="9223" name="Group 8"/>
          <p:cNvGrpSpPr>
            <a:grpSpLocks/>
          </p:cNvGrpSpPr>
          <p:nvPr/>
        </p:nvGrpSpPr>
        <p:grpSpPr bwMode="auto">
          <a:xfrm>
            <a:off x="785813" y="4846638"/>
            <a:ext cx="3808412" cy="1296987"/>
            <a:chOff x="442" y="3007"/>
            <a:chExt cx="2399" cy="817"/>
          </a:xfrm>
        </p:grpSpPr>
        <p:pic>
          <p:nvPicPr>
            <p:cNvPr id="9231" name="Picture 9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42" y="3007"/>
              <a:ext cx="2400" cy="81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32" name="Text Box 10"/>
            <p:cNvSpPr txBox="1">
              <a:spLocks noChangeArrowheads="1"/>
            </p:cNvSpPr>
            <p:nvPr/>
          </p:nvSpPr>
          <p:spPr bwMode="auto">
            <a:xfrm>
              <a:off x="799" y="3132"/>
              <a:ext cx="1687" cy="56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9224" name="Group 14"/>
          <p:cNvGrpSpPr>
            <a:grpSpLocks/>
          </p:cNvGrpSpPr>
          <p:nvPr/>
        </p:nvGrpSpPr>
        <p:grpSpPr bwMode="auto">
          <a:xfrm>
            <a:off x="500063" y="3387725"/>
            <a:ext cx="4381500" cy="1290638"/>
            <a:chOff x="435" y="2134"/>
            <a:chExt cx="2399" cy="813"/>
          </a:xfrm>
        </p:grpSpPr>
        <p:pic>
          <p:nvPicPr>
            <p:cNvPr id="9229" name="Picture 1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35" y="2134"/>
              <a:ext cx="2400" cy="81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30" name="Text Box 16"/>
            <p:cNvSpPr txBox="1">
              <a:spLocks noChangeArrowheads="1"/>
            </p:cNvSpPr>
            <p:nvPr/>
          </p:nvSpPr>
          <p:spPr bwMode="auto">
            <a:xfrm>
              <a:off x="792" y="2258"/>
              <a:ext cx="1687" cy="567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257" name="Text Box 17"/>
          <p:cNvSpPr txBox="1">
            <a:spLocks noChangeArrowheads="1"/>
          </p:cNvSpPr>
          <p:nvPr/>
        </p:nvSpPr>
        <p:spPr bwMode="auto">
          <a:xfrm>
            <a:off x="571500" y="3500438"/>
            <a:ext cx="4214813" cy="120251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b="1" u="sng" dirty="0">
                <a:solidFill>
                  <a:schemeClr val="tx1"/>
                </a:solidFill>
              </a:rPr>
              <a:t>Moderne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b="1" dirty="0" smtClean="0">
                <a:solidFill>
                  <a:schemeClr val="tx1"/>
                </a:solidFill>
              </a:rPr>
              <a:t>« Contre </a:t>
            </a:r>
            <a:r>
              <a:rPr lang="fr-CA" b="1" dirty="0">
                <a:solidFill>
                  <a:schemeClr val="tx1"/>
                </a:solidFill>
              </a:rPr>
              <a:t>la discrimination positive ! »</a:t>
            </a:r>
          </a:p>
        </p:txBody>
      </p:sp>
      <p:sp>
        <p:nvSpPr>
          <p:cNvPr id="10258" name="Text Box 18"/>
          <p:cNvSpPr txBox="1">
            <a:spLocks noChangeArrowheads="1"/>
          </p:cNvSpPr>
          <p:nvPr/>
        </p:nvSpPr>
        <p:spPr bwMode="auto">
          <a:xfrm>
            <a:off x="1143000" y="4857750"/>
            <a:ext cx="3071813" cy="120251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D’aversion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« </a:t>
            </a:r>
            <a:r>
              <a:rPr lang="fr-C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Pour </a:t>
            </a:r>
            <a:r>
              <a:rPr lang="fr-CA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l’égalité, </a:t>
            </a:r>
            <a:r>
              <a:rPr lang="fr-CA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mais…</a:t>
            </a:r>
            <a:endParaRPr lang="fr-CA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8172400" y="4221088"/>
            <a:ext cx="307777" cy="1512168"/>
          </a:xfrm>
          <a:prstGeom prst="rect">
            <a:avLst/>
          </a:prstGeom>
          <a:noFill/>
        </p:spPr>
        <p:txBody>
          <a:bodyPr vert="vert270" anchor="ctr">
            <a:spAutoFit/>
          </a:bodyPr>
          <a:lstStyle/>
          <a:p>
            <a:pPr>
              <a:defRPr/>
            </a:pPr>
            <a:r>
              <a:rPr lang="fr-CA" sz="800" dirty="0">
                <a:solidFill>
                  <a:schemeClr val="tx1"/>
                </a:solidFill>
              </a:rPr>
              <a:t>Stefano </a:t>
            </a:r>
            <a:r>
              <a:rPr lang="fr-CA" sz="800" dirty="0" err="1">
                <a:solidFill>
                  <a:schemeClr val="tx1"/>
                </a:solidFill>
              </a:rPr>
              <a:t>Panzeri</a:t>
            </a:r>
            <a:r>
              <a:rPr lang="fr-CA" sz="800" dirty="0">
                <a:solidFill>
                  <a:schemeClr val="tx1"/>
                </a:solidFill>
              </a:rPr>
              <a:t>/</a:t>
            </a:r>
            <a:r>
              <a:rPr lang="fr-CA" sz="800" dirty="0" err="1">
                <a:solidFill>
                  <a:schemeClr val="tx1"/>
                </a:solidFill>
              </a:rPr>
              <a:t>Shutterstock</a:t>
            </a:r>
            <a:endParaRPr lang="fr-CA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18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1052736"/>
            <a:ext cx="8640960" cy="54006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SEXISME: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Préjugés</a:t>
            </a:r>
            <a:r>
              <a:rPr lang="en-CA" sz="3200" dirty="0" smtClean="0">
                <a:solidFill>
                  <a:srgbClr val="000000"/>
                </a:solidFill>
              </a:rPr>
              <a:t> et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comportements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discriminatoires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Basé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sur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l’appartenance</a:t>
            </a:r>
            <a:r>
              <a:rPr lang="en-CA" sz="3200" dirty="0" smtClean="0">
                <a:solidFill>
                  <a:srgbClr val="000000"/>
                </a:solidFill>
              </a:rPr>
              <a:t> à </a:t>
            </a:r>
            <a:r>
              <a:rPr lang="en-CA" sz="3200" dirty="0" err="1" smtClean="0">
                <a:solidFill>
                  <a:srgbClr val="000000"/>
                </a:solidFill>
              </a:rPr>
              <a:t>l’un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ou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l’autre</a:t>
            </a:r>
            <a:r>
              <a:rPr lang="en-CA" sz="3200" dirty="0" smtClean="0">
                <a:solidFill>
                  <a:srgbClr val="000000"/>
                </a:solidFill>
              </a:rPr>
              <a:t> des </a:t>
            </a:r>
            <a:r>
              <a:rPr lang="en-CA" sz="3200" dirty="0" err="1" smtClean="0">
                <a:solidFill>
                  <a:srgbClr val="000000"/>
                </a:solidFill>
              </a:rPr>
              <a:t>deux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smtClean="0">
                <a:solidFill>
                  <a:srgbClr val="000000"/>
                </a:solidFill>
              </a:rPr>
              <a:t>sexes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S’appuie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sur</a:t>
            </a:r>
            <a:r>
              <a:rPr lang="en-CA" sz="3200" dirty="0" smtClean="0">
                <a:solidFill>
                  <a:srgbClr val="000000"/>
                </a:solidFill>
              </a:rPr>
              <a:t> des </a:t>
            </a:r>
            <a:r>
              <a:rPr lang="en-CA" sz="3200" b="1" u="sng" dirty="0" smtClean="0">
                <a:solidFill>
                  <a:srgbClr val="000000"/>
                </a:solidFill>
              </a:rPr>
              <a:t>traits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associés</a:t>
            </a:r>
            <a:r>
              <a:rPr lang="en-CA" sz="3200" dirty="0" smtClean="0">
                <a:solidFill>
                  <a:srgbClr val="000000"/>
                </a:solidFill>
              </a:rPr>
              <a:t> aux </a:t>
            </a:r>
            <a:r>
              <a:rPr lang="en-CA" sz="3200" dirty="0" err="1" smtClean="0">
                <a:solidFill>
                  <a:srgbClr val="000000"/>
                </a:solidFill>
              </a:rPr>
              <a:t>deux</a:t>
            </a:r>
            <a:r>
              <a:rPr lang="en-CA" sz="3200" dirty="0" smtClean="0">
                <a:solidFill>
                  <a:srgbClr val="000000"/>
                </a:solidFill>
              </a:rPr>
              <a:t> sexes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611560" y="188640"/>
            <a:ext cx="7772400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SEXISME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19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1052736"/>
            <a:ext cx="8640960" cy="54006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La </a:t>
            </a:r>
            <a:r>
              <a:rPr lang="en-CA" sz="3200" b="1" dirty="0" err="1" smtClean="0">
                <a:solidFill>
                  <a:srgbClr val="C00000"/>
                </a:solidFill>
              </a:rPr>
              <a:t>personne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adulte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normale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est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perçu</a:t>
            </a:r>
            <a:r>
              <a:rPr lang="en-CA" sz="3200" b="1" dirty="0" smtClean="0">
                <a:solidFill>
                  <a:srgbClr val="C00000"/>
                </a:solidFill>
              </a:rPr>
              <a:t> :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Indépendante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Active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Compétitive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	</a:t>
            </a:r>
            <a:r>
              <a:rPr lang="en-CA" sz="3200" dirty="0" err="1" smtClean="0">
                <a:solidFill>
                  <a:srgbClr val="000000"/>
                </a:solidFill>
              </a:rPr>
              <a:t>Ressemble</a:t>
            </a:r>
            <a:r>
              <a:rPr lang="en-CA" sz="3200" dirty="0" smtClean="0">
                <a:solidFill>
                  <a:srgbClr val="000000"/>
                </a:solidFill>
              </a:rPr>
              <a:t> plus à la description de </a:t>
            </a:r>
            <a:r>
              <a:rPr lang="en-CA" sz="3200" dirty="0" err="1" smtClean="0">
                <a:solidFill>
                  <a:srgbClr val="000000"/>
                </a:solidFill>
              </a:rPr>
              <a:t>l’homme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adulte</a:t>
            </a:r>
            <a:r>
              <a:rPr lang="en-CA" sz="3200" dirty="0" smtClean="0">
                <a:solidFill>
                  <a:srgbClr val="000000"/>
                </a:solidFill>
              </a:rPr>
              <a:t> normal </a:t>
            </a:r>
            <a:r>
              <a:rPr lang="en-CA" sz="3200" dirty="0" err="1" smtClean="0">
                <a:solidFill>
                  <a:srgbClr val="000000"/>
                </a:solidFill>
              </a:rPr>
              <a:t>que</a:t>
            </a:r>
            <a:r>
              <a:rPr lang="en-CA" sz="3200" dirty="0" smtClean="0">
                <a:solidFill>
                  <a:srgbClr val="000000"/>
                </a:solidFill>
              </a:rPr>
              <a:t> la femme </a:t>
            </a:r>
            <a:r>
              <a:rPr lang="en-CA" sz="3200" dirty="0" err="1" smtClean="0">
                <a:solidFill>
                  <a:srgbClr val="000000"/>
                </a:solidFill>
              </a:rPr>
              <a:t>adulte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normale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115212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SEXISME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20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2132856"/>
            <a:ext cx="8640960" cy="43204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fr-CA" sz="3200" dirty="0" smtClean="0">
                <a:solidFill>
                  <a:schemeClr val="tx1"/>
                </a:solidFill>
                <a:ea typeface="ヒラギノ角ゴ Pro W3" charset="0"/>
                <a:cs typeface="ヒラギノ角ゴ Pro W3" charset="0"/>
              </a:rPr>
              <a:t>Les différences </a:t>
            </a:r>
            <a:r>
              <a:rPr lang="fr-CA" sz="3200" b="1" u="sng" dirty="0" smtClean="0">
                <a:solidFill>
                  <a:schemeClr val="tx1"/>
                </a:solidFill>
                <a:ea typeface="ヒラギノ角ゴ Pro W3" charset="0"/>
                <a:cs typeface="ヒラギノ角ゴ Pro W3" charset="0"/>
              </a:rPr>
              <a:t>physiques objectives </a:t>
            </a:r>
            <a:r>
              <a:rPr lang="fr-CA" sz="3200" dirty="0" smtClean="0">
                <a:solidFill>
                  <a:schemeClr val="tx1"/>
                </a:solidFill>
                <a:ea typeface="ヒラギノ角ゴ Pro W3" charset="0"/>
                <a:cs typeface="ヒラギノ角ゴ Pro W3" charset="0"/>
              </a:rPr>
              <a:t>sont les plus importantes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u="sng" dirty="0" smtClean="0">
                <a:solidFill>
                  <a:schemeClr val="tx1"/>
                </a:solidFill>
              </a:rPr>
              <a:t>Sur le plan </a:t>
            </a:r>
            <a:r>
              <a:rPr lang="en-CA" sz="3200" b="1" u="sng" dirty="0" err="1" smtClean="0">
                <a:solidFill>
                  <a:schemeClr val="tx1"/>
                </a:solidFill>
              </a:rPr>
              <a:t>cognitif</a:t>
            </a:r>
            <a:r>
              <a:rPr lang="en-CA" sz="3200" b="1" u="sng" dirty="0" smtClean="0">
                <a:solidFill>
                  <a:schemeClr val="tx1"/>
                </a:solidFill>
              </a:rPr>
              <a:t>: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Hommes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supériorité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dirty="0" err="1" smtClean="0">
                <a:solidFill>
                  <a:srgbClr val="000000"/>
                </a:solidFill>
              </a:rPr>
              <a:t>moyenne</a:t>
            </a:r>
            <a:r>
              <a:rPr lang="en-CA" sz="3200" dirty="0" smtClean="0">
                <a:solidFill>
                  <a:srgbClr val="000000"/>
                </a:solidFill>
              </a:rPr>
              <a:t> en </a:t>
            </a:r>
            <a:r>
              <a:rPr lang="en-CA" sz="3200" b="1" dirty="0" smtClean="0">
                <a:solidFill>
                  <a:srgbClr val="C00000"/>
                </a:solidFill>
              </a:rPr>
              <a:t>math</a:t>
            </a:r>
            <a:r>
              <a:rPr lang="en-CA" sz="3200" dirty="0" smtClean="0">
                <a:solidFill>
                  <a:srgbClr val="000000"/>
                </a:solidFill>
              </a:rPr>
              <a:t> et </a:t>
            </a:r>
            <a:r>
              <a:rPr lang="en-CA" sz="3200" b="1" dirty="0" err="1" smtClean="0">
                <a:solidFill>
                  <a:srgbClr val="C00000"/>
                </a:solidFill>
              </a:rPr>
              <a:t>visuo</a:t>
            </a:r>
            <a:r>
              <a:rPr lang="en-CA" sz="3200" b="1" dirty="0" smtClean="0">
                <a:solidFill>
                  <a:srgbClr val="C00000"/>
                </a:solidFill>
              </a:rPr>
              <a:t>-spatial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Femmes </a:t>
            </a:r>
            <a:r>
              <a:rPr lang="en-CA" sz="3200" dirty="0" err="1" smtClean="0">
                <a:solidFill>
                  <a:srgbClr val="000000"/>
                </a:solidFill>
              </a:rPr>
              <a:t>supériorité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moyenne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sur</a:t>
            </a:r>
            <a:r>
              <a:rPr lang="en-CA" sz="3200" dirty="0" smtClean="0">
                <a:solidFill>
                  <a:srgbClr val="000000"/>
                </a:solidFill>
              </a:rPr>
              <a:t> le plan </a:t>
            </a:r>
            <a:r>
              <a:rPr lang="en-CA" sz="3200" b="1" dirty="0" smtClean="0">
                <a:solidFill>
                  <a:srgbClr val="C00000"/>
                </a:solidFill>
              </a:rPr>
              <a:t>verbal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748464" cy="172819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SEXISME: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dirty="0" smtClean="0">
                <a:solidFill>
                  <a:srgbClr val="C00000"/>
                </a:solidFill>
                <a:ea typeface="ヒラギノ角ゴ Pro W3" charset="0"/>
                <a:cs typeface="ヒラギノ角ゴ Pro W3" charset="0"/>
              </a:rPr>
              <a:t>Quel est l’ampleur réelle des différences entre les hommes et les femmes?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3600" b="1" dirty="0" smtClean="0">
              <a:solidFill>
                <a:srgbClr val="000000"/>
              </a:solidFill>
            </a:endParaRP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1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0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5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0" dur="20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6"/>
          <p:cNvSpPr txBox="1">
            <a:spLocks noGrp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 eaLnBrk="0" hangingPunct="0"/>
            <a:fld id="{DBF09AEA-9044-45A3-84CB-B8A968113778}" type="slidenum">
              <a:rPr lang="fr-CA" sz="1400"/>
              <a:pPr algn="r" eaLnBrk="0" hangingPunct="0"/>
              <a:t>21</a:t>
            </a:fld>
            <a:endParaRPr lang="fr-CA" sz="1400"/>
          </a:p>
        </p:txBody>
      </p:sp>
      <p:sp>
        <p:nvSpPr>
          <p:cNvPr id="19460" name="Placeholder 1030"/>
          <p:cNvSpPr>
            <a:spLocks noGrp="1" noChangeArrowheads="1"/>
          </p:cNvSpPr>
          <p:nvPr>
            <p:ph type="title"/>
          </p:nvPr>
        </p:nvSpPr>
        <p:spPr/>
        <p:txBody>
          <a:bodyPr anchor="t"/>
          <a:lstStyle/>
          <a:p>
            <a:pPr eaLnBrk="1" hangingPunct="1"/>
            <a:r>
              <a:rPr lang="fr-C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SEXISME:</a:t>
            </a:r>
            <a:br>
              <a:rPr lang="fr-C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CA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diverses formes</a:t>
            </a:r>
            <a:endParaRPr lang="en-US" sz="2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461" name="Placeholder 2"/>
          <p:cNvSpPr>
            <a:spLocks noChangeArrowheads="1"/>
          </p:cNvSpPr>
          <p:nvPr/>
        </p:nvSpPr>
        <p:spPr bwMode="auto">
          <a:xfrm>
            <a:off x="357158" y="5786454"/>
            <a:ext cx="58674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en-US" sz="1200" b="1" dirty="0">
                <a:solidFill>
                  <a:schemeClr val="tx2"/>
                </a:solidFill>
              </a:rPr>
              <a:t>CHAPITRE </a:t>
            </a:r>
            <a:r>
              <a:rPr lang="en-US" sz="1200" b="1" dirty="0" smtClean="0">
                <a:solidFill>
                  <a:schemeClr val="tx2"/>
                </a:solidFill>
              </a:rPr>
              <a:t>5</a:t>
            </a:r>
            <a:r>
              <a:rPr lang="en-US" sz="1200" dirty="0" smtClean="0">
                <a:solidFill>
                  <a:schemeClr val="tx2"/>
                </a:solidFill>
              </a:rPr>
              <a:t>  -  </a:t>
            </a:r>
            <a:r>
              <a:rPr lang="en-US" sz="1200" dirty="0" err="1" smtClean="0">
                <a:solidFill>
                  <a:schemeClr val="tx2"/>
                </a:solidFill>
              </a:rPr>
              <a:t>Stéréotypes</a:t>
            </a:r>
            <a:r>
              <a:rPr lang="en-US" sz="1200" dirty="0" smtClean="0">
                <a:solidFill>
                  <a:schemeClr val="tx2"/>
                </a:solidFill>
              </a:rPr>
              <a:t>, </a:t>
            </a:r>
            <a:r>
              <a:rPr lang="en-US" sz="1200" dirty="0" err="1" smtClean="0">
                <a:solidFill>
                  <a:schemeClr val="tx2"/>
                </a:solidFill>
              </a:rPr>
              <a:t>préjugés</a:t>
            </a:r>
            <a:r>
              <a:rPr lang="en-US" sz="1200" dirty="0" smtClean="0">
                <a:solidFill>
                  <a:schemeClr val="tx2"/>
                </a:solidFill>
              </a:rPr>
              <a:t> et discrimination</a:t>
            </a:r>
            <a:endParaRPr lang="en-US" sz="1400" i="1" dirty="0">
              <a:solidFill>
                <a:schemeClr val="tx2"/>
              </a:solidFill>
            </a:endParaRPr>
          </a:p>
        </p:txBody>
      </p:sp>
      <p:graphicFrame>
        <p:nvGraphicFramePr>
          <p:cNvPr id="7" name="Espace réservé du contenu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3788252"/>
              </p:ext>
            </p:extLst>
          </p:nvPr>
        </p:nvGraphicFramePr>
        <p:xfrm>
          <a:off x="685800" y="1981200"/>
          <a:ext cx="7772400" cy="4114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8C717A59-CF77-4BFA-AEBC-0C9B908889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graphicEl>
                                              <a:dgm id="{8C717A59-CF77-4BFA-AEBC-0C9B9088895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2B99E4A-237F-4E34-A65A-86764D045E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graphicEl>
                                              <a:dgm id="{D2B99E4A-237F-4E34-A65A-86764D045EC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61340AE-A0E1-46AB-BEE2-924493DAC0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graphicEl>
                                              <a:dgm id="{461340AE-A0E1-46AB-BEE2-924493DAC01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6A876B1-576D-4499-B57C-90970312E8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graphicEl>
                                              <a:dgm id="{46A876B1-576D-4499-B57C-90970312E8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133A803-EFF3-4B70-A7AE-9BC390B48C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graphicEl>
                                              <a:dgm id="{0133A803-EFF3-4B70-A7AE-9BC390B48C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62EEA1A-B908-4176-89BC-A84A5A4136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>
                                            <p:graphicEl>
                                              <a:dgm id="{E62EEA1A-B908-4176-89BC-A84A5A4136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B06A0796-8899-4571-80C0-B2E9B7E0BD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7">
                                            <p:graphicEl>
                                              <a:dgm id="{B06A0796-8899-4571-80C0-B2E9B7E0BD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7B11CE77-AA40-4E91-A724-56ECDE809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>
                                            <p:graphicEl>
                                              <a:dgm id="{7B11CE77-AA40-4E91-A724-56ECDE80940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D4A46F81-8F34-4CA0-92A8-6AC9B43F8F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7">
                                            <p:graphicEl>
                                              <a:dgm id="{D4A46F81-8F34-4CA0-92A8-6AC9B43F8F3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929B5096-2742-46ED-B314-554E2A4E35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7">
                                            <p:graphicEl>
                                              <a:dgm id="{929B5096-2742-46ED-B314-554E2A4E35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one"/>
        </p:bldSub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642938" y="3213100"/>
            <a:ext cx="7772400" cy="1501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 dirty="0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 dirty="0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fr-CA" sz="2000" b="1" dirty="0">
                <a:solidFill>
                  <a:srgbClr val="000000"/>
                </a:solidFill>
              </a:rPr>
              <a:t>Stéréotypes, préjugés et discrimination </a:t>
            </a: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00B6C5F5-26EB-47C5-A569-F984BD8ED77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22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grpSp>
        <p:nvGrpSpPr>
          <p:cNvPr id="13316" name="Group 3"/>
          <p:cNvGrpSpPr>
            <a:grpSpLocks/>
          </p:cNvGrpSpPr>
          <p:nvPr/>
        </p:nvGrpSpPr>
        <p:grpSpPr bwMode="auto">
          <a:xfrm>
            <a:off x="481013" y="4286250"/>
            <a:ext cx="8027987" cy="2971800"/>
            <a:chOff x="303" y="2700"/>
            <a:chExt cx="5057" cy="1872"/>
          </a:xfrm>
        </p:grpSpPr>
        <p:pic>
          <p:nvPicPr>
            <p:cNvPr id="13319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3320" name="Text Box 5"/>
            <p:cNvSpPr txBox="1">
              <a:spLocks noChangeArrowheads="1"/>
            </p:cNvSpPr>
            <p:nvPr/>
          </p:nvSpPr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0" name="ZoneTexte 9"/>
          <p:cNvSpPr txBox="1"/>
          <p:nvPr/>
        </p:nvSpPr>
        <p:spPr>
          <a:xfrm>
            <a:off x="8388424" y="2132856"/>
            <a:ext cx="307777" cy="1296144"/>
          </a:xfrm>
          <a:prstGeom prst="rect">
            <a:avLst/>
          </a:prstGeom>
          <a:noFill/>
        </p:spPr>
        <p:txBody>
          <a:bodyPr vert="vert270" anchor="ctr">
            <a:spAutoFit/>
          </a:bodyPr>
          <a:lstStyle/>
          <a:p>
            <a:pPr>
              <a:defRPr/>
            </a:pPr>
            <a:r>
              <a:rPr lang="fr-CA" sz="800" dirty="0">
                <a:solidFill>
                  <a:schemeClr val="tx1"/>
                </a:solidFill>
              </a:rPr>
              <a:t>Kevin </a:t>
            </a:r>
            <a:r>
              <a:rPr lang="fr-CA" sz="800" dirty="0" err="1">
                <a:solidFill>
                  <a:schemeClr val="tx1"/>
                </a:solidFill>
              </a:rPr>
              <a:t>Renes</a:t>
            </a:r>
            <a:r>
              <a:rPr lang="fr-CA" sz="800" dirty="0">
                <a:solidFill>
                  <a:schemeClr val="tx1"/>
                </a:solidFill>
              </a:rPr>
              <a:t>/</a:t>
            </a:r>
            <a:r>
              <a:rPr lang="fr-CA" sz="800" dirty="0" err="1">
                <a:solidFill>
                  <a:schemeClr val="tx1"/>
                </a:solidFill>
              </a:rPr>
              <a:t>Shutterstock</a:t>
            </a:r>
            <a:endParaRPr lang="fr-CA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23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1052736"/>
            <a:ext cx="8640960" cy="54006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LA DOMINATION DE CERTAINS PEUPLES</a:t>
            </a: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Groupe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dominé</a:t>
            </a:r>
            <a:r>
              <a:rPr lang="en-CA" sz="3200" dirty="0" smtClean="0">
                <a:solidFill>
                  <a:srgbClr val="000000"/>
                </a:solidFill>
              </a:rPr>
              <a:t>: Pour </a:t>
            </a:r>
            <a:r>
              <a:rPr lang="en-CA" sz="3200" dirty="0" err="1" smtClean="0">
                <a:solidFill>
                  <a:srgbClr val="000000"/>
                </a:solidFill>
              </a:rPr>
              <a:t>résister</a:t>
            </a:r>
            <a:r>
              <a:rPr lang="en-CA" sz="3200" dirty="0" smtClean="0">
                <a:solidFill>
                  <a:srgbClr val="000000"/>
                </a:solidFill>
              </a:rPr>
              <a:t> à </a:t>
            </a:r>
            <a:r>
              <a:rPr lang="en-CA" sz="3200" b="1" dirty="0" err="1" smtClean="0">
                <a:solidFill>
                  <a:srgbClr val="C00000"/>
                </a:solidFill>
              </a:rPr>
              <a:t>l’Acculturation</a:t>
            </a:r>
            <a:endParaRPr lang="en-CA" sz="3200" b="1" dirty="0" smtClean="0">
              <a:solidFill>
                <a:srgbClr val="C00000"/>
              </a:solidFill>
            </a:endParaRPr>
          </a:p>
          <a:p>
            <a:pPr marL="2057400" lvl="3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altLang="zh-CN" sz="3200" dirty="0" smtClean="0">
                <a:solidFill>
                  <a:srgbClr val="000000"/>
                </a:solidFill>
              </a:rPr>
              <a:t>Ex:</a:t>
            </a:r>
            <a:r>
              <a:rPr lang="zh-CN" altLang="en-US" sz="3200" dirty="0" smtClean="0">
                <a:solidFill>
                  <a:srgbClr val="000000"/>
                </a:solidFill>
              </a:rPr>
              <a:t> </a:t>
            </a:r>
            <a:r>
              <a:rPr lang="en-US" altLang="zh-CN" sz="3200" dirty="0" err="1" smtClean="0">
                <a:solidFill>
                  <a:srgbClr val="000000"/>
                </a:solidFill>
              </a:rPr>
              <a:t>anglophones</a:t>
            </a:r>
            <a:r>
              <a:rPr lang="zh-CN" altLang="en-US" sz="3200" dirty="0" smtClean="0">
                <a:solidFill>
                  <a:srgbClr val="000000"/>
                </a:solidFill>
              </a:rPr>
              <a:t> </a:t>
            </a:r>
            <a:r>
              <a:rPr lang="en-US" altLang="zh-CN" sz="3200" dirty="0" smtClean="0">
                <a:solidFill>
                  <a:srgbClr val="000000"/>
                </a:solidFill>
              </a:rPr>
              <a:t>et</a:t>
            </a:r>
            <a:r>
              <a:rPr lang="zh-CN" altLang="en-US" sz="3200" dirty="0" smtClean="0">
                <a:solidFill>
                  <a:srgbClr val="000000"/>
                </a:solidFill>
              </a:rPr>
              <a:t> </a:t>
            </a:r>
            <a:r>
              <a:rPr lang="en-US" altLang="zh-CN" sz="3200" dirty="0" err="1" smtClean="0">
                <a:solidFill>
                  <a:srgbClr val="000000"/>
                </a:solidFill>
              </a:rPr>
              <a:t>francophones</a:t>
            </a:r>
            <a:r>
              <a:rPr lang="zh-CN" altLang="en-US" sz="3200" dirty="0" smtClean="0">
                <a:solidFill>
                  <a:srgbClr val="000000"/>
                </a:solidFill>
              </a:rPr>
              <a:t> </a:t>
            </a:r>
            <a:r>
              <a:rPr lang="en-US" altLang="zh-CN" sz="3200" dirty="0" smtClean="0">
                <a:solidFill>
                  <a:srgbClr val="000000"/>
                </a:solidFill>
              </a:rPr>
              <a:t>du</a:t>
            </a:r>
            <a:r>
              <a:rPr lang="zh-CN" altLang="en-US" sz="3200" dirty="0" smtClean="0">
                <a:solidFill>
                  <a:srgbClr val="000000"/>
                </a:solidFill>
              </a:rPr>
              <a:t> </a:t>
            </a:r>
            <a:r>
              <a:rPr lang="en-US" altLang="zh-CN" sz="3200" dirty="0" smtClean="0">
                <a:solidFill>
                  <a:srgbClr val="000000"/>
                </a:solidFill>
              </a:rPr>
              <a:t>Canada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Groupe</a:t>
            </a:r>
            <a:r>
              <a:rPr lang="en-CA" sz="3200" b="1" u="sng" dirty="0" smtClean="0">
                <a:solidFill>
                  <a:srgbClr val="000000"/>
                </a:solidFill>
              </a:rPr>
              <a:t> dominant</a:t>
            </a:r>
            <a:r>
              <a:rPr lang="en-CA" sz="3200" dirty="0" smtClean="0">
                <a:solidFill>
                  <a:srgbClr val="000000"/>
                </a:solidFill>
              </a:rPr>
              <a:t>: Pour justifier </a:t>
            </a:r>
            <a:r>
              <a:rPr lang="en-CA" sz="3200" dirty="0" err="1" smtClean="0">
                <a:solidFill>
                  <a:srgbClr val="000000"/>
                </a:solidFill>
              </a:rPr>
              <a:t>leurs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comportements</a:t>
            </a:r>
            <a:r>
              <a:rPr lang="en-CA" sz="3200" dirty="0" smtClean="0">
                <a:solidFill>
                  <a:srgbClr val="000000"/>
                </a:solidFill>
              </a:rPr>
              <a:t> de domination</a:t>
            </a:r>
          </a:p>
          <a:p>
            <a:pPr lvl="1" indent="0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HISTORIQUE</a:t>
            </a: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24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484784"/>
            <a:ext cx="8640960" cy="49685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L’IDENTIFICATION À UN GROUPE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Peut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entraîner</a:t>
            </a:r>
            <a:r>
              <a:rPr lang="en-CA" sz="3200" dirty="0" smtClean="0">
                <a:solidFill>
                  <a:srgbClr val="000000"/>
                </a:solidFill>
              </a:rPr>
              <a:t> le </a:t>
            </a:r>
            <a:r>
              <a:rPr lang="en-CA" sz="3200" dirty="0" err="1" smtClean="0">
                <a:solidFill>
                  <a:srgbClr val="000000"/>
                </a:solidFill>
              </a:rPr>
              <a:t>rejet</a:t>
            </a:r>
            <a:r>
              <a:rPr lang="en-CA" sz="3200" dirty="0" smtClean="0">
                <a:solidFill>
                  <a:srgbClr val="000000"/>
                </a:solidFill>
              </a:rPr>
              <a:t> de </a:t>
            </a:r>
            <a:r>
              <a:rPr lang="en-CA" sz="3200" dirty="0" err="1" smtClean="0">
                <a:solidFill>
                  <a:srgbClr val="000000"/>
                </a:solidFill>
              </a:rPr>
              <a:t>l’autre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groupe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Compétition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peut</a:t>
            </a:r>
            <a:r>
              <a:rPr lang="en-CA" sz="3200" dirty="0" smtClean="0">
                <a:solidFill>
                  <a:srgbClr val="000000"/>
                </a:solidFill>
              </a:rPr>
              <a:t> augmenter </a:t>
            </a:r>
            <a:r>
              <a:rPr lang="en-CA" sz="3200" dirty="0" err="1" smtClean="0">
                <a:solidFill>
                  <a:srgbClr val="000000"/>
                </a:solidFill>
              </a:rPr>
              <a:t>ce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rejet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SOCIOCULTUREL</a:t>
            </a: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25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196752"/>
            <a:ext cx="8640960" cy="525658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CONFLIT DE GROUPE RÉALISTE</a:t>
            </a:r>
            <a:r>
              <a:rPr lang="en-CA" sz="3200" dirty="0" smtClean="0">
                <a:solidFill>
                  <a:srgbClr val="000000"/>
                </a:solidFill>
                <a:sym typeface="Wingdings" panose="05000000000000000000" pitchFamily="2" charset="2"/>
              </a:rPr>
              <a:t> </a:t>
            </a: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600" dirty="0" err="1" smtClean="0">
                <a:solidFill>
                  <a:srgbClr val="000000"/>
                </a:solidFill>
              </a:rPr>
              <a:t>Conflits</a:t>
            </a:r>
            <a:r>
              <a:rPr lang="en-CA" sz="3600" dirty="0" smtClean="0">
                <a:solidFill>
                  <a:srgbClr val="000000"/>
                </a:solidFill>
              </a:rPr>
              <a:t> </a:t>
            </a:r>
            <a:r>
              <a:rPr lang="en-CA" sz="3600" dirty="0" err="1">
                <a:solidFill>
                  <a:srgbClr val="000000"/>
                </a:solidFill>
              </a:rPr>
              <a:t>d’intérêt</a:t>
            </a:r>
            <a:r>
              <a:rPr lang="en-CA" sz="3600" dirty="0">
                <a:solidFill>
                  <a:srgbClr val="000000"/>
                </a:solidFill>
              </a:rPr>
              <a:t> </a:t>
            </a:r>
            <a:r>
              <a:rPr lang="en-CA" sz="3600" b="1" u="sng" dirty="0" err="1">
                <a:solidFill>
                  <a:srgbClr val="000000"/>
                </a:solidFill>
              </a:rPr>
              <a:t>réels</a:t>
            </a:r>
            <a:r>
              <a:rPr lang="en-CA" sz="3600" dirty="0">
                <a:solidFill>
                  <a:srgbClr val="000000"/>
                </a:solidFill>
              </a:rPr>
              <a:t> qui </a:t>
            </a:r>
            <a:r>
              <a:rPr lang="en-CA" sz="3600" dirty="0" err="1">
                <a:solidFill>
                  <a:srgbClr val="000000"/>
                </a:solidFill>
              </a:rPr>
              <a:t>produisent</a:t>
            </a:r>
            <a:r>
              <a:rPr lang="en-CA" sz="3600" dirty="0">
                <a:solidFill>
                  <a:srgbClr val="000000"/>
                </a:solidFill>
              </a:rPr>
              <a:t> de la </a:t>
            </a:r>
            <a:r>
              <a:rPr lang="en-CA" sz="3600" b="1" u="sng" dirty="0" smtClean="0">
                <a:solidFill>
                  <a:srgbClr val="000000"/>
                </a:solidFill>
              </a:rPr>
              <a:t>frustration</a:t>
            </a: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600" b="1" u="sng" dirty="0">
              <a:solidFill>
                <a:srgbClr val="000000"/>
              </a:solidFill>
            </a:endParaRPr>
          </a:p>
          <a:p>
            <a:pPr marL="457200" indent="-457200">
              <a:spcBef>
                <a:spcPts val="800"/>
              </a:spcBef>
              <a:buFont typeface="Wingdings" panose="05000000000000000000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3600" dirty="0">
                <a:solidFill>
                  <a:srgbClr val="000000"/>
                </a:solidFill>
              </a:rPr>
              <a:t>Produit une </a:t>
            </a:r>
            <a:r>
              <a:rPr lang="fr-CA" sz="3600" b="1" u="sng" dirty="0" smtClean="0">
                <a:solidFill>
                  <a:srgbClr val="000000"/>
                </a:solidFill>
              </a:rPr>
              <a:t>compétition</a:t>
            </a:r>
            <a:r>
              <a:rPr lang="zh-CN" altLang="en-US" sz="3600" b="1" u="sng" dirty="0" smtClean="0">
                <a:solidFill>
                  <a:srgbClr val="000000"/>
                </a:solidFill>
              </a:rPr>
              <a:t> </a:t>
            </a:r>
            <a:r>
              <a:rPr lang="en-US" altLang="zh-CN" sz="3600" dirty="0" smtClean="0">
                <a:solidFill>
                  <a:srgbClr val="000000"/>
                </a:solidFill>
              </a:rPr>
              <a:t>entre</a:t>
            </a:r>
            <a:r>
              <a:rPr lang="zh-CN" altLang="en-US" sz="3600" dirty="0" smtClean="0">
                <a:solidFill>
                  <a:srgbClr val="000000"/>
                </a:solidFill>
              </a:rPr>
              <a:t> </a:t>
            </a:r>
            <a:r>
              <a:rPr lang="en-US" altLang="zh-CN" sz="3600" dirty="0" smtClean="0">
                <a:solidFill>
                  <a:srgbClr val="000000"/>
                </a:solidFill>
              </a:rPr>
              <a:t>les</a:t>
            </a:r>
            <a:r>
              <a:rPr lang="zh-CN" altLang="en-US" sz="3600" dirty="0" smtClean="0">
                <a:solidFill>
                  <a:srgbClr val="000000"/>
                </a:solidFill>
              </a:rPr>
              <a:t> </a:t>
            </a:r>
            <a:r>
              <a:rPr lang="en-US" altLang="zh-CN" sz="3600" dirty="0" err="1" smtClean="0">
                <a:solidFill>
                  <a:srgbClr val="000000"/>
                </a:solidFill>
              </a:rPr>
              <a:t>groupes</a:t>
            </a:r>
            <a:r>
              <a:rPr lang="zh-CN" altLang="en-US" sz="3600" dirty="0" smtClean="0">
                <a:solidFill>
                  <a:srgbClr val="000000"/>
                </a:solidFill>
              </a:rPr>
              <a:t> </a:t>
            </a:r>
            <a:r>
              <a:rPr lang="en-US" altLang="zh-CN" sz="3600" dirty="0" smtClean="0">
                <a:solidFill>
                  <a:srgbClr val="000000"/>
                </a:solidFill>
              </a:rPr>
              <a:t>qui</a:t>
            </a:r>
            <a:r>
              <a:rPr lang="zh-CN" altLang="en-US" sz="3600" dirty="0" smtClean="0">
                <a:solidFill>
                  <a:srgbClr val="000000"/>
                </a:solidFill>
              </a:rPr>
              <a:t> </a:t>
            </a:r>
            <a:r>
              <a:rPr lang="en-US" altLang="zh-CN" sz="3600" dirty="0" err="1" smtClean="0">
                <a:solidFill>
                  <a:srgbClr val="000000"/>
                </a:solidFill>
              </a:rPr>
              <a:t>augmente</a:t>
            </a:r>
            <a:r>
              <a:rPr lang="zh-CN" altLang="en-US" sz="3600" dirty="0" smtClean="0">
                <a:solidFill>
                  <a:srgbClr val="000000"/>
                </a:solidFill>
              </a:rPr>
              <a:t> </a:t>
            </a:r>
            <a:r>
              <a:rPr lang="en-US" altLang="zh-CN" sz="3600" dirty="0" smtClean="0">
                <a:solidFill>
                  <a:srgbClr val="000000"/>
                </a:solidFill>
              </a:rPr>
              <a:t>les</a:t>
            </a:r>
            <a:r>
              <a:rPr lang="zh-CN" altLang="en-US" sz="3600" dirty="0" smtClean="0">
                <a:solidFill>
                  <a:srgbClr val="000000"/>
                </a:solidFill>
              </a:rPr>
              <a:t> </a:t>
            </a:r>
            <a:r>
              <a:rPr lang="en-US" altLang="zh-CN" sz="3600" dirty="0" err="1" smtClean="0">
                <a:solidFill>
                  <a:srgbClr val="000000"/>
                </a:solidFill>
              </a:rPr>
              <a:t>prejuges</a:t>
            </a:r>
            <a:r>
              <a:rPr lang="en-US" altLang="zh-CN" sz="3600" dirty="0" smtClean="0">
                <a:solidFill>
                  <a:srgbClr val="000000"/>
                </a:solidFill>
              </a:rPr>
              <a:t>.</a:t>
            </a:r>
          </a:p>
          <a:p>
            <a:pPr marL="1200150" lvl="1" indent="-457200">
              <a:spcBef>
                <a:spcPts val="800"/>
              </a:spcBef>
              <a:buFont typeface="Wingdings" panose="05000000000000000000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altLang="zh-CN" sz="3600" dirty="0" smtClean="0">
                <a:solidFill>
                  <a:srgbClr val="000000"/>
                </a:solidFill>
              </a:rPr>
              <a:t>Ex</a:t>
            </a:r>
            <a:r>
              <a:rPr lang="fr-CA" altLang="zh-CN" sz="3600" dirty="0" smtClean="0">
                <a:solidFill>
                  <a:srgbClr val="000000"/>
                </a:solidFill>
              </a:rPr>
              <a:t>: les gens sur </a:t>
            </a:r>
            <a:r>
              <a:rPr lang="fr-CA" altLang="zh-CN" sz="3600" smtClean="0">
                <a:solidFill>
                  <a:srgbClr val="000000"/>
                </a:solidFill>
              </a:rPr>
              <a:t>le chômage qui disent que les immigrants volent leurs jobs.</a:t>
            </a:r>
            <a:r>
              <a:rPr lang="zh-CN" altLang="en-US" sz="3600" smtClean="0">
                <a:solidFill>
                  <a:srgbClr val="000000"/>
                </a:solidFill>
              </a:rPr>
              <a:t> 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SOCIOCULTUREL</a:t>
            </a: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  <p:extLst>
      <p:ext uri="{BB962C8B-B14F-4D97-AF65-F5344CB8AC3E}">
        <p14:creationId xmlns:p14="http://schemas.microsoft.com/office/powerpoint/2010/main" val="381614186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26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908720"/>
            <a:ext cx="8964488" cy="554461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LA SOCIALISATION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u="sng" dirty="0" smtClean="0">
                <a:solidFill>
                  <a:srgbClr val="000000"/>
                </a:solidFill>
              </a:rPr>
              <a:t>Les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préjugés</a:t>
            </a:r>
            <a:r>
              <a:rPr lang="en-CA" sz="3200" u="sng" dirty="0" smtClean="0">
                <a:solidFill>
                  <a:srgbClr val="000000"/>
                </a:solidFill>
              </a:rPr>
              <a:t> </a:t>
            </a:r>
            <a:r>
              <a:rPr lang="en-CA" sz="3200" u="sng" dirty="0" err="1" smtClean="0">
                <a:solidFill>
                  <a:srgbClr val="000000"/>
                </a:solidFill>
              </a:rPr>
              <a:t>sont</a:t>
            </a:r>
            <a:r>
              <a:rPr lang="en-CA" sz="3200" u="sng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acquis</a:t>
            </a: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v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2800" dirty="0" smtClean="0">
                <a:solidFill>
                  <a:srgbClr val="000000"/>
                </a:solidFill>
              </a:rPr>
              <a:t>Par </a:t>
            </a:r>
            <a:r>
              <a:rPr lang="en-CA" sz="2800" dirty="0" err="1" smtClean="0">
                <a:solidFill>
                  <a:srgbClr val="000000"/>
                </a:solidFill>
              </a:rPr>
              <a:t>l’expérience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directe</a:t>
            </a:r>
            <a:endParaRPr lang="en-CA" sz="28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v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2800" dirty="0" smtClean="0">
                <a:solidFill>
                  <a:srgbClr val="000000"/>
                </a:solidFill>
              </a:rPr>
              <a:t>Par </a:t>
            </a:r>
            <a:r>
              <a:rPr lang="en-CA" sz="2800" dirty="0" err="1" smtClean="0">
                <a:solidFill>
                  <a:srgbClr val="000000"/>
                </a:solidFill>
              </a:rPr>
              <a:t>l’expérience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d’une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autre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personne</a:t>
            </a:r>
            <a:endParaRPr lang="en-CA" sz="28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Dès</a:t>
            </a:r>
            <a:r>
              <a:rPr lang="en-CA" sz="3200" dirty="0" smtClean="0">
                <a:solidFill>
                  <a:srgbClr val="000000"/>
                </a:solidFill>
              </a:rPr>
              <a:t> 3 à 5 </a:t>
            </a:r>
            <a:r>
              <a:rPr lang="en-CA" sz="3200" dirty="0" err="1" smtClean="0">
                <a:solidFill>
                  <a:srgbClr val="000000"/>
                </a:solidFill>
              </a:rPr>
              <a:t>ans</a:t>
            </a:r>
            <a:r>
              <a:rPr lang="en-CA" sz="3200" dirty="0" smtClean="0">
                <a:solidFill>
                  <a:srgbClr val="000000"/>
                </a:solidFill>
              </a:rPr>
              <a:t>; se </a:t>
            </a:r>
            <a:r>
              <a:rPr lang="en-CA" sz="3200" dirty="0" err="1" smtClean="0">
                <a:solidFill>
                  <a:srgbClr val="000000"/>
                </a:solidFill>
              </a:rPr>
              <a:t>renforcent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jusqu’à</a:t>
            </a:r>
            <a:r>
              <a:rPr lang="en-CA" sz="3200" dirty="0" smtClean="0">
                <a:solidFill>
                  <a:srgbClr val="000000"/>
                </a:solidFill>
              </a:rPr>
              <a:t> 7 ans. </a:t>
            </a:r>
            <a:endParaRPr lang="en-CA" sz="3200" dirty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Parfois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diminuent</a:t>
            </a:r>
            <a:r>
              <a:rPr lang="en-CA" sz="3200" dirty="0" smtClean="0">
                <a:solidFill>
                  <a:srgbClr val="000000"/>
                </a:solidFill>
              </a:rPr>
              <a:t> à </a:t>
            </a:r>
            <a:r>
              <a:rPr lang="en-CA" sz="3200" dirty="0" err="1" smtClean="0">
                <a:solidFill>
                  <a:srgbClr val="000000"/>
                </a:solidFill>
              </a:rPr>
              <a:t>l’adolescence</a:t>
            </a:r>
            <a:r>
              <a:rPr lang="en-CA" sz="3200" dirty="0" smtClean="0">
                <a:solidFill>
                  <a:srgbClr val="000000"/>
                </a:solidFill>
              </a:rPr>
              <a:t> MAIS </a:t>
            </a:r>
            <a:r>
              <a:rPr lang="en-CA" sz="3200" dirty="0" err="1" smtClean="0">
                <a:solidFill>
                  <a:srgbClr val="000000"/>
                </a:solidFill>
              </a:rPr>
              <a:t>Parfois</a:t>
            </a:r>
            <a:r>
              <a:rPr lang="en-CA" sz="3200" dirty="0" smtClean="0">
                <a:solidFill>
                  <a:srgbClr val="000000"/>
                </a:solidFill>
              </a:rPr>
              <a:t> se </a:t>
            </a:r>
            <a:r>
              <a:rPr lang="en-CA" sz="3200" dirty="0" err="1" smtClean="0">
                <a:solidFill>
                  <a:srgbClr val="000000"/>
                </a:solidFill>
              </a:rPr>
              <a:t>maintiennent</a:t>
            </a:r>
            <a:r>
              <a:rPr lang="en-CA" sz="3200" dirty="0" smtClean="0">
                <a:solidFill>
                  <a:srgbClr val="000000"/>
                </a:solidFill>
              </a:rPr>
              <a:t> et se </a:t>
            </a:r>
            <a:r>
              <a:rPr lang="en-CA" sz="3200" dirty="0" err="1" smtClean="0">
                <a:solidFill>
                  <a:srgbClr val="000000"/>
                </a:solidFill>
              </a:rPr>
              <a:t>cristalisent</a:t>
            </a:r>
            <a:r>
              <a:rPr lang="en-CA" sz="3200" dirty="0" smtClean="0">
                <a:solidFill>
                  <a:srgbClr val="000000"/>
                </a:solidFill>
              </a:rPr>
              <a:t>…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err="1" smtClean="0">
                <a:solidFill>
                  <a:srgbClr val="C00000"/>
                </a:solidFill>
              </a:rPr>
              <a:t>L’effet</a:t>
            </a:r>
            <a:r>
              <a:rPr lang="en-CA" sz="3200" b="1" dirty="0" smtClean="0">
                <a:solidFill>
                  <a:srgbClr val="C00000"/>
                </a:solidFill>
              </a:rPr>
              <a:t> de </a:t>
            </a:r>
            <a:r>
              <a:rPr lang="en-CA" sz="3200" b="1" dirty="0" err="1" smtClean="0">
                <a:solidFill>
                  <a:srgbClr val="C00000"/>
                </a:solidFill>
              </a:rPr>
              <a:t>génération</a:t>
            </a:r>
            <a:r>
              <a:rPr lang="en-CA" sz="3200" b="1" dirty="0" smtClean="0">
                <a:solidFill>
                  <a:srgbClr val="C00000"/>
                </a:solidFill>
              </a:rPr>
              <a:t>…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PSYCHOSOCIAL</a:t>
            </a: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2000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42" dur="2000"/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27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908720"/>
            <a:ext cx="8640960" cy="554461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L’INFLUENCE SOCIALE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Les </a:t>
            </a:r>
            <a:r>
              <a:rPr lang="en-CA" sz="3200" dirty="0" err="1" smtClean="0">
                <a:solidFill>
                  <a:srgbClr val="000000"/>
                </a:solidFill>
              </a:rPr>
              <a:t>préjugés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peuvent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smtClean="0">
                <a:solidFill>
                  <a:srgbClr val="000000"/>
                </a:solidFill>
              </a:rPr>
              <a:t>se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généraliser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dans</a:t>
            </a:r>
            <a:r>
              <a:rPr lang="en-CA" sz="3200" dirty="0" smtClean="0">
                <a:solidFill>
                  <a:srgbClr val="000000"/>
                </a:solidFill>
              </a:rPr>
              <a:t> la </a:t>
            </a:r>
            <a:r>
              <a:rPr lang="en-CA" sz="3200" dirty="0" err="1" smtClean="0">
                <a:solidFill>
                  <a:srgbClr val="000000"/>
                </a:solidFill>
              </a:rPr>
              <a:t>société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Il </a:t>
            </a:r>
            <a:r>
              <a:rPr lang="en-CA" sz="3200" dirty="0" err="1" smtClean="0">
                <a:solidFill>
                  <a:srgbClr val="000000"/>
                </a:solidFill>
              </a:rPr>
              <a:t>devient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alors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difficile</a:t>
            </a:r>
            <a:r>
              <a:rPr lang="en-CA" sz="3200" b="1" u="sng" dirty="0" smtClean="0">
                <a:solidFill>
                  <a:srgbClr val="000000"/>
                </a:solidFill>
              </a:rPr>
              <a:t> de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s’opposer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dirty="0" smtClean="0">
                <a:solidFill>
                  <a:srgbClr val="000000"/>
                </a:solidFill>
              </a:rPr>
              <a:t>à </a:t>
            </a:r>
            <a:r>
              <a:rPr lang="en-CA" sz="3200" dirty="0" err="1" smtClean="0">
                <a:solidFill>
                  <a:srgbClr val="000000"/>
                </a:solidFill>
              </a:rPr>
              <a:t>ce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que</a:t>
            </a:r>
            <a:r>
              <a:rPr lang="en-CA" sz="3200" dirty="0" smtClean="0">
                <a:solidFill>
                  <a:srgbClr val="000000"/>
                </a:solidFill>
              </a:rPr>
              <a:t> la </a:t>
            </a:r>
            <a:r>
              <a:rPr lang="en-CA" sz="3200" dirty="0" err="1" smtClean="0">
                <a:solidFill>
                  <a:srgbClr val="000000"/>
                </a:solidFill>
              </a:rPr>
              <a:t>société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pense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Certains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stéréotypes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sont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si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fortement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ancrés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qu’on</a:t>
            </a:r>
            <a:r>
              <a:rPr lang="en-CA" sz="3200" dirty="0" smtClean="0">
                <a:solidFill>
                  <a:srgbClr val="000000"/>
                </a:solidFill>
              </a:rPr>
              <a:t> ne les </a:t>
            </a:r>
            <a:r>
              <a:rPr lang="en-CA" sz="3200" dirty="0" err="1" smtClean="0">
                <a:solidFill>
                  <a:srgbClr val="000000"/>
                </a:solidFill>
              </a:rPr>
              <a:t>voit</a:t>
            </a:r>
            <a:r>
              <a:rPr lang="en-CA" sz="3200" dirty="0" smtClean="0">
                <a:solidFill>
                  <a:srgbClr val="000000"/>
                </a:solidFill>
              </a:rPr>
              <a:t> plus!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PSYCHOSOCIAL</a:t>
            </a: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28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908720"/>
            <a:ext cx="8640960" cy="554461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L’INFLUENCE SOCIALE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Linfluence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sociale</a:t>
            </a:r>
            <a:r>
              <a:rPr lang="en-CA" sz="3200" dirty="0" smtClean="0">
                <a:solidFill>
                  <a:srgbClr val="000000"/>
                </a:solidFill>
              </a:rPr>
              <a:t>: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Religion</a:t>
            </a: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Fondamentalisme</a:t>
            </a:r>
            <a:r>
              <a:rPr lang="en-CA" sz="3200" dirty="0" smtClean="0">
                <a:solidFill>
                  <a:srgbClr val="000000"/>
                </a:solidFill>
              </a:rPr>
              <a:t> religieux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792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PSYCHOSOCIAL</a:t>
            </a:r>
            <a:endParaRPr lang="fr-CA" sz="3600" b="1" dirty="0">
              <a:solidFill>
                <a:srgbClr val="0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  <p:extLst>
      <p:ext uri="{BB962C8B-B14F-4D97-AF65-F5344CB8AC3E}">
        <p14:creationId xmlns:p14="http://schemas.microsoft.com/office/powerpoint/2010/main" val="96688831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29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844824"/>
            <a:ext cx="8640960" cy="46085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Certains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souscrivent</a:t>
            </a:r>
            <a:r>
              <a:rPr lang="en-CA" sz="3200" dirty="0" smtClean="0">
                <a:solidFill>
                  <a:srgbClr val="000000"/>
                </a:solidFill>
              </a:rPr>
              <a:t> à des </a:t>
            </a:r>
            <a:r>
              <a:rPr lang="en-CA" sz="3200" dirty="0" err="1" smtClean="0">
                <a:solidFill>
                  <a:srgbClr val="000000"/>
                </a:solidFill>
              </a:rPr>
              <a:t>préjugés</a:t>
            </a:r>
            <a:r>
              <a:rPr lang="en-CA" sz="3200" dirty="0" smtClean="0">
                <a:solidFill>
                  <a:srgbClr val="000000"/>
                </a:solidFill>
              </a:rPr>
              <a:t> plus </a:t>
            </a:r>
            <a:r>
              <a:rPr lang="en-CA" sz="3200" dirty="0" err="1" smtClean="0">
                <a:solidFill>
                  <a:srgbClr val="000000"/>
                </a:solidFill>
              </a:rPr>
              <a:t>facilement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que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d’autres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000000"/>
                </a:solidFill>
              </a:rPr>
              <a:t>Ex:  </a:t>
            </a:r>
            <a:r>
              <a:rPr lang="en-CA" sz="3200" b="1" dirty="0" err="1" smtClean="0">
                <a:solidFill>
                  <a:srgbClr val="C00000"/>
                </a:solidFill>
              </a:rPr>
              <a:t>Personalité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autoritaire</a:t>
            </a:r>
            <a:endParaRPr lang="en-CA" sz="3200" b="1" dirty="0" smtClean="0">
              <a:solidFill>
                <a:srgbClr val="C00000"/>
              </a:solidFill>
            </a:endParaRPr>
          </a:p>
          <a:p>
            <a:pPr marL="1200150" lvl="1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>
                <a:solidFill>
                  <a:srgbClr val="C00000"/>
                </a:solidFill>
              </a:rPr>
              <a:t>	</a:t>
            </a:r>
            <a:r>
              <a:rPr lang="en-CA" sz="3200" b="1" dirty="0" err="1" smtClean="0">
                <a:solidFill>
                  <a:srgbClr val="C00000"/>
                </a:solidFill>
              </a:rPr>
              <a:t>peur</a:t>
            </a:r>
            <a:r>
              <a:rPr lang="en-CA" sz="3200" b="1" dirty="0" smtClean="0">
                <a:solidFill>
                  <a:srgbClr val="C00000"/>
                </a:solidFill>
              </a:rPr>
              <a:t> de </a:t>
            </a:r>
            <a:r>
              <a:rPr lang="en-CA" sz="3200" b="1" dirty="0" err="1" smtClean="0">
                <a:solidFill>
                  <a:srgbClr val="C00000"/>
                </a:solidFill>
              </a:rPr>
              <a:t>changement</a:t>
            </a:r>
            <a:endParaRPr lang="en-CA" sz="3200" b="1" dirty="0" smtClean="0">
              <a:solidFill>
                <a:srgbClr val="C00000"/>
              </a:solidFill>
            </a:endParaRPr>
          </a:p>
          <a:p>
            <a:pPr marL="1200150" lvl="1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err="1" smtClean="0">
                <a:solidFill>
                  <a:srgbClr val="C00000"/>
                </a:solidFill>
              </a:rPr>
              <a:t>Rigidité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autoritaire</a:t>
            </a:r>
            <a:endParaRPr lang="en-CA" sz="3200" b="1" dirty="0" smtClean="0">
              <a:solidFill>
                <a:srgbClr val="C00000"/>
              </a:solidFill>
            </a:endParaRPr>
          </a:p>
          <a:p>
            <a:pPr marL="1200150" lvl="1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err="1" smtClean="0">
                <a:solidFill>
                  <a:srgbClr val="C00000"/>
                </a:solidFill>
              </a:rPr>
              <a:t>Ethnocentrisme</a:t>
            </a:r>
            <a:endParaRPr lang="en-CA" sz="3200" b="1" dirty="0" smtClean="0">
              <a:solidFill>
                <a:srgbClr val="C00000"/>
              </a:solidFill>
            </a:endParaRPr>
          </a:p>
          <a:p>
            <a:pPr marL="1941513" lvl="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 </a:t>
            </a:r>
          </a:p>
          <a:p>
            <a:pPr marL="1941513" lvl="3" indent="-341313">
              <a:spcBef>
                <a:spcPts val="800"/>
              </a:spcBef>
              <a:buFont typeface="Wingdings" pitchFamily="2" charset="2"/>
              <a:buChar char="§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PSYCHOLOGIQUE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La personnalité autoritaire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2" dur="2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2000"/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DFBA58C2-930F-4691-AE41-F0FCFAAD04FC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30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827584" y="476672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 CONTEXTE PSYCHOLOGIQUE :</a:t>
            </a:r>
            <a:br>
              <a:rPr lang="fr-C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l’ethnocentrisme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3707904" y="1981200"/>
            <a:ext cx="5436096" cy="43281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450"/>
              </a:spcBef>
              <a:buFont typeface="Arial" pitchFamily="34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fr-CA" dirty="0" smtClean="0">
                <a:solidFill>
                  <a:srgbClr val="000000"/>
                </a:solidFill>
              </a:rPr>
              <a:t>Les </a:t>
            </a:r>
            <a:r>
              <a:rPr lang="fr-CA" dirty="0">
                <a:solidFill>
                  <a:srgbClr val="000000"/>
                </a:solidFill>
              </a:rPr>
              <a:t>fondements de </a:t>
            </a:r>
            <a:r>
              <a:rPr lang="fr-CA" b="1" dirty="0">
                <a:solidFill>
                  <a:srgbClr val="C00000"/>
                </a:solidFill>
              </a:rPr>
              <a:t>l’esclavagisme</a:t>
            </a:r>
          </a:p>
          <a:p>
            <a:pPr marL="341313" indent="-341313">
              <a:spcBef>
                <a:spcPts val="45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fr-CA" dirty="0">
                <a:solidFill>
                  <a:srgbClr val="000000"/>
                </a:solidFill>
              </a:rPr>
              <a:t>Les </a:t>
            </a:r>
            <a:r>
              <a:rPr lang="fr-CA" b="1" dirty="0">
                <a:solidFill>
                  <a:srgbClr val="C00000"/>
                </a:solidFill>
              </a:rPr>
              <a:t>puissances coloniales </a:t>
            </a:r>
            <a:r>
              <a:rPr lang="fr-CA" dirty="0">
                <a:solidFill>
                  <a:srgbClr val="000000"/>
                </a:solidFill>
              </a:rPr>
              <a:t>face aux habitants des pays occupés</a:t>
            </a:r>
          </a:p>
          <a:p>
            <a:pPr marL="341313" indent="-341313">
              <a:spcBef>
                <a:spcPts val="45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fr-CA" dirty="0">
                <a:solidFill>
                  <a:srgbClr val="000000"/>
                </a:solidFill>
              </a:rPr>
              <a:t>La </a:t>
            </a:r>
            <a:r>
              <a:rPr lang="fr-CA" b="1" dirty="0">
                <a:solidFill>
                  <a:srgbClr val="C00000"/>
                </a:solidFill>
              </a:rPr>
              <a:t>race aryenne </a:t>
            </a:r>
            <a:r>
              <a:rPr lang="fr-CA" dirty="0">
                <a:solidFill>
                  <a:srgbClr val="000000"/>
                </a:solidFill>
              </a:rPr>
              <a:t>selon les partisans du régime nazi</a:t>
            </a:r>
          </a:p>
          <a:p>
            <a:pPr marL="341313" indent="-341313">
              <a:spcBef>
                <a:spcPts val="45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fr-CA" dirty="0">
                <a:solidFill>
                  <a:srgbClr val="000000"/>
                </a:solidFill>
              </a:rPr>
              <a:t>L’attitude de certains </a:t>
            </a:r>
            <a:r>
              <a:rPr lang="fr-CA" dirty="0" smtClean="0">
                <a:solidFill>
                  <a:srgbClr val="000000"/>
                </a:solidFill>
              </a:rPr>
              <a:t>Canadiens à </a:t>
            </a:r>
            <a:r>
              <a:rPr lang="fr-CA" dirty="0">
                <a:solidFill>
                  <a:srgbClr val="000000"/>
                </a:solidFill>
              </a:rPr>
              <a:t>l'égard des </a:t>
            </a:r>
            <a:r>
              <a:rPr lang="fr-CA" b="1" dirty="0">
                <a:solidFill>
                  <a:srgbClr val="C00000"/>
                </a:solidFill>
              </a:rPr>
              <a:t>populations autochtones</a:t>
            </a:r>
          </a:p>
          <a:p>
            <a:pPr marL="341313" indent="-341313">
              <a:spcBef>
                <a:spcPts val="45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fr-CA" b="1" dirty="0">
                <a:solidFill>
                  <a:srgbClr val="C00000"/>
                </a:solidFill>
              </a:rPr>
              <a:t>L’islamisme radical </a:t>
            </a:r>
            <a:r>
              <a:rPr lang="fr-CA" dirty="0">
                <a:solidFill>
                  <a:srgbClr val="000000"/>
                </a:solidFill>
              </a:rPr>
              <a:t>face aux nations et aux coutumes occidentales</a:t>
            </a:r>
          </a:p>
        </p:txBody>
      </p:sp>
      <p:sp>
        <p:nvSpPr>
          <p:cNvPr id="1843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2276872"/>
            <a:ext cx="3521075" cy="3230563"/>
            <a:chOff x="488" y="1524"/>
            <a:chExt cx="2218" cy="2035"/>
          </a:xfrm>
        </p:grpSpPr>
        <p:pic>
          <p:nvPicPr>
            <p:cNvPr id="18440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88" y="1524"/>
              <a:ext cx="2219" cy="203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18441" name="Text Box 7"/>
            <p:cNvSpPr txBox="1">
              <a:spLocks noChangeArrowheads="1"/>
            </p:cNvSpPr>
            <p:nvPr/>
          </p:nvSpPr>
          <p:spPr bwMode="auto">
            <a:xfrm>
              <a:off x="799" y="1795"/>
              <a:ext cx="1440" cy="114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19464" name="Text Box 8"/>
          <p:cNvSpPr txBox="1">
            <a:spLocks noChangeArrowheads="1"/>
          </p:cNvSpPr>
          <p:nvPr/>
        </p:nvSpPr>
        <p:spPr bwMode="auto">
          <a:xfrm>
            <a:off x="395536" y="2564904"/>
            <a:ext cx="2808312" cy="194117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b="1" dirty="0">
                <a:solidFill>
                  <a:schemeClr val="tx1"/>
                </a:solidFill>
              </a:rPr>
              <a:t>Croyance selon laquelle son groupe ethnique est supérieur aux autres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19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19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2" dur="19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3" dur="19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4" dur="19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12-03-01</a:t>
            </a:r>
            <a:endParaRPr lang="fr-CA"/>
          </a:p>
        </p:txBody>
      </p:sp>
      <p:sp>
        <p:nvSpPr>
          <p:cNvPr id="3" name="TextBox 2"/>
          <p:cNvSpPr txBox="1"/>
          <p:nvPr/>
        </p:nvSpPr>
        <p:spPr>
          <a:xfrm>
            <a:off x="179512" y="116632"/>
            <a:ext cx="87129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rereee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10025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32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844824"/>
            <a:ext cx="8640960" cy="46085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Lorsqu’on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est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frustré</a:t>
            </a:r>
            <a:r>
              <a:rPr lang="en-CA" sz="3200" dirty="0" smtClean="0">
                <a:solidFill>
                  <a:srgbClr val="000000"/>
                </a:solidFill>
              </a:rPr>
              <a:t>, on </a:t>
            </a:r>
            <a:r>
              <a:rPr lang="en-CA" sz="3200" dirty="0" err="1" smtClean="0">
                <a:solidFill>
                  <a:srgbClr val="000000"/>
                </a:solidFill>
              </a:rPr>
              <a:t>peut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choisir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une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cible</a:t>
            </a:r>
            <a:r>
              <a:rPr lang="en-CA" sz="3200" b="1" u="sng" dirty="0" smtClean="0">
                <a:solidFill>
                  <a:srgbClr val="000000"/>
                </a:solidFill>
              </a:rPr>
              <a:t> non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reliée</a:t>
            </a:r>
            <a:r>
              <a:rPr lang="en-CA" sz="3200" b="1" u="sng" dirty="0" smtClean="0">
                <a:solidFill>
                  <a:srgbClr val="000000"/>
                </a:solidFill>
              </a:rPr>
              <a:t> à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notre</a:t>
            </a:r>
            <a:r>
              <a:rPr lang="en-CA" sz="3200" b="1" u="sng" dirty="0" smtClean="0">
                <a:solidFill>
                  <a:srgbClr val="000000"/>
                </a:solidFill>
              </a:rPr>
              <a:t> frustration</a:t>
            </a:r>
            <a:r>
              <a:rPr lang="en-CA" sz="3200" dirty="0" smtClean="0">
                <a:solidFill>
                  <a:srgbClr val="000000"/>
                </a:solidFill>
              </a:rPr>
              <a:t> pour </a:t>
            </a:r>
            <a:r>
              <a:rPr lang="en-CA" sz="3200" dirty="0" err="1" smtClean="0">
                <a:solidFill>
                  <a:srgbClr val="000000"/>
                </a:solidFill>
              </a:rPr>
              <a:t>exprimer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notre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agressivité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Certaines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minorités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servent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alors</a:t>
            </a:r>
            <a:r>
              <a:rPr lang="en-CA" sz="3200" dirty="0" smtClean="0">
                <a:solidFill>
                  <a:srgbClr val="000000"/>
                </a:solidFill>
              </a:rPr>
              <a:t> de </a:t>
            </a:r>
            <a:r>
              <a:rPr lang="en-CA" sz="3200" b="1" dirty="0" err="1" smtClean="0">
                <a:solidFill>
                  <a:srgbClr val="C00000"/>
                </a:solidFill>
              </a:rPr>
              <a:t>Bouc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émissaire</a:t>
            </a:r>
            <a:endParaRPr lang="en-CA" sz="3200" b="1" dirty="0" smtClean="0">
              <a:solidFill>
                <a:srgbClr val="C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Ex: Blanc sans </a:t>
            </a:r>
            <a:r>
              <a:rPr lang="en-CA" sz="3200" dirty="0" err="1" smtClean="0">
                <a:solidFill>
                  <a:srgbClr val="000000"/>
                </a:solidFill>
              </a:rPr>
              <a:t>emploi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frustré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PSYCHOLOGIQUE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Frustration-agressivité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33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628800"/>
            <a:ext cx="8964488" cy="482453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dirty="0" smtClean="0">
                <a:solidFill>
                  <a:srgbClr val="C00000"/>
                </a:solidFill>
              </a:rPr>
              <a:t>ODS :  </a:t>
            </a:r>
            <a:r>
              <a:rPr lang="en-CA" sz="3200" dirty="0" smtClean="0">
                <a:solidFill>
                  <a:srgbClr val="000000"/>
                </a:solidFill>
              </a:rPr>
              <a:t>Variable de la </a:t>
            </a:r>
            <a:r>
              <a:rPr lang="en-CA" sz="3200" dirty="0" err="1" smtClean="0">
                <a:solidFill>
                  <a:srgbClr val="000000"/>
                </a:solidFill>
              </a:rPr>
              <a:t>personnalité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reliée</a:t>
            </a:r>
            <a:r>
              <a:rPr lang="en-CA" sz="3200" dirty="0" smtClean="0">
                <a:solidFill>
                  <a:srgbClr val="000000"/>
                </a:solidFill>
              </a:rPr>
              <a:t> aux </a:t>
            </a:r>
            <a:r>
              <a:rPr lang="en-CA" sz="3200" dirty="0" err="1" smtClean="0">
                <a:solidFill>
                  <a:srgbClr val="000000"/>
                </a:solidFill>
              </a:rPr>
              <a:t>préjugés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2800" dirty="0" err="1" smtClean="0">
                <a:solidFill>
                  <a:srgbClr val="000000"/>
                </a:solidFill>
              </a:rPr>
              <a:t>Considère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groupes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sociaux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fondalement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inégaux</a:t>
            </a:r>
            <a:endParaRPr lang="en-CA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2800" dirty="0" err="1" smtClean="0">
                <a:solidFill>
                  <a:srgbClr val="000000"/>
                </a:solidFill>
              </a:rPr>
              <a:t>Consiste</a:t>
            </a:r>
            <a:r>
              <a:rPr lang="en-CA" sz="2800" dirty="0" smtClean="0">
                <a:solidFill>
                  <a:srgbClr val="000000"/>
                </a:solidFill>
              </a:rPr>
              <a:t> à </a:t>
            </a:r>
            <a:r>
              <a:rPr lang="en-CA" sz="2800" dirty="0" err="1" smtClean="0">
                <a:solidFill>
                  <a:srgbClr val="000000"/>
                </a:solidFill>
              </a:rPr>
              <a:t>vouloir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que</a:t>
            </a:r>
            <a:r>
              <a:rPr lang="en-CA" sz="2800" dirty="0" smtClean="0">
                <a:solidFill>
                  <a:srgbClr val="000000"/>
                </a:solidFill>
              </a:rPr>
              <a:t> son </a:t>
            </a:r>
            <a:r>
              <a:rPr lang="en-CA" sz="2800" b="1" dirty="0" err="1" smtClean="0">
                <a:solidFill>
                  <a:srgbClr val="C00000"/>
                </a:solidFill>
              </a:rPr>
              <a:t>endogroupe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domine</a:t>
            </a:r>
            <a:r>
              <a:rPr lang="en-CA" sz="2800" dirty="0" smtClean="0">
                <a:solidFill>
                  <a:srgbClr val="000000"/>
                </a:solidFill>
              </a:rPr>
              <a:t> les </a:t>
            </a:r>
            <a:r>
              <a:rPr lang="en-CA" sz="2800" b="1" dirty="0" err="1" smtClean="0">
                <a:solidFill>
                  <a:srgbClr val="C00000"/>
                </a:solidFill>
              </a:rPr>
              <a:t>exogroupes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ou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leur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soit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supérieur</a:t>
            </a:r>
            <a:endParaRPr lang="en-CA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2800" dirty="0" smtClean="0">
                <a:solidFill>
                  <a:srgbClr val="000000"/>
                </a:solidFill>
              </a:rPr>
              <a:t>Plus ODS </a:t>
            </a:r>
            <a:r>
              <a:rPr lang="en-CA" sz="2800" dirty="0" err="1" smtClean="0">
                <a:solidFill>
                  <a:srgbClr val="000000"/>
                </a:solidFill>
              </a:rPr>
              <a:t>est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élevé</a:t>
            </a:r>
            <a:r>
              <a:rPr lang="en-CA" sz="2800" dirty="0" smtClean="0">
                <a:solidFill>
                  <a:srgbClr val="000000"/>
                </a:solidFill>
              </a:rPr>
              <a:t>, plus la </a:t>
            </a:r>
            <a:r>
              <a:rPr lang="en-CA" sz="2800" dirty="0" err="1" smtClean="0">
                <a:solidFill>
                  <a:srgbClr val="000000"/>
                </a:solidFill>
              </a:rPr>
              <a:t>personne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s’identifie</a:t>
            </a:r>
            <a:r>
              <a:rPr lang="en-CA" sz="2800" dirty="0" smtClean="0">
                <a:solidFill>
                  <a:srgbClr val="000000"/>
                </a:solidFill>
              </a:rPr>
              <a:t> à son </a:t>
            </a:r>
            <a:r>
              <a:rPr lang="en-CA" sz="2800" dirty="0" err="1" smtClean="0">
                <a:solidFill>
                  <a:srgbClr val="000000"/>
                </a:solidFill>
              </a:rPr>
              <a:t>groupe</a:t>
            </a:r>
            <a:r>
              <a:rPr lang="en-CA" sz="2800" dirty="0" smtClean="0">
                <a:solidFill>
                  <a:srgbClr val="000000"/>
                </a:solidFill>
              </a:rPr>
              <a:t> et </a:t>
            </a:r>
            <a:r>
              <a:rPr lang="en-CA" sz="2800" dirty="0" err="1" smtClean="0">
                <a:solidFill>
                  <a:srgbClr val="000000"/>
                </a:solidFill>
              </a:rPr>
              <a:t>dénigre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l’autre</a:t>
            </a:r>
            <a:r>
              <a:rPr lang="en-CA" sz="2800" dirty="0" smtClean="0">
                <a:solidFill>
                  <a:srgbClr val="000000"/>
                </a:solidFill>
              </a:rPr>
              <a:t> </a:t>
            </a:r>
            <a:r>
              <a:rPr lang="en-CA" sz="2800" dirty="0" err="1" smtClean="0">
                <a:solidFill>
                  <a:srgbClr val="000000"/>
                </a:solidFill>
              </a:rPr>
              <a:t>groupe</a:t>
            </a:r>
            <a:endParaRPr lang="en-CA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CONTEXTE PSYCHOLOGIQUE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2800" b="1" dirty="0" smtClean="0">
                <a:solidFill>
                  <a:srgbClr val="C00000"/>
                </a:solidFill>
              </a:rPr>
              <a:t>ORIENTATION À LA DOMINATION SOCIALE (ODS)</a:t>
            </a:r>
            <a:endParaRPr lang="fr-CA" sz="2800" b="1" dirty="0">
              <a:solidFill>
                <a:srgbClr val="C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34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1556792"/>
            <a:ext cx="8640960" cy="489654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lvl="0"/>
            <a:r>
              <a:rPr lang="fr-CA" sz="3200" b="1" dirty="0" smtClean="0">
                <a:solidFill>
                  <a:schemeClr val="tx1"/>
                </a:solidFill>
              </a:rPr>
              <a:t>CATÉGORISATION: </a:t>
            </a:r>
          </a:p>
          <a:p>
            <a:pPr lvl="1"/>
            <a:r>
              <a:rPr lang="fr-CA" sz="3200" dirty="0" smtClean="0">
                <a:solidFill>
                  <a:schemeClr val="tx1"/>
                </a:solidFill>
              </a:rPr>
              <a:t>	Percevoir les personnes en tant que membres d’un groupe ou d’une catégorie, plutôt qu’en tant qu’individus.</a:t>
            </a:r>
            <a:endParaRPr lang="en-US" sz="3200" dirty="0" smtClean="0">
              <a:solidFill>
                <a:schemeClr val="tx1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err="1" smtClean="0">
                <a:solidFill>
                  <a:srgbClr val="000000"/>
                </a:solidFill>
              </a:rPr>
              <a:t>Simplifie</a:t>
            </a:r>
            <a:r>
              <a:rPr lang="en-CA" sz="3200" dirty="0" smtClean="0">
                <a:solidFill>
                  <a:srgbClr val="000000"/>
                </a:solidFill>
              </a:rPr>
              <a:t> le </a:t>
            </a:r>
            <a:r>
              <a:rPr lang="en-CA" sz="3200" dirty="0" err="1" smtClean="0">
                <a:solidFill>
                  <a:srgbClr val="000000"/>
                </a:solidFill>
              </a:rPr>
              <a:t>traitement</a:t>
            </a:r>
            <a:r>
              <a:rPr lang="en-CA" sz="3200" dirty="0" smtClean="0">
                <a:solidFill>
                  <a:srgbClr val="000000"/>
                </a:solidFill>
              </a:rPr>
              <a:t> le </a:t>
            </a:r>
            <a:r>
              <a:rPr lang="en-CA" sz="3200" dirty="0" err="1" smtClean="0">
                <a:solidFill>
                  <a:srgbClr val="000000"/>
                </a:solidFill>
              </a:rPr>
              <a:t>l’information</a:t>
            </a:r>
            <a:r>
              <a:rPr lang="en-CA" sz="3200" dirty="0" smtClean="0">
                <a:solidFill>
                  <a:srgbClr val="000000"/>
                </a:solidFill>
              </a:rPr>
              <a:t> MAIS </a:t>
            </a:r>
            <a:r>
              <a:rPr lang="en-CA" sz="3200" u="sng" dirty="0" err="1" smtClean="0">
                <a:solidFill>
                  <a:srgbClr val="000000"/>
                </a:solidFill>
              </a:rPr>
              <a:t>mène</a:t>
            </a:r>
            <a:r>
              <a:rPr lang="en-CA" sz="3200" u="sng" dirty="0" smtClean="0">
                <a:solidFill>
                  <a:srgbClr val="000000"/>
                </a:solidFill>
              </a:rPr>
              <a:t> à des </a:t>
            </a:r>
            <a:r>
              <a:rPr lang="en-CA" sz="3200" u="sng" dirty="0" err="1" smtClean="0">
                <a:solidFill>
                  <a:srgbClr val="000000"/>
                </a:solidFill>
              </a:rPr>
              <a:t>stéréotypes</a:t>
            </a:r>
            <a:r>
              <a:rPr lang="en-CA" sz="3200" u="sng" dirty="0" smtClean="0">
                <a:solidFill>
                  <a:srgbClr val="000000"/>
                </a:solidFill>
              </a:rPr>
              <a:t> et </a:t>
            </a:r>
            <a:r>
              <a:rPr lang="en-CA" sz="3200" u="sng" dirty="0" err="1" smtClean="0">
                <a:solidFill>
                  <a:srgbClr val="000000"/>
                </a:solidFill>
              </a:rPr>
              <a:t>préjugés</a:t>
            </a: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u="sng" dirty="0" err="1" smtClean="0">
                <a:solidFill>
                  <a:srgbClr val="000000"/>
                </a:solidFill>
              </a:rPr>
              <a:t>Effet</a:t>
            </a:r>
            <a:r>
              <a:rPr lang="en-CA" sz="3200" u="sng" dirty="0" smtClean="0">
                <a:solidFill>
                  <a:srgbClr val="000000"/>
                </a:solidFill>
              </a:rPr>
              <a:t> de </a:t>
            </a:r>
            <a:r>
              <a:rPr lang="en-CA" sz="3200" b="1" u="sng" dirty="0" smtClean="0">
                <a:solidFill>
                  <a:srgbClr val="C00000"/>
                </a:solidFill>
              </a:rPr>
              <a:t>dilution…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8136904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LA PERCEPTION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LA CATÉGORISATION</a:t>
            </a:r>
            <a:endParaRPr lang="fr-CA" sz="3600" b="1" dirty="0">
              <a:solidFill>
                <a:srgbClr val="C00000"/>
              </a:solidFill>
            </a:endParaRPr>
          </a:p>
        </p:txBody>
      </p:sp>
      <p:sp>
        <p:nvSpPr>
          <p:cNvPr id="819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35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251520" y="1412776"/>
            <a:ext cx="8640960" cy="54452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lvl="0"/>
            <a:r>
              <a:rPr lang="en-CA" sz="3200" b="1" dirty="0" err="1" smtClean="0">
                <a:solidFill>
                  <a:schemeClr val="tx1"/>
                </a:solidFill>
              </a:rPr>
              <a:t>Qu’arrive</a:t>
            </a:r>
            <a:r>
              <a:rPr lang="en-CA" sz="3200" b="1" dirty="0" smtClean="0">
                <a:solidFill>
                  <a:schemeClr val="tx1"/>
                </a:solidFill>
              </a:rPr>
              <a:t>-t-</a:t>
            </a:r>
            <a:r>
              <a:rPr lang="en-CA" sz="3200" b="1" dirty="0" err="1" smtClean="0">
                <a:solidFill>
                  <a:schemeClr val="tx1"/>
                </a:solidFill>
              </a:rPr>
              <a:t>il</a:t>
            </a:r>
            <a:r>
              <a:rPr lang="en-CA" sz="3200" b="1" dirty="0" smtClean="0">
                <a:solidFill>
                  <a:schemeClr val="tx1"/>
                </a:solidFill>
              </a:rPr>
              <a:t> </a:t>
            </a:r>
            <a:r>
              <a:rPr lang="en-CA" sz="3200" b="1" dirty="0" err="1" smtClean="0">
                <a:solidFill>
                  <a:schemeClr val="tx1"/>
                </a:solidFill>
              </a:rPr>
              <a:t>lorsque</a:t>
            </a:r>
            <a:r>
              <a:rPr lang="en-CA" sz="3200" b="1" dirty="0" smtClean="0">
                <a:solidFill>
                  <a:schemeClr val="tx1"/>
                </a:solidFill>
              </a:rPr>
              <a:t> nous </a:t>
            </a:r>
            <a:r>
              <a:rPr lang="en-CA" sz="3200" b="1" dirty="0" err="1" smtClean="0">
                <a:solidFill>
                  <a:schemeClr val="tx1"/>
                </a:solidFill>
              </a:rPr>
              <a:t>rencontrons</a:t>
            </a:r>
            <a:r>
              <a:rPr lang="en-CA" sz="3200" b="1" dirty="0" smtClean="0">
                <a:solidFill>
                  <a:schemeClr val="tx1"/>
                </a:solidFill>
              </a:rPr>
              <a:t> </a:t>
            </a:r>
            <a:r>
              <a:rPr lang="en-CA" sz="3200" b="1" dirty="0" err="1" smtClean="0">
                <a:solidFill>
                  <a:schemeClr val="tx1"/>
                </a:solidFill>
              </a:rPr>
              <a:t>une</a:t>
            </a:r>
            <a:r>
              <a:rPr lang="en-CA" sz="3200" b="1" dirty="0" smtClean="0">
                <a:solidFill>
                  <a:schemeClr val="tx1"/>
                </a:solidFill>
              </a:rPr>
              <a:t> </a:t>
            </a:r>
            <a:r>
              <a:rPr lang="en-CA" sz="3200" b="1" dirty="0" err="1" smtClean="0">
                <a:solidFill>
                  <a:schemeClr val="tx1"/>
                </a:solidFill>
              </a:rPr>
              <a:t>personne</a:t>
            </a:r>
            <a:r>
              <a:rPr lang="en-CA" sz="3200" b="1" dirty="0" smtClean="0">
                <a:solidFill>
                  <a:schemeClr val="tx1"/>
                </a:solidFill>
              </a:rPr>
              <a:t> qui </a:t>
            </a:r>
            <a:r>
              <a:rPr lang="en-CA" sz="3200" b="1" dirty="0" err="1" smtClean="0">
                <a:solidFill>
                  <a:srgbClr val="C00000"/>
                </a:solidFill>
              </a:rPr>
              <a:t>contredit</a:t>
            </a:r>
            <a:r>
              <a:rPr lang="en-CA" sz="3200" b="1" dirty="0" smtClean="0">
                <a:solidFill>
                  <a:schemeClr val="tx1"/>
                </a:solidFill>
              </a:rPr>
              <a:t> </a:t>
            </a:r>
            <a:r>
              <a:rPr lang="en-CA" sz="3200" b="1" dirty="0" smtClean="0">
                <a:solidFill>
                  <a:srgbClr val="C00000"/>
                </a:solidFill>
              </a:rPr>
              <a:t>le </a:t>
            </a:r>
            <a:r>
              <a:rPr lang="en-CA" sz="3200" b="1" dirty="0" err="1" smtClean="0">
                <a:solidFill>
                  <a:srgbClr val="C00000"/>
                </a:solidFill>
              </a:rPr>
              <a:t>stéréotype</a:t>
            </a:r>
            <a:r>
              <a:rPr lang="en-CA" sz="3200" b="1" dirty="0" smtClean="0">
                <a:solidFill>
                  <a:srgbClr val="C00000"/>
                </a:solidFill>
              </a:rPr>
              <a:t> de </a:t>
            </a:r>
            <a:r>
              <a:rPr lang="en-CA" sz="3200" b="1" dirty="0" err="1" smtClean="0">
                <a:solidFill>
                  <a:srgbClr val="C00000"/>
                </a:solidFill>
              </a:rPr>
              <a:t>sa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catégorie</a:t>
            </a:r>
            <a:r>
              <a:rPr lang="en-CA" sz="3200" b="1" dirty="0" smtClean="0">
                <a:solidFill>
                  <a:srgbClr val="C00000"/>
                </a:solidFill>
              </a:rPr>
              <a:t>?</a:t>
            </a:r>
            <a:endParaRPr lang="en-US" sz="3200" dirty="0" smtClean="0">
              <a:solidFill>
                <a:srgbClr val="C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Nous </a:t>
            </a:r>
            <a:r>
              <a:rPr lang="en-CA" sz="3200" dirty="0" err="1" smtClean="0">
                <a:solidFill>
                  <a:srgbClr val="000000"/>
                </a:solidFill>
              </a:rPr>
              <a:t>modifions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progressivement</a:t>
            </a:r>
            <a:r>
              <a:rPr lang="en-CA" sz="3200" dirty="0" smtClean="0">
                <a:solidFill>
                  <a:srgbClr val="000000"/>
                </a:solidFill>
              </a:rPr>
              <a:t> les </a:t>
            </a:r>
            <a:r>
              <a:rPr lang="en-CA" sz="3200" dirty="0" err="1" smtClean="0">
                <a:solidFill>
                  <a:srgbClr val="000000"/>
                </a:solidFill>
              </a:rPr>
              <a:t>stéréoypes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associés</a:t>
            </a:r>
            <a:r>
              <a:rPr lang="en-CA" sz="3200" dirty="0" smtClean="0">
                <a:solidFill>
                  <a:srgbClr val="000000"/>
                </a:solidFill>
              </a:rPr>
              <a:t> à </a:t>
            </a:r>
            <a:r>
              <a:rPr lang="en-CA" sz="3200" dirty="0" err="1" smtClean="0">
                <a:solidFill>
                  <a:srgbClr val="000000"/>
                </a:solidFill>
              </a:rPr>
              <a:t>sa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catégorie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Le </a:t>
            </a:r>
            <a:r>
              <a:rPr lang="en-CA" sz="3200" dirty="0" err="1" smtClean="0">
                <a:solidFill>
                  <a:srgbClr val="000000"/>
                </a:solidFill>
              </a:rPr>
              <a:t>stéréotype</a:t>
            </a:r>
            <a:r>
              <a:rPr lang="en-CA" sz="3200" dirty="0" smtClean="0">
                <a:solidFill>
                  <a:srgbClr val="000000"/>
                </a:solidFill>
              </a:rPr>
              <a:t> change de </a:t>
            </a:r>
            <a:r>
              <a:rPr lang="en-CA" sz="3200" dirty="0" err="1" smtClean="0">
                <a:solidFill>
                  <a:srgbClr val="000000"/>
                </a:solidFill>
              </a:rPr>
              <a:t>façon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soudaine</a:t>
            </a:r>
            <a:r>
              <a:rPr lang="en-CA" sz="3200" dirty="0" smtClean="0">
                <a:solidFill>
                  <a:srgbClr val="000000"/>
                </a:solidFill>
              </a:rPr>
              <a:t> et </a:t>
            </a:r>
            <a:r>
              <a:rPr lang="en-CA" sz="3200" b="1" dirty="0" err="1" smtClean="0">
                <a:solidFill>
                  <a:srgbClr val="C00000"/>
                </a:solidFill>
              </a:rPr>
              <a:t>radicale</a:t>
            </a:r>
            <a:endParaRPr lang="en-CA" sz="3200" b="1" dirty="0" smtClean="0">
              <a:solidFill>
                <a:srgbClr val="C00000"/>
              </a:solidFill>
            </a:endParaRPr>
          </a:p>
          <a:p>
            <a:pPr marL="1084263" lvl="1" indent="-341313">
              <a:spcBef>
                <a:spcPts val="800"/>
              </a:spcBef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On se </a:t>
            </a:r>
            <a:r>
              <a:rPr lang="en-CA" sz="3200" dirty="0" err="1" smtClean="0">
                <a:solidFill>
                  <a:srgbClr val="000000"/>
                </a:solidFill>
              </a:rPr>
              <a:t>crée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une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sous-catégorie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dirty="0" smtClean="0">
                <a:solidFill>
                  <a:srgbClr val="000000"/>
                </a:solidFill>
              </a:rPr>
              <a:t>à </a:t>
            </a:r>
            <a:r>
              <a:rPr lang="en-CA" sz="3200" dirty="0" err="1" smtClean="0">
                <a:solidFill>
                  <a:srgbClr val="000000"/>
                </a:solidFill>
              </a:rPr>
              <a:t>l’intérieur</a:t>
            </a:r>
            <a:r>
              <a:rPr lang="en-CA" sz="3200" dirty="0" smtClean="0">
                <a:solidFill>
                  <a:srgbClr val="000000"/>
                </a:solidFill>
              </a:rPr>
              <a:t> de </a:t>
            </a:r>
            <a:r>
              <a:rPr lang="en-CA" sz="3200" dirty="0" err="1" smtClean="0">
                <a:solidFill>
                  <a:srgbClr val="000000"/>
                </a:solidFill>
              </a:rPr>
              <a:t>notre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stéréoype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u="sng" dirty="0" err="1" smtClean="0">
                <a:solidFill>
                  <a:srgbClr val="000000"/>
                </a:solidFill>
              </a:rPr>
              <a:t>Effet</a:t>
            </a:r>
            <a:r>
              <a:rPr lang="en-CA" sz="3200" u="sng" dirty="0" smtClean="0">
                <a:solidFill>
                  <a:srgbClr val="000000"/>
                </a:solidFill>
              </a:rPr>
              <a:t> de </a:t>
            </a:r>
            <a:r>
              <a:rPr lang="en-CA" sz="3200" b="1" u="sng" dirty="0" smtClean="0">
                <a:solidFill>
                  <a:srgbClr val="C00000"/>
                </a:solidFill>
              </a:rPr>
              <a:t>dilution…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67544" y="188640"/>
            <a:ext cx="7772400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LA PERCEPTION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LA CATÉGORISATION</a:t>
            </a:r>
            <a:endParaRPr lang="fr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36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484784"/>
            <a:ext cx="8712968" cy="51845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Endogroupe</a:t>
            </a:r>
            <a:r>
              <a:rPr lang="en-CA" sz="3200" dirty="0" smtClean="0">
                <a:solidFill>
                  <a:srgbClr val="000000"/>
                </a:solidFill>
              </a:rPr>
              <a:t>:  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	</a:t>
            </a:r>
            <a:r>
              <a:rPr lang="en-CA" sz="3200" dirty="0" err="1" smtClean="0">
                <a:solidFill>
                  <a:srgbClr val="000000"/>
                </a:solidFill>
              </a:rPr>
              <a:t>Groupe</a:t>
            </a:r>
            <a:r>
              <a:rPr lang="en-CA" sz="3200" dirty="0" smtClean="0">
                <a:solidFill>
                  <a:srgbClr val="000000"/>
                </a:solidFill>
              </a:rPr>
              <a:t> social </a:t>
            </a:r>
            <a:r>
              <a:rPr lang="en-CA" sz="3200" dirty="0" err="1" smtClean="0">
                <a:solidFill>
                  <a:srgbClr val="000000"/>
                </a:solidFill>
              </a:rPr>
              <a:t>auquel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il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appartient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Exogroupe</a:t>
            </a:r>
            <a:r>
              <a:rPr lang="en-CA" sz="3200" dirty="0" smtClean="0">
                <a:solidFill>
                  <a:srgbClr val="000000"/>
                </a:solidFill>
              </a:rPr>
              <a:t>:  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	Tout </a:t>
            </a:r>
            <a:r>
              <a:rPr lang="en-CA" sz="3200" dirty="0" err="1" smtClean="0">
                <a:solidFill>
                  <a:srgbClr val="000000"/>
                </a:solidFill>
              </a:rPr>
              <a:t>autre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groupe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que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celui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auquel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il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perçoit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qu’il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appartient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Biais</a:t>
            </a:r>
            <a:r>
              <a:rPr lang="en-CA" sz="3200" b="1" u="sng" dirty="0" smtClean="0">
                <a:solidFill>
                  <a:srgbClr val="000000"/>
                </a:solidFill>
              </a:rPr>
              <a:t> de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l’endogroupe</a:t>
            </a:r>
            <a:r>
              <a:rPr lang="en-CA" sz="3200" dirty="0" smtClean="0">
                <a:solidFill>
                  <a:srgbClr val="000000"/>
                </a:solidFill>
              </a:rPr>
              <a:t>: </a:t>
            </a:r>
            <a:r>
              <a:rPr lang="en-CA" sz="3200" dirty="0" err="1" smtClean="0">
                <a:solidFill>
                  <a:srgbClr val="000000"/>
                </a:solidFill>
              </a:rPr>
              <a:t>tendance</a:t>
            </a:r>
            <a:r>
              <a:rPr lang="en-CA" sz="3200" dirty="0" smtClean="0">
                <a:solidFill>
                  <a:srgbClr val="000000"/>
                </a:solidFill>
              </a:rPr>
              <a:t> à </a:t>
            </a:r>
            <a:r>
              <a:rPr lang="en-CA" sz="3200" dirty="0" err="1" smtClean="0">
                <a:solidFill>
                  <a:srgbClr val="000000"/>
                </a:solidFill>
              </a:rPr>
              <a:t>avoir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une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meilleure</a:t>
            </a:r>
            <a:r>
              <a:rPr lang="en-CA" sz="3200" dirty="0" smtClean="0">
                <a:solidFill>
                  <a:srgbClr val="000000"/>
                </a:solidFill>
              </a:rPr>
              <a:t> opinion de son </a:t>
            </a:r>
            <a:r>
              <a:rPr lang="en-CA" sz="3200" dirty="0" err="1" smtClean="0">
                <a:solidFill>
                  <a:srgbClr val="000000"/>
                </a:solidFill>
              </a:rPr>
              <a:t>endogroupe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LA PERCEPTION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Favoritisme à l’égard de l’</a:t>
            </a:r>
            <a:r>
              <a:rPr lang="fr-CA" sz="3600" b="1" dirty="0" err="1" smtClean="0">
                <a:solidFill>
                  <a:srgbClr val="C00000"/>
                </a:solidFill>
              </a:rPr>
              <a:t>endogroupe</a:t>
            </a:r>
            <a:endParaRPr lang="fr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37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484784"/>
            <a:ext cx="8712968" cy="51845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altLang="zh-CN" sz="3200" b="1" u="sng" dirty="0" smtClean="0">
                <a:solidFill>
                  <a:srgbClr val="000000"/>
                </a:solidFill>
              </a:rPr>
              <a:t>Qui</a:t>
            </a:r>
            <a:r>
              <a:rPr lang="zh-CN" altLang="en-US" sz="3200" b="1" u="sng" dirty="0" smtClean="0">
                <a:solidFill>
                  <a:srgbClr val="000000"/>
                </a:solidFill>
              </a:rPr>
              <a:t> </a:t>
            </a:r>
            <a:r>
              <a:rPr lang="en-US" altLang="zh-CN" sz="3200" b="1" u="sng" dirty="0" smtClean="0">
                <a:solidFill>
                  <a:srgbClr val="000000"/>
                </a:solidFill>
              </a:rPr>
              <a:t>le</a:t>
            </a:r>
            <a:r>
              <a:rPr lang="zh-CN" altLang="en-US" sz="3200" b="1" u="sng" dirty="0" smtClean="0">
                <a:solidFill>
                  <a:srgbClr val="000000"/>
                </a:solidFill>
              </a:rPr>
              <a:t> </a:t>
            </a:r>
            <a:r>
              <a:rPr lang="en-US" altLang="zh-CN" sz="3200" b="1" u="sng" dirty="0" smtClean="0">
                <a:solidFill>
                  <a:srgbClr val="000000"/>
                </a:solidFill>
              </a:rPr>
              <a:t>fait</a:t>
            </a:r>
            <a:r>
              <a:rPr lang="zh-CN" altLang="en-US" sz="3200" b="1" u="sng" dirty="0" smtClean="0">
                <a:solidFill>
                  <a:srgbClr val="000000"/>
                </a:solidFill>
              </a:rPr>
              <a:t> </a:t>
            </a:r>
            <a:r>
              <a:rPr lang="en-US" altLang="zh-CN" sz="3200" b="1" u="sng" dirty="0" err="1" smtClean="0">
                <a:solidFill>
                  <a:srgbClr val="000000"/>
                </a:solidFill>
              </a:rPr>
              <a:t>davantage</a:t>
            </a:r>
            <a:r>
              <a:rPr lang="en-US" altLang="zh-CN" sz="3200" b="1" u="sng" dirty="0" smtClean="0">
                <a:solidFill>
                  <a:srgbClr val="000000"/>
                </a:solidFill>
              </a:rPr>
              <a:t>: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b="1" u="sng" dirty="0">
              <a:solidFill>
                <a:srgbClr val="000000"/>
              </a:solidFill>
            </a:endParaRPr>
          </a:p>
          <a:p>
            <a:pPr marL="457200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b="1" u="sng" dirty="0" err="1" smtClean="0">
                <a:solidFill>
                  <a:srgbClr val="000000"/>
                </a:solidFill>
              </a:rPr>
              <a:t>Dépend</a:t>
            </a:r>
            <a:r>
              <a:rPr lang="en-US" sz="3200" b="1" u="sng" dirty="0" smtClean="0">
                <a:solidFill>
                  <a:srgbClr val="000000"/>
                </a:solidFill>
              </a:rPr>
              <a:t> de la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eprception</a:t>
            </a:r>
            <a:r>
              <a:rPr lang="en-US" sz="3200" b="1" u="sng" dirty="0" smtClean="0">
                <a:solidFill>
                  <a:srgbClr val="000000"/>
                </a:solidFill>
              </a:rPr>
              <a:t> que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l’on</a:t>
            </a:r>
            <a:r>
              <a:rPr lang="en-US" sz="3200" b="1" u="sng" dirty="0" smtClean="0">
                <a:solidFill>
                  <a:srgbClr val="00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croit</a:t>
            </a:r>
            <a:r>
              <a:rPr lang="en-US" sz="3200" b="1" u="sng" dirty="0" smtClean="0">
                <a:solidFill>
                  <a:srgbClr val="000000"/>
                </a:solidFill>
              </a:rPr>
              <a:t> que les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autres</a:t>
            </a:r>
            <a:r>
              <a:rPr lang="en-US" sz="3200" b="1" u="sng" dirty="0" smtClean="0">
                <a:solidFill>
                  <a:srgbClr val="00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ont</a:t>
            </a:r>
            <a:r>
              <a:rPr lang="en-US" sz="3200" b="1" u="sng" dirty="0" smtClean="0">
                <a:solidFill>
                  <a:srgbClr val="000000"/>
                </a:solidFill>
              </a:rPr>
              <a:t> de nous</a:t>
            </a:r>
          </a:p>
          <a:p>
            <a:pPr marL="457200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b="1" u="sng" dirty="0" err="1" smtClean="0">
                <a:solidFill>
                  <a:srgbClr val="000000"/>
                </a:solidFill>
              </a:rPr>
              <a:t>Dépend</a:t>
            </a:r>
            <a:r>
              <a:rPr lang="en-US" sz="3200" b="1" u="sng" dirty="0" smtClean="0">
                <a:solidFill>
                  <a:srgbClr val="000000"/>
                </a:solidFill>
              </a:rPr>
              <a:t> de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notre</a:t>
            </a:r>
            <a:r>
              <a:rPr lang="en-US" sz="3200" b="1" u="sng" dirty="0" smtClean="0">
                <a:solidFill>
                  <a:srgbClr val="000000"/>
                </a:solidFill>
              </a:rPr>
              <a:t> identification au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groupe</a:t>
            </a:r>
            <a:endParaRPr lang="en-US" sz="3200" b="1" u="sng" dirty="0" smtClean="0">
              <a:solidFill>
                <a:srgbClr val="000000"/>
              </a:solidFill>
            </a:endParaRPr>
          </a:p>
          <a:p>
            <a:pPr marL="457200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US" sz="3200" b="1" u="sng" dirty="0" smtClean="0">
                <a:solidFill>
                  <a:srgbClr val="000000"/>
                </a:solidFill>
              </a:rPr>
              <a:t>Depend de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notre</a:t>
            </a:r>
            <a:r>
              <a:rPr lang="en-US" sz="3200" b="1" u="sng" dirty="0" smtClean="0">
                <a:solidFill>
                  <a:srgbClr val="000000"/>
                </a:solidFill>
              </a:rPr>
              <a:t>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estime</a:t>
            </a:r>
            <a:r>
              <a:rPr lang="en-US" sz="3200" b="1" u="sng" dirty="0" smtClean="0">
                <a:solidFill>
                  <a:srgbClr val="000000"/>
                </a:solidFill>
              </a:rPr>
              <a:t> de </a:t>
            </a:r>
            <a:r>
              <a:rPr lang="en-US" sz="3200" b="1" u="sng" dirty="0" err="1" smtClean="0">
                <a:solidFill>
                  <a:srgbClr val="000000"/>
                </a:solidFill>
              </a:rPr>
              <a:t>soi</a:t>
            </a: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LA PERCEPTION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Favoritisme à l’égard de l’</a:t>
            </a:r>
            <a:r>
              <a:rPr lang="fr-CA" sz="3600" b="1" dirty="0" err="1" smtClean="0">
                <a:solidFill>
                  <a:srgbClr val="C00000"/>
                </a:solidFill>
              </a:rPr>
              <a:t>endogroupe</a:t>
            </a:r>
            <a:endParaRPr lang="fr-CA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452065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38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700808"/>
            <a:ext cx="8712968" cy="49685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Normal de se </a:t>
            </a:r>
            <a:r>
              <a:rPr lang="en-CA" sz="3200" dirty="0" err="1" smtClean="0">
                <a:solidFill>
                  <a:srgbClr val="000000"/>
                </a:solidFill>
              </a:rPr>
              <a:t>définir</a:t>
            </a:r>
            <a:r>
              <a:rPr lang="en-CA" sz="3200" dirty="0" smtClean="0">
                <a:solidFill>
                  <a:srgbClr val="000000"/>
                </a:solidFill>
              </a:rPr>
              <a:t> en </a:t>
            </a:r>
            <a:r>
              <a:rPr lang="en-CA" sz="3200" dirty="0" err="1" smtClean="0">
                <a:solidFill>
                  <a:srgbClr val="000000"/>
                </a:solidFill>
              </a:rPr>
              <a:t>fonction</a:t>
            </a:r>
            <a:r>
              <a:rPr lang="en-CA" sz="3200" dirty="0" smtClean="0">
                <a:solidFill>
                  <a:srgbClr val="000000"/>
                </a:solidFill>
              </a:rPr>
              <a:t> de </a:t>
            </a:r>
            <a:r>
              <a:rPr lang="en-CA" sz="3200" dirty="0" err="1" smtClean="0">
                <a:solidFill>
                  <a:srgbClr val="000000"/>
                </a:solidFill>
              </a:rPr>
              <a:t>notre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groupe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mais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risque</a:t>
            </a:r>
            <a:r>
              <a:rPr lang="en-CA" sz="3200" dirty="0" smtClean="0">
                <a:solidFill>
                  <a:srgbClr val="000000"/>
                </a:solidFill>
              </a:rPr>
              <a:t> de: 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Xénophobie</a:t>
            </a:r>
            <a:r>
              <a:rPr lang="en-CA" sz="3200" dirty="0" smtClean="0">
                <a:solidFill>
                  <a:srgbClr val="000000"/>
                </a:solidFill>
              </a:rPr>
              <a:t>: </a:t>
            </a: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	</a:t>
            </a:r>
            <a:r>
              <a:rPr lang="en-CA" sz="3200" dirty="0" err="1" smtClean="0">
                <a:solidFill>
                  <a:srgbClr val="000000"/>
                </a:solidFill>
              </a:rPr>
              <a:t>Hostilité</a:t>
            </a:r>
            <a:r>
              <a:rPr lang="en-CA" sz="3200" dirty="0" smtClean="0">
                <a:solidFill>
                  <a:srgbClr val="000000"/>
                </a:solidFill>
              </a:rPr>
              <a:t> à </a:t>
            </a:r>
            <a:r>
              <a:rPr lang="en-CA" sz="3200" dirty="0" err="1" smtClean="0">
                <a:solidFill>
                  <a:srgbClr val="000000"/>
                </a:solidFill>
              </a:rPr>
              <a:t>l’égard</a:t>
            </a:r>
            <a:r>
              <a:rPr lang="en-CA" sz="3200" dirty="0" smtClean="0">
                <a:solidFill>
                  <a:srgbClr val="000000"/>
                </a:solidFill>
              </a:rPr>
              <a:t> de </a:t>
            </a:r>
            <a:r>
              <a:rPr lang="en-CA" sz="3200" dirty="0" err="1" smtClean="0">
                <a:solidFill>
                  <a:srgbClr val="000000"/>
                </a:solidFill>
              </a:rPr>
              <a:t>ce</a:t>
            </a:r>
            <a:r>
              <a:rPr lang="en-CA" sz="3200" dirty="0" smtClean="0">
                <a:solidFill>
                  <a:srgbClr val="000000"/>
                </a:solidFill>
              </a:rPr>
              <a:t> qui </a:t>
            </a:r>
            <a:r>
              <a:rPr lang="en-CA" sz="3200" dirty="0" err="1" smtClean="0">
                <a:solidFill>
                  <a:srgbClr val="000000"/>
                </a:solidFill>
              </a:rPr>
              <a:t>est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étranger</a:t>
            </a: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Misogynie</a:t>
            </a:r>
            <a:r>
              <a:rPr lang="en-CA" sz="3200" dirty="0" smtClean="0">
                <a:solidFill>
                  <a:srgbClr val="000000"/>
                </a:solidFill>
              </a:rPr>
              <a:t> : </a:t>
            </a: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dirty="0" smtClean="0">
                <a:solidFill>
                  <a:srgbClr val="000000"/>
                </a:solidFill>
              </a:rPr>
              <a:t>	</a:t>
            </a:r>
            <a:r>
              <a:rPr lang="en-CA" sz="3200" dirty="0" err="1" smtClean="0">
                <a:solidFill>
                  <a:srgbClr val="000000"/>
                </a:solidFill>
              </a:rPr>
              <a:t>Haine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ou</a:t>
            </a:r>
            <a:r>
              <a:rPr lang="en-CA" sz="3200" dirty="0" smtClean="0">
                <a:solidFill>
                  <a:srgbClr val="000000"/>
                </a:solidFill>
              </a:rPr>
              <a:t> </a:t>
            </a:r>
            <a:r>
              <a:rPr lang="en-CA" sz="3200" dirty="0" err="1" smtClean="0">
                <a:solidFill>
                  <a:srgbClr val="000000"/>
                </a:solidFill>
              </a:rPr>
              <a:t>mépris</a:t>
            </a:r>
            <a:r>
              <a:rPr lang="en-CA" sz="3200" dirty="0" smtClean="0">
                <a:solidFill>
                  <a:srgbClr val="000000"/>
                </a:solidFill>
              </a:rPr>
              <a:t> des femmes 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LA PERCEPTION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Favoritisme à l’égard de l’</a:t>
            </a:r>
            <a:r>
              <a:rPr lang="fr-CA" sz="3600" b="1" dirty="0" err="1" smtClean="0">
                <a:solidFill>
                  <a:srgbClr val="C00000"/>
                </a:solidFill>
              </a:rPr>
              <a:t>endogroupe</a:t>
            </a:r>
            <a:endParaRPr lang="fr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39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700808"/>
            <a:ext cx="8712968" cy="49685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lvl="0"/>
            <a:r>
              <a:rPr lang="fr-CA" sz="3200" dirty="0" smtClean="0">
                <a:solidFill>
                  <a:schemeClr val="tx1"/>
                </a:solidFill>
              </a:rPr>
              <a:t>Tendance à réduire au minimum les différences entre les membres des autres groupes </a:t>
            </a:r>
          </a:p>
          <a:p>
            <a:pPr lvl="0"/>
            <a:endParaRPr lang="fr-CA" sz="32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Permet de simplifier la réalité</a:t>
            </a:r>
          </a:p>
          <a:p>
            <a:pPr lvl="1">
              <a:buFont typeface="Wingdings" pitchFamily="2" charset="2"/>
              <a:buChar char="Ø"/>
            </a:pPr>
            <a:endParaRPr lang="fr-CA" sz="32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N’existe que pour l’</a:t>
            </a:r>
            <a:r>
              <a:rPr lang="fr-CA" sz="3200" dirty="0" err="1" smtClean="0">
                <a:solidFill>
                  <a:schemeClr val="tx1"/>
                </a:solidFill>
              </a:rPr>
              <a:t>exogroupe</a:t>
            </a:r>
            <a:endParaRPr lang="en-US" sz="3200" dirty="0" smtClean="0">
              <a:solidFill>
                <a:schemeClr val="tx1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LA PERCEPTION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Biais de l’homogénéité de l’</a:t>
            </a:r>
            <a:r>
              <a:rPr lang="fr-CA" sz="3600" b="1" dirty="0" err="1" smtClean="0">
                <a:solidFill>
                  <a:srgbClr val="C00000"/>
                </a:solidFill>
              </a:rPr>
              <a:t>exogroupe</a:t>
            </a:r>
            <a:endParaRPr lang="fr-CA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3AE8A99-945C-4909-A028-96CB13863982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40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683568" y="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</a:t>
            </a:r>
            <a:r>
              <a:rPr lang="fr-CA" sz="36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PERCEPTION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Autres biais</a:t>
            </a:r>
            <a:endParaRPr lang="fr-CA" sz="36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251520" y="1196752"/>
            <a:ext cx="4176464" cy="4899248"/>
          </a:xfrm>
          <a:prstGeom prst="rect">
            <a:avLst/>
          </a:prstGeom>
          <a:solidFill>
            <a:srgbClr val="FFFF99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 algn="ctr"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LES CORRÉLATIONS ILLUSOIRES</a:t>
            </a:r>
          </a:p>
          <a:p>
            <a:pPr marL="341313" indent="-341313">
              <a:spcBef>
                <a:spcPts val="500"/>
              </a:spcBef>
              <a:buSzPct val="45000"/>
              <a:buFont typeface="Wingdings" charset="2"/>
              <a:buChar char="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sz="2800" dirty="0">
                <a:solidFill>
                  <a:srgbClr val="000000"/>
                </a:solidFill>
              </a:rPr>
              <a:t>Associer </a:t>
            </a:r>
            <a:r>
              <a:rPr lang="fr-CA" sz="2800" b="1" dirty="0">
                <a:solidFill>
                  <a:srgbClr val="C00000"/>
                </a:solidFill>
              </a:rPr>
              <a:t>sans fondement  </a:t>
            </a:r>
            <a:r>
              <a:rPr lang="fr-CA" sz="2800" dirty="0">
                <a:solidFill>
                  <a:srgbClr val="000000"/>
                </a:solidFill>
              </a:rPr>
              <a:t>deux phénomènes </a:t>
            </a:r>
          </a:p>
          <a:p>
            <a:pPr marL="341313" indent="-341313">
              <a:spcBef>
                <a:spcPts val="500"/>
              </a:spcBef>
              <a:buSzPct val="45000"/>
              <a:buFont typeface="Wingdings" charset="2"/>
              <a:buChar char="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US" sz="2800" dirty="0" err="1">
                <a:solidFill>
                  <a:srgbClr val="000000"/>
                </a:solidFill>
              </a:rPr>
              <a:t>Associer</a:t>
            </a:r>
            <a:r>
              <a:rPr lang="en-US" sz="2800" dirty="0">
                <a:solidFill>
                  <a:srgbClr val="000000"/>
                </a:solidFill>
              </a:rPr>
              <a:t> le </a:t>
            </a:r>
            <a:r>
              <a:rPr lang="en-US" sz="2800" dirty="0" err="1">
                <a:solidFill>
                  <a:srgbClr val="000000"/>
                </a:solidFill>
              </a:rPr>
              <a:t>groupe</a:t>
            </a:r>
            <a:r>
              <a:rPr lang="en-US" sz="2800" dirty="0">
                <a:solidFill>
                  <a:srgbClr val="000000"/>
                </a:solidFill>
              </a:rPr>
              <a:t> </a:t>
            </a:r>
            <a:r>
              <a:rPr lang="en-US" sz="2800" dirty="0" err="1">
                <a:solidFill>
                  <a:srgbClr val="000000"/>
                </a:solidFill>
              </a:rPr>
              <a:t>d'appartenance</a:t>
            </a:r>
            <a:r>
              <a:rPr lang="en-US" sz="2800" dirty="0">
                <a:solidFill>
                  <a:srgbClr val="000000"/>
                </a:solidFill>
              </a:rPr>
              <a:t> d'un </a:t>
            </a:r>
            <a:r>
              <a:rPr lang="en-US" sz="2800" dirty="0" err="1">
                <a:solidFill>
                  <a:srgbClr val="000000"/>
                </a:solidFill>
              </a:rPr>
              <a:t>individu</a:t>
            </a:r>
            <a:r>
              <a:rPr lang="en-US" sz="2800" dirty="0">
                <a:solidFill>
                  <a:srgbClr val="000000"/>
                </a:solidFill>
              </a:rPr>
              <a:t> qui </a:t>
            </a:r>
            <a:r>
              <a:rPr lang="en-US" sz="2800" dirty="0" err="1">
                <a:solidFill>
                  <a:srgbClr val="000000"/>
                </a:solidFill>
              </a:rPr>
              <a:t>commet</a:t>
            </a:r>
            <a:r>
              <a:rPr lang="en-US" sz="2800" dirty="0">
                <a:solidFill>
                  <a:srgbClr val="000000"/>
                </a:solidFill>
              </a:rPr>
              <a:t> un </a:t>
            </a:r>
            <a:r>
              <a:rPr lang="en-US" sz="2800" dirty="0" err="1">
                <a:solidFill>
                  <a:srgbClr val="000000"/>
                </a:solidFill>
              </a:rPr>
              <a:t>geste</a:t>
            </a:r>
            <a:r>
              <a:rPr lang="en-US" sz="2800" dirty="0">
                <a:solidFill>
                  <a:srgbClr val="000000"/>
                </a:solidFill>
              </a:rPr>
              <a:t> se </a:t>
            </a:r>
            <a:r>
              <a:rPr lang="en-US" sz="2800" dirty="0" err="1">
                <a:solidFill>
                  <a:srgbClr val="000000"/>
                </a:solidFill>
              </a:rPr>
              <a:t>démarquant</a:t>
            </a:r>
            <a:r>
              <a:rPr lang="en-US" sz="2800" dirty="0">
                <a:solidFill>
                  <a:srgbClr val="000000"/>
                </a:solidFill>
              </a:rPr>
              <a:t> à </a:t>
            </a:r>
            <a:r>
              <a:rPr lang="en-US" sz="2800" dirty="0" err="1">
                <a:solidFill>
                  <a:srgbClr val="000000"/>
                </a:solidFill>
              </a:rPr>
              <a:t>ce</a:t>
            </a:r>
            <a:r>
              <a:rPr lang="en-US" sz="2800" dirty="0">
                <a:solidFill>
                  <a:srgbClr val="000000"/>
                </a:solidFill>
              </a:rPr>
              <a:t> genre de </a:t>
            </a:r>
            <a:r>
              <a:rPr lang="en-US" sz="2800" dirty="0" err="1" smtClean="0">
                <a:solidFill>
                  <a:srgbClr val="000000"/>
                </a:solidFill>
              </a:rPr>
              <a:t>geste</a:t>
            </a:r>
            <a:endParaRPr lang="en-US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SzPct val="45000"/>
              <a:buFont typeface="Wingdings" charset="2"/>
              <a:buChar char="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US" altLang="zh-CN" sz="2800" dirty="0" smtClean="0">
                <a:solidFill>
                  <a:srgbClr val="000000"/>
                </a:solidFill>
              </a:rPr>
              <a:t>Un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jamaican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gagne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le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100m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,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tous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les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jamaicains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courent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vite</a:t>
            </a:r>
            <a:r>
              <a:rPr lang="en-US" altLang="zh-CN" sz="2800" dirty="0" smtClean="0">
                <a:solidFill>
                  <a:srgbClr val="000000"/>
                </a:solidFill>
              </a:rPr>
              <a:t>.</a:t>
            </a:r>
            <a:endParaRPr lang="en-US" sz="2800" dirty="0">
              <a:solidFill>
                <a:srgbClr val="000000"/>
              </a:solidFill>
            </a:endParaRPr>
          </a:p>
          <a:p>
            <a:pPr marL="341313" lvl="1" indent="-341313">
              <a:spcBef>
                <a:spcPts val="500"/>
              </a:spcBef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en-US" sz="20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en-US" sz="2000" dirty="0">
              <a:solidFill>
                <a:srgbClr val="000000"/>
              </a:solidFill>
            </a:endParaRPr>
          </a:p>
        </p:txBody>
      </p:sp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860032" y="1268760"/>
            <a:ext cx="4104456" cy="482724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 algn="ctr">
              <a:spcBef>
                <a:spcPts val="6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b="1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 DÉPLACEMENT DE NORME</a:t>
            </a:r>
          </a:p>
          <a:p>
            <a:pPr marL="341313" indent="-341313">
              <a:spcBef>
                <a:spcPts val="500"/>
              </a:spcBef>
              <a:buFont typeface="Arial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en-US" altLang="zh-CN" sz="2800" dirty="0" smtClean="0">
                <a:solidFill>
                  <a:srgbClr val="000000"/>
                </a:solidFill>
              </a:rPr>
              <a:t>Changer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les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points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d&lt;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ancrage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de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son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echelle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d’evaluation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selon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la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categorie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sociale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de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ce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lui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smtClean="0">
                <a:solidFill>
                  <a:srgbClr val="000000"/>
                </a:solidFill>
              </a:rPr>
              <a:t>qui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est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r>
              <a:rPr lang="en-US" altLang="zh-CN" sz="2800" dirty="0" err="1" smtClean="0">
                <a:solidFill>
                  <a:srgbClr val="000000"/>
                </a:solidFill>
              </a:rPr>
              <a:t>jugé</a:t>
            </a:r>
            <a:r>
              <a:rPr lang="en-US" altLang="zh-CN" sz="2800" dirty="0" smtClean="0">
                <a:solidFill>
                  <a:srgbClr val="000000"/>
                </a:solidFill>
              </a:rPr>
              <a:t>.</a:t>
            </a:r>
            <a:r>
              <a:rPr lang="zh-CN" altLang="en-US" sz="2800" dirty="0" smtClean="0">
                <a:solidFill>
                  <a:srgbClr val="000000"/>
                </a:solidFill>
              </a:rPr>
              <a:t> </a:t>
            </a:r>
            <a:endParaRPr lang="fr-CA" sz="28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500"/>
              </a:spcBef>
              <a:buFont typeface="Arial" charset="0"/>
              <a:buChar char="•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fr-CA" sz="2800" dirty="0" smtClean="0">
                <a:solidFill>
                  <a:srgbClr val="000000"/>
                </a:solidFill>
              </a:rPr>
              <a:t>Évaluer </a:t>
            </a:r>
            <a:r>
              <a:rPr lang="fr-CA" sz="2800" dirty="0">
                <a:solidFill>
                  <a:srgbClr val="000000"/>
                </a:solidFill>
              </a:rPr>
              <a:t>des individus en </a:t>
            </a:r>
            <a:r>
              <a:rPr lang="fr-CA" sz="2800" dirty="0">
                <a:solidFill>
                  <a:srgbClr val="C00000"/>
                </a:solidFill>
              </a:rPr>
              <a:t>utilisant les mêmes critères </a:t>
            </a:r>
            <a:r>
              <a:rPr lang="fr-CA" sz="2800" dirty="0">
                <a:solidFill>
                  <a:srgbClr val="000000"/>
                </a:solidFill>
              </a:rPr>
              <a:t>alors que leur signification est différente selon le groupe d’appartenance</a:t>
            </a:r>
          </a:p>
        </p:txBody>
      </p:sp>
      <p:sp>
        <p:nvSpPr>
          <p:cNvPr id="21510" name="Rectangle 5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53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2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8" dur="2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1" dur="20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4" dur="2000"/>
                                        <p:tgtEl>
                                          <p:spTgt spid="225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37" dur="2000"/>
                                        <p:tgtEl>
                                          <p:spTgt spid="225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uiExpand="1" build="allAtOnce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41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700808"/>
            <a:ext cx="8712968" cy="49685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lvl="0"/>
            <a:r>
              <a:rPr lang="fr-CA" sz="3200" dirty="0" smtClean="0">
                <a:solidFill>
                  <a:schemeClr val="tx1"/>
                </a:solidFill>
              </a:rPr>
              <a:t>Nous évaluons la justice en tenant compte:</a:t>
            </a:r>
          </a:p>
          <a:p>
            <a:pPr lvl="0"/>
            <a:endParaRPr lang="fr-CA" sz="32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Des efforts </a:t>
            </a:r>
            <a:r>
              <a:rPr lang="fr-CA" sz="3200" dirty="0" smtClean="0">
                <a:solidFill>
                  <a:schemeClr val="tx1"/>
                </a:solidFill>
              </a:rPr>
              <a:t>investis</a:t>
            </a:r>
          </a:p>
          <a:p>
            <a:pPr lvl="2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Temps </a:t>
            </a:r>
            <a:r>
              <a:rPr lang="fr-CA" sz="3200" dirty="0" err="1" smtClean="0">
                <a:solidFill>
                  <a:schemeClr val="tx1"/>
                </a:solidFill>
              </a:rPr>
              <a:t>effeorts</a:t>
            </a:r>
            <a:r>
              <a:rPr lang="fr-CA" sz="3200" dirty="0" smtClean="0">
                <a:solidFill>
                  <a:schemeClr val="tx1"/>
                </a:solidFill>
              </a:rPr>
              <a:t>, compétence, habiletés</a:t>
            </a:r>
          </a:p>
          <a:p>
            <a:pPr lvl="2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Condition de travail, tâche ingrates</a:t>
            </a:r>
            <a:endParaRPr lang="fr-CA" sz="3200" dirty="0" smtClean="0">
              <a:solidFill>
                <a:schemeClr val="tx1"/>
              </a:solidFill>
            </a:endParaRPr>
          </a:p>
          <a:p>
            <a:pPr marL="457200" lvl="1" indent="0"/>
            <a:endParaRPr lang="fr-CA" sz="32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Des résultats </a:t>
            </a:r>
            <a:r>
              <a:rPr lang="fr-CA" sz="3200" dirty="0" smtClean="0">
                <a:solidFill>
                  <a:schemeClr val="tx1"/>
                </a:solidFill>
              </a:rPr>
              <a:t>obtenus</a:t>
            </a:r>
          </a:p>
          <a:p>
            <a:pPr lvl="2">
              <a:buFont typeface="Wingdings" pitchFamily="2" charset="2"/>
              <a:buChar char="Ø"/>
            </a:pPr>
            <a:r>
              <a:rPr lang="fr-CA" sz="3200" b="1" u="sng" dirty="0" smtClean="0">
                <a:solidFill>
                  <a:schemeClr val="tx1"/>
                </a:solidFill>
              </a:rPr>
              <a:t>$</a:t>
            </a:r>
          </a:p>
          <a:p>
            <a:pPr lvl="2">
              <a:buFont typeface="Wingdings" pitchFamily="2" charset="2"/>
              <a:buChar char="Ø"/>
            </a:pPr>
            <a:r>
              <a:rPr lang="fr-CA" sz="3200" b="1" u="sng" dirty="0" smtClean="0">
                <a:solidFill>
                  <a:schemeClr val="tx1"/>
                </a:solidFill>
              </a:rPr>
              <a:t>Qualité de vie, pouvoir, prestige.</a:t>
            </a: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THÉORIE DE L’ÉQUITÉ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La situation est-elle juste?</a:t>
            </a:r>
            <a:endParaRPr lang="fr-CA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25423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42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700808"/>
            <a:ext cx="8712968" cy="496855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lvl="0"/>
            <a:r>
              <a:rPr lang="fr-CA" sz="3200" dirty="0" smtClean="0">
                <a:solidFill>
                  <a:schemeClr val="tx1"/>
                </a:solidFill>
              </a:rPr>
              <a:t>Rétablir l’équité:</a:t>
            </a:r>
          </a:p>
          <a:p>
            <a:pPr lvl="0"/>
            <a:endParaRPr lang="fr-CA" sz="32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Ajustement matériel</a:t>
            </a:r>
          </a:p>
          <a:p>
            <a:pPr marL="457200" lvl="1" indent="0"/>
            <a:endParaRPr lang="fr-CA" sz="3200" dirty="0" smtClean="0">
              <a:solidFill>
                <a:schemeClr val="tx1"/>
              </a:solidFill>
            </a:endParaRPr>
          </a:p>
          <a:p>
            <a:pPr marL="457200" lvl="1" indent="0"/>
            <a:endParaRPr lang="fr-CA" sz="3200" dirty="0" smtClean="0">
              <a:solidFill>
                <a:schemeClr val="tx1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Ajustement psychologique</a:t>
            </a: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THÉORIE DE L’ÉQUITÉ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C00000"/>
                </a:solidFill>
              </a:rPr>
              <a:t>La situation est-elle juste?</a:t>
            </a:r>
            <a:endParaRPr lang="fr-CA" sz="3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780808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43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79512" y="1484784"/>
            <a:ext cx="8712968" cy="518457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lvl="0"/>
            <a:r>
              <a:rPr lang="en-CA" sz="3200" dirty="0" smtClean="0">
                <a:solidFill>
                  <a:schemeClr val="tx1"/>
                </a:solidFill>
              </a:rPr>
              <a:t>Explication </a:t>
            </a:r>
            <a:r>
              <a:rPr lang="en-CA" sz="3200" dirty="0" err="1" smtClean="0">
                <a:solidFill>
                  <a:schemeClr val="tx1"/>
                </a:solidFill>
              </a:rPr>
              <a:t>selon</a:t>
            </a:r>
            <a:r>
              <a:rPr lang="en-CA" sz="3200" dirty="0" smtClean="0">
                <a:solidFill>
                  <a:schemeClr val="tx1"/>
                </a:solidFill>
              </a:rPr>
              <a:t> </a:t>
            </a:r>
            <a:r>
              <a:rPr lang="en-CA" sz="3200" dirty="0" err="1" smtClean="0">
                <a:solidFill>
                  <a:schemeClr val="tx1"/>
                </a:solidFill>
              </a:rPr>
              <a:t>laquelle</a:t>
            </a:r>
            <a:r>
              <a:rPr lang="en-CA" sz="3200" dirty="0" smtClean="0">
                <a:solidFill>
                  <a:schemeClr val="tx1"/>
                </a:solidFill>
              </a:rPr>
              <a:t> les gens </a:t>
            </a:r>
            <a:r>
              <a:rPr lang="en-CA" sz="3200" dirty="0" err="1" smtClean="0">
                <a:solidFill>
                  <a:schemeClr val="tx1"/>
                </a:solidFill>
              </a:rPr>
              <a:t>faisant</a:t>
            </a:r>
            <a:r>
              <a:rPr lang="en-CA" sz="3200" dirty="0" smtClean="0">
                <a:solidFill>
                  <a:schemeClr val="tx1"/>
                </a:solidFill>
              </a:rPr>
              <a:t> </a:t>
            </a:r>
            <a:r>
              <a:rPr lang="en-CA" sz="3200" dirty="0" err="1" smtClean="0">
                <a:solidFill>
                  <a:schemeClr val="tx1"/>
                </a:solidFill>
              </a:rPr>
              <a:t>l’objet</a:t>
            </a:r>
            <a:r>
              <a:rPr lang="en-CA" sz="3200" dirty="0" smtClean="0">
                <a:solidFill>
                  <a:schemeClr val="tx1"/>
                </a:solidFill>
              </a:rPr>
              <a:t> de </a:t>
            </a:r>
            <a:r>
              <a:rPr lang="en-CA" sz="3200" dirty="0" err="1" smtClean="0">
                <a:solidFill>
                  <a:schemeClr val="tx1"/>
                </a:solidFill>
              </a:rPr>
              <a:t>préjugés</a:t>
            </a:r>
            <a:r>
              <a:rPr lang="en-CA" sz="3200" dirty="0" smtClean="0">
                <a:solidFill>
                  <a:schemeClr val="tx1"/>
                </a:solidFill>
              </a:rPr>
              <a:t> (stimulus) </a:t>
            </a:r>
            <a:r>
              <a:rPr lang="en-CA" sz="3200" b="1" dirty="0" err="1" smtClean="0">
                <a:solidFill>
                  <a:srgbClr val="C00000"/>
                </a:solidFill>
              </a:rPr>
              <a:t>méritent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leur</a:t>
            </a:r>
            <a:r>
              <a:rPr lang="en-CA" sz="3200" b="1" dirty="0" smtClean="0">
                <a:solidFill>
                  <a:srgbClr val="C00000"/>
                </a:solidFill>
              </a:rPr>
              <a:t> </a:t>
            </a:r>
            <a:r>
              <a:rPr lang="en-CA" sz="3200" b="1" dirty="0" err="1" smtClean="0">
                <a:solidFill>
                  <a:srgbClr val="C00000"/>
                </a:solidFill>
              </a:rPr>
              <a:t>réputation</a:t>
            </a:r>
            <a:r>
              <a:rPr lang="en-CA" sz="3200" b="1" dirty="0" smtClean="0">
                <a:solidFill>
                  <a:srgbClr val="C00000"/>
                </a:solidFill>
              </a:rPr>
              <a:t>!!</a:t>
            </a:r>
          </a:p>
          <a:p>
            <a:pPr lvl="0"/>
            <a:endParaRPr lang="en-CA" sz="3200" dirty="0" smtClean="0">
              <a:solidFill>
                <a:schemeClr val="tx1"/>
              </a:solidFill>
            </a:endParaRPr>
          </a:p>
          <a:p>
            <a:pPr marL="457200" indent="-457200">
              <a:spcBef>
                <a:spcPts val="8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en-CA" sz="3200" b="1" u="sng" dirty="0" err="1" smtClean="0">
                <a:solidFill>
                  <a:srgbClr val="000000"/>
                </a:solidFill>
              </a:rPr>
              <a:t>Cependant</a:t>
            </a:r>
            <a:r>
              <a:rPr lang="en-CA" sz="3200" b="1" u="sng" dirty="0" smtClean="0">
                <a:solidFill>
                  <a:srgbClr val="000000"/>
                </a:solidFill>
              </a:rPr>
              <a:t>, les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différences</a:t>
            </a:r>
            <a:r>
              <a:rPr lang="en-CA" sz="3200" b="1" u="sng" dirty="0" smtClean="0">
                <a:solidFill>
                  <a:srgbClr val="000000"/>
                </a:solidFill>
              </a:rPr>
              <a:t> entre les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groupes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sont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habituellements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faibles</a:t>
            </a:r>
            <a:r>
              <a:rPr lang="en-CA" sz="3200" b="1" u="sng" dirty="0" smtClean="0">
                <a:solidFill>
                  <a:srgbClr val="000000"/>
                </a:solidFill>
              </a:rPr>
              <a:t> et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reposent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souvent</a:t>
            </a:r>
            <a:r>
              <a:rPr lang="en-CA" sz="3200" b="1" u="sng" dirty="0" smtClean="0">
                <a:solidFill>
                  <a:srgbClr val="000000"/>
                </a:solidFill>
              </a:rPr>
              <a:t> sur la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déviation</a:t>
            </a:r>
            <a:r>
              <a:rPr lang="en-CA" sz="3200" b="1" u="sng" dirty="0" smtClean="0">
                <a:solidFill>
                  <a:srgbClr val="000000"/>
                </a:solidFill>
              </a:rPr>
              <a:t> de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quelques</a:t>
            </a:r>
            <a:r>
              <a:rPr lang="en-CA" sz="3200" b="1" u="sng" dirty="0" smtClean="0">
                <a:solidFill>
                  <a:srgbClr val="000000"/>
                </a:solidFill>
              </a:rPr>
              <a:t> </a:t>
            </a:r>
            <a:r>
              <a:rPr lang="en-CA" sz="3200" b="1" u="sng" dirty="0" err="1" smtClean="0">
                <a:solidFill>
                  <a:srgbClr val="000000"/>
                </a:solidFill>
              </a:rPr>
              <a:t>individus</a:t>
            </a: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1296144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LE STIMULUS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1"/>
          <p:cNvSpPr txBox="1">
            <a:spLocks noChangeArrowheads="1"/>
          </p:cNvSpPr>
          <p:nvPr/>
        </p:nvSpPr>
        <p:spPr bwMode="auto">
          <a:xfrm>
            <a:off x="642938" y="3213100"/>
            <a:ext cx="7772400" cy="1501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fr-CA" sz="2000" b="1">
                <a:solidFill>
                  <a:srgbClr val="000000"/>
                </a:solidFill>
              </a:rPr>
              <a:t>Stéréotypes, préjugés et discrimination </a:t>
            </a: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en-US" sz="2000" b="1">
              <a:solidFill>
                <a:srgbClr val="000000"/>
              </a:solidFill>
            </a:endParaRPr>
          </a:p>
        </p:txBody>
      </p:sp>
      <p:sp>
        <p:nvSpPr>
          <p:cNvPr id="22531" name="Text Box 2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656E182-2738-4AF8-B918-92A6D9A5EA22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44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grpSp>
        <p:nvGrpSpPr>
          <p:cNvPr id="22532" name="Group 3"/>
          <p:cNvGrpSpPr>
            <a:grpSpLocks/>
          </p:cNvGrpSpPr>
          <p:nvPr/>
        </p:nvGrpSpPr>
        <p:grpSpPr bwMode="auto">
          <a:xfrm>
            <a:off x="481013" y="4286250"/>
            <a:ext cx="8027987" cy="2971800"/>
            <a:chOff x="303" y="2700"/>
            <a:chExt cx="5057" cy="1872"/>
          </a:xfrm>
        </p:grpSpPr>
        <p:pic>
          <p:nvPicPr>
            <p:cNvPr id="22535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2536" name="Text Box 5"/>
            <p:cNvSpPr txBox="1">
              <a:spLocks noChangeArrowheads="1"/>
            </p:cNvSpPr>
            <p:nvPr/>
          </p:nvSpPr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" name="ZoneTexte 8"/>
          <p:cNvSpPr txBox="1"/>
          <p:nvPr/>
        </p:nvSpPr>
        <p:spPr>
          <a:xfrm>
            <a:off x="8388424" y="1988840"/>
            <a:ext cx="430887" cy="1512168"/>
          </a:xfrm>
          <a:prstGeom prst="rect">
            <a:avLst/>
          </a:prstGeom>
          <a:noFill/>
        </p:spPr>
        <p:txBody>
          <a:bodyPr vert="vert270" anchor="ctr">
            <a:spAutoFit/>
          </a:bodyPr>
          <a:lstStyle/>
          <a:p>
            <a:pPr>
              <a:defRPr/>
            </a:pPr>
            <a:r>
              <a:rPr lang="fr-CA" sz="800" dirty="0">
                <a:solidFill>
                  <a:schemeClr val="tx1"/>
                </a:solidFill>
              </a:rPr>
              <a:t>Kevin </a:t>
            </a:r>
            <a:r>
              <a:rPr lang="fr-CA" sz="800" dirty="0" err="1">
                <a:solidFill>
                  <a:schemeClr val="tx1"/>
                </a:solidFill>
              </a:rPr>
              <a:t>Renes</a:t>
            </a:r>
            <a:r>
              <a:rPr lang="fr-CA" sz="800" dirty="0">
                <a:solidFill>
                  <a:schemeClr val="tx1"/>
                </a:solidFill>
              </a:rPr>
              <a:t>/</a:t>
            </a:r>
            <a:r>
              <a:rPr lang="fr-CA" sz="800" dirty="0" err="1">
                <a:solidFill>
                  <a:schemeClr val="tx1"/>
                </a:solidFill>
              </a:rPr>
              <a:t>Shutterstock</a:t>
            </a:r>
            <a:endParaRPr lang="fr-CA" sz="800" dirty="0">
              <a:solidFill>
                <a:schemeClr val="tx1"/>
              </a:solidFill>
            </a:endParaRPr>
          </a:p>
          <a:p>
            <a:pPr>
              <a:defRPr/>
            </a:pPr>
            <a:endParaRPr lang="fr-CA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9572FC5E-E5F6-4F82-A998-7F1B1F86FEC4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45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28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LES PROPHÉTIES AUTORÉALISATRICES</a:t>
            </a:r>
          </a:p>
        </p:txBody>
      </p:sp>
      <p:grpSp>
        <p:nvGrpSpPr>
          <p:cNvPr id="23556" name="Group 3"/>
          <p:cNvGrpSpPr>
            <a:grpSpLocks/>
          </p:cNvGrpSpPr>
          <p:nvPr/>
        </p:nvGrpSpPr>
        <p:grpSpPr bwMode="auto">
          <a:xfrm>
            <a:off x="682625" y="1974850"/>
            <a:ext cx="7129735" cy="4125913"/>
            <a:chOff x="430" y="1244"/>
            <a:chExt cx="2407" cy="2599"/>
          </a:xfrm>
        </p:grpSpPr>
        <p:pic>
          <p:nvPicPr>
            <p:cNvPr id="23568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0" y="1244"/>
              <a:ext cx="2408" cy="260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3569" name="Text Box 5"/>
            <p:cNvSpPr txBox="1">
              <a:spLocks noChangeArrowheads="1"/>
            </p:cNvSpPr>
            <p:nvPr/>
          </p:nvSpPr>
          <p:spPr bwMode="auto">
            <a:xfrm>
              <a:off x="432" y="1248"/>
              <a:ext cx="2400" cy="2592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marL="341313" indent="-341313" eaLnBrk="0" hangingPunct="0">
                <a:spcBef>
                  <a:spcPts val="700"/>
                </a:spcBef>
                <a:buFont typeface="Arial" charset="0"/>
                <a:buChar char="•"/>
                <a:tabLst>
                  <a:tab pos="341313" algn="l"/>
                  <a:tab pos="1255713" algn="l"/>
                  <a:tab pos="2170113" algn="l"/>
                  <a:tab pos="3084513" algn="l"/>
                  <a:tab pos="3998913" algn="l"/>
                  <a:tab pos="4913313" algn="l"/>
                  <a:tab pos="5827713" algn="l"/>
                  <a:tab pos="6742113" algn="l"/>
                  <a:tab pos="7656513" algn="l"/>
                  <a:tab pos="8570913" algn="l"/>
                  <a:tab pos="9485313" algn="l"/>
                  <a:tab pos="10399713" algn="l"/>
                </a:tabLst>
              </a:pPr>
              <a:r>
                <a:rPr lang="fr-CA" sz="2800" dirty="0">
                  <a:solidFill>
                    <a:srgbClr val="000000"/>
                  </a:solidFill>
                </a:rPr>
                <a:t>Tendance des personnes à se comporter </a:t>
              </a:r>
              <a:r>
                <a:rPr lang="fr-CA" sz="2800" b="1" dirty="0">
                  <a:solidFill>
                    <a:srgbClr val="C00000"/>
                  </a:solidFill>
                </a:rPr>
                <a:t>selon les attentes </a:t>
              </a:r>
              <a:r>
                <a:rPr lang="fr-CA" sz="2800" dirty="0">
                  <a:solidFill>
                    <a:srgbClr val="000000"/>
                  </a:solidFill>
                </a:rPr>
                <a:t>qu’on a d’elles</a:t>
              </a:r>
            </a:p>
            <a:p>
              <a:pPr marL="341313" indent="-341313" eaLnBrk="0" hangingPunct="0">
                <a:spcBef>
                  <a:spcPts val="700"/>
                </a:spcBef>
                <a:buFont typeface="Arial" charset="0"/>
                <a:buNone/>
                <a:tabLst>
                  <a:tab pos="341313" algn="l"/>
                  <a:tab pos="1255713" algn="l"/>
                  <a:tab pos="2170113" algn="l"/>
                  <a:tab pos="3084513" algn="l"/>
                  <a:tab pos="3998913" algn="l"/>
                  <a:tab pos="4913313" algn="l"/>
                  <a:tab pos="5827713" algn="l"/>
                  <a:tab pos="6742113" algn="l"/>
                  <a:tab pos="7656513" algn="l"/>
                  <a:tab pos="8570913" algn="l"/>
                  <a:tab pos="9485313" algn="l"/>
                  <a:tab pos="10399713" algn="l"/>
                </a:tabLst>
              </a:pPr>
              <a:endParaRPr lang="fr-CA" sz="2800" dirty="0">
                <a:solidFill>
                  <a:srgbClr val="000000"/>
                </a:solidFill>
              </a:endParaRPr>
            </a:p>
            <a:p>
              <a:pPr marL="341313" indent="-341313" eaLnBrk="0" hangingPunct="0">
                <a:spcBef>
                  <a:spcPts val="700"/>
                </a:spcBef>
                <a:buFont typeface="Arial" charset="0"/>
                <a:buChar char="•"/>
                <a:tabLst>
                  <a:tab pos="341313" algn="l"/>
                  <a:tab pos="1255713" algn="l"/>
                  <a:tab pos="2170113" algn="l"/>
                  <a:tab pos="3084513" algn="l"/>
                  <a:tab pos="3998913" algn="l"/>
                  <a:tab pos="4913313" algn="l"/>
                  <a:tab pos="5827713" algn="l"/>
                  <a:tab pos="6742113" algn="l"/>
                  <a:tab pos="7656513" algn="l"/>
                  <a:tab pos="8570913" algn="l"/>
                  <a:tab pos="9485313" algn="l"/>
                  <a:tab pos="10399713" algn="l"/>
                </a:tabLst>
              </a:pPr>
              <a:r>
                <a:rPr lang="fr-CA" sz="2800" dirty="0">
                  <a:solidFill>
                    <a:srgbClr val="000000"/>
                  </a:solidFill>
                </a:rPr>
                <a:t>D'où la confirmation du préjugé de départ</a:t>
              </a:r>
            </a:p>
          </p:txBody>
        </p:sp>
      </p:grpSp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73025" y="2590800"/>
            <a:ext cx="3810000" cy="41148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500"/>
              </a:spcBef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</a:endParaRPr>
          </a:p>
          <a:p>
            <a:pPr marL="341313" indent="-341313">
              <a:spcBef>
                <a:spcPts val="500"/>
              </a:spcBef>
              <a:buClr>
                <a:srgbClr val="C00000"/>
              </a:buClr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500"/>
              </a:spcBef>
              <a:buClr>
                <a:srgbClr val="C00000"/>
              </a:buClr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500"/>
              </a:spcBef>
              <a:buClr>
                <a:srgbClr val="C00000"/>
              </a:buClr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500"/>
              </a:spcBef>
              <a:buClr>
                <a:srgbClr val="C00000"/>
              </a:buClr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500"/>
              </a:spcBef>
              <a:buClr>
                <a:srgbClr val="C00000"/>
              </a:buClr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500"/>
              </a:spcBef>
              <a:buClr>
                <a:srgbClr val="C00000"/>
              </a:buClr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1313" indent="-341313">
              <a:spcBef>
                <a:spcPts val="500"/>
              </a:spcBef>
              <a:buClr>
                <a:srgbClr val="C00000"/>
              </a:buClr>
              <a:buFont typeface="Arial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fr-CA" sz="2000" b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3558" name="Rectangle 7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436982D4-9C28-4C37-B8FE-A87327F453BD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46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25602" name="Text Box 2"/>
          <p:cNvSpPr txBox="1">
            <a:spLocks noChangeArrowheads="1"/>
          </p:cNvSpPr>
          <p:nvPr/>
        </p:nvSpPr>
        <p:spPr bwMode="auto">
          <a:xfrm>
            <a:off x="685800" y="585788"/>
            <a:ext cx="7772400" cy="118903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MENACE </a:t>
            </a:r>
            <a:br>
              <a:rPr lang="fr-CA" sz="36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fr-CA" sz="36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DU STÉRÉOTYPE</a:t>
            </a:r>
          </a:p>
        </p:txBody>
      </p:sp>
      <p:grpSp>
        <p:nvGrpSpPr>
          <p:cNvPr id="24580" name="Group 3"/>
          <p:cNvGrpSpPr>
            <a:grpSpLocks/>
          </p:cNvGrpSpPr>
          <p:nvPr/>
        </p:nvGrpSpPr>
        <p:grpSpPr bwMode="auto">
          <a:xfrm>
            <a:off x="-139" y="1974850"/>
            <a:ext cx="4572146" cy="4478339"/>
            <a:chOff x="330" y="1244"/>
            <a:chExt cx="2545" cy="2821"/>
          </a:xfrm>
        </p:grpSpPr>
        <p:pic>
          <p:nvPicPr>
            <p:cNvPr id="24585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30" y="1244"/>
              <a:ext cx="2408" cy="260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4586" name="Text Box 5"/>
            <p:cNvSpPr txBox="1">
              <a:spLocks noChangeArrowheads="1"/>
            </p:cNvSpPr>
            <p:nvPr/>
          </p:nvSpPr>
          <p:spPr bwMode="auto">
            <a:xfrm>
              <a:off x="330" y="1248"/>
              <a:ext cx="2545" cy="2817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lIns="90000" tIns="46800" rIns="90000" bIns="46800"/>
            <a:lstStyle/>
            <a:p>
              <a:pPr marL="341313" indent="-341313" eaLnBrk="0" hangingPunct="0">
                <a:spcBef>
                  <a:spcPts val="600"/>
                </a:spcBef>
                <a:tabLst>
                  <a:tab pos="341313" algn="l"/>
                  <a:tab pos="1255713" algn="l"/>
                  <a:tab pos="2170113" algn="l"/>
                  <a:tab pos="3084513" algn="l"/>
                  <a:tab pos="3998913" algn="l"/>
                  <a:tab pos="4913313" algn="l"/>
                  <a:tab pos="5827713" algn="l"/>
                  <a:tab pos="6742113" algn="l"/>
                  <a:tab pos="7656513" algn="l"/>
                  <a:tab pos="8570913" algn="l"/>
                  <a:tab pos="9485313" algn="l"/>
                  <a:tab pos="10399713" algn="l"/>
                </a:tabLst>
              </a:pPr>
              <a:r>
                <a:rPr lang="fr-CA" dirty="0">
                  <a:solidFill>
                    <a:srgbClr val="000000"/>
                  </a:solidFill>
                </a:rPr>
                <a:t>	</a:t>
              </a:r>
              <a:r>
                <a:rPr lang="fr-CA" sz="3200" b="1" dirty="0" smtClean="0">
                  <a:solidFill>
                    <a:srgbClr val="C00000"/>
                  </a:solidFill>
                </a:rPr>
                <a:t>Appréhension</a:t>
              </a:r>
              <a:r>
                <a:rPr lang="fr-CA" sz="3200" dirty="0" smtClean="0">
                  <a:solidFill>
                    <a:srgbClr val="000000"/>
                  </a:solidFill>
                </a:rPr>
                <a:t> </a:t>
              </a:r>
              <a:r>
                <a:rPr lang="fr-CA" sz="3200" dirty="0">
                  <a:solidFill>
                    <a:srgbClr val="000000"/>
                  </a:solidFill>
                </a:rPr>
                <a:t>éprouvée par les membres d’un groupe minoritaire parce que leur comportement pourrait </a:t>
              </a:r>
              <a:r>
                <a:rPr lang="fr-CA" sz="3200" b="1" dirty="0">
                  <a:solidFill>
                    <a:srgbClr val="C00000"/>
                  </a:solidFill>
                </a:rPr>
                <a:t>confirmer un stéréotype </a:t>
              </a:r>
              <a:r>
                <a:rPr lang="fr-CA" sz="3200" dirty="0">
                  <a:solidFill>
                    <a:srgbClr val="000000"/>
                  </a:solidFill>
                </a:rPr>
                <a:t>entretenu à leur </a:t>
              </a:r>
              <a:r>
                <a:rPr lang="fr-CA" sz="3200" dirty="0" smtClean="0">
                  <a:solidFill>
                    <a:srgbClr val="000000"/>
                  </a:solidFill>
                </a:rPr>
                <a:t>égard.</a:t>
              </a:r>
              <a:endParaRPr lang="fr-CA" sz="3200" dirty="0">
                <a:solidFill>
                  <a:srgbClr val="000000"/>
                </a:solidFill>
              </a:endParaRPr>
            </a:p>
          </p:txBody>
        </p:sp>
      </p:grpSp>
      <p:sp>
        <p:nvSpPr>
          <p:cNvPr id="24581" name="Rectangle 6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  <p:grpSp>
        <p:nvGrpSpPr>
          <p:cNvPr id="24582" name="Group 7"/>
          <p:cNvGrpSpPr>
            <a:grpSpLocks/>
          </p:cNvGrpSpPr>
          <p:nvPr/>
        </p:nvGrpSpPr>
        <p:grpSpPr bwMode="auto">
          <a:xfrm>
            <a:off x="4643438" y="2214563"/>
            <a:ext cx="3808412" cy="2947987"/>
            <a:chOff x="2925" y="1395"/>
            <a:chExt cx="2399" cy="1857"/>
          </a:xfrm>
        </p:grpSpPr>
        <p:pic>
          <p:nvPicPr>
            <p:cNvPr id="24583" name="Picture 8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2925" y="1395"/>
              <a:ext cx="2400" cy="185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4584" name="Text Box 9"/>
            <p:cNvSpPr txBox="1">
              <a:spLocks noChangeArrowheads="1"/>
            </p:cNvSpPr>
            <p:nvPr/>
          </p:nvSpPr>
          <p:spPr bwMode="auto">
            <a:xfrm>
              <a:off x="2925" y="1395"/>
              <a:ext cx="2400" cy="185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15B541DB-814F-4FB2-BA55-3A06F20FE97A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47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PRÉJUGÉ ET BIEN-ÊTRE PSYCHOLOGIQUE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67544" y="1700808"/>
            <a:ext cx="7740352" cy="4608512"/>
          </a:xfrm>
          <a:prstGeom prst="rect">
            <a:avLst/>
          </a:prstGeom>
          <a:solidFill>
            <a:srgbClr val="FFFF99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3600" dirty="0" smtClean="0">
                <a:solidFill>
                  <a:schemeClr val="tx1"/>
                </a:solidFill>
              </a:rPr>
              <a:t>	Être </a:t>
            </a:r>
            <a:r>
              <a:rPr lang="fr-CA" sz="3600" dirty="0">
                <a:solidFill>
                  <a:schemeClr val="tx1"/>
                </a:solidFill>
              </a:rPr>
              <a:t>victime de discrimination peut avoir des effets négatifs : </a:t>
            </a:r>
          </a:p>
          <a:p>
            <a:pPr marL="1141413" lvl="2" indent="-284163">
              <a:spcBef>
                <a:spcPts val="600"/>
              </a:spcBef>
              <a:buClr>
                <a:srgbClr val="C00000"/>
              </a:buClr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dirty="0">
                <a:solidFill>
                  <a:srgbClr val="C00000"/>
                </a:solidFill>
              </a:rPr>
              <a:t>E</a:t>
            </a:r>
            <a:r>
              <a:rPr lang="fr-CA" sz="2800" dirty="0" smtClean="0">
                <a:solidFill>
                  <a:srgbClr val="C00000"/>
                </a:solidFill>
              </a:rPr>
              <a:t>stime </a:t>
            </a:r>
            <a:r>
              <a:rPr lang="fr-CA" sz="2800" dirty="0">
                <a:solidFill>
                  <a:srgbClr val="C00000"/>
                </a:solidFill>
              </a:rPr>
              <a:t>de soi </a:t>
            </a:r>
            <a:r>
              <a:rPr lang="fr-CA" sz="2800" dirty="0">
                <a:solidFill>
                  <a:schemeClr val="tx1"/>
                </a:solidFill>
              </a:rPr>
              <a:t>plus faible</a:t>
            </a:r>
          </a:p>
          <a:p>
            <a:pPr marL="1141413" lvl="2" indent="-284163">
              <a:spcBef>
                <a:spcPts val="600"/>
              </a:spcBef>
              <a:buClr>
                <a:srgbClr val="C00000"/>
              </a:buClr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dirty="0">
                <a:solidFill>
                  <a:srgbClr val="C00000"/>
                </a:solidFill>
              </a:rPr>
              <a:t>D</a:t>
            </a:r>
            <a:r>
              <a:rPr lang="fr-CA" sz="2800" dirty="0" smtClean="0">
                <a:solidFill>
                  <a:srgbClr val="C00000"/>
                </a:solidFill>
              </a:rPr>
              <a:t>épression</a:t>
            </a:r>
            <a:endParaRPr lang="fr-CA" sz="2800" dirty="0">
              <a:solidFill>
                <a:srgbClr val="C00000"/>
              </a:solidFill>
            </a:endParaRPr>
          </a:p>
          <a:p>
            <a:pPr marL="1141413" lvl="2" indent="-284163">
              <a:spcBef>
                <a:spcPts val="600"/>
              </a:spcBef>
              <a:buClr>
                <a:srgbClr val="C00000"/>
              </a:buClr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dirty="0">
                <a:solidFill>
                  <a:srgbClr val="C00000"/>
                </a:solidFill>
              </a:rPr>
              <a:t>S</a:t>
            </a:r>
            <a:r>
              <a:rPr lang="fr-CA" sz="2800" dirty="0" smtClean="0">
                <a:solidFill>
                  <a:srgbClr val="C00000"/>
                </a:solidFill>
              </a:rPr>
              <a:t>tress</a:t>
            </a:r>
            <a:r>
              <a:rPr lang="fr-CA" sz="2800" dirty="0" smtClean="0">
                <a:solidFill>
                  <a:schemeClr val="tx1"/>
                </a:solidFill>
              </a:rPr>
              <a:t> </a:t>
            </a:r>
            <a:r>
              <a:rPr lang="fr-CA" sz="2800" dirty="0">
                <a:solidFill>
                  <a:schemeClr val="tx1"/>
                </a:solidFill>
              </a:rPr>
              <a:t>plus élevé</a:t>
            </a:r>
            <a:r>
              <a:rPr lang="fr-CA" sz="2800" dirty="0" smtClean="0">
                <a:solidFill>
                  <a:schemeClr val="tx1"/>
                </a:solidFill>
              </a:rPr>
              <a:t>…</a:t>
            </a:r>
          </a:p>
          <a:p>
            <a:pPr marL="1141413" lvl="2" indent="-284163">
              <a:spcBef>
                <a:spcPts val="600"/>
              </a:spcBef>
              <a:buClr>
                <a:srgbClr val="C00000"/>
              </a:buClr>
              <a:buFont typeface="Wingdings" pitchFamily="2" charset="2"/>
              <a:buChar char="Ø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2800" dirty="0" smtClean="0">
              <a:solidFill>
                <a:schemeClr val="tx1"/>
              </a:solidFill>
            </a:endParaRPr>
          </a:p>
          <a:p>
            <a:pPr marL="741363" lvl="1" indent="-284163">
              <a:spcBef>
                <a:spcPts val="600"/>
              </a:spcBef>
              <a:buClr>
                <a:srgbClr val="C00000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2800" dirty="0" smtClean="0">
                <a:solidFill>
                  <a:schemeClr val="tx1"/>
                </a:solidFill>
              </a:rPr>
              <a:t>Dépend toutefois de la perception qu’a l’individu de la discrimination</a:t>
            </a:r>
            <a:endParaRPr lang="fr-CA" sz="2800" dirty="0">
              <a:solidFill>
                <a:schemeClr val="tx1"/>
              </a:solidFill>
            </a:endParaRPr>
          </a:p>
        </p:txBody>
      </p:sp>
      <p:sp>
        <p:nvSpPr>
          <p:cNvPr id="25606" name="Rectangle 5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</a:t>
            </a:r>
            <a:r>
              <a:rPr lang="en-US" sz="1200" dirty="0" err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Stéréotypes</a:t>
            </a:r>
            <a:r>
              <a:rPr lang="en-US" sz="1200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, </a:t>
            </a:r>
            <a:r>
              <a:rPr lang="en-US" sz="1200" dirty="0" err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préjugés</a:t>
            </a:r>
            <a:r>
              <a:rPr lang="en-US" sz="1200" dirty="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et discrimination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7" dur="20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2" dur="2000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27" dur="2000"/>
                                        <p:tgtEl>
                                          <p:spTgt spid="266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1"/>
          <p:cNvSpPr txBox="1">
            <a:spLocks noChangeArrowheads="1"/>
          </p:cNvSpPr>
          <p:nvPr/>
        </p:nvSpPr>
        <p:spPr bwMode="auto">
          <a:xfrm>
            <a:off x="642938" y="3213100"/>
            <a:ext cx="7772400" cy="1501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b"/>
          <a:lstStyle/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fr-CA" sz="2000" b="1">
              <a:solidFill>
                <a:srgbClr val="000000"/>
              </a:solidFill>
            </a:endParaRP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r>
              <a:rPr lang="fr-CA" sz="2000" b="1">
                <a:solidFill>
                  <a:srgbClr val="000000"/>
                </a:solidFill>
              </a:rPr>
              <a:t>Stéréotypes, préjugés et discrimination </a:t>
            </a:r>
          </a:p>
          <a:p>
            <a:pPr>
              <a:spcBef>
                <a:spcPts val="500"/>
              </a:spcBef>
              <a:tabLst>
                <a:tab pos="569913" algn="l"/>
                <a:tab pos="1484313" algn="l"/>
                <a:tab pos="2398713" algn="l"/>
                <a:tab pos="3313113" algn="l"/>
                <a:tab pos="4227513" algn="l"/>
                <a:tab pos="5141913" algn="l"/>
                <a:tab pos="6056313" algn="l"/>
                <a:tab pos="6970713" algn="l"/>
                <a:tab pos="7885113" algn="l"/>
                <a:tab pos="8799513" algn="l"/>
                <a:tab pos="9713913" algn="l"/>
              </a:tabLst>
            </a:pPr>
            <a:endParaRPr lang="en-US" sz="2000" b="1">
              <a:solidFill>
                <a:srgbClr val="000000"/>
              </a:solidFill>
            </a:endParaRP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68114246-AF5C-46B9-B014-8D5F3C2686BB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48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grpSp>
        <p:nvGrpSpPr>
          <p:cNvPr id="26628" name="Group 3"/>
          <p:cNvGrpSpPr>
            <a:grpSpLocks/>
          </p:cNvGrpSpPr>
          <p:nvPr/>
        </p:nvGrpSpPr>
        <p:grpSpPr bwMode="auto">
          <a:xfrm>
            <a:off x="481013" y="4286250"/>
            <a:ext cx="8027987" cy="2971800"/>
            <a:chOff x="303" y="2700"/>
            <a:chExt cx="5057" cy="1872"/>
          </a:xfrm>
        </p:grpSpPr>
        <p:pic>
          <p:nvPicPr>
            <p:cNvPr id="26631" name="Picture 4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6632" name="Text Box 5"/>
            <p:cNvSpPr txBox="1">
              <a:spLocks noChangeArrowheads="1"/>
            </p:cNvSpPr>
            <p:nvPr/>
          </p:nvSpPr>
          <p:spPr bwMode="auto">
            <a:xfrm>
              <a:off x="303" y="2700"/>
              <a:ext cx="5058" cy="1873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9" name="ZoneTexte 8"/>
          <p:cNvSpPr txBox="1"/>
          <p:nvPr/>
        </p:nvSpPr>
        <p:spPr>
          <a:xfrm>
            <a:off x="8388424" y="2204864"/>
            <a:ext cx="430887" cy="1368152"/>
          </a:xfrm>
          <a:prstGeom prst="rect">
            <a:avLst/>
          </a:prstGeom>
          <a:noFill/>
        </p:spPr>
        <p:txBody>
          <a:bodyPr vert="vert270" anchor="ctr">
            <a:spAutoFit/>
          </a:bodyPr>
          <a:lstStyle/>
          <a:p>
            <a:pPr>
              <a:defRPr/>
            </a:pPr>
            <a:r>
              <a:rPr lang="fr-CA" sz="800" dirty="0">
                <a:solidFill>
                  <a:schemeClr val="tx1"/>
                </a:solidFill>
              </a:rPr>
              <a:t>Kevin </a:t>
            </a:r>
            <a:r>
              <a:rPr lang="fr-CA" sz="800" dirty="0" err="1">
                <a:solidFill>
                  <a:schemeClr val="tx1"/>
                </a:solidFill>
              </a:rPr>
              <a:t>Renes</a:t>
            </a:r>
            <a:r>
              <a:rPr lang="fr-CA" sz="800" dirty="0">
                <a:solidFill>
                  <a:schemeClr val="tx1"/>
                </a:solidFill>
              </a:rPr>
              <a:t>/</a:t>
            </a:r>
            <a:r>
              <a:rPr lang="fr-CA" sz="800" dirty="0" err="1">
                <a:solidFill>
                  <a:schemeClr val="tx1"/>
                </a:solidFill>
              </a:rPr>
              <a:t>Shutterstock</a:t>
            </a:r>
            <a:endParaRPr lang="fr-CA" sz="800" dirty="0">
              <a:solidFill>
                <a:schemeClr val="tx1"/>
              </a:solidFill>
            </a:endParaRPr>
          </a:p>
          <a:p>
            <a:pPr>
              <a:defRPr/>
            </a:pPr>
            <a:endParaRPr lang="fr-CA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FD6E95B9-A0F2-4087-9B6B-0372D761F058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49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LE CONTACT INTERGROUPE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3491880" y="1340768"/>
            <a:ext cx="5250731" cy="53285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3600" dirty="0" smtClean="0">
                <a:solidFill>
                  <a:srgbClr val="000000"/>
                </a:solidFill>
              </a:rPr>
              <a:t>	Réunir </a:t>
            </a:r>
            <a:r>
              <a:rPr lang="fr-CA" sz="3600" dirty="0">
                <a:solidFill>
                  <a:srgbClr val="000000"/>
                </a:solidFill>
              </a:rPr>
              <a:t>des groupes hostiles pour collaborer à un projet commun :</a:t>
            </a:r>
          </a:p>
          <a:p>
            <a:pPr marL="914400" lvl="2" indent="0">
              <a:spcBef>
                <a:spcPts val="500"/>
              </a:spcBef>
              <a:buClr>
                <a:srgbClr val="C00000"/>
              </a:buClr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2800" b="1" dirty="0">
              <a:solidFill>
                <a:srgbClr val="C00000"/>
              </a:solidFill>
            </a:endParaRPr>
          </a:p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r>
              <a:rPr lang="fr-CA" sz="3600" dirty="0" smtClean="0">
                <a:solidFill>
                  <a:srgbClr val="000000"/>
                </a:solidFill>
              </a:rPr>
              <a:t>	Être </a:t>
            </a:r>
            <a:r>
              <a:rPr lang="fr-CA" sz="3600" dirty="0">
                <a:solidFill>
                  <a:srgbClr val="000000"/>
                </a:solidFill>
              </a:rPr>
              <a:t>en contact les uns avec les </a:t>
            </a:r>
            <a:r>
              <a:rPr lang="fr-CA" sz="3600" dirty="0" smtClean="0">
                <a:solidFill>
                  <a:srgbClr val="000000"/>
                </a:solidFill>
              </a:rPr>
              <a:t>autres</a:t>
            </a:r>
          </a:p>
          <a:p>
            <a:pPr marL="341313" indent="-341313">
              <a:spcBef>
                <a:spcPts val="6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600" dirty="0">
              <a:solidFill>
                <a:srgbClr val="000000"/>
              </a:solidFill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1844824"/>
            <a:ext cx="307777" cy="1728192"/>
          </a:xfrm>
          <a:prstGeom prst="rect">
            <a:avLst/>
          </a:prstGeom>
          <a:noFill/>
        </p:spPr>
        <p:txBody>
          <a:bodyPr vert="vert270" anchor="ctr">
            <a:spAutoFit/>
          </a:bodyPr>
          <a:lstStyle/>
          <a:p>
            <a:pPr>
              <a:defRPr/>
            </a:pPr>
            <a:r>
              <a:rPr lang="fr-CA" sz="800" dirty="0" err="1">
                <a:solidFill>
                  <a:schemeClr val="tx1"/>
                </a:solidFill>
              </a:rPr>
              <a:t>Svens</a:t>
            </a:r>
            <a:r>
              <a:rPr lang="fr-CA" sz="800" dirty="0">
                <a:solidFill>
                  <a:schemeClr val="tx1"/>
                </a:solidFill>
              </a:rPr>
              <a:t>/</a:t>
            </a:r>
            <a:r>
              <a:rPr lang="fr-CA" sz="800" dirty="0" err="1">
                <a:solidFill>
                  <a:schemeClr val="tx1"/>
                </a:solidFill>
              </a:rPr>
              <a:t>Shutterstock</a:t>
            </a:r>
            <a:endParaRPr lang="fr-CA" sz="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286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286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B0B510BB-FB23-4246-9E1D-4749FD18915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50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29698" name="Text Box 2"/>
          <p:cNvSpPr txBox="1">
            <a:spLocks noChangeArrowheads="1"/>
          </p:cNvSpPr>
          <p:nvPr/>
        </p:nvSpPr>
        <p:spPr bwMode="auto">
          <a:xfrm>
            <a:off x="251520" y="1052736"/>
            <a:ext cx="8568952" cy="5400600"/>
          </a:xfrm>
          <a:prstGeom prst="rect">
            <a:avLst/>
          </a:prstGeom>
          <a:solidFill>
            <a:srgbClr val="FFFF99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>
              <a:spcBef>
                <a:spcPts val="6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fr-CA" dirty="0">
                <a:solidFill>
                  <a:srgbClr val="000000"/>
                </a:solidFill>
              </a:rPr>
              <a:t>Il faut défaire la catégorisation « NOUS » </a:t>
            </a:r>
            <a:r>
              <a:rPr lang="fr-CA" dirty="0" smtClean="0">
                <a:solidFill>
                  <a:srgbClr val="000000"/>
                </a:solidFill>
              </a:rPr>
              <a:t>et </a:t>
            </a:r>
            <a:r>
              <a:rPr lang="fr-CA" dirty="0">
                <a:solidFill>
                  <a:srgbClr val="000000"/>
                </a:solidFill>
              </a:rPr>
              <a:t>« EUX » :</a:t>
            </a:r>
          </a:p>
          <a:p>
            <a:pPr marL="341313" indent="-341313">
              <a:spcBef>
                <a:spcPts val="6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fr-CA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fr-CA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fr-CA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fr-CA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fr-CA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700"/>
              </a:spcBef>
              <a:buFont typeface="Arial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fr-CA" dirty="0" smtClean="0">
              <a:solidFill>
                <a:srgbClr val="000000"/>
              </a:solidFill>
            </a:endParaRPr>
          </a:p>
          <a:p>
            <a:pPr>
              <a:spcBef>
                <a:spcPts val="7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fr-CA" dirty="0" smtClean="0">
              <a:solidFill>
                <a:srgbClr val="000000"/>
              </a:solidFill>
            </a:endParaRPr>
          </a:p>
        </p:txBody>
      </p:sp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904056" y="274137"/>
            <a:ext cx="7772400" cy="914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200" b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MODIFICATION DES CATÉGORIES</a:t>
            </a:r>
          </a:p>
        </p:txBody>
      </p:sp>
      <p:sp>
        <p:nvSpPr>
          <p:cNvPr id="28677" name="Rectangle 4"/>
          <p:cNvSpPr>
            <a:spLocks noChangeArrowheads="1"/>
          </p:cNvSpPr>
          <p:nvPr/>
        </p:nvSpPr>
        <p:spPr bwMode="auto">
          <a:xfrm>
            <a:off x="2133600" y="6477000"/>
            <a:ext cx="586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US" sz="1200" b="1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CHAPITRE 5</a:t>
            </a:r>
            <a:r>
              <a:rPr lang="en-US" sz="12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t>  -  Stéréotypes, préjugés et discrimination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1844824"/>
            <a:ext cx="4860032" cy="2376264"/>
            <a:chOff x="622" y="1521"/>
            <a:chExt cx="2176" cy="1051"/>
          </a:xfrm>
        </p:grpSpPr>
        <p:pic>
          <p:nvPicPr>
            <p:cNvPr id="28684" name="Picture 6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622" y="1521"/>
              <a:ext cx="2177" cy="105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8685" name="Text Box 7"/>
            <p:cNvSpPr txBox="1">
              <a:spLocks noChangeArrowheads="1"/>
            </p:cNvSpPr>
            <p:nvPr/>
          </p:nvSpPr>
          <p:spPr bwMode="auto">
            <a:xfrm>
              <a:off x="946" y="1682"/>
              <a:ext cx="1528" cy="73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467544" y="2132856"/>
            <a:ext cx="4104456" cy="20950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2800" b="1" dirty="0" smtClean="0">
                <a:solidFill>
                  <a:schemeClr val="tx1"/>
                </a:solidFill>
              </a:rPr>
              <a:t>Prendre conscience </a:t>
            </a:r>
            <a:r>
              <a:rPr lang="fr-CA" sz="2800" b="1" dirty="0">
                <a:solidFill>
                  <a:schemeClr val="tx1"/>
                </a:solidFill>
              </a:rPr>
              <a:t>des points communs entre les deux </a:t>
            </a:r>
            <a:r>
              <a:rPr lang="fr-CA" sz="2800" b="1" dirty="0" smtClean="0">
                <a:solidFill>
                  <a:schemeClr val="tx1"/>
                </a:solidFill>
              </a:rPr>
              <a:t>groupes. </a:t>
            </a:r>
            <a:endParaRPr lang="fr-CA" sz="2800" b="1" dirty="0">
              <a:solidFill>
                <a:schemeClr val="tx1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fr-CA" sz="1800" b="1" dirty="0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4860032" y="1556792"/>
            <a:ext cx="3960440" cy="3024336"/>
            <a:chOff x="3007" y="1521"/>
            <a:chExt cx="2130" cy="1097"/>
          </a:xfrm>
        </p:grpSpPr>
        <p:pic>
          <p:nvPicPr>
            <p:cNvPr id="28682" name="Picture 10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007" y="1521"/>
              <a:ext cx="2131" cy="1098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28683" name="Text Box 11"/>
            <p:cNvSpPr txBox="1">
              <a:spLocks noChangeArrowheads="1"/>
            </p:cNvSpPr>
            <p:nvPr/>
          </p:nvSpPr>
          <p:spPr bwMode="auto">
            <a:xfrm>
              <a:off x="3325" y="1688"/>
              <a:ext cx="1495" cy="76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5148064" y="1772816"/>
            <a:ext cx="3528392" cy="181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square"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2800" b="1" dirty="0" smtClean="0">
                <a:solidFill>
                  <a:schemeClr val="tx1"/>
                </a:solidFill>
              </a:rPr>
              <a:t>Prendre conscience </a:t>
            </a:r>
            <a:r>
              <a:rPr lang="fr-CA" sz="2800" b="1" dirty="0">
                <a:solidFill>
                  <a:schemeClr val="tx1"/>
                </a:solidFill>
              </a:rPr>
              <a:t>des différences </a:t>
            </a:r>
            <a:r>
              <a:rPr lang="fr-CA" sz="2800" b="1" dirty="0" smtClean="0">
                <a:solidFill>
                  <a:schemeClr val="tx1"/>
                </a:solidFill>
              </a:rPr>
              <a:t>individuelles.</a:t>
            </a:r>
            <a:endParaRPr lang="fr-CA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7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 additive="repl">
                                        <p:cTn id="12" dur="20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2" dur="1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23" dur="1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24" dur="1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34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35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36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6553200" y="6477000"/>
            <a:ext cx="2057400" cy="228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 anchor="ctr"/>
          <a:lstStyle/>
          <a:p>
            <a:pPr algn="r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7F85EE3B-6BD8-4C63-87B2-8C6291A276A6}" type="slidenum">
              <a:rPr lang="fr-CA" sz="1400">
                <a:solidFill>
                  <a:srgbClr val="000000"/>
                </a:solidFill>
                <a:ea typeface="ヒラギノ角ゴ Pro W3" charset="0"/>
                <a:cs typeface="ヒラギノ角ゴ Pro W3" charset="0"/>
              </a:rPr>
              <a:pPr algn="r" eaLnBrk="0" hangingPunct="0">
                <a:tabLst>
                  <a:tab pos="0" algn="l"/>
                  <a:tab pos="914400" algn="l"/>
                  <a:tab pos="1828800" algn="l"/>
                  <a:tab pos="2743200" algn="l"/>
                  <a:tab pos="3657600" algn="l"/>
                  <a:tab pos="4572000" algn="l"/>
                  <a:tab pos="5486400" algn="l"/>
                  <a:tab pos="6400800" algn="l"/>
                  <a:tab pos="7315200" algn="l"/>
                  <a:tab pos="8229600" algn="l"/>
                  <a:tab pos="9144000" algn="l"/>
                  <a:tab pos="10058400" algn="l"/>
                </a:tabLst>
              </a:pPr>
              <a:t>51</a:t>
            </a:fld>
            <a:endParaRPr lang="fr-CA" sz="1400">
              <a:solidFill>
                <a:srgbClr val="000000"/>
              </a:solidFill>
              <a:ea typeface="ヒラギノ角ゴ Pro W3" charset="0"/>
              <a:cs typeface="ヒラギノ角ゴ Pro W3" charset="0"/>
            </a:endParaRPr>
          </a:p>
        </p:txBody>
      </p:sp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107504" y="1340768"/>
            <a:ext cx="8784976" cy="532859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lvl="0"/>
            <a:r>
              <a:rPr lang="fr-CA" sz="3200" b="1" dirty="0" smtClean="0">
                <a:solidFill>
                  <a:srgbClr val="C00000"/>
                </a:solidFill>
              </a:rPr>
              <a:t>DÉCATÉGORISATION</a:t>
            </a: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On défait le nous et eux</a:t>
            </a:r>
          </a:p>
          <a:p>
            <a:pPr lvl="1">
              <a:buFont typeface="Wingdings" pitchFamily="2" charset="2"/>
              <a:buChar char="Ø"/>
            </a:pPr>
            <a:endParaRPr lang="fr-CA" sz="3200" dirty="0" smtClean="0">
              <a:solidFill>
                <a:schemeClr val="tx1"/>
              </a:solidFill>
            </a:endParaRPr>
          </a:p>
          <a:p>
            <a:r>
              <a:rPr lang="fr-CA" sz="3200" b="1" dirty="0" smtClean="0">
                <a:solidFill>
                  <a:srgbClr val="C00000"/>
                </a:solidFill>
              </a:rPr>
              <a:t>RECATÉGORISATION</a:t>
            </a:r>
          </a:p>
          <a:p>
            <a:pPr lvl="1">
              <a:buFont typeface="Wingdings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On crée une identité sociale commune</a:t>
            </a:r>
          </a:p>
          <a:p>
            <a:pPr lvl="1">
              <a:buFont typeface="Wingdings" pitchFamily="2" charset="2"/>
              <a:buChar char="Ø"/>
            </a:pPr>
            <a:endParaRPr lang="fr-CA" sz="3200" dirty="0">
              <a:solidFill>
                <a:schemeClr val="tx1"/>
              </a:solidFill>
            </a:endParaRPr>
          </a:p>
          <a:p>
            <a:r>
              <a:rPr lang="fr-CA" sz="3200" b="1" dirty="0" smtClean="0">
                <a:solidFill>
                  <a:srgbClr val="C00000"/>
                </a:solidFill>
              </a:rPr>
              <a:t>IDENTIFICATION DOUBLE</a:t>
            </a:r>
          </a:p>
          <a:p>
            <a:pPr marL="1200150" lvl="1" indent="-457200">
              <a:buFont typeface="Wingdings" panose="05000000000000000000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Maintien et valorise la distinction </a:t>
            </a:r>
            <a:r>
              <a:rPr lang="fr-CA" sz="3200" dirty="0" err="1" smtClean="0">
                <a:solidFill>
                  <a:schemeClr val="tx1"/>
                </a:solidFill>
              </a:rPr>
              <a:t>endogroupe</a:t>
            </a:r>
            <a:r>
              <a:rPr lang="fr-CA" sz="3200" dirty="0" smtClean="0">
                <a:solidFill>
                  <a:schemeClr val="tx1"/>
                </a:solidFill>
              </a:rPr>
              <a:t> et </a:t>
            </a:r>
            <a:r>
              <a:rPr lang="fr-CA" sz="3200" dirty="0" err="1" smtClean="0">
                <a:solidFill>
                  <a:schemeClr val="tx1"/>
                </a:solidFill>
              </a:rPr>
              <a:t>exogroupe</a:t>
            </a:r>
            <a:endParaRPr lang="fr-CA" sz="3200" dirty="0" smtClean="0">
              <a:solidFill>
                <a:schemeClr val="tx1"/>
              </a:solidFill>
            </a:endParaRPr>
          </a:p>
          <a:p>
            <a:pPr marL="1200150" lvl="1" indent="-457200">
              <a:buFont typeface="Wingdings" panose="05000000000000000000" pitchFamily="2" charset="2"/>
              <a:buChar char="Ø"/>
            </a:pPr>
            <a:r>
              <a:rPr lang="fr-CA" sz="3200" dirty="0" smtClean="0">
                <a:solidFill>
                  <a:schemeClr val="tx1"/>
                </a:solidFill>
              </a:rPr>
              <a:t>Établie également une entité globale commune</a:t>
            </a:r>
            <a:endParaRPr lang="en-US" sz="3200" dirty="0" smtClean="0">
              <a:solidFill>
                <a:schemeClr val="tx1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b="1" u="sng" dirty="0" smtClean="0">
              <a:solidFill>
                <a:srgbClr val="000000"/>
              </a:solidFill>
            </a:endParaRPr>
          </a:p>
          <a:p>
            <a:pPr marL="1084263" lvl="1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CA" sz="3200" dirty="0" smtClean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fr-CA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ClrTx/>
              <a:buSzTx/>
              <a:buFontTx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800"/>
              </a:spcBef>
              <a:buFont typeface="Arial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  <a:defRPr/>
            </a:pPr>
            <a:endParaRPr lang="en-US" sz="3200" dirty="0">
              <a:solidFill>
                <a:srgbClr val="000000"/>
              </a:solidFill>
            </a:endParaRP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188640"/>
            <a:ext cx="8820472" cy="864096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fr-CA" sz="3600" b="1" dirty="0" smtClean="0">
                <a:solidFill>
                  <a:srgbClr val="000000"/>
                </a:solidFill>
              </a:rPr>
              <a:t>LA MODIFICATION DES CATÉGORIES</a:t>
            </a:r>
          </a:p>
        </p:txBody>
      </p:sp>
    </p:spTree>
    <p:extLst>
      <p:ext uri="{BB962C8B-B14F-4D97-AF65-F5344CB8AC3E}">
        <p14:creationId xmlns:p14="http://schemas.microsoft.com/office/powerpoint/2010/main" val="228023487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fr-CA" smtClean="0"/>
              <a:t>12-03-01</a:t>
            </a:r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279227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Osaka"/>
        <a:cs typeface="Osaka"/>
      </a:majorFont>
      <a:minorFont>
        <a:latin typeface="Arial"/>
        <a:ea typeface="Osaka"/>
        <a:cs typeface="Osak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hème Office">
  <a:themeElements>
    <a:clrScheme name="Thème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hème Office">
      <a:majorFont>
        <a:latin typeface="Arial"/>
        <a:ea typeface="Osaka"/>
        <a:cs typeface="Osaka"/>
      </a:majorFont>
      <a:minorFont>
        <a:latin typeface="Arial"/>
        <a:ea typeface="Osaka"/>
        <a:cs typeface="Osak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hème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2202</Words>
  <Application>Microsoft Macintosh PowerPoint</Application>
  <PresentationFormat>On-screen Show (4:3)</PresentationFormat>
  <Paragraphs>721</Paragraphs>
  <Slides>52</Slides>
  <Notes>52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52</vt:i4>
      </vt:variant>
    </vt:vector>
  </HeadingPairs>
  <TitlesOfParts>
    <vt:vector size="62" baseType="lpstr">
      <vt:lpstr>Lucida Sans Unicode</vt:lpstr>
      <vt:lpstr>Mangal</vt:lpstr>
      <vt:lpstr>Osaka</vt:lpstr>
      <vt:lpstr>Times New Roman</vt:lpstr>
      <vt:lpstr>Wingdings</vt:lpstr>
      <vt:lpstr>ヒラギノ角ゴ Pro W3</vt:lpstr>
      <vt:lpstr>宋体</vt:lpstr>
      <vt:lpstr>Arial</vt:lpstr>
      <vt:lpstr>Thème Office</vt:lpstr>
      <vt:lpstr>1_Thème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LE SEXISME: diverses formes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15.0026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2015-06-30T14:48:59Z</dcterms:created>
  <dcterms:modified xsi:type="dcterms:W3CDTF">2016-10-18T18:06:08Z</dcterms:modified>
</cp:coreProperties>
</file>