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xls" ContentType="application/vnd.ms-exce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3" r:id="rId1"/>
  </p:sldMasterIdLst>
  <p:notesMasterIdLst>
    <p:notesMasterId r:id="rId43"/>
  </p:notesMasterIdLst>
  <p:handoutMasterIdLst>
    <p:handoutMasterId r:id="rId44"/>
  </p:handoutMasterIdLst>
  <p:sldIdLst>
    <p:sldId id="364" r:id="rId2"/>
    <p:sldId id="363" r:id="rId3"/>
    <p:sldId id="315" r:id="rId4"/>
    <p:sldId id="316" r:id="rId5"/>
    <p:sldId id="322" r:id="rId6"/>
    <p:sldId id="323" r:id="rId7"/>
    <p:sldId id="317" r:id="rId8"/>
    <p:sldId id="325" r:id="rId9"/>
    <p:sldId id="324" r:id="rId10"/>
    <p:sldId id="333" r:id="rId11"/>
    <p:sldId id="334" r:id="rId12"/>
    <p:sldId id="318" r:id="rId13"/>
    <p:sldId id="338" r:id="rId14"/>
    <p:sldId id="335" r:id="rId15"/>
    <p:sldId id="339" r:id="rId16"/>
    <p:sldId id="319" r:id="rId17"/>
    <p:sldId id="340" r:id="rId18"/>
    <p:sldId id="341" r:id="rId19"/>
    <p:sldId id="336" r:id="rId20"/>
    <p:sldId id="342" r:id="rId21"/>
    <p:sldId id="320" r:id="rId22"/>
    <p:sldId id="337" r:id="rId23"/>
    <p:sldId id="343" r:id="rId24"/>
    <p:sldId id="344" r:id="rId25"/>
    <p:sldId id="345" r:id="rId26"/>
    <p:sldId id="346" r:id="rId27"/>
    <p:sldId id="365" r:id="rId28"/>
    <p:sldId id="326" r:id="rId29"/>
    <p:sldId id="347" r:id="rId30"/>
    <p:sldId id="349" r:id="rId31"/>
    <p:sldId id="351" r:id="rId32"/>
    <p:sldId id="352" r:id="rId33"/>
    <p:sldId id="330" r:id="rId34"/>
    <p:sldId id="353" r:id="rId35"/>
    <p:sldId id="354" r:id="rId36"/>
    <p:sldId id="355" r:id="rId37"/>
    <p:sldId id="360" r:id="rId38"/>
    <p:sldId id="332" r:id="rId39"/>
    <p:sldId id="358" r:id="rId40"/>
    <p:sldId id="361" r:id="rId41"/>
    <p:sldId id="362" r:id="rId42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000000"/>
    <a:srgbClr val="0000FF"/>
    <a:srgbClr val="66FFFF"/>
    <a:srgbClr val="99FFFF"/>
    <a:srgbClr val="FFFF66"/>
    <a:srgbClr val="0033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782" autoAdjust="0"/>
  </p:normalViewPr>
  <p:slideViewPr>
    <p:cSldViewPr snapToGrid="0" showGuides="1">
      <p:cViewPr>
        <p:scale>
          <a:sx n="90" d="100"/>
          <a:sy n="90" d="100"/>
        </p:scale>
        <p:origin x="-2310" y="-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3" d="100"/>
          <a:sy n="83" d="100"/>
        </p:scale>
        <p:origin x="-315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2"/>
          <p:cNvSpPr>
            <a:spLocks noChangeShapeType="1"/>
          </p:cNvSpPr>
          <p:nvPr/>
        </p:nvSpPr>
        <p:spPr bwMode="auto">
          <a:xfrm>
            <a:off x="555625" y="639763"/>
            <a:ext cx="57467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3075" name="Line 3"/>
          <p:cNvSpPr>
            <a:spLocks noChangeShapeType="1"/>
          </p:cNvSpPr>
          <p:nvPr/>
        </p:nvSpPr>
        <p:spPr bwMode="auto">
          <a:xfrm>
            <a:off x="555625" y="8418513"/>
            <a:ext cx="57467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048000" y="230188"/>
            <a:ext cx="3308350" cy="244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000">
                <a:latin typeface="Times New Roman" pitchFamily="18" charset="0"/>
              </a:rPr>
              <a:t>ADM 2702, Modèles décisionnels en gestion 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781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Cliquez pour modifier les styles du texte du masque</a:t>
            </a:r>
          </a:p>
          <a:p>
            <a:pPr lvl="1"/>
            <a:r>
              <a:rPr lang="fr-CA" noProof="0" smtClean="0"/>
              <a:t>Deuxième niveau</a:t>
            </a:r>
          </a:p>
          <a:p>
            <a:pPr lvl="2"/>
            <a:r>
              <a:rPr lang="fr-CA" noProof="0" smtClean="0"/>
              <a:t>Troisième niveau</a:t>
            </a:r>
          </a:p>
          <a:p>
            <a:pPr lvl="3"/>
            <a:r>
              <a:rPr lang="fr-CA" noProof="0" smtClean="0"/>
              <a:t>Quatrième niveau</a:t>
            </a:r>
          </a:p>
          <a:p>
            <a:pPr lvl="4"/>
            <a:r>
              <a:rPr lang="fr-CA" noProof="0" smtClean="0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5952386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A0CC81F8-AE8E-4C72-8E9E-C88863732B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1F19124A-8802-45D1-9C93-F60E5CB28C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260DEF4B-DFD5-417C-96CC-E00429B5882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836BC939-518C-4F36-A7D0-7F566C0618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AE4966B5-784C-418A-919A-F7100967CB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CD628885-7B53-4CD7-9199-60B6F08BB7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5051FFED-69C3-4A68-91C4-D3136C8E40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C67A25C0-ADC7-4244-92D1-61B9F6B124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388D6028-72C3-4E7E-A9DB-8C78A79DEE5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CE533CBB-6952-49BE-ACB6-4F79D1EC52B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C6-</a:t>
            </a:r>
            <a:fld id="{1AE05386-606A-4542-AB56-D23C2711218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57260"/>
            </a:gs>
            <a:gs pos="100000">
              <a:srgbClr val="FCF7D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648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48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48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r>
              <a:rPr lang="fr-FR"/>
              <a:t>C6-</a:t>
            </a:r>
            <a:fld id="{00B1B236-45BB-42DD-ABEE-6EEF11213C9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Excel_97-2003_Worksheet1.xls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Excel_97-2003_Worksheet2.xls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emf"/><Relationship Id="rId4" Type="http://schemas.openxmlformats.org/officeDocument/2006/relationships/oleObject" Target="../embeddings/Microsoft_Excel_97-2003_Worksheet3.xls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0A1EFADF-C73E-46A0-998E-DB7AB91E8959}" type="slidenum">
              <a:rPr lang="fr-FR"/>
              <a:pPr/>
              <a:t>1</a:t>
            </a:fld>
            <a:endParaRPr lang="fr-FR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Modèles décisionnels en gestion</a:t>
            </a:r>
            <a:endParaRPr lang="fr-FR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Introduction</a:t>
            </a:r>
          </a:p>
          <a:p>
            <a:pPr eaLnBrk="1" hangingPunct="1"/>
            <a:r>
              <a:rPr lang="fr-FR" smtClean="0"/>
              <a:t>Les modèles linéaires</a:t>
            </a:r>
          </a:p>
          <a:p>
            <a:pPr eaLnBrk="1" hangingPunct="1"/>
            <a:r>
              <a:rPr lang="fr-FR" smtClean="0"/>
              <a:t>La résolution des modèles linéaires continus</a:t>
            </a:r>
          </a:p>
          <a:p>
            <a:pPr eaLnBrk="1" hangingPunct="1"/>
            <a:r>
              <a:rPr lang="fr-FR" smtClean="0"/>
              <a:t>La programmation linéaire en nombres entiers</a:t>
            </a:r>
          </a:p>
          <a:p>
            <a:pPr eaLnBrk="1" hangingPunct="1"/>
            <a:r>
              <a:rPr lang="fr-FR" smtClean="0"/>
              <a:t>Les problèmes de réseaux</a:t>
            </a:r>
          </a:p>
          <a:p>
            <a:pPr eaLnBrk="1" hangingPunct="1"/>
            <a:r>
              <a:rPr lang="fr-FR" smtClean="0"/>
              <a:t>L’optimisation multicritère</a:t>
            </a:r>
          </a:p>
          <a:p>
            <a:pPr eaLnBrk="1" hangingPunct="1"/>
            <a:r>
              <a:rPr lang="fr-FR" smtClean="0"/>
              <a:t>Théorie de la décision</a:t>
            </a:r>
          </a:p>
        </p:txBody>
      </p:sp>
      <p:sp>
        <p:nvSpPr>
          <p:cNvPr id="5125" name="Freeform 4"/>
          <p:cNvSpPr>
            <a:spLocks/>
          </p:cNvSpPr>
          <p:nvPr/>
        </p:nvSpPr>
        <p:spPr bwMode="auto">
          <a:xfrm>
            <a:off x="4914900" y="4200525"/>
            <a:ext cx="609600" cy="381000"/>
          </a:xfrm>
          <a:custGeom>
            <a:avLst/>
            <a:gdLst>
              <a:gd name="T0" fmla="*/ 0 w 390"/>
              <a:gd name="T1" fmla="*/ 96 h 174"/>
              <a:gd name="T2" fmla="*/ 78 w 390"/>
              <a:gd name="T3" fmla="*/ 174 h 174"/>
              <a:gd name="T4" fmla="*/ 390 w 390"/>
              <a:gd name="T5" fmla="*/ 6 h 174"/>
              <a:gd name="T6" fmla="*/ 336 w 390"/>
              <a:gd name="T7" fmla="*/ 0 h 174"/>
              <a:gd name="T8" fmla="*/ 90 w 390"/>
              <a:gd name="T9" fmla="*/ 144 h 174"/>
              <a:gd name="T10" fmla="*/ 30 w 390"/>
              <a:gd name="T11" fmla="*/ 72 h 174"/>
              <a:gd name="T12" fmla="*/ 0 w 390"/>
              <a:gd name="T13" fmla="*/ 96 h 17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90"/>
              <a:gd name="T22" fmla="*/ 0 h 174"/>
              <a:gd name="T23" fmla="*/ 390 w 390"/>
              <a:gd name="T24" fmla="*/ 174 h 17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90" h="174">
                <a:moveTo>
                  <a:pt x="0" y="96"/>
                </a:moveTo>
                <a:lnTo>
                  <a:pt x="78" y="174"/>
                </a:lnTo>
                <a:lnTo>
                  <a:pt x="390" y="6"/>
                </a:lnTo>
                <a:lnTo>
                  <a:pt x="336" y="0"/>
                </a:lnTo>
                <a:lnTo>
                  <a:pt x="90" y="144"/>
                </a:lnTo>
                <a:lnTo>
                  <a:pt x="30" y="72"/>
                </a:lnTo>
                <a:lnTo>
                  <a:pt x="0" y="96"/>
                </a:lnTo>
                <a:close/>
              </a:path>
            </a:pathLst>
          </a:custGeom>
          <a:solidFill>
            <a:srgbClr val="990000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36456BA2-55C7-4336-A173-029E4BFDC7C1}" type="slidenum">
              <a:rPr lang="fr-FR"/>
              <a:pPr/>
              <a:t>2</a:t>
            </a:fld>
            <a:endParaRPr lang="fr-FR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L’optimisation multicritère</a:t>
            </a:r>
            <a:endParaRPr lang="fr-FR" smtClean="0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mtClean="0"/>
              <a:t>Introduction</a:t>
            </a:r>
          </a:p>
          <a:p>
            <a:pPr eaLnBrk="1" hangingPunct="1"/>
            <a:r>
              <a:rPr lang="fr-CA" smtClean="0"/>
              <a:t>Exemple</a:t>
            </a:r>
          </a:p>
          <a:p>
            <a:pPr eaLnBrk="1" hangingPunct="1"/>
            <a:r>
              <a:rPr lang="fr-CA" smtClean="0"/>
              <a:t>L</a:t>
            </a:r>
            <a:r>
              <a:rPr lang="fr-FR" smtClean="0"/>
              <a:t>’ensemble des valeurs des objectifs (</a:t>
            </a:r>
            <a:r>
              <a:rPr lang="fr-FR" i="1" smtClean="0"/>
              <a:t>EVO</a:t>
            </a:r>
            <a:r>
              <a:rPr lang="fr-FR" smtClean="0"/>
              <a:t>)</a:t>
            </a:r>
          </a:p>
          <a:p>
            <a:pPr eaLnBrk="1" hangingPunct="1"/>
            <a:r>
              <a:rPr lang="fr-FR" smtClean="0"/>
              <a:t>La méthode hiérarchique</a:t>
            </a:r>
          </a:p>
          <a:p>
            <a:pPr eaLnBrk="1" hangingPunct="1"/>
            <a:r>
              <a:rPr lang="fr-CA" smtClean="0"/>
              <a:t>La méthode de pondération</a:t>
            </a:r>
          </a:p>
          <a:p>
            <a:pPr eaLnBrk="1" hangingPunct="1"/>
            <a:r>
              <a:rPr lang="fr-CA" smtClean="0"/>
              <a:t>La méthode d’optimisation par objectifs</a:t>
            </a:r>
          </a:p>
          <a:p>
            <a:pPr eaLnBrk="1" hangingPunct="1"/>
            <a:r>
              <a:rPr lang="fr-CA" smtClean="0"/>
              <a:t>Autre exemple</a:t>
            </a:r>
            <a:endParaRPr lang="fr-F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9D459BE6-2042-4140-A4E8-A73AF5DAD7EC}" type="slidenum">
              <a:rPr lang="fr-FR"/>
              <a:pPr/>
              <a:t>3</a:t>
            </a:fld>
            <a:endParaRPr lang="fr-FR"/>
          </a:p>
        </p:txBody>
      </p:sp>
      <p:sp>
        <p:nvSpPr>
          <p:cNvPr id="7171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46722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CA" sz="2600" smtClean="0"/>
              <a:t>Dans plusieurs situations en gestion, on doit prendre des décisions en considérant plusieurs critères différents</a:t>
            </a:r>
          </a:p>
          <a:p>
            <a:pPr lvl="1" eaLnBrk="1" hangingPunct="1"/>
            <a:r>
              <a:rPr lang="fr-CA" sz="2600" smtClean="0"/>
              <a:t>par exemple maximiser les profits, la satisfaction des travailleurs et le nombre de demandes traitées </a:t>
            </a:r>
          </a:p>
          <a:p>
            <a:pPr eaLnBrk="1" hangingPunct="1"/>
            <a:r>
              <a:rPr lang="fr-CA" sz="2600" smtClean="0"/>
              <a:t>L’utilisation de plusieurs critères pour évaluer, quantifier et comparer les solutions admissibles rend les problèmes plus difficiles à résoudre</a:t>
            </a:r>
          </a:p>
          <a:p>
            <a:pPr eaLnBrk="1" hangingPunct="1"/>
            <a:r>
              <a:rPr lang="fr-CA" sz="2600" smtClean="0"/>
              <a:t>On obtient pas nécessairement une solution qui optimise tous les critères</a:t>
            </a:r>
            <a:r>
              <a:rPr lang="fr-CA" sz="2400" smtClean="0"/>
              <a:t> </a:t>
            </a:r>
          </a:p>
        </p:txBody>
      </p:sp>
      <p:sp>
        <p:nvSpPr>
          <p:cNvPr id="717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Introduction</a:t>
            </a:r>
            <a:endParaRPr lang="fr-F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872EA055-0922-4887-B86D-E01BFC17DFCD}" type="slidenum">
              <a:rPr lang="fr-FR"/>
              <a:pPr/>
              <a:t>4</a:t>
            </a:fld>
            <a:endParaRPr lang="fr-FR"/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96888" y="1582738"/>
            <a:ext cx="8112125" cy="481965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CA" sz="2000" smtClean="0"/>
              <a:t>Une entreprise désire maximiser les ventes, </a:t>
            </a:r>
            <a:r>
              <a:rPr lang="fr-CA" sz="2000" i="1" smtClean="0"/>
              <a:t>z</a:t>
            </a:r>
            <a:r>
              <a:rPr lang="fr-CA" sz="2000" i="1" baseline="-25000" smtClean="0"/>
              <a:t>1</a:t>
            </a:r>
            <a:r>
              <a:rPr lang="fr-CA" sz="2000" smtClean="0"/>
              <a:t>, et les profits, </a:t>
            </a:r>
            <a:r>
              <a:rPr lang="fr-CA" sz="2000" i="1" smtClean="0"/>
              <a:t>z</a:t>
            </a:r>
            <a:r>
              <a:rPr lang="fr-CA" sz="2000" i="1" baseline="-25000" smtClean="0"/>
              <a:t>2</a:t>
            </a:r>
            <a:r>
              <a:rPr lang="fr-CA" sz="2000" smtClean="0"/>
              <a:t>, de ses deux produits, p</a:t>
            </a:r>
            <a:r>
              <a:rPr lang="fr-CA" sz="2000" baseline="-25000" smtClean="0"/>
              <a:t>1</a:t>
            </a:r>
            <a:r>
              <a:rPr lang="fr-CA" sz="2000" smtClean="0"/>
              <a:t> et p</a:t>
            </a:r>
            <a:r>
              <a:rPr lang="fr-CA" sz="2000" baseline="-25000" smtClean="0"/>
              <a:t>2</a:t>
            </a:r>
            <a:r>
              <a:rPr lang="fr-CA" sz="2000" smtClean="0"/>
              <a:t>, tout en respectant des contraintes de disponibilité de ressources et de demande</a:t>
            </a:r>
          </a:p>
          <a:p>
            <a:pPr eaLnBrk="1" hangingPunct="1"/>
            <a:r>
              <a:rPr lang="fr-CA" sz="2000" smtClean="0"/>
              <a:t>Le problème à résoudre est:</a:t>
            </a:r>
          </a:p>
          <a:p>
            <a:pPr eaLnBrk="1" hangingPunct="1">
              <a:buFontTx/>
              <a:buNone/>
            </a:pPr>
            <a:r>
              <a:rPr lang="fr-CA" sz="2000" smtClean="0"/>
              <a:t>	  Max     </a:t>
            </a:r>
            <a:r>
              <a:rPr lang="fr-CA" sz="2000" i="1" smtClean="0"/>
              <a:t>z</a:t>
            </a:r>
            <a:r>
              <a:rPr lang="fr-CA" sz="2000" i="1" baseline="-25000" smtClean="0"/>
              <a:t>1</a:t>
            </a:r>
            <a:r>
              <a:rPr lang="fr-CA" sz="2000" i="1" smtClean="0"/>
              <a:t> = 2x</a:t>
            </a:r>
            <a:r>
              <a:rPr lang="fr-CA" sz="2000" i="1" baseline="-25000" smtClean="0"/>
              <a:t>1</a:t>
            </a:r>
            <a:r>
              <a:rPr lang="fr-CA" sz="2000" i="1" smtClean="0"/>
              <a:t> + 6x</a:t>
            </a:r>
            <a:r>
              <a:rPr lang="fr-CA" sz="2000" i="1" baseline="-25000" smtClean="0"/>
              <a:t>2 </a:t>
            </a:r>
            <a:r>
              <a:rPr lang="fr-CA" sz="2000" smtClean="0"/>
              <a:t>		(ventes)</a:t>
            </a:r>
          </a:p>
          <a:p>
            <a:pPr eaLnBrk="1" hangingPunct="1">
              <a:buFontTx/>
              <a:buNone/>
            </a:pPr>
            <a:r>
              <a:rPr lang="fr-CA" sz="2000" i="1" smtClean="0"/>
              <a:t>	  </a:t>
            </a:r>
            <a:r>
              <a:rPr lang="fr-CA" sz="2000" smtClean="0"/>
              <a:t>Max</a:t>
            </a:r>
            <a:r>
              <a:rPr lang="fr-CA" sz="2000" i="1" smtClean="0"/>
              <a:t>     z</a:t>
            </a:r>
            <a:r>
              <a:rPr lang="fr-CA" sz="2000" i="1" baseline="-25000" smtClean="0"/>
              <a:t>2</a:t>
            </a:r>
            <a:r>
              <a:rPr lang="fr-CA" sz="2000" i="1" smtClean="0"/>
              <a:t> =  x</a:t>
            </a:r>
            <a:r>
              <a:rPr lang="fr-CA" sz="2000" i="1" baseline="-25000" smtClean="0"/>
              <a:t>1</a:t>
            </a:r>
            <a:r>
              <a:rPr lang="fr-CA" sz="2000" i="1" smtClean="0"/>
              <a:t> +   x</a:t>
            </a:r>
            <a:r>
              <a:rPr lang="fr-CA" sz="2000" i="1" baseline="-25000" smtClean="0"/>
              <a:t>2</a:t>
            </a:r>
            <a:r>
              <a:rPr lang="fr-CA" sz="2000" smtClean="0"/>
              <a:t>		(profits)</a:t>
            </a:r>
            <a:endParaRPr lang="fr-CA" sz="2000" i="1" smtClean="0"/>
          </a:p>
          <a:p>
            <a:pPr eaLnBrk="1" hangingPunct="1">
              <a:buFontTx/>
              <a:buNone/>
            </a:pPr>
            <a:r>
              <a:rPr lang="fr-CA" sz="2000" smtClean="0"/>
              <a:t>	    tel que    </a:t>
            </a:r>
            <a:r>
              <a:rPr lang="fr-CA" sz="2000" i="1" smtClean="0"/>
              <a:t>x</a:t>
            </a:r>
            <a:r>
              <a:rPr lang="fr-CA" sz="2000" i="1" baseline="-25000" smtClean="0"/>
              <a:t>1</a:t>
            </a:r>
            <a:r>
              <a:rPr lang="fr-CA" sz="2000" i="1" smtClean="0"/>
              <a:t> +   x</a:t>
            </a:r>
            <a:r>
              <a:rPr lang="fr-CA" sz="2000" i="1" baseline="-25000" smtClean="0"/>
              <a:t>2 </a:t>
            </a:r>
            <a:r>
              <a:rPr lang="fr-CA" sz="2000" smtClean="0">
                <a:sym typeface="Symbol" pitchFamily="18" charset="2"/>
              </a:rPr>
              <a:t></a:t>
            </a:r>
            <a:r>
              <a:rPr lang="fr-CA" sz="2000" i="1" smtClean="0">
                <a:sym typeface="Symbol" pitchFamily="18" charset="2"/>
              </a:rPr>
              <a:t> 8		</a:t>
            </a:r>
            <a:r>
              <a:rPr lang="fr-CA" sz="2000" smtClean="0">
                <a:sym typeface="Symbol" pitchFamily="18" charset="2"/>
              </a:rPr>
              <a:t>(1)</a:t>
            </a:r>
          </a:p>
          <a:p>
            <a:pPr eaLnBrk="1" hangingPunct="1">
              <a:buFontTx/>
              <a:buNone/>
            </a:pPr>
            <a:r>
              <a:rPr lang="fr-CA" sz="2000" smtClean="0">
                <a:sym typeface="Symbol" pitchFamily="18" charset="2"/>
              </a:rPr>
              <a:t>		         </a:t>
            </a:r>
            <a:r>
              <a:rPr lang="fr-CA" sz="2000" smtClean="0"/>
              <a:t>-</a:t>
            </a:r>
            <a:r>
              <a:rPr lang="fr-CA" sz="2000" i="1" smtClean="0"/>
              <a:t>x</a:t>
            </a:r>
            <a:r>
              <a:rPr lang="fr-CA" sz="2000" i="1" baseline="-25000" smtClean="0"/>
              <a:t>1</a:t>
            </a:r>
            <a:r>
              <a:rPr lang="fr-CA" sz="2000" i="1" smtClean="0"/>
              <a:t> +   x</a:t>
            </a:r>
            <a:r>
              <a:rPr lang="fr-CA" sz="2000" i="1" baseline="-25000" smtClean="0"/>
              <a:t>2 </a:t>
            </a:r>
            <a:r>
              <a:rPr lang="fr-CA" sz="2000" smtClean="0">
                <a:sym typeface="Symbol" pitchFamily="18" charset="2"/>
              </a:rPr>
              <a:t></a:t>
            </a:r>
            <a:r>
              <a:rPr lang="fr-CA" sz="2000" i="1" smtClean="0">
                <a:sym typeface="Symbol" pitchFamily="18" charset="2"/>
              </a:rPr>
              <a:t> 3	</a:t>
            </a:r>
            <a:r>
              <a:rPr lang="fr-CA" sz="2000" smtClean="0">
                <a:sym typeface="Symbol" pitchFamily="18" charset="2"/>
              </a:rPr>
              <a:t>(2)</a:t>
            </a:r>
          </a:p>
          <a:p>
            <a:pPr eaLnBrk="1" hangingPunct="1">
              <a:buFontTx/>
              <a:buNone/>
            </a:pPr>
            <a:r>
              <a:rPr lang="fr-CA" sz="2000" i="1" smtClean="0"/>
              <a:t>		          x</a:t>
            </a:r>
            <a:r>
              <a:rPr lang="fr-CA" sz="2000" i="1" baseline="-25000" smtClean="0"/>
              <a:t>1</a:t>
            </a:r>
            <a:r>
              <a:rPr lang="fr-CA" sz="2000" i="1" smtClean="0"/>
              <a:t>  -   x</a:t>
            </a:r>
            <a:r>
              <a:rPr lang="fr-CA" sz="2000" i="1" baseline="-25000" smtClean="0"/>
              <a:t>2  </a:t>
            </a:r>
            <a:r>
              <a:rPr lang="fr-CA" sz="2000" smtClean="0">
                <a:sym typeface="Symbol" pitchFamily="18" charset="2"/>
              </a:rPr>
              <a:t></a:t>
            </a:r>
            <a:r>
              <a:rPr lang="fr-CA" sz="2000" i="1" smtClean="0">
                <a:sym typeface="Symbol" pitchFamily="18" charset="2"/>
              </a:rPr>
              <a:t> 4	</a:t>
            </a:r>
            <a:r>
              <a:rPr lang="fr-CA" sz="2000" smtClean="0">
                <a:sym typeface="Symbol" pitchFamily="18" charset="2"/>
              </a:rPr>
              <a:t>(3)</a:t>
            </a:r>
          </a:p>
          <a:p>
            <a:pPr eaLnBrk="1" hangingPunct="1">
              <a:buFontTx/>
              <a:buNone/>
            </a:pPr>
            <a:r>
              <a:rPr lang="fr-CA" sz="2000" smtClean="0">
                <a:sym typeface="Symbol" pitchFamily="18" charset="2"/>
              </a:rPr>
              <a:t>		          </a:t>
            </a:r>
            <a:r>
              <a:rPr lang="fr-CA" sz="2000" i="1" smtClean="0"/>
              <a:t>x</a:t>
            </a:r>
            <a:r>
              <a:rPr lang="fr-CA" sz="2000" i="1" baseline="-25000" smtClean="0"/>
              <a:t>1</a:t>
            </a:r>
            <a:r>
              <a:rPr lang="fr-CA" sz="2000" i="1" smtClean="0"/>
              <a:t> +   x</a:t>
            </a:r>
            <a:r>
              <a:rPr lang="fr-CA" sz="2000" i="1" baseline="-25000" smtClean="0"/>
              <a:t>2 </a:t>
            </a:r>
            <a:r>
              <a:rPr lang="fr-CA" sz="2000" smtClean="0">
                <a:sym typeface="Symbol" pitchFamily="18" charset="2"/>
              </a:rPr>
              <a:t></a:t>
            </a:r>
            <a:r>
              <a:rPr lang="fr-CA" sz="2000" i="1" smtClean="0">
                <a:sym typeface="Symbol" pitchFamily="18" charset="2"/>
              </a:rPr>
              <a:t> 1		</a:t>
            </a:r>
            <a:r>
              <a:rPr lang="fr-CA" sz="2000" smtClean="0">
                <a:sym typeface="Symbol" pitchFamily="18" charset="2"/>
              </a:rPr>
              <a:t>(4)</a:t>
            </a:r>
          </a:p>
          <a:p>
            <a:pPr eaLnBrk="1" hangingPunct="1">
              <a:buFontTx/>
              <a:buNone/>
            </a:pPr>
            <a:r>
              <a:rPr lang="fr-CA" sz="2000" i="1" smtClean="0"/>
              <a:t>		          x</a:t>
            </a:r>
            <a:r>
              <a:rPr lang="fr-CA" sz="2000" i="1" baseline="-25000" smtClean="0"/>
              <a:t>1</a:t>
            </a:r>
            <a:r>
              <a:rPr lang="fr-CA" sz="2000" i="1" smtClean="0"/>
              <a:t> + 2x</a:t>
            </a:r>
            <a:r>
              <a:rPr lang="fr-CA" sz="2000" i="1" baseline="-25000" smtClean="0"/>
              <a:t>2 </a:t>
            </a:r>
            <a:r>
              <a:rPr lang="fr-CA" sz="2000" smtClean="0">
                <a:sym typeface="Symbol" pitchFamily="18" charset="2"/>
              </a:rPr>
              <a:t></a:t>
            </a:r>
            <a:r>
              <a:rPr lang="fr-CA" sz="2000" i="1" smtClean="0">
                <a:sym typeface="Symbol" pitchFamily="18" charset="2"/>
              </a:rPr>
              <a:t> 12</a:t>
            </a:r>
            <a:r>
              <a:rPr lang="fr-CA" sz="2000" smtClean="0">
                <a:sym typeface="Symbol" pitchFamily="18" charset="2"/>
              </a:rPr>
              <a:t>	(5)</a:t>
            </a:r>
          </a:p>
          <a:p>
            <a:pPr eaLnBrk="1" hangingPunct="1">
              <a:buFontTx/>
              <a:buNone/>
            </a:pPr>
            <a:r>
              <a:rPr lang="fr-CA" sz="2000" i="1" smtClean="0"/>
              <a:t>		          x</a:t>
            </a:r>
            <a:r>
              <a:rPr lang="fr-CA" sz="2000" i="1" baseline="-25000" smtClean="0"/>
              <a:t>1</a:t>
            </a:r>
            <a:r>
              <a:rPr lang="fr-CA" sz="2000" i="1" smtClean="0"/>
              <a:t>,      x</a:t>
            </a:r>
            <a:r>
              <a:rPr lang="fr-CA" sz="2000" i="1" baseline="-25000" smtClean="0"/>
              <a:t>2 </a:t>
            </a:r>
            <a:r>
              <a:rPr lang="fr-CA" sz="2000" smtClean="0">
                <a:sym typeface="Symbol" pitchFamily="18" charset="2"/>
              </a:rPr>
              <a:t></a:t>
            </a:r>
            <a:r>
              <a:rPr lang="fr-CA" sz="2000" i="1" smtClean="0">
                <a:sym typeface="Symbol" pitchFamily="18" charset="2"/>
              </a:rPr>
              <a:t> 0	</a:t>
            </a:r>
            <a:r>
              <a:rPr lang="fr-CA" sz="2000" smtClean="0">
                <a:sym typeface="Symbol" pitchFamily="18" charset="2"/>
              </a:rPr>
              <a:t>(6)</a:t>
            </a:r>
          </a:p>
          <a:p>
            <a:pPr eaLnBrk="1" hangingPunct="1">
              <a:buFontTx/>
              <a:buNone/>
            </a:pPr>
            <a:r>
              <a:rPr lang="fr-CA" sz="2000" i="1" smtClean="0"/>
              <a:t>		          x</a:t>
            </a:r>
            <a:r>
              <a:rPr lang="fr-CA" sz="2000" i="1" baseline="-25000" smtClean="0"/>
              <a:t>1</a:t>
            </a:r>
            <a:r>
              <a:rPr lang="fr-CA" sz="2000" i="1" smtClean="0"/>
              <a:t>, x</a:t>
            </a:r>
            <a:r>
              <a:rPr lang="fr-CA" sz="2000" i="1" baseline="-25000" smtClean="0"/>
              <a:t>2</a:t>
            </a:r>
            <a:r>
              <a:rPr lang="fr-CA" sz="2000" i="1" smtClean="0"/>
              <a:t> </a:t>
            </a:r>
            <a:r>
              <a:rPr lang="fr-CA" sz="2000" smtClean="0"/>
              <a:t>entiers</a:t>
            </a:r>
            <a:r>
              <a:rPr lang="fr-CA" sz="2000" i="1" smtClean="0">
                <a:sym typeface="Symbol" pitchFamily="18" charset="2"/>
              </a:rPr>
              <a:t>	</a:t>
            </a:r>
            <a:r>
              <a:rPr lang="fr-CA" sz="2000" smtClean="0">
                <a:sym typeface="Symbol" pitchFamily="18" charset="2"/>
              </a:rPr>
              <a:t>(7)</a:t>
            </a:r>
          </a:p>
        </p:txBody>
      </p:sp>
      <p:sp>
        <p:nvSpPr>
          <p:cNvPr id="819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 maximiser les revenus</a:t>
            </a:r>
            <a:br>
              <a:rPr lang="fr-CA" sz="3600" smtClean="0"/>
            </a:br>
            <a:r>
              <a:rPr lang="fr-CA" sz="3600" smtClean="0"/>
              <a:t>et les profits </a:t>
            </a:r>
            <a:endParaRPr lang="fr-FR" sz="3600" smtClean="0"/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5534025" y="4364038"/>
            <a:ext cx="30099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Times New Roman" pitchFamily="18" charset="0"/>
              </a:rPr>
              <a:t>où </a:t>
            </a:r>
            <a:r>
              <a:rPr lang="fr-FR" sz="2000" i="1">
                <a:latin typeface="Times New Roman" pitchFamily="18" charset="0"/>
              </a:rPr>
              <a:t>x</a:t>
            </a:r>
            <a:r>
              <a:rPr lang="fr-FR" sz="2000" i="1" baseline="-25000">
                <a:latin typeface="Times New Roman" pitchFamily="18" charset="0"/>
              </a:rPr>
              <a:t>j</a:t>
            </a:r>
            <a:r>
              <a:rPr lang="fr-FR" sz="2000">
                <a:latin typeface="Times New Roman" pitchFamily="18" charset="0"/>
              </a:rPr>
              <a:t>: nombre d’unités du produit </a:t>
            </a:r>
            <a:r>
              <a:rPr lang="fr-FR" sz="2000" i="1">
                <a:latin typeface="Times New Roman" pitchFamily="18" charset="0"/>
              </a:rPr>
              <a:t>j</a:t>
            </a:r>
            <a:r>
              <a:rPr lang="fr-FR" sz="2000">
                <a:latin typeface="Times New Roman" pitchFamily="18" charset="0"/>
              </a:rPr>
              <a:t> fabriquées, </a:t>
            </a:r>
            <a:r>
              <a:rPr lang="fr-FR" sz="2000" i="1">
                <a:latin typeface="Times New Roman" pitchFamily="18" charset="0"/>
              </a:rPr>
              <a:t>j =1, 2</a:t>
            </a:r>
            <a:endParaRPr lang="fr-FR" sz="20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5B3CC0DE-688A-4242-BF36-A58152CAE403}" type="slidenum">
              <a:rPr lang="fr-FR"/>
              <a:pPr/>
              <a:t>5</a:t>
            </a:fld>
            <a:endParaRPr lang="fr-FR"/>
          </a:p>
        </p:txBody>
      </p:sp>
      <p:sp>
        <p:nvSpPr>
          <p:cNvPr id="9219" name="Rectangle 70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660400"/>
          </a:xfrm>
          <a:noFill/>
        </p:spPr>
        <p:txBody>
          <a:bodyPr anchorCtr="1"/>
          <a:lstStyle/>
          <a:p>
            <a:pPr eaLnBrk="1" hangingPunct="1"/>
            <a:r>
              <a:rPr lang="fr-CA" smtClean="0"/>
              <a:t>Exemple 1: les solutions admissibles</a:t>
            </a:r>
            <a:endParaRPr lang="fr-FR" smtClean="0"/>
          </a:p>
        </p:txBody>
      </p:sp>
      <p:grpSp>
        <p:nvGrpSpPr>
          <p:cNvPr id="9220" name="Group 119"/>
          <p:cNvGrpSpPr>
            <a:grpSpLocks/>
          </p:cNvGrpSpPr>
          <p:nvPr/>
        </p:nvGrpSpPr>
        <p:grpSpPr bwMode="auto">
          <a:xfrm>
            <a:off x="373063" y="920750"/>
            <a:ext cx="8370887" cy="5859463"/>
            <a:chOff x="409" y="580"/>
            <a:chExt cx="5273" cy="3691"/>
          </a:xfrm>
        </p:grpSpPr>
        <p:sp>
          <p:nvSpPr>
            <p:cNvPr id="9221" name="Freeform 116" descr="Diagonales larges vers le haut"/>
            <p:cNvSpPr>
              <a:spLocks/>
            </p:cNvSpPr>
            <p:nvPr/>
          </p:nvSpPr>
          <p:spPr bwMode="auto">
            <a:xfrm>
              <a:off x="1052" y="2552"/>
              <a:ext cx="1752" cy="1416"/>
            </a:xfrm>
            <a:custGeom>
              <a:avLst/>
              <a:gdLst>
                <a:gd name="T0" fmla="*/ 320 w 1752"/>
                <a:gd name="T1" fmla="*/ 1416 h 1416"/>
                <a:gd name="T2" fmla="*/ 4 w 1752"/>
                <a:gd name="T3" fmla="*/ 1144 h 1416"/>
                <a:gd name="T4" fmla="*/ 0 w 1752"/>
                <a:gd name="T5" fmla="*/ 572 h 1416"/>
                <a:gd name="T6" fmla="*/ 612 w 1752"/>
                <a:gd name="T7" fmla="*/ 0 h 1416"/>
                <a:gd name="T8" fmla="*/ 1184 w 1752"/>
                <a:gd name="T9" fmla="*/ 280 h 1416"/>
                <a:gd name="T10" fmla="*/ 1752 w 1752"/>
                <a:gd name="T11" fmla="*/ 844 h 1416"/>
                <a:gd name="T12" fmla="*/ 1184 w 1752"/>
                <a:gd name="T13" fmla="*/ 1416 h 1416"/>
                <a:gd name="T14" fmla="*/ 320 w 1752"/>
                <a:gd name="T15" fmla="*/ 1416 h 14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752"/>
                <a:gd name="T25" fmla="*/ 0 h 1416"/>
                <a:gd name="T26" fmla="*/ 1752 w 1752"/>
                <a:gd name="T27" fmla="*/ 1416 h 14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752" h="1416">
                  <a:moveTo>
                    <a:pt x="320" y="1416"/>
                  </a:moveTo>
                  <a:lnTo>
                    <a:pt x="4" y="1144"/>
                  </a:lnTo>
                  <a:lnTo>
                    <a:pt x="0" y="572"/>
                  </a:lnTo>
                  <a:lnTo>
                    <a:pt x="612" y="0"/>
                  </a:lnTo>
                  <a:lnTo>
                    <a:pt x="1184" y="280"/>
                  </a:lnTo>
                  <a:lnTo>
                    <a:pt x="1752" y="844"/>
                  </a:lnTo>
                  <a:lnTo>
                    <a:pt x="1184" y="1416"/>
                  </a:lnTo>
                  <a:lnTo>
                    <a:pt x="320" y="1416"/>
                  </a:lnTo>
                  <a:close/>
                </a:path>
              </a:pathLst>
            </a:custGeom>
            <a:pattFill prst="wdUpDiag">
              <a:fgClr>
                <a:schemeClr val="accent1"/>
              </a:fgClr>
              <a:bgClr>
                <a:srgbClr val="3399FF"/>
              </a:bgClr>
            </a:patt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22" name="Rectangle 9"/>
            <p:cNvSpPr>
              <a:spLocks noChangeArrowheads="1"/>
            </p:cNvSpPr>
            <p:nvPr/>
          </p:nvSpPr>
          <p:spPr bwMode="auto">
            <a:xfrm>
              <a:off x="772" y="580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>
                  <a:latin typeface="Times New Roman" pitchFamily="18" charset="0"/>
                </a:rPr>
                <a:t>x</a:t>
              </a:r>
              <a:r>
                <a:rPr lang="fr-CA" sz="2400" i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9223" name="Rectangle 11"/>
            <p:cNvSpPr>
              <a:spLocks noChangeArrowheads="1"/>
            </p:cNvSpPr>
            <p:nvPr/>
          </p:nvSpPr>
          <p:spPr bwMode="auto">
            <a:xfrm>
              <a:off x="1282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9224" name="Rectangle 12"/>
            <p:cNvSpPr>
              <a:spLocks noChangeArrowheads="1"/>
            </p:cNvSpPr>
            <p:nvPr/>
          </p:nvSpPr>
          <p:spPr bwMode="auto">
            <a:xfrm>
              <a:off x="1570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9225" name="Rectangle 13"/>
            <p:cNvSpPr>
              <a:spLocks noChangeArrowheads="1"/>
            </p:cNvSpPr>
            <p:nvPr/>
          </p:nvSpPr>
          <p:spPr bwMode="auto">
            <a:xfrm>
              <a:off x="1858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9226" name="Rectangle 14"/>
            <p:cNvSpPr>
              <a:spLocks noChangeArrowheads="1"/>
            </p:cNvSpPr>
            <p:nvPr/>
          </p:nvSpPr>
          <p:spPr bwMode="auto">
            <a:xfrm>
              <a:off x="2146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9227" name="Rectangle 15"/>
            <p:cNvSpPr>
              <a:spLocks noChangeArrowheads="1"/>
            </p:cNvSpPr>
            <p:nvPr/>
          </p:nvSpPr>
          <p:spPr bwMode="auto">
            <a:xfrm>
              <a:off x="2434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9228" name="Rectangle 16"/>
            <p:cNvSpPr>
              <a:spLocks noChangeArrowheads="1"/>
            </p:cNvSpPr>
            <p:nvPr/>
          </p:nvSpPr>
          <p:spPr bwMode="auto">
            <a:xfrm>
              <a:off x="2722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9229" name="Rectangle 17"/>
            <p:cNvSpPr>
              <a:spLocks noChangeArrowheads="1"/>
            </p:cNvSpPr>
            <p:nvPr/>
          </p:nvSpPr>
          <p:spPr bwMode="auto">
            <a:xfrm>
              <a:off x="3007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9230" name="Rectangle 18"/>
            <p:cNvSpPr>
              <a:spLocks noChangeArrowheads="1"/>
            </p:cNvSpPr>
            <p:nvPr/>
          </p:nvSpPr>
          <p:spPr bwMode="auto">
            <a:xfrm>
              <a:off x="3295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8</a:t>
              </a:r>
            </a:p>
          </p:txBody>
        </p:sp>
        <p:sp>
          <p:nvSpPr>
            <p:cNvPr id="9231" name="Rectangle 19"/>
            <p:cNvSpPr>
              <a:spLocks noChangeArrowheads="1"/>
            </p:cNvSpPr>
            <p:nvPr/>
          </p:nvSpPr>
          <p:spPr bwMode="auto">
            <a:xfrm>
              <a:off x="3583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9</a:t>
              </a:r>
            </a:p>
          </p:txBody>
        </p:sp>
        <p:sp>
          <p:nvSpPr>
            <p:cNvPr id="9232" name="Rectangle 20"/>
            <p:cNvSpPr>
              <a:spLocks noChangeArrowheads="1"/>
            </p:cNvSpPr>
            <p:nvPr/>
          </p:nvSpPr>
          <p:spPr bwMode="auto">
            <a:xfrm>
              <a:off x="3817" y="3985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9233" name="Line 21"/>
            <p:cNvSpPr>
              <a:spLocks noChangeShapeType="1"/>
            </p:cNvSpPr>
            <p:nvPr/>
          </p:nvSpPr>
          <p:spPr bwMode="auto">
            <a:xfrm flipV="1">
              <a:off x="1059" y="3966"/>
              <a:ext cx="3937" cy="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34" name="Line 22"/>
            <p:cNvSpPr>
              <a:spLocks noChangeShapeType="1"/>
            </p:cNvSpPr>
            <p:nvPr/>
          </p:nvSpPr>
          <p:spPr bwMode="auto">
            <a:xfrm>
              <a:off x="1374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35" name="Line 23"/>
            <p:cNvSpPr>
              <a:spLocks noChangeShapeType="1"/>
            </p:cNvSpPr>
            <p:nvPr/>
          </p:nvSpPr>
          <p:spPr bwMode="auto">
            <a:xfrm>
              <a:off x="1950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36" name="Line 24"/>
            <p:cNvSpPr>
              <a:spLocks noChangeShapeType="1"/>
            </p:cNvSpPr>
            <p:nvPr/>
          </p:nvSpPr>
          <p:spPr bwMode="auto">
            <a:xfrm>
              <a:off x="2238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37" name="Line 25"/>
            <p:cNvSpPr>
              <a:spLocks noChangeShapeType="1"/>
            </p:cNvSpPr>
            <p:nvPr/>
          </p:nvSpPr>
          <p:spPr bwMode="auto">
            <a:xfrm>
              <a:off x="2814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38" name="Line 26"/>
            <p:cNvSpPr>
              <a:spLocks noChangeShapeType="1"/>
            </p:cNvSpPr>
            <p:nvPr/>
          </p:nvSpPr>
          <p:spPr bwMode="auto">
            <a:xfrm>
              <a:off x="2526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39" name="Line 27"/>
            <p:cNvSpPr>
              <a:spLocks noChangeShapeType="1"/>
            </p:cNvSpPr>
            <p:nvPr/>
          </p:nvSpPr>
          <p:spPr bwMode="auto">
            <a:xfrm>
              <a:off x="3102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0" name="Line 28"/>
            <p:cNvSpPr>
              <a:spLocks noChangeShapeType="1"/>
            </p:cNvSpPr>
            <p:nvPr/>
          </p:nvSpPr>
          <p:spPr bwMode="auto">
            <a:xfrm>
              <a:off x="3966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1" name="Line 29"/>
            <p:cNvSpPr>
              <a:spLocks noChangeShapeType="1"/>
            </p:cNvSpPr>
            <p:nvPr/>
          </p:nvSpPr>
          <p:spPr bwMode="auto">
            <a:xfrm>
              <a:off x="3390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2" name="Line 30"/>
            <p:cNvSpPr>
              <a:spLocks noChangeShapeType="1"/>
            </p:cNvSpPr>
            <p:nvPr/>
          </p:nvSpPr>
          <p:spPr bwMode="auto">
            <a:xfrm>
              <a:off x="3678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3" name="Line 31"/>
            <p:cNvSpPr>
              <a:spLocks noChangeShapeType="1"/>
            </p:cNvSpPr>
            <p:nvPr/>
          </p:nvSpPr>
          <p:spPr bwMode="auto">
            <a:xfrm>
              <a:off x="1662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4" name="Line 32"/>
            <p:cNvSpPr>
              <a:spLocks noChangeShapeType="1"/>
            </p:cNvSpPr>
            <p:nvPr/>
          </p:nvSpPr>
          <p:spPr bwMode="auto">
            <a:xfrm>
              <a:off x="1065" y="3696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5" name="Line 33"/>
            <p:cNvSpPr>
              <a:spLocks noChangeShapeType="1"/>
            </p:cNvSpPr>
            <p:nvPr/>
          </p:nvSpPr>
          <p:spPr bwMode="auto">
            <a:xfrm>
              <a:off x="1065" y="3408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6" name="Line 34"/>
            <p:cNvSpPr>
              <a:spLocks noChangeShapeType="1"/>
            </p:cNvSpPr>
            <p:nvPr/>
          </p:nvSpPr>
          <p:spPr bwMode="auto">
            <a:xfrm>
              <a:off x="1065" y="3120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7" name="Line 35"/>
            <p:cNvSpPr>
              <a:spLocks noChangeShapeType="1"/>
            </p:cNvSpPr>
            <p:nvPr/>
          </p:nvSpPr>
          <p:spPr bwMode="auto">
            <a:xfrm>
              <a:off x="1065" y="2832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8" name="Line 36"/>
            <p:cNvSpPr>
              <a:spLocks noChangeShapeType="1"/>
            </p:cNvSpPr>
            <p:nvPr/>
          </p:nvSpPr>
          <p:spPr bwMode="auto">
            <a:xfrm>
              <a:off x="1065" y="1968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9" name="Line 37"/>
            <p:cNvSpPr>
              <a:spLocks noChangeShapeType="1"/>
            </p:cNvSpPr>
            <p:nvPr/>
          </p:nvSpPr>
          <p:spPr bwMode="auto">
            <a:xfrm>
              <a:off x="1065" y="2544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50" name="Line 38"/>
            <p:cNvSpPr>
              <a:spLocks noChangeShapeType="1"/>
            </p:cNvSpPr>
            <p:nvPr/>
          </p:nvSpPr>
          <p:spPr bwMode="auto">
            <a:xfrm>
              <a:off x="1065" y="2256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51" name="Line 39"/>
            <p:cNvSpPr>
              <a:spLocks noChangeShapeType="1"/>
            </p:cNvSpPr>
            <p:nvPr/>
          </p:nvSpPr>
          <p:spPr bwMode="auto">
            <a:xfrm>
              <a:off x="1065" y="1680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52" name="Line 40"/>
            <p:cNvSpPr>
              <a:spLocks noChangeShapeType="1"/>
            </p:cNvSpPr>
            <p:nvPr/>
          </p:nvSpPr>
          <p:spPr bwMode="auto">
            <a:xfrm>
              <a:off x="1065" y="1392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53" name="Line 41"/>
            <p:cNvSpPr>
              <a:spLocks noChangeShapeType="1"/>
            </p:cNvSpPr>
            <p:nvPr/>
          </p:nvSpPr>
          <p:spPr bwMode="auto">
            <a:xfrm>
              <a:off x="1065" y="1104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54" name="Rectangle 42"/>
            <p:cNvSpPr>
              <a:spLocks noChangeArrowheads="1"/>
            </p:cNvSpPr>
            <p:nvPr/>
          </p:nvSpPr>
          <p:spPr bwMode="auto">
            <a:xfrm>
              <a:off x="4753" y="3889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>
                  <a:latin typeface="Times New Roman" pitchFamily="18" charset="0"/>
                </a:rPr>
                <a:t>x</a:t>
              </a:r>
              <a:r>
                <a:rPr lang="fr-CA" sz="2400" i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9255" name="Rectangle 43"/>
            <p:cNvSpPr>
              <a:spLocks noChangeArrowheads="1"/>
            </p:cNvSpPr>
            <p:nvPr/>
          </p:nvSpPr>
          <p:spPr bwMode="auto">
            <a:xfrm>
              <a:off x="868" y="3553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9256" name="Rectangle 44"/>
            <p:cNvSpPr>
              <a:spLocks noChangeArrowheads="1"/>
            </p:cNvSpPr>
            <p:nvPr/>
          </p:nvSpPr>
          <p:spPr bwMode="auto">
            <a:xfrm>
              <a:off x="868" y="326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9257" name="Rectangle 45"/>
            <p:cNvSpPr>
              <a:spLocks noChangeArrowheads="1"/>
            </p:cNvSpPr>
            <p:nvPr/>
          </p:nvSpPr>
          <p:spPr bwMode="auto">
            <a:xfrm>
              <a:off x="868" y="2977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9258" name="Rectangle 46"/>
            <p:cNvSpPr>
              <a:spLocks noChangeArrowheads="1"/>
            </p:cNvSpPr>
            <p:nvPr/>
          </p:nvSpPr>
          <p:spPr bwMode="auto">
            <a:xfrm>
              <a:off x="868" y="2689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9259" name="Rectangle 47"/>
            <p:cNvSpPr>
              <a:spLocks noChangeArrowheads="1"/>
            </p:cNvSpPr>
            <p:nvPr/>
          </p:nvSpPr>
          <p:spPr bwMode="auto">
            <a:xfrm>
              <a:off x="868" y="2401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9260" name="Rectangle 48"/>
            <p:cNvSpPr>
              <a:spLocks noChangeArrowheads="1"/>
            </p:cNvSpPr>
            <p:nvPr/>
          </p:nvSpPr>
          <p:spPr bwMode="auto">
            <a:xfrm>
              <a:off x="868" y="2113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9261" name="Rectangle 49"/>
            <p:cNvSpPr>
              <a:spLocks noChangeArrowheads="1"/>
            </p:cNvSpPr>
            <p:nvPr/>
          </p:nvSpPr>
          <p:spPr bwMode="auto">
            <a:xfrm>
              <a:off x="868" y="1828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9262" name="Rectangle 50"/>
            <p:cNvSpPr>
              <a:spLocks noChangeArrowheads="1"/>
            </p:cNvSpPr>
            <p:nvPr/>
          </p:nvSpPr>
          <p:spPr bwMode="auto">
            <a:xfrm>
              <a:off x="868" y="1540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8</a:t>
              </a:r>
            </a:p>
          </p:txBody>
        </p:sp>
        <p:sp>
          <p:nvSpPr>
            <p:cNvPr id="9263" name="Rectangle 51"/>
            <p:cNvSpPr>
              <a:spLocks noChangeArrowheads="1"/>
            </p:cNvSpPr>
            <p:nvPr/>
          </p:nvSpPr>
          <p:spPr bwMode="auto">
            <a:xfrm>
              <a:off x="868" y="1252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9</a:t>
              </a:r>
            </a:p>
          </p:txBody>
        </p:sp>
        <p:sp>
          <p:nvSpPr>
            <p:cNvPr id="9264" name="Rectangle 52"/>
            <p:cNvSpPr>
              <a:spLocks noChangeArrowheads="1"/>
            </p:cNvSpPr>
            <p:nvPr/>
          </p:nvSpPr>
          <p:spPr bwMode="auto">
            <a:xfrm>
              <a:off x="772" y="964"/>
              <a:ext cx="38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9265" name="Line 54"/>
            <p:cNvSpPr>
              <a:spLocks noChangeShapeType="1"/>
            </p:cNvSpPr>
            <p:nvPr/>
          </p:nvSpPr>
          <p:spPr bwMode="auto">
            <a:xfrm>
              <a:off x="1056" y="729"/>
              <a:ext cx="0" cy="32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66" name="Freeform 55"/>
            <p:cNvSpPr>
              <a:spLocks/>
            </p:cNvSpPr>
            <p:nvPr/>
          </p:nvSpPr>
          <p:spPr bwMode="auto">
            <a:xfrm>
              <a:off x="888" y="2166"/>
              <a:ext cx="3724" cy="1831"/>
            </a:xfrm>
            <a:custGeom>
              <a:avLst/>
              <a:gdLst>
                <a:gd name="T0" fmla="*/ 0 w 2791"/>
                <a:gd name="T1" fmla="*/ 0 h 1855"/>
                <a:gd name="T2" fmla="*/ 3723 w 2791"/>
                <a:gd name="T3" fmla="*/ 1830 h 1855"/>
                <a:gd name="T4" fmla="*/ 0 60000 65536"/>
                <a:gd name="T5" fmla="*/ 0 60000 65536"/>
                <a:gd name="T6" fmla="*/ 0 w 2791"/>
                <a:gd name="T7" fmla="*/ 0 h 1855"/>
                <a:gd name="T8" fmla="*/ 2791 w 2791"/>
                <a:gd name="T9" fmla="*/ 1855 h 185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791" h="1855">
                  <a:moveTo>
                    <a:pt x="0" y="0"/>
                  </a:moveTo>
                  <a:lnTo>
                    <a:pt x="2790" y="1854"/>
                  </a:lnTo>
                </a:path>
              </a:pathLst>
            </a:custGeom>
            <a:solidFill>
              <a:srgbClr val="0000FF"/>
            </a:solidFill>
            <a:ln w="25400" cap="rnd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67" name="Rectangle 57"/>
            <p:cNvSpPr>
              <a:spLocks noChangeArrowheads="1"/>
            </p:cNvSpPr>
            <p:nvPr/>
          </p:nvSpPr>
          <p:spPr bwMode="auto">
            <a:xfrm rot="60000">
              <a:off x="3109" y="3516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(1)</a:t>
              </a:r>
            </a:p>
          </p:txBody>
        </p:sp>
        <p:sp>
          <p:nvSpPr>
            <p:cNvPr id="9268" name="Line 60"/>
            <p:cNvSpPr>
              <a:spLocks noChangeShapeType="1"/>
            </p:cNvSpPr>
            <p:nvPr/>
          </p:nvSpPr>
          <p:spPr bwMode="auto">
            <a:xfrm flipH="1" flipV="1">
              <a:off x="627" y="3315"/>
              <a:ext cx="895" cy="793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69" name="Rectangle 65"/>
            <p:cNvSpPr>
              <a:spLocks noChangeArrowheads="1"/>
            </p:cNvSpPr>
            <p:nvPr/>
          </p:nvSpPr>
          <p:spPr bwMode="auto">
            <a:xfrm>
              <a:off x="1322" y="3067"/>
              <a:ext cx="1210" cy="59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800" i="1">
                  <a:latin typeface="Times New Roman" pitchFamily="18" charset="0"/>
                </a:rPr>
                <a:t>Solutions admissibles</a:t>
              </a:r>
            </a:p>
          </p:txBody>
        </p:sp>
        <p:sp>
          <p:nvSpPr>
            <p:cNvPr id="9270" name="Rectangle 63"/>
            <p:cNvSpPr>
              <a:spLocks noChangeArrowheads="1"/>
            </p:cNvSpPr>
            <p:nvPr/>
          </p:nvSpPr>
          <p:spPr bwMode="auto">
            <a:xfrm>
              <a:off x="2996" y="679"/>
              <a:ext cx="2686" cy="175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/>
            <a:lstStyle/>
            <a:p>
              <a:pPr marL="342900" indent="-342900">
                <a:spcBef>
                  <a:spcPct val="20000"/>
                </a:spcBef>
              </a:pPr>
              <a:r>
                <a:rPr lang="fr-CA">
                  <a:latin typeface="Times New Roman" pitchFamily="18" charset="0"/>
                </a:rPr>
                <a:t>Max     </a:t>
              </a:r>
              <a:r>
                <a:rPr lang="fr-CA" i="1">
                  <a:latin typeface="Times New Roman" pitchFamily="18" charset="0"/>
                </a:rPr>
                <a:t>z</a:t>
              </a:r>
              <a:r>
                <a:rPr lang="fr-CA" i="1" baseline="-25000">
                  <a:latin typeface="Times New Roman" pitchFamily="18" charset="0"/>
                </a:rPr>
                <a:t>1</a:t>
              </a:r>
              <a:r>
                <a:rPr lang="fr-CA" i="1">
                  <a:latin typeface="Times New Roman" pitchFamily="18" charset="0"/>
                </a:rPr>
                <a:t> = 2x</a:t>
              </a:r>
              <a:r>
                <a:rPr lang="fr-CA" i="1" baseline="-25000">
                  <a:latin typeface="Times New Roman" pitchFamily="18" charset="0"/>
                </a:rPr>
                <a:t>1</a:t>
              </a:r>
              <a:r>
                <a:rPr lang="fr-CA" i="1">
                  <a:latin typeface="Times New Roman" pitchFamily="18" charset="0"/>
                </a:rPr>
                <a:t> + 6x</a:t>
              </a:r>
              <a:r>
                <a:rPr lang="fr-CA" i="1" baseline="-25000">
                  <a:latin typeface="Times New Roman" pitchFamily="18" charset="0"/>
                </a:rPr>
                <a:t>2</a:t>
              </a:r>
            </a:p>
            <a:p>
              <a:pPr marL="342900" indent="-342900">
                <a:spcBef>
                  <a:spcPct val="20000"/>
                </a:spcBef>
              </a:pPr>
              <a:r>
                <a:rPr lang="fr-CA">
                  <a:latin typeface="Times New Roman" pitchFamily="18" charset="0"/>
                </a:rPr>
                <a:t>Max</a:t>
              </a:r>
              <a:r>
                <a:rPr lang="fr-CA" i="1">
                  <a:latin typeface="Times New Roman" pitchFamily="18" charset="0"/>
                </a:rPr>
                <a:t>     z</a:t>
              </a:r>
              <a:r>
                <a:rPr lang="fr-CA" i="1" baseline="-25000">
                  <a:latin typeface="Times New Roman" pitchFamily="18" charset="0"/>
                </a:rPr>
                <a:t>2</a:t>
              </a:r>
              <a:r>
                <a:rPr lang="fr-CA" i="1">
                  <a:latin typeface="Times New Roman" pitchFamily="18" charset="0"/>
                </a:rPr>
                <a:t> =   x</a:t>
              </a:r>
              <a:r>
                <a:rPr lang="fr-CA" i="1" baseline="-25000">
                  <a:latin typeface="Times New Roman" pitchFamily="18" charset="0"/>
                </a:rPr>
                <a:t>1</a:t>
              </a:r>
              <a:r>
                <a:rPr lang="fr-CA" i="1">
                  <a:latin typeface="Times New Roman" pitchFamily="18" charset="0"/>
                </a:rPr>
                <a:t> +   x</a:t>
              </a:r>
              <a:r>
                <a:rPr lang="fr-CA" i="1" baseline="-25000">
                  <a:latin typeface="Times New Roman" pitchFamily="18" charset="0"/>
                </a:rPr>
                <a:t>2</a:t>
              </a:r>
              <a:endParaRPr lang="fr-CA" i="1">
                <a:latin typeface="Times New Roman" pitchFamily="18" charset="0"/>
              </a:endParaRPr>
            </a:p>
            <a:p>
              <a:pPr marL="342900" indent="-342900">
                <a:spcBef>
                  <a:spcPct val="20000"/>
                </a:spcBef>
              </a:pPr>
              <a:r>
                <a:rPr lang="fr-CA">
                  <a:latin typeface="Times New Roman" pitchFamily="18" charset="0"/>
                </a:rPr>
                <a:t>  tel que         </a:t>
              </a:r>
              <a:r>
                <a:rPr lang="fr-CA" i="1">
                  <a:latin typeface="Times New Roman" pitchFamily="18" charset="0"/>
                </a:rPr>
                <a:t>x</a:t>
              </a:r>
              <a:r>
                <a:rPr lang="fr-CA" i="1" baseline="-25000">
                  <a:latin typeface="Times New Roman" pitchFamily="18" charset="0"/>
                </a:rPr>
                <a:t>1</a:t>
              </a:r>
              <a:r>
                <a:rPr lang="fr-CA" i="1">
                  <a:latin typeface="Times New Roman" pitchFamily="18" charset="0"/>
                </a:rPr>
                <a:t> +  x</a:t>
              </a:r>
              <a:r>
                <a:rPr lang="fr-CA" i="1" baseline="-25000">
                  <a:latin typeface="Times New Roman" pitchFamily="18" charset="0"/>
                </a:rPr>
                <a:t>2  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</a:t>
              </a:r>
              <a:r>
                <a:rPr lang="fr-CA" i="1">
                  <a:latin typeface="Times New Roman" pitchFamily="18" charset="0"/>
                  <a:sym typeface="Symbol" pitchFamily="18" charset="2"/>
                </a:rPr>
                <a:t> 8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	(1)</a:t>
              </a:r>
            </a:p>
            <a:p>
              <a:pPr marL="342900" indent="-342900">
                <a:spcBef>
                  <a:spcPct val="20000"/>
                </a:spcBef>
              </a:pPr>
              <a:r>
                <a:rPr lang="fr-CA">
                  <a:latin typeface="Times New Roman" pitchFamily="18" charset="0"/>
                  <a:sym typeface="Symbol" pitchFamily="18" charset="2"/>
                </a:rPr>
                <a:t>		     </a:t>
              </a:r>
              <a:r>
                <a:rPr lang="fr-CA">
                  <a:latin typeface="Times New Roman" pitchFamily="18" charset="0"/>
                </a:rPr>
                <a:t>-</a:t>
              </a:r>
              <a:r>
                <a:rPr lang="fr-CA" i="1">
                  <a:latin typeface="Times New Roman" pitchFamily="18" charset="0"/>
                </a:rPr>
                <a:t>x</a:t>
              </a:r>
              <a:r>
                <a:rPr lang="fr-CA" i="1" baseline="-25000">
                  <a:latin typeface="Times New Roman" pitchFamily="18" charset="0"/>
                </a:rPr>
                <a:t>1</a:t>
              </a:r>
              <a:r>
                <a:rPr lang="fr-CA" i="1">
                  <a:latin typeface="Times New Roman" pitchFamily="18" charset="0"/>
                </a:rPr>
                <a:t> +  x</a:t>
              </a:r>
              <a:r>
                <a:rPr lang="fr-CA" i="1" baseline="-25000">
                  <a:latin typeface="Times New Roman" pitchFamily="18" charset="0"/>
                </a:rPr>
                <a:t>2  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</a:t>
              </a:r>
              <a:r>
                <a:rPr lang="fr-CA" i="1">
                  <a:latin typeface="Times New Roman" pitchFamily="18" charset="0"/>
                  <a:sym typeface="Symbol" pitchFamily="18" charset="2"/>
                </a:rPr>
                <a:t> 3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	(2)</a:t>
              </a:r>
            </a:p>
            <a:p>
              <a:pPr marL="342900" indent="-342900">
                <a:spcBef>
                  <a:spcPct val="20000"/>
                </a:spcBef>
              </a:pPr>
              <a:r>
                <a:rPr lang="fr-CA" i="1">
                  <a:latin typeface="Times New Roman" pitchFamily="18" charset="0"/>
                </a:rPr>
                <a:t>		      x</a:t>
              </a:r>
              <a:r>
                <a:rPr lang="fr-CA" i="1" baseline="-25000">
                  <a:latin typeface="Times New Roman" pitchFamily="18" charset="0"/>
                </a:rPr>
                <a:t>1</a:t>
              </a:r>
              <a:r>
                <a:rPr lang="fr-CA" i="1">
                  <a:latin typeface="Times New Roman" pitchFamily="18" charset="0"/>
                </a:rPr>
                <a:t>  -   x</a:t>
              </a:r>
              <a:r>
                <a:rPr lang="fr-CA" i="1" baseline="-25000">
                  <a:latin typeface="Times New Roman" pitchFamily="18" charset="0"/>
                </a:rPr>
                <a:t>2  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</a:t>
              </a:r>
              <a:r>
                <a:rPr lang="fr-CA" i="1">
                  <a:latin typeface="Times New Roman" pitchFamily="18" charset="0"/>
                  <a:sym typeface="Symbol" pitchFamily="18" charset="2"/>
                </a:rPr>
                <a:t> 4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	(3)</a:t>
              </a:r>
            </a:p>
            <a:p>
              <a:pPr marL="342900" indent="-342900">
                <a:spcBef>
                  <a:spcPct val="20000"/>
                </a:spcBef>
              </a:pPr>
              <a:r>
                <a:rPr lang="fr-CA">
                  <a:latin typeface="Times New Roman" pitchFamily="18" charset="0"/>
                  <a:sym typeface="Symbol" pitchFamily="18" charset="2"/>
                </a:rPr>
                <a:t>		      </a:t>
              </a:r>
              <a:r>
                <a:rPr lang="fr-CA" i="1">
                  <a:latin typeface="Times New Roman" pitchFamily="18" charset="0"/>
                </a:rPr>
                <a:t>x</a:t>
              </a:r>
              <a:r>
                <a:rPr lang="fr-CA" i="1" baseline="-25000">
                  <a:latin typeface="Times New Roman" pitchFamily="18" charset="0"/>
                </a:rPr>
                <a:t>1</a:t>
              </a:r>
              <a:r>
                <a:rPr lang="fr-CA" i="1">
                  <a:latin typeface="Times New Roman" pitchFamily="18" charset="0"/>
                </a:rPr>
                <a:t> +   x</a:t>
              </a:r>
              <a:r>
                <a:rPr lang="fr-CA" i="1" baseline="-25000">
                  <a:latin typeface="Times New Roman" pitchFamily="18" charset="0"/>
                </a:rPr>
                <a:t>2 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</a:t>
              </a:r>
              <a:r>
                <a:rPr lang="fr-CA" i="1">
                  <a:latin typeface="Times New Roman" pitchFamily="18" charset="0"/>
                  <a:sym typeface="Symbol" pitchFamily="18" charset="2"/>
                </a:rPr>
                <a:t> 1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	(4)</a:t>
              </a:r>
            </a:p>
            <a:p>
              <a:pPr marL="342900" indent="-342900">
                <a:spcBef>
                  <a:spcPct val="20000"/>
                </a:spcBef>
              </a:pPr>
              <a:r>
                <a:rPr lang="fr-CA" i="1">
                  <a:latin typeface="Times New Roman" pitchFamily="18" charset="0"/>
                </a:rPr>
                <a:t>		      x</a:t>
              </a:r>
              <a:r>
                <a:rPr lang="fr-CA" i="1" baseline="-25000">
                  <a:latin typeface="Times New Roman" pitchFamily="18" charset="0"/>
                </a:rPr>
                <a:t>1</a:t>
              </a:r>
              <a:r>
                <a:rPr lang="fr-CA" i="1">
                  <a:latin typeface="Times New Roman" pitchFamily="18" charset="0"/>
                </a:rPr>
                <a:t> + 2x</a:t>
              </a:r>
              <a:r>
                <a:rPr lang="fr-CA" i="1" baseline="-25000">
                  <a:latin typeface="Times New Roman" pitchFamily="18" charset="0"/>
                </a:rPr>
                <a:t>2 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</a:t>
              </a:r>
              <a:r>
                <a:rPr lang="fr-CA" i="1">
                  <a:latin typeface="Times New Roman" pitchFamily="18" charset="0"/>
                  <a:sym typeface="Symbol" pitchFamily="18" charset="2"/>
                </a:rPr>
                <a:t> 12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	(5)</a:t>
              </a:r>
            </a:p>
            <a:p>
              <a:pPr marL="342900" indent="-342900">
                <a:spcBef>
                  <a:spcPct val="20000"/>
                </a:spcBef>
              </a:pPr>
              <a:r>
                <a:rPr lang="fr-CA" i="1">
                  <a:latin typeface="Times New Roman" pitchFamily="18" charset="0"/>
                </a:rPr>
                <a:t>		      x</a:t>
              </a:r>
              <a:r>
                <a:rPr lang="fr-CA" i="1" baseline="-25000">
                  <a:latin typeface="Times New Roman" pitchFamily="18" charset="0"/>
                </a:rPr>
                <a:t>1</a:t>
              </a:r>
              <a:r>
                <a:rPr lang="fr-CA" i="1">
                  <a:latin typeface="Times New Roman" pitchFamily="18" charset="0"/>
                </a:rPr>
                <a:t>,      x</a:t>
              </a:r>
              <a:r>
                <a:rPr lang="fr-CA" i="1" baseline="-25000">
                  <a:latin typeface="Times New Roman" pitchFamily="18" charset="0"/>
                </a:rPr>
                <a:t>2 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</a:t>
              </a:r>
              <a:r>
                <a:rPr lang="fr-CA" i="1">
                  <a:latin typeface="Times New Roman" pitchFamily="18" charset="0"/>
                  <a:sym typeface="Symbol" pitchFamily="18" charset="2"/>
                </a:rPr>
                <a:t> 0</a:t>
              </a:r>
              <a:r>
                <a:rPr lang="fr-CA">
                  <a:latin typeface="Times New Roman" pitchFamily="18" charset="0"/>
                  <a:sym typeface="Symbol" pitchFamily="18" charset="2"/>
                </a:rPr>
                <a:t>	(6)</a:t>
              </a:r>
            </a:p>
          </p:txBody>
        </p:sp>
        <p:sp>
          <p:nvSpPr>
            <p:cNvPr id="9271" name="Line 64"/>
            <p:cNvSpPr>
              <a:spLocks noChangeShapeType="1"/>
            </p:cNvSpPr>
            <p:nvPr/>
          </p:nvSpPr>
          <p:spPr bwMode="auto">
            <a:xfrm flipH="1">
              <a:off x="3054" y="3720"/>
              <a:ext cx="60" cy="6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72" name="Rectangle 57"/>
            <p:cNvSpPr>
              <a:spLocks noChangeArrowheads="1"/>
            </p:cNvSpPr>
            <p:nvPr/>
          </p:nvSpPr>
          <p:spPr bwMode="auto">
            <a:xfrm rot="60000">
              <a:off x="409" y="3282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(4)</a:t>
              </a:r>
            </a:p>
          </p:txBody>
        </p:sp>
        <p:sp>
          <p:nvSpPr>
            <p:cNvPr id="9273" name="Line 66"/>
            <p:cNvSpPr>
              <a:spLocks noChangeShapeType="1"/>
            </p:cNvSpPr>
            <p:nvPr/>
          </p:nvSpPr>
          <p:spPr bwMode="auto">
            <a:xfrm flipH="1">
              <a:off x="726" y="3330"/>
              <a:ext cx="60" cy="6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74" name="Freeform 55"/>
            <p:cNvSpPr>
              <a:spLocks/>
            </p:cNvSpPr>
            <p:nvPr/>
          </p:nvSpPr>
          <p:spPr bwMode="auto">
            <a:xfrm flipH="1">
              <a:off x="2164" y="2664"/>
              <a:ext cx="1367" cy="1381"/>
            </a:xfrm>
            <a:custGeom>
              <a:avLst/>
              <a:gdLst>
                <a:gd name="T0" fmla="*/ 0 w 2791"/>
                <a:gd name="T1" fmla="*/ 0 h 1855"/>
                <a:gd name="T2" fmla="*/ 1367 w 2791"/>
                <a:gd name="T3" fmla="*/ 1380 h 1855"/>
                <a:gd name="T4" fmla="*/ 0 60000 65536"/>
                <a:gd name="T5" fmla="*/ 0 60000 65536"/>
                <a:gd name="T6" fmla="*/ 0 w 2791"/>
                <a:gd name="T7" fmla="*/ 0 h 1855"/>
                <a:gd name="T8" fmla="*/ 2791 w 2791"/>
                <a:gd name="T9" fmla="*/ 1855 h 185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791" h="1855">
                  <a:moveTo>
                    <a:pt x="0" y="0"/>
                  </a:moveTo>
                  <a:lnTo>
                    <a:pt x="2790" y="1854"/>
                  </a:lnTo>
                </a:path>
              </a:pathLst>
            </a:custGeom>
            <a:noFill/>
            <a:ln w="25400" cap="rnd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75" name="Rectangle 57"/>
            <p:cNvSpPr>
              <a:spLocks noChangeArrowheads="1"/>
            </p:cNvSpPr>
            <p:nvPr/>
          </p:nvSpPr>
          <p:spPr bwMode="auto">
            <a:xfrm rot="60000">
              <a:off x="3307" y="2748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(3)</a:t>
              </a:r>
            </a:p>
          </p:txBody>
        </p:sp>
        <p:sp>
          <p:nvSpPr>
            <p:cNvPr id="9276" name="Line 71"/>
            <p:cNvSpPr>
              <a:spLocks noChangeShapeType="1"/>
            </p:cNvSpPr>
            <p:nvPr/>
          </p:nvSpPr>
          <p:spPr bwMode="auto">
            <a:xfrm flipH="1">
              <a:off x="1062" y="927"/>
              <a:ext cx="114" cy="3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77" name="Line 74"/>
            <p:cNvSpPr>
              <a:spLocks noChangeShapeType="1"/>
            </p:cNvSpPr>
            <p:nvPr/>
          </p:nvSpPr>
          <p:spPr bwMode="auto">
            <a:xfrm>
              <a:off x="3252" y="2796"/>
              <a:ext cx="72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78" name="Freeform 55"/>
            <p:cNvSpPr>
              <a:spLocks/>
            </p:cNvSpPr>
            <p:nvPr/>
          </p:nvSpPr>
          <p:spPr bwMode="auto">
            <a:xfrm flipV="1">
              <a:off x="969" y="2148"/>
              <a:ext cx="1123" cy="1068"/>
            </a:xfrm>
            <a:custGeom>
              <a:avLst/>
              <a:gdLst>
                <a:gd name="T0" fmla="*/ 0 w 2791"/>
                <a:gd name="T1" fmla="*/ 0 h 1855"/>
                <a:gd name="T2" fmla="*/ 1123 w 2791"/>
                <a:gd name="T3" fmla="*/ 1067 h 1855"/>
                <a:gd name="T4" fmla="*/ 0 60000 65536"/>
                <a:gd name="T5" fmla="*/ 0 60000 65536"/>
                <a:gd name="T6" fmla="*/ 0 w 2791"/>
                <a:gd name="T7" fmla="*/ 0 h 1855"/>
                <a:gd name="T8" fmla="*/ 2791 w 2791"/>
                <a:gd name="T9" fmla="*/ 1855 h 185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791" h="1855">
                  <a:moveTo>
                    <a:pt x="0" y="0"/>
                  </a:moveTo>
                  <a:lnTo>
                    <a:pt x="2790" y="1854"/>
                  </a:lnTo>
                </a:path>
              </a:pathLst>
            </a:custGeom>
            <a:noFill/>
            <a:ln w="25400" cap="rnd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79" name="Rectangle 57"/>
            <p:cNvSpPr>
              <a:spLocks noChangeArrowheads="1"/>
            </p:cNvSpPr>
            <p:nvPr/>
          </p:nvSpPr>
          <p:spPr bwMode="auto">
            <a:xfrm rot="60000">
              <a:off x="2065" y="2024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(2)</a:t>
              </a:r>
            </a:p>
          </p:txBody>
        </p:sp>
        <p:sp>
          <p:nvSpPr>
            <p:cNvPr id="9280" name="Line 83"/>
            <p:cNvSpPr>
              <a:spLocks noChangeShapeType="1"/>
            </p:cNvSpPr>
            <p:nvPr/>
          </p:nvSpPr>
          <p:spPr bwMode="auto">
            <a:xfrm>
              <a:off x="2028" y="2226"/>
              <a:ext cx="66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81" name="Rectangle 65"/>
            <p:cNvSpPr>
              <a:spLocks noChangeArrowheads="1"/>
            </p:cNvSpPr>
            <p:nvPr/>
          </p:nvSpPr>
          <p:spPr bwMode="auto">
            <a:xfrm>
              <a:off x="2948" y="2109"/>
              <a:ext cx="796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>
                  <a:latin typeface="Times New Roman" pitchFamily="18" charset="0"/>
                </a:rPr>
                <a:t>ADM-C</a:t>
              </a:r>
            </a:p>
          </p:txBody>
        </p:sp>
        <p:sp>
          <p:nvSpPr>
            <p:cNvPr id="9282" name="Freeform 86"/>
            <p:cNvSpPr>
              <a:spLocks/>
            </p:cNvSpPr>
            <p:nvPr/>
          </p:nvSpPr>
          <p:spPr bwMode="auto">
            <a:xfrm>
              <a:off x="2118" y="2388"/>
              <a:ext cx="996" cy="624"/>
            </a:xfrm>
            <a:custGeom>
              <a:avLst/>
              <a:gdLst>
                <a:gd name="T0" fmla="*/ 0 w 996"/>
                <a:gd name="T1" fmla="*/ 624 h 624"/>
                <a:gd name="T2" fmla="*/ 504 w 996"/>
                <a:gd name="T3" fmla="*/ 294 h 624"/>
                <a:gd name="T4" fmla="*/ 480 w 996"/>
                <a:gd name="T5" fmla="*/ 366 h 624"/>
                <a:gd name="T6" fmla="*/ 996 w 996"/>
                <a:gd name="T7" fmla="*/ 0 h 62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96"/>
                <a:gd name="T13" fmla="*/ 0 h 624"/>
                <a:gd name="T14" fmla="*/ 996 w 996"/>
                <a:gd name="T15" fmla="*/ 624 h 62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96" h="624">
                  <a:moveTo>
                    <a:pt x="0" y="624"/>
                  </a:moveTo>
                  <a:lnTo>
                    <a:pt x="504" y="294"/>
                  </a:lnTo>
                  <a:lnTo>
                    <a:pt x="480" y="366"/>
                  </a:lnTo>
                  <a:lnTo>
                    <a:pt x="996" y="0"/>
                  </a:lnTo>
                </a:path>
              </a:pathLst>
            </a:custGeom>
            <a:noFill/>
            <a:ln w="19050" cap="sq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83" name="Rectangle 57"/>
            <p:cNvSpPr>
              <a:spLocks noChangeArrowheads="1"/>
            </p:cNvSpPr>
            <p:nvPr/>
          </p:nvSpPr>
          <p:spPr bwMode="auto">
            <a:xfrm rot="60000">
              <a:off x="1303" y="3720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b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9284" name="Rectangle 57"/>
            <p:cNvSpPr>
              <a:spLocks noChangeArrowheads="1"/>
            </p:cNvSpPr>
            <p:nvPr/>
          </p:nvSpPr>
          <p:spPr bwMode="auto">
            <a:xfrm rot="60000">
              <a:off x="1033" y="3468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b="1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9285" name="Rectangle 57"/>
            <p:cNvSpPr>
              <a:spLocks noChangeArrowheads="1"/>
            </p:cNvSpPr>
            <p:nvPr/>
          </p:nvSpPr>
          <p:spPr bwMode="auto">
            <a:xfrm rot="60000">
              <a:off x="1033" y="3017"/>
              <a:ext cx="275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b="1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9286" name="Rectangle 57"/>
            <p:cNvSpPr>
              <a:spLocks noChangeArrowheads="1"/>
            </p:cNvSpPr>
            <p:nvPr/>
          </p:nvSpPr>
          <p:spPr bwMode="auto">
            <a:xfrm rot="60000">
              <a:off x="1567" y="2520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9287" name="Rectangle 57"/>
            <p:cNvSpPr>
              <a:spLocks noChangeArrowheads="1"/>
            </p:cNvSpPr>
            <p:nvPr/>
          </p:nvSpPr>
          <p:spPr bwMode="auto">
            <a:xfrm rot="60000">
              <a:off x="2173" y="2592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b="1">
                  <a:latin typeface="Times New Roman" pitchFamily="18" charset="0"/>
                </a:rPr>
                <a:t>E</a:t>
              </a:r>
            </a:p>
          </p:txBody>
        </p:sp>
        <p:sp>
          <p:nvSpPr>
            <p:cNvPr id="9288" name="Rectangle 57"/>
            <p:cNvSpPr>
              <a:spLocks noChangeArrowheads="1"/>
            </p:cNvSpPr>
            <p:nvPr/>
          </p:nvSpPr>
          <p:spPr bwMode="auto">
            <a:xfrm rot="60000">
              <a:off x="2299" y="3744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b="1">
                  <a:latin typeface="Times New Roman" pitchFamily="18" charset="0"/>
                </a:rPr>
                <a:t>G</a:t>
              </a:r>
            </a:p>
          </p:txBody>
        </p:sp>
        <p:sp>
          <p:nvSpPr>
            <p:cNvPr id="9289" name="Freeform 55"/>
            <p:cNvSpPr>
              <a:spLocks/>
            </p:cNvSpPr>
            <p:nvPr/>
          </p:nvSpPr>
          <p:spPr bwMode="auto">
            <a:xfrm>
              <a:off x="878" y="1493"/>
              <a:ext cx="2614" cy="2587"/>
            </a:xfrm>
            <a:custGeom>
              <a:avLst/>
              <a:gdLst>
                <a:gd name="T0" fmla="*/ 0 w 2791"/>
                <a:gd name="T1" fmla="*/ 0 h 1855"/>
                <a:gd name="T2" fmla="*/ 2613 w 2791"/>
                <a:gd name="T3" fmla="*/ 2586 h 1855"/>
                <a:gd name="T4" fmla="*/ 0 60000 65536"/>
                <a:gd name="T5" fmla="*/ 0 60000 65536"/>
                <a:gd name="T6" fmla="*/ 0 w 2791"/>
                <a:gd name="T7" fmla="*/ 0 h 1855"/>
                <a:gd name="T8" fmla="*/ 2791 w 2791"/>
                <a:gd name="T9" fmla="*/ 1855 h 185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791" h="1855">
                  <a:moveTo>
                    <a:pt x="0" y="0"/>
                  </a:moveTo>
                  <a:lnTo>
                    <a:pt x="2790" y="1854"/>
                  </a:lnTo>
                </a:path>
              </a:pathLst>
            </a:custGeom>
            <a:solidFill>
              <a:srgbClr val="0000FF"/>
            </a:solidFill>
            <a:ln w="25400" cap="rnd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90" name="Rectangle 19"/>
            <p:cNvSpPr>
              <a:spLocks noChangeArrowheads="1"/>
            </p:cNvSpPr>
            <p:nvPr/>
          </p:nvSpPr>
          <p:spPr bwMode="auto">
            <a:xfrm>
              <a:off x="4099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11</a:t>
              </a:r>
            </a:p>
          </p:txBody>
        </p:sp>
        <p:sp>
          <p:nvSpPr>
            <p:cNvPr id="9291" name="Rectangle 20"/>
            <p:cNvSpPr>
              <a:spLocks noChangeArrowheads="1"/>
            </p:cNvSpPr>
            <p:nvPr/>
          </p:nvSpPr>
          <p:spPr bwMode="auto">
            <a:xfrm>
              <a:off x="4393" y="3980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12</a:t>
              </a:r>
            </a:p>
          </p:txBody>
        </p:sp>
        <p:sp>
          <p:nvSpPr>
            <p:cNvPr id="9292" name="Line 28"/>
            <p:cNvSpPr>
              <a:spLocks noChangeShapeType="1"/>
            </p:cNvSpPr>
            <p:nvPr/>
          </p:nvSpPr>
          <p:spPr bwMode="auto">
            <a:xfrm>
              <a:off x="4542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93" name="Line 29"/>
            <p:cNvSpPr>
              <a:spLocks noChangeShapeType="1"/>
            </p:cNvSpPr>
            <p:nvPr/>
          </p:nvSpPr>
          <p:spPr bwMode="auto">
            <a:xfrm>
              <a:off x="3966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94" name="Line 30"/>
            <p:cNvSpPr>
              <a:spLocks noChangeShapeType="1"/>
            </p:cNvSpPr>
            <p:nvPr/>
          </p:nvSpPr>
          <p:spPr bwMode="auto">
            <a:xfrm>
              <a:off x="4254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95" name="Line 105"/>
            <p:cNvSpPr>
              <a:spLocks noChangeShapeType="1"/>
            </p:cNvSpPr>
            <p:nvPr/>
          </p:nvSpPr>
          <p:spPr bwMode="auto">
            <a:xfrm>
              <a:off x="4728" y="3865"/>
              <a:ext cx="0" cy="10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96" name="Rectangle 57"/>
            <p:cNvSpPr>
              <a:spLocks noChangeArrowheads="1"/>
            </p:cNvSpPr>
            <p:nvPr/>
          </p:nvSpPr>
          <p:spPr bwMode="auto">
            <a:xfrm rot="60000">
              <a:off x="3967" y="3468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(5)</a:t>
              </a:r>
            </a:p>
          </p:txBody>
        </p:sp>
        <p:sp>
          <p:nvSpPr>
            <p:cNvPr id="9297" name="Line 110"/>
            <p:cNvSpPr>
              <a:spLocks noChangeShapeType="1"/>
            </p:cNvSpPr>
            <p:nvPr/>
          </p:nvSpPr>
          <p:spPr bwMode="auto">
            <a:xfrm flipH="1">
              <a:off x="3894" y="3684"/>
              <a:ext cx="60" cy="6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298" name="Rectangle 57"/>
            <p:cNvSpPr>
              <a:spLocks noChangeArrowheads="1"/>
            </p:cNvSpPr>
            <p:nvPr/>
          </p:nvSpPr>
          <p:spPr bwMode="auto">
            <a:xfrm rot="60000">
              <a:off x="2696" y="3138"/>
              <a:ext cx="35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b="1">
                  <a:latin typeface="Times New Roman" pitchFamily="18" charset="0"/>
                </a:rPr>
                <a:t>F</a:t>
              </a:r>
            </a:p>
          </p:txBody>
        </p:sp>
      </p:grpSp>
      <p:grpSp>
        <p:nvGrpSpPr>
          <p:cNvPr id="4" name="Groupe 3"/>
          <p:cNvGrpSpPr/>
          <p:nvPr/>
        </p:nvGrpSpPr>
        <p:grpSpPr>
          <a:xfrm>
            <a:off x="1053417" y="3613230"/>
            <a:ext cx="7089423" cy="2195432"/>
            <a:chOff x="1053417" y="3613230"/>
            <a:chExt cx="7089423" cy="2195432"/>
          </a:xfrm>
        </p:grpSpPr>
        <p:cxnSp>
          <p:nvCxnSpPr>
            <p:cNvPr id="3" name="Connecteur droit 2"/>
            <p:cNvCxnSpPr/>
            <p:nvPr/>
          </p:nvCxnSpPr>
          <p:spPr bwMode="auto">
            <a:xfrm flipH="1" flipV="1">
              <a:off x="1053417" y="3613230"/>
              <a:ext cx="6738715" cy="2195432"/>
            </a:xfrm>
            <a:prstGeom prst="line">
              <a:avLst/>
            </a:prstGeom>
            <a:solidFill>
              <a:schemeClr val="accent1"/>
            </a:solidFill>
            <a:ln w="25400" cap="sq" cmpd="sng" algn="ctr">
              <a:solidFill>
                <a:srgbClr val="C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sp>
          <p:nvSpPr>
            <p:cNvPr id="16" name="ZoneTexte 15"/>
            <p:cNvSpPr txBox="1"/>
            <p:nvPr/>
          </p:nvSpPr>
          <p:spPr>
            <a:xfrm>
              <a:off x="6922053" y="5053588"/>
              <a:ext cx="12207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800" b="1" i="1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z</a:t>
              </a:r>
              <a:r>
                <a:rPr lang="en-CA" sz="2800" b="1" i="1" baseline="-2500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en-CA" sz="2800" b="1" i="1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*</a:t>
              </a:r>
              <a:endParaRPr lang="fr-FR" sz="28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Groupe 4"/>
          <p:cNvGrpSpPr/>
          <p:nvPr/>
        </p:nvGrpSpPr>
        <p:grpSpPr>
          <a:xfrm>
            <a:off x="988464" y="2214562"/>
            <a:ext cx="5325024" cy="4413251"/>
            <a:chOff x="988464" y="2214562"/>
            <a:chExt cx="5325024" cy="4413251"/>
          </a:xfrm>
        </p:grpSpPr>
        <p:cxnSp>
          <p:nvCxnSpPr>
            <p:cNvPr id="88" name="Connecteur droit 87"/>
            <p:cNvCxnSpPr/>
            <p:nvPr/>
          </p:nvCxnSpPr>
          <p:spPr bwMode="auto">
            <a:xfrm flipH="1" flipV="1">
              <a:off x="988464" y="2214562"/>
              <a:ext cx="4439923" cy="4413251"/>
            </a:xfrm>
            <a:prstGeom prst="line">
              <a:avLst/>
            </a:prstGeom>
            <a:solidFill>
              <a:schemeClr val="accent1"/>
            </a:solidFill>
            <a:ln w="25400" cap="sq" cmpd="sng" algn="ctr">
              <a:solidFill>
                <a:srgbClr val="99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sp>
          <p:nvSpPr>
            <p:cNvPr id="183" name="ZoneTexte 182"/>
            <p:cNvSpPr txBox="1"/>
            <p:nvPr/>
          </p:nvSpPr>
          <p:spPr>
            <a:xfrm>
              <a:off x="5092701" y="5732462"/>
              <a:ext cx="12207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800" b="1" i="1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z</a:t>
              </a:r>
              <a:r>
                <a:rPr lang="en-CA" sz="2800" b="1" i="1" baseline="-2500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CA" sz="2800" b="1" i="1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*</a:t>
              </a:r>
              <a:endParaRPr lang="fr-FR" sz="28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Groupe 5"/>
          <p:cNvGrpSpPr/>
          <p:nvPr/>
        </p:nvGrpSpPr>
        <p:grpSpPr>
          <a:xfrm>
            <a:off x="3176640" y="4115489"/>
            <a:ext cx="2050304" cy="1331309"/>
            <a:chOff x="3176640" y="4115489"/>
            <a:chExt cx="2050304" cy="1331309"/>
          </a:xfrm>
        </p:grpSpPr>
        <p:sp>
          <p:nvSpPr>
            <p:cNvPr id="185" name="ZoneTexte 184"/>
            <p:cNvSpPr txBox="1"/>
            <p:nvPr/>
          </p:nvSpPr>
          <p:spPr>
            <a:xfrm>
              <a:off x="3176640" y="4115489"/>
              <a:ext cx="12207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b="1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endParaRPr lang="fr-FR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6" name="ZoneTexte 185"/>
            <p:cNvSpPr txBox="1"/>
            <p:nvPr/>
          </p:nvSpPr>
          <p:spPr>
            <a:xfrm>
              <a:off x="4006157" y="4985133"/>
              <a:ext cx="12207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b="1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  <a:endParaRPr lang="fr-FR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70" name="ZoneTexte 169"/>
          <p:cNvSpPr txBox="1"/>
          <p:nvPr/>
        </p:nvSpPr>
        <p:spPr>
          <a:xfrm>
            <a:off x="2202724" y="3992995"/>
            <a:ext cx="1220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fr-FR" sz="24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B719C3CE-F81A-437B-A93A-DC54EB851284}" type="slidenum">
              <a:rPr lang="fr-FR"/>
              <a:pPr/>
              <a:t>6</a:t>
            </a:fld>
            <a:endParaRPr lang="fr-FR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Coordonnées des points extrêmes</a:t>
            </a:r>
          </a:p>
        </p:txBody>
      </p:sp>
      <p:sp>
        <p:nvSpPr>
          <p:cNvPr id="1029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52425" y="3171825"/>
            <a:ext cx="8496300" cy="33543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smtClean="0"/>
              <a:t>Notons </a:t>
            </a:r>
            <a:r>
              <a:rPr lang="fr-FR" sz="2400" i="1" smtClean="0"/>
              <a:t>ADM </a:t>
            </a:r>
            <a:r>
              <a:rPr lang="fr-FR" sz="2400" smtClean="0"/>
              <a:t>le sous ensemble des solutions admissibles entières de </a:t>
            </a:r>
            <a:r>
              <a:rPr lang="fr-FR" sz="2400" i="1" smtClean="0"/>
              <a:t>ADM-C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Puisque tous les points extrêmes de </a:t>
            </a:r>
            <a:r>
              <a:rPr lang="fr-FR" sz="2400" i="1" smtClean="0"/>
              <a:t>ADM-C</a:t>
            </a:r>
            <a:r>
              <a:rPr lang="fr-FR" sz="2400" smtClean="0"/>
              <a:t> ont des coordonnées entières, ils font donc partie de </a:t>
            </a:r>
            <a:r>
              <a:rPr lang="fr-FR" sz="2400" i="1" smtClean="0"/>
              <a:t>ADM</a:t>
            </a:r>
            <a:r>
              <a:rPr lang="fr-FR" sz="2400" smtClean="0"/>
              <a:t> et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smtClean="0"/>
              <a:t>le point extrême D est la solution optimale unique qui maximise les revenus avec </a:t>
            </a:r>
            <a:r>
              <a:rPr lang="fr-CA" sz="2400" i="1" smtClean="0"/>
              <a:t>z</a:t>
            </a:r>
            <a:r>
              <a:rPr lang="fr-CA" sz="2400" i="1" baseline="-25000" smtClean="0"/>
              <a:t>1 </a:t>
            </a:r>
            <a:r>
              <a:rPr lang="fr-FR" sz="2400" smtClean="0"/>
              <a:t>= </a:t>
            </a:r>
            <a:r>
              <a:rPr lang="fr-FR" sz="2400" i="1" smtClean="0"/>
              <a:t>34</a:t>
            </a:r>
            <a:r>
              <a:rPr lang="fr-FR" sz="2400" smtClean="0"/>
              <a:t> pour </a:t>
            </a:r>
            <a:r>
              <a:rPr lang="fr-CA" sz="2400" i="1" smtClean="0"/>
              <a:t>x</a:t>
            </a:r>
            <a:r>
              <a:rPr lang="fr-CA" sz="2400" i="1" baseline="-25000" smtClean="0"/>
              <a:t>1 </a:t>
            </a:r>
            <a:r>
              <a:rPr lang="fr-CA" sz="2400" i="1" smtClean="0"/>
              <a:t>= 2</a:t>
            </a:r>
            <a:r>
              <a:rPr lang="fr-CA" sz="2400" smtClean="0"/>
              <a:t> et </a:t>
            </a:r>
            <a:r>
              <a:rPr lang="fr-CA" sz="2400" i="1" smtClean="0"/>
              <a:t>x</a:t>
            </a:r>
            <a:r>
              <a:rPr lang="fr-CA" sz="2400" i="1" baseline="-25000" smtClean="0"/>
              <a:t>2 </a:t>
            </a:r>
            <a:r>
              <a:rPr lang="fr-CA" sz="2400" i="1" smtClean="0"/>
              <a:t>=5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smtClean="0"/>
              <a:t>les points extrêmes E et F maximisent les profits avec </a:t>
            </a:r>
            <a:r>
              <a:rPr lang="fr-CA" sz="2400" i="1" smtClean="0"/>
              <a:t>z</a:t>
            </a:r>
            <a:r>
              <a:rPr lang="fr-CA" sz="2400" i="1" baseline="-25000" smtClean="0"/>
              <a:t>2 </a:t>
            </a:r>
            <a:r>
              <a:rPr lang="fr-FR" sz="2400" smtClean="0"/>
              <a:t>= </a:t>
            </a:r>
            <a:r>
              <a:rPr lang="fr-FR" sz="2400" i="1" smtClean="0"/>
              <a:t>8</a:t>
            </a:r>
            <a:r>
              <a:rPr lang="fr-FR" sz="240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Les solutions optimales diffèrent selon la fonction objectif considérée</a:t>
            </a:r>
          </a:p>
        </p:txBody>
      </p:sp>
      <p:graphicFrame>
        <p:nvGraphicFramePr>
          <p:cNvPr id="1026" name="Object 7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747713" y="1497013"/>
          <a:ext cx="8194675" cy="163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Feuille de calcul" r:id="rId4" imgW="8458057" imgH="1685711" progId="Excel.Sheet.8">
                  <p:embed/>
                </p:oleObj>
              </mc:Choice>
              <mc:Fallback>
                <p:oleObj name="Feuille de calcul" r:id="rId4" imgW="8458057" imgH="1685711" progId="Excel.Sheet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713" y="1497013"/>
                        <a:ext cx="8194675" cy="1633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231B808E-BB20-484A-8508-7D1C752F44C0}" type="slidenum">
              <a:rPr lang="fr-FR"/>
              <a:pPr/>
              <a:t>7</a:t>
            </a:fld>
            <a:endParaRPr lang="fr-FR"/>
          </a:p>
        </p:txBody>
      </p:sp>
      <p:sp>
        <p:nvSpPr>
          <p:cNvPr id="205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L</a:t>
            </a:r>
            <a:r>
              <a:rPr lang="fr-FR" sz="3600" smtClean="0"/>
              <a:t>’ensemble des valeurs des objectifs (EVO)</a:t>
            </a:r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A chaque point </a:t>
            </a:r>
            <a:r>
              <a:rPr lang="fr-FR" sz="2400" i="1" smtClean="0"/>
              <a:t>P</a:t>
            </a:r>
            <a:r>
              <a:rPr lang="fr-FR" sz="2400" smtClean="0"/>
              <a:t> = (</a:t>
            </a:r>
            <a:r>
              <a:rPr lang="fr-CA" sz="2400" i="1" smtClean="0"/>
              <a:t>x</a:t>
            </a:r>
            <a:r>
              <a:rPr lang="fr-CA" sz="2400" i="1" baseline="-25000" smtClean="0"/>
              <a:t>1 </a:t>
            </a:r>
            <a:r>
              <a:rPr lang="fr-CA" sz="2400" smtClean="0"/>
              <a:t>; </a:t>
            </a:r>
            <a:r>
              <a:rPr lang="fr-CA" sz="2400" i="1" smtClean="0"/>
              <a:t>x</a:t>
            </a:r>
            <a:r>
              <a:rPr lang="fr-CA" sz="2400" i="1" baseline="-25000" smtClean="0"/>
              <a:t>2</a:t>
            </a:r>
            <a:r>
              <a:rPr lang="fr-CA" sz="2400" smtClean="0"/>
              <a:t>)</a:t>
            </a:r>
            <a:r>
              <a:rPr lang="fr-CA" sz="2400" i="1" smtClean="0"/>
              <a:t> </a:t>
            </a:r>
            <a:r>
              <a:rPr lang="fr-CA" sz="2400" smtClean="0"/>
              <a:t>de l’ensemble </a:t>
            </a:r>
            <a:r>
              <a:rPr lang="fr-CA" sz="2400" i="1" smtClean="0"/>
              <a:t>ADM</a:t>
            </a:r>
            <a:r>
              <a:rPr lang="fr-CA" sz="2400" smtClean="0"/>
              <a:t> correspond un point </a:t>
            </a:r>
            <a:r>
              <a:rPr lang="fr-CA" sz="2400" i="1" smtClean="0"/>
              <a:t>z</a:t>
            </a:r>
            <a:r>
              <a:rPr lang="fr-CA" sz="2400" i="1" baseline="-25000" smtClean="0"/>
              <a:t>P</a:t>
            </a:r>
            <a:r>
              <a:rPr lang="fr-FR" sz="2400" smtClean="0"/>
              <a:t> = (</a:t>
            </a:r>
            <a:r>
              <a:rPr lang="fr-FR" sz="2400" i="1" smtClean="0"/>
              <a:t>z</a:t>
            </a:r>
            <a:r>
              <a:rPr lang="fr-CA" sz="2400" i="1" baseline="-25000" smtClean="0"/>
              <a:t>1 </a:t>
            </a:r>
            <a:r>
              <a:rPr lang="fr-CA" sz="2400" smtClean="0"/>
              <a:t>; </a:t>
            </a:r>
            <a:r>
              <a:rPr lang="fr-CA" sz="2400" i="1" smtClean="0"/>
              <a:t>z</a:t>
            </a:r>
            <a:r>
              <a:rPr lang="fr-CA" sz="2400" i="1" baseline="-25000" smtClean="0"/>
              <a:t>2</a:t>
            </a:r>
            <a:r>
              <a:rPr lang="fr-CA" sz="2400" smtClean="0"/>
              <a:t>) de l’ensemble</a:t>
            </a:r>
            <a:r>
              <a:rPr lang="fr-CA" sz="2400" i="1" smtClean="0"/>
              <a:t> EVO </a:t>
            </a:r>
            <a:r>
              <a:rPr lang="fr-CA" sz="2400" smtClean="0"/>
              <a:t>défini par les équations:</a:t>
            </a:r>
          </a:p>
          <a:p>
            <a:pPr eaLnBrk="1" hangingPunct="1">
              <a:buFontTx/>
              <a:buNone/>
            </a:pPr>
            <a:r>
              <a:rPr lang="fr-CA" sz="2400" i="1" smtClean="0"/>
              <a:t>			z</a:t>
            </a:r>
            <a:r>
              <a:rPr lang="fr-CA" sz="2400" i="1" baseline="-25000" smtClean="0"/>
              <a:t>1</a:t>
            </a:r>
            <a:r>
              <a:rPr lang="fr-CA" sz="2400" i="1" smtClean="0"/>
              <a:t> = 2x</a:t>
            </a:r>
            <a:r>
              <a:rPr lang="fr-CA" sz="2400" i="1" baseline="-25000" smtClean="0"/>
              <a:t>1</a:t>
            </a:r>
            <a:r>
              <a:rPr lang="fr-CA" sz="2400" i="1" smtClean="0"/>
              <a:t> + 6x</a:t>
            </a:r>
            <a:r>
              <a:rPr lang="fr-CA" sz="2400" i="1" baseline="-25000" smtClean="0"/>
              <a:t>2</a:t>
            </a:r>
          </a:p>
          <a:p>
            <a:pPr eaLnBrk="1" hangingPunct="1">
              <a:buFontTx/>
              <a:buNone/>
            </a:pPr>
            <a:r>
              <a:rPr lang="fr-CA" sz="2400" i="1" smtClean="0"/>
              <a:t>			z</a:t>
            </a:r>
            <a:r>
              <a:rPr lang="fr-CA" sz="2400" i="1" baseline="-25000" smtClean="0"/>
              <a:t>2</a:t>
            </a:r>
            <a:r>
              <a:rPr lang="fr-CA" sz="2400" i="1" smtClean="0"/>
              <a:t> =   x</a:t>
            </a:r>
            <a:r>
              <a:rPr lang="fr-CA" sz="2400" i="1" baseline="-25000" smtClean="0"/>
              <a:t>1</a:t>
            </a:r>
            <a:r>
              <a:rPr lang="fr-CA" sz="2400" i="1" smtClean="0"/>
              <a:t> +   x</a:t>
            </a:r>
            <a:r>
              <a:rPr lang="fr-CA" sz="2400" i="1" baseline="-25000" smtClean="0"/>
              <a:t>2</a:t>
            </a:r>
            <a:endParaRPr lang="fr-CA" sz="2400" smtClean="0"/>
          </a:p>
          <a:p>
            <a:pPr eaLnBrk="1" hangingPunct="1"/>
            <a:r>
              <a:rPr lang="fr-FR" sz="2400" smtClean="0"/>
              <a:t>Au point D = (2 ; 5), correspond le point </a:t>
            </a:r>
            <a:r>
              <a:rPr lang="fr-FR" sz="2400" i="1" smtClean="0"/>
              <a:t>z</a:t>
            </a:r>
            <a:r>
              <a:rPr lang="fr-FR" sz="2400" i="1" baseline="-25000" smtClean="0"/>
              <a:t>D</a:t>
            </a:r>
            <a:r>
              <a:rPr lang="fr-FR" sz="2400" smtClean="0"/>
              <a:t> = (34 ; 7)</a:t>
            </a:r>
          </a:p>
        </p:txBody>
      </p:sp>
      <p:graphicFrame>
        <p:nvGraphicFramePr>
          <p:cNvPr id="2050" name="Object 10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468313" y="3911600"/>
          <a:ext cx="8551862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Feuille de calcul" r:id="rId4" imgW="9763220" imgH="1628704" progId="Excel.Sheet.8">
                  <p:embed/>
                </p:oleObj>
              </mc:Choice>
              <mc:Fallback>
                <p:oleObj name="Feuille de calcul" r:id="rId4" imgW="9763220" imgH="1628704" progId="Excel.Sheet.8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911600"/>
                        <a:ext cx="8551862" cy="1425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C962281C-BF2C-4432-9D04-F76EA988FF4B}" type="slidenum">
              <a:rPr lang="fr-FR"/>
              <a:pPr/>
              <a:t>8</a:t>
            </a:fld>
            <a:endParaRPr lang="fr-FR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Propriétés de </a:t>
            </a:r>
            <a:r>
              <a:rPr lang="fr-FR" i="1" smtClean="0"/>
              <a:t>EVO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Si un point </a:t>
            </a:r>
            <a:r>
              <a:rPr lang="fr-FR" i="1" smtClean="0"/>
              <a:t>P</a:t>
            </a:r>
            <a:r>
              <a:rPr lang="fr-FR" smtClean="0"/>
              <a:t> = (</a:t>
            </a:r>
            <a:r>
              <a:rPr lang="fr-CA" i="1" smtClean="0"/>
              <a:t>x</a:t>
            </a:r>
            <a:r>
              <a:rPr lang="fr-CA" i="1" baseline="-25000" smtClean="0"/>
              <a:t>1 </a:t>
            </a:r>
            <a:r>
              <a:rPr lang="fr-CA" smtClean="0"/>
              <a:t>; </a:t>
            </a:r>
            <a:r>
              <a:rPr lang="fr-CA" i="1" smtClean="0"/>
              <a:t>x</a:t>
            </a:r>
            <a:r>
              <a:rPr lang="fr-CA" i="1" baseline="-25000" smtClean="0"/>
              <a:t>2</a:t>
            </a:r>
            <a:r>
              <a:rPr lang="fr-CA" smtClean="0"/>
              <a:t>)</a:t>
            </a:r>
            <a:r>
              <a:rPr lang="fr-CA" i="1" smtClean="0"/>
              <a:t> </a:t>
            </a:r>
            <a:r>
              <a:rPr lang="fr-CA" smtClean="0"/>
              <a:t>de l’ensemble </a:t>
            </a:r>
            <a:r>
              <a:rPr lang="fr-CA" i="1" smtClean="0"/>
              <a:t>ADM-C</a:t>
            </a:r>
            <a:r>
              <a:rPr lang="fr-CA" smtClean="0"/>
              <a:t> est situé sur le segment de droite reliant deux points extrêmes, par exemple C et D,  alors le point                </a:t>
            </a:r>
            <a:r>
              <a:rPr lang="fr-CA" i="1" smtClean="0"/>
              <a:t>z</a:t>
            </a:r>
            <a:r>
              <a:rPr lang="fr-CA" i="1" baseline="-25000" smtClean="0"/>
              <a:t>P</a:t>
            </a:r>
            <a:r>
              <a:rPr lang="fr-FR" smtClean="0"/>
              <a:t> = (</a:t>
            </a:r>
            <a:r>
              <a:rPr lang="fr-FR" i="1" smtClean="0"/>
              <a:t>z</a:t>
            </a:r>
            <a:r>
              <a:rPr lang="fr-CA" i="1" baseline="-25000" smtClean="0"/>
              <a:t>1 </a:t>
            </a:r>
            <a:r>
              <a:rPr lang="fr-CA" smtClean="0"/>
              <a:t>; </a:t>
            </a:r>
            <a:r>
              <a:rPr lang="fr-CA" i="1" smtClean="0"/>
              <a:t>z</a:t>
            </a:r>
            <a:r>
              <a:rPr lang="fr-CA" i="1" baseline="-25000" smtClean="0"/>
              <a:t>2</a:t>
            </a:r>
            <a:r>
              <a:rPr lang="fr-CA" smtClean="0"/>
              <a:t>) est sur le segment de droite reliant les points </a:t>
            </a:r>
            <a:r>
              <a:rPr lang="fr-FR" i="1" smtClean="0"/>
              <a:t>z</a:t>
            </a:r>
            <a:r>
              <a:rPr lang="fr-CA" i="1" baseline="-25000" smtClean="0"/>
              <a:t>C </a:t>
            </a:r>
            <a:r>
              <a:rPr lang="fr-CA" smtClean="0"/>
              <a:t>et </a:t>
            </a:r>
            <a:r>
              <a:rPr lang="fr-CA" i="1" smtClean="0"/>
              <a:t>z</a:t>
            </a:r>
            <a:r>
              <a:rPr lang="fr-CA" i="1" baseline="-25000" smtClean="0"/>
              <a:t>D</a:t>
            </a:r>
          </a:p>
          <a:p>
            <a:pPr eaLnBrk="1" hangingPunct="1"/>
            <a:r>
              <a:rPr lang="fr-FR" smtClean="0"/>
              <a:t>Si </a:t>
            </a:r>
            <a:r>
              <a:rPr lang="fr-FR" i="1" smtClean="0"/>
              <a:t>ADM-C</a:t>
            </a:r>
            <a:r>
              <a:rPr lang="fr-FR" smtClean="0"/>
              <a:t> est convexe alors </a:t>
            </a:r>
            <a:r>
              <a:rPr lang="fr-FR" i="1" smtClean="0"/>
              <a:t>EVO</a:t>
            </a:r>
            <a:r>
              <a:rPr lang="fr-FR" smtClean="0"/>
              <a:t> est aussi convexe</a:t>
            </a:r>
          </a:p>
          <a:p>
            <a:pPr eaLnBrk="1" hangingPunct="1"/>
            <a:r>
              <a:rPr lang="fr-FR" smtClean="0"/>
              <a:t>On peut tracer </a:t>
            </a:r>
            <a:r>
              <a:rPr lang="fr-FR" i="1" smtClean="0"/>
              <a:t>EVO</a:t>
            </a:r>
            <a:r>
              <a:rPr lang="fr-FR" smtClean="0"/>
              <a:t> seulement lorsqu’il y a deux fonctions objectif à optimiser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86CE1F6D-9D60-4C4C-9B18-3A28C6D9E872}" type="slidenum">
              <a:rPr lang="fr-FR"/>
              <a:pPr/>
              <a:t>9</a:t>
            </a:fld>
            <a:endParaRPr 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L</a:t>
            </a:r>
            <a:r>
              <a:rPr lang="fr-FR" sz="3600" smtClean="0"/>
              <a:t>’ensemble des valeurs des objectifs (EVO)</a:t>
            </a:r>
          </a:p>
        </p:txBody>
      </p:sp>
      <p:grpSp>
        <p:nvGrpSpPr>
          <p:cNvPr id="11268" name="Group 111"/>
          <p:cNvGrpSpPr>
            <a:grpSpLocks/>
          </p:cNvGrpSpPr>
          <p:nvPr/>
        </p:nvGrpSpPr>
        <p:grpSpPr bwMode="auto">
          <a:xfrm>
            <a:off x="949325" y="920750"/>
            <a:ext cx="6850063" cy="5859463"/>
            <a:chOff x="598" y="580"/>
            <a:chExt cx="4315" cy="3691"/>
          </a:xfrm>
        </p:grpSpPr>
        <p:sp>
          <p:nvSpPr>
            <p:cNvPr id="11269" name="Freeform 106" descr="blanc)"/>
            <p:cNvSpPr>
              <a:spLocks/>
            </p:cNvSpPr>
            <p:nvPr/>
          </p:nvSpPr>
          <p:spPr bwMode="auto">
            <a:xfrm>
              <a:off x="1098" y="1686"/>
              <a:ext cx="3096" cy="2004"/>
            </a:xfrm>
            <a:custGeom>
              <a:avLst/>
              <a:gdLst>
                <a:gd name="T0" fmla="*/ 0 w 3096"/>
                <a:gd name="T1" fmla="*/ 2004 h 2004"/>
                <a:gd name="T2" fmla="*/ 396 w 3096"/>
                <a:gd name="T3" fmla="*/ 2004 h 2004"/>
                <a:gd name="T4" fmla="*/ 1542 w 3096"/>
                <a:gd name="T5" fmla="*/ 1422 h 2004"/>
                <a:gd name="T6" fmla="*/ 3096 w 3096"/>
                <a:gd name="T7" fmla="*/ 288 h 2004"/>
                <a:gd name="T8" fmla="*/ 2874 w 3096"/>
                <a:gd name="T9" fmla="*/ 0 h 2004"/>
                <a:gd name="T10" fmla="*/ 2118 w 3096"/>
                <a:gd name="T11" fmla="*/ 0 h 2004"/>
                <a:gd name="T12" fmla="*/ 606 w 3096"/>
                <a:gd name="T13" fmla="*/ 1134 h 2004"/>
                <a:gd name="T14" fmla="*/ 0 w 3096"/>
                <a:gd name="T15" fmla="*/ 2004 h 200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96"/>
                <a:gd name="T25" fmla="*/ 0 h 2004"/>
                <a:gd name="T26" fmla="*/ 3096 w 3096"/>
                <a:gd name="T27" fmla="*/ 2004 h 200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96" h="2004">
                  <a:moveTo>
                    <a:pt x="0" y="2004"/>
                  </a:moveTo>
                  <a:lnTo>
                    <a:pt x="396" y="2004"/>
                  </a:lnTo>
                  <a:lnTo>
                    <a:pt x="1542" y="1422"/>
                  </a:lnTo>
                  <a:lnTo>
                    <a:pt x="3096" y="288"/>
                  </a:lnTo>
                  <a:lnTo>
                    <a:pt x="2874" y="0"/>
                  </a:lnTo>
                  <a:lnTo>
                    <a:pt x="2118" y="0"/>
                  </a:lnTo>
                  <a:lnTo>
                    <a:pt x="606" y="1134"/>
                  </a:lnTo>
                  <a:lnTo>
                    <a:pt x="0" y="2004"/>
                  </a:lnTo>
                  <a:close/>
                </a:path>
              </a:pathLst>
            </a:custGeom>
            <a:pattFill prst="dkUpDiag">
              <a:fgClr>
                <a:schemeClr val="accent1"/>
              </a:fgClr>
              <a:bgClr>
                <a:srgbClr val="3399FF"/>
              </a:bgClr>
            </a:pattFill>
            <a:ln w="19050" cap="sq" cmpd="sng">
              <a:solidFill>
                <a:srgbClr val="0000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1270" name="Rectangle 9"/>
            <p:cNvSpPr>
              <a:spLocks noChangeArrowheads="1"/>
            </p:cNvSpPr>
            <p:nvPr/>
          </p:nvSpPr>
          <p:spPr bwMode="auto">
            <a:xfrm>
              <a:off x="598" y="580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>
                  <a:latin typeface="Times New Roman" pitchFamily="18" charset="0"/>
                </a:rPr>
                <a:t>z</a:t>
              </a:r>
              <a:r>
                <a:rPr lang="fr-CA" sz="2400" i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1271" name="Rectangle 11"/>
            <p:cNvSpPr>
              <a:spLocks noChangeArrowheads="1"/>
            </p:cNvSpPr>
            <p:nvPr/>
          </p:nvSpPr>
          <p:spPr bwMode="auto">
            <a:xfrm>
              <a:off x="1108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1272" name="Rectangle 12"/>
            <p:cNvSpPr>
              <a:spLocks noChangeArrowheads="1"/>
            </p:cNvSpPr>
            <p:nvPr/>
          </p:nvSpPr>
          <p:spPr bwMode="auto">
            <a:xfrm>
              <a:off x="1396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11273" name="Rectangle 13"/>
            <p:cNvSpPr>
              <a:spLocks noChangeArrowheads="1"/>
            </p:cNvSpPr>
            <p:nvPr/>
          </p:nvSpPr>
          <p:spPr bwMode="auto">
            <a:xfrm>
              <a:off x="1684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9</a:t>
              </a:r>
            </a:p>
          </p:txBody>
        </p:sp>
        <p:sp>
          <p:nvSpPr>
            <p:cNvPr id="11274" name="Rectangle 14"/>
            <p:cNvSpPr>
              <a:spLocks noChangeArrowheads="1"/>
            </p:cNvSpPr>
            <p:nvPr/>
          </p:nvSpPr>
          <p:spPr bwMode="auto">
            <a:xfrm>
              <a:off x="1912" y="3985"/>
              <a:ext cx="316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12</a:t>
              </a:r>
            </a:p>
          </p:txBody>
        </p:sp>
        <p:sp>
          <p:nvSpPr>
            <p:cNvPr id="11275" name="Rectangle 15"/>
            <p:cNvSpPr>
              <a:spLocks noChangeArrowheads="1"/>
            </p:cNvSpPr>
            <p:nvPr/>
          </p:nvSpPr>
          <p:spPr bwMode="auto">
            <a:xfrm>
              <a:off x="2200" y="3985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15</a:t>
              </a:r>
            </a:p>
          </p:txBody>
        </p:sp>
        <p:sp>
          <p:nvSpPr>
            <p:cNvPr id="11276" name="Rectangle 20"/>
            <p:cNvSpPr>
              <a:spLocks noChangeArrowheads="1"/>
            </p:cNvSpPr>
            <p:nvPr/>
          </p:nvSpPr>
          <p:spPr bwMode="auto">
            <a:xfrm>
              <a:off x="3643" y="3985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30</a:t>
              </a:r>
            </a:p>
          </p:txBody>
        </p:sp>
        <p:sp>
          <p:nvSpPr>
            <p:cNvPr id="11277" name="Line 21"/>
            <p:cNvSpPr>
              <a:spLocks noChangeShapeType="1"/>
            </p:cNvSpPr>
            <p:nvPr/>
          </p:nvSpPr>
          <p:spPr bwMode="auto">
            <a:xfrm flipV="1">
              <a:off x="885" y="3966"/>
              <a:ext cx="3937" cy="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78" name="Line 22"/>
            <p:cNvSpPr>
              <a:spLocks noChangeShapeType="1"/>
            </p:cNvSpPr>
            <p:nvPr/>
          </p:nvSpPr>
          <p:spPr bwMode="auto">
            <a:xfrm>
              <a:off x="1200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79" name="Line 23"/>
            <p:cNvSpPr>
              <a:spLocks noChangeShapeType="1"/>
            </p:cNvSpPr>
            <p:nvPr/>
          </p:nvSpPr>
          <p:spPr bwMode="auto">
            <a:xfrm>
              <a:off x="1776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0" name="Line 24"/>
            <p:cNvSpPr>
              <a:spLocks noChangeShapeType="1"/>
            </p:cNvSpPr>
            <p:nvPr/>
          </p:nvSpPr>
          <p:spPr bwMode="auto">
            <a:xfrm>
              <a:off x="2064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1" name="Line 25"/>
            <p:cNvSpPr>
              <a:spLocks noChangeShapeType="1"/>
            </p:cNvSpPr>
            <p:nvPr/>
          </p:nvSpPr>
          <p:spPr bwMode="auto">
            <a:xfrm>
              <a:off x="2640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2" name="Line 26"/>
            <p:cNvSpPr>
              <a:spLocks noChangeShapeType="1"/>
            </p:cNvSpPr>
            <p:nvPr/>
          </p:nvSpPr>
          <p:spPr bwMode="auto">
            <a:xfrm>
              <a:off x="2352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3" name="Line 27"/>
            <p:cNvSpPr>
              <a:spLocks noChangeShapeType="1"/>
            </p:cNvSpPr>
            <p:nvPr/>
          </p:nvSpPr>
          <p:spPr bwMode="auto">
            <a:xfrm>
              <a:off x="2928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4" name="Line 28"/>
            <p:cNvSpPr>
              <a:spLocks noChangeShapeType="1"/>
            </p:cNvSpPr>
            <p:nvPr/>
          </p:nvSpPr>
          <p:spPr bwMode="auto">
            <a:xfrm>
              <a:off x="3792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5" name="Line 29"/>
            <p:cNvSpPr>
              <a:spLocks noChangeShapeType="1"/>
            </p:cNvSpPr>
            <p:nvPr/>
          </p:nvSpPr>
          <p:spPr bwMode="auto">
            <a:xfrm>
              <a:off x="3216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6" name="Line 30"/>
            <p:cNvSpPr>
              <a:spLocks noChangeShapeType="1"/>
            </p:cNvSpPr>
            <p:nvPr/>
          </p:nvSpPr>
          <p:spPr bwMode="auto">
            <a:xfrm>
              <a:off x="3504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7" name="Line 31"/>
            <p:cNvSpPr>
              <a:spLocks noChangeShapeType="1"/>
            </p:cNvSpPr>
            <p:nvPr/>
          </p:nvSpPr>
          <p:spPr bwMode="auto">
            <a:xfrm>
              <a:off x="1488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8" name="Line 32"/>
            <p:cNvSpPr>
              <a:spLocks noChangeShapeType="1"/>
            </p:cNvSpPr>
            <p:nvPr/>
          </p:nvSpPr>
          <p:spPr bwMode="auto">
            <a:xfrm>
              <a:off x="891" y="3696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89" name="Line 33"/>
            <p:cNvSpPr>
              <a:spLocks noChangeShapeType="1"/>
            </p:cNvSpPr>
            <p:nvPr/>
          </p:nvSpPr>
          <p:spPr bwMode="auto">
            <a:xfrm>
              <a:off x="891" y="3408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0" name="Line 34"/>
            <p:cNvSpPr>
              <a:spLocks noChangeShapeType="1"/>
            </p:cNvSpPr>
            <p:nvPr/>
          </p:nvSpPr>
          <p:spPr bwMode="auto">
            <a:xfrm>
              <a:off x="891" y="3120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1" name="Line 35"/>
            <p:cNvSpPr>
              <a:spLocks noChangeShapeType="1"/>
            </p:cNvSpPr>
            <p:nvPr/>
          </p:nvSpPr>
          <p:spPr bwMode="auto">
            <a:xfrm>
              <a:off x="891" y="2832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2" name="Line 36"/>
            <p:cNvSpPr>
              <a:spLocks noChangeShapeType="1"/>
            </p:cNvSpPr>
            <p:nvPr/>
          </p:nvSpPr>
          <p:spPr bwMode="auto">
            <a:xfrm>
              <a:off x="891" y="1968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3" name="Line 37"/>
            <p:cNvSpPr>
              <a:spLocks noChangeShapeType="1"/>
            </p:cNvSpPr>
            <p:nvPr/>
          </p:nvSpPr>
          <p:spPr bwMode="auto">
            <a:xfrm>
              <a:off x="891" y="2544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4" name="Line 38"/>
            <p:cNvSpPr>
              <a:spLocks noChangeShapeType="1"/>
            </p:cNvSpPr>
            <p:nvPr/>
          </p:nvSpPr>
          <p:spPr bwMode="auto">
            <a:xfrm>
              <a:off x="891" y="2256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5" name="Line 39"/>
            <p:cNvSpPr>
              <a:spLocks noChangeShapeType="1"/>
            </p:cNvSpPr>
            <p:nvPr/>
          </p:nvSpPr>
          <p:spPr bwMode="auto">
            <a:xfrm>
              <a:off x="891" y="1680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6" name="Line 40"/>
            <p:cNvSpPr>
              <a:spLocks noChangeShapeType="1"/>
            </p:cNvSpPr>
            <p:nvPr/>
          </p:nvSpPr>
          <p:spPr bwMode="auto">
            <a:xfrm>
              <a:off x="891" y="1392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7" name="Line 41"/>
            <p:cNvSpPr>
              <a:spLocks noChangeShapeType="1"/>
            </p:cNvSpPr>
            <p:nvPr/>
          </p:nvSpPr>
          <p:spPr bwMode="auto">
            <a:xfrm>
              <a:off x="891" y="1104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8" name="Rectangle 42"/>
            <p:cNvSpPr>
              <a:spLocks noChangeArrowheads="1"/>
            </p:cNvSpPr>
            <p:nvPr/>
          </p:nvSpPr>
          <p:spPr bwMode="auto">
            <a:xfrm>
              <a:off x="4579" y="3889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>
                  <a:latin typeface="Times New Roman" pitchFamily="18" charset="0"/>
                </a:rPr>
                <a:t>z</a:t>
              </a:r>
              <a:r>
                <a:rPr lang="fr-CA" sz="2400" i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1299" name="Rectangle 43"/>
            <p:cNvSpPr>
              <a:spLocks noChangeArrowheads="1"/>
            </p:cNvSpPr>
            <p:nvPr/>
          </p:nvSpPr>
          <p:spPr bwMode="auto">
            <a:xfrm>
              <a:off x="694" y="3553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1300" name="Rectangle 44"/>
            <p:cNvSpPr>
              <a:spLocks noChangeArrowheads="1"/>
            </p:cNvSpPr>
            <p:nvPr/>
          </p:nvSpPr>
          <p:spPr bwMode="auto">
            <a:xfrm>
              <a:off x="694" y="326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1301" name="Rectangle 45"/>
            <p:cNvSpPr>
              <a:spLocks noChangeArrowheads="1"/>
            </p:cNvSpPr>
            <p:nvPr/>
          </p:nvSpPr>
          <p:spPr bwMode="auto">
            <a:xfrm>
              <a:off x="694" y="2977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1302" name="Rectangle 46"/>
            <p:cNvSpPr>
              <a:spLocks noChangeArrowheads="1"/>
            </p:cNvSpPr>
            <p:nvPr/>
          </p:nvSpPr>
          <p:spPr bwMode="auto">
            <a:xfrm>
              <a:off x="694" y="2689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11303" name="Rectangle 47"/>
            <p:cNvSpPr>
              <a:spLocks noChangeArrowheads="1"/>
            </p:cNvSpPr>
            <p:nvPr/>
          </p:nvSpPr>
          <p:spPr bwMode="auto">
            <a:xfrm>
              <a:off x="694" y="2401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1304" name="Rectangle 48"/>
            <p:cNvSpPr>
              <a:spLocks noChangeArrowheads="1"/>
            </p:cNvSpPr>
            <p:nvPr/>
          </p:nvSpPr>
          <p:spPr bwMode="auto">
            <a:xfrm>
              <a:off x="694" y="2113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11305" name="Rectangle 49"/>
            <p:cNvSpPr>
              <a:spLocks noChangeArrowheads="1"/>
            </p:cNvSpPr>
            <p:nvPr/>
          </p:nvSpPr>
          <p:spPr bwMode="auto">
            <a:xfrm>
              <a:off x="694" y="1828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11306" name="Rectangle 50"/>
            <p:cNvSpPr>
              <a:spLocks noChangeArrowheads="1"/>
            </p:cNvSpPr>
            <p:nvPr/>
          </p:nvSpPr>
          <p:spPr bwMode="auto">
            <a:xfrm>
              <a:off x="694" y="1540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8</a:t>
              </a:r>
            </a:p>
          </p:txBody>
        </p:sp>
        <p:sp>
          <p:nvSpPr>
            <p:cNvPr id="11307" name="Rectangle 51"/>
            <p:cNvSpPr>
              <a:spLocks noChangeArrowheads="1"/>
            </p:cNvSpPr>
            <p:nvPr/>
          </p:nvSpPr>
          <p:spPr bwMode="auto">
            <a:xfrm>
              <a:off x="694" y="1252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9</a:t>
              </a:r>
            </a:p>
          </p:txBody>
        </p:sp>
        <p:sp>
          <p:nvSpPr>
            <p:cNvPr id="11308" name="Rectangle 52"/>
            <p:cNvSpPr>
              <a:spLocks noChangeArrowheads="1"/>
            </p:cNvSpPr>
            <p:nvPr/>
          </p:nvSpPr>
          <p:spPr bwMode="auto">
            <a:xfrm>
              <a:off x="598" y="964"/>
              <a:ext cx="38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11309" name="Line 54"/>
            <p:cNvSpPr>
              <a:spLocks noChangeShapeType="1"/>
            </p:cNvSpPr>
            <p:nvPr/>
          </p:nvSpPr>
          <p:spPr bwMode="auto">
            <a:xfrm>
              <a:off x="882" y="729"/>
              <a:ext cx="0" cy="32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10" name="Rectangle 19"/>
            <p:cNvSpPr>
              <a:spLocks noChangeArrowheads="1"/>
            </p:cNvSpPr>
            <p:nvPr/>
          </p:nvSpPr>
          <p:spPr bwMode="auto">
            <a:xfrm>
              <a:off x="3925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33</a:t>
              </a:r>
            </a:p>
          </p:txBody>
        </p:sp>
        <p:sp>
          <p:nvSpPr>
            <p:cNvPr id="11311" name="Rectangle 20"/>
            <p:cNvSpPr>
              <a:spLocks noChangeArrowheads="1"/>
            </p:cNvSpPr>
            <p:nvPr/>
          </p:nvSpPr>
          <p:spPr bwMode="auto">
            <a:xfrm>
              <a:off x="4219" y="3980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36</a:t>
              </a:r>
            </a:p>
          </p:txBody>
        </p:sp>
        <p:sp>
          <p:nvSpPr>
            <p:cNvPr id="11312" name="Line 28"/>
            <p:cNvSpPr>
              <a:spLocks noChangeShapeType="1"/>
            </p:cNvSpPr>
            <p:nvPr/>
          </p:nvSpPr>
          <p:spPr bwMode="auto">
            <a:xfrm>
              <a:off x="4368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13" name="Line 29"/>
            <p:cNvSpPr>
              <a:spLocks noChangeShapeType="1"/>
            </p:cNvSpPr>
            <p:nvPr/>
          </p:nvSpPr>
          <p:spPr bwMode="auto">
            <a:xfrm>
              <a:off x="3792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14" name="Line 30"/>
            <p:cNvSpPr>
              <a:spLocks noChangeShapeType="1"/>
            </p:cNvSpPr>
            <p:nvPr/>
          </p:nvSpPr>
          <p:spPr bwMode="auto">
            <a:xfrm>
              <a:off x="4080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15" name="Rectangle 57"/>
            <p:cNvSpPr>
              <a:spLocks noChangeArrowheads="1"/>
            </p:cNvSpPr>
            <p:nvPr/>
          </p:nvSpPr>
          <p:spPr bwMode="auto">
            <a:xfrm rot="60000">
              <a:off x="950" y="3606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en-CA" sz="2000" b="1" baseline="-25000" noProof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1316" name="Rectangle 15"/>
            <p:cNvSpPr>
              <a:spLocks noChangeArrowheads="1"/>
            </p:cNvSpPr>
            <p:nvPr/>
          </p:nvSpPr>
          <p:spPr bwMode="auto">
            <a:xfrm>
              <a:off x="2476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18</a:t>
              </a:r>
            </a:p>
          </p:txBody>
        </p:sp>
        <p:sp>
          <p:nvSpPr>
            <p:cNvPr id="11317" name="Rectangle 15"/>
            <p:cNvSpPr>
              <a:spLocks noChangeArrowheads="1"/>
            </p:cNvSpPr>
            <p:nvPr/>
          </p:nvSpPr>
          <p:spPr bwMode="auto">
            <a:xfrm>
              <a:off x="2767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21</a:t>
              </a:r>
            </a:p>
          </p:txBody>
        </p:sp>
        <p:sp>
          <p:nvSpPr>
            <p:cNvPr id="11318" name="Rectangle 15"/>
            <p:cNvSpPr>
              <a:spLocks noChangeArrowheads="1"/>
            </p:cNvSpPr>
            <p:nvPr/>
          </p:nvSpPr>
          <p:spPr bwMode="auto">
            <a:xfrm>
              <a:off x="3055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24</a:t>
              </a:r>
            </a:p>
          </p:txBody>
        </p:sp>
        <p:sp>
          <p:nvSpPr>
            <p:cNvPr id="11319" name="Rectangle 15"/>
            <p:cNvSpPr>
              <a:spLocks noChangeArrowheads="1"/>
            </p:cNvSpPr>
            <p:nvPr/>
          </p:nvSpPr>
          <p:spPr bwMode="auto">
            <a:xfrm>
              <a:off x="3343" y="3974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27</a:t>
              </a:r>
            </a:p>
          </p:txBody>
        </p:sp>
        <p:sp>
          <p:nvSpPr>
            <p:cNvPr id="11320" name="Oval 89"/>
            <p:cNvSpPr>
              <a:spLocks noChangeArrowheads="1"/>
            </p:cNvSpPr>
            <p:nvPr/>
          </p:nvSpPr>
          <p:spPr bwMode="auto">
            <a:xfrm>
              <a:off x="1086" y="3678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1" name="Rectangle 57"/>
            <p:cNvSpPr>
              <a:spLocks noChangeArrowheads="1"/>
            </p:cNvSpPr>
            <p:nvPr/>
          </p:nvSpPr>
          <p:spPr bwMode="auto">
            <a:xfrm rot="60000">
              <a:off x="1370" y="3612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B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1322" name="Oval 93"/>
            <p:cNvSpPr>
              <a:spLocks noChangeArrowheads="1"/>
            </p:cNvSpPr>
            <p:nvPr/>
          </p:nvSpPr>
          <p:spPr bwMode="auto">
            <a:xfrm>
              <a:off x="1482" y="3678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3" name="Rectangle 57"/>
            <p:cNvSpPr>
              <a:spLocks noChangeArrowheads="1"/>
            </p:cNvSpPr>
            <p:nvPr/>
          </p:nvSpPr>
          <p:spPr bwMode="auto">
            <a:xfrm rot="60000">
              <a:off x="2666" y="2970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C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1324" name="Oval 95"/>
            <p:cNvSpPr>
              <a:spLocks noChangeArrowheads="1"/>
            </p:cNvSpPr>
            <p:nvPr/>
          </p:nvSpPr>
          <p:spPr bwMode="auto">
            <a:xfrm>
              <a:off x="2628" y="3096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5" name="Rectangle 57"/>
            <p:cNvSpPr>
              <a:spLocks noChangeArrowheads="1"/>
            </p:cNvSpPr>
            <p:nvPr/>
          </p:nvSpPr>
          <p:spPr bwMode="auto">
            <a:xfrm rot="60000">
              <a:off x="4160" y="1888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D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1326" name="Oval 97"/>
            <p:cNvSpPr>
              <a:spLocks noChangeArrowheads="1"/>
            </p:cNvSpPr>
            <p:nvPr/>
          </p:nvSpPr>
          <p:spPr bwMode="auto">
            <a:xfrm>
              <a:off x="4182" y="1960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7" name="Rectangle 57"/>
            <p:cNvSpPr>
              <a:spLocks noChangeArrowheads="1"/>
            </p:cNvSpPr>
            <p:nvPr/>
          </p:nvSpPr>
          <p:spPr bwMode="auto">
            <a:xfrm rot="60000">
              <a:off x="3752" y="1438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E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1328" name="Oval 99"/>
            <p:cNvSpPr>
              <a:spLocks noChangeArrowheads="1"/>
            </p:cNvSpPr>
            <p:nvPr/>
          </p:nvSpPr>
          <p:spPr bwMode="auto">
            <a:xfrm>
              <a:off x="3954" y="1672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9" name="Rectangle 57"/>
            <p:cNvSpPr>
              <a:spLocks noChangeArrowheads="1"/>
            </p:cNvSpPr>
            <p:nvPr/>
          </p:nvSpPr>
          <p:spPr bwMode="auto">
            <a:xfrm rot="60000">
              <a:off x="3000" y="1440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F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1330" name="Oval 101"/>
            <p:cNvSpPr>
              <a:spLocks noChangeArrowheads="1"/>
            </p:cNvSpPr>
            <p:nvPr/>
          </p:nvSpPr>
          <p:spPr bwMode="auto">
            <a:xfrm>
              <a:off x="3208" y="1674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1" name="Rectangle 57"/>
            <p:cNvSpPr>
              <a:spLocks noChangeArrowheads="1"/>
            </p:cNvSpPr>
            <p:nvPr/>
          </p:nvSpPr>
          <p:spPr bwMode="auto">
            <a:xfrm rot="60000">
              <a:off x="1454" y="2602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G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1332" name="Oval 103"/>
            <p:cNvSpPr>
              <a:spLocks noChangeArrowheads="1"/>
            </p:cNvSpPr>
            <p:nvPr/>
          </p:nvSpPr>
          <p:spPr bwMode="auto">
            <a:xfrm>
              <a:off x="1686" y="2812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3" name="Rectangle 65"/>
            <p:cNvSpPr>
              <a:spLocks noChangeArrowheads="1"/>
            </p:cNvSpPr>
            <p:nvPr/>
          </p:nvSpPr>
          <p:spPr bwMode="auto">
            <a:xfrm>
              <a:off x="2552" y="2305"/>
              <a:ext cx="5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800" i="1">
                  <a:latin typeface="Times New Roman" pitchFamily="18" charset="0"/>
                </a:rPr>
                <a:t>EVO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09D90CAB-75C8-422A-B644-508A30B05B83}" type="slidenum">
              <a:rPr lang="fr-FR"/>
              <a:pPr/>
              <a:t>10</a:t>
            </a:fld>
            <a:endParaRPr lang="fr-FR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0338"/>
            <a:ext cx="8229600" cy="704850"/>
          </a:xfrm>
        </p:spPr>
        <p:txBody>
          <a:bodyPr/>
          <a:lstStyle/>
          <a:p>
            <a:pPr eaLnBrk="1" hangingPunct="1"/>
            <a:r>
              <a:rPr lang="fr-CA" smtClean="0"/>
              <a:t>L</a:t>
            </a:r>
            <a:r>
              <a:rPr lang="fr-FR" smtClean="0"/>
              <a:t>es solutions optimales selon z</a:t>
            </a:r>
            <a:r>
              <a:rPr lang="fr-FR" baseline="-25000" smtClean="0"/>
              <a:t>1</a:t>
            </a:r>
            <a:r>
              <a:rPr lang="fr-FR" smtClean="0"/>
              <a:t> et z</a:t>
            </a:r>
            <a:r>
              <a:rPr lang="fr-FR" baseline="-25000" smtClean="0"/>
              <a:t>2</a:t>
            </a:r>
          </a:p>
        </p:txBody>
      </p:sp>
      <p:grpSp>
        <p:nvGrpSpPr>
          <p:cNvPr id="12292" name="Group 74"/>
          <p:cNvGrpSpPr>
            <a:grpSpLocks/>
          </p:cNvGrpSpPr>
          <p:nvPr/>
        </p:nvGrpSpPr>
        <p:grpSpPr bwMode="auto">
          <a:xfrm>
            <a:off x="949325" y="920750"/>
            <a:ext cx="7889875" cy="5859463"/>
            <a:chOff x="598" y="580"/>
            <a:chExt cx="4970" cy="3691"/>
          </a:xfrm>
        </p:grpSpPr>
        <p:sp>
          <p:nvSpPr>
            <p:cNvPr id="12293" name="Freeform 4" descr="blanc)"/>
            <p:cNvSpPr>
              <a:spLocks/>
            </p:cNvSpPr>
            <p:nvPr/>
          </p:nvSpPr>
          <p:spPr bwMode="auto">
            <a:xfrm>
              <a:off x="1098" y="1686"/>
              <a:ext cx="3096" cy="2004"/>
            </a:xfrm>
            <a:custGeom>
              <a:avLst/>
              <a:gdLst>
                <a:gd name="T0" fmla="*/ 0 w 3096"/>
                <a:gd name="T1" fmla="*/ 2004 h 2004"/>
                <a:gd name="T2" fmla="*/ 396 w 3096"/>
                <a:gd name="T3" fmla="*/ 2004 h 2004"/>
                <a:gd name="T4" fmla="*/ 1542 w 3096"/>
                <a:gd name="T5" fmla="*/ 1422 h 2004"/>
                <a:gd name="T6" fmla="*/ 3096 w 3096"/>
                <a:gd name="T7" fmla="*/ 288 h 2004"/>
                <a:gd name="T8" fmla="*/ 2874 w 3096"/>
                <a:gd name="T9" fmla="*/ 0 h 2004"/>
                <a:gd name="T10" fmla="*/ 2118 w 3096"/>
                <a:gd name="T11" fmla="*/ 0 h 2004"/>
                <a:gd name="T12" fmla="*/ 606 w 3096"/>
                <a:gd name="T13" fmla="*/ 1134 h 2004"/>
                <a:gd name="T14" fmla="*/ 0 w 3096"/>
                <a:gd name="T15" fmla="*/ 2004 h 200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96"/>
                <a:gd name="T25" fmla="*/ 0 h 2004"/>
                <a:gd name="T26" fmla="*/ 3096 w 3096"/>
                <a:gd name="T27" fmla="*/ 2004 h 200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96" h="2004">
                  <a:moveTo>
                    <a:pt x="0" y="2004"/>
                  </a:moveTo>
                  <a:lnTo>
                    <a:pt x="396" y="2004"/>
                  </a:lnTo>
                  <a:lnTo>
                    <a:pt x="1542" y="1422"/>
                  </a:lnTo>
                  <a:lnTo>
                    <a:pt x="3096" y="288"/>
                  </a:lnTo>
                  <a:lnTo>
                    <a:pt x="2874" y="0"/>
                  </a:lnTo>
                  <a:lnTo>
                    <a:pt x="2118" y="0"/>
                  </a:lnTo>
                  <a:lnTo>
                    <a:pt x="606" y="1134"/>
                  </a:lnTo>
                  <a:lnTo>
                    <a:pt x="0" y="2004"/>
                  </a:lnTo>
                  <a:close/>
                </a:path>
              </a:pathLst>
            </a:custGeom>
            <a:pattFill prst="dkUpDiag">
              <a:fgClr>
                <a:schemeClr val="accent1"/>
              </a:fgClr>
              <a:bgClr>
                <a:srgbClr val="3399FF"/>
              </a:bgClr>
            </a:pattFill>
            <a:ln w="19050" cap="sq" cmpd="sng">
              <a:solidFill>
                <a:srgbClr val="0000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294" name="Rectangle 9"/>
            <p:cNvSpPr>
              <a:spLocks noChangeArrowheads="1"/>
            </p:cNvSpPr>
            <p:nvPr/>
          </p:nvSpPr>
          <p:spPr bwMode="auto">
            <a:xfrm>
              <a:off x="598" y="580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>
                  <a:latin typeface="Times New Roman" pitchFamily="18" charset="0"/>
                </a:rPr>
                <a:t>z</a:t>
              </a:r>
              <a:r>
                <a:rPr lang="fr-CA" sz="2400" i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2295" name="Rectangle 11"/>
            <p:cNvSpPr>
              <a:spLocks noChangeArrowheads="1"/>
            </p:cNvSpPr>
            <p:nvPr/>
          </p:nvSpPr>
          <p:spPr bwMode="auto">
            <a:xfrm>
              <a:off x="1108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2296" name="Rectangle 12"/>
            <p:cNvSpPr>
              <a:spLocks noChangeArrowheads="1"/>
            </p:cNvSpPr>
            <p:nvPr/>
          </p:nvSpPr>
          <p:spPr bwMode="auto">
            <a:xfrm>
              <a:off x="1396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12297" name="Rectangle 13"/>
            <p:cNvSpPr>
              <a:spLocks noChangeArrowheads="1"/>
            </p:cNvSpPr>
            <p:nvPr/>
          </p:nvSpPr>
          <p:spPr bwMode="auto">
            <a:xfrm>
              <a:off x="1684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9</a:t>
              </a:r>
            </a:p>
          </p:txBody>
        </p:sp>
        <p:sp>
          <p:nvSpPr>
            <p:cNvPr id="12298" name="Rectangle 14"/>
            <p:cNvSpPr>
              <a:spLocks noChangeArrowheads="1"/>
            </p:cNvSpPr>
            <p:nvPr/>
          </p:nvSpPr>
          <p:spPr bwMode="auto">
            <a:xfrm>
              <a:off x="1912" y="3985"/>
              <a:ext cx="316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12</a:t>
              </a:r>
            </a:p>
          </p:txBody>
        </p:sp>
        <p:sp>
          <p:nvSpPr>
            <p:cNvPr id="12299" name="Rectangle 15"/>
            <p:cNvSpPr>
              <a:spLocks noChangeArrowheads="1"/>
            </p:cNvSpPr>
            <p:nvPr/>
          </p:nvSpPr>
          <p:spPr bwMode="auto">
            <a:xfrm>
              <a:off x="2200" y="3985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15</a:t>
              </a:r>
            </a:p>
          </p:txBody>
        </p:sp>
        <p:sp>
          <p:nvSpPr>
            <p:cNvPr id="12300" name="Rectangle 20"/>
            <p:cNvSpPr>
              <a:spLocks noChangeArrowheads="1"/>
            </p:cNvSpPr>
            <p:nvPr/>
          </p:nvSpPr>
          <p:spPr bwMode="auto">
            <a:xfrm>
              <a:off x="3643" y="3985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30</a:t>
              </a:r>
            </a:p>
          </p:txBody>
        </p:sp>
        <p:sp>
          <p:nvSpPr>
            <p:cNvPr id="12301" name="Line 21"/>
            <p:cNvSpPr>
              <a:spLocks noChangeShapeType="1"/>
            </p:cNvSpPr>
            <p:nvPr/>
          </p:nvSpPr>
          <p:spPr bwMode="auto">
            <a:xfrm flipV="1">
              <a:off x="885" y="3966"/>
              <a:ext cx="3937" cy="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2" name="Line 22"/>
            <p:cNvSpPr>
              <a:spLocks noChangeShapeType="1"/>
            </p:cNvSpPr>
            <p:nvPr/>
          </p:nvSpPr>
          <p:spPr bwMode="auto">
            <a:xfrm>
              <a:off x="1200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3" name="Line 23"/>
            <p:cNvSpPr>
              <a:spLocks noChangeShapeType="1"/>
            </p:cNvSpPr>
            <p:nvPr/>
          </p:nvSpPr>
          <p:spPr bwMode="auto">
            <a:xfrm>
              <a:off x="1776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4" name="Line 24"/>
            <p:cNvSpPr>
              <a:spLocks noChangeShapeType="1"/>
            </p:cNvSpPr>
            <p:nvPr/>
          </p:nvSpPr>
          <p:spPr bwMode="auto">
            <a:xfrm>
              <a:off x="2064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5" name="Line 25"/>
            <p:cNvSpPr>
              <a:spLocks noChangeShapeType="1"/>
            </p:cNvSpPr>
            <p:nvPr/>
          </p:nvSpPr>
          <p:spPr bwMode="auto">
            <a:xfrm>
              <a:off x="2640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6" name="Line 26"/>
            <p:cNvSpPr>
              <a:spLocks noChangeShapeType="1"/>
            </p:cNvSpPr>
            <p:nvPr/>
          </p:nvSpPr>
          <p:spPr bwMode="auto">
            <a:xfrm>
              <a:off x="2352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7" name="Line 27"/>
            <p:cNvSpPr>
              <a:spLocks noChangeShapeType="1"/>
            </p:cNvSpPr>
            <p:nvPr/>
          </p:nvSpPr>
          <p:spPr bwMode="auto">
            <a:xfrm>
              <a:off x="2928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8" name="Line 28"/>
            <p:cNvSpPr>
              <a:spLocks noChangeShapeType="1"/>
            </p:cNvSpPr>
            <p:nvPr/>
          </p:nvSpPr>
          <p:spPr bwMode="auto">
            <a:xfrm>
              <a:off x="3792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9" name="Line 29"/>
            <p:cNvSpPr>
              <a:spLocks noChangeShapeType="1"/>
            </p:cNvSpPr>
            <p:nvPr/>
          </p:nvSpPr>
          <p:spPr bwMode="auto">
            <a:xfrm>
              <a:off x="3216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0" name="Line 30"/>
            <p:cNvSpPr>
              <a:spLocks noChangeShapeType="1"/>
            </p:cNvSpPr>
            <p:nvPr/>
          </p:nvSpPr>
          <p:spPr bwMode="auto">
            <a:xfrm>
              <a:off x="3504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1" name="Line 31"/>
            <p:cNvSpPr>
              <a:spLocks noChangeShapeType="1"/>
            </p:cNvSpPr>
            <p:nvPr/>
          </p:nvSpPr>
          <p:spPr bwMode="auto">
            <a:xfrm>
              <a:off x="1488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2" name="Line 32"/>
            <p:cNvSpPr>
              <a:spLocks noChangeShapeType="1"/>
            </p:cNvSpPr>
            <p:nvPr/>
          </p:nvSpPr>
          <p:spPr bwMode="auto">
            <a:xfrm>
              <a:off x="891" y="3696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3" name="Line 33"/>
            <p:cNvSpPr>
              <a:spLocks noChangeShapeType="1"/>
            </p:cNvSpPr>
            <p:nvPr/>
          </p:nvSpPr>
          <p:spPr bwMode="auto">
            <a:xfrm>
              <a:off x="891" y="3408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4" name="Line 34"/>
            <p:cNvSpPr>
              <a:spLocks noChangeShapeType="1"/>
            </p:cNvSpPr>
            <p:nvPr/>
          </p:nvSpPr>
          <p:spPr bwMode="auto">
            <a:xfrm>
              <a:off x="891" y="3120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5" name="Line 35"/>
            <p:cNvSpPr>
              <a:spLocks noChangeShapeType="1"/>
            </p:cNvSpPr>
            <p:nvPr/>
          </p:nvSpPr>
          <p:spPr bwMode="auto">
            <a:xfrm>
              <a:off x="891" y="2832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6" name="Line 36"/>
            <p:cNvSpPr>
              <a:spLocks noChangeShapeType="1"/>
            </p:cNvSpPr>
            <p:nvPr/>
          </p:nvSpPr>
          <p:spPr bwMode="auto">
            <a:xfrm>
              <a:off x="891" y="1968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7" name="Line 37"/>
            <p:cNvSpPr>
              <a:spLocks noChangeShapeType="1"/>
            </p:cNvSpPr>
            <p:nvPr/>
          </p:nvSpPr>
          <p:spPr bwMode="auto">
            <a:xfrm>
              <a:off x="891" y="2544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8" name="Line 38"/>
            <p:cNvSpPr>
              <a:spLocks noChangeShapeType="1"/>
            </p:cNvSpPr>
            <p:nvPr/>
          </p:nvSpPr>
          <p:spPr bwMode="auto">
            <a:xfrm>
              <a:off x="891" y="2256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9" name="Line 39"/>
            <p:cNvSpPr>
              <a:spLocks noChangeShapeType="1"/>
            </p:cNvSpPr>
            <p:nvPr/>
          </p:nvSpPr>
          <p:spPr bwMode="auto">
            <a:xfrm>
              <a:off x="891" y="1680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20" name="Line 40"/>
            <p:cNvSpPr>
              <a:spLocks noChangeShapeType="1"/>
            </p:cNvSpPr>
            <p:nvPr/>
          </p:nvSpPr>
          <p:spPr bwMode="auto">
            <a:xfrm>
              <a:off x="891" y="1392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21" name="Line 41"/>
            <p:cNvSpPr>
              <a:spLocks noChangeShapeType="1"/>
            </p:cNvSpPr>
            <p:nvPr/>
          </p:nvSpPr>
          <p:spPr bwMode="auto">
            <a:xfrm>
              <a:off x="891" y="1104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22" name="Rectangle 42"/>
            <p:cNvSpPr>
              <a:spLocks noChangeArrowheads="1"/>
            </p:cNvSpPr>
            <p:nvPr/>
          </p:nvSpPr>
          <p:spPr bwMode="auto">
            <a:xfrm>
              <a:off x="4579" y="3889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>
                  <a:latin typeface="Times New Roman" pitchFamily="18" charset="0"/>
                </a:rPr>
                <a:t>z</a:t>
              </a:r>
              <a:r>
                <a:rPr lang="fr-CA" sz="2400" i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2323" name="Rectangle 43"/>
            <p:cNvSpPr>
              <a:spLocks noChangeArrowheads="1"/>
            </p:cNvSpPr>
            <p:nvPr/>
          </p:nvSpPr>
          <p:spPr bwMode="auto">
            <a:xfrm>
              <a:off x="694" y="3553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2324" name="Rectangle 44"/>
            <p:cNvSpPr>
              <a:spLocks noChangeArrowheads="1"/>
            </p:cNvSpPr>
            <p:nvPr/>
          </p:nvSpPr>
          <p:spPr bwMode="auto">
            <a:xfrm>
              <a:off x="694" y="326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2325" name="Rectangle 45"/>
            <p:cNvSpPr>
              <a:spLocks noChangeArrowheads="1"/>
            </p:cNvSpPr>
            <p:nvPr/>
          </p:nvSpPr>
          <p:spPr bwMode="auto">
            <a:xfrm>
              <a:off x="694" y="2977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2326" name="Rectangle 46"/>
            <p:cNvSpPr>
              <a:spLocks noChangeArrowheads="1"/>
            </p:cNvSpPr>
            <p:nvPr/>
          </p:nvSpPr>
          <p:spPr bwMode="auto">
            <a:xfrm>
              <a:off x="694" y="2689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12327" name="Rectangle 47"/>
            <p:cNvSpPr>
              <a:spLocks noChangeArrowheads="1"/>
            </p:cNvSpPr>
            <p:nvPr/>
          </p:nvSpPr>
          <p:spPr bwMode="auto">
            <a:xfrm>
              <a:off x="694" y="2401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2328" name="Rectangle 48"/>
            <p:cNvSpPr>
              <a:spLocks noChangeArrowheads="1"/>
            </p:cNvSpPr>
            <p:nvPr/>
          </p:nvSpPr>
          <p:spPr bwMode="auto">
            <a:xfrm>
              <a:off x="694" y="2113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12329" name="Rectangle 49"/>
            <p:cNvSpPr>
              <a:spLocks noChangeArrowheads="1"/>
            </p:cNvSpPr>
            <p:nvPr/>
          </p:nvSpPr>
          <p:spPr bwMode="auto">
            <a:xfrm>
              <a:off x="694" y="1828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12330" name="Rectangle 50"/>
            <p:cNvSpPr>
              <a:spLocks noChangeArrowheads="1"/>
            </p:cNvSpPr>
            <p:nvPr/>
          </p:nvSpPr>
          <p:spPr bwMode="auto">
            <a:xfrm>
              <a:off x="694" y="1540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8</a:t>
              </a:r>
            </a:p>
          </p:txBody>
        </p:sp>
        <p:sp>
          <p:nvSpPr>
            <p:cNvPr id="12331" name="Rectangle 51"/>
            <p:cNvSpPr>
              <a:spLocks noChangeArrowheads="1"/>
            </p:cNvSpPr>
            <p:nvPr/>
          </p:nvSpPr>
          <p:spPr bwMode="auto">
            <a:xfrm>
              <a:off x="694" y="1252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9</a:t>
              </a:r>
            </a:p>
          </p:txBody>
        </p:sp>
        <p:sp>
          <p:nvSpPr>
            <p:cNvPr id="12332" name="Rectangle 52"/>
            <p:cNvSpPr>
              <a:spLocks noChangeArrowheads="1"/>
            </p:cNvSpPr>
            <p:nvPr/>
          </p:nvSpPr>
          <p:spPr bwMode="auto">
            <a:xfrm>
              <a:off x="598" y="964"/>
              <a:ext cx="38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12333" name="Line 54"/>
            <p:cNvSpPr>
              <a:spLocks noChangeShapeType="1"/>
            </p:cNvSpPr>
            <p:nvPr/>
          </p:nvSpPr>
          <p:spPr bwMode="auto">
            <a:xfrm>
              <a:off x="882" y="729"/>
              <a:ext cx="0" cy="32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34" name="Rectangle 19"/>
            <p:cNvSpPr>
              <a:spLocks noChangeArrowheads="1"/>
            </p:cNvSpPr>
            <p:nvPr/>
          </p:nvSpPr>
          <p:spPr bwMode="auto">
            <a:xfrm>
              <a:off x="3925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33</a:t>
              </a:r>
            </a:p>
          </p:txBody>
        </p:sp>
        <p:sp>
          <p:nvSpPr>
            <p:cNvPr id="12335" name="Rectangle 20"/>
            <p:cNvSpPr>
              <a:spLocks noChangeArrowheads="1"/>
            </p:cNvSpPr>
            <p:nvPr/>
          </p:nvSpPr>
          <p:spPr bwMode="auto">
            <a:xfrm>
              <a:off x="4219" y="3980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36</a:t>
              </a:r>
            </a:p>
          </p:txBody>
        </p:sp>
        <p:sp>
          <p:nvSpPr>
            <p:cNvPr id="12336" name="Line 28"/>
            <p:cNvSpPr>
              <a:spLocks noChangeShapeType="1"/>
            </p:cNvSpPr>
            <p:nvPr/>
          </p:nvSpPr>
          <p:spPr bwMode="auto">
            <a:xfrm>
              <a:off x="4368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37" name="Line 29"/>
            <p:cNvSpPr>
              <a:spLocks noChangeShapeType="1"/>
            </p:cNvSpPr>
            <p:nvPr/>
          </p:nvSpPr>
          <p:spPr bwMode="auto">
            <a:xfrm>
              <a:off x="3792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38" name="Line 30"/>
            <p:cNvSpPr>
              <a:spLocks noChangeShapeType="1"/>
            </p:cNvSpPr>
            <p:nvPr/>
          </p:nvSpPr>
          <p:spPr bwMode="auto">
            <a:xfrm>
              <a:off x="4080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39" name="Rectangle 57"/>
            <p:cNvSpPr>
              <a:spLocks noChangeArrowheads="1"/>
            </p:cNvSpPr>
            <p:nvPr/>
          </p:nvSpPr>
          <p:spPr bwMode="auto">
            <a:xfrm rot="60000">
              <a:off x="950" y="3606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en-CA" sz="2000" b="1" baseline="-25000" noProof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2340" name="Rectangle 15"/>
            <p:cNvSpPr>
              <a:spLocks noChangeArrowheads="1"/>
            </p:cNvSpPr>
            <p:nvPr/>
          </p:nvSpPr>
          <p:spPr bwMode="auto">
            <a:xfrm>
              <a:off x="2476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18</a:t>
              </a:r>
            </a:p>
          </p:txBody>
        </p:sp>
        <p:sp>
          <p:nvSpPr>
            <p:cNvPr id="12341" name="Rectangle 15"/>
            <p:cNvSpPr>
              <a:spLocks noChangeArrowheads="1"/>
            </p:cNvSpPr>
            <p:nvPr/>
          </p:nvSpPr>
          <p:spPr bwMode="auto">
            <a:xfrm>
              <a:off x="2767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21</a:t>
              </a:r>
            </a:p>
          </p:txBody>
        </p:sp>
        <p:sp>
          <p:nvSpPr>
            <p:cNvPr id="12342" name="Rectangle 15"/>
            <p:cNvSpPr>
              <a:spLocks noChangeArrowheads="1"/>
            </p:cNvSpPr>
            <p:nvPr/>
          </p:nvSpPr>
          <p:spPr bwMode="auto">
            <a:xfrm>
              <a:off x="3055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24</a:t>
              </a:r>
            </a:p>
          </p:txBody>
        </p:sp>
        <p:sp>
          <p:nvSpPr>
            <p:cNvPr id="12343" name="Rectangle 15"/>
            <p:cNvSpPr>
              <a:spLocks noChangeArrowheads="1"/>
            </p:cNvSpPr>
            <p:nvPr/>
          </p:nvSpPr>
          <p:spPr bwMode="auto">
            <a:xfrm>
              <a:off x="3343" y="3974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27</a:t>
              </a:r>
            </a:p>
          </p:txBody>
        </p:sp>
        <p:sp>
          <p:nvSpPr>
            <p:cNvPr id="12344" name="Oval 56"/>
            <p:cNvSpPr>
              <a:spLocks noChangeArrowheads="1"/>
            </p:cNvSpPr>
            <p:nvPr/>
          </p:nvSpPr>
          <p:spPr bwMode="auto">
            <a:xfrm>
              <a:off x="1086" y="3678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45" name="Rectangle 57"/>
            <p:cNvSpPr>
              <a:spLocks noChangeArrowheads="1"/>
            </p:cNvSpPr>
            <p:nvPr/>
          </p:nvSpPr>
          <p:spPr bwMode="auto">
            <a:xfrm rot="60000">
              <a:off x="1370" y="3612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B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2346" name="Oval 58"/>
            <p:cNvSpPr>
              <a:spLocks noChangeArrowheads="1"/>
            </p:cNvSpPr>
            <p:nvPr/>
          </p:nvSpPr>
          <p:spPr bwMode="auto">
            <a:xfrm>
              <a:off x="1482" y="3678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47" name="Rectangle 57"/>
            <p:cNvSpPr>
              <a:spLocks noChangeArrowheads="1"/>
            </p:cNvSpPr>
            <p:nvPr/>
          </p:nvSpPr>
          <p:spPr bwMode="auto">
            <a:xfrm rot="60000">
              <a:off x="2666" y="2970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C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2348" name="Oval 60"/>
            <p:cNvSpPr>
              <a:spLocks noChangeArrowheads="1"/>
            </p:cNvSpPr>
            <p:nvPr/>
          </p:nvSpPr>
          <p:spPr bwMode="auto">
            <a:xfrm>
              <a:off x="2628" y="3096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49" name="Rectangle 57"/>
            <p:cNvSpPr>
              <a:spLocks noChangeArrowheads="1"/>
            </p:cNvSpPr>
            <p:nvPr/>
          </p:nvSpPr>
          <p:spPr bwMode="auto">
            <a:xfrm rot="60000">
              <a:off x="4160" y="1888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D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2350" name="Oval 62"/>
            <p:cNvSpPr>
              <a:spLocks noChangeArrowheads="1"/>
            </p:cNvSpPr>
            <p:nvPr/>
          </p:nvSpPr>
          <p:spPr bwMode="auto">
            <a:xfrm>
              <a:off x="4182" y="1960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51" name="Rectangle 57"/>
            <p:cNvSpPr>
              <a:spLocks noChangeArrowheads="1"/>
            </p:cNvSpPr>
            <p:nvPr/>
          </p:nvSpPr>
          <p:spPr bwMode="auto">
            <a:xfrm rot="60000">
              <a:off x="3752" y="1438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E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2352" name="Oval 64"/>
            <p:cNvSpPr>
              <a:spLocks noChangeArrowheads="1"/>
            </p:cNvSpPr>
            <p:nvPr/>
          </p:nvSpPr>
          <p:spPr bwMode="auto">
            <a:xfrm>
              <a:off x="3954" y="1672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53" name="Rectangle 57"/>
            <p:cNvSpPr>
              <a:spLocks noChangeArrowheads="1"/>
            </p:cNvSpPr>
            <p:nvPr/>
          </p:nvSpPr>
          <p:spPr bwMode="auto">
            <a:xfrm rot="60000">
              <a:off x="3000" y="1440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F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2354" name="Oval 66"/>
            <p:cNvSpPr>
              <a:spLocks noChangeArrowheads="1"/>
            </p:cNvSpPr>
            <p:nvPr/>
          </p:nvSpPr>
          <p:spPr bwMode="auto">
            <a:xfrm>
              <a:off x="3208" y="1674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55" name="Rectangle 57"/>
            <p:cNvSpPr>
              <a:spLocks noChangeArrowheads="1"/>
            </p:cNvSpPr>
            <p:nvPr/>
          </p:nvSpPr>
          <p:spPr bwMode="auto">
            <a:xfrm rot="60000">
              <a:off x="1454" y="2602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G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2356" name="Oval 68"/>
            <p:cNvSpPr>
              <a:spLocks noChangeArrowheads="1"/>
            </p:cNvSpPr>
            <p:nvPr/>
          </p:nvSpPr>
          <p:spPr bwMode="auto">
            <a:xfrm>
              <a:off x="1686" y="2812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57" name="Rectangle 65"/>
            <p:cNvSpPr>
              <a:spLocks noChangeArrowheads="1"/>
            </p:cNvSpPr>
            <p:nvPr/>
          </p:nvSpPr>
          <p:spPr bwMode="auto">
            <a:xfrm>
              <a:off x="2552" y="2305"/>
              <a:ext cx="5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800" i="1">
                  <a:latin typeface="Times New Roman" pitchFamily="18" charset="0"/>
                </a:rPr>
                <a:t>EVO</a:t>
              </a:r>
            </a:p>
          </p:txBody>
        </p:sp>
        <p:sp>
          <p:nvSpPr>
            <p:cNvPr id="12358" name="Text Box 70"/>
            <p:cNvSpPr txBox="1">
              <a:spLocks noChangeArrowheads="1"/>
            </p:cNvSpPr>
            <p:nvPr/>
          </p:nvSpPr>
          <p:spPr bwMode="auto">
            <a:xfrm>
              <a:off x="4464" y="1939"/>
              <a:ext cx="1104" cy="442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solidFill>
                    <a:srgbClr val="990000"/>
                  </a:solidFill>
                  <a:latin typeface="Times New Roman" pitchFamily="18" charset="0"/>
                </a:rPr>
                <a:t>Le point D maximise </a:t>
              </a:r>
              <a:r>
                <a:rPr lang="fr-FR" sz="2000" i="1">
                  <a:solidFill>
                    <a:srgbClr val="990000"/>
                  </a:solidFill>
                  <a:latin typeface="Times New Roman" pitchFamily="18" charset="0"/>
                </a:rPr>
                <a:t>z</a:t>
              </a:r>
              <a:r>
                <a:rPr lang="fr-FR" sz="2000" i="1" baseline="-25000">
                  <a:solidFill>
                    <a:srgbClr val="990000"/>
                  </a:solidFill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2359" name="Line 71"/>
            <p:cNvSpPr>
              <a:spLocks noChangeShapeType="1"/>
            </p:cNvSpPr>
            <p:nvPr/>
          </p:nvSpPr>
          <p:spPr bwMode="auto">
            <a:xfrm>
              <a:off x="4200" y="1398"/>
              <a:ext cx="0" cy="2568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360" name="Text Box 72"/>
            <p:cNvSpPr txBox="1">
              <a:spLocks noChangeArrowheads="1"/>
            </p:cNvSpPr>
            <p:nvPr/>
          </p:nvSpPr>
          <p:spPr bwMode="auto">
            <a:xfrm>
              <a:off x="1620" y="1219"/>
              <a:ext cx="1260" cy="442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solidFill>
                    <a:srgbClr val="003300"/>
                  </a:solidFill>
                  <a:latin typeface="Times New Roman" pitchFamily="18" charset="0"/>
                </a:rPr>
                <a:t>Les points F et E maximisent </a:t>
              </a:r>
              <a:r>
                <a:rPr lang="fr-FR" sz="2000" i="1">
                  <a:solidFill>
                    <a:srgbClr val="003300"/>
                  </a:solidFill>
                  <a:latin typeface="Times New Roman" pitchFamily="18" charset="0"/>
                </a:rPr>
                <a:t>z</a:t>
              </a:r>
              <a:r>
                <a:rPr lang="fr-FR" sz="2000" i="1" baseline="-25000">
                  <a:solidFill>
                    <a:srgbClr val="003300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2361" name="Line 73"/>
            <p:cNvSpPr>
              <a:spLocks noChangeShapeType="1"/>
            </p:cNvSpPr>
            <p:nvPr/>
          </p:nvSpPr>
          <p:spPr bwMode="auto">
            <a:xfrm>
              <a:off x="888" y="1686"/>
              <a:ext cx="3600" cy="0"/>
            </a:xfrm>
            <a:prstGeom prst="line">
              <a:avLst/>
            </a:prstGeom>
            <a:noFill/>
            <a:ln w="19050">
              <a:solidFill>
                <a:srgbClr val="0033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C66E5903-B834-4FCD-B370-4AAC467CBFEE}" type="slidenum">
              <a:rPr lang="fr-FR"/>
              <a:pPr/>
              <a:t>11</a:t>
            </a:fld>
            <a:endParaRPr lang="fr-FR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0338"/>
            <a:ext cx="8229600" cy="704850"/>
          </a:xfrm>
        </p:spPr>
        <p:txBody>
          <a:bodyPr/>
          <a:lstStyle/>
          <a:p>
            <a:pPr eaLnBrk="1" hangingPunct="1"/>
            <a:r>
              <a:rPr lang="fr-CA" smtClean="0"/>
              <a:t>L</a:t>
            </a:r>
            <a:r>
              <a:rPr lang="fr-FR" smtClean="0"/>
              <a:t>es optimums de Pareto</a:t>
            </a:r>
            <a:endParaRPr lang="fr-FR" baseline="-25000" smtClean="0"/>
          </a:p>
        </p:txBody>
      </p:sp>
      <p:grpSp>
        <p:nvGrpSpPr>
          <p:cNvPr id="13316" name="Group 77"/>
          <p:cNvGrpSpPr>
            <a:grpSpLocks/>
          </p:cNvGrpSpPr>
          <p:nvPr/>
        </p:nvGrpSpPr>
        <p:grpSpPr bwMode="auto">
          <a:xfrm>
            <a:off x="949325" y="920750"/>
            <a:ext cx="7889875" cy="5859463"/>
            <a:chOff x="598" y="580"/>
            <a:chExt cx="4970" cy="3691"/>
          </a:xfrm>
        </p:grpSpPr>
        <p:sp>
          <p:nvSpPr>
            <p:cNvPr id="13317" name="Freeform 4" descr="blanc)"/>
            <p:cNvSpPr>
              <a:spLocks/>
            </p:cNvSpPr>
            <p:nvPr/>
          </p:nvSpPr>
          <p:spPr bwMode="auto">
            <a:xfrm>
              <a:off x="1098" y="1686"/>
              <a:ext cx="3096" cy="2004"/>
            </a:xfrm>
            <a:custGeom>
              <a:avLst/>
              <a:gdLst>
                <a:gd name="T0" fmla="*/ 0 w 3096"/>
                <a:gd name="T1" fmla="*/ 2004 h 2004"/>
                <a:gd name="T2" fmla="*/ 396 w 3096"/>
                <a:gd name="T3" fmla="*/ 2004 h 2004"/>
                <a:gd name="T4" fmla="*/ 1542 w 3096"/>
                <a:gd name="T5" fmla="*/ 1422 h 2004"/>
                <a:gd name="T6" fmla="*/ 3096 w 3096"/>
                <a:gd name="T7" fmla="*/ 288 h 2004"/>
                <a:gd name="T8" fmla="*/ 2874 w 3096"/>
                <a:gd name="T9" fmla="*/ 0 h 2004"/>
                <a:gd name="T10" fmla="*/ 2118 w 3096"/>
                <a:gd name="T11" fmla="*/ 0 h 2004"/>
                <a:gd name="T12" fmla="*/ 606 w 3096"/>
                <a:gd name="T13" fmla="*/ 1134 h 2004"/>
                <a:gd name="T14" fmla="*/ 0 w 3096"/>
                <a:gd name="T15" fmla="*/ 2004 h 200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96"/>
                <a:gd name="T25" fmla="*/ 0 h 2004"/>
                <a:gd name="T26" fmla="*/ 3096 w 3096"/>
                <a:gd name="T27" fmla="*/ 2004 h 200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96" h="2004">
                  <a:moveTo>
                    <a:pt x="0" y="2004"/>
                  </a:moveTo>
                  <a:lnTo>
                    <a:pt x="396" y="2004"/>
                  </a:lnTo>
                  <a:lnTo>
                    <a:pt x="1542" y="1422"/>
                  </a:lnTo>
                  <a:lnTo>
                    <a:pt x="3096" y="288"/>
                  </a:lnTo>
                  <a:lnTo>
                    <a:pt x="2874" y="0"/>
                  </a:lnTo>
                  <a:lnTo>
                    <a:pt x="2118" y="0"/>
                  </a:lnTo>
                  <a:lnTo>
                    <a:pt x="606" y="1134"/>
                  </a:lnTo>
                  <a:lnTo>
                    <a:pt x="0" y="2004"/>
                  </a:lnTo>
                  <a:close/>
                </a:path>
              </a:pathLst>
            </a:custGeom>
            <a:pattFill prst="dkUpDiag">
              <a:fgClr>
                <a:schemeClr val="accent1"/>
              </a:fgClr>
              <a:bgClr>
                <a:srgbClr val="3399FF"/>
              </a:bgClr>
            </a:pattFill>
            <a:ln w="19050" cap="sq" cmpd="sng">
              <a:solidFill>
                <a:srgbClr val="0000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3318" name="Rectangle 9"/>
            <p:cNvSpPr>
              <a:spLocks noChangeArrowheads="1"/>
            </p:cNvSpPr>
            <p:nvPr/>
          </p:nvSpPr>
          <p:spPr bwMode="auto">
            <a:xfrm>
              <a:off x="598" y="580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>
                  <a:latin typeface="Times New Roman" pitchFamily="18" charset="0"/>
                </a:rPr>
                <a:t>z</a:t>
              </a:r>
              <a:r>
                <a:rPr lang="fr-CA" sz="2400" i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3319" name="Rectangle 11"/>
            <p:cNvSpPr>
              <a:spLocks noChangeArrowheads="1"/>
            </p:cNvSpPr>
            <p:nvPr/>
          </p:nvSpPr>
          <p:spPr bwMode="auto">
            <a:xfrm>
              <a:off x="1108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3320" name="Rectangle 12"/>
            <p:cNvSpPr>
              <a:spLocks noChangeArrowheads="1"/>
            </p:cNvSpPr>
            <p:nvPr/>
          </p:nvSpPr>
          <p:spPr bwMode="auto">
            <a:xfrm>
              <a:off x="1396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13321" name="Rectangle 13"/>
            <p:cNvSpPr>
              <a:spLocks noChangeArrowheads="1"/>
            </p:cNvSpPr>
            <p:nvPr/>
          </p:nvSpPr>
          <p:spPr bwMode="auto">
            <a:xfrm>
              <a:off x="1684" y="398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9</a:t>
              </a:r>
            </a:p>
          </p:txBody>
        </p:sp>
        <p:sp>
          <p:nvSpPr>
            <p:cNvPr id="13322" name="Rectangle 14"/>
            <p:cNvSpPr>
              <a:spLocks noChangeArrowheads="1"/>
            </p:cNvSpPr>
            <p:nvPr/>
          </p:nvSpPr>
          <p:spPr bwMode="auto">
            <a:xfrm>
              <a:off x="1912" y="3985"/>
              <a:ext cx="316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12</a:t>
              </a:r>
            </a:p>
          </p:txBody>
        </p:sp>
        <p:sp>
          <p:nvSpPr>
            <p:cNvPr id="13323" name="Rectangle 15"/>
            <p:cNvSpPr>
              <a:spLocks noChangeArrowheads="1"/>
            </p:cNvSpPr>
            <p:nvPr/>
          </p:nvSpPr>
          <p:spPr bwMode="auto">
            <a:xfrm>
              <a:off x="2200" y="3985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15</a:t>
              </a:r>
            </a:p>
          </p:txBody>
        </p:sp>
        <p:sp>
          <p:nvSpPr>
            <p:cNvPr id="13324" name="Rectangle 20"/>
            <p:cNvSpPr>
              <a:spLocks noChangeArrowheads="1"/>
            </p:cNvSpPr>
            <p:nvPr/>
          </p:nvSpPr>
          <p:spPr bwMode="auto">
            <a:xfrm>
              <a:off x="3643" y="3985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30</a:t>
              </a:r>
            </a:p>
          </p:txBody>
        </p:sp>
        <p:sp>
          <p:nvSpPr>
            <p:cNvPr id="13325" name="Line 21"/>
            <p:cNvSpPr>
              <a:spLocks noChangeShapeType="1"/>
            </p:cNvSpPr>
            <p:nvPr/>
          </p:nvSpPr>
          <p:spPr bwMode="auto">
            <a:xfrm flipV="1">
              <a:off x="885" y="3966"/>
              <a:ext cx="3937" cy="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26" name="Line 22"/>
            <p:cNvSpPr>
              <a:spLocks noChangeShapeType="1"/>
            </p:cNvSpPr>
            <p:nvPr/>
          </p:nvSpPr>
          <p:spPr bwMode="auto">
            <a:xfrm>
              <a:off x="1200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27" name="Line 23"/>
            <p:cNvSpPr>
              <a:spLocks noChangeShapeType="1"/>
            </p:cNvSpPr>
            <p:nvPr/>
          </p:nvSpPr>
          <p:spPr bwMode="auto">
            <a:xfrm>
              <a:off x="1776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28" name="Line 24"/>
            <p:cNvSpPr>
              <a:spLocks noChangeShapeType="1"/>
            </p:cNvSpPr>
            <p:nvPr/>
          </p:nvSpPr>
          <p:spPr bwMode="auto">
            <a:xfrm>
              <a:off x="2064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29" name="Line 25"/>
            <p:cNvSpPr>
              <a:spLocks noChangeShapeType="1"/>
            </p:cNvSpPr>
            <p:nvPr/>
          </p:nvSpPr>
          <p:spPr bwMode="auto">
            <a:xfrm>
              <a:off x="2640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0" name="Line 26"/>
            <p:cNvSpPr>
              <a:spLocks noChangeShapeType="1"/>
            </p:cNvSpPr>
            <p:nvPr/>
          </p:nvSpPr>
          <p:spPr bwMode="auto">
            <a:xfrm>
              <a:off x="2352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1" name="Line 27"/>
            <p:cNvSpPr>
              <a:spLocks noChangeShapeType="1"/>
            </p:cNvSpPr>
            <p:nvPr/>
          </p:nvSpPr>
          <p:spPr bwMode="auto">
            <a:xfrm>
              <a:off x="2928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2" name="Line 28"/>
            <p:cNvSpPr>
              <a:spLocks noChangeShapeType="1"/>
            </p:cNvSpPr>
            <p:nvPr/>
          </p:nvSpPr>
          <p:spPr bwMode="auto">
            <a:xfrm>
              <a:off x="3792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3" name="Line 29"/>
            <p:cNvSpPr>
              <a:spLocks noChangeShapeType="1"/>
            </p:cNvSpPr>
            <p:nvPr/>
          </p:nvSpPr>
          <p:spPr bwMode="auto">
            <a:xfrm>
              <a:off x="3216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4" name="Line 30"/>
            <p:cNvSpPr>
              <a:spLocks noChangeShapeType="1"/>
            </p:cNvSpPr>
            <p:nvPr/>
          </p:nvSpPr>
          <p:spPr bwMode="auto">
            <a:xfrm>
              <a:off x="3504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5" name="Line 31"/>
            <p:cNvSpPr>
              <a:spLocks noChangeShapeType="1"/>
            </p:cNvSpPr>
            <p:nvPr/>
          </p:nvSpPr>
          <p:spPr bwMode="auto">
            <a:xfrm>
              <a:off x="1488" y="3945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6" name="Line 32"/>
            <p:cNvSpPr>
              <a:spLocks noChangeShapeType="1"/>
            </p:cNvSpPr>
            <p:nvPr/>
          </p:nvSpPr>
          <p:spPr bwMode="auto">
            <a:xfrm>
              <a:off x="891" y="3696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7" name="Line 33"/>
            <p:cNvSpPr>
              <a:spLocks noChangeShapeType="1"/>
            </p:cNvSpPr>
            <p:nvPr/>
          </p:nvSpPr>
          <p:spPr bwMode="auto">
            <a:xfrm>
              <a:off x="891" y="3408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8" name="Line 34"/>
            <p:cNvSpPr>
              <a:spLocks noChangeShapeType="1"/>
            </p:cNvSpPr>
            <p:nvPr/>
          </p:nvSpPr>
          <p:spPr bwMode="auto">
            <a:xfrm>
              <a:off x="891" y="3120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39" name="Line 35"/>
            <p:cNvSpPr>
              <a:spLocks noChangeShapeType="1"/>
            </p:cNvSpPr>
            <p:nvPr/>
          </p:nvSpPr>
          <p:spPr bwMode="auto">
            <a:xfrm>
              <a:off x="891" y="2832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40" name="Line 36"/>
            <p:cNvSpPr>
              <a:spLocks noChangeShapeType="1"/>
            </p:cNvSpPr>
            <p:nvPr/>
          </p:nvSpPr>
          <p:spPr bwMode="auto">
            <a:xfrm>
              <a:off x="891" y="1968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41" name="Line 37"/>
            <p:cNvSpPr>
              <a:spLocks noChangeShapeType="1"/>
            </p:cNvSpPr>
            <p:nvPr/>
          </p:nvSpPr>
          <p:spPr bwMode="auto">
            <a:xfrm>
              <a:off x="891" y="2544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42" name="Line 38"/>
            <p:cNvSpPr>
              <a:spLocks noChangeShapeType="1"/>
            </p:cNvSpPr>
            <p:nvPr/>
          </p:nvSpPr>
          <p:spPr bwMode="auto">
            <a:xfrm>
              <a:off x="891" y="2256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43" name="Line 39"/>
            <p:cNvSpPr>
              <a:spLocks noChangeShapeType="1"/>
            </p:cNvSpPr>
            <p:nvPr/>
          </p:nvSpPr>
          <p:spPr bwMode="auto">
            <a:xfrm>
              <a:off x="891" y="1680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44" name="Line 40"/>
            <p:cNvSpPr>
              <a:spLocks noChangeShapeType="1"/>
            </p:cNvSpPr>
            <p:nvPr/>
          </p:nvSpPr>
          <p:spPr bwMode="auto">
            <a:xfrm>
              <a:off x="891" y="1392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45" name="Line 41"/>
            <p:cNvSpPr>
              <a:spLocks noChangeShapeType="1"/>
            </p:cNvSpPr>
            <p:nvPr/>
          </p:nvSpPr>
          <p:spPr bwMode="auto">
            <a:xfrm>
              <a:off x="891" y="1104"/>
              <a:ext cx="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46" name="Rectangle 42"/>
            <p:cNvSpPr>
              <a:spLocks noChangeArrowheads="1"/>
            </p:cNvSpPr>
            <p:nvPr/>
          </p:nvSpPr>
          <p:spPr bwMode="auto">
            <a:xfrm>
              <a:off x="4579" y="3889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>
                  <a:latin typeface="Times New Roman" pitchFamily="18" charset="0"/>
                </a:rPr>
                <a:t>z</a:t>
              </a:r>
              <a:r>
                <a:rPr lang="fr-CA" sz="2400" i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3347" name="Rectangle 43"/>
            <p:cNvSpPr>
              <a:spLocks noChangeArrowheads="1"/>
            </p:cNvSpPr>
            <p:nvPr/>
          </p:nvSpPr>
          <p:spPr bwMode="auto">
            <a:xfrm>
              <a:off x="694" y="3553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3348" name="Rectangle 44"/>
            <p:cNvSpPr>
              <a:spLocks noChangeArrowheads="1"/>
            </p:cNvSpPr>
            <p:nvPr/>
          </p:nvSpPr>
          <p:spPr bwMode="auto">
            <a:xfrm>
              <a:off x="694" y="3265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3349" name="Rectangle 45"/>
            <p:cNvSpPr>
              <a:spLocks noChangeArrowheads="1"/>
            </p:cNvSpPr>
            <p:nvPr/>
          </p:nvSpPr>
          <p:spPr bwMode="auto">
            <a:xfrm>
              <a:off x="694" y="2977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3350" name="Rectangle 46"/>
            <p:cNvSpPr>
              <a:spLocks noChangeArrowheads="1"/>
            </p:cNvSpPr>
            <p:nvPr/>
          </p:nvSpPr>
          <p:spPr bwMode="auto">
            <a:xfrm>
              <a:off x="694" y="2689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13351" name="Rectangle 47"/>
            <p:cNvSpPr>
              <a:spLocks noChangeArrowheads="1"/>
            </p:cNvSpPr>
            <p:nvPr/>
          </p:nvSpPr>
          <p:spPr bwMode="auto">
            <a:xfrm>
              <a:off x="694" y="2401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3352" name="Rectangle 48"/>
            <p:cNvSpPr>
              <a:spLocks noChangeArrowheads="1"/>
            </p:cNvSpPr>
            <p:nvPr/>
          </p:nvSpPr>
          <p:spPr bwMode="auto">
            <a:xfrm>
              <a:off x="694" y="2113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13353" name="Rectangle 49"/>
            <p:cNvSpPr>
              <a:spLocks noChangeArrowheads="1"/>
            </p:cNvSpPr>
            <p:nvPr/>
          </p:nvSpPr>
          <p:spPr bwMode="auto">
            <a:xfrm>
              <a:off x="694" y="1828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13354" name="Rectangle 50"/>
            <p:cNvSpPr>
              <a:spLocks noChangeArrowheads="1"/>
            </p:cNvSpPr>
            <p:nvPr/>
          </p:nvSpPr>
          <p:spPr bwMode="auto">
            <a:xfrm>
              <a:off x="694" y="1540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8</a:t>
              </a:r>
            </a:p>
          </p:txBody>
        </p:sp>
        <p:sp>
          <p:nvSpPr>
            <p:cNvPr id="13355" name="Rectangle 51"/>
            <p:cNvSpPr>
              <a:spLocks noChangeArrowheads="1"/>
            </p:cNvSpPr>
            <p:nvPr/>
          </p:nvSpPr>
          <p:spPr bwMode="auto">
            <a:xfrm>
              <a:off x="694" y="1252"/>
              <a:ext cx="23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9</a:t>
              </a:r>
            </a:p>
          </p:txBody>
        </p:sp>
        <p:sp>
          <p:nvSpPr>
            <p:cNvPr id="13356" name="Rectangle 52"/>
            <p:cNvSpPr>
              <a:spLocks noChangeArrowheads="1"/>
            </p:cNvSpPr>
            <p:nvPr/>
          </p:nvSpPr>
          <p:spPr bwMode="auto">
            <a:xfrm>
              <a:off x="598" y="964"/>
              <a:ext cx="38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13357" name="Line 54"/>
            <p:cNvSpPr>
              <a:spLocks noChangeShapeType="1"/>
            </p:cNvSpPr>
            <p:nvPr/>
          </p:nvSpPr>
          <p:spPr bwMode="auto">
            <a:xfrm>
              <a:off x="882" y="729"/>
              <a:ext cx="0" cy="32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58" name="Rectangle 19"/>
            <p:cNvSpPr>
              <a:spLocks noChangeArrowheads="1"/>
            </p:cNvSpPr>
            <p:nvPr/>
          </p:nvSpPr>
          <p:spPr bwMode="auto">
            <a:xfrm>
              <a:off x="3925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33</a:t>
              </a:r>
            </a:p>
          </p:txBody>
        </p:sp>
        <p:sp>
          <p:nvSpPr>
            <p:cNvPr id="13359" name="Rectangle 20"/>
            <p:cNvSpPr>
              <a:spLocks noChangeArrowheads="1"/>
            </p:cNvSpPr>
            <p:nvPr/>
          </p:nvSpPr>
          <p:spPr bwMode="auto">
            <a:xfrm>
              <a:off x="4219" y="3980"/>
              <a:ext cx="33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36</a:t>
              </a:r>
            </a:p>
          </p:txBody>
        </p:sp>
        <p:sp>
          <p:nvSpPr>
            <p:cNvPr id="13360" name="Line 28"/>
            <p:cNvSpPr>
              <a:spLocks noChangeShapeType="1"/>
            </p:cNvSpPr>
            <p:nvPr/>
          </p:nvSpPr>
          <p:spPr bwMode="auto">
            <a:xfrm>
              <a:off x="4368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61" name="Line 29"/>
            <p:cNvSpPr>
              <a:spLocks noChangeShapeType="1"/>
            </p:cNvSpPr>
            <p:nvPr/>
          </p:nvSpPr>
          <p:spPr bwMode="auto">
            <a:xfrm>
              <a:off x="3792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62" name="Line 30"/>
            <p:cNvSpPr>
              <a:spLocks noChangeShapeType="1"/>
            </p:cNvSpPr>
            <p:nvPr/>
          </p:nvSpPr>
          <p:spPr bwMode="auto">
            <a:xfrm>
              <a:off x="4080" y="3940"/>
              <a:ext cx="0" cy="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63" name="Rectangle 57"/>
            <p:cNvSpPr>
              <a:spLocks noChangeArrowheads="1"/>
            </p:cNvSpPr>
            <p:nvPr/>
          </p:nvSpPr>
          <p:spPr bwMode="auto">
            <a:xfrm rot="60000">
              <a:off x="950" y="3606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en-CA" sz="2000" b="1" baseline="-25000" noProof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3364" name="Rectangle 15"/>
            <p:cNvSpPr>
              <a:spLocks noChangeArrowheads="1"/>
            </p:cNvSpPr>
            <p:nvPr/>
          </p:nvSpPr>
          <p:spPr bwMode="auto">
            <a:xfrm>
              <a:off x="2476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18</a:t>
              </a:r>
            </a:p>
          </p:txBody>
        </p:sp>
        <p:sp>
          <p:nvSpPr>
            <p:cNvPr id="13365" name="Rectangle 15"/>
            <p:cNvSpPr>
              <a:spLocks noChangeArrowheads="1"/>
            </p:cNvSpPr>
            <p:nvPr/>
          </p:nvSpPr>
          <p:spPr bwMode="auto">
            <a:xfrm>
              <a:off x="2767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21</a:t>
              </a:r>
            </a:p>
          </p:txBody>
        </p:sp>
        <p:sp>
          <p:nvSpPr>
            <p:cNvPr id="13366" name="Rectangle 15"/>
            <p:cNvSpPr>
              <a:spLocks noChangeArrowheads="1"/>
            </p:cNvSpPr>
            <p:nvPr/>
          </p:nvSpPr>
          <p:spPr bwMode="auto">
            <a:xfrm>
              <a:off x="3055" y="3980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24</a:t>
              </a:r>
            </a:p>
          </p:txBody>
        </p:sp>
        <p:sp>
          <p:nvSpPr>
            <p:cNvPr id="13367" name="Rectangle 15"/>
            <p:cNvSpPr>
              <a:spLocks noChangeArrowheads="1"/>
            </p:cNvSpPr>
            <p:nvPr/>
          </p:nvSpPr>
          <p:spPr bwMode="auto">
            <a:xfrm>
              <a:off x="3343" y="3974"/>
              <a:ext cx="32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>
                  <a:latin typeface="Times New Roman" pitchFamily="18" charset="0"/>
                </a:rPr>
                <a:t>27</a:t>
              </a:r>
            </a:p>
          </p:txBody>
        </p:sp>
        <p:sp>
          <p:nvSpPr>
            <p:cNvPr id="13368" name="Oval 56"/>
            <p:cNvSpPr>
              <a:spLocks noChangeArrowheads="1"/>
            </p:cNvSpPr>
            <p:nvPr/>
          </p:nvSpPr>
          <p:spPr bwMode="auto">
            <a:xfrm>
              <a:off x="1086" y="3678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69" name="Rectangle 57"/>
            <p:cNvSpPr>
              <a:spLocks noChangeArrowheads="1"/>
            </p:cNvSpPr>
            <p:nvPr/>
          </p:nvSpPr>
          <p:spPr bwMode="auto">
            <a:xfrm rot="60000">
              <a:off x="1370" y="3612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B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3370" name="Oval 58"/>
            <p:cNvSpPr>
              <a:spLocks noChangeArrowheads="1"/>
            </p:cNvSpPr>
            <p:nvPr/>
          </p:nvSpPr>
          <p:spPr bwMode="auto">
            <a:xfrm>
              <a:off x="1482" y="3678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1" name="Rectangle 57"/>
            <p:cNvSpPr>
              <a:spLocks noChangeArrowheads="1"/>
            </p:cNvSpPr>
            <p:nvPr/>
          </p:nvSpPr>
          <p:spPr bwMode="auto">
            <a:xfrm rot="60000">
              <a:off x="2666" y="2970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C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3372" name="Oval 60"/>
            <p:cNvSpPr>
              <a:spLocks noChangeArrowheads="1"/>
            </p:cNvSpPr>
            <p:nvPr/>
          </p:nvSpPr>
          <p:spPr bwMode="auto">
            <a:xfrm>
              <a:off x="2628" y="3096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3" name="Rectangle 57"/>
            <p:cNvSpPr>
              <a:spLocks noChangeArrowheads="1"/>
            </p:cNvSpPr>
            <p:nvPr/>
          </p:nvSpPr>
          <p:spPr bwMode="auto">
            <a:xfrm rot="60000">
              <a:off x="4160" y="1888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D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3374" name="Oval 62"/>
            <p:cNvSpPr>
              <a:spLocks noChangeArrowheads="1"/>
            </p:cNvSpPr>
            <p:nvPr/>
          </p:nvSpPr>
          <p:spPr bwMode="auto">
            <a:xfrm>
              <a:off x="4182" y="1960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5" name="Rectangle 57"/>
            <p:cNvSpPr>
              <a:spLocks noChangeArrowheads="1"/>
            </p:cNvSpPr>
            <p:nvPr/>
          </p:nvSpPr>
          <p:spPr bwMode="auto">
            <a:xfrm rot="60000">
              <a:off x="3752" y="1438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E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3376" name="Oval 64"/>
            <p:cNvSpPr>
              <a:spLocks noChangeArrowheads="1"/>
            </p:cNvSpPr>
            <p:nvPr/>
          </p:nvSpPr>
          <p:spPr bwMode="auto">
            <a:xfrm>
              <a:off x="3954" y="1672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7" name="Rectangle 57"/>
            <p:cNvSpPr>
              <a:spLocks noChangeArrowheads="1"/>
            </p:cNvSpPr>
            <p:nvPr/>
          </p:nvSpPr>
          <p:spPr bwMode="auto">
            <a:xfrm rot="60000">
              <a:off x="3000" y="1440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F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3378" name="Oval 66"/>
            <p:cNvSpPr>
              <a:spLocks noChangeArrowheads="1"/>
            </p:cNvSpPr>
            <p:nvPr/>
          </p:nvSpPr>
          <p:spPr bwMode="auto">
            <a:xfrm>
              <a:off x="3208" y="1674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9" name="Rectangle 57"/>
            <p:cNvSpPr>
              <a:spLocks noChangeArrowheads="1"/>
            </p:cNvSpPr>
            <p:nvPr/>
          </p:nvSpPr>
          <p:spPr bwMode="auto">
            <a:xfrm rot="60000">
              <a:off x="1454" y="2602"/>
              <a:ext cx="35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en-CA" sz="2000" b="1" noProof="1">
                  <a:latin typeface="Times New Roman" pitchFamily="18" charset="0"/>
                </a:rPr>
                <a:t>z</a:t>
              </a:r>
              <a:r>
                <a:rPr lang="fr-FR" sz="2000" b="1" baseline="-25000">
                  <a:latin typeface="Times New Roman" pitchFamily="18" charset="0"/>
                </a:rPr>
                <a:t>G</a:t>
              </a:r>
              <a:endParaRPr lang="fr-FR" sz="2000" b="1" baseline="-25000" noProof="1">
                <a:latin typeface="Times New Roman" pitchFamily="18" charset="0"/>
              </a:endParaRPr>
            </a:p>
          </p:txBody>
        </p:sp>
        <p:sp>
          <p:nvSpPr>
            <p:cNvPr id="13380" name="Oval 68"/>
            <p:cNvSpPr>
              <a:spLocks noChangeArrowheads="1"/>
            </p:cNvSpPr>
            <p:nvPr/>
          </p:nvSpPr>
          <p:spPr bwMode="auto">
            <a:xfrm>
              <a:off x="1686" y="2812"/>
              <a:ext cx="27" cy="27"/>
            </a:xfrm>
            <a:prstGeom prst="ellipse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81" name="Rectangle 65"/>
            <p:cNvSpPr>
              <a:spLocks noChangeArrowheads="1"/>
            </p:cNvSpPr>
            <p:nvPr/>
          </p:nvSpPr>
          <p:spPr bwMode="auto">
            <a:xfrm>
              <a:off x="2552" y="2305"/>
              <a:ext cx="5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800" i="1">
                  <a:latin typeface="Times New Roman" pitchFamily="18" charset="0"/>
                </a:rPr>
                <a:t>EVO</a:t>
              </a:r>
            </a:p>
          </p:txBody>
        </p:sp>
        <p:sp>
          <p:nvSpPr>
            <p:cNvPr id="13382" name="Text Box 70"/>
            <p:cNvSpPr txBox="1">
              <a:spLocks noChangeArrowheads="1"/>
            </p:cNvSpPr>
            <p:nvPr/>
          </p:nvSpPr>
          <p:spPr bwMode="auto">
            <a:xfrm>
              <a:off x="1242" y="1549"/>
              <a:ext cx="1530" cy="63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Times New Roman" pitchFamily="18" charset="0"/>
                </a:rPr>
                <a:t>Les points E et D ne sont pas dominés par aucun autre point</a:t>
              </a:r>
              <a:endParaRPr lang="fr-FR" sz="2000" baseline="-25000">
                <a:latin typeface="Times New Roman" pitchFamily="18" charset="0"/>
              </a:endParaRPr>
            </a:p>
          </p:txBody>
        </p:sp>
        <p:sp>
          <p:nvSpPr>
            <p:cNvPr id="13383" name="Text Box 72"/>
            <p:cNvSpPr txBox="1">
              <a:spLocks noChangeArrowheads="1"/>
            </p:cNvSpPr>
            <p:nvPr/>
          </p:nvSpPr>
          <p:spPr bwMode="auto">
            <a:xfrm>
              <a:off x="1224" y="715"/>
              <a:ext cx="3126" cy="63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 i="1">
                  <a:latin typeface="Times New Roman" pitchFamily="18" charset="0"/>
                </a:rPr>
                <a:t>z</a:t>
              </a:r>
              <a:r>
                <a:rPr lang="fr-FR" sz="2000" i="1" baseline="-25000">
                  <a:latin typeface="Times New Roman" pitchFamily="18" charset="0"/>
                </a:rPr>
                <a:t>2</a:t>
              </a:r>
              <a:r>
                <a:rPr lang="fr-FR" sz="2000">
                  <a:latin typeface="Times New Roman" pitchFamily="18" charset="0"/>
                </a:rPr>
                <a:t> augmente lorsqu’on se déplace vers le haut et </a:t>
              </a:r>
              <a:r>
                <a:rPr lang="fr-FR" sz="2000" i="1">
                  <a:latin typeface="Times New Roman" pitchFamily="18" charset="0"/>
                </a:rPr>
                <a:t>z</a:t>
              </a:r>
              <a:r>
                <a:rPr lang="fr-FR" sz="2000" i="1" baseline="-25000">
                  <a:latin typeface="Times New Roman" pitchFamily="18" charset="0"/>
                </a:rPr>
                <a:t>1</a:t>
              </a:r>
              <a:r>
                <a:rPr lang="fr-FR" sz="2000">
                  <a:latin typeface="Times New Roman" pitchFamily="18" charset="0"/>
                </a:rPr>
                <a:t> augmente lorsqu’on se déplace vers la droite, le point F domine donc le point G</a:t>
              </a:r>
              <a:endParaRPr lang="fr-FR" sz="2000" baseline="-25000">
                <a:latin typeface="Times New Roman" pitchFamily="18" charset="0"/>
              </a:endParaRPr>
            </a:p>
          </p:txBody>
        </p:sp>
        <p:sp>
          <p:nvSpPr>
            <p:cNvPr id="13384" name="Text Box 74"/>
            <p:cNvSpPr txBox="1">
              <a:spLocks noChangeArrowheads="1"/>
            </p:cNvSpPr>
            <p:nvPr/>
          </p:nvSpPr>
          <p:spPr bwMode="auto">
            <a:xfrm>
              <a:off x="3798" y="2250"/>
              <a:ext cx="1740" cy="102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 dirty="0">
                  <a:latin typeface="Times New Roman" pitchFamily="18" charset="0"/>
                </a:rPr>
                <a:t>Les points </a:t>
              </a:r>
              <a:r>
                <a:rPr lang="fr-FR" sz="2000" dirty="0" smtClean="0">
                  <a:latin typeface="Times New Roman" pitchFamily="18" charset="0"/>
                </a:rPr>
                <a:t>E et D correspondant respectivement </a:t>
              </a:r>
              <a:r>
                <a:rPr lang="en-US" sz="2000" dirty="0" smtClean="0">
                  <a:latin typeface="Times New Roman" pitchFamily="18" charset="0"/>
                </a:rPr>
                <a:t>à z</a:t>
              </a:r>
              <a:r>
                <a:rPr lang="fr-FR" sz="2000" baseline="-25000" dirty="0">
                  <a:latin typeface="Times New Roman" pitchFamily="18" charset="0"/>
                </a:rPr>
                <a:t>E</a:t>
              </a:r>
              <a:r>
                <a:rPr lang="fr-FR" sz="2000" dirty="0">
                  <a:latin typeface="Times New Roman" pitchFamily="18" charset="0"/>
                </a:rPr>
                <a:t> </a:t>
              </a:r>
              <a:r>
                <a:rPr lang="fr-FR" sz="2000" dirty="0" smtClean="0">
                  <a:latin typeface="Times New Roman" pitchFamily="18" charset="0"/>
                </a:rPr>
                <a:t>et </a:t>
              </a:r>
              <a:r>
                <a:rPr lang="fr-FR" sz="2000" dirty="0" err="1" smtClean="0">
                  <a:latin typeface="Times New Roman" pitchFamily="18" charset="0"/>
                </a:rPr>
                <a:t>z</a:t>
              </a:r>
              <a:r>
                <a:rPr lang="fr-FR" sz="2000" baseline="-25000" dirty="0" err="1" smtClean="0">
                  <a:latin typeface="Times New Roman" pitchFamily="18" charset="0"/>
                </a:rPr>
                <a:t>D</a:t>
              </a:r>
              <a:r>
                <a:rPr lang="fr-FR" sz="2000" dirty="0" smtClean="0">
                  <a:latin typeface="Times New Roman" pitchFamily="18" charset="0"/>
                </a:rPr>
                <a:t> </a:t>
              </a:r>
              <a:r>
                <a:rPr lang="fr-FR" sz="2000" dirty="0">
                  <a:latin typeface="Times New Roman" pitchFamily="18" charset="0"/>
                </a:rPr>
                <a:t>sont appelés optimums de Pareto</a:t>
              </a:r>
              <a:endParaRPr lang="fr-FR" sz="2000" baseline="-25000" dirty="0">
                <a:latin typeface="Times New Roman" pitchFamily="18" charset="0"/>
              </a:endParaRPr>
            </a:p>
          </p:txBody>
        </p:sp>
        <p:sp>
          <p:nvSpPr>
            <p:cNvPr id="13385" name="AutoShape 75"/>
            <p:cNvSpPr>
              <a:spLocks/>
            </p:cNvSpPr>
            <p:nvPr/>
          </p:nvSpPr>
          <p:spPr bwMode="auto">
            <a:xfrm rot="-2284523">
              <a:off x="4088" y="1591"/>
              <a:ext cx="122" cy="369"/>
            </a:xfrm>
            <a:prstGeom prst="rightBrace">
              <a:avLst>
                <a:gd name="adj1" fmla="val 25205"/>
                <a:gd name="adj2" fmla="val 50000"/>
              </a:avLst>
            </a:prstGeom>
            <a:noFill/>
            <a:ln w="19050" cap="sq">
              <a:solidFill>
                <a:srgbClr val="99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86" name="Text Box 76"/>
            <p:cNvSpPr txBox="1">
              <a:spLocks noChangeArrowheads="1"/>
            </p:cNvSpPr>
            <p:nvPr/>
          </p:nvSpPr>
          <p:spPr bwMode="auto">
            <a:xfrm>
              <a:off x="4140" y="1554"/>
              <a:ext cx="1428" cy="250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solidFill>
                    <a:srgbClr val="990000"/>
                  </a:solidFill>
                  <a:latin typeface="Times New Roman" pitchFamily="18" charset="0"/>
                </a:rPr>
                <a:t>optimums de Pareto</a:t>
              </a:r>
              <a:endParaRPr lang="fr-FR" sz="2000" baseline="-25000">
                <a:solidFill>
                  <a:srgbClr val="990000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C2B34563-42DE-4610-944A-392E432DC310}" type="slidenum">
              <a:rPr lang="fr-FR"/>
              <a:pPr/>
              <a:t>12</a:t>
            </a:fld>
            <a:endParaRPr lang="fr-FR"/>
          </a:p>
        </p:txBody>
      </p:sp>
      <p:sp>
        <p:nvSpPr>
          <p:cNvPr id="14339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>
              <a:buClr>
                <a:schemeClr val="tx1"/>
              </a:buClr>
            </a:pPr>
            <a:r>
              <a:rPr lang="fr-FR" i="1" smtClean="0">
                <a:solidFill>
                  <a:srgbClr val="0000FF"/>
                </a:solidFill>
              </a:rPr>
              <a:t>Étape 0</a:t>
            </a:r>
            <a:r>
              <a:rPr lang="fr-FR" smtClean="0"/>
              <a:t>: ordonner les fonctions objectif selon un ordre décroissant (1 pour la plus importante), définir </a:t>
            </a:r>
            <a:r>
              <a:rPr lang="fr-FR" i="1" smtClean="0"/>
              <a:t>Opt</a:t>
            </a:r>
            <a:r>
              <a:rPr lang="fr-FR" i="1" baseline="-25000" smtClean="0"/>
              <a:t>0</a:t>
            </a:r>
            <a:r>
              <a:rPr lang="fr-FR" smtClean="0"/>
              <a:t> comme l’ensemble des solutions admissibles et mettre </a:t>
            </a:r>
            <a:r>
              <a:rPr lang="fr-FR" i="1" smtClean="0"/>
              <a:t>h =1</a:t>
            </a:r>
          </a:p>
          <a:p>
            <a:pPr eaLnBrk="1" hangingPunct="1">
              <a:buClr>
                <a:schemeClr val="tx1"/>
              </a:buClr>
            </a:pPr>
            <a:r>
              <a:rPr lang="fr-FR" i="1" smtClean="0">
                <a:solidFill>
                  <a:srgbClr val="0000FF"/>
                </a:solidFill>
              </a:rPr>
              <a:t>Étape 1</a:t>
            </a:r>
            <a:r>
              <a:rPr lang="fr-FR" smtClean="0"/>
              <a:t>: déterminer les solutions de </a:t>
            </a:r>
            <a:r>
              <a:rPr lang="fr-FR" i="1" noProof="1" smtClean="0"/>
              <a:t>Opt</a:t>
            </a:r>
            <a:r>
              <a:rPr lang="fr-FR" i="1" baseline="-25000" noProof="1" smtClean="0"/>
              <a:t>h-1</a:t>
            </a:r>
            <a:r>
              <a:rPr lang="fr-FR" smtClean="0"/>
              <a:t> qui maximisent la fonction objectif </a:t>
            </a:r>
            <a:r>
              <a:rPr lang="fr-FR" i="1" smtClean="0"/>
              <a:t>h</a:t>
            </a:r>
            <a:r>
              <a:rPr lang="fr-FR" smtClean="0"/>
              <a:t>, noter ces solutions </a:t>
            </a:r>
            <a:r>
              <a:rPr lang="fr-FR" i="1" smtClean="0"/>
              <a:t>Opt</a:t>
            </a:r>
            <a:r>
              <a:rPr lang="fr-FR" i="1" baseline="-25000" smtClean="0"/>
              <a:t>h</a:t>
            </a:r>
            <a:r>
              <a:rPr lang="fr-FR" smtClean="0"/>
              <a:t> et </a:t>
            </a:r>
            <a:r>
              <a:rPr lang="fr-FR" i="1" smtClean="0"/>
              <a:t>v</a:t>
            </a:r>
            <a:r>
              <a:rPr lang="fr-FR" i="1" baseline="-25000" smtClean="0"/>
              <a:t>h</a:t>
            </a:r>
            <a:r>
              <a:rPr lang="fr-FR" smtClean="0"/>
              <a:t> la valeur optimale de la fonction objectif </a:t>
            </a:r>
            <a:r>
              <a:rPr lang="fr-FR" i="1" smtClean="0"/>
              <a:t>h</a:t>
            </a:r>
          </a:p>
          <a:p>
            <a:pPr eaLnBrk="1" hangingPunct="1">
              <a:buClr>
                <a:schemeClr val="tx1"/>
              </a:buClr>
            </a:pPr>
            <a:r>
              <a:rPr lang="fr-FR" i="1" smtClean="0">
                <a:solidFill>
                  <a:srgbClr val="0000FF"/>
                </a:solidFill>
              </a:rPr>
              <a:t>Étape 2</a:t>
            </a:r>
            <a:r>
              <a:rPr lang="fr-FR" smtClean="0"/>
              <a:t>: Répéter l’étape 1 avec </a:t>
            </a:r>
            <a:r>
              <a:rPr lang="fr-FR" i="1" smtClean="0"/>
              <a:t>h=2, 3, …</a:t>
            </a:r>
            <a:r>
              <a:rPr lang="fr-FR" smtClean="0"/>
              <a:t> </a:t>
            </a:r>
          </a:p>
        </p:txBody>
      </p:sp>
      <p:sp>
        <p:nvSpPr>
          <p:cNvPr id="1434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méthode hiérarchique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845A8BD0-F5C5-436C-A38A-B89966B9149F}" type="slidenum">
              <a:rPr lang="fr-FR"/>
              <a:pPr/>
              <a:t>13</a:t>
            </a:fld>
            <a:endParaRPr lang="fr-FR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>
              <a:buClr>
                <a:schemeClr val="tx1"/>
              </a:buClr>
            </a:pPr>
            <a:r>
              <a:rPr lang="fr-FR" sz="2400" i="1" smtClean="0">
                <a:solidFill>
                  <a:srgbClr val="0000FF"/>
                </a:solidFill>
              </a:rPr>
              <a:t>Étape 0</a:t>
            </a:r>
            <a:r>
              <a:rPr lang="fr-FR" sz="2400" smtClean="0"/>
              <a:t>: ordre de priorité:   </a:t>
            </a:r>
            <a:r>
              <a:rPr lang="fr-FR" sz="2400" i="1" smtClean="0"/>
              <a:t>1. revenus </a:t>
            </a:r>
            <a:r>
              <a:rPr lang="fr-FR" sz="2400" smtClean="0"/>
              <a:t>(</a:t>
            </a:r>
            <a:r>
              <a:rPr lang="fr-FR" sz="2400" i="1" smtClean="0"/>
              <a:t>z</a:t>
            </a:r>
            <a:r>
              <a:rPr lang="fr-FR" sz="2400" i="1" baseline="-25000" smtClean="0"/>
              <a:t>1</a:t>
            </a:r>
            <a:r>
              <a:rPr lang="fr-FR" sz="2400" smtClean="0"/>
              <a:t>)</a:t>
            </a:r>
            <a:r>
              <a:rPr lang="fr-FR" sz="2400" i="1" smtClean="0"/>
              <a:t>   2. profits </a:t>
            </a:r>
            <a:r>
              <a:rPr lang="fr-FR" sz="2400" smtClean="0"/>
              <a:t>(</a:t>
            </a:r>
            <a:r>
              <a:rPr lang="fr-FR" sz="2400" i="1" smtClean="0"/>
              <a:t>z</a:t>
            </a:r>
            <a:r>
              <a:rPr lang="fr-FR" sz="2400" i="1" baseline="-25000" smtClean="0"/>
              <a:t>2</a:t>
            </a:r>
            <a:r>
              <a:rPr lang="fr-FR" sz="2400" smtClean="0"/>
              <a:t>)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FR" sz="2400" smtClean="0"/>
              <a:t>    l’ensemble des solutions admissibles </a:t>
            </a:r>
            <a:r>
              <a:rPr lang="fr-FR" sz="2400" i="1" smtClean="0"/>
              <a:t>Opt</a:t>
            </a:r>
            <a:r>
              <a:rPr lang="fr-FR" sz="2400" i="1" baseline="-25000" smtClean="0"/>
              <a:t>0 </a:t>
            </a:r>
            <a:r>
              <a:rPr lang="fr-FR" sz="2400" smtClean="0"/>
              <a:t>= </a:t>
            </a:r>
            <a:r>
              <a:rPr lang="en-US" sz="2400" i="1" smtClean="0"/>
              <a:t>ADM-C,   h=1</a:t>
            </a:r>
            <a:endParaRPr lang="fr-FR" sz="2400" i="1" smtClean="0"/>
          </a:p>
          <a:p>
            <a:pPr eaLnBrk="1" hangingPunct="1">
              <a:buClr>
                <a:schemeClr val="tx1"/>
              </a:buClr>
            </a:pPr>
            <a:r>
              <a:rPr lang="fr-FR" sz="2400" i="1" smtClean="0">
                <a:solidFill>
                  <a:srgbClr val="0000FF"/>
                </a:solidFill>
              </a:rPr>
              <a:t>Étape 1</a:t>
            </a:r>
            <a:r>
              <a:rPr lang="fr-FR" sz="2400" smtClean="0"/>
              <a:t>: D = [2 ; 5] est le seul point dans </a:t>
            </a:r>
            <a:r>
              <a:rPr lang="fr-FR" sz="2400" i="1" smtClean="0"/>
              <a:t>Opt</a:t>
            </a:r>
            <a:r>
              <a:rPr lang="fr-FR" sz="2400" i="1" baseline="-25000" smtClean="0"/>
              <a:t>0</a:t>
            </a:r>
            <a:r>
              <a:rPr lang="fr-FR" sz="2400" smtClean="0"/>
              <a:t> qui optimise </a:t>
            </a:r>
            <a:r>
              <a:rPr lang="fr-FR" sz="2400" i="1" smtClean="0"/>
              <a:t>z</a:t>
            </a:r>
            <a:r>
              <a:rPr lang="fr-FR" sz="2400" i="1" baseline="-25000" smtClean="0"/>
              <a:t>1 </a:t>
            </a:r>
            <a:r>
              <a:rPr lang="fr-FR" sz="2400" smtClean="0"/>
              <a:t>et l’algorithme se termine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FR" sz="2400" smtClean="0"/>
              <a:t>	La solution optimale est: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FR" sz="2400" smtClean="0"/>
              <a:t>	   </a:t>
            </a:r>
            <a:r>
              <a:rPr lang="fr-CA" sz="2400" i="1" smtClean="0"/>
              <a:t>x</a:t>
            </a:r>
            <a:r>
              <a:rPr lang="fr-CA" sz="2400" i="1" baseline="-25000" smtClean="0"/>
              <a:t>1 </a:t>
            </a:r>
            <a:r>
              <a:rPr lang="fr-CA" sz="2400" smtClean="0"/>
              <a:t>= 2            </a:t>
            </a:r>
            <a:r>
              <a:rPr lang="fr-CA" sz="2400" i="1" smtClean="0"/>
              <a:t>x</a:t>
            </a:r>
            <a:r>
              <a:rPr lang="fr-CA" sz="2400" i="1" baseline="-25000" smtClean="0"/>
              <a:t>2</a:t>
            </a:r>
            <a:r>
              <a:rPr lang="fr-CA" sz="2400" smtClean="0"/>
              <a:t>=5  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CA" sz="2400" smtClean="0"/>
              <a:t>	   </a:t>
            </a:r>
            <a:r>
              <a:rPr lang="fr-CA" sz="2400" i="1" smtClean="0"/>
              <a:t>z</a:t>
            </a:r>
            <a:r>
              <a:rPr lang="fr-CA" sz="2400" i="1" baseline="-25000" smtClean="0"/>
              <a:t>1</a:t>
            </a:r>
            <a:r>
              <a:rPr lang="pl-PL" sz="2400" i="1" smtClean="0"/>
              <a:t> = </a:t>
            </a:r>
            <a:r>
              <a:rPr lang="fr-FR" sz="2400" smtClean="0"/>
              <a:t>34   et   </a:t>
            </a:r>
            <a:r>
              <a:rPr lang="fr-CA" sz="2400" i="1" smtClean="0"/>
              <a:t>z</a:t>
            </a:r>
            <a:r>
              <a:rPr lang="fr-CA" sz="2400" i="1" baseline="-25000" smtClean="0"/>
              <a:t>2</a:t>
            </a:r>
            <a:r>
              <a:rPr lang="pl-PL" sz="2400" i="1" smtClean="0"/>
              <a:t> = </a:t>
            </a:r>
            <a:r>
              <a:rPr lang="fr-FR" sz="2400" smtClean="0"/>
              <a:t>7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1: la méthode hiérarchique, </a:t>
            </a:r>
            <a:br>
              <a:rPr lang="fr-FR" sz="3600" smtClean="0"/>
            </a:br>
            <a:r>
              <a:rPr lang="fr-FR" sz="3600" smtClean="0"/>
              <a:t>z</a:t>
            </a:r>
            <a:r>
              <a:rPr lang="fr-FR" sz="3600" baseline="-25000" smtClean="0"/>
              <a:t>1</a:t>
            </a:r>
            <a:r>
              <a:rPr lang="fr-FR" sz="3600" smtClean="0"/>
              <a:t> prioritaire</a:t>
            </a:r>
          </a:p>
        </p:txBody>
      </p:sp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7675" y="3352800"/>
            <a:ext cx="4038600" cy="27622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1E5A5A9F-1369-413F-85C1-6F4C0850D7D0}" type="slidenum">
              <a:rPr lang="fr-FR"/>
              <a:pPr/>
              <a:t>14</a:t>
            </a:fld>
            <a:endParaRPr lang="fr-FR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235950" cy="4333875"/>
          </a:xfrm>
          <a:noFill/>
        </p:spPr>
        <p:txBody>
          <a:bodyPr lIns="90488" tIns="44450" rIns="90488" bIns="44450"/>
          <a:lstStyle/>
          <a:p>
            <a:pPr eaLnBrk="1" hangingPunct="1">
              <a:buClr>
                <a:schemeClr val="tx1"/>
              </a:buClr>
            </a:pPr>
            <a:r>
              <a:rPr lang="fr-FR" sz="2400" i="1" smtClean="0">
                <a:solidFill>
                  <a:srgbClr val="0000FF"/>
                </a:solidFill>
              </a:rPr>
              <a:t>Étape 0</a:t>
            </a:r>
            <a:r>
              <a:rPr lang="fr-FR" sz="2400" smtClean="0"/>
              <a:t>: ordre de priorité:   </a:t>
            </a:r>
            <a:r>
              <a:rPr lang="fr-FR" sz="2400" i="1" smtClean="0"/>
              <a:t>1. profits </a:t>
            </a:r>
            <a:r>
              <a:rPr lang="fr-FR" sz="2400" smtClean="0"/>
              <a:t>(</a:t>
            </a:r>
            <a:r>
              <a:rPr lang="fr-FR" sz="2400" i="1" smtClean="0"/>
              <a:t>z</a:t>
            </a:r>
            <a:r>
              <a:rPr lang="fr-FR" sz="2400" i="1" baseline="-25000" smtClean="0"/>
              <a:t>2</a:t>
            </a:r>
            <a:r>
              <a:rPr lang="fr-FR" sz="2400" smtClean="0"/>
              <a:t>)</a:t>
            </a:r>
            <a:r>
              <a:rPr lang="fr-FR" sz="2400" i="1" smtClean="0"/>
              <a:t>   2. revenus </a:t>
            </a:r>
            <a:r>
              <a:rPr lang="fr-FR" sz="2400" smtClean="0"/>
              <a:t>(</a:t>
            </a:r>
            <a:r>
              <a:rPr lang="fr-FR" sz="2400" i="1" smtClean="0"/>
              <a:t>z</a:t>
            </a:r>
            <a:r>
              <a:rPr lang="fr-FR" sz="2400" i="1" baseline="-25000" smtClean="0"/>
              <a:t>1</a:t>
            </a:r>
            <a:r>
              <a:rPr lang="fr-FR" sz="2400" smtClean="0"/>
              <a:t>)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FR" sz="2400" smtClean="0"/>
              <a:t>	l’ensemble des solutions admissibles </a:t>
            </a:r>
            <a:r>
              <a:rPr lang="fr-FR" sz="2400" i="1" smtClean="0"/>
              <a:t>Opt</a:t>
            </a:r>
            <a:r>
              <a:rPr lang="fr-FR" sz="2400" i="1" baseline="-25000" smtClean="0"/>
              <a:t>0 </a:t>
            </a:r>
            <a:r>
              <a:rPr lang="fr-FR" sz="2400" smtClean="0"/>
              <a:t>= </a:t>
            </a:r>
            <a:r>
              <a:rPr lang="en-US" sz="2400" i="1" smtClean="0"/>
              <a:t>ADM-C,  </a:t>
            </a:r>
            <a:r>
              <a:rPr lang="fr-FR" sz="2400" i="1" smtClean="0"/>
              <a:t>h =1</a:t>
            </a:r>
          </a:p>
          <a:p>
            <a:pPr eaLnBrk="1" hangingPunct="1">
              <a:buClr>
                <a:schemeClr val="tx1"/>
              </a:buClr>
            </a:pPr>
            <a:r>
              <a:rPr lang="fr-FR" sz="2400" i="1" smtClean="0">
                <a:solidFill>
                  <a:srgbClr val="0000FF"/>
                </a:solidFill>
              </a:rPr>
              <a:t>Étape 1</a:t>
            </a:r>
            <a:r>
              <a:rPr lang="fr-FR" sz="2400" smtClean="0"/>
              <a:t>: le segment </a:t>
            </a:r>
            <a:r>
              <a:rPr lang="en-US" sz="2400" smtClean="0"/>
              <a:t>[</a:t>
            </a:r>
            <a:r>
              <a:rPr lang="fr-FR" sz="2400" smtClean="0"/>
              <a:t>E ; F] dans </a:t>
            </a:r>
            <a:r>
              <a:rPr lang="fr-FR" sz="2400" i="1" smtClean="0"/>
              <a:t>Opt</a:t>
            </a:r>
            <a:r>
              <a:rPr lang="fr-FR" sz="2400" i="1" baseline="-25000" smtClean="0"/>
              <a:t>0</a:t>
            </a:r>
            <a:r>
              <a:rPr lang="fr-FR" sz="2400" smtClean="0"/>
              <a:t> optimise </a:t>
            </a:r>
            <a:r>
              <a:rPr lang="fr-FR" sz="2400" i="1" smtClean="0"/>
              <a:t>z</a:t>
            </a:r>
            <a:r>
              <a:rPr lang="fr-FR" sz="2400" i="1" baseline="-25000" smtClean="0"/>
              <a:t>2 </a:t>
            </a:r>
            <a:r>
              <a:rPr lang="fr-FR" sz="2400" smtClean="0"/>
              <a:t>, 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FR" sz="2400" smtClean="0"/>
              <a:t>	</a:t>
            </a:r>
            <a:r>
              <a:rPr lang="fr-FR" sz="2400" i="1" smtClean="0"/>
              <a:t>Opt</a:t>
            </a:r>
            <a:r>
              <a:rPr lang="fr-FR" sz="2400" i="1" baseline="-25000" smtClean="0"/>
              <a:t>1</a:t>
            </a:r>
            <a:r>
              <a:rPr lang="fr-FR" sz="2400" smtClean="0"/>
              <a:t> = </a:t>
            </a:r>
            <a:r>
              <a:rPr lang="en-US" sz="2400" smtClean="0"/>
              <a:t>[</a:t>
            </a:r>
            <a:r>
              <a:rPr lang="fr-FR" sz="2400" smtClean="0"/>
              <a:t>E ; F]  et  </a:t>
            </a:r>
            <a:r>
              <a:rPr lang="fr-FR" sz="2400" i="1" smtClean="0"/>
              <a:t>v</a:t>
            </a:r>
            <a:r>
              <a:rPr lang="fr-FR" sz="2400" i="1" baseline="-25000" smtClean="0"/>
              <a:t>1</a:t>
            </a:r>
            <a:r>
              <a:rPr lang="fr-FR" sz="2400" smtClean="0"/>
              <a:t> = 8      (on ajoute la contrainte </a:t>
            </a:r>
            <a:r>
              <a:rPr lang="fr-CA" sz="2400" i="1" smtClean="0"/>
              <a:t>x</a:t>
            </a:r>
            <a:r>
              <a:rPr lang="fr-CA" sz="2400" i="1" baseline="-25000" smtClean="0"/>
              <a:t>1 </a:t>
            </a:r>
            <a:r>
              <a:rPr lang="fr-CA" sz="2400" smtClean="0"/>
              <a:t>+ </a:t>
            </a:r>
            <a:r>
              <a:rPr lang="fr-CA" sz="2400" i="1" smtClean="0"/>
              <a:t>x</a:t>
            </a:r>
            <a:r>
              <a:rPr lang="fr-CA" sz="2400" i="1" baseline="-25000" smtClean="0"/>
              <a:t>2</a:t>
            </a:r>
            <a:r>
              <a:rPr lang="fr-CA" sz="2400" i="1" smtClean="0"/>
              <a:t> </a:t>
            </a:r>
            <a:r>
              <a:rPr lang="fr-CA" sz="2400" smtClean="0"/>
              <a:t>= </a:t>
            </a:r>
            <a:r>
              <a:rPr lang="fr-CA" sz="2400" i="1" smtClean="0"/>
              <a:t>8</a:t>
            </a:r>
            <a:r>
              <a:rPr lang="fr-CA" sz="2400" smtClean="0"/>
              <a:t>)</a:t>
            </a:r>
            <a:endParaRPr lang="fr-FR" sz="2400" i="1" smtClean="0"/>
          </a:p>
          <a:p>
            <a:pPr eaLnBrk="1" hangingPunct="1">
              <a:buClr>
                <a:schemeClr val="tx1"/>
              </a:buClr>
            </a:pPr>
            <a:r>
              <a:rPr lang="fr-FR" sz="2400" i="1" smtClean="0">
                <a:solidFill>
                  <a:srgbClr val="0000FF"/>
                </a:solidFill>
              </a:rPr>
              <a:t>Étape 2</a:t>
            </a:r>
            <a:r>
              <a:rPr lang="fr-FR" sz="2400" smtClean="0"/>
              <a:t>: Répéter l’étape 1 avec </a:t>
            </a:r>
            <a:r>
              <a:rPr lang="fr-FR" sz="2400" i="1" smtClean="0"/>
              <a:t>h=2</a:t>
            </a:r>
          </a:p>
          <a:p>
            <a:pPr eaLnBrk="1" hangingPunct="1">
              <a:buClr>
                <a:schemeClr val="tx1"/>
              </a:buClr>
            </a:pPr>
            <a:r>
              <a:rPr lang="fr-FR" sz="2400" i="1" smtClean="0">
                <a:solidFill>
                  <a:srgbClr val="0000FF"/>
                </a:solidFill>
              </a:rPr>
              <a:t>Étape 1</a:t>
            </a:r>
            <a:r>
              <a:rPr lang="fr-FR" sz="2400" i="1" smtClean="0">
                <a:solidFill>
                  <a:srgbClr val="0000FF"/>
                </a:solidFill>
                <a:cs typeface="Times New Roman" pitchFamily="18" charset="0"/>
              </a:rPr>
              <a:t>'</a:t>
            </a:r>
            <a:r>
              <a:rPr lang="fr-FR" sz="2400" i="1" smtClean="0">
                <a:solidFill>
                  <a:srgbClr val="0000FF"/>
                </a:solidFill>
              </a:rPr>
              <a:t> </a:t>
            </a:r>
            <a:r>
              <a:rPr lang="fr-FR" sz="2400" smtClean="0"/>
              <a:t>: E = [</a:t>
            </a:r>
            <a:r>
              <a:rPr lang="fr-FR" sz="2400" i="1" smtClean="0"/>
              <a:t>2</a:t>
            </a:r>
            <a:r>
              <a:rPr lang="fr-FR" sz="2400" smtClean="0"/>
              <a:t> ; </a:t>
            </a:r>
            <a:r>
              <a:rPr lang="fr-FR" sz="2400" i="1" smtClean="0"/>
              <a:t>5</a:t>
            </a:r>
            <a:r>
              <a:rPr lang="fr-FR" sz="2400" smtClean="0"/>
              <a:t>] est le seul point dans </a:t>
            </a:r>
            <a:r>
              <a:rPr lang="fr-FR" sz="2400" i="1" smtClean="0"/>
              <a:t>Opt</a:t>
            </a:r>
            <a:r>
              <a:rPr lang="fr-FR" sz="2400" i="1" baseline="-25000" smtClean="0"/>
              <a:t>1</a:t>
            </a:r>
            <a:r>
              <a:rPr lang="fr-FR" sz="2400" smtClean="0"/>
              <a:t> qui optimise </a:t>
            </a:r>
            <a:r>
              <a:rPr lang="fr-FR" sz="2400" i="1" smtClean="0"/>
              <a:t>z</a:t>
            </a:r>
            <a:r>
              <a:rPr lang="fr-FR" sz="2400" i="1" baseline="-25000" smtClean="0"/>
              <a:t>1</a:t>
            </a:r>
            <a:r>
              <a:rPr lang="fr-FR" sz="2400" smtClean="0"/>
              <a:t> 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FR" sz="2400" smtClean="0"/>
              <a:t>	et la solution optimale est: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FR" sz="2400" smtClean="0"/>
              <a:t>	   </a:t>
            </a:r>
            <a:r>
              <a:rPr lang="fr-CA" sz="2400" i="1" smtClean="0"/>
              <a:t>x</a:t>
            </a:r>
            <a:r>
              <a:rPr lang="fr-CA" sz="2400" i="1" baseline="-25000" smtClean="0"/>
              <a:t>1 </a:t>
            </a:r>
            <a:r>
              <a:rPr lang="fr-CA" sz="2400" smtClean="0"/>
              <a:t>= 4</a:t>
            </a:r>
            <a:r>
              <a:rPr lang="fr-CA" sz="2400" i="1" smtClean="0"/>
              <a:t>  </a:t>
            </a:r>
            <a:r>
              <a:rPr lang="fr-CA" sz="2400" smtClean="0"/>
              <a:t>et  </a:t>
            </a:r>
            <a:r>
              <a:rPr lang="fr-CA" sz="2400" i="1" smtClean="0"/>
              <a:t>x</a:t>
            </a:r>
            <a:r>
              <a:rPr lang="fr-CA" sz="2400" i="1" baseline="-25000" smtClean="0"/>
              <a:t>2 </a:t>
            </a:r>
            <a:r>
              <a:rPr lang="fr-CA" sz="2400" smtClean="0"/>
              <a:t>= 4    pour   </a:t>
            </a:r>
            <a:r>
              <a:rPr lang="fr-CA" sz="2400" i="1" smtClean="0"/>
              <a:t>z</a:t>
            </a:r>
            <a:r>
              <a:rPr lang="fr-CA" sz="2400" i="1" baseline="-25000" smtClean="0"/>
              <a:t>2</a:t>
            </a:r>
            <a:r>
              <a:rPr lang="pl-PL" sz="2400" i="1" smtClean="0"/>
              <a:t> = </a:t>
            </a:r>
            <a:r>
              <a:rPr lang="fr-FR" sz="2400" smtClean="0"/>
              <a:t>8</a:t>
            </a:r>
            <a:r>
              <a:rPr lang="fr-FR" sz="2400" i="1" smtClean="0"/>
              <a:t>   </a:t>
            </a:r>
            <a:r>
              <a:rPr lang="fr-FR" sz="2400" smtClean="0"/>
              <a:t>et   </a:t>
            </a:r>
            <a:r>
              <a:rPr lang="fr-CA" sz="2400" i="1" smtClean="0"/>
              <a:t>z</a:t>
            </a:r>
            <a:r>
              <a:rPr lang="fr-CA" sz="2400" i="1" baseline="-25000" smtClean="0"/>
              <a:t>1</a:t>
            </a:r>
            <a:r>
              <a:rPr lang="pl-PL" sz="2400" i="1" smtClean="0"/>
              <a:t> = </a:t>
            </a:r>
            <a:r>
              <a:rPr lang="fr-FR" sz="2400" smtClean="0"/>
              <a:t>32 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1: la méthode hiérarchique, </a:t>
            </a:r>
            <a:br>
              <a:rPr lang="fr-FR" sz="3600" smtClean="0"/>
            </a:br>
            <a:r>
              <a:rPr lang="fr-FR" sz="3600" smtClean="0"/>
              <a:t>z</a:t>
            </a:r>
            <a:r>
              <a:rPr lang="fr-FR" sz="3600" baseline="-25000" smtClean="0"/>
              <a:t>2</a:t>
            </a:r>
            <a:r>
              <a:rPr lang="fr-FR" sz="3600" smtClean="0"/>
              <a:t> prioritaire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BB536330-1EEE-4EF3-8ADE-CDCB224348EC}" type="slidenum">
              <a:rPr lang="fr-FR"/>
              <a:pPr/>
              <a:t>15</a:t>
            </a:fld>
            <a:endParaRPr lang="fr-FR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235950" cy="4333875"/>
          </a:xfrm>
          <a:noFill/>
        </p:spPr>
        <p:txBody>
          <a:bodyPr lIns="90488" tIns="44450" rIns="90488" bIns="44450"/>
          <a:lstStyle/>
          <a:p>
            <a:pPr eaLnBrk="1" hangingPunct="1">
              <a:buClr>
                <a:schemeClr val="tx1"/>
              </a:buClr>
            </a:pPr>
            <a:r>
              <a:rPr lang="fr-FR" sz="2400" smtClean="0"/>
              <a:t>La contrainte  </a:t>
            </a:r>
            <a:r>
              <a:rPr lang="fr-CA" sz="2400" i="1" smtClean="0"/>
              <a:t>x</a:t>
            </a:r>
            <a:r>
              <a:rPr lang="fr-CA" sz="2400" i="1" baseline="-25000" smtClean="0"/>
              <a:t>1 </a:t>
            </a:r>
            <a:r>
              <a:rPr lang="fr-CA" sz="2400" smtClean="0"/>
              <a:t>+ </a:t>
            </a:r>
            <a:r>
              <a:rPr lang="fr-CA" sz="2400" i="1" smtClean="0"/>
              <a:t>x</a:t>
            </a:r>
            <a:r>
              <a:rPr lang="fr-CA" sz="2400" i="1" baseline="-25000" smtClean="0"/>
              <a:t>2</a:t>
            </a:r>
            <a:r>
              <a:rPr lang="fr-CA" sz="2400" i="1" smtClean="0"/>
              <a:t> </a:t>
            </a:r>
            <a:r>
              <a:rPr lang="fr-CA" sz="2400" smtClean="0"/>
              <a:t>= </a:t>
            </a:r>
            <a:r>
              <a:rPr lang="fr-CA" sz="2400" i="1" smtClean="0"/>
              <a:t>8</a:t>
            </a:r>
            <a:r>
              <a:rPr lang="fr-CA" sz="2400" smtClean="0"/>
              <a:t> a </a:t>
            </a:r>
            <a:r>
              <a:rPr lang="fr-FR" sz="2400" smtClean="0"/>
              <a:t>été ajoutée afin de limiter l’ensemble des solutions admissibles au segment </a:t>
            </a:r>
            <a:r>
              <a:rPr lang="en-US" sz="2400" smtClean="0"/>
              <a:t>[</a:t>
            </a:r>
            <a:r>
              <a:rPr lang="fr-FR" sz="2400" smtClean="0"/>
              <a:t>E ; F]</a:t>
            </a:r>
            <a:r>
              <a:rPr lang="fr-CA" sz="2400" smtClean="0"/>
              <a:t> </a:t>
            </a:r>
            <a:endParaRPr lang="fr-FR" sz="2400" smtClean="0"/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1: la méthode hiérarchique, </a:t>
            </a:r>
            <a:br>
              <a:rPr lang="fr-FR" sz="3600" smtClean="0"/>
            </a:br>
            <a:r>
              <a:rPr lang="fr-FR" sz="3600" smtClean="0"/>
              <a:t>z</a:t>
            </a:r>
            <a:r>
              <a:rPr lang="fr-FR" sz="3600" baseline="-25000" smtClean="0"/>
              <a:t>2</a:t>
            </a:r>
            <a:r>
              <a:rPr lang="fr-FR" sz="3600" smtClean="0"/>
              <a:t> prioritaire (suite)</a:t>
            </a:r>
          </a:p>
        </p:txBody>
      </p:sp>
      <p:pic>
        <p:nvPicPr>
          <p:cNvPr id="1741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2824163"/>
            <a:ext cx="4752975" cy="34782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EC8C8959-E142-499E-9EB9-C1C06E30FC92}" type="slidenum">
              <a:rPr lang="fr-FR"/>
              <a:pPr/>
              <a:t>16</a:t>
            </a:fld>
            <a:endParaRPr lang="fr-FR"/>
          </a:p>
        </p:txBody>
      </p:sp>
      <p:sp>
        <p:nvSpPr>
          <p:cNvPr id="1843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Ranger les fonctions objectif par ordre de priorité peut s’avérer difficile lorsqu’il y en a plus de deux</a:t>
            </a:r>
          </a:p>
          <a:p>
            <a:pPr eaLnBrk="1" hangingPunct="1"/>
            <a:r>
              <a:rPr lang="fr-FR" smtClean="0"/>
              <a:t>Avec </a:t>
            </a:r>
            <a:r>
              <a:rPr lang="fr-FR" i="1" smtClean="0"/>
              <a:t>p</a:t>
            </a:r>
            <a:r>
              <a:rPr lang="fr-FR" smtClean="0"/>
              <a:t> fonctions objectif, il y a </a:t>
            </a:r>
            <a:r>
              <a:rPr lang="fr-FR" i="1" smtClean="0"/>
              <a:t>p</a:t>
            </a:r>
            <a:r>
              <a:rPr lang="fr-FR" i="1" smtClean="0">
                <a:cs typeface="Times New Roman" pitchFamily="18" charset="0"/>
              </a:rPr>
              <a:t>!</a:t>
            </a:r>
            <a:r>
              <a:rPr lang="fr-FR" smtClean="0"/>
              <a:t> combinaisons possibles</a:t>
            </a:r>
          </a:p>
          <a:p>
            <a:pPr lvl="1" eaLnBrk="1" hangingPunct="1"/>
            <a:r>
              <a:rPr lang="fr-FR" smtClean="0"/>
              <a:t>par exemple pour </a:t>
            </a:r>
            <a:r>
              <a:rPr lang="fr-FR" i="1" smtClean="0"/>
              <a:t>p = </a:t>
            </a:r>
            <a:r>
              <a:rPr lang="fr-FR" smtClean="0"/>
              <a:t>4, on obtient 4</a:t>
            </a:r>
            <a:r>
              <a:rPr lang="fr-FR" smtClean="0">
                <a:cs typeface="Times New Roman" pitchFamily="18" charset="0"/>
              </a:rPr>
              <a:t>! = </a:t>
            </a:r>
            <a:r>
              <a:rPr lang="fr-FR" smtClean="0"/>
              <a:t>24 façons différentes d’ordonner les fonctions objectif</a:t>
            </a:r>
          </a:p>
        </p:txBody>
      </p:sp>
      <p:sp>
        <p:nvSpPr>
          <p:cNvPr id="1843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Difficulté reliée à l’utilisation de la méthode hiérarchique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C0592A82-8F04-494D-9C9D-F21797212882}" type="slidenum">
              <a:rPr lang="fr-FR"/>
              <a:pPr/>
              <a:t>17</a:t>
            </a:fld>
            <a:endParaRPr lang="fr-FR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On peut utiliser une fonction objectif pondérée afin d’agréger les critères et d’obtenir une seule fonction objectif à optimiser</a:t>
            </a:r>
          </a:p>
          <a:p>
            <a:pPr lvl="1" eaLnBrk="1" hangingPunct="1">
              <a:buFontTx/>
              <a:buNone/>
            </a:pPr>
            <a:r>
              <a:rPr lang="fr-FR" smtClean="0"/>
              <a:t>		Max </a:t>
            </a:r>
            <a:r>
              <a:rPr lang="fr-FR" i="1" smtClean="0"/>
              <a:t>z </a:t>
            </a:r>
            <a:r>
              <a:rPr lang="fr-FR" smtClean="0"/>
              <a:t>=</a:t>
            </a:r>
            <a:r>
              <a:rPr lang="fr-FR" i="1" smtClean="0"/>
              <a:t> w</a:t>
            </a:r>
            <a:r>
              <a:rPr lang="fr-FR" i="1" baseline="-25000" smtClean="0"/>
              <a:t>1 </a:t>
            </a:r>
            <a:r>
              <a:rPr lang="fr-FR" i="1" smtClean="0"/>
              <a:t>z</a:t>
            </a:r>
            <a:r>
              <a:rPr lang="fr-FR" i="1" baseline="-25000" smtClean="0"/>
              <a:t>1</a:t>
            </a:r>
            <a:r>
              <a:rPr lang="fr-FR" i="1" smtClean="0"/>
              <a:t> + w</a:t>
            </a:r>
            <a:r>
              <a:rPr lang="fr-FR" i="1" baseline="-25000" smtClean="0"/>
              <a:t>2 </a:t>
            </a:r>
            <a:r>
              <a:rPr lang="fr-FR" i="1" smtClean="0"/>
              <a:t>z</a:t>
            </a:r>
            <a:r>
              <a:rPr lang="fr-FR" i="1" baseline="-25000" smtClean="0"/>
              <a:t>2</a:t>
            </a:r>
            <a:endParaRPr lang="fr-FR" i="1" smtClean="0"/>
          </a:p>
          <a:p>
            <a:pPr eaLnBrk="1" hangingPunct="1"/>
            <a:r>
              <a:rPr lang="fr-FR" smtClean="0"/>
              <a:t>Il peut être difficile de déterminer les pondérations lorsque les critères sont de natures différentes</a:t>
            </a:r>
          </a:p>
          <a:p>
            <a:pPr eaLnBrk="1" hangingPunct="1">
              <a:buFontTx/>
              <a:buNone/>
            </a:pPr>
            <a:r>
              <a:rPr lang="fr-FR" smtClean="0"/>
              <a:t>		Max </a:t>
            </a:r>
            <a:r>
              <a:rPr lang="fr-FR" i="1" smtClean="0"/>
              <a:t>z</a:t>
            </a:r>
            <a:r>
              <a:rPr lang="fr-FR" smtClean="0"/>
              <a:t> = (</a:t>
            </a:r>
            <a:r>
              <a:rPr lang="fr-FR" i="1" smtClean="0"/>
              <a:t>w</a:t>
            </a:r>
            <a:r>
              <a:rPr lang="fr-FR" i="1" baseline="-25000" smtClean="0"/>
              <a:t>1 </a:t>
            </a:r>
            <a:r>
              <a:rPr lang="fr-FR" smtClean="0"/>
              <a:t>profit) + (</a:t>
            </a:r>
            <a:r>
              <a:rPr lang="fr-FR" i="1" smtClean="0"/>
              <a:t>w</a:t>
            </a:r>
            <a:r>
              <a:rPr lang="fr-FR" i="1" baseline="-25000" smtClean="0"/>
              <a:t>2</a:t>
            </a:r>
            <a:r>
              <a:rPr lang="fr-FR" smtClean="0"/>
              <a:t> NbClientsSatisfaits) + 				     (</a:t>
            </a:r>
            <a:r>
              <a:rPr lang="fr-FR" i="1" smtClean="0"/>
              <a:t>w</a:t>
            </a:r>
            <a:r>
              <a:rPr lang="fr-FR" i="1" baseline="-25000" smtClean="0"/>
              <a:t>3</a:t>
            </a:r>
            <a:r>
              <a:rPr lang="fr-FR" smtClean="0"/>
              <a:t> NbHeuresTravaillées)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La méthode de pondération</a:t>
            </a:r>
            <a:endParaRPr lang="fr-F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FD90D94D-B47E-476D-B66C-7F7176806F54}" type="slidenum">
              <a:rPr lang="fr-FR"/>
              <a:pPr/>
              <a:t>18</a:t>
            </a:fld>
            <a:endParaRPr lang="fr-FR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Détermination des pondérations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7175" y="1600200"/>
            <a:ext cx="8601075" cy="4878388"/>
          </a:xfrm>
        </p:spPr>
        <p:txBody>
          <a:bodyPr/>
          <a:lstStyle/>
          <a:p>
            <a:pPr eaLnBrk="1" hangingPunct="1"/>
            <a:r>
              <a:rPr lang="fr-FR" sz="2400" smtClean="0"/>
              <a:t>Il existe différentes approches pour déterminer les pondérations (tel que la méthode AHP, </a:t>
            </a:r>
            <a:r>
              <a:rPr lang="en-US" sz="2400" i="1" smtClean="0"/>
              <a:t>Analytic Hierarchy Process</a:t>
            </a:r>
            <a:r>
              <a:rPr lang="fr-FR" sz="2400" smtClean="0"/>
              <a:t>, développée par Saaty, la méthode ELECTRE de Bernard Roy, …)</a:t>
            </a:r>
          </a:p>
          <a:p>
            <a:pPr eaLnBrk="1" hangingPunct="1"/>
            <a:r>
              <a:rPr lang="fr-FR" sz="2400" smtClean="0"/>
              <a:t>L’agrégation de critères de natures différentes demeure difficile</a:t>
            </a:r>
          </a:p>
          <a:p>
            <a:pPr eaLnBrk="1" hangingPunct="1"/>
            <a:r>
              <a:rPr lang="fr-FR" sz="2400" smtClean="0"/>
              <a:t>On peut allouer une pondération de 1 au critère de référence</a:t>
            </a:r>
          </a:p>
          <a:p>
            <a:pPr eaLnBrk="1" hangingPunct="1"/>
            <a:r>
              <a:rPr lang="fr-FR" sz="2400" smtClean="0"/>
              <a:t>Dans l’exemple 1, le critère </a:t>
            </a:r>
            <a:r>
              <a:rPr lang="fr-FR" sz="2400" i="1" smtClean="0"/>
              <a:t>revenus</a:t>
            </a:r>
            <a:r>
              <a:rPr lang="fr-FR" sz="2400" smtClean="0"/>
              <a:t> peut être considéré comme critère de référence</a:t>
            </a:r>
          </a:p>
          <a:p>
            <a:pPr lvl="1" eaLnBrk="1" hangingPunct="1">
              <a:buFontTx/>
              <a:buNone/>
            </a:pPr>
            <a:r>
              <a:rPr lang="fr-FR" sz="2400" smtClean="0"/>
              <a:t>	Max </a:t>
            </a:r>
            <a:r>
              <a:rPr lang="fr-FR" sz="2400" i="1" smtClean="0"/>
              <a:t>z </a:t>
            </a:r>
            <a:r>
              <a:rPr lang="fr-FR" sz="2400" smtClean="0"/>
              <a:t>=</a:t>
            </a:r>
            <a:r>
              <a:rPr lang="fr-FR" sz="2400" i="1" smtClean="0"/>
              <a:t> z</a:t>
            </a:r>
            <a:r>
              <a:rPr lang="fr-FR" sz="2400" i="1" baseline="-25000" smtClean="0"/>
              <a:t>1</a:t>
            </a:r>
            <a:r>
              <a:rPr lang="fr-FR" sz="2400" i="1" smtClean="0"/>
              <a:t> + w</a:t>
            </a:r>
            <a:r>
              <a:rPr lang="fr-FR" sz="2400" i="1" baseline="-25000" smtClean="0"/>
              <a:t>2 </a:t>
            </a:r>
            <a:r>
              <a:rPr lang="fr-FR" sz="2400" i="1" smtClean="0"/>
              <a:t>z</a:t>
            </a:r>
            <a:r>
              <a:rPr lang="fr-FR" sz="2400" i="1" baseline="-25000" smtClean="0"/>
              <a:t>2</a:t>
            </a:r>
            <a:r>
              <a:rPr lang="fr-FR" sz="2400" smtClean="0"/>
              <a:t>          (puisque </a:t>
            </a:r>
            <a:r>
              <a:rPr lang="fr-FR" sz="2400" i="1" smtClean="0"/>
              <a:t>w</a:t>
            </a:r>
            <a:r>
              <a:rPr lang="fr-FR" sz="2400" i="1" baseline="-25000" smtClean="0"/>
              <a:t>1 </a:t>
            </a:r>
            <a:r>
              <a:rPr lang="fr-FR" sz="2400" smtClean="0"/>
              <a:t>= 1)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FED90E41-CCE6-425D-946B-C8F3318FA482}" type="slidenum">
              <a:rPr lang="fr-FR"/>
              <a:pPr/>
              <a:t>19</a:t>
            </a:fld>
            <a:endParaRPr lang="fr-FR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21240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Max </a:t>
            </a:r>
            <a:r>
              <a:rPr lang="fr-FR" i="1" smtClean="0"/>
              <a:t>z </a:t>
            </a:r>
            <a:r>
              <a:rPr lang="fr-FR" smtClean="0"/>
              <a:t>=</a:t>
            </a:r>
            <a:r>
              <a:rPr lang="fr-FR" i="1" smtClean="0"/>
              <a:t> z</a:t>
            </a:r>
            <a:r>
              <a:rPr lang="fr-FR" i="1" baseline="-25000" smtClean="0"/>
              <a:t>1</a:t>
            </a:r>
            <a:r>
              <a:rPr lang="fr-FR" i="1" smtClean="0"/>
              <a:t> + wz</a:t>
            </a:r>
            <a:r>
              <a:rPr lang="fr-FR" i="1" baseline="-25000" smtClean="0"/>
              <a:t>2</a:t>
            </a:r>
          </a:p>
          <a:p>
            <a:pPr eaLnBrk="1" hangingPunct="1"/>
            <a:r>
              <a:rPr lang="fr-CA" smtClean="0"/>
              <a:t>Max</a:t>
            </a:r>
            <a:r>
              <a:rPr lang="fr-CA" i="1" smtClean="0"/>
              <a:t> z = </a:t>
            </a:r>
            <a:r>
              <a:rPr lang="fr-CA" smtClean="0"/>
              <a:t>(</a:t>
            </a:r>
            <a:r>
              <a:rPr lang="fr-CA" i="1" smtClean="0"/>
              <a:t>2 + 1</a:t>
            </a:r>
            <a:r>
              <a:rPr lang="fr-FR" i="1" smtClean="0"/>
              <a:t>w</a:t>
            </a:r>
            <a:r>
              <a:rPr lang="fr-FR" smtClean="0"/>
              <a:t>) </a:t>
            </a: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 + (6 + 1</a:t>
            </a:r>
            <a:r>
              <a:rPr lang="fr-FR" i="1" smtClean="0"/>
              <a:t>w</a:t>
            </a:r>
            <a:r>
              <a:rPr lang="fr-FR" smtClean="0"/>
              <a:t>)</a:t>
            </a:r>
            <a:r>
              <a:rPr lang="fr-CA" i="1" smtClean="0"/>
              <a:t> x</a:t>
            </a:r>
            <a:r>
              <a:rPr lang="fr-CA" i="1" baseline="-25000" smtClean="0"/>
              <a:t>2</a:t>
            </a:r>
            <a:r>
              <a:rPr lang="fr-CA" smtClean="0"/>
              <a:t>		(8)</a:t>
            </a:r>
          </a:p>
          <a:p>
            <a:pPr eaLnBrk="1" hangingPunct="1"/>
            <a:r>
              <a:rPr lang="fr-FR" smtClean="0"/>
              <a:t>On obtient la solution optimale pour différentes valeurs de </a:t>
            </a:r>
            <a:r>
              <a:rPr lang="fr-FR" i="1" smtClean="0"/>
              <a:t>w</a:t>
            </a:r>
            <a:r>
              <a:rPr lang="fr-FR" smtClean="0"/>
              <a:t> à l’aide d’Excel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1: l</a:t>
            </a:r>
            <a:r>
              <a:rPr lang="fr-CA" sz="3600" smtClean="0"/>
              <a:t>a méthode de pondération</a:t>
            </a:r>
            <a:endParaRPr lang="fr-FR" sz="3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EEEBD7B0-0ADF-4C59-BE45-0DE0CA6336D2}" type="slidenum">
              <a:rPr lang="fr-FR"/>
              <a:pPr/>
              <a:t>20</a:t>
            </a:fld>
            <a:endParaRPr lang="fr-F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1: les solutions optimales </a:t>
            </a:r>
            <a:br>
              <a:rPr lang="fr-FR" sz="3600" smtClean="0"/>
            </a:br>
            <a:r>
              <a:rPr lang="fr-FR" sz="3600" smtClean="0"/>
              <a:t>selon les valeurs de </a:t>
            </a:r>
            <a:r>
              <a:rPr lang="fr-FR" sz="3600" i="1" smtClean="0"/>
              <a:t>w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z="2400" smtClean="0"/>
              <a:t>Pour </a:t>
            </a:r>
            <a:r>
              <a:rPr lang="fr-FR" sz="2400" i="1" smtClean="0"/>
              <a:t>w &lt; </a:t>
            </a:r>
            <a:r>
              <a:rPr lang="fr-FR" sz="2400" smtClean="0"/>
              <a:t>2, le point</a:t>
            </a:r>
            <a:r>
              <a:rPr lang="en-US" sz="2400" smtClean="0"/>
              <a:t> D</a:t>
            </a:r>
            <a:r>
              <a:rPr lang="fr-FR" sz="2400" smtClean="0"/>
              <a:t> est le seul point optimal</a:t>
            </a:r>
          </a:p>
          <a:p>
            <a:pPr eaLnBrk="1" hangingPunct="1"/>
            <a:r>
              <a:rPr lang="fr-FR" sz="2400" smtClean="0"/>
              <a:t>Lorsque </a:t>
            </a:r>
            <a:r>
              <a:rPr lang="fr-FR" sz="2400" i="1" smtClean="0"/>
              <a:t>w = </a:t>
            </a:r>
            <a:r>
              <a:rPr lang="fr-FR" sz="2400" smtClean="0"/>
              <a:t>2 tous les points sur le segment </a:t>
            </a:r>
            <a:r>
              <a:rPr lang="en-US" sz="2400" smtClean="0"/>
              <a:t>[D ; E]</a:t>
            </a:r>
            <a:r>
              <a:rPr lang="fr-FR" sz="2400" smtClean="0"/>
              <a:t> sont optimaux</a:t>
            </a:r>
          </a:p>
          <a:p>
            <a:pPr eaLnBrk="1" hangingPunct="1"/>
            <a:r>
              <a:rPr lang="fr-FR" sz="2400" smtClean="0"/>
              <a:t>Pour </a:t>
            </a:r>
            <a:r>
              <a:rPr lang="fr-FR" sz="2400" i="1" smtClean="0"/>
              <a:t>w &gt; </a:t>
            </a:r>
            <a:r>
              <a:rPr lang="fr-FR" sz="2400" smtClean="0"/>
              <a:t>2, le point</a:t>
            </a:r>
            <a:r>
              <a:rPr lang="en-US" sz="2400" smtClean="0"/>
              <a:t> E</a:t>
            </a:r>
            <a:r>
              <a:rPr lang="fr-FR" sz="2400" smtClean="0"/>
              <a:t> est le seul point optimal</a:t>
            </a: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2763" y="3430588"/>
            <a:ext cx="5546725" cy="29051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95FCC0B9-1547-4FC9-A05E-BFF37A8443C8}" type="slidenum">
              <a:rPr lang="fr-FR"/>
              <a:pPr/>
              <a:t>21</a:t>
            </a:fld>
            <a:endParaRPr lang="fr-FR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CA" noProof="1" smtClean="0"/>
              <a:t>Une des méthodes les plus utilisées pour résoudre les problèmes d’optimisation multicritère</a:t>
            </a:r>
          </a:p>
          <a:p>
            <a:pPr eaLnBrk="1" hangingPunct="1"/>
            <a:r>
              <a:rPr lang="en-CA" noProof="1" smtClean="0"/>
              <a:t>Pour chaque objectif, une cible est définie et une pénalité est donnée aux déviations par rapport à </a:t>
            </a:r>
            <a:r>
              <a:rPr lang="fr-FR" smtClean="0"/>
              <a:t>celle-ci</a:t>
            </a:r>
            <a:endParaRPr lang="fr-FR" noProof="1" smtClean="0"/>
          </a:p>
          <a:p>
            <a:pPr eaLnBrk="1" hangingPunct="1"/>
            <a:r>
              <a:rPr lang="fr-FR" noProof="1" smtClean="0"/>
              <a:t>Cette cible devient une contrainte du modèle et sert à déterminer les déviations</a:t>
            </a:r>
            <a:r>
              <a:rPr lang="fr-FR" smtClean="0"/>
              <a:t>, par exemple</a:t>
            </a:r>
            <a:endParaRPr lang="fr-FR" noProof="1" smtClean="0"/>
          </a:p>
          <a:p>
            <a:pPr lvl="1" eaLnBrk="1" hangingPunct="1">
              <a:buFontTx/>
              <a:buNone/>
            </a:pPr>
            <a:r>
              <a:rPr lang="fr-FR" i="1" noProof="1" smtClean="0"/>
              <a:t>	2x</a:t>
            </a:r>
            <a:r>
              <a:rPr lang="fr-FR" i="1" baseline="-25000" noProof="1" smtClean="0"/>
              <a:t>1</a:t>
            </a:r>
            <a:r>
              <a:rPr lang="fr-FR" i="1" noProof="1" smtClean="0"/>
              <a:t> + 6x</a:t>
            </a:r>
            <a:r>
              <a:rPr lang="fr-FR" i="1" baseline="-25000" noProof="1" smtClean="0"/>
              <a:t>2 </a:t>
            </a:r>
            <a:r>
              <a:rPr lang="fr-FR" i="1" smtClean="0"/>
              <a:t>+</a:t>
            </a:r>
            <a:r>
              <a:rPr lang="fr-FR" i="1" noProof="1" smtClean="0"/>
              <a:t> d</a:t>
            </a:r>
            <a:r>
              <a:rPr lang="fr-FR" i="1" baseline="-25000" smtClean="0"/>
              <a:t>R</a:t>
            </a:r>
            <a:r>
              <a:rPr lang="fr-FR" i="1" baseline="30000" smtClean="0"/>
              <a:t>-</a:t>
            </a:r>
            <a:r>
              <a:rPr lang="fr-FR" i="1" noProof="1" smtClean="0"/>
              <a:t> </a:t>
            </a:r>
            <a:r>
              <a:rPr lang="fr-FR" i="1" smtClean="0"/>
              <a:t>-</a:t>
            </a:r>
            <a:r>
              <a:rPr lang="fr-FR" i="1" noProof="1" smtClean="0"/>
              <a:t> d</a:t>
            </a:r>
            <a:r>
              <a:rPr lang="fr-FR" i="1" baseline="-25000" smtClean="0"/>
              <a:t>R</a:t>
            </a:r>
            <a:r>
              <a:rPr lang="fr-FR" i="1" baseline="30000" noProof="1" smtClean="0"/>
              <a:t>+</a:t>
            </a:r>
            <a:r>
              <a:rPr lang="fr-FR" i="1" noProof="1" smtClean="0"/>
              <a:t> =</a:t>
            </a:r>
            <a:r>
              <a:rPr lang="fr-FR" i="1" smtClean="0"/>
              <a:t> 30</a:t>
            </a:r>
          </a:p>
          <a:p>
            <a:pPr lvl="1" eaLnBrk="1" hangingPunct="1">
              <a:buFontTx/>
              <a:buNone/>
            </a:pPr>
            <a:r>
              <a:rPr lang="fr-FR" smtClean="0"/>
              <a:t>	où </a:t>
            </a:r>
            <a:r>
              <a:rPr lang="fr-FR" i="1" noProof="1" smtClean="0"/>
              <a:t>d</a:t>
            </a:r>
            <a:r>
              <a:rPr lang="fr-FR" i="1" baseline="-25000" smtClean="0"/>
              <a:t>R</a:t>
            </a:r>
            <a:r>
              <a:rPr lang="fr-FR" i="1" baseline="30000" smtClean="0"/>
              <a:t>-</a:t>
            </a:r>
            <a:r>
              <a:rPr lang="fr-FR" i="1" noProof="1" smtClean="0"/>
              <a:t> </a:t>
            </a:r>
            <a:r>
              <a:rPr lang="fr-FR" smtClean="0"/>
              <a:t>et</a:t>
            </a:r>
            <a:r>
              <a:rPr lang="fr-FR" noProof="1" smtClean="0"/>
              <a:t> </a:t>
            </a:r>
            <a:r>
              <a:rPr lang="fr-FR" i="1" noProof="1" smtClean="0"/>
              <a:t>d</a:t>
            </a:r>
            <a:r>
              <a:rPr lang="fr-FR" i="1" baseline="-25000" smtClean="0"/>
              <a:t>R</a:t>
            </a:r>
            <a:r>
              <a:rPr lang="fr-FR" i="1" baseline="30000" noProof="1" smtClean="0"/>
              <a:t>+</a:t>
            </a:r>
            <a:r>
              <a:rPr lang="fr-FR" noProof="1" smtClean="0"/>
              <a:t> </a:t>
            </a:r>
            <a:r>
              <a:rPr lang="fr-FR" smtClean="0"/>
              <a:t>sont des variables de déviation</a:t>
            </a:r>
            <a:endParaRPr lang="fr-FR" noProof="1" smtClean="0"/>
          </a:p>
        </p:txBody>
      </p:sp>
      <p:sp>
        <p:nvSpPr>
          <p:cNvPr id="2355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La méthode d’optimisation par objectifs, </a:t>
            </a:r>
            <a:r>
              <a:rPr lang="en-US" sz="3600" i="1" smtClean="0"/>
              <a:t>goal programming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5BA69F41-7B18-45FC-8C86-51794FB1BA30}" type="slidenum">
              <a:rPr lang="fr-FR"/>
              <a:pPr/>
              <a:t>22</a:t>
            </a:fld>
            <a:endParaRPr lang="fr-FR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63513" y="1792288"/>
            <a:ext cx="8750300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Définissons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R</a:t>
            </a:r>
            <a:r>
              <a:rPr lang="fr-FR" sz="2400" i="1" baseline="30000" smtClean="0"/>
              <a:t>-</a:t>
            </a:r>
            <a:r>
              <a:rPr lang="fr-FR" sz="2400" smtClean="0"/>
              <a:t>,</a:t>
            </a:r>
            <a:r>
              <a:rPr lang="fr-FR" sz="2400" noProof="1" smtClean="0"/>
              <a:t>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+</a:t>
            </a:r>
            <a:r>
              <a:rPr lang="fr-FR" sz="2400" smtClean="0"/>
              <a:t>,</a:t>
            </a:r>
            <a:r>
              <a:rPr lang="fr-FR" sz="2400" noProof="1" smtClean="0"/>
              <a:t>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P</a:t>
            </a:r>
            <a:r>
              <a:rPr lang="fr-FR" sz="2400" i="1" baseline="30000" smtClean="0"/>
              <a:t>-</a:t>
            </a:r>
            <a:r>
              <a:rPr lang="fr-FR" sz="2400" smtClean="0"/>
              <a:t>,</a:t>
            </a:r>
            <a:r>
              <a:rPr lang="fr-FR" sz="2400" noProof="1" smtClean="0"/>
              <a:t>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+</a:t>
            </a:r>
            <a:r>
              <a:rPr lang="fr-FR" sz="2400" smtClean="0"/>
              <a:t>,</a:t>
            </a:r>
            <a:r>
              <a:rPr lang="fr-FR" sz="2400" noProof="1" smtClean="0"/>
              <a:t>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H</a:t>
            </a:r>
            <a:r>
              <a:rPr lang="fr-FR" sz="2400" i="1" baseline="30000" smtClean="0"/>
              <a:t>-</a:t>
            </a:r>
            <a:r>
              <a:rPr lang="fr-FR" sz="2400" smtClean="0"/>
              <a:t>,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+</a:t>
            </a:r>
            <a:r>
              <a:rPr lang="fr-FR" sz="2400" noProof="1" smtClean="0"/>
              <a:t> </a:t>
            </a:r>
            <a:r>
              <a:rPr lang="fr-FR" sz="2400" smtClean="0"/>
              <a:t>des pénalités de déviation</a:t>
            </a:r>
          </a:p>
          <a:p>
            <a:pPr eaLnBrk="1" hangingPunct="1"/>
            <a:r>
              <a:rPr lang="fr-FR" sz="2400" noProof="1" smtClean="0"/>
              <a:t>Le modèle par objectifs à résoudre est:</a:t>
            </a:r>
          </a:p>
          <a:p>
            <a:pPr eaLnBrk="1" hangingPunct="1">
              <a:buFontTx/>
              <a:buNone/>
            </a:pPr>
            <a:r>
              <a:rPr lang="fr-FR" sz="2400" noProof="1" smtClean="0"/>
              <a:t>	</a:t>
            </a:r>
            <a:r>
              <a:rPr lang="fr-FR" sz="2400" smtClean="0"/>
              <a:t>  </a:t>
            </a:r>
            <a:r>
              <a:rPr lang="fr-FR" sz="2400" noProof="1" smtClean="0"/>
              <a:t>Min </a:t>
            </a:r>
            <a:r>
              <a:rPr lang="fr-FR" sz="2400" i="1" noProof="1" smtClean="0"/>
              <a:t>d</a:t>
            </a:r>
            <a:r>
              <a:rPr lang="fr-FR" sz="2400" noProof="1" smtClean="0"/>
              <a:t> = </a:t>
            </a:r>
            <a:r>
              <a:rPr lang="fr-FR" sz="2400" smtClean="0"/>
              <a:t>(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R</a:t>
            </a:r>
            <a:r>
              <a:rPr lang="fr-FR" sz="2400" i="1" baseline="30000" smtClean="0"/>
              <a:t>-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-</a:t>
            </a:r>
            <a:r>
              <a:rPr lang="fr-FR" sz="2400" smtClean="0"/>
              <a:t>) +</a:t>
            </a:r>
            <a:r>
              <a:rPr lang="fr-FR" sz="2400" noProof="1" smtClean="0"/>
              <a:t> </a:t>
            </a:r>
            <a:r>
              <a:rPr lang="fr-FR" sz="2400" smtClean="0"/>
              <a:t>(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+</a:t>
            </a:r>
            <a:r>
              <a:rPr lang="fr-FR" sz="2400" smtClean="0"/>
              <a:t>)</a:t>
            </a:r>
            <a:r>
              <a:rPr lang="fr-FR" sz="2400" i="1" noProof="1" smtClean="0"/>
              <a:t> </a:t>
            </a:r>
            <a:r>
              <a:rPr lang="fr-FR" sz="2400" smtClean="0"/>
              <a:t>+</a:t>
            </a:r>
            <a:r>
              <a:rPr lang="fr-FR" sz="2400" noProof="1" smtClean="0"/>
              <a:t> </a:t>
            </a:r>
            <a:r>
              <a:rPr lang="fr-FR" sz="2400" smtClean="0"/>
              <a:t>(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P</a:t>
            </a:r>
            <a:r>
              <a:rPr lang="fr-FR" sz="2400" i="1" baseline="30000" smtClean="0"/>
              <a:t>-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-</a:t>
            </a:r>
            <a:r>
              <a:rPr lang="fr-FR" sz="2400" smtClean="0"/>
              <a:t>)</a:t>
            </a:r>
            <a:r>
              <a:rPr lang="fr-FR" sz="2400" i="1" noProof="1" smtClean="0"/>
              <a:t> </a:t>
            </a:r>
            <a:r>
              <a:rPr lang="fr-FR" sz="2400" smtClean="0"/>
              <a:t>+</a:t>
            </a:r>
            <a:r>
              <a:rPr lang="fr-FR" sz="2400" noProof="1" smtClean="0"/>
              <a:t> </a:t>
            </a:r>
            <a:r>
              <a:rPr lang="fr-FR" sz="2400" smtClean="0"/>
              <a:t>(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+</a:t>
            </a:r>
            <a:r>
              <a:rPr lang="fr-FR" sz="2400" smtClean="0"/>
              <a:t>)</a:t>
            </a:r>
            <a:r>
              <a:rPr lang="fr-FR" sz="2400" i="1" noProof="1" smtClean="0"/>
              <a:t> </a:t>
            </a:r>
            <a:r>
              <a:rPr lang="fr-FR" sz="2400" smtClean="0"/>
              <a:t>+ (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H</a:t>
            </a:r>
            <a:r>
              <a:rPr lang="fr-FR" sz="2400" i="1" baseline="30000" smtClean="0"/>
              <a:t>-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-</a:t>
            </a:r>
            <a:r>
              <a:rPr lang="fr-FR" sz="2400" smtClean="0"/>
              <a:t>)</a:t>
            </a:r>
            <a:r>
              <a:rPr lang="fr-FR" sz="2400" i="1" noProof="1" smtClean="0"/>
              <a:t> </a:t>
            </a:r>
            <a:r>
              <a:rPr lang="fr-FR" sz="2400" smtClean="0"/>
              <a:t>+ 								(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+</a:t>
            </a:r>
            <a:r>
              <a:rPr lang="fr-FR" sz="2400" smtClean="0"/>
              <a:t>)         (9)</a:t>
            </a:r>
            <a:endParaRPr lang="fr-FR" sz="2400" noProof="1" smtClean="0"/>
          </a:p>
          <a:p>
            <a:pPr eaLnBrk="1" hangingPunct="1">
              <a:buFontTx/>
              <a:buNone/>
            </a:pPr>
            <a:r>
              <a:rPr lang="fr-FR" sz="2400" smtClean="0"/>
              <a:t>	  tel que</a:t>
            </a:r>
            <a:r>
              <a:rPr lang="fr-FR" sz="2400" i="1" noProof="1" smtClean="0"/>
              <a:t>	</a:t>
            </a:r>
            <a:endParaRPr lang="fr-FR" sz="2400" i="1" smtClean="0"/>
          </a:p>
          <a:p>
            <a:pPr eaLnBrk="1" hangingPunct="1">
              <a:buFontTx/>
              <a:buNone/>
            </a:pPr>
            <a:r>
              <a:rPr lang="fr-FR" sz="2400" i="1" smtClean="0"/>
              <a:t>	   </a:t>
            </a:r>
            <a:r>
              <a:rPr lang="fr-FR" sz="2400" i="1" noProof="1" smtClean="0"/>
              <a:t>2x</a:t>
            </a:r>
            <a:r>
              <a:rPr lang="fr-FR" sz="2400" i="1" baseline="-25000" noProof="1" smtClean="0"/>
              <a:t>1</a:t>
            </a:r>
            <a:r>
              <a:rPr lang="fr-FR" sz="2400" i="1" noProof="1" smtClean="0"/>
              <a:t> + 6x</a:t>
            </a:r>
            <a:r>
              <a:rPr lang="fr-FR" sz="2400" i="1" baseline="-25000" noProof="1" smtClean="0"/>
              <a:t>2 </a:t>
            </a:r>
            <a:r>
              <a:rPr lang="fr-FR" sz="2400" i="1" noProof="1" smtClean="0"/>
              <a:t>+ 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-</a:t>
            </a:r>
            <a:r>
              <a:rPr lang="fr-FR" sz="2400" i="1" noProof="1" smtClean="0"/>
              <a:t> - 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= 30</a:t>
            </a:r>
            <a:r>
              <a:rPr lang="fr-FR" sz="2400" i="1" smtClean="0"/>
              <a:t>				         </a:t>
            </a:r>
            <a:r>
              <a:rPr lang="fr-FR" sz="2400" smtClean="0"/>
              <a:t>(10)</a:t>
            </a:r>
            <a:endParaRPr lang="fr-FR" sz="2400" i="1" smtClean="0"/>
          </a:p>
          <a:p>
            <a:pPr eaLnBrk="1" hangingPunct="1">
              <a:buFontTx/>
              <a:buNone/>
            </a:pPr>
            <a:r>
              <a:rPr lang="fr-FR" sz="2400" i="1" smtClean="0"/>
              <a:t>	    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1</a:t>
            </a:r>
            <a:r>
              <a:rPr lang="fr-FR" sz="2400" i="1" noProof="1" smtClean="0"/>
              <a:t> + </a:t>
            </a:r>
            <a:r>
              <a:rPr lang="fr-FR" sz="2400" i="1" smtClean="0"/>
              <a:t> 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2 </a:t>
            </a:r>
            <a:r>
              <a:rPr lang="fr-FR" sz="2400" i="1" noProof="1" smtClean="0"/>
              <a:t>+ 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-</a:t>
            </a:r>
            <a:r>
              <a:rPr lang="fr-FR" sz="2400" i="1" noProof="1" smtClean="0"/>
              <a:t> - 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= </a:t>
            </a:r>
            <a:r>
              <a:rPr lang="fr-FR" sz="2400" i="1" smtClean="0"/>
              <a:t>6					         </a:t>
            </a:r>
            <a:r>
              <a:rPr lang="fr-FR" sz="2400" smtClean="0"/>
              <a:t>(11)</a:t>
            </a:r>
            <a:endParaRPr lang="fr-FR" sz="2400" i="1" smtClean="0"/>
          </a:p>
          <a:p>
            <a:pPr eaLnBrk="1" hangingPunct="1">
              <a:buFontTx/>
              <a:buNone/>
            </a:pPr>
            <a:r>
              <a:rPr lang="fr-FR" sz="2400" i="1" smtClean="0"/>
              <a:t>	   </a:t>
            </a:r>
            <a:r>
              <a:rPr lang="fr-FR" sz="2400" i="1" noProof="1" smtClean="0"/>
              <a:t>2x</a:t>
            </a:r>
            <a:r>
              <a:rPr lang="fr-FR" sz="2400" i="1" baseline="-25000" noProof="1" smtClean="0"/>
              <a:t>1</a:t>
            </a:r>
            <a:r>
              <a:rPr lang="fr-FR" sz="2400" i="1" noProof="1" smtClean="0"/>
              <a:t> + </a:t>
            </a:r>
            <a:r>
              <a:rPr lang="fr-FR" sz="2400" i="1" smtClean="0"/>
              <a:t>3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2 </a:t>
            </a:r>
            <a:r>
              <a:rPr lang="fr-FR" sz="2400" i="1" noProof="1" smtClean="0"/>
              <a:t>+ 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-</a:t>
            </a:r>
            <a:r>
              <a:rPr lang="fr-FR" sz="2400" i="1" noProof="1" smtClean="0"/>
              <a:t> - 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= </a:t>
            </a:r>
            <a:r>
              <a:rPr lang="fr-FR" sz="2400" i="1" smtClean="0"/>
              <a:t>2</a:t>
            </a:r>
            <a:r>
              <a:rPr lang="fr-FR" sz="2400" i="1" noProof="1" smtClean="0"/>
              <a:t>0</a:t>
            </a:r>
            <a:r>
              <a:rPr lang="fr-FR" sz="2400" i="1" smtClean="0"/>
              <a:t>				         </a:t>
            </a:r>
            <a:r>
              <a:rPr lang="fr-FR" sz="2400" smtClean="0"/>
              <a:t>(12)</a:t>
            </a:r>
            <a:endParaRPr lang="fr-FR" sz="2400" i="1" smtClean="0"/>
          </a:p>
          <a:p>
            <a:pPr eaLnBrk="1" hangingPunct="1">
              <a:buFontTx/>
              <a:buNone/>
            </a:pPr>
            <a:r>
              <a:rPr lang="fr-FR" sz="2400" i="1" smtClean="0"/>
              <a:t>	    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1</a:t>
            </a:r>
            <a:r>
              <a:rPr lang="fr-FR" sz="2400" i="1" smtClean="0"/>
              <a:t>,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2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-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+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-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P</a:t>
            </a:r>
            <a:r>
              <a:rPr lang="fr-FR" sz="2400" i="1" baseline="30000" smtClean="0"/>
              <a:t>+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-</a:t>
            </a:r>
            <a:r>
              <a:rPr lang="fr-FR" sz="2400" i="1" smtClean="0"/>
              <a:t>,</a:t>
            </a:r>
            <a:r>
              <a:rPr lang="fr-FR" sz="2400" i="1" noProof="1" smtClean="0"/>
              <a:t> 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</a:t>
            </a:r>
            <a:r>
              <a:rPr lang="fr-FR" sz="2400" noProof="1" smtClean="0">
                <a:sym typeface="Symbol" pitchFamily="18" charset="2"/>
              </a:rPr>
              <a:t></a:t>
            </a:r>
            <a:r>
              <a:rPr lang="fr-FR" sz="2400" smtClean="0">
                <a:sym typeface="Symbol" pitchFamily="18" charset="2"/>
              </a:rPr>
              <a:t> </a:t>
            </a:r>
            <a:r>
              <a:rPr lang="fr-FR" sz="2400" i="1" smtClean="0">
                <a:sym typeface="Symbol" pitchFamily="18" charset="2"/>
              </a:rPr>
              <a:t>0</a:t>
            </a:r>
            <a:r>
              <a:rPr lang="fr-FR" sz="2400" i="1" smtClean="0"/>
              <a:t>			         </a:t>
            </a:r>
            <a:r>
              <a:rPr lang="fr-FR" sz="2400" smtClean="0"/>
              <a:t>(13)</a:t>
            </a:r>
            <a:endParaRPr lang="fr-FR" sz="2400" i="1" smtClean="0">
              <a:sym typeface="Symbol" pitchFamily="18" charset="2"/>
            </a:endParaRPr>
          </a:p>
          <a:p>
            <a:pPr eaLnBrk="1" hangingPunct="1">
              <a:buFontTx/>
              <a:buNone/>
            </a:pPr>
            <a:r>
              <a:rPr lang="fr-FR" sz="2400" i="1" smtClean="0"/>
              <a:t>	    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1</a:t>
            </a:r>
            <a:r>
              <a:rPr lang="fr-FR" sz="2400" i="1" smtClean="0"/>
              <a:t>,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2</a:t>
            </a:r>
            <a:r>
              <a:rPr lang="fr-FR" sz="2400" smtClean="0"/>
              <a:t> entiers</a:t>
            </a:r>
            <a:r>
              <a:rPr lang="fr-FR" sz="2400" i="1" smtClean="0"/>
              <a:t>						           </a:t>
            </a:r>
            <a:r>
              <a:rPr lang="fr-FR" sz="2400" smtClean="0"/>
              <a:t>(7)</a:t>
            </a:r>
            <a:endParaRPr lang="fr-FR" sz="2400" noProof="1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 le modèle d’optimisation par objectifs</a:t>
            </a:r>
            <a:endParaRPr lang="fr-FR" sz="3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D75AE5C1-7963-4996-B8FC-5BC7EFEBA768}" type="slidenum">
              <a:rPr lang="fr-FR"/>
              <a:pPr/>
              <a:t>23</a:t>
            </a:fld>
            <a:endParaRPr lang="fr-FR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63513" y="1792288"/>
            <a:ext cx="8750300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Posons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R</a:t>
            </a:r>
            <a:r>
              <a:rPr lang="fr-FR" sz="2400" i="1" baseline="30000" smtClean="0"/>
              <a:t>-</a:t>
            </a:r>
            <a:r>
              <a:rPr lang="fr-FR" sz="2400" noProof="1" smtClean="0"/>
              <a:t> </a:t>
            </a:r>
            <a:r>
              <a:rPr lang="fr-FR" sz="2400" smtClean="0"/>
              <a:t>=</a:t>
            </a:r>
            <a:r>
              <a:rPr lang="fr-FR" sz="2400" noProof="1" smtClean="0"/>
              <a:t>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+</a:t>
            </a:r>
            <a:r>
              <a:rPr lang="fr-FR" sz="2400" smtClean="0"/>
              <a:t> =</a:t>
            </a:r>
            <a:r>
              <a:rPr lang="fr-FR" sz="2400" noProof="1" smtClean="0"/>
              <a:t>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P</a:t>
            </a:r>
            <a:r>
              <a:rPr lang="fr-FR" sz="2400" i="1" baseline="30000" smtClean="0"/>
              <a:t>-</a:t>
            </a:r>
            <a:r>
              <a:rPr lang="fr-FR" sz="2400" noProof="1" smtClean="0"/>
              <a:t> </a:t>
            </a:r>
            <a:r>
              <a:rPr lang="fr-FR" sz="2400" smtClean="0"/>
              <a:t>=</a:t>
            </a:r>
            <a:r>
              <a:rPr lang="fr-FR" sz="2400" noProof="1" smtClean="0"/>
              <a:t>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+</a:t>
            </a:r>
            <a:r>
              <a:rPr lang="fr-FR" sz="2400" smtClean="0"/>
              <a:t> =</a:t>
            </a:r>
            <a:r>
              <a:rPr lang="fr-FR" sz="2400" noProof="1" smtClean="0"/>
              <a:t>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H</a:t>
            </a:r>
            <a:r>
              <a:rPr lang="fr-FR" sz="2400" i="1" baseline="30000" smtClean="0"/>
              <a:t>-</a:t>
            </a:r>
            <a:r>
              <a:rPr lang="fr-FR" sz="2400" noProof="1" smtClean="0"/>
              <a:t> </a:t>
            </a:r>
            <a:r>
              <a:rPr lang="fr-FR" sz="2400" smtClean="0"/>
              <a:t>= </a:t>
            </a:r>
            <a:r>
              <a:rPr lang="fr-FR" sz="2400" i="1" noProof="1" smtClean="0"/>
              <a:t>w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+</a:t>
            </a:r>
            <a:r>
              <a:rPr lang="fr-FR" sz="2400" noProof="1" smtClean="0"/>
              <a:t> </a:t>
            </a:r>
            <a:endParaRPr lang="fr-FR" sz="2400" smtClean="0"/>
          </a:p>
          <a:p>
            <a:pPr eaLnBrk="1" hangingPunct="1"/>
            <a:r>
              <a:rPr lang="fr-FR" sz="2400" noProof="1" smtClean="0"/>
              <a:t>Le modèle par objectifs à résoudre est:</a:t>
            </a:r>
          </a:p>
          <a:p>
            <a:pPr eaLnBrk="1" hangingPunct="1">
              <a:buFontTx/>
              <a:buNone/>
            </a:pPr>
            <a:r>
              <a:rPr lang="fr-FR" sz="2400" noProof="1" smtClean="0"/>
              <a:t>	</a:t>
            </a:r>
            <a:r>
              <a:rPr lang="fr-FR" sz="2400" smtClean="0"/>
              <a:t>  </a:t>
            </a:r>
            <a:r>
              <a:rPr lang="fr-FR" sz="2400" noProof="1" smtClean="0"/>
              <a:t>Min </a:t>
            </a:r>
            <a:r>
              <a:rPr lang="fr-FR" sz="2400" i="1" noProof="1" smtClean="0"/>
              <a:t>d</a:t>
            </a:r>
            <a:r>
              <a:rPr lang="fr-FR" sz="2400" noProof="1" smtClean="0"/>
              <a:t> =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-</a:t>
            </a:r>
            <a:r>
              <a:rPr lang="fr-FR" sz="2400" smtClean="0"/>
              <a:t> +</a:t>
            </a:r>
            <a:r>
              <a:rPr lang="fr-FR" sz="2400" noProof="1" smtClean="0"/>
              <a:t>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</a:t>
            </a:r>
            <a:r>
              <a:rPr lang="fr-FR" sz="2400" smtClean="0"/>
              <a:t>+</a:t>
            </a:r>
            <a:r>
              <a:rPr lang="fr-FR" sz="2400" noProof="1" smtClean="0"/>
              <a:t>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-</a:t>
            </a:r>
            <a:r>
              <a:rPr lang="fr-FR" sz="2400" i="1" noProof="1" smtClean="0"/>
              <a:t> </a:t>
            </a:r>
            <a:r>
              <a:rPr lang="fr-FR" sz="2400" smtClean="0"/>
              <a:t>+</a:t>
            </a:r>
            <a:r>
              <a:rPr lang="fr-FR" sz="2400" noProof="1" smtClean="0"/>
              <a:t>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</a:t>
            </a:r>
            <a:r>
              <a:rPr lang="fr-FR" sz="2400" smtClean="0"/>
              <a:t>+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-</a:t>
            </a:r>
            <a:r>
              <a:rPr lang="fr-FR" sz="2400" i="1" noProof="1" smtClean="0"/>
              <a:t> </a:t>
            </a:r>
            <a:r>
              <a:rPr lang="fr-FR" sz="2400" smtClean="0"/>
              <a:t>+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</a:t>
            </a:r>
            <a:r>
              <a:rPr lang="fr-FR" sz="2400" smtClean="0"/>
              <a:t>	(14)</a:t>
            </a:r>
            <a:endParaRPr lang="fr-FR" sz="2400" noProof="1" smtClean="0"/>
          </a:p>
          <a:p>
            <a:pPr eaLnBrk="1" hangingPunct="1">
              <a:buFontTx/>
              <a:buNone/>
            </a:pPr>
            <a:r>
              <a:rPr lang="fr-FR" sz="2400" smtClean="0"/>
              <a:t>	 tel que</a:t>
            </a:r>
            <a:r>
              <a:rPr lang="fr-FR" sz="2400" i="1" noProof="1" smtClean="0"/>
              <a:t>	</a:t>
            </a:r>
            <a:endParaRPr lang="fr-FR" sz="2400" i="1" smtClean="0"/>
          </a:p>
          <a:p>
            <a:pPr eaLnBrk="1" hangingPunct="1">
              <a:buFontTx/>
              <a:buNone/>
            </a:pPr>
            <a:r>
              <a:rPr lang="fr-FR" sz="2400" i="1" smtClean="0"/>
              <a:t>	  </a:t>
            </a:r>
            <a:r>
              <a:rPr lang="fr-FR" sz="2400" i="1" noProof="1" smtClean="0"/>
              <a:t>2x</a:t>
            </a:r>
            <a:r>
              <a:rPr lang="fr-FR" sz="2400" i="1" baseline="-25000" noProof="1" smtClean="0"/>
              <a:t>1</a:t>
            </a:r>
            <a:r>
              <a:rPr lang="fr-FR" sz="2400" i="1" noProof="1" smtClean="0"/>
              <a:t> + 6x</a:t>
            </a:r>
            <a:r>
              <a:rPr lang="fr-FR" sz="2400" i="1" baseline="-25000" noProof="1" smtClean="0"/>
              <a:t>2 </a:t>
            </a:r>
            <a:r>
              <a:rPr lang="fr-FR" sz="2400" i="1" noProof="1" smtClean="0"/>
              <a:t>+ 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-</a:t>
            </a:r>
            <a:r>
              <a:rPr lang="fr-FR" sz="2400" i="1" noProof="1" smtClean="0"/>
              <a:t> - 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= 30</a:t>
            </a:r>
            <a:r>
              <a:rPr lang="fr-FR" sz="2400" i="1" smtClean="0"/>
              <a:t>				</a:t>
            </a:r>
            <a:r>
              <a:rPr lang="fr-FR" sz="2400" smtClean="0"/>
              <a:t>(10)</a:t>
            </a:r>
            <a:endParaRPr lang="fr-FR" sz="2400" i="1" smtClean="0"/>
          </a:p>
          <a:p>
            <a:pPr eaLnBrk="1" hangingPunct="1">
              <a:buFontTx/>
              <a:buNone/>
            </a:pPr>
            <a:r>
              <a:rPr lang="fr-FR" sz="2400" i="1" smtClean="0"/>
              <a:t>	   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1</a:t>
            </a:r>
            <a:r>
              <a:rPr lang="fr-FR" sz="2400" i="1" noProof="1" smtClean="0"/>
              <a:t> + </a:t>
            </a:r>
            <a:r>
              <a:rPr lang="fr-FR" sz="2400" i="1" smtClean="0"/>
              <a:t> 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2 </a:t>
            </a:r>
            <a:r>
              <a:rPr lang="fr-FR" sz="2400" i="1" noProof="1" smtClean="0"/>
              <a:t>+ 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-</a:t>
            </a:r>
            <a:r>
              <a:rPr lang="fr-FR" sz="2400" i="1" noProof="1" smtClean="0"/>
              <a:t> - 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= </a:t>
            </a:r>
            <a:r>
              <a:rPr lang="fr-FR" sz="2400" i="1" smtClean="0"/>
              <a:t>6				</a:t>
            </a:r>
            <a:r>
              <a:rPr lang="fr-FR" sz="2400" smtClean="0"/>
              <a:t>(11)</a:t>
            </a:r>
            <a:endParaRPr lang="fr-FR" sz="2400" i="1" smtClean="0"/>
          </a:p>
          <a:p>
            <a:pPr eaLnBrk="1" hangingPunct="1">
              <a:buFontTx/>
              <a:buNone/>
            </a:pPr>
            <a:r>
              <a:rPr lang="fr-FR" sz="2400" i="1" smtClean="0"/>
              <a:t>	  </a:t>
            </a:r>
            <a:r>
              <a:rPr lang="fr-FR" sz="2400" i="1" noProof="1" smtClean="0"/>
              <a:t>2x</a:t>
            </a:r>
            <a:r>
              <a:rPr lang="fr-FR" sz="2400" i="1" baseline="-25000" noProof="1" smtClean="0"/>
              <a:t>1</a:t>
            </a:r>
            <a:r>
              <a:rPr lang="fr-FR" sz="2400" i="1" noProof="1" smtClean="0"/>
              <a:t> + </a:t>
            </a:r>
            <a:r>
              <a:rPr lang="fr-FR" sz="2400" i="1" smtClean="0"/>
              <a:t>3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2 </a:t>
            </a:r>
            <a:r>
              <a:rPr lang="fr-FR" sz="2400" i="1" noProof="1" smtClean="0"/>
              <a:t>+ 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-</a:t>
            </a:r>
            <a:r>
              <a:rPr lang="fr-FR" sz="2400" i="1" noProof="1" smtClean="0"/>
              <a:t> - 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= </a:t>
            </a:r>
            <a:r>
              <a:rPr lang="fr-FR" sz="2400" i="1" smtClean="0"/>
              <a:t>2</a:t>
            </a:r>
            <a:r>
              <a:rPr lang="fr-FR" sz="2400" i="1" noProof="1" smtClean="0"/>
              <a:t>0</a:t>
            </a:r>
            <a:r>
              <a:rPr lang="fr-FR" sz="2400" i="1" smtClean="0"/>
              <a:t>			</a:t>
            </a:r>
            <a:r>
              <a:rPr lang="fr-FR" sz="2400" smtClean="0"/>
              <a:t>(12)</a:t>
            </a:r>
            <a:endParaRPr lang="fr-FR" sz="2400" i="1" smtClean="0"/>
          </a:p>
          <a:p>
            <a:pPr eaLnBrk="1" hangingPunct="1">
              <a:buFontTx/>
              <a:buNone/>
            </a:pPr>
            <a:r>
              <a:rPr lang="fr-FR" sz="2400" i="1" smtClean="0"/>
              <a:t>	   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1</a:t>
            </a:r>
            <a:r>
              <a:rPr lang="fr-FR" sz="2400" i="1" smtClean="0"/>
              <a:t>,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2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-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R</a:t>
            </a:r>
            <a:r>
              <a:rPr lang="fr-FR" sz="2400" i="1" baseline="30000" noProof="1" smtClean="0"/>
              <a:t>+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P</a:t>
            </a:r>
            <a:r>
              <a:rPr lang="fr-FR" sz="2400" i="1" baseline="30000" noProof="1" smtClean="0"/>
              <a:t>-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P</a:t>
            </a:r>
            <a:r>
              <a:rPr lang="fr-FR" sz="2400" i="1" baseline="30000" smtClean="0"/>
              <a:t>+</a:t>
            </a:r>
            <a:r>
              <a:rPr lang="fr-FR" sz="2400" i="1" smtClean="0"/>
              <a:t>, </a:t>
            </a:r>
            <a:r>
              <a:rPr lang="fr-FR" sz="2400" i="1" noProof="1" smtClean="0"/>
              <a:t>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-</a:t>
            </a:r>
            <a:r>
              <a:rPr lang="fr-FR" sz="2400" i="1" smtClean="0"/>
              <a:t>,</a:t>
            </a:r>
            <a:r>
              <a:rPr lang="fr-FR" sz="2400" i="1" noProof="1" smtClean="0"/>
              <a:t> d</a:t>
            </a:r>
            <a:r>
              <a:rPr lang="fr-FR" sz="2400" i="1" baseline="-25000" smtClean="0"/>
              <a:t>H</a:t>
            </a:r>
            <a:r>
              <a:rPr lang="fr-FR" sz="2400" i="1" baseline="30000" noProof="1" smtClean="0"/>
              <a:t>+</a:t>
            </a:r>
            <a:r>
              <a:rPr lang="fr-FR" sz="2400" i="1" noProof="1" smtClean="0"/>
              <a:t> </a:t>
            </a:r>
            <a:r>
              <a:rPr lang="fr-FR" sz="2400" noProof="1" smtClean="0">
                <a:sym typeface="Symbol" pitchFamily="18" charset="2"/>
              </a:rPr>
              <a:t></a:t>
            </a:r>
            <a:r>
              <a:rPr lang="fr-FR" sz="2400" smtClean="0">
                <a:sym typeface="Symbol" pitchFamily="18" charset="2"/>
              </a:rPr>
              <a:t> </a:t>
            </a:r>
            <a:r>
              <a:rPr lang="fr-FR" sz="2400" i="1" smtClean="0">
                <a:sym typeface="Symbol" pitchFamily="18" charset="2"/>
              </a:rPr>
              <a:t>0</a:t>
            </a:r>
            <a:r>
              <a:rPr lang="fr-FR" sz="2400" i="1" smtClean="0"/>
              <a:t>		</a:t>
            </a:r>
            <a:r>
              <a:rPr lang="fr-FR" sz="2400" smtClean="0"/>
              <a:t>(13)</a:t>
            </a:r>
            <a:endParaRPr lang="fr-FR" sz="2400" i="1" smtClean="0">
              <a:sym typeface="Symbol" pitchFamily="18" charset="2"/>
            </a:endParaRPr>
          </a:p>
          <a:p>
            <a:pPr eaLnBrk="1" hangingPunct="1">
              <a:buFontTx/>
              <a:buNone/>
            </a:pPr>
            <a:r>
              <a:rPr lang="fr-FR" sz="2400" i="1" smtClean="0"/>
              <a:t>	   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1</a:t>
            </a:r>
            <a:r>
              <a:rPr lang="fr-FR" sz="2400" i="1" smtClean="0"/>
              <a:t>, </a:t>
            </a:r>
            <a:r>
              <a:rPr lang="fr-FR" sz="2400" i="1" noProof="1" smtClean="0"/>
              <a:t>x</a:t>
            </a:r>
            <a:r>
              <a:rPr lang="fr-FR" sz="2400" i="1" baseline="-25000" noProof="1" smtClean="0"/>
              <a:t>2</a:t>
            </a:r>
            <a:r>
              <a:rPr lang="fr-FR" sz="2400" smtClean="0"/>
              <a:t> entiers</a:t>
            </a:r>
            <a:r>
              <a:rPr lang="fr-FR" sz="2400" i="1" smtClean="0"/>
              <a:t>					  </a:t>
            </a:r>
            <a:r>
              <a:rPr lang="fr-FR" sz="2400" smtClean="0"/>
              <a:t>(7)</a:t>
            </a:r>
            <a:endParaRPr lang="fr-FR" sz="2400" noProof="1" smtClean="0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 le modèle d’optimisation par objectifs – scénario 1</a:t>
            </a:r>
            <a:endParaRPr lang="fr-FR" sz="3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B48812A3-AACB-4A69-9E9D-1B6141305292}" type="slidenum">
              <a:rPr lang="fr-FR"/>
              <a:pPr/>
              <a:t>24</a:t>
            </a:fld>
            <a:endParaRPr lang="fr-FR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63513" y="1792288"/>
            <a:ext cx="8750300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La solution optimale obtenue à l’aide du Solveur d’Excel est: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 la solution optimale</a:t>
            </a:r>
            <a:br>
              <a:rPr lang="fr-CA" sz="3600" smtClean="0"/>
            </a:br>
            <a:r>
              <a:rPr lang="fr-CA" sz="3600" smtClean="0"/>
              <a:t>– scénario 1</a:t>
            </a:r>
            <a:endParaRPr lang="fr-FR" sz="3600" smtClean="0"/>
          </a:p>
        </p:txBody>
      </p:sp>
      <p:pic>
        <p:nvPicPr>
          <p:cNvPr id="2662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2486025"/>
            <a:ext cx="8578850" cy="29940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AB9C0F1A-510A-4381-BD39-D8D1E517228A}" type="slidenum">
              <a:rPr lang="fr-FR"/>
              <a:pPr/>
              <a:t>25</a:t>
            </a:fld>
            <a:endParaRPr lang="fr-FR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63513" y="1792288"/>
            <a:ext cx="8750300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CA" sz="2400" noProof="1" smtClean="0"/>
              <a:t>Annulons les pénalités </a:t>
            </a:r>
            <a:r>
              <a:rPr lang="en-CA" sz="2400" i="1" noProof="1" smtClean="0"/>
              <a:t>w</a:t>
            </a:r>
            <a:r>
              <a:rPr lang="en-CA" sz="2400" i="1" baseline="-25000" noProof="1" smtClean="0"/>
              <a:t>R</a:t>
            </a:r>
            <a:r>
              <a:rPr lang="en-CA" sz="2400" i="1" baseline="30000" noProof="1" smtClean="0"/>
              <a:t>+</a:t>
            </a:r>
            <a:r>
              <a:rPr lang="en-CA" sz="2400" noProof="1" smtClean="0"/>
              <a:t> = </a:t>
            </a:r>
            <a:r>
              <a:rPr lang="en-CA" sz="2400" i="1" noProof="1" smtClean="0"/>
              <a:t>w</a:t>
            </a:r>
            <a:r>
              <a:rPr lang="en-CA" sz="2400" i="1" baseline="-25000" noProof="1" smtClean="0"/>
              <a:t>P</a:t>
            </a:r>
            <a:r>
              <a:rPr lang="en-CA" sz="2400" i="1" baseline="30000" noProof="1" smtClean="0"/>
              <a:t>+</a:t>
            </a:r>
            <a:r>
              <a:rPr lang="en-CA" sz="2400" noProof="1" smtClean="0"/>
              <a:t> = </a:t>
            </a:r>
            <a:r>
              <a:rPr lang="en-CA" sz="2400" i="1" noProof="1" smtClean="0"/>
              <a:t>0</a:t>
            </a:r>
            <a:r>
              <a:rPr lang="en-CA" sz="2400" noProof="1" smtClean="0"/>
              <a:t> et posons </a:t>
            </a:r>
            <a:r>
              <a:rPr lang="en-CA" sz="2400" i="1" noProof="1" smtClean="0"/>
              <a:t>w</a:t>
            </a:r>
            <a:r>
              <a:rPr lang="en-CA" sz="2400" i="1" baseline="-25000" noProof="1" smtClean="0"/>
              <a:t>P</a:t>
            </a:r>
            <a:r>
              <a:rPr lang="en-CA" sz="2400" i="1" baseline="30000" noProof="1" smtClean="0"/>
              <a:t>-</a:t>
            </a:r>
            <a:r>
              <a:rPr lang="en-CA" sz="2400" noProof="1" smtClean="0"/>
              <a:t> = </a:t>
            </a:r>
            <a:r>
              <a:rPr lang="en-CA" sz="2400" i="1" noProof="1" smtClean="0"/>
              <a:t>2,5</a:t>
            </a:r>
            <a:r>
              <a:rPr lang="en-CA" sz="2400" noProof="1" smtClean="0"/>
              <a:t> </a:t>
            </a:r>
          </a:p>
          <a:p>
            <a:pPr eaLnBrk="1" hangingPunct="1"/>
            <a:r>
              <a:rPr lang="en-CA" sz="2400" noProof="1" smtClean="0"/>
              <a:t>Le modèle par objectifs à résoudre devient:</a:t>
            </a:r>
          </a:p>
          <a:p>
            <a:pPr eaLnBrk="1" hangingPunct="1">
              <a:buFontTx/>
              <a:buNone/>
            </a:pPr>
            <a:r>
              <a:rPr lang="en-CA" sz="2400" noProof="1" smtClean="0"/>
              <a:t>	  Min </a:t>
            </a:r>
            <a:r>
              <a:rPr lang="en-CA" sz="2400" i="1" noProof="1" smtClean="0"/>
              <a:t>d</a:t>
            </a:r>
            <a:r>
              <a:rPr lang="en-CA" sz="2400" noProof="1" smtClean="0"/>
              <a:t> = </a:t>
            </a:r>
            <a:r>
              <a:rPr lang="en-CA" sz="2400" i="1" noProof="1" smtClean="0"/>
              <a:t>d</a:t>
            </a:r>
            <a:r>
              <a:rPr lang="en-CA" sz="2400" i="1" baseline="-25000" noProof="1" smtClean="0"/>
              <a:t>R</a:t>
            </a:r>
            <a:r>
              <a:rPr lang="en-CA" sz="2400" i="1" baseline="30000" noProof="1" smtClean="0"/>
              <a:t>-</a:t>
            </a:r>
            <a:r>
              <a:rPr lang="en-CA" sz="2400" noProof="1" smtClean="0"/>
              <a:t> + 2,5</a:t>
            </a:r>
            <a:r>
              <a:rPr lang="en-CA" sz="2400" i="1" noProof="1" smtClean="0"/>
              <a:t>d</a:t>
            </a:r>
            <a:r>
              <a:rPr lang="en-CA" sz="2400" i="1" baseline="-25000" noProof="1" smtClean="0"/>
              <a:t>P</a:t>
            </a:r>
            <a:r>
              <a:rPr lang="en-CA" sz="2400" i="1" baseline="30000" noProof="1" smtClean="0"/>
              <a:t>-</a:t>
            </a:r>
            <a:r>
              <a:rPr lang="en-CA" sz="2400" i="1" noProof="1" smtClean="0"/>
              <a:t> </a:t>
            </a:r>
            <a:r>
              <a:rPr lang="en-CA" sz="2400" noProof="1" smtClean="0"/>
              <a:t>+ </a:t>
            </a:r>
            <a:r>
              <a:rPr lang="en-CA" sz="2400" i="1" noProof="1" smtClean="0"/>
              <a:t>d</a:t>
            </a:r>
            <a:r>
              <a:rPr lang="en-CA" sz="2400" i="1" baseline="-25000" noProof="1" smtClean="0"/>
              <a:t>H</a:t>
            </a:r>
            <a:r>
              <a:rPr lang="en-CA" sz="2400" i="1" baseline="30000" noProof="1" smtClean="0"/>
              <a:t>-</a:t>
            </a:r>
            <a:r>
              <a:rPr lang="en-CA" sz="2400" i="1" noProof="1" smtClean="0"/>
              <a:t> </a:t>
            </a:r>
            <a:r>
              <a:rPr lang="en-CA" sz="2400" noProof="1" smtClean="0"/>
              <a:t>+ </a:t>
            </a:r>
            <a:r>
              <a:rPr lang="en-CA" sz="2400" i="1" noProof="1" smtClean="0"/>
              <a:t>d</a:t>
            </a:r>
            <a:r>
              <a:rPr lang="en-CA" sz="2400" i="1" baseline="-25000" noProof="1" smtClean="0"/>
              <a:t>H</a:t>
            </a:r>
            <a:r>
              <a:rPr lang="en-CA" sz="2400" i="1" baseline="30000" noProof="1" smtClean="0"/>
              <a:t>+</a:t>
            </a:r>
            <a:r>
              <a:rPr lang="en-CA" sz="2400" i="1" noProof="1" smtClean="0"/>
              <a:t> </a:t>
            </a:r>
            <a:r>
              <a:rPr lang="en-CA" sz="2400" noProof="1" smtClean="0"/>
              <a:t>			(15)</a:t>
            </a:r>
          </a:p>
          <a:p>
            <a:pPr eaLnBrk="1" hangingPunct="1">
              <a:buFontTx/>
              <a:buNone/>
            </a:pPr>
            <a:r>
              <a:rPr lang="en-CA" sz="2400" noProof="1" smtClean="0"/>
              <a:t>	 tel que</a:t>
            </a:r>
            <a:r>
              <a:rPr lang="en-CA" sz="2400" i="1" noProof="1" smtClean="0"/>
              <a:t>	</a:t>
            </a:r>
          </a:p>
          <a:p>
            <a:pPr eaLnBrk="1" hangingPunct="1">
              <a:buFontTx/>
              <a:buNone/>
            </a:pPr>
            <a:r>
              <a:rPr lang="en-CA" sz="2400" i="1" noProof="1" smtClean="0"/>
              <a:t>	  2x</a:t>
            </a:r>
            <a:r>
              <a:rPr lang="en-CA" sz="2400" i="1" baseline="-25000" noProof="1" smtClean="0"/>
              <a:t>1</a:t>
            </a:r>
            <a:r>
              <a:rPr lang="en-CA" sz="2400" i="1" noProof="1" smtClean="0"/>
              <a:t> + 6x</a:t>
            </a:r>
            <a:r>
              <a:rPr lang="en-CA" sz="2400" i="1" baseline="-25000" noProof="1" smtClean="0"/>
              <a:t>2 </a:t>
            </a:r>
            <a:r>
              <a:rPr lang="en-CA" sz="2400" i="1" noProof="1" smtClean="0"/>
              <a:t>+ d</a:t>
            </a:r>
            <a:r>
              <a:rPr lang="en-CA" sz="2400" i="1" baseline="-25000" noProof="1" smtClean="0"/>
              <a:t>R</a:t>
            </a:r>
            <a:r>
              <a:rPr lang="en-CA" sz="2400" i="1" baseline="30000" noProof="1" smtClean="0"/>
              <a:t>-</a:t>
            </a:r>
            <a:r>
              <a:rPr lang="en-CA" sz="2400" i="1" noProof="1" smtClean="0"/>
              <a:t> - d</a:t>
            </a:r>
            <a:r>
              <a:rPr lang="en-CA" sz="2400" i="1" baseline="-25000" noProof="1" smtClean="0"/>
              <a:t>R</a:t>
            </a:r>
            <a:r>
              <a:rPr lang="en-CA" sz="2400" i="1" baseline="30000" noProof="1" smtClean="0"/>
              <a:t>+</a:t>
            </a:r>
            <a:r>
              <a:rPr lang="en-CA" sz="2400" i="1" noProof="1" smtClean="0"/>
              <a:t> = 30				</a:t>
            </a:r>
            <a:r>
              <a:rPr lang="en-CA" sz="2400" noProof="1" smtClean="0"/>
              <a:t>(10)</a:t>
            </a:r>
            <a:endParaRPr lang="en-CA" sz="2400" i="1" noProof="1" smtClean="0"/>
          </a:p>
          <a:p>
            <a:pPr eaLnBrk="1" hangingPunct="1">
              <a:buFontTx/>
              <a:buNone/>
            </a:pPr>
            <a:r>
              <a:rPr lang="en-CA" sz="2400" i="1" noProof="1" smtClean="0"/>
              <a:t>	    x</a:t>
            </a:r>
            <a:r>
              <a:rPr lang="en-CA" sz="2400" i="1" baseline="-25000" noProof="1" smtClean="0"/>
              <a:t>1</a:t>
            </a:r>
            <a:r>
              <a:rPr lang="en-CA" sz="2400" i="1" noProof="1" smtClean="0"/>
              <a:t> +   x</a:t>
            </a:r>
            <a:r>
              <a:rPr lang="en-CA" sz="2400" i="1" baseline="-25000" noProof="1" smtClean="0"/>
              <a:t>2 </a:t>
            </a:r>
            <a:r>
              <a:rPr lang="en-CA" sz="2400" i="1" noProof="1" smtClean="0"/>
              <a:t>+ d</a:t>
            </a:r>
            <a:r>
              <a:rPr lang="en-CA" sz="2400" i="1" baseline="-25000" noProof="1" smtClean="0"/>
              <a:t>P</a:t>
            </a:r>
            <a:r>
              <a:rPr lang="en-CA" sz="2400" i="1" baseline="30000" noProof="1" smtClean="0"/>
              <a:t>-</a:t>
            </a:r>
            <a:r>
              <a:rPr lang="en-CA" sz="2400" i="1" noProof="1" smtClean="0"/>
              <a:t> - d</a:t>
            </a:r>
            <a:r>
              <a:rPr lang="en-CA" sz="2400" i="1" baseline="-25000" noProof="1" smtClean="0"/>
              <a:t>P</a:t>
            </a:r>
            <a:r>
              <a:rPr lang="en-CA" sz="2400" i="1" baseline="30000" noProof="1" smtClean="0"/>
              <a:t>+</a:t>
            </a:r>
            <a:r>
              <a:rPr lang="en-CA" sz="2400" i="1" noProof="1" smtClean="0"/>
              <a:t> = 6				</a:t>
            </a:r>
            <a:r>
              <a:rPr lang="en-CA" sz="2400" noProof="1" smtClean="0"/>
              <a:t>(11)</a:t>
            </a:r>
            <a:endParaRPr lang="en-CA" sz="2400" i="1" noProof="1" smtClean="0"/>
          </a:p>
          <a:p>
            <a:pPr eaLnBrk="1" hangingPunct="1">
              <a:buFontTx/>
              <a:buNone/>
            </a:pPr>
            <a:r>
              <a:rPr lang="en-CA" sz="2400" i="1" noProof="1" smtClean="0"/>
              <a:t>	  2x</a:t>
            </a:r>
            <a:r>
              <a:rPr lang="en-CA" sz="2400" i="1" baseline="-25000" noProof="1" smtClean="0"/>
              <a:t>1</a:t>
            </a:r>
            <a:r>
              <a:rPr lang="en-CA" sz="2400" i="1" noProof="1" smtClean="0"/>
              <a:t> + 3x</a:t>
            </a:r>
            <a:r>
              <a:rPr lang="en-CA" sz="2400" i="1" baseline="-25000" noProof="1" smtClean="0"/>
              <a:t>2 </a:t>
            </a:r>
            <a:r>
              <a:rPr lang="en-CA" sz="2400" i="1" noProof="1" smtClean="0"/>
              <a:t>+ d</a:t>
            </a:r>
            <a:r>
              <a:rPr lang="en-CA" sz="2400" i="1" baseline="-25000" noProof="1" smtClean="0"/>
              <a:t>H</a:t>
            </a:r>
            <a:r>
              <a:rPr lang="en-CA" sz="2400" i="1" baseline="30000" noProof="1" smtClean="0"/>
              <a:t>-</a:t>
            </a:r>
            <a:r>
              <a:rPr lang="en-CA" sz="2400" i="1" noProof="1" smtClean="0"/>
              <a:t> - d</a:t>
            </a:r>
            <a:r>
              <a:rPr lang="en-CA" sz="2400" i="1" baseline="-25000" noProof="1" smtClean="0"/>
              <a:t>H</a:t>
            </a:r>
            <a:r>
              <a:rPr lang="en-CA" sz="2400" i="1" baseline="30000" noProof="1" smtClean="0"/>
              <a:t>+</a:t>
            </a:r>
            <a:r>
              <a:rPr lang="en-CA" sz="2400" i="1" noProof="1" smtClean="0"/>
              <a:t> = 20			</a:t>
            </a:r>
            <a:r>
              <a:rPr lang="en-CA" sz="2400" noProof="1" smtClean="0"/>
              <a:t>(12)</a:t>
            </a:r>
            <a:endParaRPr lang="en-CA" sz="2400" i="1" noProof="1" smtClean="0"/>
          </a:p>
          <a:p>
            <a:pPr eaLnBrk="1" hangingPunct="1">
              <a:buFontTx/>
              <a:buNone/>
            </a:pPr>
            <a:r>
              <a:rPr lang="en-CA" sz="2400" i="1" noProof="1" smtClean="0"/>
              <a:t>	    x</a:t>
            </a:r>
            <a:r>
              <a:rPr lang="en-CA" sz="2400" i="1" baseline="-25000" noProof="1" smtClean="0"/>
              <a:t>1</a:t>
            </a:r>
            <a:r>
              <a:rPr lang="en-CA" sz="2400" i="1" noProof="1" smtClean="0"/>
              <a:t>, x</a:t>
            </a:r>
            <a:r>
              <a:rPr lang="en-CA" sz="2400" i="1" baseline="-25000" noProof="1" smtClean="0"/>
              <a:t>2</a:t>
            </a:r>
            <a:r>
              <a:rPr lang="en-CA" sz="2400" i="1" noProof="1" smtClean="0"/>
              <a:t>, d</a:t>
            </a:r>
            <a:r>
              <a:rPr lang="en-CA" sz="2400" i="1" baseline="-25000" noProof="1" smtClean="0"/>
              <a:t>R</a:t>
            </a:r>
            <a:r>
              <a:rPr lang="en-CA" sz="2400" i="1" baseline="30000" noProof="1" smtClean="0"/>
              <a:t>-</a:t>
            </a:r>
            <a:r>
              <a:rPr lang="en-CA" sz="2400" i="1" noProof="1" smtClean="0"/>
              <a:t>, d</a:t>
            </a:r>
            <a:r>
              <a:rPr lang="en-CA" sz="2400" i="1" baseline="-25000" noProof="1" smtClean="0"/>
              <a:t>R</a:t>
            </a:r>
            <a:r>
              <a:rPr lang="en-CA" sz="2400" i="1" baseline="30000" noProof="1" smtClean="0"/>
              <a:t>+</a:t>
            </a:r>
            <a:r>
              <a:rPr lang="en-CA" sz="2400" i="1" noProof="1" smtClean="0"/>
              <a:t>, d</a:t>
            </a:r>
            <a:r>
              <a:rPr lang="en-CA" sz="2400" i="1" baseline="-25000" noProof="1" smtClean="0"/>
              <a:t>P</a:t>
            </a:r>
            <a:r>
              <a:rPr lang="en-CA" sz="2400" i="1" baseline="30000" noProof="1" smtClean="0"/>
              <a:t>-</a:t>
            </a:r>
            <a:r>
              <a:rPr lang="en-CA" sz="2400" i="1" noProof="1" smtClean="0"/>
              <a:t>, d</a:t>
            </a:r>
            <a:r>
              <a:rPr lang="en-CA" sz="2400" i="1" baseline="-25000" noProof="1" smtClean="0"/>
              <a:t>P</a:t>
            </a:r>
            <a:r>
              <a:rPr lang="en-CA" sz="2400" i="1" baseline="30000" noProof="1" smtClean="0"/>
              <a:t>+</a:t>
            </a:r>
            <a:r>
              <a:rPr lang="en-CA" sz="2400" i="1" noProof="1" smtClean="0"/>
              <a:t>, d</a:t>
            </a:r>
            <a:r>
              <a:rPr lang="en-CA" sz="2400" i="1" baseline="-25000" noProof="1" smtClean="0"/>
              <a:t>H</a:t>
            </a:r>
            <a:r>
              <a:rPr lang="en-CA" sz="2400" i="1" baseline="30000" noProof="1" smtClean="0"/>
              <a:t>-</a:t>
            </a:r>
            <a:r>
              <a:rPr lang="en-CA" sz="2400" i="1" noProof="1" smtClean="0"/>
              <a:t>, d</a:t>
            </a:r>
            <a:r>
              <a:rPr lang="en-CA" sz="2400" i="1" baseline="-25000" noProof="1" smtClean="0"/>
              <a:t>H</a:t>
            </a:r>
            <a:r>
              <a:rPr lang="en-CA" sz="2400" i="1" baseline="30000" noProof="1" smtClean="0"/>
              <a:t>+</a:t>
            </a:r>
            <a:r>
              <a:rPr lang="en-CA" sz="2400" i="1" noProof="1" smtClean="0"/>
              <a:t> </a:t>
            </a:r>
            <a:r>
              <a:rPr lang="en-CA" sz="2400" noProof="1" smtClean="0">
                <a:sym typeface="Symbol" pitchFamily="18" charset="2"/>
              </a:rPr>
              <a:t> </a:t>
            </a:r>
            <a:r>
              <a:rPr lang="en-CA" sz="2400" i="1" noProof="1" smtClean="0">
                <a:sym typeface="Symbol" pitchFamily="18" charset="2"/>
              </a:rPr>
              <a:t>0</a:t>
            </a:r>
            <a:r>
              <a:rPr lang="en-CA" sz="2400" i="1" noProof="1" smtClean="0"/>
              <a:t>		</a:t>
            </a:r>
            <a:r>
              <a:rPr lang="en-CA" sz="2400" noProof="1" smtClean="0"/>
              <a:t>(13)</a:t>
            </a:r>
            <a:endParaRPr lang="en-CA" sz="2400" i="1" noProof="1" smtClean="0">
              <a:sym typeface="Symbol" pitchFamily="18" charset="2"/>
            </a:endParaRPr>
          </a:p>
          <a:p>
            <a:pPr eaLnBrk="1" hangingPunct="1">
              <a:buFontTx/>
              <a:buNone/>
            </a:pPr>
            <a:r>
              <a:rPr lang="en-CA" sz="2400" i="1" noProof="1" smtClean="0"/>
              <a:t>	    x</a:t>
            </a:r>
            <a:r>
              <a:rPr lang="en-CA" sz="2400" i="1" baseline="-25000" noProof="1" smtClean="0"/>
              <a:t>1</a:t>
            </a:r>
            <a:r>
              <a:rPr lang="en-CA" sz="2400" i="1" noProof="1" smtClean="0"/>
              <a:t>, x</a:t>
            </a:r>
            <a:r>
              <a:rPr lang="en-CA" sz="2400" i="1" baseline="-25000" noProof="1" smtClean="0"/>
              <a:t>2</a:t>
            </a:r>
            <a:r>
              <a:rPr lang="en-CA" sz="2400" noProof="1" smtClean="0"/>
              <a:t> entiers</a:t>
            </a:r>
            <a:r>
              <a:rPr lang="en-CA" sz="2400" i="1" noProof="1" smtClean="0"/>
              <a:t>		</a:t>
            </a:r>
            <a:r>
              <a:rPr lang="fr-FR" sz="2400" i="1" smtClean="0"/>
              <a:t>			  </a:t>
            </a:r>
            <a:r>
              <a:rPr lang="fr-FR" sz="2400" smtClean="0"/>
              <a:t>(7)</a:t>
            </a:r>
            <a:endParaRPr lang="fr-FR" sz="2400" noProof="1" smtClean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 le modèle d’optimisation par objectifs – scénario 2</a:t>
            </a:r>
            <a:endParaRPr lang="fr-FR" sz="3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6C84B610-E501-48FE-8C9B-AAFAC687A7D3}" type="slidenum">
              <a:rPr lang="fr-FR"/>
              <a:pPr/>
              <a:t>26</a:t>
            </a:fld>
            <a:endParaRPr lang="fr-FR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63513" y="1792288"/>
            <a:ext cx="8750300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La solution optimale obtenue à l’aide du Solveur d’Excel est</a:t>
            </a:r>
            <a:r>
              <a:rPr lang="fr-FR" smtClean="0"/>
              <a:t>: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 la solution optimale</a:t>
            </a:r>
            <a:br>
              <a:rPr lang="fr-CA" sz="3600" smtClean="0"/>
            </a:br>
            <a:r>
              <a:rPr lang="fr-CA" sz="3600" smtClean="0"/>
              <a:t>– scénario 2</a:t>
            </a:r>
            <a:endParaRPr lang="fr-FR" sz="3600" smtClean="0"/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575" y="2560638"/>
            <a:ext cx="8491538" cy="296386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74CA2C2D-BFD9-4F6C-997C-06F12BE421B9}" type="slidenum">
              <a:rPr lang="fr-FR"/>
              <a:pPr/>
              <a:t>27</a:t>
            </a:fld>
            <a:endParaRPr lang="fr-FR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1: la solution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solution optimale peut varier selon la méthode utilisée, les pondérations ou les pénalités choisies</a:t>
            </a:r>
          </a:p>
          <a:p>
            <a:pPr eaLnBrk="1" hangingPunct="1">
              <a:buClr>
                <a:schemeClr val="tx1"/>
              </a:buClr>
            </a:pPr>
            <a:r>
              <a:rPr lang="fr-CA" smtClean="0"/>
              <a:t>Si une plus grande priorité est accordée à la maximisation des revenus, on favorisera la solution    </a:t>
            </a:r>
            <a:r>
              <a:rPr lang="fr-CA" i="1" smtClean="0"/>
              <a:t>x</a:t>
            </a:r>
            <a:r>
              <a:rPr lang="fr-CA" i="1" baseline="-25000" smtClean="0"/>
              <a:t>1 </a:t>
            </a:r>
            <a:r>
              <a:rPr lang="fr-CA" smtClean="0"/>
              <a:t>= 2   et   </a:t>
            </a:r>
            <a:r>
              <a:rPr lang="fr-CA" i="1" smtClean="0"/>
              <a:t>x</a:t>
            </a:r>
            <a:r>
              <a:rPr lang="fr-CA" i="1" baseline="-25000" smtClean="0"/>
              <a:t>2</a:t>
            </a:r>
            <a:r>
              <a:rPr lang="fr-CA" smtClean="0"/>
              <a:t>=5   pour   </a:t>
            </a:r>
            <a:r>
              <a:rPr lang="fr-CA" i="1" smtClean="0"/>
              <a:t>z</a:t>
            </a:r>
            <a:r>
              <a:rPr lang="fr-CA" i="1" baseline="-25000" smtClean="0"/>
              <a:t>1</a:t>
            </a:r>
            <a:r>
              <a:rPr lang="pl-PL" i="1" smtClean="0"/>
              <a:t> = </a:t>
            </a:r>
            <a:r>
              <a:rPr lang="fr-FR" smtClean="0"/>
              <a:t>34   et   </a:t>
            </a:r>
            <a:r>
              <a:rPr lang="fr-CA" i="1" smtClean="0"/>
              <a:t>z</a:t>
            </a:r>
            <a:r>
              <a:rPr lang="fr-CA" i="1" baseline="-25000" smtClean="0"/>
              <a:t>2</a:t>
            </a:r>
            <a:r>
              <a:rPr lang="pl-PL" i="1" smtClean="0"/>
              <a:t> = </a:t>
            </a:r>
            <a:r>
              <a:rPr lang="fr-FR" smtClean="0"/>
              <a:t>7</a:t>
            </a:r>
          </a:p>
          <a:p>
            <a:pPr eaLnBrk="1" hangingPunct="1">
              <a:buClr>
                <a:schemeClr val="tx1"/>
              </a:buClr>
            </a:pPr>
            <a:r>
              <a:rPr lang="fr-CA" smtClean="0"/>
              <a:t>Si une plus grande priorité est accordée à la maximisation des profits, on favorisera la solution   </a:t>
            </a:r>
            <a:r>
              <a:rPr lang="fr-FR" smtClean="0"/>
              <a:t> </a:t>
            </a:r>
            <a:r>
              <a:rPr lang="fr-CA" i="1" smtClean="0"/>
              <a:t>x</a:t>
            </a:r>
            <a:r>
              <a:rPr lang="fr-CA" i="1" baseline="-25000" smtClean="0"/>
              <a:t>1 </a:t>
            </a:r>
            <a:r>
              <a:rPr lang="fr-CA" smtClean="0"/>
              <a:t>= 4</a:t>
            </a:r>
            <a:r>
              <a:rPr lang="fr-CA" i="1" smtClean="0"/>
              <a:t>  </a:t>
            </a:r>
            <a:r>
              <a:rPr lang="fr-CA" smtClean="0"/>
              <a:t>et  </a:t>
            </a:r>
            <a:r>
              <a:rPr lang="fr-CA" i="1" smtClean="0"/>
              <a:t>x</a:t>
            </a:r>
            <a:r>
              <a:rPr lang="fr-CA" i="1" baseline="-25000" smtClean="0"/>
              <a:t>2 </a:t>
            </a:r>
            <a:r>
              <a:rPr lang="fr-CA" smtClean="0"/>
              <a:t>= 4    pour   </a:t>
            </a:r>
            <a:r>
              <a:rPr lang="fr-CA" i="1" smtClean="0"/>
              <a:t>z</a:t>
            </a:r>
            <a:r>
              <a:rPr lang="fr-CA" i="1" baseline="-25000" smtClean="0"/>
              <a:t>2</a:t>
            </a:r>
            <a:r>
              <a:rPr lang="pl-PL" i="1" smtClean="0"/>
              <a:t> = </a:t>
            </a:r>
            <a:r>
              <a:rPr lang="fr-FR" smtClean="0"/>
              <a:t>8</a:t>
            </a:r>
            <a:r>
              <a:rPr lang="fr-FR" i="1" smtClean="0"/>
              <a:t>   </a:t>
            </a:r>
            <a:r>
              <a:rPr lang="fr-FR" smtClean="0"/>
              <a:t>et   </a:t>
            </a:r>
            <a:r>
              <a:rPr lang="fr-CA" i="1" smtClean="0"/>
              <a:t>z</a:t>
            </a:r>
            <a:r>
              <a:rPr lang="fr-CA" i="1" baseline="-25000" smtClean="0"/>
              <a:t>1</a:t>
            </a:r>
            <a:r>
              <a:rPr lang="pl-PL" i="1" smtClean="0"/>
              <a:t> = </a:t>
            </a:r>
            <a:r>
              <a:rPr lang="fr-FR" smtClean="0"/>
              <a:t>32 </a:t>
            </a:r>
          </a:p>
          <a:p>
            <a:pPr eaLnBrk="1" hangingPunct="1"/>
            <a:endParaRPr lang="fr-FR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C782CE80-1654-4B3E-B456-4F709562C654}" type="slidenum">
              <a:rPr lang="fr-FR"/>
              <a:pPr/>
              <a:t>28</a:t>
            </a:fld>
            <a:endParaRPr lang="fr-FR"/>
          </a:p>
        </p:txBody>
      </p:sp>
      <p:sp>
        <p:nvSpPr>
          <p:cNvPr id="30723" name="Rectangle 70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Ctr="1"/>
          <a:lstStyle/>
          <a:p>
            <a:pPr eaLnBrk="1" hangingPunct="1"/>
            <a:r>
              <a:rPr lang="fr-CA" sz="3600" smtClean="0"/>
              <a:t>Exemple 2: la compagnie TransAmérica</a:t>
            </a:r>
            <a:endParaRPr lang="fr-FR" sz="3600" smtClean="0"/>
          </a:p>
        </p:txBody>
      </p:sp>
      <p:sp>
        <p:nvSpPr>
          <p:cNvPr id="30724" name="Rectangle 8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compagnie TransAmérica doit déterminer comment allouer 5 chauffeurs qualifiés à 8 demandes de livraison afin </a:t>
            </a:r>
          </a:p>
          <a:p>
            <a:pPr lvl="1" eaLnBrk="1" hangingPunct="1"/>
            <a:r>
              <a:rPr lang="fr-FR" smtClean="0"/>
              <a:t>de maximiser les profits</a:t>
            </a:r>
          </a:p>
          <a:p>
            <a:pPr lvl="1" eaLnBrk="1" hangingPunct="1"/>
            <a:r>
              <a:rPr lang="fr-FR" smtClean="0"/>
              <a:t>de minimiser les insatisfactions des chauffeurs  pour certaines routes</a:t>
            </a:r>
          </a:p>
          <a:p>
            <a:pPr lvl="1" eaLnBrk="1" hangingPunct="1"/>
            <a:r>
              <a:rPr lang="fr-FR" smtClean="0"/>
              <a:t>et de maximiser les pénalités évitées pour les demandes de livraison non satisfaites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F2705220-C040-4402-9272-DFD9F00F1CE2}" type="slidenum">
              <a:rPr lang="fr-FR"/>
              <a:pPr/>
              <a:t>29</a:t>
            </a:fld>
            <a:endParaRPr lang="fr-FR"/>
          </a:p>
        </p:txBody>
      </p:sp>
      <p:sp>
        <p:nvSpPr>
          <p:cNvPr id="31747" name="Rectangle 70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Ctr="1"/>
          <a:lstStyle/>
          <a:p>
            <a:pPr eaLnBrk="1" hangingPunct="1"/>
            <a:r>
              <a:rPr lang="fr-CA" smtClean="0"/>
              <a:t>Exemple 2: les données</a:t>
            </a:r>
            <a:endParaRPr lang="fr-FR" smtClean="0"/>
          </a:p>
        </p:txBody>
      </p:sp>
      <p:pic>
        <p:nvPicPr>
          <p:cNvPr id="3174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3938" y="1997075"/>
            <a:ext cx="7119937" cy="30146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4A349118-A5D8-482E-A1BF-693CEEB62BC8}" type="slidenum">
              <a:rPr lang="fr-FR"/>
              <a:pPr/>
              <a:t>30</a:t>
            </a:fld>
            <a:endParaRPr lang="fr-FR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2088" y="1582738"/>
            <a:ext cx="8816975" cy="484822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CA" sz="2200" noProof="1" smtClean="0"/>
              <a:t>Soit </a:t>
            </a:r>
            <a:r>
              <a:rPr lang="en-CA" sz="2200" i="1" noProof="1" smtClean="0"/>
              <a:t>w</a:t>
            </a:r>
            <a:r>
              <a:rPr lang="en-CA" sz="2200" i="1" baseline="-25000" noProof="1" smtClean="0"/>
              <a:t>ij</a:t>
            </a:r>
            <a:r>
              <a:rPr lang="en-CA" sz="2200" noProof="1" smtClean="0"/>
              <a:t> = 1 si le chauffeur C</a:t>
            </a:r>
            <a:r>
              <a:rPr lang="en-CA" sz="2200" i="1" noProof="1" smtClean="0"/>
              <a:t>i</a:t>
            </a:r>
            <a:r>
              <a:rPr lang="en-CA" sz="2200" noProof="1" smtClean="0"/>
              <a:t> est affecté à la livraison V</a:t>
            </a:r>
            <a:r>
              <a:rPr lang="en-CA" sz="2200" i="1" noProof="1" smtClean="0"/>
              <a:t>j</a:t>
            </a:r>
          </a:p>
          <a:p>
            <a:pPr eaLnBrk="1" hangingPunct="1">
              <a:buFontTx/>
              <a:buNone/>
            </a:pPr>
            <a:r>
              <a:rPr lang="en-CA" sz="2200" i="1" noProof="1" smtClean="0"/>
              <a:t>		</a:t>
            </a:r>
            <a:r>
              <a:rPr lang="en-US" sz="2200" i="1" smtClean="0"/>
              <a:t> </a:t>
            </a:r>
            <a:r>
              <a:rPr lang="en-US" sz="2200" i="1" noProof="1" smtClean="0"/>
              <a:t>v</a:t>
            </a:r>
            <a:r>
              <a:rPr lang="en-US" sz="2200" i="1" baseline="-25000" noProof="1" smtClean="0"/>
              <a:t>j</a:t>
            </a:r>
            <a:r>
              <a:rPr lang="en-US" sz="2200" noProof="1" smtClean="0"/>
              <a:t> = 1 si la livraison V</a:t>
            </a:r>
            <a:r>
              <a:rPr lang="en-US" sz="2200" i="1" noProof="1" smtClean="0"/>
              <a:t>j </a:t>
            </a:r>
            <a:r>
              <a:rPr lang="en-US" sz="2200" noProof="1" smtClean="0"/>
              <a:t>est effectuée </a:t>
            </a:r>
          </a:p>
          <a:p>
            <a:pPr eaLnBrk="1" hangingPunct="1"/>
            <a:r>
              <a:rPr lang="en-US" sz="2200" noProof="1" smtClean="0"/>
              <a:t>Le problème à résoudre est:</a:t>
            </a:r>
          </a:p>
          <a:p>
            <a:pPr eaLnBrk="1" hangingPunct="1">
              <a:buFontTx/>
              <a:buNone/>
            </a:pPr>
            <a:r>
              <a:rPr lang="en-US" sz="2200" noProof="1" smtClean="0"/>
              <a:t>	 Min </a:t>
            </a:r>
            <a:r>
              <a:rPr lang="en-US" sz="2200" i="1" noProof="1" smtClean="0"/>
              <a:t>z</a:t>
            </a:r>
            <a:r>
              <a:rPr lang="en-US" sz="2200" i="1" baseline="-25000" noProof="1" smtClean="0"/>
              <a:t>In</a:t>
            </a:r>
            <a:r>
              <a:rPr lang="en-US" sz="2200" i="1" noProof="1" smtClean="0"/>
              <a:t> = 81w</a:t>
            </a:r>
            <a:r>
              <a:rPr lang="en-US" sz="2200" i="1" baseline="-25000" noProof="1" smtClean="0"/>
              <a:t>11</a:t>
            </a:r>
            <a:r>
              <a:rPr lang="en-US" sz="2200" i="1" noProof="1" smtClean="0"/>
              <a:t>+50w</a:t>
            </a:r>
            <a:r>
              <a:rPr lang="en-US" sz="2200" i="1" baseline="-25000" noProof="1" smtClean="0"/>
              <a:t>12</a:t>
            </a:r>
            <a:r>
              <a:rPr lang="en-US" sz="2200" i="1" noProof="1" smtClean="0"/>
              <a:t>+…+60w</a:t>
            </a:r>
            <a:r>
              <a:rPr lang="en-US" sz="2200" i="1" baseline="-25000" noProof="1" smtClean="0"/>
              <a:t>35</a:t>
            </a:r>
            <a:r>
              <a:rPr lang="en-US" sz="2200" i="1" noProof="1" smtClean="0"/>
              <a:t>+…+73w</a:t>
            </a:r>
            <a:r>
              <a:rPr lang="en-US" sz="2200" i="1" baseline="-25000" noProof="1" smtClean="0"/>
              <a:t>58</a:t>
            </a:r>
            <a:r>
              <a:rPr lang="en-US" sz="2200" i="1" baseline="-25000" smtClean="0"/>
              <a:t>      </a:t>
            </a:r>
            <a:r>
              <a:rPr lang="en-US" sz="2200" noProof="1" smtClean="0"/>
              <a:t>(16)</a:t>
            </a:r>
            <a:r>
              <a:rPr lang="en-US" sz="2200" smtClean="0"/>
              <a:t>	</a:t>
            </a:r>
            <a:r>
              <a:rPr lang="en-US" sz="2200" noProof="1" smtClean="0"/>
              <a:t>(insatisfactions)</a:t>
            </a:r>
          </a:p>
          <a:p>
            <a:pPr eaLnBrk="1" hangingPunct="1">
              <a:buFontTx/>
              <a:buNone/>
            </a:pPr>
            <a:r>
              <a:rPr lang="en-US" sz="2200" i="1" noProof="1" smtClean="0"/>
              <a:t>	 </a:t>
            </a:r>
            <a:r>
              <a:rPr lang="en-US" sz="2200" noProof="1" smtClean="0"/>
              <a:t>Max</a:t>
            </a:r>
            <a:r>
              <a:rPr lang="en-US" sz="2200" i="1" noProof="1" smtClean="0"/>
              <a:t> z</a:t>
            </a:r>
            <a:r>
              <a:rPr lang="en-US" sz="2200" i="1" baseline="-25000" noProof="1" smtClean="0"/>
              <a:t>Pr</a:t>
            </a:r>
            <a:r>
              <a:rPr lang="en-US" sz="2200" i="1" noProof="1" smtClean="0"/>
              <a:t> =  760v</a:t>
            </a:r>
            <a:r>
              <a:rPr lang="en-US" sz="2200" i="1" baseline="-25000" noProof="1" smtClean="0"/>
              <a:t>1</a:t>
            </a:r>
            <a:r>
              <a:rPr lang="en-US" sz="2200" i="1" noProof="1" smtClean="0"/>
              <a:t> + 1080v</a:t>
            </a:r>
            <a:r>
              <a:rPr lang="en-US" sz="2200" i="1" baseline="-25000" noProof="1" smtClean="0"/>
              <a:t>2</a:t>
            </a:r>
            <a:r>
              <a:rPr lang="en-US" sz="2200" i="1" noProof="1" smtClean="0"/>
              <a:t> +…</a:t>
            </a:r>
            <a:r>
              <a:rPr lang="en-US" sz="2200" i="1" baseline="-25000" noProof="1" smtClean="0"/>
              <a:t> </a:t>
            </a:r>
            <a:r>
              <a:rPr lang="en-US" sz="2200" i="1" noProof="1" smtClean="0"/>
              <a:t>+ 1175v</a:t>
            </a:r>
            <a:r>
              <a:rPr lang="en-US" sz="2200" i="1" baseline="-25000" noProof="1" smtClean="0"/>
              <a:t>8</a:t>
            </a:r>
            <a:r>
              <a:rPr lang="en-US" sz="2200" i="1" noProof="1" smtClean="0"/>
              <a:t> </a:t>
            </a:r>
            <a:r>
              <a:rPr lang="en-US" sz="2200" noProof="1" smtClean="0"/>
              <a:t>	</a:t>
            </a:r>
            <a:r>
              <a:rPr lang="en-US" sz="2200" smtClean="0"/>
              <a:t>      </a:t>
            </a:r>
            <a:r>
              <a:rPr lang="en-US" sz="2200" noProof="1" smtClean="0"/>
              <a:t>(17)</a:t>
            </a:r>
            <a:r>
              <a:rPr lang="en-US" sz="2200" smtClean="0"/>
              <a:t> </a:t>
            </a:r>
            <a:r>
              <a:rPr lang="en-US" sz="2200" noProof="1" smtClean="0"/>
              <a:t>(profits)</a:t>
            </a:r>
            <a:endParaRPr lang="en-US" sz="2200" i="1" noProof="1" smtClean="0"/>
          </a:p>
          <a:p>
            <a:pPr eaLnBrk="1" hangingPunct="1">
              <a:buFontTx/>
              <a:buNone/>
            </a:pPr>
            <a:r>
              <a:rPr lang="en-US" sz="2200" noProof="1" smtClean="0"/>
              <a:t>	 Max</a:t>
            </a:r>
            <a:r>
              <a:rPr lang="en-US" sz="2200" i="1" noProof="1" smtClean="0"/>
              <a:t> z</a:t>
            </a:r>
            <a:r>
              <a:rPr lang="en-US" sz="2200" i="1" baseline="-25000" noProof="1" smtClean="0"/>
              <a:t>Pe</a:t>
            </a:r>
            <a:r>
              <a:rPr lang="en-US" sz="2200" i="1" noProof="1" smtClean="0"/>
              <a:t> =   </a:t>
            </a:r>
            <a:r>
              <a:rPr lang="fr-FR" sz="2200" i="1" smtClean="0"/>
              <a:t> </a:t>
            </a:r>
            <a:r>
              <a:rPr lang="fr-FR" sz="2200" i="1" noProof="1" smtClean="0"/>
              <a:t>96v</a:t>
            </a:r>
            <a:r>
              <a:rPr lang="fr-FR" sz="2200" i="1" baseline="-25000" noProof="1" smtClean="0"/>
              <a:t>1</a:t>
            </a:r>
            <a:r>
              <a:rPr lang="fr-FR" sz="2200" i="1" noProof="1" smtClean="0"/>
              <a:t> +   144v</a:t>
            </a:r>
            <a:r>
              <a:rPr lang="fr-FR" sz="2200" i="1" baseline="-25000" noProof="1" smtClean="0"/>
              <a:t>2</a:t>
            </a:r>
            <a:r>
              <a:rPr lang="fr-FR" sz="2200" i="1" noProof="1" smtClean="0"/>
              <a:t> +…</a:t>
            </a:r>
            <a:r>
              <a:rPr lang="fr-FR" sz="2200" i="1" baseline="-25000" noProof="1" smtClean="0"/>
              <a:t> </a:t>
            </a:r>
            <a:r>
              <a:rPr lang="fr-FR" sz="2200" i="1" noProof="1" smtClean="0"/>
              <a:t>+  </a:t>
            </a:r>
            <a:r>
              <a:rPr lang="fr-FR" sz="2200" i="1" smtClean="0"/>
              <a:t> </a:t>
            </a:r>
            <a:r>
              <a:rPr lang="fr-FR" sz="2200" i="1" noProof="1" smtClean="0"/>
              <a:t>156v</a:t>
            </a:r>
            <a:r>
              <a:rPr lang="fr-FR" sz="2200" i="1" baseline="-25000" noProof="1" smtClean="0"/>
              <a:t>8</a:t>
            </a:r>
            <a:r>
              <a:rPr lang="fr-FR" sz="2200" i="1" noProof="1" smtClean="0"/>
              <a:t>	</a:t>
            </a:r>
            <a:r>
              <a:rPr lang="en-US" sz="2200" i="1" smtClean="0"/>
              <a:t>      </a:t>
            </a:r>
            <a:r>
              <a:rPr lang="en-US" sz="2200" noProof="1" smtClean="0"/>
              <a:t>(18)</a:t>
            </a:r>
            <a:r>
              <a:rPr lang="en-US" sz="2200" i="1" smtClean="0"/>
              <a:t> </a:t>
            </a:r>
            <a:r>
              <a:rPr lang="en-US" sz="2200" noProof="1" smtClean="0"/>
              <a:t>(pénalités évitées)</a:t>
            </a:r>
            <a:endParaRPr lang="en-US" sz="2200" i="1" noProof="1" smtClean="0"/>
          </a:p>
          <a:p>
            <a:pPr eaLnBrk="1" hangingPunct="1">
              <a:buFontTx/>
              <a:buNone/>
            </a:pPr>
            <a:r>
              <a:rPr lang="en-US" sz="2200" noProof="1" smtClean="0"/>
              <a:t>		tel que 	 </a:t>
            </a:r>
            <a:r>
              <a:rPr lang="en-US" sz="2200" i="1" noProof="1" smtClean="0"/>
              <a:t>w</a:t>
            </a:r>
            <a:r>
              <a:rPr lang="en-US" sz="2200" i="1" baseline="-25000" noProof="1" smtClean="0"/>
              <a:t>i1</a:t>
            </a:r>
            <a:r>
              <a:rPr lang="fr-FR" sz="2200" i="1" baseline="-25000" smtClean="0"/>
              <a:t> </a:t>
            </a:r>
            <a:r>
              <a:rPr lang="fr-FR" sz="2200" i="1" noProof="1" smtClean="0"/>
              <a:t>+ w</a:t>
            </a:r>
            <a:r>
              <a:rPr lang="fr-FR" sz="2200" i="1" baseline="-25000" noProof="1" smtClean="0"/>
              <a:t>i2</a:t>
            </a:r>
            <a:r>
              <a:rPr lang="fr-FR" sz="2200" i="1" baseline="-25000" smtClean="0"/>
              <a:t> </a:t>
            </a:r>
            <a:r>
              <a:rPr lang="fr-FR" sz="2200" i="1" noProof="1" smtClean="0"/>
              <a:t>+ … + w</a:t>
            </a:r>
            <a:r>
              <a:rPr lang="fr-FR" sz="2200" i="1" baseline="-25000" noProof="1" smtClean="0"/>
              <a:t>i8 </a:t>
            </a:r>
            <a:r>
              <a:rPr lang="fr-FR" sz="2200" noProof="1" smtClean="0">
                <a:sym typeface="Symbol" pitchFamily="18" charset="2"/>
              </a:rPr>
              <a:t>=</a:t>
            </a:r>
            <a:r>
              <a:rPr lang="fr-FR" sz="2200" i="1" noProof="1" smtClean="0">
                <a:sym typeface="Symbol" pitchFamily="18" charset="2"/>
              </a:rPr>
              <a:t> 1    i=1,…,5</a:t>
            </a:r>
            <a:r>
              <a:rPr lang="en-US" sz="2200" i="1" smtClean="0">
                <a:sym typeface="Symbol" pitchFamily="18" charset="2"/>
              </a:rPr>
              <a:t>   </a:t>
            </a:r>
            <a:r>
              <a:rPr lang="en-US" sz="2200" noProof="1" smtClean="0">
                <a:sym typeface="Symbol" pitchFamily="18" charset="2"/>
              </a:rPr>
              <a:t>(19)</a:t>
            </a:r>
          </a:p>
          <a:p>
            <a:pPr eaLnBrk="1" hangingPunct="1">
              <a:buFontTx/>
              <a:buNone/>
            </a:pPr>
            <a:r>
              <a:rPr lang="en-US" sz="2200" noProof="1" smtClean="0">
                <a:sym typeface="Symbol" pitchFamily="18" charset="2"/>
              </a:rPr>
              <a:t>			 </a:t>
            </a:r>
            <a:r>
              <a:rPr lang="en-US" sz="2200" i="1" noProof="1" smtClean="0"/>
              <a:t>w</a:t>
            </a:r>
            <a:r>
              <a:rPr lang="en-US" sz="2200" i="1" baseline="-25000" noProof="1" smtClean="0"/>
              <a:t>1j</a:t>
            </a:r>
            <a:r>
              <a:rPr lang="fr-FR" sz="2200" i="1" baseline="-25000" smtClean="0"/>
              <a:t> </a:t>
            </a:r>
            <a:r>
              <a:rPr lang="fr-FR" sz="2200" i="1" noProof="1" smtClean="0"/>
              <a:t>+ w</a:t>
            </a:r>
            <a:r>
              <a:rPr lang="fr-FR" sz="2200" i="1" baseline="-25000" noProof="1" smtClean="0"/>
              <a:t>2j</a:t>
            </a:r>
            <a:r>
              <a:rPr lang="fr-FR" sz="2200" i="1" baseline="-25000" smtClean="0"/>
              <a:t> </a:t>
            </a:r>
            <a:r>
              <a:rPr lang="fr-FR" sz="2200" i="1" noProof="1" smtClean="0"/>
              <a:t>+ … + w</a:t>
            </a:r>
            <a:r>
              <a:rPr lang="fr-FR" sz="2200" i="1" baseline="-25000" noProof="1" smtClean="0"/>
              <a:t>5j </a:t>
            </a:r>
            <a:r>
              <a:rPr lang="fr-FR" sz="2200" noProof="1" smtClean="0">
                <a:sym typeface="Symbol" pitchFamily="18" charset="2"/>
              </a:rPr>
              <a:t>=</a:t>
            </a:r>
            <a:r>
              <a:rPr lang="fr-FR" sz="2200" i="1" noProof="1" smtClean="0">
                <a:sym typeface="Symbol" pitchFamily="18" charset="2"/>
              </a:rPr>
              <a:t> </a:t>
            </a:r>
            <a:r>
              <a:rPr lang="fr-FR" sz="2200" i="1" noProof="1" smtClean="0"/>
              <a:t>v</a:t>
            </a:r>
            <a:r>
              <a:rPr lang="fr-FR" sz="2200" i="1" baseline="-25000" noProof="1" smtClean="0"/>
              <a:t>j</a:t>
            </a:r>
            <a:r>
              <a:rPr lang="fr-FR" sz="2200" i="1" noProof="1" smtClean="0">
                <a:sym typeface="Symbol" pitchFamily="18" charset="2"/>
              </a:rPr>
              <a:t>   </a:t>
            </a:r>
            <a:r>
              <a:rPr lang="en-US" sz="2200" i="1" smtClean="0">
                <a:sym typeface="Symbol" pitchFamily="18" charset="2"/>
              </a:rPr>
              <a:t> </a:t>
            </a:r>
            <a:r>
              <a:rPr lang="en-US" sz="2200" i="1" noProof="1" smtClean="0">
                <a:sym typeface="Symbol" pitchFamily="18" charset="2"/>
              </a:rPr>
              <a:t>j=1,…,8</a:t>
            </a:r>
            <a:r>
              <a:rPr lang="en-US" sz="2200" noProof="1" smtClean="0">
                <a:sym typeface="Symbol" pitchFamily="18" charset="2"/>
              </a:rPr>
              <a:t> </a:t>
            </a:r>
            <a:r>
              <a:rPr lang="en-US" sz="2200" smtClean="0">
                <a:sym typeface="Symbol" pitchFamily="18" charset="2"/>
              </a:rPr>
              <a:t>  </a:t>
            </a:r>
            <a:r>
              <a:rPr lang="en-US" sz="2200" noProof="1" smtClean="0">
                <a:sym typeface="Symbol" pitchFamily="18" charset="2"/>
              </a:rPr>
              <a:t>(20)</a:t>
            </a:r>
          </a:p>
          <a:p>
            <a:pPr eaLnBrk="1" hangingPunct="1">
              <a:buFontTx/>
              <a:buNone/>
            </a:pPr>
            <a:r>
              <a:rPr lang="en-US" sz="2200" i="1" noProof="1" smtClean="0"/>
              <a:t>			 w</a:t>
            </a:r>
            <a:r>
              <a:rPr lang="en-US" sz="2200" i="1" baseline="-25000" noProof="1" smtClean="0"/>
              <a:t>i</a:t>
            </a:r>
            <a:r>
              <a:rPr lang="en-US" sz="2200" i="1" baseline="-25000" smtClean="0"/>
              <a:t>j</a:t>
            </a:r>
            <a:r>
              <a:rPr lang="en-US" sz="2200" i="1" noProof="1" smtClean="0"/>
              <a:t>, v</a:t>
            </a:r>
            <a:r>
              <a:rPr lang="en-US" sz="2200" i="1" baseline="-25000" noProof="1" smtClean="0"/>
              <a:t>j</a:t>
            </a:r>
            <a:r>
              <a:rPr lang="en-US" sz="2200" i="1" noProof="1" smtClean="0"/>
              <a:t> </a:t>
            </a:r>
            <a:r>
              <a:rPr lang="en-US" sz="2200" noProof="1" smtClean="0">
                <a:sym typeface="Symbol" pitchFamily="18" charset="2"/>
              </a:rPr>
              <a:t></a:t>
            </a:r>
            <a:r>
              <a:rPr lang="en-US" sz="2200" i="1" noProof="1" smtClean="0">
                <a:sym typeface="Symbol" pitchFamily="18" charset="2"/>
              </a:rPr>
              <a:t> 0 </a:t>
            </a:r>
            <a:r>
              <a:rPr lang="en-US" sz="2200" i="1" smtClean="0">
                <a:sym typeface="Symbol" pitchFamily="18" charset="2"/>
              </a:rPr>
              <a:t>     </a:t>
            </a:r>
            <a:r>
              <a:rPr lang="en-US" sz="2200" i="1" noProof="1" smtClean="0">
                <a:sym typeface="Symbol" pitchFamily="18" charset="2"/>
              </a:rPr>
              <a:t>i=1,…,5 </a:t>
            </a:r>
            <a:r>
              <a:rPr lang="en-US" sz="2200" i="1" smtClean="0">
                <a:sym typeface="Symbol" pitchFamily="18" charset="2"/>
              </a:rPr>
              <a:t>    </a:t>
            </a:r>
            <a:r>
              <a:rPr lang="en-US" sz="2200" i="1" noProof="1" smtClean="0">
                <a:sym typeface="Symbol" pitchFamily="18" charset="2"/>
              </a:rPr>
              <a:t>j=1,…,8</a:t>
            </a:r>
            <a:r>
              <a:rPr lang="en-US" sz="2200" noProof="1" smtClean="0">
                <a:sym typeface="Symbol" pitchFamily="18" charset="2"/>
              </a:rPr>
              <a:t> </a:t>
            </a:r>
            <a:r>
              <a:rPr lang="en-US" sz="2200" smtClean="0">
                <a:sym typeface="Symbol" pitchFamily="18" charset="2"/>
              </a:rPr>
              <a:t>     </a:t>
            </a:r>
            <a:r>
              <a:rPr lang="en-US" sz="2200" noProof="1" smtClean="0">
                <a:sym typeface="Symbol" pitchFamily="18" charset="2"/>
              </a:rPr>
              <a:t>(21)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2: le modèle multicritère</a:t>
            </a:r>
            <a:r>
              <a:rPr lang="fr-CA" sz="3600" smtClean="0"/>
              <a:t>  </a:t>
            </a:r>
            <a:endParaRPr lang="fr-FR" sz="3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53B8AEC8-F320-4ECE-8A80-DF081567F95A}" type="slidenum">
              <a:rPr lang="fr-FR"/>
              <a:pPr/>
              <a:t>31</a:t>
            </a:fld>
            <a:endParaRPr lang="fr-FR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74613"/>
            <a:ext cx="8229600" cy="828675"/>
          </a:xfrm>
        </p:spPr>
        <p:txBody>
          <a:bodyPr/>
          <a:lstStyle/>
          <a:p>
            <a:pPr eaLnBrk="1" hangingPunct="1"/>
            <a:r>
              <a:rPr lang="fr-CA" smtClean="0"/>
              <a:t>Exemple 2: le réseau  </a:t>
            </a:r>
            <a:endParaRPr lang="fr-FR" smtClean="0"/>
          </a:p>
        </p:txBody>
      </p:sp>
      <p:grpSp>
        <p:nvGrpSpPr>
          <p:cNvPr id="33796" name="Group 622"/>
          <p:cNvGrpSpPr>
            <a:grpSpLocks/>
          </p:cNvGrpSpPr>
          <p:nvPr/>
        </p:nvGrpSpPr>
        <p:grpSpPr bwMode="auto">
          <a:xfrm>
            <a:off x="514350" y="895350"/>
            <a:ext cx="7366000" cy="5934075"/>
            <a:chOff x="324" y="564"/>
            <a:chExt cx="4640" cy="3738"/>
          </a:xfrm>
        </p:grpSpPr>
        <p:grpSp>
          <p:nvGrpSpPr>
            <p:cNvPr id="33797" name="Group 210"/>
            <p:cNvGrpSpPr>
              <a:grpSpLocks/>
            </p:cNvGrpSpPr>
            <p:nvPr/>
          </p:nvGrpSpPr>
          <p:grpSpPr bwMode="auto">
            <a:xfrm>
              <a:off x="2803" y="785"/>
              <a:ext cx="348" cy="262"/>
              <a:chOff x="3601" y="1256"/>
              <a:chExt cx="348" cy="262"/>
            </a:xfrm>
          </p:grpSpPr>
          <p:sp>
            <p:nvSpPr>
              <p:cNvPr id="34027" name="Text Box 7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V</a:t>
                </a:r>
                <a:r>
                  <a:rPr lang="fr-FR" sz="2000" baseline="-250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34028" name="Oval 209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798" name="Group 211"/>
            <p:cNvGrpSpPr>
              <a:grpSpLocks/>
            </p:cNvGrpSpPr>
            <p:nvPr/>
          </p:nvGrpSpPr>
          <p:grpSpPr bwMode="auto">
            <a:xfrm>
              <a:off x="4105" y="785"/>
              <a:ext cx="348" cy="262"/>
              <a:chOff x="3601" y="1256"/>
              <a:chExt cx="348" cy="262"/>
            </a:xfrm>
          </p:grpSpPr>
          <p:sp>
            <p:nvSpPr>
              <p:cNvPr id="34025" name="Text Box 212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P</a:t>
                </a:r>
                <a:r>
                  <a:rPr lang="fr-FR" sz="2000" baseline="-250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34026" name="Oval 213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799" name="Line 229"/>
            <p:cNvSpPr>
              <a:spLocks noChangeShapeType="1"/>
            </p:cNvSpPr>
            <p:nvPr/>
          </p:nvSpPr>
          <p:spPr bwMode="auto">
            <a:xfrm>
              <a:off x="3060" y="934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0" name="Text Box 230"/>
            <p:cNvSpPr txBox="1">
              <a:spLocks noChangeArrowheads="1"/>
            </p:cNvSpPr>
            <p:nvPr/>
          </p:nvSpPr>
          <p:spPr bwMode="auto">
            <a:xfrm>
              <a:off x="3132" y="726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  <p:sp>
          <p:nvSpPr>
            <p:cNvPr id="33801" name="Line 231"/>
            <p:cNvSpPr>
              <a:spLocks noChangeShapeType="1"/>
            </p:cNvSpPr>
            <p:nvPr/>
          </p:nvSpPr>
          <p:spPr bwMode="auto">
            <a:xfrm>
              <a:off x="4362" y="934"/>
              <a:ext cx="564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2" name="Text Box 232"/>
            <p:cNvSpPr txBox="1">
              <a:spLocks noChangeArrowheads="1"/>
            </p:cNvSpPr>
            <p:nvPr/>
          </p:nvSpPr>
          <p:spPr bwMode="auto">
            <a:xfrm>
              <a:off x="4362" y="720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(1 ; 1)</a:t>
              </a:r>
            </a:p>
          </p:txBody>
        </p:sp>
        <p:sp>
          <p:nvSpPr>
            <p:cNvPr id="33803" name="Oval 233"/>
            <p:cNvSpPr>
              <a:spLocks noChangeArrowheads="1"/>
            </p:cNvSpPr>
            <p:nvPr/>
          </p:nvSpPr>
          <p:spPr bwMode="auto">
            <a:xfrm>
              <a:off x="4926" y="918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4" name="Line 234"/>
            <p:cNvSpPr>
              <a:spLocks noChangeShapeType="1"/>
            </p:cNvSpPr>
            <p:nvPr/>
          </p:nvSpPr>
          <p:spPr bwMode="auto">
            <a:xfrm>
              <a:off x="3786" y="594"/>
              <a:ext cx="396" cy="24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5" name="Oval 235"/>
            <p:cNvSpPr>
              <a:spLocks noChangeArrowheads="1"/>
            </p:cNvSpPr>
            <p:nvPr/>
          </p:nvSpPr>
          <p:spPr bwMode="auto">
            <a:xfrm>
              <a:off x="3756" y="564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6" name="Text Box 238"/>
            <p:cNvSpPr txBox="1">
              <a:spLocks noChangeArrowheads="1"/>
            </p:cNvSpPr>
            <p:nvPr/>
          </p:nvSpPr>
          <p:spPr bwMode="auto">
            <a:xfrm rot="1768428">
              <a:off x="3714" y="642"/>
              <a:ext cx="420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96</a:t>
              </a:r>
            </a:p>
          </p:txBody>
        </p:sp>
        <p:sp>
          <p:nvSpPr>
            <p:cNvPr id="33807" name="Rectangle 239"/>
            <p:cNvSpPr>
              <a:spLocks noChangeArrowheads="1"/>
            </p:cNvSpPr>
            <p:nvPr/>
          </p:nvSpPr>
          <p:spPr bwMode="auto">
            <a:xfrm rot="1819677">
              <a:off x="3781" y="681"/>
              <a:ext cx="276" cy="14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808" name="Group 370"/>
            <p:cNvGrpSpPr>
              <a:grpSpLocks/>
            </p:cNvGrpSpPr>
            <p:nvPr/>
          </p:nvGrpSpPr>
          <p:grpSpPr bwMode="auto">
            <a:xfrm>
              <a:off x="2803" y="1229"/>
              <a:ext cx="348" cy="262"/>
              <a:chOff x="3601" y="1256"/>
              <a:chExt cx="348" cy="262"/>
            </a:xfrm>
          </p:grpSpPr>
          <p:sp>
            <p:nvSpPr>
              <p:cNvPr id="34023" name="Text Box 371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V</a:t>
                </a:r>
                <a:r>
                  <a:rPr lang="fr-FR" sz="2000" baseline="-25000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34024" name="Oval 372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09" name="Group 373"/>
            <p:cNvGrpSpPr>
              <a:grpSpLocks/>
            </p:cNvGrpSpPr>
            <p:nvPr/>
          </p:nvGrpSpPr>
          <p:grpSpPr bwMode="auto">
            <a:xfrm>
              <a:off x="4105" y="1229"/>
              <a:ext cx="348" cy="262"/>
              <a:chOff x="3601" y="1256"/>
              <a:chExt cx="348" cy="262"/>
            </a:xfrm>
          </p:grpSpPr>
          <p:sp>
            <p:nvSpPr>
              <p:cNvPr id="34021" name="Text Box 374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P</a:t>
                </a:r>
                <a:r>
                  <a:rPr lang="fr-FR" sz="2000" baseline="-25000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34022" name="Oval 375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10" name="Line 376"/>
            <p:cNvSpPr>
              <a:spLocks noChangeShapeType="1"/>
            </p:cNvSpPr>
            <p:nvPr/>
          </p:nvSpPr>
          <p:spPr bwMode="auto">
            <a:xfrm>
              <a:off x="3060" y="1378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1" name="Text Box 377"/>
            <p:cNvSpPr txBox="1">
              <a:spLocks noChangeArrowheads="1"/>
            </p:cNvSpPr>
            <p:nvPr/>
          </p:nvSpPr>
          <p:spPr bwMode="auto">
            <a:xfrm>
              <a:off x="3132" y="1170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  <p:sp>
          <p:nvSpPr>
            <p:cNvPr id="33812" name="Line 378"/>
            <p:cNvSpPr>
              <a:spLocks noChangeShapeType="1"/>
            </p:cNvSpPr>
            <p:nvPr/>
          </p:nvSpPr>
          <p:spPr bwMode="auto">
            <a:xfrm>
              <a:off x="4362" y="1378"/>
              <a:ext cx="564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3" name="Text Box 379"/>
            <p:cNvSpPr txBox="1">
              <a:spLocks noChangeArrowheads="1"/>
            </p:cNvSpPr>
            <p:nvPr/>
          </p:nvSpPr>
          <p:spPr bwMode="auto">
            <a:xfrm>
              <a:off x="4362" y="1164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(1 ; 1)</a:t>
              </a:r>
            </a:p>
          </p:txBody>
        </p:sp>
        <p:sp>
          <p:nvSpPr>
            <p:cNvPr id="33814" name="Oval 380"/>
            <p:cNvSpPr>
              <a:spLocks noChangeArrowheads="1"/>
            </p:cNvSpPr>
            <p:nvPr/>
          </p:nvSpPr>
          <p:spPr bwMode="auto">
            <a:xfrm>
              <a:off x="4926" y="1362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15" name="Line 381"/>
            <p:cNvSpPr>
              <a:spLocks noChangeShapeType="1"/>
            </p:cNvSpPr>
            <p:nvPr/>
          </p:nvSpPr>
          <p:spPr bwMode="auto">
            <a:xfrm>
              <a:off x="3786" y="1038"/>
              <a:ext cx="396" cy="24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6" name="Oval 382"/>
            <p:cNvSpPr>
              <a:spLocks noChangeArrowheads="1"/>
            </p:cNvSpPr>
            <p:nvPr/>
          </p:nvSpPr>
          <p:spPr bwMode="auto">
            <a:xfrm>
              <a:off x="3756" y="1008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817" name="Group 499"/>
            <p:cNvGrpSpPr>
              <a:grpSpLocks/>
            </p:cNvGrpSpPr>
            <p:nvPr/>
          </p:nvGrpSpPr>
          <p:grpSpPr bwMode="auto">
            <a:xfrm>
              <a:off x="3132" y="1332"/>
              <a:ext cx="474" cy="231"/>
              <a:chOff x="3294" y="1308"/>
              <a:chExt cx="474" cy="231"/>
            </a:xfrm>
          </p:grpSpPr>
          <p:sp>
            <p:nvSpPr>
              <p:cNvPr id="34019" name="Text Box 383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-1080</a:t>
                </a:r>
              </a:p>
            </p:txBody>
          </p:sp>
          <p:sp>
            <p:nvSpPr>
              <p:cNvPr id="34020" name="Rectangle 384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18" name="Text Box 385"/>
            <p:cNvSpPr txBox="1">
              <a:spLocks noChangeArrowheads="1"/>
            </p:cNvSpPr>
            <p:nvPr/>
          </p:nvSpPr>
          <p:spPr bwMode="auto">
            <a:xfrm rot="1768428">
              <a:off x="3714" y="1086"/>
              <a:ext cx="420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144</a:t>
              </a:r>
            </a:p>
          </p:txBody>
        </p:sp>
        <p:sp>
          <p:nvSpPr>
            <p:cNvPr id="33819" name="Rectangle 386"/>
            <p:cNvSpPr>
              <a:spLocks noChangeArrowheads="1"/>
            </p:cNvSpPr>
            <p:nvPr/>
          </p:nvSpPr>
          <p:spPr bwMode="auto">
            <a:xfrm rot="1819677">
              <a:off x="3781" y="1125"/>
              <a:ext cx="276" cy="14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820" name="Group 388"/>
            <p:cNvGrpSpPr>
              <a:grpSpLocks/>
            </p:cNvGrpSpPr>
            <p:nvPr/>
          </p:nvGrpSpPr>
          <p:grpSpPr bwMode="auto">
            <a:xfrm>
              <a:off x="2796" y="1679"/>
              <a:ext cx="348" cy="262"/>
              <a:chOff x="3601" y="1256"/>
              <a:chExt cx="348" cy="262"/>
            </a:xfrm>
          </p:grpSpPr>
          <p:sp>
            <p:nvSpPr>
              <p:cNvPr id="34017" name="Text Box 389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V</a:t>
                </a:r>
                <a:r>
                  <a:rPr lang="fr-FR" sz="2000" baseline="-250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34018" name="Oval 390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21" name="Group 391"/>
            <p:cNvGrpSpPr>
              <a:grpSpLocks/>
            </p:cNvGrpSpPr>
            <p:nvPr/>
          </p:nvGrpSpPr>
          <p:grpSpPr bwMode="auto">
            <a:xfrm>
              <a:off x="4098" y="1679"/>
              <a:ext cx="348" cy="262"/>
              <a:chOff x="3601" y="1256"/>
              <a:chExt cx="348" cy="262"/>
            </a:xfrm>
          </p:grpSpPr>
          <p:sp>
            <p:nvSpPr>
              <p:cNvPr id="34015" name="Text Box 392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P</a:t>
                </a:r>
                <a:r>
                  <a:rPr lang="fr-FR" sz="2000" baseline="-250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34016" name="Oval 393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22" name="Line 394"/>
            <p:cNvSpPr>
              <a:spLocks noChangeShapeType="1"/>
            </p:cNvSpPr>
            <p:nvPr/>
          </p:nvSpPr>
          <p:spPr bwMode="auto">
            <a:xfrm>
              <a:off x="3053" y="1828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23" name="Text Box 395"/>
            <p:cNvSpPr txBox="1">
              <a:spLocks noChangeArrowheads="1"/>
            </p:cNvSpPr>
            <p:nvPr/>
          </p:nvSpPr>
          <p:spPr bwMode="auto">
            <a:xfrm>
              <a:off x="3125" y="1620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  <p:sp>
          <p:nvSpPr>
            <p:cNvPr id="33824" name="Line 396"/>
            <p:cNvSpPr>
              <a:spLocks noChangeShapeType="1"/>
            </p:cNvSpPr>
            <p:nvPr/>
          </p:nvSpPr>
          <p:spPr bwMode="auto">
            <a:xfrm>
              <a:off x="4355" y="1828"/>
              <a:ext cx="564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25" name="Text Box 397"/>
            <p:cNvSpPr txBox="1">
              <a:spLocks noChangeArrowheads="1"/>
            </p:cNvSpPr>
            <p:nvPr/>
          </p:nvSpPr>
          <p:spPr bwMode="auto">
            <a:xfrm>
              <a:off x="4355" y="1614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(1 ; 1)</a:t>
              </a:r>
            </a:p>
          </p:txBody>
        </p:sp>
        <p:sp>
          <p:nvSpPr>
            <p:cNvPr id="33826" name="Oval 398"/>
            <p:cNvSpPr>
              <a:spLocks noChangeArrowheads="1"/>
            </p:cNvSpPr>
            <p:nvPr/>
          </p:nvSpPr>
          <p:spPr bwMode="auto">
            <a:xfrm>
              <a:off x="4919" y="1812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27" name="Line 399"/>
            <p:cNvSpPr>
              <a:spLocks noChangeShapeType="1"/>
            </p:cNvSpPr>
            <p:nvPr/>
          </p:nvSpPr>
          <p:spPr bwMode="auto">
            <a:xfrm>
              <a:off x="3779" y="1488"/>
              <a:ext cx="396" cy="24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28" name="Oval 400"/>
            <p:cNvSpPr>
              <a:spLocks noChangeArrowheads="1"/>
            </p:cNvSpPr>
            <p:nvPr/>
          </p:nvSpPr>
          <p:spPr bwMode="auto">
            <a:xfrm>
              <a:off x="3749" y="1458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29" name="Text Box 403"/>
            <p:cNvSpPr txBox="1">
              <a:spLocks noChangeArrowheads="1"/>
            </p:cNvSpPr>
            <p:nvPr/>
          </p:nvSpPr>
          <p:spPr bwMode="auto">
            <a:xfrm rot="1768428">
              <a:off x="3707" y="1536"/>
              <a:ext cx="420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120</a:t>
              </a:r>
            </a:p>
          </p:txBody>
        </p:sp>
        <p:sp>
          <p:nvSpPr>
            <p:cNvPr id="33830" name="Rectangle 404"/>
            <p:cNvSpPr>
              <a:spLocks noChangeArrowheads="1"/>
            </p:cNvSpPr>
            <p:nvPr/>
          </p:nvSpPr>
          <p:spPr bwMode="auto">
            <a:xfrm rot="1819677">
              <a:off x="3774" y="1575"/>
              <a:ext cx="276" cy="14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831" name="Group 406"/>
            <p:cNvGrpSpPr>
              <a:grpSpLocks/>
            </p:cNvGrpSpPr>
            <p:nvPr/>
          </p:nvGrpSpPr>
          <p:grpSpPr bwMode="auto">
            <a:xfrm>
              <a:off x="2802" y="2141"/>
              <a:ext cx="348" cy="262"/>
              <a:chOff x="3601" y="1256"/>
              <a:chExt cx="348" cy="262"/>
            </a:xfrm>
          </p:grpSpPr>
          <p:sp>
            <p:nvSpPr>
              <p:cNvPr id="34013" name="Text Box 407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V</a:t>
                </a:r>
                <a:r>
                  <a:rPr lang="fr-FR" sz="2000" baseline="-25000">
                    <a:latin typeface="Times New Roman" pitchFamily="18" charset="0"/>
                  </a:rPr>
                  <a:t>4</a:t>
                </a:r>
              </a:p>
            </p:txBody>
          </p:sp>
          <p:sp>
            <p:nvSpPr>
              <p:cNvPr id="34014" name="Oval 408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32" name="Group 409"/>
            <p:cNvGrpSpPr>
              <a:grpSpLocks/>
            </p:cNvGrpSpPr>
            <p:nvPr/>
          </p:nvGrpSpPr>
          <p:grpSpPr bwMode="auto">
            <a:xfrm>
              <a:off x="4104" y="2141"/>
              <a:ext cx="348" cy="262"/>
              <a:chOff x="3601" y="1256"/>
              <a:chExt cx="348" cy="262"/>
            </a:xfrm>
          </p:grpSpPr>
          <p:sp>
            <p:nvSpPr>
              <p:cNvPr id="34011" name="Text Box 410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P</a:t>
                </a:r>
                <a:r>
                  <a:rPr lang="fr-FR" sz="2000" baseline="-25000">
                    <a:latin typeface="Times New Roman" pitchFamily="18" charset="0"/>
                  </a:rPr>
                  <a:t>4</a:t>
                </a:r>
              </a:p>
            </p:txBody>
          </p:sp>
          <p:sp>
            <p:nvSpPr>
              <p:cNvPr id="34012" name="Oval 411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33" name="Line 412"/>
            <p:cNvSpPr>
              <a:spLocks noChangeShapeType="1"/>
            </p:cNvSpPr>
            <p:nvPr/>
          </p:nvSpPr>
          <p:spPr bwMode="auto">
            <a:xfrm>
              <a:off x="3059" y="2290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34" name="Text Box 413"/>
            <p:cNvSpPr txBox="1">
              <a:spLocks noChangeArrowheads="1"/>
            </p:cNvSpPr>
            <p:nvPr/>
          </p:nvSpPr>
          <p:spPr bwMode="auto">
            <a:xfrm>
              <a:off x="3131" y="2082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  <p:sp>
          <p:nvSpPr>
            <p:cNvPr id="33835" name="Line 414"/>
            <p:cNvSpPr>
              <a:spLocks noChangeShapeType="1"/>
            </p:cNvSpPr>
            <p:nvPr/>
          </p:nvSpPr>
          <p:spPr bwMode="auto">
            <a:xfrm>
              <a:off x="4361" y="2290"/>
              <a:ext cx="564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36" name="Text Box 415"/>
            <p:cNvSpPr txBox="1">
              <a:spLocks noChangeArrowheads="1"/>
            </p:cNvSpPr>
            <p:nvPr/>
          </p:nvSpPr>
          <p:spPr bwMode="auto">
            <a:xfrm>
              <a:off x="4361" y="2076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(1 ; 1)</a:t>
              </a:r>
            </a:p>
          </p:txBody>
        </p:sp>
        <p:sp>
          <p:nvSpPr>
            <p:cNvPr id="33837" name="Oval 416"/>
            <p:cNvSpPr>
              <a:spLocks noChangeArrowheads="1"/>
            </p:cNvSpPr>
            <p:nvPr/>
          </p:nvSpPr>
          <p:spPr bwMode="auto">
            <a:xfrm>
              <a:off x="4925" y="2274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38" name="Line 417"/>
            <p:cNvSpPr>
              <a:spLocks noChangeShapeType="1"/>
            </p:cNvSpPr>
            <p:nvPr/>
          </p:nvSpPr>
          <p:spPr bwMode="auto">
            <a:xfrm>
              <a:off x="3785" y="1950"/>
              <a:ext cx="396" cy="24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39" name="Oval 418"/>
            <p:cNvSpPr>
              <a:spLocks noChangeArrowheads="1"/>
            </p:cNvSpPr>
            <p:nvPr/>
          </p:nvSpPr>
          <p:spPr bwMode="auto">
            <a:xfrm>
              <a:off x="3755" y="1920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40" name="Text Box 421"/>
            <p:cNvSpPr txBox="1">
              <a:spLocks noChangeArrowheads="1"/>
            </p:cNvSpPr>
            <p:nvPr/>
          </p:nvSpPr>
          <p:spPr bwMode="auto">
            <a:xfrm rot="1768428">
              <a:off x="3713" y="1998"/>
              <a:ext cx="420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108</a:t>
              </a:r>
            </a:p>
          </p:txBody>
        </p:sp>
        <p:sp>
          <p:nvSpPr>
            <p:cNvPr id="33841" name="Rectangle 422"/>
            <p:cNvSpPr>
              <a:spLocks noChangeArrowheads="1"/>
            </p:cNvSpPr>
            <p:nvPr/>
          </p:nvSpPr>
          <p:spPr bwMode="auto">
            <a:xfrm rot="1819677">
              <a:off x="3780" y="2037"/>
              <a:ext cx="276" cy="14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842" name="Group 424"/>
            <p:cNvGrpSpPr>
              <a:grpSpLocks/>
            </p:cNvGrpSpPr>
            <p:nvPr/>
          </p:nvGrpSpPr>
          <p:grpSpPr bwMode="auto">
            <a:xfrm>
              <a:off x="2797" y="2609"/>
              <a:ext cx="348" cy="262"/>
              <a:chOff x="3601" y="1256"/>
              <a:chExt cx="348" cy="262"/>
            </a:xfrm>
          </p:grpSpPr>
          <p:sp>
            <p:nvSpPr>
              <p:cNvPr id="34009" name="Text Box 425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V</a:t>
                </a:r>
                <a:r>
                  <a:rPr lang="fr-FR" sz="2000" baseline="-25000">
                    <a:latin typeface="Times New Roman" pitchFamily="18" charset="0"/>
                  </a:rPr>
                  <a:t>5</a:t>
                </a:r>
              </a:p>
            </p:txBody>
          </p:sp>
          <p:sp>
            <p:nvSpPr>
              <p:cNvPr id="34010" name="Oval 426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43" name="Group 427"/>
            <p:cNvGrpSpPr>
              <a:grpSpLocks/>
            </p:cNvGrpSpPr>
            <p:nvPr/>
          </p:nvGrpSpPr>
          <p:grpSpPr bwMode="auto">
            <a:xfrm>
              <a:off x="4099" y="2609"/>
              <a:ext cx="348" cy="262"/>
              <a:chOff x="3601" y="1256"/>
              <a:chExt cx="348" cy="262"/>
            </a:xfrm>
          </p:grpSpPr>
          <p:sp>
            <p:nvSpPr>
              <p:cNvPr id="34007" name="Text Box 428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P</a:t>
                </a:r>
                <a:r>
                  <a:rPr lang="fr-FR" sz="2000" baseline="-25000">
                    <a:latin typeface="Times New Roman" pitchFamily="18" charset="0"/>
                  </a:rPr>
                  <a:t>5</a:t>
                </a:r>
              </a:p>
            </p:txBody>
          </p:sp>
          <p:sp>
            <p:nvSpPr>
              <p:cNvPr id="34008" name="Oval 429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44" name="Line 430"/>
            <p:cNvSpPr>
              <a:spLocks noChangeShapeType="1"/>
            </p:cNvSpPr>
            <p:nvPr/>
          </p:nvSpPr>
          <p:spPr bwMode="auto">
            <a:xfrm>
              <a:off x="3054" y="2758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45" name="Text Box 431"/>
            <p:cNvSpPr txBox="1">
              <a:spLocks noChangeArrowheads="1"/>
            </p:cNvSpPr>
            <p:nvPr/>
          </p:nvSpPr>
          <p:spPr bwMode="auto">
            <a:xfrm>
              <a:off x="3126" y="2550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  <p:sp>
          <p:nvSpPr>
            <p:cNvPr id="33846" name="Line 432"/>
            <p:cNvSpPr>
              <a:spLocks noChangeShapeType="1"/>
            </p:cNvSpPr>
            <p:nvPr/>
          </p:nvSpPr>
          <p:spPr bwMode="auto">
            <a:xfrm>
              <a:off x="4356" y="2758"/>
              <a:ext cx="564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47" name="Text Box 433"/>
            <p:cNvSpPr txBox="1">
              <a:spLocks noChangeArrowheads="1"/>
            </p:cNvSpPr>
            <p:nvPr/>
          </p:nvSpPr>
          <p:spPr bwMode="auto">
            <a:xfrm>
              <a:off x="4356" y="2544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(1 ; 1)</a:t>
              </a:r>
            </a:p>
          </p:txBody>
        </p:sp>
        <p:sp>
          <p:nvSpPr>
            <p:cNvPr id="33848" name="Oval 434"/>
            <p:cNvSpPr>
              <a:spLocks noChangeArrowheads="1"/>
            </p:cNvSpPr>
            <p:nvPr/>
          </p:nvSpPr>
          <p:spPr bwMode="auto">
            <a:xfrm>
              <a:off x="4920" y="2742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49" name="Line 435"/>
            <p:cNvSpPr>
              <a:spLocks noChangeShapeType="1"/>
            </p:cNvSpPr>
            <p:nvPr/>
          </p:nvSpPr>
          <p:spPr bwMode="auto">
            <a:xfrm>
              <a:off x="3780" y="2418"/>
              <a:ext cx="396" cy="24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50" name="Oval 436"/>
            <p:cNvSpPr>
              <a:spLocks noChangeArrowheads="1"/>
            </p:cNvSpPr>
            <p:nvPr/>
          </p:nvSpPr>
          <p:spPr bwMode="auto">
            <a:xfrm>
              <a:off x="3750" y="2388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51" name="Text Box 439"/>
            <p:cNvSpPr txBox="1">
              <a:spLocks noChangeArrowheads="1"/>
            </p:cNvSpPr>
            <p:nvPr/>
          </p:nvSpPr>
          <p:spPr bwMode="auto">
            <a:xfrm rot="1768428">
              <a:off x="3708" y="2466"/>
              <a:ext cx="420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168</a:t>
              </a:r>
            </a:p>
          </p:txBody>
        </p:sp>
        <p:sp>
          <p:nvSpPr>
            <p:cNvPr id="33852" name="Rectangle 440"/>
            <p:cNvSpPr>
              <a:spLocks noChangeArrowheads="1"/>
            </p:cNvSpPr>
            <p:nvPr/>
          </p:nvSpPr>
          <p:spPr bwMode="auto">
            <a:xfrm rot="1819677">
              <a:off x="3775" y="2505"/>
              <a:ext cx="276" cy="14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853" name="Group 442"/>
            <p:cNvGrpSpPr>
              <a:grpSpLocks/>
            </p:cNvGrpSpPr>
            <p:nvPr/>
          </p:nvGrpSpPr>
          <p:grpSpPr bwMode="auto">
            <a:xfrm>
              <a:off x="2797" y="3053"/>
              <a:ext cx="348" cy="262"/>
              <a:chOff x="3601" y="1256"/>
              <a:chExt cx="348" cy="262"/>
            </a:xfrm>
          </p:grpSpPr>
          <p:sp>
            <p:nvSpPr>
              <p:cNvPr id="34005" name="Text Box 443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V</a:t>
                </a:r>
                <a:r>
                  <a:rPr lang="fr-FR" sz="2000" baseline="-25000">
                    <a:latin typeface="Times New Roman" pitchFamily="18" charset="0"/>
                  </a:rPr>
                  <a:t>6</a:t>
                </a:r>
              </a:p>
            </p:txBody>
          </p:sp>
          <p:sp>
            <p:nvSpPr>
              <p:cNvPr id="34006" name="Oval 444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54" name="Group 445"/>
            <p:cNvGrpSpPr>
              <a:grpSpLocks/>
            </p:cNvGrpSpPr>
            <p:nvPr/>
          </p:nvGrpSpPr>
          <p:grpSpPr bwMode="auto">
            <a:xfrm>
              <a:off x="4099" y="3053"/>
              <a:ext cx="348" cy="262"/>
              <a:chOff x="3601" y="1256"/>
              <a:chExt cx="348" cy="262"/>
            </a:xfrm>
          </p:grpSpPr>
          <p:sp>
            <p:nvSpPr>
              <p:cNvPr id="34003" name="Text Box 446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P</a:t>
                </a:r>
                <a:r>
                  <a:rPr lang="fr-FR" sz="2000" baseline="-25000">
                    <a:latin typeface="Times New Roman" pitchFamily="18" charset="0"/>
                  </a:rPr>
                  <a:t>6</a:t>
                </a:r>
              </a:p>
            </p:txBody>
          </p:sp>
          <p:sp>
            <p:nvSpPr>
              <p:cNvPr id="34004" name="Oval 447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55" name="Line 448"/>
            <p:cNvSpPr>
              <a:spLocks noChangeShapeType="1"/>
            </p:cNvSpPr>
            <p:nvPr/>
          </p:nvSpPr>
          <p:spPr bwMode="auto">
            <a:xfrm>
              <a:off x="3054" y="3202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56" name="Text Box 449"/>
            <p:cNvSpPr txBox="1">
              <a:spLocks noChangeArrowheads="1"/>
            </p:cNvSpPr>
            <p:nvPr/>
          </p:nvSpPr>
          <p:spPr bwMode="auto">
            <a:xfrm>
              <a:off x="3126" y="2994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  <p:sp>
          <p:nvSpPr>
            <p:cNvPr id="33857" name="Line 450"/>
            <p:cNvSpPr>
              <a:spLocks noChangeShapeType="1"/>
            </p:cNvSpPr>
            <p:nvPr/>
          </p:nvSpPr>
          <p:spPr bwMode="auto">
            <a:xfrm>
              <a:off x="4356" y="3202"/>
              <a:ext cx="564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58" name="Text Box 451"/>
            <p:cNvSpPr txBox="1">
              <a:spLocks noChangeArrowheads="1"/>
            </p:cNvSpPr>
            <p:nvPr/>
          </p:nvSpPr>
          <p:spPr bwMode="auto">
            <a:xfrm>
              <a:off x="4356" y="2988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(1 ; 1)</a:t>
              </a:r>
            </a:p>
          </p:txBody>
        </p:sp>
        <p:sp>
          <p:nvSpPr>
            <p:cNvPr id="33859" name="Oval 452"/>
            <p:cNvSpPr>
              <a:spLocks noChangeArrowheads="1"/>
            </p:cNvSpPr>
            <p:nvPr/>
          </p:nvSpPr>
          <p:spPr bwMode="auto">
            <a:xfrm>
              <a:off x="4920" y="3186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60" name="Line 453"/>
            <p:cNvSpPr>
              <a:spLocks noChangeShapeType="1"/>
            </p:cNvSpPr>
            <p:nvPr/>
          </p:nvSpPr>
          <p:spPr bwMode="auto">
            <a:xfrm>
              <a:off x="3780" y="2862"/>
              <a:ext cx="396" cy="24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61" name="Oval 454"/>
            <p:cNvSpPr>
              <a:spLocks noChangeArrowheads="1"/>
            </p:cNvSpPr>
            <p:nvPr/>
          </p:nvSpPr>
          <p:spPr bwMode="auto">
            <a:xfrm>
              <a:off x="3750" y="2832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62" name="Text Box 457"/>
            <p:cNvSpPr txBox="1">
              <a:spLocks noChangeArrowheads="1"/>
            </p:cNvSpPr>
            <p:nvPr/>
          </p:nvSpPr>
          <p:spPr bwMode="auto">
            <a:xfrm rot="1768428">
              <a:off x="3708" y="2910"/>
              <a:ext cx="420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78</a:t>
              </a:r>
            </a:p>
          </p:txBody>
        </p:sp>
        <p:sp>
          <p:nvSpPr>
            <p:cNvPr id="33863" name="Rectangle 458"/>
            <p:cNvSpPr>
              <a:spLocks noChangeArrowheads="1"/>
            </p:cNvSpPr>
            <p:nvPr/>
          </p:nvSpPr>
          <p:spPr bwMode="auto">
            <a:xfrm rot="1819677">
              <a:off x="3775" y="2949"/>
              <a:ext cx="276" cy="14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864" name="Group 460"/>
            <p:cNvGrpSpPr>
              <a:grpSpLocks/>
            </p:cNvGrpSpPr>
            <p:nvPr/>
          </p:nvGrpSpPr>
          <p:grpSpPr bwMode="auto">
            <a:xfrm>
              <a:off x="2796" y="3503"/>
              <a:ext cx="348" cy="262"/>
              <a:chOff x="3601" y="1256"/>
              <a:chExt cx="348" cy="262"/>
            </a:xfrm>
          </p:grpSpPr>
          <p:sp>
            <p:nvSpPr>
              <p:cNvPr id="34001" name="Text Box 461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V</a:t>
                </a:r>
                <a:r>
                  <a:rPr lang="fr-FR" sz="2000" baseline="-25000">
                    <a:latin typeface="Times New Roman" pitchFamily="18" charset="0"/>
                  </a:rPr>
                  <a:t>7</a:t>
                </a:r>
              </a:p>
            </p:txBody>
          </p:sp>
          <p:sp>
            <p:nvSpPr>
              <p:cNvPr id="34002" name="Oval 462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65" name="Group 463"/>
            <p:cNvGrpSpPr>
              <a:grpSpLocks/>
            </p:cNvGrpSpPr>
            <p:nvPr/>
          </p:nvGrpSpPr>
          <p:grpSpPr bwMode="auto">
            <a:xfrm>
              <a:off x="4098" y="3503"/>
              <a:ext cx="348" cy="262"/>
              <a:chOff x="3601" y="1256"/>
              <a:chExt cx="348" cy="262"/>
            </a:xfrm>
          </p:grpSpPr>
          <p:sp>
            <p:nvSpPr>
              <p:cNvPr id="33999" name="Text Box 464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P</a:t>
                </a:r>
                <a:r>
                  <a:rPr lang="fr-FR" sz="2000" baseline="-25000">
                    <a:latin typeface="Times New Roman" pitchFamily="18" charset="0"/>
                  </a:rPr>
                  <a:t>7</a:t>
                </a:r>
              </a:p>
            </p:txBody>
          </p:sp>
          <p:sp>
            <p:nvSpPr>
              <p:cNvPr id="34000" name="Oval 465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66" name="Line 466"/>
            <p:cNvSpPr>
              <a:spLocks noChangeShapeType="1"/>
            </p:cNvSpPr>
            <p:nvPr/>
          </p:nvSpPr>
          <p:spPr bwMode="auto">
            <a:xfrm>
              <a:off x="3053" y="3652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67" name="Text Box 467"/>
            <p:cNvSpPr txBox="1">
              <a:spLocks noChangeArrowheads="1"/>
            </p:cNvSpPr>
            <p:nvPr/>
          </p:nvSpPr>
          <p:spPr bwMode="auto">
            <a:xfrm>
              <a:off x="3125" y="3444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  <p:sp>
          <p:nvSpPr>
            <p:cNvPr id="33868" name="Line 468"/>
            <p:cNvSpPr>
              <a:spLocks noChangeShapeType="1"/>
            </p:cNvSpPr>
            <p:nvPr/>
          </p:nvSpPr>
          <p:spPr bwMode="auto">
            <a:xfrm>
              <a:off x="4355" y="3652"/>
              <a:ext cx="564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69" name="Text Box 469"/>
            <p:cNvSpPr txBox="1">
              <a:spLocks noChangeArrowheads="1"/>
            </p:cNvSpPr>
            <p:nvPr/>
          </p:nvSpPr>
          <p:spPr bwMode="auto">
            <a:xfrm>
              <a:off x="4355" y="3438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(1 ; 1)</a:t>
              </a:r>
            </a:p>
          </p:txBody>
        </p:sp>
        <p:sp>
          <p:nvSpPr>
            <p:cNvPr id="33870" name="Oval 470"/>
            <p:cNvSpPr>
              <a:spLocks noChangeArrowheads="1"/>
            </p:cNvSpPr>
            <p:nvPr/>
          </p:nvSpPr>
          <p:spPr bwMode="auto">
            <a:xfrm>
              <a:off x="4919" y="3636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71" name="Line 471"/>
            <p:cNvSpPr>
              <a:spLocks noChangeShapeType="1"/>
            </p:cNvSpPr>
            <p:nvPr/>
          </p:nvSpPr>
          <p:spPr bwMode="auto">
            <a:xfrm>
              <a:off x="3779" y="3312"/>
              <a:ext cx="396" cy="24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72" name="Oval 472"/>
            <p:cNvSpPr>
              <a:spLocks noChangeArrowheads="1"/>
            </p:cNvSpPr>
            <p:nvPr/>
          </p:nvSpPr>
          <p:spPr bwMode="auto">
            <a:xfrm>
              <a:off x="3749" y="3282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73" name="Text Box 475"/>
            <p:cNvSpPr txBox="1">
              <a:spLocks noChangeArrowheads="1"/>
            </p:cNvSpPr>
            <p:nvPr/>
          </p:nvSpPr>
          <p:spPr bwMode="auto">
            <a:xfrm rot="1768428">
              <a:off x="3707" y="3360"/>
              <a:ext cx="420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180</a:t>
              </a:r>
            </a:p>
          </p:txBody>
        </p:sp>
        <p:sp>
          <p:nvSpPr>
            <p:cNvPr id="33874" name="Rectangle 476"/>
            <p:cNvSpPr>
              <a:spLocks noChangeArrowheads="1"/>
            </p:cNvSpPr>
            <p:nvPr/>
          </p:nvSpPr>
          <p:spPr bwMode="auto">
            <a:xfrm rot="1819677">
              <a:off x="3774" y="3399"/>
              <a:ext cx="276" cy="14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875" name="Group 478"/>
            <p:cNvGrpSpPr>
              <a:grpSpLocks/>
            </p:cNvGrpSpPr>
            <p:nvPr/>
          </p:nvGrpSpPr>
          <p:grpSpPr bwMode="auto">
            <a:xfrm>
              <a:off x="2796" y="3965"/>
              <a:ext cx="348" cy="262"/>
              <a:chOff x="3601" y="1256"/>
              <a:chExt cx="348" cy="262"/>
            </a:xfrm>
          </p:grpSpPr>
          <p:sp>
            <p:nvSpPr>
              <p:cNvPr id="33997" name="Text Box 479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V</a:t>
                </a:r>
                <a:r>
                  <a:rPr lang="fr-FR" sz="2000" baseline="-25000">
                    <a:latin typeface="Times New Roman" pitchFamily="18" charset="0"/>
                  </a:rPr>
                  <a:t>8</a:t>
                </a:r>
              </a:p>
            </p:txBody>
          </p:sp>
          <p:sp>
            <p:nvSpPr>
              <p:cNvPr id="33998" name="Oval 480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76" name="Group 481"/>
            <p:cNvGrpSpPr>
              <a:grpSpLocks/>
            </p:cNvGrpSpPr>
            <p:nvPr/>
          </p:nvGrpSpPr>
          <p:grpSpPr bwMode="auto">
            <a:xfrm>
              <a:off x="4098" y="3965"/>
              <a:ext cx="348" cy="262"/>
              <a:chOff x="3601" y="1256"/>
              <a:chExt cx="348" cy="262"/>
            </a:xfrm>
          </p:grpSpPr>
          <p:sp>
            <p:nvSpPr>
              <p:cNvPr id="33995" name="Text Box 482"/>
              <p:cNvSpPr txBox="1">
                <a:spLocks noChangeArrowheads="1"/>
              </p:cNvSpPr>
              <p:nvPr/>
            </p:nvSpPr>
            <p:spPr bwMode="auto">
              <a:xfrm>
                <a:off x="3601" y="1256"/>
                <a:ext cx="348" cy="250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Times New Roman" pitchFamily="18" charset="0"/>
                  </a:rPr>
                  <a:t>P</a:t>
                </a:r>
                <a:r>
                  <a:rPr lang="fr-FR" sz="2000" baseline="-25000">
                    <a:latin typeface="Times New Roman" pitchFamily="18" charset="0"/>
                  </a:rPr>
                  <a:t>8</a:t>
                </a:r>
              </a:p>
            </p:txBody>
          </p:sp>
          <p:sp>
            <p:nvSpPr>
              <p:cNvPr id="33996" name="Oval 483"/>
              <p:cNvSpPr>
                <a:spLocks noChangeArrowheads="1"/>
              </p:cNvSpPr>
              <p:nvPr/>
            </p:nvSpPr>
            <p:spPr bwMode="auto">
              <a:xfrm>
                <a:off x="3618" y="1296"/>
                <a:ext cx="237" cy="222"/>
              </a:xfrm>
              <a:prstGeom prst="ellips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77" name="Line 484"/>
            <p:cNvSpPr>
              <a:spLocks noChangeShapeType="1"/>
            </p:cNvSpPr>
            <p:nvPr/>
          </p:nvSpPr>
          <p:spPr bwMode="auto">
            <a:xfrm>
              <a:off x="3053" y="4114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78" name="Text Box 485"/>
            <p:cNvSpPr txBox="1">
              <a:spLocks noChangeArrowheads="1"/>
            </p:cNvSpPr>
            <p:nvPr/>
          </p:nvSpPr>
          <p:spPr bwMode="auto">
            <a:xfrm>
              <a:off x="3125" y="3906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  <p:sp>
          <p:nvSpPr>
            <p:cNvPr id="33879" name="Line 486"/>
            <p:cNvSpPr>
              <a:spLocks noChangeShapeType="1"/>
            </p:cNvSpPr>
            <p:nvPr/>
          </p:nvSpPr>
          <p:spPr bwMode="auto">
            <a:xfrm>
              <a:off x="4355" y="4114"/>
              <a:ext cx="564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80" name="Text Box 487"/>
            <p:cNvSpPr txBox="1">
              <a:spLocks noChangeArrowheads="1"/>
            </p:cNvSpPr>
            <p:nvPr/>
          </p:nvSpPr>
          <p:spPr bwMode="auto">
            <a:xfrm>
              <a:off x="4355" y="3900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(1 ; 1)</a:t>
              </a:r>
            </a:p>
          </p:txBody>
        </p:sp>
        <p:sp>
          <p:nvSpPr>
            <p:cNvPr id="33881" name="Oval 488"/>
            <p:cNvSpPr>
              <a:spLocks noChangeArrowheads="1"/>
            </p:cNvSpPr>
            <p:nvPr/>
          </p:nvSpPr>
          <p:spPr bwMode="auto">
            <a:xfrm>
              <a:off x="4919" y="4098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82" name="Line 489"/>
            <p:cNvSpPr>
              <a:spLocks noChangeShapeType="1"/>
            </p:cNvSpPr>
            <p:nvPr/>
          </p:nvSpPr>
          <p:spPr bwMode="auto">
            <a:xfrm>
              <a:off x="3779" y="3774"/>
              <a:ext cx="396" cy="24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83" name="Oval 490"/>
            <p:cNvSpPr>
              <a:spLocks noChangeArrowheads="1"/>
            </p:cNvSpPr>
            <p:nvPr/>
          </p:nvSpPr>
          <p:spPr bwMode="auto">
            <a:xfrm>
              <a:off x="3749" y="3744"/>
              <a:ext cx="38" cy="38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84" name="Text Box 493"/>
            <p:cNvSpPr txBox="1">
              <a:spLocks noChangeArrowheads="1"/>
            </p:cNvSpPr>
            <p:nvPr/>
          </p:nvSpPr>
          <p:spPr bwMode="auto">
            <a:xfrm rot="1768428">
              <a:off x="3707" y="3822"/>
              <a:ext cx="420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156</a:t>
              </a:r>
            </a:p>
          </p:txBody>
        </p:sp>
        <p:sp>
          <p:nvSpPr>
            <p:cNvPr id="33885" name="Rectangle 494"/>
            <p:cNvSpPr>
              <a:spLocks noChangeArrowheads="1"/>
            </p:cNvSpPr>
            <p:nvPr/>
          </p:nvSpPr>
          <p:spPr bwMode="auto">
            <a:xfrm rot="1819677">
              <a:off x="3774" y="3861"/>
              <a:ext cx="276" cy="14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3886" name="Group 500"/>
            <p:cNvGrpSpPr>
              <a:grpSpLocks/>
            </p:cNvGrpSpPr>
            <p:nvPr/>
          </p:nvGrpSpPr>
          <p:grpSpPr bwMode="auto">
            <a:xfrm>
              <a:off x="3132" y="894"/>
              <a:ext cx="474" cy="231"/>
              <a:chOff x="3294" y="1308"/>
              <a:chExt cx="474" cy="231"/>
            </a:xfrm>
          </p:grpSpPr>
          <p:sp>
            <p:nvSpPr>
              <p:cNvPr id="33993" name="Text Box 501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-  760</a:t>
                </a:r>
              </a:p>
            </p:txBody>
          </p:sp>
          <p:sp>
            <p:nvSpPr>
              <p:cNvPr id="33994" name="Rectangle 502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87" name="Group 503"/>
            <p:cNvGrpSpPr>
              <a:grpSpLocks/>
            </p:cNvGrpSpPr>
            <p:nvPr/>
          </p:nvGrpSpPr>
          <p:grpSpPr bwMode="auto">
            <a:xfrm>
              <a:off x="3138" y="1788"/>
              <a:ext cx="474" cy="231"/>
              <a:chOff x="3294" y="1308"/>
              <a:chExt cx="474" cy="231"/>
            </a:xfrm>
          </p:grpSpPr>
          <p:sp>
            <p:nvSpPr>
              <p:cNvPr id="33991" name="Text Box 504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-  665</a:t>
                </a:r>
              </a:p>
            </p:txBody>
          </p:sp>
          <p:sp>
            <p:nvSpPr>
              <p:cNvPr id="33992" name="Rectangle 505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88" name="Group 506"/>
            <p:cNvGrpSpPr>
              <a:grpSpLocks/>
            </p:cNvGrpSpPr>
            <p:nvPr/>
          </p:nvGrpSpPr>
          <p:grpSpPr bwMode="auto">
            <a:xfrm>
              <a:off x="3132" y="2244"/>
              <a:ext cx="474" cy="231"/>
              <a:chOff x="3294" y="1308"/>
              <a:chExt cx="474" cy="231"/>
            </a:xfrm>
          </p:grpSpPr>
          <p:sp>
            <p:nvSpPr>
              <p:cNvPr id="33989" name="Text Box 507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-  795</a:t>
                </a:r>
              </a:p>
            </p:txBody>
          </p:sp>
          <p:sp>
            <p:nvSpPr>
              <p:cNvPr id="33990" name="Rectangle 508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89" name="Group 509"/>
            <p:cNvGrpSpPr>
              <a:grpSpLocks/>
            </p:cNvGrpSpPr>
            <p:nvPr/>
          </p:nvGrpSpPr>
          <p:grpSpPr bwMode="auto">
            <a:xfrm>
              <a:off x="3132" y="2712"/>
              <a:ext cx="474" cy="231"/>
              <a:chOff x="3294" y="1308"/>
              <a:chExt cx="474" cy="231"/>
            </a:xfrm>
          </p:grpSpPr>
          <p:sp>
            <p:nvSpPr>
              <p:cNvPr id="33987" name="Text Box 510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-1270</a:t>
                </a:r>
              </a:p>
            </p:txBody>
          </p:sp>
          <p:sp>
            <p:nvSpPr>
              <p:cNvPr id="33988" name="Rectangle 511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90" name="Group 513"/>
            <p:cNvGrpSpPr>
              <a:grpSpLocks/>
            </p:cNvGrpSpPr>
            <p:nvPr/>
          </p:nvGrpSpPr>
          <p:grpSpPr bwMode="auto">
            <a:xfrm>
              <a:off x="3132" y="3156"/>
              <a:ext cx="474" cy="231"/>
              <a:chOff x="3294" y="1308"/>
              <a:chExt cx="474" cy="231"/>
            </a:xfrm>
          </p:grpSpPr>
          <p:sp>
            <p:nvSpPr>
              <p:cNvPr id="33985" name="Text Box 514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-  617</a:t>
                </a:r>
              </a:p>
            </p:txBody>
          </p:sp>
          <p:sp>
            <p:nvSpPr>
              <p:cNvPr id="33986" name="Rectangle 515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91" name="Group 516"/>
            <p:cNvGrpSpPr>
              <a:grpSpLocks/>
            </p:cNvGrpSpPr>
            <p:nvPr/>
          </p:nvGrpSpPr>
          <p:grpSpPr bwMode="auto">
            <a:xfrm>
              <a:off x="3132" y="3606"/>
              <a:ext cx="474" cy="231"/>
              <a:chOff x="3294" y="1308"/>
              <a:chExt cx="474" cy="231"/>
            </a:xfrm>
          </p:grpSpPr>
          <p:sp>
            <p:nvSpPr>
              <p:cNvPr id="33983" name="Text Box 517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-1365</a:t>
                </a:r>
              </a:p>
            </p:txBody>
          </p:sp>
          <p:sp>
            <p:nvSpPr>
              <p:cNvPr id="33984" name="Rectangle 518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92" name="Group 519"/>
            <p:cNvGrpSpPr>
              <a:grpSpLocks/>
            </p:cNvGrpSpPr>
            <p:nvPr/>
          </p:nvGrpSpPr>
          <p:grpSpPr bwMode="auto">
            <a:xfrm>
              <a:off x="3132" y="4071"/>
              <a:ext cx="474" cy="231"/>
              <a:chOff x="3294" y="1308"/>
              <a:chExt cx="474" cy="231"/>
            </a:xfrm>
          </p:grpSpPr>
          <p:sp>
            <p:nvSpPr>
              <p:cNvPr id="33981" name="Text Box 520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-1175</a:t>
                </a:r>
              </a:p>
            </p:txBody>
          </p:sp>
          <p:sp>
            <p:nvSpPr>
              <p:cNvPr id="33982" name="Rectangle 521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893" name="Group 566"/>
            <p:cNvGrpSpPr>
              <a:grpSpLocks/>
            </p:cNvGrpSpPr>
            <p:nvPr/>
          </p:nvGrpSpPr>
          <p:grpSpPr bwMode="auto">
            <a:xfrm>
              <a:off x="324" y="1194"/>
              <a:ext cx="943" cy="1977"/>
              <a:chOff x="330" y="1170"/>
              <a:chExt cx="943" cy="1977"/>
            </a:xfrm>
          </p:grpSpPr>
          <p:grpSp>
            <p:nvGrpSpPr>
              <p:cNvPr id="33946" name="Group 529"/>
              <p:cNvGrpSpPr>
                <a:grpSpLocks/>
              </p:cNvGrpSpPr>
              <p:nvPr/>
            </p:nvGrpSpPr>
            <p:grpSpPr bwMode="auto">
              <a:xfrm>
                <a:off x="330" y="1170"/>
                <a:ext cx="943" cy="321"/>
                <a:chOff x="684" y="1302"/>
                <a:chExt cx="943" cy="321"/>
              </a:xfrm>
            </p:grpSpPr>
            <p:grpSp>
              <p:nvGrpSpPr>
                <p:cNvPr id="33975" name="Group 523"/>
                <p:cNvGrpSpPr>
                  <a:grpSpLocks/>
                </p:cNvGrpSpPr>
                <p:nvPr/>
              </p:nvGrpSpPr>
              <p:grpSpPr bwMode="auto">
                <a:xfrm>
                  <a:off x="1279" y="1361"/>
                  <a:ext cx="348" cy="262"/>
                  <a:chOff x="3601" y="1256"/>
                  <a:chExt cx="348" cy="262"/>
                </a:xfrm>
              </p:grpSpPr>
              <p:sp>
                <p:nvSpPr>
                  <p:cNvPr id="33979" name="Text Box 52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01" y="1256"/>
                    <a:ext cx="348" cy="250"/>
                  </a:xfrm>
                  <a:prstGeom prst="rect">
                    <a:avLst/>
                  </a:prstGeom>
                  <a:noFill/>
                  <a:ln w="12700" cap="sq">
                    <a:noFill/>
                    <a:miter lim="800000"/>
                    <a:headEnd type="none" w="sm" len="sm"/>
                    <a:tailEnd type="none" w="sm" len="sm"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Times New Roman" pitchFamily="18" charset="0"/>
                      </a:rPr>
                      <a:t>C</a:t>
                    </a:r>
                    <a:r>
                      <a:rPr lang="fr-FR" sz="2000" baseline="-25000">
                        <a:latin typeface="Times New Roman" pitchFamily="18" charset="0"/>
                      </a:rPr>
                      <a:t>1</a:t>
                    </a:r>
                  </a:p>
                </p:txBody>
              </p:sp>
              <p:sp>
                <p:nvSpPr>
                  <p:cNvPr id="33980" name="Oval 525"/>
                  <p:cNvSpPr>
                    <a:spLocks noChangeArrowheads="1"/>
                  </p:cNvSpPr>
                  <p:nvPr/>
                </p:nvSpPr>
                <p:spPr bwMode="auto">
                  <a:xfrm>
                    <a:off x="3618" y="1296"/>
                    <a:ext cx="237" cy="222"/>
                  </a:xfrm>
                  <a:prstGeom prst="ellipse">
                    <a:avLst/>
                  </a:prstGeom>
                  <a:noFill/>
                  <a:ln w="1270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3976" name="Line 526"/>
                <p:cNvSpPr>
                  <a:spLocks noChangeShapeType="1"/>
                </p:cNvSpPr>
                <p:nvPr/>
              </p:nvSpPr>
              <p:spPr bwMode="auto">
                <a:xfrm>
                  <a:off x="732" y="1516"/>
                  <a:ext cx="56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3977" name="Text Box 527"/>
                <p:cNvSpPr txBox="1">
                  <a:spLocks noChangeArrowheads="1"/>
                </p:cNvSpPr>
                <p:nvPr/>
              </p:nvSpPr>
              <p:spPr bwMode="auto">
                <a:xfrm>
                  <a:off x="768" y="1302"/>
                  <a:ext cx="522" cy="231"/>
                </a:xfrm>
                <a:prstGeom prst="rect">
                  <a:avLst/>
                </a:prstGeom>
                <a:noFill/>
                <a:ln w="12700" cap="sq">
                  <a:noFill/>
                  <a:miter lim="800000"/>
                  <a:headEnd type="none" w="sm" len="sm"/>
                  <a:tailEnd type="none" w="sm" len="sm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>
                      <a:latin typeface="Times New Roman" pitchFamily="18" charset="0"/>
                    </a:rPr>
                    <a:t>(1 ; 1)</a:t>
                  </a:r>
                </a:p>
              </p:txBody>
            </p:sp>
            <p:sp>
              <p:nvSpPr>
                <p:cNvPr id="33978" name="Oval 528"/>
                <p:cNvSpPr>
                  <a:spLocks noChangeArrowheads="1"/>
                </p:cNvSpPr>
                <p:nvPr/>
              </p:nvSpPr>
              <p:spPr bwMode="auto">
                <a:xfrm>
                  <a:off x="684" y="1500"/>
                  <a:ext cx="38" cy="38"/>
                </a:xfrm>
                <a:prstGeom prst="ellipse">
                  <a:avLst/>
                </a:prstGeom>
                <a:solidFill>
                  <a:schemeClr val="tx2"/>
                </a:solidFill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3947" name="Group 530"/>
              <p:cNvGrpSpPr>
                <a:grpSpLocks/>
              </p:cNvGrpSpPr>
              <p:nvPr/>
            </p:nvGrpSpPr>
            <p:grpSpPr bwMode="auto">
              <a:xfrm>
                <a:off x="330" y="1584"/>
                <a:ext cx="943" cy="321"/>
                <a:chOff x="684" y="1302"/>
                <a:chExt cx="943" cy="321"/>
              </a:xfrm>
            </p:grpSpPr>
            <p:grpSp>
              <p:nvGrpSpPr>
                <p:cNvPr id="33969" name="Group 531"/>
                <p:cNvGrpSpPr>
                  <a:grpSpLocks/>
                </p:cNvGrpSpPr>
                <p:nvPr/>
              </p:nvGrpSpPr>
              <p:grpSpPr bwMode="auto">
                <a:xfrm>
                  <a:off x="1279" y="1361"/>
                  <a:ext cx="348" cy="262"/>
                  <a:chOff x="3601" y="1256"/>
                  <a:chExt cx="348" cy="262"/>
                </a:xfrm>
              </p:grpSpPr>
              <p:sp>
                <p:nvSpPr>
                  <p:cNvPr id="33973" name="Text Box 5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01" y="1256"/>
                    <a:ext cx="348" cy="250"/>
                  </a:xfrm>
                  <a:prstGeom prst="rect">
                    <a:avLst/>
                  </a:prstGeom>
                  <a:noFill/>
                  <a:ln w="12700" cap="sq">
                    <a:noFill/>
                    <a:miter lim="800000"/>
                    <a:headEnd type="none" w="sm" len="sm"/>
                    <a:tailEnd type="none" w="sm" len="sm"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Times New Roman" pitchFamily="18" charset="0"/>
                      </a:rPr>
                      <a:t>C</a:t>
                    </a:r>
                    <a:r>
                      <a:rPr lang="fr-FR" sz="2000" baseline="-25000">
                        <a:latin typeface="Times New Roman" pitchFamily="18" charset="0"/>
                      </a:rPr>
                      <a:t>2</a:t>
                    </a:r>
                  </a:p>
                </p:txBody>
              </p:sp>
              <p:sp>
                <p:nvSpPr>
                  <p:cNvPr id="33974" name="Oval 533"/>
                  <p:cNvSpPr>
                    <a:spLocks noChangeArrowheads="1"/>
                  </p:cNvSpPr>
                  <p:nvPr/>
                </p:nvSpPr>
                <p:spPr bwMode="auto">
                  <a:xfrm>
                    <a:off x="3618" y="1296"/>
                    <a:ext cx="237" cy="222"/>
                  </a:xfrm>
                  <a:prstGeom prst="ellipse">
                    <a:avLst/>
                  </a:prstGeom>
                  <a:noFill/>
                  <a:ln w="1270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3970" name="Line 534"/>
                <p:cNvSpPr>
                  <a:spLocks noChangeShapeType="1"/>
                </p:cNvSpPr>
                <p:nvPr/>
              </p:nvSpPr>
              <p:spPr bwMode="auto">
                <a:xfrm>
                  <a:off x="732" y="1516"/>
                  <a:ext cx="56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3971" name="Text Box 535"/>
                <p:cNvSpPr txBox="1">
                  <a:spLocks noChangeArrowheads="1"/>
                </p:cNvSpPr>
                <p:nvPr/>
              </p:nvSpPr>
              <p:spPr bwMode="auto">
                <a:xfrm>
                  <a:off x="768" y="1302"/>
                  <a:ext cx="522" cy="231"/>
                </a:xfrm>
                <a:prstGeom prst="rect">
                  <a:avLst/>
                </a:prstGeom>
                <a:noFill/>
                <a:ln w="12700" cap="sq">
                  <a:noFill/>
                  <a:miter lim="800000"/>
                  <a:headEnd type="none" w="sm" len="sm"/>
                  <a:tailEnd type="none" w="sm" len="sm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>
                      <a:latin typeface="Times New Roman" pitchFamily="18" charset="0"/>
                    </a:rPr>
                    <a:t>(1 ; 1)</a:t>
                  </a:r>
                </a:p>
              </p:txBody>
            </p:sp>
            <p:sp>
              <p:nvSpPr>
                <p:cNvPr id="33972" name="Oval 536"/>
                <p:cNvSpPr>
                  <a:spLocks noChangeArrowheads="1"/>
                </p:cNvSpPr>
                <p:nvPr/>
              </p:nvSpPr>
              <p:spPr bwMode="auto">
                <a:xfrm>
                  <a:off x="684" y="1500"/>
                  <a:ext cx="38" cy="38"/>
                </a:xfrm>
                <a:prstGeom prst="ellipse">
                  <a:avLst/>
                </a:prstGeom>
                <a:solidFill>
                  <a:schemeClr val="tx2"/>
                </a:solidFill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3948" name="Group 537"/>
              <p:cNvGrpSpPr>
                <a:grpSpLocks/>
              </p:cNvGrpSpPr>
              <p:nvPr/>
            </p:nvGrpSpPr>
            <p:grpSpPr bwMode="auto">
              <a:xfrm>
                <a:off x="330" y="1998"/>
                <a:ext cx="943" cy="321"/>
                <a:chOff x="684" y="1302"/>
                <a:chExt cx="943" cy="321"/>
              </a:xfrm>
            </p:grpSpPr>
            <p:grpSp>
              <p:nvGrpSpPr>
                <p:cNvPr id="33963" name="Group 538"/>
                <p:cNvGrpSpPr>
                  <a:grpSpLocks/>
                </p:cNvGrpSpPr>
                <p:nvPr/>
              </p:nvGrpSpPr>
              <p:grpSpPr bwMode="auto">
                <a:xfrm>
                  <a:off x="1279" y="1361"/>
                  <a:ext cx="348" cy="262"/>
                  <a:chOff x="3601" y="1256"/>
                  <a:chExt cx="348" cy="262"/>
                </a:xfrm>
              </p:grpSpPr>
              <p:sp>
                <p:nvSpPr>
                  <p:cNvPr id="33967" name="Text Box 53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01" y="1256"/>
                    <a:ext cx="348" cy="250"/>
                  </a:xfrm>
                  <a:prstGeom prst="rect">
                    <a:avLst/>
                  </a:prstGeom>
                  <a:noFill/>
                  <a:ln w="12700" cap="sq">
                    <a:noFill/>
                    <a:miter lim="800000"/>
                    <a:headEnd type="none" w="sm" len="sm"/>
                    <a:tailEnd type="none" w="sm" len="sm"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Times New Roman" pitchFamily="18" charset="0"/>
                      </a:rPr>
                      <a:t>C</a:t>
                    </a:r>
                    <a:r>
                      <a:rPr lang="fr-FR" sz="2000" baseline="-25000">
                        <a:latin typeface="Times New Roman" pitchFamily="18" charset="0"/>
                      </a:rPr>
                      <a:t>3</a:t>
                    </a:r>
                  </a:p>
                </p:txBody>
              </p:sp>
              <p:sp>
                <p:nvSpPr>
                  <p:cNvPr id="33968" name="Oval 540"/>
                  <p:cNvSpPr>
                    <a:spLocks noChangeArrowheads="1"/>
                  </p:cNvSpPr>
                  <p:nvPr/>
                </p:nvSpPr>
                <p:spPr bwMode="auto">
                  <a:xfrm>
                    <a:off x="3618" y="1296"/>
                    <a:ext cx="237" cy="222"/>
                  </a:xfrm>
                  <a:prstGeom prst="ellipse">
                    <a:avLst/>
                  </a:prstGeom>
                  <a:noFill/>
                  <a:ln w="1270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3964" name="Line 541"/>
                <p:cNvSpPr>
                  <a:spLocks noChangeShapeType="1"/>
                </p:cNvSpPr>
                <p:nvPr/>
              </p:nvSpPr>
              <p:spPr bwMode="auto">
                <a:xfrm>
                  <a:off x="732" y="1516"/>
                  <a:ext cx="56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3965" name="Text Box 542"/>
                <p:cNvSpPr txBox="1">
                  <a:spLocks noChangeArrowheads="1"/>
                </p:cNvSpPr>
                <p:nvPr/>
              </p:nvSpPr>
              <p:spPr bwMode="auto">
                <a:xfrm>
                  <a:off x="768" y="1302"/>
                  <a:ext cx="522" cy="231"/>
                </a:xfrm>
                <a:prstGeom prst="rect">
                  <a:avLst/>
                </a:prstGeom>
                <a:noFill/>
                <a:ln w="12700" cap="sq">
                  <a:noFill/>
                  <a:miter lim="800000"/>
                  <a:headEnd type="none" w="sm" len="sm"/>
                  <a:tailEnd type="none" w="sm" len="sm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>
                      <a:latin typeface="Times New Roman" pitchFamily="18" charset="0"/>
                    </a:rPr>
                    <a:t>(1 ; 1)</a:t>
                  </a:r>
                </a:p>
              </p:txBody>
            </p:sp>
            <p:sp>
              <p:nvSpPr>
                <p:cNvPr id="33966" name="Oval 543"/>
                <p:cNvSpPr>
                  <a:spLocks noChangeArrowheads="1"/>
                </p:cNvSpPr>
                <p:nvPr/>
              </p:nvSpPr>
              <p:spPr bwMode="auto">
                <a:xfrm>
                  <a:off x="684" y="1500"/>
                  <a:ext cx="38" cy="38"/>
                </a:xfrm>
                <a:prstGeom prst="ellipse">
                  <a:avLst/>
                </a:prstGeom>
                <a:solidFill>
                  <a:schemeClr val="tx2"/>
                </a:solidFill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3949" name="Group 544"/>
              <p:cNvGrpSpPr>
                <a:grpSpLocks/>
              </p:cNvGrpSpPr>
              <p:nvPr/>
            </p:nvGrpSpPr>
            <p:grpSpPr bwMode="auto">
              <a:xfrm>
                <a:off x="330" y="2412"/>
                <a:ext cx="943" cy="321"/>
                <a:chOff x="684" y="1302"/>
                <a:chExt cx="943" cy="321"/>
              </a:xfrm>
            </p:grpSpPr>
            <p:grpSp>
              <p:nvGrpSpPr>
                <p:cNvPr id="33957" name="Group 545"/>
                <p:cNvGrpSpPr>
                  <a:grpSpLocks/>
                </p:cNvGrpSpPr>
                <p:nvPr/>
              </p:nvGrpSpPr>
              <p:grpSpPr bwMode="auto">
                <a:xfrm>
                  <a:off x="1279" y="1361"/>
                  <a:ext cx="348" cy="262"/>
                  <a:chOff x="3601" y="1256"/>
                  <a:chExt cx="348" cy="262"/>
                </a:xfrm>
              </p:grpSpPr>
              <p:sp>
                <p:nvSpPr>
                  <p:cNvPr id="33961" name="Text Box 54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01" y="1256"/>
                    <a:ext cx="348" cy="250"/>
                  </a:xfrm>
                  <a:prstGeom prst="rect">
                    <a:avLst/>
                  </a:prstGeom>
                  <a:noFill/>
                  <a:ln w="12700" cap="sq">
                    <a:noFill/>
                    <a:miter lim="800000"/>
                    <a:headEnd type="none" w="sm" len="sm"/>
                    <a:tailEnd type="none" w="sm" len="sm"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Times New Roman" pitchFamily="18" charset="0"/>
                      </a:rPr>
                      <a:t>C</a:t>
                    </a:r>
                    <a:r>
                      <a:rPr lang="fr-FR" sz="2000" baseline="-25000">
                        <a:latin typeface="Times New Roman" pitchFamily="18" charset="0"/>
                      </a:rPr>
                      <a:t>4</a:t>
                    </a:r>
                  </a:p>
                </p:txBody>
              </p:sp>
              <p:sp>
                <p:nvSpPr>
                  <p:cNvPr id="33962" name="Oval 547"/>
                  <p:cNvSpPr>
                    <a:spLocks noChangeArrowheads="1"/>
                  </p:cNvSpPr>
                  <p:nvPr/>
                </p:nvSpPr>
                <p:spPr bwMode="auto">
                  <a:xfrm>
                    <a:off x="3618" y="1296"/>
                    <a:ext cx="237" cy="222"/>
                  </a:xfrm>
                  <a:prstGeom prst="ellipse">
                    <a:avLst/>
                  </a:prstGeom>
                  <a:noFill/>
                  <a:ln w="1270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3958" name="Line 548"/>
                <p:cNvSpPr>
                  <a:spLocks noChangeShapeType="1"/>
                </p:cNvSpPr>
                <p:nvPr/>
              </p:nvSpPr>
              <p:spPr bwMode="auto">
                <a:xfrm>
                  <a:off x="732" y="1516"/>
                  <a:ext cx="56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3959" name="Text Box 549"/>
                <p:cNvSpPr txBox="1">
                  <a:spLocks noChangeArrowheads="1"/>
                </p:cNvSpPr>
                <p:nvPr/>
              </p:nvSpPr>
              <p:spPr bwMode="auto">
                <a:xfrm>
                  <a:off x="768" y="1302"/>
                  <a:ext cx="522" cy="231"/>
                </a:xfrm>
                <a:prstGeom prst="rect">
                  <a:avLst/>
                </a:prstGeom>
                <a:noFill/>
                <a:ln w="12700" cap="sq">
                  <a:noFill/>
                  <a:miter lim="800000"/>
                  <a:headEnd type="none" w="sm" len="sm"/>
                  <a:tailEnd type="none" w="sm" len="sm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>
                      <a:latin typeface="Times New Roman" pitchFamily="18" charset="0"/>
                    </a:rPr>
                    <a:t>(1 ; 1)</a:t>
                  </a:r>
                </a:p>
              </p:txBody>
            </p:sp>
            <p:sp>
              <p:nvSpPr>
                <p:cNvPr id="33960" name="Oval 550"/>
                <p:cNvSpPr>
                  <a:spLocks noChangeArrowheads="1"/>
                </p:cNvSpPr>
                <p:nvPr/>
              </p:nvSpPr>
              <p:spPr bwMode="auto">
                <a:xfrm>
                  <a:off x="684" y="1500"/>
                  <a:ext cx="38" cy="38"/>
                </a:xfrm>
                <a:prstGeom prst="ellipse">
                  <a:avLst/>
                </a:prstGeom>
                <a:solidFill>
                  <a:schemeClr val="tx2"/>
                </a:solidFill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3950" name="Group 558"/>
              <p:cNvGrpSpPr>
                <a:grpSpLocks/>
              </p:cNvGrpSpPr>
              <p:nvPr/>
            </p:nvGrpSpPr>
            <p:grpSpPr bwMode="auto">
              <a:xfrm>
                <a:off x="330" y="2826"/>
                <a:ext cx="943" cy="321"/>
                <a:chOff x="684" y="1302"/>
                <a:chExt cx="943" cy="321"/>
              </a:xfrm>
            </p:grpSpPr>
            <p:grpSp>
              <p:nvGrpSpPr>
                <p:cNvPr id="33951" name="Group 559"/>
                <p:cNvGrpSpPr>
                  <a:grpSpLocks/>
                </p:cNvGrpSpPr>
                <p:nvPr/>
              </p:nvGrpSpPr>
              <p:grpSpPr bwMode="auto">
                <a:xfrm>
                  <a:off x="1279" y="1361"/>
                  <a:ext cx="348" cy="262"/>
                  <a:chOff x="3601" y="1256"/>
                  <a:chExt cx="348" cy="262"/>
                </a:xfrm>
              </p:grpSpPr>
              <p:sp>
                <p:nvSpPr>
                  <p:cNvPr id="33955" name="Text Box 56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01" y="1256"/>
                    <a:ext cx="348" cy="250"/>
                  </a:xfrm>
                  <a:prstGeom prst="rect">
                    <a:avLst/>
                  </a:prstGeom>
                  <a:noFill/>
                  <a:ln w="12700" cap="sq">
                    <a:noFill/>
                    <a:miter lim="800000"/>
                    <a:headEnd type="none" w="sm" len="sm"/>
                    <a:tailEnd type="none" w="sm" len="sm"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Times New Roman" pitchFamily="18" charset="0"/>
                      </a:rPr>
                      <a:t>C</a:t>
                    </a:r>
                    <a:r>
                      <a:rPr lang="fr-FR" sz="2000" baseline="-25000">
                        <a:latin typeface="Times New Roman" pitchFamily="18" charset="0"/>
                      </a:rPr>
                      <a:t>5</a:t>
                    </a:r>
                  </a:p>
                </p:txBody>
              </p:sp>
              <p:sp>
                <p:nvSpPr>
                  <p:cNvPr id="33956" name="Oval 561"/>
                  <p:cNvSpPr>
                    <a:spLocks noChangeArrowheads="1"/>
                  </p:cNvSpPr>
                  <p:nvPr/>
                </p:nvSpPr>
                <p:spPr bwMode="auto">
                  <a:xfrm>
                    <a:off x="3618" y="1296"/>
                    <a:ext cx="237" cy="222"/>
                  </a:xfrm>
                  <a:prstGeom prst="ellipse">
                    <a:avLst/>
                  </a:prstGeom>
                  <a:noFill/>
                  <a:ln w="1270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3952" name="Line 562"/>
                <p:cNvSpPr>
                  <a:spLocks noChangeShapeType="1"/>
                </p:cNvSpPr>
                <p:nvPr/>
              </p:nvSpPr>
              <p:spPr bwMode="auto">
                <a:xfrm>
                  <a:off x="732" y="1516"/>
                  <a:ext cx="56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3953" name="Text Box 563"/>
                <p:cNvSpPr txBox="1">
                  <a:spLocks noChangeArrowheads="1"/>
                </p:cNvSpPr>
                <p:nvPr/>
              </p:nvSpPr>
              <p:spPr bwMode="auto">
                <a:xfrm>
                  <a:off x="768" y="1302"/>
                  <a:ext cx="522" cy="231"/>
                </a:xfrm>
                <a:prstGeom prst="rect">
                  <a:avLst/>
                </a:prstGeom>
                <a:noFill/>
                <a:ln w="12700" cap="sq">
                  <a:noFill/>
                  <a:miter lim="800000"/>
                  <a:headEnd type="none" w="sm" len="sm"/>
                  <a:tailEnd type="none" w="sm" len="sm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>
                      <a:latin typeface="Times New Roman" pitchFamily="18" charset="0"/>
                    </a:rPr>
                    <a:t>(1 ; 1)</a:t>
                  </a:r>
                </a:p>
              </p:txBody>
            </p:sp>
            <p:sp>
              <p:nvSpPr>
                <p:cNvPr id="33954" name="Oval 564"/>
                <p:cNvSpPr>
                  <a:spLocks noChangeArrowheads="1"/>
                </p:cNvSpPr>
                <p:nvPr/>
              </p:nvSpPr>
              <p:spPr bwMode="auto">
                <a:xfrm>
                  <a:off x="684" y="1500"/>
                  <a:ext cx="38" cy="38"/>
                </a:xfrm>
                <a:prstGeom prst="ellipse">
                  <a:avLst/>
                </a:prstGeom>
                <a:solidFill>
                  <a:schemeClr val="tx2"/>
                </a:solidFill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33894" name="Line 567"/>
            <p:cNvSpPr>
              <a:spLocks noChangeShapeType="1"/>
            </p:cNvSpPr>
            <p:nvPr/>
          </p:nvSpPr>
          <p:spPr bwMode="auto">
            <a:xfrm flipV="1">
              <a:off x="1098" y="915"/>
              <a:ext cx="1716" cy="38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33895" name="Group 568"/>
            <p:cNvGrpSpPr>
              <a:grpSpLocks/>
            </p:cNvGrpSpPr>
            <p:nvPr/>
          </p:nvGrpSpPr>
          <p:grpSpPr bwMode="auto">
            <a:xfrm rot="-845874">
              <a:off x="2046" y="990"/>
              <a:ext cx="474" cy="231"/>
              <a:chOff x="3294" y="1308"/>
              <a:chExt cx="474" cy="231"/>
            </a:xfrm>
          </p:grpSpPr>
          <p:sp>
            <p:nvSpPr>
              <p:cNvPr id="33944" name="Text Box 569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81</a:t>
                </a:r>
              </a:p>
            </p:txBody>
          </p:sp>
          <p:sp>
            <p:nvSpPr>
              <p:cNvPr id="33945" name="Rectangle 570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96" name="Line 571"/>
            <p:cNvSpPr>
              <a:spLocks noChangeShapeType="1"/>
            </p:cNvSpPr>
            <p:nvPr/>
          </p:nvSpPr>
          <p:spPr bwMode="auto">
            <a:xfrm>
              <a:off x="1134" y="1320"/>
              <a:ext cx="1680" cy="5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33897" name="Group 572"/>
            <p:cNvGrpSpPr>
              <a:grpSpLocks/>
            </p:cNvGrpSpPr>
            <p:nvPr/>
          </p:nvGrpSpPr>
          <p:grpSpPr bwMode="auto">
            <a:xfrm>
              <a:off x="2166" y="1319"/>
              <a:ext cx="474" cy="231"/>
              <a:chOff x="3294" y="1308"/>
              <a:chExt cx="474" cy="231"/>
            </a:xfrm>
          </p:grpSpPr>
          <p:sp>
            <p:nvSpPr>
              <p:cNvPr id="33942" name="Text Box 573"/>
              <p:cNvSpPr txBox="1">
                <a:spLocks noChangeArrowheads="1"/>
              </p:cNvSpPr>
              <p:nvPr/>
            </p:nvSpPr>
            <p:spPr bwMode="auto">
              <a:xfrm>
                <a:off x="3294" y="1308"/>
                <a:ext cx="474" cy="23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fr-FR">
                    <a:latin typeface="Times New Roman" pitchFamily="18" charset="0"/>
                  </a:rPr>
                  <a:t>50</a:t>
                </a:r>
              </a:p>
            </p:txBody>
          </p:sp>
          <p:sp>
            <p:nvSpPr>
              <p:cNvPr id="33943" name="Rectangle 574"/>
              <p:cNvSpPr>
                <a:spLocks noChangeArrowheads="1"/>
              </p:cNvSpPr>
              <p:nvPr/>
            </p:nvSpPr>
            <p:spPr bwMode="auto">
              <a:xfrm>
                <a:off x="3348" y="1350"/>
                <a:ext cx="354" cy="144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3898" name="Line 575"/>
            <p:cNvSpPr>
              <a:spLocks noChangeShapeType="1"/>
            </p:cNvSpPr>
            <p:nvPr/>
          </p:nvSpPr>
          <p:spPr bwMode="auto">
            <a:xfrm>
              <a:off x="1080" y="1515"/>
              <a:ext cx="87" cy="12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99" name="Line 577"/>
            <p:cNvSpPr>
              <a:spLocks noChangeShapeType="1"/>
            </p:cNvSpPr>
            <p:nvPr/>
          </p:nvSpPr>
          <p:spPr bwMode="auto">
            <a:xfrm>
              <a:off x="1155" y="1344"/>
              <a:ext cx="144" cy="4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900" name="Line 578"/>
            <p:cNvSpPr>
              <a:spLocks noChangeShapeType="1"/>
            </p:cNvSpPr>
            <p:nvPr/>
          </p:nvSpPr>
          <p:spPr bwMode="auto">
            <a:xfrm>
              <a:off x="1173" y="1386"/>
              <a:ext cx="120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901" name="Line 579"/>
            <p:cNvSpPr>
              <a:spLocks noChangeShapeType="1"/>
            </p:cNvSpPr>
            <p:nvPr/>
          </p:nvSpPr>
          <p:spPr bwMode="auto">
            <a:xfrm>
              <a:off x="1170" y="1431"/>
              <a:ext cx="132" cy="9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902" name="Line 580"/>
            <p:cNvSpPr>
              <a:spLocks noChangeShapeType="1"/>
            </p:cNvSpPr>
            <p:nvPr/>
          </p:nvSpPr>
          <p:spPr bwMode="auto">
            <a:xfrm>
              <a:off x="1158" y="1464"/>
              <a:ext cx="120" cy="11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903" name="Line 581"/>
            <p:cNvSpPr>
              <a:spLocks noChangeShapeType="1"/>
            </p:cNvSpPr>
            <p:nvPr/>
          </p:nvSpPr>
          <p:spPr bwMode="auto">
            <a:xfrm>
              <a:off x="1128" y="1494"/>
              <a:ext cx="96" cy="11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33904" name="Group 591"/>
            <p:cNvGrpSpPr>
              <a:grpSpLocks/>
            </p:cNvGrpSpPr>
            <p:nvPr/>
          </p:nvGrpSpPr>
          <p:grpSpPr bwMode="auto">
            <a:xfrm>
              <a:off x="1104" y="1668"/>
              <a:ext cx="210" cy="393"/>
              <a:chOff x="1110" y="1644"/>
              <a:chExt cx="210" cy="393"/>
            </a:xfrm>
          </p:grpSpPr>
          <p:sp>
            <p:nvSpPr>
              <p:cNvPr id="33934" name="Line 583"/>
              <p:cNvSpPr>
                <a:spLocks noChangeShapeType="1"/>
              </p:cNvSpPr>
              <p:nvPr/>
            </p:nvSpPr>
            <p:spPr bwMode="auto">
              <a:xfrm flipV="1">
                <a:off x="1128" y="1644"/>
                <a:ext cx="165" cy="5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35" name="Line 584"/>
              <p:cNvSpPr>
                <a:spLocks noChangeShapeType="1"/>
              </p:cNvSpPr>
              <p:nvPr/>
            </p:nvSpPr>
            <p:spPr bwMode="auto">
              <a:xfrm flipV="1">
                <a:off x="1155" y="1695"/>
                <a:ext cx="153" cy="3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36" name="Line 585"/>
              <p:cNvSpPr>
                <a:spLocks noChangeShapeType="1"/>
              </p:cNvSpPr>
              <p:nvPr/>
            </p:nvSpPr>
            <p:spPr bwMode="auto">
              <a:xfrm>
                <a:off x="1110" y="1899"/>
                <a:ext cx="102" cy="13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37" name="Line 586"/>
              <p:cNvSpPr>
                <a:spLocks noChangeShapeType="1"/>
              </p:cNvSpPr>
              <p:nvPr/>
            </p:nvSpPr>
            <p:spPr bwMode="auto">
              <a:xfrm flipV="1">
                <a:off x="1179" y="1749"/>
                <a:ext cx="135" cy="9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38" name="Line 587"/>
              <p:cNvSpPr>
                <a:spLocks noChangeShapeType="1"/>
              </p:cNvSpPr>
              <p:nvPr/>
            </p:nvSpPr>
            <p:spPr bwMode="auto">
              <a:xfrm>
                <a:off x="1182" y="1791"/>
                <a:ext cx="138" cy="2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39" name="Line 588"/>
              <p:cNvSpPr>
                <a:spLocks noChangeShapeType="1"/>
              </p:cNvSpPr>
              <p:nvPr/>
            </p:nvSpPr>
            <p:spPr bwMode="auto">
              <a:xfrm>
                <a:off x="1176" y="1821"/>
                <a:ext cx="135" cy="57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40" name="Line 589"/>
              <p:cNvSpPr>
                <a:spLocks noChangeShapeType="1"/>
              </p:cNvSpPr>
              <p:nvPr/>
            </p:nvSpPr>
            <p:spPr bwMode="auto">
              <a:xfrm>
                <a:off x="1164" y="1854"/>
                <a:ext cx="123" cy="87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41" name="Line 590"/>
              <p:cNvSpPr>
                <a:spLocks noChangeShapeType="1"/>
              </p:cNvSpPr>
              <p:nvPr/>
            </p:nvSpPr>
            <p:spPr bwMode="auto">
              <a:xfrm>
                <a:off x="1143" y="1875"/>
                <a:ext cx="102" cy="11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33905" name="Group 592"/>
            <p:cNvGrpSpPr>
              <a:grpSpLocks/>
            </p:cNvGrpSpPr>
            <p:nvPr/>
          </p:nvGrpSpPr>
          <p:grpSpPr bwMode="auto">
            <a:xfrm>
              <a:off x="1107" y="2085"/>
              <a:ext cx="210" cy="393"/>
              <a:chOff x="1110" y="1644"/>
              <a:chExt cx="210" cy="393"/>
            </a:xfrm>
          </p:grpSpPr>
          <p:sp>
            <p:nvSpPr>
              <p:cNvPr id="33926" name="Line 593"/>
              <p:cNvSpPr>
                <a:spLocks noChangeShapeType="1"/>
              </p:cNvSpPr>
              <p:nvPr/>
            </p:nvSpPr>
            <p:spPr bwMode="auto">
              <a:xfrm flipV="1">
                <a:off x="1128" y="1644"/>
                <a:ext cx="165" cy="5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27" name="Line 594"/>
              <p:cNvSpPr>
                <a:spLocks noChangeShapeType="1"/>
              </p:cNvSpPr>
              <p:nvPr/>
            </p:nvSpPr>
            <p:spPr bwMode="auto">
              <a:xfrm flipV="1">
                <a:off x="1155" y="1695"/>
                <a:ext cx="153" cy="3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28" name="Line 595"/>
              <p:cNvSpPr>
                <a:spLocks noChangeShapeType="1"/>
              </p:cNvSpPr>
              <p:nvPr/>
            </p:nvSpPr>
            <p:spPr bwMode="auto">
              <a:xfrm>
                <a:off x="1110" y="1899"/>
                <a:ext cx="102" cy="13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29" name="Line 596"/>
              <p:cNvSpPr>
                <a:spLocks noChangeShapeType="1"/>
              </p:cNvSpPr>
              <p:nvPr/>
            </p:nvSpPr>
            <p:spPr bwMode="auto">
              <a:xfrm flipV="1">
                <a:off x="1179" y="1749"/>
                <a:ext cx="135" cy="9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30" name="Line 597"/>
              <p:cNvSpPr>
                <a:spLocks noChangeShapeType="1"/>
              </p:cNvSpPr>
              <p:nvPr/>
            </p:nvSpPr>
            <p:spPr bwMode="auto">
              <a:xfrm>
                <a:off x="1182" y="1791"/>
                <a:ext cx="138" cy="2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31" name="Line 598"/>
              <p:cNvSpPr>
                <a:spLocks noChangeShapeType="1"/>
              </p:cNvSpPr>
              <p:nvPr/>
            </p:nvSpPr>
            <p:spPr bwMode="auto">
              <a:xfrm>
                <a:off x="1176" y="1821"/>
                <a:ext cx="135" cy="57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32" name="Line 599"/>
              <p:cNvSpPr>
                <a:spLocks noChangeShapeType="1"/>
              </p:cNvSpPr>
              <p:nvPr/>
            </p:nvSpPr>
            <p:spPr bwMode="auto">
              <a:xfrm>
                <a:off x="1164" y="1854"/>
                <a:ext cx="123" cy="87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33" name="Line 600"/>
              <p:cNvSpPr>
                <a:spLocks noChangeShapeType="1"/>
              </p:cNvSpPr>
              <p:nvPr/>
            </p:nvSpPr>
            <p:spPr bwMode="auto">
              <a:xfrm>
                <a:off x="1143" y="1875"/>
                <a:ext cx="102" cy="11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33906" name="Group 601"/>
            <p:cNvGrpSpPr>
              <a:grpSpLocks/>
            </p:cNvGrpSpPr>
            <p:nvPr/>
          </p:nvGrpSpPr>
          <p:grpSpPr bwMode="auto">
            <a:xfrm>
              <a:off x="1110" y="2499"/>
              <a:ext cx="210" cy="393"/>
              <a:chOff x="1110" y="1644"/>
              <a:chExt cx="210" cy="393"/>
            </a:xfrm>
          </p:grpSpPr>
          <p:sp>
            <p:nvSpPr>
              <p:cNvPr id="33918" name="Line 602"/>
              <p:cNvSpPr>
                <a:spLocks noChangeShapeType="1"/>
              </p:cNvSpPr>
              <p:nvPr/>
            </p:nvSpPr>
            <p:spPr bwMode="auto">
              <a:xfrm flipV="1">
                <a:off x="1128" y="1644"/>
                <a:ext cx="165" cy="5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19" name="Line 603"/>
              <p:cNvSpPr>
                <a:spLocks noChangeShapeType="1"/>
              </p:cNvSpPr>
              <p:nvPr/>
            </p:nvSpPr>
            <p:spPr bwMode="auto">
              <a:xfrm flipV="1">
                <a:off x="1155" y="1695"/>
                <a:ext cx="153" cy="3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20" name="Line 604"/>
              <p:cNvSpPr>
                <a:spLocks noChangeShapeType="1"/>
              </p:cNvSpPr>
              <p:nvPr/>
            </p:nvSpPr>
            <p:spPr bwMode="auto">
              <a:xfrm>
                <a:off x="1110" y="1899"/>
                <a:ext cx="102" cy="13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21" name="Line 605"/>
              <p:cNvSpPr>
                <a:spLocks noChangeShapeType="1"/>
              </p:cNvSpPr>
              <p:nvPr/>
            </p:nvSpPr>
            <p:spPr bwMode="auto">
              <a:xfrm flipV="1">
                <a:off x="1179" y="1749"/>
                <a:ext cx="135" cy="9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22" name="Line 606"/>
              <p:cNvSpPr>
                <a:spLocks noChangeShapeType="1"/>
              </p:cNvSpPr>
              <p:nvPr/>
            </p:nvSpPr>
            <p:spPr bwMode="auto">
              <a:xfrm>
                <a:off x="1182" y="1791"/>
                <a:ext cx="138" cy="2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23" name="Line 607"/>
              <p:cNvSpPr>
                <a:spLocks noChangeShapeType="1"/>
              </p:cNvSpPr>
              <p:nvPr/>
            </p:nvSpPr>
            <p:spPr bwMode="auto">
              <a:xfrm>
                <a:off x="1176" y="1821"/>
                <a:ext cx="135" cy="57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24" name="Line 608"/>
              <p:cNvSpPr>
                <a:spLocks noChangeShapeType="1"/>
              </p:cNvSpPr>
              <p:nvPr/>
            </p:nvSpPr>
            <p:spPr bwMode="auto">
              <a:xfrm>
                <a:off x="1164" y="1854"/>
                <a:ext cx="123" cy="87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25" name="Line 609"/>
              <p:cNvSpPr>
                <a:spLocks noChangeShapeType="1"/>
              </p:cNvSpPr>
              <p:nvPr/>
            </p:nvSpPr>
            <p:spPr bwMode="auto">
              <a:xfrm>
                <a:off x="1143" y="1875"/>
                <a:ext cx="102" cy="11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33907" name="Group 610"/>
            <p:cNvGrpSpPr>
              <a:grpSpLocks/>
            </p:cNvGrpSpPr>
            <p:nvPr/>
          </p:nvGrpSpPr>
          <p:grpSpPr bwMode="auto">
            <a:xfrm>
              <a:off x="1107" y="2913"/>
              <a:ext cx="210" cy="393"/>
              <a:chOff x="1110" y="1644"/>
              <a:chExt cx="210" cy="393"/>
            </a:xfrm>
          </p:grpSpPr>
          <p:sp>
            <p:nvSpPr>
              <p:cNvPr id="33910" name="Line 611"/>
              <p:cNvSpPr>
                <a:spLocks noChangeShapeType="1"/>
              </p:cNvSpPr>
              <p:nvPr/>
            </p:nvSpPr>
            <p:spPr bwMode="auto">
              <a:xfrm flipV="1">
                <a:off x="1128" y="1644"/>
                <a:ext cx="165" cy="5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11" name="Line 612"/>
              <p:cNvSpPr>
                <a:spLocks noChangeShapeType="1"/>
              </p:cNvSpPr>
              <p:nvPr/>
            </p:nvSpPr>
            <p:spPr bwMode="auto">
              <a:xfrm flipV="1">
                <a:off x="1155" y="1695"/>
                <a:ext cx="153" cy="3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12" name="Line 613"/>
              <p:cNvSpPr>
                <a:spLocks noChangeShapeType="1"/>
              </p:cNvSpPr>
              <p:nvPr/>
            </p:nvSpPr>
            <p:spPr bwMode="auto">
              <a:xfrm>
                <a:off x="1110" y="1899"/>
                <a:ext cx="102" cy="13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13" name="Line 614"/>
              <p:cNvSpPr>
                <a:spLocks noChangeShapeType="1"/>
              </p:cNvSpPr>
              <p:nvPr/>
            </p:nvSpPr>
            <p:spPr bwMode="auto">
              <a:xfrm flipV="1">
                <a:off x="1179" y="1749"/>
                <a:ext cx="135" cy="9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14" name="Line 615"/>
              <p:cNvSpPr>
                <a:spLocks noChangeShapeType="1"/>
              </p:cNvSpPr>
              <p:nvPr/>
            </p:nvSpPr>
            <p:spPr bwMode="auto">
              <a:xfrm>
                <a:off x="1182" y="1791"/>
                <a:ext cx="138" cy="2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15" name="Line 616"/>
              <p:cNvSpPr>
                <a:spLocks noChangeShapeType="1"/>
              </p:cNvSpPr>
              <p:nvPr/>
            </p:nvSpPr>
            <p:spPr bwMode="auto">
              <a:xfrm>
                <a:off x="1176" y="1821"/>
                <a:ext cx="135" cy="57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16" name="Line 617"/>
              <p:cNvSpPr>
                <a:spLocks noChangeShapeType="1"/>
              </p:cNvSpPr>
              <p:nvPr/>
            </p:nvSpPr>
            <p:spPr bwMode="auto">
              <a:xfrm>
                <a:off x="1164" y="1854"/>
                <a:ext cx="123" cy="87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917" name="Line 618"/>
              <p:cNvSpPr>
                <a:spLocks noChangeShapeType="1"/>
              </p:cNvSpPr>
              <p:nvPr/>
            </p:nvSpPr>
            <p:spPr bwMode="auto">
              <a:xfrm>
                <a:off x="1143" y="1875"/>
                <a:ext cx="102" cy="11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33908" name="Text Box 620"/>
            <p:cNvSpPr txBox="1">
              <a:spLocks noChangeArrowheads="1"/>
            </p:cNvSpPr>
            <p:nvPr/>
          </p:nvSpPr>
          <p:spPr bwMode="auto">
            <a:xfrm rot="-828851">
              <a:off x="1980" y="822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  <p:sp>
          <p:nvSpPr>
            <p:cNvPr id="33909" name="Text Box 621"/>
            <p:cNvSpPr txBox="1">
              <a:spLocks noChangeArrowheads="1"/>
            </p:cNvSpPr>
            <p:nvPr/>
          </p:nvSpPr>
          <p:spPr bwMode="auto">
            <a:xfrm>
              <a:off x="2154" y="1158"/>
              <a:ext cx="522" cy="23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</a:rPr>
                <a:t>(0 ; 1)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9766B44C-031C-4088-A120-D5C4B7DDAB43}" type="slidenum">
              <a:rPr lang="fr-FR"/>
              <a:pPr/>
              <a:t>32</a:t>
            </a:fld>
            <a:endParaRPr lang="fr-FR"/>
          </a:p>
        </p:txBody>
      </p:sp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2: les solutions optimales</a:t>
            </a:r>
            <a:endParaRPr lang="fr-FR" smtClean="0"/>
          </a:p>
        </p:txBody>
      </p:sp>
      <p:graphicFrame>
        <p:nvGraphicFramePr>
          <p:cNvPr id="3074" name="Object 7"/>
          <p:cNvGraphicFramePr>
            <a:graphicFrameLocks noGrp="1" noChangeAspect="1"/>
          </p:cNvGraphicFramePr>
          <p:nvPr>
            <p:ph idx="4294967295"/>
          </p:nvPr>
        </p:nvGraphicFramePr>
        <p:xfrm>
          <a:off x="209550" y="1701800"/>
          <a:ext cx="8801100" cy="1368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Feuille de calcul" r:id="rId4" imgW="9801225" imgH="1524190" progId="Excel.Sheet.8">
                  <p:embed/>
                </p:oleObj>
              </mc:Choice>
              <mc:Fallback>
                <p:oleObj name="Feuille de calcul" r:id="rId4" imgW="9801225" imgH="1524190" progId="Excel.Sheet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550" y="1701800"/>
                        <a:ext cx="8801100" cy="1368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228600" y="3305175"/>
            <a:ext cx="8229600" cy="2820988"/>
          </a:xfrm>
        </p:spPr>
        <p:txBody>
          <a:bodyPr/>
          <a:lstStyle/>
          <a:p>
            <a:pPr eaLnBrk="1" hangingPunct="1"/>
            <a:r>
              <a:rPr lang="fr-FR" sz="2000" smtClean="0"/>
              <a:t>Les pénalités minimales à payer sont</a:t>
            </a:r>
          </a:p>
          <a:p>
            <a:pPr lvl="2" eaLnBrk="1" hangingPunct="1">
              <a:buSzPct val="70000"/>
              <a:buFont typeface="Wingdings" pitchFamily="2" charset="2"/>
              <a:buChar char="Ø"/>
            </a:pPr>
            <a:r>
              <a:rPr lang="fr-FR" sz="2000" smtClean="0"/>
              <a:t>somme des pénalités = 96 + 144 + … + 156 = 1050</a:t>
            </a:r>
          </a:p>
          <a:p>
            <a:pPr lvl="2" eaLnBrk="1" hangingPunct="1">
              <a:buSzPct val="70000"/>
              <a:buFont typeface="Wingdings" pitchFamily="2" charset="2"/>
              <a:buChar char="Ø"/>
            </a:pPr>
            <a:r>
              <a:rPr lang="fr-FR" sz="2000" smtClean="0"/>
              <a:t>pénalités minimales = 1050 - 768 = 282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00D91012-283B-404A-A914-C710823A664D}" type="slidenum">
              <a:rPr lang="fr-FR"/>
              <a:pPr/>
              <a:t>33</a:t>
            </a:fld>
            <a:endParaRPr lang="fr-FR"/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Il y a 3</a:t>
            </a:r>
            <a:r>
              <a:rPr lang="fr-FR" smtClean="0">
                <a:cs typeface="Times New Roman" pitchFamily="18" charset="0"/>
              </a:rPr>
              <a:t>!</a:t>
            </a:r>
            <a:r>
              <a:rPr lang="fr-FR" smtClean="0"/>
              <a:t> = 6 combinaisons possibles</a:t>
            </a:r>
          </a:p>
          <a:p>
            <a:pPr eaLnBrk="1" hangingPunct="1"/>
            <a:r>
              <a:rPr lang="fr-FR" smtClean="0"/>
              <a:t>Toutes solutions qui incluent les 5 livraisons les plus profitables maximisent </a:t>
            </a:r>
            <a:r>
              <a:rPr lang="fr-FR" i="1" smtClean="0"/>
              <a:t>z</a:t>
            </a:r>
            <a:r>
              <a:rPr lang="fr-FR" i="1" baseline="-25000" smtClean="0"/>
              <a:t>Pr </a:t>
            </a:r>
            <a:r>
              <a:rPr lang="fr-FR" smtClean="0"/>
              <a:t>(profits) </a:t>
            </a:r>
            <a:endParaRPr lang="fr-FR" i="1" baseline="-25000" smtClean="0"/>
          </a:p>
          <a:p>
            <a:pPr eaLnBrk="1" hangingPunct="1"/>
            <a:r>
              <a:rPr lang="fr-FR" smtClean="0"/>
              <a:t>Les livraisons V2, V4, V5, V7 et V8 maximisent les profits</a:t>
            </a:r>
          </a:p>
          <a:p>
            <a:pPr eaLnBrk="1" hangingPunct="1"/>
            <a:r>
              <a:rPr lang="fr-FR" smtClean="0"/>
              <a:t>Il y a 5</a:t>
            </a:r>
            <a:r>
              <a:rPr lang="fr-FR" smtClean="0">
                <a:cs typeface="Times New Roman" pitchFamily="18" charset="0"/>
              </a:rPr>
              <a:t>!</a:t>
            </a:r>
            <a:r>
              <a:rPr lang="fr-FR" smtClean="0"/>
              <a:t> = 120 façons différentes d’affecter les 5 chauffeurs à ces 5 livraisons</a:t>
            </a:r>
          </a:p>
          <a:p>
            <a:pPr eaLnBrk="1" hangingPunct="1"/>
            <a:r>
              <a:rPr lang="fr-FR" smtClean="0"/>
              <a:t>En choisissant les livraisons qui maximisent les profits, on fixe les pénalités à payer  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2: l</a:t>
            </a:r>
            <a:r>
              <a:rPr lang="fr-FR" smtClean="0"/>
              <a:t>a méthode hiérarchique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71276056-81B9-4830-8E02-2D79A2C1D113}" type="slidenum">
              <a:rPr lang="fr-FR"/>
              <a:pPr/>
              <a:t>34</a:t>
            </a:fld>
            <a:endParaRPr lang="fr-FR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2: l’ordre de priorité des fonctions objectif</a:t>
            </a:r>
            <a:endParaRPr lang="fr-FR" sz="3600" smtClean="0"/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Puisque profits et pénalités sont reliés, on considère deux cas seulement (et non 6)</a:t>
            </a:r>
          </a:p>
          <a:p>
            <a:pPr lvl="1" eaLnBrk="1" hangingPunct="1"/>
            <a:r>
              <a:rPr lang="fr-FR" smtClean="0"/>
              <a:t>Ordre de priorité 1:</a:t>
            </a:r>
          </a:p>
          <a:p>
            <a:pPr lvl="1" eaLnBrk="1" hangingPunct="1">
              <a:buFontTx/>
              <a:buNone/>
            </a:pPr>
            <a:r>
              <a:rPr lang="fr-FR" smtClean="0"/>
              <a:t>		1. </a:t>
            </a:r>
            <a:r>
              <a:rPr lang="fr-FR" i="1" smtClean="0"/>
              <a:t>profits</a:t>
            </a:r>
            <a:r>
              <a:rPr lang="fr-FR" smtClean="0"/>
              <a:t>   2. </a:t>
            </a:r>
            <a:r>
              <a:rPr lang="fr-FR" i="1" smtClean="0"/>
              <a:t>insatisfactions</a:t>
            </a:r>
            <a:r>
              <a:rPr lang="fr-FR" smtClean="0"/>
              <a:t>   3. </a:t>
            </a:r>
            <a:r>
              <a:rPr lang="fr-FR" i="1" smtClean="0"/>
              <a:t>pénalités</a:t>
            </a:r>
          </a:p>
          <a:p>
            <a:pPr lvl="1" eaLnBrk="1" hangingPunct="1"/>
            <a:r>
              <a:rPr lang="fr-FR" smtClean="0"/>
              <a:t>Ordre de priorité 2:</a:t>
            </a:r>
          </a:p>
          <a:p>
            <a:pPr lvl="1" eaLnBrk="1" hangingPunct="1">
              <a:buFontTx/>
              <a:buNone/>
            </a:pPr>
            <a:r>
              <a:rPr lang="fr-FR" smtClean="0"/>
              <a:t>	  1. </a:t>
            </a:r>
            <a:r>
              <a:rPr lang="fr-FR" i="1" smtClean="0"/>
              <a:t>pénalités</a:t>
            </a:r>
            <a:r>
              <a:rPr lang="fr-FR" smtClean="0"/>
              <a:t>   2. </a:t>
            </a:r>
            <a:r>
              <a:rPr lang="fr-FR" i="1" smtClean="0"/>
              <a:t>insatisfactions</a:t>
            </a:r>
            <a:r>
              <a:rPr lang="fr-FR" smtClean="0"/>
              <a:t>   3. </a:t>
            </a:r>
            <a:r>
              <a:rPr lang="fr-FR" i="1" smtClean="0"/>
              <a:t>profits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3F0B7F3D-07CC-4618-AC00-9567D845F17D}" type="slidenum">
              <a:rPr lang="fr-FR"/>
              <a:pPr/>
              <a:t>35</a:t>
            </a:fld>
            <a:endParaRPr lang="fr-FR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829175"/>
          </a:xfrm>
          <a:noFill/>
        </p:spPr>
        <p:txBody>
          <a:bodyPr lIns="90488" tIns="44450" rIns="90488" bIns="44450"/>
          <a:lstStyle/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0</a:t>
            </a:r>
            <a:r>
              <a:rPr lang="fr-FR" sz="2000" smtClean="0"/>
              <a:t>: ordre de priorité 1: 1. </a:t>
            </a:r>
            <a:r>
              <a:rPr lang="fr-FR" sz="2000" i="1" smtClean="0"/>
              <a:t>profits</a:t>
            </a:r>
            <a:r>
              <a:rPr lang="fr-FR" sz="2000" smtClean="0"/>
              <a:t> 2. </a:t>
            </a:r>
            <a:r>
              <a:rPr lang="fr-FR" sz="2000" i="1" smtClean="0"/>
              <a:t>insatisfactions</a:t>
            </a:r>
            <a:r>
              <a:rPr lang="fr-FR" sz="2000" smtClean="0"/>
              <a:t>  3. </a:t>
            </a:r>
            <a:r>
              <a:rPr lang="fr-FR" sz="2000" i="1" smtClean="0"/>
              <a:t>pénalités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FR" sz="2000" smtClean="0"/>
              <a:t>	l’ensemble des solutions admissibles </a:t>
            </a:r>
            <a:r>
              <a:rPr lang="fr-FR" sz="2000" i="1" smtClean="0"/>
              <a:t>Opt</a:t>
            </a:r>
            <a:r>
              <a:rPr lang="fr-FR" sz="2000" i="1" baseline="-25000" smtClean="0"/>
              <a:t>0</a:t>
            </a:r>
            <a:r>
              <a:rPr lang="en-US" sz="2000" i="1" smtClean="0"/>
              <a:t>,   h=1</a:t>
            </a:r>
            <a:endParaRPr lang="fr-FR" sz="2000" i="1" smtClean="0"/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1</a:t>
            </a:r>
            <a:r>
              <a:rPr lang="fr-FR" sz="2000" smtClean="0"/>
              <a:t>: Les solutions optimales, </a:t>
            </a:r>
            <a:r>
              <a:rPr lang="fr-FR" sz="2000" i="1" smtClean="0"/>
              <a:t>Opt</a:t>
            </a:r>
            <a:r>
              <a:rPr lang="fr-FR" sz="2000" i="1" baseline="-25000" smtClean="0"/>
              <a:t>Pr</a:t>
            </a:r>
            <a:r>
              <a:rPr lang="fr-FR" sz="2000" smtClean="0"/>
              <a:t>, donnent des profits de </a:t>
            </a:r>
            <a:r>
              <a:rPr lang="fr-FR" sz="2000" i="1" smtClean="0"/>
              <a:t>5685</a:t>
            </a:r>
            <a:endParaRPr lang="fr-FR" sz="2000" smtClean="0"/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2</a:t>
            </a:r>
            <a:r>
              <a:rPr lang="fr-FR" sz="2000" smtClean="0"/>
              <a:t>: Répéter l’étape 1 avec </a:t>
            </a:r>
            <a:r>
              <a:rPr lang="fr-FR" sz="2000" i="1" smtClean="0"/>
              <a:t>h=2</a:t>
            </a:r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1</a:t>
            </a:r>
            <a:r>
              <a:rPr lang="fr-FR" sz="2000" i="1" smtClean="0">
                <a:solidFill>
                  <a:srgbClr val="0000FF"/>
                </a:solidFill>
                <a:cs typeface="Times New Roman" pitchFamily="18" charset="0"/>
              </a:rPr>
              <a:t>'</a:t>
            </a:r>
            <a:r>
              <a:rPr lang="fr-FR" sz="2000" smtClean="0"/>
              <a:t>: Pour déterminer les solutions dans </a:t>
            </a:r>
            <a:r>
              <a:rPr lang="fr-FR" sz="2000" i="1" smtClean="0"/>
              <a:t>Opt</a:t>
            </a:r>
            <a:r>
              <a:rPr lang="fr-FR" sz="2000" i="1" baseline="-25000" smtClean="0"/>
              <a:t>Pr</a:t>
            </a:r>
            <a:r>
              <a:rPr lang="fr-FR" sz="2000" smtClean="0"/>
              <a:t> qui minimisent </a:t>
            </a:r>
            <a:r>
              <a:rPr lang="fr-FR" sz="2000" i="1" smtClean="0"/>
              <a:t>z</a:t>
            </a:r>
            <a:r>
              <a:rPr lang="fr-FR" sz="2000" i="1" baseline="-25000" smtClean="0"/>
              <a:t>In</a:t>
            </a:r>
            <a:r>
              <a:rPr lang="fr-FR" sz="2000" smtClean="0"/>
              <a:t> on ajoute la contrainte </a:t>
            </a:r>
            <a:r>
              <a:rPr lang="fr-FR" sz="2000" i="1" noProof="1" smtClean="0"/>
              <a:t>760v</a:t>
            </a:r>
            <a:r>
              <a:rPr lang="fr-FR" sz="2000" i="1" baseline="-25000" noProof="1" smtClean="0"/>
              <a:t>1</a:t>
            </a:r>
            <a:r>
              <a:rPr lang="fr-FR" sz="2000" i="1" noProof="1" smtClean="0"/>
              <a:t>+1080v</a:t>
            </a:r>
            <a:r>
              <a:rPr lang="fr-FR" sz="2000" i="1" baseline="-25000" noProof="1" smtClean="0"/>
              <a:t>2</a:t>
            </a:r>
            <a:r>
              <a:rPr lang="fr-FR" sz="2000" i="1" noProof="1" smtClean="0"/>
              <a:t>+…+1175v</a:t>
            </a:r>
            <a:r>
              <a:rPr lang="fr-FR" sz="2000" i="1" baseline="-25000" noProof="1" smtClean="0"/>
              <a:t>8</a:t>
            </a:r>
            <a:r>
              <a:rPr lang="fr-FR" sz="2000" i="1" smtClean="0"/>
              <a:t>=5685, </a:t>
            </a:r>
            <a:r>
              <a:rPr lang="fr-FR" sz="2000" smtClean="0"/>
              <a:t>on trouve une insatisfaction minimale de 245</a:t>
            </a:r>
            <a:r>
              <a:rPr lang="fr-FR" sz="2000" i="1" smtClean="0"/>
              <a:t> </a:t>
            </a:r>
            <a:endParaRPr lang="fr-FR" sz="2000" i="1" smtClean="0">
              <a:solidFill>
                <a:srgbClr val="0000FF"/>
              </a:solidFill>
            </a:endParaRPr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2</a:t>
            </a:r>
            <a:r>
              <a:rPr lang="fr-FR" sz="2000" smtClean="0"/>
              <a:t>: Répéter l’étape 1 avec </a:t>
            </a:r>
            <a:r>
              <a:rPr lang="fr-FR" sz="2000" i="1" smtClean="0"/>
              <a:t>h=3</a:t>
            </a:r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1</a:t>
            </a:r>
            <a:r>
              <a:rPr lang="fr-FR" sz="2000" i="1" smtClean="0">
                <a:solidFill>
                  <a:srgbClr val="0000FF"/>
                </a:solidFill>
                <a:cs typeface="Times New Roman" pitchFamily="18" charset="0"/>
              </a:rPr>
              <a:t>''</a:t>
            </a:r>
            <a:r>
              <a:rPr lang="fr-FR" sz="2000" smtClean="0"/>
              <a:t>: Pour déterminer les solutions qui maximisent </a:t>
            </a:r>
            <a:r>
              <a:rPr lang="fr-FR" sz="2000" i="1" smtClean="0"/>
              <a:t>z</a:t>
            </a:r>
            <a:r>
              <a:rPr lang="fr-FR" sz="2000" i="1" baseline="-25000" smtClean="0"/>
              <a:t>Pe</a:t>
            </a:r>
            <a:r>
              <a:rPr lang="fr-FR" sz="2000" smtClean="0"/>
              <a:t>, on ajoute la contrainte </a:t>
            </a:r>
            <a:r>
              <a:rPr lang="fr-FR" sz="2000" i="1" noProof="1" smtClean="0"/>
              <a:t>96v</a:t>
            </a:r>
            <a:r>
              <a:rPr lang="fr-FR" sz="2000" i="1" baseline="-25000" noProof="1" smtClean="0"/>
              <a:t>1</a:t>
            </a:r>
            <a:r>
              <a:rPr lang="fr-FR" sz="2000" i="1" noProof="1" smtClean="0"/>
              <a:t>+144v</a:t>
            </a:r>
            <a:r>
              <a:rPr lang="fr-FR" sz="2000" i="1" baseline="-25000" noProof="1" smtClean="0"/>
              <a:t>2</a:t>
            </a:r>
            <a:r>
              <a:rPr lang="fr-FR" sz="2000" i="1" noProof="1" smtClean="0"/>
              <a:t>+…</a:t>
            </a:r>
            <a:r>
              <a:rPr lang="fr-FR" sz="2000" i="1" baseline="-25000" noProof="1" smtClean="0"/>
              <a:t> </a:t>
            </a:r>
            <a:r>
              <a:rPr lang="fr-FR" sz="2000" i="1" noProof="1" smtClean="0"/>
              <a:t>+156v</a:t>
            </a:r>
            <a:r>
              <a:rPr lang="fr-FR" sz="2000" i="1" baseline="-25000" noProof="1" smtClean="0"/>
              <a:t>8</a:t>
            </a:r>
            <a:r>
              <a:rPr lang="fr-FR" sz="2000" i="1" smtClean="0"/>
              <a:t>=245, </a:t>
            </a:r>
            <a:r>
              <a:rPr lang="fr-FR" sz="2000" smtClean="0"/>
              <a:t>(cette contrainte n’a pas d’impact sur la solution optimale trouvée précédemment)</a:t>
            </a:r>
          </a:p>
          <a:p>
            <a:pPr eaLnBrk="1" hangingPunct="1">
              <a:buClr>
                <a:schemeClr val="tx1"/>
              </a:buClr>
            </a:pPr>
            <a:r>
              <a:rPr lang="fr-FR" sz="2000" smtClean="0"/>
              <a:t>La solution optimale est:  </a:t>
            </a:r>
            <a:r>
              <a:rPr lang="fr-CA" sz="2000" smtClean="0"/>
              <a:t>C1-V2, C2-V7, C3-V8, C4-V5, C5-V4  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CA" sz="2000" smtClean="0"/>
              <a:t>	   </a:t>
            </a:r>
            <a:r>
              <a:rPr lang="fr-CA" sz="2000" i="1" noProof="1" smtClean="0"/>
              <a:t>z</a:t>
            </a:r>
            <a:r>
              <a:rPr lang="fr-CA" sz="2000" i="1" baseline="-25000" noProof="1" smtClean="0"/>
              <a:t>Pr</a:t>
            </a:r>
            <a:r>
              <a:rPr lang="fr-CA" sz="2000" i="1" noProof="1" smtClean="0"/>
              <a:t>=</a:t>
            </a:r>
            <a:r>
              <a:rPr lang="fr-CA" sz="2000" noProof="1" smtClean="0"/>
              <a:t>5685</a:t>
            </a:r>
            <a:r>
              <a:rPr lang="fr-CA" sz="2000" i="1" noProof="1" smtClean="0"/>
              <a:t>    z</a:t>
            </a:r>
            <a:r>
              <a:rPr lang="fr-CA" sz="2000" i="1" baseline="-25000" noProof="1" smtClean="0"/>
              <a:t>In</a:t>
            </a:r>
            <a:r>
              <a:rPr lang="fr-CA" sz="2000" i="1" noProof="1" smtClean="0"/>
              <a:t>=</a:t>
            </a:r>
            <a:r>
              <a:rPr lang="fr-CA" sz="2000" noProof="1" smtClean="0"/>
              <a:t>245 </a:t>
            </a:r>
            <a:r>
              <a:rPr lang="fr-CA" sz="2000" i="1" noProof="1" smtClean="0"/>
              <a:t>   z</a:t>
            </a:r>
            <a:r>
              <a:rPr lang="fr-CA" sz="2000" i="1" baseline="-25000" noProof="1" smtClean="0"/>
              <a:t>Pe</a:t>
            </a:r>
            <a:r>
              <a:rPr lang="fr-CA" sz="2000" i="1" noProof="1" smtClean="0"/>
              <a:t>=</a:t>
            </a:r>
            <a:r>
              <a:rPr lang="fr-CA" sz="2000" noProof="1" smtClean="0"/>
              <a:t>756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2: la méthode hiérarchique, </a:t>
            </a:r>
            <a:br>
              <a:rPr lang="fr-FR" sz="3600" smtClean="0"/>
            </a:br>
            <a:r>
              <a:rPr lang="fr-FR" sz="3600" smtClean="0"/>
              <a:t>z</a:t>
            </a:r>
            <a:r>
              <a:rPr lang="fr-FR" sz="3600" baseline="-25000" smtClean="0"/>
              <a:t>Pr</a:t>
            </a:r>
            <a:r>
              <a:rPr lang="fr-FR" sz="3600" smtClean="0"/>
              <a:t> prioritaire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4B96FC41-3E62-4112-8121-93778E7E2A01}" type="slidenum">
              <a:rPr lang="fr-FR"/>
              <a:pPr/>
              <a:t>36</a:t>
            </a:fld>
            <a:endParaRPr lang="fr-F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2: la méthode hiérarchique, </a:t>
            </a:r>
            <a:br>
              <a:rPr lang="fr-FR" sz="3600" smtClean="0"/>
            </a:br>
            <a:r>
              <a:rPr lang="fr-FR" sz="3600" smtClean="0"/>
              <a:t>z</a:t>
            </a:r>
            <a:r>
              <a:rPr lang="fr-FR" sz="3600" baseline="-25000" smtClean="0"/>
              <a:t>Pe</a:t>
            </a:r>
            <a:r>
              <a:rPr lang="fr-FR" sz="3600" smtClean="0"/>
              <a:t> prioritaire</a:t>
            </a:r>
          </a:p>
        </p:txBody>
      </p:sp>
      <p:sp>
        <p:nvSpPr>
          <p:cNvPr id="37892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35538"/>
          </a:xfrm>
        </p:spPr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0</a:t>
            </a:r>
            <a:r>
              <a:rPr lang="fr-FR" sz="2000" smtClean="0"/>
              <a:t>: ordre de priorité 2: 1. </a:t>
            </a:r>
            <a:r>
              <a:rPr lang="fr-FR" sz="2000" i="1" smtClean="0"/>
              <a:t>pénalités</a:t>
            </a:r>
            <a:r>
              <a:rPr lang="fr-FR" sz="2000" smtClean="0"/>
              <a:t> 2. </a:t>
            </a:r>
            <a:r>
              <a:rPr lang="fr-FR" sz="2000" i="1" smtClean="0"/>
              <a:t>insatisfactions</a:t>
            </a:r>
            <a:r>
              <a:rPr lang="fr-FR" sz="2000" smtClean="0"/>
              <a:t>  3. </a:t>
            </a:r>
            <a:r>
              <a:rPr lang="fr-FR" sz="2000" i="1" smtClean="0"/>
              <a:t>profits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FR" sz="2000" smtClean="0"/>
              <a:t>	l’ensemble des solutions admissibles </a:t>
            </a:r>
            <a:r>
              <a:rPr lang="fr-FR" sz="2000" i="1" smtClean="0"/>
              <a:t>Opt</a:t>
            </a:r>
            <a:r>
              <a:rPr lang="fr-FR" sz="2000" i="1" baseline="-25000" smtClean="0"/>
              <a:t>0</a:t>
            </a:r>
            <a:r>
              <a:rPr lang="en-US" sz="2000" i="1" smtClean="0"/>
              <a:t>,   h=1</a:t>
            </a:r>
            <a:endParaRPr lang="fr-FR" sz="2000" i="1" smtClean="0"/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1</a:t>
            </a:r>
            <a:r>
              <a:rPr lang="fr-FR" sz="2000" smtClean="0"/>
              <a:t>: Les solutions optimales, </a:t>
            </a:r>
            <a:r>
              <a:rPr lang="fr-FR" sz="2000" i="1" smtClean="0"/>
              <a:t>Opt</a:t>
            </a:r>
            <a:r>
              <a:rPr lang="fr-FR" sz="2000" i="1" baseline="-25000" smtClean="0"/>
              <a:t>Pe</a:t>
            </a:r>
            <a:r>
              <a:rPr lang="fr-FR" sz="2000" smtClean="0"/>
              <a:t>, donnent des pénalités de 7</a:t>
            </a:r>
            <a:r>
              <a:rPr lang="fr-FR" sz="2000" i="1" smtClean="0"/>
              <a:t>68</a:t>
            </a:r>
            <a:endParaRPr lang="fr-FR" sz="2000" smtClean="0"/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2</a:t>
            </a:r>
            <a:r>
              <a:rPr lang="fr-FR" sz="2000" smtClean="0"/>
              <a:t>: Répéter l’étape 1 avec </a:t>
            </a:r>
            <a:r>
              <a:rPr lang="fr-FR" sz="2000" i="1" smtClean="0"/>
              <a:t>h=2</a:t>
            </a:r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1</a:t>
            </a:r>
            <a:r>
              <a:rPr lang="fr-FR" sz="2000" i="1" smtClean="0">
                <a:solidFill>
                  <a:srgbClr val="0000FF"/>
                </a:solidFill>
                <a:cs typeface="Times New Roman" pitchFamily="18" charset="0"/>
              </a:rPr>
              <a:t>'</a:t>
            </a:r>
            <a:r>
              <a:rPr lang="fr-FR" sz="2000" smtClean="0"/>
              <a:t>: Pour déterminer les solutions dans </a:t>
            </a:r>
            <a:r>
              <a:rPr lang="fr-FR" sz="2000" i="1" smtClean="0"/>
              <a:t>Opt</a:t>
            </a:r>
            <a:r>
              <a:rPr lang="fr-FR" sz="2000" i="1" baseline="-25000" smtClean="0"/>
              <a:t>Pe</a:t>
            </a:r>
            <a:r>
              <a:rPr lang="fr-FR" sz="2000" smtClean="0"/>
              <a:t> qui minimisent </a:t>
            </a:r>
            <a:r>
              <a:rPr lang="fr-FR" sz="2000" i="1" smtClean="0"/>
              <a:t>z</a:t>
            </a:r>
            <a:r>
              <a:rPr lang="fr-FR" sz="2000" i="1" baseline="-25000" smtClean="0"/>
              <a:t>In</a:t>
            </a:r>
            <a:r>
              <a:rPr lang="fr-FR" sz="2000" smtClean="0"/>
              <a:t> on ajoute la contrainte </a:t>
            </a:r>
            <a:r>
              <a:rPr lang="fr-FR" sz="2200" i="1" noProof="1" smtClean="0"/>
              <a:t>96v</a:t>
            </a:r>
            <a:r>
              <a:rPr lang="fr-FR" sz="2200" i="1" baseline="-25000" noProof="1" smtClean="0"/>
              <a:t>1</a:t>
            </a:r>
            <a:r>
              <a:rPr lang="fr-FR" sz="2200" i="1" noProof="1" smtClean="0"/>
              <a:t>+144v</a:t>
            </a:r>
            <a:r>
              <a:rPr lang="fr-FR" sz="2200" i="1" baseline="-25000" noProof="1" smtClean="0"/>
              <a:t>2</a:t>
            </a:r>
            <a:r>
              <a:rPr lang="fr-FR" sz="2200" i="1" noProof="1" smtClean="0"/>
              <a:t>+…+156v</a:t>
            </a:r>
            <a:r>
              <a:rPr lang="fr-FR" sz="2200" i="1" baseline="-25000" noProof="1" smtClean="0"/>
              <a:t>8</a:t>
            </a:r>
            <a:r>
              <a:rPr lang="fr-FR" sz="2000" i="1" smtClean="0"/>
              <a:t>=768, </a:t>
            </a:r>
            <a:r>
              <a:rPr lang="fr-FR" sz="2000" smtClean="0"/>
              <a:t>on trouve une insatisfaction minimale de 263</a:t>
            </a:r>
            <a:r>
              <a:rPr lang="fr-FR" sz="2000" i="1" smtClean="0"/>
              <a:t> </a:t>
            </a:r>
            <a:endParaRPr lang="fr-FR" sz="2000" i="1" smtClean="0">
              <a:solidFill>
                <a:srgbClr val="0000FF"/>
              </a:solidFill>
            </a:endParaRPr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2</a:t>
            </a:r>
            <a:r>
              <a:rPr lang="fr-FR" sz="2000" smtClean="0"/>
              <a:t>: Répéter l’étape 1 avec </a:t>
            </a:r>
            <a:r>
              <a:rPr lang="fr-FR" sz="2000" i="1" smtClean="0"/>
              <a:t>h=3</a:t>
            </a:r>
          </a:p>
          <a:p>
            <a:pPr eaLnBrk="1" hangingPunct="1">
              <a:buClr>
                <a:schemeClr val="tx1"/>
              </a:buClr>
            </a:pPr>
            <a:r>
              <a:rPr lang="fr-FR" sz="2000" i="1" smtClean="0">
                <a:solidFill>
                  <a:srgbClr val="0000FF"/>
                </a:solidFill>
              </a:rPr>
              <a:t>Étape 1</a:t>
            </a:r>
            <a:r>
              <a:rPr lang="fr-FR" sz="2000" i="1" smtClean="0">
                <a:solidFill>
                  <a:srgbClr val="0000FF"/>
                </a:solidFill>
                <a:cs typeface="Times New Roman" pitchFamily="18" charset="0"/>
              </a:rPr>
              <a:t>''</a:t>
            </a:r>
            <a:r>
              <a:rPr lang="fr-FR" sz="2000" smtClean="0"/>
              <a:t>: Pour déterminer les solutions qui maximisent </a:t>
            </a:r>
            <a:r>
              <a:rPr lang="fr-FR" sz="2000" i="1" smtClean="0"/>
              <a:t>z</a:t>
            </a:r>
            <a:r>
              <a:rPr lang="fr-FR" sz="2000" i="1" baseline="-25000" smtClean="0"/>
              <a:t>Pr</a:t>
            </a:r>
            <a:r>
              <a:rPr lang="fr-FR" sz="2000" smtClean="0"/>
              <a:t>, on ajoute la contrainte </a:t>
            </a:r>
            <a:r>
              <a:rPr lang="fr-FR" sz="2000" i="1" noProof="1" smtClean="0"/>
              <a:t>96v</a:t>
            </a:r>
            <a:r>
              <a:rPr lang="fr-FR" sz="2000" i="1" baseline="-25000" noProof="1" smtClean="0"/>
              <a:t>1</a:t>
            </a:r>
            <a:r>
              <a:rPr lang="fr-FR" sz="2000" i="1" noProof="1" smtClean="0"/>
              <a:t>+144v</a:t>
            </a:r>
            <a:r>
              <a:rPr lang="fr-FR" sz="2000" i="1" baseline="-25000" noProof="1" smtClean="0"/>
              <a:t>2</a:t>
            </a:r>
            <a:r>
              <a:rPr lang="fr-FR" sz="2000" i="1" noProof="1" smtClean="0"/>
              <a:t>+…</a:t>
            </a:r>
            <a:r>
              <a:rPr lang="fr-FR" sz="2000" i="1" baseline="-25000" noProof="1" smtClean="0"/>
              <a:t> </a:t>
            </a:r>
            <a:r>
              <a:rPr lang="fr-FR" sz="2000" i="1" noProof="1" smtClean="0"/>
              <a:t>+156v</a:t>
            </a:r>
            <a:r>
              <a:rPr lang="fr-FR" sz="2000" i="1" baseline="-25000" noProof="1" smtClean="0"/>
              <a:t>8</a:t>
            </a:r>
            <a:r>
              <a:rPr lang="fr-FR" sz="2000" i="1" smtClean="0"/>
              <a:t>=263, </a:t>
            </a:r>
            <a:r>
              <a:rPr lang="fr-FR" sz="2000" smtClean="0"/>
              <a:t>(cette contrainte n’a pas d’impact sur la solution optimale trouvée précédemment)</a:t>
            </a:r>
          </a:p>
          <a:p>
            <a:pPr eaLnBrk="1" hangingPunct="1">
              <a:buClr>
                <a:schemeClr val="tx1"/>
              </a:buClr>
            </a:pPr>
            <a:r>
              <a:rPr lang="fr-FR" sz="2000" smtClean="0"/>
              <a:t>La solution optimale est:  </a:t>
            </a:r>
            <a:r>
              <a:rPr lang="fr-CA" sz="2000" smtClean="0"/>
              <a:t>C1-V3, C2-V7, C3-V8, C4-V5, C5-V2  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r>
              <a:rPr lang="fr-CA" sz="2000" smtClean="0"/>
              <a:t>	   </a:t>
            </a:r>
            <a:r>
              <a:rPr lang="fr-CA" sz="2000" i="1" noProof="1" smtClean="0"/>
              <a:t>z</a:t>
            </a:r>
            <a:r>
              <a:rPr lang="fr-CA" sz="2000" i="1" baseline="-25000" noProof="1" smtClean="0"/>
              <a:t>Pr</a:t>
            </a:r>
            <a:r>
              <a:rPr lang="fr-CA" sz="2000" i="1" noProof="1" smtClean="0"/>
              <a:t>=</a:t>
            </a:r>
            <a:r>
              <a:rPr lang="fr-CA" sz="2000" noProof="1" smtClean="0"/>
              <a:t>5</a:t>
            </a:r>
            <a:r>
              <a:rPr lang="fr-FR" sz="2000" smtClean="0"/>
              <a:t>55</a:t>
            </a:r>
            <a:r>
              <a:rPr lang="fr-FR" sz="2000" noProof="1" smtClean="0"/>
              <a:t>5    </a:t>
            </a:r>
            <a:r>
              <a:rPr lang="fr-FR" sz="2000" i="1" noProof="1" smtClean="0"/>
              <a:t>z</a:t>
            </a:r>
            <a:r>
              <a:rPr lang="fr-FR" sz="2000" i="1" baseline="-25000" noProof="1" smtClean="0"/>
              <a:t>In</a:t>
            </a:r>
            <a:r>
              <a:rPr lang="fr-FR" sz="2000" i="1" noProof="1" smtClean="0"/>
              <a:t>=</a:t>
            </a:r>
            <a:r>
              <a:rPr lang="fr-FR" sz="2000" noProof="1" smtClean="0"/>
              <a:t>2</a:t>
            </a:r>
            <a:r>
              <a:rPr lang="fr-FR" sz="2000" smtClean="0"/>
              <a:t>63</a:t>
            </a:r>
            <a:r>
              <a:rPr lang="fr-FR" sz="2000" i="1" noProof="1" smtClean="0"/>
              <a:t>    z</a:t>
            </a:r>
            <a:r>
              <a:rPr lang="fr-FR" sz="2000" i="1" baseline="-25000" noProof="1" smtClean="0"/>
              <a:t>Pe</a:t>
            </a:r>
            <a:r>
              <a:rPr lang="fr-FR" sz="2000" i="1" noProof="1" smtClean="0"/>
              <a:t>=</a:t>
            </a:r>
            <a:r>
              <a:rPr lang="fr-FR" sz="2000" noProof="1" smtClean="0"/>
              <a:t>76</a:t>
            </a:r>
            <a:r>
              <a:rPr lang="fr-FR" sz="2000" smtClean="0"/>
              <a:t>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BBA1EFC2-63FC-46D7-9EF1-61BE5EE2512C}" type="slidenum">
              <a:rPr lang="fr-FR"/>
              <a:pPr/>
              <a:t>37</a:t>
            </a:fld>
            <a:endParaRPr lang="fr-FR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2: comparaison des solutions obtenues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924300"/>
            <a:ext cx="8229600" cy="2201863"/>
          </a:xfrm>
        </p:spPr>
        <p:txBody>
          <a:bodyPr/>
          <a:lstStyle/>
          <a:p>
            <a:pPr eaLnBrk="1" hangingPunct="1"/>
            <a:r>
              <a:rPr lang="fr-FR" smtClean="0"/>
              <a:t>La deuxième solution a une insatisfaction supplémentaire de18 points, rapporte $130 de moins de profit mais permet d’éviter $12 de pénalités</a:t>
            </a:r>
          </a:p>
          <a:p>
            <a:pPr eaLnBrk="1" hangingPunct="1"/>
            <a:r>
              <a:rPr lang="fr-FR" smtClean="0"/>
              <a:t>La première solution semble préférable</a:t>
            </a:r>
          </a:p>
        </p:txBody>
      </p:sp>
      <p:pic>
        <p:nvPicPr>
          <p:cNvPr id="3891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1773238"/>
            <a:ext cx="5322888" cy="1854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DF6A05B5-65FC-47B1-A72A-5809A975BFF5}" type="slidenum">
              <a:rPr lang="fr-FR"/>
              <a:pPr/>
              <a:t>38</a:t>
            </a:fld>
            <a:endParaRPr lang="fr-FR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CA" sz="2000" noProof="1" smtClean="0"/>
              <a:t>Le modèle par objectifs à résoudre est:</a:t>
            </a:r>
          </a:p>
          <a:p>
            <a:pPr eaLnBrk="1" hangingPunct="1">
              <a:buFontTx/>
              <a:buNone/>
            </a:pPr>
            <a:r>
              <a:rPr lang="en-CA" sz="2000" noProof="1" smtClean="0"/>
              <a:t>	  Min </a:t>
            </a:r>
            <a:r>
              <a:rPr lang="en-CA" sz="2000" i="1" noProof="1" smtClean="0"/>
              <a:t>d</a:t>
            </a:r>
            <a:r>
              <a:rPr lang="en-CA" sz="2000" noProof="1" smtClean="0"/>
              <a:t> =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max</a:t>
            </a:r>
            <a:r>
              <a:rPr lang="en-CA" sz="2000" noProof="1" smtClean="0"/>
              <a:t>         </a:t>
            </a:r>
            <a:r>
              <a:rPr lang="fr-FR" sz="2000" smtClean="0"/>
              <a:t>					</a:t>
            </a:r>
            <a:r>
              <a:rPr lang="fr-FR" sz="2000" noProof="1" smtClean="0"/>
              <a:t>(22)</a:t>
            </a:r>
          </a:p>
          <a:p>
            <a:pPr eaLnBrk="1" hangingPunct="1">
              <a:buFontTx/>
              <a:buNone/>
            </a:pPr>
            <a:r>
              <a:rPr lang="fr-FR" sz="2000" noProof="1" smtClean="0"/>
              <a:t>	tel que</a:t>
            </a:r>
            <a:r>
              <a:rPr lang="fr-FR" sz="2000" i="1" noProof="1" smtClean="0"/>
              <a:t>	</a:t>
            </a:r>
          </a:p>
          <a:p>
            <a:pPr eaLnBrk="1" hangingPunct="1">
              <a:buFontTx/>
              <a:buNone/>
            </a:pPr>
            <a:r>
              <a:rPr lang="fr-FR" sz="2000" i="1" noProof="1" smtClean="0"/>
              <a:t>	 81w</a:t>
            </a:r>
            <a:r>
              <a:rPr lang="fr-FR" sz="2000" i="1" baseline="-25000" noProof="1" smtClean="0"/>
              <a:t>11 </a:t>
            </a:r>
            <a:r>
              <a:rPr lang="fr-FR" sz="2000" i="1" noProof="1" smtClean="0"/>
              <a:t>+ 50w</a:t>
            </a:r>
            <a:r>
              <a:rPr lang="fr-FR" sz="2000" i="1" baseline="-25000" noProof="1" smtClean="0"/>
              <a:t>12 </a:t>
            </a:r>
            <a:r>
              <a:rPr lang="fr-FR" sz="2000" i="1" noProof="1" smtClean="0"/>
              <a:t>+ … +</a:t>
            </a:r>
            <a:r>
              <a:rPr lang="fr-FR" sz="2000" i="1" smtClean="0"/>
              <a:t> </a:t>
            </a:r>
            <a:r>
              <a:rPr lang="fr-FR" sz="2000" i="1" noProof="1" smtClean="0"/>
              <a:t>73w</a:t>
            </a:r>
            <a:r>
              <a:rPr lang="fr-FR" sz="2000" i="1" baseline="-25000" noProof="1" smtClean="0"/>
              <a:t>58 </a:t>
            </a:r>
            <a:r>
              <a:rPr lang="fr-FR" sz="2000" i="1" noProof="1" smtClean="0"/>
              <a:t>+ d</a:t>
            </a:r>
            <a:r>
              <a:rPr lang="fr-FR" sz="2000" i="1" baseline="-25000" noProof="1" smtClean="0"/>
              <a:t>In</a:t>
            </a:r>
            <a:r>
              <a:rPr lang="fr-FR" sz="2000" i="1" baseline="30000" noProof="1" smtClean="0"/>
              <a:t>-</a:t>
            </a:r>
            <a:r>
              <a:rPr lang="fr-FR" sz="2000" i="1" baseline="-25000" noProof="1" smtClean="0"/>
              <a:t> </a:t>
            </a:r>
            <a:r>
              <a:rPr lang="fr-FR" sz="2000" i="1" noProof="1" smtClean="0"/>
              <a:t>- d</a:t>
            </a:r>
            <a:r>
              <a:rPr lang="fr-FR" sz="2000" i="1" baseline="-25000" noProof="1" smtClean="0"/>
              <a:t>In</a:t>
            </a:r>
            <a:r>
              <a:rPr lang="fr-FR" sz="2000" i="1" baseline="30000" noProof="1" smtClean="0"/>
              <a:t>+</a:t>
            </a:r>
            <a:r>
              <a:rPr lang="fr-FR" sz="2000" i="1" baseline="-25000" noProof="1" smtClean="0"/>
              <a:t> </a:t>
            </a:r>
            <a:r>
              <a:rPr lang="fr-FR" sz="2000" noProof="1" smtClean="0"/>
              <a:t>= 230		(23)	</a:t>
            </a:r>
          </a:p>
          <a:p>
            <a:pPr eaLnBrk="1" hangingPunct="1">
              <a:buFontTx/>
              <a:buNone/>
            </a:pPr>
            <a:r>
              <a:rPr lang="fr-FR" sz="2000" i="1" noProof="1" smtClean="0"/>
              <a:t>	 760v</a:t>
            </a:r>
            <a:r>
              <a:rPr lang="fr-FR" sz="2000" i="1" baseline="-25000" noProof="1" smtClean="0"/>
              <a:t>1</a:t>
            </a:r>
            <a:r>
              <a:rPr lang="fr-FR" sz="2000" i="1" noProof="1" smtClean="0"/>
              <a:t> + 1080v</a:t>
            </a:r>
            <a:r>
              <a:rPr lang="fr-FR" sz="2000" i="1" baseline="-25000" noProof="1" smtClean="0"/>
              <a:t>2</a:t>
            </a:r>
            <a:r>
              <a:rPr lang="fr-FR" sz="2000" i="1" noProof="1" smtClean="0"/>
              <a:t> +…</a:t>
            </a:r>
            <a:r>
              <a:rPr lang="fr-FR" sz="2000" i="1" baseline="-25000" noProof="1" smtClean="0"/>
              <a:t> </a:t>
            </a:r>
            <a:r>
              <a:rPr lang="fr-FR" sz="2000" i="1" noProof="1" smtClean="0"/>
              <a:t>+ 1175v</a:t>
            </a:r>
            <a:r>
              <a:rPr lang="fr-FR" sz="2000" i="1" baseline="-25000" noProof="1" smtClean="0"/>
              <a:t>8</a:t>
            </a:r>
            <a:r>
              <a:rPr lang="fr-FR" sz="2000" i="1" noProof="1" smtClean="0"/>
              <a:t> + d</a:t>
            </a:r>
            <a:r>
              <a:rPr lang="fr-FR" sz="2000" i="1" baseline="-25000" noProof="1" smtClean="0"/>
              <a:t>Pr</a:t>
            </a:r>
            <a:r>
              <a:rPr lang="fr-FR" sz="2000" i="1" baseline="30000" noProof="1" smtClean="0"/>
              <a:t>-</a:t>
            </a:r>
            <a:r>
              <a:rPr lang="fr-FR" sz="2000" i="1" baseline="30000" smtClean="0"/>
              <a:t>  </a:t>
            </a:r>
            <a:r>
              <a:rPr lang="fr-FR" sz="2000" i="1" noProof="1" smtClean="0"/>
              <a:t>- d</a:t>
            </a:r>
            <a:r>
              <a:rPr lang="fr-FR" sz="2000" i="1" baseline="-25000" noProof="1" smtClean="0"/>
              <a:t>Pr</a:t>
            </a:r>
            <a:r>
              <a:rPr lang="fr-FR" sz="2000" i="1" baseline="30000" noProof="1" smtClean="0"/>
              <a:t>+</a:t>
            </a:r>
            <a:r>
              <a:rPr lang="fr-FR" sz="2000" i="1" baseline="-25000" noProof="1" smtClean="0"/>
              <a:t> </a:t>
            </a:r>
            <a:r>
              <a:rPr lang="fr-FR" sz="2000" noProof="1" smtClean="0"/>
              <a:t>= 5116		(24) </a:t>
            </a:r>
            <a:endParaRPr lang="fr-FR" sz="2000" i="1" noProof="1" smtClean="0"/>
          </a:p>
          <a:p>
            <a:pPr eaLnBrk="1" hangingPunct="1">
              <a:buFontTx/>
              <a:buNone/>
            </a:pPr>
            <a:r>
              <a:rPr lang="fr-FR" sz="2000" noProof="1" smtClean="0"/>
              <a:t>	 </a:t>
            </a:r>
            <a:r>
              <a:rPr lang="fr-FR" sz="2000" i="1" noProof="1" smtClean="0"/>
              <a:t>96v</a:t>
            </a:r>
            <a:r>
              <a:rPr lang="fr-FR" sz="2000" i="1" baseline="-25000" noProof="1" smtClean="0"/>
              <a:t>1</a:t>
            </a:r>
            <a:r>
              <a:rPr lang="fr-FR" sz="2000" i="1" noProof="1" smtClean="0"/>
              <a:t> + 144v</a:t>
            </a:r>
            <a:r>
              <a:rPr lang="fr-FR" sz="2000" i="1" baseline="-25000" noProof="1" smtClean="0"/>
              <a:t>2</a:t>
            </a:r>
            <a:r>
              <a:rPr lang="fr-FR" sz="2000" i="1" noProof="1" smtClean="0"/>
              <a:t> +…</a:t>
            </a:r>
            <a:r>
              <a:rPr lang="fr-FR" sz="2000" i="1" baseline="-25000" noProof="1" smtClean="0"/>
              <a:t> </a:t>
            </a:r>
            <a:r>
              <a:rPr lang="fr-FR" sz="2000" i="1" noProof="1" smtClean="0"/>
              <a:t>+ 156v</a:t>
            </a:r>
            <a:r>
              <a:rPr lang="fr-FR" sz="2000" i="1" baseline="-25000" noProof="1" smtClean="0"/>
              <a:t>8 </a:t>
            </a:r>
            <a:r>
              <a:rPr lang="fr-FR" sz="2000" i="1" noProof="1" smtClean="0"/>
              <a:t>+ d</a:t>
            </a:r>
            <a:r>
              <a:rPr lang="fr-FR" sz="2000" i="1" baseline="-25000" noProof="1" smtClean="0"/>
              <a:t>Pe</a:t>
            </a:r>
            <a:r>
              <a:rPr lang="fr-FR" sz="2000" i="1" baseline="30000" noProof="1" smtClean="0"/>
              <a:t>-</a:t>
            </a:r>
            <a:r>
              <a:rPr lang="fr-FR" sz="2000" i="1" baseline="-25000" noProof="1" smtClean="0"/>
              <a:t> </a:t>
            </a:r>
            <a:r>
              <a:rPr lang="fr-FR" sz="2000" i="1" noProof="1" smtClean="0"/>
              <a:t>- d</a:t>
            </a:r>
            <a:r>
              <a:rPr lang="fr-FR" sz="2000" i="1" baseline="-25000" noProof="1" smtClean="0"/>
              <a:t>Pe</a:t>
            </a:r>
            <a:r>
              <a:rPr lang="fr-FR" sz="2000" i="1" baseline="30000" noProof="1" smtClean="0"/>
              <a:t>+</a:t>
            </a:r>
            <a:r>
              <a:rPr lang="fr-FR" sz="2000" i="1" baseline="-25000" noProof="1" smtClean="0"/>
              <a:t> </a:t>
            </a:r>
            <a:r>
              <a:rPr lang="fr-FR" sz="2000" noProof="1" smtClean="0"/>
              <a:t>= 740		(25)</a:t>
            </a:r>
          </a:p>
          <a:p>
            <a:pPr eaLnBrk="1" hangingPunct="1">
              <a:buFontTx/>
              <a:buNone/>
            </a:pPr>
            <a:r>
              <a:rPr lang="fr-FR" sz="2000" i="1" noProof="1" smtClean="0"/>
              <a:t>	 D</a:t>
            </a:r>
            <a:r>
              <a:rPr lang="fr-FR" sz="2000" i="1" baseline="-25000" noProof="1" smtClean="0"/>
              <a:t>max</a:t>
            </a:r>
            <a:r>
              <a:rPr lang="fr-FR" sz="2000" noProof="1" smtClean="0"/>
              <a:t> </a:t>
            </a:r>
            <a:r>
              <a:rPr lang="fr-FR" sz="2000" noProof="1" smtClean="0">
                <a:sym typeface="Symbol" pitchFamily="18" charset="2"/>
              </a:rPr>
              <a:t>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In</a:t>
            </a:r>
            <a:r>
              <a:rPr lang="fr-FR" sz="2000" i="1" baseline="30000" noProof="1" smtClean="0"/>
              <a:t>-</a:t>
            </a:r>
            <a:r>
              <a:rPr lang="fr-FR" sz="2000" i="1" baseline="-25000" noProof="1" smtClean="0"/>
              <a:t> 		</a:t>
            </a:r>
            <a:r>
              <a:rPr lang="fr-FR" sz="2000" noProof="1" smtClean="0"/>
              <a:t>(26)		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max</a:t>
            </a:r>
            <a:r>
              <a:rPr lang="fr-FR" sz="2000" noProof="1" smtClean="0"/>
              <a:t> </a:t>
            </a:r>
            <a:r>
              <a:rPr lang="fr-FR" sz="2000" noProof="1" smtClean="0">
                <a:sym typeface="Symbol" pitchFamily="18" charset="2"/>
              </a:rPr>
              <a:t>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In</a:t>
            </a:r>
            <a:r>
              <a:rPr lang="fr-FR" sz="2000" i="1" baseline="30000" noProof="1" smtClean="0"/>
              <a:t>+</a:t>
            </a:r>
            <a:r>
              <a:rPr lang="fr-FR" sz="2000" i="1" baseline="-25000" noProof="1" smtClean="0"/>
              <a:t> 	</a:t>
            </a:r>
            <a:r>
              <a:rPr lang="fr-FR" sz="2000" noProof="1" smtClean="0"/>
              <a:t>(27)</a:t>
            </a:r>
          </a:p>
          <a:p>
            <a:pPr eaLnBrk="1" hangingPunct="1">
              <a:buFontTx/>
              <a:buNone/>
            </a:pPr>
            <a:r>
              <a:rPr lang="fr-FR" sz="2000" noProof="1" smtClean="0"/>
              <a:t>	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max</a:t>
            </a:r>
            <a:r>
              <a:rPr lang="fr-FR" sz="2000" noProof="1" smtClean="0"/>
              <a:t> </a:t>
            </a:r>
            <a:r>
              <a:rPr lang="fr-FR" sz="2000" noProof="1" smtClean="0">
                <a:sym typeface="Symbol" pitchFamily="18" charset="2"/>
              </a:rPr>
              <a:t>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Pr</a:t>
            </a:r>
            <a:r>
              <a:rPr lang="fr-FR" sz="2000" i="1" baseline="30000" noProof="1" smtClean="0"/>
              <a:t>-</a:t>
            </a:r>
            <a:r>
              <a:rPr lang="fr-FR" sz="2000" i="1" baseline="-25000" noProof="1" smtClean="0"/>
              <a:t> 		</a:t>
            </a:r>
            <a:r>
              <a:rPr lang="fr-FR" sz="2000" noProof="1" smtClean="0"/>
              <a:t>(28)		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max</a:t>
            </a:r>
            <a:r>
              <a:rPr lang="fr-FR" sz="2000" noProof="1" smtClean="0"/>
              <a:t> </a:t>
            </a:r>
            <a:r>
              <a:rPr lang="fr-FR" sz="2000" noProof="1" smtClean="0">
                <a:sym typeface="Symbol" pitchFamily="18" charset="2"/>
              </a:rPr>
              <a:t>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Pr</a:t>
            </a:r>
            <a:r>
              <a:rPr lang="fr-FR" sz="2000" i="1" baseline="30000" noProof="1" smtClean="0"/>
              <a:t>+</a:t>
            </a:r>
            <a:r>
              <a:rPr lang="fr-FR" sz="2000" i="1" baseline="-25000" noProof="1" smtClean="0"/>
              <a:t> 	</a:t>
            </a:r>
            <a:r>
              <a:rPr lang="fr-FR" sz="2000" noProof="1" smtClean="0"/>
              <a:t>(29)</a:t>
            </a:r>
          </a:p>
          <a:p>
            <a:pPr eaLnBrk="1" hangingPunct="1">
              <a:buFontTx/>
              <a:buNone/>
            </a:pPr>
            <a:r>
              <a:rPr lang="fr-FR" sz="2000" noProof="1" smtClean="0"/>
              <a:t>	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max</a:t>
            </a:r>
            <a:r>
              <a:rPr lang="fr-FR" sz="2000" noProof="1" smtClean="0"/>
              <a:t> </a:t>
            </a:r>
            <a:r>
              <a:rPr lang="fr-FR" sz="2000" noProof="1" smtClean="0">
                <a:sym typeface="Symbol" pitchFamily="18" charset="2"/>
              </a:rPr>
              <a:t>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Pe</a:t>
            </a:r>
            <a:r>
              <a:rPr lang="fr-FR" sz="2000" i="1" baseline="30000" noProof="1" smtClean="0"/>
              <a:t>-</a:t>
            </a:r>
            <a:r>
              <a:rPr lang="fr-FR" sz="2000" i="1" baseline="-25000" noProof="1" smtClean="0"/>
              <a:t> 		</a:t>
            </a:r>
            <a:r>
              <a:rPr lang="fr-FR" sz="2000" noProof="1" smtClean="0"/>
              <a:t>(30)		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max</a:t>
            </a:r>
            <a:r>
              <a:rPr lang="fr-FR" sz="2000" noProof="1" smtClean="0"/>
              <a:t> </a:t>
            </a:r>
            <a:r>
              <a:rPr lang="fr-FR" sz="2000" noProof="1" smtClean="0">
                <a:sym typeface="Symbol" pitchFamily="18" charset="2"/>
              </a:rPr>
              <a:t>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Pe</a:t>
            </a:r>
            <a:r>
              <a:rPr lang="fr-FR" sz="2000" i="1" baseline="30000" noProof="1" smtClean="0"/>
              <a:t>+</a:t>
            </a:r>
            <a:r>
              <a:rPr lang="fr-FR" sz="2000" i="1" baseline="-25000" noProof="1" smtClean="0"/>
              <a:t> 	</a:t>
            </a:r>
            <a:r>
              <a:rPr lang="fr-FR" sz="2000" noProof="1" smtClean="0"/>
              <a:t>(31)</a:t>
            </a:r>
          </a:p>
          <a:p>
            <a:pPr eaLnBrk="1" hangingPunct="1">
              <a:buFontTx/>
              <a:buNone/>
            </a:pPr>
            <a:r>
              <a:rPr lang="fr-FR" sz="2000" i="1" noProof="1" smtClean="0"/>
              <a:t> 	 D</a:t>
            </a:r>
            <a:r>
              <a:rPr lang="fr-FR" sz="2000" i="1" baseline="-25000" noProof="1" smtClean="0"/>
              <a:t>max</a:t>
            </a:r>
            <a:r>
              <a:rPr lang="fr-FR" sz="2000" noProof="1" smtClean="0">
                <a:sym typeface="Symbol" pitchFamily="18" charset="2"/>
              </a:rPr>
              <a:t>,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In</a:t>
            </a:r>
            <a:r>
              <a:rPr lang="fr-FR" sz="2000" i="1" baseline="30000" noProof="1" smtClean="0"/>
              <a:t>-</a:t>
            </a:r>
            <a:r>
              <a:rPr lang="fr-FR" sz="2000" noProof="1" smtClean="0">
                <a:sym typeface="Symbol" pitchFamily="18" charset="2"/>
              </a:rPr>
              <a:t>,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In</a:t>
            </a:r>
            <a:r>
              <a:rPr lang="fr-FR" sz="2000" i="1" baseline="30000" noProof="1" smtClean="0"/>
              <a:t>+</a:t>
            </a:r>
            <a:r>
              <a:rPr lang="fr-FR" sz="2000" noProof="1" smtClean="0">
                <a:sym typeface="Symbol" pitchFamily="18" charset="2"/>
              </a:rPr>
              <a:t>,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Pr</a:t>
            </a:r>
            <a:r>
              <a:rPr lang="fr-FR" sz="2000" i="1" baseline="30000" noProof="1" smtClean="0"/>
              <a:t>-</a:t>
            </a:r>
            <a:r>
              <a:rPr lang="fr-FR" sz="2000" noProof="1" smtClean="0">
                <a:sym typeface="Symbol" pitchFamily="18" charset="2"/>
              </a:rPr>
              <a:t>,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Pr</a:t>
            </a:r>
            <a:r>
              <a:rPr lang="fr-FR" sz="2000" i="1" baseline="30000" noProof="1" smtClean="0"/>
              <a:t>+</a:t>
            </a:r>
            <a:r>
              <a:rPr lang="fr-FR" sz="2000" noProof="1" smtClean="0">
                <a:sym typeface="Symbol" pitchFamily="18" charset="2"/>
              </a:rPr>
              <a:t>,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Pe</a:t>
            </a:r>
            <a:r>
              <a:rPr lang="fr-FR" sz="2000" i="1" baseline="30000" noProof="1" smtClean="0"/>
              <a:t>-</a:t>
            </a:r>
            <a:r>
              <a:rPr lang="fr-FR" sz="2000" noProof="1" smtClean="0">
                <a:sym typeface="Symbol" pitchFamily="18" charset="2"/>
              </a:rPr>
              <a:t>, </a:t>
            </a:r>
            <a:r>
              <a:rPr lang="fr-FR" sz="2000" i="1" noProof="1" smtClean="0"/>
              <a:t>d</a:t>
            </a:r>
            <a:r>
              <a:rPr lang="fr-FR" sz="2000" i="1" baseline="-25000" noProof="1" smtClean="0"/>
              <a:t>Pe</a:t>
            </a:r>
            <a:r>
              <a:rPr lang="fr-FR" sz="2000" i="1" baseline="30000" noProof="1" smtClean="0"/>
              <a:t>+</a:t>
            </a:r>
            <a:r>
              <a:rPr lang="fr-FR" sz="2000" noProof="1" smtClean="0">
                <a:sym typeface="Symbol" pitchFamily="18" charset="2"/>
              </a:rPr>
              <a:t>  </a:t>
            </a:r>
            <a:r>
              <a:rPr lang="fr-FR" sz="2000" i="1" noProof="1" smtClean="0">
                <a:sym typeface="Symbol" pitchFamily="18" charset="2"/>
              </a:rPr>
              <a:t>0</a:t>
            </a:r>
            <a:r>
              <a:rPr lang="fr-FR" sz="2000" i="1" noProof="1" smtClean="0"/>
              <a:t>			</a:t>
            </a:r>
            <a:r>
              <a:rPr lang="fr-FR" sz="2000" noProof="1" smtClean="0"/>
              <a:t>(32)</a:t>
            </a: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2: la méthode d’optimisation par objectifs – scénario</a:t>
            </a:r>
            <a:r>
              <a:rPr lang="fr-FR" sz="3600" smtClean="0"/>
              <a:t> 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E2BDDF61-E6D7-4278-BC1B-2FFD7FD52FB0}" type="slidenum">
              <a:rPr lang="fr-FR"/>
              <a:pPr/>
              <a:t>39</a:t>
            </a:fld>
            <a:endParaRPr lang="fr-FR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La solution optimale est obtenue à l’aide du Solveur d’Excel</a:t>
            </a:r>
          </a:p>
          <a:p>
            <a:pPr eaLnBrk="1" hangingPunct="1"/>
            <a:r>
              <a:rPr lang="fr-FR" sz="2400" i="1" smtClean="0"/>
              <a:t>z</a:t>
            </a:r>
            <a:r>
              <a:rPr lang="fr-FR" sz="2400" i="1" baseline="-25000" smtClean="0"/>
              <a:t>In</a:t>
            </a:r>
            <a:r>
              <a:rPr lang="fr-FR" sz="2400" i="1" smtClean="0"/>
              <a:t> = 230 + 36 - 2 = 264</a:t>
            </a:r>
          </a:p>
          <a:p>
            <a:pPr eaLnBrk="1" hangingPunct="1"/>
            <a:r>
              <a:rPr lang="fr-FR" sz="2400" i="1" smtClean="0"/>
              <a:t>z</a:t>
            </a:r>
            <a:r>
              <a:rPr lang="fr-FR" sz="2400" i="1" baseline="-25000" smtClean="0"/>
              <a:t>Pr</a:t>
            </a:r>
            <a:r>
              <a:rPr lang="fr-FR" sz="2400" i="1" smtClean="0"/>
              <a:t> = 5116 + 0 - 36 = 5080</a:t>
            </a:r>
          </a:p>
          <a:p>
            <a:pPr eaLnBrk="1" hangingPunct="1"/>
            <a:r>
              <a:rPr lang="fr-FR" sz="2400" i="1" smtClean="0"/>
              <a:t>z</a:t>
            </a:r>
            <a:r>
              <a:rPr lang="fr-FR" sz="2400" i="1" baseline="-25000" smtClean="0"/>
              <a:t>Pe</a:t>
            </a:r>
            <a:r>
              <a:rPr lang="fr-FR" sz="2400" i="1" smtClean="0"/>
              <a:t> = 740 + 0 - 32 = 708	</a:t>
            </a:r>
            <a:r>
              <a:rPr lang="fr-FR" sz="2400" smtClean="0"/>
              <a:t>(</a:t>
            </a:r>
            <a:r>
              <a:rPr lang="fr-FR" sz="2400" i="1" smtClean="0"/>
              <a:t>1050 - 708 = 342</a:t>
            </a:r>
            <a:r>
              <a:rPr lang="fr-FR" sz="2400" smtClean="0"/>
              <a:t>)</a:t>
            </a:r>
          </a:p>
          <a:p>
            <a:pPr eaLnBrk="1" hangingPunct="1"/>
            <a:r>
              <a:rPr lang="fr-FR" sz="2400" smtClean="0"/>
              <a:t>On constate que la valeur de </a:t>
            </a:r>
            <a:r>
              <a:rPr lang="fr-FR" sz="2400" i="1" smtClean="0"/>
              <a:t>D</a:t>
            </a:r>
            <a:r>
              <a:rPr lang="fr-FR" sz="2400" i="1" baseline="-25000" smtClean="0"/>
              <a:t>max</a:t>
            </a:r>
            <a:r>
              <a:rPr lang="fr-FR" sz="2400" smtClean="0"/>
              <a:t> est insensible aux petites variations des déviations qui ne sont pas maximales</a:t>
            </a:r>
          </a:p>
          <a:p>
            <a:pPr eaLnBrk="1" hangingPunct="1"/>
            <a:r>
              <a:rPr lang="fr-FR" sz="2400" smtClean="0"/>
              <a:t>On peut introduire des pénalités pour toutes variations non nulles</a:t>
            </a: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2: la solution optimale</a:t>
            </a:r>
            <a:br>
              <a:rPr lang="fr-CA" sz="3600" smtClean="0"/>
            </a:br>
            <a:r>
              <a:rPr lang="fr-CA" sz="3600" smtClean="0"/>
              <a:t>– scénario</a:t>
            </a:r>
            <a:r>
              <a:rPr lang="fr-FR" sz="3600" smtClean="0"/>
              <a:t> 1</a:t>
            </a:r>
          </a:p>
        </p:txBody>
      </p:sp>
      <p:pic>
        <p:nvPicPr>
          <p:cNvPr id="4096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" y="5191125"/>
            <a:ext cx="8370887" cy="6556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0E4395F3-E0E2-49BA-AB97-4DD4893489B2}" type="slidenum">
              <a:rPr lang="fr-FR"/>
              <a:pPr/>
              <a:t>40</a:t>
            </a:fld>
            <a:endParaRPr lang="fr-FR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CA" sz="2000" noProof="1" smtClean="0"/>
              <a:t>Le modèle par objectifs à résoudre devient:</a:t>
            </a:r>
          </a:p>
          <a:p>
            <a:pPr eaLnBrk="1" hangingPunct="1">
              <a:buFontTx/>
              <a:buNone/>
            </a:pPr>
            <a:r>
              <a:rPr lang="en-CA" sz="2000" noProof="1" smtClean="0"/>
              <a:t>	  Min </a:t>
            </a:r>
            <a:r>
              <a:rPr lang="en-CA" sz="2000" i="1" noProof="1" smtClean="0"/>
              <a:t>d</a:t>
            </a:r>
            <a:r>
              <a:rPr lang="en-CA" sz="2000" noProof="1" smtClean="0"/>
              <a:t> = </a:t>
            </a:r>
            <a:r>
              <a:rPr lang="en-CA" sz="2000" i="1" noProof="1" smtClean="0"/>
              <a:t>MD</a:t>
            </a:r>
            <a:r>
              <a:rPr lang="en-CA" sz="2000" i="1" baseline="-25000" noProof="1" smtClean="0"/>
              <a:t>max</a:t>
            </a:r>
            <a:r>
              <a:rPr lang="en-CA" sz="2000" noProof="1" smtClean="0"/>
              <a:t> +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In</a:t>
            </a:r>
            <a:r>
              <a:rPr lang="en-CA" sz="2000" i="1" baseline="30000" noProof="1" smtClean="0"/>
              <a:t>- </a:t>
            </a:r>
            <a:r>
              <a:rPr lang="en-CA" sz="2000" noProof="1" smtClean="0">
                <a:sym typeface="Symbol" pitchFamily="18" charset="2"/>
              </a:rPr>
              <a:t>+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In</a:t>
            </a:r>
            <a:r>
              <a:rPr lang="en-CA" sz="2000" i="1" baseline="30000" noProof="1" smtClean="0"/>
              <a:t>+ </a:t>
            </a:r>
            <a:r>
              <a:rPr lang="en-CA" sz="2000" noProof="1" smtClean="0">
                <a:sym typeface="Symbol" pitchFamily="18" charset="2"/>
              </a:rPr>
              <a:t>+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Pr</a:t>
            </a:r>
            <a:r>
              <a:rPr lang="en-CA" sz="2000" i="1" baseline="30000" noProof="1" smtClean="0"/>
              <a:t>- </a:t>
            </a:r>
            <a:r>
              <a:rPr lang="en-CA" sz="2000" noProof="1" smtClean="0">
                <a:sym typeface="Symbol" pitchFamily="18" charset="2"/>
              </a:rPr>
              <a:t>+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Pr</a:t>
            </a:r>
            <a:r>
              <a:rPr lang="en-CA" sz="2000" i="1" baseline="30000" noProof="1" smtClean="0"/>
              <a:t>+ </a:t>
            </a:r>
            <a:r>
              <a:rPr lang="en-CA" sz="2000" noProof="1" smtClean="0">
                <a:sym typeface="Symbol" pitchFamily="18" charset="2"/>
              </a:rPr>
              <a:t>+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Pe</a:t>
            </a:r>
            <a:r>
              <a:rPr lang="en-CA" sz="2000" i="1" baseline="30000" noProof="1" smtClean="0"/>
              <a:t>- </a:t>
            </a:r>
            <a:r>
              <a:rPr lang="en-CA" sz="2000" noProof="1" smtClean="0">
                <a:sym typeface="Symbol" pitchFamily="18" charset="2"/>
              </a:rPr>
              <a:t>+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Pe</a:t>
            </a:r>
            <a:r>
              <a:rPr lang="en-CA" sz="2000" i="1" baseline="30000" noProof="1" smtClean="0"/>
              <a:t>+</a:t>
            </a:r>
            <a:r>
              <a:rPr lang="en-CA" sz="2000" noProof="1" smtClean="0">
                <a:sym typeface="Symbol" pitchFamily="18" charset="2"/>
              </a:rPr>
              <a:t> </a:t>
            </a:r>
            <a:r>
              <a:rPr lang="en-CA" sz="2000" noProof="1" smtClean="0"/>
              <a:t>	(33)</a:t>
            </a:r>
          </a:p>
          <a:p>
            <a:pPr eaLnBrk="1" hangingPunct="1">
              <a:buFontTx/>
              <a:buNone/>
            </a:pPr>
            <a:r>
              <a:rPr lang="en-CA" sz="2000" noProof="1" smtClean="0"/>
              <a:t>	tel que</a:t>
            </a:r>
            <a:r>
              <a:rPr lang="en-CA" sz="2000" i="1" noProof="1" smtClean="0"/>
              <a:t>	</a:t>
            </a:r>
          </a:p>
          <a:p>
            <a:pPr eaLnBrk="1" hangingPunct="1">
              <a:buFontTx/>
              <a:buNone/>
            </a:pPr>
            <a:r>
              <a:rPr lang="en-CA" sz="2000" i="1" noProof="1" smtClean="0"/>
              <a:t>	 81w</a:t>
            </a:r>
            <a:r>
              <a:rPr lang="en-CA" sz="2000" i="1" baseline="-25000" noProof="1" smtClean="0"/>
              <a:t>11 </a:t>
            </a:r>
            <a:r>
              <a:rPr lang="en-CA" sz="2000" i="1" noProof="1" smtClean="0"/>
              <a:t>+ 50w</a:t>
            </a:r>
            <a:r>
              <a:rPr lang="en-CA" sz="2000" i="1" baseline="-25000" noProof="1" smtClean="0"/>
              <a:t>12 </a:t>
            </a:r>
            <a:r>
              <a:rPr lang="en-CA" sz="2000" i="1" noProof="1" smtClean="0"/>
              <a:t>+ … + 73w</a:t>
            </a:r>
            <a:r>
              <a:rPr lang="en-CA" sz="2000" i="1" baseline="-25000" noProof="1" smtClean="0"/>
              <a:t>58 </a:t>
            </a:r>
            <a:r>
              <a:rPr lang="en-CA" sz="2000" i="1" noProof="1" smtClean="0"/>
              <a:t>+ d</a:t>
            </a:r>
            <a:r>
              <a:rPr lang="en-CA" sz="2000" i="1" baseline="-25000" noProof="1" smtClean="0"/>
              <a:t>In</a:t>
            </a:r>
            <a:r>
              <a:rPr lang="en-CA" sz="2000" i="1" baseline="30000" noProof="1" smtClean="0"/>
              <a:t>-</a:t>
            </a:r>
            <a:r>
              <a:rPr lang="en-CA" sz="2000" i="1" baseline="-25000" noProof="1" smtClean="0"/>
              <a:t> </a:t>
            </a:r>
            <a:r>
              <a:rPr lang="en-CA" sz="2000" i="1" noProof="1" smtClean="0"/>
              <a:t>- d</a:t>
            </a:r>
            <a:r>
              <a:rPr lang="en-CA" sz="2000" i="1" baseline="-25000" noProof="1" smtClean="0"/>
              <a:t>In</a:t>
            </a:r>
            <a:r>
              <a:rPr lang="en-CA" sz="2000" i="1" baseline="30000" noProof="1" smtClean="0"/>
              <a:t>+</a:t>
            </a:r>
            <a:r>
              <a:rPr lang="en-CA" sz="2000" i="1" baseline="-25000" noProof="1" smtClean="0"/>
              <a:t> </a:t>
            </a:r>
            <a:r>
              <a:rPr lang="en-CA" sz="2000" noProof="1" smtClean="0"/>
              <a:t>= 230		(23)	</a:t>
            </a:r>
          </a:p>
          <a:p>
            <a:pPr eaLnBrk="1" hangingPunct="1">
              <a:buFontTx/>
              <a:buNone/>
            </a:pPr>
            <a:r>
              <a:rPr lang="en-CA" sz="2000" i="1" noProof="1" smtClean="0"/>
              <a:t>	 760v</a:t>
            </a:r>
            <a:r>
              <a:rPr lang="en-CA" sz="2000" i="1" baseline="-25000" noProof="1" smtClean="0"/>
              <a:t>1</a:t>
            </a:r>
            <a:r>
              <a:rPr lang="en-CA" sz="2000" i="1" noProof="1" smtClean="0"/>
              <a:t> + 1080v</a:t>
            </a:r>
            <a:r>
              <a:rPr lang="en-CA" sz="2000" i="1" baseline="-25000" noProof="1" smtClean="0"/>
              <a:t>2</a:t>
            </a:r>
            <a:r>
              <a:rPr lang="en-CA" sz="2000" i="1" noProof="1" smtClean="0"/>
              <a:t> +…</a:t>
            </a:r>
            <a:r>
              <a:rPr lang="en-CA" sz="2000" i="1" baseline="-25000" noProof="1" smtClean="0"/>
              <a:t> </a:t>
            </a:r>
            <a:r>
              <a:rPr lang="en-CA" sz="2000" i="1" noProof="1" smtClean="0"/>
              <a:t>+ 1175v</a:t>
            </a:r>
            <a:r>
              <a:rPr lang="en-CA" sz="2000" i="1" baseline="-25000" noProof="1" smtClean="0"/>
              <a:t>8</a:t>
            </a:r>
            <a:r>
              <a:rPr lang="en-CA" sz="2000" i="1" noProof="1" smtClean="0"/>
              <a:t> + d</a:t>
            </a:r>
            <a:r>
              <a:rPr lang="en-CA" sz="2000" i="1" baseline="-25000" noProof="1" smtClean="0"/>
              <a:t>Pr</a:t>
            </a:r>
            <a:r>
              <a:rPr lang="en-CA" sz="2000" i="1" baseline="30000" noProof="1" smtClean="0"/>
              <a:t>-  </a:t>
            </a:r>
            <a:r>
              <a:rPr lang="en-CA" sz="2000" i="1" noProof="1" smtClean="0"/>
              <a:t>- d</a:t>
            </a:r>
            <a:r>
              <a:rPr lang="en-CA" sz="2000" i="1" baseline="-25000" noProof="1" smtClean="0"/>
              <a:t>Pr</a:t>
            </a:r>
            <a:r>
              <a:rPr lang="en-CA" sz="2000" i="1" baseline="30000" noProof="1" smtClean="0"/>
              <a:t>+</a:t>
            </a:r>
            <a:r>
              <a:rPr lang="en-CA" sz="2000" i="1" baseline="-25000" noProof="1" smtClean="0"/>
              <a:t> </a:t>
            </a:r>
            <a:r>
              <a:rPr lang="en-CA" sz="2000" noProof="1" smtClean="0"/>
              <a:t>= 5116		(24) </a:t>
            </a:r>
            <a:endParaRPr lang="en-CA" sz="2000" i="1" noProof="1" smtClean="0"/>
          </a:p>
          <a:p>
            <a:pPr eaLnBrk="1" hangingPunct="1">
              <a:buFontTx/>
              <a:buNone/>
            </a:pPr>
            <a:r>
              <a:rPr lang="en-CA" sz="2000" noProof="1" smtClean="0"/>
              <a:t>	 </a:t>
            </a:r>
            <a:r>
              <a:rPr lang="en-CA" sz="2000" i="1" noProof="1" smtClean="0"/>
              <a:t>96v</a:t>
            </a:r>
            <a:r>
              <a:rPr lang="en-CA" sz="2000" i="1" baseline="-25000" noProof="1" smtClean="0"/>
              <a:t>1</a:t>
            </a:r>
            <a:r>
              <a:rPr lang="en-CA" sz="2000" i="1" noProof="1" smtClean="0"/>
              <a:t> + 144v</a:t>
            </a:r>
            <a:r>
              <a:rPr lang="en-CA" sz="2000" i="1" baseline="-25000" noProof="1" smtClean="0"/>
              <a:t>2</a:t>
            </a:r>
            <a:r>
              <a:rPr lang="en-CA" sz="2000" i="1" noProof="1" smtClean="0"/>
              <a:t> +…</a:t>
            </a:r>
            <a:r>
              <a:rPr lang="en-CA" sz="2000" i="1" baseline="-25000" noProof="1" smtClean="0"/>
              <a:t> </a:t>
            </a:r>
            <a:r>
              <a:rPr lang="en-CA" sz="2000" i="1" noProof="1" smtClean="0"/>
              <a:t>+ 156v</a:t>
            </a:r>
            <a:r>
              <a:rPr lang="en-CA" sz="2000" i="1" baseline="-25000" noProof="1" smtClean="0"/>
              <a:t>8 </a:t>
            </a:r>
            <a:r>
              <a:rPr lang="en-CA" sz="2000" i="1" noProof="1" smtClean="0"/>
              <a:t>+ d</a:t>
            </a:r>
            <a:r>
              <a:rPr lang="en-CA" sz="2000" i="1" baseline="-25000" noProof="1" smtClean="0"/>
              <a:t>Pe</a:t>
            </a:r>
            <a:r>
              <a:rPr lang="en-CA" sz="2000" i="1" baseline="30000" noProof="1" smtClean="0"/>
              <a:t>-</a:t>
            </a:r>
            <a:r>
              <a:rPr lang="en-CA" sz="2000" i="1" baseline="-25000" noProof="1" smtClean="0"/>
              <a:t> </a:t>
            </a:r>
            <a:r>
              <a:rPr lang="en-CA" sz="2000" i="1" noProof="1" smtClean="0"/>
              <a:t>- d</a:t>
            </a:r>
            <a:r>
              <a:rPr lang="en-CA" sz="2000" i="1" baseline="-25000" noProof="1" smtClean="0"/>
              <a:t>Pe</a:t>
            </a:r>
            <a:r>
              <a:rPr lang="en-CA" sz="2000" i="1" baseline="30000" noProof="1" smtClean="0"/>
              <a:t>+</a:t>
            </a:r>
            <a:r>
              <a:rPr lang="en-CA" sz="2000" i="1" baseline="-25000" noProof="1" smtClean="0"/>
              <a:t> </a:t>
            </a:r>
            <a:r>
              <a:rPr lang="en-CA" sz="2000" noProof="1" smtClean="0"/>
              <a:t>= 740		(25)</a:t>
            </a:r>
          </a:p>
          <a:p>
            <a:pPr eaLnBrk="1" hangingPunct="1">
              <a:buFontTx/>
              <a:buNone/>
            </a:pPr>
            <a:r>
              <a:rPr lang="en-CA" sz="2000" i="1" noProof="1" smtClean="0"/>
              <a:t>	 D</a:t>
            </a:r>
            <a:r>
              <a:rPr lang="en-CA" sz="2000" i="1" baseline="-25000" noProof="1" smtClean="0"/>
              <a:t>max</a:t>
            </a:r>
            <a:r>
              <a:rPr lang="en-CA" sz="2000" noProof="1" smtClean="0"/>
              <a:t> </a:t>
            </a:r>
            <a:r>
              <a:rPr lang="en-CA" sz="2000" noProof="1" smtClean="0">
                <a:sym typeface="Symbol" pitchFamily="18" charset="2"/>
              </a:rPr>
              <a:t>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In</a:t>
            </a:r>
            <a:r>
              <a:rPr lang="en-CA" sz="2000" i="1" baseline="30000" noProof="1" smtClean="0"/>
              <a:t>-</a:t>
            </a:r>
            <a:r>
              <a:rPr lang="en-CA" sz="2000" i="1" baseline="-25000" noProof="1" smtClean="0"/>
              <a:t> 		</a:t>
            </a:r>
            <a:r>
              <a:rPr lang="en-CA" sz="2000" noProof="1" smtClean="0"/>
              <a:t>(26)		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max</a:t>
            </a:r>
            <a:r>
              <a:rPr lang="en-CA" sz="2000" noProof="1" smtClean="0"/>
              <a:t> </a:t>
            </a:r>
            <a:r>
              <a:rPr lang="en-CA" sz="2000" noProof="1" smtClean="0">
                <a:sym typeface="Symbol" pitchFamily="18" charset="2"/>
              </a:rPr>
              <a:t>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In</a:t>
            </a:r>
            <a:r>
              <a:rPr lang="en-CA" sz="2000" i="1" baseline="30000" noProof="1" smtClean="0"/>
              <a:t>+</a:t>
            </a:r>
            <a:r>
              <a:rPr lang="en-CA" sz="2000" i="1" baseline="-25000" noProof="1" smtClean="0"/>
              <a:t> 	</a:t>
            </a:r>
            <a:r>
              <a:rPr lang="en-CA" sz="2000" noProof="1" smtClean="0"/>
              <a:t>(27)</a:t>
            </a:r>
          </a:p>
          <a:p>
            <a:pPr eaLnBrk="1" hangingPunct="1">
              <a:buFontTx/>
              <a:buNone/>
            </a:pPr>
            <a:r>
              <a:rPr lang="en-CA" sz="2000" noProof="1" smtClean="0"/>
              <a:t>	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max</a:t>
            </a:r>
            <a:r>
              <a:rPr lang="en-CA" sz="2000" noProof="1" smtClean="0"/>
              <a:t> </a:t>
            </a:r>
            <a:r>
              <a:rPr lang="en-CA" sz="2000" noProof="1" smtClean="0">
                <a:sym typeface="Symbol" pitchFamily="18" charset="2"/>
              </a:rPr>
              <a:t>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Pr</a:t>
            </a:r>
            <a:r>
              <a:rPr lang="en-CA" sz="2000" i="1" baseline="30000" noProof="1" smtClean="0"/>
              <a:t>-</a:t>
            </a:r>
            <a:r>
              <a:rPr lang="en-CA" sz="2000" i="1" baseline="-25000" noProof="1" smtClean="0"/>
              <a:t> 		</a:t>
            </a:r>
            <a:r>
              <a:rPr lang="en-CA" sz="2000" noProof="1" smtClean="0"/>
              <a:t>(28)		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max</a:t>
            </a:r>
            <a:r>
              <a:rPr lang="en-CA" sz="2000" noProof="1" smtClean="0"/>
              <a:t> </a:t>
            </a:r>
            <a:r>
              <a:rPr lang="en-CA" sz="2000" noProof="1" smtClean="0">
                <a:sym typeface="Symbol" pitchFamily="18" charset="2"/>
              </a:rPr>
              <a:t>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Pr</a:t>
            </a:r>
            <a:r>
              <a:rPr lang="en-CA" sz="2000" i="1" baseline="30000" noProof="1" smtClean="0"/>
              <a:t>+</a:t>
            </a:r>
            <a:r>
              <a:rPr lang="en-CA" sz="2000" i="1" baseline="-25000" noProof="1" smtClean="0"/>
              <a:t> 	</a:t>
            </a:r>
            <a:r>
              <a:rPr lang="en-CA" sz="2000" noProof="1" smtClean="0"/>
              <a:t>(29)</a:t>
            </a:r>
          </a:p>
          <a:p>
            <a:pPr eaLnBrk="1" hangingPunct="1">
              <a:buFontTx/>
              <a:buNone/>
            </a:pPr>
            <a:r>
              <a:rPr lang="en-CA" sz="2000" noProof="1" smtClean="0"/>
              <a:t>	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max</a:t>
            </a:r>
            <a:r>
              <a:rPr lang="en-CA" sz="2000" noProof="1" smtClean="0"/>
              <a:t> </a:t>
            </a:r>
            <a:r>
              <a:rPr lang="en-CA" sz="2000" noProof="1" smtClean="0">
                <a:sym typeface="Symbol" pitchFamily="18" charset="2"/>
              </a:rPr>
              <a:t>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Pe</a:t>
            </a:r>
            <a:r>
              <a:rPr lang="en-CA" sz="2000" i="1" baseline="30000" noProof="1" smtClean="0"/>
              <a:t>-</a:t>
            </a:r>
            <a:r>
              <a:rPr lang="en-CA" sz="2000" i="1" baseline="-25000" noProof="1" smtClean="0"/>
              <a:t> 		</a:t>
            </a:r>
            <a:r>
              <a:rPr lang="en-CA" sz="2000" noProof="1" smtClean="0"/>
              <a:t>(30)		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max</a:t>
            </a:r>
            <a:r>
              <a:rPr lang="en-CA" sz="2000" noProof="1" smtClean="0"/>
              <a:t> </a:t>
            </a:r>
            <a:r>
              <a:rPr lang="en-CA" sz="2000" noProof="1" smtClean="0">
                <a:sym typeface="Symbol" pitchFamily="18" charset="2"/>
              </a:rPr>
              <a:t>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Pe</a:t>
            </a:r>
            <a:r>
              <a:rPr lang="en-CA" sz="2000" i="1" baseline="30000" noProof="1" smtClean="0"/>
              <a:t>+</a:t>
            </a:r>
            <a:r>
              <a:rPr lang="en-CA" sz="2000" i="1" baseline="-25000" noProof="1" smtClean="0"/>
              <a:t> 	</a:t>
            </a:r>
            <a:r>
              <a:rPr lang="en-CA" sz="2000" noProof="1" smtClean="0"/>
              <a:t>(31)</a:t>
            </a:r>
          </a:p>
          <a:p>
            <a:pPr eaLnBrk="1" hangingPunct="1">
              <a:buFontTx/>
              <a:buNone/>
            </a:pPr>
            <a:r>
              <a:rPr lang="en-CA" sz="2000" i="1" noProof="1" smtClean="0"/>
              <a:t> 	 D</a:t>
            </a:r>
            <a:r>
              <a:rPr lang="en-CA" sz="2000" i="1" baseline="-25000" noProof="1" smtClean="0"/>
              <a:t>max</a:t>
            </a:r>
            <a:r>
              <a:rPr lang="en-CA" sz="2000" noProof="1" smtClean="0">
                <a:sym typeface="Symbol" pitchFamily="18" charset="2"/>
              </a:rPr>
              <a:t>,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In</a:t>
            </a:r>
            <a:r>
              <a:rPr lang="en-CA" sz="2000" i="1" baseline="30000" noProof="1" smtClean="0"/>
              <a:t>-</a:t>
            </a:r>
            <a:r>
              <a:rPr lang="en-CA" sz="2000" noProof="1" smtClean="0">
                <a:sym typeface="Symbol" pitchFamily="18" charset="2"/>
              </a:rPr>
              <a:t>,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In</a:t>
            </a:r>
            <a:r>
              <a:rPr lang="en-CA" sz="2000" i="1" baseline="30000" noProof="1" smtClean="0"/>
              <a:t>+</a:t>
            </a:r>
            <a:r>
              <a:rPr lang="en-CA" sz="2000" noProof="1" smtClean="0">
                <a:sym typeface="Symbol" pitchFamily="18" charset="2"/>
              </a:rPr>
              <a:t>,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Pr</a:t>
            </a:r>
            <a:r>
              <a:rPr lang="en-CA" sz="2000" i="1" baseline="30000" noProof="1" smtClean="0"/>
              <a:t>-</a:t>
            </a:r>
            <a:r>
              <a:rPr lang="en-CA" sz="2000" noProof="1" smtClean="0">
                <a:sym typeface="Symbol" pitchFamily="18" charset="2"/>
              </a:rPr>
              <a:t>,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Pr</a:t>
            </a:r>
            <a:r>
              <a:rPr lang="en-CA" sz="2000" i="1" baseline="30000" noProof="1" smtClean="0"/>
              <a:t>+</a:t>
            </a:r>
            <a:r>
              <a:rPr lang="en-CA" sz="2000" noProof="1" smtClean="0">
                <a:sym typeface="Symbol" pitchFamily="18" charset="2"/>
              </a:rPr>
              <a:t>,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Pe</a:t>
            </a:r>
            <a:r>
              <a:rPr lang="en-CA" sz="2000" i="1" baseline="30000" noProof="1" smtClean="0"/>
              <a:t>-</a:t>
            </a:r>
            <a:r>
              <a:rPr lang="en-CA" sz="2000" noProof="1" smtClean="0">
                <a:sym typeface="Symbol" pitchFamily="18" charset="2"/>
              </a:rPr>
              <a:t>, </a:t>
            </a:r>
            <a:r>
              <a:rPr lang="en-CA" sz="2000" i="1" noProof="1" smtClean="0"/>
              <a:t>d</a:t>
            </a:r>
            <a:r>
              <a:rPr lang="en-CA" sz="2000" i="1" baseline="-25000" noProof="1" smtClean="0"/>
              <a:t>Pe</a:t>
            </a:r>
            <a:r>
              <a:rPr lang="en-CA" sz="2000" i="1" baseline="30000" noProof="1" smtClean="0"/>
              <a:t>+</a:t>
            </a:r>
            <a:r>
              <a:rPr lang="en-CA" sz="2000" noProof="1" smtClean="0">
                <a:sym typeface="Symbol" pitchFamily="18" charset="2"/>
              </a:rPr>
              <a:t>  </a:t>
            </a:r>
            <a:r>
              <a:rPr lang="en-CA" sz="2000" i="1" noProof="1" smtClean="0">
                <a:sym typeface="Symbol" pitchFamily="18" charset="2"/>
              </a:rPr>
              <a:t>0</a:t>
            </a:r>
            <a:r>
              <a:rPr lang="en-CA" sz="2000" i="1" noProof="1" smtClean="0"/>
              <a:t>			</a:t>
            </a:r>
            <a:r>
              <a:rPr lang="en-CA" sz="2000" noProof="1" smtClean="0"/>
              <a:t>(32)</a:t>
            </a:r>
          </a:p>
          <a:p>
            <a:pPr eaLnBrk="1" hangingPunct="1"/>
            <a:r>
              <a:rPr lang="en-CA" sz="2000" noProof="1" smtClean="0"/>
              <a:t>Soit </a:t>
            </a:r>
            <a:r>
              <a:rPr lang="en-CA" sz="2000" i="1" noProof="1" smtClean="0"/>
              <a:t>M = 1000</a:t>
            </a:r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2: la méthode d’optimisation par objectifs – scénario</a:t>
            </a:r>
            <a:r>
              <a:rPr lang="fr-FR" sz="3600" smtClean="0"/>
              <a:t> 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fr-FR"/>
              <a:t>C6-</a:t>
            </a:r>
            <a:fld id="{CFAD5332-0E0D-4048-8E01-9D0507E9C74D}" type="slidenum">
              <a:rPr lang="fr-FR"/>
              <a:pPr/>
              <a:t>41</a:t>
            </a:fld>
            <a:endParaRPr lang="fr-FR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6888" y="1792288"/>
            <a:ext cx="8112125" cy="4333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La solution optimale est obtenue à l’aide du Solveur d’Excel</a:t>
            </a:r>
          </a:p>
          <a:p>
            <a:pPr eaLnBrk="1" hangingPunct="1"/>
            <a:r>
              <a:rPr lang="fr-FR" sz="2400" i="1" smtClean="0"/>
              <a:t>z</a:t>
            </a:r>
            <a:r>
              <a:rPr lang="fr-FR" sz="2400" i="1" baseline="-25000" smtClean="0"/>
              <a:t>In</a:t>
            </a:r>
            <a:r>
              <a:rPr lang="fr-FR" sz="2400" i="1" smtClean="0"/>
              <a:t> = 230 + 28 - 0 = 258</a:t>
            </a:r>
          </a:p>
          <a:p>
            <a:pPr eaLnBrk="1" hangingPunct="1"/>
            <a:r>
              <a:rPr lang="fr-FR" sz="2400" i="1" smtClean="0"/>
              <a:t>z</a:t>
            </a:r>
            <a:r>
              <a:rPr lang="fr-FR" sz="2400" i="1" baseline="-25000" smtClean="0"/>
              <a:t>Pr</a:t>
            </a:r>
            <a:r>
              <a:rPr lang="fr-FR" sz="2400" i="1" smtClean="0"/>
              <a:t> = 5116 + 0 - 36 = 5080</a:t>
            </a:r>
          </a:p>
          <a:p>
            <a:pPr eaLnBrk="1" hangingPunct="1"/>
            <a:r>
              <a:rPr lang="fr-FR" sz="2400" i="1" smtClean="0"/>
              <a:t>z</a:t>
            </a:r>
            <a:r>
              <a:rPr lang="fr-FR" sz="2400" i="1" baseline="-25000" smtClean="0"/>
              <a:t>Pe</a:t>
            </a:r>
            <a:r>
              <a:rPr lang="fr-FR" sz="2400" i="1" smtClean="0"/>
              <a:t> = 740 + 0 - 32 = 708	</a:t>
            </a:r>
            <a:r>
              <a:rPr lang="fr-FR" sz="2400" smtClean="0"/>
              <a:t>(</a:t>
            </a:r>
            <a:r>
              <a:rPr lang="fr-FR" sz="2400" i="1" smtClean="0"/>
              <a:t>1050 - 708 = 342</a:t>
            </a:r>
            <a:r>
              <a:rPr lang="fr-FR" sz="2400" smtClean="0"/>
              <a:t>)</a:t>
            </a:r>
          </a:p>
        </p:txBody>
      </p:sp>
      <p:sp>
        <p:nvSpPr>
          <p:cNvPr id="4301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2: la solution optimale</a:t>
            </a:r>
            <a:br>
              <a:rPr lang="fr-CA" sz="3600" smtClean="0"/>
            </a:br>
            <a:r>
              <a:rPr lang="fr-CA" sz="3600" smtClean="0"/>
              <a:t>– scénario</a:t>
            </a:r>
            <a:r>
              <a:rPr lang="fr-FR" sz="3600" smtClean="0"/>
              <a:t> 2</a:t>
            </a:r>
          </a:p>
        </p:txBody>
      </p:sp>
      <p:pic>
        <p:nvPicPr>
          <p:cNvPr id="4301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238" y="3989388"/>
            <a:ext cx="8721725" cy="698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M2702c1">
  <a:themeElements>
    <a:clrScheme name="ADM2702c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DM2702c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DM2702c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M2702c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M2702c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M2702c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M2702c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M2702c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M2702c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M2702c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M2702c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M2702c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M2702c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M2702c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ADM2702c1</Template>
  <TotalTime>1125</TotalTime>
  <Pages>13373988</Pages>
  <Words>1996</Words>
  <Application>Microsoft Office PowerPoint</Application>
  <PresentationFormat>Affichage à l'écran (4:3)</PresentationFormat>
  <Paragraphs>489</Paragraphs>
  <Slides>41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3" baseType="lpstr">
      <vt:lpstr>ADM2702c1</vt:lpstr>
      <vt:lpstr>Feuille de calcul</vt:lpstr>
      <vt:lpstr>Modèles décisionnels en gestion</vt:lpstr>
      <vt:lpstr>L’optimisation multicritère</vt:lpstr>
      <vt:lpstr>Introduction</vt:lpstr>
      <vt:lpstr>Exemple 1: maximiser les revenus et les profits </vt:lpstr>
      <vt:lpstr>Exemple 1: les solutions admissibles</vt:lpstr>
      <vt:lpstr>Coordonnées des points extrêmes</vt:lpstr>
      <vt:lpstr>L’ensemble des valeurs des objectifs (EVO)</vt:lpstr>
      <vt:lpstr>Propriétés de EVO</vt:lpstr>
      <vt:lpstr>L’ensemble des valeurs des objectifs (EVO)</vt:lpstr>
      <vt:lpstr>Les solutions optimales selon z1 et z2</vt:lpstr>
      <vt:lpstr>Les optimums de Pareto</vt:lpstr>
      <vt:lpstr>La méthode hiérarchique</vt:lpstr>
      <vt:lpstr>Exemple 1: la méthode hiérarchique,  z1 prioritaire</vt:lpstr>
      <vt:lpstr>Exemple 1: la méthode hiérarchique,  z2 prioritaire</vt:lpstr>
      <vt:lpstr>Exemple 1: la méthode hiérarchique,  z2 prioritaire (suite)</vt:lpstr>
      <vt:lpstr>Difficulté reliée à l’utilisation de la méthode hiérarchique</vt:lpstr>
      <vt:lpstr>La méthode de pondération</vt:lpstr>
      <vt:lpstr>Détermination des pondérations</vt:lpstr>
      <vt:lpstr>Exemple 1: la méthode de pondération</vt:lpstr>
      <vt:lpstr>Exemple 1: les solutions optimales  selon les valeurs de w</vt:lpstr>
      <vt:lpstr>La méthode d’optimisation par objectifs, goal programming</vt:lpstr>
      <vt:lpstr>Exemple 1: le modèle d’optimisation par objectifs</vt:lpstr>
      <vt:lpstr>Exemple 1: le modèle d’optimisation par objectifs – scénario 1</vt:lpstr>
      <vt:lpstr>Exemple 1: la solution optimale – scénario 1</vt:lpstr>
      <vt:lpstr>Exemple 1: le modèle d’optimisation par objectifs – scénario 2</vt:lpstr>
      <vt:lpstr>Exemple 1: la solution optimale – scénario 2</vt:lpstr>
      <vt:lpstr>Exemple 1: la solution</vt:lpstr>
      <vt:lpstr>Exemple 2: la compagnie TransAmérica</vt:lpstr>
      <vt:lpstr>Exemple 2: les données</vt:lpstr>
      <vt:lpstr>Exemple 2: le modèle multicritère  </vt:lpstr>
      <vt:lpstr>Exemple 2: le réseau  </vt:lpstr>
      <vt:lpstr>Exemple 2: les solutions optimales</vt:lpstr>
      <vt:lpstr>Exemple 2: la méthode hiérarchique</vt:lpstr>
      <vt:lpstr>Exemple 2: l’ordre de priorité des fonctions objectif</vt:lpstr>
      <vt:lpstr>Exemple 2: la méthode hiérarchique,  zPr prioritaire</vt:lpstr>
      <vt:lpstr>Exemple 2: la méthode hiérarchique,  zPe prioritaire</vt:lpstr>
      <vt:lpstr>Exemple 2: comparaison des solutions obtenues</vt:lpstr>
      <vt:lpstr>Exemple 2: la méthode d’optimisation par objectifs – scénario 1</vt:lpstr>
      <vt:lpstr>Exemple 2: la solution optimale – scénario 1</vt:lpstr>
      <vt:lpstr>Exemple 2: la méthode d’optimisation par objectifs – scénario 2</vt:lpstr>
      <vt:lpstr>Exemple 2: la solution optimale – scénario 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à la science de la gestion Plan du cours</dc:title>
  <dc:creator>Jean Couillard</dc:creator>
  <cp:lastModifiedBy>Jean</cp:lastModifiedBy>
  <cp:revision>190</cp:revision>
  <dcterms:created xsi:type="dcterms:W3CDTF">1995-06-17T23:31:02Z</dcterms:created>
  <dcterms:modified xsi:type="dcterms:W3CDTF">2013-03-21T15:24:06Z</dcterms:modified>
</cp:coreProperties>
</file>