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84" r:id="rId6"/>
    <p:sldId id="262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9" r:id="rId31"/>
    <p:sldId id="287" r:id="rId32"/>
    <p:sldId id="28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65" autoAdjust="0"/>
  </p:normalViewPr>
  <p:slideViewPr>
    <p:cSldViewPr>
      <p:cViewPr varScale="1">
        <p:scale>
          <a:sx n="75" d="100"/>
          <a:sy n="75" d="100"/>
        </p:scale>
        <p:origin x="-77" y="-1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3E7EE-801A-46E4-825B-C21538348EBD}" type="datetimeFigureOut">
              <a:rPr lang="en-CA" smtClean="0"/>
              <a:t>10/04/2013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B6B51-5A66-4C6C-AE21-BAD13CFC1D52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Feudal structures:</a:t>
            </a:r>
            <a:r>
              <a:rPr lang="en-US" baseline="0" dirty="0" smtClean="0"/>
              <a:t> system for structuring society around relationships derived from the holding of land in exchange for service or </a:t>
            </a:r>
            <a:r>
              <a:rPr lang="en-US" baseline="0" dirty="0" err="1" smtClean="0"/>
              <a:t>labour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Sovereign state: political organization with a centralized government</a:t>
            </a:r>
            <a:r>
              <a:rPr lang="en-US" baseline="0" dirty="0" smtClean="0"/>
              <a:t> that has supreme independent authority over a geographic area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Universal suffrage: voting</a:t>
            </a:r>
            <a:r>
              <a:rPr lang="en-US" baseline="0" dirty="0" smtClean="0"/>
              <a:t> rights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Interventionism: policy of intervening in the affairs</a:t>
            </a:r>
            <a:r>
              <a:rPr lang="en-US" baseline="0" dirty="0" smtClean="0"/>
              <a:t> of another sovereign state. The use of government power to control or influence domestic economic activity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Elite: small group of people who control a disproportionate amount of wealth/political power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Oligarchy: power effectively</a:t>
            </a:r>
            <a:r>
              <a:rPr lang="en-US" baseline="0" dirty="0" smtClean="0"/>
              <a:t> rests with a small number of people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Emancipation:</a:t>
            </a:r>
            <a:r>
              <a:rPr lang="en-US" baseline="0" dirty="0" smtClean="0"/>
              <a:t> being set free from legal, social or political restrictions – liberation</a:t>
            </a:r>
          </a:p>
          <a:p>
            <a:r>
              <a:rPr lang="en-US" baseline="0" dirty="0" smtClean="0"/>
              <a:t>Communism: movement to create a classless, moneyless and stateless social order structured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Bureaucracy: system of government in which most of the important decisions are made by state officials rather than by elected representatives.</a:t>
            </a:r>
            <a:r>
              <a:rPr lang="en-US" baseline="0" dirty="0" smtClean="0"/>
              <a:t> Officials in such a system, considered as a group or hierarchy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Empirical: based on,</a:t>
            </a:r>
            <a:r>
              <a:rPr lang="en-US" baseline="0" dirty="0" smtClean="0"/>
              <a:t> concerned with, or verifiable by observation or experience rather than theory or pure logic. Experimental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Ought: must, need, should, obligated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Hobbes: state</a:t>
            </a:r>
            <a:r>
              <a:rPr lang="en-US" baseline="0" dirty="0" smtClean="0"/>
              <a:t> of war</a:t>
            </a:r>
          </a:p>
          <a:p>
            <a:r>
              <a:rPr lang="en-US" baseline="0" dirty="0" smtClean="0"/>
              <a:t>Locke: state of peace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Communitarianism</a:t>
            </a:r>
            <a:r>
              <a:rPr lang="en-US" dirty="0" smtClean="0"/>
              <a:t>: ideology that emphasizes</a:t>
            </a:r>
            <a:r>
              <a:rPr lang="en-US" baseline="0" dirty="0" smtClean="0"/>
              <a:t> the connection between the individual and the community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General</a:t>
            </a:r>
            <a:r>
              <a:rPr lang="en-US" baseline="0" dirty="0" smtClean="0"/>
              <a:t> Will: the will of the people as a whole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30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Porous: “holey”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6B51-5A66-4C6C-AE21-BAD13CFC1D52}" type="slidenum">
              <a:rPr lang="en-CA" smtClean="0"/>
              <a:t>31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981116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627310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866224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28763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953721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17393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096501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255082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511823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608079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81824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74E74-6B50-4CD5-9E96-E1167B258FD9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C9401-14FC-4D82-9F86-693318AEEC39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7733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Politics and the State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920785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Sovereign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Central concept in the study of politics</a:t>
            </a:r>
          </a:p>
          <a:p>
            <a:r>
              <a:rPr lang="en-CA" dirty="0" smtClean="0"/>
              <a:t>Jean </a:t>
            </a:r>
            <a:r>
              <a:rPr lang="en-CA" dirty="0" err="1" smtClean="0"/>
              <a:t>Bodin</a:t>
            </a:r>
            <a:r>
              <a:rPr lang="en-CA" dirty="0" smtClean="0"/>
              <a:t> (1529-96): sovereignty is “the most high, absolute, and perpetual power over the citizens and subjects in a Commonwealth”</a:t>
            </a:r>
          </a:p>
          <a:p>
            <a:r>
              <a:rPr lang="en-CA" dirty="0" smtClean="0"/>
              <a:t>Sovereign state model emerges in Europe 15</a:t>
            </a:r>
            <a:r>
              <a:rPr lang="en-CA" baseline="30000" dirty="0" smtClean="0"/>
              <a:t>th</a:t>
            </a:r>
            <a:r>
              <a:rPr lang="en-CA" dirty="0" smtClean="0"/>
              <a:t> and 16</a:t>
            </a:r>
            <a:r>
              <a:rPr lang="en-CA" baseline="30000" dirty="0" smtClean="0"/>
              <a:t>th</a:t>
            </a:r>
            <a:r>
              <a:rPr lang="en-CA" dirty="0" smtClean="0"/>
              <a:t> centuries</a:t>
            </a:r>
          </a:p>
          <a:p>
            <a:r>
              <a:rPr lang="en-CA" dirty="0"/>
              <a:t>R</a:t>
            </a:r>
            <a:r>
              <a:rPr lang="en-CA" dirty="0" smtClean="0"/>
              <a:t>eplaces feudal structures in which authority is divided between the aristocracy (including the kings, princes, and lords), the guilds, and the Roman Catholic Church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179835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Sovereign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State as highest form of authority in a given territory</a:t>
            </a:r>
          </a:p>
          <a:p>
            <a:pPr lvl="1"/>
            <a:r>
              <a:rPr lang="en-CA" dirty="0" smtClean="0"/>
              <a:t>Theoretically above challenge both internally (domestically) and externally (internationally)</a:t>
            </a:r>
          </a:p>
          <a:p>
            <a:r>
              <a:rPr lang="en-CA" dirty="0" smtClean="0"/>
              <a:t>Most countries now make use of the sovereign state model</a:t>
            </a:r>
          </a:p>
          <a:p>
            <a:r>
              <a:rPr lang="en-CA" dirty="0" smtClean="0"/>
              <a:t>But how useful is the concept of sovereignty in today’s world?</a:t>
            </a:r>
          </a:p>
          <a:p>
            <a:r>
              <a:rPr lang="en-CA" dirty="0" smtClean="0"/>
              <a:t>What about failed states?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75015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 Typology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States can be categorized based on how much the intervene in society and the economy</a:t>
            </a:r>
          </a:p>
          <a:p>
            <a:endParaRPr lang="en-CA" dirty="0" smtClean="0"/>
          </a:p>
          <a:p>
            <a:r>
              <a:rPr lang="en-CA" dirty="0" smtClean="0"/>
              <a:t>Night-watchman state</a:t>
            </a:r>
          </a:p>
          <a:p>
            <a:r>
              <a:rPr lang="en-CA" dirty="0" smtClean="0"/>
              <a:t>Developmental State</a:t>
            </a:r>
          </a:p>
        </p:txBody>
      </p:sp>
    </p:spTree>
    <p:extLst>
      <p:ext uri="{BB962C8B-B14F-4D97-AF65-F5344CB8AC3E}">
        <p14:creationId xmlns:p14="http://schemas.microsoft.com/office/powerpoint/2010/main" xmlns="" val="3433669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Night-Watchman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Sees the role of the state as minimal</a:t>
            </a:r>
          </a:p>
          <a:p>
            <a:r>
              <a:rPr lang="en-CA" dirty="0"/>
              <a:t>T</a:t>
            </a:r>
            <a:r>
              <a:rPr lang="en-CA" dirty="0" smtClean="0"/>
              <a:t>ypically restricted to the provision of security and property rights</a:t>
            </a:r>
          </a:p>
          <a:p>
            <a:r>
              <a:rPr lang="en-CA" dirty="0" smtClean="0"/>
              <a:t>Favoured by both classical liberals and New Right thinkers</a:t>
            </a:r>
          </a:p>
          <a:p>
            <a:r>
              <a:rPr lang="en-CA" dirty="0" smtClean="0"/>
              <a:t>Minimization of state interference to maximize freedom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247212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Developmental </a:t>
            </a:r>
            <a:r>
              <a:rPr lang="en-CA" dirty="0" smtClean="0"/>
              <a:t>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Government </a:t>
            </a:r>
            <a:r>
              <a:rPr lang="en-CA" dirty="0"/>
              <a:t>and private business partner together to concentrate on rapid economic growth, or on greater social and economic equality through growth</a:t>
            </a:r>
          </a:p>
          <a:p>
            <a:r>
              <a:rPr lang="en-CA" dirty="0"/>
              <a:t>Prevalent in East Asia following WW2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588437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 Typology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States can also be classified according to how subject the leaders are to the will of the people</a:t>
            </a:r>
          </a:p>
          <a:p>
            <a:r>
              <a:rPr lang="en-CA" dirty="0" smtClean="0"/>
              <a:t>Liberal democracy</a:t>
            </a:r>
          </a:p>
          <a:p>
            <a:r>
              <a:rPr lang="en-CA" dirty="0" smtClean="0"/>
              <a:t>Illiberal democracy</a:t>
            </a:r>
          </a:p>
          <a:p>
            <a:r>
              <a:rPr lang="en-CA" dirty="0"/>
              <a:t>Authoritarian state</a:t>
            </a:r>
          </a:p>
          <a:p>
            <a:r>
              <a:rPr lang="en-CA" dirty="0"/>
              <a:t>Totalitarian state</a:t>
            </a:r>
          </a:p>
          <a:p>
            <a:pPr marL="0" indent="0">
              <a:buNone/>
            </a:pP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502872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Liberal </a:t>
            </a:r>
            <a:r>
              <a:rPr lang="en-CA" dirty="0" smtClean="0"/>
              <a:t>democracy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Free and fair elections, universal suffrage, personal liberty, and the protection of individual rights</a:t>
            </a:r>
          </a:p>
          <a:p>
            <a:r>
              <a:rPr lang="en-CA" dirty="0"/>
              <a:t>Canada, USA, India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7568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Illiberal democracy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Elections are held, but little protection for rights or liberties</a:t>
            </a:r>
          </a:p>
          <a:p>
            <a:r>
              <a:rPr lang="en-CA" dirty="0"/>
              <a:t>O</a:t>
            </a:r>
            <a:r>
              <a:rPr lang="en-CA" dirty="0" smtClean="0"/>
              <a:t>pposition </a:t>
            </a:r>
            <a:r>
              <a:rPr lang="en-CA" dirty="0"/>
              <a:t>parties are at a distinct disadvantage due to state control of media outlets</a:t>
            </a:r>
          </a:p>
          <a:p>
            <a:r>
              <a:rPr lang="en-CA" dirty="0"/>
              <a:t>Russia, Malaysia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688068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Authoritarian </a:t>
            </a:r>
            <a:r>
              <a:rPr lang="en-CA" dirty="0" smtClean="0"/>
              <a:t>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Absence of fair elections; rulers generally unaccountable to the citizens; can be centred on an individual, family, military, or ruling party</a:t>
            </a:r>
          </a:p>
          <a:p>
            <a:r>
              <a:rPr lang="en-CA" dirty="0"/>
              <a:t>Up to 1/3 of the world’s population lives in an authoritarian state</a:t>
            </a:r>
          </a:p>
          <a:p>
            <a:r>
              <a:rPr lang="en-CA" dirty="0"/>
              <a:t>China, Saudi Arabia</a:t>
            </a:r>
          </a:p>
        </p:txBody>
      </p:sp>
    </p:spTree>
    <p:extLst>
      <p:ext uri="{BB962C8B-B14F-4D97-AF65-F5344CB8AC3E}">
        <p14:creationId xmlns:p14="http://schemas.microsoft.com/office/powerpoint/2010/main" xmlns="" val="3919936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Totalitarian </a:t>
            </a:r>
            <a:r>
              <a:rPr lang="en-CA" dirty="0" smtClean="0"/>
              <a:t>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Extreme form of interventionist state</a:t>
            </a:r>
          </a:p>
          <a:p>
            <a:r>
              <a:rPr lang="en-CA" dirty="0"/>
              <a:t>Absence of public/private distinction; repression of civil society</a:t>
            </a:r>
          </a:p>
          <a:p>
            <a:r>
              <a:rPr lang="en-CA" dirty="0"/>
              <a:t>Total control exercised through police and other forms of state violence</a:t>
            </a:r>
          </a:p>
          <a:p>
            <a:r>
              <a:rPr lang="en-CA" dirty="0"/>
              <a:t>First emerges in the 20</a:t>
            </a:r>
            <a:r>
              <a:rPr lang="en-CA" baseline="30000" dirty="0"/>
              <a:t>th</a:t>
            </a:r>
            <a:r>
              <a:rPr lang="en-CA" dirty="0"/>
              <a:t> century along with the rise of mass communications technology (radio, TV) as a means for the dissemination of propaganda</a:t>
            </a:r>
          </a:p>
          <a:p>
            <a:r>
              <a:rPr lang="en-CA" dirty="0"/>
              <a:t>Nazi Germany, Stalinist USSR, Maoist China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084076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Theories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Pluralism</a:t>
            </a:r>
          </a:p>
          <a:p>
            <a:r>
              <a:rPr lang="en-CA" dirty="0" smtClean="0"/>
              <a:t>Elitism</a:t>
            </a:r>
          </a:p>
          <a:p>
            <a:r>
              <a:rPr lang="en-CA" dirty="0" smtClean="0"/>
              <a:t>Marxism</a:t>
            </a:r>
          </a:p>
          <a:p>
            <a:r>
              <a:rPr lang="en-CA" dirty="0" smtClean="0"/>
              <a:t>The New Right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733432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Pluralism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Classical Pluralism, Dahl </a:t>
            </a:r>
            <a:r>
              <a:rPr lang="en-CA" dirty="0"/>
              <a:t>(1963</a:t>
            </a:r>
            <a:r>
              <a:rPr lang="en-CA" dirty="0" smtClean="0"/>
              <a:t>)</a:t>
            </a:r>
          </a:p>
          <a:p>
            <a:r>
              <a:rPr lang="en-CA" dirty="0" smtClean="0"/>
              <a:t>Society is made up of many competing groups</a:t>
            </a:r>
          </a:p>
          <a:p>
            <a:r>
              <a:rPr lang="en-CA" dirty="0" smtClean="0"/>
              <a:t>What governments do reflects the balance of power of those groups</a:t>
            </a:r>
          </a:p>
          <a:p>
            <a:r>
              <a:rPr lang="en-CA" dirty="0" smtClean="0"/>
              <a:t>No one group is predominant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006789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Interest Groups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Organization for defence or promotion of an interest or cause</a:t>
            </a:r>
          </a:p>
          <a:p>
            <a:r>
              <a:rPr lang="en-CA" dirty="0" smtClean="0"/>
              <a:t>Two types:</a:t>
            </a:r>
          </a:p>
          <a:p>
            <a:r>
              <a:rPr lang="en-CA" dirty="0" smtClean="0"/>
              <a:t>Sectional groups protect the interests of their members</a:t>
            </a:r>
          </a:p>
          <a:p>
            <a:r>
              <a:rPr lang="en-CA" dirty="0" smtClean="0"/>
              <a:t>Cause groups promote a particular group or ideal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251020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Pluralist fragmentation of power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Different groups prevail in different issue areas</a:t>
            </a:r>
          </a:p>
          <a:p>
            <a:r>
              <a:rPr lang="en-CA" dirty="0" smtClean="0"/>
              <a:t>Not all groups are equally influential in all areas</a:t>
            </a:r>
          </a:p>
          <a:p>
            <a:r>
              <a:rPr lang="en-CA" dirty="0" smtClean="0"/>
              <a:t>Group competition works to keep influence in check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263333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Elite Pluralism &amp; Corporatism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b="1" dirty="0" smtClean="0"/>
              <a:t>Elite pluralism </a:t>
            </a:r>
            <a:r>
              <a:rPr lang="en-CA" dirty="0" smtClean="0"/>
              <a:t>argues that interest groups are themselves under the control of elites</a:t>
            </a:r>
          </a:p>
          <a:p>
            <a:r>
              <a:rPr lang="en-CA" dirty="0" smtClean="0"/>
              <a:t>Politics may be hierarchical, but there is no single homogenous elite group</a:t>
            </a:r>
          </a:p>
          <a:p>
            <a:r>
              <a:rPr lang="en-CA" b="1" dirty="0" smtClean="0"/>
              <a:t>Corporatism</a:t>
            </a:r>
            <a:r>
              <a:rPr lang="en-CA" dirty="0" smtClean="0"/>
              <a:t> calls for coordination between the state, industry and trade groups to achieve economic interests</a:t>
            </a:r>
          </a:p>
          <a:p>
            <a:r>
              <a:rPr lang="en-CA" dirty="0" smtClean="0"/>
              <a:t>Fascist Italy, Spain, Portugal and Greece in the early 20</a:t>
            </a:r>
            <a:r>
              <a:rPr lang="en-CA" baseline="30000" dirty="0" smtClean="0"/>
              <a:t>th</a:t>
            </a:r>
            <a:r>
              <a:rPr lang="en-CA" dirty="0" smtClean="0"/>
              <a:t> century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403998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Neo-Corporatism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Incorporation of economic interests into decision-making process</a:t>
            </a:r>
          </a:p>
          <a:p>
            <a:r>
              <a:rPr lang="en-CA" dirty="0" smtClean="0"/>
              <a:t>Unlike pluralism, it does not see all groups as having an equal opportunity to be heard</a:t>
            </a:r>
          </a:p>
          <a:p>
            <a:r>
              <a:rPr lang="en-CA" dirty="0" smtClean="0"/>
              <a:t>Special attention paid to economic elites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481858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Elitism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Argues that all societies are led by a unified, self-conscious elite</a:t>
            </a:r>
          </a:p>
          <a:p>
            <a:r>
              <a:rPr lang="en-CA" dirty="0" smtClean="0"/>
              <a:t>“Iron law of oligarchy”- all complex organizations will come under the direction of a dominant group</a:t>
            </a:r>
          </a:p>
          <a:p>
            <a:r>
              <a:rPr lang="en-CA" dirty="0" smtClean="0"/>
              <a:t>Elites can be economic, military, administrative, or religious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977259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Marxism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state is always controlled by its economic elite</a:t>
            </a:r>
          </a:p>
          <a:p>
            <a:r>
              <a:rPr lang="en-CA" dirty="0" smtClean="0"/>
              <a:t>Classes are based on material status; on who has what</a:t>
            </a:r>
          </a:p>
          <a:p>
            <a:r>
              <a:rPr lang="en-CA" dirty="0" smtClean="0"/>
              <a:t>Capitalism has two classes, the </a:t>
            </a:r>
            <a:r>
              <a:rPr lang="en-CA" b="1" dirty="0" smtClean="0"/>
              <a:t>bourgeoisie</a:t>
            </a:r>
            <a:r>
              <a:rPr lang="en-CA" dirty="0" smtClean="0"/>
              <a:t> (owners) and the </a:t>
            </a:r>
            <a:r>
              <a:rPr lang="en-CA" b="1" dirty="0" smtClean="0"/>
              <a:t>proletariat</a:t>
            </a:r>
            <a:r>
              <a:rPr lang="en-CA" dirty="0" smtClean="0"/>
              <a:t> (workers)</a:t>
            </a:r>
          </a:p>
        </p:txBody>
      </p:sp>
    </p:spTree>
    <p:extLst>
      <p:ext uri="{BB962C8B-B14F-4D97-AF65-F5344CB8AC3E}">
        <p14:creationId xmlns:p14="http://schemas.microsoft.com/office/powerpoint/2010/main" xmlns="" val="3563340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Marxism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Makes note of the presence of elitist rule in pre-communist societies</a:t>
            </a:r>
          </a:p>
          <a:p>
            <a:r>
              <a:rPr lang="en-CA" dirty="0"/>
              <a:t>Emancipation is not possible through state reform, but requires </a:t>
            </a:r>
            <a:r>
              <a:rPr lang="en-CA" dirty="0" smtClean="0"/>
              <a:t>revolution</a:t>
            </a:r>
          </a:p>
          <a:p>
            <a:r>
              <a:rPr lang="en-CA" dirty="0"/>
              <a:t>R</a:t>
            </a:r>
            <a:r>
              <a:rPr lang="en-CA" dirty="0" smtClean="0"/>
              <a:t>evolution as a means for doing away with the hierarchical societies that elitists see as inevitable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85382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New Right Theory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Advocated/supported </a:t>
            </a:r>
            <a:r>
              <a:rPr lang="en-CA" dirty="0" smtClean="0"/>
              <a:t>by liberal free-market thinkers </a:t>
            </a:r>
          </a:p>
          <a:p>
            <a:r>
              <a:rPr lang="en-CA" dirty="0" smtClean="0"/>
              <a:t>Argues that the state tends to overstep its bounds for two reasons:</a:t>
            </a:r>
          </a:p>
          <a:p>
            <a:r>
              <a:rPr lang="en-CA" dirty="0" smtClean="0"/>
              <a:t>Overpromising of benefits to secure votes</a:t>
            </a:r>
          </a:p>
          <a:p>
            <a:r>
              <a:rPr lang="en-CA" dirty="0" smtClean="0"/>
              <a:t>Expansion of </a:t>
            </a:r>
            <a:r>
              <a:rPr lang="en-CA" dirty="0"/>
              <a:t>s</a:t>
            </a:r>
            <a:r>
              <a:rPr lang="en-CA" dirty="0" smtClean="0"/>
              <a:t>tate </a:t>
            </a:r>
            <a:r>
              <a:rPr lang="en-CA" dirty="0" smtClean="0"/>
              <a:t>bureaucracy/officials </a:t>
            </a:r>
            <a:r>
              <a:rPr lang="en-CA" dirty="0" smtClean="0"/>
              <a:t>for its own benefit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635559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New Right vs. Pluralism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New Right thinkers see pluralists as wrong on two counts</a:t>
            </a:r>
          </a:p>
          <a:p>
            <a:r>
              <a:rPr lang="en-CA" dirty="0" smtClean="0"/>
              <a:t>First, the state is not neutral, but serves it s own interests</a:t>
            </a:r>
          </a:p>
          <a:p>
            <a:r>
              <a:rPr lang="en-CA" dirty="0" smtClean="0"/>
              <a:t>Second, competing interests do not produce equilibrium, but results in legislative paralysis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4044674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Empirical Dimensions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Each of the approaches can be challenged on empirical grounds</a:t>
            </a:r>
          </a:p>
          <a:p>
            <a:r>
              <a:rPr lang="en-CA" dirty="0" smtClean="0"/>
              <a:t>How well do they reflect the reality of any given political system?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630883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Should the State be Organized?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Pluralism can be seen as overemphasizing difference in society and undervaluing public interest</a:t>
            </a:r>
          </a:p>
          <a:p>
            <a:r>
              <a:rPr lang="en-CA" dirty="0" smtClean="0"/>
              <a:t>Elitist pluralism can be seen as dismissing the importance of participation</a:t>
            </a:r>
          </a:p>
          <a:p>
            <a:r>
              <a:rPr lang="en-CA" dirty="0" smtClean="0"/>
              <a:t>Elitism makes an empirical claim (elites rule) that is easily confused with a normative one (elites ought to rule)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3516213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Contract Theory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Origins in 17</a:t>
            </a:r>
            <a:r>
              <a:rPr lang="en-CA" baseline="30000" dirty="0" smtClean="0"/>
              <a:t>th</a:t>
            </a:r>
            <a:r>
              <a:rPr lang="en-CA" dirty="0" smtClean="0"/>
              <a:t> century liberal thinkers such as Hobbes, Locke and Rousseau</a:t>
            </a:r>
          </a:p>
          <a:p>
            <a:r>
              <a:rPr lang="en-CA" dirty="0"/>
              <a:t>Individuals come together to decide what kind of society they will live in</a:t>
            </a:r>
          </a:p>
          <a:p>
            <a:r>
              <a:rPr lang="en-CA" dirty="0" smtClean="0"/>
              <a:t>Begins with a “state of nature” argument that imagines life without the state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6443609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Human Nature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Different social contract thinkers have different views of human nature</a:t>
            </a:r>
          </a:p>
          <a:p>
            <a:r>
              <a:rPr lang="en-CA" dirty="0" smtClean="0"/>
              <a:t>Hobbes is more pessimistic than Locke</a:t>
            </a:r>
          </a:p>
          <a:p>
            <a:r>
              <a:rPr lang="en-CA" dirty="0" smtClean="0"/>
              <a:t>Hobbes sees the state as requiring an all powerful sovereign, necessary for the provision of security</a:t>
            </a:r>
          </a:p>
          <a:p>
            <a:r>
              <a:rPr lang="en-CA" dirty="0" smtClean="0"/>
              <a:t>Locke sees the state as a protector of natural rights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82828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Feminist Critiques of</a:t>
            </a:r>
            <a:br>
              <a:rPr lang="en-CA" dirty="0" smtClean="0"/>
            </a:br>
            <a:r>
              <a:rPr lang="en-CA" dirty="0" smtClean="0"/>
              <a:t> Social Contract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err="1" smtClean="0"/>
              <a:t>Wollstonecroft</a:t>
            </a:r>
            <a:r>
              <a:rPr lang="en-CA" dirty="0" smtClean="0"/>
              <a:t> argues that liberty is impossible without equality</a:t>
            </a:r>
          </a:p>
          <a:p>
            <a:r>
              <a:rPr lang="en-CA" dirty="0"/>
              <a:t>W</a:t>
            </a:r>
            <a:r>
              <a:rPr lang="en-CA" dirty="0" smtClean="0"/>
              <a:t>omen do not receive the same treatment as men in the society, and have less protection under the law than men do</a:t>
            </a:r>
          </a:p>
          <a:p>
            <a:r>
              <a:rPr lang="en-CA" dirty="0" err="1" smtClean="0"/>
              <a:t>Tickner</a:t>
            </a:r>
            <a:r>
              <a:rPr lang="en-CA" dirty="0" smtClean="0"/>
              <a:t> argues that the view of human nature taken by Hobbes, Locke and Rousseau is very narrow and male-centric</a:t>
            </a:r>
          </a:p>
          <a:p>
            <a:r>
              <a:rPr lang="en-CA" dirty="0" smtClean="0"/>
              <a:t>Cooperation downplayed in favour of competition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6512857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Utilitarianism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Associated with Jeremy Bentham (1748-1832)</a:t>
            </a:r>
          </a:p>
          <a:p>
            <a:r>
              <a:rPr lang="en-CA" dirty="0" smtClean="0"/>
              <a:t>State strives to provide the greatest happiness for the greatest number</a:t>
            </a:r>
          </a:p>
          <a:p>
            <a:r>
              <a:rPr lang="en-CA" dirty="0" smtClean="0"/>
              <a:t>Requires state accountability to citizens as it promotes collective goals</a:t>
            </a:r>
          </a:p>
          <a:p>
            <a:r>
              <a:rPr lang="en-CA" dirty="0" smtClean="0"/>
              <a:t>Can be criticized for ignoring minority rights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384124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Liberalism and Communitarianism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Liberalism calls for a neutral, pluralist state</a:t>
            </a:r>
          </a:p>
          <a:p>
            <a:r>
              <a:rPr lang="en-CA" dirty="0" smtClean="0"/>
              <a:t>Understands the individual as free-formed or asocial</a:t>
            </a:r>
            <a:endParaRPr lang="en-CA" dirty="0"/>
          </a:p>
          <a:p>
            <a:r>
              <a:rPr lang="en-CA" dirty="0" smtClean="0"/>
              <a:t>Communitarianism sees the state as uniting the society around a common set of values</a:t>
            </a:r>
          </a:p>
          <a:p>
            <a:r>
              <a:rPr lang="en-CA" dirty="0" smtClean="0"/>
              <a:t>Understands individuals to be the product of the social and historical context in which they emerge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8115118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General Will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Emphasised by thinkers such as Rousseau and Hegel</a:t>
            </a:r>
          </a:p>
          <a:p>
            <a:r>
              <a:rPr lang="en-CA" dirty="0" smtClean="0"/>
              <a:t>The state is judged by how well it uphold the non-selfish will of its people</a:t>
            </a:r>
          </a:p>
          <a:p>
            <a:r>
              <a:rPr lang="en-CA" dirty="0" smtClean="0"/>
              <a:t>Importance of overcoming the particular will of the individual, the family, and the civil society for the benefit of all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0493898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Future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With the rise of globalization, does the state still matter?</a:t>
            </a:r>
          </a:p>
          <a:p>
            <a:r>
              <a:rPr lang="en-CA" dirty="0" smtClean="0"/>
              <a:t>Empirically, states are no longer as economically powerful as they once were</a:t>
            </a:r>
          </a:p>
          <a:p>
            <a:r>
              <a:rPr lang="en-CA" dirty="0"/>
              <a:t>B</a:t>
            </a:r>
            <a:r>
              <a:rPr lang="en-CA" dirty="0" smtClean="0"/>
              <a:t>orders are more porous and the </a:t>
            </a:r>
            <a:r>
              <a:rPr lang="en-CA" dirty="0"/>
              <a:t>a</a:t>
            </a:r>
            <a:r>
              <a:rPr lang="en-CA" dirty="0" smtClean="0"/>
              <a:t>uthority of states more open to challenge in a variety of areas</a:t>
            </a:r>
          </a:p>
          <a:p>
            <a:r>
              <a:rPr lang="en-CA" dirty="0" smtClean="0"/>
              <a:t>Some see the beginnings of a global citizenship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8358671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Critiques of Marxism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Marxism sees the state as an obstacle to human freedom that must be overcome</a:t>
            </a:r>
          </a:p>
          <a:p>
            <a:r>
              <a:rPr lang="en-CA" dirty="0" smtClean="0"/>
              <a:t>Other see this as overly optimistic or utopian</a:t>
            </a:r>
          </a:p>
          <a:p>
            <a:r>
              <a:rPr lang="en-CA" dirty="0" smtClean="0"/>
              <a:t>To remove economics as a ground for conflict leaves a range of others such as religion, culture, or language</a:t>
            </a:r>
          </a:p>
          <a:p>
            <a:r>
              <a:rPr lang="en-CA" dirty="0" smtClean="0"/>
              <a:t>To impose equality is to supress the urge to be different from others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99068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2387</TotalTime>
  <Words>1526</Words>
  <Application>Microsoft Office PowerPoint</Application>
  <PresentationFormat>On-screen Show (4:3)</PresentationFormat>
  <Paragraphs>173</Paragraphs>
  <Slides>32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Chapter 1</vt:lpstr>
      <vt:lpstr>The Sovereign State</vt:lpstr>
      <vt:lpstr>The Sovereign State</vt:lpstr>
      <vt:lpstr>A Typology of the State</vt:lpstr>
      <vt:lpstr>Night-Watchman State</vt:lpstr>
      <vt:lpstr>Developmental state</vt:lpstr>
      <vt:lpstr>A Typology of the State</vt:lpstr>
      <vt:lpstr>Liberal democracy</vt:lpstr>
      <vt:lpstr>Illiberal democracy</vt:lpstr>
      <vt:lpstr>Authoritarian state</vt:lpstr>
      <vt:lpstr>Totalitarian state</vt:lpstr>
      <vt:lpstr>Theories of the State</vt:lpstr>
      <vt:lpstr>Pluralism</vt:lpstr>
      <vt:lpstr>Interest Groups</vt:lpstr>
      <vt:lpstr>Pluralist fragmentation of power</vt:lpstr>
      <vt:lpstr>Elite Pluralism &amp; Corporatism</vt:lpstr>
      <vt:lpstr>Neo-Corporatism</vt:lpstr>
      <vt:lpstr>Elitism</vt:lpstr>
      <vt:lpstr>Marxism</vt:lpstr>
      <vt:lpstr>Marxism</vt:lpstr>
      <vt:lpstr>New Right Theory of the State</vt:lpstr>
      <vt:lpstr>The New Right vs. Pluralism</vt:lpstr>
      <vt:lpstr>Empirical Dimensions of the State</vt:lpstr>
      <vt:lpstr>How Should the State be Organized?</vt:lpstr>
      <vt:lpstr>Social Contract Theory </vt:lpstr>
      <vt:lpstr>Human Nature</vt:lpstr>
      <vt:lpstr>Feminist Critiques of  Social Contract Theory</vt:lpstr>
      <vt:lpstr>Utilitarianism</vt:lpstr>
      <vt:lpstr>Liberalism and Communitarianism</vt:lpstr>
      <vt:lpstr>The General Will</vt:lpstr>
      <vt:lpstr>The Future of the State</vt:lpstr>
      <vt:lpstr>Critiques of Marxism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Chris</dc:creator>
  <cp:lastModifiedBy>wlim3</cp:lastModifiedBy>
  <cp:revision>46</cp:revision>
  <dcterms:created xsi:type="dcterms:W3CDTF">2012-07-11T08:01:37Z</dcterms:created>
  <dcterms:modified xsi:type="dcterms:W3CDTF">2013-04-10T18:45:13Z</dcterms:modified>
</cp:coreProperties>
</file>