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66" r:id="rId1"/>
    <p:sldMasterId id="2147484368" r:id="rId2"/>
  </p:sldMasterIdLst>
  <p:notesMasterIdLst>
    <p:notesMasterId r:id="rId63"/>
  </p:notesMasterIdLst>
  <p:handoutMasterIdLst>
    <p:handoutMasterId r:id="rId64"/>
  </p:handoutMasterIdLst>
  <p:sldIdLst>
    <p:sldId id="344" r:id="rId3"/>
    <p:sldId id="353" r:id="rId4"/>
    <p:sldId id="355" r:id="rId5"/>
    <p:sldId id="356" r:id="rId6"/>
    <p:sldId id="364" r:id="rId7"/>
    <p:sldId id="365" r:id="rId8"/>
    <p:sldId id="366" r:id="rId9"/>
    <p:sldId id="367" r:id="rId10"/>
    <p:sldId id="368" r:id="rId11"/>
    <p:sldId id="369" r:id="rId12"/>
    <p:sldId id="370" r:id="rId13"/>
    <p:sldId id="371" r:id="rId14"/>
    <p:sldId id="372" r:id="rId15"/>
    <p:sldId id="373" r:id="rId16"/>
    <p:sldId id="374" r:id="rId17"/>
    <p:sldId id="375" r:id="rId18"/>
    <p:sldId id="376" r:id="rId19"/>
    <p:sldId id="377" r:id="rId20"/>
    <p:sldId id="378" r:id="rId21"/>
    <p:sldId id="379" r:id="rId22"/>
    <p:sldId id="380" r:id="rId23"/>
    <p:sldId id="383" r:id="rId24"/>
    <p:sldId id="384" r:id="rId25"/>
    <p:sldId id="386" r:id="rId26"/>
    <p:sldId id="387" r:id="rId27"/>
    <p:sldId id="388" r:id="rId28"/>
    <p:sldId id="389" r:id="rId29"/>
    <p:sldId id="390" r:id="rId30"/>
    <p:sldId id="391" r:id="rId31"/>
    <p:sldId id="392" r:id="rId32"/>
    <p:sldId id="393" r:id="rId33"/>
    <p:sldId id="394" r:id="rId34"/>
    <p:sldId id="395" r:id="rId35"/>
    <p:sldId id="396" r:id="rId36"/>
    <p:sldId id="400" r:id="rId37"/>
    <p:sldId id="401" r:id="rId38"/>
    <p:sldId id="450" r:id="rId39"/>
    <p:sldId id="403" r:id="rId40"/>
    <p:sldId id="404" r:id="rId41"/>
    <p:sldId id="405" r:id="rId42"/>
    <p:sldId id="406" r:id="rId43"/>
    <p:sldId id="407" r:id="rId44"/>
    <p:sldId id="408" r:id="rId45"/>
    <p:sldId id="409" r:id="rId46"/>
    <p:sldId id="410" r:id="rId47"/>
    <p:sldId id="411" r:id="rId48"/>
    <p:sldId id="412" r:id="rId49"/>
    <p:sldId id="413" r:id="rId50"/>
    <p:sldId id="414" r:id="rId51"/>
    <p:sldId id="415" r:id="rId52"/>
    <p:sldId id="416" r:id="rId53"/>
    <p:sldId id="417" r:id="rId54"/>
    <p:sldId id="418" r:id="rId55"/>
    <p:sldId id="419" r:id="rId56"/>
    <p:sldId id="420" r:id="rId57"/>
    <p:sldId id="421" r:id="rId58"/>
    <p:sldId id="422" r:id="rId59"/>
    <p:sldId id="423" r:id="rId60"/>
    <p:sldId id="430" r:id="rId61"/>
    <p:sldId id="431" r:id="rId6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33"/>
    <a:srgbClr val="F3CA7F"/>
    <a:srgbClr val="DEC494"/>
    <a:srgbClr val="003399"/>
    <a:srgbClr val="020E6A"/>
    <a:srgbClr val="12079D"/>
    <a:srgbClr val="392BF5"/>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9787" autoAdjust="0"/>
    <p:restoredTop sz="90504" autoAdjust="0"/>
  </p:normalViewPr>
  <p:slideViewPr>
    <p:cSldViewPr>
      <p:cViewPr>
        <p:scale>
          <a:sx n="90" d="100"/>
          <a:sy n="90" d="100"/>
        </p:scale>
        <p:origin x="-582" y="-78"/>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051"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_rels/viewProps.xml.rels><?xml version="1.0" encoding="UTF-8" standalone="yes"?>
<Relationships xmlns="http://schemas.openxmlformats.org/package/2006/relationships"><Relationship Id="rId3" Type="http://schemas.openxmlformats.org/officeDocument/2006/relationships/slide" Target="slides/slide54.xml"/><Relationship Id="rId2" Type="http://schemas.openxmlformats.org/officeDocument/2006/relationships/slide" Target="slides/slide4.xml"/><Relationship Id="rId1" Type="http://schemas.openxmlformats.org/officeDocument/2006/relationships/slide" Target="slides/slide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29.e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30.e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3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1074" name="TextBox 5"/>
          <p:cNvSpPr txBox="1">
            <a:spLocks noChangeArrowheads="1"/>
          </p:cNvSpPr>
          <p:nvPr/>
        </p:nvSpPr>
        <p:spPr bwMode="auto">
          <a:xfrm>
            <a:off x="3733800" y="0"/>
            <a:ext cx="3124200" cy="246063"/>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defRPr/>
            </a:pPr>
            <a:r>
              <a:rPr lang="en-US" altLang="en-US" sz="1000" smtClean="0">
                <a:cs typeface="Arial" charset="0"/>
              </a:rPr>
              <a:t>2-</a:t>
            </a:r>
            <a:fld id="{E7C47388-76E6-4C34-9CB0-47403D90F23F}" type="slidenum">
              <a:rPr lang="en-US" altLang="en-US" sz="1000" smtClean="0">
                <a:cs typeface="Arial" charset="0"/>
              </a:rPr>
              <a:pPr algn="r" eaLnBrk="1" hangingPunct="1">
                <a:defRPr/>
              </a:pPr>
              <a:t>‹#›</a:t>
            </a:fld>
            <a:endParaRPr lang="en-US" altLang="en-US" sz="1000" smtClean="0">
              <a:cs typeface="Arial" charset="0"/>
            </a:endParaRPr>
          </a:p>
        </p:txBody>
      </p:sp>
    </p:spTree>
    <p:extLst>
      <p:ext uri="{BB962C8B-B14F-4D97-AF65-F5344CB8AC3E}">
        <p14:creationId xmlns:p14="http://schemas.microsoft.com/office/powerpoint/2010/main" val="16728854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2708" name="TextBox 7"/>
          <p:cNvSpPr txBox="1">
            <a:spLocks noChangeArrowheads="1"/>
          </p:cNvSpPr>
          <p:nvPr/>
        </p:nvSpPr>
        <p:spPr bwMode="auto">
          <a:xfrm>
            <a:off x="6019800" y="0"/>
            <a:ext cx="838200" cy="261938"/>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defRPr/>
            </a:pPr>
            <a:r>
              <a:rPr lang="en-US" altLang="en-US" sz="1100" smtClean="0"/>
              <a:t>2-</a:t>
            </a:r>
            <a:fld id="{D6BFB9C9-4EF2-483C-A227-2F301EBF57B6}" type="slidenum">
              <a:rPr lang="en-US" altLang="en-US" sz="1100" smtClean="0"/>
              <a:pPr algn="r" eaLnBrk="1" hangingPunct="1">
                <a:defRPr/>
              </a:pPr>
              <a:t>‹#›</a:t>
            </a:fld>
            <a:endParaRPr lang="en-US" altLang="en-US" sz="1100" smtClean="0"/>
          </a:p>
        </p:txBody>
      </p:sp>
    </p:spTree>
    <p:extLst>
      <p:ext uri="{BB962C8B-B14F-4D97-AF65-F5344CB8AC3E}">
        <p14:creationId xmlns:p14="http://schemas.microsoft.com/office/powerpoint/2010/main" val="1590314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87D27E69-D159-40B2-AFC8-8363DA4A0306}" type="slidenum">
              <a:rPr lang="en-US" altLang="en-US" sz="1800">
                <a:latin typeface="Arial" charset="0"/>
              </a:rPr>
              <a:pPr eaLnBrk="1" hangingPunct="1">
                <a:spcBef>
                  <a:spcPct val="0"/>
                </a:spcBef>
              </a:pPr>
              <a:t>2</a:t>
            </a:fld>
            <a:endParaRPr lang="en-US" altLang="en-US" sz="1800">
              <a:latin typeface="Arial" charset="0"/>
            </a:endParaRPr>
          </a:p>
        </p:txBody>
      </p:sp>
      <p:sp>
        <p:nvSpPr>
          <p:cNvPr id="11469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26E40A7-4153-43A7-AB4A-C9C52B14C14A}" type="slidenum">
              <a:rPr lang="en-US" altLang="en-US" sz="1800">
                <a:latin typeface="Arial" charset="0"/>
              </a:rPr>
              <a:pPr eaLnBrk="1" hangingPunct="1">
                <a:spcBef>
                  <a:spcPct val="0"/>
                </a:spcBef>
              </a:pPr>
              <a:t>2</a:t>
            </a:fld>
            <a:endParaRPr lang="en-US" altLang="en-US" sz="1800">
              <a:latin typeface="Arial" charset="0"/>
            </a:endParaRPr>
          </a:p>
        </p:txBody>
      </p:sp>
      <p:sp>
        <p:nvSpPr>
          <p:cNvPr id="11469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1469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8EE0A0CE-6712-48CE-945E-7D3602F25E6A}" type="slidenum">
              <a:rPr lang="en-US" altLang="en-US" sz="1800">
                <a:latin typeface="Arial" charset="0"/>
              </a:rPr>
              <a:pPr eaLnBrk="1" hangingPunct="1">
                <a:spcBef>
                  <a:spcPct val="0"/>
                </a:spcBef>
              </a:pPr>
              <a:t>3</a:t>
            </a:fld>
            <a:endParaRPr lang="en-US" altLang="en-US" sz="1800">
              <a:latin typeface="Arial" charset="0"/>
            </a:endParaRPr>
          </a:p>
        </p:txBody>
      </p:sp>
      <p:sp>
        <p:nvSpPr>
          <p:cNvPr id="11571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F1C86B6-7D57-4A7F-920B-082C20279FB3}" type="slidenum">
              <a:rPr lang="en-US" altLang="en-US" sz="1800">
                <a:latin typeface="Arial" charset="0"/>
              </a:rPr>
              <a:pPr eaLnBrk="1" hangingPunct="1">
                <a:spcBef>
                  <a:spcPct val="0"/>
                </a:spcBef>
              </a:pPr>
              <a:t>3</a:t>
            </a:fld>
            <a:endParaRPr lang="en-US" altLang="en-US" sz="1800">
              <a:latin typeface="Arial" charset="0"/>
            </a:endParaRPr>
          </a:p>
        </p:txBody>
      </p:sp>
      <p:sp>
        <p:nvSpPr>
          <p:cNvPr id="11571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1571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39848B54-5B04-40E9-80E1-F32AFB361523}" type="slidenum">
              <a:rPr lang="en-US" altLang="en-US" sz="1800">
                <a:latin typeface="Arial" charset="0"/>
              </a:rPr>
              <a:pPr eaLnBrk="1" hangingPunct="1">
                <a:spcBef>
                  <a:spcPct val="0"/>
                </a:spcBef>
              </a:pPr>
              <a:t>4</a:t>
            </a:fld>
            <a:endParaRPr lang="en-US" altLang="en-US" sz="1800">
              <a:latin typeface="Arial" charset="0"/>
            </a:endParaRPr>
          </a:p>
        </p:txBody>
      </p:sp>
      <p:sp>
        <p:nvSpPr>
          <p:cNvPr id="11673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BEF328B0-C13D-405F-843D-E7CEC056370F}" type="slidenum">
              <a:rPr lang="en-US" altLang="en-US" sz="1800">
                <a:latin typeface="Arial" charset="0"/>
              </a:rPr>
              <a:pPr eaLnBrk="1" hangingPunct="1">
                <a:spcBef>
                  <a:spcPct val="0"/>
                </a:spcBef>
              </a:pPr>
              <a:t>4</a:t>
            </a:fld>
            <a:endParaRPr lang="en-US" altLang="en-US" sz="1800">
              <a:latin typeface="Arial" charset="0"/>
            </a:endParaRPr>
          </a:p>
        </p:txBody>
      </p:sp>
      <p:sp>
        <p:nvSpPr>
          <p:cNvPr id="11674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1674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25FE0DDA-20B3-4991-B9F1-6D20B81D45C4}" type="slidenum">
              <a:rPr lang="en-US" altLang="en-US" sz="1800">
                <a:latin typeface="Arial" charset="0"/>
              </a:rPr>
              <a:pPr eaLnBrk="1" hangingPunct="1">
                <a:spcBef>
                  <a:spcPct val="0"/>
                </a:spcBef>
              </a:pPr>
              <a:t>5</a:t>
            </a:fld>
            <a:endParaRPr lang="en-US" altLang="en-US" sz="1800">
              <a:latin typeface="Arial" charset="0"/>
            </a:endParaRPr>
          </a:p>
        </p:txBody>
      </p:sp>
      <p:sp>
        <p:nvSpPr>
          <p:cNvPr id="12493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5CFC890-929B-4E03-B9C8-FD54F3AC4774}" type="slidenum">
              <a:rPr lang="en-US" altLang="en-US" sz="1800">
                <a:latin typeface="Arial" charset="0"/>
              </a:rPr>
              <a:pPr eaLnBrk="1" hangingPunct="1">
                <a:spcBef>
                  <a:spcPct val="0"/>
                </a:spcBef>
              </a:pPr>
              <a:t>5</a:t>
            </a:fld>
            <a:endParaRPr lang="en-US" altLang="en-US" sz="1800">
              <a:latin typeface="Arial" charset="0"/>
            </a:endParaRPr>
          </a:p>
        </p:txBody>
      </p:sp>
      <p:sp>
        <p:nvSpPr>
          <p:cNvPr id="12493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2493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3F116684-4C21-429F-B484-757105E840C5}" type="slidenum">
              <a:rPr lang="en-US" altLang="en-US" sz="1800">
                <a:latin typeface="Arial" charset="0"/>
              </a:rPr>
              <a:pPr eaLnBrk="1" hangingPunct="1">
                <a:spcBef>
                  <a:spcPct val="0"/>
                </a:spcBef>
              </a:pPr>
              <a:t>6</a:t>
            </a:fld>
            <a:endParaRPr lang="en-US" altLang="en-US" sz="1800">
              <a:latin typeface="Arial" charset="0"/>
            </a:endParaRPr>
          </a:p>
        </p:txBody>
      </p:sp>
      <p:sp>
        <p:nvSpPr>
          <p:cNvPr id="12595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026C1B6-A60E-4990-B113-84AF3A0A8A0F}" type="slidenum">
              <a:rPr lang="en-US" altLang="en-US" sz="1800">
                <a:latin typeface="Arial" charset="0"/>
              </a:rPr>
              <a:pPr eaLnBrk="1" hangingPunct="1">
                <a:spcBef>
                  <a:spcPct val="0"/>
                </a:spcBef>
              </a:pPr>
              <a:t>6</a:t>
            </a:fld>
            <a:endParaRPr lang="en-US" altLang="en-US" sz="1800">
              <a:latin typeface="Arial" charset="0"/>
            </a:endParaRPr>
          </a:p>
        </p:txBody>
      </p:sp>
      <p:sp>
        <p:nvSpPr>
          <p:cNvPr id="12595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2595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FFAA9403-D000-4773-9904-9A2BFC9E2E65}" type="slidenum">
              <a:rPr lang="en-US" altLang="en-US" sz="1800">
                <a:latin typeface="Arial" charset="0"/>
              </a:rPr>
              <a:pPr eaLnBrk="1" hangingPunct="1">
                <a:spcBef>
                  <a:spcPct val="0"/>
                </a:spcBef>
              </a:pPr>
              <a:t>7</a:t>
            </a:fld>
            <a:endParaRPr lang="en-US" altLang="en-US" sz="1800">
              <a:latin typeface="Arial" charset="0"/>
            </a:endParaRPr>
          </a:p>
        </p:txBody>
      </p:sp>
      <p:sp>
        <p:nvSpPr>
          <p:cNvPr id="12697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F2718B-A580-4DBB-B287-CDBF150F8C63}" type="slidenum">
              <a:rPr lang="en-US" altLang="en-US" sz="1800">
                <a:latin typeface="Arial" charset="0"/>
              </a:rPr>
              <a:pPr eaLnBrk="1" hangingPunct="1">
                <a:spcBef>
                  <a:spcPct val="0"/>
                </a:spcBef>
              </a:pPr>
              <a:t>7</a:t>
            </a:fld>
            <a:endParaRPr lang="en-US" altLang="en-US" sz="1800">
              <a:latin typeface="Arial" charset="0"/>
            </a:endParaRPr>
          </a:p>
        </p:txBody>
      </p:sp>
      <p:sp>
        <p:nvSpPr>
          <p:cNvPr id="12698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2698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FB7C0294-64F8-44B5-8E74-12646B2018B7}" type="slidenum">
              <a:rPr lang="en-US" altLang="en-US" sz="1800">
                <a:latin typeface="Arial" charset="0"/>
              </a:rPr>
              <a:pPr eaLnBrk="1" hangingPunct="1">
                <a:spcBef>
                  <a:spcPct val="0"/>
                </a:spcBef>
              </a:pPr>
              <a:t>8</a:t>
            </a:fld>
            <a:endParaRPr lang="en-US" altLang="en-US" sz="1800">
              <a:latin typeface="Arial" charset="0"/>
            </a:endParaRPr>
          </a:p>
        </p:txBody>
      </p:sp>
      <p:sp>
        <p:nvSpPr>
          <p:cNvPr id="12800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293AA89-EBF9-4C8C-AAF3-CFCDA1F252A0}" type="slidenum">
              <a:rPr lang="en-US" altLang="en-US" sz="1800">
                <a:latin typeface="Arial" charset="0"/>
              </a:rPr>
              <a:pPr eaLnBrk="1" hangingPunct="1">
                <a:spcBef>
                  <a:spcPct val="0"/>
                </a:spcBef>
              </a:pPr>
              <a:t>8</a:t>
            </a:fld>
            <a:endParaRPr lang="en-US" altLang="en-US" sz="1800">
              <a:latin typeface="Arial" charset="0"/>
            </a:endParaRPr>
          </a:p>
        </p:txBody>
      </p:sp>
      <p:sp>
        <p:nvSpPr>
          <p:cNvPr id="128004" name="Rectangle 1026"/>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28005" name="Rectangle 1027"/>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solidFill>
                <a:srgbClr val="008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BF2204F5-50B0-4756-957B-1D79CD4EB933}" type="slidenum">
              <a:rPr lang="en-US" altLang="en-US" sz="1800">
                <a:latin typeface="Arial" charset="0"/>
              </a:rPr>
              <a:pPr eaLnBrk="1" hangingPunct="1">
                <a:spcBef>
                  <a:spcPct val="0"/>
                </a:spcBef>
              </a:pPr>
              <a:t>9</a:t>
            </a:fld>
            <a:endParaRPr lang="en-US" altLang="en-US" sz="1800">
              <a:latin typeface="Arial" charset="0"/>
            </a:endParaRPr>
          </a:p>
        </p:txBody>
      </p:sp>
      <p:sp>
        <p:nvSpPr>
          <p:cNvPr id="12902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C6A998D-4F43-4DC9-823F-7449C002CE83}" type="slidenum">
              <a:rPr lang="en-US" altLang="en-US" sz="1800">
                <a:latin typeface="Arial" charset="0"/>
              </a:rPr>
              <a:pPr eaLnBrk="1" hangingPunct="1">
                <a:spcBef>
                  <a:spcPct val="0"/>
                </a:spcBef>
              </a:pPr>
              <a:t>9</a:t>
            </a:fld>
            <a:endParaRPr lang="en-US" altLang="en-US" sz="1800">
              <a:latin typeface="Arial" charset="0"/>
            </a:endParaRPr>
          </a:p>
        </p:txBody>
      </p:sp>
      <p:sp>
        <p:nvSpPr>
          <p:cNvPr id="12902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2902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927EB383-A72E-4D76-8BA7-57CCDAF032E6}" type="slidenum">
              <a:rPr lang="en-US" altLang="en-US" sz="1800">
                <a:latin typeface="Arial" charset="0"/>
              </a:rPr>
              <a:pPr eaLnBrk="1" hangingPunct="1">
                <a:spcBef>
                  <a:spcPct val="0"/>
                </a:spcBef>
              </a:pPr>
              <a:t>10</a:t>
            </a:fld>
            <a:endParaRPr lang="en-US" altLang="en-US" sz="1800">
              <a:latin typeface="Arial" charset="0"/>
            </a:endParaRPr>
          </a:p>
        </p:txBody>
      </p:sp>
      <p:sp>
        <p:nvSpPr>
          <p:cNvPr id="13005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292B960-61DE-4A15-BD6D-B0227D4C9EC6}" type="slidenum">
              <a:rPr lang="en-US" altLang="en-US" sz="1800">
                <a:latin typeface="Arial" charset="0"/>
              </a:rPr>
              <a:pPr eaLnBrk="1" hangingPunct="1">
                <a:spcBef>
                  <a:spcPct val="0"/>
                </a:spcBef>
              </a:pPr>
              <a:t>10</a:t>
            </a:fld>
            <a:endParaRPr lang="en-US" altLang="en-US" sz="1800">
              <a:latin typeface="Arial" charset="0"/>
            </a:endParaRPr>
          </a:p>
        </p:txBody>
      </p:sp>
      <p:sp>
        <p:nvSpPr>
          <p:cNvPr id="130052" name="Rectangle 1026"/>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30053" name="Rectangle 1027"/>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3A9245DB-A8A5-47CE-B8BC-89F5A552A671}" type="slidenum">
              <a:rPr lang="en-US" altLang="en-US" sz="1800">
                <a:latin typeface="Arial" charset="0"/>
              </a:rPr>
              <a:pPr eaLnBrk="1" hangingPunct="1">
                <a:spcBef>
                  <a:spcPct val="0"/>
                </a:spcBef>
              </a:pPr>
              <a:t>11</a:t>
            </a:fld>
            <a:endParaRPr lang="en-US" altLang="en-US" sz="1800">
              <a:latin typeface="Arial" charset="0"/>
            </a:endParaRPr>
          </a:p>
        </p:txBody>
      </p:sp>
      <p:sp>
        <p:nvSpPr>
          <p:cNvPr id="13107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EF14BDC-FFEA-4B3E-918F-3C9A86C814A6}" type="slidenum">
              <a:rPr lang="en-US" altLang="en-US" sz="1800">
                <a:latin typeface="Arial" charset="0"/>
              </a:rPr>
              <a:pPr eaLnBrk="1" hangingPunct="1">
                <a:spcBef>
                  <a:spcPct val="0"/>
                </a:spcBef>
              </a:pPr>
              <a:t>11</a:t>
            </a:fld>
            <a:endParaRPr lang="en-US" altLang="en-US" sz="1800">
              <a:latin typeface="Arial" charset="0"/>
            </a:endParaRPr>
          </a:p>
        </p:txBody>
      </p:sp>
      <p:sp>
        <p:nvSpPr>
          <p:cNvPr id="13107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3107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28922494-4218-4129-A92F-B11D0E53BC5A}" type="slidenum">
              <a:rPr lang="en-US" altLang="en-US" sz="1800">
                <a:latin typeface="Arial" charset="0"/>
              </a:rPr>
              <a:pPr eaLnBrk="1" hangingPunct="1">
                <a:spcBef>
                  <a:spcPct val="0"/>
                </a:spcBef>
              </a:pPr>
              <a:t>12</a:t>
            </a:fld>
            <a:endParaRPr lang="en-US" altLang="en-US" sz="1800">
              <a:latin typeface="Arial" charset="0"/>
            </a:endParaRPr>
          </a:p>
        </p:txBody>
      </p:sp>
      <p:sp>
        <p:nvSpPr>
          <p:cNvPr id="13209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3AA4075-7C45-4292-A7FD-EEC2A1EB4769}" type="slidenum">
              <a:rPr lang="en-US" altLang="en-US" sz="1800">
                <a:latin typeface="Arial" charset="0"/>
              </a:rPr>
              <a:pPr eaLnBrk="1" hangingPunct="1">
                <a:spcBef>
                  <a:spcPct val="0"/>
                </a:spcBef>
              </a:pPr>
              <a:t>12</a:t>
            </a:fld>
            <a:endParaRPr lang="en-US" altLang="en-US" sz="1800">
              <a:latin typeface="Arial" charset="0"/>
            </a:endParaRPr>
          </a:p>
        </p:txBody>
      </p:sp>
      <p:sp>
        <p:nvSpPr>
          <p:cNvPr id="13210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3210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EE15FAE0-9EB9-4346-85C9-1EB55FBF09E8}" type="slidenum">
              <a:rPr lang="en-US" altLang="en-US" sz="1800">
                <a:latin typeface="Arial" charset="0"/>
              </a:rPr>
              <a:pPr eaLnBrk="1" hangingPunct="1">
                <a:spcBef>
                  <a:spcPct val="0"/>
                </a:spcBef>
              </a:pPr>
              <a:t>13</a:t>
            </a:fld>
            <a:endParaRPr lang="en-US" altLang="en-US" sz="1800">
              <a:latin typeface="Arial" charset="0"/>
            </a:endParaRPr>
          </a:p>
        </p:txBody>
      </p:sp>
      <p:sp>
        <p:nvSpPr>
          <p:cNvPr id="13312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50B13D8-6E89-4663-AB14-F5AF877D5B5C}" type="slidenum">
              <a:rPr lang="en-US" altLang="en-US" sz="1800">
                <a:latin typeface="Arial" charset="0"/>
              </a:rPr>
              <a:pPr eaLnBrk="1" hangingPunct="1">
                <a:spcBef>
                  <a:spcPct val="0"/>
                </a:spcBef>
              </a:pPr>
              <a:t>13</a:t>
            </a:fld>
            <a:endParaRPr lang="en-US" altLang="en-US" sz="1800">
              <a:latin typeface="Arial" charset="0"/>
            </a:endParaRPr>
          </a:p>
        </p:txBody>
      </p:sp>
      <p:sp>
        <p:nvSpPr>
          <p:cNvPr id="133124" name="Rectangle 1026"/>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33125" name="Rectangle 1027"/>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D3D3661B-05FB-486D-85FC-8727CC14DC9F}" type="slidenum">
              <a:rPr lang="en-US" altLang="en-US" sz="1800">
                <a:latin typeface="Arial" charset="0"/>
              </a:rPr>
              <a:pPr eaLnBrk="1" hangingPunct="1">
                <a:spcBef>
                  <a:spcPct val="0"/>
                </a:spcBef>
              </a:pPr>
              <a:t>14</a:t>
            </a:fld>
            <a:endParaRPr lang="en-US" altLang="en-US" sz="1800">
              <a:latin typeface="Arial" charset="0"/>
            </a:endParaRPr>
          </a:p>
        </p:txBody>
      </p:sp>
      <p:sp>
        <p:nvSpPr>
          <p:cNvPr id="13414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BD4DC4E6-480D-498E-B55E-9D154E8B0C0C}" type="slidenum">
              <a:rPr lang="en-US" altLang="en-US" sz="1800">
                <a:latin typeface="Arial" charset="0"/>
              </a:rPr>
              <a:pPr eaLnBrk="1" hangingPunct="1">
                <a:spcBef>
                  <a:spcPct val="0"/>
                </a:spcBef>
              </a:pPr>
              <a:t>14</a:t>
            </a:fld>
            <a:endParaRPr lang="en-US" altLang="en-US" sz="1800">
              <a:latin typeface="Arial" charset="0"/>
            </a:endParaRPr>
          </a:p>
        </p:txBody>
      </p:sp>
      <p:sp>
        <p:nvSpPr>
          <p:cNvPr id="13414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3414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2281FF82-E437-4F8B-A994-3386CFEA6B1E}" type="slidenum">
              <a:rPr lang="en-US" altLang="en-US" sz="1800">
                <a:latin typeface="Arial" charset="0"/>
              </a:rPr>
              <a:pPr eaLnBrk="1" hangingPunct="1">
                <a:spcBef>
                  <a:spcPct val="0"/>
                </a:spcBef>
              </a:pPr>
              <a:t>15</a:t>
            </a:fld>
            <a:endParaRPr lang="en-US" altLang="en-US" sz="1800">
              <a:latin typeface="Arial" charset="0"/>
            </a:endParaRPr>
          </a:p>
        </p:txBody>
      </p:sp>
      <p:sp>
        <p:nvSpPr>
          <p:cNvPr id="13517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946E0630-A0E1-4E1A-ABF0-C111CCEDDAB9}" type="slidenum">
              <a:rPr lang="en-US" altLang="en-US" sz="1800">
                <a:latin typeface="Arial" charset="0"/>
              </a:rPr>
              <a:pPr eaLnBrk="1" hangingPunct="1">
                <a:spcBef>
                  <a:spcPct val="0"/>
                </a:spcBef>
              </a:pPr>
              <a:t>15</a:t>
            </a:fld>
            <a:endParaRPr lang="en-US" altLang="en-US" sz="1800">
              <a:latin typeface="Arial" charset="0"/>
            </a:endParaRPr>
          </a:p>
        </p:txBody>
      </p:sp>
      <p:sp>
        <p:nvSpPr>
          <p:cNvPr id="13517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3517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FD850463-EF11-4C0D-96D3-381F40437B82}" type="slidenum">
              <a:rPr lang="en-US" altLang="en-US" sz="1800">
                <a:latin typeface="Arial" charset="0"/>
              </a:rPr>
              <a:pPr eaLnBrk="1" hangingPunct="1">
                <a:spcBef>
                  <a:spcPct val="0"/>
                </a:spcBef>
              </a:pPr>
              <a:t>16</a:t>
            </a:fld>
            <a:endParaRPr lang="en-US" altLang="en-US" sz="1800">
              <a:latin typeface="Arial" charset="0"/>
            </a:endParaRPr>
          </a:p>
        </p:txBody>
      </p:sp>
      <p:sp>
        <p:nvSpPr>
          <p:cNvPr id="13619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D24C7CC-21D5-4855-93FD-EEB1B1F0EFA7}" type="slidenum">
              <a:rPr lang="en-US" altLang="en-US" sz="1800">
                <a:latin typeface="Arial" charset="0"/>
              </a:rPr>
              <a:pPr eaLnBrk="1" hangingPunct="1">
                <a:spcBef>
                  <a:spcPct val="0"/>
                </a:spcBef>
              </a:pPr>
              <a:t>16</a:t>
            </a:fld>
            <a:endParaRPr lang="en-US" altLang="en-US" sz="1800">
              <a:latin typeface="Arial" charset="0"/>
            </a:endParaRPr>
          </a:p>
        </p:txBody>
      </p:sp>
      <p:sp>
        <p:nvSpPr>
          <p:cNvPr id="136196" name="Rectangle 1026"/>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36197" name="Rectangle 1027"/>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C6E3EBE5-32ED-4FD1-89F0-8CE36B14199D}" type="slidenum">
              <a:rPr lang="en-US" altLang="en-US" sz="1800">
                <a:latin typeface="Arial" charset="0"/>
              </a:rPr>
              <a:pPr eaLnBrk="1" hangingPunct="1">
                <a:spcBef>
                  <a:spcPct val="0"/>
                </a:spcBef>
              </a:pPr>
              <a:t>17</a:t>
            </a:fld>
            <a:endParaRPr lang="en-US" altLang="en-US" sz="1800">
              <a:latin typeface="Arial" charset="0"/>
            </a:endParaRPr>
          </a:p>
        </p:txBody>
      </p:sp>
      <p:sp>
        <p:nvSpPr>
          <p:cNvPr id="13721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2E0302E-4880-467A-9A2E-929BCBD0C19E}" type="slidenum">
              <a:rPr lang="en-US" altLang="en-US" sz="1800">
                <a:latin typeface="Arial" charset="0"/>
              </a:rPr>
              <a:pPr eaLnBrk="1" hangingPunct="1">
                <a:spcBef>
                  <a:spcPct val="0"/>
                </a:spcBef>
              </a:pPr>
              <a:t>17</a:t>
            </a:fld>
            <a:endParaRPr lang="en-US" altLang="en-US" sz="1800">
              <a:latin typeface="Arial" charset="0"/>
            </a:endParaRPr>
          </a:p>
        </p:txBody>
      </p:sp>
      <p:sp>
        <p:nvSpPr>
          <p:cNvPr id="13722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3722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18D9C16D-78A4-4358-AC2E-37E72EFEC648}" type="slidenum">
              <a:rPr lang="en-US" altLang="en-US" sz="1800">
                <a:latin typeface="Arial" charset="0"/>
              </a:rPr>
              <a:pPr eaLnBrk="1" hangingPunct="1">
                <a:spcBef>
                  <a:spcPct val="0"/>
                </a:spcBef>
              </a:pPr>
              <a:t>18</a:t>
            </a:fld>
            <a:endParaRPr lang="en-US" altLang="en-US" sz="1800">
              <a:latin typeface="Arial" charset="0"/>
            </a:endParaRPr>
          </a:p>
        </p:txBody>
      </p:sp>
      <p:sp>
        <p:nvSpPr>
          <p:cNvPr id="13824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83D2081-700B-4D8E-B4BC-2FAAE9405D8F}" type="slidenum">
              <a:rPr lang="en-US" altLang="en-US" sz="1800">
                <a:latin typeface="Arial" charset="0"/>
              </a:rPr>
              <a:pPr eaLnBrk="1" hangingPunct="1">
                <a:spcBef>
                  <a:spcPct val="0"/>
                </a:spcBef>
              </a:pPr>
              <a:t>18</a:t>
            </a:fld>
            <a:endParaRPr lang="en-US" altLang="en-US" sz="1800">
              <a:latin typeface="Arial" charset="0"/>
            </a:endParaRPr>
          </a:p>
        </p:txBody>
      </p:sp>
      <p:sp>
        <p:nvSpPr>
          <p:cNvPr id="13824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3824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3B9597C1-98EC-44EC-88EB-AE402CCF5D42}" type="slidenum">
              <a:rPr lang="en-US" altLang="en-US" sz="1800">
                <a:latin typeface="Arial" charset="0"/>
              </a:rPr>
              <a:pPr eaLnBrk="1" hangingPunct="1">
                <a:spcBef>
                  <a:spcPct val="0"/>
                </a:spcBef>
              </a:pPr>
              <a:t>19</a:t>
            </a:fld>
            <a:endParaRPr lang="en-US" altLang="en-US" sz="1800">
              <a:latin typeface="Arial" charset="0"/>
            </a:endParaRPr>
          </a:p>
        </p:txBody>
      </p:sp>
      <p:sp>
        <p:nvSpPr>
          <p:cNvPr id="13926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1B2D75E-AD76-41C0-AD26-B9D94348A8C7}" type="slidenum">
              <a:rPr lang="en-US" altLang="en-US" sz="1800">
                <a:latin typeface="Arial" charset="0"/>
              </a:rPr>
              <a:pPr eaLnBrk="1" hangingPunct="1">
                <a:spcBef>
                  <a:spcPct val="0"/>
                </a:spcBef>
              </a:pPr>
              <a:t>19</a:t>
            </a:fld>
            <a:endParaRPr lang="en-US" altLang="en-US" sz="1800">
              <a:latin typeface="Arial" charset="0"/>
            </a:endParaRPr>
          </a:p>
        </p:txBody>
      </p:sp>
      <p:sp>
        <p:nvSpPr>
          <p:cNvPr id="139268" name="Rectangle 1026"/>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39269" name="Rectangle 1027"/>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3B1361BB-246F-4E81-90B2-141455684F79}" type="slidenum">
              <a:rPr lang="en-US" altLang="en-US" sz="1800">
                <a:latin typeface="Arial" charset="0"/>
              </a:rPr>
              <a:pPr eaLnBrk="1" hangingPunct="1">
                <a:spcBef>
                  <a:spcPct val="0"/>
                </a:spcBef>
              </a:pPr>
              <a:t>20</a:t>
            </a:fld>
            <a:endParaRPr lang="en-US" altLang="en-US" sz="1800">
              <a:latin typeface="Arial" charset="0"/>
            </a:endParaRPr>
          </a:p>
        </p:txBody>
      </p:sp>
      <p:sp>
        <p:nvSpPr>
          <p:cNvPr id="14029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CE0ABCC-F55E-4079-8FAF-546C8EB6D03B}" type="slidenum">
              <a:rPr lang="en-US" altLang="en-US" sz="1800">
                <a:latin typeface="Arial" charset="0"/>
              </a:rPr>
              <a:pPr eaLnBrk="1" hangingPunct="1">
                <a:spcBef>
                  <a:spcPct val="0"/>
                </a:spcBef>
              </a:pPr>
              <a:t>20</a:t>
            </a:fld>
            <a:endParaRPr lang="en-US" altLang="en-US" sz="1800">
              <a:latin typeface="Arial" charset="0"/>
            </a:endParaRPr>
          </a:p>
        </p:txBody>
      </p:sp>
      <p:sp>
        <p:nvSpPr>
          <p:cNvPr id="14029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4029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53A2D586-A409-4560-B27C-4C647CCD1E02}" type="slidenum">
              <a:rPr lang="en-US" altLang="en-US" sz="1800">
                <a:latin typeface="Arial" charset="0"/>
              </a:rPr>
              <a:pPr eaLnBrk="1" hangingPunct="1">
                <a:spcBef>
                  <a:spcPct val="0"/>
                </a:spcBef>
              </a:pPr>
              <a:t>21</a:t>
            </a:fld>
            <a:endParaRPr lang="en-US" altLang="en-US" sz="1800">
              <a:latin typeface="Arial" charset="0"/>
            </a:endParaRPr>
          </a:p>
        </p:txBody>
      </p:sp>
      <p:sp>
        <p:nvSpPr>
          <p:cNvPr id="14131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638D23E-1429-4995-9596-2A5B0DB79511}" type="slidenum">
              <a:rPr lang="en-US" altLang="en-US" sz="1800">
                <a:latin typeface="Arial" charset="0"/>
              </a:rPr>
              <a:pPr eaLnBrk="1" hangingPunct="1">
                <a:spcBef>
                  <a:spcPct val="0"/>
                </a:spcBef>
              </a:pPr>
              <a:t>21</a:t>
            </a:fld>
            <a:endParaRPr lang="en-US" altLang="en-US" sz="1800">
              <a:latin typeface="Arial" charset="0"/>
            </a:endParaRPr>
          </a:p>
        </p:txBody>
      </p:sp>
      <p:sp>
        <p:nvSpPr>
          <p:cNvPr id="14131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4131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CF1B335A-9E6E-48AC-BFE2-FE2C6A4277C1}" type="slidenum">
              <a:rPr lang="en-US" altLang="en-US" sz="1800">
                <a:latin typeface="Arial" charset="0"/>
              </a:rPr>
              <a:pPr eaLnBrk="1" hangingPunct="1">
                <a:spcBef>
                  <a:spcPct val="0"/>
                </a:spcBef>
              </a:pPr>
              <a:t>22</a:t>
            </a:fld>
            <a:endParaRPr lang="en-US" altLang="en-US" sz="1800">
              <a:latin typeface="Arial" charset="0"/>
            </a:endParaRPr>
          </a:p>
        </p:txBody>
      </p:sp>
      <p:sp>
        <p:nvSpPr>
          <p:cNvPr id="14233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022CBEC-8AE5-444F-8C0E-D1A7F3D16D14}" type="slidenum">
              <a:rPr lang="en-US" altLang="en-US" sz="1800">
                <a:latin typeface="Arial" charset="0"/>
              </a:rPr>
              <a:pPr eaLnBrk="1" hangingPunct="1">
                <a:spcBef>
                  <a:spcPct val="0"/>
                </a:spcBef>
              </a:pPr>
              <a:t>22</a:t>
            </a:fld>
            <a:endParaRPr lang="en-US" altLang="en-US" sz="1800">
              <a:latin typeface="Arial" charset="0"/>
            </a:endParaRPr>
          </a:p>
        </p:txBody>
      </p:sp>
      <p:sp>
        <p:nvSpPr>
          <p:cNvPr id="14234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4234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155690D5-4EC6-489C-8251-F4DE123C1990}" type="slidenum">
              <a:rPr lang="en-US" altLang="en-US" sz="1800">
                <a:latin typeface="Arial" charset="0"/>
              </a:rPr>
              <a:pPr eaLnBrk="1" hangingPunct="1">
                <a:spcBef>
                  <a:spcPct val="0"/>
                </a:spcBef>
              </a:pPr>
              <a:t>23</a:t>
            </a:fld>
            <a:endParaRPr lang="en-US" altLang="en-US" sz="1800">
              <a:latin typeface="Arial" charset="0"/>
            </a:endParaRPr>
          </a:p>
        </p:txBody>
      </p:sp>
      <p:sp>
        <p:nvSpPr>
          <p:cNvPr id="14336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ED4C4CE-A98E-4A5C-8660-578719FF37E5}" type="slidenum">
              <a:rPr lang="en-US" altLang="en-US" sz="1800">
                <a:latin typeface="Arial" charset="0"/>
              </a:rPr>
              <a:pPr eaLnBrk="1" hangingPunct="1">
                <a:spcBef>
                  <a:spcPct val="0"/>
                </a:spcBef>
              </a:pPr>
              <a:t>23</a:t>
            </a:fld>
            <a:endParaRPr lang="en-US" altLang="en-US" sz="1800">
              <a:latin typeface="Arial" charset="0"/>
            </a:endParaRPr>
          </a:p>
        </p:txBody>
      </p:sp>
      <p:sp>
        <p:nvSpPr>
          <p:cNvPr id="14336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4336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26D192D8-AF08-4ED4-BEE2-6630479F16D5}" type="slidenum">
              <a:rPr lang="en-US" altLang="en-US" sz="1800">
                <a:latin typeface="Arial" charset="0"/>
              </a:rPr>
              <a:pPr eaLnBrk="1" hangingPunct="1">
                <a:spcBef>
                  <a:spcPct val="0"/>
                </a:spcBef>
              </a:pPr>
              <a:t>24</a:t>
            </a:fld>
            <a:endParaRPr lang="en-US" altLang="en-US" sz="1800">
              <a:latin typeface="Arial" charset="0"/>
            </a:endParaRPr>
          </a:p>
        </p:txBody>
      </p:sp>
      <p:sp>
        <p:nvSpPr>
          <p:cNvPr id="14438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C1D2AFC-A987-490D-95D6-AC623EC71BED}" type="slidenum">
              <a:rPr lang="en-US" altLang="en-US" sz="1800">
                <a:latin typeface="Arial" charset="0"/>
              </a:rPr>
              <a:pPr eaLnBrk="1" hangingPunct="1">
                <a:spcBef>
                  <a:spcPct val="0"/>
                </a:spcBef>
              </a:pPr>
              <a:t>24</a:t>
            </a:fld>
            <a:endParaRPr lang="en-US" altLang="en-US" sz="1800">
              <a:latin typeface="Arial" charset="0"/>
            </a:endParaRPr>
          </a:p>
        </p:txBody>
      </p:sp>
      <p:sp>
        <p:nvSpPr>
          <p:cNvPr id="14438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4438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5CBA6074-7C19-454D-AE20-08C2E7D4B947}" type="slidenum">
              <a:rPr lang="en-US" altLang="en-US" sz="1800">
                <a:latin typeface="Arial" charset="0"/>
              </a:rPr>
              <a:pPr eaLnBrk="1" hangingPunct="1">
                <a:spcBef>
                  <a:spcPct val="0"/>
                </a:spcBef>
              </a:pPr>
              <a:t>25</a:t>
            </a:fld>
            <a:endParaRPr lang="en-US" altLang="en-US" sz="1800">
              <a:latin typeface="Arial" charset="0"/>
            </a:endParaRPr>
          </a:p>
        </p:txBody>
      </p:sp>
      <p:sp>
        <p:nvSpPr>
          <p:cNvPr id="14541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7D18F6B-1B00-4697-959F-B38B5B3866EF}" type="slidenum">
              <a:rPr lang="en-US" altLang="en-US" sz="1800">
                <a:latin typeface="Arial" charset="0"/>
              </a:rPr>
              <a:pPr eaLnBrk="1" hangingPunct="1">
                <a:spcBef>
                  <a:spcPct val="0"/>
                </a:spcBef>
              </a:pPr>
              <a:t>25</a:t>
            </a:fld>
            <a:endParaRPr lang="en-US" altLang="en-US" sz="1800">
              <a:latin typeface="Arial" charset="0"/>
            </a:endParaRPr>
          </a:p>
        </p:txBody>
      </p:sp>
      <p:sp>
        <p:nvSpPr>
          <p:cNvPr id="14541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4541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797AF9A6-2A91-4D2F-8556-75162EBE9BC1}" type="slidenum">
              <a:rPr lang="en-US" altLang="en-US" sz="1800">
                <a:latin typeface="Arial" charset="0"/>
              </a:rPr>
              <a:pPr eaLnBrk="1" hangingPunct="1">
                <a:spcBef>
                  <a:spcPct val="0"/>
                </a:spcBef>
              </a:pPr>
              <a:t>26</a:t>
            </a:fld>
            <a:endParaRPr lang="en-US" altLang="en-US" sz="1800">
              <a:latin typeface="Arial" charset="0"/>
            </a:endParaRPr>
          </a:p>
        </p:txBody>
      </p:sp>
      <p:sp>
        <p:nvSpPr>
          <p:cNvPr id="14643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CDE0DF8-0751-4ED1-8B8E-DCFFF95CA9CD}" type="slidenum">
              <a:rPr lang="en-US" altLang="en-US" sz="1800">
                <a:latin typeface="Arial" charset="0"/>
              </a:rPr>
              <a:pPr eaLnBrk="1" hangingPunct="1">
                <a:spcBef>
                  <a:spcPct val="0"/>
                </a:spcBef>
              </a:pPr>
              <a:t>26</a:t>
            </a:fld>
            <a:endParaRPr lang="en-US" altLang="en-US" sz="1800">
              <a:latin typeface="Arial" charset="0"/>
            </a:endParaRPr>
          </a:p>
        </p:txBody>
      </p:sp>
      <p:sp>
        <p:nvSpPr>
          <p:cNvPr id="14643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4643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522C8EF4-7DFC-49C6-A1FA-D6FEE126085F}" type="slidenum">
              <a:rPr lang="en-US" altLang="en-US" sz="1800">
                <a:latin typeface="Arial" charset="0"/>
              </a:rPr>
              <a:pPr eaLnBrk="1" hangingPunct="1">
                <a:spcBef>
                  <a:spcPct val="0"/>
                </a:spcBef>
              </a:pPr>
              <a:t>27</a:t>
            </a:fld>
            <a:endParaRPr lang="en-US" altLang="en-US" sz="1800">
              <a:latin typeface="Arial" charset="0"/>
            </a:endParaRPr>
          </a:p>
        </p:txBody>
      </p:sp>
      <p:sp>
        <p:nvSpPr>
          <p:cNvPr id="14745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FA3A55F-860C-44DA-BEF0-B95B9132E30D}" type="slidenum">
              <a:rPr lang="en-US" altLang="en-US" sz="1800">
                <a:latin typeface="Arial" charset="0"/>
              </a:rPr>
              <a:pPr eaLnBrk="1" hangingPunct="1">
                <a:spcBef>
                  <a:spcPct val="0"/>
                </a:spcBef>
              </a:pPr>
              <a:t>27</a:t>
            </a:fld>
            <a:endParaRPr lang="en-US" altLang="en-US" sz="1800">
              <a:latin typeface="Arial" charset="0"/>
            </a:endParaRPr>
          </a:p>
        </p:txBody>
      </p:sp>
      <p:sp>
        <p:nvSpPr>
          <p:cNvPr id="14746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4746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DCCD6B8C-013F-42A0-A817-59B49245E546}" type="slidenum">
              <a:rPr lang="en-US" altLang="en-US" sz="1800">
                <a:latin typeface="Arial" charset="0"/>
              </a:rPr>
              <a:pPr eaLnBrk="1" hangingPunct="1">
                <a:spcBef>
                  <a:spcPct val="0"/>
                </a:spcBef>
              </a:pPr>
              <a:t>28</a:t>
            </a:fld>
            <a:endParaRPr lang="en-US" altLang="en-US" sz="1800">
              <a:latin typeface="Arial" charset="0"/>
            </a:endParaRPr>
          </a:p>
        </p:txBody>
      </p:sp>
      <p:sp>
        <p:nvSpPr>
          <p:cNvPr id="14848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A7736C6-32C0-431A-B613-AF793087050E}" type="slidenum">
              <a:rPr lang="en-US" altLang="en-US" sz="1800">
                <a:latin typeface="Arial" charset="0"/>
              </a:rPr>
              <a:pPr eaLnBrk="1" hangingPunct="1">
                <a:spcBef>
                  <a:spcPct val="0"/>
                </a:spcBef>
              </a:pPr>
              <a:t>28</a:t>
            </a:fld>
            <a:endParaRPr lang="en-US" altLang="en-US" sz="1800">
              <a:latin typeface="Arial" charset="0"/>
            </a:endParaRPr>
          </a:p>
        </p:txBody>
      </p:sp>
      <p:sp>
        <p:nvSpPr>
          <p:cNvPr id="14848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4848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72C4DA17-0A7E-4806-8F0B-54A9729B0DA6}" type="slidenum">
              <a:rPr lang="en-US" altLang="en-US" sz="1800">
                <a:latin typeface="Arial" charset="0"/>
              </a:rPr>
              <a:pPr eaLnBrk="1" hangingPunct="1">
                <a:spcBef>
                  <a:spcPct val="0"/>
                </a:spcBef>
              </a:pPr>
              <a:t>29</a:t>
            </a:fld>
            <a:endParaRPr lang="en-US" altLang="en-US" sz="1800">
              <a:latin typeface="Arial" charset="0"/>
            </a:endParaRPr>
          </a:p>
        </p:txBody>
      </p:sp>
      <p:sp>
        <p:nvSpPr>
          <p:cNvPr id="14950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0A14AB2-F6CB-45BE-9271-366D52BAEA16}" type="slidenum">
              <a:rPr lang="en-US" altLang="en-US" sz="1800">
                <a:latin typeface="Arial" charset="0"/>
              </a:rPr>
              <a:pPr eaLnBrk="1" hangingPunct="1">
                <a:spcBef>
                  <a:spcPct val="0"/>
                </a:spcBef>
              </a:pPr>
              <a:t>29</a:t>
            </a:fld>
            <a:endParaRPr lang="en-US" altLang="en-US" sz="1800">
              <a:latin typeface="Arial" charset="0"/>
            </a:endParaRPr>
          </a:p>
        </p:txBody>
      </p:sp>
      <p:sp>
        <p:nvSpPr>
          <p:cNvPr id="14950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4950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71A1CA4B-9E67-4E83-AB6A-0A9CE584DD35}" type="slidenum">
              <a:rPr lang="en-US" altLang="en-US" sz="1800">
                <a:latin typeface="Arial" charset="0"/>
              </a:rPr>
              <a:pPr eaLnBrk="1" hangingPunct="1">
                <a:spcBef>
                  <a:spcPct val="0"/>
                </a:spcBef>
              </a:pPr>
              <a:t>30</a:t>
            </a:fld>
            <a:endParaRPr lang="en-US" altLang="en-US" sz="1800">
              <a:latin typeface="Arial" charset="0"/>
            </a:endParaRPr>
          </a:p>
        </p:txBody>
      </p:sp>
      <p:sp>
        <p:nvSpPr>
          <p:cNvPr id="15053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3819F92-53E2-45E7-B7F5-39A557D704C5}" type="slidenum">
              <a:rPr lang="en-US" altLang="en-US" sz="1800">
                <a:latin typeface="Arial" charset="0"/>
              </a:rPr>
              <a:pPr eaLnBrk="1" hangingPunct="1">
                <a:spcBef>
                  <a:spcPct val="0"/>
                </a:spcBef>
              </a:pPr>
              <a:t>30</a:t>
            </a:fld>
            <a:endParaRPr lang="en-US" altLang="en-US" sz="1800">
              <a:latin typeface="Arial" charset="0"/>
            </a:endParaRPr>
          </a:p>
        </p:txBody>
      </p:sp>
      <p:sp>
        <p:nvSpPr>
          <p:cNvPr id="15053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5053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E1767F31-E9D6-4736-A11C-E930C14F2868}" type="slidenum">
              <a:rPr lang="en-US" altLang="en-US" sz="1800">
                <a:latin typeface="Arial" charset="0"/>
              </a:rPr>
              <a:pPr eaLnBrk="1" hangingPunct="1">
                <a:spcBef>
                  <a:spcPct val="0"/>
                </a:spcBef>
              </a:pPr>
              <a:t>31</a:t>
            </a:fld>
            <a:endParaRPr lang="en-US" altLang="en-US" sz="1800">
              <a:latin typeface="Arial" charset="0"/>
            </a:endParaRPr>
          </a:p>
        </p:txBody>
      </p:sp>
      <p:sp>
        <p:nvSpPr>
          <p:cNvPr id="15155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8EB40A2-12F2-44BB-9622-501836134874}" type="slidenum">
              <a:rPr lang="en-US" altLang="en-US" sz="1800">
                <a:latin typeface="Arial" charset="0"/>
              </a:rPr>
              <a:pPr eaLnBrk="1" hangingPunct="1">
                <a:spcBef>
                  <a:spcPct val="0"/>
                </a:spcBef>
              </a:pPr>
              <a:t>31</a:t>
            </a:fld>
            <a:endParaRPr lang="en-US" altLang="en-US" sz="1800">
              <a:latin typeface="Arial" charset="0"/>
            </a:endParaRPr>
          </a:p>
        </p:txBody>
      </p:sp>
      <p:sp>
        <p:nvSpPr>
          <p:cNvPr id="151556" name="Rectangle 1026"/>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51557" name="Rectangle 1027"/>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74A0D930-AF17-4CC3-8E27-F62C356F387B}" type="slidenum">
              <a:rPr lang="en-US" altLang="en-US" sz="1800">
                <a:latin typeface="Arial" charset="0"/>
              </a:rPr>
              <a:pPr eaLnBrk="1" hangingPunct="1">
                <a:spcBef>
                  <a:spcPct val="0"/>
                </a:spcBef>
              </a:pPr>
              <a:t>32</a:t>
            </a:fld>
            <a:endParaRPr lang="en-US" altLang="en-US" sz="1800">
              <a:latin typeface="Arial" charset="0"/>
            </a:endParaRPr>
          </a:p>
        </p:txBody>
      </p:sp>
      <p:sp>
        <p:nvSpPr>
          <p:cNvPr id="15257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316889F-C818-4668-B680-689ADC7385BD}" type="slidenum">
              <a:rPr lang="en-US" altLang="en-US" sz="1800">
                <a:latin typeface="Arial" charset="0"/>
              </a:rPr>
              <a:pPr eaLnBrk="1" hangingPunct="1">
                <a:spcBef>
                  <a:spcPct val="0"/>
                </a:spcBef>
              </a:pPr>
              <a:t>32</a:t>
            </a:fld>
            <a:endParaRPr lang="en-US" altLang="en-US" sz="1800">
              <a:latin typeface="Arial" charset="0"/>
            </a:endParaRPr>
          </a:p>
        </p:txBody>
      </p:sp>
      <p:sp>
        <p:nvSpPr>
          <p:cNvPr id="152580" name="Rectangle 1026"/>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52581" name="Rectangle 1027"/>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94271DFA-42D5-4A27-9ADC-0137D1D58F5F}" type="slidenum">
              <a:rPr lang="en-US" altLang="en-US" sz="1800">
                <a:latin typeface="Arial" charset="0"/>
              </a:rPr>
              <a:pPr eaLnBrk="1" hangingPunct="1">
                <a:spcBef>
                  <a:spcPct val="0"/>
                </a:spcBef>
              </a:pPr>
              <a:t>33</a:t>
            </a:fld>
            <a:endParaRPr lang="en-US" altLang="en-US" sz="1800">
              <a:latin typeface="Arial" charset="0"/>
            </a:endParaRPr>
          </a:p>
        </p:txBody>
      </p:sp>
      <p:sp>
        <p:nvSpPr>
          <p:cNvPr id="15360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7D6A64C-2D4D-47D6-8AEF-B47110DEED71}" type="slidenum">
              <a:rPr lang="en-US" altLang="en-US" sz="1800">
                <a:latin typeface="Arial" charset="0"/>
              </a:rPr>
              <a:pPr eaLnBrk="1" hangingPunct="1">
                <a:spcBef>
                  <a:spcPct val="0"/>
                </a:spcBef>
              </a:pPr>
              <a:t>33</a:t>
            </a:fld>
            <a:endParaRPr lang="en-US" altLang="en-US" sz="1800">
              <a:latin typeface="Arial" charset="0"/>
            </a:endParaRPr>
          </a:p>
        </p:txBody>
      </p:sp>
      <p:sp>
        <p:nvSpPr>
          <p:cNvPr id="15360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5360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16DBB7FD-38B8-4A10-80D7-E598D20D944F}" type="slidenum">
              <a:rPr lang="en-US" altLang="en-US" sz="1800">
                <a:latin typeface="Arial" charset="0"/>
              </a:rPr>
              <a:pPr eaLnBrk="1" hangingPunct="1">
                <a:spcBef>
                  <a:spcPct val="0"/>
                </a:spcBef>
              </a:pPr>
              <a:t>34</a:t>
            </a:fld>
            <a:endParaRPr lang="en-US" altLang="en-US" sz="1800">
              <a:latin typeface="Arial" charset="0"/>
            </a:endParaRPr>
          </a:p>
        </p:txBody>
      </p:sp>
      <p:sp>
        <p:nvSpPr>
          <p:cNvPr id="15462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419CBF2-02F5-4D62-B379-6AC67CEFC684}" type="slidenum">
              <a:rPr lang="en-US" altLang="en-US" sz="1800">
                <a:latin typeface="Arial" charset="0"/>
              </a:rPr>
              <a:pPr eaLnBrk="1" hangingPunct="1">
                <a:spcBef>
                  <a:spcPct val="0"/>
                </a:spcBef>
              </a:pPr>
              <a:t>34</a:t>
            </a:fld>
            <a:endParaRPr lang="en-US" altLang="en-US" sz="1800">
              <a:latin typeface="Arial" charset="0"/>
            </a:endParaRPr>
          </a:p>
        </p:txBody>
      </p:sp>
      <p:sp>
        <p:nvSpPr>
          <p:cNvPr id="15462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5462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182C4A03-7889-459F-B217-15F579C845BD}" type="slidenum">
              <a:rPr lang="en-US" altLang="en-US" sz="1800">
                <a:latin typeface="Arial" charset="0"/>
              </a:rPr>
              <a:pPr eaLnBrk="1" hangingPunct="1">
                <a:spcBef>
                  <a:spcPct val="0"/>
                </a:spcBef>
              </a:pPr>
              <a:t>35</a:t>
            </a:fld>
            <a:endParaRPr lang="en-US" altLang="en-US" sz="1800">
              <a:latin typeface="Arial" charset="0"/>
            </a:endParaRPr>
          </a:p>
        </p:txBody>
      </p:sp>
      <p:sp>
        <p:nvSpPr>
          <p:cNvPr id="15872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FCF4CF5-84F3-4EE3-8BB8-9EF40BC76E5C}" type="slidenum">
              <a:rPr lang="en-US" altLang="en-US" sz="1800">
                <a:latin typeface="Arial" charset="0"/>
              </a:rPr>
              <a:pPr eaLnBrk="1" hangingPunct="1">
                <a:spcBef>
                  <a:spcPct val="0"/>
                </a:spcBef>
              </a:pPr>
              <a:t>35</a:t>
            </a:fld>
            <a:endParaRPr lang="en-US" altLang="en-US" sz="1800">
              <a:latin typeface="Arial" charset="0"/>
            </a:endParaRPr>
          </a:p>
        </p:txBody>
      </p:sp>
      <p:sp>
        <p:nvSpPr>
          <p:cNvPr id="15872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5872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46DB23E3-361B-4365-8420-6564B78973D8}" type="slidenum">
              <a:rPr lang="en-US" altLang="en-US" sz="1800">
                <a:latin typeface="Arial" charset="0"/>
              </a:rPr>
              <a:pPr eaLnBrk="1" hangingPunct="1">
                <a:spcBef>
                  <a:spcPct val="0"/>
                </a:spcBef>
              </a:pPr>
              <a:t>36</a:t>
            </a:fld>
            <a:endParaRPr lang="en-US" altLang="en-US" sz="1800">
              <a:latin typeface="Arial" charset="0"/>
            </a:endParaRPr>
          </a:p>
        </p:txBody>
      </p:sp>
      <p:sp>
        <p:nvSpPr>
          <p:cNvPr id="15974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3190E6E-A863-41E3-8C99-39C00C2EF254}" type="slidenum">
              <a:rPr lang="en-US" altLang="en-US" sz="1800">
                <a:latin typeface="Arial" charset="0"/>
              </a:rPr>
              <a:pPr eaLnBrk="1" hangingPunct="1">
                <a:spcBef>
                  <a:spcPct val="0"/>
                </a:spcBef>
              </a:pPr>
              <a:t>36</a:t>
            </a:fld>
            <a:endParaRPr lang="en-US" altLang="en-US" sz="1800">
              <a:latin typeface="Arial" charset="0"/>
            </a:endParaRPr>
          </a:p>
        </p:txBody>
      </p:sp>
      <p:sp>
        <p:nvSpPr>
          <p:cNvPr id="15974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5974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2BB8ED74-D02D-4A32-B9F5-9080B0AC818B}" type="slidenum">
              <a:rPr lang="en-US" altLang="en-US" sz="1800">
                <a:latin typeface="Arial" charset="0"/>
              </a:rPr>
              <a:pPr eaLnBrk="1" hangingPunct="1">
                <a:spcBef>
                  <a:spcPct val="0"/>
                </a:spcBef>
              </a:pPr>
              <a:t>37</a:t>
            </a:fld>
            <a:endParaRPr lang="en-US" altLang="en-US" sz="1800">
              <a:latin typeface="Arial" charset="0"/>
            </a:endParaRPr>
          </a:p>
        </p:txBody>
      </p:sp>
      <p:sp>
        <p:nvSpPr>
          <p:cNvPr id="16077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03B9417-1E5A-4179-AABE-8C24D3C5B8C1}" type="slidenum">
              <a:rPr lang="en-US" altLang="en-US" sz="1800">
                <a:latin typeface="Arial" charset="0"/>
              </a:rPr>
              <a:pPr eaLnBrk="1" hangingPunct="1">
                <a:spcBef>
                  <a:spcPct val="0"/>
                </a:spcBef>
              </a:pPr>
              <a:t>37</a:t>
            </a:fld>
            <a:endParaRPr lang="en-US" altLang="en-US" sz="1800">
              <a:latin typeface="Arial" charset="0"/>
            </a:endParaRPr>
          </a:p>
        </p:txBody>
      </p:sp>
      <p:sp>
        <p:nvSpPr>
          <p:cNvPr id="16077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6077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8992D20C-DB42-457F-865E-3AE10385C589}" type="slidenum">
              <a:rPr lang="en-US" altLang="en-US" sz="1800">
                <a:latin typeface="Arial" charset="0"/>
              </a:rPr>
              <a:pPr eaLnBrk="1" hangingPunct="1">
                <a:spcBef>
                  <a:spcPct val="0"/>
                </a:spcBef>
              </a:pPr>
              <a:t>38</a:t>
            </a:fld>
            <a:endParaRPr lang="en-US" altLang="en-US" sz="1800">
              <a:latin typeface="Arial" charset="0"/>
            </a:endParaRPr>
          </a:p>
        </p:txBody>
      </p:sp>
      <p:sp>
        <p:nvSpPr>
          <p:cNvPr id="16179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7233237-1DDA-4390-A252-DBCFC80C14A8}" type="slidenum">
              <a:rPr lang="en-US" altLang="en-US" sz="1800">
                <a:latin typeface="Arial" charset="0"/>
              </a:rPr>
              <a:pPr eaLnBrk="1" hangingPunct="1">
                <a:spcBef>
                  <a:spcPct val="0"/>
                </a:spcBef>
              </a:pPr>
              <a:t>38</a:t>
            </a:fld>
            <a:endParaRPr lang="en-US" altLang="en-US" sz="1800">
              <a:latin typeface="Arial" charset="0"/>
            </a:endParaRPr>
          </a:p>
        </p:txBody>
      </p:sp>
      <p:sp>
        <p:nvSpPr>
          <p:cNvPr id="16179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6179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D6F5D0AD-E67F-4FD9-99C4-B191A0C1BF41}" type="slidenum">
              <a:rPr lang="en-US" altLang="en-US" sz="1800">
                <a:latin typeface="Arial" charset="0"/>
              </a:rPr>
              <a:pPr eaLnBrk="1" hangingPunct="1">
                <a:spcBef>
                  <a:spcPct val="0"/>
                </a:spcBef>
              </a:pPr>
              <a:t>39</a:t>
            </a:fld>
            <a:endParaRPr lang="en-US" altLang="en-US" sz="1800">
              <a:latin typeface="Arial" charset="0"/>
            </a:endParaRPr>
          </a:p>
        </p:txBody>
      </p:sp>
      <p:sp>
        <p:nvSpPr>
          <p:cNvPr id="16281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97EABE0-1EB6-45D9-A95F-24CE78119485}" type="slidenum">
              <a:rPr lang="en-US" altLang="en-US" sz="1800">
                <a:latin typeface="Arial" charset="0"/>
              </a:rPr>
              <a:pPr eaLnBrk="1" hangingPunct="1">
                <a:spcBef>
                  <a:spcPct val="0"/>
                </a:spcBef>
              </a:pPr>
              <a:t>39</a:t>
            </a:fld>
            <a:endParaRPr lang="en-US" altLang="en-US" sz="1800">
              <a:latin typeface="Arial" charset="0"/>
            </a:endParaRPr>
          </a:p>
        </p:txBody>
      </p:sp>
      <p:sp>
        <p:nvSpPr>
          <p:cNvPr id="16282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6282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964B6FD6-ACB9-4D57-A90F-D5BBF461312E}" type="slidenum">
              <a:rPr lang="en-US" altLang="en-US" sz="1800">
                <a:latin typeface="Arial" charset="0"/>
              </a:rPr>
              <a:pPr eaLnBrk="1" hangingPunct="1">
                <a:spcBef>
                  <a:spcPct val="0"/>
                </a:spcBef>
              </a:pPr>
              <a:t>40</a:t>
            </a:fld>
            <a:endParaRPr lang="en-US" altLang="en-US" sz="1800">
              <a:latin typeface="Arial" charset="0"/>
            </a:endParaRPr>
          </a:p>
        </p:txBody>
      </p:sp>
      <p:sp>
        <p:nvSpPr>
          <p:cNvPr id="16384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EF68CA7-0240-41D9-BDD5-8D936AD59716}" type="slidenum">
              <a:rPr lang="en-US" altLang="en-US" sz="1800">
                <a:latin typeface="Arial" charset="0"/>
              </a:rPr>
              <a:pPr eaLnBrk="1" hangingPunct="1">
                <a:spcBef>
                  <a:spcPct val="0"/>
                </a:spcBef>
              </a:pPr>
              <a:t>40</a:t>
            </a:fld>
            <a:endParaRPr lang="en-US" altLang="en-US" sz="1800">
              <a:latin typeface="Arial" charset="0"/>
            </a:endParaRPr>
          </a:p>
        </p:txBody>
      </p:sp>
      <p:sp>
        <p:nvSpPr>
          <p:cNvPr id="16384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6384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57AF0BC7-E724-4A46-AD15-2AF866D2B99D}" type="slidenum">
              <a:rPr lang="en-US" altLang="en-US" sz="1800">
                <a:latin typeface="Arial" charset="0"/>
              </a:rPr>
              <a:pPr eaLnBrk="1" hangingPunct="1">
                <a:spcBef>
                  <a:spcPct val="0"/>
                </a:spcBef>
              </a:pPr>
              <a:t>41</a:t>
            </a:fld>
            <a:endParaRPr lang="en-US" altLang="en-US" sz="1800">
              <a:latin typeface="Arial" charset="0"/>
            </a:endParaRPr>
          </a:p>
        </p:txBody>
      </p:sp>
      <p:sp>
        <p:nvSpPr>
          <p:cNvPr id="16486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28A790F-7182-4CD0-923F-2DDCD397B085}" type="slidenum">
              <a:rPr lang="en-US" altLang="en-US" sz="1800">
                <a:latin typeface="Arial" charset="0"/>
              </a:rPr>
              <a:pPr eaLnBrk="1" hangingPunct="1">
                <a:spcBef>
                  <a:spcPct val="0"/>
                </a:spcBef>
              </a:pPr>
              <a:t>41</a:t>
            </a:fld>
            <a:endParaRPr lang="en-US" altLang="en-US" sz="1800">
              <a:latin typeface="Arial" charset="0"/>
            </a:endParaRPr>
          </a:p>
        </p:txBody>
      </p:sp>
      <p:sp>
        <p:nvSpPr>
          <p:cNvPr id="16486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6486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3AED7AD5-881E-43E1-954B-4A2535F74960}" type="slidenum">
              <a:rPr lang="en-US" altLang="en-US" sz="1800">
                <a:latin typeface="Arial" charset="0"/>
              </a:rPr>
              <a:pPr eaLnBrk="1" hangingPunct="1">
                <a:spcBef>
                  <a:spcPct val="0"/>
                </a:spcBef>
              </a:pPr>
              <a:t>42</a:t>
            </a:fld>
            <a:endParaRPr lang="en-US" altLang="en-US" sz="1800">
              <a:latin typeface="Arial" charset="0"/>
            </a:endParaRPr>
          </a:p>
        </p:txBody>
      </p:sp>
      <p:sp>
        <p:nvSpPr>
          <p:cNvPr id="16589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E8F9E56-AFA8-4DD5-84AD-F06DBF298446}" type="slidenum">
              <a:rPr lang="en-US" altLang="en-US" sz="1800">
                <a:latin typeface="Arial" charset="0"/>
              </a:rPr>
              <a:pPr eaLnBrk="1" hangingPunct="1">
                <a:spcBef>
                  <a:spcPct val="0"/>
                </a:spcBef>
              </a:pPr>
              <a:t>42</a:t>
            </a:fld>
            <a:endParaRPr lang="en-US" altLang="en-US" sz="1800">
              <a:latin typeface="Arial" charset="0"/>
            </a:endParaRPr>
          </a:p>
        </p:txBody>
      </p:sp>
      <p:sp>
        <p:nvSpPr>
          <p:cNvPr id="16589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6589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FA5ADD48-0354-4852-BD79-D1D1C7165391}" type="slidenum">
              <a:rPr lang="en-US" altLang="en-US" sz="1800">
                <a:latin typeface="Arial" charset="0"/>
              </a:rPr>
              <a:pPr eaLnBrk="1" hangingPunct="1">
                <a:spcBef>
                  <a:spcPct val="0"/>
                </a:spcBef>
              </a:pPr>
              <a:t>43</a:t>
            </a:fld>
            <a:endParaRPr lang="en-US" altLang="en-US" sz="1800">
              <a:latin typeface="Arial" charset="0"/>
            </a:endParaRPr>
          </a:p>
        </p:txBody>
      </p:sp>
      <p:sp>
        <p:nvSpPr>
          <p:cNvPr id="16691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612840F-A76D-47DA-839B-8D3632CFFD4C}" type="slidenum">
              <a:rPr lang="en-US" altLang="en-US" sz="1800">
                <a:latin typeface="Arial" charset="0"/>
              </a:rPr>
              <a:pPr eaLnBrk="1" hangingPunct="1">
                <a:spcBef>
                  <a:spcPct val="0"/>
                </a:spcBef>
              </a:pPr>
              <a:t>43</a:t>
            </a:fld>
            <a:endParaRPr lang="en-US" altLang="en-US" sz="1800">
              <a:latin typeface="Arial" charset="0"/>
            </a:endParaRPr>
          </a:p>
        </p:txBody>
      </p:sp>
      <p:sp>
        <p:nvSpPr>
          <p:cNvPr id="16691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6691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E4C32E82-C53B-4661-B20A-9861489B965D}" type="slidenum">
              <a:rPr lang="en-US" altLang="en-US" sz="1800">
                <a:latin typeface="Arial" charset="0"/>
              </a:rPr>
              <a:pPr eaLnBrk="1" hangingPunct="1">
                <a:spcBef>
                  <a:spcPct val="0"/>
                </a:spcBef>
              </a:pPr>
              <a:t>44</a:t>
            </a:fld>
            <a:endParaRPr lang="en-US" altLang="en-US" sz="1800">
              <a:latin typeface="Arial" charset="0"/>
            </a:endParaRPr>
          </a:p>
        </p:txBody>
      </p:sp>
      <p:sp>
        <p:nvSpPr>
          <p:cNvPr id="16793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FD6554A-D321-491E-B31C-709DC39FA16B}" type="slidenum">
              <a:rPr lang="en-US" altLang="en-US" sz="1800">
                <a:latin typeface="Arial" charset="0"/>
              </a:rPr>
              <a:pPr eaLnBrk="1" hangingPunct="1">
                <a:spcBef>
                  <a:spcPct val="0"/>
                </a:spcBef>
              </a:pPr>
              <a:t>44</a:t>
            </a:fld>
            <a:endParaRPr lang="en-US" altLang="en-US" sz="1800">
              <a:latin typeface="Arial" charset="0"/>
            </a:endParaRPr>
          </a:p>
        </p:txBody>
      </p:sp>
      <p:sp>
        <p:nvSpPr>
          <p:cNvPr id="16794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6794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FB607C91-AB93-45B5-8355-D9A96420C839}" type="slidenum">
              <a:rPr lang="en-US" altLang="en-US" sz="1800">
                <a:latin typeface="Arial" charset="0"/>
              </a:rPr>
              <a:pPr eaLnBrk="1" hangingPunct="1">
                <a:spcBef>
                  <a:spcPct val="0"/>
                </a:spcBef>
              </a:pPr>
              <a:t>45</a:t>
            </a:fld>
            <a:endParaRPr lang="en-US" altLang="en-US" sz="1800">
              <a:latin typeface="Arial" charset="0"/>
            </a:endParaRPr>
          </a:p>
        </p:txBody>
      </p:sp>
      <p:sp>
        <p:nvSpPr>
          <p:cNvPr id="16896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981D6476-9ABF-4B72-8A2B-5C77C8DE0E6B}" type="slidenum">
              <a:rPr lang="en-US" altLang="en-US" sz="1800">
                <a:latin typeface="Arial" charset="0"/>
              </a:rPr>
              <a:pPr eaLnBrk="1" hangingPunct="1">
                <a:spcBef>
                  <a:spcPct val="0"/>
                </a:spcBef>
              </a:pPr>
              <a:t>45</a:t>
            </a:fld>
            <a:endParaRPr lang="en-US" altLang="en-US" sz="1800">
              <a:latin typeface="Arial" charset="0"/>
            </a:endParaRPr>
          </a:p>
        </p:txBody>
      </p:sp>
      <p:sp>
        <p:nvSpPr>
          <p:cNvPr id="16896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6896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04CA43B6-A917-4948-8AF5-3C86A58F279D}" type="slidenum">
              <a:rPr lang="en-US" altLang="en-US" sz="1800">
                <a:latin typeface="Arial" charset="0"/>
              </a:rPr>
              <a:pPr eaLnBrk="1" hangingPunct="1">
                <a:spcBef>
                  <a:spcPct val="0"/>
                </a:spcBef>
              </a:pPr>
              <a:t>46</a:t>
            </a:fld>
            <a:endParaRPr lang="en-US" altLang="en-US" sz="1800">
              <a:latin typeface="Arial" charset="0"/>
            </a:endParaRPr>
          </a:p>
        </p:txBody>
      </p:sp>
      <p:sp>
        <p:nvSpPr>
          <p:cNvPr id="16998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C294791-E9DE-4104-8EFB-94F20172EFAA}" type="slidenum">
              <a:rPr lang="en-US" altLang="en-US" sz="1800">
                <a:latin typeface="Arial" charset="0"/>
              </a:rPr>
              <a:pPr eaLnBrk="1" hangingPunct="1">
                <a:spcBef>
                  <a:spcPct val="0"/>
                </a:spcBef>
              </a:pPr>
              <a:t>46</a:t>
            </a:fld>
            <a:endParaRPr lang="en-US" altLang="en-US" sz="1800">
              <a:latin typeface="Arial" charset="0"/>
            </a:endParaRPr>
          </a:p>
        </p:txBody>
      </p:sp>
      <p:sp>
        <p:nvSpPr>
          <p:cNvPr id="16998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6998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E4DFBBFF-A8CC-4839-8891-A41D00FB8338}" type="slidenum">
              <a:rPr lang="en-US" altLang="en-US" sz="1800">
                <a:latin typeface="Arial" charset="0"/>
              </a:rPr>
              <a:pPr eaLnBrk="1" hangingPunct="1">
                <a:spcBef>
                  <a:spcPct val="0"/>
                </a:spcBef>
              </a:pPr>
              <a:t>47</a:t>
            </a:fld>
            <a:endParaRPr lang="en-US" altLang="en-US" sz="1800">
              <a:latin typeface="Arial" charset="0"/>
            </a:endParaRPr>
          </a:p>
        </p:txBody>
      </p:sp>
      <p:sp>
        <p:nvSpPr>
          <p:cNvPr id="17101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51F19AB-7D53-4D34-8059-DCBBF90FC586}" type="slidenum">
              <a:rPr lang="en-US" altLang="en-US" sz="1800">
                <a:latin typeface="Arial" charset="0"/>
              </a:rPr>
              <a:pPr eaLnBrk="1" hangingPunct="1">
                <a:spcBef>
                  <a:spcPct val="0"/>
                </a:spcBef>
              </a:pPr>
              <a:t>47</a:t>
            </a:fld>
            <a:endParaRPr lang="en-US" altLang="en-US" sz="1800">
              <a:latin typeface="Arial" charset="0"/>
            </a:endParaRPr>
          </a:p>
        </p:txBody>
      </p:sp>
      <p:sp>
        <p:nvSpPr>
          <p:cNvPr id="171012" name="Rectangle 2050"/>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71013" name="Rectangle 2051"/>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3777CDC3-E091-47B0-966F-6B8F7E859B79}" type="slidenum">
              <a:rPr lang="en-US" altLang="en-US" sz="1800">
                <a:latin typeface="Arial" charset="0"/>
              </a:rPr>
              <a:pPr eaLnBrk="1" hangingPunct="1">
                <a:spcBef>
                  <a:spcPct val="0"/>
                </a:spcBef>
              </a:pPr>
              <a:t>48</a:t>
            </a:fld>
            <a:endParaRPr lang="en-US" altLang="en-US" sz="1800">
              <a:latin typeface="Arial" charset="0"/>
            </a:endParaRPr>
          </a:p>
        </p:txBody>
      </p:sp>
      <p:sp>
        <p:nvSpPr>
          <p:cNvPr id="17203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E55B9B6-4D2D-4AF4-8DF4-695BFD1FFDDD}" type="slidenum">
              <a:rPr lang="en-US" altLang="en-US" sz="1800">
                <a:latin typeface="Arial" charset="0"/>
              </a:rPr>
              <a:pPr eaLnBrk="1" hangingPunct="1">
                <a:spcBef>
                  <a:spcPct val="0"/>
                </a:spcBef>
              </a:pPr>
              <a:t>48</a:t>
            </a:fld>
            <a:endParaRPr lang="en-US" altLang="en-US" sz="1800">
              <a:latin typeface="Arial" charset="0"/>
            </a:endParaRPr>
          </a:p>
        </p:txBody>
      </p:sp>
      <p:sp>
        <p:nvSpPr>
          <p:cNvPr id="17203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7203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85F96A64-E99F-4424-ACEB-9BCF9A9CFFA7}" type="slidenum">
              <a:rPr lang="en-US" altLang="en-US" sz="1800">
                <a:latin typeface="Arial" charset="0"/>
              </a:rPr>
              <a:pPr eaLnBrk="1" hangingPunct="1">
                <a:spcBef>
                  <a:spcPct val="0"/>
                </a:spcBef>
              </a:pPr>
              <a:t>49</a:t>
            </a:fld>
            <a:endParaRPr lang="en-US" altLang="en-US" sz="1800">
              <a:latin typeface="Arial" charset="0"/>
            </a:endParaRPr>
          </a:p>
        </p:txBody>
      </p:sp>
      <p:sp>
        <p:nvSpPr>
          <p:cNvPr id="17305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F12A9C4-0E17-4759-9754-33CF659BFEF6}" type="slidenum">
              <a:rPr lang="en-US" altLang="en-US" sz="1800">
                <a:latin typeface="Arial" charset="0"/>
              </a:rPr>
              <a:pPr eaLnBrk="1" hangingPunct="1">
                <a:spcBef>
                  <a:spcPct val="0"/>
                </a:spcBef>
              </a:pPr>
              <a:t>49</a:t>
            </a:fld>
            <a:endParaRPr lang="en-US" altLang="en-US" sz="1800">
              <a:latin typeface="Arial" charset="0"/>
            </a:endParaRPr>
          </a:p>
        </p:txBody>
      </p:sp>
      <p:sp>
        <p:nvSpPr>
          <p:cNvPr id="17306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73061"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z="1000" smtClean="0">
              <a:solidFill>
                <a:srgbClr val="000000"/>
              </a:solidFil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C121B5B0-1C70-4363-A83E-B66ABD96C7C0}" type="slidenum">
              <a:rPr lang="en-US" altLang="en-US" sz="1800">
                <a:latin typeface="Arial" charset="0"/>
              </a:rPr>
              <a:pPr eaLnBrk="1" hangingPunct="1">
                <a:spcBef>
                  <a:spcPct val="0"/>
                </a:spcBef>
              </a:pPr>
              <a:t>50</a:t>
            </a:fld>
            <a:endParaRPr lang="en-US" altLang="en-US" sz="1800">
              <a:latin typeface="Arial" charset="0"/>
            </a:endParaRPr>
          </a:p>
        </p:txBody>
      </p:sp>
      <p:sp>
        <p:nvSpPr>
          <p:cNvPr id="17408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0F53CA4-7188-4BF6-9388-57D76BFE3E14}" type="slidenum">
              <a:rPr lang="en-US" altLang="en-US" sz="1800">
                <a:latin typeface="Arial" charset="0"/>
              </a:rPr>
              <a:pPr eaLnBrk="1" hangingPunct="1">
                <a:spcBef>
                  <a:spcPct val="0"/>
                </a:spcBef>
              </a:pPr>
              <a:t>50</a:t>
            </a:fld>
            <a:endParaRPr lang="en-US" altLang="en-US" sz="1800">
              <a:latin typeface="Arial" charset="0"/>
            </a:endParaRPr>
          </a:p>
        </p:txBody>
      </p:sp>
      <p:sp>
        <p:nvSpPr>
          <p:cNvPr id="17408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7408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4B71EB86-95DB-4824-960C-86D63769C0EE}" type="slidenum">
              <a:rPr lang="en-US" altLang="en-US" sz="1800">
                <a:latin typeface="Arial" charset="0"/>
              </a:rPr>
              <a:pPr eaLnBrk="1" hangingPunct="1">
                <a:spcBef>
                  <a:spcPct val="0"/>
                </a:spcBef>
              </a:pPr>
              <a:t>51</a:t>
            </a:fld>
            <a:endParaRPr lang="en-US" altLang="en-US" sz="1800">
              <a:latin typeface="Arial" charset="0"/>
            </a:endParaRPr>
          </a:p>
        </p:txBody>
      </p:sp>
      <p:sp>
        <p:nvSpPr>
          <p:cNvPr id="17510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5C29FF0-62BE-4F89-84AD-33DC47D13CA5}" type="slidenum">
              <a:rPr lang="en-US" altLang="en-US" sz="1800">
                <a:latin typeface="Arial" charset="0"/>
              </a:rPr>
              <a:pPr eaLnBrk="1" hangingPunct="1">
                <a:spcBef>
                  <a:spcPct val="0"/>
                </a:spcBef>
              </a:pPr>
              <a:t>51</a:t>
            </a:fld>
            <a:endParaRPr lang="en-US" altLang="en-US" sz="1800">
              <a:latin typeface="Arial" charset="0"/>
            </a:endParaRPr>
          </a:p>
        </p:txBody>
      </p:sp>
      <p:sp>
        <p:nvSpPr>
          <p:cNvPr id="17510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7510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381FB1DE-98B9-4B2B-B8D2-0F407E74B7F3}" type="slidenum">
              <a:rPr lang="en-US" altLang="en-US" sz="1800">
                <a:latin typeface="Arial" charset="0"/>
              </a:rPr>
              <a:pPr eaLnBrk="1" hangingPunct="1">
                <a:spcBef>
                  <a:spcPct val="0"/>
                </a:spcBef>
              </a:pPr>
              <a:t>52</a:t>
            </a:fld>
            <a:endParaRPr lang="en-US" altLang="en-US" sz="1800">
              <a:latin typeface="Arial" charset="0"/>
            </a:endParaRPr>
          </a:p>
        </p:txBody>
      </p:sp>
      <p:sp>
        <p:nvSpPr>
          <p:cNvPr id="17613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19B1D48-A1F3-4DC4-BA0B-D2C34E32EA15}" type="slidenum">
              <a:rPr lang="en-US" altLang="en-US" sz="1800">
                <a:latin typeface="Arial" charset="0"/>
              </a:rPr>
              <a:pPr eaLnBrk="1" hangingPunct="1">
                <a:spcBef>
                  <a:spcPct val="0"/>
                </a:spcBef>
              </a:pPr>
              <a:t>52</a:t>
            </a:fld>
            <a:endParaRPr lang="en-US" altLang="en-US" sz="1800">
              <a:latin typeface="Arial" charset="0"/>
            </a:endParaRPr>
          </a:p>
        </p:txBody>
      </p:sp>
      <p:sp>
        <p:nvSpPr>
          <p:cNvPr id="17613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7613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solidFill>
                <a:srgbClr val="FFFFFF"/>
              </a:solidFill>
              <a:latin typeface="Arial"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B5EE4AF7-ED6D-472D-8460-2C1B4A515E25}" type="slidenum">
              <a:rPr lang="en-US" altLang="en-US" sz="1800">
                <a:latin typeface="Arial" charset="0"/>
              </a:rPr>
              <a:pPr eaLnBrk="1" hangingPunct="1">
                <a:spcBef>
                  <a:spcPct val="0"/>
                </a:spcBef>
              </a:pPr>
              <a:t>53</a:t>
            </a:fld>
            <a:endParaRPr lang="en-US" altLang="en-US" sz="1800">
              <a:latin typeface="Arial" charset="0"/>
            </a:endParaRPr>
          </a:p>
        </p:txBody>
      </p:sp>
      <p:sp>
        <p:nvSpPr>
          <p:cNvPr id="17715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F2DF0D9-5F57-431B-8C2A-E19221D9C469}" type="slidenum">
              <a:rPr lang="en-US" altLang="en-US" sz="1800">
                <a:latin typeface="Arial" charset="0"/>
              </a:rPr>
              <a:pPr eaLnBrk="1" hangingPunct="1">
                <a:spcBef>
                  <a:spcPct val="0"/>
                </a:spcBef>
              </a:pPr>
              <a:t>53</a:t>
            </a:fld>
            <a:endParaRPr lang="en-US" altLang="en-US" sz="1800">
              <a:latin typeface="Arial" charset="0"/>
            </a:endParaRPr>
          </a:p>
        </p:txBody>
      </p:sp>
      <p:sp>
        <p:nvSpPr>
          <p:cNvPr id="17715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7715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4E504A0F-807D-4525-84F9-0502527F67E9}" type="slidenum">
              <a:rPr lang="en-US" altLang="en-US" sz="1800">
                <a:latin typeface="Arial" charset="0"/>
              </a:rPr>
              <a:pPr eaLnBrk="1" hangingPunct="1">
                <a:spcBef>
                  <a:spcPct val="0"/>
                </a:spcBef>
              </a:pPr>
              <a:t>54</a:t>
            </a:fld>
            <a:endParaRPr lang="en-US" altLang="en-US" sz="1800">
              <a:latin typeface="Arial" charset="0"/>
            </a:endParaRPr>
          </a:p>
        </p:txBody>
      </p:sp>
      <p:sp>
        <p:nvSpPr>
          <p:cNvPr id="178179"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B5872AA4-9DAD-4D8A-8ADF-2FAA4E395EBA}" type="slidenum">
              <a:rPr lang="en-US" altLang="en-US" sz="1800">
                <a:latin typeface="Arial" charset="0"/>
              </a:rPr>
              <a:pPr eaLnBrk="1" hangingPunct="1">
                <a:spcBef>
                  <a:spcPct val="0"/>
                </a:spcBef>
              </a:pPr>
              <a:t>54</a:t>
            </a:fld>
            <a:endParaRPr lang="en-US" altLang="en-US" sz="1800">
              <a:latin typeface="Arial" charset="0"/>
            </a:endParaRPr>
          </a:p>
        </p:txBody>
      </p:sp>
      <p:sp>
        <p:nvSpPr>
          <p:cNvPr id="178180" name="Rectangle 1026"/>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78181" name="Rectangle 1027"/>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CD0E2DD0-B076-4630-ADCB-C34B6C386E51}" type="slidenum">
              <a:rPr lang="en-US" altLang="en-US" sz="1800">
                <a:latin typeface="Arial" charset="0"/>
              </a:rPr>
              <a:pPr eaLnBrk="1" hangingPunct="1">
                <a:spcBef>
                  <a:spcPct val="0"/>
                </a:spcBef>
              </a:pPr>
              <a:t>55</a:t>
            </a:fld>
            <a:endParaRPr lang="en-US" altLang="en-US" sz="1800">
              <a:latin typeface="Arial" charset="0"/>
            </a:endParaRPr>
          </a:p>
        </p:txBody>
      </p:sp>
      <p:sp>
        <p:nvSpPr>
          <p:cNvPr id="17920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484B5FB-870D-424E-8955-4AD80332DE16}" type="slidenum">
              <a:rPr lang="en-US" altLang="en-US" sz="1800">
                <a:latin typeface="Arial" charset="0"/>
              </a:rPr>
              <a:pPr eaLnBrk="1" hangingPunct="1">
                <a:spcBef>
                  <a:spcPct val="0"/>
                </a:spcBef>
              </a:pPr>
              <a:t>55</a:t>
            </a:fld>
            <a:endParaRPr lang="en-US" altLang="en-US" sz="1800">
              <a:latin typeface="Arial" charset="0"/>
            </a:endParaRPr>
          </a:p>
        </p:txBody>
      </p:sp>
      <p:sp>
        <p:nvSpPr>
          <p:cNvPr id="17920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7920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C8B475EA-D79D-4BB7-B4AB-A5827EF26452}" type="slidenum">
              <a:rPr lang="en-US" altLang="en-US" sz="1800">
                <a:latin typeface="Arial" charset="0"/>
              </a:rPr>
              <a:pPr eaLnBrk="1" hangingPunct="1">
                <a:spcBef>
                  <a:spcPct val="0"/>
                </a:spcBef>
              </a:pPr>
              <a:t>56</a:t>
            </a:fld>
            <a:endParaRPr lang="en-US" altLang="en-US" sz="1800">
              <a:latin typeface="Arial" charset="0"/>
            </a:endParaRPr>
          </a:p>
        </p:txBody>
      </p:sp>
      <p:sp>
        <p:nvSpPr>
          <p:cNvPr id="18022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B94506E3-4551-447D-80A9-4C43E7B9F512}" type="slidenum">
              <a:rPr lang="en-US" altLang="en-US" sz="1800">
                <a:latin typeface="Arial" charset="0"/>
              </a:rPr>
              <a:pPr eaLnBrk="1" hangingPunct="1">
                <a:spcBef>
                  <a:spcPct val="0"/>
                </a:spcBef>
              </a:pPr>
              <a:t>56</a:t>
            </a:fld>
            <a:endParaRPr lang="en-US" altLang="en-US" sz="1800">
              <a:latin typeface="Arial" charset="0"/>
            </a:endParaRPr>
          </a:p>
        </p:txBody>
      </p:sp>
      <p:sp>
        <p:nvSpPr>
          <p:cNvPr id="18022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8022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057B194B-DEF3-4BDC-9311-61F99D8800C1}" type="slidenum">
              <a:rPr lang="en-US" altLang="en-US" sz="1800">
                <a:latin typeface="Arial" charset="0"/>
              </a:rPr>
              <a:pPr eaLnBrk="1" hangingPunct="1">
                <a:spcBef>
                  <a:spcPct val="0"/>
                </a:spcBef>
              </a:pPr>
              <a:t>57</a:t>
            </a:fld>
            <a:endParaRPr lang="en-US" altLang="en-US" sz="1800">
              <a:latin typeface="Arial" charset="0"/>
            </a:endParaRPr>
          </a:p>
        </p:txBody>
      </p:sp>
      <p:sp>
        <p:nvSpPr>
          <p:cNvPr id="181251"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764D504-BF8E-43D5-BFC1-74BECE7812C2}" type="slidenum">
              <a:rPr lang="en-US" altLang="en-US" sz="1800">
                <a:latin typeface="Arial" charset="0"/>
              </a:rPr>
              <a:pPr eaLnBrk="1" hangingPunct="1">
                <a:spcBef>
                  <a:spcPct val="0"/>
                </a:spcBef>
              </a:pPr>
              <a:t>57</a:t>
            </a:fld>
            <a:endParaRPr lang="en-US" altLang="en-US" sz="1800">
              <a:latin typeface="Arial" charset="0"/>
            </a:endParaRPr>
          </a:p>
        </p:txBody>
      </p:sp>
      <p:sp>
        <p:nvSpPr>
          <p:cNvPr id="18125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81253"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60D4B6AD-238D-46AF-9962-D8AC260CC595}" type="slidenum">
              <a:rPr lang="en-US" altLang="en-US" sz="1800">
                <a:latin typeface="Arial" charset="0"/>
              </a:rPr>
              <a:pPr eaLnBrk="1" hangingPunct="1">
                <a:spcBef>
                  <a:spcPct val="0"/>
                </a:spcBef>
              </a:pPr>
              <a:t>58</a:t>
            </a:fld>
            <a:endParaRPr lang="en-US" altLang="en-US" sz="1800">
              <a:latin typeface="Arial" charset="0"/>
            </a:endParaRPr>
          </a:p>
        </p:txBody>
      </p:sp>
      <p:sp>
        <p:nvSpPr>
          <p:cNvPr id="182275"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205F938-B042-4E5B-A627-A31C7632EEF0}" type="slidenum">
              <a:rPr lang="en-US" altLang="en-US" sz="1800">
                <a:latin typeface="Arial" charset="0"/>
              </a:rPr>
              <a:pPr eaLnBrk="1" hangingPunct="1">
                <a:spcBef>
                  <a:spcPct val="0"/>
                </a:spcBef>
              </a:pPr>
              <a:t>58</a:t>
            </a:fld>
            <a:endParaRPr lang="en-US" altLang="en-US" sz="1800">
              <a:latin typeface="Arial" charset="0"/>
            </a:endParaRPr>
          </a:p>
        </p:txBody>
      </p:sp>
      <p:sp>
        <p:nvSpPr>
          <p:cNvPr id="18227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82277"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7C093D90-4E41-4D4D-BE8B-4D39120D8C4E}" type="slidenum">
              <a:rPr lang="en-US" altLang="en-US" sz="1800">
                <a:latin typeface="Arial" charset="0"/>
              </a:rPr>
              <a:pPr eaLnBrk="1" hangingPunct="1">
                <a:spcBef>
                  <a:spcPct val="0"/>
                </a:spcBef>
              </a:pPr>
              <a:t>59</a:t>
            </a:fld>
            <a:endParaRPr lang="en-US" altLang="en-US" sz="1800">
              <a:latin typeface="Arial" charset="0"/>
            </a:endParaRPr>
          </a:p>
        </p:txBody>
      </p:sp>
      <p:sp>
        <p:nvSpPr>
          <p:cNvPr id="189443"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21EDF4B-D58E-4E91-948B-B13EDBAB9174}" type="slidenum">
              <a:rPr lang="en-US" altLang="en-US" sz="1800">
                <a:latin typeface="Arial" charset="0"/>
              </a:rPr>
              <a:pPr eaLnBrk="1" hangingPunct="1">
                <a:spcBef>
                  <a:spcPct val="0"/>
                </a:spcBef>
              </a:pPr>
              <a:t>59</a:t>
            </a:fld>
            <a:endParaRPr lang="en-US" altLang="en-US" sz="1800">
              <a:latin typeface="Arial" charset="0"/>
            </a:endParaRPr>
          </a:p>
        </p:txBody>
      </p:sp>
      <p:sp>
        <p:nvSpPr>
          <p:cNvPr id="189444"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89445"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cs typeface="Times New Roman" pitchFamily="18" charset="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3"/>
          <p:cNvSpPr>
            <a:spLocks noGrp="1" noChangeArrowheads="1"/>
          </p:cNvSpPr>
          <p:nvPr>
            <p:ph type="dt" sz="quarter" idx="4294967295"/>
          </p:nvPr>
        </p:nvSpPr>
        <p:spPr bwMode="auto">
          <a:xfrm>
            <a:off x="3884613" y="0"/>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r>
              <a:rPr lang="en-US" altLang="en-US" sz="1800">
                <a:latin typeface="Arial" charset="0"/>
              </a:rPr>
              <a:t>12-</a:t>
            </a:r>
            <a:fld id="{3F60620B-CB8E-48E0-A039-DA01559FCF82}" type="slidenum">
              <a:rPr lang="en-US" altLang="en-US" sz="1800">
                <a:latin typeface="Arial" charset="0"/>
              </a:rPr>
              <a:pPr eaLnBrk="1" hangingPunct="1">
                <a:spcBef>
                  <a:spcPct val="0"/>
                </a:spcBef>
              </a:pPr>
              <a:t>60</a:t>
            </a:fld>
            <a:endParaRPr lang="en-US" altLang="en-US" sz="1800">
              <a:latin typeface="Arial" charset="0"/>
            </a:endParaRPr>
          </a:p>
        </p:txBody>
      </p:sp>
      <p:sp>
        <p:nvSpPr>
          <p:cNvPr id="190467" name="Rectangle 7"/>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E14273E-927D-4D89-A1FE-35181A124D47}" type="slidenum">
              <a:rPr lang="en-US" altLang="en-US" sz="1800">
                <a:latin typeface="Arial" charset="0"/>
              </a:rPr>
              <a:pPr eaLnBrk="1" hangingPunct="1">
                <a:spcBef>
                  <a:spcPct val="0"/>
                </a:spcBef>
              </a:pPr>
              <a:t>60</a:t>
            </a:fld>
            <a:endParaRPr lang="en-US" altLang="en-US" sz="1800">
              <a:latin typeface="Arial" charset="0"/>
            </a:endParaRPr>
          </a:p>
        </p:txBody>
      </p:sp>
      <p:sp>
        <p:nvSpPr>
          <p:cNvPr id="19046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90469" name="Rectangle 3"/>
          <p:cNvSpPr>
            <a:spLocks noGrp="1" noChangeArrowheads="1"/>
          </p:cNvSpPr>
          <p:nvPr>
            <p:ph type="body" idx="1"/>
          </p:nvPr>
        </p:nvSpPr>
        <p:spPr bwMode="auto">
          <a:xfrm>
            <a:off x="914400" y="4343400"/>
            <a:ext cx="5029200" cy="4114800"/>
          </a:xfrm>
          <a:solidFill>
            <a:srgbClr val="FFFFFF"/>
          </a:solidFill>
          <a:ln>
            <a:solidFill>
              <a:srgbClr val="000000"/>
            </a:solidFill>
            <a:miter lim="800000"/>
            <a:headEnd/>
            <a:tailEnd/>
          </a:ln>
        </p:spPr>
        <p:txBody>
          <a:bodyPr wrap="square" numCol="1" anchor="t" anchorCtr="0" compatLnSpc="1">
            <a:prstTxWarp prst="textNoShape">
              <a:avLst/>
            </a:prstTxWarp>
          </a:bodyPr>
          <a:lstStyle/>
          <a:p>
            <a:endParaRPr lang="en-CA"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ectangle 1"/>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Footer Placeholder 3"/>
          <p:cNvSpPr>
            <a:spLocks noGrp="1"/>
          </p:cNvSpPr>
          <p:nvPr>
            <p:ph type="ftr" sz="quarter" idx="10"/>
          </p:nvPr>
        </p:nvSpPr>
        <p:spPr/>
        <p:txBody>
          <a:bodyPr/>
          <a:lstStyle>
            <a:lvl1pPr algn="ctr">
              <a:defRPr sz="1200"/>
            </a:lvl1pPr>
          </a:lstStyle>
          <a:p>
            <a:pPr>
              <a:defRPr/>
            </a:pPr>
            <a:r>
              <a:rPr lang="en-CA"/>
              <a:t>© 2015 McGraw-Hill Ryerson</a:t>
            </a:r>
          </a:p>
        </p:txBody>
      </p:sp>
      <p:sp>
        <p:nvSpPr>
          <p:cNvPr id="4" name="Slide Number Placeholder 6"/>
          <p:cNvSpPr>
            <a:spLocks noGrp="1"/>
          </p:cNvSpPr>
          <p:nvPr>
            <p:ph type="sldNum" sz="quarter" idx="11"/>
          </p:nvPr>
        </p:nvSpPr>
        <p:spPr>
          <a:xfrm>
            <a:off x="8640763" y="6515100"/>
            <a:ext cx="465137" cy="273050"/>
          </a:xfrm>
          <a:prstGeom prst="rect">
            <a:avLst/>
          </a:prstGeom>
        </p:spPr>
        <p:txBody>
          <a:bodyPr/>
          <a:lstStyle>
            <a:lvl1pPr>
              <a:defRPr sz="1400">
                <a:latin typeface="Arial" charset="0"/>
              </a:defRPr>
            </a:lvl1pPr>
            <a:extLst/>
          </a:lstStyle>
          <a:p>
            <a:pPr>
              <a:defRPr/>
            </a:pPr>
            <a:fld id="{F1AF0129-345D-4218-9869-469207D5B75E}" type="slidenum">
              <a:rPr lang="en-US"/>
              <a:pPr>
                <a:defRPr/>
              </a:pPr>
              <a:t>‹#›</a:t>
            </a:fld>
            <a:endParaRPr lang="en-US" dirty="0"/>
          </a:p>
        </p:txBody>
      </p:sp>
    </p:spTree>
    <p:extLst>
      <p:ext uri="{BB962C8B-B14F-4D97-AF65-F5344CB8AC3E}">
        <p14:creationId xmlns:p14="http://schemas.microsoft.com/office/powerpoint/2010/main" val="2824048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Rectangle 1"/>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Slide Number Placeholder 6"/>
          <p:cNvSpPr>
            <a:spLocks noGrp="1"/>
          </p:cNvSpPr>
          <p:nvPr>
            <p:ph type="sldNum" sz="quarter" idx="10"/>
          </p:nvPr>
        </p:nvSpPr>
        <p:spPr>
          <a:xfrm>
            <a:off x="8640763" y="6515100"/>
            <a:ext cx="465137" cy="273050"/>
          </a:xfrm>
          <a:prstGeom prst="rect">
            <a:avLst/>
          </a:prstGeom>
        </p:spPr>
        <p:txBody>
          <a:bodyPr/>
          <a:lstStyle>
            <a:lvl1pPr>
              <a:defRPr sz="1400">
                <a:latin typeface="Arial" charset="0"/>
              </a:defRPr>
            </a:lvl1pPr>
            <a:extLst/>
          </a:lstStyle>
          <a:p>
            <a:pPr>
              <a:defRPr/>
            </a:pPr>
            <a:fld id="{68035507-DFE9-40AF-BAB2-8793118B8852}" type="slidenum">
              <a:rPr lang="en-US"/>
              <a:pPr>
                <a:defRPr/>
              </a:pPr>
              <a:t>‹#›</a:t>
            </a:fld>
            <a:endParaRPr lang="en-US" dirty="0"/>
          </a:p>
        </p:txBody>
      </p:sp>
      <p:sp>
        <p:nvSpPr>
          <p:cNvPr id="4"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1615294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Slide Number Placeholder 8"/>
          <p:cNvSpPr>
            <a:spLocks noGrp="1"/>
          </p:cNvSpPr>
          <p:nvPr>
            <p:ph type="sldNum" sz="quarter" idx="10"/>
          </p:nvPr>
        </p:nvSpPr>
        <p:spPr>
          <a:xfrm>
            <a:off x="8640763" y="6515100"/>
            <a:ext cx="465137" cy="273050"/>
          </a:xfrm>
          <a:prstGeom prst="rect">
            <a:avLst/>
          </a:prstGeom>
        </p:spPr>
        <p:txBody>
          <a:bodyPr/>
          <a:lstStyle>
            <a:lvl1pPr>
              <a:defRPr sz="1400">
                <a:latin typeface="Arial" charset="0"/>
              </a:defRPr>
            </a:lvl1pPr>
            <a:extLst/>
          </a:lstStyle>
          <a:p>
            <a:pPr>
              <a:defRPr/>
            </a:pPr>
            <a:fld id="{B4B7817E-99C0-405E-A0D7-45864AC934E0}" type="slidenum">
              <a:rPr lang="en-US"/>
              <a:pPr>
                <a:defRPr/>
              </a:pPr>
              <a:t>‹#›</a:t>
            </a:fld>
            <a:endParaRPr lang="en-US"/>
          </a:p>
        </p:txBody>
      </p:sp>
      <p:sp>
        <p:nvSpPr>
          <p:cNvPr id="3"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1587887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Rectangle 1"/>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Slide Number Placeholder 4"/>
          <p:cNvSpPr>
            <a:spLocks noGrp="1"/>
          </p:cNvSpPr>
          <p:nvPr>
            <p:ph type="sldNum" sz="quarter" idx="10"/>
          </p:nvPr>
        </p:nvSpPr>
        <p:spPr>
          <a:xfrm>
            <a:off x="8639175" y="6515100"/>
            <a:ext cx="463550" cy="273050"/>
          </a:xfrm>
          <a:prstGeom prst="rect">
            <a:avLst/>
          </a:prstGeom>
        </p:spPr>
        <p:txBody>
          <a:bodyPr/>
          <a:lstStyle>
            <a:lvl1pPr>
              <a:defRPr sz="1400">
                <a:latin typeface="Arial" charset="0"/>
              </a:defRPr>
            </a:lvl1pPr>
            <a:extLst/>
          </a:lstStyle>
          <a:p>
            <a:pPr>
              <a:defRPr/>
            </a:pPr>
            <a:fld id="{BE6057F4-D5F8-404E-AB99-30F16F112652}" type="slidenum">
              <a:rPr lang="en-US"/>
              <a:pPr>
                <a:defRPr/>
              </a:pPr>
              <a:t>‹#›</a:t>
            </a:fld>
            <a:endParaRPr lang="en-US"/>
          </a:p>
        </p:txBody>
      </p:sp>
      <p:sp>
        <p:nvSpPr>
          <p:cNvPr id="4"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2525810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p:cNvSpPr>
            <a:spLocks noGrp="1"/>
          </p:cNvSpPr>
          <p:nvPr>
            <p:ph type="sldNum" sz="quarter" idx="10"/>
          </p:nvPr>
        </p:nvSpPr>
        <p:spPr>
          <a:xfrm>
            <a:off x="8680450" y="6477000"/>
            <a:ext cx="463550" cy="273050"/>
          </a:xfrm>
          <a:prstGeom prst="rect">
            <a:avLst/>
          </a:prstGeom>
        </p:spPr>
        <p:txBody>
          <a:bodyPr/>
          <a:lstStyle>
            <a:lvl1pPr>
              <a:defRPr sz="1400">
                <a:latin typeface="Arial" charset="0"/>
              </a:defRPr>
            </a:lvl1pPr>
            <a:extLst/>
          </a:lstStyle>
          <a:p>
            <a:pPr>
              <a:defRPr/>
            </a:pPr>
            <a:fld id="{CB2B012C-89DE-4A01-8AE8-F21716CEC1A8}" type="slidenum">
              <a:rPr lang="en-US"/>
              <a:pPr>
                <a:defRPr/>
              </a:pPr>
              <a:t>‹#›</a:t>
            </a:fld>
            <a:endParaRPr lang="en-US"/>
          </a:p>
        </p:txBody>
      </p:sp>
      <p:sp>
        <p:nvSpPr>
          <p:cNvPr id="3"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17503189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xfrm>
            <a:off x="8639175" y="6515100"/>
            <a:ext cx="463550" cy="273050"/>
          </a:xfrm>
          <a:prstGeom prst="rect">
            <a:avLst/>
          </a:prstGeom>
        </p:spPr>
        <p:txBody>
          <a:bodyPr/>
          <a:lstStyle>
            <a:lvl1pPr>
              <a:defRPr sz="1400">
                <a:latin typeface="Arial" charset="0"/>
              </a:defRPr>
            </a:lvl1pPr>
            <a:extLst/>
          </a:lstStyle>
          <a:p>
            <a:pPr>
              <a:defRPr/>
            </a:pPr>
            <a:fld id="{360F490B-913D-4A22-B59C-591D90851D32}" type="slidenum">
              <a:rPr lang="en-US"/>
              <a:pPr>
                <a:defRPr/>
              </a:pPr>
              <a:t>‹#›</a:t>
            </a:fld>
            <a:endParaRPr lang="en-US"/>
          </a:p>
        </p:txBody>
      </p:sp>
      <p:sp>
        <p:nvSpPr>
          <p:cNvPr id="3"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3761145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xfrm>
            <a:off x="8639175" y="6515100"/>
            <a:ext cx="463550" cy="273050"/>
          </a:xfrm>
          <a:prstGeom prst="rect">
            <a:avLst/>
          </a:prstGeom>
        </p:spPr>
        <p:txBody>
          <a:bodyPr/>
          <a:lstStyle>
            <a:lvl1pPr>
              <a:defRPr sz="1400">
                <a:latin typeface="Arial" charset="0"/>
              </a:defRPr>
            </a:lvl1pPr>
            <a:extLst/>
          </a:lstStyle>
          <a:p>
            <a:pPr>
              <a:defRPr/>
            </a:pPr>
            <a:fld id="{BDAA98C6-D5B8-44B8-9F07-90EF2CBA85E5}" type="slidenum">
              <a:rPr lang="en-US"/>
              <a:pPr>
                <a:defRPr/>
              </a:pPr>
              <a:t>‹#›</a:t>
            </a:fld>
            <a:endParaRPr lang="en-US"/>
          </a:p>
        </p:txBody>
      </p:sp>
      <p:sp>
        <p:nvSpPr>
          <p:cNvPr id="3" name="Footer Placeholder 3"/>
          <p:cNvSpPr>
            <a:spLocks noGrp="1"/>
          </p:cNvSpPr>
          <p:nvPr>
            <p:ph type="ftr" sz="quarter" idx="11"/>
          </p:nvPr>
        </p:nvSpPr>
        <p:spPr/>
        <p:txBody>
          <a:bodyPr/>
          <a:lstStyle>
            <a:lvl1pPr algn="ctr">
              <a:defRPr sz="1200"/>
            </a:lvl1pPr>
          </a:lstStyle>
          <a:p>
            <a:pPr>
              <a:defRPr/>
            </a:pPr>
            <a:r>
              <a:rPr lang="en-CA"/>
              <a:t>© 2015 McGraw-Hill Ryerson</a:t>
            </a:r>
          </a:p>
        </p:txBody>
      </p:sp>
    </p:spTree>
    <p:extLst>
      <p:ext uri="{BB962C8B-B14F-4D97-AF65-F5344CB8AC3E}">
        <p14:creationId xmlns:p14="http://schemas.microsoft.com/office/powerpoint/2010/main" val="2646816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92163"/>
          </a:xfrm>
          <a:prstGeom prst="rect">
            <a:avLst/>
          </a:prstGeom>
        </p:spPr>
        <p:txBody>
          <a:bodyPr/>
          <a:lstStyle/>
          <a:p>
            <a:r>
              <a:rPr lang="en-US" smtClean="0"/>
              <a:t>Click to edit Master title style</a:t>
            </a:r>
            <a:endParaRPr lang="en-CA"/>
          </a:p>
        </p:txBody>
      </p:sp>
    </p:spTree>
    <p:extLst>
      <p:ext uri="{BB962C8B-B14F-4D97-AF65-F5344CB8AC3E}">
        <p14:creationId xmlns:p14="http://schemas.microsoft.com/office/powerpoint/2010/main" val="2068949343"/>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92163"/>
          </a:xfrm>
          <a:prstGeom prst="rect">
            <a:avLst/>
          </a:prstGeom>
        </p:spPr>
        <p:txBody>
          <a:bodyPr/>
          <a:lstStyle/>
          <a:p>
            <a:r>
              <a:rPr lang="en-US" smtClean="0"/>
              <a:t>Click to edit Master title style</a:t>
            </a:r>
            <a:endParaRPr lang="en-CA"/>
          </a:p>
        </p:txBody>
      </p:sp>
      <p:sp>
        <p:nvSpPr>
          <p:cNvPr id="3" name="Content Placeholder 2"/>
          <p:cNvSpPr>
            <a:spLocks noGrp="1"/>
          </p:cNvSpPr>
          <p:nvPr>
            <p:ph idx="1"/>
          </p:nvPr>
        </p:nvSpPr>
        <p:spPr>
          <a:xfrm>
            <a:off x="457200" y="1143000"/>
            <a:ext cx="8229600" cy="53340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extLst>
      <p:ext uri="{BB962C8B-B14F-4D97-AF65-F5344CB8AC3E}">
        <p14:creationId xmlns:p14="http://schemas.microsoft.com/office/powerpoint/2010/main" val="732425225"/>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ectangle 1"/>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Slide Number Placeholder 6"/>
          <p:cNvSpPr>
            <a:spLocks noGrp="1"/>
          </p:cNvSpPr>
          <p:nvPr>
            <p:ph type="sldNum" sz="quarter" idx="10"/>
          </p:nvPr>
        </p:nvSpPr>
        <p:spPr>
          <a:xfrm>
            <a:off x="8640763" y="6515100"/>
            <a:ext cx="465137" cy="273050"/>
          </a:xfrm>
          <a:prstGeom prst="rect">
            <a:avLst/>
          </a:prstGeom>
        </p:spPr>
        <p:txBody>
          <a:bodyPr/>
          <a:lstStyle>
            <a:lvl1pPr>
              <a:defRPr sz="1400">
                <a:latin typeface="Arial" charset="0"/>
              </a:defRPr>
            </a:lvl1pPr>
            <a:extLst/>
          </a:lstStyle>
          <a:p>
            <a:pPr>
              <a:defRPr/>
            </a:pPr>
            <a:fld id="{08A12368-C183-4ACB-9813-8C17CB8994DB}" type="slidenum">
              <a:rPr lang="en-US"/>
              <a:pPr>
                <a:defRPr/>
              </a:pPr>
              <a:t>‹#›</a:t>
            </a:fld>
            <a:endParaRPr lang="en-US" dirty="0"/>
          </a:p>
        </p:txBody>
      </p:sp>
    </p:spTree>
    <p:extLst>
      <p:ext uri="{BB962C8B-B14F-4D97-AF65-F5344CB8AC3E}">
        <p14:creationId xmlns:p14="http://schemas.microsoft.com/office/powerpoint/2010/main" val="225114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Text and Clip Art">
    <p:spTree>
      <p:nvGrpSpPr>
        <p:cNvPr id="1" name=""/>
        <p:cNvGrpSpPr/>
        <p:nvPr/>
      </p:nvGrpSpPr>
      <p:grpSpPr>
        <a:xfrm>
          <a:off x="0" y="0"/>
          <a:ext cx="0" cy="0"/>
          <a:chOff x="0" y="0"/>
          <a:chExt cx="0" cy="0"/>
        </a:xfrm>
      </p:grpSpPr>
      <p:sp>
        <p:nvSpPr>
          <p:cNvPr id="2" name="Slide Number Placeholder 6"/>
          <p:cNvSpPr>
            <a:spLocks noGrp="1"/>
          </p:cNvSpPr>
          <p:nvPr>
            <p:ph type="sldNum" sz="quarter" idx="10"/>
          </p:nvPr>
        </p:nvSpPr>
        <p:spPr>
          <a:xfrm>
            <a:off x="8640763" y="6515100"/>
            <a:ext cx="465137" cy="273050"/>
          </a:xfrm>
          <a:prstGeom prst="rect">
            <a:avLst/>
          </a:prstGeom>
        </p:spPr>
        <p:txBody>
          <a:bodyPr/>
          <a:lstStyle>
            <a:lvl1pPr>
              <a:defRPr sz="1400">
                <a:latin typeface="Arial" charset="0"/>
              </a:defRPr>
            </a:lvl1pPr>
            <a:extLst/>
          </a:lstStyle>
          <a:p>
            <a:pPr>
              <a:defRPr/>
            </a:pPr>
            <a:fld id="{71A91DED-5629-4127-88E1-4E96CD973976}" type="slidenum">
              <a:rPr lang="en-US"/>
              <a:pPr>
                <a:defRPr/>
              </a:pPr>
              <a:t>‹#›</a:t>
            </a:fld>
            <a:endParaRPr lang="en-US" dirty="0"/>
          </a:p>
        </p:txBody>
      </p:sp>
    </p:spTree>
    <p:extLst>
      <p:ext uri="{BB962C8B-B14F-4D97-AF65-F5344CB8AC3E}">
        <p14:creationId xmlns:p14="http://schemas.microsoft.com/office/powerpoint/2010/main" val="18873184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pic>
        <p:nvPicPr>
          <p:cNvPr id="1026" name="Picture 5" descr="1259024903_Garrison_300dpi.jpg"/>
          <p:cNvPicPr>
            <a:picLocks noChangeAspect="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23813" y="23813"/>
            <a:ext cx="928687"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Footer Placeholder 3"/>
          <p:cNvSpPr>
            <a:spLocks noGrp="1"/>
          </p:cNvSpPr>
          <p:nvPr>
            <p:ph type="ftr" sz="quarter" idx="3"/>
          </p:nvPr>
        </p:nvSpPr>
        <p:spPr>
          <a:xfrm>
            <a:off x="2555875" y="6491288"/>
            <a:ext cx="3960813" cy="366712"/>
          </a:xfrm>
          <a:prstGeom prst="rect">
            <a:avLst/>
          </a:prstGeom>
          <a:noFill/>
        </p:spPr>
        <p:txBody>
          <a:bodyPr/>
          <a:lstStyle>
            <a:lvl1pPr algn="ctr">
              <a:defRPr sz="1200">
                <a:latin typeface="Arial" charset="0"/>
              </a:defRPr>
            </a:lvl1pPr>
          </a:lstStyle>
          <a:p>
            <a:pPr>
              <a:defRPr/>
            </a:pPr>
            <a:r>
              <a:rPr lang="en-CA"/>
              <a:t>© 2015 McGraw-Hill Ryerson</a:t>
            </a:r>
          </a:p>
        </p:txBody>
      </p:sp>
    </p:spTree>
  </p:cSld>
  <p:clrMap bg1="lt1" tx1="dk1" bg2="lt2" tx2="dk2" accent1="accent1" accent2="accent2" accent3="accent3" accent4="accent4" accent5="accent5" accent6="accent6" hlink="hlink" folHlink="folHlink"/>
  <p:sldLayoutIdLst>
    <p:sldLayoutId id="2147485019" r:id="rId1"/>
    <p:sldLayoutId id="2147485020" r:id="rId2"/>
    <p:sldLayoutId id="2147485021" r:id="rId3"/>
    <p:sldLayoutId id="2147485022" r:id="rId4"/>
    <p:sldLayoutId id="2147485023" r:id="rId5"/>
    <p:sldLayoutId id="2147485024" r:id="rId6"/>
    <p:sldLayoutId id="2147485025" r:id="rId7"/>
    <p:sldLayoutId id="2147485026" r:id="rId8"/>
    <p:sldLayoutId id="2147485027" r:id="rId9"/>
  </p:sldLayoutIdLst>
  <p:hf hdr="0" dt="0"/>
  <p:txStyles>
    <p:titleStyle>
      <a:lvl1pPr marL="53975" algn="r" rtl="0" eaLnBrk="0" fontAlgn="base" hangingPunct="0">
        <a:spcBef>
          <a:spcPct val="0"/>
        </a:spcBef>
        <a:spcAft>
          <a:spcPct val="0"/>
        </a:spcAft>
        <a:defRPr sz="4600" kern="1200">
          <a:solidFill>
            <a:srgbClr val="6D7442"/>
          </a:solidFill>
          <a:effectLst>
            <a:outerShdw blurRad="38100" dist="25500" dir="5400000" algn="tl" rotWithShape="0">
              <a:srgbClr val="000000">
                <a:satMod val="180000"/>
                <a:alpha val="75000"/>
              </a:srgbClr>
            </a:outerShdw>
          </a:effectLst>
          <a:latin typeface="+mj-lt"/>
          <a:ea typeface="+mj-ea"/>
          <a:cs typeface="+mj-cs"/>
        </a:defRPr>
      </a:lvl1pPr>
      <a:lvl2pPr marL="53975" algn="r" rtl="0" eaLnBrk="0" fontAlgn="base" hangingPunct="0">
        <a:spcBef>
          <a:spcPct val="0"/>
        </a:spcBef>
        <a:spcAft>
          <a:spcPct val="0"/>
        </a:spcAft>
        <a:defRPr sz="4600">
          <a:solidFill>
            <a:srgbClr val="6D7442"/>
          </a:solidFill>
          <a:latin typeface="Rockwell" pitchFamily="18" charset="0"/>
        </a:defRPr>
      </a:lvl2pPr>
      <a:lvl3pPr marL="53975" algn="r" rtl="0" eaLnBrk="0" fontAlgn="base" hangingPunct="0">
        <a:spcBef>
          <a:spcPct val="0"/>
        </a:spcBef>
        <a:spcAft>
          <a:spcPct val="0"/>
        </a:spcAft>
        <a:defRPr sz="4600">
          <a:solidFill>
            <a:srgbClr val="6D7442"/>
          </a:solidFill>
          <a:latin typeface="Rockwell" pitchFamily="18" charset="0"/>
        </a:defRPr>
      </a:lvl3pPr>
      <a:lvl4pPr marL="53975" algn="r" rtl="0" eaLnBrk="0" fontAlgn="base" hangingPunct="0">
        <a:spcBef>
          <a:spcPct val="0"/>
        </a:spcBef>
        <a:spcAft>
          <a:spcPct val="0"/>
        </a:spcAft>
        <a:defRPr sz="4600">
          <a:solidFill>
            <a:srgbClr val="6D7442"/>
          </a:solidFill>
          <a:latin typeface="Rockwell" pitchFamily="18" charset="0"/>
        </a:defRPr>
      </a:lvl4pPr>
      <a:lvl5pPr marL="53975" algn="r" rtl="0" eaLnBrk="0" fontAlgn="base" hangingPunct="0">
        <a:spcBef>
          <a:spcPct val="0"/>
        </a:spcBef>
        <a:spcAft>
          <a:spcPct val="0"/>
        </a:spcAft>
        <a:defRPr sz="4600">
          <a:solidFill>
            <a:srgbClr val="6D7442"/>
          </a:solidFill>
          <a:latin typeface="Rockwell" pitchFamily="18" charset="0"/>
        </a:defRPr>
      </a:lvl5pPr>
      <a:lvl6pPr marL="511175" algn="r" rtl="0" fontAlgn="base">
        <a:spcBef>
          <a:spcPct val="0"/>
        </a:spcBef>
        <a:spcAft>
          <a:spcPct val="0"/>
        </a:spcAft>
        <a:defRPr sz="4600">
          <a:solidFill>
            <a:srgbClr val="6D7442"/>
          </a:solidFill>
          <a:latin typeface="Rockwell" pitchFamily="18" charset="0"/>
        </a:defRPr>
      </a:lvl6pPr>
      <a:lvl7pPr marL="968375" algn="r" rtl="0" fontAlgn="base">
        <a:spcBef>
          <a:spcPct val="0"/>
        </a:spcBef>
        <a:spcAft>
          <a:spcPct val="0"/>
        </a:spcAft>
        <a:defRPr sz="4600">
          <a:solidFill>
            <a:srgbClr val="6D7442"/>
          </a:solidFill>
          <a:latin typeface="Rockwell" pitchFamily="18" charset="0"/>
        </a:defRPr>
      </a:lvl7pPr>
      <a:lvl8pPr marL="1425575" algn="r" rtl="0" fontAlgn="base">
        <a:spcBef>
          <a:spcPct val="0"/>
        </a:spcBef>
        <a:spcAft>
          <a:spcPct val="0"/>
        </a:spcAft>
        <a:defRPr sz="4600">
          <a:solidFill>
            <a:srgbClr val="6D7442"/>
          </a:solidFill>
          <a:latin typeface="Rockwell" pitchFamily="18" charset="0"/>
        </a:defRPr>
      </a:lvl8pPr>
      <a:lvl9pPr marL="1882775" algn="r" rtl="0" fontAlgn="base">
        <a:spcBef>
          <a:spcPct val="0"/>
        </a:spcBef>
        <a:spcAft>
          <a:spcPct val="0"/>
        </a:spcAft>
        <a:defRPr sz="4600">
          <a:solidFill>
            <a:srgbClr val="6D7442"/>
          </a:solidFill>
          <a:latin typeface="Rockwell" pitchFamily="18" charset="0"/>
        </a:defRPr>
      </a:lvl9pPr>
      <a:extLst/>
    </p:titleStyle>
    <p:bodyStyle>
      <a:lvl1pPr marL="292100" indent="-292100" algn="l" rtl="0" eaLnBrk="0" fontAlgn="base" hangingPunct="0">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eaLnBrk="0" fontAlgn="base" hangingPunct="0">
        <a:spcBef>
          <a:spcPts val="400"/>
        </a:spcBef>
        <a:spcAft>
          <a:spcPct val="0"/>
        </a:spcAft>
        <a:buClr>
          <a:schemeClr val="accent2"/>
        </a:buClr>
        <a:buSzPct val="90000"/>
        <a:defRPr sz="2600" kern="1200">
          <a:solidFill>
            <a:schemeClr val="tx1"/>
          </a:solidFill>
          <a:latin typeface="+mn-lt"/>
          <a:ea typeface="+mn-ea"/>
          <a:cs typeface="+mn-cs"/>
        </a:defRPr>
      </a:lvl2pPr>
      <a:lvl3pPr marL="822325" indent="-190500" algn="l" rtl="0" eaLnBrk="0" fontAlgn="base" hangingPunct="0">
        <a:spcBef>
          <a:spcPts val="400"/>
        </a:spcBef>
        <a:spcAft>
          <a:spcPct val="0"/>
        </a:spcAft>
        <a:buClr>
          <a:srgbClr val="A8CDD7"/>
        </a:buClr>
        <a:buSzPct val="100000"/>
        <a:buFont typeface="Wingdings 2" pitchFamily="18" charset="2"/>
        <a:buChar char=""/>
        <a:defRPr sz="2300" kern="1200">
          <a:solidFill>
            <a:schemeClr val="tx1"/>
          </a:solidFill>
          <a:latin typeface="+mn-lt"/>
          <a:ea typeface="+mn-ea"/>
          <a:cs typeface="+mn-cs"/>
        </a:defRPr>
      </a:lvl3pPr>
      <a:lvl4pPr marL="1004888" indent="-182563" algn="l" rtl="0" eaLnBrk="0" fontAlgn="base" hangingPunct="0">
        <a:spcBef>
          <a:spcPts val="400"/>
        </a:spcBef>
        <a:spcAft>
          <a:spcPct val="0"/>
        </a:spcAft>
        <a:buClr>
          <a:srgbClr val="A8CDD7"/>
        </a:buClr>
        <a:buSzPct val="100000"/>
        <a:buFont typeface="Wingdings 2" pitchFamily="18" charset="2"/>
        <a:buChar char=""/>
        <a:defRPr sz="2000" kern="1200">
          <a:solidFill>
            <a:schemeClr val="tx1"/>
          </a:solidFill>
          <a:latin typeface="+mn-lt"/>
          <a:ea typeface="+mn-ea"/>
          <a:cs typeface="+mn-cs"/>
        </a:defRPr>
      </a:lvl4pPr>
      <a:lvl5pPr marL="1187450" indent="-182563" algn="l" rtl="0" eaLnBrk="0" fontAlgn="base" hangingPunct="0">
        <a:spcBef>
          <a:spcPts val="400"/>
        </a:spcBef>
        <a:spcAft>
          <a:spcPct val="0"/>
        </a:spcAft>
        <a:buClr>
          <a:srgbClr val="A8CDD7"/>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11" name="Footer Placeholder 3"/>
          <p:cNvSpPr>
            <a:spLocks noGrp="1"/>
          </p:cNvSpPr>
          <p:nvPr userDrawn="1">
            <p:ph type="ftr" sz="quarter" idx="3"/>
          </p:nvPr>
        </p:nvSpPr>
        <p:spPr>
          <a:xfrm>
            <a:off x="2555875" y="6491288"/>
            <a:ext cx="3960813" cy="366712"/>
          </a:xfrm>
          <a:prstGeom prst="rect">
            <a:avLst/>
          </a:prstGeom>
          <a:noFill/>
        </p:spPr>
        <p:txBody>
          <a:bodyPr/>
          <a:lstStyle>
            <a:lvl1pPr algn="ctr">
              <a:defRPr sz="1200">
                <a:latin typeface="Arial" charset="0"/>
              </a:defRPr>
            </a:lvl1pPr>
          </a:lstStyle>
          <a:p>
            <a:pPr>
              <a:defRPr/>
            </a:pPr>
            <a:r>
              <a:rPr lang="en-CA"/>
              <a:t>© 2015 McGraw-Hill Ryerson</a:t>
            </a:r>
          </a:p>
        </p:txBody>
      </p:sp>
      <p:sp useBgFill="1">
        <p:nvSpPr>
          <p:cNvPr id="12" name="TextBox 7"/>
          <p:cNvSpPr txBox="1">
            <a:spLocks noChangeArrowheads="1"/>
          </p:cNvSpPr>
          <p:nvPr userDrawn="1"/>
        </p:nvSpPr>
        <p:spPr bwMode="auto">
          <a:xfrm>
            <a:off x="4724400" y="1204913"/>
            <a:ext cx="4238625" cy="708025"/>
          </a:xfrm>
          <a:prstGeom prst="rect">
            <a:avLst/>
          </a:prstGeom>
          <a:ln>
            <a:noFill/>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n-CA" sz="4000" b="1" dirty="0" smtClean="0">
                <a:solidFill>
                  <a:srgbClr val="92D050"/>
                </a:solidFill>
                <a:latin typeface="+mj-lt"/>
              </a:rPr>
              <a:t>CHAPTER 12</a:t>
            </a:r>
          </a:p>
        </p:txBody>
      </p:sp>
      <p:sp>
        <p:nvSpPr>
          <p:cNvPr id="15" name="TextBox 14"/>
          <p:cNvSpPr txBox="1">
            <a:spLocks noChangeArrowheads="1"/>
          </p:cNvSpPr>
          <p:nvPr userDrawn="1"/>
        </p:nvSpPr>
        <p:spPr bwMode="auto">
          <a:xfrm>
            <a:off x="4572000" y="2192338"/>
            <a:ext cx="4572000" cy="1938337"/>
          </a:xfrm>
          <a:prstGeom prst="rect">
            <a:avLst/>
          </a:prstGeom>
          <a:solidFill>
            <a:srgbClr val="339933"/>
          </a:solidFill>
          <a:ln>
            <a:noFill/>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n-CA" sz="4000" b="1" dirty="0" smtClean="0">
                <a:solidFill>
                  <a:srgbClr val="92D050"/>
                </a:solidFill>
                <a:latin typeface="+mj-lt"/>
                <a:cs typeface="David" pitchFamily="34" charset="-79"/>
              </a:rPr>
              <a:t>Relevant Costs for Decision Making</a:t>
            </a:r>
            <a:endParaRPr lang="en-CA" b="1" dirty="0" smtClean="0">
              <a:solidFill>
                <a:srgbClr val="92D050"/>
              </a:solidFill>
              <a:latin typeface="+mj-lt"/>
              <a:cs typeface="David" pitchFamily="34" charset="-79"/>
            </a:endParaRPr>
          </a:p>
        </p:txBody>
      </p:sp>
      <p:sp>
        <p:nvSpPr>
          <p:cNvPr id="16" name="Text Box 2"/>
          <p:cNvSpPr txBox="1">
            <a:spLocks noChangeArrowheads="1"/>
          </p:cNvSpPr>
          <p:nvPr userDrawn="1"/>
        </p:nvSpPr>
        <p:spPr bwMode="auto">
          <a:xfrm>
            <a:off x="7312025" y="3595688"/>
            <a:ext cx="1841500" cy="2754312"/>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defRPr/>
            </a:pPr>
            <a:endParaRPr lang="en-US" sz="2400" i="1" dirty="0">
              <a:solidFill>
                <a:schemeClr val="tx2"/>
              </a:solidFill>
              <a:latin typeface="+mn-lt"/>
              <a:cs typeface="Times New Roman" pitchFamily="18" charset="0"/>
            </a:endParaRPr>
          </a:p>
          <a:p>
            <a:pPr>
              <a:spcBef>
                <a:spcPct val="50000"/>
              </a:spcBef>
              <a:defRPr/>
            </a:pPr>
            <a:endParaRPr lang="en-US" sz="1600" i="1" dirty="0" smtClean="0">
              <a:solidFill>
                <a:schemeClr val="tx2"/>
              </a:solidFill>
              <a:latin typeface="+mn-lt"/>
              <a:cs typeface="Times New Roman" pitchFamily="18" charset="0"/>
            </a:endParaRPr>
          </a:p>
          <a:p>
            <a:pPr>
              <a:spcBef>
                <a:spcPct val="50000"/>
              </a:spcBef>
              <a:defRPr/>
            </a:pPr>
            <a:r>
              <a:rPr lang="en-US" sz="1600" i="1" dirty="0" smtClean="0">
                <a:solidFill>
                  <a:schemeClr val="tx2"/>
                </a:solidFill>
                <a:latin typeface="Arial" pitchFamily="34" charset="0"/>
                <a:cs typeface="Arial" pitchFamily="34" charset="0"/>
              </a:rPr>
              <a:t>Prepared </a:t>
            </a:r>
            <a:r>
              <a:rPr lang="en-US" sz="1600" i="1" dirty="0">
                <a:solidFill>
                  <a:schemeClr val="tx2"/>
                </a:solidFill>
                <a:latin typeface="Arial" pitchFamily="34" charset="0"/>
                <a:cs typeface="Arial" pitchFamily="34" charset="0"/>
              </a:rPr>
              <a:t>by</a:t>
            </a:r>
          </a:p>
          <a:p>
            <a:pPr>
              <a:spcBef>
                <a:spcPct val="50000"/>
              </a:spcBef>
              <a:defRPr/>
            </a:pPr>
            <a:r>
              <a:rPr lang="en-US" sz="1600" i="1" dirty="0" smtClean="0">
                <a:solidFill>
                  <a:schemeClr val="tx2"/>
                </a:solidFill>
                <a:latin typeface="Arial" pitchFamily="34" charset="0"/>
                <a:cs typeface="Arial" pitchFamily="34" charset="0"/>
              </a:rPr>
              <a:t>Shannon Butler, CPA, CA</a:t>
            </a:r>
          </a:p>
          <a:p>
            <a:pPr>
              <a:spcBef>
                <a:spcPct val="50000"/>
              </a:spcBef>
              <a:defRPr/>
            </a:pPr>
            <a:r>
              <a:rPr lang="en-US" sz="1600" i="1" dirty="0" smtClean="0">
                <a:solidFill>
                  <a:schemeClr val="tx2"/>
                </a:solidFill>
                <a:latin typeface="Arial" pitchFamily="34" charset="0"/>
                <a:cs typeface="Arial" pitchFamily="34" charset="0"/>
              </a:rPr>
              <a:t>University of Western Ontario</a:t>
            </a:r>
          </a:p>
          <a:p>
            <a:pPr>
              <a:spcBef>
                <a:spcPct val="50000"/>
              </a:spcBef>
              <a:defRPr/>
            </a:pPr>
            <a:endParaRPr lang="en-US" sz="1400" i="1" dirty="0">
              <a:solidFill>
                <a:schemeClr val="tx2"/>
              </a:solidFill>
              <a:latin typeface="+mn-lt"/>
              <a:cs typeface="Times New Roman" pitchFamily="18" charset="0"/>
            </a:endParaRPr>
          </a:p>
        </p:txBody>
      </p:sp>
      <p:pic>
        <p:nvPicPr>
          <p:cNvPr id="2054" name="Picture 7" descr="1259024903_Garrison_300dpi.jp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398463"/>
            <a:ext cx="4651375"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029" r:id="rId1"/>
    <p:sldLayoutId id="2147485030" r:id="rId2"/>
  </p:sldLayoutIdLst>
  <p:hf hdr="0" dt="0"/>
  <p:txStyles>
    <p:titleStyle>
      <a:lvl1pPr marL="53975" algn="r" rtl="0" eaLnBrk="0" fontAlgn="base" hangingPunct="0">
        <a:spcBef>
          <a:spcPct val="0"/>
        </a:spcBef>
        <a:spcAft>
          <a:spcPct val="0"/>
        </a:spcAft>
        <a:defRPr sz="4600" kern="1200">
          <a:solidFill>
            <a:srgbClr val="6D7442"/>
          </a:solidFill>
          <a:effectLst>
            <a:outerShdw blurRad="38100" dist="25500" dir="5400000" algn="tl" rotWithShape="0">
              <a:srgbClr val="000000">
                <a:satMod val="180000"/>
                <a:alpha val="75000"/>
              </a:srgbClr>
            </a:outerShdw>
          </a:effectLst>
          <a:latin typeface="+mj-lt"/>
          <a:ea typeface="+mj-ea"/>
          <a:cs typeface="+mj-cs"/>
        </a:defRPr>
      </a:lvl1pPr>
      <a:lvl2pPr marL="53975" algn="r" rtl="0" eaLnBrk="0" fontAlgn="base" hangingPunct="0">
        <a:spcBef>
          <a:spcPct val="0"/>
        </a:spcBef>
        <a:spcAft>
          <a:spcPct val="0"/>
        </a:spcAft>
        <a:defRPr sz="4600">
          <a:solidFill>
            <a:srgbClr val="6D7442"/>
          </a:solidFill>
          <a:latin typeface="Rockwell" pitchFamily="18" charset="0"/>
        </a:defRPr>
      </a:lvl2pPr>
      <a:lvl3pPr marL="53975" algn="r" rtl="0" eaLnBrk="0" fontAlgn="base" hangingPunct="0">
        <a:spcBef>
          <a:spcPct val="0"/>
        </a:spcBef>
        <a:spcAft>
          <a:spcPct val="0"/>
        </a:spcAft>
        <a:defRPr sz="4600">
          <a:solidFill>
            <a:srgbClr val="6D7442"/>
          </a:solidFill>
          <a:latin typeface="Rockwell" pitchFamily="18" charset="0"/>
        </a:defRPr>
      </a:lvl3pPr>
      <a:lvl4pPr marL="53975" algn="r" rtl="0" eaLnBrk="0" fontAlgn="base" hangingPunct="0">
        <a:spcBef>
          <a:spcPct val="0"/>
        </a:spcBef>
        <a:spcAft>
          <a:spcPct val="0"/>
        </a:spcAft>
        <a:defRPr sz="4600">
          <a:solidFill>
            <a:srgbClr val="6D7442"/>
          </a:solidFill>
          <a:latin typeface="Rockwell" pitchFamily="18" charset="0"/>
        </a:defRPr>
      </a:lvl4pPr>
      <a:lvl5pPr marL="53975" algn="r" rtl="0" eaLnBrk="0" fontAlgn="base" hangingPunct="0">
        <a:spcBef>
          <a:spcPct val="0"/>
        </a:spcBef>
        <a:spcAft>
          <a:spcPct val="0"/>
        </a:spcAft>
        <a:defRPr sz="4600">
          <a:solidFill>
            <a:srgbClr val="6D7442"/>
          </a:solidFill>
          <a:latin typeface="Rockwell" pitchFamily="18" charset="0"/>
        </a:defRPr>
      </a:lvl5pPr>
      <a:lvl6pPr marL="511175" algn="r" rtl="0" fontAlgn="base">
        <a:spcBef>
          <a:spcPct val="0"/>
        </a:spcBef>
        <a:spcAft>
          <a:spcPct val="0"/>
        </a:spcAft>
        <a:defRPr sz="4600">
          <a:solidFill>
            <a:srgbClr val="6D7442"/>
          </a:solidFill>
          <a:latin typeface="Rockwell" pitchFamily="18" charset="0"/>
        </a:defRPr>
      </a:lvl6pPr>
      <a:lvl7pPr marL="968375" algn="r" rtl="0" fontAlgn="base">
        <a:spcBef>
          <a:spcPct val="0"/>
        </a:spcBef>
        <a:spcAft>
          <a:spcPct val="0"/>
        </a:spcAft>
        <a:defRPr sz="4600">
          <a:solidFill>
            <a:srgbClr val="6D7442"/>
          </a:solidFill>
          <a:latin typeface="Rockwell" pitchFamily="18" charset="0"/>
        </a:defRPr>
      </a:lvl7pPr>
      <a:lvl8pPr marL="1425575" algn="r" rtl="0" fontAlgn="base">
        <a:spcBef>
          <a:spcPct val="0"/>
        </a:spcBef>
        <a:spcAft>
          <a:spcPct val="0"/>
        </a:spcAft>
        <a:defRPr sz="4600">
          <a:solidFill>
            <a:srgbClr val="6D7442"/>
          </a:solidFill>
          <a:latin typeface="Rockwell" pitchFamily="18" charset="0"/>
        </a:defRPr>
      </a:lvl8pPr>
      <a:lvl9pPr marL="1882775" algn="r" rtl="0" fontAlgn="base">
        <a:spcBef>
          <a:spcPct val="0"/>
        </a:spcBef>
        <a:spcAft>
          <a:spcPct val="0"/>
        </a:spcAft>
        <a:defRPr sz="4600">
          <a:solidFill>
            <a:srgbClr val="6D7442"/>
          </a:solidFill>
          <a:latin typeface="Rockwell" pitchFamily="18" charset="0"/>
        </a:defRPr>
      </a:lvl9pPr>
      <a:extLst/>
    </p:titleStyle>
    <p:bodyStyle>
      <a:lvl1pPr marL="292100" indent="-292100" algn="l" rtl="0" eaLnBrk="0" fontAlgn="base" hangingPunct="0">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eaLnBrk="0" fontAlgn="base" hangingPunct="0">
        <a:spcBef>
          <a:spcPts val="400"/>
        </a:spcBef>
        <a:spcAft>
          <a:spcPct val="0"/>
        </a:spcAft>
        <a:buClr>
          <a:schemeClr val="accent2"/>
        </a:buClr>
        <a:buSzPct val="90000"/>
        <a:defRPr sz="2600" kern="1200">
          <a:solidFill>
            <a:schemeClr val="tx1"/>
          </a:solidFill>
          <a:latin typeface="+mn-lt"/>
          <a:ea typeface="+mn-ea"/>
          <a:cs typeface="+mn-cs"/>
        </a:defRPr>
      </a:lvl2pPr>
      <a:lvl3pPr marL="822325" indent="-190500" algn="l" rtl="0" eaLnBrk="0" fontAlgn="base" hangingPunct="0">
        <a:spcBef>
          <a:spcPts val="400"/>
        </a:spcBef>
        <a:spcAft>
          <a:spcPct val="0"/>
        </a:spcAft>
        <a:buClr>
          <a:srgbClr val="A8CDD7"/>
        </a:buClr>
        <a:buSzPct val="100000"/>
        <a:buFont typeface="Wingdings 2" pitchFamily="18" charset="2"/>
        <a:buChar char=""/>
        <a:defRPr sz="2300" kern="1200">
          <a:solidFill>
            <a:schemeClr val="tx1"/>
          </a:solidFill>
          <a:latin typeface="+mn-lt"/>
          <a:ea typeface="+mn-ea"/>
          <a:cs typeface="+mn-cs"/>
        </a:defRPr>
      </a:lvl3pPr>
      <a:lvl4pPr marL="1004888" indent="-182563" algn="l" rtl="0" eaLnBrk="0" fontAlgn="base" hangingPunct="0">
        <a:spcBef>
          <a:spcPts val="400"/>
        </a:spcBef>
        <a:spcAft>
          <a:spcPct val="0"/>
        </a:spcAft>
        <a:buClr>
          <a:srgbClr val="A8CDD7"/>
        </a:buClr>
        <a:buSzPct val="100000"/>
        <a:buFont typeface="Wingdings 2" pitchFamily="18" charset="2"/>
        <a:buChar char=""/>
        <a:defRPr sz="2000" kern="1200">
          <a:solidFill>
            <a:schemeClr val="tx1"/>
          </a:solidFill>
          <a:latin typeface="+mn-lt"/>
          <a:ea typeface="+mn-ea"/>
          <a:cs typeface="+mn-cs"/>
        </a:defRPr>
      </a:lvl4pPr>
      <a:lvl5pPr marL="1187450" indent="-182563" algn="l" rtl="0" eaLnBrk="0" fontAlgn="base" hangingPunct="0">
        <a:spcBef>
          <a:spcPts val="400"/>
        </a:spcBef>
        <a:spcAft>
          <a:spcPct val="0"/>
        </a:spcAft>
        <a:buClr>
          <a:srgbClr val="A8CDD7"/>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vmlDrawing" Target="../drawings/vmlDrawing1.vml"/><Relationship Id="rId5" Type="http://schemas.openxmlformats.org/officeDocument/2006/relationships/image" Target="../media/image4.e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6.emf"/><Relationship Id="rId2" Type="http://schemas.openxmlformats.org/officeDocument/2006/relationships/slideLayout" Target="../slideLayouts/slideLayout8.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5.emf"/><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8.xml"/><Relationship Id="rId1" Type="http://schemas.openxmlformats.org/officeDocument/2006/relationships/vmlDrawing" Target="../drawings/vmlDrawing3.vml"/><Relationship Id="rId5" Type="http://schemas.openxmlformats.org/officeDocument/2006/relationships/image" Target="../media/image7.emf"/><Relationship Id="rId4" Type="http://schemas.openxmlformats.org/officeDocument/2006/relationships/oleObject" Target="../embeddings/oleObject4.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8.xml"/><Relationship Id="rId1" Type="http://schemas.openxmlformats.org/officeDocument/2006/relationships/vmlDrawing" Target="../drawings/vmlDrawing4.vml"/><Relationship Id="rId5" Type="http://schemas.openxmlformats.org/officeDocument/2006/relationships/image" Target="../media/image7.emf"/><Relationship Id="rId4" Type="http://schemas.openxmlformats.org/officeDocument/2006/relationships/oleObject" Target="../embeddings/oleObject5.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8.xml"/><Relationship Id="rId1" Type="http://schemas.openxmlformats.org/officeDocument/2006/relationships/vmlDrawing" Target="../drawings/vmlDrawing5.vml"/><Relationship Id="rId5" Type="http://schemas.openxmlformats.org/officeDocument/2006/relationships/image" Target="../media/image7.emf"/><Relationship Id="rId4" Type="http://schemas.openxmlformats.org/officeDocument/2006/relationships/oleObject" Target="../embeddings/oleObject6.bin"/></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8.xml"/><Relationship Id="rId1" Type="http://schemas.openxmlformats.org/officeDocument/2006/relationships/vmlDrawing" Target="../drawings/vmlDrawing6.vml"/><Relationship Id="rId5" Type="http://schemas.openxmlformats.org/officeDocument/2006/relationships/image" Target="../media/image8.emf"/><Relationship Id="rId4" Type="http://schemas.openxmlformats.org/officeDocument/2006/relationships/oleObject" Target="../embeddings/oleObject7.bin"/></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5.xml"/><Relationship Id="rId1" Type="http://schemas.openxmlformats.org/officeDocument/2006/relationships/vmlDrawing" Target="../drawings/vmlDrawing7.vml"/><Relationship Id="rId5" Type="http://schemas.openxmlformats.org/officeDocument/2006/relationships/image" Target="../media/image9.emf"/><Relationship Id="rId4" Type="http://schemas.openxmlformats.org/officeDocument/2006/relationships/oleObject" Target="../embeddings/oleObject8.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5.xml"/><Relationship Id="rId1" Type="http://schemas.openxmlformats.org/officeDocument/2006/relationships/vmlDrawing" Target="../drawings/vmlDrawing8.vml"/><Relationship Id="rId5" Type="http://schemas.openxmlformats.org/officeDocument/2006/relationships/image" Target="../media/image10.emf"/><Relationship Id="rId4" Type="http://schemas.openxmlformats.org/officeDocument/2006/relationships/oleObject" Target="../embeddings/oleObject9.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5.xml"/><Relationship Id="rId1" Type="http://schemas.openxmlformats.org/officeDocument/2006/relationships/vmlDrawing" Target="../drawings/vmlDrawing9.vml"/><Relationship Id="rId5" Type="http://schemas.openxmlformats.org/officeDocument/2006/relationships/image" Target="../media/image11.emf"/><Relationship Id="rId4" Type="http://schemas.openxmlformats.org/officeDocument/2006/relationships/oleObject" Target="../embeddings/oleObject10.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5.xml"/><Relationship Id="rId1" Type="http://schemas.openxmlformats.org/officeDocument/2006/relationships/vmlDrawing" Target="../drawings/vmlDrawing10.vml"/><Relationship Id="rId5" Type="http://schemas.openxmlformats.org/officeDocument/2006/relationships/image" Target="../media/image12.emf"/><Relationship Id="rId4" Type="http://schemas.openxmlformats.org/officeDocument/2006/relationships/oleObject" Target="../embeddings/oleObject11.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5.xml"/><Relationship Id="rId1" Type="http://schemas.openxmlformats.org/officeDocument/2006/relationships/vmlDrawing" Target="../drawings/vmlDrawing11.vml"/><Relationship Id="rId5" Type="http://schemas.openxmlformats.org/officeDocument/2006/relationships/image" Target="../media/image13.emf"/><Relationship Id="rId4" Type="http://schemas.openxmlformats.org/officeDocument/2006/relationships/oleObject" Target="../embeddings/oleObject12.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9.xml"/><Relationship Id="rId1" Type="http://schemas.openxmlformats.org/officeDocument/2006/relationships/vmlDrawing" Target="../drawings/vmlDrawing12.vml"/><Relationship Id="rId5" Type="http://schemas.openxmlformats.org/officeDocument/2006/relationships/image" Target="../media/image14.emf"/><Relationship Id="rId4" Type="http://schemas.openxmlformats.org/officeDocument/2006/relationships/oleObject" Target="../embeddings/oleObject13.bin"/></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8.xml"/><Relationship Id="rId1" Type="http://schemas.openxmlformats.org/officeDocument/2006/relationships/vmlDrawing" Target="../drawings/vmlDrawing13.vml"/><Relationship Id="rId5" Type="http://schemas.openxmlformats.org/officeDocument/2006/relationships/image" Target="../media/image15.emf"/><Relationship Id="rId4" Type="http://schemas.openxmlformats.org/officeDocument/2006/relationships/oleObject" Target="../embeddings/oleObject14.bin"/></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8.xml"/><Relationship Id="rId1" Type="http://schemas.openxmlformats.org/officeDocument/2006/relationships/vmlDrawing" Target="../drawings/vmlDrawing14.vml"/><Relationship Id="rId5" Type="http://schemas.openxmlformats.org/officeDocument/2006/relationships/image" Target="../media/image16.emf"/><Relationship Id="rId4" Type="http://schemas.openxmlformats.org/officeDocument/2006/relationships/oleObject" Target="../embeddings/oleObject15.bin"/></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8.xml"/><Relationship Id="rId1" Type="http://schemas.openxmlformats.org/officeDocument/2006/relationships/vmlDrawing" Target="../drawings/vmlDrawing15.vml"/><Relationship Id="rId5" Type="http://schemas.openxmlformats.org/officeDocument/2006/relationships/image" Target="../media/image17.emf"/><Relationship Id="rId4" Type="http://schemas.openxmlformats.org/officeDocument/2006/relationships/oleObject" Target="../embeddings/oleObject16.bin"/></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8.xml"/><Relationship Id="rId1" Type="http://schemas.openxmlformats.org/officeDocument/2006/relationships/vmlDrawing" Target="../drawings/vmlDrawing16.vml"/><Relationship Id="rId5" Type="http://schemas.openxmlformats.org/officeDocument/2006/relationships/image" Target="../media/image18.emf"/><Relationship Id="rId4" Type="http://schemas.openxmlformats.org/officeDocument/2006/relationships/oleObject" Target="../embeddings/oleObject17.bin"/></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9.xml"/><Relationship Id="rId1" Type="http://schemas.openxmlformats.org/officeDocument/2006/relationships/vmlDrawing" Target="../drawings/vmlDrawing17.vml"/><Relationship Id="rId5" Type="http://schemas.openxmlformats.org/officeDocument/2006/relationships/image" Target="../media/image19.emf"/><Relationship Id="rId4" Type="http://schemas.openxmlformats.org/officeDocument/2006/relationships/oleObject" Target="../embeddings/oleObject18.bin"/></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9.xml"/><Relationship Id="rId1" Type="http://schemas.openxmlformats.org/officeDocument/2006/relationships/vmlDrawing" Target="../drawings/vmlDrawing18.vml"/><Relationship Id="rId5" Type="http://schemas.openxmlformats.org/officeDocument/2006/relationships/image" Target="../media/image20.emf"/><Relationship Id="rId4" Type="http://schemas.openxmlformats.org/officeDocument/2006/relationships/oleObject" Target="../embeddings/oleObject19.bin"/></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9.xml"/><Relationship Id="rId1" Type="http://schemas.openxmlformats.org/officeDocument/2006/relationships/vmlDrawing" Target="../drawings/vmlDrawing19.vml"/><Relationship Id="rId5" Type="http://schemas.openxmlformats.org/officeDocument/2006/relationships/image" Target="../media/image21.emf"/><Relationship Id="rId4" Type="http://schemas.openxmlformats.org/officeDocument/2006/relationships/oleObject" Target="../embeddings/oleObject20.bin"/></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8.xml"/><Relationship Id="rId1" Type="http://schemas.openxmlformats.org/officeDocument/2006/relationships/vmlDrawing" Target="../drawings/vmlDrawing20.vml"/><Relationship Id="rId5" Type="http://schemas.openxmlformats.org/officeDocument/2006/relationships/image" Target="../media/image22.emf"/><Relationship Id="rId4" Type="http://schemas.openxmlformats.org/officeDocument/2006/relationships/oleObject" Target="../embeddings/oleObject21.bin"/></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8.xml"/><Relationship Id="rId1" Type="http://schemas.openxmlformats.org/officeDocument/2006/relationships/vmlDrawing" Target="../drawings/vmlDrawing21.vml"/><Relationship Id="rId5" Type="http://schemas.openxmlformats.org/officeDocument/2006/relationships/image" Target="../media/image23.emf"/><Relationship Id="rId4" Type="http://schemas.openxmlformats.org/officeDocument/2006/relationships/oleObject" Target="../embeddings/oleObject22.bin"/></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8.xml"/><Relationship Id="rId1" Type="http://schemas.openxmlformats.org/officeDocument/2006/relationships/vmlDrawing" Target="../drawings/vmlDrawing22.vml"/><Relationship Id="rId5" Type="http://schemas.openxmlformats.org/officeDocument/2006/relationships/image" Target="../media/image24.emf"/><Relationship Id="rId4" Type="http://schemas.openxmlformats.org/officeDocument/2006/relationships/oleObject" Target="../embeddings/oleObject23.bin"/></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9.xml"/><Relationship Id="rId1" Type="http://schemas.openxmlformats.org/officeDocument/2006/relationships/vmlDrawing" Target="../drawings/vmlDrawing23.vml"/><Relationship Id="rId5" Type="http://schemas.openxmlformats.org/officeDocument/2006/relationships/image" Target="../media/image25.emf"/><Relationship Id="rId4" Type="http://schemas.openxmlformats.org/officeDocument/2006/relationships/oleObject" Target="../embeddings/oleObject24.bin"/></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9.xml"/><Relationship Id="rId1" Type="http://schemas.openxmlformats.org/officeDocument/2006/relationships/vmlDrawing" Target="../drawings/vmlDrawing24.vml"/><Relationship Id="rId5" Type="http://schemas.openxmlformats.org/officeDocument/2006/relationships/image" Target="../media/image26.emf"/><Relationship Id="rId4" Type="http://schemas.openxmlformats.org/officeDocument/2006/relationships/oleObject" Target="../embeddings/oleObject25.bin"/></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9.xml"/><Relationship Id="rId1" Type="http://schemas.openxmlformats.org/officeDocument/2006/relationships/vmlDrawing" Target="../drawings/vmlDrawing25.vml"/><Relationship Id="rId5" Type="http://schemas.openxmlformats.org/officeDocument/2006/relationships/image" Target="../media/image27.emf"/><Relationship Id="rId4" Type="http://schemas.openxmlformats.org/officeDocument/2006/relationships/oleObject" Target="../embeddings/oleObject26.bin"/></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9.xml"/><Relationship Id="rId1" Type="http://schemas.openxmlformats.org/officeDocument/2006/relationships/vmlDrawing" Target="../drawings/vmlDrawing26.vml"/><Relationship Id="rId5" Type="http://schemas.openxmlformats.org/officeDocument/2006/relationships/image" Target="../media/image28.emf"/><Relationship Id="rId4" Type="http://schemas.openxmlformats.org/officeDocument/2006/relationships/oleObject" Target="../embeddings/oleObject27.bin"/></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9.xml"/><Relationship Id="rId1" Type="http://schemas.openxmlformats.org/officeDocument/2006/relationships/vmlDrawing" Target="../drawings/vmlDrawing27.vml"/><Relationship Id="rId5" Type="http://schemas.openxmlformats.org/officeDocument/2006/relationships/image" Target="../media/image29.emf"/><Relationship Id="rId4" Type="http://schemas.openxmlformats.org/officeDocument/2006/relationships/oleObject" Target="../embeddings/oleObject28.bin"/></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9.xml"/><Relationship Id="rId1" Type="http://schemas.openxmlformats.org/officeDocument/2006/relationships/vmlDrawing" Target="../drawings/vmlDrawing28.vml"/><Relationship Id="rId5" Type="http://schemas.openxmlformats.org/officeDocument/2006/relationships/image" Target="../media/image30.emf"/><Relationship Id="rId4" Type="http://schemas.openxmlformats.org/officeDocument/2006/relationships/oleObject" Target="../embeddings/oleObject29.bin"/></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9.xml"/><Relationship Id="rId1" Type="http://schemas.openxmlformats.org/officeDocument/2006/relationships/vmlDrawing" Target="../drawings/vmlDrawing29.vml"/><Relationship Id="rId5" Type="http://schemas.openxmlformats.org/officeDocument/2006/relationships/image" Target="../media/image31.emf"/><Relationship Id="rId4" Type="http://schemas.openxmlformats.org/officeDocument/2006/relationships/oleObject" Target="../embeddings/oleObject30.bin"/></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71"/>
          <p:cNvSpPr txBox="1">
            <a:spLocks/>
          </p:cNvSpPr>
          <p:nvPr/>
        </p:nvSpPr>
        <p:spPr bwMode="auto">
          <a:xfrm>
            <a:off x="2555875" y="6491288"/>
            <a:ext cx="39608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1200"/>
              <a:t>© 2015 McGraw-Hill Ryerson</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LO1   </a:t>
            </a:r>
          </a:p>
        </p:txBody>
      </p:sp>
      <p:sp>
        <p:nvSpPr>
          <p:cNvPr id="16387"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E0BFA3B-BD6D-4C64-B4E1-37C72BA18DD1}" type="slidenum">
              <a:rPr lang="en-US" altLang="en-US" sz="1400"/>
              <a:pPr eaLnBrk="1" hangingPunct="1"/>
              <a:t>2</a:t>
            </a:fld>
            <a:endParaRPr lang="en-US" altLang="en-US" sz="1400"/>
          </a:p>
        </p:txBody>
      </p:sp>
      <p:sp>
        <p:nvSpPr>
          <p:cNvPr id="16388"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16389" name="Rectangle 6"/>
          <p:cNvSpPr>
            <a:spLocks noChangeArrowheads="1"/>
          </p:cNvSpPr>
          <p:nvPr/>
        </p:nvSpPr>
        <p:spPr bwMode="auto">
          <a:xfrm>
            <a:off x="144463" y="1584325"/>
            <a:ext cx="8915400" cy="486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buFont typeface="Wingdings 3" pitchFamily="18" charset="2"/>
              <a:buNone/>
            </a:pPr>
            <a:r>
              <a:rPr lang="en-CA" altLang="en-US" sz="2500"/>
              <a:t>A </a:t>
            </a:r>
            <a:r>
              <a:rPr lang="en-CA" altLang="en-US" sz="2500" b="1" u="sng">
                <a:solidFill>
                  <a:srgbClr val="339933"/>
                </a:solidFill>
              </a:rPr>
              <a:t>relevant cost</a:t>
            </a:r>
            <a:r>
              <a:rPr lang="en-CA" altLang="en-US" sz="2500" u="sng">
                <a:solidFill>
                  <a:srgbClr val="339933"/>
                </a:solidFill>
              </a:rPr>
              <a:t> </a:t>
            </a:r>
            <a:r>
              <a:rPr lang="en-CA" altLang="en-US" sz="2500"/>
              <a:t>is a cost that differs between alternatives.</a:t>
            </a:r>
          </a:p>
          <a:p>
            <a:pPr algn="ctr" eaLnBrk="1" hangingPunct="1">
              <a:buFont typeface="Wingdings 3" pitchFamily="18" charset="2"/>
              <a:buNone/>
            </a:pPr>
            <a:endParaRPr lang="en-CA" altLang="en-US" sz="1000"/>
          </a:p>
          <a:p>
            <a:pPr algn="ctr" eaLnBrk="1" hangingPunct="1">
              <a:buFont typeface="Wingdings 3" pitchFamily="18" charset="2"/>
              <a:buNone/>
            </a:pPr>
            <a:r>
              <a:rPr lang="en-CA" altLang="en-US" sz="2500"/>
              <a:t>An </a:t>
            </a:r>
            <a:r>
              <a:rPr lang="en-CA" altLang="en-US" sz="2500" b="1" u="sng">
                <a:solidFill>
                  <a:srgbClr val="339933"/>
                </a:solidFill>
              </a:rPr>
              <a:t>avoidable cost </a:t>
            </a:r>
            <a:r>
              <a:rPr lang="en-CA" altLang="en-US" sz="2500"/>
              <a:t>is a cost that can be eliminated, in whole or in part, by choosing one alternative over another.</a:t>
            </a:r>
          </a:p>
          <a:p>
            <a:pPr algn="ctr" eaLnBrk="1" hangingPunct="1">
              <a:buFont typeface="Wingdings 3" pitchFamily="18" charset="2"/>
              <a:buNone/>
            </a:pPr>
            <a:endParaRPr lang="en-CA" altLang="en-US" sz="2000"/>
          </a:p>
          <a:p>
            <a:pPr algn="ctr" eaLnBrk="1" hangingPunct="1">
              <a:buFont typeface="Wingdings 3" pitchFamily="18" charset="2"/>
              <a:buNone/>
            </a:pPr>
            <a:r>
              <a:rPr lang="en-CA" altLang="en-US" sz="2500"/>
              <a:t>Avoidable costs are relevant costs.</a:t>
            </a:r>
          </a:p>
          <a:p>
            <a:pPr algn="ctr" eaLnBrk="1" hangingPunct="1">
              <a:buFont typeface="Wingdings 3" pitchFamily="18" charset="2"/>
              <a:buNone/>
            </a:pPr>
            <a:r>
              <a:rPr lang="en-CA" altLang="en-US" sz="2500"/>
              <a:t>Unavoidable costs are irrelevant costs.</a:t>
            </a:r>
          </a:p>
          <a:p>
            <a:pPr eaLnBrk="1" hangingPunct="1">
              <a:buFont typeface="Wingdings 3" pitchFamily="18" charset="2"/>
              <a:buNone/>
            </a:pPr>
            <a:endParaRPr lang="en-CA" altLang="en-US" sz="2000"/>
          </a:p>
          <a:p>
            <a:pPr eaLnBrk="1" hangingPunct="1">
              <a:buFont typeface="Wingdings 3" pitchFamily="18" charset="2"/>
              <a:buNone/>
            </a:pPr>
            <a:r>
              <a:rPr lang="en-CA" altLang="en-US" sz="2500"/>
              <a:t>Two broad categories of costs that are </a:t>
            </a:r>
            <a:r>
              <a:rPr lang="en-CA" altLang="en-US" sz="2500" b="1" u="sng">
                <a:solidFill>
                  <a:srgbClr val="339933"/>
                </a:solidFill>
              </a:rPr>
              <a:t>never relevant </a:t>
            </a:r>
            <a:r>
              <a:rPr lang="en-CA" altLang="en-US" sz="2500"/>
              <a:t>in any decision are: </a:t>
            </a:r>
          </a:p>
          <a:p>
            <a:pPr lvl="1" eaLnBrk="1" hangingPunct="1">
              <a:buClr>
                <a:schemeClr val="tx2"/>
              </a:buClr>
              <a:buFont typeface="Wingdings" pitchFamily="2" charset="2"/>
              <a:buChar char=""/>
            </a:pPr>
            <a:r>
              <a:rPr lang="en-CA" altLang="en-US" sz="2500"/>
              <a:t>Sunk costs.</a:t>
            </a:r>
          </a:p>
          <a:p>
            <a:pPr lvl="1" eaLnBrk="1" hangingPunct="1">
              <a:buClr>
                <a:schemeClr val="tx2"/>
              </a:buClr>
              <a:buFont typeface="Wingdings" pitchFamily="2" charset="2"/>
              <a:buChar char=""/>
            </a:pPr>
            <a:r>
              <a:rPr lang="en-CA" altLang="en-US" sz="2500"/>
              <a:t>Future costs that </a:t>
            </a:r>
            <a:r>
              <a:rPr lang="en-CA" altLang="en-US" sz="2500" b="1" u="sng">
                <a:solidFill>
                  <a:srgbClr val="339933"/>
                </a:solidFill>
              </a:rPr>
              <a:t>do not differ</a:t>
            </a:r>
            <a:r>
              <a:rPr lang="en-CA" altLang="en-US" sz="2500" u="sng">
                <a:solidFill>
                  <a:srgbClr val="339933"/>
                </a:solidFill>
              </a:rPr>
              <a:t> </a:t>
            </a:r>
            <a:r>
              <a:rPr lang="en-CA" altLang="en-US" sz="2500"/>
              <a:t>between the alternatives.</a:t>
            </a:r>
          </a:p>
          <a:p>
            <a:pPr algn="ctr" eaLnBrk="1" hangingPunct="1">
              <a:buFont typeface="Wingdings 3" pitchFamily="18" charset="2"/>
              <a:buNone/>
            </a:pPr>
            <a:endParaRPr lang="en-CA" altLang="en-US" sz="2500"/>
          </a:p>
        </p:txBody>
      </p:sp>
      <p:sp>
        <p:nvSpPr>
          <p:cNvPr id="16390"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Identifying Relevant Costs</a:t>
            </a:r>
          </a:p>
        </p:txBody>
      </p:sp>
    </p:spTree>
  </p:cSld>
  <p:clrMapOvr>
    <a:masterClrMapping/>
  </p:clrMapOvr>
  <p:transition>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433388" y="2322513"/>
            <a:ext cx="8305800" cy="2743200"/>
          </a:xfrm>
          <a:prstGeom prst="rect">
            <a:avLst/>
          </a:prstGeom>
          <a:solidFill>
            <a:srgbClr val="EBF7FF"/>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CA" altLang="en-US"/>
          </a:p>
        </p:txBody>
      </p:sp>
      <p:sp>
        <p:nvSpPr>
          <p:cNvPr id="17411" name="Rectangle 3"/>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Relevant Cost Analysis: A Two-Step Process</a:t>
            </a:r>
          </a:p>
        </p:txBody>
      </p:sp>
      <p:grpSp>
        <p:nvGrpSpPr>
          <p:cNvPr id="17412" name="Group 5"/>
          <p:cNvGrpSpPr>
            <a:grpSpLocks/>
          </p:cNvGrpSpPr>
          <p:nvPr/>
        </p:nvGrpSpPr>
        <p:grpSpPr bwMode="auto">
          <a:xfrm>
            <a:off x="665163" y="2506663"/>
            <a:ext cx="8610600" cy="2465387"/>
            <a:chOff x="288" y="1104"/>
            <a:chExt cx="5424" cy="1553"/>
          </a:xfrm>
        </p:grpSpPr>
        <p:sp>
          <p:nvSpPr>
            <p:cNvPr id="17416" name="Text Box 6"/>
            <p:cNvSpPr txBox="1">
              <a:spLocks noChangeArrowheads="1"/>
            </p:cNvSpPr>
            <p:nvPr/>
          </p:nvSpPr>
          <p:spPr bwMode="auto">
            <a:xfrm>
              <a:off x="1008" y="1104"/>
              <a:ext cx="4704" cy="1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CA" altLang="en-US" sz="2400" b="1"/>
                <a:t>Eliminate costs and benefits that do not differ between alternatives.</a:t>
              </a:r>
            </a:p>
            <a:p>
              <a:pPr eaLnBrk="1" hangingPunct="1">
                <a:spcBef>
                  <a:spcPct val="50000"/>
                </a:spcBef>
              </a:pPr>
              <a:r>
                <a:rPr lang="en-CA" altLang="en-US" sz="2400" b="1"/>
                <a:t>Use the remaining costs and benefits that      differ between alternatives in making the decision.  The costs that remain are the differential, or avoidable, costs.</a:t>
              </a:r>
            </a:p>
          </p:txBody>
        </p:sp>
        <p:sp>
          <p:nvSpPr>
            <p:cNvPr id="17417" name="Text Box 7"/>
            <p:cNvSpPr txBox="1">
              <a:spLocks noChangeArrowheads="1"/>
            </p:cNvSpPr>
            <p:nvPr/>
          </p:nvSpPr>
          <p:spPr bwMode="auto">
            <a:xfrm>
              <a:off x="288" y="1104"/>
              <a:ext cx="76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CA" altLang="en-US" sz="2400" b="1"/>
                <a:t>Step 1</a:t>
              </a:r>
            </a:p>
          </p:txBody>
        </p:sp>
        <p:sp>
          <p:nvSpPr>
            <p:cNvPr id="17418" name="Text Box 8"/>
            <p:cNvSpPr txBox="1">
              <a:spLocks noChangeArrowheads="1"/>
            </p:cNvSpPr>
            <p:nvPr/>
          </p:nvSpPr>
          <p:spPr bwMode="auto">
            <a:xfrm>
              <a:off x="288" y="1680"/>
              <a:ext cx="76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CA" altLang="en-US" sz="2400" b="1"/>
                <a:t>Step 2</a:t>
              </a:r>
            </a:p>
          </p:txBody>
        </p:sp>
      </p:grpSp>
      <p:sp>
        <p:nvSpPr>
          <p:cNvPr id="1741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LO1   </a:t>
            </a:r>
          </a:p>
        </p:txBody>
      </p:sp>
      <p:sp>
        <p:nvSpPr>
          <p:cNvPr id="1741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99E77F4-ECEE-49D0-B465-BDE03C13F984}" type="slidenum">
              <a:rPr lang="en-US" altLang="en-US" sz="1400"/>
              <a:pPr eaLnBrk="1" hangingPunct="1"/>
              <a:t>3</a:t>
            </a:fld>
            <a:endParaRPr lang="en-US" altLang="en-US" sz="1400"/>
          </a:p>
        </p:txBody>
      </p:sp>
      <p:sp>
        <p:nvSpPr>
          <p:cNvPr id="1741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strips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Different Costs for Different Purposes</a:t>
            </a:r>
          </a:p>
        </p:txBody>
      </p:sp>
      <p:sp>
        <p:nvSpPr>
          <p:cNvPr id="68611" name="Text Box 3"/>
          <p:cNvSpPr txBox="1">
            <a:spLocks noChangeArrowheads="1"/>
          </p:cNvSpPr>
          <p:nvPr/>
        </p:nvSpPr>
        <p:spPr bwMode="auto">
          <a:xfrm>
            <a:off x="1143000" y="2590800"/>
            <a:ext cx="7010400" cy="1800225"/>
          </a:xfrm>
          <a:prstGeom prst="rect">
            <a:avLst/>
          </a:prstGeom>
          <a:solidFill>
            <a:schemeClr val="accent1">
              <a:lumMod val="50000"/>
            </a:schemeClr>
          </a:solidFill>
          <a:ln w="9525">
            <a:solidFill>
              <a:schemeClr val="accent1"/>
            </a:solidFill>
            <a:miter lim="800000"/>
            <a:headEnd/>
            <a:tailEnd/>
          </a:ln>
        </p:spPr>
        <p:txBody>
          <a:bodyPr>
            <a:spAutoFit/>
          </a:bodyPr>
          <a:lstStyle/>
          <a:p>
            <a:pPr algn="ctr">
              <a:spcBef>
                <a:spcPct val="50000"/>
              </a:spcBef>
              <a:defRPr/>
            </a:pPr>
            <a:r>
              <a:rPr lang="en-CA" sz="3700" b="1" dirty="0">
                <a:solidFill>
                  <a:schemeClr val="accent2"/>
                </a:solidFill>
              </a:rPr>
              <a:t>Costs that are relevant in one decision situation may not be relevant in another context. </a:t>
            </a:r>
          </a:p>
        </p:txBody>
      </p:sp>
      <p:sp>
        <p:nvSpPr>
          <p:cNvPr id="18436"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LO1   </a:t>
            </a:r>
          </a:p>
        </p:txBody>
      </p:sp>
      <p:sp>
        <p:nvSpPr>
          <p:cNvPr id="18437"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BF29A70-77F0-4AC9-A8E5-BD7B2262CB74}" type="slidenum">
              <a:rPr lang="en-US" altLang="en-US" sz="1400"/>
              <a:pPr eaLnBrk="1" hangingPunct="1"/>
              <a:t>4</a:t>
            </a:fld>
            <a:endParaRPr lang="en-US" altLang="en-US" sz="1400"/>
          </a:p>
        </p:txBody>
      </p:sp>
      <p:sp>
        <p:nvSpPr>
          <p:cNvPr id="18438"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strips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
          <p:cNvSpPr txBox="1">
            <a:spLocks noChangeArrowheads="1"/>
          </p:cNvSpPr>
          <p:nvPr/>
        </p:nvSpPr>
        <p:spPr bwMode="auto">
          <a:xfrm>
            <a:off x="304800" y="1295400"/>
            <a:ext cx="83820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000"/>
              <a:t>The management of a company is considering a new labour saving machine that rents for $3,000 per year. Data about the company’s annual sales and costs with and without the new machine are:</a:t>
            </a:r>
          </a:p>
        </p:txBody>
      </p:sp>
      <p:graphicFrame>
        <p:nvGraphicFramePr>
          <p:cNvPr id="26627" name="Object 2"/>
          <p:cNvGraphicFramePr>
            <a:graphicFrameLocks noChangeAspect="1"/>
          </p:cNvGraphicFramePr>
          <p:nvPr/>
        </p:nvGraphicFramePr>
        <p:xfrm>
          <a:off x="228600" y="2395538"/>
          <a:ext cx="8666163" cy="4054475"/>
        </p:xfrm>
        <a:graphic>
          <a:graphicData uri="http://schemas.openxmlformats.org/presentationml/2006/ole">
            <mc:AlternateContent xmlns:mc="http://schemas.openxmlformats.org/markup-compatibility/2006">
              <mc:Choice xmlns:v="urn:schemas-microsoft-com:vml" Requires="v">
                <p:oleObj spid="_x0000_s26636" name="Worksheet" r:id="rId4" imgW="5657790" imgH="2657415" progId="Excel.Sheet.8">
                  <p:embed/>
                </p:oleObj>
              </mc:Choice>
              <mc:Fallback>
                <p:oleObj name="Worksheet" r:id="rId4" imgW="5657790" imgH="2657415" progId="Excel.Shee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2395538"/>
                        <a:ext cx="8666163" cy="405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628" name="Rectangle 6"/>
          <p:cNvSpPr>
            <a:spLocks noGrp="1"/>
          </p:cNvSpPr>
          <p:nvPr>
            <p:ph type="title"/>
          </p:nvPr>
        </p:nvSpPr>
        <p:spPr bwMode="auto">
          <a:xfrm>
            <a:off x="914400" y="-55563"/>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CA" altLang="en-US" sz="4400" b="1" smtClean="0">
                <a:solidFill>
                  <a:srgbClr val="339933"/>
                </a:solidFill>
                <a:effectLst/>
              </a:rPr>
              <a:t>Total and Differential Cost Approaches</a:t>
            </a:r>
          </a:p>
        </p:txBody>
      </p:sp>
      <p:sp>
        <p:nvSpPr>
          <p:cNvPr id="26629"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LO1   </a:t>
            </a:r>
          </a:p>
        </p:txBody>
      </p:sp>
      <p:sp>
        <p:nvSpPr>
          <p:cNvPr id="26630"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2487161-DC1C-4EDA-9432-A69F649C92EE}" type="slidenum">
              <a:rPr lang="en-US" altLang="en-US" sz="1400"/>
              <a:pPr eaLnBrk="1" hangingPunct="1"/>
              <a:t>5</a:t>
            </a:fld>
            <a:endParaRPr lang="en-US" altLang="en-US" sz="1400"/>
          </a:p>
        </p:txBody>
      </p:sp>
      <p:sp>
        <p:nvSpPr>
          <p:cNvPr id="26631"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0" name="Object 2"/>
          <p:cNvGraphicFramePr>
            <a:graphicFrameLocks noChangeAspect="1"/>
          </p:cNvGraphicFramePr>
          <p:nvPr/>
        </p:nvGraphicFramePr>
        <p:xfrm>
          <a:off x="2286000" y="2057400"/>
          <a:ext cx="6551613" cy="3138488"/>
        </p:xfrm>
        <a:graphic>
          <a:graphicData uri="http://schemas.openxmlformats.org/presentationml/2006/ole">
            <mc:AlternateContent xmlns:mc="http://schemas.openxmlformats.org/markup-compatibility/2006">
              <mc:Choice xmlns:v="urn:schemas-microsoft-com:vml" Requires="v">
                <p:oleObj spid="_x0000_s27666" name="Worksheet" r:id="rId4" imgW="6419734" imgH="3028925" progId="Excel.Sheet.8">
                  <p:embed/>
                </p:oleObj>
              </mc:Choice>
              <mc:Fallback>
                <p:oleObj name="Worksheet" r:id="rId4" imgW="6419734" imgH="3028925" progId="Excel.Shee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0" y="2057400"/>
                        <a:ext cx="6551613" cy="3138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7651" name="Text Box 4"/>
          <p:cNvSpPr txBox="1">
            <a:spLocks noChangeArrowheads="1"/>
          </p:cNvSpPr>
          <p:nvPr/>
        </p:nvSpPr>
        <p:spPr bwMode="auto">
          <a:xfrm>
            <a:off x="304800" y="1295400"/>
            <a:ext cx="8382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000">
                <a:solidFill>
                  <a:srgbClr val="000000"/>
                </a:solidFill>
              </a:rPr>
              <a:t>As you can see, the only costs that differ between the alternatives are the direct labour costs savings and the increase in fixed rental costs.</a:t>
            </a:r>
          </a:p>
        </p:txBody>
      </p:sp>
      <p:sp>
        <p:nvSpPr>
          <p:cNvPr id="329734" name="Rectangle 6"/>
          <p:cNvSpPr>
            <a:spLocks noChangeArrowheads="1"/>
          </p:cNvSpPr>
          <p:nvPr/>
        </p:nvSpPr>
        <p:spPr bwMode="auto">
          <a:xfrm>
            <a:off x="457200" y="3886200"/>
            <a:ext cx="6324600" cy="2590800"/>
          </a:xfrm>
          <a:prstGeom prst="rect">
            <a:avLst/>
          </a:prstGeom>
          <a:solidFill>
            <a:schemeClr val="accent1">
              <a:lumMod val="40000"/>
              <a:lumOff val="60000"/>
            </a:schemeClr>
          </a:solidFill>
          <a:ln w="9525">
            <a:solidFill>
              <a:srgbClr val="000000"/>
            </a:solidFill>
            <a:miter lim="800000"/>
            <a:headEnd/>
            <a:tailEnd/>
          </a:ln>
          <a:effectLst>
            <a:outerShdw dist="35921" dir="2700000" algn="ctr" rotWithShape="0">
              <a:srgbClr val="000000"/>
            </a:outerShdw>
          </a:effectLst>
        </p:spPr>
        <p:txBody>
          <a:bodyPr wrap="none" anchor="ctr"/>
          <a:lstStyle/>
          <a:p>
            <a:pPr algn="ctr">
              <a:defRPr/>
            </a:pPr>
            <a:r>
              <a:rPr lang="en-CA" sz="2200" b="1" dirty="0">
                <a:solidFill>
                  <a:schemeClr val="tx2">
                    <a:lumMod val="50000"/>
                  </a:schemeClr>
                </a:solidFill>
                <a:latin typeface="Arial" pitchFamily="34" charset="0"/>
              </a:rPr>
              <a:t>We can efficiently analyze the decision by</a:t>
            </a:r>
            <a:br>
              <a:rPr lang="en-CA" sz="2200" b="1" dirty="0">
                <a:solidFill>
                  <a:schemeClr val="tx2">
                    <a:lumMod val="50000"/>
                  </a:schemeClr>
                </a:solidFill>
                <a:latin typeface="Arial" pitchFamily="34" charset="0"/>
              </a:rPr>
            </a:br>
            <a:r>
              <a:rPr lang="en-CA" sz="2200" b="1" dirty="0">
                <a:solidFill>
                  <a:schemeClr val="tx2">
                    <a:lumMod val="50000"/>
                  </a:schemeClr>
                </a:solidFill>
                <a:latin typeface="Arial" pitchFamily="34" charset="0"/>
              </a:rPr>
              <a:t>looking at the different costs and revenues </a:t>
            </a:r>
            <a:br>
              <a:rPr lang="en-CA" sz="2200" b="1" dirty="0">
                <a:solidFill>
                  <a:schemeClr val="tx2">
                    <a:lumMod val="50000"/>
                  </a:schemeClr>
                </a:solidFill>
                <a:latin typeface="Arial" pitchFamily="34" charset="0"/>
              </a:rPr>
            </a:br>
            <a:r>
              <a:rPr lang="en-CA" sz="2200" b="1" dirty="0">
                <a:solidFill>
                  <a:schemeClr val="tx2">
                    <a:lumMod val="50000"/>
                  </a:schemeClr>
                </a:solidFill>
                <a:latin typeface="Arial" pitchFamily="34" charset="0"/>
              </a:rPr>
              <a:t>and arrive at the same solution</a:t>
            </a:r>
            <a:r>
              <a:rPr lang="en-CA" sz="2400" b="1" dirty="0">
                <a:solidFill>
                  <a:schemeClr val="tx2">
                    <a:lumMod val="50000"/>
                  </a:schemeClr>
                </a:solidFill>
                <a:latin typeface="Times New Roman" pitchFamily="18" charset="0"/>
              </a:rPr>
              <a:t>.</a:t>
            </a:r>
          </a:p>
          <a:p>
            <a:pPr algn="ctr">
              <a:defRPr/>
            </a:pPr>
            <a:endParaRPr lang="en-CA" sz="2400" b="1" dirty="0">
              <a:solidFill>
                <a:schemeClr val="tx2">
                  <a:lumMod val="50000"/>
                </a:schemeClr>
              </a:solidFill>
              <a:latin typeface="Times New Roman" pitchFamily="18" charset="0"/>
            </a:endParaRPr>
          </a:p>
          <a:p>
            <a:pPr algn="ctr">
              <a:defRPr/>
            </a:pPr>
            <a:endParaRPr lang="en-CA" sz="2400" dirty="0">
              <a:solidFill>
                <a:schemeClr val="tx2">
                  <a:lumMod val="50000"/>
                </a:schemeClr>
              </a:solidFill>
              <a:latin typeface="Times New Roman" pitchFamily="18" charset="0"/>
            </a:endParaRPr>
          </a:p>
          <a:p>
            <a:pPr algn="ctr">
              <a:defRPr/>
            </a:pPr>
            <a:endParaRPr lang="en-CA" sz="2400" dirty="0">
              <a:solidFill>
                <a:schemeClr val="tx2">
                  <a:lumMod val="50000"/>
                </a:schemeClr>
              </a:solidFill>
              <a:latin typeface="Times New Roman" pitchFamily="18" charset="0"/>
            </a:endParaRPr>
          </a:p>
          <a:p>
            <a:pPr algn="ctr">
              <a:defRPr/>
            </a:pPr>
            <a:endParaRPr lang="en-CA" sz="2400" dirty="0">
              <a:solidFill>
                <a:schemeClr val="tx2">
                  <a:lumMod val="50000"/>
                </a:schemeClr>
              </a:solidFill>
              <a:latin typeface="Times New Roman" pitchFamily="18" charset="0"/>
            </a:endParaRPr>
          </a:p>
        </p:txBody>
      </p:sp>
      <p:graphicFrame>
        <p:nvGraphicFramePr>
          <p:cNvPr id="27653" name="Object 3"/>
          <p:cNvGraphicFramePr>
            <a:graphicFrameLocks noChangeAspect="1"/>
          </p:cNvGraphicFramePr>
          <p:nvPr/>
        </p:nvGraphicFramePr>
        <p:xfrm>
          <a:off x="615950" y="5029200"/>
          <a:ext cx="6013450" cy="1233488"/>
        </p:xfrm>
        <a:graphic>
          <a:graphicData uri="http://schemas.openxmlformats.org/presentationml/2006/ole">
            <mc:AlternateContent xmlns:mc="http://schemas.openxmlformats.org/markup-compatibility/2006">
              <mc:Choice xmlns:v="urn:schemas-microsoft-com:vml" Requires="v">
                <p:oleObj spid="_x0000_s27667" name="Worksheet" r:id="rId6" imgW="4429190" imgH="914535" progId="Excel.Sheet.8">
                  <p:embed/>
                </p:oleObj>
              </mc:Choice>
              <mc:Fallback>
                <p:oleObj name="Worksheet" r:id="rId6" imgW="4429190" imgH="914535" progId="Excel.Sheet.8">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5950" y="5029200"/>
                        <a:ext cx="6013450" cy="1233488"/>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7654"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LO1   </a:t>
            </a:r>
          </a:p>
        </p:txBody>
      </p:sp>
      <p:sp>
        <p:nvSpPr>
          <p:cNvPr id="27655"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4273732-E4D7-4430-895D-F44D99037DC0}" type="slidenum">
              <a:rPr lang="en-US" altLang="en-US" sz="1400"/>
              <a:pPr eaLnBrk="1" hangingPunct="1"/>
              <a:t>6</a:t>
            </a:fld>
            <a:endParaRPr lang="en-US" altLang="en-US" sz="1400"/>
          </a:p>
        </p:txBody>
      </p:sp>
      <p:sp>
        <p:nvSpPr>
          <p:cNvPr id="27656"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27657" name="Rectangle 6"/>
          <p:cNvSpPr>
            <a:spLocks noGrp="1"/>
          </p:cNvSpPr>
          <p:nvPr>
            <p:ph type="title"/>
          </p:nvPr>
        </p:nvSpPr>
        <p:spPr bwMode="auto">
          <a:xfrm>
            <a:off x="914400" y="-55563"/>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CA" altLang="en-US" sz="4400" b="1" smtClean="0">
                <a:solidFill>
                  <a:srgbClr val="339933"/>
                </a:solidFill>
                <a:effectLst/>
              </a:rPr>
              <a:t>Total and Differential Cost Approaches</a:t>
            </a:r>
          </a:p>
        </p:txBody>
      </p:sp>
    </p:spTree>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3"/>
          <p:cNvSpPr txBox="1">
            <a:spLocks noChangeArrowheads="1"/>
          </p:cNvSpPr>
          <p:nvPr/>
        </p:nvSpPr>
        <p:spPr bwMode="auto">
          <a:xfrm>
            <a:off x="457200" y="1676400"/>
            <a:ext cx="8153400" cy="4373563"/>
          </a:xfrm>
          <a:prstGeom prst="rect">
            <a:avLst/>
          </a:prstGeom>
          <a:solidFill>
            <a:srgbClr val="EBF7FF"/>
          </a:solidFill>
          <a:ln w="9525">
            <a:solidFill>
              <a:schemeClr val="tx2"/>
            </a:solidFill>
            <a:miter lim="800000"/>
            <a:headEnd/>
            <a:tailEnd/>
          </a:ln>
        </p:spPr>
        <p:txBody>
          <a:bodyPr>
            <a:spAutoFit/>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CA" altLang="en-US" sz="2800" b="1">
                <a:solidFill>
                  <a:schemeClr val="tx2"/>
                </a:solidFill>
              </a:rPr>
              <a:t>Using the differential approach is desirable for two reasons:</a:t>
            </a:r>
          </a:p>
          <a:p>
            <a:pPr eaLnBrk="1" hangingPunct="1">
              <a:spcBef>
                <a:spcPct val="50000"/>
              </a:spcBef>
              <a:buFontTx/>
              <a:buAutoNum type="arabicPeriod"/>
            </a:pPr>
            <a:r>
              <a:rPr lang="en-CA" altLang="en-US" sz="2800" b="1">
                <a:solidFill>
                  <a:schemeClr val="tx2"/>
                </a:solidFill>
              </a:rPr>
              <a:t>Only rarely will enough information be available to prepare detailed income statements for both alternatives.</a:t>
            </a:r>
          </a:p>
          <a:p>
            <a:pPr eaLnBrk="1" hangingPunct="1">
              <a:spcBef>
                <a:spcPct val="50000"/>
              </a:spcBef>
              <a:buFontTx/>
              <a:buAutoNum type="arabicPeriod"/>
            </a:pPr>
            <a:r>
              <a:rPr lang="en-CA" altLang="en-US" sz="2800" b="1">
                <a:solidFill>
                  <a:schemeClr val="tx2"/>
                </a:solidFill>
              </a:rPr>
              <a:t>Mingling irrelevant costs with relevant costs may cause confusion and distract attention away from the information that is really critical.</a:t>
            </a:r>
          </a:p>
        </p:txBody>
      </p:sp>
      <p:sp>
        <p:nvSpPr>
          <p:cNvPr id="28675"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LO1   </a:t>
            </a:r>
          </a:p>
        </p:txBody>
      </p:sp>
      <p:sp>
        <p:nvSpPr>
          <p:cNvPr id="28676"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5353FF5-FE20-42A2-9A02-1872338C49C3}" type="slidenum">
              <a:rPr lang="en-US" altLang="en-US" sz="1400"/>
              <a:pPr eaLnBrk="1" hangingPunct="1"/>
              <a:t>7</a:t>
            </a:fld>
            <a:endParaRPr lang="en-US" altLang="en-US" sz="1400"/>
          </a:p>
        </p:txBody>
      </p:sp>
      <p:sp>
        <p:nvSpPr>
          <p:cNvPr id="28677"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28678" name="Rectangle 6"/>
          <p:cNvSpPr>
            <a:spLocks noGrp="1"/>
          </p:cNvSpPr>
          <p:nvPr>
            <p:ph type="title"/>
          </p:nvPr>
        </p:nvSpPr>
        <p:spPr bwMode="auto">
          <a:xfrm>
            <a:off x="914400" y="-55563"/>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CA" altLang="en-US" sz="4400" b="1" smtClean="0">
                <a:solidFill>
                  <a:srgbClr val="339933"/>
                </a:solidFill>
                <a:effectLst/>
              </a:rPr>
              <a:t>Total and Differential Cost Approaches</a:t>
            </a:r>
          </a:p>
        </p:txBody>
      </p:sp>
    </p:spTree>
  </p:cSld>
  <p:clrMapOvr>
    <a:masterClrMapping/>
  </p:clrMapOvr>
  <p:transition>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Adding/Dropping Segments</a:t>
            </a:r>
          </a:p>
        </p:txBody>
      </p:sp>
      <p:sp>
        <p:nvSpPr>
          <p:cNvPr id="29699" name="Rectangle 3"/>
          <p:cNvSpPr>
            <a:spLocks noGrp="1"/>
          </p:cNvSpPr>
          <p:nvPr>
            <p:ph type="body" idx="1"/>
          </p:nvPr>
        </p:nvSpPr>
        <p:spPr bwMode="auto">
          <a:xfrm>
            <a:off x="704850" y="2084388"/>
            <a:ext cx="7724775" cy="3578225"/>
          </a:xfrm>
          <a:solidFill>
            <a:srgbClr val="C0C0C0"/>
          </a:solidFill>
          <a:ln w="12700">
            <a:solidFill>
              <a:srgbClr val="000000"/>
            </a:solidFill>
            <a:miter lim="800000"/>
            <a:headEnd/>
            <a:tailEnd/>
          </a:ln>
        </p:spPr>
        <p:txBody>
          <a:bodyPr vert="horz" wrap="square" lIns="90488" tIns="44450" rIns="90488" bIns="44450" numCol="1" anchor="t" anchorCtr="0" compatLnSpc="1">
            <a:prstTxWarp prst="textNoShape">
              <a:avLst/>
            </a:prstTxWarp>
          </a:bodyPr>
          <a:lstStyle/>
          <a:p>
            <a:pPr algn="ctr">
              <a:buFont typeface="Wingdings 3" pitchFamily="18" charset="2"/>
              <a:buNone/>
            </a:pPr>
            <a:r>
              <a:rPr lang="en-CA" altLang="en-US" b="1" smtClean="0">
                <a:latin typeface="Arial" charset="0"/>
                <a:cs typeface="Arial" charset="0"/>
              </a:rPr>
              <a:t>One of the most important decisions managers make is whether to add or drop a business segment, such as a product or a store.</a:t>
            </a:r>
            <a:br>
              <a:rPr lang="en-CA" altLang="en-US" b="1" smtClean="0">
                <a:latin typeface="Arial" charset="0"/>
                <a:cs typeface="Arial" charset="0"/>
              </a:rPr>
            </a:br>
            <a:endParaRPr lang="en-CA" altLang="en-US" b="1" smtClean="0">
              <a:latin typeface="Arial" charset="0"/>
              <a:cs typeface="Arial" charset="0"/>
            </a:endParaRPr>
          </a:p>
          <a:p>
            <a:pPr algn="ctr">
              <a:buFont typeface="Wingdings 3" pitchFamily="18" charset="2"/>
              <a:buNone/>
            </a:pPr>
            <a:r>
              <a:rPr lang="en-CA" altLang="en-US" sz="3000" b="1" smtClean="0">
                <a:solidFill>
                  <a:srgbClr val="008000"/>
                </a:solidFill>
                <a:latin typeface="Arial" charset="0"/>
                <a:cs typeface="Arial" charset="0"/>
              </a:rPr>
              <a:t>Let’s see how relevant costs should be used in this type of decision.</a:t>
            </a:r>
          </a:p>
        </p:txBody>
      </p:sp>
      <p:sp>
        <p:nvSpPr>
          <p:cNvPr id="29700"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29701"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433FF38-9EB2-4970-A922-99D22F8CE125}" type="slidenum">
              <a:rPr lang="en-US" altLang="en-US" sz="1400"/>
              <a:pPr eaLnBrk="1" hangingPunct="1"/>
              <a:t>8</a:t>
            </a:fld>
            <a:endParaRPr lang="en-US" altLang="en-US" sz="1400"/>
          </a:p>
        </p:txBody>
      </p:sp>
      <p:sp>
        <p:nvSpPr>
          <p:cNvPr id="29702"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strips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5" name="Rectangle 3"/>
          <p:cNvSpPr>
            <a:spLocks noGrp="1"/>
          </p:cNvSpPr>
          <p:nvPr>
            <p:ph type="body" idx="1"/>
          </p:nvPr>
        </p:nvSpPr>
        <p:spPr>
          <a:xfrm>
            <a:off x="1235075" y="1966913"/>
            <a:ext cx="6642100" cy="3571875"/>
          </a:xfrm>
          <a:solidFill>
            <a:schemeClr val="accent1">
              <a:lumMod val="60000"/>
              <a:lumOff val="40000"/>
            </a:schemeClr>
          </a:solidFill>
          <a:ln w="12700">
            <a:solidFill>
              <a:srgbClr val="000000"/>
            </a:solidFill>
          </a:ln>
          <a:effectLst>
            <a:outerShdw dist="35921" dir="2700000" algn="ctr" rotWithShape="0">
              <a:srgbClr val="000000"/>
            </a:outerShdw>
          </a:effectLst>
        </p:spPr>
        <p:txBody>
          <a:bodyPr lIns="90488" tIns="44450" rIns="90488" bIns="44450"/>
          <a:lstStyle/>
          <a:p>
            <a:pPr algn="ctr">
              <a:buFont typeface="Wingdings 3" pitchFamily="18" charset="2"/>
              <a:buNone/>
              <a:defRPr/>
            </a:pPr>
            <a:r>
              <a:rPr lang="en-CA" b="1" dirty="0">
                <a:solidFill>
                  <a:schemeClr val="tx2">
                    <a:lumMod val="50000"/>
                  </a:schemeClr>
                </a:solidFill>
                <a:latin typeface="Arial" pitchFamily="34" charset="0"/>
                <a:cs typeface="Arial" pitchFamily="34" charset="0"/>
              </a:rPr>
              <a:t>Due to the declining popularity of digital watches, Lovell Company’s digital watch line has not reported a profit for several years.  Lovell is considering discontinuing this product line.</a:t>
            </a:r>
          </a:p>
        </p:txBody>
      </p:sp>
      <p:sp>
        <p:nvSpPr>
          <p:cNvPr id="3072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3072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6474DF0-4A0E-4732-BAA5-A2EE2442F05E}" type="slidenum">
              <a:rPr lang="en-US" altLang="en-US" sz="1400"/>
              <a:pPr eaLnBrk="1" hangingPunct="1"/>
              <a:t>9</a:t>
            </a:fld>
            <a:endParaRPr lang="en-US" altLang="en-US" sz="1400"/>
          </a:p>
        </p:txBody>
      </p:sp>
      <p:sp>
        <p:nvSpPr>
          <p:cNvPr id="3072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30726"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Adding/Dropping Segments</a:t>
            </a:r>
          </a:p>
        </p:txBody>
      </p:sp>
    </p:spTree>
  </p:cSld>
  <p:clrMapOvr>
    <a:masterClrMapping/>
  </p:clrMapOvr>
  <p:transition>
    <p:strips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A Contribution Margin Approach</a:t>
            </a:r>
          </a:p>
        </p:txBody>
      </p:sp>
      <p:sp>
        <p:nvSpPr>
          <p:cNvPr id="337923" name="Rectangle 3"/>
          <p:cNvSpPr>
            <a:spLocks noGrp="1"/>
          </p:cNvSpPr>
          <p:nvPr>
            <p:ph type="body" idx="1"/>
          </p:nvPr>
        </p:nvSpPr>
        <p:spPr>
          <a:xfrm>
            <a:off x="457200" y="1968500"/>
            <a:ext cx="8229600" cy="3895725"/>
          </a:xfrm>
          <a:solidFill>
            <a:schemeClr val="accent1">
              <a:lumMod val="40000"/>
              <a:lumOff val="60000"/>
            </a:schemeClr>
          </a:solidFill>
          <a:ln w="12699">
            <a:solidFill>
              <a:srgbClr val="000000"/>
            </a:solidFill>
          </a:ln>
        </p:spPr>
        <p:txBody>
          <a:bodyPr lIns="90488" tIns="44450" rIns="90488" bIns="44450"/>
          <a:lstStyle/>
          <a:p>
            <a:pPr algn="ctr">
              <a:buFont typeface="Wingdings 3" pitchFamily="18" charset="2"/>
              <a:buNone/>
              <a:defRPr/>
            </a:pPr>
            <a:r>
              <a:rPr lang="en-CA" b="1" dirty="0">
                <a:solidFill>
                  <a:schemeClr val="accent1">
                    <a:lumMod val="75000"/>
                  </a:schemeClr>
                </a:solidFill>
                <a:latin typeface="Arial" pitchFamily="34" charset="0"/>
                <a:cs typeface="Arial" pitchFamily="34" charset="0"/>
              </a:rPr>
              <a:t>DECISION RULE</a:t>
            </a:r>
          </a:p>
          <a:p>
            <a:pPr algn="ctr">
              <a:buFont typeface="Wingdings 3" pitchFamily="18" charset="2"/>
              <a:buNone/>
              <a:defRPr/>
            </a:pPr>
            <a:r>
              <a:rPr lang="en-CA" dirty="0">
                <a:latin typeface="Arial" pitchFamily="34" charset="0"/>
                <a:cs typeface="Arial" pitchFamily="34" charset="0"/>
              </a:rPr>
              <a:t>Lovell should drop the digital watch segment only if its profit would increase. This would only happen if the fixed cost savings </a:t>
            </a:r>
            <a:r>
              <a:rPr lang="en-CA" i="1" dirty="0">
                <a:solidFill>
                  <a:srgbClr val="FF0000"/>
                </a:solidFill>
                <a:latin typeface="Arial" pitchFamily="34" charset="0"/>
                <a:cs typeface="Arial" pitchFamily="34" charset="0"/>
              </a:rPr>
              <a:t>exceed</a:t>
            </a:r>
            <a:r>
              <a:rPr lang="en-CA" dirty="0">
                <a:latin typeface="Arial" pitchFamily="34" charset="0"/>
                <a:cs typeface="Arial" pitchFamily="34" charset="0"/>
              </a:rPr>
              <a:t> the lost contribution margin.</a:t>
            </a:r>
            <a:br>
              <a:rPr lang="en-CA" dirty="0">
                <a:latin typeface="Arial" pitchFamily="34" charset="0"/>
                <a:cs typeface="Arial" pitchFamily="34" charset="0"/>
              </a:rPr>
            </a:br>
            <a:endParaRPr lang="en-CA" dirty="0">
              <a:latin typeface="Arial" pitchFamily="34" charset="0"/>
              <a:cs typeface="Arial" pitchFamily="34" charset="0"/>
            </a:endParaRPr>
          </a:p>
          <a:p>
            <a:pPr algn="ctr">
              <a:buFont typeface="Wingdings 3" pitchFamily="18" charset="2"/>
              <a:buNone/>
              <a:defRPr/>
            </a:pPr>
            <a:r>
              <a:rPr lang="en-CA" sz="3000" dirty="0">
                <a:solidFill>
                  <a:srgbClr val="006600"/>
                </a:solidFill>
                <a:latin typeface="Arial" pitchFamily="34" charset="0"/>
                <a:cs typeface="Arial" pitchFamily="34" charset="0"/>
              </a:rPr>
              <a:t>Let’s look at this solution.</a:t>
            </a:r>
          </a:p>
        </p:txBody>
      </p:sp>
      <p:sp>
        <p:nvSpPr>
          <p:cNvPr id="31748"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31749"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66895E1-1825-457A-8E47-A3735C9D9833}" type="slidenum">
              <a:rPr lang="en-US" altLang="en-US" sz="1400"/>
              <a:pPr eaLnBrk="1" hangingPunct="1"/>
              <a:t>10</a:t>
            </a:fld>
            <a:endParaRPr lang="en-US" altLang="en-US" sz="1400"/>
          </a:p>
        </p:txBody>
      </p:sp>
      <p:sp>
        <p:nvSpPr>
          <p:cNvPr id="31750"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check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p:cNvSpPr>
          <p:nvPr>
            <p:ph type="title"/>
          </p:nvPr>
        </p:nvSpPr>
        <p:spPr bwMode="auto">
          <a:xfrm>
            <a:off x="782638" y="152400"/>
            <a:ext cx="83058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Adding/Dropping Segments</a:t>
            </a:r>
          </a:p>
        </p:txBody>
      </p:sp>
      <p:graphicFrame>
        <p:nvGraphicFramePr>
          <p:cNvPr id="32771" name="Object 2"/>
          <p:cNvGraphicFramePr>
            <a:graphicFrameLocks/>
          </p:cNvGraphicFramePr>
          <p:nvPr/>
        </p:nvGraphicFramePr>
        <p:xfrm>
          <a:off x="541338" y="1279525"/>
          <a:ext cx="8153400" cy="5181600"/>
        </p:xfrm>
        <a:graphic>
          <a:graphicData uri="http://schemas.openxmlformats.org/presentationml/2006/ole">
            <mc:AlternateContent xmlns:mc="http://schemas.openxmlformats.org/markup-compatibility/2006">
              <mc:Choice xmlns:v="urn:schemas-microsoft-com:vml" Requires="v">
                <p:oleObj spid="_x0000_s32779" name="Worksheet" r:id="rId4" imgW="4000524" imgH="2628883" progId="Excel.Sheet.8">
                  <p:embed/>
                </p:oleObj>
              </mc:Choice>
              <mc:Fallback>
                <p:oleObj name="Worksheet" r:id="rId4" imgW="4000524" imgH="2628883"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1338" y="1279525"/>
                        <a:ext cx="8153400" cy="5181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772"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32773"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B5F3062-76F6-4CE6-823E-26841D8C7FD3}" type="slidenum">
              <a:rPr lang="en-US" altLang="en-US" sz="1400"/>
              <a:pPr eaLnBrk="1" hangingPunct="1"/>
              <a:t>11</a:t>
            </a:fld>
            <a:endParaRPr lang="en-US" altLang="en-US" sz="1400"/>
          </a:p>
        </p:txBody>
      </p:sp>
      <p:sp>
        <p:nvSpPr>
          <p:cNvPr id="32774"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4" name="Object 2"/>
          <p:cNvGraphicFramePr>
            <a:graphicFrameLocks/>
          </p:cNvGraphicFramePr>
          <p:nvPr/>
        </p:nvGraphicFramePr>
        <p:xfrm>
          <a:off x="541338" y="1279525"/>
          <a:ext cx="8153400" cy="5181600"/>
        </p:xfrm>
        <a:graphic>
          <a:graphicData uri="http://schemas.openxmlformats.org/presentationml/2006/ole">
            <mc:AlternateContent xmlns:mc="http://schemas.openxmlformats.org/markup-compatibility/2006">
              <mc:Choice xmlns:v="urn:schemas-microsoft-com:vml" Requires="v">
                <p:oleObj spid="_x0000_s33804" name="Worksheet" r:id="rId4" imgW="4000524" imgH="2628883" progId="Excel.Sheet.8">
                  <p:embed/>
                </p:oleObj>
              </mc:Choice>
              <mc:Fallback>
                <p:oleObj name="Worksheet" r:id="rId4" imgW="4000524" imgH="2628883"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1338" y="1279525"/>
                        <a:ext cx="8153400" cy="5181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3795" name="Rectangle 4"/>
          <p:cNvSpPr>
            <a:spLocks noChangeArrowheads="1"/>
          </p:cNvSpPr>
          <p:nvPr/>
        </p:nvSpPr>
        <p:spPr bwMode="auto">
          <a:xfrm>
            <a:off x="304800" y="2125663"/>
            <a:ext cx="8382000" cy="2582862"/>
          </a:xfrm>
          <a:prstGeom prst="rect">
            <a:avLst/>
          </a:prstGeom>
          <a:solidFill>
            <a:srgbClr val="339966"/>
          </a:solidFill>
          <a:ln w="12700">
            <a:solidFill>
              <a:srgbClr val="000000"/>
            </a:solidFill>
            <a:miter lim="800000"/>
            <a:headEnd/>
            <a:tailEnd/>
          </a:ln>
          <a:effectLst>
            <a:outerShdw dist="71842" dir="2700000" algn="ctr" rotWithShape="0">
              <a:srgbClr val="000000"/>
            </a:outerShdw>
          </a:effectLst>
        </p:spPr>
        <p:txBody>
          <a:bodyPr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700"/>
              <a:t>Investigation has revealed that </a:t>
            </a:r>
            <a:r>
              <a:rPr lang="en-CA" altLang="en-US" sz="2700">
                <a:solidFill>
                  <a:srgbClr val="FFFFFF"/>
                </a:solidFill>
              </a:rPr>
              <a:t>total fixed general factory overhead</a:t>
            </a:r>
            <a:r>
              <a:rPr lang="en-CA" altLang="en-US" sz="2700">
                <a:solidFill>
                  <a:srgbClr val="FFFF00"/>
                </a:solidFill>
              </a:rPr>
              <a:t> </a:t>
            </a:r>
            <a:r>
              <a:rPr lang="en-CA" altLang="en-US" sz="2700"/>
              <a:t>and</a:t>
            </a:r>
            <a:r>
              <a:rPr lang="en-CA" altLang="en-US" sz="2700">
                <a:solidFill>
                  <a:srgbClr val="FFFF00"/>
                </a:solidFill>
              </a:rPr>
              <a:t> </a:t>
            </a:r>
            <a:r>
              <a:rPr lang="en-CA" altLang="en-US" sz="2700">
                <a:solidFill>
                  <a:srgbClr val="FFFFFF"/>
                </a:solidFill>
              </a:rPr>
              <a:t>general administrative expenses</a:t>
            </a:r>
            <a:r>
              <a:rPr lang="en-CA" altLang="en-US" sz="2700">
                <a:solidFill>
                  <a:srgbClr val="FFFF00"/>
                </a:solidFill>
              </a:rPr>
              <a:t> </a:t>
            </a:r>
            <a:r>
              <a:rPr lang="en-CA" altLang="en-US" sz="2700"/>
              <a:t>would not be affected if the digital watch line is dropped. The fixed general factory overhead and general administrative expenses assigned to this product would be reallocated to other product lines.</a:t>
            </a:r>
          </a:p>
        </p:txBody>
      </p:sp>
      <p:sp>
        <p:nvSpPr>
          <p:cNvPr id="33796"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33797"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FD7D67A-3241-4FD0-BFF3-30479EC7C514}" type="slidenum">
              <a:rPr lang="en-US" altLang="en-US" sz="1400"/>
              <a:pPr eaLnBrk="1" hangingPunct="1"/>
              <a:t>12</a:t>
            </a:fld>
            <a:endParaRPr lang="en-US" altLang="en-US" sz="1400"/>
          </a:p>
        </p:txBody>
      </p:sp>
      <p:sp>
        <p:nvSpPr>
          <p:cNvPr id="33798"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33799" name="Rectangle 2"/>
          <p:cNvSpPr>
            <a:spLocks noGrp="1"/>
          </p:cNvSpPr>
          <p:nvPr>
            <p:ph type="title"/>
          </p:nvPr>
        </p:nvSpPr>
        <p:spPr bwMode="auto">
          <a:xfrm>
            <a:off x="782638" y="152400"/>
            <a:ext cx="83058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Adding/Dropping Segments</a:t>
            </a:r>
          </a:p>
        </p:txBody>
      </p:sp>
    </p:spTree>
  </p:cSld>
  <p:clrMapOvr>
    <a:masterClrMapping/>
  </p:clrMapOvr>
  <p:transition>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8" name="Object 2"/>
          <p:cNvGraphicFramePr>
            <a:graphicFrameLocks/>
          </p:cNvGraphicFramePr>
          <p:nvPr/>
        </p:nvGraphicFramePr>
        <p:xfrm>
          <a:off x="541338" y="1279525"/>
          <a:ext cx="8153400" cy="5181600"/>
        </p:xfrm>
        <a:graphic>
          <a:graphicData uri="http://schemas.openxmlformats.org/presentationml/2006/ole">
            <mc:AlternateContent xmlns:mc="http://schemas.openxmlformats.org/markup-compatibility/2006">
              <mc:Choice xmlns:v="urn:schemas-microsoft-com:vml" Requires="v">
                <p:oleObj spid="_x0000_s34829" name="Worksheet" r:id="rId4" imgW="4000524" imgH="2628883" progId="Excel.Sheet.8">
                  <p:embed/>
                </p:oleObj>
              </mc:Choice>
              <mc:Fallback>
                <p:oleObj name="Worksheet" r:id="rId4" imgW="4000524" imgH="2628883"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1338" y="1279525"/>
                        <a:ext cx="8153400" cy="5181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4819" name="Rectangle 4"/>
          <p:cNvSpPr>
            <a:spLocks noChangeArrowheads="1"/>
          </p:cNvSpPr>
          <p:nvPr/>
        </p:nvSpPr>
        <p:spPr bwMode="auto">
          <a:xfrm>
            <a:off x="927100" y="2312988"/>
            <a:ext cx="5699125" cy="1335087"/>
          </a:xfrm>
          <a:prstGeom prst="rect">
            <a:avLst/>
          </a:prstGeom>
          <a:solidFill>
            <a:schemeClr val="tx1"/>
          </a:solidFill>
          <a:ln w="12700">
            <a:solidFill>
              <a:srgbClr val="000000"/>
            </a:solidFill>
            <a:miter lim="800000"/>
            <a:headEnd/>
            <a:tailEnd/>
          </a:ln>
          <a:effectLst>
            <a:outerShdw dist="53882" dir="2700000" algn="ctr" rotWithShape="0">
              <a:srgbClr val="000000"/>
            </a:outerShdw>
          </a:effec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700">
                <a:solidFill>
                  <a:srgbClr val="FFFFFF"/>
                </a:solidFill>
              </a:rPr>
              <a:t>The equipment used to manufacture</a:t>
            </a:r>
          </a:p>
          <a:p>
            <a:pPr algn="ctr" eaLnBrk="1" hangingPunct="1"/>
            <a:r>
              <a:rPr lang="en-CA" altLang="en-US" sz="2700">
                <a:solidFill>
                  <a:srgbClr val="FFFFFF"/>
                </a:solidFill>
              </a:rPr>
              <a:t>digital watches has no resale</a:t>
            </a:r>
          </a:p>
          <a:p>
            <a:pPr algn="ctr" eaLnBrk="1" hangingPunct="1"/>
            <a:r>
              <a:rPr lang="en-CA" altLang="en-US" sz="2700">
                <a:solidFill>
                  <a:srgbClr val="FFFFFF"/>
                </a:solidFill>
              </a:rPr>
              <a:t>value or alternative use.</a:t>
            </a:r>
          </a:p>
        </p:txBody>
      </p:sp>
      <p:sp>
        <p:nvSpPr>
          <p:cNvPr id="344069" name="Rectangle 5"/>
          <p:cNvSpPr>
            <a:spLocks noChangeArrowheads="1"/>
          </p:cNvSpPr>
          <p:nvPr/>
        </p:nvSpPr>
        <p:spPr bwMode="auto">
          <a:xfrm>
            <a:off x="3681413" y="4594225"/>
            <a:ext cx="4413250" cy="920750"/>
          </a:xfrm>
          <a:prstGeom prst="rect">
            <a:avLst/>
          </a:prstGeom>
          <a:solidFill>
            <a:schemeClr val="accent1">
              <a:lumMod val="50000"/>
            </a:schemeClr>
          </a:solidFill>
          <a:ln w="12700">
            <a:solidFill>
              <a:srgbClr val="000000"/>
            </a:solidFill>
            <a:miter lim="800000"/>
            <a:headEnd/>
            <a:tailEnd/>
          </a:ln>
          <a:effectLst>
            <a:outerShdw dist="53882" dir="2700000" algn="ctr" rotWithShape="0">
              <a:srgbClr val="000000"/>
            </a:outerShdw>
          </a:effectLst>
        </p:spPr>
        <p:txBody>
          <a:bodyPr wrap="none" lIns="90488" tIns="44450" rIns="90488" bIns="44450">
            <a:spAutoFit/>
          </a:bodyPr>
          <a:lstStyle/>
          <a:p>
            <a:pPr algn="ctr">
              <a:defRPr/>
            </a:pPr>
            <a:r>
              <a:rPr lang="en-CA" sz="2700" dirty="0">
                <a:solidFill>
                  <a:schemeClr val="bg1"/>
                </a:solidFill>
                <a:latin typeface="Arial" pitchFamily="34" charset="0"/>
              </a:rPr>
              <a:t>Should Lovell retain or drop</a:t>
            </a:r>
          </a:p>
          <a:p>
            <a:pPr algn="ctr">
              <a:defRPr/>
            </a:pPr>
            <a:r>
              <a:rPr lang="en-CA" sz="2700" dirty="0">
                <a:solidFill>
                  <a:schemeClr val="bg1"/>
                </a:solidFill>
                <a:latin typeface="Arial" pitchFamily="34" charset="0"/>
              </a:rPr>
              <a:t>the digital watch segment?</a:t>
            </a:r>
          </a:p>
        </p:txBody>
      </p:sp>
      <p:sp>
        <p:nvSpPr>
          <p:cNvPr id="34821"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34822"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450DFB8-4F90-49AB-8E30-1253C3430253}" type="slidenum">
              <a:rPr lang="en-US" altLang="en-US" sz="1400"/>
              <a:pPr eaLnBrk="1" hangingPunct="1"/>
              <a:t>13</a:t>
            </a:fld>
            <a:endParaRPr lang="en-US" altLang="en-US" sz="1400"/>
          </a:p>
        </p:txBody>
      </p:sp>
      <p:sp>
        <p:nvSpPr>
          <p:cNvPr id="34823"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34824" name="Rectangle 2"/>
          <p:cNvSpPr>
            <a:spLocks noGrp="1"/>
          </p:cNvSpPr>
          <p:nvPr>
            <p:ph type="title"/>
          </p:nvPr>
        </p:nvSpPr>
        <p:spPr bwMode="auto">
          <a:xfrm>
            <a:off x="782638" y="152400"/>
            <a:ext cx="83058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Adding/Dropping Segments</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4069"/>
                                        </p:tgtEl>
                                        <p:attrNameLst>
                                          <p:attrName>style.visibility</p:attrName>
                                        </p:attrNameLst>
                                      </p:cBhvr>
                                      <p:to>
                                        <p:strVal val="visible"/>
                                      </p:to>
                                    </p:set>
                                    <p:anim calcmode="lin" valueType="num">
                                      <p:cBhvr additive="base">
                                        <p:cTn id="7" dur="500" fill="hold"/>
                                        <p:tgtEl>
                                          <p:spTgt spid="344069"/>
                                        </p:tgtEl>
                                        <p:attrNameLst>
                                          <p:attrName>ppt_x</p:attrName>
                                        </p:attrNameLst>
                                      </p:cBhvr>
                                      <p:tavLst>
                                        <p:tav tm="0">
                                          <p:val>
                                            <p:strVal val="0-#ppt_w/2"/>
                                          </p:val>
                                        </p:tav>
                                        <p:tav tm="100000">
                                          <p:val>
                                            <p:strVal val="#ppt_x"/>
                                          </p:val>
                                        </p:tav>
                                      </p:tavLst>
                                    </p:anim>
                                    <p:anim calcmode="lin" valueType="num">
                                      <p:cBhvr additive="base">
                                        <p:cTn id="8" dur="500" fill="hold"/>
                                        <p:tgtEl>
                                          <p:spTgt spid="3440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4069"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A Contribution Margin Approach</a:t>
            </a:r>
          </a:p>
        </p:txBody>
      </p:sp>
      <p:graphicFrame>
        <p:nvGraphicFramePr>
          <p:cNvPr id="35843" name="Object 2"/>
          <p:cNvGraphicFramePr>
            <a:graphicFrameLocks/>
          </p:cNvGraphicFramePr>
          <p:nvPr/>
        </p:nvGraphicFramePr>
        <p:xfrm>
          <a:off x="225425" y="2049463"/>
          <a:ext cx="8678863" cy="3516312"/>
        </p:xfrm>
        <a:graphic>
          <a:graphicData uri="http://schemas.openxmlformats.org/presentationml/2006/ole">
            <mc:AlternateContent xmlns:mc="http://schemas.openxmlformats.org/markup-compatibility/2006">
              <mc:Choice xmlns:v="urn:schemas-microsoft-com:vml" Requires="v">
                <p:oleObj spid="_x0000_s35851" name="Worksheet" r:id="rId4" imgW="4333901" imgH="1771574" progId="Excel.Sheet.8">
                  <p:embed/>
                </p:oleObj>
              </mc:Choice>
              <mc:Fallback>
                <p:oleObj name="Worksheet" r:id="rId4" imgW="4333901" imgH="1771574"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5425" y="2049463"/>
                        <a:ext cx="8678863" cy="351631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5844"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35845"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C933A69-6AE9-4941-9EA2-4E2401C4AC5E}" type="slidenum">
              <a:rPr lang="en-US" altLang="en-US" sz="1400"/>
              <a:pPr eaLnBrk="1" hangingPunct="1"/>
              <a:t>14</a:t>
            </a:fld>
            <a:endParaRPr lang="en-US" altLang="en-US" sz="1400"/>
          </a:p>
        </p:txBody>
      </p:sp>
      <p:sp>
        <p:nvSpPr>
          <p:cNvPr id="35846"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Comparative Income Approach</a:t>
            </a:r>
          </a:p>
        </p:txBody>
      </p:sp>
      <p:sp>
        <p:nvSpPr>
          <p:cNvPr id="348163" name="Rectangle 3"/>
          <p:cNvSpPr>
            <a:spLocks noGrp="1"/>
          </p:cNvSpPr>
          <p:nvPr>
            <p:ph type="body" idx="1"/>
          </p:nvPr>
        </p:nvSpPr>
        <p:spPr>
          <a:xfrm>
            <a:off x="457200" y="1987550"/>
            <a:ext cx="8229600" cy="3402013"/>
          </a:xfrm>
          <a:solidFill>
            <a:schemeClr val="accent1">
              <a:lumMod val="20000"/>
              <a:lumOff val="80000"/>
            </a:schemeClr>
          </a:solidFill>
          <a:ln w="12699">
            <a:solidFill>
              <a:srgbClr val="000000"/>
            </a:solidFill>
          </a:ln>
          <a:effectLst>
            <a:outerShdw dist="35921" dir="2700000" algn="ctr" rotWithShape="0">
              <a:srgbClr val="000000"/>
            </a:outerShdw>
          </a:effectLst>
        </p:spPr>
        <p:txBody>
          <a:bodyPr lIns="90488" tIns="44450" rIns="90488" bIns="44450"/>
          <a:lstStyle/>
          <a:p>
            <a:pPr algn="ctr">
              <a:buFont typeface="Wingdings 3" pitchFamily="18" charset="2"/>
              <a:buNone/>
              <a:defRPr/>
            </a:pPr>
            <a:r>
              <a:rPr lang="en-CA" dirty="0">
                <a:solidFill>
                  <a:srgbClr val="000000"/>
                </a:solidFill>
                <a:latin typeface="Arial" pitchFamily="34" charset="0"/>
                <a:cs typeface="Arial" pitchFamily="34" charset="0"/>
              </a:rPr>
              <a:t>The Lovell solution can also be obtained by preparing comparative income statements showing results with and without the digital watch segment.</a:t>
            </a:r>
            <a:br>
              <a:rPr lang="en-CA" dirty="0">
                <a:solidFill>
                  <a:srgbClr val="000000"/>
                </a:solidFill>
                <a:latin typeface="Arial" pitchFamily="34" charset="0"/>
                <a:cs typeface="Arial" pitchFamily="34" charset="0"/>
              </a:rPr>
            </a:br>
            <a:endParaRPr lang="en-CA" dirty="0">
              <a:solidFill>
                <a:srgbClr val="000000"/>
              </a:solidFill>
              <a:latin typeface="Arial" pitchFamily="34" charset="0"/>
              <a:cs typeface="Arial" pitchFamily="34" charset="0"/>
            </a:endParaRPr>
          </a:p>
          <a:p>
            <a:pPr algn="ctr">
              <a:buFont typeface="Wingdings 3" pitchFamily="18" charset="2"/>
              <a:buNone/>
              <a:defRPr/>
            </a:pPr>
            <a:r>
              <a:rPr lang="en-CA" sz="3000" b="1" dirty="0">
                <a:solidFill>
                  <a:srgbClr val="339933"/>
                </a:solidFill>
                <a:latin typeface="Arial" pitchFamily="34" charset="0"/>
                <a:cs typeface="Arial" pitchFamily="34" charset="0"/>
              </a:rPr>
              <a:t>Let’s look at this second approach.</a:t>
            </a:r>
          </a:p>
        </p:txBody>
      </p:sp>
      <p:sp>
        <p:nvSpPr>
          <p:cNvPr id="36868"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36869"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C929F08-F454-4068-9512-7ECC34B9D319}" type="slidenum">
              <a:rPr lang="en-US" altLang="en-US" sz="1400"/>
              <a:pPr eaLnBrk="1" hangingPunct="1"/>
              <a:t>15</a:t>
            </a:fld>
            <a:endParaRPr lang="en-US" altLang="en-US" sz="1400"/>
          </a:p>
        </p:txBody>
      </p:sp>
      <p:sp>
        <p:nvSpPr>
          <p:cNvPr id="36870"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check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0" name="Object 2"/>
          <p:cNvGraphicFramePr>
            <a:graphicFrameLocks/>
          </p:cNvGraphicFramePr>
          <p:nvPr/>
        </p:nvGraphicFramePr>
        <p:xfrm>
          <a:off x="1050925" y="393700"/>
          <a:ext cx="7772400" cy="5981700"/>
        </p:xfrm>
        <a:graphic>
          <a:graphicData uri="http://schemas.openxmlformats.org/presentationml/2006/ole">
            <mc:AlternateContent xmlns:mc="http://schemas.openxmlformats.org/markup-compatibility/2006">
              <mc:Choice xmlns:v="urn:schemas-microsoft-com:vml" Requires="v">
                <p:oleObj spid="_x0000_s37900" name="Worksheet" r:id="rId4" imgW="5181566" imgH="3571761" progId="Excel.Sheet.8">
                  <p:embed/>
                </p:oleObj>
              </mc:Choice>
              <mc:Fallback>
                <p:oleObj name="Worksheet" r:id="rId4" imgW="5181566" imgH="3571761"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0925" y="393700"/>
                        <a:ext cx="7772400" cy="5981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7891" name="Line 3"/>
          <p:cNvSpPr>
            <a:spLocks noChangeShapeType="1"/>
          </p:cNvSpPr>
          <p:nvPr/>
        </p:nvSpPr>
        <p:spPr bwMode="auto">
          <a:xfrm flipV="1">
            <a:off x="7848600" y="3657600"/>
            <a:ext cx="228600" cy="83820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350212" name="Rectangle 4"/>
          <p:cNvSpPr>
            <a:spLocks noChangeArrowheads="1"/>
          </p:cNvSpPr>
          <p:nvPr/>
        </p:nvSpPr>
        <p:spPr bwMode="auto">
          <a:xfrm>
            <a:off x="5715000" y="4343400"/>
            <a:ext cx="3200400" cy="1927225"/>
          </a:xfrm>
          <a:prstGeom prst="rect">
            <a:avLst/>
          </a:prstGeom>
          <a:solidFill>
            <a:schemeClr val="accent1">
              <a:lumMod val="40000"/>
              <a:lumOff val="60000"/>
            </a:schemeClr>
          </a:solidFill>
          <a:ln w="12700">
            <a:solidFill>
              <a:srgbClr val="000000"/>
            </a:solidFill>
            <a:miter lim="800000"/>
            <a:headEnd/>
            <a:tailEnd/>
          </a:ln>
          <a:effectLst/>
        </p:spPr>
        <p:txBody>
          <a:bodyPr lIns="90488" tIns="44450" rIns="90488" bIns="44450">
            <a:spAutoFit/>
          </a:bodyPr>
          <a:lstStyle/>
          <a:p>
            <a:pPr algn="ctr">
              <a:defRPr/>
            </a:pPr>
            <a:r>
              <a:rPr lang="en-CA" sz="2400" b="1" dirty="0">
                <a:solidFill>
                  <a:schemeClr val="tx1">
                    <a:lumMod val="65000"/>
                    <a:lumOff val="35000"/>
                  </a:schemeClr>
                </a:solidFill>
                <a:latin typeface="Arial" pitchFamily="34" charset="0"/>
              </a:rPr>
              <a:t>If the digital watch line is dropped, the company gives up its contribution margin.</a:t>
            </a:r>
            <a:r>
              <a:rPr lang="en-CA" sz="2400" dirty="0">
                <a:solidFill>
                  <a:schemeClr val="tx1">
                    <a:lumMod val="65000"/>
                    <a:lumOff val="35000"/>
                  </a:schemeClr>
                </a:solidFill>
                <a:effectLst>
                  <a:outerShdw blurRad="38100" dist="38100" dir="2700000" algn="tl">
                    <a:srgbClr val="000000"/>
                  </a:outerShdw>
                </a:effectLst>
                <a:latin typeface="Arial" pitchFamily="34" charset="0"/>
              </a:rPr>
              <a:t> </a:t>
            </a:r>
          </a:p>
        </p:txBody>
      </p:sp>
      <p:sp>
        <p:nvSpPr>
          <p:cNvPr id="3789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3789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4AF667A-8448-4B43-A92C-AC24E654B9D4}" type="slidenum">
              <a:rPr lang="en-US" altLang="en-US" sz="1400"/>
              <a:pPr eaLnBrk="1" hangingPunct="1"/>
              <a:t>16</a:t>
            </a:fld>
            <a:endParaRPr lang="en-US" altLang="en-US" sz="1400"/>
          </a:p>
        </p:txBody>
      </p:sp>
      <p:sp>
        <p:nvSpPr>
          <p:cNvPr id="3789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4" name="Object 2"/>
          <p:cNvGraphicFramePr>
            <a:graphicFrameLocks/>
          </p:cNvGraphicFramePr>
          <p:nvPr/>
        </p:nvGraphicFramePr>
        <p:xfrm>
          <a:off x="1066800" y="381000"/>
          <a:ext cx="7805738" cy="5943600"/>
        </p:xfrm>
        <a:graphic>
          <a:graphicData uri="http://schemas.openxmlformats.org/presentationml/2006/ole">
            <mc:AlternateContent xmlns:mc="http://schemas.openxmlformats.org/markup-compatibility/2006">
              <mc:Choice xmlns:v="urn:schemas-microsoft-com:vml" Requires="v">
                <p:oleObj spid="_x0000_s38924" name="Worksheet" r:id="rId4" imgW="5181566" imgH="3571761" progId="Excel.Sheet.8">
                  <p:embed/>
                </p:oleObj>
              </mc:Choice>
              <mc:Fallback>
                <p:oleObj name="Worksheet" r:id="rId4" imgW="5181566" imgH="3571761"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381000"/>
                        <a:ext cx="7805738" cy="5943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8915" name="Line 3"/>
          <p:cNvSpPr>
            <a:spLocks noChangeShapeType="1"/>
          </p:cNvSpPr>
          <p:nvPr/>
        </p:nvSpPr>
        <p:spPr bwMode="auto">
          <a:xfrm flipH="1" flipV="1">
            <a:off x="6858000" y="4191000"/>
            <a:ext cx="457200" cy="64770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352260" name="Rectangle 4"/>
          <p:cNvSpPr>
            <a:spLocks noChangeArrowheads="1"/>
          </p:cNvSpPr>
          <p:nvPr/>
        </p:nvSpPr>
        <p:spPr bwMode="auto">
          <a:xfrm>
            <a:off x="4114800" y="4762500"/>
            <a:ext cx="4648200" cy="1562100"/>
          </a:xfrm>
          <a:prstGeom prst="rect">
            <a:avLst/>
          </a:prstGeom>
          <a:solidFill>
            <a:schemeClr val="accent1">
              <a:lumMod val="40000"/>
              <a:lumOff val="60000"/>
            </a:schemeClr>
          </a:solidFill>
          <a:ln w="12700">
            <a:solidFill>
              <a:srgbClr val="000000"/>
            </a:solidFill>
            <a:miter lim="800000"/>
            <a:headEnd/>
            <a:tailEnd/>
          </a:ln>
          <a:effectLst>
            <a:outerShdw dist="53882" dir="2700000" algn="ctr" rotWithShape="0">
              <a:srgbClr val="000000"/>
            </a:outerShdw>
          </a:effectLst>
        </p:spPr>
        <p:txBody>
          <a:bodyPr lIns="90488" tIns="44450" rIns="90488" bIns="44450">
            <a:spAutoFit/>
          </a:bodyPr>
          <a:lstStyle/>
          <a:p>
            <a:pPr algn="ctr">
              <a:defRPr/>
            </a:pPr>
            <a:r>
              <a:rPr lang="en-CA" sz="2400" b="1">
                <a:solidFill>
                  <a:schemeClr val="tx2"/>
                </a:solidFill>
                <a:latin typeface="Arial" pitchFamily="34" charset="0"/>
              </a:rPr>
              <a:t>On the other hand, the general factory overhead would be the same. So this cost really isn’t relevant. </a:t>
            </a:r>
          </a:p>
        </p:txBody>
      </p:sp>
      <p:sp>
        <p:nvSpPr>
          <p:cNvPr id="38917"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38918"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DC4D5C9-B1A7-41D5-BE2E-1884D65BC951}" type="slidenum">
              <a:rPr lang="en-US" altLang="en-US" sz="1400"/>
              <a:pPr eaLnBrk="1" hangingPunct="1"/>
              <a:t>17</a:t>
            </a:fld>
            <a:endParaRPr lang="en-US" altLang="en-US" sz="1400"/>
          </a:p>
        </p:txBody>
      </p:sp>
      <p:sp>
        <p:nvSpPr>
          <p:cNvPr id="38919"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8" name="Object 2"/>
          <p:cNvGraphicFramePr>
            <a:graphicFrameLocks/>
          </p:cNvGraphicFramePr>
          <p:nvPr/>
        </p:nvGraphicFramePr>
        <p:xfrm>
          <a:off x="1066800" y="381000"/>
          <a:ext cx="7800975" cy="5943600"/>
        </p:xfrm>
        <a:graphic>
          <a:graphicData uri="http://schemas.openxmlformats.org/presentationml/2006/ole">
            <mc:AlternateContent xmlns:mc="http://schemas.openxmlformats.org/markup-compatibility/2006">
              <mc:Choice xmlns:v="urn:schemas-microsoft-com:vml" Requires="v">
                <p:oleObj spid="_x0000_s39948" name="Worksheet" r:id="rId4" imgW="5181566" imgH="3571761" progId="Excel.Sheet.8">
                  <p:embed/>
                </p:oleObj>
              </mc:Choice>
              <mc:Fallback>
                <p:oleObj name="Worksheet" r:id="rId4" imgW="5181566" imgH="3571761"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381000"/>
                        <a:ext cx="7800975" cy="5943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9939" name="Line 3"/>
          <p:cNvSpPr>
            <a:spLocks noChangeShapeType="1"/>
          </p:cNvSpPr>
          <p:nvPr/>
        </p:nvSpPr>
        <p:spPr bwMode="auto">
          <a:xfrm>
            <a:off x="6553200" y="3124200"/>
            <a:ext cx="228600" cy="114300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354308" name="Rectangle 4"/>
          <p:cNvSpPr>
            <a:spLocks noChangeArrowheads="1"/>
          </p:cNvSpPr>
          <p:nvPr/>
        </p:nvSpPr>
        <p:spPr bwMode="auto">
          <a:xfrm>
            <a:off x="2743200" y="2057400"/>
            <a:ext cx="4648200" cy="1196975"/>
          </a:xfrm>
          <a:prstGeom prst="rect">
            <a:avLst/>
          </a:prstGeom>
          <a:solidFill>
            <a:schemeClr val="accent1">
              <a:lumMod val="40000"/>
              <a:lumOff val="60000"/>
            </a:schemeClr>
          </a:solidFill>
          <a:ln w="12700">
            <a:solidFill>
              <a:srgbClr val="000000"/>
            </a:solidFill>
            <a:miter lim="800000"/>
            <a:headEnd/>
            <a:tailEnd/>
          </a:ln>
          <a:effectLst>
            <a:outerShdw dist="53882" dir="2700000" algn="ctr" rotWithShape="0">
              <a:srgbClr val="000000"/>
            </a:outerShdw>
          </a:effectLst>
        </p:spPr>
        <p:txBody>
          <a:bodyPr lIns="90488" tIns="44450" rIns="90488" bIns="44450">
            <a:spAutoFit/>
          </a:bodyPr>
          <a:lstStyle/>
          <a:p>
            <a:pPr algn="ctr">
              <a:defRPr/>
            </a:pPr>
            <a:r>
              <a:rPr lang="en-CA" sz="2400" b="1">
                <a:solidFill>
                  <a:schemeClr val="tx2"/>
                </a:solidFill>
                <a:latin typeface="Arial" pitchFamily="34" charset="0"/>
              </a:rPr>
              <a:t>But we wouldn’t need a manager for the product line anymore. </a:t>
            </a:r>
          </a:p>
        </p:txBody>
      </p:sp>
      <p:sp>
        <p:nvSpPr>
          <p:cNvPr id="39941"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39942"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63BE8CF-14A8-432C-958D-932E4BA55A99}" type="slidenum">
              <a:rPr lang="en-US" altLang="en-US" sz="1400"/>
              <a:pPr eaLnBrk="1" hangingPunct="1"/>
              <a:t>18</a:t>
            </a:fld>
            <a:endParaRPr lang="en-US" altLang="en-US" sz="1400"/>
          </a:p>
        </p:txBody>
      </p:sp>
      <p:sp>
        <p:nvSpPr>
          <p:cNvPr id="39943"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2" name="Object 2"/>
          <p:cNvGraphicFramePr>
            <a:graphicFrameLocks/>
          </p:cNvGraphicFramePr>
          <p:nvPr/>
        </p:nvGraphicFramePr>
        <p:xfrm>
          <a:off x="1066800" y="381000"/>
          <a:ext cx="7800975" cy="5943600"/>
        </p:xfrm>
        <a:graphic>
          <a:graphicData uri="http://schemas.openxmlformats.org/presentationml/2006/ole">
            <mc:AlternateContent xmlns:mc="http://schemas.openxmlformats.org/markup-compatibility/2006">
              <mc:Choice xmlns:v="urn:schemas-microsoft-com:vml" Requires="v">
                <p:oleObj spid="_x0000_s40972" name="Worksheet" r:id="rId4" imgW="5181566" imgH="3571761" progId="Excel.Sheet.8">
                  <p:embed/>
                </p:oleObj>
              </mc:Choice>
              <mc:Fallback>
                <p:oleObj name="Worksheet" r:id="rId4" imgW="5181566" imgH="3571761"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381000"/>
                        <a:ext cx="7800975" cy="5943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0963" name="Line 3"/>
          <p:cNvSpPr>
            <a:spLocks noChangeShapeType="1"/>
          </p:cNvSpPr>
          <p:nvPr/>
        </p:nvSpPr>
        <p:spPr bwMode="auto">
          <a:xfrm flipH="1">
            <a:off x="6858000" y="3657600"/>
            <a:ext cx="76200" cy="762000"/>
          </a:xfrm>
          <a:prstGeom prst="line">
            <a:avLst/>
          </a:prstGeom>
          <a:noFill/>
          <a:ln w="38100">
            <a:solidFill>
              <a:srgbClr val="FF0000"/>
            </a:solidFill>
            <a:round/>
            <a:headEnd/>
            <a:tailEnd type="triangle" w="med" len="med"/>
          </a:ln>
          <a:effectLst>
            <a:outerShdw dist="40161" dir="1106097"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356356" name="Rectangle 4"/>
          <p:cNvSpPr>
            <a:spLocks noChangeArrowheads="1"/>
          </p:cNvSpPr>
          <p:nvPr/>
        </p:nvSpPr>
        <p:spPr bwMode="auto">
          <a:xfrm>
            <a:off x="457200" y="2133600"/>
            <a:ext cx="8210550" cy="1562100"/>
          </a:xfrm>
          <a:prstGeom prst="rect">
            <a:avLst/>
          </a:prstGeom>
          <a:solidFill>
            <a:schemeClr val="accent1">
              <a:lumMod val="40000"/>
              <a:lumOff val="60000"/>
            </a:schemeClr>
          </a:solidFill>
          <a:ln w="12700">
            <a:solidFill>
              <a:srgbClr val="000000"/>
            </a:solidFill>
            <a:miter lim="800000"/>
            <a:headEnd/>
            <a:tailEnd/>
          </a:ln>
          <a:effectLst>
            <a:outerShdw dist="53882" dir="2700000" algn="ctr" rotWithShape="0">
              <a:srgbClr val="000000"/>
            </a:outerShdw>
          </a:effectLst>
        </p:spPr>
        <p:txBody>
          <a:bodyPr lIns="90488" tIns="44450" rIns="90488" bIns="44450">
            <a:spAutoFit/>
          </a:bodyPr>
          <a:lstStyle/>
          <a:p>
            <a:pPr algn="ctr">
              <a:defRPr/>
            </a:pPr>
            <a:r>
              <a:rPr lang="en-CA" sz="2400" b="1">
                <a:solidFill>
                  <a:schemeClr val="tx2"/>
                </a:solidFill>
                <a:latin typeface="Arial" pitchFamily="34" charset="0"/>
              </a:rPr>
              <a:t>If the digital watch line is dropped, the net book value of the equipment would be written off. The depreciation that would have been taken will flow through the income statement as a loss instead. </a:t>
            </a:r>
          </a:p>
        </p:txBody>
      </p:sp>
      <p:sp>
        <p:nvSpPr>
          <p:cNvPr id="40965"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40966"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5AB519F-2A43-4E3F-8FDB-C67D3B538327}" type="slidenum">
              <a:rPr lang="en-US" altLang="en-US" sz="1400"/>
              <a:pPr eaLnBrk="1" hangingPunct="1"/>
              <a:t>19</a:t>
            </a:fld>
            <a:endParaRPr lang="en-US" altLang="en-US" sz="1400"/>
          </a:p>
        </p:txBody>
      </p:sp>
      <p:sp>
        <p:nvSpPr>
          <p:cNvPr id="40967"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6" name="Object 2"/>
          <p:cNvGraphicFramePr>
            <a:graphicFrameLocks/>
          </p:cNvGraphicFramePr>
          <p:nvPr/>
        </p:nvGraphicFramePr>
        <p:xfrm>
          <a:off x="1066800" y="381000"/>
          <a:ext cx="7772400" cy="5867400"/>
        </p:xfrm>
        <a:graphic>
          <a:graphicData uri="http://schemas.openxmlformats.org/presentationml/2006/ole">
            <mc:AlternateContent xmlns:mc="http://schemas.openxmlformats.org/markup-compatibility/2006">
              <mc:Choice xmlns:v="urn:schemas-microsoft-com:vml" Requires="v">
                <p:oleObj spid="_x0000_s41994" name="Worksheet" r:id="rId4" imgW="5181566" imgH="3571761" progId="Excel.Sheet.8">
                  <p:embed/>
                </p:oleObj>
              </mc:Choice>
              <mc:Fallback>
                <p:oleObj name="Worksheet" r:id="rId4" imgW="5181566" imgH="3571761"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381000"/>
                        <a:ext cx="7772400" cy="5867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7"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41988"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B9B8324-D6EC-4397-A165-9AFBC5FE9F39}" type="slidenum">
              <a:rPr lang="en-US" altLang="en-US" sz="1400"/>
              <a:pPr eaLnBrk="1" hangingPunct="1"/>
              <a:t>20</a:t>
            </a:fld>
            <a:endParaRPr lang="en-US" altLang="en-US" sz="1400"/>
          </a:p>
        </p:txBody>
      </p:sp>
      <p:sp>
        <p:nvSpPr>
          <p:cNvPr id="41989"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Beware of Allocated Fixed Costs</a:t>
            </a:r>
          </a:p>
        </p:txBody>
      </p:sp>
      <p:sp>
        <p:nvSpPr>
          <p:cNvPr id="360589" name="Rectangle 141"/>
          <p:cNvSpPr>
            <a:spLocks noChangeArrowheads="1"/>
          </p:cNvSpPr>
          <p:nvPr/>
        </p:nvSpPr>
        <p:spPr bwMode="auto">
          <a:xfrm>
            <a:off x="762000" y="1524000"/>
            <a:ext cx="7696200" cy="4829175"/>
          </a:xfrm>
          <a:prstGeom prst="rect">
            <a:avLst/>
          </a:prstGeom>
          <a:noFill/>
          <a:ln w="12699">
            <a:noFill/>
            <a:miter lim="800000"/>
            <a:headEnd/>
            <a:tailEnd/>
          </a:ln>
          <a:effectLst/>
        </p:spPr>
        <p:txBody>
          <a:bodyPr lIns="90488" tIns="44450" rIns="90488" bIns="44450">
            <a:spAutoFit/>
          </a:bodyPr>
          <a:lstStyle/>
          <a:p>
            <a:pPr algn="ctr">
              <a:defRPr/>
            </a:pPr>
            <a:r>
              <a:rPr lang="en-CA" sz="3600" dirty="0">
                <a:effectLst>
                  <a:outerShdw blurRad="38100" dist="38100" dir="2700000" algn="tl">
                    <a:srgbClr val="C0C0C0"/>
                  </a:outerShdw>
                </a:effectLst>
                <a:latin typeface="Arial" pitchFamily="34" charset="0"/>
              </a:rPr>
              <a:t>Why should we keep the digital watch segment when it’s showing a </a:t>
            </a:r>
            <a:r>
              <a:rPr lang="en-CA" sz="3600" dirty="0">
                <a:solidFill>
                  <a:srgbClr val="FF0000"/>
                </a:solidFill>
                <a:effectLst>
                  <a:outerShdw blurRad="38100" dist="38100" dir="2700000" algn="tl">
                    <a:srgbClr val="C0C0C0"/>
                  </a:outerShdw>
                </a:effectLst>
                <a:latin typeface="Arial" pitchFamily="34" charset="0"/>
              </a:rPr>
              <a:t>$100,000</a:t>
            </a:r>
            <a:r>
              <a:rPr lang="en-CA" sz="3600" dirty="0">
                <a:effectLst>
                  <a:outerShdw blurRad="38100" dist="38100" dir="2700000" algn="tl">
                    <a:srgbClr val="C0C0C0"/>
                  </a:outerShdw>
                </a:effectLst>
                <a:latin typeface="Arial" pitchFamily="34" charset="0"/>
              </a:rPr>
              <a:t> </a:t>
            </a:r>
            <a:r>
              <a:rPr lang="en-CA" sz="3600" dirty="0">
                <a:solidFill>
                  <a:srgbClr val="FF0000"/>
                </a:solidFill>
                <a:effectLst>
                  <a:outerShdw blurRad="38100" dist="38100" dir="2700000" algn="tl">
                    <a:srgbClr val="C0C0C0"/>
                  </a:outerShdw>
                </a:effectLst>
                <a:latin typeface="Arial" pitchFamily="34" charset="0"/>
              </a:rPr>
              <a:t>loss</a:t>
            </a:r>
            <a:r>
              <a:rPr lang="en-CA" sz="3600" dirty="0">
                <a:effectLst>
                  <a:outerShdw blurRad="38100" dist="38100" dir="2700000" algn="tl">
                    <a:srgbClr val="C0C0C0"/>
                  </a:outerShdw>
                </a:effectLst>
                <a:latin typeface="Arial" pitchFamily="34" charset="0"/>
              </a:rPr>
              <a:t>?</a:t>
            </a:r>
          </a:p>
          <a:p>
            <a:pPr algn="ctr">
              <a:defRPr/>
            </a:pPr>
            <a:endParaRPr lang="en-CA" sz="1000" dirty="0">
              <a:effectLst>
                <a:outerShdw blurRad="38100" dist="38100" dir="2700000" algn="tl">
                  <a:srgbClr val="C0C0C0"/>
                </a:outerShdw>
              </a:effectLst>
              <a:latin typeface="Arial" pitchFamily="34" charset="0"/>
            </a:endParaRPr>
          </a:p>
          <a:p>
            <a:pPr algn="ctr">
              <a:defRPr/>
            </a:pPr>
            <a:r>
              <a:rPr lang="en-CA" sz="3600" dirty="0">
                <a:effectLst>
                  <a:outerShdw blurRad="38100" dist="38100" dir="2700000" algn="tl">
                    <a:srgbClr val="C0C0C0"/>
                  </a:outerShdw>
                </a:effectLst>
                <a:latin typeface="Arial" pitchFamily="34" charset="0"/>
              </a:rPr>
              <a:t>The answer lies in the way we allocate </a:t>
            </a:r>
            <a:r>
              <a:rPr lang="en-CA" sz="3600" dirty="0">
                <a:solidFill>
                  <a:srgbClr val="FF0000"/>
                </a:solidFill>
                <a:effectLst>
                  <a:outerShdw blurRad="38100" dist="38100" dir="2700000" algn="tl">
                    <a:srgbClr val="C0C0C0"/>
                  </a:outerShdw>
                </a:effectLst>
                <a:latin typeface="Arial" pitchFamily="34" charset="0"/>
              </a:rPr>
              <a:t>common fixed costs</a:t>
            </a:r>
            <a:r>
              <a:rPr lang="en-CA" sz="3600" dirty="0">
                <a:solidFill>
                  <a:srgbClr val="0000CC"/>
                </a:solidFill>
                <a:effectLst>
                  <a:outerShdw blurRad="38100" dist="38100" dir="2700000" algn="tl">
                    <a:srgbClr val="C0C0C0"/>
                  </a:outerShdw>
                </a:effectLst>
                <a:latin typeface="Arial" pitchFamily="34" charset="0"/>
              </a:rPr>
              <a:t> </a:t>
            </a:r>
            <a:r>
              <a:rPr lang="en-CA" sz="3600" dirty="0">
                <a:effectLst>
                  <a:outerShdw blurRad="38100" dist="38100" dir="2700000" algn="tl">
                    <a:srgbClr val="C0C0C0"/>
                  </a:outerShdw>
                </a:effectLst>
                <a:latin typeface="Arial" pitchFamily="34" charset="0"/>
              </a:rPr>
              <a:t>to our products.</a:t>
            </a:r>
          </a:p>
          <a:p>
            <a:pPr algn="ctr">
              <a:defRPr/>
            </a:pPr>
            <a:endParaRPr lang="en-CA" sz="1000" dirty="0">
              <a:effectLst>
                <a:outerShdw blurRad="38100" dist="38100" dir="2700000" algn="tl">
                  <a:srgbClr val="C0C0C0"/>
                </a:outerShdw>
              </a:effectLst>
              <a:latin typeface="Arial" pitchFamily="34" charset="0"/>
            </a:endParaRPr>
          </a:p>
          <a:p>
            <a:pPr algn="ctr">
              <a:defRPr/>
            </a:pPr>
            <a:r>
              <a:rPr lang="en-CA" sz="3600" dirty="0">
                <a:effectLst>
                  <a:outerShdw blurRad="38100" dist="38100" dir="2700000" algn="tl">
                    <a:srgbClr val="C0C0C0"/>
                  </a:outerShdw>
                </a:effectLst>
                <a:latin typeface="Arial" pitchFamily="34" charset="0"/>
              </a:rPr>
              <a:t>Our allocations can make a segment look </a:t>
            </a:r>
            <a:r>
              <a:rPr lang="en-CA" sz="3600" dirty="0">
                <a:solidFill>
                  <a:srgbClr val="FF0000"/>
                </a:solidFill>
                <a:effectLst>
                  <a:outerShdw blurRad="38100" dist="38100" dir="2700000" algn="tl">
                    <a:srgbClr val="C0C0C0"/>
                  </a:outerShdw>
                </a:effectLst>
                <a:latin typeface="Arial" pitchFamily="34" charset="0"/>
              </a:rPr>
              <a:t>less profitable</a:t>
            </a:r>
            <a:r>
              <a:rPr lang="en-CA" sz="3600" dirty="0">
                <a:effectLst>
                  <a:outerShdw blurRad="38100" dist="38100" dir="2700000" algn="tl">
                    <a:srgbClr val="C0C0C0"/>
                  </a:outerShdw>
                </a:effectLst>
                <a:latin typeface="Arial" pitchFamily="34" charset="0"/>
              </a:rPr>
              <a:t> than it really is.</a:t>
            </a:r>
            <a:endParaRPr lang="en-CA" sz="3600" b="1" dirty="0">
              <a:effectLst>
                <a:outerShdw blurRad="38100" dist="38100" dir="2700000" algn="tl">
                  <a:srgbClr val="C0C0C0"/>
                </a:outerShdw>
              </a:effectLst>
              <a:latin typeface="Arial" pitchFamily="34" charset="0"/>
            </a:endParaRPr>
          </a:p>
        </p:txBody>
      </p:sp>
      <p:sp>
        <p:nvSpPr>
          <p:cNvPr id="43012"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43013"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C798116-7AC7-43FD-9403-76DB3157670D}" type="slidenum">
              <a:rPr lang="en-US" altLang="en-US" sz="1400"/>
              <a:pPr eaLnBrk="1" hangingPunct="1"/>
              <a:t>21</a:t>
            </a:fld>
            <a:endParaRPr lang="en-US" altLang="en-US" sz="1400"/>
          </a:p>
        </p:txBody>
      </p:sp>
      <p:sp>
        <p:nvSpPr>
          <p:cNvPr id="43014"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zoom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The Make or Buy Decision</a:t>
            </a:r>
          </a:p>
        </p:txBody>
      </p:sp>
      <p:sp>
        <p:nvSpPr>
          <p:cNvPr id="366595" name="Rectangle 3"/>
          <p:cNvSpPr>
            <a:spLocks noGrp="1"/>
          </p:cNvSpPr>
          <p:nvPr>
            <p:ph type="body" idx="1"/>
          </p:nvPr>
        </p:nvSpPr>
        <p:spPr>
          <a:xfrm>
            <a:off x="890588" y="1652588"/>
            <a:ext cx="7362825" cy="4038600"/>
          </a:xfrm>
          <a:solidFill>
            <a:schemeClr val="accent1">
              <a:lumMod val="40000"/>
              <a:lumOff val="60000"/>
            </a:schemeClr>
          </a:solidFill>
          <a:ln w="12699">
            <a:solidFill>
              <a:schemeClr val="tx2"/>
            </a:solidFill>
          </a:ln>
          <a:effectLst>
            <a:outerShdw dist="35921" dir="2700000" algn="ctr" rotWithShape="0">
              <a:srgbClr val="000000"/>
            </a:outerShdw>
          </a:effectLst>
        </p:spPr>
        <p:txBody>
          <a:bodyPr lIns="90488" tIns="44450" rIns="90488" bIns="44450"/>
          <a:lstStyle/>
          <a:p>
            <a:pPr algn="ctr">
              <a:buFont typeface="Wingdings 3" pitchFamily="18" charset="2"/>
              <a:buNone/>
              <a:defRPr/>
            </a:pPr>
            <a:r>
              <a:rPr lang="en-CA" b="1" dirty="0">
                <a:solidFill>
                  <a:schemeClr val="tx2"/>
                </a:solidFill>
                <a:latin typeface="Arial" pitchFamily="34" charset="0"/>
                <a:cs typeface="Arial" pitchFamily="34" charset="0"/>
              </a:rPr>
              <a:t>When a company is involved in more than one activity in the entire value chain, it is vertically integrated.  A decision to carry out one of the activities in the value chain internally, rather than to buy externally from a supplier is called a “make or buy” decision.</a:t>
            </a:r>
            <a:br>
              <a:rPr lang="en-CA" b="1" dirty="0">
                <a:solidFill>
                  <a:schemeClr val="tx2"/>
                </a:solidFill>
                <a:latin typeface="Arial" pitchFamily="34" charset="0"/>
                <a:cs typeface="Arial" pitchFamily="34" charset="0"/>
              </a:rPr>
            </a:br>
            <a:endParaRPr lang="en-CA" b="1" dirty="0">
              <a:solidFill>
                <a:schemeClr val="tx2"/>
              </a:solidFill>
              <a:latin typeface="Arial" pitchFamily="34" charset="0"/>
              <a:cs typeface="Arial" pitchFamily="34" charset="0"/>
            </a:endParaRPr>
          </a:p>
        </p:txBody>
      </p:sp>
      <p:sp>
        <p:nvSpPr>
          <p:cNvPr id="44036"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44037"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F6AF159-0B7F-4320-AF34-6E47064DACC0}" type="slidenum">
              <a:rPr lang="en-US" altLang="en-US" sz="1400"/>
              <a:pPr eaLnBrk="1" hangingPunct="1"/>
              <a:t>22</a:t>
            </a:fld>
            <a:endParaRPr lang="en-US" altLang="en-US" sz="1400"/>
          </a:p>
        </p:txBody>
      </p:sp>
      <p:sp>
        <p:nvSpPr>
          <p:cNvPr id="44038"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check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5058" name="AutoShape 2"/>
          <p:cNvCxnSpPr>
            <a:cxnSpLocks noChangeShapeType="1"/>
            <a:stCxn id="45060" idx="2"/>
            <a:endCxn id="45062" idx="0"/>
          </p:cNvCxnSpPr>
          <p:nvPr/>
        </p:nvCxnSpPr>
        <p:spPr bwMode="auto">
          <a:xfrm>
            <a:off x="2576513" y="3344863"/>
            <a:ext cx="0" cy="1828800"/>
          </a:xfrm>
          <a:prstGeom prst="straightConnector1">
            <a:avLst/>
          </a:prstGeom>
          <a:noFill/>
          <a:ln w="57150">
            <a:solidFill>
              <a:schemeClr val="tx2"/>
            </a:solidFill>
            <a:round/>
            <a:headEnd/>
            <a:tailEnd/>
          </a:ln>
          <a:extLst>
            <a:ext uri="{909E8E84-426E-40DD-AFC4-6F175D3DCCD1}">
              <a14:hiddenFill xmlns:a14="http://schemas.microsoft.com/office/drawing/2010/main">
                <a:noFill/>
              </a14:hiddenFill>
            </a:ext>
          </a:extLst>
        </p:spPr>
      </p:cxnSp>
      <p:sp>
        <p:nvSpPr>
          <p:cNvPr id="45059" name="Rectangle 3"/>
          <p:cNvSpPr>
            <a:spLocks noGrp="1"/>
          </p:cNvSpPr>
          <p:nvPr>
            <p:ph type="title"/>
          </p:nvPr>
        </p:nvSpPr>
        <p:spPr bwMode="auto">
          <a:xfrm>
            <a:off x="914400" y="55563"/>
            <a:ext cx="7772400" cy="7921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3400" b="1" smtClean="0">
                <a:solidFill>
                  <a:srgbClr val="339933"/>
                </a:solidFill>
                <a:effectLst/>
              </a:rPr>
              <a:t>Strategic Aspects of the Make or Buy Decision - Vertical Integration</a:t>
            </a:r>
          </a:p>
        </p:txBody>
      </p:sp>
      <p:sp>
        <p:nvSpPr>
          <p:cNvPr id="45060" name="Rectangle 4"/>
          <p:cNvSpPr>
            <a:spLocks noChangeArrowheads="1"/>
          </p:cNvSpPr>
          <p:nvPr/>
        </p:nvSpPr>
        <p:spPr bwMode="auto">
          <a:xfrm>
            <a:off x="1014413" y="2201863"/>
            <a:ext cx="3124200" cy="1143000"/>
          </a:xfrm>
          <a:prstGeom prst="rect">
            <a:avLst/>
          </a:prstGeom>
          <a:solidFill>
            <a:srgbClr val="EBF7FF"/>
          </a:solidFill>
          <a:ln w="9525">
            <a:solidFill>
              <a:schemeClr val="tx2"/>
            </a:solidFill>
            <a:miter lim="800000"/>
            <a:headEnd/>
            <a:tailEnd/>
          </a:ln>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400" b="1">
                <a:solidFill>
                  <a:schemeClr val="tx2"/>
                </a:solidFill>
              </a:rPr>
              <a:t>Smoother flow of parts and materials</a:t>
            </a:r>
          </a:p>
        </p:txBody>
      </p:sp>
      <p:sp>
        <p:nvSpPr>
          <p:cNvPr id="45061" name="Rectangle 5"/>
          <p:cNvSpPr>
            <a:spLocks noChangeArrowheads="1"/>
          </p:cNvSpPr>
          <p:nvPr/>
        </p:nvSpPr>
        <p:spPr bwMode="auto">
          <a:xfrm>
            <a:off x="1014413" y="3725863"/>
            <a:ext cx="3124200" cy="1143000"/>
          </a:xfrm>
          <a:prstGeom prst="rect">
            <a:avLst/>
          </a:prstGeom>
          <a:solidFill>
            <a:srgbClr val="EBF7FF"/>
          </a:solidFill>
          <a:ln w="9525">
            <a:solidFill>
              <a:schemeClr val="tx2"/>
            </a:solidFill>
            <a:miter lim="800000"/>
            <a:headEnd/>
            <a:tailEnd/>
          </a:ln>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400" b="1">
                <a:solidFill>
                  <a:schemeClr val="tx2"/>
                </a:solidFill>
              </a:rPr>
              <a:t>Better quality control</a:t>
            </a:r>
          </a:p>
        </p:txBody>
      </p:sp>
      <p:sp>
        <p:nvSpPr>
          <p:cNvPr id="45062" name="Rectangle 6"/>
          <p:cNvSpPr>
            <a:spLocks noChangeArrowheads="1"/>
          </p:cNvSpPr>
          <p:nvPr/>
        </p:nvSpPr>
        <p:spPr bwMode="auto">
          <a:xfrm>
            <a:off x="1014413" y="5173663"/>
            <a:ext cx="3124200" cy="1143000"/>
          </a:xfrm>
          <a:prstGeom prst="rect">
            <a:avLst/>
          </a:prstGeom>
          <a:solidFill>
            <a:srgbClr val="EBF7FF"/>
          </a:solidFill>
          <a:ln w="9525">
            <a:solidFill>
              <a:schemeClr val="tx2"/>
            </a:solidFill>
            <a:miter lim="800000"/>
            <a:headEnd/>
            <a:tailEnd/>
          </a:ln>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400" b="1">
                <a:solidFill>
                  <a:schemeClr val="tx2"/>
                </a:solidFill>
              </a:rPr>
              <a:t>Realize profits</a:t>
            </a:r>
          </a:p>
        </p:txBody>
      </p:sp>
      <p:sp>
        <p:nvSpPr>
          <p:cNvPr id="4506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4506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A5C636C-4956-43A6-9C00-A7294646C269}" type="slidenum">
              <a:rPr lang="en-US" altLang="en-US" sz="1400"/>
              <a:pPr eaLnBrk="1" hangingPunct="1"/>
              <a:t>23</a:t>
            </a:fld>
            <a:endParaRPr lang="en-US" altLang="en-US" sz="1400"/>
          </a:p>
        </p:txBody>
      </p:sp>
      <p:sp>
        <p:nvSpPr>
          <p:cNvPr id="4506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45066" name="TextBox 9"/>
          <p:cNvSpPr txBox="1">
            <a:spLocks noChangeArrowheads="1"/>
          </p:cNvSpPr>
          <p:nvPr/>
        </p:nvSpPr>
        <p:spPr bwMode="auto">
          <a:xfrm>
            <a:off x="1384300" y="1358900"/>
            <a:ext cx="25908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3200" b="1">
                <a:solidFill>
                  <a:srgbClr val="339933"/>
                </a:solidFill>
              </a:rPr>
              <a:t>Advantages</a:t>
            </a:r>
            <a:endParaRPr lang="en-CA" altLang="en-US" sz="3200" b="1"/>
          </a:p>
        </p:txBody>
      </p:sp>
      <p:sp>
        <p:nvSpPr>
          <p:cNvPr id="11" name="Text Box 4"/>
          <p:cNvSpPr txBox="1">
            <a:spLocks noChangeArrowheads="1"/>
          </p:cNvSpPr>
          <p:nvPr/>
        </p:nvSpPr>
        <p:spPr bwMode="auto">
          <a:xfrm>
            <a:off x="5126038" y="2189163"/>
            <a:ext cx="3276600" cy="3048000"/>
          </a:xfrm>
          <a:prstGeom prst="rect">
            <a:avLst/>
          </a:prstGeom>
          <a:solidFill>
            <a:schemeClr val="accent1">
              <a:lumMod val="40000"/>
              <a:lumOff val="60000"/>
            </a:schemeClr>
          </a:solidFill>
          <a:ln w="9525">
            <a:solidFill>
              <a:schemeClr val="tx2"/>
            </a:solidFill>
            <a:miter lim="800000"/>
            <a:headEnd/>
            <a:tailEnd/>
          </a:ln>
        </p:spPr>
        <p:txBody>
          <a:bodyPr>
            <a:spAutoFit/>
          </a:bodyPr>
          <a:lstStyle/>
          <a:p>
            <a:pPr algn="ctr">
              <a:spcBef>
                <a:spcPct val="50000"/>
              </a:spcBef>
              <a:defRPr/>
            </a:pPr>
            <a:r>
              <a:rPr lang="en-CA" sz="2400" b="1" dirty="0">
                <a:solidFill>
                  <a:schemeClr val="tx2"/>
                </a:solidFill>
              </a:rPr>
              <a:t>Companies may fail to take advantage of suppliers who can create </a:t>
            </a:r>
            <a:r>
              <a:rPr lang="en-CA" sz="2400" b="1" dirty="0"/>
              <a:t>economies of scale advantage </a:t>
            </a:r>
            <a:r>
              <a:rPr lang="en-CA" sz="2400" b="1" dirty="0">
                <a:solidFill>
                  <a:schemeClr val="tx2"/>
                </a:solidFill>
              </a:rPr>
              <a:t>by pooling demand from numerous companies. </a:t>
            </a:r>
          </a:p>
        </p:txBody>
      </p:sp>
      <p:sp>
        <p:nvSpPr>
          <p:cNvPr id="45068" name="TextBox 11"/>
          <p:cNvSpPr txBox="1">
            <a:spLocks noChangeArrowheads="1"/>
          </p:cNvSpPr>
          <p:nvPr/>
        </p:nvSpPr>
        <p:spPr bwMode="auto">
          <a:xfrm>
            <a:off x="5294313" y="1363663"/>
            <a:ext cx="2895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3200" b="1">
                <a:solidFill>
                  <a:srgbClr val="339933"/>
                </a:solidFill>
              </a:rPr>
              <a:t>Disadvantage</a:t>
            </a:r>
            <a:endParaRPr lang="en-CA" altLang="en-US" sz="3200"/>
          </a:p>
        </p:txBody>
      </p:sp>
    </p:spTree>
  </p:cSld>
  <p:clrMapOvr>
    <a:masterClrMapping/>
  </p:clrMapOvr>
  <p:transition>
    <p:check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bwMode="auto">
          <a:xfrm>
            <a:off x="914400" y="-39688"/>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The Make or Buy Decision: An Example</a:t>
            </a:r>
          </a:p>
        </p:txBody>
      </p:sp>
      <p:sp>
        <p:nvSpPr>
          <p:cNvPr id="46083" name="Rectangle 3"/>
          <p:cNvSpPr>
            <a:spLocks noGrp="1"/>
          </p:cNvSpPr>
          <p:nvPr>
            <p:ph type="body" idx="1"/>
          </p:nvPr>
        </p:nvSpPr>
        <p:spPr bwMode="auto">
          <a:xfrm>
            <a:off x="698500" y="1535113"/>
            <a:ext cx="7796213" cy="177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r>
              <a:rPr lang="en-CA" altLang="en-US" sz="2400" smtClean="0">
                <a:latin typeface="Arial" charset="0"/>
                <a:cs typeface="Arial" charset="0"/>
              </a:rPr>
              <a:t>Essex Company manufactures part 4A that is used in one of its products.</a:t>
            </a:r>
          </a:p>
          <a:p>
            <a:r>
              <a:rPr lang="en-CA" altLang="en-US" sz="2400" smtClean="0">
                <a:latin typeface="Arial" charset="0"/>
                <a:cs typeface="Arial" charset="0"/>
              </a:rPr>
              <a:t>The unit product cost of this part is:</a:t>
            </a:r>
          </a:p>
        </p:txBody>
      </p:sp>
      <p:graphicFrame>
        <p:nvGraphicFramePr>
          <p:cNvPr id="46084" name="Object 2"/>
          <p:cNvGraphicFramePr>
            <a:graphicFrameLocks/>
          </p:cNvGraphicFramePr>
          <p:nvPr/>
        </p:nvGraphicFramePr>
        <p:xfrm>
          <a:off x="1292225" y="2900363"/>
          <a:ext cx="6659563" cy="3487737"/>
        </p:xfrm>
        <a:graphic>
          <a:graphicData uri="http://schemas.openxmlformats.org/presentationml/2006/ole">
            <mc:AlternateContent xmlns:mc="http://schemas.openxmlformats.org/markup-compatibility/2006">
              <mc:Choice xmlns:v="urn:schemas-microsoft-com:vml" Requires="v">
                <p:oleObj spid="_x0000_s46092" name="Worksheet" r:id="rId4" imgW="2781201" imgH="1466819" progId="Excel.Sheet.8">
                  <p:embed/>
                </p:oleObj>
              </mc:Choice>
              <mc:Fallback>
                <p:oleObj name="Worksheet" r:id="rId4" imgW="2781201" imgH="1466819"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92225" y="2900363"/>
                        <a:ext cx="6659563" cy="3487737"/>
                      </a:xfrm>
                      <a:prstGeom prst="rect">
                        <a:avLst/>
                      </a:prstGeom>
                      <a:noFill/>
                      <a:ln w="12699">
                        <a:solidFill>
                          <a:srgbClr val="000000"/>
                        </a:solidFill>
                        <a:miter lim="800000"/>
                        <a:headEnd/>
                        <a:tailEnd/>
                      </a:ln>
                      <a:effectLst>
                        <a:outerShdw dist="45791" dir="3378596" algn="ctr" rotWithShape="0">
                          <a:srgbClr val="000000"/>
                        </a:outerShdw>
                      </a:effectLst>
                      <a:extLst>
                        <a:ext uri="{909E8E84-426E-40DD-AFC4-6F175D3DCCD1}">
                          <a14:hiddenFill xmlns:a14="http://schemas.microsoft.com/office/drawing/2010/main">
                            <a:solidFill>
                              <a:schemeClr val="bg1"/>
                            </a:solidFill>
                          </a14:hiddenFill>
                        </a:ext>
                      </a:extLst>
                    </p:spPr>
                  </p:pic>
                </p:oleObj>
              </mc:Fallback>
            </mc:AlternateContent>
          </a:graphicData>
        </a:graphic>
      </p:graphicFrame>
      <p:sp>
        <p:nvSpPr>
          <p:cNvPr id="46085"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46086"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3B92C74-9337-4D10-85C5-8EC83FD91578}" type="slidenum">
              <a:rPr lang="en-US" altLang="en-US" sz="1400"/>
              <a:pPr eaLnBrk="1" hangingPunct="1"/>
              <a:t>24</a:t>
            </a:fld>
            <a:endParaRPr lang="en-US" altLang="en-US" sz="1400"/>
          </a:p>
        </p:txBody>
      </p:sp>
      <p:sp>
        <p:nvSpPr>
          <p:cNvPr id="46087"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zoom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The Make or Buy Decision</a:t>
            </a:r>
          </a:p>
        </p:txBody>
      </p:sp>
      <p:sp>
        <p:nvSpPr>
          <p:cNvPr id="374787" name="Rectangle 3"/>
          <p:cNvSpPr>
            <a:spLocks noGrp="1"/>
          </p:cNvSpPr>
          <p:nvPr>
            <p:ph type="body" idx="1"/>
          </p:nvPr>
        </p:nvSpPr>
        <p:spPr>
          <a:xfrm>
            <a:off x="673100" y="1460500"/>
            <a:ext cx="7797800" cy="4876800"/>
          </a:xfrm>
          <a:solidFill>
            <a:schemeClr val="accent1">
              <a:lumMod val="60000"/>
              <a:lumOff val="40000"/>
            </a:schemeClr>
          </a:solidFill>
          <a:ln w="12699">
            <a:solidFill>
              <a:srgbClr val="000000"/>
            </a:solidFill>
          </a:ln>
        </p:spPr>
        <p:txBody>
          <a:bodyPr lIns="90488" tIns="44450" rIns="90488" bIns="44450"/>
          <a:lstStyle/>
          <a:p>
            <a:pPr>
              <a:defRPr/>
            </a:pPr>
            <a:r>
              <a:rPr lang="en-CA" sz="2800" dirty="0">
                <a:solidFill>
                  <a:srgbClr val="000000"/>
                </a:solidFill>
                <a:latin typeface="Arial" pitchFamily="34" charset="0"/>
                <a:cs typeface="Arial" pitchFamily="34" charset="0"/>
              </a:rPr>
              <a:t>The special equipment used to manufacture part 4A has no resale value.</a:t>
            </a:r>
          </a:p>
          <a:p>
            <a:pPr>
              <a:defRPr/>
            </a:pPr>
            <a:r>
              <a:rPr lang="en-CA" sz="2800" dirty="0">
                <a:solidFill>
                  <a:srgbClr val="000000"/>
                </a:solidFill>
                <a:latin typeface="Arial" pitchFamily="34" charset="0"/>
                <a:cs typeface="Arial" pitchFamily="34" charset="0"/>
              </a:rPr>
              <a:t>The total amount of general factory overhead, which is allocated on the basis of direct labour hours, would be unaffected by this decision.</a:t>
            </a:r>
          </a:p>
          <a:p>
            <a:pPr>
              <a:defRPr/>
            </a:pPr>
            <a:r>
              <a:rPr lang="en-CA" sz="2800" dirty="0">
                <a:solidFill>
                  <a:srgbClr val="000000"/>
                </a:solidFill>
                <a:latin typeface="Arial" pitchFamily="34" charset="0"/>
                <a:cs typeface="Arial" pitchFamily="34" charset="0"/>
              </a:rPr>
              <a:t>The $30 unit product cost is based on 20,000 parts produced each year.</a:t>
            </a:r>
          </a:p>
          <a:p>
            <a:pPr>
              <a:defRPr/>
            </a:pPr>
            <a:r>
              <a:rPr lang="en-CA" sz="2800" dirty="0">
                <a:solidFill>
                  <a:srgbClr val="000000"/>
                </a:solidFill>
                <a:latin typeface="Arial" pitchFamily="34" charset="0"/>
                <a:cs typeface="Arial" pitchFamily="34" charset="0"/>
              </a:rPr>
              <a:t>An outside supplier has offered to provide the 20,000 parts at a cost of $25 per part</a:t>
            </a:r>
            <a:r>
              <a:rPr lang="en-CA" sz="2800" dirty="0" smtClean="0">
                <a:solidFill>
                  <a:srgbClr val="000000"/>
                </a:solidFill>
                <a:latin typeface="Arial" pitchFamily="34" charset="0"/>
                <a:cs typeface="Arial" pitchFamily="34" charset="0"/>
              </a:rPr>
              <a:t>.</a:t>
            </a:r>
          </a:p>
          <a:p>
            <a:pPr>
              <a:buFont typeface="Wingdings 2" pitchFamily="18" charset="2"/>
              <a:buNone/>
              <a:defRPr/>
            </a:pPr>
            <a:r>
              <a:rPr lang="en-CA" sz="2800" dirty="0">
                <a:solidFill>
                  <a:srgbClr val="000000"/>
                </a:solidFill>
                <a:latin typeface="Arial" pitchFamily="34" charset="0"/>
                <a:cs typeface="Arial" pitchFamily="34" charset="0"/>
              </a:rPr>
              <a:t/>
            </a:r>
            <a:br>
              <a:rPr lang="en-CA" sz="2800" dirty="0">
                <a:solidFill>
                  <a:srgbClr val="000000"/>
                </a:solidFill>
                <a:latin typeface="Arial" pitchFamily="34" charset="0"/>
                <a:cs typeface="Arial" pitchFamily="34" charset="0"/>
              </a:rPr>
            </a:br>
            <a:r>
              <a:rPr lang="en-CA" sz="2800" dirty="0" smtClean="0">
                <a:solidFill>
                  <a:srgbClr val="000000"/>
                </a:solidFill>
                <a:latin typeface="Arial" pitchFamily="34" charset="0"/>
                <a:cs typeface="Arial" pitchFamily="34" charset="0"/>
              </a:rPr>
              <a:t>    </a:t>
            </a:r>
            <a:r>
              <a:rPr lang="en-CA" sz="2800" b="1" dirty="0">
                <a:solidFill>
                  <a:srgbClr val="339933"/>
                </a:solidFill>
                <a:latin typeface="Arial" pitchFamily="34" charset="0"/>
                <a:cs typeface="Arial" pitchFamily="34" charset="0"/>
              </a:rPr>
              <a:t>Should we accept the supplier’s offer?</a:t>
            </a:r>
          </a:p>
          <a:p>
            <a:pPr algn="ctr">
              <a:buFont typeface="Wingdings 3" pitchFamily="18" charset="2"/>
              <a:buNone/>
              <a:defRPr/>
            </a:pPr>
            <a:endParaRPr lang="en-CA" sz="2800" dirty="0">
              <a:solidFill>
                <a:srgbClr val="0000CC"/>
              </a:solidFill>
              <a:latin typeface="Arial" pitchFamily="34" charset="0"/>
              <a:cs typeface="Arial" pitchFamily="34" charset="0"/>
            </a:endParaRPr>
          </a:p>
        </p:txBody>
      </p:sp>
      <p:sp>
        <p:nvSpPr>
          <p:cNvPr id="47108"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47109"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2F64CD3-14B5-4B8C-B4A5-1CA824A0BBB9}" type="slidenum">
              <a:rPr lang="en-US" altLang="en-US" sz="1400"/>
              <a:pPr eaLnBrk="1" hangingPunct="1"/>
              <a:t>25</a:t>
            </a:fld>
            <a:endParaRPr lang="en-US" altLang="en-US" sz="1400"/>
          </a:p>
        </p:txBody>
      </p:sp>
      <p:sp>
        <p:nvSpPr>
          <p:cNvPr id="47110"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30" name="Object 2"/>
          <p:cNvGraphicFramePr>
            <a:graphicFrameLocks/>
          </p:cNvGraphicFramePr>
          <p:nvPr/>
        </p:nvGraphicFramePr>
        <p:xfrm>
          <a:off x="204788" y="1455738"/>
          <a:ext cx="8745537" cy="4167187"/>
        </p:xfrm>
        <a:graphic>
          <a:graphicData uri="http://schemas.openxmlformats.org/presentationml/2006/ole">
            <mc:AlternateContent xmlns:mc="http://schemas.openxmlformats.org/markup-compatibility/2006">
              <mc:Choice xmlns:v="urn:schemas-microsoft-com:vml" Requires="v">
                <p:oleObj spid="_x0000_s48141" name="Worksheet" r:id="rId4" imgW="4457640" imgH="2247781" progId="Excel.Sheet.8">
                  <p:embed/>
                </p:oleObj>
              </mc:Choice>
              <mc:Fallback>
                <p:oleObj name="Worksheet" r:id="rId4" imgW="4457640" imgH="2247781"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4788" y="1455738"/>
                        <a:ext cx="8745537" cy="41671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8131" name="Line 4"/>
          <p:cNvSpPr>
            <a:spLocks noChangeShapeType="1"/>
          </p:cNvSpPr>
          <p:nvPr/>
        </p:nvSpPr>
        <p:spPr bwMode="auto">
          <a:xfrm flipV="1">
            <a:off x="4202113" y="3429000"/>
            <a:ext cx="1512887" cy="2298700"/>
          </a:xfrm>
          <a:prstGeom prst="line">
            <a:avLst/>
          </a:prstGeom>
          <a:noFill/>
          <a:ln w="38100">
            <a:solidFill>
              <a:srgbClr val="FC0128"/>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376837" name="Rectangle 5"/>
          <p:cNvSpPr>
            <a:spLocks noChangeArrowheads="1"/>
          </p:cNvSpPr>
          <p:nvPr/>
        </p:nvSpPr>
        <p:spPr bwMode="auto">
          <a:xfrm>
            <a:off x="1631950" y="5672138"/>
            <a:ext cx="4870450" cy="466725"/>
          </a:xfrm>
          <a:prstGeom prst="rect">
            <a:avLst/>
          </a:prstGeom>
          <a:solidFill>
            <a:srgbClr val="FFFFFF"/>
          </a:solidFill>
          <a:ln w="12700">
            <a:solidFill>
              <a:srgbClr val="000000"/>
            </a:solidFill>
            <a:miter lim="800000"/>
            <a:headEnd/>
            <a:tailEnd/>
          </a:ln>
          <a:effectLst>
            <a:outerShdw dist="35921" dir="2700000" algn="ctr" rotWithShape="0">
              <a:srgbClr val="000000"/>
            </a:outerShdw>
          </a:effectLst>
        </p:spPr>
        <p:txBody>
          <a:bodyPr wrap="none" lIns="90488" tIns="44450" rIns="90488" bIns="44450">
            <a:spAutoFit/>
          </a:bodyPr>
          <a:lstStyle/>
          <a:p>
            <a:pPr>
              <a:defRPr/>
            </a:pPr>
            <a:r>
              <a:rPr lang="en-CA" sz="2400">
                <a:solidFill>
                  <a:srgbClr val="0000FF"/>
                </a:solidFill>
                <a:effectLst>
                  <a:outerShdw blurRad="38100" dist="38100" dir="2700000" algn="tl">
                    <a:srgbClr val="C0C0C0"/>
                  </a:outerShdw>
                </a:effectLst>
                <a:latin typeface="Arial" pitchFamily="34" charset="0"/>
              </a:rPr>
              <a:t>20,000  ×  $9 per unit  =  $180,000</a:t>
            </a:r>
          </a:p>
        </p:txBody>
      </p:sp>
      <p:sp>
        <p:nvSpPr>
          <p:cNvPr id="4813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4813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8A0D345-6034-403A-827C-A08CFE32088C}" type="slidenum">
              <a:rPr lang="en-US" altLang="en-US" sz="1400"/>
              <a:pPr eaLnBrk="1" hangingPunct="1"/>
              <a:t>26</a:t>
            </a:fld>
            <a:endParaRPr lang="en-US" altLang="en-US" sz="1400"/>
          </a:p>
        </p:txBody>
      </p:sp>
      <p:sp>
        <p:nvSpPr>
          <p:cNvPr id="4813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48136"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The Make or Buy Decision</a:t>
            </a:r>
          </a:p>
        </p:txBody>
      </p:sp>
    </p:spTree>
  </p:cSld>
  <p:clrMapOvr>
    <a:masterClrMapping/>
  </p:clrMapOvr>
  <p:transition>
    <p:wipe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54" name="Object 2"/>
          <p:cNvGraphicFramePr>
            <a:graphicFrameLocks/>
          </p:cNvGraphicFramePr>
          <p:nvPr/>
        </p:nvGraphicFramePr>
        <p:xfrm>
          <a:off x="204788" y="1455738"/>
          <a:ext cx="8745537" cy="4167187"/>
        </p:xfrm>
        <a:graphic>
          <a:graphicData uri="http://schemas.openxmlformats.org/presentationml/2006/ole">
            <mc:AlternateContent xmlns:mc="http://schemas.openxmlformats.org/markup-compatibility/2006">
              <mc:Choice xmlns:v="urn:schemas-microsoft-com:vml" Requires="v">
                <p:oleObj spid="_x0000_s49165" name="Worksheet" r:id="rId4" imgW="4457640" imgH="2247781" progId="Excel.Sheet.8">
                  <p:embed/>
                </p:oleObj>
              </mc:Choice>
              <mc:Fallback>
                <p:oleObj name="Worksheet" r:id="rId4" imgW="4457640" imgH="2247781"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4788" y="1455738"/>
                        <a:ext cx="8745537" cy="41671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55" name="Line 4"/>
          <p:cNvSpPr>
            <a:spLocks noChangeShapeType="1"/>
          </p:cNvSpPr>
          <p:nvPr/>
        </p:nvSpPr>
        <p:spPr bwMode="auto">
          <a:xfrm flipV="1">
            <a:off x="4778375" y="4343400"/>
            <a:ext cx="1165225" cy="1079500"/>
          </a:xfrm>
          <a:prstGeom prst="line">
            <a:avLst/>
          </a:prstGeom>
          <a:noFill/>
          <a:ln w="38100">
            <a:solidFill>
              <a:srgbClr val="FC0128"/>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378885" name="Rectangle 5"/>
          <p:cNvSpPr>
            <a:spLocks noChangeArrowheads="1"/>
          </p:cNvSpPr>
          <p:nvPr/>
        </p:nvSpPr>
        <p:spPr bwMode="auto">
          <a:xfrm>
            <a:off x="1931988" y="5334000"/>
            <a:ext cx="5965825" cy="831850"/>
          </a:xfrm>
          <a:prstGeom prst="rect">
            <a:avLst/>
          </a:prstGeom>
          <a:solidFill>
            <a:schemeClr val="accent2">
              <a:lumMod val="20000"/>
              <a:lumOff val="80000"/>
            </a:schemeClr>
          </a:solidFill>
          <a:ln w="12700">
            <a:solidFill>
              <a:schemeClr val="accent2"/>
            </a:solidFill>
            <a:miter lim="800000"/>
            <a:headEnd/>
            <a:tailEnd/>
          </a:ln>
          <a:effectLst>
            <a:outerShdw dist="53882" dir="2700000" algn="ctr" rotWithShape="0">
              <a:srgbClr val="000000"/>
            </a:outerShdw>
          </a:effectLst>
        </p:spPr>
        <p:txBody>
          <a:bodyPr lIns="90488" tIns="44450" rIns="90488" bIns="44450">
            <a:spAutoFit/>
          </a:bodyPr>
          <a:lstStyle/>
          <a:p>
            <a:pPr algn="ctr">
              <a:defRPr/>
            </a:pPr>
            <a:r>
              <a:rPr lang="en-CA" sz="2400" b="1">
                <a:solidFill>
                  <a:schemeClr val="tx2"/>
                </a:solidFill>
                <a:latin typeface="Arial" pitchFamily="34" charset="0"/>
              </a:rPr>
              <a:t>The special equipment has no resale value and is a sunk cost.</a:t>
            </a:r>
          </a:p>
        </p:txBody>
      </p:sp>
      <p:sp>
        <p:nvSpPr>
          <p:cNvPr id="49157"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49158"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8B91E2F-3293-4C09-BEF7-399CBB8CB560}" type="slidenum">
              <a:rPr lang="en-US" altLang="en-US" sz="1400"/>
              <a:pPr eaLnBrk="1" hangingPunct="1"/>
              <a:t>27</a:t>
            </a:fld>
            <a:endParaRPr lang="en-US" altLang="en-US" sz="1400"/>
          </a:p>
        </p:txBody>
      </p:sp>
      <p:sp>
        <p:nvSpPr>
          <p:cNvPr id="49159"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49160"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The Make or Buy Decision</a:t>
            </a:r>
          </a:p>
        </p:txBody>
      </p:sp>
    </p:spTree>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78" name="Object 2"/>
          <p:cNvGraphicFramePr>
            <a:graphicFrameLocks/>
          </p:cNvGraphicFramePr>
          <p:nvPr/>
        </p:nvGraphicFramePr>
        <p:xfrm>
          <a:off x="204788" y="1471613"/>
          <a:ext cx="8745537" cy="4167187"/>
        </p:xfrm>
        <a:graphic>
          <a:graphicData uri="http://schemas.openxmlformats.org/presentationml/2006/ole">
            <mc:AlternateContent xmlns:mc="http://schemas.openxmlformats.org/markup-compatibility/2006">
              <mc:Choice xmlns:v="urn:schemas-microsoft-com:vml" Requires="v">
                <p:oleObj spid="_x0000_s50189" name="Worksheet" r:id="rId4" imgW="4457804" imgH="2248007" progId="Excel.Sheet.8">
                  <p:embed/>
                </p:oleObj>
              </mc:Choice>
              <mc:Fallback>
                <p:oleObj name="Worksheet" r:id="rId4" imgW="4457804" imgH="2248007"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4788" y="1471613"/>
                        <a:ext cx="8745537" cy="41671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0179" name="Line 4"/>
          <p:cNvSpPr>
            <a:spLocks noChangeShapeType="1"/>
          </p:cNvSpPr>
          <p:nvPr/>
        </p:nvSpPr>
        <p:spPr bwMode="auto">
          <a:xfrm flipH="1" flipV="1">
            <a:off x="3503613" y="4876800"/>
            <a:ext cx="762000" cy="457200"/>
          </a:xfrm>
          <a:prstGeom prst="line">
            <a:avLst/>
          </a:prstGeom>
          <a:noFill/>
          <a:ln w="38100">
            <a:solidFill>
              <a:srgbClr val="FC0128"/>
            </a:solidFill>
            <a:round/>
            <a:headEnd/>
            <a:tailEnd type="triangle" w="med" len="med"/>
          </a:ln>
          <a:effectLst>
            <a:outerShdw dist="3592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380933" name="Rectangle 5"/>
          <p:cNvSpPr>
            <a:spLocks noChangeArrowheads="1"/>
          </p:cNvSpPr>
          <p:nvPr/>
        </p:nvSpPr>
        <p:spPr bwMode="auto">
          <a:xfrm>
            <a:off x="628650" y="5311775"/>
            <a:ext cx="7502525" cy="831850"/>
          </a:xfrm>
          <a:prstGeom prst="rect">
            <a:avLst/>
          </a:prstGeom>
          <a:solidFill>
            <a:schemeClr val="accent1">
              <a:lumMod val="50000"/>
            </a:schemeClr>
          </a:solidFill>
          <a:ln w="12700">
            <a:solidFill>
              <a:schemeClr val="tx2"/>
            </a:solidFill>
            <a:miter lim="800000"/>
            <a:headEnd/>
            <a:tailEnd/>
          </a:ln>
          <a:effectLst/>
        </p:spPr>
        <p:txBody>
          <a:bodyPr lIns="90488" tIns="44450" rIns="90488" bIns="44450">
            <a:spAutoFit/>
          </a:bodyPr>
          <a:lstStyle/>
          <a:p>
            <a:pPr algn="ctr">
              <a:defRPr/>
            </a:pPr>
            <a:r>
              <a:rPr lang="en-CA" sz="2400" b="1">
                <a:solidFill>
                  <a:schemeClr val="bg1"/>
                </a:solidFill>
                <a:latin typeface="Arial" pitchFamily="34" charset="0"/>
              </a:rPr>
              <a:t>Not avoidable; irrelevant.  If the product is dropped, it will be reallocated to other products.</a:t>
            </a:r>
          </a:p>
        </p:txBody>
      </p:sp>
      <p:sp>
        <p:nvSpPr>
          <p:cNvPr id="50181"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50182"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3619757-FC67-40E0-A5C1-EA11C0A82CBC}" type="slidenum">
              <a:rPr lang="en-US" altLang="en-US" sz="1400"/>
              <a:pPr eaLnBrk="1" hangingPunct="1"/>
              <a:t>28</a:t>
            </a:fld>
            <a:endParaRPr lang="en-US" altLang="en-US" sz="1400"/>
          </a:p>
        </p:txBody>
      </p:sp>
      <p:sp>
        <p:nvSpPr>
          <p:cNvPr id="50183"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50184"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The Make or Buy Decision</a:t>
            </a:r>
          </a:p>
        </p:txBody>
      </p:sp>
    </p:spTree>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9" name="Rectangle 3"/>
          <p:cNvSpPr>
            <a:spLocks noChangeArrowheads="1"/>
          </p:cNvSpPr>
          <p:nvPr/>
        </p:nvSpPr>
        <p:spPr bwMode="auto">
          <a:xfrm>
            <a:off x="1503363" y="5691188"/>
            <a:ext cx="6535737" cy="581025"/>
          </a:xfrm>
          <a:prstGeom prst="rect">
            <a:avLst/>
          </a:prstGeom>
          <a:noFill/>
          <a:ln w="12699">
            <a:noFill/>
            <a:miter lim="800000"/>
            <a:headEnd/>
            <a:tailEnd/>
          </a:ln>
          <a:effectLst/>
        </p:spPr>
        <p:txBody>
          <a:bodyPr wrap="none" lIns="90488" tIns="44450" rIns="90488" bIns="44450">
            <a:spAutoFit/>
          </a:bodyPr>
          <a:lstStyle/>
          <a:p>
            <a:pPr>
              <a:defRPr/>
            </a:pPr>
            <a:r>
              <a:rPr lang="en-CA" sz="3200" b="1" dirty="0">
                <a:solidFill>
                  <a:srgbClr val="339933"/>
                </a:solidFill>
                <a:effectLst>
                  <a:outerShdw blurRad="38100" dist="38100" dir="2700000" algn="tl">
                    <a:srgbClr val="C0C0C0"/>
                  </a:outerShdw>
                </a:effectLst>
                <a:latin typeface="Arial" pitchFamily="34" charset="0"/>
              </a:rPr>
              <a:t>Should we make or buy part 4A?</a:t>
            </a:r>
          </a:p>
        </p:txBody>
      </p:sp>
      <p:graphicFrame>
        <p:nvGraphicFramePr>
          <p:cNvPr id="51203" name="Object 2"/>
          <p:cNvGraphicFramePr>
            <a:graphicFrameLocks/>
          </p:cNvGraphicFramePr>
          <p:nvPr/>
        </p:nvGraphicFramePr>
        <p:xfrm>
          <a:off x="220663" y="1455738"/>
          <a:ext cx="8745537" cy="4167187"/>
        </p:xfrm>
        <a:graphic>
          <a:graphicData uri="http://schemas.openxmlformats.org/presentationml/2006/ole">
            <mc:AlternateContent xmlns:mc="http://schemas.openxmlformats.org/markup-compatibility/2006">
              <mc:Choice xmlns:v="urn:schemas-microsoft-com:vml" Requires="v">
                <p:oleObj spid="_x0000_s51212" name="Worksheet" r:id="rId4" imgW="4457640" imgH="2247781" progId="Excel.Sheet.8">
                  <p:embed/>
                </p:oleObj>
              </mc:Choice>
              <mc:Fallback>
                <p:oleObj name="Worksheet" r:id="rId4" imgW="4457640" imgH="2247781"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0663" y="1455738"/>
                        <a:ext cx="8745537" cy="41671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1204"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51205"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84011D6-4ADA-47A8-B188-CB527762B308}" type="slidenum">
              <a:rPr lang="en-US" altLang="en-US" sz="1400"/>
              <a:pPr eaLnBrk="1" hangingPunct="1"/>
              <a:t>29</a:t>
            </a:fld>
            <a:endParaRPr lang="en-US" altLang="en-US" sz="1400"/>
          </a:p>
        </p:txBody>
      </p:sp>
      <p:sp>
        <p:nvSpPr>
          <p:cNvPr id="51206"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51207"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The Make or Buy Decision</a:t>
            </a:r>
          </a:p>
        </p:txBody>
      </p:sp>
    </p:spTree>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Opportunity Cost</a:t>
            </a:r>
          </a:p>
        </p:txBody>
      </p:sp>
      <p:sp>
        <p:nvSpPr>
          <p:cNvPr id="385027" name="Rectangle 3"/>
          <p:cNvSpPr>
            <a:spLocks noGrp="1"/>
          </p:cNvSpPr>
          <p:nvPr>
            <p:ph type="body" idx="1"/>
          </p:nvPr>
        </p:nvSpPr>
        <p:spPr>
          <a:xfrm>
            <a:off x="554038" y="1671638"/>
            <a:ext cx="8013700" cy="4097337"/>
          </a:xfrm>
          <a:solidFill>
            <a:schemeClr val="accent1">
              <a:lumMod val="40000"/>
              <a:lumOff val="60000"/>
            </a:schemeClr>
          </a:solidFill>
          <a:ln w="12699">
            <a:solidFill>
              <a:schemeClr val="tx2"/>
            </a:solidFill>
          </a:ln>
        </p:spPr>
        <p:txBody>
          <a:bodyPr lIns="90488" tIns="44450" rIns="90488" bIns="44450"/>
          <a:lstStyle/>
          <a:p>
            <a:pPr algn="ctr">
              <a:buFont typeface="Wingdings 3" pitchFamily="18" charset="2"/>
              <a:buNone/>
              <a:defRPr/>
            </a:pPr>
            <a:r>
              <a:rPr lang="en-CA" sz="2800" dirty="0">
                <a:latin typeface="Arial" pitchFamily="34" charset="0"/>
                <a:cs typeface="Arial" pitchFamily="34" charset="0"/>
              </a:rPr>
              <a:t>An </a:t>
            </a:r>
            <a:r>
              <a:rPr lang="en-CA" sz="2800" dirty="0">
                <a:solidFill>
                  <a:srgbClr val="339933"/>
                </a:solidFill>
                <a:latin typeface="Arial" pitchFamily="34" charset="0"/>
                <a:cs typeface="Arial" pitchFamily="34" charset="0"/>
              </a:rPr>
              <a:t>opportunity cost </a:t>
            </a:r>
            <a:r>
              <a:rPr lang="en-CA" sz="2800" dirty="0">
                <a:latin typeface="Arial" pitchFamily="34" charset="0"/>
                <a:cs typeface="Arial" pitchFamily="34" charset="0"/>
              </a:rPr>
              <a:t>is the benefit that is foregone as a result of pursuing some course of action.</a:t>
            </a:r>
          </a:p>
          <a:p>
            <a:pPr algn="ctr">
              <a:buFont typeface="Wingdings 3" pitchFamily="18" charset="2"/>
              <a:buNone/>
              <a:defRPr/>
            </a:pPr>
            <a:r>
              <a:rPr lang="en-CA" sz="2800" dirty="0">
                <a:latin typeface="Arial" pitchFamily="34" charset="0"/>
                <a:cs typeface="Arial" pitchFamily="34" charset="0"/>
              </a:rPr>
              <a:t>Opportunity costs are not actual dollar outlays and are not recorded in the formal accounts of an organization.</a:t>
            </a:r>
          </a:p>
          <a:p>
            <a:pPr algn="ctr">
              <a:buFont typeface="Wingdings 3" pitchFamily="18" charset="2"/>
              <a:buNone/>
              <a:defRPr/>
            </a:pPr>
            <a:endParaRPr lang="en-CA" sz="2800" dirty="0">
              <a:latin typeface="Arial" pitchFamily="34" charset="0"/>
              <a:cs typeface="Arial" pitchFamily="34" charset="0"/>
            </a:endParaRPr>
          </a:p>
          <a:p>
            <a:pPr algn="ctr">
              <a:buFont typeface="Wingdings 3" pitchFamily="18" charset="2"/>
              <a:buNone/>
              <a:defRPr/>
            </a:pPr>
            <a:r>
              <a:rPr lang="en-CA" sz="2800" dirty="0">
                <a:latin typeface="Arial" pitchFamily="34" charset="0"/>
                <a:cs typeface="Arial" pitchFamily="34" charset="0"/>
              </a:rPr>
              <a:t>How would this concept potentially relate to the Essex Company?</a:t>
            </a:r>
          </a:p>
          <a:p>
            <a:pPr algn="ctr">
              <a:buFont typeface="Wingdings 3" pitchFamily="18" charset="2"/>
              <a:buNone/>
              <a:defRPr/>
            </a:pPr>
            <a:endParaRPr lang="en-CA" sz="2800" dirty="0">
              <a:latin typeface="Arial" pitchFamily="34" charset="0"/>
              <a:cs typeface="Arial" pitchFamily="34" charset="0"/>
            </a:endParaRPr>
          </a:p>
        </p:txBody>
      </p:sp>
      <p:sp>
        <p:nvSpPr>
          <p:cNvPr id="52228"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52229"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B5BC06F-DFF5-4B1C-8C9B-CED4466FF60E}" type="slidenum">
              <a:rPr lang="en-US" altLang="en-US" sz="1400"/>
              <a:pPr eaLnBrk="1" hangingPunct="1"/>
              <a:t>30</a:t>
            </a:fld>
            <a:endParaRPr lang="en-US" altLang="en-US" sz="1400"/>
          </a:p>
        </p:txBody>
      </p:sp>
      <p:sp>
        <p:nvSpPr>
          <p:cNvPr id="52230"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check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026"/>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Special Orders</a:t>
            </a:r>
          </a:p>
        </p:txBody>
      </p:sp>
      <p:sp>
        <p:nvSpPr>
          <p:cNvPr id="53251" name="Rectangle 1027"/>
          <p:cNvSpPr>
            <a:spLocks noChangeArrowheads="1"/>
          </p:cNvSpPr>
          <p:nvPr/>
        </p:nvSpPr>
        <p:spPr bwMode="auto">
          <a:xfrm>
            <a:off x="833438" y="1600200"/>
            <a:ext cx="4648200" cy="2057400"/>
          </a:xfrm>
          <a:prstGeom prst="rect">
            <a:avLst/>
          </a:prstGeom>
          <a:solidFill>
            <a:srgbClr val="EBF7FF"/>
          </a:solidFill>
          <a:ln w="9525">
            <a:solidFill>
              <a:schemeClr val="accent2"/>
            </a:solidFill>
            <a:miter lim="800000"/>
            <a:headEnd/>
            <a:tailEnd/>
          </a:ln>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400" b="1">
                <a:solidFill>
                  <a:srgbClr val="339933"/>
                </a:solidFill>
              </a:rPr>
              <a:t>A </a:t>
            </a:r>
            <a:r>
              <a:rPr lang="en-CA" altLang="en-US" sz="2400" b="1"/>
              <a:t>special order </a:t>
            </a:r>
            <a:r>
              <a:rPr lang="en-CA" altLang="en-US" sz="2400" b="1">
                <a:solidFill>
                  <a:srgbClr val="339933"/>
                </a:solidFill>
              </a:rPr>
              <a:t>is a one-time order that is not considered part of the company’s normal ongoing business.</a:t>
            </a:r>
          </a:p>
        </p:txBody>
      </p:sp>
      <p:sp>
        <p:nvSpPr>
          <p:cNvPr id="53252" name="Rectangle 1028"/>
          <p:cNvSpPr>
            <a:spLocks noChangeArrowheads="1"/>
          </p:cNvSpPr>
          <p:nvPr/>
        </p:nvSpPr>
        <p:spPr bwMode="auto">
          <a:xfrm>
            <a:off x="3602038" y="4038600"/>
            <a:ext cx="4648200" cy="2057400"/>
          </a:xfrm>
          <a:prstGeom prst="rect">
            <a:avLst/>
          </a:prstGeom>
          <a:solidFill>
            <a:srgbClr val="EBF7FF"/>
          </a:solidFill>
          <a:ln w="9525">
            <a:solidFill>
              <a:schemeClr val="accent2"/>
            </a:solidFill>
            <a:miter lim="800000"/>
            <a:headEnd/>
            <a:tailEnd/>
          </a:ln>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400" b="1">
                <a:solidFill>
                  <a:srgbClr val="339933"/>
                </a:solidFill>
              </a:rPr>
              <a:t>When analyzing a special order, only the </a:t>
            </a:r>
            <a:r>
              <a:rPr lang="en-CA" altLang="en-US" sz="2400" b="1"/>
              <a:t>incremental costs and benefits </a:t>
            </a:r>
            <a:r>
              <a:rPr lang="en-CA" altLang="en-US" sz="2400" b="1">
                <a:solidFill>
                  <a:srgbClr val="339933"/>
                </a:solidFill>
              </a:rPr>
              <a:t>are relevant.</a:t>
            </a:r>
          </a:p>
        </p:txBody>
      </p:sp>
      <p:sp>
        <p:nvSpPr>
          <p:cNvPr id="5325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5325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7D13622-4DC1-4AE2-87D7-580D523D8AD8}" type="slidenum">
              <a:rPr lang="en-US" altLang="en-US" sz="1400"/>
              <a:pPr eaLnBrk="1" hangingPunct="1"/>
              <a:t>31</a:t>
            </a:fld>
            <a:endParaRPr lang="en-US" altLang="en-US" sz="1400"/>
          </a:p>
        </p:txBody>
      </p:sp>
      <p:sp>
        <p:nvSpPr>
          <p:cNvPr id="5325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check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Special Orders</a:t>
            </a:r>
          </a:p>
        </p:txBody>
      </p:sp>
      <p:sp>
        <p:nvSpPr>
          <p:cNvPr id="389123" name="Rectangle 3"/>
          <p:cNvSpPr>
            <a:spLocks noGrp="1"/>
          </p:cNvSpPr>
          <p:nvPr>
            <p:ph type="body" idx="1"/>
          </p:nvPr>
        </p:nvSpPr>
        <p:spPr>
          <a:xfrm>
            <a:off x="730250" y="1506538"/>
            <a:ext cx="7724775" cy="4559300"/>
          </a:xfrm>
          <a:solidFill>
            <a:schemeClr val="accent1">
              <a:lumMod val="40000"/>
              <a:lumOff val="60000"/>
            </a:schemeClr>
          </a:solidFill>
          <a:ln w="12699">
            <a:solidFill>
              <a:schemeClr val="tx2"/>
            </a:solidFill>
          </a:ln>
        </p:spPr>
        <p:txBody>
          <a:bodyPr lIns="90488" tIns="44450" rIns="90488" bIns="44450"/>
          <a:lstStyle/>
          <a:p>
            <a:pPr>
              <a:buClr>
                <a:schemeClr val="tx2"/>
              </a:buClr>
              <a:buFont typeface="Wingdings" pitchFamily="2" charset="2"/>
              <a:buChar char="Ø"/>
              <a:defRPr/>
            </a:pPr>
            <a:r>
              <a:rPr lang="en-CA" sz="2800" b="1" dirty="0">
                <a:solidFill>
                  <a:schemeClr val="accent1">
                    <a:lumMod val="50000"/>
                  </a:schemeClr>
                </a:solidFill>
                <a:latin typeface="Arial" pitchFamily="34" charset="0"/>
                <a:cs typeface="Arial" pitchFamily="34" charset="0"/>
              </a:rPr>
              <a:t>Jet, Inc. makes a single product whose normal selling price is $20 per unit.</a:t>
            </a:r>
          </a:p>
          <a:p>
            <a:pPr>
              <a:buClr>
                <a:schemeClr val="tx2"/>
              </a:buClr>
              <a:buFont typeface="Wingdings" pitchFamily="2" charset="2"/>
              <a:buChar char="Ø"/>
              <a:defRPr/>
            </a:pPr>
            <a:r>
              <a:rPr lang="en-CA" sz="2800" b="1" dirty="0">
                <a:solidFill>
                  <a:schemeClr val="accent1">
                    <a:lumMod val="50000"/>
                  </a:schemeClr>
                </a:solidFill>
                <a:latin typeface="Arial" pitchFamily="34" charset="0"/>
                <a:cs typeface="Arial" pitchFamily="34" charset="0"/>
              </a:rPr>
              <a:t>A foreign distributor offers to purchase 3,000 units for $10 per unit. </a:t>
            </a:r>
          </a:p>
          <a:p>
            <a:pPr>
              <a:buClr>
                <a:schemeClr val="tx2"/>
              </a:buClr>
              <a:buFont typeface="Wingdings" pitchFamily="2" charset="2"/>
              <a:buChar char="Ø"/>
              <a:defRPr/>
            </a:pPr>
            <a:r>
              <a:rPr lang="en-CA" sz="2800" b="1" dirty="0">
                <a:solidFill>
                  <a:schemeClr val="accent1">
                    <a:lumMod val="50000"/>
                  </a:schemeClr>
                </a:solidFill>
                <a:latin typeface="Arial" pitchFamily="34" charset="0"/>
                <a:cs typeface="Arial" pitchFamily="34" charset="0"/>
              </a:rPr>
              <a:t>This is a one-time order that would not affect the company’s regular business.</a:t>
            </a:r>
          </a:p>
          <a:p>
            <a:pPr>
              <a:buClr>
                <a:schemeClr val="tx2"/>
              </a:buClr>
              <a:buFont typeface="Wingdings" pitchFamily="2" charset="2"/>
              <a:buChar char="Ø"/>
              <a:defRPr/>
            </a:pPr>
            <a:r>
              <a:rPr lang="en-CA" sz="2800" b="1" dirty="0">
                <a:solidFill>
                  <a:schemeClr val="accent1">
                    <a:lumMod val="50000"/>
                  </a:schemeClr>
                </a:solidFill>
                <a:latin typeface="Arial" pitchFamily="34" charset="0"/>
                <a:cs typeface="Arial" pitchFamily="34" charset="0"/>
              </a:rPr>
              <a:t>Annual capacity is 10,000 units, but Jet, Inc. is currently producing and selling only 5,000 units.</a:t>
            </a:r>
          </a:p>
        </p:txBody>
      </p:sp>
      <p:sp>
        <p:nvSpPr>
          <p:cNvPr id="54276" name="Rectangle 4"/>
          <p:cNvSpPr>
            <a:spLocks noChangeArrowheads="1"/>
          </p:cNvSpPr>
          <p:nvPr/>
        </p:nvSpPr>
        <p:spPr bwMode="auto">
          <a:xfrm>
            <a:off x="1762125" y="5422900"/>
            <a:ext cx="5688013"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3200" b="1"/>
              <a:t>Should Jet accept the offer?</a:t>
            </a:r>
          </a:p>
        </p:txBody>
      </p:sp>
      <p:sp>
        <p:nvSpPr>
          <p:cNvPr id="54277"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54278"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7DDE923-C12F-40C3-8F72-E4BE504AFA27}" type="slidenum">
              <a:rPr lang="en-US" altLang="en-US" sz="1400"/>
              <a:pPr eaLnBrk="1" hangingPunct="1"/>
              <a:t>32</a:t>
            </a:fld>
            <a:endParaRPr lang="en-US" altLang="en-US" sz="1400"/>
          </a:p>
        </p:txBody>
      </p:sp>
      <p:sp>
        <p:nvSpPr>
          <p:cNvPr id="54279"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298" name="Object 2"/>
          <p:cNvGraphicFramePr>
            <a:graphicFrameLocks/>
          </p:cNvGraphicFramePr>
          <p:nvPr/>
        </p:nvGraphicFramePr>
        <p:xfrm>
          <a:off x="354013" y="1371600"/>
          <a:ext cx="8456612" cy="4951413"/>
        </p:xfrm>
        <a:graphic>
          <a:graphicData uri="http://schemas.openxmlformats.org/presentationml/2006/ole">
            <mc:AlternateContent xmlns:mc="http://schemas.openxmlformats.org/markup-compatibility/2006">
              <mc:Choice xmlns:v="urn:schemas-microsoft-com:vml" Requires="v">
                <p:oleObj spid="_x0000_s55310" name="Worksheet" r:id="rId4" imgW="3314581" imgH="2438221" progId="Excel.Sheet.8">
                  <p:embed/>
                </p:oleObj>
              </mc:Choice>
              <mc:Fallback>
                <p:oleObj name="Worksheet" r:id="rId4" imgW="3314581" imgH="2438221"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013" y="1371600"/>
                        <a:ext cx="8456612" cy="4951413"/>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Group 1028"/>
          <p:cNvGrpSpPr>
            <a:grpSpLocks/>
          </p:cNvGrpSpPr>
          <p:nvPr/>
        </p:nvGrpSpPr>
        <p:grpSpPr bwMode="auto">
          <a:xfrm>
            <a:off x="3079750" y="2362200"/>
            <a:ext cx="5683250" cy="1752600"/>
            <a:chOff x="2112" y="1584"/>
            <a:chExt cx="3580" cy="1104"/>
          </a:xfrm>
        </p:grpSpPr>
        <p:sp>
          <p:nvSpPr>
            <p:cNvPr id="55304" name="Line 1029"/>
            <p:cNvSpPr>
              <a:spLocks noChangeShapeType="1"/>
            </p:cNvSpPr>
            <p:nvPr/>
          </p:nvSpPr>
          <p:spPr bwMode="auto">
            <a:xfrm>
              <a:off x="2112" y="1584"/>
              <a:ext cx="2640" cy="1104"/>
            </a:xfrm>
            <a:prstGeom prst="line">
              <a:avLst/>
            </a:prstGeom>
            <a:noFill/>
            <a:ln w="38100">
              <a:solidFill>
                <a:srgbClr val="FF0000"/>
              </a:solidFill>
              <a:round/>
              <a:headEnd type="triangle" w="med" len="med"/>
              <a:tailEnd type="triangle" w="med" len="med"/>
            </a:ln>
            <a:effectLst>
              <a:outerShdw dist="3592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391174" name="Text Box 1030"/>
            <p:cNvSpPr txBox="1">
              <a:spLocks noChangeArrowheads="1"/>
            </p:cNvSpPr>
            <p:nvPr/>
          </p:nvSpPr>
          <p:spPr bwMode="auto">
            <a:xfrm>
              <a:off x="4224" y="2112"/>
              <a:ext cx="1468" cy="294"/>
            </a:xfrm>
            <a:prstGeom prst="rect">
              <a:avLst/>
            </a:prstGeom>
            <a:solidFill>
              <a:schemeClr val="accent1">
                <a:lumMod val="40000"/>
                <a:lumOff val="60000"/>
              </a:schemeClr>
            </a:solidFill>
            <a:ln w="9525">
              <a:solidFill>
                <a:srgbClr val="000000"/>
              </a:solidFill>
              <a:miter lim="800000"/>
              <a:headEnd/>
              <a:tailEnd/>
            </a:ln>
            <a:effectLst>
              <a:outerShdw dist="35921" dir="2700000" algn="ctr" rotWithShape="0">
                <a:srgbClr val="000000"/>
              </a:outerShdw>
            </a:effectLst>
          </p:spPr>
          <p:txBody>
            <a:bodyPr wrap="none">
              <a:spAutoFit/>
            </a:bodyPr>
            <a:lstStyle/>
            <a:p>
              <a:pPr>
                <a:defRPr/>
              </a:pPr>
              <a:r>
                <a:rPr lang="en-CA" sz="2400" dirty="0">
                  <a:effectLst>
                    <a:outerShdw blurRad="38100" dist="38100" dir="2700000" algn="tl">
                      <a:srgbClr val="FFFFFF"/>
                    </a:outerShdw>
                  </a:effectLst>
                  <a:latin typeface="Arial" pitchFamily="34" charset="0"/>
                </a:rPr>
                <a:t>$8 variable cost</a:t>
              </a:r>
              <a:endParaRPr lang="en-CA" sz="2800" dirty="0">
                <a:effectLst>
                  <a:outerShdw blurRad="38100" dist="38100" dir="2700000" algn="tl">
                    <a:srgbClr val="FFFFFF"/>
                  </a:outerShdw>
                </a:effectLst>
                <a:latin typeface="Times New Roman" pitchFamily="18" charset="0"/>
              </a:endParaRPr>
            </a:p>
          </p:txBody>
        </p:sp>
      </p:grpSp>
      <p:sp>
        <p:nvSpPr>
          <p:cNvPr id="55300"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55301"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2F694BA-17FA-4744-BFA2-BDBA1C84401D}" type="slidenum">
              <a:rPr lang="en-US" altLang="en-US" sz="1400"/>
              <a:pPr eaLnBrk="1" hangingPunct="1"/>
              <a:t>33</a:t>
            </a:fld>
            <a:endParaRPr lang="en-US" altLang="en-US" sz="1400"/>
          </a:p>
        </p:txBody>
      </p:sp>
      <p:sp>
        <p:nvSpPr>
          <p:cNvPr id="55302"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55303"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Special Orders</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type="body" idx="1"/>
          </p:nvPr>
        </p:nvSpPr>
        <p:spPr bwMode="auto">
          <a:xfrm>
            <a:off x="381000" y="1219200"/>
            <a:ext cx="8458200" cy="1828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buFont typeface="Wingdings 3" pitchFamily="18" charset="2"/>
              <a:buNone/>
            </a:pPr>
            <a:r>
              <a:rPr lang="en-CA" altLang="en-US" sz="2400" smtClean="0">
                <a:latin typeface="Arial" charset="0"/>
                <a:cs typeface="Arial" charset="0"/>
              </a:rPr>
              <a:t>If Jet accepts the special order, the incremental revenue will exceed the incremental costs. In other words, net operating income will increase by $6,000. This suggests that Jet should accept the order.</a:t>
            </a:r>
          </a:p>
        </p:txBody>
      </p:sp>
      <p:graphicFrame>
        <p:nvGraphicFramePr>
          <p:cNvPr id="56323" name="Object 2"/>
          <p:cNvGraphicFramePr>
            <a:graphicFrameLocks/>
          </p:cNvGraphicFramePr>
          <p:nvPr/>
        </p:nvGraphicFramePr>
        <p:xfrm>
          <a:off x="309563" y="2832100"/>
          <a:ext cx="8567737" cy="1955800"/>
        </p:xfrm>
        <a:graphic>
          <a:graphicData uri="http://schemas.openxmlformats.org/presentationml/2006/ole">
            <mc:AlternateContent xmlns:mc="http://schemas.openxmlformats.org/markup-compatibility/2006">
              <mc:Choice xmlns:v="urn:schemas-microsoft-com:vml" Requires="v">
                <p:oleObj spid="_x0000_s56333" name="Worksheet" r:id="rId4" imgW="3657699" imgH="838144" progId="Excel.Sheet.8">
                  <p:embed/>
                </p:oleObj>
              </mc:Choice>
              <mc:Fallback>
                <p:oleObj name="Worksheet" r:id="rId4" imgW="3657699" imgH="838144"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563" y="2832100"/>
                        <a:ext cx="8567737" cy="1955800"/>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Lst>
                    </p:spPr>
                  </p:pic>
                </p:oleObj>
              </mc:Fallback>
            </mc:AlternateContent>
          </a:graphicData>
        </a:graphic>
      </p:graphicFrame>
      <p:sp>
        <p:nvSpPr>
          <p:cNvPr id="24580" name="Text Box 5"/>
          <p:cNvSpPr txBox="1">
            <a:spLocks noChangeArrowheads="1"/>
          </p:cNvSpPr>
          <p:nvPr/>
        </p:nvSpPr>
        <p:spPr bwMode="auto">
          <a:xfrm>
            <a:off x="0" y="4953000"/>
            <a:ext cx="9144000" cy="1292225"/>
          </a:xfrm>
          <a:prstGeom prst="rect">
            <a:avLst/>
          </a:prstGeom>
          <a:solidFill>
            <a:schemeClr val="accent1">
              <a:lumMod val="40000"/>
              <a:lumOff val="60000"/>
            </a:schemeClr>
          </a:solidFill>
          <a:ln w="9525">
            <a:solidFill>
              <a:schemeClr val="tx2"/>
            </a:solidFill>
            <a:miter lim="800000"/>
            <a:headEnd/>
            <a:tailEnd/>
          </a:ln>
        </p:spPr>
        <p:txBody>
          <a:bodyPr>
            <a:spAutoFit/>
          </a:bodyPr>
          <a:lstStyle/>
          <a:p>
            <a:pPr algn="ctr">
              <a:defRPr/>
            </a:pPr>
            <a:r>
              <a:rPr lang="en-CA" sz="2600" b="1" dirty="0">
                <a:solidFill>
                  <a:schemeClr val="tx2"/>
                </a:solidFill>
              </a:rPr>
              <a:t>Note: This answer assumes that the fixed costs are </a:t>
            </a:r>
            <a:r>
              <a:rPr lang="en-CA" sz="2600" b="1" dirty="0">
                <a:solidFill>
                  <a:srgbClr val="FF0000"/>
                </a:solidFill>
              </a:rPr>
              <a:t>unavoidable</a:t>
            </a:r>
            <a:r>
              <a:rPr lang="en-CA" sz="2600" b="1" dirty="0">
                <a:solidFill>
                  <a:schemeClr val="tx2"/>
                </a:solidFill>
              </a:rPr>
              <a:t> and that variable marketing costs must be incurred on the special order.</a:t>
            </a:r>
          </a:p>
        </p:txBody>
      </p:sp>
      <p:sp>
        <p:nvSpPr>
          <p:cNvPr id="56325"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56326"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C9D4866-A8FA-407D-9961-10BDE8251825}" type="slidenum">
              <a:rPr lang="en-US" altLang="en-US" sz="1400"/>
              <a:pPr eaLnBrk="1" hangingPunct="1"/>
              <a:t>34</a:t>
            </a:fld>
            <a:endParaRPr lang="en-US" altLang="en-US" sz="1400"/>
          </a:p>
        </p:txBody>
      </p:sp>
      <p:sp>
        <p:nvSpPr>
          <p:cNvPr id="56327"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56328"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Special Orders</a:t>
            </a:r>
          </a:p>
        </p:txBody>
      </p:sp>
    </p:spTree>
  </p:cSld>
  <p:clrMapOvr>
    <a:masterClrMapping/>
  </p:clrMapOvr>
  <p:transition>
    <p:check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Joint Costs</a:t>
            </a:r>
          </a:p>
        </p:txBody>
      </p:sp>
      <p:sp>
        <p:nvSpPr>
          <p:cNvPr id="444419" name="Rectangle 3"/>
          <p:cNvSpPr>
            <a:spLocks noGrp="1"/>
          </p:cNvSpPr>
          <p:nvPr>
            <p:ph type="body" idx="1"/>
          </p:nvPr>
        </p:nvSpPr>
        <p:spPr>
          <a:xfrm>
            <a:off x="817563" y="1374775"/>
            <a:ext cx="7580312" cy="4721225"/>
          </a:xfrm>
          <a:solidFill>
            <a:schemeClr val="accent1">
              <a:lumMod val="20000"/>
              <a:lumOff val="80000"/>
            </a:schemeClr>
          </a:solidFill>
          <a:ln w="12699">
            <a:solidFill>
              <a:srgbClr val="000000"/>
            </a:solidFill>
          </a:ln>
        </p:spPr>
        <p:txBody>
          <a:bodyPr lIns="90488" tIns="44450" rIns="90488" bIns="44450"/>
          <a:lstStyle/>
          <a:p>
            <a:pPr>
              <a:defRPr/>
            </a:pPr>
            <a:r>
              <a:rPr lang="en-CA" sz="3000" dirty="0">
                <a:latin typeface="Arial" pitchFamily="34" charset="0"/>
                <a:cs typeface="Arial" pitchFamily="34" charset="0"/>
              </a:rPr>
              <a:t>In some industries, a number of end products are produced from a single raw material input</a:t>
            </a:r>
            <a:r>
              <a:rPr lang="en-CA" sz="3000" dirty="0" smtClean="0">
                <a:latin typeface="Arial" pitchFamily="34" charset="0"/>
                <a:cs typeface="Arial" pitchFamily="34" charset="0"/>
              </a:rPr>
              <a:t>.</a:t>
            </a:r>
          </a:p>
          <a:p>
            <a:pPr>
              <a:defRPr/>
            </a:pPr>
            <a:endParaRPr lang="en-CA" sz="1200" dirty="0">
              <a:latin typeface="Arial" pitchFamily="34" charset="0"/>
              <a:cs typeface="Arial" pitchFamily="34" charset="0"/>
            </a:endParaRPr>
          </a:p>
          <a:p>
            <a:pPr>
              <a:defRPr/>
            </a:pPr>
            <a:r>
              <a:rPr lang="en-CA" sz="3000" dirty="0">
                <a:latin typeface="Arial" pitchFamily="34" charset="0"/>
                <a:cs typeface="Arial" pitchFamily="34" charset="0"/>
              </a:rPr>
              <a:t>Two or more products produced from a common input are called </a:t>
            </a:r>
            <a:r>
              <a:rPr lang="en-CA" sz="3000" dirty="0">
                <a:solidFill>
                  <a:srgbClr val="339933"/>
                </a:solidFill>
                <a:effectLst>
                  <a:outerShdw blurRad="38100" dist="38100" dir="2700000" algn="tl">
                    <a:srgbClr val="000000"/>
                  </a:outerShdw>
                </a:effectLst>
                <a:latin typeface="Arial" pitchFamily="34" charset="0"/>
                <a:cs typeface="Arial" pitchFamily="34" charset="0"/>
              </a:rPr>
              <a:t>joint products</a:t>
            </a:r>
            <a:r>
              <a:rPr lang="en-CA" sz="3000" dirty="0" smtClean="0">
                <a:solidFill>
                  <a:srgbClr val="339933"/>
                </a:solidFill>
                <a:latin typeface="Arial" pitchFamily="34" charset="0"/>
                <a:cs typeface="Arial" pitchFamily="34" charset="0"/>
              </a:rPr>
              <a:t>.</a:t>
            </a:r>
          </a:p>
          <a:p>
            <a:pPr>
              <a:defRPr/>
            </a:pPr>
            <a:endParaRPr lang="en-CA" sz="1200" dirty="0">
              <a:solidFill>
                <a:srgbClr val="339933"/>
              </a:solidFill>
              <a:latin typeface="Arial" pitchFamily="34" charset="0"/>
              <a:cs typeface="Arial" pitchFamily="34" charset="0"/>
            </a:endParaRPr>
          </a:p>
          <a:p>
            <a:pPr>
              <a:defRPr/>
            </a:pPr>
            <a:r>
              <a:rPr lang="en-CA" sz="3000" dirty="0">
                <a:latin typeface="Arial" pitchFamily="34" charset="0"/>
                <a:cs typeface="Arial" pitchFamily="34" charset="0"/>
              </a:rPr>
              <a:t>The point in the manufacturing process where each joint product can be recognized as a separate product is called the </a:t>
            </a:r>
            <a:r>
              <a:rPr lang="en-CA" sz="3000" dirty="0">
                <a:solidFill>
                  <a:srgbClr val="339933"/>
                </a:solidFill>
                <a:effectLst>
                  <a:outerShdw blurRad="38100" dist="38100" dir="2700000" algn="tl">
                    <a:srgbClr val="000000"/>
                  </a:outerShdw>
                </a:effectLst>
                <a:latin typeface="Arial" pitchFamily="34" charset="0"/>
                <a:cs typeface="Arial" pitchFamily="34" charset="0"/>
              </a:rPr>
              <a:t>split-off point</a:t>
            </a:r>
            <a:r>
              <a:rPr lang="en-CA" sz="3000" dirty="0">
                <a:solidFill>
                  <a:srgbClr val="339933"/>
                </a:solidFill>
                <a:latin typeface="Arial" pitchFamily="34" charset="0"/>
                <a:cs typeface="Arial" pitchFamily="34" charset="0"/>
              </a:rPr>
              <a:t>.</a:t>
            </a:r>
          </a:p>
        </p:txBody>
      </p:sp>
      <p:sp>
        <p:nvSpPr>
          <p:cNvPr id="60420"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60421"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97780C0-E8AE-4EFD-8B21-0AED7F1A5A2A}" type="slidenum">
              <a:rPr lang="en-US" altLang="en-US" sz="1400"/>
              <a:pPr eaLnBrk="1" hangingPunct="1"/>
              <a:t>35</a:t>
            </a:fld>
            <a:endParaRPr lang="en-US" altLang="en-US" sz="1400"/>
          </a:p>
        </p:txBody>
      </p:sp>
      <p:sp>
        <p:nvSpPr>
          <p:cNvPr id="60422"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strips dir="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Joint Products</a:t>
            </a:r>
          </a:p>
        </p:txBody>
      </p:sp>
      <p:sp>
        <p:nvSpPr>
          <p:cNvPr id="25606" name="Oval 3"/>
          <p:cNvSpPr>
            <a:spLocks noChangeArrowheads="1"/>
          </p:cNvSpPr>
          <p:nvPr/>
        </p:nvSpPr>
        <p:spPr bwMode="auto">
          <a:xfrm>
            <a:off x="393700" y="2930525"/>
            <a:ext cx="1346200" cy="812800"/>
          </a:xfrm>
          <a:prstGeom prst="ellipse">
            <a:avLst/>
          </a:prstGeom>
          <a:solidFill>
            <a:schemeClr val="accent1">
              <a:lumMod val="60000"/>
              <a:lumOff val="40000"/>
            </a:schemeClr>
          </a:solidFill>
          <a:ln w="25399">
            <a:solidFill>
              <a:schemeClr val="accent1">
                <a:lumMod val="50000"/>
              </a:schemeClr>
            </a:solidFill>
            <a:round/>
            <a:headEnd/>
            <a:tailEnd/>
          </a:ln>
        </p:spPr>
        <p:txBody>
          <a:bodyPr wrap="none" anchor="ctr"/>
          <a:lstStyle/>
          <a:p>
            <a:pPr>
              <a:defRPr/>
            </a:pPr>
            <a:endParaRPr lang="en-CA" dirty="0"/>
          </a:p>
        </p:txBody>
      </p:sp>
      <p:sp>
        <p:nvSpPr>
          <p:cNvPr id="61444" name="Rectangle 4"/>
          <p:cNvSpPr>
            <a:spLocks noChangeArrowheads="1"/>
          </p:cNvSpPr>
          <p:nvPr/>
        </p:nvSpPr>
        <p:spPr bwMode="auto">
          <a:xfrm>
            <a:off x="693738" y="2987675"/>
            <a:ext cx="752475"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000"/>
              <a:t>Joint</a:t>
            </a:r>
          </a:p>
          <a:p>
            <a:pPr eaLnBrk="1" hangingPunct="1"/>
            <a:r>
              <a:rPr lang="en-CA" altLang="en-US" sz="2000"/>
              <a:t>Input</a:t>
            </a:r>
          </a:p>
        </p:txBody>
      </p:sp>
      <p:sp>
        <p:nvSpPr>
          <p:cNvPr id="61445" name="Rectangle 5"/>
          <p:cNvSpPr>
            <a:spLocks noChangeArrowheads="1"/>
          </p:cNvSpPr>
          <p:nvPr/>
        </p:nvSpPr>
        <p:spPr bwMode="auto">
          <a:xfrm>
            <a:off x="2192338" y="2851150"/>
            <a:ext cx="1408112" cy="1016000"/>
          </a:xfrm>
          <a:prstGeom prst="rect">
            <a:avLst/>
          </a:prstGeom>
          <a:solidFill>
            <a:srgbClr val="C0C0C0"/>
          </a:solidFill>
          <a:ln w="12700">
            <a:solidFill>
              <a:srgbClr val="0000CC"/>
            </a:solidFill>
            <a:miter lim="800000"/>
            <a:headEnd/>
            <a:tailEnd/>
          </a:ln>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000"/>
              <a:t>Common</a:t>
            </a:r>
          </a:p>
          <a:p>
            <a:pPr algn="ctr" eaLnBrk="1" hangingPunct="1"/>
            <a:r>
              <a:rPr lang="en-CA" altLang="en-US" sz="2000"/>
              <a:t>Production</a:t>
            </a:r>
          </a:p>
          <a:p>
            <a:pPr algn="ctr" eaLnBrk="1" hangingPunct="1"/>
            <a:r>
              <a:rPr lang="en-CA" altLang="en-US" sz="2000"/>
              <a:t>Process</a:t>
            </a:r>
          </a:p>
        </p:txBody>
      </p:sp>
      <p:sp>
        <p:nvSpPr>
          <p:cNvPr id="61446" name="Line 6"/>
          <p:cNvSpPr>
            <a:spLocks noChangeShapeType="1"/>
          </p:cNvSpPr>
          <p:nvPr/>
        </p:nvSpPr>
        <p:spPr bwMode="auto">
          <a:xfrm>
            <a:off x="1758950" y="3352800"/>
            <a:ext cx="368300" cy="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61447" name="Line 7"/>
          <p:cNvSpPr>
            <a:spLocks noChangeShapeType="1"/>
          </p:cNvSpPr>
          <p:nvPr/>
        </p:nvSpPr>
        <p:spPr bwMode="auto">
          <a:xfrm flipV="1">
            <a:off x="3663950" y="2432050"/>
            <a:ext cx="673100" cy="92710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61448" name="Line 8"/>
          <p:cNvSpPr>
            <a:spLocks noChangeShapeType="1"/>
          </p:cNvSpPr>
          <p:nvPr/>
        </p:nvSpPr>
        <p:spPr bwMode="auto">
          <a:xfrm>
            <a:off x="3663950" y="3352800"/>
            <a:ext cx="444500" cy="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61449" name="Line 9"/>
          <p:cNvSpPr>
            <a:spLocks noChangeShapeType="1"/>
          </p:cNvSpPr>
          <p:nvPr/>
        </p:nvSpPr>
        <p:spPr bwMode="auto">
          <a:xfrm>
            <a:off x="3663950" y="3359150"/>
            <a:ext cx="749300" cy="90170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446474" name="Rectangle 10"/>
          <p:cNvSpPr>
            <a:spLocks noChangeArrowheads="1"/>
          </p:cNvSpPr>
          <p:nvPr/>
        </p:nvSpPr>
        <p:spPr bwMode="auto">
          <a:xfrm>
            <a:off x="2984500" y="5395913"/>
            <a:ext cx="1381125" cy="819150"/>
          </a:xfrm>
          <a:prstGeom prst="rect">
            <a:avLst/>
          </a:prstGeom>
          <a:noFill/>
          <a:ln w="12699">
            <a:noFill/>
            <a:miter lim="800000"/>
            <a:headEnd/>
            <a:tailEnd/>
          </a:ln>
          <a:effectLst/>
        </p:spPr>
        <p:txBody>
          <a:bodyPr wrap="none" lIns="90488" tIns="44450" rIns="90488" bIns="44450">
            <a:spAutoFit/>
          </a:bodyPr>
          <a:lstStyle/>
          <a:p>
            <a:pPr algn="ctr">
              <a:defRPr/>
            </a:pPr>
            <a:r>
              <a:rPr lang="en-CA" sz="2400" b="1">
                <a:solidFill>
                  <a:srgbClr val="0000CC"/>
                </a:solidFill>
                <a:effectLst>
                  <a:outerShdw blurRad="38100" dist="38100" dir="2700000" algn="tl">
                    <a:srgbClr val="C0C0C0"/>
                  </a:outerShdw>
                </a:effectLst>
                <a:latin typeface="Arial" pitchFamily="34" charset="0"/>
              </a:rPr>
              <a:t>Split-Off</a:t>
            </a:r>
          </a:p>
          <a:p>
            <a:pPr algn="ctr">
              <a:defRPr/>
            </a:pPr>
            <a:r>
              <a:rPr lang="en-CA" sz="2400" b="1">
                <a:solidFill>
                  <a:srgbClr val="0000CC"/>
                </a:solidFill>
                <a:effectLst>
                  <a:outerShdw blurRad="38100" dist="38100" dir="2700000" algn="tl">
                    <a:srgbClr val="C0C0C0"/>
                  </a:outerShdw>
                </a:effectLst>
                <a:latin typeface="Arial" pitchFamily="34" charset="0"/>
              </a:rPr>
              <a:t>Point</a:t>
            </a:r>
          </a:p>
        </p:txBody>
      </p:sp>
      <p:sp>
        <p:nvSpPr>
          <p:cNvPr id="61451" name="Line 11"/>
          <p:cNvSpPr>
            <a:spLocks noChangeShapeType="1"/>
          </p:cNvSpPr>
          <p:nvPr/>
        </p:nvSpPr>
        <p:spPr bwMode="auto">
          <a:xfrm>
            <a:off x="3675063" y="3359150"/>
            <a:ext cx="0" cy="1968500"/>
          </a:xfrm>
          <a:prstGeom prst="line">
            <a:avLst/>
          </a:prstGeom>
          <a:noFill/>
          <a:ln w="38100">
            <a:solidFill>
              <a:srgbClr val="FF0000"/>
            </a:solidFill>
            <a:prstDash val="dash"/>
            <a:round/>
            <a:headEnd type="triangle" w="med" len="med"/>
            <a:tailEn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25617" name="Oval 120"/>
          <p:cNvSpPr>
            <a:spLocks noChangeArrowheads="1"/>
          </p:cNvSpPr>
          <p:nvPr/>
        </p:nvSpPr>
        <p:spPr bwMode="auto">
          <a:xfrm>
            <a:off x="4230688" y="1651000"/>
            <a:ext cx="1346200" cy="812800"/>
          </a:xfrm>
          <a:prstGeom prst="ellipse">
            <a:avLst/>
          </a:prstGeom>
          <a:solidFill>
            <a:srgbClr val="FFFFFF"/>
          </a:solidFill>
          <a:ln w="25399">
            <a:solidFill>
              <a:schemeClr val="accent1">
                <a:lumMod val="50000"/>
              </a:schemeClr>
            </a:solidFill>
            <a:round/>
            <a:headEnd/>
            <a:tailEnd/>
          </a:ln>
        </p:spPr>
        <p:txBody>
          <a:bodyPr wrap="none" anchor="ctr"/>
          <a:lstStyle/>
          <a:p>
            <a:pPr>
              <a:defRPr/>
            </a:pPr>
            <a:endParaRPr lang="en-CA"/>
          </a:p>
        </p:txBody>
      </p:sp>
      <p:sp>
        <p:nvSpPr>
          <p:cNvPr id="61453" name="Rectangle 121"/>
          <p:cNvSpPr>
            <a:spLocks noChangeArrowheads="1"/>
          </p:cNvSpPr>
          <p:nvPr/>
        </p:nvSpPr>
        <p:spPr bwMode="auto">
          <a:xfrm>
            <a:off x="4662488" y="1860550"/>
            <a:ext cx="4968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000"/>
              <a:t>Oil</a:t>
            </a:r>
          </a:p>
        </p:txBody>
      </p:sp>
      <p:sp>
        <p:nvSpPr>
          <p:cNvPr id="25619" name="Oval 122"/>
          <p:cNvSpPr>
            <a:spLocks noChangeArrowheads="1"/>
          </p:cNvSpPr>
          <p:nvPr/>
        </p:nvSpPr>
        <p:spPr bwMode="auto">
          <a:xfrm>
            <a:off x="4230688" y="2930525"/>
            <a:ext cx="1346200" cy="812800"/>
          </a:xfrm>
          <a:prstGeom prst="ellipse">
            <a:avLst/>
          </a:prstGeom>
          <a:solidFill>
            <a:srgbClr val="FFFFFF"/>
          </a:solidFill>
          <a:ln w="25399">
            <a:solidFill>
              <a:schemeClr val="accent1">
                <a:lumMod val="50000"/>
              </a:schemeClr>
            </a:solidFill>
            <a:round/>
            <a:headEnd/>
            <a:tailEnd/>
          </a:ln>
        </p:spPr>
        <p:txBody>
          <a:bodyPr wrap="none" anchor="ctr"/>
          <a:lstStyle/>
          <a:p>
            <a:pPr>
              <a:defRPr/>
            </a:pPr>
            <a:endParaRPr lang="en-CA"/>
          </a:p>
        </p:txBody>
      </p:sp>
      <p:sp>
        <p:nvSpPr>
          <p:cNvPr id="61455" name="Rectangle 123"/>
          <p:cNvSpPr>
            <a:spLocks noChangeArrowheads="1"/>
          </p:cNvSpPr>
          <p:nvPr/>
        </p:nvSpPr>
        <p:spPr bwMode="auto">
          <a:xfrm>
            <a:off x="4324350" y="3140075"/>
            <a:ext cx="11953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000"/>
              <a:t>Gasoline</a:t>
            </a:r>
          </a:p>
        </p:txBody>
      </p:sp>
      <p:sp>
        <p:nvSpPr>
          <p:cNvPr id="25621" name="Oval 124"/>
          <p:cNvSpPr>
            <a:spLocks noChangeArrowheads="1"/>
          </p:cNvSpPr>
          <p:nvPr/>
        </p:nvSpPr>
        <p:spPr bwMode="auto">
          <a:xfrm>
            <a:off x="4230688" y="4203700"/>
            <a:ext cx="1346200" cy="812800"/>
          </a:xfrm>
          <a:prstGeom prst="ellipse">
            <a:avLst/>
          </a:prstGeom>
          <a:solidFill>
            <a:srgbClr val="FFFFFF"/>
          </a:solidFill>
          <a:ln w="25399">
            <a:solidFill>
              <a:schemeClr val="accent1">
                <a:lumMod val="50000"/>
              </a:schemeClr>
            </a:solidFill>
            <a:round/>
            <a:headEnd/>
            <a:tailEnd/>
          </a:ln>
        </p:spPr>
        <p:txBody>
          <a:bodyPr wrap="none" anchor="ctr"/>
          <a:lstStyle/>
          <a:p>
            <a:pPr>
              <a:defRPr/>
            </a:pPr>
            <a:endParaRPr lang="en-CA"/>
          </a:p>
        </p:txBody>
      </p:sp>
      <p:sp>
        <p:nvSpPr>
          <p:cNvPr id="61457" name="Rectangle 125"/>
          <p:cNvSpPr>
            <a:spLocks noChangeArrowheads="1"/>
          </p:cNvSpPr>
          <p:nvPr/>
        </p:nvSpPr>
        <p:spPr bwMode="auto">
          <a:xfrm>
            <a:off x="4251325" y="4413250"/>
            <a:ext cx="1381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000"/>
              <a:t>Chemicals</a:t>
            </a:r>
          </a:p>
        </p:txBody>
      </p:sp>
      <p:sp>
        <p:nvSpPr>
          <p:cNvPr id="61458"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61459"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E8DAA48-35B4-4460-BA66-8C8B4240208F}" type="slidenum">
              <a:rPr lang="en-US" altLang="en-US" sz="1400"/>
              <a:pPr eaLnBrk="1" hangingPunct="1"/>
              <a:t>36</a:t>
            </a:fld>
            <a:endParaRPr lang="en-US" altLang="en-US" sz="1400"/>
          </a:p>
        </p:txBody>
      </p:sp>
      <p:sp>
        <p:nvSpPr>
          <p:cNvPr id="61460"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132" name="Rectangle 26"/>
          <p:cNvSpPr>
            <a:spLocks noChangeArrowheads="1"/>
          </p:cNvSpPr>
          <p:nvPr/>
        </p:nvSpPr>
        <p:spPr bwMode="auto">
          <a:xfrm>
            <a:off x="2386013" y="1433513"/>
            <a:ext cx="1038225" cy="828675"/>
          </a:xfrm>
          <a:prstGeom prst="rect">
            <a:avLst/>
          </a:prstGeom>
          <a:noFill/>
          <a:ln w="12699">
            <a:noFill/>
            <a:miter lim="800000"/>
            <a:headEnd/>
            <a:tailEnd/>
          </a:ln>
          <a:effectLst/>
        </p:spPr>
        <p:txBody>
          <a:bodyPr wrap="none" lIns="90488" tIns="44450" rIns="90488" bIns="44450">
            <a:spAutoFit/>
          </a:bodyPr>
          <a:lstStyle/>
          <a:p>
            <a:pPr algn="ctr">
              <a:defRPr/>
            </a:pPr>
            <a:r>
              <a:rPr lang="en-CA" sz="2400" b="1" dirty="0">
                <a:solidFill>
                  <a:schemeClr val="accent1">
                    <a:lumMod val="75000"/>
                  </a:schemeClr>
                </a:solidFill>
                <a:effectLst>
                  <a:outerShdw blurRad="38100" dist="38100" dir="2700000" algn="tl">
                    <a:srgbClr val="C0C0C0"/>
                  </a:outerShdw>
                </a:effectLst>
                <a:latin typeface="Arial" pitchFamily="34" charset="0"/>
              </a:rPr>
              <a:t>Joint</a:t>
            </a:r>
          </a:p>
          <a:p>
            <a:pPr algn="ctr">
              <a:defRPr/>
            </a:pPr>
            <a:r>
              <a:rPr lang="en-CA" sz="2400" b="1" dirty="0">
                <a:solidFill>
                  <a:schemeClr val="accent1">
                    <a:lumMod val="75000"/>
                  </a:schemeClr>
                </a:solidFill>
                <a:effectLst>
                  <a:outerShdw blurRad="38100" dist="38100" dir="2700000" algn="tl">
                    <a:srgbClr val="C0C0C0"/>
                  </a:outerShdw>
                </a:effectLst>
                <a:latin typeface="Arial" pitchFamily="34" charset="0"/>
              </a:rPr>
              <a:t>Costs</a:t>
            </a:r>
          </a:p>
        </p:txBody>
      </p:sp>
      <p:cxnSp>
        <p:nvCxnSpPr>
          <p:cNvPr id="61462" name="AutoShape 144"/>
          <p:cNvCxnSpPr>
            <a:cxnSpLocks noChangeShapeType="1"/>
          </p:cNvCxnSpPr>
          <p:nvPr/>
        </p:nvCxnSpPr>
        <p:spPr bwMode="auto">
          <a:xfrm>
            <a:off x="2895600" y="2216150"/>
            <a:ext cx="0" cy="596900"/>
          </a:xfrm>
          <a:prstGeom prst="straightConnector1">
            <a:avLst/>
          </a:prstGeom>
          <a:noFill/>
          <a:ln w="38100">
            <a:solidFill>
              <a:schemeClr val="tx2"/>
            </a:solidFill>
            <a:round/>
            <a:headEnd/>
            <a:tailEnd type="triangle" w="med" len="med"/>
          </a:ln>
          <a:extLst>
            <a:ext uri="{909E8E84-426E-40DD-AFC4-6F175D3DCCD1}">
              <a14:hiddenFill xmlns:a14="http://schemas.microsoft.com/office/drawing/2010/main">
                <a:noFill/>
              </a14:hiddenFill>
            </a:ext>
          </a:extLst>
        </p:spPr>
      </p:cxnSp>
    </p:spTree>
  </p:cSld>
  <p:clrMapOvr>
    <a:masterClrMapping/>
  </p:clrMapOvr>
  <p:transition>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Joint Products</a:t>
            </a:r>
          </a:p>
        </p:txBody>
      </p:sp>
      <p:sp>
        <p:nvSpPr>
          <p:cNvPr id="25606" name="Oval 3"/>
          <p:cNvSpPr>
            <a:spLocks noChangeArrowheads="1"/>
          </p:cNvSpPr>
          <p:nvPr/>
        </p:nvSpPr>
        <p:spPr bwMode="auto">
          <a:xfrm>
            <a:off x="393700" y="2930525"/>
            <a:ext cx="1346200" cy="812800"/>
          </a:xfrm>
          <a:prstGeom prst="ellipse">
            <a:avLst/>
          </a:prstGeom>
          <a:solidFill>
            <a:schemeClr val="accent1">
              <a:lumMod val="60000"/>
              <a:lumOff val="40000"/>
            </a:schemeClr>
          </a:solidFill>
          <a:ln w="25399">
            <a:solidFill>
              <a:schemeClr val="accent1">
                <a:lumMod val="50000"/>
              </a:schemeClr>
            </a:solidFill>
            <a:round/>
            <a:headEnd/>
            <a:tailEnd/>
          </a:ln>
        </p:spPr>
        <p:txBody>
          <a:bodyPr wrap="none" anchor="ctr"/>
          <a:lstStyle/>
          <a:p>
            <a:pPr>
              <a:defRPr/>
            </a:pPr>
            <a:endParaRPr lang="en-CA" dirty="0"/>
          </a:p>
        </p:txBody>
      </p:sp>
      <p:sp>
        <p:nvSpPr>
          <p:cNvPr id="62468" name="Rectangle 4"/>
          <p:cNvSpPr>
            <a:spLocks noChangeArrowheads="1"/>
          </p:cNvSpPr>
          <p:nvPr/>
        </p:nvSpPr>
        <p:spPr bwMode="auto">
          <a:xfrm>
            <a:off x="693738" y="2987675"/>
            <a:ext cx="752475"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000"/>
              <a:t>Joint</a:t>
            </a:r>
          </a:p>
          <a:p>
            <a:pPr eaLnBrk="1" hangingPunct="1"/>
            <a:r>
              <a:rPr lang="en-CA" altLang="en-US" sz="2000"/>
              <a:t>Input</a:t>
            </a:r>
          </a:p>
        </p:txBody>
      </p:sp>
      <p:sp>
        <p:nvSpPr>
          <p:cNvPr id="62469" name="Rectangle 5"/>
          <p:cNvSpPr>
            <a:spLocks noChangeArrowheads="1"/>
          </p:cNvSpPr>
          <p:nvPr/>
        </p:nvSpPr>
        <p:spPr bwMode="auto">
          <a:xfrm>
            <a:off x="2192338" y="2851150"/>
            <a:ext cx="1408112" cy="1016000"/>
          </a:xfrm>
          <a:prstGeom prst="rect">
            <a:avLst/>
          </a:prstGeom>
          <a:solidFill>
            <a:srgbClr val="C0C0C0"/>
          </a:solidFill>
          <a:ln w="12700">
            <a:solidFill>
              <a:srgbClr val="0000CC"/>
            </a:solidFill>
            <a:miter lim="800000"/>
            <a:headEnd/>
            <a:tailEnd/>
          </a:ln>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000"/>
              <a:t>Common</a:t>
            </a:r>
          </a:p>
          <a:p>
            <a:pPr algn="ctr" eaLnBrk="1" hangingPunct="1"/>
            <a:r>
              <a:rPr lang="en-CA" altLang="en-US" sz="2000"/>
              <a:t>Production</a:t>
            </a:r>
          </a:p>
          <a:p>
            <a:pPr algn="ctr" eaLnBrk="1" hangingPunct="1"/>
            <a:r>
              <a:rPr lang="en-CA" altLang="en-US" sz="2000"/>
              <a:t>Process</a:t>
            </a:r>
          </a:p>
        </p:txBody>
      </p:sp>
      <p:sp>
        <p:nvSpPr>
          <p:cNvPr id="62470" name="Line 6"/>
          <p:cNvSpPr>
            <a:spLocks noChangeShapeType="1"/>
          </p:cNvSpPr>
          <p:nvPr/>
        </p:nvSpPr>
        <p:spPr bwMode="auto">
          <a:xfrm>
            <a:off x="1758950" y="3352800"/>
            <a:ext cx="368300" cy="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62471" name="Line 7"/>
          <p:cNvSpPr>
            <a:spLocks noChangeShapeType="1"/>
          </p:cNvSpPr>
          <p:nvPr/>
        </p:nvSpPr>
        <p:spPr bwMode="auto">
          <a:xfrm flipV="1">
            <a:off x="3663950" y="2432050"/>
            <a:ext cx="673100" cy="92710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62472" name="Line 8"/>
          <p:cNvSpPr>
            <a:spLocks noChangeShapeType="1"/>
          </p:cNvSpPr>
          <p:nvPr/>
        </p:nvSpPr>
        <p:spPr bwMode="auto">
          <a:xfrm>
            <a:off x="3663950" y="3352800"/>
            <a:ext cx="444500" cy="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62473" name="Line 9"/>
          <p:cNvSpPr>
            <a:spLocks noChangeShapeType="1"/>
          </p:cNvSpPr>
          <p:nvPr/>
        </p:nvSpPr>
        <p:spPr bwMode="auto">
          <a:xfrm>
            <a:off x="3663950" y="3359150"/>
            <a:ext cx="749300" cy="90170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446474" name="Rectangle 10"/>
          <p:cNvSpPr>
            <a:spLocks noChangeArrowheads="1"/>
          </p:cNvSpPr>
          <p:nvPr/>
        </p:nvSpPr>
        <p:spPr bwMode="auto">
          <a:xfrm>
            <a:off x="2978150" y="5395913"/>
            <a:ext cx="1393825" cy="828675"/>
          </a:xfrm>
          <a:prstGeom prst="rect">
            <a:avLst/>
          </a:prstGeom>
          <a:noFill/>
          <a:ln w="12699">
            <a:noFill/>
            <a:miter lim="800000"/>
            <a:headEnd/>
            <a:tailEnd/>
          </a:ln>
          <a:effectLst/>
        </p:spPr>
        <p:txBody>
          <a:bodyPr wrap="none" lIns="90488" tIns="44450" rIns="90488" bIns="44450">
            <a:spAutoFit/>
          </a:bodyPr>
          <a:lstStyle/>
          <a:p>
            <a:pPr algn="ctr">
              <a:defRPr/>
            </a:pPr>
            <a:r>
              <a:rPr lang="en-CA" sz="2400" b="1">
                <a:effectLst>
                  <a:outerShdw blurRad="38100" dist="38100" dir="2700000" algn="tl">
                    <a:srgbClr val="C0C0C0"/>
                  </a:outerShdw>
                </a:effectLst>
                <a:latin typeface="Arial" pitchFamily="34" charset="0"/>
              </a:rPr>
              <a:t>Split-Off</a:t>
            </a:r>
          </a:p>
          <a:p>
            <a:pPr algn="ctr">
              <a:defRPr/>
            </a:pPr>
            <a:r>
              <a:rPr lang="en-CA" sz="2400" b="1">
                <a:effectLst>
                  <a:outerShdw blurRad="38100" dist="38100" dir="2700000" algn="tl">
                    <a:srgbClr val="C0C0C0"/>
                  </a:outerShdw>
                </a:effectLst>
                <a:latin typeface="Arial" pitchFamily="34" charset="0"/>
              </a:rPr>
              <a:t>Point</a:t>
            </a:r>
          </a:p>
        </p:txBody>
      </p:sp>
      <p:sp>
        <p:nvSpPr>
          <p:cNvPr id="62475" name="Line 11"/>
          <p:cNvSpPr>
            <a:spLocks noChangeShapeType="1"/>
          </p:cNvSpPr>
          <p:nvPr/>
        </p:nvSpPr>
        <p:spPr bwMode="auto">
          <a:xfrm>
            <a:off x="3675063" y="3359150"/>
            <a:ext cx="0" cy="1968500"/>
          </a:xfrm>
          <a:prstGeom prst="line">
            <a:avLst/>
          </a:prstGeom>
          <a:noFill/>
          <a:ln w="38100">
            <a:solidFill>
              <a:srgbClr val="FF0000"/>
            </a:solidFill>
            <a:prstDash val="dash"/>
            <a:round/>
            <a:headEnd type="triangle" w="med" len="med"/>
            <a:tailEn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25617" name="Oval 120"/>
          <p:cNvSpPr>
            <a:spLocks noChangeArrowheads="1"/>
          </p:cNvSpPr>
          <p:nvPr/>
        </p:nvSpPr>
        <p:spPr bwMode="auto">
          <a:xfrm>
            <a:off x="4230688" y="1651000"/>
            <a:ext cx="1346200" cy="812800"/>
          </a:xfrm>
          <a:prstGeom prst="ellipse">
            <a:avLst/>
          </a:prstGeom>
          <a:solidFill>
            <a:srgbClr val="FFFFFF"/>
          </a:solidFill>
          <a:ln w="25399">
            <a:solidFill>
              <a:schemeClr val="accent1">
                <a:lumMod val="50000"/>
              </a:schemeClr>
            </a:solidFill>
            <a:round/>
            <a:headEnd/>
            <a:tailEnd/>
          </a:ln>
        </p:spPr>
        <p:txBody>
          <a:bodyPr wrap="none" anchor="ctr"/>
          <a:lstStyle/>
          <a:p>
            <a:pPr>
              <a:defRPr/>
            </a:pPr>
            <a:endParaRPr lang="en-CA"/>
          </a:p>
        </p:txBody>
      </p:sp>
      <p:sp>
        <p:nvSpPr>
          <p:cNvPr id="62477" name="Rectangle 121"/>
          <p:cNvSpPr>
            <a:spLocks noChangeArrowheads="1"/>
          </p:cNvSpPr>
          <p:nvPr/>
        </p:nvSpPr>
        <p:spPr bwMode="auto">
          <a:xfrm>
            <a:off x="4662488" y="1860550"/>
            <a:ext cx="4968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000"/>
              <a:t>Oil</a:t>
            </a:r>
          </a:p>
        </p:txBody>
      </p:sp>
      <p:sp>
        <p:nvSpPr>
          <p:cNvPr id="25619" name="Oval 122"/>
          <p:cNvSpPr>
            <a:spLocks noChangeArrowheads="1"/>
          </p:cNvSpPr>
          <p:nvPr/>
        </p:nvSpPr>
        <p:spPr bwMode="auto">
          <a:xfrm>
            <a:off x="4230688" y="2930525"/>
            <a:ext cx="1346200" cy="812800"/>
          </a:xfrm>
          <a:prstGeom prst="ellipse">
            <a:avLst/>
          </a:prstGeom>
          <a:solidFill>
            <a:srgbClr val="FFFFFF"/>
          </a:solidFill>
          <a:ln w="25399">
            <a:solidFill>
              <a:schemeClr val="accent1">
                <a:lumMod val="50000"/>
              </a:schemeClr>
            </a:solidFill>
            <a:round/>
            <a:headEnd/>
            <a:tailEnd/>
          </a:ln>
        </p:spPr>
        <p:txBody>
          <a:bodyPr wrap="none" anchor="ctr"/>
          <a:lstStyle/>
          <a:p>
            <a:pPr>
              <a:defRPr/>
            </a:pPr>
            <a:endParaRPr lang="en-CA"/>
          </a:p>
        </p:txBody>
      </p:sp>
      <p:sp>
        <p:nvSpPr>
          <p:cNvPr id="62479" name="Rectangle 123"/>
          <p:cNvSpPr>
            <a:spLocks noChangeArrowheads="1"/>
          </p:cNvSpPr>
          <p:nvPr/>
        </p:nvSpPr>
        <p:spPr bwMode="auto">
          <a:xfrm>
            <a:off x="4324350" y="3140075"/>
            <a:ext cx="11953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000"/>
              <a:t>Gasoline</a:t>
            </a:r>
          </a:p>
        </p:txBody>
      </p:sp>
      <p:sp>
        <p:nvSpPr>
          <p:cNvPr id="25621" name="Oval 124"/>
          <p:cNvSpPr>
            <a:spLocks noChangeArrowheads="1"/>
          </p:cNvSpPr>
          <p:nvPr/>
        </p:nvSpPr>
        <p:spPr bwMode="auto">
          <a:xfrm>
            <a:off x="4230688" y="4203700"/>
            <a:ext cx="1346200" cy="812800"/>
          </a:xfrm>
          <a:prstGeom prst="ellipse">
            <a:avLst/>
          </a:prstGeom>
          <a:solidFill>
            <a:srgbClr val="FFFFFF"/>
          </a:solidFill>
          <a:ln w="25399">
            <a:solidFill>
              <a:schemeClr val="accent1">
                <a:lumMod val="50000"/>
              </a:schemeClr>
            </a:solidFill>
            <a:round/>
            <a:headEnd/>
            <a:tailEnd/>
          </a:ln>
        </p:spPr>
        <p:txBody>
          <a:bodyPr wrap="none" anchor="ctr"/>
          <a:lstStyle/>
          <a:p>
            <a:pPr>
              <a:defRPr/>
            </a:pPr>
            <a:endParaRPr lang="en-CA"/>
          </a:p>
        </p:txBody>
      </p:sp>
      <p:sp>
        <p:nvSpPr>
          <p:cNvPr id="62481" name="Rectangle 125"/>
          <p:cNvSpPr>
            <a:spLocks noChangeArrowheads="1"/>
          </p:cNvSpPr>
          <p:nvPr/>
        </p:nvSpPr>
        <p:spPr bwMode="auto">
          <a:xfrm>
            <a:off x="4251325" y="4413250"/>
            <a:ext cx="1381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000"/>
              <a:t>Chemicals</a:t>
            </a:r>
          </a:p>
        </p:txBody>
      </p:sp>
      <p:sp>
        <p:nvSpPr>
          <p:cNvPr id="62482"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62483"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1403352-34EA-44F4-97D3-4EA83A9B7723}" type="slidenum">
              <a:rPr lang="en-US" altLang="en-US" sz="1400"/>
              <a:pPr eaLnBrk="1" hangingPunct="1"/>
              <a:t>37</a:t>
            </a:fld>
            <a:endParaRPr lang="en-US" altLang="en-US" sz="1400"/>
          </a:p>
        </p:txBody>
      </p:sp>
      <p:sp>
        <p:nvSpPr>
          <p:cNvPr id="62484"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132" name="Rectangle 26"/>
          <p:cNvSpPr>
            <a:spLocks noChangeArrowheads="1"/>
          </p:cNvSpPr>
          <p:nvPr/>
        </p:nvSpPr>
        <p:spPr bwMode="auto">
          <a:xfrm>
            <a:off x="2386013" y="1433513"/>
            <a:ext cx="1038225" cy="828675"/>
          </a:xfrm>
          <a:prstGeom prst="rect">
            <a:avLst/>
          </a:prstGeom>
          <a:noFill/>
          <a:ln w="12699">
            <a:noFill/>
            <a:miter lim="800000"/>
            <a:headEnd/>
            <a:tailEnd/>
          </a:ln>
          <a:effectLst/>
        </p:spPr>
        <p:txBody>
          <a:bodyPr wrap="none" lIns="90488" tIns="44450" rIns="90488" bIns="44450">
            <a:spAutoFit/>
          </a:bodyPr>
          <a:lstStyle/>
          <a:p>
            <a:pPr algn="ctr">
              <a:defRPr/>
            </a:pPr>
            <a:r>
              <a:rPr lang="en-CA" sz="2400" b="1" dirty="0">
                <a:solidFill>
                  <a:schemeClr val="accent1">
                    <a:lumMod val="75000"/>
                  </a:schemeClr>
                </a:solidFill>
                <a:effectLst>
                  <a:outerShdw blurRad="38100" dist="38100" dir="2700000" algn="tl">
                    <a:srgbClr val="C0C0C0"/>
                  </a:outerShdw>
                </a:effectLst>
                <a:latin typeface="Arial" pitchFamily="34" charset="0"/>
              </a:rPr>
              <a:t>Joint</a:t>
            </a:r>
          </a:p>
          <a:p>
            <a:pPr algn="ctr">
              <a:defRPr/>
            </a:pPr>
            <a:r>
              <a:rPr lang="en-CA" sz="2400" b="1" dirty="0">
                <a:solidFill>
                  <a:schemeClr val="accent1">
                    <a:lumMod val="75000"/>
                  </a:schemeClr>
                </a:solidFill>
                <a:effectLst>
                  <a:outerShdw blurRad="38100" dist="38100" dir="2700000" algn="tl">
                    <a:srgbClr val="C0C0C0"/>
                  </a:outerShdw>
                </a:effectLst>
                <a:latin typeface="Arial" pitchFamily="34" charset="0"/>
              </a:rPr>
              <a:t>Costs</a:t>
            </a:r>
          </a:p>
        </p:txBody>
      </p:sp>
      <p:cxnSp>
        <p:nvCxnSpPr>
          <p:cNvPr id="62486" name="AutoShape 144"/>
          <p:cNvCxnSpPr>
            <a:cxnSpLocks noChangeShapeType="1"/>
          </p:cNvCxnSpPr>
          <p:nvPr/>
        </p:nvCxnSpPr>
        <p:spPr bwMode="auto">
          <a:xfrm>
            <a:off x="2895600" y="2216150"/>
            <a:ext cx="0" cy="596900"/>
          </a:xfrm>
          <a:prstGeom prst="straightConnector1">
            <a:avLst/>
          </a:prstGeom>
          <a:noFill/>
          <a:ln w="38100">
            <a:solidFill>
              <a:schemeClr val="tx2"/>
            </a:solidFill>
            <a:round/>
            <a:headEnd/>
            <a:tailEnd type="triangle" w="med" len="med"/>
          </a:ln>
          <a:extLst>
            <a:ext uri="{909E8E84-426E-40DD-AFC4-6F175D3DCCD1}">
              <a14:hiddenFill xmlns:a14="http://schemas.microsoft.com/office/drawing/2010/main">
                <a:noFill/>
              </a14:hiddenFill>
            </a:ext>
          </a:extLst>
        </p:spPr>
      </p:cxnSp>
      <p:sp>
        <p:nvSpPr>
          <p:cNvPr id="23" name="Rectangle 3"/>
          <p:cNvSpPr>
            <a:spLocks noChangeArrowheads="1"/>
          </p:cNvSpPr>
          <p:nvPr/>
        </p:nvSpPr>
        <p:spPr bwMode="auto">
          <a:xfrm>
            <a:off x="6032500" y="1574800"/>
            <a:ext cx="1498600" cy="965200"/>
          </a:xfrm>
          <a:prstGeom prst="rect">
            <a:avLst/>
          </a:prstGeom>
          <a:solidFill>
            <a:schemeClr val="accent2">
              <a:lumMod val="75000"/>
            </a:schemeClr>
          </a:solidFill>
          <a:ln w="25399">
            <a:solidFill>
              <a:srgbClr val="0000CC"/>
            </a:solidFill>
            <a:miter lim="800000"/>
            <a:headEnd/>
            <a:tailEnd/>
          </a:ln>
        </p:spPr>
        <p:txBody>
          <a:bodyPr wrap="none" anchor="ctr"/>
          <a:lstStyle/>
          <a:p>
            <a:pPr>
              <a:defRPr/>
            </a:pPr>
            <a:endParaRPr lang="en-CA"/>
          </a:p>
        </p:txBody>
      </p:sp>
      <p:sp>
        <p:nvSpPr>
          <p:cNvPr id="24" name="Rectangle 5"/>
          <p:cNvSpPr>
            <a:spLocks noChangeArrowheads="1"/>
          </p:cNvSpPr>
          <p:nvPr/>
        </p:nvSpPr>
        <p:spPr bwMode="auto">
          <a:xfrm>
            <a:off x="6108700" y="4127500"/>
            <a:ext cx="1498600" cy="965200"/>
          </a:xfrm>
          <a:prstGeom prst="rect">
            <a:avLst/>
          </a:prstGeom>
          <a:solidFill>
            <a:schemeClr val="accent2">
              <a:lumMod val="75000"/>
            </a:schemeClr>
          </a:solidFill>
          <a:ln w="25399">
            <a:solidFill>
              <a:srgbClr val="0000CC"/>
            </a:solidFill>
            <a:miter lim="800000"/>
            <a:headEnd/>
            <a:tailEnd/>
          </a:ln>
        </p:spPr>
        <p:txBody>
          <a:bodyPr wrap="none" anchor="ctr"/>
          <a:lstStyle/>
          <a:p>
            <a:pPr>
              <a:defRPr/>
            </a:pPr>
            <a:endParaRPr lang="en-CA"/>
          </a:p>
        </p:txBody>
      </p:sp>
      <p:sp>
        <p:nvSpPr>
          <p:cNvPr id="62489" name="Line 7"/>
          <p:cNvSpPr>
            <a:spLocks noChangeShapeType="1"/>
          </p:cNvSpPr>
          <p:nvPr/>
        </p:nvSpPr>
        <p:spPr bwMode="auto">
          <a:xfrm>
            <a:off x="5568950" y="2057400"/>
            <a:ext cx="444500" cy="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62490" name="Line 8"/>
          <p:cNvSpPr>
            <a:spLocks noChangeShapeType="1"/>
          </p:cNvSpPr>
          <p:nvPr/>
        </p:nvSpPr>
        <p:spPr bwMode="auto">
          <a:xfrm>
            <a:off x="5645150" y="4648200"/>
            <a:ext cx="444500" cy="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62491" name="Rectangle 9"/>
          <p:cNvSpPr>
            <a:spLocks noChangeArrowheads="1"/>
          </p:cNvSpPr>
          <p:nvPr/>
        </p:nvSpPr>
        <p:spPr bwMode="auto">
          <a:xfrm>
            <a:off x="8139113" y="1693863"/>
            <a:ext cx="898525"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400" b="1"/>
              <a:t>Final</a:t>
            </a:r>
          </a:p>
          <a:p>
            <a:pPr eaLnBrk="1" hangingPunct="1"/>
            <a:r>
              <a:rPr lang="en-CA" altLang="en-US" sz="2400" b="1"/>
              <a:t>Sale</a:t>
            </a:r>
          </a:p>
        </p:txBody>
      </p:sp>
      <p:sp>
        <p:nvSpPr>
          <p:cNvPr id="62492" name="Line 10"/>
          <p:cNvSpPr>
            <a:spLocks noChangeShapeType="1"/>
          </p:cNvSpPr>
          <p:nvPr/>
        </p:nvSpPr>
        <p:spPr bwMode="auto">
          <a:xfrm>
            <a:off x="7550150" y="2057400"/>
            <a:ext cx="596900" cy="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62493" name="Rectangle 11"/>
          <p:cNvSpPr>
            <a:spLocks noChangeArrowheads="1"/>
          </p:cNvSpPr>
          <p:nvPr/>
        </p:nvSpPr>
        <p:spPr bwMode="auto">
          <a:xfrm>
            <a:off x="8139113" y="4284663"/>
            <a:ext cx="898525"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400" b="1"/>
              <a:t>Final</a:t>
            </a:r>
          </a:p>
          <a:p>
            <a:pPr eaLnBrk="1" hangingPunct="1"/>
            <a:r>
              <a:rPr lang="en-CA" altLang="en-US" sz="2400" b="1"/>
              <a:t>Sale</a:t>
            </a:r>
          </a:p>
        </p:txBody>
      </p:sp>
      <p:sp>
        <p:nvSpPr>
          <p:cNvPr id="62494" name="Line 12"/>
          <p:cNvSpPr>
            <a:spLocks noChangeShapeType="1"/>
          </p:cNvSpPr>
          <p:nvPr/>
        </p:nvSpPr>
        <p:spPr bwMode="auto">
          <a:xfrm>
            <a:off x="7626350" y="4648200"/>
            <a:ext cx="596900" cy="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62495" name="Rectangle 13"/>
          <p:cNvSpPr>
            <a:spLocks noChangeArrowheads="1"/>
          </p:cNvSpPr>
          <p:nvPr/>
        </p:nvSpPr>
        <p:spPr bwMode="auto">
          <a:xfrm>
            <a:off x="6324600" y="3006725"/>
            <a:ext cx="741363"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2000"/>
              <a:t>Final</a:t>
            </a:r>
          </a:p>
          <a:p>
            <a:pPr eaLnBrk="1" hangingPunct="1"/>
            <a:r>
              <a:rPr lang="en-CA" altLang="en-US" sz="2000"/>
              <a:t>Sale</a:t>
            </a:r>
          </a:p>
        </p:txBody>
      </p:sp>
      <p:sp>
        <p:nvSpPr>
          <p:cNvPr id="62496" name="Line 14"/>
          <p:cNvSpPr>
            <a:spLocks noChangeShapeType="1"/>
          </p:cNvSpPr>
          <p:nvPr/>
        </p:nvSpPr>
        <p:spPr bwMode="auto">
          <a:xfrm>
            <a:off x="5645150" y="3352800"/>
            <a:ext cx="603250" cy="0"/>
          </a:xfrm>
          <a:prstGeom prst="line">
            <a:avLst/>
          </a:prstGeom>
          <a:noFill/>
          <a:ln w="38100">
            <a:solidFill>
              <a:srgbClr val="FF0000"/>
            </a:solidFill>
            <a:round/>
            <a:headEnd/>
            <a:tailEnd type="triangle" w="med" len="med"/>
          </a:ln>
          <a:effectLst>
            <a:outerShdw dist="17961" dir="2700000" algn="ctr" rotWithShape="0">
              <a:srgbClr val="000000"/>
            </a:outerShdw>
          </a:effectLst>
          <a:extLst>
            <a:ext uri="{909E8E84-426E-40DD-AFC4-6F175D3DCCD1}">
              <a14:hiddenFill xmlns:a14="http://schemas.microsoft.com/office/drawing/2010/main">
                <a:noFill/>
              </a14:hiddenFill>
            </a:ext>
          </a:extLst>
        </p:spPr>
        <p:txBody>
          <a:bodyPr wrap="none" anchor="ctr"/>
          <a:lstStyle/>
          <a:p>
            <a:endParaRPr lang="en-CA"/>
          </a:p>
        </p:txBody>
      </p:sp>
      <p:sp>
        <p:nvSpPr>
          <p:cNvPr id="33" name="Rectangle 15"/>
          <p:cNvSpPr>
            <a:spLocks noChangeArrowheads="1"/>
          </p:cNvSpPr>
          <p:nvPr/>
        </p:nvSpPr>
        <p:spPr bwMode="auto">
          <a:xfrm>
            <a:off x="6122988" y="5319713"/>
            <a:ext cx="1485900" cy="1196975"/>
          </a:xfrm>
          <a:prstGeom prst="rect">
            <a:avLst/>
          </a:prstGeom>
          <a:noFill/>
          <a:ln w="12699">
            <a:noFill/>
            <a:miter lim="800000"/>
            <a:headEnd/>
            <a:tailEnd/>
          </a:ln>
          <a:effectLst/>
        </p:spPr>
        <p:txBody>
          <a:bodyPr wrap="none" lIns="90488" tIns="44450" rIns="90488" bIns="44450">
            <a:spAutoFit/>
          </a:bodyPr>
          <a:lstStyle/>
          <a:p>
            <a:pPr algn="ctr">
              <a:defRPr/>
            </a:pPr>
            <a:r>
              <a:rPr lang="en-CA" sz="2400" b="1" dirty="0">
                <a:effectLst>
                  <a:outerShdw blurRad="38100" dist="38100" dir="2700000" algn="tl">
                    <a:srgbClr val="C0C0C0"/>
                  </a:outerShdw>
                </a:effectLst>
                <a:latin typeface="Arial" pitchFamily="34" charset="0"/>
              </a:rPr>
              <a:t>Separate</a:t>
            </a:r>
          </a:p>
          <a:p>
            <a:pPr algn="ctr">
              <a:defRPr/>
            </a:pPr>
            <a:r>
              <a:rPr lang="en-CA" sz="2400" b="1" dirty="0">
                <a:effectLst>
                  <a:outerShdw blurRad="38100" dist="38100" dir="2700000" algn="tl">
                    <a:srgbClr val="C0C0C0"/>
                  </a:outerShdw>
                </a:effectLst>
                <a:latin typeface="Arial" pitchFamily="34" charset="0"/>
              </a:rPr>
              <a:t>Product</a:t>
            </a:r>
          </a:p>
          <a:p>
            <a:pPr algn="ctr">
              <a:defRPr/>
            </a:pPr>
            <a:r>
              <a:rPr lang="en-CA" sz="2400" b="1" dirty="0">
                <a:effectLst>
                  <a:outerShdw blurRad="38100" dist="38100" dir="2700000" algn="tl">
                    <a:srgbClr val="C0C0C0"/>
                  </a:outerShdw>
                </a:effectLst>
                <a:latin typeface="Arial" pitchFamily="34" charset="0"/>
              </a:rPr>
              <a:t>Costs</a:t>
            </a:r>
          </a:p>
        </p:txBody>
      </p:sp>
      <p:sp>
        <p:nvSpPr>
          <p:cNvPr id="62498" name="Rectangle 4"/>
          <p:cNvSpPr>
            <a:spLocks noChangeArrowheads="1"/>
          </p:cNvSpPr>
          <p:nvPr/>
        </p:nvSpPr>
        <p:spPr bwMode="auto">
          <a:xfrm>
            <a:off x="6056313" y="1708150"/>
            <a:ext cx="1450975"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000">
                <a:solidFill>
                  <a:schemeClr val="bg1"/>
                </a:solidFill>
              </a:rPr>
              <a:t>Separate</a:t>
            </a:r>
          </a:p>
          <a:p>
            <a:pPr algn="ctr" eaLnBrk="1" hangingPunct="1"/>
            <a:r>
              <a:rPr lang="en-CA" altLang="en-US" sz="2000">
                <a:solidFill>
                  <a:schemeClr val="bg1"/>
                </a:solidFill>
              </a:rPr>
              <a:t>Processing</a:t>
            </a:r>
          </a:p>
        </p:txBody>
      </p:sp>
      <p:sp>
        <p:nvSpPr>
          <p:cNvPr id="62499" name="Rectangle 6"/>
          <p:cNvSpPr>
            <a:spLocks noChangeArrowheads="1"/>
          </p:cNvSpPr>
          <p:nvPr/>
        </p:nvSpPr>
        <p:spPr bwMode="auto">
          <a:xfrm>
            <a:off x="6132513" y="4260850"/>
            <a:ext cx="1450975"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000">
                <a:solidFill>
                  <a:schemeClr val="bg1"/>
                </a:solidFill>
              </a:rPr>
              <a:t>Separate</a:t>
            </a:r>
          </a:p>
          <a:p>
            <a:pPr algn="ctr" eaLnBrk="1" hangingPunct="1"/>
            <a:r>
              <a:rPr lang="en-CA" altLang="en-US" sz="2000">
                <a:solidFill>
                  <a:schemeClr val="bg1"/>
                </a:solidFill>
              </a:rPr>
              <a:t>Processing</a:t>
            </a:r>
          </a:p>
        </p:txBody>
      </p:sp>
    </p:spTree>
  </p:cSld>
  <p:clrMapOvr>
    <a:masterClrMapping/>
  </p:clrMapOvr>
  <p:transition>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The Pitfalls of Allocation</a:t>
            </a:r>
          </a:p>
        </p:txBody>
      </p:sp>
      <p:sp>
        <p:nvSpPr>
          <p:cNvPr id="63491" name="Rectangle 79"/>
          <p:cNvSpPr>
            <a:spLocks noChangeArrowheads="1"/>
          </p:cNvSpPr>
          <p:nvPr/>
        </p:nvSpPr>
        <p:spPr bwMode="auto">
          <a:xfrm>
            <a:off x="669925" y="1781175"/>
            <a:ext cx="7770813" cy="138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20000"/>
              </a:spcBef>
            </a:pPr>
            <a:r>
              <a:rPr lang="en-CA" altLang="en-US" sz="2800">
                <a:solidFill>
                  <a:srgbClr val="008000"/>
                </a:solidFill>
              </a:rPr>
              <a:t>Joint costs are often allocated to end products on the basis of the </a:t>
            </a:r>
            <a:r>
              <a:rPr lang="en-CA" altLang="en-US" sz="2800" b="1"/>
              <a:t>relative sales value </a:t>
            </a:r>
            <a:r>
              <a:rPr lang="en-CA" altLang="en-US" sz="2800">
                <a:solidFill>
                  <a:srgbClr val="008000"/>
                </a:solidFill>
              </a:rPr>
              <a:t>of each product or on some other basis.</a:t>
            </a:r>
          </a:p>
        </p:txBody>
      </p:sp>
      <p:sp>
        <p:nvSpPr>
          <p:cNvPr id="63492" name="Rectangle 80"/>
          <p:cNvSpPr>
            <a:spLocks noChangeArrowheads="1"/>
          </p:cNvSpPr>
          <p:nvPr/>
        </p:nvSpPr>
        <p:spPr bwMode="auto">
          <a:xfrm>
            <a:off x="565150" y="3609975"/>
            <a:ext cx="8001000"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20000"/>
              </a:spcBef>
            </a:pPr>
            <a:r>
              <a:rPr lang="en-CA" altLang="en-US" sz="2800"/>
              <a:t>Although allocation is needed for some purposes such as balance sheet inventory valuation, allocations of this kind are </a:t>
            </a:r>
            <a:r>
              <a:rPr lang="en-CA" altLang="en-US" sz="2800" b="1">
                <a:solidFill>
                  <a:srgbClr val="339933"/>
                </a:solidFill>
              </a:rPr>
              <a:t>very dangerous </a:t>
            </a:r>
            <a:r>
              <a:rPr lang="en-CA" altLang="en-US" sz="2800"/>
              <a:t>for decision making.</a:t>
            </a:r>
          </a:p>
        </p:txBody>
      </p:sp>
      <p:sp>
        <p:nvSpPr>
          <p:cNvPr id="6349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6349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B33966A-3F16-455A-9E23-2C3D458AFB14}" type="slidenum">
              <a:rPr lang="en-US" altLang="en-US" sz="1400"/>
              <a:pPr eaLnBrk="1" hangingPunct="1"/>
              <a:t>38</a:t>
            </a:fld>
            <a:endParaRPr lang="en-US" altLang="en-US" sz="1400"/>
          </a:p>
        </p:txBody>
      </p:sp>
      <p:sp>
        <p:nvSpPr>
          <p:cNvPr id="6349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strips dir="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body" idx="1"/>
          </p:nvPr>
        </p:nvSpPr>
        <p:spPr bwMode="auto">
          <a:xfrm>
            <a:off x="-76200" y="1973263"/>
            <a:ext cx="8915400" cy="36528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lvl="1" algn="ctr">
              <a:buFont typeface="Wingdings 3" pitchFamily="18" charset="2"/>
              <a:buNone/>
            </a:pPr>
            <a:r>
              <a:rPr lang="en-CA" altLang="en-US" sz="2800" smtClean="0">
                <a:latin typeface="Arial" charset="0"/>
                <a:cs typeface="Arial" charset="0"/>
              </a:rPr>
              <a:t>Joint costs are irrelevant in decisions regarding what to do with a product from the split-off point forward.</a:t>
            </a:r>
          </a:p>
          <a:p>
            <a:pPr lvl="1" algn="ctr">
              <a:buFont typeface="Wingdings 3" pitchFamily="18" charset="2"/>
              <a:buNone/>
            </a:pPr>
            <a:endParaRPr lang="en-CA" altLang="en-US" sz="2800" smtClean="0">
              <a:latin typeface="Arial" charset="0"/>
              <a:cs typeface="Arial" charset="0"/>
            </a:endParaRPr>
          </a:p>
          <a:p>
            <a:pPr lvl="1" algn="ctr">
              <a:buFont typeface="Wingdings 3" pitchFamily="18" charset="2"/>
              <a:buNone/>
            </a:pPr>
            <a:r>
              <a:rPr lang="en-CA" altLang="en-US" sz="2800" smtClean="0">
                <a:latin typeface="Arial" charset="0"/>
                <a:cs typeface="Arial" charset="0"/>
              </a:rPr>
              <a:t>It will always be profitable to continue processing a joint product after the split-off point so long as the incremental revenue exceeds the incremental processing costs incurred after the split-off point.</a:t>
            </a:r>
          </a:p>
        </p:txBody>
      </p:sp>
      <p:sp>
        <p:nvSpPr>
          <p:cNvPr id="64515" name="Rectangle 4"/>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Sell or Process Further</a:t>
            </a:r>
          </a:p>
        </p:txBody>
      </p:sp>
      <p:sp>
        <p:nvSpPr>
          <p:cNvPr id="64516"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64517"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6892FDE-B980-4609-8B2F-62527E7FBE29}" type="slidenum">
              <a:rPr lang="en-US" altLang="en-US" sz="1400"/>
              <a:pPr eaLnBrk="1" hangingPunct="1"/>
              <a:t>39</a:t>
            </a:fld>
            <a:endParaRPr lang="en-US" altLang="en-US" sz="1400"/>
          </a:p>
        </p:txBody>
      </p:sp>
      <p:sp>
        <p:nvSpPr>
          <p:cNvPr id="64518"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checke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Sell or Process Further: An Example</a:t>
            </a:r>
          </a:p>
        </p:txBody>
      </p:sp>
      <p:sp>
        <p:nvSpPr>
          <p:cNvPr id="454659" name="Rectangle 3"/>
          <p:cNvSpPr>
            <a:spLocks noGrp="1"/>
          </p:cNvSpPr>
          <p:nvPr>
            <p:ph type="body" idx="1"/>
          </p:nvPr>
        </p:nvSpPr>
        <p:spPr>
          <a:xfrm>
            <a:off x="817563" y="1898650"/>
            <a:ext cx="7580312" cy="4032250"/>
          </a:xfrm>
          <a:solidFill>
            <a:srgbClr val="EBF7FF"/>
          </a:solidFill>
          <a:ln w="12699">
            <a:solidFill>
              <a:srgbClr val="000000"/>
            </a:solidFill>
          </a:ln>
          <a:effectLst>
            <a:outerShdw dist="35921" dir="2700000" algn="ctr" rotWithShape="0">
              <a:srgbClr val="000000"/>
            </a:outerShdw>
          </a:effectLst>
        </p:spPr>
        <p:txBody>
          <a:bodyPr lIns="90488" tIns="44450" rIns="90488" bIns="44450"/>
          <a:lstStyle/>
          <a:p>
            <a:pPr>
              <a:defRPr/>
            </a:pPr>
            <a:r>
              <a:rPr lang="en-CA">
                <a:effectLst>
                  <a:outerShdw blurRad="38100" dist="38100" dir="2700000" algn="tl">
                    <a:srgbClr val="FFFFFF"/>
                  </a:outerShdw>
                </a:effectLst>
                <a:latin typeface="Arial" pitchFamily="34" charset="0"/>
                <a:cs typeface="Arial" pitchFamily="34" charset="0"/>
              </a:rPr>
              <a:t>Sawmill, Inc. cuts logs from which unfinished lumber and sawdust are the immediate joint products.</a:t>
            </a:r>
          </a:p>
          <a:p>
            <a:pPr>
              <a:defRPr/>
            </a:pPr>
            <a:r>
              <a:rPr lang="en-CA">
                <a:effectLst>
                  <a:outerShdw blurRad="38100" dist="38100" dir="2700000" algn="tl">
                    <a:srgbClr val="FFFFFF"/>
                  </a:outerShdw>
                </a:effectLst>
                <a:latin typeface="Arial" pitchFamily="34" charset="0"/>
                <a:cs typeface="Arial" pitchFamily="34" charset="0"/>
              </a:rPr>
              <a:t>Unfinished lumber is sold “as is” or processed further into finished lumber.</a:t>
            </a:r>
          </a:p>
          <a:p>
            <a:pPr>
              <a:defRPr/>
            </a:pPr>
            <a:r>
              <a:rPr lang="en-CA">
                <a:effectLst>
                  <a:outerShdw blurRad="38100" dist="38100" dir="2700000" algn="tl">
                    <a:srgbClr val="FFFFFF"/>
                  </a:outerShdw>
                </a:effectLst>
                <a:latin typeface="Arial" pitchFamily="34" charset="0"/>
                <a:cs typeface="Arial" pitchFamily="34" charset="0"/>
              </a:rPr>
              <a:t>Sawdust can also be sold “as is” to gardening wholesalers or processed further into “presto-logs.”</a:t>
            </a:r>
          </a:p>
        </p:txBody>
      </p:sp>
      <p:sp>
        <p:nvSpPr>
          <p:cNvPr id="65540"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65541"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F66B405-ED48-4D29-A446-B27BAA6AB5B5}" type="slidenum">
              <a:rPr lang="en-US" altLang="en-US" sz="1400"/>
              <a:pPr eaLnBrk="1" hangingPunct="1"/>
              <a:t>40</a:t>
            </a:fld>
            <a:endParaRPr lang="en-US" altLang="en-US" sz="1400"/>
          </a:p>
        </p:txBody>
      </p:sp>
      <p:sp>
        <p:nvSpPr>
          <p:cNvPr id="65542"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strips dir="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Sell or Process Further</a:t>
            </a:r>
          </a:p>
        </p:txBody>
      </p:sp>
      <p:sp>
        <p:nvSpPr>
          <p:cNvPr id="66563" name="Rectangle 3"/>
          <p:cNvSpPr>
            <a:spLocks noGrp="1"/>
          </p:cNvSpPr>
          <p:nvPr>
            <p:ph type="body" idx="1"/>
          </p:nvPr>
        </p:nvSpPr>
        <p:spPr bwMode="auto">
          <a:xfrm>
            <a:off x="409575" y="1595438"/>
            <a:ext cx="8158163" cy="6207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buFont typeface="Wingdings 3" pitchFamily="18" charset="2"/>
              <a:buNone/>
            </a:pPr>
            <a:r>
              <a:rPr lang="en-CA" altLang="en-US" sz="2800" smtClean="0">
                <a:latin typeface="Arial" charset="0"/>
                <a:cs typeface="Arial" charset="0"/>
              </a:rPr>
              <a:t>Data about Sawmill’s joint products includes:</a:t>
            </a:r>
          </a:p>
        </p:txBody>
      </p:sp>
      <p:graphicFrame>
        <p:nvGraphicFramePr>
          <p:cNvPr id="66564" name="Object 2"/>
          <p:cNvGraphicFramePr>
            <a:graphicFrameLocks/>
          </p:cNvGraphicFramePr>
          <p:nvPr/>
        </p:nvGraphicFramePr>
        <p:xfrm>
          <a:off x="409575" y="2544763"/>
          <a:ext cx="8308975" cy="2954337"/>
        </p:xfrm>
        <a:graphic>
          <a:graphicData uri="http://schemas.openxmlformats.org/presentationml/2006/ole">
            <mc:AlternateContent xmlns:mc="http://schemas.openxmlformats.org/markup-compatibility/2006">
              <mc:Choice xmlns:v="urn:schemas-microsoft-com:vml" Requires="v">
                <p:oleObj spid="_x0000_s66572" name="Worksheet" r:id="rId4" imgW="3952744" imgH="1485984" progId="Excel.Sheet.8">
                  <p:embed/>
                </p:oleObj>
              </mc:Choice>
              <mc:Fallback>
                <p:oleObj name="Worksheet" r:id="rId4" imgW="3952744" imgH="1485984"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9575" y="2544763"/>
                        <a:ext cx="8308975" cy="2954337"/>
                      </a:xfrm>
                      <a:prstGeom prst="rect">
                        <a:avLst/>
                      </a:prstGeom>
                      <a:solidFill>
                        <a:srgbClr val="EBF7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6565"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66566"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94A92D2-13E9-4A9F-8247-F1EEDB406F38}" type="slidenum">
              <a:rPr lang="en-US" altLang="en-US" sz="1400"/>
              <a:pPr eaLnBrk="1" hangingPunct="1"/>
              <a:t>41</a:t>
            </a:fld>
            <a:endParaRPr lang="en-US" altLang="en-US" sz="1400"/>
          </a:p>
        </p:txBody>
      </p:sp>
      <p:sp>
        <p:nvSpPr>
          <p:cNvPr id="66567"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zoom dir="in"/>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6" name="Object 2"/>
          <p:cNvGraphicFramePr>
            <a:graphicFrameLocks/>
          </p:cNvGraphicFramePr>
          <p:nvPr/>
        </p:nvGraphicFramePr>
        <p:xfrm>
          <a:off x="261938" y="1644650"/>
          <a:ext cx="8637587" cy="3238500"/>
        </p:xfrm>
        <a:graphic>
          <a:graphicData uri="http://schemas.openxmlformats.org/presentationml/2006/ole">
            <mc:AlternateContent xmlns:mc="http://schemas.openxmlformats.org/markup-compatibility/2006">
              <mc:Choice xmlns:v="urn:schemas-microsoft-com:vml" Requires="v">
                <p:oleObj spid="_x0000_s67595" name="Worksheet" r:id="rId4" imgW="3886069" imgH="1714618" progId="Excel.Sheet.8">
                  <p:embed/>
                </p:oleObj>
              </mc:Choice>
              <mc:Fallback>
                <p:oleObj name="Worksheet" r:id="rId4" imgW="3886069" imgH="1714618"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1938" y="1644650"/>
                        <a:ext cx="8637587" cy="32385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7587"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67588"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195FD6D-B4D1-43FD-AB46-BEB9974762EE}" type="slidenum">
              <a:rPr lang="en-US" altLang="en-US" sz="1400"/>
              <a:pPr eaLnBrk="1" hangingPunct="1"/>
              <a:t>42</a:t>
            </a:fld>
            <a:endParaRPr lang="en-US" altLang="en-US" sz="1400"/>
          </a:p>
        </p:txBody>
      </p:sp>
      <p:sp>
        <p:nvSpPr>
          <p:cNvPr id="67589"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67590"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Sell or Process Further</a:t>
            </a:r>
          </a:p>
        </p:txBody>
      </p:sp>
    </p:spTree>
  </p:cSld>
  <p:clrMapOvr>
    <a:masterClrMapping/>
  </p:clrMapOvr>
  <p:transition>
    <p:wipe di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610" name="Object 2"/>
          <p:cNvGraphicFramePr>
            <a:graphicFrameLocks/>
          </p:cNvGraphicFramePr>
          <p:nvPr/>
        </p:nvGraphicFramePr>
        <p:xfrm>
          <a:off x="261938" y="1644650"/>
          <a:ext cx="8637587" cy="3238500"/>
        </p:xfrm>
        <a:graphic>
          <a:graphicData uri="http://schemas.openxmlformats.org/presentationml/2006/ole">
            <mc:AlternateContent xmlns:mc="http://schemas.openxmlformats.org/markup-compatibility/2006">
              <mc:Choice xmlns:v="urn:schemas-microsoft-com:vml" Requires="v">
                <p:oleObj spid="_x0000_s68619" name="Worksheet" r:id="rId4" imgW="3886069" imgH="1714618" progId="Excel.Sheet.8">
                  <p:embed/>
                </p:oleObj>
              </mc:Choice>
              <mc:Fallback>
                <p:oleObj name="Worksheet" r:id="rId4" imgW="3886069" imgH="1714618"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1938" y="1644650"/>
                        <a:ext cx="8637587" cy="32385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8611"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68612"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C36F763-0A98-4526-B949-EBFC2157533F}" type="slidenum">
              <a:rPr lang="en-US" altLang="en-US" sz="1400"/>
              <a:pPr eaLnBrk="1" hangingPunct="1"/>
              <a:t>43</a:t>
            </a:fld>
            <a:endParaRPr lang="en-US" altLang="en-US" sz="1400"/>
          </a:p>
        </p:txBody>
      </p:sp>
      <p:sp>
        <p:nvSpPr>
          <p:cNvPr id="68613"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68614"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Sell or Process Further</a:t>
            </a:r>
          </a:p>
        </p:txBody>
      </p:sp>
    </p:spTree>
  </p:cSld>
  <p:clrMapOvr>
    <a:masterClrMapping/>
  </p:clrMapOvr>
  <p:transition>
    <p:wipe di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634" name="Object 2"/>
          <p:cNvGraphicFramePr>
            <a:graphicFrameLocks/>
          </p:cNvGraphicFramePr>
          <p:nvPr/>
        </p:nvGraphicFramePr>
        <p:xfrm>
          <a:off x="261938" y="1644650"/>
          <a:ext cx="8637587" cy="3238500"/>
        </p:xfrm>
        <a:graphic>
          <a:graphicData uri="http://schemas.openxmlformats.org/presentationml/2006/ole">
            <mc:AlternateContent xmlns:mc="http://schemas.openxmlformats.org/markup-compatibility/2006">
              <mc:Choice xmlns:v="urn:schemas-microsoft-com:vml" Requires="v">
                <p:oleObj spid="_x0000_s69644" name="Worksheet" r:id="rId4" imgW="3886069" imgH="1714618" progId="Excel.Sheet.8">
                  <p:embed/>
                </p:oleObj>
              </mc:Choice>
              <mc:Fallback>
                <p:oleObj name="Worksheet" r:id="rId4" imgW="3886069" imgH="1714618"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1938" y="1644650"/>
                        <a:ext cx="8637587" cy="32385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62853" name="Rectangle 5"/>
          <p:cNvSpPr>
            <a:spLocks noChangeArrowheads="1"/>
          </p:cNvSpPr>
          <p:nvPr/>
        </p:nvSpPr>
        <p:spPr bwMode="auto">
          <a:xfrm>
            <a:off x="1311275" y="5135563"/>
            <a:ext cx="6629400" cy="955675"/>
          </a:xfrm>
          <a:prstGeom prst="rect">
            <a:avLst/>
          </a:prstGeom>
          <a:solidFill>
            <a:schemeClr val="accent1">
              <a:lumMod val="50000"/>
            </a:schemeClr>
          </a:solidFill>
          <a:ln w="12700">
            <a:solidFill>
              <a:srgbClr val="000000"/>
            </a:solidFill>
            <a:miter lim="800000"/>
            <a:headEnd/>
            <a:tailEnd/>
          </a:ln>
          <a:effectLst>
            <a:outerShdw dist="45791" dir="3378596" algn="ctr" rotWithShape="0">
              <a:srgbClr val="000000"/>
            </a:outerShdw>
          </a:effectLst>
        </p:spPr>
        <p:txBody>
          <a:bodyPr lIns="90488" tIns="44450" rIns="90488" bIns="44450">
            <a:spAutoFit/>
          </a:bodyPr>
          <a:lstStyle/>
          <a:p>
            <a:pPr algn="ctr">
              <a:defRPr/>
            </a:pPr>
            <a:r>
              <a:rPr lang="en-CA" sz="2800">
                <a:solidFill>
                  <a:schemeClr val="bg1"/>
                </a:solidFill>
                <a:latin typeface="Arial" pitchFamily="34" charset="0"/>
              </a:rPr>
              <a:t>Should we process the lumber further</a:t>
            </a:r>
            <a:br>
              <a:rPr lang="en-CA" sz="2800">
                <a:solidFill>
                  <a:schemeClr val="bg1"/>
                </a:solidFill>
                <a:latin typeface="Arial" pitchFamily="34" charset="0"/>
              </a:rPr>
            </a:br>
            <a:r>
              <a:rPr lang="en-CA" sz="2800">
                <a:solidFill>
                  <a:schemeClr val="bg1"/>
                </a:solidFill>
                <a:latin typeface="Arial" pitchFamily="34" charset="0"/>
              </a:rPr>
              <a:t>and sell the sawdust “as is?”</a:t>
            </a:r>
          </a:p>
        </p:txBody>
      </p:sp>
      <p:sp>
        <p:nvSpPr>
          <p:cNvPr id="69636"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LO2   </a:t>
            </a:r>
          </a:p>
        </p:txBody>
      </p:sp>
      <p:sp>
        <p:nvSpPr>
          <p:cNvPr id="69637"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14CAC0D-383D-4313-861D-5D88A9F6DF12}" type="slidenum">
              <a:rPr lang="en-US" altLang="en-US" sz="1400"/>
              <a:pPr eaLnBrk="1" hangingPunct="1"/>
              <a:t>44</a:t>
            </a:fld>
            <a:endParaRPr lang="en-US" altLang="en-US" sz="1400"/>
          </a:p>
        </p:txBody>
      </p:sp>
      <p:sp>
        <p:nvSpPr>
          <p:cNvPr id="69638"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69639"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Sell or Process Further</a:t>
            </a:r>
          </a:p>
        </p:txBody>
      </p:sp>
    </p:spTree>
  </p:cSld>
  <p:clrMapOvr>
    <a:masterClrMapping/>
  </p:clrMapOvr>
  <p:transition>
    <p:wipe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bwMode="auto">
          <a:xfrm>
            <a:off x="501650" y="265113"/>
            <a:ext cx="8915400" cy="7921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3400" b="1" smtClean="0">
                <a:solidFill>
                  <a:srgbClr val="339933"/>
                </a:solidFill>
                <a:effectLst/>
              </a:rPr>
              <a:t>Utilization of a Constrained Resource</a:t>
            </a:r>
          </a:p>
        </p:txBody>
      </p:sp>
      <p:sp>
        <p:nvSpPr>
          <p:cNvPr id="93187" name="Oval 3"/>
          <p:cNvSpPr>
            <a:spLocks noChangeArrowheads="1"/>
          </p:cNvSpPr>
          <p:nvPr/>
        </p:nvSpPr>
        <p:spPr bwMode="auto">
          <a:xfrm>
            <a:off x="365125" y="1366838"/>
            <a:ext cx="8382000" cy="2362200"/>
          </a:xfrm>
          <a:prstGeom prst="ellipse">
            <a:avLst/>
          </a:prstGeom>
          <a:solidFill>
            <a:schemeClr val="accent1">
              <a:lumMod val="75000"/>
            </a:schemeClr>
          </a:solidFill>
          <a:ln w="9525">
            <a:solidFill>
              <a:schemeClr val="accent2"/>
            </a:solidFill>
            <a:round/>
            <a:headEnd/>
            <a:tailEnd/>
          </a:ln>
        </p:spPr>
        <p:txBody>
          <a:bodyPr anchor="ctr"/>
          <a:lstStyle/>
          <a:p>
            <a:pPr algn="ctr">
              <a:defRPr/>
            </a:pPr>
            <a:r>
              <a:rPr lang="en-CA" sz="2600" b="1">
                <a:solidFill>
                  <a:schemeClr val="bg1"/>
                </a:solidFill>
              </a:rPr>
              <a:t>When a limited resource of some type restricts the company’s ability to satisfy demand, the company is said to have a constraint.</a:t>
            </a:r>
          </a:p>
        </p:txBody>
      </p:sp>
      <p:sp>
        <p:nvSpPr>
          <p:cNvPr id="93188" name="Oval 4"/>
          <p:cNvSpPr>
            <a:spLocks noChangeArrowheads="1"/>
          </p:cNvSpPr>
          <p:nvPr/>
        </p:nvSpPr>
        <p:spPr bwMode="auto">
          <a:xfrm>
            <a:off x="365125" y="4033838"/>
            <a:ext cx="8382000" cy="2362200"/>
          </a:xfrm>
          <a:prstGeom prst="ellipse">
            <a:avLst/>
          </a:prstGeom>
          <a:solidFill>
            <a:schemeClr val="accent1">
              <a:lumMod val="75000"/>
            </a:schemeClr>
          </a:solidFill>
          <a:ln w="9525">
            <a:solidFill>
              <a:schemeClr val="accent2"/>
            </a:solidFill>
            <a:round/>
            <a:headEnd/>
            <a:tailEnd/>
          </a:ln>
        </p:spPr>
        <p:txBody>
          <a:bodyPr anchor="ctr"/>
          <a:lstStyle/>
          <a:p>
            <a:pPr algn="ctr">
              <a:defRPr/>
            </a:pPr>
            <a:r>
              <a:rPr lang="en-CA" sz="2600" b="1">
                <a:solidFill>
                  <a:schemeClr val="bg1"/>
                </a:solidFill>
              </a:rPr>
              <a:t>The machine or process that is limiting overall output is called the bottleneck – it is the constraint.</a:t>
            </a:r>
          </a:p>
        </p:txBody>
      </p:sp>
      <p:sp>
        <p:nvSpPr>
          <p:cNvPr id="70661"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70662"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4AD1609-53B7-44D0-A7C6-E6139DD07670}" type="slidenum">
              <a:rPr lang="en-US" altLang="en-US" sz="1400"/>
              <a:pPr eaLnBrk="1" hangingPunct="1"/>
              <a:t>45</a:t>
            </a:fld>
            <a:endParaRPr lang="en-US" altLang="en-US" sz="1400"/>
          </a:p>
        </p:txBody>
      </p:sp>
      <p:sp>
        <p:nvSpPr>
          <p:cNvPr id="70663"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checke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9" name="Rectangle 3"/>
          <p:cNvSpPr>
            <a:spLocks noGrp="1"/>
          </p:cNvSpPr>
          <p:nvPr>
            <p:ph type="body" idx="1"/>
          </p:nvPr>
        </p:nvSpPr>
        <p:spPr>
          <a:xfrm>
            <a:off x="625475" y="1587500"/>
            <a:ext cx="7869238" cy="4432300"/>
          </a:xfrm>
          <a:solidFill>
            <a:srgbClr val="FFFFD5"/>
          </a:solidFill>
          <a:ln w="12699">
            <a:solidFill>
              <a:schemeClr val="accent2"/>
            </a:solidFill>
          </a:ln>
        </p:spPr>
        <p:txBody>
          <a:bodyPr lIns="90488" tIns="44450" rIns="90488" bIns="44450"/>
          <a:lstStyle/>
          <a:p>
            <a:pPr>
              <a:lnSpc>
                <a:spcPct val="90000"/>
              </a:lnSpc>
              <a:buSzPct val="125000"/>
              <a:defRPr/>
            </a:pPr>
            <a:r>
              <a:rPr lang="en-CA" sz="2800" dirty="0">
                <a:solidFill>
                  <a:schemeClr val="accent1">
                    <a:lumMod val="75000"/>
                  </a:schemeClr>
                </a:solidFill>
                <a:latin typeface="Arial" pitchFamily="34" charset="0"/>
                <a:cs typeface="Arial" pitchFamily="34" charset="0"/>
              </a:rPr>
              <a:t>When a constraint exists, a company should select a product mix that maximizes the total contribution margin earned since fixed costs usually remain unchanged</a:t>
            </a:r>
            <a:r>
              <a:rPr lang="en-CA" sz="2800" dirty="0" smtClean="0">
                <a:solidFill>
                  <a:schemeClr val="accent1">
                    <a:lumMod val="75000"/>
                  </a:schemeClr>
                </a:solidFill>
                <a:latin typeface="Arial" pitchFamily="34" charset="0"/>
                <a:cs typeface="Arial" pitchFamily="34" charset="0"/>
              </a:rPr>
              <a:t>.</a:t>
            </a:r>
          </a:p>
          <a:p>
            <a:pPr>
              <a:lnSpc>
                <a:spcPct val="90000"/>
              </a:lnSpc>
              <a:buSzPct val="125000"/>
              <a:defRPr/>
            </a:pPr>
            <a:endParaRPr lang="en-CA" sz="1000" dirty="0" smtClean="0">
              <a:solidFill>
                <a:schemeClr val="accent1">
                  <a:lumMod val="75000"/>
                </a:schemeClr>
              </a:solidFill>
              <a:latin typeface="Arial" pitchFamily="34" charset="0"/>
              <a:cs typeface="Arial" pitchFamily="34" charset="0"/>
            </a:endParaRPr>
          </a:p>
          <a:p>
            <a:pPr>
              <a:lnSpc>
                <a:spcPct val="90000"/>
              </a:lnSpc>
              <a:buSzPct val="125000"/>
              <a:defRPr/>
            </a:pPr>
            <a:endParaRPr lang="en-CA" sz="700" dirty="0">
              <a:solidFill>
                <a:schemeClr val="accent1">
                  <a:lumMod val="75000"/>
                </a:schemeClr>
              </a:solidFill>
              <a:latin typeface="Arial" pitchFamily="34" charset="0"/>
              <a:cs typeface="Arial" pitchFamily="34" charset="0"/>
            </a:endParaRPr>
          </a:p>
          <a:p>
            <a:pPr>
              <a:lnSpc>
                <a:spcPct val="90000"/>
              </a:lnSpc>
              <a:buSzPct val="125000"/>
              <a:defRPr/>
            </a:pPr>
            <a:r>
              <a:rPr lang="en-CA" sz="2800" dirty="0">
                <a:solidFill>
                  <a:schemeClr val="accent1">
                    <a:lumMod val="75000"/>
                  </a:schemeClr>
                </a:solidFill>
                <a:latin typeface="Arial" pitchFamily="34" charset="0"/>
                <a:cs typeface="Arial" pitchFamily="34" charset="0"/>
              </a:rPr>
              <a:t>A company should not necessarily promote those products that have the highest unit contribution margin. </a:t>
            </a:r>
            <a:endParaRPr lang="en-CA" sz="2800" dirty="0" smtClean="0">
              <a:solidFill>
                <a:schemeClr val="accent1">
                  <a:lumMod val="75000"/>
                </a:schemeClr>
              </a:solidFill>
              <a:latin typeface="Arial" pitchFamily="34" charset="0"/>
              <a:cs typeface="Arial" pitchFamily="34" charset="0"/>
            </a:endParaRPr>
          </a:p>
          <a:p>
            <a:pPr>
              <a:lnSpc>
                <a:spcPct val="90000"/>
              </a:lnSpc>
              <a:buSzPct val="125000"/>
              <a:defRPr/>
            </a:pPr>
            <a:endParaRPr lang="en-CA" sz="1000" dirty="0" smtClean="0">
              <a:solidFill>
                <a:schemeClr val="accent1">
                  <a:lumMod val="75000"/>
                </a:schemeClr>
              </a:solidFill>
              <a:latin typeface="Arial" pitchFamily="34" charset="0"/>
              <a:cs typeface="Arial" pitchFamily="34" charset="0"/>
            </a:endParaRPr>
          </a:p>
          <a:p>
            <a:pPr>
              <a:lnSpc>
                <a:spcPct val="90000"/>
              </a:lnSpc>
              <a:buSzPct val="125000"/>
              <a:defRPr/>
            </a:pPr>
            <a:endParaRPr lang="en-CA" sz="700" dirty="0">
              <a:solidFill>
                <a:schemeClr val="accent1">
                  <a:lumMod val="75000"/>
                </a:schemeClr>
              </a:solidFill>
              <a:latin typeface="Arial" pitchFamily="34" charset="0"/>
              <a:cs typeface="Arial" pitchFamily="34" charset="0"/>
            </a:endParaRPr>
          </a:p>
          <a:p>
            <a:pPr>
              <a:lnSpc>
                <a:spcPct val="90000"/>
              </a:lnSpc>
              <a:buSzPct val="125000"/>
              <a:defRPr/>
            </a:pPr>
            <a:r>
              <a:rPr lang="en-CA" sz="2800" dirty="0">
                <a:solidFill>
                  <a:schemeClr val="accent1">
                    <a:lumMod val="75000"/>
                  </a:schemeClr>
                </a:solidFill>
                <a:latin typeface="Arial" pitchFamily="34" charset="0"/>
                <a:cs typeface="Arial" pitchFamily="34" charset="0"/>
              </a:rPr>
              <a:t>Rather, it should promote those products that earn the highest contribution margin in relation to the constraining resource. </a:t>
            </a:r>
          </a:p>
        </p:txBody>
      </p:sp>
      <p:sp>
        <p:nvSpPr>
          <p:cNvPr id="7168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7168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CD88D39-4E02-4640-9361-1FF0E6A63187}" type="slidenum">
              <a:rPr lang="en-US" altLang="en-US" sz="1400"/>
              <a:pPr eaLnBrk="1" hangingPunct="1"/>
              <a:t>46</a:t>
            </a:fld>
            <a:endParaRPr lang="en-US" altLang="en-US" sz="1400"/>
          </a:p>
        </p:txBody>
      </p:sp>
      <p:sp>
        <p:nvSpPr>
          <p:cNvPr id="7168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71686" name="Rectangle 2"/>
          <p:cNvSpPr>
            <a:spLocks noGrp="1"/>
          </p:cNvSpPr>
          <p:nvPr>
            <p:ph type="title"/>
          </p:nvPr>
        </p:nvSpPr>
        <p:spPr bwMode="auto">
          <a:xfrm>
            <a:off x="404813" y="184150"/>
            <a:ext cx="8915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3400" b="1" smtClean="0">
                <a:solidFill>
                  <a:srgbClr val="339933"/>
                </a:solidFill>
                <a:effectLst/>
              </a:rPr>
              <a:t>Contribution Margin in Relation to a Constrained Resource</a:t>
            </a:r>
          </a:p>
        </p:txBody>
      </p:sp>
    </p:spTree>
  </p:cSld>
  <p:clrMapOvr>
    <a:masterClrMapping/>
  </p:clrMapOvr>
  <p:transition>
    <p:wipe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p:cNvSpPr>
            <a:spLocks noGrp="1"/>
          </p:cNvSpPr>
          <p:nvPr>
            <p:ph type="body" idx="1"/>
          </p:nvPr>
        </p:nvSpPr>
        <p:spPr bwMode="auto">
          <a:xfrm>
            <a:off x="457200" y="1585913"/>
            <a:ext cx="8158163" cy="10810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buFont typeface="Wingdings 3" pitchFamily="18" charset="2"/>
              <a:buNone/>
            </a:pPr>
            <a:r>
              <a:rPr lang="en-CA" altLang="en-US" sz="2800" smtClean="0">
                <a:latin typeface="Arial" charset="0"/>
                <a:cs typeface="Arial" charset="0"/>
              </a:rPr>
              <a:t>Ensign Company produces two products and selected data are shown below:</a:t>
            </a:r>
          </a:p>
        </p:txBody>
      </p:sp>
      <p:graphicFrame>
        <p:nvGraphicFramePr>
          <p:cNvPr id="72707" name="Object 2"/>
          <p:cNvGraphicFramePr>
            <a:graphicFrameLocks/>
          </p:cNvGraphicFramePr>
          <p:nvPr/>
        </p:nvGraphicFramePr>
        <p:xfrm>
          <a:off x="538163" y="2611438"/>
          <a:ext cx="8320087" cy="3633787"/>
        </p:xfrm>
        <a:graphic>
          <a:graphicData uri="http://schemas.openxmlformats.org/presentationml/2006/ole">
            <mc:AlternateContent xmlns:mc="http://schemas.openxmlformats.org/markup-compatibility/2006">
              <mc:Choice xmlns:v="urn:schemas-microsoft-com:vml" Requires="v">
                <p:oleObj spid="_x0000_s72716" name="Worksheet" r:id="rId4" imgW="5210129" imgH="1657392" progId="Excel.Sheet.8">
                  <p:embed/>
                </p:oleObj>
              </mc:Choice>
              <mc:Fallback>
                <p:oleObj name="Worksheet" r:id="rId4" imgW="5210129" imgH="1657392"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r="21870"/>
                      <a:stretch>
                        <a:fillRect/>
                      </a:stretch>
                    </p:blipFill>
                    <p:spPr bwMode="auto">
                      <a:xfrm>
                        <a:off x="538163" y="2611438"/>
                        <a:ext cx="8320087" cy="36337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2708"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72709"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839956D-195B-47F3-8B31-B86093173058}" type="slidenum">
              <a:rPr lang="en-US" altLang="en-US" sz="1400"/>
              <a:pPr eaLnBrk="1" hangingPunct="1"/>
              <a:t>47</a:t>
            </a:fld>
            <a:endParaRPr lang="en-US" altLang="en-US" sz="1400"/>
          </a:p>
        </p:txBody>
      </p:sp>
      <p:sp>
        <p:nvSpPr>
          <p:cNvPr id="72710"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72711" name="Rectangle 2"/>
          <p:cNvSpPr>
            <a:spLocks noGrp="1"/>
          </p:cNvSpPr>
          <p:nvPr>
            <p:ph type="title"/>
          </p:nvPr>
        </p:nvSpPr>
        <p:spPr bwMode="auto">
          <a:xfrm>
            <a:off x="404813" y="184150"/>
            <a:ext cx="8915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3400" b="1" smtClean="0">
                <a:solidFill>
                  <a:srgbClr val="339933"/>
                </a:solidFill>
                <a:effectLst/>
              </a:rPr>
              <a:t>Contribution Margin in Relation to a Constrained Resource – An Example</a:t>
            </a:r>
          </a:p>
        </p:txBody>
      </p:sp>
    </p:spTree>
  </p:cSld>
  <p:clrMapOvr>
    <a:masterClrMapping/>
  </p:clrMapOvr>
  <p:transition>
    <p:zoom dir="in"/>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5" name="Rectangle 1027"/>
          <p:cNvSpPr>
            <a:spLocks noGrp="1"/>
          </p:cNvSpPr>
          <p:nvPr>
            <p:ph type="body" idx="1"/>
          </p:nvPr>
        </p:nvSpPr>
        <p:spPr>
          <a:xfrm>
            <a:off x="944563" y="1882775"/>
            <a:ext cx="7292975" cy="4144963"/>
          </a:xfrm>
          <a:solidFill>
            <a:schemeClr val="accent1">
              <a:lumMod val="60000"/>
              <a:lumOff val="40000"/>
            </a:schemeClr>
          </a:solidFill>
          <a:ln w="12699">
            <a:solidFill>
              <a:srgbClr val="000000"/>
            </a:solidFill>
          </a:ln>
        </p:spPr>
        <p:txBody>
          <a:bodyPr lIns="90488" tIns="44450" rIns="90488" bIns="44450"/>
          <a:lstStyle/>
          <a:p>
            <a:pPr>
              <a:lnSpc>
                <a:spcPct val="90000"/>
              </a:lnSpc>
              <a:defRPr/>
            </a:pPr>
            <a:r>
              <a:rPr lang="en-CA" dirty="0">
                <a:latin typeface="Arial" pitchFamily="34" charset="0"/>
                <a:cs typeface="Arial" pitchFamily="34" charset="0"/>
              </a:rPr>
              <a:t>Machine A1 is the constrained resource and is being used at 100% of its capacity. </a:t>
            </a:r>
          </a:p>
          <a:p>
            <a:pPr>
              <a:lnSpc>
                <a:spcPct val="90000"/>
              </a:lnSpc>
              <a:defRPr/>
            </a:pPr>
            <a:r>
              <a:rPr lang="en-CA" dirty="0">
                <a:latin typeface="Arial" pitchFamily="34" charset="0"/>
                <a:cs typeface="Arial" pitchFamily="34" charset="0"/>
              </a:rPr>
              <a:t>There is excess capacity on all other machines.  </a:t>
            </a:r>
          </a:p>
          <a:p>
            <a:pPr>
              <a:lnSpc>
                <a:spcPct val="90000"/>
              </a:lnSpc>
              <a:defRPr/>
            </a:pPr>
            <a:r>
              <a:rPr lang="en-CA" dirty="0">
                <a:latin typeface="Arial" pitchFamily="34" charset="0"/>
                <a:cs typeface="Arial" pitchFamily="34" charset="0"/>
              </a:rPr>
              <a:t>Machine A1 has a capacity of 2,400 minutes per week</a:t>
            </a:r>
            <a:r>
              <a:rPr lang="en-CA" dirty="0" smtClean="0">
                <a:latin typeface="Arial" pitchFamily="34" charset="0"/>
                <a:cs typeface="Arial" pitchFamily="34" charset="0"/>
              </a:rPr>
              <a:t>.</a:t>
            </a:r>
          </a:p>
          <a:p>
            <a:pPr>
              <a:lnSpc>
                <a:spcPct val="90000"/>
              </a:lnSpc>
              <a:defRPr/>
            </a:pPr>
            <a:endParaRPr lang="en-CA" sz="1000" dirty="0">
              <a:latin typeface="Arial" pitchFamily="34" charset="0"/>
              <a:cs typeface="Arial" pitchFamily="34" charset="0"/>
            </a:endParaRPr>
          </a:p>
          <a:p>
            <a:pPr algn="ctr">
              <a:lnSpc>
                <a:spcPct val="90000"/>
              </a:lnSpc>
              <a:buFont typeface="Wingdings 3" pitchFamily="18" charset="2"/>
              <a:buNone/>
              <a:defRPr/>
            </a:pPr>
            <a:r>
              <a:rPr lang="en-CA" sz="3100" b="1" dirty="0" smtClean="0">
                <a:solidFill>
                  <a:schemeClr val="bg1"/>
                </a:solidFill>
                <a:latin typeface="Arial" pitchFamily="34" charset="0"/>
                <a:cs typeface="Arial" pitchFamily="34" charset="0"/>
              </a:rPr>
              <a:t>Should Ensign focus its efforts on Product 1 or Product 2?</a:t>
            </a:r>
            <a:endParaRPr lang="en-CA" sz="3100" b="1" dirty="0">
              <a:solidFill>
                <a:schemeClr val="bg1"/>
              </a:solidFill>
              <a:latin typeface="Arial" pitchFamily="34" charset="0"/>
              <a:cs typeface="Arial" pitchFamily="34" charset="0"/>
            </a:endParaRPr>
          </a:p>
        </p:txBody>
      </p:sp>
      <p:sp>
        <p:nvSpPr>
          <p:cNvPr id="73731"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73732"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9CB51BC-592D-4439-A493-112D8051A3B6}" type="slidenum">
              <a:rPr lang="en-US" altLang="en-US" sz="1400"/>
              <a:pPr eaLnBrk="1" hangingPunct="1"/>
              <a:t>48</a:t>
            </a:fld>
            <a:endParaRPr lang="en-US" altLang="en-US" sz="1400"/>
          </a:p>
        </p:txBody>
      </p:sp>
      <p:sp>
        <p:nvSpPr>
          <p:cNvPr id="73733"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73734" name="Rectangle 2"/>
          <p:cNvSpPr>
            <a:spLocks noGrp="1"/>
          </p:cNvSpPr>
          <p:nvPr>
            <p:ph type="title"/>
          </p:nvPr>
        </p:nvSpPr>
        <p:spPr bwMode="auto">
          <a:xfrm>
            <a:off x="404813" y="184150"/>
            <a:ext cx="8915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3400" b="1" smtClean="0">
                <a:solidFill>
                  <a:srgbClr val="339933"/>
                </a:solidFill>
                <a:effectLst/>
              </a:rPr>
              <a:t>Contribution Margin in Relation to a Constrained Resource – An Example</a:t>
            </a:r>
          </a:p>
        </p:txBody>
      </p:sp>
    </p:spTree>
  </p:cSld>
  <p:clrMapOvr>
    <a:masterClrMapping/>
  </p:clrMapOvr>
  <p:transition>
    <p:strips dir="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Quick Check </a:t>
            </a:r>
            <a:r>
              <a:rPr lang="en-CA" altLang="en-US" sz="4400" b="1" smtClean="0">
                <a:solidFill>
                  <a:srgbClr val="339933"/>
                </a:solidFill>
                <a:effectLst/>
                <a:sym typeface="Wingdings" pitchFamily="2" charset="2"/>
              </a:rPr>
              <a:t></a:t>
            </a:r>
          </a:p>
        </p:txBody>
      </p:sp>
      <p:sp>
        <p:nvSpPr>
          <p:cNvPr id="74755" name="Rectangle 7"/>
          <p:cNvSpPr>
            <a:spLocks noGrp="1" noChangeArrowheads="1"/>
          </p:cNvSpPr>
          <p:nvPr>
            <p:ph type="body" idx="4294967295"/>
          </p:nvPr>
        </p:nvSpPr>
        <p:spPr bwMode="auto">
          <a:xfrm>
            <a:off x="411163" y="1438275"/>
            <a:ext cx="8277225" cy="4318000"/>
          </a:xfrm>
          <a:prstGeom prst="rect">
            <a:avLst/>
          </a:prstGeom>
          <a:solidFill>
            <a:srgbClr val="CCECFF"/>
          </a:solidFill>
          <a:ln w="12700">
            <a:solidFill>
              <a:srgbClr val="000000"/>
            </a:solidFill>
            <a:miter lim="800000"/>
            <a:headEnd/>
            <a:tailEnd/>
          </a:ln>
          <a:effectLst>
            <a:outerShdw dist="35921" dir="2700000" algn="ctr" rotWithShape="0">
              <a:srgbClr val="000000"/>
            </a:outerShdw>
          </a:effectLst>
        </p:spPr>
        <p:txBody>
          <a:bodyPr lIns="90488" tIns="44450" rIns="90488" bIns="44450"/>
          <a:lstStyle/>
          <a:p>
            <a:pPr>
              <a:buFont typeface="Wingdings 3" pitchFamily="18" charset="2"/>
              <a:buNone/>
            </a:pPr>
            <a:r>
              <a:rPr lang="en-CA" altLang="en-US" smtClean="0">
                <a:latin typeface="Arial" charset="0"/>
                <a:cs typeface="Arial" charset="0"/>
              </a:rPr>
              <a:t> </a:t>
            </a:r>
            <a:r>
              <a:rPr lang="en-CA" altLang="en-US" b="1" smtClean="0">
                <a:latin typeface="Arial" charset="0"/>
                <a:cs typeface="Arial" charset="0"/>
              </a:rPr>
              <a:t>	</a:t>
            </a:r>
            <a:r>
              <a:rPr lang="en-CA" altLang="en-US" b="1" smtClean="0">
                <a:solidFill>
                  <a:srgbClr val="000000"/>
                </a:solidFill>
                <a:latin typeface="Arial" charset="0"/>
                <a:cs typeface="Arial" charset="0"/>
              </a:rPr>
              <a:t>How many units of each product can be processed through Machine A1 in one minute?</a:t>
            </a:r>
          </a:p>
          <a:p>
            <a:pPr>
              <a:buFont typeface="Wingdings 3" pitchFamily="18" charset="2"/>
              <a:buNone/>
            </a:pPr>
            <a:endParaRPr lang="en-CA" altLang="en-US" b="1" smtClean="0">
              <a:solidFill>
                <a:srgbClr val="000000"/>
              </a:solidFill>
              <a:latin typeface="Arial" charset="0"/>
              <a:cs typeface="Arial" charset="0"/>
            </a:endParaRPr>
          </a:p>
          <a:p>
            <a:pPr>
              <a:buFont typeface="Wingdings 3" pitchFamily="18" charset="2"/>
              <a:buNone/>
            </a:pPr>
            <a:r>
              <a:rPr lang="en-CA" altLang="en-US" b="1" smtClean="0">
                <a:solidFill>
                  <a:srgbClr val="000000"/>
                </a:solidFill>
                <a:latin typeface="Arial" charset="0"/>
                <a:cs typeface="Arial" charset="0"/>
              </a:rPr>
              <a:t>          </a:t>
            </a:r>
            <a:r>
              <a:rPr lang="en-CA" altLang="en-US" b="1" u="sng" smtClean="0">
                <a:solidFill>
                  <a:srgbClr val="000000"/>
                </a:solidFill>
                <a:latin typeface="Arial" charset="0"/>
                <a:cs typeface="Arial" charset="0"/>
              </a:rPr>
              <a:t>Product 1</a:t>
            </a:r>
            <a:r>
              <a:rPr lang="en-CA" altLang="en-US" b="1" smtClean="0">
                <a:solidFill>
                  <a:srgbClr val="000000"/>
                </a:solidFill>
                <a:latin typeface="Arial" charset="0"/>
                <a:cs typeface="Arial" charset="0"/>
              </a:rPr>
              <a:t>       </a:t>
            </a:r>
            <a:r>
              <a:rPr lang="en-CA" altLang="en-US" b="1" u="sng" smtClean="0">
                <a:solidFill>
                  <a:srgbClr val="000000"/>
                </a:solidFill>
                <a:latin typeface="Arial" charset="0"/>
                <a:cs typeface="Arial" charset="0"/>
              </a:rPr>
              <a:t>Product 2</a:t>
            </a:r>
          </a:p>
          <a:p>
            <a:pPr lvl="1">
              <a:buFont typeface="Wingdings 3" pitchFamily="18" charset="2"/>
              <a:buNone/>
            </a:pPr>
            <a:r>
              <a:rPr lang="en-CA" altLang="en-US" b="1" smtClean="0">
                <a:latin typeface="Arial" charset="0"/>
                <a:cs typeface="Arial" charset="0"/>
              </a:rPr>
              <a:t>a.       1 unit         	     0.5 unit</a:t>
            </a:r>
          </a:p>
          <a:p>
            <a:pPr lvl="1">
              <a:buFont typeface="Wingdings 3" pitchFamily="18" charset="2"/>
              <a:buNone/>
            </a:pPr>
            <a:r>
              <a:rPr lang="en-CA" altLang="en-US" b="1" smtClean="0">
                <a:latin typeface="Arial" charset="0"/>
                <a:cs typeface="Arial" charset="0"/>
              </a:rPr>
              <a:t>b.       1 unit         	     2.0 units</a:t>
            </a:r>
          </a:p>
          <a:p>
            <a:pPr lvl="1">
              <a:buFont typeface="Wingdings 3" pitchFamily="18" charset="2"/>
              <a:buNone/>
            </a:pPr>
            <a:r>
              <a:rPr lang="en-CA" altLang="en-US" b="1" smtClean="0">
                <a:latin typeface="Arial" charset="0"/>
                <a:cs typeface="Arial" charset="0"/>
              </a:rPr>
              <a:t>c.       2 units        	     1.0 unit</a:t>
            </a:r>
          </a:p>
          <a:p>
            <a:pPr lvl="1">
              <a:buFont typeface="Wingdings 3" pitchFamily="18" charset="2"/>
              <a:buNone/>
            </a:pPr>
            <a:r>
              <a:rPr lang="en-CA" altLang="en-US" b="1" smtClean="0">
                <a:latin typeface="Arial" charset="0"/>
                <a:cs typeface="Arial" charset="0"/>
              </a:rPr>
              <a:t>d.       2 units        	     0.5 unit</a:t>
            </a:r>
          </a:p>
          <a:p>
            <a:pPr lvl="1">
              <a:buFont typeface="Wingdings 3" pitchFamily="18" charset="2"/>
              <a:buNone/>
            </a:pPr>
            <a:endParaRPr lang="en-CA" altLang="en-US" b="1" smtClean="0">
              <a:solidFill>
                <a:schemeClr val="hlink"/>
              </a:solidFill>
              <a:latin typeface="Arial" charset="0"/>
              <a:cs typeface="Arial" charset="0"/>
            </a:endParaRPr>
          </a:p>
        </p:txBody>
      </p:sp>
      <p:sp>
        <p:nvSpPr>
          <p:cNvPr id="74756"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74757"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DC0ADAA-B667-4197-9B09-9190DAD03238}" type="slidenum">
              <a:rPr lang="en-US" altLang="en-US" sz="1400"/>
              <a:pPr eaLnBrk="1" hangingPunct="1"/>
              <a:t>49</a:t>
            </a:fld>
            <a:endParaRPr lang="en-US" altLang="en-US" sz="1400"/>
          </a:p>
        </p:txBody>
      </p:sp>
      <p:sp>
        <p:nvSpPr>
          <p:cNvPr id="74758"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spd="med">
    <p:blinds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p:cNvSpPr txBox="1">
            <a:spLocks noChangeArrowheads="1"/>
          </p:cNvSpPr>
          <p:nvPr/>
        </p:nvSpPr>
        <p:spPr>
          <a:xfrm>
            <a:off x="411163" y="1438275"/>
            <a:ext cx="8277225" cy="4318000"/>
          </a:xfrm>
          <a:prstGeom prst="rect">
            <a:avLst/>
          </a:prstGeom>
          <a:solidFill>
            <a:srgbClr val="CCECFF"/>
          </a:solidFill>
          <a:ln w="12700">
            <a:solidFill>
              <a:srgbClr val="000000"/>
            </a:solidFill>
          </a:ln>
          <a:effectLst>
            <a:outerShdw dist="35921" dir="2700000" algn="ctr" rotWithShape="0">
              <a:srgbClr val="000000"/>
            </a:outerShdw>
          </a:effectLst>
        </p:spPr>
        <p:txBody>
          <a:bodyPr lIns="90488" tIns="44450" rIns="90488" bIns="44450"/>
          <a:lstStyle/>
          <a:p>
            <a:pPr marL="292100" indent="-292100" eaLnBrk="0" hangingPunct="0">
              <a:buClr>
                <a:schemeClr val="accent1"/>
              </a:buClr>
              <a:buSzPct val="70000"/>
              <a:buFont typeface="Wingdings 3" pitchFamily="18" charset="2"/>
              <a:buNone/>
              <a:defRPr/>
            </a:pPr>
            <a:r>
              <a:rPr lang="en-CA" sz="3200" dirty="0">
                <a:latin typeface="Arial" pitchFamily="34" charset="0"/>
                <a:cs typeface="Arial" pitchFamily="34" charset="0"/>
              </a:rPr>
              <a:t> </a:t>
            </a:r>
            <a:r>
              <a:rPr lang="en-CA" sz="3200" b="1" dirty="0">
                <a:latin typeface="Arial" pitchFamily="34" charset="0"/>
                <a:cs typeface="Arial" pitchFamily="34" charset="0"/>
              </a:rPr>
              <a:t>	</a:t>
            </a:r>
            <a:r>
              <a:rPr lang="en-CA" sz="3200" b="1" dirty="0">
                <a:solidFill>
                  <a:srgbClr val="000000"/>
                </a:solidFill>
                <a:latin typeface="Arial" pitchFamily="34" charset="0"/>
                <a:cs typeface="Arial" pitchFamily="34" charset="0"/>
              </a:rPr>
              <a:t>How many units of each product can be processed through Machine A1 in one minute?</a:t>
            </a:r>
          </a:p>
          <a:p>
            <a:pPr marL="292100" indent="-292100" eaLnBrk="0" hangingPunct="0">
              <a:buClr>
                <a:schemeClr val="accent1"/>
              </a:buClr>
              <a:buSzPct val="70000"/>
              <a:buFont typeface="Wingdings 3" pitchFamily="18" charset="2"/>
              <a:buNone/>
              <a:defRPr/>
            </a:pPr>
            <a:endParaRPr lang="en-CA" sz="3200" b="1" dirty="0">
              <a:solidFill>
                <a:srgbClr val="000000"/>
              </a:solidFill>
              <a:latin typeface="Arial" pitchFamily="34" charset="0"/>
              <a:cs typeface="Arial" pitchFamily="34" charset="0"/>
            </a:endParaRPr>
          </a:p>
          <a:p>
            <a:pPr marL="292100" indent="-292100" eaLnBrk="0" hangingPunct="0">
              <a:buClr>
                <a:schemeClr val="accent1"/>
              </a:buClr>
              <a:buSzPct val="70000"/>
              <a:buFont typeface="Wingdings 3" pitchFamily="18" charset="2"/>
              <a:buNone/>
              <a:defRPr/>
            </a:pPr>
            <a:r>
              <a:rPr lang="en-CA" sz="3200" b="1" dirty="0">
                <a:solidFill>
                  <a:srgbClr val="000000"/>
                </a:solidFill>
                <a:latin typeface="Arial" pitchFamily="34" charset="0"/>
                <a:cs typeface="Arial" pitchFamily="34" charset="0"/>
              </a:rPr>
              <a:t>          </a:t>
            </a:r>
            <a:r>
              <a:rPr lang="en-CA" sz="3200" b="1" u="sng" dirty="0">
                <a:solidFill>
                  <a:srgbClr val="000000"/>
                </a:solidFill>
                <a:latin typeface="Arial" pitchFamily="34" charset="0"/>
                <a:cs typeface="Arial" pitchFamily="34" charset="0"/>
              </a:rPr>
              <a:t>Product 1</a:t>
            </a:r>
            <a:r>
              <a:rPr lang="en-CA" sz="3200" b="1" dirty="0">
                <a:solidFill>
                  <a:srgbClr val="000000"/>
                </a:solidFill>
                <a:latin typeface="Arial" pitchFamily="34" charset="0"/>
                <a:cs typeface="Arial" pitchFamily="34" charset="0"/>
              </a:rPr>
              <a:t>       </a:t>
            </a:r>
            <a:r>
              <a:rPr lang="en-CA" sz="3200" b="1" u="sng" dirty="0">
                <a:solidFill>
                  <a:srgbClr val="000000"/>
                </a:solidFill>
                <a:latin typeface="Arial" pitchFamily="34" charset="0"/>
                <a:cs typeface="Arial" pitchFamily="34" charset="0"/>
              </a:rPr>
              <a:t>Product 2</a:t>
            </a:r>
          </a:p>
          <a:p>
            <a:pPr marL="639763" lvl="1" indent="-228600" eaLnBrk="0" hangingPunct="0">
              <a:spcBef>
                <a:spcPts val="400"/>
              </a:spcBef>
              <a:buClr>
                <a:schemeClr val="accent2"/>
              </a:buClr>
              <a:buSzPct val="90000"/>
              <a:buFont typeface="Wingdings 3" pitchFamily="18" charset="2"/>
              <a:buNone/>
              <a:defRPr/>
            </a:pPr>
            <a:r>
              <a:rPr lang="en-CA" sz="2600" b="1" dirty="0">
                <a:solidFill>
                  <a:schemeClr val="bg1">
                    <a:lumMod val="65000"/>
                  </a:schemeClr>
                </a:solidFill>
                <a:latin typeface="Arial" pitchFamily="34" charset="0"/>
                <a:cs typeface="Arial" pitchFamily="34" charset="0"/>
              </a:rPr>
              <a:t>a.       1 unit         	     0.5 unit</a:t>
            </a:r>
          </a:p>
          <a:p>
            <a:pPr marL="639763" lvl="1" indent="-228600" eaLnBrk="0" hangingPunct="0">
              <a:spcBef>
                <a:spcPts val="400"/>
              </a:spcBef>
              <a:buClr>
                <a:schemeClr val="accent2"/>
              </a:buClr>
              <a:buSzPct val="90000"/>
              <a:buFont typeface="Wingdings 3" pitchFamily="18" charset="2"/>
              <a:buNone/>
              <a:defRPr/>
            </a:pPr>
            <a:r>
              <a:rPr lang="en-CA" sz="2600" b="1" dirty="0">
                <a:latin typeface="Arial" pitchFamily="34" charset="0"/>
                <a:cs typeface="Arial" pitchFamily="34" charset="0"/>
              </a:rPr>
              <a:t>b.       1 unit         	     2.0 units</a:t>
            </a:r>
          </a:p>
          <a:p>
            <a:pPr marL="639763" lvl="1" indent="-228600" eaLnBrk="0" hangingPunct="0">
              <a:spcBef>
                <a:spcPts val="400"/>
              </a:spcBef>
              <a:buClr>
                <a:schemeClr val="accent2"/>
              </a:buClr>
              <a:buSzPct val="90000"/>
              <a:buFont typeface="Wingdings 3" pitchFamily="18" charset="2"/>
              <a:buNone/>
              <a:defRPr/>
            </a:pPr>
            <a:r>
              <a:rPr lang="en-CA" sz="2600" b="1" dirty="0">
                <a:solidFill>
                  <a:schemeClr val="bg1">
                    <a:lumMod val="65000"/>
                  </a:schemeClr>
                </a:solidFill>
                <a:latin typeface="Arial" pitchFamily="34" charset="0"/>
                <a:cs typeface="Arial" pitchFamily="34" charset="0"/>
              </a:rPr>
              <a:t>c.       2 units        	     1.0 unit</a:t>
            </a:r>
          </a:p>
          <a:p>
            <a:pPr marL="639763" lvl="1" indent="-228600" eaLnBrk="0" hangingPunct="0">
              <a:spcBef>
                <a:spcPts val="400"/>
              </a:spcBef>
              <a:buClr>
                <a:schemeClr val="accent2"/>
              </a:buClr>
              <a:buSzPct val="90000"/>
              <a:buFont typeface="Wingdings 3" pitchFamily="18" charset="2"/>
              <a:buNone/>
              <a:defRPr/>
            </a:pPr>
            <a:r>
              <a:rPr lang="en-CA" sz="2600" b="1" dirty="0">
                <a:solidFill>
                  <a:schemeClr val="bg1">
                    <a:lumMod val="65000"/>
                  </a:schemeClr>
                </a:solidFill>
                <a:latin typeface="Arial" pitchFamily="34" charset="0"/>
                <a:cs typeface="Arial" pitchFamily="34" charset="0"/>
              </a:rPr>
              <a:t>d.       2 units        	     0.5 unit</a:t>
            </a:r>
          </a:p>
          <a:p>
            <a:pPr marL="639763" lvl="1" indent="-228600" eaLnBrk="0" hangingPunct="0">
              <a:spcBef>
                <a:spcPts val="400"/>
              </a:spcBef>
              <a:buClr>
                <a:schemeClr val="accent2"/>
              </a:buClr>
              <a:buSzPct val="90000"/>
              <a:buFont typeface="Wingdings 3" pitchFamily="18" charset="2"/>
              <a:buNone/>
              <a:defRPr/>
            </a:pPr>
            <a:endParaRPr lang="en-CA" sz="2600" b="1" dirty="0">
              <a:solidFill>
                <a:schemeClr val="hlink"/>
              </a:solidFill>
              <a:latin typeface="Arial" pitchFamily="34" charset="0"/>
              <a:cs typeface="Arial" pitchFamily="34" charset="0"/>
            </a:endParaRPr>
          </a:p>
        </p:txBody>
      </p:sp>
      <p:sp>
        <p:nvSpPr>
          <p:cNvPr id="411653" name="Oval 5"/>
          <p:cNvSpPr>
            <a:spLocks noChangeArrowheads="1"/>
          </p:cNvSpPr>
          <p:nvPr/>
        </p:nvSpPr>
        <p:spPr bwMode="auto">
          <a:xfrm>
            <a:off x="685800" y="4267200"/>
            <a:ext cx="635000" cy="635000"/>
          </a:xfrm>
          <a:prstGeom prst="ellipse">
            <a:avLst/>
          </a:prstGeom>
          <a:noFill/>
          <a:ln w="50799">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CA" altLang="en-US" sz="2400">
              <a:latin typeface="Times New Roman" pitchFamily="18" charset="0"/>
            </a:endParaRPr>
          </a:p>
        </p:txBody>
      </p:sp>
      <p:sp>
        <p:nvSpPr>
          <p:cNvPr id="75780"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75781"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2EEBEE9-D3EE-42A3-AD55-FFAFE4853BBD}" type="slidenum">
              <a:rPr lang="en-US" altLang="en-US" sz="1400"/>
              <a:pPr eaLnBrk="1" hangingPunct="1"/>
              <a:t>50</a:t>
            </a:fld>
            <a:endParaRPr lang="en-US" altLang="en-US" sz="1400"/>
          </a:p>
        </p:txBody>
      </p:sp>
      <p:sp>
        <p:nvSpPr>
          <p:cNvPr id="75782"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75783"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Quick Check </a:t>
            </a:r>
            <a:r>
              <a:rPr lang="en-CA" altLang="en-US" sz="4400" b="1" smtClean="0">
                <a:solidFill>
                  <a:srgbClr val="339933"/>
                </a:solidFill>
                <a:effectLst/>
                <a:sym typeface="Wingdings" pitchFamily="2" charset="2"/>
              </a:rPr>
              <a:t></a:t>
            </a: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1653"/>
                                        </p:tgtEl>
                                        <p:attrNameLst>
                                          <p:attrName>style.visibility</p:attrName>
                                        </p:attrNameLst>
                                      </p:cBhvr>
                                      <p:to>
                                        <p:strVal val="visible"/>
                                      </p:to>
                                    </p:set>
                                    <p:anim calcmode="lin" valueType="num">
                                      <p:cBhvr additive="base">
                                        <p:cTn id="7" dur="500" fill="hold"/>
                                        <p:tgtEl>
                                          <p:spTgt spid="411653"/>
                                        </p:tgtEl>
                                        <p:attrNameLst>
                                          <p:attrName>ppt_x</p:attrName>
                                        </p:attrNameLst>
                                      </p:cBhvr>
                                      <p:tavLst>
                                        <p:tav tm="0">
                                          <p:val>
                                            <p:strVal val="0-#ppt_w/2"/>
                                          </p:val>
                                        </p:tav>
                                        <p:tav tm="100000">
                                          <p:val>
                                            <p:strVal val="#ppt_x"/>
                                          </p:val>
                                        </p:tav>
                                      </p:tavLst>
                                    </p:anim>
                                    <p:anim calcmode="lin" valueType="num">
                                      <p:cBhvr additive="base">
                                        <p:cTn id="8" dur="500" fill="hold"/>
                                        <p:tgtEl>
                                          <p:spTgt spid="4116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653" grpId="0" animBg="1"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700" name="Rectangle 4"/>
          <p:cNvSpPr>
            <a:spLocks noChangeArrowheads="1"/>
          </p:cNvSpPr>
          <p:nvPr/>
        </p:nvSpPr>
        <p:spPr bwMode="auto">
          <a:xfrm>
            <a:off x="395288" y="1619250"/>
            <a:ext cx="8277225" cy="4318000"/>
          </a:xfrm>
          <a:prstGeom prst="rect">
            <a:avLst/>
          </a:prstGeom>
          <a:solidFill>
            <a:schemeClr val="accent1">
              <a:lumMod val="60000"/>
              <a:lumOff val="40000"/>
            </a:schemeClr>
          </a:solidFill>
          <a:ln w="12700">
            <a:solidFill>
              <a:srgbClr val="000000"/>
            </a:solidFill>
            <a:miter lim="800000"/>
            <a:headEnd/>
            <a:tailEnd/>
          </a:ln>
          <a:effectLst>
            <a:outerShdw dist="35921" dir="2700000" algn="ctr" rotWithShape="0">
              <a:srgbClr val="000000"/>
            </a:outerShdw>
          </a:effectLst>
        </p:spPr>
        <p:txBody>
          <a:bodyPr lIns="90488" tIns="44450" rIns="90488" bIns="44450"/>
          <a:lstStyle/>
          <a:p>
            <a:pPr marL="273050" indent="-273050">
              <a:spcBef>
                <a:spcPts val="600"/>
              </a:spcBef>
              <a:buClr>
                <a:schemeClr val="accent1"/>
              </a:buClr>
              <a:buSzPct val="76000"/>
              <a:buFont typeface="Wingdings 3" pitchFamily="18" charset="2"/>
              <a:buNone/>
              <a:defRPr/>
            </a:pPr>
            <a:r>
              <a:rPr lang="en-CA" sz="2800" dirty="0">
                <a:solidFill>
                  <a:srgbClr val="000000"/>
                </a:solidFill>
                <a:latin typeface="Arial" pitchFamily="34" charset="0"/>
                <a:cs typeface="Arial" charset="0"/>
              </a:rPr>
              <a:t> 	What generates more profit for the company, using one minute of machine A1 to process Product 1 or using one minute of machine A1 to process Product 2?</a:t>
            </a:r>
          </a:p>
          <a:p>
            <a:pPr marL="547688" lvl="1" indent="-273050">
              <a:spcBef>
                <a:spcPts val="500"/>
              </a:spcBef>
              <a:buClr>
                <a:schemeClr val="accent2"/>
              </a:buClr>
              <a:buSzPct val="76000"/>
              <a:buFont typeface="Wingdings 3" pitchFamily="18" charset="2"/>
              <a:buNone/>
              <a:defRPr/>
            </a:pPr>
            <a:r>
              <a:rPr lang="en-CA" sz="2800" dirty="0">
                <a:latin typeface="Arial" pitchFamily="34" charset="0"/>
                <a:cs typeface="Arial" charset="0"/>
              </a:rPr>
              <a:t>a. Product 1</a:t>
            </a:r>
          </a:p>
          <a:p>
            <a:pPr marL="547688" lvl="1" indent="-273050">
              <a:spcBef>
                <a:spcPts val="500"/>
              </a:spcBef>
              <a:buClr>
                <a:schemeClr val="accent2"/>
              </a:buClr>
              <a:buSzPct val="76000"/>
              <a:buFont typeface="Wingdings 3" pitchFamily="18" charset="2"/>
              <a:buNone/>
              <a:defRPr/>
            </a:pPr>
            <a:r>
              <a:rPr lang="en-CA" sz="2800" dirty="0">
                <a:latin typeface="Arial" pitchFamily="34" charset="0"/>
                <a:cs typeface="Arial" charset="0"/>
              </a:rPr>
              <a:t>b. Product 2</a:t>
            </a:r>
          </a:p>
          <a:p>
            <a:pPr marL="547688" lvl="1" indent="-273050">
              <a:spcBef>
                <a:spcPts val="500"/>
              </a:spcBef>
              <a:buClr>
                <a:schemeClr val="accent2"/>
              </a:buClr>
              <a:buSzPct val="76000"/>
              <a:buFont typeface="Wingdings 3" pitchFamily="18" charset="2"/>
              <a:buNone/>
              <a:defRPr/>
            </a:pPr>
            <a:r>
              <a:rPr lang="en-CA" sz="2800" dirty="0">
                <a:latin typeface="Arial" pitchFamily="34" charset="0"/>
                <a:cs typeface="Arial" charset="0"/>
              </a:rPr>
              <a:t>c. They both would generate the same profit.</a:t>
            </a:r>
          </a:p>
          <a:p>
            <a:pPr marL="547688" lvl="1" indent="-273050">
              <a:spcBef>
                <a:spcPts val="500"/>
              </a:spcBef>
              <a:buClr>
                <a:schemeClr val="accent2"/>
              </a:buClr>
              <a:buSzPct val="76000"/>
              <a:buFont typeface="Wingdings 3" pitchFamily="18" charset="2"/>
              <a:buNone/>
              <a:defRPr/>
            </a:pPr>
            <a:r>
              <a:rPr lang="en-CA" sz="2800" dirty="0">
                <a:latin typeface="Arial" pitchFamily="34" charset="0"/>
                <a:cs typeface="Arial" charset="0"/>
              </a:rPr>
              <a:t>d. Cannot be determined.</a:t>
            </a:r>
          </a:p>
        </p:txBody>
      </p:sp>
      <p:sp>
        <p:nvSpPr>
          <p:cNvPr id="7680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7680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0B6CC1E-E6E6-460B-B8BE-E751FE025537}" type="slidenum">
              <a:rPr lang="en-US" altLang="en-US" sz="1400"/>
              <a:pPr eaLnBrk="1" hangingPunct="1"/>
              <a:t>51</a:t>
            </a:fld>
            <a:endParaRPr lang="en-US" altLang="en-US" sz="1400"/>
          </a:p>
        </p:txBody>
      </p:sp>
      <p:sp>
        <p:nvSpPr>
          <p:cNvPr id="7680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76806"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Quick Check </a:t>
            </a:r>
            <a:r>
              <a:rPr lang="en-CA" altLang="en-US" sz="4400" b="1" smtClean="0">
                <a:solidFill>
                  <a:srgbClr val="339933"/>
                </a:solidFill>
                <a:effectLst/>
                <a:sym typeface="Wingdings" pitchFamily="2" charset="2"/>
              </a:rPr>
              <a:t></a:t>
            </a:r>
          </a:p>
        </p:txBody>
      </p:sp>
    </p:spTree>
  </p:cSld>
  <p:clrMapOvr>
    <a:masterClrMapping/>
  </p:clrMapOvr>
  <p:transition spd="med">
    <p:blinds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395288" y="1619250"/>
            <a:ext cx="8277225" cy="4318000"/>
          </a:xfrm>
          <a:prstGeom prst="rect">
            <a:avLst/>
          </a:prstGeom>
          <a:solidFill>
            <a:schemeClr val="accent1">
              <a:lumMod val="60000"/>
              <a:lumOff val="40000"/>
            </a:schemeClr>
          </a:solidFill>
          <a:ln w="12700">
            <a:solidFill>
              <a:srgbClr val="000000"/>
            </a:solidFill>
            <a:miter lim="800000"/>
            <a:headEnd/>
            <a:tailEnd/>
          </a:ln>
          <a:effectLst>
            <a:outerShdw dist="35921" dir="2700000" algn="ctr" rotWithShape="0">
              <a:srgbClr val="000000"/>
            </a:outerShdw>
          </a:effectLst>
        </p:spPr>
        <p:txBody>
          <a:bodyPr lIns="90488" tIns="44450" rIns="90488" bIns="44450"/>
          <a:lstStyle/>
          <a:p>
            <a:pPr marL="273050" indent="-273050">
              <a:spcBef>
                <a:spcPts val="600"/>
              </a:spcBef>
              <a:buClr>
                <a:schemeClr val="accent1"/>
              </a:buClr>
              <a:buSzPct val="76000"/>
              <a:buFont typeface="Wingdings 3" pitchFamily="18" charset="2"/>
              <a:buNone/>
              <a:defRPr/>
            </a:pPr>
            <a:r>
              <a:rPr lang="en-CA" sz="2800" dirty="0">
                <a:solidFill>
                  <a:srgbClr val="000000"/>
                </a:solidFill>
                <a:latin typeface="Arial" pitchFamily="34" charset="0"/>
                <a:cs typeface="Arial" charset="0"/>
              </a:rPr>
              <a:t> 	What generates more profit for the company, using one minute of machine A1 to process Product 1 or using one minute of machine A1 to process Product 2?</a:t>
            </a:r>
          </a:p>
          <a:p>
            <a:pPr marL="547688" lvl="1" indent="-273050">
              <a:spcBef>
                <a:spcPts val="500"/>
              </a:spcBef>
              <a:buClr>
                <a:schemeClr val="accent2"/>
              </a:buClr>
              <a:buSzPct val="76000"/>
              <a:buFont typeface="Wingdings 3" pitchFamily="18" charset="2"/>
              <a:buNone/>
              <a:defRPr/>
            </a:pPr>
            <a:r>
              <a:rPr lang="en-CA" sz="2800" dirty="0">
                <a:solidFill>
                  <a:schemeClr val="bg1">
                    <a:lumMod val="95000"/>
                  </a:schemeClr>
                </a:solidFill>
                <a:latin typeface="Arial" pitchFamily="34" charset="0"/>
                <a:cs typeface="Arial" charset="0"/>
              </a:rPr>
              <a:t>a. Product 1</a:t>
            </a:r>
          </a:p>
          <a:p>
            <a:pPr marL="547688" lvl="1" indent="-273050">
              <a:spcBef>
                <a:spcPts val="500"/>
              </a:spcBef>
              <a:buClr>
                <a:schemeClr val="accent2"/>
              </a:buClr>
              <a:buSzPct val="76000"/>
              <a:buFont typeface="Wingdings 3" pitchFamily="18" charset="2"/>
              <a:buNone/>
              <a:defRPr/>
            </a:pPr>
            <a:r>
              <a:rPr lang="en-CA" sz="2800" dirty="0">
                <a:latin typeface="Arial" pitchFamily="34" charset="0"/>
                <a:cs typeface="Arial" charset="0"/>
              </a:rPr>
              <a:t>b. Product 2</a:t>
            </a:r>
          </a:p>
          <a:p>
            <a:pPr marL="547688" lvl="1" indent="-273050">
              <a:spcBef>
                <a:spcPts val="500"/>
              </a:spcBef>
              <a:buClr>
                <a:schemeClr val="accent2"/>
              </a:buClr>
              <a:buSzPct val="76000"/>
              <a:buFont typeface="Wingdings 3" pitchFamily="18" charset="2"/>
              <a:buNone/>
              <a:defRPr/>
            </a:pPr>
            <a:r>
              <a:rPr lang="en-CA" sz="2800" dirty="0">
                <a:solidFill>
                  <a:schemeClr val="bg1">
                    <a:lumMod val="95000"/>
                  </a:schemeClr>
                </a:solidFill>
                <a:latin typeface="Arial" pitchFamily="34" charset="0"/>
                <a:cs typeface="Arial" charset="0"/>
              </a:rPr>
              <a:t>c. They both would generate the same profit.</a:t>
            </a:r>
          </a:p>
          <a:p>
            <a:pPr marL="547688" lvl="1" indent="-273050">
              <a:spcBef>
                <a:spcPts val="500"/>
              </a:spcBef>
              <a:buClr>
                <a:schemeClr val="accent2"/>
              </a:buClr>
              <a:buSzPct val="76000"/>
              <a:buFont typeface="Wingdings 3" pitchFamily="18" charset="2"/>
              <a:buNone/>
              <a:defRPr/>
            </a:pPr>
            <a:r>
              <a:rPr lang="en-CA" sz="2800" dirty="0">
                <a:solidFill>
                  <a:schemeClr val="bg1">
                    <a:lumMod val="95000"/>
                  </a:schemeClr>
                </a:solidFill>
                <a:latin typeface="Arial" pitchFamily="34" charset="0"/>
                <a:cs typeface="Arial" charset="0"/>
              </a:rPr>
              <a:t>d. Cannot be determined.</a:t>
            </a:r>
          </a:p>
        </p:txBody>
      </p:sp>
      <p:sp>
        <p:nvSpPr>
          <p:cNvPr id="415748" name="Text Box 4"/>
          <p:cNvSpPr txBox="1">
            <a:spLocks noChangeArrowheads="1"/>
          </p:cNvSpPr>
          <p:nvPr/>
        </p:nvSpPr>
        <p:spPr bwMode="auto">
          <a:xfrm>
            <a:off x="762000" y="1371600"/>
            <a:ext cx="8153400" cy="2451100"/>
          </a:xfrm>
          <a:prstGeom prst="rect">
            <a:avLst/>
          </a:prstGeom>
          <a:solidFill>
            <a:schemeClr val="accent1"/>
          </a:solidFill>
          <a:ln w="9525">
            <a:solidFill>
              <a:srgbClr val="000000"/>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CA" sz="2800" b="1">
                <a:solidFill>
                  <a:srgbClr val="FFFFFF"/>
                </a:solidFill>
                <a:effectLst>
                  <a:outerShdw blurRad="38100" dist="38100" dir="2700000" algn="tl">
                    <a:srgbClr val="000000"/>
                  </a:outerShdw>
                </a:effectLst>
                <a:latin typeface="Arial" pitchFamily="34" charset="0"/>
              </a:rPr>
              <a:t>With one minute of machine A1, we could make 1 unit of Product 1, with a contribution margin of $24, or 2 units of Product 2, each with a contribution margin of $15.    </a:t>
            </a:r>
          </a:p>
          <a:p>
            <a:pPr algn="ctr">
              <a:spcBef>
                <a:spcPct val="50000"/>
              </a:spcBef>
              <a:defRPr/>
            </a:pPr>
            <a:r>
              <a:rPr lang="en-CA" sz="2800" b="1">
                <a:solidFill>
                  <a:srgbClr val="FFFFFF"/>
                </a:solidFill>
                <a:effectLst>
                  <a:outerShdw blurRad="38100" dist="38100" dir="2700000" algn="tl">
                    <a:srgbClr val="000000"/>
                  </a:outerShdw>
                </a:effectLst>
                <a:latin typeface="Arial" pitchFamily="34" charset="0"/>
              </a:rPr>
              <a:t>2 × $15 = $30 &gt; $24</a:t>
            </a:r>
          </a:p>
        </p:txBody>
      </p:sp>
      <p:sp>
        <p:nvSpPr>
          <p:cNvPr id="415749" name="Oval 5"/>
          <p:cNvSpPr>
            <a:spLocks noChangeArrowheads="1"/>
          </p:cNvSpPr>
          <p:nvPr/>
        </p:nvSpPr>
        <p:spPr bwMode="auto">
          <a:xfrm>
            <a:off x="601663" y="3937000"/>
            <a:ext cx="533400" cy="482600"/>
          </a:xfrm>
          <a:prstGeom prst="ellipse">
            <a:avLst/>
          </a:prstGeom>
          <a:noFill/>
          <a:ln w="50799">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CA" altLang="en-US"/>
          </a:p>
        </p:txBody>
      </p:sp>
      <p:sp>
        <p:nvSpPr>
          <p:cNvPr id="77829"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77830"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0037076-DD44-4F00-B9E4-11F9DD61CEE2}" type="slidenum">
              <a:rPr lang="en-US" altLang="en-US" sz="1400"/>
              <a:pPr eaLnBrk="1" hangingPunct="1"/>
              <a:t>52</a:t>
            </a:fld>
            <a:endParaRPr lang="en-US" altLang="en-US" sz="1400"/>
          </a:p>
        </p:txBody>
      </p:sp>
      <p:sp>
        <p:nvSpPr>
          <p:cNvPr id="77831"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77832"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Quick Check </a:t>
            </a:r>
            <a:r>
              <a:rPr lang="en-CA" altLang="en-US" sz="4400" b="1" smtClean="0">
                <a:solidFill>
                  <a:srgbClr val="339933"/>
                </a:solidFill>
                <a:effectLst/>
                <a:sym typeface="Wingdings" pitchFamily="2" charset="2"/>
              </a:rPr>
              <a:t></a:t>
            </a: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5749"/>
                                        </p:tgtEl>
                                        <p:attrNameLst>
                                          <p:attrName>style.visibility</p:attrName>
                                        </p:attrNameLst>
                                      </p:cBhvr>
                                      <p:to>
                                        <p:strVal val="visible"/>
                                      </p:to>
                                    </p:set>
                                    <p:anim calcmode="lin" valueType="num">
                                      <p:cBhvr additive="base">
                                        <p:cTn id="7" dur="500" fill="hold"/>
                                        <p:tgtEl>
                                          <p:spTgt spid="415749"/>
                                        </p:tgtEl>
                                        <p:attrNameLst>
                                          <p:attrName>ppt_x</p:attrName>
                                        </p:attrNameLst>
                                      </p:cBhvr>
                                      <p:tavLst>
                                        <p:tav tm="0">
                                          <p:val>
                                            <p:strVal val="0-#ppt_w/2"/>
                                          </p:val>
                                        </p:tav>
                                        <p:tav tm="100000">
                                          <p:val>
                                            <p:strVal val="#ppt_x"/>
                                          </p:val>
                                        </p:tav>
                                      </p:tavLst>
                                    </p:anim>
                                    <p:anim calcmode="lin" valueType="num">
                                      <p:cBhvr additive="base">
                                        <p:cTn id="8" dur="500" fill="hold"/>
                                        <p:tgtEl>
                                          <p:spTgt spid="4157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4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p:cNvSpPr>
          <p:nvPr>
            <p:ph type="body" idx="1"/>
          </p:nvPr>
        </p:nvSpPr>
        <p:spPr bwMode="auto">
          <a:xfrm>
            <a:off x="457200" y="1566863"/>
            <a:ext cx="8158163" cy="10810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buFont typeface="Wingdings 3" pitchFamily="18" charset="2"/>
              <a:buNone/>
            </a:pPr>
            <a:r>
              <a:rPr lang="en-CA" altLang="en-US" smtClean="0">
                <a:latin typeface="Arial" charset="0"/>
                <a:cs typeface="Arial" charset="0"/>
              </a:rPr>
              <a:t>The key is the contribution margin per unit of the constrained resource.</a:t>
            </a:r>
          </a:p>
        </p:txBody>
      </p:sp>
      <p:sp>
        <p:nvSpPr>
          <p:cNvPr id="78851" name="Rectangle 4"/>
          <p:cNvSpPr>
            <a:spLocks noChangeArrowheads="1"/>
          </p:cNvSpPr>
          <p:nvPr/>
        </p:nvSpPr>
        <p:spPr bwMode="auto">
          <a:xfrm>
            <a:off x="714375" y="4776788"/>
            <a:ext cx="7673975" cy="1562100"/>
          </a:xfrm>
          <a:prstGeom prst="rect">
            <a:avLst/>
          </a:prstGeom>
          <a:solidFill>
            <a:srgbClr val="006600"/>
          </a:solidFill>
          <a:ln w="12700">
            <a:solidFill>
              <a:srgbClr val="000000"/>
            </a:solidFill>
            <a:miter lim="800000"/>
            <a:headEnd/>
            <a:tailEnd/>
          </a:ln>
          <a:effectLst>
            <a:outerShdw dist="35921" dir="2700000" algn="ctr" rotWithShape="0">
              <a:srgbClr val="000000"/>
            </a:outerShdw>
          </a:effectLst>
        </p:spPr>
        <p:txBody>
          <a:bodyPr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400" u="sng"/>
              <a:t>Product 2 should be emphasized.  </a:t>
            </a:r>
            <a:r>
              <a:rPr lang="en-CA" altLang="en-US" sz="2400">
                <a:solidFill>
                  <a:srgbClr val="FFFFFF"/>
                </a:solidFill>
              </a:rPr>
              <a:t>Provides more valuable use of the constrained resource machine A1, yielding a contribution margin of $30 per minute as opposed to $24 for Product 1.</a:t>
            </a:r>
          </a:p>
        </p:txBody>
      </p:sp>
      <p:graphicFrame>
        <p:nvGraphicFramePr>
          <p:cNvPr id="78852" name="Object 2"/>
          <p:cNvGraphicFramePr>
            <a:graphicFrameLocks/>
          </p:cNvGraphicFramePr>
          <p:nvPr/>
        </p:nvGraphicFramePr>
        <p:xfrm>
          <a:off x="228600" y="2751138"/>
          <a:ext cx="8686800" cy="1800225"/>
        </p:xfrm>
        <a:graphic>
          <a:graphicData uri="http://schemas.openxmlformats.org/presentationml/2006/ole">
            <mc:AlternateContent xmlns:mc="http://schemas.openxmlformats.org/markup-compatibility/2006">
              <mc:Choice xmlns:v="urn:schemas-microsoft-com:vml" Requires="v">
                <p:oleObj spid="_x0000_s78861" name="Worksheet" r:id="rId4" imgW="4267225" imgH="3076703" progId="Excel.Sheet.8">
                  <p:embed/>
                </p:oleObj>
              </mc:Choice>
              <mc:Fallback>
                <p:oleObj name="Worksheet" r:id="rId4" imgW="4267225" imgH="3076703"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b="68401"/>
                      <a:stretch>
                        <a:fillRect/>
                      </a:stretch>
                    </p:blipFill>
                    <p:spPr bwMode="auto">
                      <a:xfrm>
                        <a:off x="228600" y="2751138"/>
                        <a:ext cx="8686800" cy="1800225"/>
                      </a:xfrm>
                      <a:prstGeom prst="rect">
                        <a:avLst/>
                      </a:prstGeom>
                      <a:noFill/>
                      <a:ln w="28575">
                        <a:solidFill>
                          <a:schemeClr val="bg2"/>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885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7885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449DB89-3934-4DFC-9CBD-9802ED713EF1}" type="slidenum">
              <a:rPr lang="en-US" altLang="en-US" sz="1400"/>
              <a:pPr eaLnBrk="1" hangingPunct="1"/>
              <a:t>53</a:t>
            </a:fld>
            <a:endParaRPr lang="en-US" altLang="en-US" sz="1400"/>
          </a:p>
        </p:txBody>
      </p:sp>
      <p:sp>
        <p:nvSpPr>
          <p:cNvPr id="7885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78856" name="Rectangle 2"/>
          <p:cNvSpPr>
            <a:spLocks noGrp="1"/>
          </p:cNvSpPr>
          <p:nvPr>
            <p:ph type="title"/>
          </p:nvPr>
        </p:nvSpPr>
        <p:spPr bwMode="auto">
          <a:xfrm>
            <a:off x="404813" y="184150"/>
            <a:ext cx="8915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3400" b="1" smtClean="0">
                <a:solidFill>
                  <a:srgbClr val="339933"/>
                </a:solidFill>
                <a:effectLst/>
              </a:rPr>
              <a:t>Contribution Margin in Relation to a Constrained Resource – An Example</a:t>
            </a:r>
          </a:p>
        </p:txBody>
      </p:sp>
    </p:spTree>
  </p:cSld>
  <p:clrMapOvr>
    <a:masterClrMapping/>
  </p:clrMapOvr>
  <p:transition>
    <p:wipe di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3" name="Rectangle 3"/>
          <p:cNvSpPr>
            <a:spLocks noChangeArrowheads="1"/>
          </p:cNvSpPr>
          <p:nvPr/>
        </p:nvSpPr>
        <p:spPr bwMode="auto">
          <a:xfrm>
            <a:off x="1219200" y="4730750"/>
            <a:ext cx="6781800" cy="1562100"/>
          </a:xfrm>
          <a:prstGeom prst="rect">
            <a:avLst/>
          </a:prstGeom>
          <a:solidFill>
            <a:schemeClr val="accent1">
              <a:lumMod val="75000"/>
            </a:schemeClr>
          </a:solidFill>
          <a:ln w="12700">
            <a:solidFill>
              <a:srgbClr val="000000"/>
            </a:solidFill>
            <a:miter lim="800000"/>
            <a:headEnd/>
            <a:tailEnd/>
          </a:ln>
          <a:effectLst>
            <a:outerShdw dist="53882" dir="2700000" algn="ctr" rotWithShape="0">
              <a:srgbClr val="000000"/>
            </a:outerShdw>
          </a:effectLst>
        </p:spPr>
        <p:txBody>
          <a:bodyPr lIns="90488" tIns="44450" rIns="90488" bIns="44450">
            <a:spAutoFit/>
          </a:bodyPr>
          <a:lstStyle/>
          <a:p>
            <a:pPr algn="ctr">
              <a:defRPr/>
            </a:pPr>
            <a:r>
              <a:rPr lang="en-CA" sz="2400">
                <a:solidFill>
                  <a:srgbClr val="FFFFFF"/>
                </a:solidFill>
                <a:effectLst>
                  <a:outerShdw blurRad="38100" dist="38100" dir="2700000" algn="tl">
                    <a:srgbClr val="000000"/>
                  </a:outerShdw>
                </a:effectLst>
                <a:latin typeface="Arial" pitchFamily="34" charset="0"/>
              </a:rPr>
              <a:t>If there are no other considerations, the best plan would be to produce to meet current demand for Product 2 and then use remaining capacity to make Product 1.</a:t>
            </a:r>
          </a:p>
        </p:txBody>
      </p:sp>
      <p:graphicFrame>
        <p:nvGraphicFramePr>
          <p:cNvPr id="79875" name="Object 2"/>
          <p:cNvGraphicFramePr>
            <a:graphicFrameLocks/>
          </p:cNvGraphicFramePr>
          <p:nvPr/>
        </p:nvGraphicFramePr>
        <p:xfrm>
          <a:off x="228600" y="2706688"/>
          <a:ext cx="8686800" cy="1800225"/>
        </p:xfrm>
        <a:graphic>
          <a:graphicData uri="http://schemas.openxmlformats.org/presentationml/2006/ole">
            <mc:AlternateContent xmlns:mc="http://schemas.openxmlformats.org/markup-compatibility/2006">
              <mc:Choice xmlns:v="urn:schemas-microsoft-com:vml" Requires="v">
                <p:oleObj spid="_x0000_s79885" name="Worksheet" r:id="rId4" imgW="4267225" imgH="3076703" progId="Excel.Sheet.8">
                  <p:embed/>
                </p:oleObj>
              </mc:Choice>
              <mc:Fallback>
                <p:oleObj name="Worksheet" r:id="rId4" imgW="4267225" imgH="3076703"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b="68401"/>
                      <a:stretch>
                        <a:fillRect/>
                      </a:stretch>
                    </p:blipFill>
                    <p:spPr bwMode="auto">
                      <a:xfrm>
                        <a:off x="228600" y="2706688"/>
                        <a:ext cx="8686800" cy="1800225"/>
                      </a:xfrm>
                      <a:prstGeom prst="rect">
                        <a:avLst/>
                      </a:prstGeom>
                      <a:noFill/>
                      <a:ln w="28575">
                        <a:solidFill>
                          <a:schemeClr val="bg2"/>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9876" name="Rectangle 5"/>
          <p:cNvSpPr>
            <a:spLocks noGrp="1" noChangeArrowheads="1"/>
          </p:cNvSpPr>
          <p:nvPr>
            <p:ph type="body" idx="1"/>
          </p:nvPr>
        </p:nvSpPr>
        <p:spPr bwMode="auto">
          <a:xfrm>
            <a:off x="457200" y="1566863"/>
            <a:ext cx="8158163" cy="10810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buFont typeface="Wingdings 3" pitchFamily="18" charset="2"/>
              <a:buNone/>
            </a:pPr>
            <a:r>
              <a:rPr lang="en-CA" altLang="en-US" smtClean="0">
                <a:latin typeface="Arial" charset="0"/>
                <a:cs typeface="Arial" charset="0"/>
              </a:rPr>
              <a:t>The key is the contribution margin per unit of the constrained resource.</a:t>
            </a:r>
          </a:p>
        </p:txBody>
      </p:sp>
      <p:sp>
        <p:nvSpPr>
          <p:cNvPr id="79877"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79878"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C9AB969-7444-4BE9-B3E9-322155CFE9A0}" type="slidenum">
              <a:rPr lang="en-US" altLang="en-US" sz="1400"/>
              <a:pPr eaLnBrk="1" hangingPunct="1"/>
              <a:t>54</a:t>
            </a:fld>
            <a:endParaRPr lang="en-US" altLang="en-US" sz="1400"/>
          </a:p>
        </p:txBody>
      </p:sp>
      <p:sp>
        <p:nvSpPr>
          <p:cNvPr id="79879"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79880" name="Rectangle 2"/>
          <p:cNvSpPr>
            <a:spLocks noGrp="1"/>
          </p:cNvSpPr>
          <p:nvPr>
            <p:ph type="title"/>
          </p:nvPr>
        </p:nvSpPr>
        <p:spPr bwMode="auto">
          <a:xfrm>
            <a:off x="404813" y="184150"/>
            <a:ext cx="8915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3400" b="1" smtClean="0">
                <a:solidFill>
                  <a:srgbClr val="339933"/>
                </a:solidFill>
                <a:effectLst/>
              </a:rPr>
              <a:t>Contribution Margin in Relation to a Constrained Resource – An Example</a:t>
            </a:r>
          </a:p>
        </p:txBody>
      </p:sp>
    </p:spTree>
  </p:cSld>
  <p:clrMapOvr>
    <a:masterClrMapping/>
  </p:clrMapOvr>
  <p:transition>
    <p:wipe di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p:cNvSpPr>
          <p:nvPr>
            <p:ph type="body" idx="1"/>
          </p:nvPr>
        </p:nvSpPr>
        <p:spPr bwMode="auto">
          <a:xfrm>
            <a:off x="528638" y="1443038"/>
            <a:ext cx="8158162" cy="619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buFont typeface="Wingdings 3" pitchFamily="18" charset="2"/>
              <a:buNone/>
            </a:pPr>
            <a:r>
              <a:rPr lang="en-CA" altLang="en-US" sz="2600" smtClean="0">
                <a:latin typeface="Arial" charset="0"/>
                <a:cs typeface="Arial" charset="0"/>
              </a:rPr>
              <a:t>Let’s see how this plan would work.</a:t>
            </a:r>
          </a:p>
        </p:txBody>
      </p:sp>
      <p:graphicFrame>
        <p:nvGraphicFramePr>
          <p:cNvPr id="80899" name="Object 2"/>
          <p:cNvGraphicFramePr>
            <a:graphicFrameLocks/>
          </p:cNvGraphicFramePr>
          <p:nvPr/>
        </p:nvGraphicFramePr>
        <p:xfrm>
          <a:off x="990600" y="2014538"/>
          <a:ext cx="7169150" cy="4438650"/>
        </p:xfrm>
        <a:graphic>
          <a:graphicData uri="http://schemas.openxmlformats.org/presentationml/2006/ole">
            <mc:AlternateContent xmlns:mc="http://schemas.openxmlformats.org/markup-compatibility/2006">
              <mc:Choice xmlns:v="urn:schemas-microsoft-com:vml" Requires="v">
                <p:oleObj spid="_x0000_s80908" name="Worksheet" r:id="rId4" imgW="3190971" imgH="2286067" progId="Excel.Sheet.8">
                  <p:embed/>
                </p:oleObj>
              </mc:Choice>
              <mc:Fallback>
                <p:oleObj name="Worksheet" r:id="rId4" imgW="3190971" imgH="2286067"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0600" y="2014538"/>
                        <a:ext cx="7169150" cy="4438650"/>
                      </a:xfrm>
                      <a:prstGeom prst="rect">
                        <a:avLst/>
                      </a:prstGeom>
                      <a:noFill/>
                      <a:ln>
                        <a:noFill/>
                      </a:ln>
                      <a:effectLst>
                        <a:outerShdw dist="107763" dir="2700000" algn="ctr" rotWithShape="0">
                          <a:srgbClr val="000000"/>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Lst>
                    </p:spPr>
                  </p:pic>
                </p:oleObj>
              </mc:Fallback>
            </mc:AlternateContent>
          </a:graphicData>
        </a:graphic>
      </p:graphicFrame>
      <p:sp>
        <p:nvSpPr>
          <p:cNvPr id="80900"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80901"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7EEB348-FAA7-4716-889B-967D6C7713A8}" type="slidenum">
              <a:rPr lang="en-US" altLang="en-US" sz="1400"/>
              <a:pPr eaLnBrk="1" hangingPunct="1"/>
              <a:t>55</a:t>
            </a:fld>
            <a:endParaRPr lang="en-US" altLang="en-US" sz="1400"/>
          </a:p>
        </p:txBody>
      </p:sp>
      <p:sp>
        <p:nvSpPr>
          <p:cNvPr id="80902"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80903" name="Rectangle 2"/>
          <p:cNvSpPr>
            <a:spLocks noGrp="1"/>
          </p:cNvSpPr>
          <p:nvPr>
            <p:ph type="title"/>
          </p:nvPr>
        </p:nvSpPr>
        <p:spPr bwMode="auto">
          <a:xfrm>
            <a:off x="404813" y="184150"/>
            <a:ext cx="8915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3400" b="1" smtClean="0">
                <a:solidFill>
                  <a:srgbClr val="339933"/>
                </a:solidFill>
                <a:effectLst/>
              </a:rPr>
              <a:t>Contribution Margin in Relation to a Constrained Resource – An Example</a:t>
            </a:r>
          </a:p>
        </p:txBody>
      </p:sp>
    </p:spTree>
  </p:cSld>
  <p:clrMapOvr>
    <a:masterClrMapping/>
  </p:clrMapOvr>
  <p:transition>
    <p:zoom dir="in"/>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22" name="Object 2"/>
          <p:cNvGraphicFramePr>
            <a:graphicFrameLocks/>
          </p:cNvGraphicFramePr>
          <p:nvPr/>
        </p:nvGraphicFramePr>
        <p:xfrm>
          <a:off x="990600" y="2014538"/>
          <a:ext cx="7169150" cy="4438650"/>
        </p:xfrm>
        <a:graphic>
          <a:graphicData uri="http://schemas.openxmlformats.org/presentationml/2006/ole">
            <mc:AlternateContent xmlns:mc="http://schemas.openxmlformats.org/markup-compatibility/2006">
              <mc:Choice xmlns:v="urn:schemas-microsoft-com:vml" Requires="v">
                <p:oleObj spid="_x0000_s81935" name="Worksheet" r:id="rId4" imgW="3190971" imgH="2286067" progId="Excel.Sheet.8">
                  <p:embed/>
                </p:oleObj>
              </mc:Choice>
              <mc:Fallback>
                <p:oleObj name="Worksheet" r:id="rId4" imgW="3190971" imgH="2286067"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0600" y="2014538"/>
                        <a:ext cx="7169150" cy="4438650"/>
                      </a:xfrm>
                      <a:prstGeom prst="rect">
                        <a:avLst/>
                      </a:prstGeom>
                      <a:noFill/>
                      <a:ln>
                        <a:noFill/>
                      </a:ln>
                      <a:effectLst>
                        <a:outerShdw dist="107763" dir="2700000" algn="ctr" rotWithShape="0">
                          <a:srgbClr val="000000"/>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Lst>
                    </p:spPr>
                  </p:pic>
                </p:oleObj>
              </mc:Fallback>
            </mc:AlternateContent>
          </a:graphicData>
        </a:graphic>
      </p:graphicFrame>
      <p:sp>
        <p:nvSpPr>
          <p:cNvPr id="81923" name="Line 5"/>
          <p:cNvSpPr>
            <a:spLocks noChangeShapeType="1"/>
          </p:cNvSpPr>
          <p:nvPr/>
        </p:nvSpPr>
        <p:spPr bwMode="auto">
          <a:xfrm>
            <a:off x="8094663" y="3941763"/>
            <a:ext cx="711200" cy="0"/>
          </a:xfrm>
          <a:prstGeom prst="line">
            <a:avLst/>
          </a:prstGeom>
          <a:noFill/>
          <a:ln w="50799">
            <a:solidFill>
              <a:srgbClr val="FC0128"/>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81924" name="Line 6"/>
          <p:cNvSpPr>
            <a:spLocks noChangeShapeType="1"/>
          </p:cNvSpPr>
          <p:nvPr/>
        </p:nvSpPr>
        <p:spPr bwMode="auto">
          <a:xfrm>
            <a:off x="8778875" y="3948113"/>
            <a:ext cx="0" cy="1092200"/>
          </a:xfrm>
          <a:prstGeom prst="line">
            <a:avLst/>
          </a:prstGeom>
          <a:noFill/>
          <a:ln w="50799">
            <a:solidFill>
              <a:srgbClr val="FC0128"/>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81925" name="Line 7"/>
          <p:cNvSpPr>
            <a:spLocks noChangeShapeType="1"/>
          </p:cNvSpPr>
          <p:nvPr/>
        </p:nvSpPr>
        <p:spPr bwMode="auto">
          <a:xfrm flipH="1">
            <a:off x="8172450" y="5037138"/>
            <a:ext cx="635000" cy="0"/>
          </a:xfrm>
          <a:prstGeom prst="line">
            <a:avLst/>
          </a:prstGeom>
          <a:noFill/>
          <a:ln w="50799">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sp>
        <p:nvSpPr>
          <p:cNvPr id="81926"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81927"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10DAD55-CFB7-4CC7-A96E-5CA6915441CA}" type="slidenum">
              <a:rPr lang="en-US" altLang="en-US" sz="1400"/>
              <a:pPr eaLnBrk="1" hangingPunct="1"/>
              <a:t>56</a:t>
            </a:fld>
            <a:endParaRPr lang="en-US" altLang="en-US" sz="1400"/>
          </a:p>
        </p:txBody>
      </p:sp>
      <p:sp>
        <p:nvSpPr>
          <p:cNvPr id="81928"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81929" name="Rectangle 3"/>
          <p:cNvSpPr txBox="1">
            <a:spLocks/>
          </p:cNvSpPr>
          <p:nvPr/>
        </p:nvSpPr>
        <p:spPr bwMode="auto">
          <a:xfrm>
            <a:off x="528638" y="1443038"/>
            <a:ext cx="8158162"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lvl1pPr marL="292100" indent="-2921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buClr>
                <a:schemeClr val="accent1"/>
              </a:buClr>
              <a:buSzPct val="70000"/>
              <a:buFont typeface="Wingdings 3" pitchFamily="18" charset="2"/>
              <a:buNone/>
            </a:pPr>
            <a:r>
              <a:rPr lang="en-CA" altLang="en-US" sz="2600">
                <a:cs typeface="Arial" charset="0"/>
              </a:rPr>
              <a:t>Let’s see how this plan would work.</a:t>
            </a:r>
          </a:p>
        </p:txBody>
      </p:sp>
      <p:sp>
        <p:nvSpPr>
          <p:cNvPr id="81930" name="Rectangle 2"/>
          <p:cNvSpPr>
            <a:spLocks noGrp="1"/>
          </p:cNvSpPr>
          <p:nvPr>
            <p:ph type="title"/>
          </p:nvPr>
        </p:nvSpPr>
        <p:spPr bwMode="auto">
          <a:xfrm>
            <a:off x="404813" y="184150"/>
            <a:ext cx="8915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3400" b="1" smtClean="0">
                <a:solidFill>
                  <a:srgbClr val="339933"/>
                </a:solidFill>
                <a:effectLst/>
              </a:rPr>
              <a:t>Contribution Margin in Relation to a Constrained Resource – An Example</a:t>
            </a:r>
          </a:p>
        </p:txBody>
      </p:sp>
    </p:spTree>
  </p:cSld>
  <p:clrMapOvr>
    <a:masterClrMapping/>
  </p:clrMapOvr>
  <p:transition>
    <p:strips dir="l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946" name="Object 2"/>
          <p:cNvGraphicFramePr>
            <a:graphicFrameLocks/>
          </p:cNvGraphicFramePr>
          <p:nvPr/>
        </p:nvGraphicFramePr>
        <p:xfrm>
          <a:off x="990600" y="2014538"/>
          <a:ext cx="7169150" cy="4438650"/>
        </p:xfrm>
        <a:graphic>
          <a:graphicData uri="http://schemas.openxmlformats.org/presentationml/2006/ole">
            <mc:AlternateContent xmlns:mc="http://schemas.openxmlformats.org/markup-compatibility/2006">
              <mc:Choice xmlns:v="urn:schemas-microsoft-com:vml" Requires="v">
                <p:oleObj spid="_x0000_s82956" name="Worksheet" r:id="rId4" imgW="3190971" imgH="2286067" progId="Excel.Sheet.8">
                  <p:embed/>
                </p:oleObj>
              </mc:Choice>
              <mc:Fallback>
                <p:oleObj name="Worksheet" r:id="rId4" imgW="3190971" imgH="2286067"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0600" y="2014538"/>
                        <a:ext cx="7169150" cy="4438650"/>
                      </a:xfrm>
                      <a:prstGeom prst="rect">
                        <a:avLst/>
                      </a:prstGeom>
                      <a:noFill/>
                      <a:ln>
                        <a:noFill/>
                      </a:ln>
                      <a:effectLst>
                        <a:outerShdw dist="107763" dir="2700000" algn="ctr" rotWithShape="0">
                          <a:srgbClr val="000000"/>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Lst>
                    </p:spPr>
                  </p:pic>
                </p:oleObj>
              </mc:Fallback>
            </mc:AlternateContent>
          </a:graphicData>
        </a:graphic>
      </p:graphicFrame>
      <p:sp>
        <p:nvSpPr>
          <p:cNvPr id="82947"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82948"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0F9649F-56CF-4E84-9934-B8967BA9BA04}" type="slidenum">
              <a:rPr lang="en-US" altLang="en-US" sz="1400"/>
              <a:pPr eaLnBrk="1" hangingPunct="1"/>
              <a:t>57</a:t>
            </a:fld>
            <a:endParaRPr lang="en-US" altLang="en-US" sz="1400"/>
          </a:p>
        </p:txBody>
      </p:sp>
      <p:sp>
        <p:nvSpPr>
          <p:cNvPr id="82949"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82950" name="Rectangle 3"/>
          <p:cNvSpPr txBox="1">
            <a:spLocks/>
          </p:cNvSpPr>
          <p:nvPr/>
        </p:nvSpPr>
        <p:spPr bwMode="auto">
          <a:xfrm>
            <a:off x="528638" y="1443038"/>
            <a:ext cx="8158162"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lvl1pPr marL="292100" indent="-2921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buClr>
                <a:schemeClr val="accent1"/>
              </a:buClr>
              <a:buSzPct val="70000"/>
              <a:buFont typeface="Wingdings 3" pitchFamily="18" charset="2"/>
              <a:buNone/>
            </a:pPr>
            <a:r>
              <a:rPr lang="en-CA" altLang="en-US" sz="2600">
                <a:cs typeface="Arial" charset="0"/>
              </a:rPr>
              <a:t>Let’s see how this plan would work.</a:t>
            </a:r>
          </a:p>
        </p:txBody>
      </p:sp>
      <p:sp>
        <p:nvSpPr>
          <p:cNvPr id="82951" name="Rectangle 2"/>
          <p:cNvSpPr>
            <a:spLocks noGrp="1"/>
          </p:cNvSpPr>
          <p:nvPr>
            <p:ph type="title"/>
          </p:nvPr>
        </p:nvSpPr>
        <p:spPr bwMode="auto">
          <a:xfrm>
            <a:off x="404813" y="184150"/>
            <a:ext cx="8915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3400" b="1" smtClean="0">
                <a:solidFill>
                  <a:srgbClr val="339933"/>
                </a:solidFill>
                <a:effectLst/>
              </a:rPr>
              <a:t>Contribution Margin in Relation to a Constrained Resource – An Example</a:t>
            </a:r>
          </a:p>
        </p:txBody>
      </p:sp>
    </p:spTree>
  </p:cSld>
  <p:clrMapOvr>
    <a:masterClrMapping/>
  </p:clrMapOvr>
  <p:transition>
    <p:wipe di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p:cNvSpPr>
          <p:nvPr>
            <p:ph type="body" idx="1"/>
          </p:nvPr>
        </p:nvSpPr>
        <p:spPr bwMode="auto">
          <a:xfrm>
            <a:off x="481013" y="1674813"/>
            <a:ext cx="8166100" cy="16224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buFont typeface="Wingdings 3" pitchFamily="18" charset="2"/>
              <a:buNone/>
            </a:pPr>
            <a:r>
              <a:rPr lang="en-CA" altLang="en-US" smtClean="0">
                <a:latin typeface="Arial" charset="0"/>
                <a:cs typeface="Arial" charset="0"/>
              </a:rPr>
              <a:t>According to the plan, we will produce 2,200 units of Product 2 and 1,300 of Product 1.  Our contribution margin looks like this.</a:t>
            </a:r>
          </a:p>
        </p:txBody>
      </p:sp>
      <p:graphicFrame>
        <p:nvGraphicFramePr>
          <p:cNvPr id="83971" name="Object 2"/>
          <p:cNvGraphicFramePr>
            <a:graphicFrameLocks/>
          </p:cNvGraphicFramePr>
          <p:nvPr/>
        </p:nvGraphicFramePr>
        <p:xfrm>
          <a:off x="365125" y="3352800"/>
          <a:ext cx="8458200" cy="1981200"/>
        </p:xfrm>
        <a:graphic>
          <a:graphicData uri="http://schemas.openxmlformats.org/presentationml/2006/ole">
            <mc:AlternateContent xmlns:mc="http://schemas.openxmlformats.org/markup-compatibility/2006">
              <mc:Choice xmlns:v="urn:schemas-microsoft-com:vml" Requires="v">
                <p:oleObj spid="_x0000_s83981" name="Worksheet" r:id="rId4" imgW="3686500" imgH="952778" progId="Excel.Sheet.8">
                  <p:embed/>
                </p:oleObj>
              </mc:Choice>
              <mc:Fallback>
                <p:oleObj name="Worksheet" r:id="rId4" imgW="3686500" imgH="952778" progId="Excel.Sheet.8">
                  <p:embed/>
                  <p:pic>
                    <p:nvPicPr>
                      <p:cNvPr id="0"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125" y="3352800"/>
                        <a:ext cx="8458200" cy="1981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tx1"/>
                              </a:outerShdw>
                            </a:effectLst>
                          </a14:hiddenEffects>
                        </a:ext>
                      </a:extLst>
                    </p:spPr>
                  </p:pic>
                </p:oleObj>
              </mc:Fallback>
            </mc:AlternateContent>
          </a:graphicData>
        </a:graphic>
      </p:graphicFrame>
      <p:sp>
        <p:nvSpPr>
          <p:cNvPr id="428037" name="Rectangle 5"/>
          <p:cNvSpPr>
            <a:spLocks noChangeArrowheads="1"/>
          </p:cNvSpPr>
          <p:nvPr/>
        </p:nvSpPr>
        <p:spPr bwMode="auto">
          <a:xfrm>
            <a:off x="1066800" y="5662613"/>
            <a:ext cx="7092950" cy="466725"/>
          </a:xfrm>
          <a:prstGeom prst="rect">
            <a:avLst/>
          </a:prstGeom>
          <a:solidFill>
            <a:schemeClr val="accent1">
              <a:lumMod val="40000"/>
              <a:lumOff val="60000"/>
            </a:schemeClr>
          </a:solidFill>
          <a:ln w="12700">
            <a:solidFill>
              <a:srgbClr val="000000"/>
            </a:solidFill>
            <a:miter lim="800000"/>
            <a:headEnd/>
            <a:tailEnd/>
          </a:ln>
          <a:effectLst>
            <a:outerShdw dist="35921" dir="2700000" algn="ctr" rotWithShape="0">
              <a:srgbClr val="000000"/>
            </a:outerShdw>
          </a:effectLst>
        </p:spPr>
        <p:txBody>
          <a:bodyPr wrap="none" lIns="90488" tIns="44450" rIns="90488" bIns="44450">
            <a:spAutoFit/>
          </a:bodyPr>
          <a:lstStyle/>
          <a:p>
            <a:pPr>
              <a:defRPr/>
            </a:pPr>
            <a:r>
              <a:rPr lang="en-CA" sz="2400">
                <a:latin typeface="Arial" pitchFamily="34" charset="0"/>
              </a:rPr>
              <a:t>The total contribution margin for Ensign is $64,200.</a:t>
            </a:r>
          </a:p>
        </p:txBody>
      </p:sp>
      <p:sp>
        <p:nvSpPr>
          <p:cNvPr id="8397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8397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5BDA0DC-76C4-4B4A-95BE-D8F9FE37096C}" type="slidenum">
              <a:rPr lang="en-US" altLang="en-US" sz="1400"/>
              <a:pPr eaLnBrk="1" hangingPunct="1"/>
              <a:t>58</a:t>
            </a:fld>
            <a:endParaRPr lang="en-US" altLang="en-US" sz="1400"/>
          </a:p>
        </p:txBody>
      </p:sp>
      <p:sp>
        <p:nvSpPr>
          <p:cNvPr id="8397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83976" name="Rectangle 2"/>
          <p:cNvSpPr>
            <a:spLocks noGrp="1"/>
          </p:cNvSpPr>
          <p:nvPr>
            <p:ph type="title"/>
          </p:nvPr>
        </p:nvSpPr>
        <p:spPr bwMode="auto">
          <a:xfrm>
            <a:off x="404813" y="184150"/>
            <a:ext cx="8915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3400" b="1" smtClean="0">
                <a:solidFill>
                  <a:srgbClr val="339933"/>
                </a:solidFill>
                <a:effectLst/>
              </a:rPr>
              <a:t>Contribution Margin in Relation to a Constrained Resource – An Example</a:t>
            </a:r>
          </a:p>
        </p:txBody>
      </p:sp>
    </p:spTree>
  </p:cSld>
  <p:clrMapOvr>
    <a:masterClrMapping/>
  </p:clrMapOvr>
  <p:transition>
    <p:wipe di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Managing Constraints</a:t>
            </a:r>
          </a:p>
        </p:txBody>
      </p:sp>
      <p:sp>
        <p:nvSpPr>
          <p:cNvPr id="91139" name="Rectangle 4"/>
          <p:cNvSpPr>
            <a:spLocks noChangeArrowheads="1"/>
          </p:cNvSpPr>
          <p:nvPr/>
        </p:nvSpPr>
        <p:spPr bwMode="auto">
          <a:xfrm>
            <a:off x="0" y="2643188"/>
            <a:ext cx="91440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2200" b="1">
                <a:solidFill>
                  <a:srgbClr val="339933"/>
                </a:solidFill>
              </a:rPr>
              <a:t>Managers should focus their attention on managing bottlenecks and find ways to increase the capacity at the bottlenecks, which can be accomplished in a number of ways:</a:t>
            </a:r>
          </a:p>
        </p:txBody>
      </p:sp>
      <p:sp>
        <p:nvSpPr>
          <p:cNvPr id="91140" name="Rectangle 5"/>
          <p:cNvSpPr>
            <a:spLocks noChangeArrowheads="1"/>
          </p:cNvSpPr>
          <p:nvPr/>
        </p:nvSpPr>
        <p:spPr bwMode="auto">
          <a:xfrm>
            <a:off x="549275" y="3983038"/>
            <a:ext cx="8001000" cy="2120900"/>
          </a:xfrm>
          <a:prstGeom prst="rect">
            <a:avLst/>
          </a:prstGeom>
          <a:solidFill>
            <a:srgbClr val="EBF7FF"/>
          </a:solidFill>
          <a:ln w="12699">
            <a:solidFill>
              <a:schemeClr val="tx2"/>
            </a:solidFill>
            <a:miter lim="800000"/>
            <a:headEnd/>
            <a:tailEnd/>
          </a:ln>
        </p:spPr>
        <p:txBody>
          <a:bodyPr lIns="90488" tIns="44450" rIns="90488" bIns="44450">
            <a:spAutoFit/>
          </a:bodyPr>
          <a:lstStyle>
            <a:lvl1pPr marL="342900" indent="-342900"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lvl="1" eaLnBrk="1" hangingPunct="1">
              <a:buSzPct val="125000"/>
              <a:buFontTx/>
              <a:buChar char="•"/>
            </a:pPr>
            <a:r>
              <a:rPr lang="en-CA" altLang="en-US" sz="2200"/>
              <a:t> Improve the process</a:t>
            </a:r>
          </a:p>
          <a:p>
            <a:pPr lvl="1" eaLnBrk="1" hangingPunct="1">
              <a:buSzPct val="125000"/>
              <a:buFontTx/>
              <a:buChar char="•"/>
            </a:pPr>
            <a:r>
              <a:rPr lang="en-CA" altLang="en-US" sz="2200"/>
              <a:t> Add overtime or another shift</a:t>
            </a:r>
          </a:p>
          <a:p>
            <a:pPr lvl="1" eaLnBrk="1" hangingPunct="1">
              <a:buSzPct val="125000"/>
              <a:buFontTx/>
              <a:buChar char="•"/>
            </a:pPr>
            <a:r>
              <a:rPr lang="en-CA" altLang="en-US" sz="2200"/>
              <a:t> Hire new workers or acquire more machines</a:t>
            </a:r>
          </a:p>
          <a:p>
            <a:pPr lvl="1" eaLnBrk="1" hangingPunct="1">
              <a:buSzPct val="125000"/>
              <a:buFontTx/>
              <a:buChar char="•"/>
            </a:pPr>
            <a:r>
              <a:rPr lang="en-CA" altLang="en-US" sz="2200"/>
              <a:t> Subcontract production</a:t>
            </a:r>
          </a:p>
          <a:p>
            <a:pPr lvl="1" eaLnBrk="1" hangingPunct="1">
              <a:buSzPct val="125000"/>
              <a:buFontTx/>
              <a:buChar char="•"/>
            </a:pPr>
            <a:r>
              <a:rPr lang="en-CA" altLang="en-US" sz="2200"/>
              <a:t> Reduce amount of defective units produced</a:t>
            </a:r>
          </a:p>
          <a:p>
            <a:pPr lvl="1" eaLnBrk="1" hangingPunct="1">
              <a:buSzPct val="125000"/>
              <a:buFontTx/>
              <a:buChar char="•"/>
            </a:pPr>
            <a:r>
              <a:rPr lang="en-CA" altLang="en-US" sz="2200"/>
              <a:t> Add workers transferred from non-bottleneck departments</a:t>
            </a:r>
          </a:p>
        </p:txBody>
      </p:sp>
      <p:sp>
        <p:nvSpPr>
          <p:cNvPr id="91141" name="Rectangle 7"/>
          <p:cNvSpPr>
            <a:spLocks/>
          </p:cNvSpPr>
          <p:nvPr/>
        </p:nvSpPr>
        <p:spPr bwMode="auto">
          <a:xfrm>
            <a:off x="0" y="1644650"/>
            <a:ext cx="9144000"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lIns="90488" tIns="44450" rIns="90488" bIns="44450"/>
          <a:lstStyle>
            <a:lvl1pPr marL="273050" indent="-27305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600"/>
              </a:spcBef>
              <a:buClr>
                <a:schemeClr val="accent1"/>
              </a:buClr>
              <a:buSzPct val="76000"/>
              <a:buFont typeface="Wingdings 3" pitchFamily="18" charset="2"/>
              <a:buNone/>
            </a:pPr>
            <a:r>
              <a:rPr lang="en-CA" altLang="en-US" sz="2200">
                <a:cs typeface="Arial" charset="0"/>
              </a:rPr>
              <a:t>Profits can be increased by effectively managing constraint.  One aspect of managing constraints is to decide how best to utilize them.</a:t>
            </a:r>
          </a:p>
        </p:txBody>
      </p:sp>
      <p:sp>
        <p:nvSpPr>
          <p:cNvPr id="91142"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91143"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295073F-CB3F-48F3-AA01-A95BBA82AD4A}" type="slidenum">
              <a:rPr lang="en-US" altLang="en-US" sz="1400"/>
              <a:pPr eaLnBrk="1" hangingPunct="1"/>
              <a:t>59</a:t>
            </a:fld>
            <a:endParaRPr lang="en-US" altLang="en-US" sz="1400"/>
          </a:p>
        </p:txBody>
      </p:sp>
      <p:sp>
        <p:nvSpPr>
          <p:cNvPr id="91144"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Tree>
  </p:cSld>
  <p:clrMapOvr>
    <a:masterClrMapping/>
  </p:clrMapOvr>
  <p:transition>
    <p:cover dir="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title"/>
          </p:nvPr>
        </p:nvSpPr>
        <p:spPr bwMode="auto">
          <a:xfrm>
            <a:off x="914400" y="152400"/>
            <a:ext cx="7772400" cy="792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algn="ctr"/>
            <a:r>
              <a:rPr lang="en-CA" altLang="en-US" sz="4400" b="1" smtClean="0">
                <a:solidFill>
                  <a:srgbClr val="339933"/>
                </a:solidFill>
                <a:effectLst/>
              </a:rPr>
              <a:t>The Problem of Multiple Constraints</a:t>
            </a:r>
          </a:p>
        </p:txBody>
      </p:sp>
      <p:sp>
        <p:nvSpPr>
          <p:cNvPr id="92163" name="Slide Number Placeholder 2"/>
          <p:cNvSpPr txBox="1">
            <a:spLocks/>
          </p:cNvSpPr>
          <p:nvPr/>
        </p:nvSpPr>
        <p:spPr bwMode="auto">
          <a:xfrm>
            <a:off x="6805613" y="0"/>
            <a:ext cx="233838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CA" altLang="en-US" sz="1400"/>
              <a:t>LO3   </a:t>
            </a:r>
          </a:p>
        </p:txBody>
      </p:sp>
      <p:sp>
        <p:nvSpPr>
          <p:cNvPr id="92164" name="Slide Number Placeholder 72"/>
          <p:cNvSpPr txBox="1">
            <a:spLocks/>
          </p:cNvSpPr>
          <p:nvPr/>
        </p:nvSpPr>
        <p:spPr bwMode="auto">
          <a:xfrm>
            <a:off x="8680450" y="6477000"/>
            <a:ext cx="463550" cy="27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A94F898-64A5-4A48-9CE3-045EDF6A0CF5}" type="slidenum">
              <a:rPr lang="en-US" altLang="en-US" sz="1400"/>
              <a:pPr eaLnBrk="1" hangingPunct="1"/>
              <a:t>60</a:t>
            </a:fld>
            <a:endParaRPr lang="en-US" altLang="en-US" sz="1400"/>
          </a:p>
        </p:txBody>
      </p:sp>
      <p:sp>
        <p:nvSpPr>
          <p:cNvPr id="92165" name="Footer Placeholder 70"/>
          <p:cNvSpPr txBox="1">
            <a:spLocks/>
          </p:cNvSpPr>
          <p:nvPr/>
        </p:nvSpPr>
        <p:spPr bwMode="auto">
          <a:xfrm>
            <a:off x="3446463" y="6491288"/>
            <a:ext cx="39608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CA" altLang="en-US" sz="1200"/>
              <a:t>© 2015 McGraw-Hill Ryerson</a:t>
            </a:r>
          </a:p>
        </p:txBody>
      </p:sp>
      <p:sp>
        <p:nvSpPr>
          <p:cNvPr id="8" name="Rectangle 7"/>
          <p:cNvSpPr/>
          <p:nvPr/>
        </p:nvSpPr>
        <p:spPr>
          <a:xfrm>
            <a:off x="914400" y="1997075"/>
            <a:ext cx="7391400" cy="2092325"/>
          </a:xfrm>
          <a:prstGeom prst="rect">
            <a:avLst/>
          </a:prstGeom>
          <a:solidFill>
            <a:schemeClr val="accent1">
              <a:lumMod val="75000"/>
            </a:schemeClr>
          </a:solidFill>
        </p:spPr>
        <p:txBody>
          <a:bodyPr>
            <a:spAutoFit/>
          </a:bodyPr>
          <a:lstStyle/>
          <a:p>
            <a:pPr algn="ctr">
              <a:defRPr/>
            </a:pPr>
            <a:r>
              <a:rPr lang="en-CA" sz="3000" b="1" dirty="0">
                <a:solidFill>
                  <a:srgbClr val="FFFFFF"/>
                </a:solidFill>
              </a:rPr>
              <a:t>What if a firm has more than one potential constraint?</a:t>
            </a:r>
          </a:p>
          <a:p>
            <a:pPr algn="ctr">
              <a:defRPr/>
            </a:pPr>
            <a:endParaRPr lang="en-CA" sz="1000" b="1" dirty="0">
              <a:solidFill>
                <a:srgbClr val="FFFFFF"/>
              </a:solidFill>
            </a:endParaRPr>
          </a:p>
          <a:p>
            <a:pPr algn="ctr">
              <a:defRPr/>
            </a:pPr>
            <a:r>
              <a:rPr lang="en-CA" sz="3000" b="1" dirty="0">
                <a:solidFill>
                  <a:srgbClr val="FFFFFF"/>
                </a:solidFill>
              </a:rPr>
              <a:t>How would it find the right combination of products to produce?</a:t>
            </a:r>
          </a:p>
        </p:txBody>
      </p:sp>
      <p:sp>
        <p:nvSpPr>
          <p:cNvPr id="92167" name="TextBox 8"/>
          <p:cNvSpPr txBox="1">
            <a:spLocks noChangeArrowheads="1"/>
          </p:cNvSpPr>
          <p:nvPr/>
        </p:nvSpPr>
        <p:spPr bwMode="auto">
          <a:xfrm>
            <a:off x="501650" y="4643438"/>
            <a:ext cx="8153400" cy="1477962"/>
          </a:xfrm>
          <a:prstGeom prst="rect">
            <a:avLst/>
          </a:prstGeom>
          <a:solidFill>
            <a:schemeClr val="accent2"/>
          </a:solidFill>
          <a:ln w="9525">
            <a:solidFill>
              <a:schemeClr val="accent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CA" altLang="en-US" sz="3000"/>
              <a:t>The right combination of products or “mix” of products can be found using a quantitative method called </a:t>
            </a:r>
            <a:r>
              <a:rPr lang="en-CA" altLang="en-US" sz="3000" b="1" u="sng">
                <a:solidFill>
                  <a:schemeClr val="bg1"/>
                </a:solidFill>
              </a:rPr>
              <a:t>linear programming. </a:t>
            </a:r>
            <a:endParaRPr lang="en-CA" altLang="en-US" sz="3000"/>
          </a:p>
        </p:txBody>
      </p:sp>
    </p:spTree>
  </p:cSld>
  <p:clrMapOvr>
    <a:masterClrMapping/>
  </p:clrMapOvr>
  <p:transition>
    <p:zoom/>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2_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3_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3271</TotalTime>
  <Words>2528</Words>
  <Application>Microsoft Office PowerPoint</Application>
  <PresentationFormat>On-screen Show (4:3)</PresentationFormat>
  <Paragraphs>542</Paragraphs>
  <Slides>60</Slides>
  <Notes>60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60</vt:i4>
      </vt:variant>
    </vt:vector>
  </HeadingPairs>
  <TitlesOfParts>
    <vt:vector size="63" baseType="lpstr">
      <vt:lpstr>2_Foundry</vt:lpstr>
      <vt:lpstr>3_Foundry</vt:lpstr>
      <vt:lpstr>Worksheet</vt:lpstr>
      <vt:lpstr>PowerPoint Presentation</vt:lpstr>
      <vt:lpstr>Identifying Relevant Costs</vt:lpstr>
      <vt:lpstr>Relevant Cost Analysis: A Two-Step Process</vt:lpstr>
      <vt:lpstr>Different Costs for Different Purposes</vt:lpstr>
      <vt:lpstr>Total and Differential Cost Approaches</vt:lpstr>
      <vt:lpstr>Total and Differential Cost Approaches</vt:lpstr>
      <vt:lpstr>Total and Differential Cost Approaches</vt:lpstr>
      <vt:lpstr>Adding/Dropping Segments</vt:lpstr>
      <vt:lpstr>Adding/Dropping Segments</vt:lpstr>
      <vt:lpstr>A Contribution Margin Approach</vt:lpstr>
      <vt:lpstr>Adding/Dropping Segments</vt:lpstr>
      <vt:lpstr>Adding/Dropping Segments</vt:lpstr>
      <vt:lpstr>Adding/Dropping Segments</vt:lpstr>
      <vt:lpstr>A Contribution Margin Approach</vt:lpstr>
      <vt:lpstr>Comparative Income Approach</vt:lpstr>
      <vt:lpstr>PowerPoint Presentation</vt:lpstr>
      <vt:lpstr>PowerPoint Presentation</vt:lpstr>
      <vt:lpstr>PowerPoint Presentation</vt:lpstr>
      <vt:lpstr>PowerPoint Presentation</vt:lpstr>
      <vt:lpstr>PowerPoint Presentation</vt:lpstr>
      <vt:lpstr>Beware of Allocated Fixed Costs</vt:lpstr>
      <vt:lpstr>The Make or Buy Decision</vt:lpstr>
      <vt:lpstr>Strategic Aspects of the Make or Buy Decision - Vertical Integration</vt:lpstr>
      <vt:lpstr>The Make or Buy Decision: An Example</vt:lpstr>
      <vt:lpstr>The Make or Buy Decision</vt:lpstr>
      <vt:lpstr>The Make or Buy Decision</vt:lpstr>
      <vt:lpstr>The Make or Buy Decision</vt:lpstr>
      <vt:lpstr>The Make or Buy Decision</vt:lpstr>
      <vt:lpstr>The Make or Buy Decision</vt:lpstr>
      <vt:lpstr>Opportunity Cost</vt:lpstr>
      <vt:lpstr>Special Orders</vt:lpstr>
      <vt:lpstr>Special Orders</vt:lpstr>
      <vt:lpstr>Special Orders</vt:lpstr>
      <vt:lpstr>Special Orders</vt:lpstr>
      <vt:lpstr>Joint Costs</vt:lpstr>
      <vt:lpstr>Joint Products</vt:lpstr>
      <vt:lpstr>Joint Products</vt:lpstr>
      <vt:lpstr>The Pitfalls of Allocation</vt:lpstr>
      <vt:lpstr>Sell or Process Further</vt:lpstr>
      <vt:lpstr>Sell or Process Further: An Example</vt:lpstr>
      <vt:lpstr>Sell or Process Further</vt:lpstr>
      <vt:lpstr>Sell or Process Further</vt:lpstr>
      <vt:lpstr>Sell or Process Further</vt:lpstr>
      <vt:lpstr>Sell or Process Further</vt:lpstr>
      <vt:lpstr>Utilization of a Constrained Resource</vt:lpstr>
      <vt:lpstr>Contribution Margin in Relation to a Constrained Resource</vt:lpstr>
      <vt:lpstr>Contribution Margin in Relation to a Constrained Resource – An Example</vt:lpstr>
      <vt:lpstr>Contribution Margin in Relation to a Constrained Resource – An Example</vt:lpstr>
      <vt:lpstr>Quick Check </vt:lpstr>
      <vt:lpstr>Quick Check </vt:lpstr>
      <vt:lpstr>Quick Check </vt:lpstr>
      <vt:lpstr>Quick Check </vt:lpstr>
      <vt:lpstr>Contribution Margin in Relation to a Constrained Resource – An Example</vt:lpstr>
      <vt:lpstr>Contribution Margin in Relation to a Constrained Resource – An Example</vt:lpstr>
      <vt:lpstr>Contribution Margin in Relation to a Constrained Resource – An Example</vt:lpstr>
      <vt:lpstr>Contribution Margin in Relation to a Constrained Resource – An Example</vt:lpstr>
      <vt:lpstr>Contribution Margin in Relation to a Constrained Resource – An Example</vt:lpstr>
      <vt:lpstr>Contribution Margin in Relation to a Constrained Resource – An Example</vt:lpstr>
      <vt:lpstr>Managing Constraints</vt:lpstr>
      <vt:lpstr>The Problem of Multiple Constraints</vt:lpstr>
    </vt:vector>
  </TitlesOfParts>
  <Company>Robert G. Ducharme, MAcc, CA - University of Waterloo, School of Accounting and Finance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Ninth Canadian Edition (Garrison, Chesley, Carroll, Webb, Libby)</dc:title>
  <dc:subject>Chapter 2: Cost Terms, Concepts, and Classifications</dc:subject>
  <dc:creator>Robert G. Ducharme, MAcc, CA - University of Waterloo, School of Accounting and Finance</dc:creator>
  <cp:lastModifiedBy>bobb</cp:lastModifiedBy>
  <cp:revision>266</cp:revision>
  <dcterms:created xsi:type="dcterms:W3CDTF">2008-08-28T13:55:57Z</dcterms:created>
  <dcterms:modified xsi:type="dcterms:W3CDTF">2015-03-10T18:09:16Z</dcterms:modified>
</cp:coreProperties>
</file>