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charts/chart2.xml" ContentType="application/vnd.openxmlformats-officedocument.drawingml.chart+xml"/>
  <Override PartName="/ppt/theme/themeOverride2.xml" ContentType="application/vnd.openxmlformats-officedocument.themeOverride+xml"/>
  <Override PartName="/ppt/notesSlides/notesSlide4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5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rts/colors1.xml" ContentType="application/vnd.ms-office.chartcolorstyle+xml"/>
  <Override PartName="/ppt/charts/style1.xml" ContentType="application/vnd.ms-office.chartstyle+xml"/>
  <Override PartName="/ppt/charts/colors2.xml" ContentType="application/vnd.ms-office.chartcolorstyle+xml"/>
  <Override PartName="/ppt/charts/style2.xml" ContentType="application/vnd.ms-office.chart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91" r:id="rId1"/>
  </p:sldMasterIdLst>
  <p:notesMasterIdLst>
    <p:notesMasterId r:id="rId39"/>
  </p:notesMasterIdLst>
  <p:sldIdLst>
    <p:sldId id="256" r:id="rId2"/>
    <p:sldId id="257" r:id="rId3"/>
    <p:sldId id="258" r:id="rId4"/>
    <p:sldId id="301" r:id="rId5"/>
    <p:sldId id="259" r:id="rId6"/>
    <p:sldId id="260" r:id="rId7"/>
    <p:sldId id="293" r:id="rId8"/>
    <p:sldId id="304" r:id="rId9"/>
    <p:sldId id="305" r:id="rId10"/>
    <p:sldId id="261" r:id="rId11"/>
    <p:sldId id="302" r:id="rId12"/>
    <p:sldId id="263" r:id="rId13"/>
    <p:sldId id="292" r:id="rId14"/>
    <p:sldId id="264" r:id="rId15"/>
    <p:sldId id="294" r:id="rId16"/>
    <p:sldId id="296" r:id="rId17"/>
    <p:sldId id="297" r:id="rId18"/>
    <p:sldId id="298" r:id="rId19"/>
    <p:sldId id="266" r:id="rId20"/>
    <p:sldId id="269" r:id="rId21"/>
    <p:sldId id="299" r:id="rId22"/>
    <p:sldId id="268" r:id="rId23"/>
    <p:sldId id="270" r:id="rId24"/>
    <p:sldId id="273" r:id="rId25"/>
    <p:sldId id="274" r:id="rId26"/>
    <p:sldId id="275" r:id="rId27"/>
    <p:sldId id="276" r:id="rId28"/>
    <p:sldId id="277" r:id="rId29"/>
    <p:sldId id="278" r:id="rId30"/>
    <p:sldId id="306" r:id="rId31"/>
    <p:sldId id="279" r:id="rId32"/>
    <p:sldId id="300" r:id="rId33"/>
    <p:sldId id="303" r:id="rId34"/>
    <p:sldId id="280" r:id="rId35"/>
    <p:sldId id="281" r:id="rId36"/>
    <p:sldId id="282" r:id="rId37"/>
    <p:sldId id="283" r:id="rId38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CCFF"/>
    <a:srgbClr val="FF7D19"/>
    <a:srgbClr val="3E5D78"/>
    <a:srgbClr val="003366"/>
    <a:srgbClr val="0033CC"/>
    <a:srgbClr val="FF3300"/>
    <a:srgbClr val="FF9933"/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E8034E78-7F5D-4C2E-B375-FC64B27BC917}" styleName="Dark Style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7" d="100"/>
          <a:sy n="107" d="100"/>
        </p:scale>
        <p:origin x="-84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ColorStyle" Target="colors1.xml"/><Relationship Id="rId2" Type="http://schemas.openxmlformats.org/officeDocument/2006/relationships/package" Target="../embeddings/Microsoft_Excel_Worksheet1.xlsx"/><Relationship Id="rId1" Type="http://schemas.openxmlformats.org/officeDocument/2006/relationships/themeOverride" Target="../theme/themeOverride1.xml"/><Relationship Id="rId4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microsoft.com/office/2011/relationships/chartColorStyle" Target="colors2.xml"/><Relationship Id="rId2" Type="http://schemas.openxmlformats.org/officeDocument/2006/relationships/package" Target="../embeddings/Microsoft_Excel_Worksheet2.xlsx"/><Relationship Id="rId1" Type="http://schemas.openxmlformats.org/officeDocument/2006/relationships/themeOverride" Target="../theme/themeOverride2.xml"/><Relationship Id="rId4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500" b="1" i="0" u="none" strike="noStrike" kern="1200" cap="all" spc="100" normalizeH="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pPr>
            <a:r>
              <a:rPr lang="en-CA"/>
              <a:t>Demand</a:t>
            </a:r>
            <a:r>
              <a:rPr lang="en-CA" baseline="0"/>
              <a:t> for natural gas </a:t>
            </a:r>
            <a:endParaRPr lang="en-CA"/>
          </a:p>
        </c:rich>
      </c:tx>
      <c:layout/>
      <c:overlay val="0"/>
      <c:spPr>
        <a:noFill/>
        <a:ln>
          <a:noFill/>
        </a:ln>
        <a:effectLst/>
      </c:spPr>
    </c:title>
    <c:autoTitleDeleted val="0"/>
    <c:plotArea>
      <c:layout/>
      <c:scatterChart>
        <c:scatterStyle val="lineMarker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Price in $</c:v>
                </c:pt>
              </c:strCache>
            </c:strRef>
          </c:tx>
          <c:spPr>
            <a:ln w="25400" cap="rnd">
              <a:noFill/>
              <a:round/>
            </a:ln>
            <a:effectLst>
              <a:outerShdw dist="25400" dir="2700000" algn="tl" rotWithShape="0">
                <a:schemeClr val="accent1"/>
              </a:outerShdw>
            </a:effectLst>
          </c:spPr>
          <c:marker>
            <c:symbol val="circle"/>
            <c:size val="6"/>
            <c:spPr>
              <a:solidFill>
                <a:schemeClr val="accent1"/>
              </a:solidFill>
              <a:ln w="22225">
                <a:solidFill>
                  <a:schemeClr val="lt1"/>
                </a:solidFill>
                <a:round/>
              </a:ln>
              <a:effectLst/>
            </c:spPr>
          </c:marker>
          <c:trendline>
            <c:spPr>
              <a:ln w="28575" cap="rnd">
                <a:solidFill>
                  <a:schemeClr val="lt1">
                    <a:alpha val="50000"/>
                  </a:schemeClr>
                </a:solidFill>
                <a:round/>
              </a:ln>
              <a:effectLst/>
            </c:spPr>
            <c:trendlineType val="linear"/>
            <c:dispRSqr val="0"/>
            <c:dispEq val="0"/>
          </c:trendline>
          <c:xVal>
            <c:numRef>
              <c:f>Sheet1!$A$2:$A$12</c:f>
              <c:numCache>
                <c:formatCode>General</c:formatCode>
                <c:ptCount val="11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3</c:v>
                </c:pt>
                <c:pt idx="4">
                  <c:v>4</c:v>
                </c:pt>
                <c:pt idx="5">
                  <c:v>5</c:v>
                </c:pt>
                <c:pt idx="6">
                  <c:v>6</c:v>
                </c:pt>
                <c:pt idx="7">
                  <c:v>7</c:v>
                </c:pt>
                <c:pt idx="8">
                  <c:v>8</c:v>
                </c:pt>
                <c:pt idx="9">
                  <c:v>9</c:v>
                </c:pt>
                <c:pt idx="10">
                  <c:v>10</c:v>
                </c:pt>
              </c:numCache>
            </c:numRef>
          </c:xVal>
          <c:yVal>
            <c:numRef>
              <c:f>Sheet1!$B$2:$B$12</c:f>
              <c:numCache>
                <c:formatCode>General</c:formatCode>
                <c:ptCount val="11"/>
                <c:pt idx="0">
                  <c:v>10</c:v>
                </c:pt>
                <c:pt idx="1">
                  <c:v>9</c:v>
                </c:pt>
                <c:pt idx="2">
                  <c:v>8</c:v>
                </c:pt>
                <c:pt idx="3">
                  <c:v>7</c:v>
                </c:pt>
                <c:pt idx="4">
                  <c:v>6</c:v>
                </c:pt>
                <c:pt idx="5">
                  <c:v>5</c:v>
                </c:pt>
                <c:pt idx="6">
                  <c:v>4</c:v>
                </c:pt>
                <c:pt idx="7">
                  <c:v>3</c:v>
                </c:pt>
                <c:pt idx="8">
                  <c:v>2</c:v>
                </c:pt>
                <c:pt idx="9">
                  <c:v>1</c:v>
                </c:pt>
                <c:pt idx="10">
                  <c:v>0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44447232"/>
        <c:axId val="44449152"/>
      </c:scatterChart>
      <c:valAx>
        <c:axId val="44447232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lt1">
                  <a:alpha val="25000"/>
                </a:schemeClr>
              </a:solidFill>
              <a:round/>
            </a:ln>
            <a:effectLst/>
          </c:spPr>
        </c:majorGridlines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90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CA"/>
                  <a:t>Quantity demanded</a:t>
                </a: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</c:title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lt1">
                <a:alpha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spc="10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4449152"/>
        <c:crosses val="autoZero"/>
        <c:crossBetween val="midCat"/>
      </c:valAx>
      <c:valAx>
        <c:axId val="4444915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lt1">
                  <a:alpha val="2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90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CA"/>
                  <a:t>Price</a:t>
                </a: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4447232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chemeClr val="accent1"/>
    </a:solidFill>
    <a:ln w="9525" cap="flat" cmpd="sng" algn="ctr">
      <a:solidFill>
        <a:schemeClr val="accent1"/>
      </a:solidFill>
      <a:round/>
    </a:ln>
    <a:effectLst/>
  </c:spPr>
  <c:txPr>
    <a:bodyPr/>
    <a:lstStyle/>
    <a:p>
      <a:pPr>
        <a:defRPr/>
      </a:pPr>
      <a:endParaRPr lang="en-US"/>
    </a:p>
  </c:txPr>
  <c:externalData r:id="rId2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500" b="1" i="0" u="none" strike="noStrike" kern="1200" cap="all" spc="100" normalizeH="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pPr>
            <a:r>
              <a:rPr lang="en-CA" dirty="0">
                <a:solidFill>
                  <a:srgbClr val="C00000"/>
                </a:solidFill>
              </a:rPr>
              <a:t>Supply</a:t>
            </a:r>
            <a:r>
              <a:rPr lang="en-CA" baseline="0" dirty="0">
                <a:solidFill>
                  <a:srgbClr val="C00000"/>
                </a:solidFill>
              </a:rPr>
              <a:t> of natural gas </a:t>
            </a:r>
            <a:endParaRPr lang="en-CA" dirty="0">
              <a:solidFill>
                <a:srgbClr val="C00000"/>
              </a:solidFill>
            </a:endParaRPr>
          </a:p>
        </c:rich>
      </c:tx>
      <c:layout/>
      <c:overlay val="0"/>
      <c:spPr>
        <a:noFill/>
        <a:ln>
          <a:noFill/>
        </a:ln>
        <a:effectLst/>
      </c:spPr>
    </c:title>
    <c:autoTitleDeleted val="0"/>
    <c:plotArea>
      <c:layout/>
      <c:scatterChart>
        <c:scatterStyle val="lineMarker"/>
        <c:varyColors val="0"/>
        <c:ser>
          <c:idx val="0"/>
          <c:order val="0"/>
          <c:tx>
            <c:strRef>
              <c:f>Sheet1!$B$21</c:f>
              <c:strCache>
                <c:ptCount val="1"/>
                <c:pt idx="0">
                  <c:v>Price in $</c:v>
                </c:pt>
              </c:strCache>
            </c:strRef>
          </c:tx>
          <c:spPr>
            <a:ln w="25400" cap="rnd">
              <a:noFill/>
              <a:round/>
            </a:ln>
            <a:effectLst>
              <a:outerShdw dist="25400" dir="2700000" algn="tl" rotWithShape="0">
                <a:schemeClr val="accent1"/>
              </a:outerShdw>
            </a:effectLst>
          </c:spPr>
          <c:marker>
            <c:symbol val="circle"/>
            <c:size val="6"/>
            <c:spPr>
              <a:solidFill>
                <a:schemeClr val="accent1"/>
              </a:solidFill>
              <a:ln w="22225">
                <a:solidFill>
                  <a:schemeClr val="lt1"/>
                </a:solidFill>
                <a:round/>
              </a:ln>
              <a:effectLst/>
            </c:spPr>
          </c:marker>
          <c:trendline>
            <c:spPr>
              <a:ln w="28575" cap="rnd">
                <a:solidFill>
                  <a:srgbClr val="C00000">
                    <a:alpha val="50000"/>
                  </a:srgbClr>
                </a:solidFill>
                <a:round/>
              </a:ln>
              <a:effectLst/>
            </c:spPr>
            <c:trendlineType val="linear"/>
            <c:dispRSqr val="0"/>
            <c:dispEq val="0"/>
          </c:trendline>
          <c:xVal>
            <c:numRef>
              <c:f>Sheet1!$A$22:$A$31</c:f>
              <c:numCache>
                <c:formatCode>General</c:formatCode>
                <c:ptCount val="10"/>
                <c:pt idx="0">
                  <c:v>18</c:v>
                </c:pt>
                <c:pt idx="1">
                  <c:v>16</c:v>
                </c:pt>
                <c:pt idx="2">
                  <c:v>14</c:v>
                </c:pt>
                <c:pt idx="3">
                  <c:v>12</c:v>
                </c:pt>
                <c:pt idx="4">
                  <c:v>10</c:v>
                </c:pt>
                <c:pt idx="5">
                  <c:v>8</c:v>
                </c:pt>
                <c:pt idx="6">
                  <c:v>6</c:v>
                </c:pt>
                <c:pt idx="7">
                  <c:v>4</c:v>
                </c:pt>
                <c:pt idx="8">
                  <c:v>2</c:v>
                </c:pt>
                <c:pt idx="9">
                  <c:v>0</c:v>
                </c:pt>
              </c:numCache>
            </c:numRef>
          </c:xVal>
          <c:yVal>
            <c:numRef>
              <c:f>Sheet1!$B$22:$B$31</c:f>
              <c:numCache>
                <c:formatCode>General</c:formatCode>
                <c:ptCount val="10"/>
                <c:pt idx="0">
                  <c:v>10</c:v>
                </c:pt>
                <c:pt idx="1">
                  <c:v>9</c:v>
                </c:pt>
                <c:pt idx="2">
                  <c:v>8</c:v>
                </c:pt>
                <c:pt idx="3">
                  <c:v>7</c:v>
                </c:pt>
                <c:pt idx="4">
                  <c:v>6</c:v>
                </c:pt>
                <c:pt idx="5">
                  <c:v>5</c:v>
                </c:pt>
                <c:pt idx="6">
                  <c:v>4</c:v>
                </c:pt>
                <c:pt idx="7">
                  <c:v>3</c:v>
                </c:pt>
                <c:pt idx="8">
                  <c:v>2</c:v>
                </c:pt>
                <c:pt idx="9">
                  <c:v>1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47134208"/>
        <c:axId val="47136128"/>
      </c:scatterChart>
      <c:valAx>
        <c:axId val="47134208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lt1">
                  <a:alpha val="25000"/>
                </a:schemeClr>
              </a:solidFill>
              <a:round/>
            </a:ln>
            <a:effectLst/>
          </c:spPr>
        </c:majorGridlines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90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CA" sz="1400" dirty="0">
                    <a:solidFill>
                      <a:srgbClr val="C00000"/>
                    </a:solidFill>
                  </a:rPr>
                  <a:t>Quantity supplied</a:t>
                </a: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</c:title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lt1">
                <a:alpha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spc="10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7136128"/>
        <c:crosses val="autoZero"/>
        <c:crossBetween val="midCat"/>
      </c:valAx>
      <c:valAx>
        <c:axId val="4713612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lt1">
                  <a:alpha val="2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400" b="1" i="0" u="none" strike="noStrike" kern="1200" baseline="0">
                    <a:solidFill>
                      <a:srgbClr val="C00000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CA" sz="1400">
                    <a:solidFill>
                      <a:srgbClr val="C00000"/>
                    </a:solidFill>
                  </a:rPr>
                  <a:t>Price</a:t>
                </a: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7134208"/>
        <c:crosses val="autoZero"/>
        <c:crossBetween val="midCat"/>
      </c:valAx>
      <c:spPr>
        <a:solidFill>
          <a:srgbClr val="808DA0">
            <a:lumMod val="60000"/>
            <a:lumOff val="40000"/>
          </a:srgbClr>
        </a:solidFill>
        <a:ln w="6350">
          <a:solidFill>
            <a:srgbClr val="292934"/>
          </a:solidFill>
        </a:ln>
        <a:effectLst/>
      </c:spPr>
    </c:plotArea>
    <c:plotVisOnly val="1"/>
    <c:dispBlanksAs val="gap"/>
    <c:showDLblsOverMax val="0"/>
  </c:chart>
  <c:spPr>
    <a:gradFill>
      <a:gsLst>
        <a:gs pos="0">
          <a:srgbClr val="93A299">
            <a:tint val="66000"/>
            <a:satMod val="160000"/>
          </a:srgbClr>
        </a:gs>
        <a:gs pos="50000">
          <a:srgbClr val="93A299">
            <a:tint val="44500"/>
            <a:satMod val="160000"/>
          </a:srgbClr>
        </a:gs>
        <a:gs pos="100000">
          <a:srgbClr val="93A299">
            <a:tint val="23500"/>
            <a:satMod val="160000"/>
          </a:srgbClr>
        </a:gs>
      </a:gsLst>
      <a:lin ang="5400000" scaled="0"/>
    </a:gradFill>
    <a:ln w="9525" cap="flat" cmpd="sng" algn="ctr">
      <a:solidFill>
        <a:schemeClr val="accent1"/>
      </a:solidFill>
      <a:round/>
    </a:ln>
    <a:effectLst/>
  </c:spPr>
  <c:txPr>
    <a:bodyPr/>
    <a:lstStyle/>
    <a:p>
      <a:pPr>
        <a:defRPr/>
      </a:pPr>
      <a:endParaRPr lang="en-US"/>
    </a:p>
  </c:txPr>
  <c:externalData r:id="rId2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47">
  <cs:axisTitle>
    <cs:lnRef idx="0"/>
    <cs:fillRef idx="0"/>
    <cs:effectRef idx="0"/>
    <cs:fontRef idx="minor">
      <a:schemeClr val="lt1"/>
    </cs:fontRef>
    <cs:defRPr sz="900" b="1" kern="1200"/>
  </cs:axisTitle>
  <cs:categoryAxis>
    <cs:lnRef idx="0">
      <cs:styleClr val="0"/>
    </cs:lnRef>
    <cs:fillRef idx="0"/>
    <cs:effectRef idx="0"/>
    <cs:fontRef idx="minor">
      <a:schemeClr val="lt1"/>
    </cs:fontRef>
    <cs:spPr>
      <a:ln w="12700" cap="flat" cmpd="sng" algn="ctr">
        <a:solidFill>
          <a:schemeClr val="lt1">
            <a:alpha val="25000"/>
          </a:schemeClr>
        </a:solidFill>
        <a:round/>
      </a:ln>
    </cs:spPr>
    <cs:defRPr sz="900" b="0" kern="1200" spc="100" baseline="0"/>
  </cs:categoryAxis>
  <cs:chartArea>
    <cs:lnRef idx="0">
      <cs:styleClr val="0"/>
    </cs:lnRef>
    <cs:fillRef idx="0">
      <cs:styleClr val="0"/>
    </cs:fillRef>
    <cs:effectRef idx="0"/>
    <cs:fontRef idx="minor">
      <a:schemeClr val="dk1"/>
    </cs:fontRef>
    <cs:spPr>
      <a:solidFill>
        <a:schemeClr val="phClr"/>
      </a:solidFill>
      <a:ln w="9525" cap="flat" cmpd="sng" algn="ctr">
        <a:solidFill>
          <a:schemeClr val="phClr"/>
        </a:solidFill>
        <a:round/>
      </a:ln>
    </cs:spPr>
    <cs:defRPr sz="1000" kern="1200"/>
  </cs:chartArea>
  <cs:dataLabel>
    <cs:lnRef idx="0"/>
    <cs:fillRef idx="0"/>
    <cs:effectRef idx="0"/>
    <cs:fontRef idx="minor">
      <a:schemeClr val="lt1"/>
    </cs:fontRef>
    <cs:defRPr sz="900" b="1" kern="120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pattFill prst="ltUpDiag">
        <a:fgClr>
          <a:schemeClr val="phClr"/>
        </a:fgClr>
        <a:bgClr>
          <a:schemeClr val="lt1"/>
        </a:bgClr>
      </a:patt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pattFill prst="ltUpDiag">
        <a:fgClr>
          <a:schemeClr val="phClr"/>
        </a:fgClr>
        <a:bgClr>
          <a:schemeClr val="lt1"/>
        </a:bgClr>
      </a:pattFill>
    </cs:spPr>
  </cs:dataPoint3D>
  <cs:dataPointLine>
    <cs:lnRef idx="0">
      <cs:styleClr val="auto"/>
    </cs:lnRef>
    <cs:fillRef idx="0"/>
    <cs:effectRef idx="0">
      <cs:styleClr val="auto"/>
    </cs:effectRef>
    <cs:fontRef idx="minor">
      <a:schemeClr val="dk1"/>
    </cs:fontRef>
    <cs:spPr>
      <a:ln w="28575" cap="rnd">
        <a:solidFill>
          <a:schemeClr val="lt1">
            <a:alpha val="50000"/>
          </a:schemeClr>
        </a:solidFill>
        <a:round/>
      </a:ln>
      <a:effectLst>
        <a:outerShdw dist="25400" dir="2700000" algn="tl" rotWithShape="0">
          <a:schemeClr val="phClr"/>
        </a:outerShdw>
      </a:effectLst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22225">
        <a:solidFill>
          <a:schemeClr val="lt1"/>
        </a:solidFill>
        <a:round/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>
      <cs:styleClr val="0"/>
    </cs:lnRef>
    <cs:fillRef idx="0"/>
    <cs:effectRef idx="0"/>
    <cs:fontRef idx="minor">
      <a:schemeClr val="lt1"/>
    </cs:fontRef>
    <cs:spPr>
      <a:ln w="9525">
        <a:solidFill>
          <a:schemeClr val="phClr">
            <a:lumMod val="60000"/>
            <a:lumOff val="40000"/>
          </a:schemeClr>
        </a:solidFill>
      </a:ln>
    </cs:spPr>
    <cs:defRPr sz="900" kern="1200"/>
  </cs:dataTable>
  <cs:downBar>
    <cs:lnRef idx="0">
      <cs:styleClr val="0"/>
    </cs:lnRef>
    <cs:fillRef idx="0"/>
    <cs:effectRef idx="0"/>
    <cs:fontRef idx="minor">
      <a:schemeClr val="dk1"/>
    </cs:fontRef>
    <cs:spPr>
      <a:solidFill>
        <a:schemeClr val="dk1">
          <a:lumMod val="35000"/>
          <a:lumOff val="65000"/>
        </a:schemeClr>
      </a:solidFill>
      <a:ln w="9525">
        <a:solidFill>
          <a:schemeClr val="phClr">
            <a:lumMod val="60000"/>
            <a:lumOff val="40000"/>
          </a:schemeClr>
        </a:solidFill>
      </a:ln>
    </cs:spPr>
  </cs:downBar>
  <cs:dropLine>
    <cs:lnRef idx="0">
      <cs:styleClr val="0"/>
    </cs:lnRef>
    <cs:fillRef idx="0"/>
    <cs:effectRef idx="0"/>
    <cs:fontRef idx="minor">
      <a:schemeClr val="dk1"/>
    </cs:fontRef>
    <cs:spPr>
      <a:ln w="9525" cap="flat" cmpd="sng" algn="ctr">
        <a:gradFill>
          <a:gsLst>
            <a:gs pos="79000">
              <a:schemeClr val="phClr"/>
            </a:gs>
            <a:gs pos="0">
              <a:schemeClr val="lt1">
                <a:alpha val="60000"/>
              </a:schemeClr>
            </a:gs>
          </a:gsLst>
          <a:lin ang="5400000" scaled="0"/>
        </a:gradFill>
        <a:round/>
      </a:ln>
    </cs:spPr>
  </cs:dropLine>
  <cs:errorBar>
    <cs:lnRef idx="0">
      <cs:styleClr val="0"/>
    </cs:lnRef>
    <cs:fillRef idx="0"/>
    <cs:effectRef idx="0"/>
    <cs:fontRef idx="minor">
      <a:schemeClr val="dk1"/>
    </cs:fontRef>
    <cs:spPr>
      <a:ln w="9525">
        <a:solidFill>
          <a:schemeClr val="phClr">
            <a:lumMod val="60000"/>
            <a:lumOff val="40000"/>
          </a:schemeClr>
        </a:solidFill>
        <a:round/>
      </a:ln>
      <a:effectLst>
        <a:glow rad="25400">
          <a:schemeClr val="lt1"/>
        </a:glow>
      </a:effectLst>
    </cs:spPr>
  </cs:errorBar>
  <cs:floor>
    <cs:lnRef idx="0"/>
    <cs:fillRef idx="0"/>
    <cs:effectRef idx="0"/>
    <cs:fontRef idx="minor">
      <a:schemeClr val="dk1"/>
    </cs:fontRef>
  </cs:floor>
  <cs:gridlineMajor>
    <cs:lnRef idx="0">
      <cs:styleClr val="0"/>
    </cs:lnRef>
    <cs:fillRef idx="0"/>
    <cs:effectRef idx="0"/>
    <cs:fontRef idx="minor">
      <a:schemeClr val="dk1"/>
    </cs:fontRef>
    <cs:spPr>
      <a:ln w="9525" cap="flat" cmpd="sng" algn="ctr">
        <a:solidFill>
          <a:schemeClr val="lt1">
            <a:alpha val="25000"/>
          </a:schemeClr>
        </a:solidFill>
        <a:round/>
      </a:ln>
    </cs:spPr>
  </cs:gridlineMajor>
  <cs:gridlineMinor>
    <cs:lnRef idx="0">
      <cs:styleClr val="0"/>
    </cs:lnRef>
    <cs:fillRef idx="0"/>
    <cs:effectRef idx="0"/>
    <cs:fontRef idx="minor">
      <a:schemeClr val="dk1"/>
    </cs:fontRef>
    <cs:spPr>
      <a:ln>
        <a:solidFill>
          <a:schemeClr val="lt1">
            <a:alpha val="10000"/>
          </a:schemeClr>
        </a:solidFill>
      </a:ln>
    </cs:spPr>
  </cs:gridlineMinor>
  <cs:hiLoLine>
    <cs:lnRef idx="0">
      <cs:styleClr val="0"/>
    </cs:lnRef>
    <cs:fillRef idx="0"/>
    <cs:effectRef idx="0"/>
    <cs:fontRef idx="minor">
      <a:schemeClr val="dk1"/>
    </cs:fontRef>
    <cs:spPr>
      <a:ln w="9525">
        <a:solidFill>
          <a:schemeClr val="phClr">
            <a:lumMod val="60000"/>
            <a:lumOff val="40000"/>
          </a:schemeClr>
        </a:solidFill>
        <a:prstDash val="dash"/>
      </a:ln>
    </cs:spPr>
  </cs:hiLoLine>
  <cs:leaderLine>
    <cs:lnRef idx="0">
      <cs:styleClr val="0"/>
    </cs:lnRef>
    <cs:fillRef idx="0"/>
    <cs:effectRef idx="0"/>
    <cs:fontRef idx="minor">
      <a:schemeClr val="dk1"/>
    </cs:fontRef>
    <cs:spPr>
      <a:ln w="9525">
        <a:solidFill>
          <a:schemeClr val="phClr">
            <a:lumMod val="60000"/>
            <a:lumOff val="40000"/>
          </a:schemeClr>
        </a:solidFill>
      </a:ln>
    </cs:spPr>
  </cs:leaderLine>
  <cs:legend>
    <cs:lnRef idx="0"/>
    <cs:fillRef idx="0"/>
    <cs:effectRef idx="0"/>
    <cs:fontRef idx="minor">
      <a:schemeClr val="lt1"/>
    </cs:fontRef>
    <cs:defRPr sz="900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>
      <cs:styleClr val="0"/>
    </cs:lnRef>
    <cs:fillRef idx="0"/>
    <cs:effectRef idx="0"/>
    <cs:fontRef idx="minor">
      <a:schemeClr val="lt1"/>
    </cs:fontRef>
    <cs:spPr>
      <a:ln w="3175" cap="flat" cmpd="sng" algn="ctr">
        <a:solidFill>
          <a:schemeClr val="phClr">
            <a:lumMod val="60000"/>
            <a:lumOff val="40000"/>
          </a:schemeClr>
        </a:solidFill>
        <a:round/>
      </a:ln>
    </cs:spPr>
    <cs:defRPr sz="900" kern="1200"/>
  </cs:seriesAxis>
  <cs:seriesLine>
    <cs:lnRef idx="0">
      <cs:styleClr val="0"/>
    </cs:lnRef>
    <cs:fillRef idx="0"/>
    <cs:effectRef idx="0"/>
    <cs:fontRef idx="minor">
      <a:schemeClr val="dk1"/>
    </cs:fontRef>
    <cs:spPr>
      <a:ln w="9525">
        <a:solidFill>
          <a:schemeClr val="phClr">
            <a:lumMod val="60000"/>
            <a:lumOff val="40000"/>
            <a:tint val="5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lt1"/>
    </cs:fontRef>
    <cs:defRPr sz="1500" b="1" kern="1200" cap="all" spc="100" normalizeH="0" baseline="0"/>
  </cs:title>
  <cs:trendline>
    <cs:lnRef idx="0"/>
    <cs:fillRef idx="0"/>
    <cs:effectRef idx="0"/>
    <cs:fontRef idx="minor">
      <a:schemeClr val="dk1"/>
    </cs:fontRef>
    <cs:spPr>
      <a:ln w="28575" cap="rnd">
        <a:solidFill>
          <a:schemeClr val="lt1">
            <a:alpha val="50000"/>
          </a:schemeClr>
        </a:solidFill>
        <a:round/>
      </a:ln>
    </cs:spPr>
  </cs:trendline>
  <cs:trendlineLabel>
    <cs:lnRef idx="0"/>
    <cs:fillRef idx="0"/>
    <cs:effectRef idx="0"/>
    <cs:fontRef idx="minor">
      <a:schemeClr val="lt1"/>
    </cs:fontRef>
    <cs:defRPr sz="900" kern="1200"/>
  </cs:trendlineLabel>
  <cs:upBar>
    <cs:lnRef idx="0">
      <cs:styleClr val="0"/>
    </cs:lnRef>
    <cs:fillRef idx="0"/>
    <cs:effectRef idx="0"/>
    <cs:fontRef idx="minor">
      <a:schemeClr val="dk1"/>
    </cs:fontRef>
    <cs:spPr>
      <a:solidFill>
        <a:schemeClr val="lt1">
          <a:lumMod val="95000"/>
        </a:schemeClr>
      </a:solidFill>
      <a:ln w="9525">
        <a:solidFill>
          <a:schemeClr val="phClr">
            <a:lumMod val="60000"/>
            <a:lumOff val="40000"/>
          </a:schemeClr>
        </a:solidFill>
      </a:ln>
    </cs:spPr>
  </cs:upBar>
  <cs:valueAxis>
    <cs:lnRef idx="0"/>
    <cs:fillRef idx="0"/>
    <cs:effectRef idx="0"/>
    <cs:fontRef idx="minor">
      <a:schemeClr val="lt1"/>
    </cs:fontRef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47">
  <cs:axisTitle>
    <cs:lnRef idx="0"/>
    <cs:fillRef idx="0"/>
    <cs:effectRef idx="0"/>
    <cs:fontRef idx="minor">
      <a:schemeClr val="lt1"/>
    </cs:fontRef>
    <cs:defRPr sz="900" b="1" kern="1200"/>
  </cs:axisTitle>
  <cs:categoryAxis>
    <cs:lnRef idx="0">
      <cs:styleClr val="0"/>
    </cs:lnRef>
    <cs:fillRef idx="0"/>
    <cs:effectRef idx="0"/>
    <cs:fontRef idx="minor">
      <a:schemeClr val="lt1"/>
    </cs:fontRef>
    <cs:spPr>
      <a:ln w="12700" cap="flat" cmpd="sng" algn="ctr">
        <a:solidFill>
          <a:schemeClr val="lt1">
            <a:alpha val="25000"/>
          </a:schemeClr>
        </a:solidFill>
        <a:round/>
      </a:ln>
    </cs:spPr>
    <cs:defRPr sz="900" b="0" kern="1200" spc="100" baseline="0"/>
  </cs:categoryAxis>
  <cs:chartArea>
    <cs:lnRef idx="0">
      <cs:styleClr val="0"/>
    </cs:lnRef>
    <cs:fillRef idx="0">
      <cs:styleClr val="0"/>
    </cs:fillRef>
    <cs:effectRef idx="0"/>
    <cs:fontRef idx="minor">
      <a:schemeClr val="dk1"/>
    </cs:fontRef>
    <cs:spPr>
      <a:solidFill>
        <a:schemeClr val="phClr"/>
      </a:solidFill>
      <a:ln w="9525" cap="flat" cmpd="sng" algn="ctr">
        <a:solidFill>
          <a:schemeClr val="phClr"/>
        </a:solidFill>
        <a:round/>
      </a:ln>
    </cs:spPr>
    <cs:defRPr sz="1000" kern="1200"/>
  </cs:chartArea>
  <cs:dataLabel>
    <cs:lnRef idx="0"/>
    <cs:fillRef idx="0"/>
    <cs:effectRef idx="0"/>
    <cs:fontRef idx="minor">
      <a:schemeClr val="lt1"/>
    </cs:fontRef>
    <cs:defRPr sz="900" b="1" kern="120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pattFill prst="ltUpDiag">
        <a:fgClr>
          <a:schemeClr val="phClr"/>
        </a:fgClr>
        <a:bgClr>
          <a:schemeClr val="lt1"/>
        </a:bgClr>
      </a:patt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pattFill prst="ltUpDiag">
        <a:fgClr>
          <a:schemeClr val="phClr"/>
        </a:fgClr>
        <a:bgClr>
          <a:schemeClr val="lt1"/>
        </a:bgClr>
      </a:pattFill>
    </cs:spPr>
  </cs:dataPoint3D>
  <cs:dataPointLine>
    <cs:lnRef idx="0">
      <cs:styleClr val="auto"/>
    </cs:lnRef>
    <cs:fillRef idx="0"/>
    <cs:effectRef idx="0">
      <cs:styleClr val="auto"/>
    </cs:effectRef>
    <cs:fontRef idx="minor">
      <a:schemeClr val="dk1"/>
    </cs:fontRef>
    <cs:spPr>
      <a:ln w="28575" cap="rnd">
        <a:solidFill>
          <a:schemeClr val="lt1">
            <a:alpha val="50000"/>
          </a:schemeClr>
        </a:solidFill>
        <a:round/>
      </a:ln>
      <a:effectLst>
        <a:outerShdw dist="25400" dir="2700000" algn="tl" rotWithShape="0">
          <a:schemeClr val="phClr"/>
        </a:outerShdw>
      </a:effectLst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22225">
        <a:solidFill>
          <a:schemeClr val="lt1"/>
        </a:solidFill>
        <a:round/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>
      <cs:styleClr val="0"/>
    </cs:lnRef>
    <cs:fillRef idx="0"/>
    <cs:effectRef idx="0"/>
    <cs:fontRef idx="minor">
      <a:schemeClr val="lt1"/>
    </cs:fontRef>
    <cs:spPr>
      <a:ln w="9525">
        <a:solidFill>
          <a:schemeClr val="phClr">
            <a:lumMod val="60000"/>
            <a:lumOff val="40000"/>
          </a:schemeClr>
        </a:solidFill>
      </a:ln>
    </cs:spPr>
    <cs:defRPr sz="900" kern="1200"/>
  </cs:dataTable>
  <cs:downBar>
    <cs:lnRef idx="0">
      <cs:styleClr val="0"/>
    </cs:lnRef>
    <cs:fillRef idx="0"/>
    <cs:effectRef idx="0"/>
    <cs:fontRef idx="minor">
      <a:schemeClr val="dk1"/>
    </cs:fontRef>
    <cs:spPr>
      <a:solidFill>
        <a:schemeClr val="dk1">
          <a:lumMod val="35000"/>
          <a:lumOff val="65000"/>
        </a:schemeClr>
      </a:solidFill>
      <a:ln w="9525">
        <a:solidFill>
          <a:schemeClr val="phClr">
            <a:lumMod val="60000"/>
            <a:lumOff val="40000"/>
          </a:schemeClr>
        </a:solidFill>
      </a:ln>
    </cs:spPr>
  </cs:downBar>
  <cs:dropLine>
    <cs:lnRef idx="0">
      <cs:styleClr val="0"/>
    </cs:lnRef>
    <cs:fillRef idx="0"/>
    <cs:effectRef idx="0"/>
    <cs:fontRef idx="minor">
      <a:schemeClr val="dk1"/>
    </cs:fontRef>
    <cs:spPr>
      <a:ln w="9525" cap="flat" cmpd="sng" algn="ctr">
        <a:gradFill>
          <a:gsLst>
            <a:gs pos="79000">
              <a:schemeClr val="phClr"/>
            </a:gs>
            <a:gs pos="0">
              <a:schemeClr val="lt1">
                <a:alpha val="60000"/>
              </a:schemeClr>
            </a:gs>
          </a:gsLst>
          <a:lin ang="5400000" scaled="0"/>
        </a:gradFill>
        <a:round/>
      </a:ln>
    </cs:spPr>
  </cs:dropLine>
  <cs:errorBar>
    <cs:lnRef idx="0">
      <cs:styleClr val="0"/>
    </cs:lnRef>
    <cs:fillRef idx="0"/>
    <cs:effectRef idx="0"/>
    <cs:fontRef idx="minor">
      <a:schemeClr val="dk1"/>
    </cs:fontRef>
    <cs:spPr>
      <a:ln w="9525">
        <a:solidFill>
          <a:schemeClr val="phClr">
            <a:lumMod val="60000"/>
            <a:lumOff val="40000"/>
          </a:schemeClr>
        </a:solidFill>
        <a:round/>
      </a:ln>
      <a:effectLst>
        <a:glow rad="25400">
          <a:schemeClr val="lt1"/>
        </a:glow>
      </a:effectLst>
    </cs:spPr>
  </cs:errorBar>
  <cs:floor>
    <cs:lnRef idx="0"/>
    <cs:fillRef idx="0"/>
    <cs:effectRef idx="0"/>
    <cs:fontRef idx="minor">
      <a:schemeClr val="dk1"/>
    </cs:fontRef>
  </cs:floor>
  <cs:gridlineMajor>
    <cs:lnRef idx="0">
      <cs:styleClr val="0"/>
    </cs:lnRef>
    <cs:fillRef idx="0"/>
    <cs:effectRef idx="0"/>
    <cs:fontRef idx="minor">
      <a:schemeClr val="dk1"/>
    </cs:fontRef>
    <cs:spPr>
      <a:ln w="9525" cap="flat" cmpd="sng" algn="ctr">
        <a:solidFill>
          <a:schemeClr val="lt1">
            <a:alpha val="25000"/>
          </a:schemeClr>
        </a:solidFill>
        <a:round/>
      </a:ln>
    </cs:spPr>
  </cs:gridlineMajor>
  <cs:gridlineMinor>
    <cs:lnRef idx="0">
      <cs:styleClr val="0"/>
    </cs:lnRef>
    <cs:fillRef idx="0"/>
    <cs:effectRef idx="0"/>
    <cs:fontRef idx="minor">
      <a:schemeClr val="dk1"/>
    </cs:fontRef>
    <cs:spPr>
      <a:ln>
        <a:solidFill>
          <a:schemeClr val="lt1">
            <a:alpha val="10000"/>
          </a:schemeClr>
        </a:solidFill>
      </a:ln>
    </cs:spPr>
  </cs:gridlineMinor>
  <cs:hiLoLine>
    <cs:lnRef idx="0">
      <cs:styleClr val="0"/>
    </cs:lnRef>
    <cs:fillRef idx="0"/>
    <cs:effectRef idx="0"/>
    <cs:fontRef idx="minor">
      <a:schemeClr val="dk1"/>
    </cs:fontRef>
    <cs:spPr>
      <a:ln w="9525">
        <a:solidFill>
          <a:schemeClr val="phClr">
            <a:lumMod val="60000"/>
            <a:lumOff val="40000"/>
          </a:schemeClr>
        </a:solidFill>
        <a:prstDash val="dash"/>
      </a:ln>
    </cs:spPr>
  </cs:hiLoLine>
  <cs:leaderLine>
    <cs:lnRef idx="0">
      <cs:styleClr val="0"/>
    </cs:lnRef>
    <cs:fillRef idx="0"/>
    <cs:effectRef idx="0"/>
    <cs:fontRef idx="minor">
      <a:schemeClr val="dk1"/>
    </cs:fontRef>
    <cs:spPr>
      <a:ln w="9525">
        <a:solidFill>
          <a:schemeClr val="phClr">
            <a:lumMod val="60000"/>
            <a:lumOff val="40000"/>
          </a:schemeClr>
        </a:solidFill>
      </a:ln>
    </cs:spPr>
  </cs:leaderLine>
  <cs:legend>
    <cs:lnRef idx="0"/>
    <cs:fillRef idx="0"/>
    <cs:effectRef idx="0"/>
    <cs:fontRef idx="minor">
      <a:schemeClr val="lt1"/>
    </cs:fontRef>
    <cs:defRPr sz="900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>
      <cs:styleClr val="0"/>
    </cs:lnRef>
    <cs:fillRef idx="0"/>
    <cs:effectRef idx="0"/>
    <cs:fontRef idx="minor">
      <a:schemeClr val="lt1"/>
    </cs:fontRef>
    <cs:spPr>
      <a:ln w="3175" cap="flat" cmpd="sng" algn="ctr">
        <a:solidFill>
          <a:schemeClr val="phClr">
            <a:lumMod val="60000"/>
            <a:lumOff val="40000"/>
          </a:schemeClr>
        </a:solidFill>
        <a:round/>
      </a:ln>
    </cs:spPr>
    <cs:defRPr sz="900" kern="1200"/>
  </cs:seriesAxis>
  <cs:seriesLine>
    <cs:lnRef idx="0">
      <cs:styleClr val="0"/>
    </cs:lnRef>
    <cs:fillRef idx="0"/>
    <cs:effectRef idx="0"/>
    <cs:fontRef idx="minor">
      <a:schemeClr val="dk1"/>
    </cs:fontRef>
    <cs:spPr>
      <a:ln w="9525">
        <a:solidFill>
          <a:schemeClr val="phClr">
            <a:lumMod val="60000"/>
            <a:lumOff val="40000"/>
            <a:tint val="5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lt1"/>
    </cs:fontRef>
    <cs:defRPr sz="1500" b="1" kern="1200" cap="all" spc="100" normalizeH="0" baseline="0"/>
  </cs:title>
  <cs:trendline>
    <cs:lnRef idx="0"/>
    <cs:fillRef idx="0"/>
    <cs:effectRef idx="0"/>
    <cs:fontRef idx="minor">
      <a:schemeClr val="dk1"/>
    </cs:fontRef>
    <cs:spPr>
      <a:ln w="28575" cap="rnd">
        <a:solidFill>
          <a:schemeClr val="lt1">
            <a:alpha val="50000"/>
          </a:schemeClr>
        </a:solidFill>
        <a:round/>
      </a:ln>
    </cs:spPr>
  </cs:trendline>
  <cs:trendlineLabel>
    <cs:lnRef idx="0"/>
    <cs:fillRef idx="0"/>
    <cs:effectRef idx="0"/>
    <cs:fontRef idx="minor">
      <a:schemeClr val="lt1"/>
    </cs:fontRef>
    <cs:defRPr sz="900" kern="1200"/>
  </cs:trendlineLabel>
  <cs:upBar>
    <cs:lnRef idx="0">
      <cs:styleClr val="0"/>
    </cs:lnRef>
    <cs:fillRef idx="0"/>
    <cs:effectRef idx="0"/>
    <cs:fontRef idx="minor">
      <a:schemeClr val="dk1"/>
    </cs:fontRef>
    <cs:spPr>
      <a:solidFill>
        <a:schemeClr val="lt1">
          <a:lumMod val="95000"/>
        </a:schemeClr>
      </a:solidFill>
      <a:ln w="9525">
        <a:solidFill>
          <a:schemeClr val="phClr">
            <a:lumMod val="60000"/>
            <a:lumOff val="40000"/>
          </a:schemeClr>
        </a:solidFill>
      </a:ln>
    </cs:spPr>
  </cs:upBar>
  <cs:valueAxis>
    <cs:lnRef idx="0"/>
    <cs:fillRef idx="0"/>
    <cs:effectRef idx="0"/>
    <cs:fontRef idx="minor">
      <a:schemeClr val="lt1"/>
    </cs:fontRef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0857F60-C07D-4F5D-BBCD-AB08D29DC80B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5B0F22E2-BDB6-4BAF-B4E3-70AFD2E3751B}">
      <dgm:prSet/>
      <dgm:spPr>
        <a:solidFill>
          <a:schemeClr val="accent4">
            <a:lumMod val="60000"/>
            <a:lumOff val="40000"/>
          </a:schemeClr>
        </a:solidFill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  <a:reflection blurRad="6350" stA="50000" endA="300" endPos="55000" dir="5400000" sy="-100000" algn="bl" rotWithShape="0"/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pPr rtl="0"/>
          <a:r>
            <a:rPr lang="en-US" dirty="0" smtClean="0"/>
            <a:t>Note: “Other Things Being Equal” Assumption</a:t>
          </a:r>
          <a:endParaRPr lang="en-US" dirty="0"/>
        </a:p>
      </dgm:t>
    </dgm:pt>
    <dgm:pt modelId="{11C9F473-4094-4D43-B091-585887AF2686}" type="parTrans" cxnId="{A993FEA6-2BEF-4E3D-8B12-4F430D32ED1E}">
      <dgm:prSet/>
      <dgm:spPr/>
      <dgm:t>
        <a:bodyPr/>
        <a:lstStyle/>
        <a:p>
          <a:endParaRPr lang="en-US"/>
        </a:p>
      </dgm:t>
    </dgm:pt>
    <dgm:pt modelId="{79226589-06EC-4531-BBD4-A559D3268C9A}" type="sibTrans" cxnId="{A993FEA6-2BEF-4E3D-8B12-4F430D32ED1E}">
      <dgm:prSet/>
      <dgm:spPr/>
      <dgm:t>
        <a:bodyPr/>
        <a:lstStyle/>
        <a:p>
          <a:endParaRPr lang="en-US"/>
        </a:p>
      </dgm:t>
    </dgm:pt>
    <dgm:pt modelId="{38C1CA53-D9A0-4628-9816-3728EE4B90CD}">
      <dgm:prSet/>
      <dgm:spPr/>
      <dgm:t>
        <a:bodyPr/>
        <a:lstStyle/>
        <a:p>
          <a:pPr rtl="0"/>
          <a:endParaRPr lang="en-US" dirty="0"/>
        </a:p>
      </dgm:t>
    </dgm:pt>
    <dgm:pt modelId="{9BCA1527-4BD6-46E7-94E7-6D03D96A9829}" type="parTrans" cxnId="{DB582C28-2F6A-477F-A2CC-2150C4DEB35D}">
      <dgm:prSet/>
      <dgm:spPr/>
      <dgm:t>
        <a:bodyPr/>
        <a:lstStyle/>
        <a:p>
          <a:endParaRPr lang="en-US"/>
        </a:p>
      </dgm:t>
    </dgm:pt>
    <dgm:pt modelId="{410A1CB3-F168-4E2F-BE9E-4C624A301987}" type="sibTrans" cxnId="{DB582C28-2F6A-477F-A2CC-2150C4DEB35D}">
      <dgm:prSet/>
      <dgm:spPr/>
      <dgm:t>
        <a:bodyPr/>
        <a:lstStyle/>
        <a:p>
          <a:endParaRPr lang="en-US"/>
        </a:p>
      </dgm:t>
    </dgm:pt>
    <dgm:pt modelId="{02AF3D06-2762-42AD-882F-C89A1B79221D}" type="pres">
      <dgm:prSet presAssocID="{40857F60-C07D-4F5D-BBCD-AB08D29DC80B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EDC23AEB-FF4C-42EC-99EE-D5811DD6089D}" type="pres">
      <dgm:prSet presAssocID="{5B0F22E2-BDB6-4BAF-B4E3-70AFD2E3751B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9696AB8-5BD3-4211-98EA-8D6AE922CCE1}" type="pres">
      <dgm:prSet presAssocID="{5B0F22E2-BDB6-4BAF-B4E3-70AFD2E3751B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A993FEA6-2BEF-4E3D-8B12-4F430D32ED1E}" srcId="{40857F60-C07D-4F5D-BBCD-AB08D29DC80B}" destId="{5B0F22E2-BDB6-4BAF-B4E3-70AFD2E3751B}" srcOrd="0" destOrd="0" parTransId="{11C9F473-4094-4D43-B091-585887AF2686}" sibTransId="{79226589-06EC-4531-BBD4-A559D3268C9A}"/>
    <dgm:cxn modelId="{951742F8-58B0-429E-9710-9A17BB247D99}" type="presOf" srcId="{5B0F22E2-BDB6-4BAF-B4E3-70AFD2E3751B}" destId="{EDC23AEB-FF4C-42EC-99EE-D5811DD6089D}" srcOrd="0" destOrd="0" presId="urn:microsoft.com/office/officeart/2005/8/layout/vList2"/>
    <dgm:cxn modelId="{DB582C28-2F6A-477F-A2CC-2150C4DEB35D}" srcId="{5B0F22E2-BDB6-4BAF-B4E3-70AFD2E3751B}" destId="{38C1CA53-D9A0-4628-9816-3728EE4B90CD}" srcOrd="0" destOrd="0" parTransId="{9BCA1527-4BD6-46E7-94E7-6D03D96A9829}" sibTransId="{410A1CB3-F168-4E2F-BE9E-4C624A301987}"/>
    <dgm:cxn modelId="{BF3CDE07-4C69-488D-8BEC-33E6BCA1CAE3}" type="presOf" srcId="{40857F60-C07D-4F5D-BBCD-AB08D29DC80B}" destId="{02AF3D06-2762-42AD-882F-C89A1B79221D}" srcOrd="0" destOrd="0" presId="urn:microsoft.com/office/officeart/2005/8/layout/vList2"/>
    <dgm:cxn modelId="{C56C670D-017B-42B7-B12C-8821924BCCB7}" type="presOf" srcId="{38C1CA53-D9A0-4628-9816-3728EE4B90CD}" destId="{19696AB8-5BD3-4211-98EA-8D6AE922CCE1}" srcOrd="0" destOrd="0" presId="urn:microsoft.com/office/officeart/2005/8/layout/vList2"/>
    <dgm:cxn modelId="{1DAC8021-4098-4F48-BDBD-59B7F469EA5A}" type="presParOf" srcId="{02AF3D06-2762-42AD-882F-C89A1B79221D}" destId="{EDC23AEB-FF4C-42EC-99EE-D5811DD6089D}" srcOrd="0" destOrd="0" presId="urn:microsoft.com/office/officeart/2005/8/layout/vList2"/>
    <dgm:cxn modelId="{0FEE3D34-6450-4B17-B629-A9433FA94536}" type="presParOf" srcId="{02AF3D06-2762-42AD-882F-C89A1B79221D}" destId="{19696AB8-5BD3-4211-98EA-8D6AE922CCE1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BCC122C-DEA6-42F4-9C93-59B991ED2F5E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DEF113F-9788-4D1A-BDDE-ADC79BC62502}">
      <dgm:prSet custT="1"/>
      <dgm:spPr>
        <a:solidFill>
          <a:schemeClr val="accent4">
            <a:lumMod val="60000"/>
            <a:lumOff val="40000"/>
          </a:schemeClr>
        </a:solidFill>
        <a:effectLst/>
      </dgm:spPr>
      <dgm:t>
        <a:bodyPr/>
        <a:lstStyle/>
        <a:p>
          <a:pPr rtl="0"/>
          <a:r>
            <a:rPr lang="en-US" sz="2000" dirty="0" smtClean="0"/>
            <a:t>As a result of demand increase, both the equilibrium quantity traded and the equilibrium price in the market increase</a:t>
          </a:r>
          <a:endParaRPr lang="en-US" sz="2000" dirty="0"/>
        </a:p>
      </dgm:t>
    </dgm:pt>
    <dgm:pt modelId="{53771D31-9B57-49CE-A373-3CD2AEA2E30D}" type="parTrans" cxnId="{35B6890D-1A67-4312-A01F-A41A84DE22CC}">
      <dgm:prSet/>
      <dgm:spPr/>
      <dgm:t>
        <a:bodyPr/>
        <a:lstStyle/>
        <a:p>
          <a:endParaRPr lang="en-US"/>
        </a:p>
      </dgm:t>
    </dgm:pt>
    <dgm:pt modelId="{12CBFEBC-4196-4C7F-A3B0-B2C923796550}" type="sibTrans" cxnId="{35B6890D-1A67-4312-A01F-A41A84DE22CC}">
      <dgm:prSet/>
      <dgm:spPr/>
      <dgm:t>
        <a:bodyPr/>
        <a:lstStyle/>
        <a:p>
          <a:endParaRPr lang="en-US"/>
        </a:p>
      </dgm:t>
    </dgm:pt>
    <dgm:pt modelId="{D3919672-54B2-4B90-A3E2-8B8681AF54A7}" type="pres">
      <dgm:prSet presAssocID="{1BCC122C-DEA6-42F4-9C93-59B991ED2F5E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7A6B270E-5B0E-4F5C-AE78-7960A9A28941}" type="pres">
      <dgm:prSet presAssocID="{1DEF113F-9788-4D1A-BDDE-ADC79BC62502}" presName="parentText" presStyleLbl="node1" presStyleIdx="0" presStyleCnt="1" custScaleY="126247" custLinFactY="100000" custLinFactNeighborX="955" custLinFactNeighborY="12765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22AB77D0-40D2-4922-8E49-34A5868620B6}" type="presOf" srcId="{1DEF113F-9788-4D1A-BDDE-ADC79BC62502}" destId="{7A6B270E-5B0E-4F5C-AE78-7960A9A28941}" srcOrd="0" destOrd="0" presId="urn:microsoft.com/office/officeart/2005/8/layout/vList2"/>
    <dgm:cxn modelId="{35B6890D-1A67-4312-A01F-A41A84DE22CC}" srcId="{1BCC122C-DEA6-42F4-9C93-59B991ED2F5E}" destId="{1DEF113F-9788-4D1A-BDDE-ADC79BC62502}" srcOrd="0" destOrd="0" parTransId="{53771D31-9B57-49CE-A373-3CD2AEA2E30D}" sibTransId="{12CBFEBC-4196-4C7F-A3B0-B2C923796550}"/>
    <dgm:cxn modelId="{DB6EAA5A-55D6-4559-A4C9-10F9C33C7EBF}" type="presOf" srcId="{1BCC122C-DEA6-42F4-9C93-59B991ED2F5E}" destId="{D3919672-54B2-4B90-A3E2-8B8681AF54A7}" srcOrd="0" destOrd="0" presId="urn:microsoft.com/office/officeart/2005/8/layout/vList2"/>
    <dgm:cxn modelId="{AFDD7F2B-09D9-4685-8834-6720C1761B38}" type="presParOf" srcId="{D3919672-54B2-4B90-A3E2-8B8681AF54A7}" destId="{7A6B270E-5B0E-4F5C-AE78-7960A9A28941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DBE0FC5-E65A-4DFC-8EEF-93761CE1C400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48AE7472-4BEA-42C9-A31F-32DFFD3AD600}">
      <dgm:prSet custT="1"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pPr rtl="0"/>
          <a:r>
            <a:rPr lang="en-US" sz="2000" dirty="0" smtClean="0"/>
            <a:t>A price ceiling succeeds in holding down the price but leads to excess demand</a:t>
          </a:r>
          <a:endParaRPr lang="en-US" sz="2000" dirty="0"/>
        </a:p>
      </dgm:t>
    </dgm:pt>
    <dgm:pt modelId="{3217F1FF-5DB1-4833-82B5-0F4C33214A12}" type="parTrans" cxnId="{FB9BD046-E2E4-4C14-A283-472A006FC487}">
      <dgm:prSet/>
      <dgm:spPr/>
      <dgm:t>
        <a:bodyPr/>
        <a:lstStyle/>
        <a:p>
          <a:endParaRPr lang="en-US"/>
        </a:p>
      </dgm:t>
    </dgm:pt>
    <dgm:pt modelId="{1416741B-64D8-40CE-84B6-DE7DC6FF1FD6}" type="sibTrans" cxnId="{FB9BD046-E2E4-4C14-A283-472A006FC487}">
      <dgm:prSet/>
      <dgm:spPr/>
      <dgm:t>
        <a:bodyPr/>
        <a:lstStyle/>
        <a:p>
          <a:endParaRPr lang="en-US"/>
        </a:p>
      </dgm:t>
    </dgm:pt>
    <dgm:pt modelId="{6C412EE7-0175-4EE1-8C73-DD01475E1EEF}" type="pres">
      <dgm:prSet presAssocID="{1DBE0FC5-E65A-4DFC-8EEF-93761CE1C400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44DCB04E-841E-4907-B455-388408113A56}" type="pres">
      <dgm:prSet presAssocID="{48AE7472-4BEA-42C9-A31F-32DFFD3AD600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FB9BD046-E2E4-4C14-A283-472A006FC487}" srcId="{1DBE0FC5-E65A-4DFC-8EEF-93761CE1C400}" destId="{48AE7472-4BEA-42C9-A31F-32DFFD3AD600}" srcOrd="0" destOrd="0" parTransId="{3217F1FF-5DB1-4833-82B5-0F4C33214A12}" sibTransId="{1416741B-64D8-40CE-84B6-DE7DC6FF1FD6}"/>
    <dgm:cxn modelId="{D019FE0E-F1A9-4A44-9D4B-C7C28F4C4C45}" type="presOf" srcId="{48AE7472-4BEA-42C9-A31F-32DFFD3AD600}" destId="{44DCB04E-841E-4907-B455-388408113A56}" srcOrd="0" destOrd="0" presId="urn:microsoft.com/office/officeart/2005/8/layout/vList2"/>
    <dgm:cxn modelId="{3E6621B8-5FD0-4DB4-8A3E-71F82745A1EF}" type="presOf" srcId="{1DBE0FC5-E65A-4DFC-8EEF-93761CE1C400}" destId="{6C412EE7-0175-4EE1-8C73-DD01475E1EEF}" srcOrd="0" destOrd="0" presId="urn:microsoft.com/office/officeart/2005/8/layout/vList2"/>
    <dgm:cxn modelId="{E343F562-3002-49DC-9E35-637672CC4DA9}" type="presParOf" srcId="{6C412EE7-0175-4EE1-8C73-DD01475E1EEF}" destId="{44DCB04E-841E-4907-B455-388408113A56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6D49CFB5-5AD6-46C4-BC92-4ABDC6E91FE0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3E3AC47-4C35-4BF8-AF08-C48E5DD6AB43}">
      <dgm:prSet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pPr rtl="0"/>
          <a:r>
            <a:rPr lang="en-US" dirty="0" smtClean="0"/>
            <a:t>A minimum wage raises the hourly wage, but reduces the hours of work demanded and leads to excess supply</a:t>
          </a:r>
          <a:endParaRPr lang="en-US" dirty="0"/>
        </a:p>
      </dgm:t>
    </dgm:pt>
    <dgm:pt modelId="{454E4E12-3D50-4398-8B67-9625673741E4}" type="parTrans" cxnId="{BE1BC56C-7DB0-4087-87CE-64907FF67E33}">
      <dgm:prSet/>
      <dgm:spPr/>
      <dgm:t>
        <a:bodyPr/>
        <a:lstStyle/>
        <a:p>
          <a:endParaRPr lang="en-US"/>
        </a:p>
      </dgm:t>
    </dgm:pt>
    <dgm:pt modelId="{155E3058-62C5-4FAA-ABEE-72A2E08E8674}" type="sibTrans" cxnId="{BE1BC56C-7DB0-4087-87CE-64907FF67E33}">
      <dgm:prSet/>
      <dgm:spPr/>
      <dgm:t>
        <a:bodyPr/>
        <a:lstStyle/>
        <a:p>
          <a:endParaRPr lang="en-US"/>
        </a:p>
      </dgm:t>
    </dgm:pt>
    <dgm:pt modelId="{CF6A15BC-A339-4CAC-9A6E-CFA6AED921AE}" type="pres">
      <dgm:prSet presAssocID="{6D49CFB5-5AD6-46C4-BC92-4ABDC6E91FE0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2F513868-72A6-43BC-B187-389199B63DA3}" type="pres">
      <dgm:prSet presAssocID="{B3E3AC47-4C35-4BF8-AF08-C48E5DD6AB43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A7344CA4-0D77-4CD6-A409-5A27024DCF12}" type="presOf" srcId="{B3E3AC47-4C35-4BF8-AF08-C48E5DD6AB43}" destId="{2F513868-72A6-43BC-B187-389199B63DA3}" srcOrd="0" destOrd="0" presId="urn:microsoft.com/office/officeart/2005/8/layout/vList2"/>
    <dgm:cxn modelId="{105256A0-9C82-494B-A90A-F2D1CDCFAA87}" type="presOf" srcId="{6D49CFB5-5AD6-46C4-BC92-4ABDC6E91FE0}" destId="{CF6A15BC-A339-4CAC-9A6E-CFA6AED921AE}" srcOrd="0" destOrd="0" presId="urn:microsoft.com/office/officeart/2005/8/layout/vList2"/>
    <dgm:cxn modelId="{BE1BC56C-7DB0-4087-87CE-64907FF67E33}" srcId="{6D49CFB5-5AD6-46C4-BC92-4ABDC6E91FE0}" destId="{B3E3AC47-4C35-4BF8-AF08-C48E5DD6AB43}" srcOrd="0" destOrd="0" parTransId="{454E4E12-3D50-4398-8B67-9625673741E4}" sibTransId="{155E3058-62C5-4FAA-ABEE-72A2E08E8674}"/>
    <dgm:cxn modelId="{2854974E-CA64-4F6C-8CB2-06F71914C659}" type="presParOf" srcId="{CF6A15BC-A339-4CAC-9A6E-CFA6AED921AE}" destId="{2F513868-72A6-43BC-B187-389199B63DA3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4B302A06-7D13-4A0E-9D0E-2C3ECDCDE8A4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D180C19-182C-4D11-8706-EEDABD7F2C4C}">
      <dgm:prSet custT="1"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pPr rtl="0"/>
          <a:r>
            <a:rPr lang="en-US" sz="2400" dirty="0" smtClean="0"/>
            <a:t>A production quota reduces the supply </a:t>
          </a:r>
          <a:endParaRPr lang="en-US" sz="2400" dirty="0"/>
        </a:p>
      </dgm:t>
    </dgm:pt>
    <dgm:pt modelId="{6F59FF4D-A232-4A13-95F3-EA1E9A4CA5CC}" type="parTrans" cxnId="{BB1A15C3-8280-4BD0-8E45-A3844917116D}">
      <dgm:prSet/>
      <dgm:spPr/>
      <dgm:t>
        <a:bodyPr/>
        <a:lstStyle/>
        <a:p>
          <a:endParaRPr lang="en-US"/>
        </a:p>
      </dgm:t>
    </dgm:pt>
    <dgm:pt modelId="{DE7E4640-4458-44BC-A8A7-25DD0D830CA6}" type="sibTrans" cxnId="{BB1A15C3-8280-4BD0-8E45-A3844917116D}">
      <dgm:prSet/>
      <dgm:spPr/>
      <dgm:t>
        <a:bodyPr/>
        <a:lstStyle/>
        <a:p>
          <a:endParaRPr lang="en-US"/>
        </a:p>
      </dgm:t>
    </dgm:pt>
    <dgm:pt modelId="{CC1C3926-433D-437B-844A-D137BF4D519A}" type="pres">
      <dgm:prSet presAssocID="{4B302A06-7D13-4A0E-9D0E-2C3ECDCDE8A4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F1C1A848-AC79-40D7-9D1C-8D53C48CC72F}" type="pres">
      <dgm:prSet presAssocID="{7D180C19-182C-4D11-8706-EEDABD7F2C4C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BB1A15C3-8280-4BD0-8E45-A3844917116D}" srcId="{4B302A06-7D13-4A0E-9D0E-2C3ECDCDE8A4}" destId="{7D180C19-182C-4D11-8706-EEDABD7F2C4C}" srcOrd="0" destOrd="0" parTransId="{6F59FF4D-A232-4A13-95F3-EA1E9A4CA5CC}" sibTransId="{DE7E4640-4458-44BC-A8A7-25DD0D830CA6}"/>
    <dgm:cxn modelId="{5C264E89-53BA-4CC0-B6E3-B18A5A883D3F}" type="presOf" srcId="{7D180C19-182C-4D11-8706-EEDABD7F2C4C}" destId="{F1C1A848-AC79-40D7-9D1C-8D53C48CC72F}" srcOrd="0" destOrd="0" presId="urn:microsoft.com/office/officeart/2005/8/layout/vList2"/>
    <dgm:cxn modelId="{A61CA686-DAEE-4833-81C1-85981D17107D}" type="presOf" srcId="{4B302A06-7D13-4A0E-9D0E-2C3ECDCDE8A4}" destId="{CC1C3926-433D-437B-844A-D137BF4D519A}" srcOrd="0" destOrd="0" presId="urn:microsoft.com/office/officeart/2005/8/layout/vList2"/>
    <dgm:cxn modelId="{9D21AC5E-D92C-420F-B476-3EE3AED077C3}" type="presParOf" srcId="{CC1C3926-433D-437B-844A-D137BF4D519A}" destId="{F1C1A848-AC79-40D7-9D1C-8D53C48CC72F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4B0822B1-183E-441E-9FEE-5BBDACDAB19F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66F7030-4929-46E5-A96B-71C6C22496AE}">
      <dgm:prSet custT="1"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pPr rtl="0"/>
          <a:r>
            <a:rPr lang="en-US" sz="2000" dirty="0" smtClean="0"/>
            <a:t>Market demand is the horizontal summation of the individual demand curves</a:t>
          </a:r>
          <a:endParaRPr lang="en-US" sz="2000" dirty="0"/>
        </a:p>
      </dgm:t>
    </dgm:pt>
    <dgm:pt modelId="{15F4DF1D-0FFB-4A7F-AEC4-20DA4E8A3215}" type="parTrans" cxnId="{3CD55E66-6FB7-4ACF-80A8-60EF55D13E98}">
      <dgm:prSet/>
      <dgm:spPr/>
      <dgm:t>
        <a:bodyPr/>
        <a:lstStyle/>
        <a:p>
          <a:endParaRPr lang="en-US"/>
        </a:p>
      </dgm:t>
    </dgm:pt>
    <dgm:pt modelId="{32603B36-D385-4076-993C-7153AA3F60BE}" type="sibTrans" cxnId="{3CD55E66-6FB7-4ACF-80A8-60EF55D13E98}">
      <dgm:prSet/>
      <dgm:spPr/>
      <dgm:t>
        <a:bodyPr/>
        <a:lstStyle/>
        <a:p>
          <a:endParaRPr lang="en-US"/>
        </a:p>
      </dgm:t>
    </dgm:pt>
    <dgm:pt modelId="{1B71E6D1-5DC9-4DD1-AC6C-70E7339EBCCF}" type="pres">
      <dgm:prSet presAssocID="{4B0822B1-183E-441E-9FEE-5BBDACDAB19F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9D2D1DC9-08E8-4B6C-AE2D-C55B1C694B17}" type="pres">
      <dgm:prSet presAssocID="{366F7030-4929-46E5-A96B-71C6C22496AE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4869A96D-8785-4E45-A7C7-D720C815550D}" type="presOf" srcId="{366F7030-4929-46E5-A96B-71C6C22496AE}" destId="{9D2D1DC9-08E8-4B6C-AE2D-C55B1C694B17}" srcOrd="0" destOrd="0" presId="urn:microsoft.com/office/officeart/2005/8/layout/vList2"/>
    <dgm:cxn modelId="{46CE8686-7CC9-43F1-8CB1-54D14A73C588}" type="presOf" srcId="{4B0822B1-183E-441E-9FEE-5BBDACDAB19F}" destId="{1B71E6D1-5DC9-4DD1-AC6C-70E7339EBCCF}" srcOrd="0" destOrd="0" presId="urn:microsoft.com/office/officeart/2005/8/layout/vList2"/>
    <dgm:cxn modelId="{3CD55E66-6FB7-4ACF-80A8-60EF55D13E98}" srcId="{4B0822B1-183E-441E-9FEE-5BBDACDAB19F}" destId="{366F7030-4929-46E5-A96B-71C6C22496AE}" srcOrd="0" destOrd="0" parTransId="{15F4DF1D-0FFB-4A7F-AEC4-20DA4E8A3215}" sibTransId="{32603B36-D385-4076-993C-7153AA3F60BE}"/>
    <dgm:cxn modelId="{6B39539D-484B-410F-8B79-3ADC33640D2B}" type="presParOf" srcId="{1B71E6D1-5DC9-4DD1-AC6C-70E7339EBCCF}" destId="{9D2D1DC9-08E8-4B6C-AE2D-C55B1C694B1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DC23AEB-FF4C-42EC-99EE-D5811DD6089D}">
      <dsp:nvSpPr>
        <dsp:cNvPr id="0" name=""/>
        <dsp:cNvSpPr/>
      </dsp:nvSpPr>
      <dsp:spPr>
        <a:xfrm>
          <a:off x="0" y="158572"/>
          <a:ext cx="2826988" cy="1210949"/>
        </a:xfrm>
        <a:prstGeom prst="roundRect">
          <a:avLst/>
        </a:prstGeom>
        <a:solidFill>
          <a:schemeClr val="accent4">
            <a:lumMod val="60000"/>
            <a:lumOff val="40000"/>
          </a:schemeClr>
        </a:solidFill>
        <a:ln>
          <a:noFill/>
        </a:ln>
        <a:effectLst>
          <a:outerShdw blurRad="44450" dist="27940" dir="5400000" algn="ctr" rotWithShape="0">
            <a:srgbClr val="000000">
              <a:alpha val="32000"/>
            </a:srgbClr>
          </a:outerShdw>
          <a:reflection blurRad="6350" stA="50000" endA="300" endPos="55000" dir="5400000" sy="-100000" algn="bl" rotWithShape="0"/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l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 smtClean="0"/>
            <a:t>Note: “Other Things Being Equal” Assumption</a:t>
          </a:r>
          <a:endParaRPr lang="en-US" sz="2300" kern="1200" dirty="0"/>
        </a:p>
      </dsp:txBody>
      <dsp:txXfrm>
        <a:off x="59114" y="217686"/>
        <a:ext cx="2708760" cy="1092721"/>
      </dsp:txXfrm>
    </dsp:sp>
    <dsp:sp modelId="{19696AB8-5BD3-4211-98EA-8D6AE922CCE1}">
      <dsp:nvSpPr>
        <dsp:cNvPr id="0" name=""/>
        <dsp:cNvSpPr/>
      </dsp:nvSpPr>
      <dsp:spPr>
        <a:xfrm>
          <a:off x="0" y="1369522"/>
          <a:ext cx="2826988" cy="3808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9757" tIns="29210" rIns="163576" bIns="29210" numCol="1" spcCol="1270" anchor="t" anchorCtr="0">
          <a:noAutofit/>
        </a:bodyPr>
        <a:lstStyle/>
        <a:p>
          <a:pPr marL="171450" lvl="1" indent="-171450" algn="l" defTabSz="8001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endParaRPr lang="en-US" sz="1800" kern="1200" dirty="0"/>
        </a:p>
      </dsp:txBody>
      <dsp:txXfrm>
        <a:off x="0" y="1369522"/>
        <a:ext cx="2826988" cy="38088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/>
          </a:p>
        </p:txBody>
      </p:sp>
      <p:sp>
        <p:nvSpPr>
          <p:cNvPr id="1126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126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127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1127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54318F1D-AA9A-4C40-8FA9-0EF7DDE3B04E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12230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18F1D-AA9A-4C40-8FA9-0EF7DDE3B04E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06553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47D6A6C-8B70-4448-AA43-6281FF67A5B0}" type="slidenum">
              <a:rPr lang="en-US"/>
              <a:pPr/>
              <a:t>3</a:t>
            </a:fld>
            <a:endParaRPr lang="en-US"/>
          </a:p>
        </p:txBody>
      </p:sp>
      <p:sp>
        <p:nvSpPr>
          <p:cNvPr id="153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r>
              <a:rPr lang="en-GB"/>
              <a:t>See Sections 3-1 and 3-2 in the main text.</a:t>
            </a:r>
          </a:p>
        </p:txBody>
      </p:sp>
    </p:spTree>
    <p:extLst>
      <p:ext uri="{BB962C8B-B14F-4D97-AF65-F5344CB8AC3E}">
        <p14:creationId xmlns:p14="http://schemas.microsoft.com/office/powerpoint/2010/main" val="4176820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18F1D-AA9A-4C40-8FA9-0EF7DDE3B04E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06577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FB9D8C0-B53A-497D-92C9-947B01C6E1A3}" type="slidenum">
              <a:rPr lang="en-US"/>
              <a:pPr/>
              <a:t>19</a:t>
            </a:fld>
            <a:endParaRPr lang="en-US"/>
          </a:p>
        </p:txBody>
      </p:sp>
      <p:sp>
        <p:nvSpPr>
          <p:cNvPr id="296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r>
              <a:rPr lang="en-GB"/>
              <a:t>See Sections 3-4 and 3-5 in the main text.</a:t>
            </a:r>
          </a:p>
        </p:txBody>
      </p:sp>
    </p:spTree>
    <p:extLst>
      <p:ext uri="{BB962C8B-B14F-4D97-AF65-F5344CB8AC3E}">
        <p14:creationId xmlns:p14="http://schemas.microsoft.com/office/powerpoint/2010/main" val="321992205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71E5813-239B-42CF-8155-D9F65B05CB23}" type="slidenum">
              <a:rPr lang="en-US"/>
              <a:pPr/>
              <a:t>22</a:t>
            </a:fld>
            <a:endParaRPr lang="en-US"/>
          </a:p>
        </p:txBody>
      </p:sp>
      <p:sp>
        <p:nvSpPr>
          <p:cNvPr id="327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r>
              <a:rPr lang="en-GB"/>
              <a:t>See Sections 3-4 and 3-5 in the main text.</a:t>
            </a:r>
          </a:p>
        </p:txBody>
      </p:sp>
    </p:spTree>
    <p:extLst>
      <p:ext uri="{BB962C8B-B14F-4D97-AF65-F5344CB8AC3E}">
        <p14:creationId xmlns:p14="http://schemas.microsoft.com/office/powerpoint/2010/main" val="25252160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64842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73804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4530915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386908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137349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58877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888001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050846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8655716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97314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434186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 userDrawn="1"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Date Placeholder 2"/>
          <p:cNvSpPr txBox="1">
            <a:spLocks/>
          </p:cNvSpPr>
          <p:nvPr userDrawn="1"/>
        </p:nvSpPr>
        <p:spPr>
          <a:xfrm>
            <a:off x="2435430" y="6474895"/>
            <a:ext cx="1800200" cy="365125"/>
          </a:xfrm>
          <a:prstGeom prst="rect">
            <a:avLst/>
          </a:prstGeom>
        </p:spPr>
        <p:txBody>
          <a:bodyPr/>
          <a:lstStyle>
            <a:defPPr>
              <a:defRPr lang="en-CA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1200" kern="1200" baseline="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US" dirty="0" smtClean="0"/>
              <a:t>2017</a:t>
            </a:r>
            <a:r>
              <a:rPr lang="en-US" dirty="0" smtClean="0"/>
              <a:t>, Curtis &amp; Irvine</a:t>
            </a:r>
          </a:p>
        </p:txBody>
      </p:sp>
      <p:sp>
        <p:nvSpPr>
          <p:cNvPr id="11" name="Footer Placeholder 3"/>
          <p:cNvSpPr txBox="1">
            <a:spLocks/>
          </p:cNvSpPr>
          <p:nvPr userDrawn="1"/>
        </p:nvSpPr>
        <p:spPr>
          <a:xfrm>
            <a:off x="5580112" y="6442352"/>
            <a:ext cx="2895600" cy="365125"/>
          </a:xfrm>
          <a:prstGeom prst="rect">
            <a:avLst/>
          </a:prstGeom>
          <a:noFill/>
        </p:spPr>
        <p:txBody>
          <a:bodyPr/>
          <a:lstStyle>
            <a:defPPr>
              <a:defRPr lang="en-CA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US" sz="1600" dirty="0" smtClean="0"/>
              <a:t>Chapter 3</a:t>
            </a:r>
            <a:endParaRPr lang="en-US" sz="1600" dirty="0"/>
          </a:p>
        </p:txBody>
      </p:sp>
      <p:sp>
        <p:nvSpPr>
          <p:cNvPr id="12" name="Slide Number Placeholder 4"/>
          <p:cNvSpPr txBox="1">
            <a:spLocks/>
          </p:cNvSpPr>
          <p:nvPr userDrawn="1"/>
        </p:nvSpPr>
        <p:spPr>
          <a:xfrm>
            <a:off x="6876256" y="6442352"/>
            <a:ext cx="2133600" cy="365125"/>
          </a:xfrm>
          <a:prstGeom prst="rect">
            <a:avLst/>
          </a:prstGeom>
        </p:spPr>
        <p:txBody>
          <a:bodyPr/>
          <a:lstStyle>
            <a:defPPr>
              <a:defRPr lang="en-CA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 baseline="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r"/>
            <a:fld id="{EE9406CB-E5A3-40F3-8A52-4CD67AA6287A}" type="slidenum">
              <a:rPr lang="en-CA" sz="1600" smtClean="0"/>
              <a:pPr algn="r"/>
              <a:t>‹#›</a:t>
            </a:fld>
            <a:endParaRPr lang="en-CA" sz="1600" dirty="0"/>
          </a:p>
        </p:txBody>
      </p:sp>
      <p:pic>
        <p:nvPicPr>
          <p:cNvPr id="13" name="Picture 2" descr="C:\Users\Natman\Desktop\by-nc-sa.png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1187624" y="6333885"/>
            <a:ext cx="1227138" cy="430212"/>
          </a:xfrm>
          <a:prstGeom prst="rect">
            <a:avLst/>
          </a:prstGeom>
          <a:noFill/>
        </p:spPr>
      </p:pic>
      <p:pic>
        <p:nvPicPr>
          <p:cNvPr id="14" name="Picture 4" descr="C:\Users\Natman\Desktop\lyryx-logo.png"/>
          <p:cNvPicPr>
            <a:picLocks noChangeAspect="1" noChangeArrowheads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107504" y="6442352"/>
            <a:ext cx="999745" cy="3048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4326593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2" r:id="rId1"/>
    <p:sldLayoutId id="2147483693" r:id="rId2"/>
    <p:sldLayoutId id="2147483694" r:id="rId3"/>
    <p:sldLayoutId id="2147483695" r:id="rId4"/>
    <p:sldLayoutId id="2147483696" r:id="rId5"/>
    <p:sldLayoutId id="2147483697" r:id="rId6"/>
    <p:sldLayoutId id="2147483698" r:id="rId7"/>
    <p:sldLayoutId id="2147483699" r:id="rId8"/>
    <p:sldLayoutId id="2147483700" r:id="rId9"/>
    <p:sldLayoutId id="2147483701" r:id="rId10"/>
    <p:sldLayoutId id="2147483702" r:id="rId11"/>
  </p:sldLayoutIdLst>
  <p:hf sldNum="0" hdr="0" ftr="0" dt="0"/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7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4400" dirty="0">
                <a:solidFill>
                  <a:srgbClr val="FF7D19"/>
                </a:solidFill>
              </a:rPr>
              <a:t>Chapter </a:t>
            </a:r>
            <a:r>
              <a:rPr lang="en-US" sz="4400" dirty="0" smtClean="0">
                <a:solidFill>
                  <a:srgbClr val="FF7D19"/>
                </a:solidFill>
              </a:rPr>
              <a:t>3</a:t>
            </a:r>
            <a:r>
              <a:rPr lang="en-US" dirty="0">
                <a:solidFill>
                  <a:srgbClr val="FF7D19"/>
                </a:solidFill>
              </a:rPr>
              <a:t/>
            </a:r>
            <a:br>
              <a:rPr lang="en-US" dirty="0">
                <a:solidFill>
                  <a:srgbClr val="FF7D19"/>
                </a:solidFill>
              </a:rPr>
            </a:br>
            <a:r>
              <a:rPr lang="en-US" sz="3600" dirty="0" smtClean="0">
                <a:solidFill>
                  <a:srgbClr val="FF7D19"/>
                </a:solidFill>
              </a:rPr>
              <a:t>Supply and Demand</a:t>
            </a:r>
            <a:endParaRPr lang="en-CA" sz="3600" dirty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755576" y="3645024"/>
            <a:ext cx="5754216" cy="1512416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en-US" sz="2000" dirty="0">
                <a:solidFill>
                  <a:srgbClr val="3E5D78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Principles of Microeconomics</a:t>
            </a:r>
          </a:p>
          <a:p>
            <a:pPr>
              <a:lnSpc>
                <a:spcPct val="80000"/>
              </a:lnSpc>
            </a:pPr>
            <a:r>
              <a:rPr lang="en-US" sz="2000">
                <a:solidFill>
                  <a:srgbClr val="3E5D78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Douglas Curtis &amp; Ian Irvine</a:t>
            </a:r>
            <a:endParaRPr lang="en-US" sz="2000" i="1">
              <a:solidFill>
                <a:srgbClr val="3E5D78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endParaRPr lang="en-US" sz="2000" dirty="0" smtClean="0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33400"/>
            <a:ext cx="8229600" cy="663352"/>
          </a:xfrm>
        </p:spPr>
        <p:txBody>
          <a:bodyPr>
            <a:normAutofit/>
          </a:bodyPr>
          <a:lstStyle/>
          <a:p>
            <a:r>
              <a:rPr lang="en-US" sz="3600" dirty="0">
                <a:solidFill>
                  <a:srgbClr val="FF7D19"/>
                </a:solidFill>
              </a:rPr>
              <a:t>Learning Outcomes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idx="1"/>
          </p:nvPr>
        </p:nvSpPr>
        <p:spPr>
          <a:xfrm>
            <a:off x="755576" y="1268761"/>
            <a:ext cx="7704137" cy="4680520"/>
          </a:xfrm>
        </p:spPr>
        <p:txBody>
          <a:bodyPr>
            <a:normAutofit lnSpcReduction="10000"/>
          </a:bodyPr>
          <a:lstStyle/>
          <a:p>
            <a:pPr>
              <a:lnSpc>
                <a:spcPct val="80000"/>
              </a:lnSpc>
              <a:buFontTx/>
              <a:buNone/>
            </a:pPr>
            <a:r>
              <a:rPr lang="en-US" sz="2000" i="1" dirty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By the end of the chapter you should </a:t>
            </a:r>
            <a:r>
              <a:rPr lang="en-US" sz="2000" i="1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understand…</a:t>
            </a:r>
          </a:p>
          <a:p>
            <a:pPr>
              <a:lnSpc>
                <a:spcPct val="80000"/>
              </a:lnSpc>
            </a:pPr>
            <a:r>
              <a:rPr lang="en-US" sz="2000" dirty="0" smtClean="0"/>
              <a:t>The market and trading</a:t>
            </a:r>
          </a:p>
          <a:p>
            <a:pPr marL="0" indent="0">
              <a:lnSpc>
                <a:spcPct val="80000"/>
              </a:lnSpc>
              <a:buNone/>
            </a:pPr>
            <a:endParaRPr lang="en-US" sz="2000" dirty="0"/>
          </a:p>
          <a:p>
            <a:pPr>
              <a:lnSpc>
                <a:spcPct val="80000"/>
              </a:lnSpc>
            </a:pPr>
            <a:r>
              <a:rPr lang="en-US" sz="2000" dirty="0"/>
              <a:t>Demand and supply </a:t>
            </a:r>
            <a:r>
              <a:rPr lang="en-US" sz="2000" dirty="0" smtClean="0"/>
              <a:t>curves: concepts and </a:t>
            </a:r>
            <a:r>
              <a:rPr lang="en-US" sz="2000" dirty="0"/>
              <a:t>equilibrium </a:t>
            </a:r>
            <a:r>
              <a:rPr lang="en-US" sz="2000" dirty="0" smtClean="0"/>
              <a:t>solutions</a:t>
            </a:r>
          </a:p>
          <a:p>
            <a:pPr marL="0" indent="0">
              <a:lnSpc>
                <a:spcPct val="80000"/>
              </a:lnSpc>
              <a:buNone/>
            </a:pPr>
            <a:endParaRPr lang="en-US" sz="2000" dirty="0"/>
          </a:p>
          <a:p>
            <a:pPr>
              <a:lnSpc>
                <a:spcPct val="80000"/>
              </a:lnSpc>
            </a:pPr>
            <a:r>
              <a:rPr lang="en-US" sz="2000" dirty="0" smtClean="0"/>
              <a:t>Non-price determinants of demand </a:t>
            </a:r>
          </a:p>
          <a:p>
            <a:pPr marL="0" indent="0">
              <a:lnSpc>
                <a:spcPct val="80000"/>
              </a:lnSpc>
              <a:buNone/>
            </a:pPr>
            <a:endParaRPr lang="en-US" sz="2000" dirty="0"/>
          </a:p>
          <a:p>
            <a:pPr>
              <a:lnSpc>
                <a:spcPct val="80000"/>
              </a:lnSpc>
            </a:pPr>
            <a:r>
              <a:rPr lang="en-US" sz="2000" dirty="0" smtClean="0"/>
              <a:t>Non-price determinants of supply </a:t>
            </a:r>
          </a:p>
          <a:p>
            <a:pPr marL="0" indent="0">
              <a:lnSpc>
                <a:spcPct val="80000"/>
              </a:lnSpc>
              <a:buNone/>
            </a:pPr>
            <a:endParaRPr lang="en-US" sz="2000" dirty="0"/>
          </a:p>
          <a:p>
            <a:pPr>
              <a:lnSpc>
                <a:spcPct val="80000"/>
              </a:lnSpc>
            </a:pPr>
            <a:r>
              <a:rPr lang="en-US" sz="2000" dirty="0"/>
              <a:t>Simultaneous shifts in supply and </a:t>
            </a:r>
            <a:r>
              <a:rPr lang="en-US" sz="2000" dirty="0" smtClean="0"/>
              <a:t>demand</a:t>
            </a:r>
          </a:p>
          <a:p>
            <a:pPr marL="0" indent="0">
              <a:lnSpc>
                <a:spcPct val="80000"/>
              </a:lnSpc>
              <a:buNone/>
            </a:pPr>
            <a:endParaRPr lang="en-US" sz="2000" dirty="0"/>
          </a:p>
          <a:p>
            <a:pPr>
              <a:lnSpc>
                <a:spcPct val="80000"/>
              </a:lnSpc>
            </a:pPr>
            <a:r>
              <a:rPr lang="en-US" sz="2000" dirty="0"/>
              <a:t>Free and managed </a:t>
            </a:r>
            <a:r>
              <a:rPr lang="en-US" sz="2000" dirty="0" smtClean="0"/>
              <a:t>markets</a:t>
            </a:r>
          </a:p>
          <a:p>
            <a:pPr marL="0" indent="0">
              <a:lnSpc>
                <a:spcPct val="80000"/>
              </a:lnSpc>
              <a:buNone/>
            </a:pPr>
            <a:endParaRPr lang="en-US" sz="2000" dirty="0"/>
          </a:p>
          <a:p>
            <a:pPr>
              <a:lnSpc>
                <a:spcPct val="80000"/>
              </a:lnSpc>
            </a:pPr>
            <a:r>
              <a:rPr lang="en-US" sz="2000" dirty="0"/>
              <a:t>From individuals to </a:t>
            </a:r>
            <a:r>
              <a:rPr lang="en-US" sz="2000" dirty="0" smtClean="0"/>
              <a:t>markets</a:t>
            </a:r>
          </a:p>
          <a:p>
            <a:pPr marL="0" indent="0">
              <a:lnSpc>
                <a:spcPct val="80000"/>
              </a:lnSpc>
              <a:buNone/>
            </a:pPr>
            <a:endParaRPr lang="en-US" sz="2000" dirty="0" smtClean="0"/>
          </a:p>
          <a:p>
            <a:pPr>
              <a:lnSpc>
                <a:spcPct val="80000"/>
              </a:lnSpc>
            </a:pPr>
            <a:r>
              <a:rPr lang="en-US" sz="2000" dirty="0" smtClean="0"/>
              <a:t>Useful techniques – demand and supply equations</a:t>
            </a:r>
            <a:endParaRPr lang="en-US" sz="20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>
                <a:solidFill>
                  <a:srgbClr val="FF7D19"/>
                </a:solidFill>
              </a:rPr>
              <a:t>Some Key Terms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idx="1"/>
          </p:nvPr>
        </p:nvSpPr>
        <p:spPr>
          <a:xfrm>
            <a:off x="251520" y="1412776"/>
            <a:ext cx="8712968" cy="4824536"/>
          </a:xfrm>
        </p:spPr>
        <p:txBody>
          <a:bodyPr>
            <a:normAutofit/>
          </a:bodyPr>
          <a:lstStyle/>
          <a:p>
            <a:r>
              <a:rPr lang="en-US" sz="2000" i="1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Market:</a:t>
            </a:r>
            <a:r>
              <a:rPr lang="en-US" sz="2000" i="1" dirty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000" dirty="0" smtClean="0"/>
              <a:t>a </a:t>
            </a:r>
            <a:r>
              <a:rPr lang="en-US" sz="2000" dirty="0"/>
              <a:t>set of arrangements by which buyers and sellers </a:t>
            </a:r>
            <a:r>
              <a:rPr lang="en-US" sz="2000" dirty="0" smtClean="0"/>
              <a:t>interact in order to </a:t>
            </a:r>
            <a:r>
              <a:rPr lang="en-US" sz="2000" dirty="0"/>
              <a:t>exchange goods or </a:t>
            </a:r>
            <a:r>
              <a:rPr lang="en-US" sz="2000" dirty="0" smtClean="0"/>
              <a:t>services</a:t>
            </a:r>
          </a:p>
          <a:p>
            <a:pPr marL="0" indent="0">
              <a:buNone/>
            </a:pPr>
            <a:endParaRPr lang="en-US" sz="2000" dirty="0" smtClean="0"/>
          </a:p>
          <a:p>
            <a:r>
              <a:rPr lang="en-US" sz="2000" i="1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Demand: </a:t>
            </a:r>
            <a:r>
              <a:rPr lang="en-US" sz="2000" dirty="0" smtClean="0"/>
              <a:t>the </a:t>
            </a:r>
            <a:r>
              <a:rPr lang="en-US" sz="2000" dirty="0"/>
              <a:t>quantity of a good buyers wish to purchase at each conceivable </a:t>
            </a:r>
            <a:r>
              <a:rPr lang="en-US" sz="2000" dirty="0" smtClean="0"/>
              <a:t>price</a:t>
            </a:r>
          </a:p>
          <a:p>
            <a:pPr marL="0" indent="0">
              <a:buNone/>
            </a:pPr>
            <a:endParaRPr lang="en-US" sz="2000" dirty="0"/>
          </a:p>
          <a:p>
            <a:r>
              <a:rPr lang="en-US" sz="2000" i="1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Supply: </a:t>
            </a:r>
            <a:r>
              <a:rPr lang="en-US" sz="2000" dirty="0" smtClean="0"/>
              <a:t>the </a:t>
            </a:r>
            <a:r>
              <a:rPr lang="en-US" sz="2000" dirty="0"/>
              <a:t>quantity of a good sellers wish to sell at each conceivable price</a:t>
            </a:r>
          </a:p>
          <a:p>
            <a:pPr algn="r">
              <a:buFontTx/>
              <a:buNone/>
            </a:pPr>
            <a:endParaRPr lang="en-US" sz="2000" dirty="0" smtClean="0"/>
          </a:p>
          <a:p>
            <a:pPr algn="r">
              <a:buFontTx/>
              <a:buNone/>
            </a:pPr>
            <a:r>
              <a:rPr lang="en-US" sz="2000" i="1" dirty="0" smtClean="0">
                <a:solidFill>
                  <a:srgbClr val="3E5D78"/>
                </a:solidFill>
              </a:rPr>
              <a:t>Illustrated</a:t>
            </a:r>
            <a:r>
              <a:rPr lang="en-US" sz="2000" i="1" dirty="0">
                <a:solidFill>
                  <a:srgbClr val="3E5D78"/>
                </a:solidFill>
              </a:rPr>
              <a:t>…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3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 uiExpand="1" build="p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990600"/>
          </a:xfrm>
        </p:spPr>
        <p:txBody>
          <a:bodyPr>
            <a:normAutofit/>
          </a:bodyPr>
          <a:lstStyle/>
          <a:p>
            <a:r>
              <a:rPr lang="en-US" sz="3600" dirty="0" smtClean="0">
                <a:solidFill>
                  <a:srgbClr val="FF7D19"/>
                </a:solidFill>
              </a:rPr>
              <a:t>Some Key Terms</a:t>
            </a:r>
            <a:endParaRPr lang="en-US" sz="3600" dirty="0">
              <a:solidFill>
                <a:srgbClr val="FF7D19"/>
              </a:solidFill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4876800"/>
          </a:xfrm>
        </p:spPr>
        <p:txBody>
          <a:bodyPr>
            <a:normAutofit/>
          </a:bodyPr>
          <a:lstStyle/>
          <a:p>
            <a:r>
              <a:rPr lang="en-CA" sz="2000" i="1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Quantity demanded </a:t>
            </a:r>
            <a:r>
              <a:rPr lang="en-CA" sz="2000" dirty="0" smtClean="0"/>
              <a:t>is the exact quantity purchased at a given price</a:t>
            </a:r>
          </a:p>
          <a:p>
            <a:pPr lvl="1"/>
            <a:r>
              <a:rPr lang="en-CA" dirty="0" smtClean="0"/>
              <a:t>Think in terms of one value</a:t>
            </a:r>
          </a:p>
          <a:p>
            <a:pPr marL="274320" lvl="1" indent="0">
              <a:buNone/>
            </a:pPr>
            <a:endParaRPr lang="en-CA" dirty="0" smtClean="0"/>
          </a:p>
          <a:p>
            <a:r>
              <a:rPr lang="en-CA" sz="2000" i="1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Quantity supplied </a:t>
            </a:r>
            <a:r>
              <a:rPr lang="en-CA" sz="2000" dirty="0" smtClean="0"/>
              <a:t>is the exact quantity supplied at a given price</a:t>
            </a:r>
          </a:p>
          <a:p>
            <a:pPr lvl="1"/>
            <a:r>
              <a:rPr lang="en-CA" dirty="0" smtClean="0"/>
              <a:t>Think in terms of one value</a:t>
            </a:r>
          </a:p>
          <a:p>
            <a:pPr marL="274320" lvl="1" indent="0">
              <a:buNone/>
            </a:pPr>
            <a:endParaRPr lang="en-CA" dirty="0" smtClean="0"/>
          </a:p>
          <a:p>
            <a:r>
              <a:rPr lang="en-CA" sz="2000" dirty="0" smtClean="0"/>
              <a:t>At the </a:t>
            </a:r>
            <a:r>
              <a:rPr lang="en-CA" sz="2000" i="1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equilibrium price</a:t>
            </a:r>
            <a:r>
              <a:rPr lang="en-CA" sz="2000" dirty="0" smtClean="0"/>
              <a:t>:</a:t>
            </a:r>
          </a:p>
          <a:p>
            <a:pPr marL="0" indent="0">
              <a:buNone/>
            </a:pPr>
            <a:r>
              <a:rPr lang="en-CA" sz="2000" dirty="0"/>
              <a:t>	</a:t>
            </a:r>
            <a:r>
              <a:rPr lang="en-CA" sz="2000" dirty="0" smtClean="0"/>
              <a:t>	 quantity demanded = quantity supplied</a:t>
            </a:r>
          </a:p>
          <a:p>
            <a:pPr marL="0" indent="0">
              <a:buNone/>
            </a:pPr>
            <a:endParaRPr lang="en-CA" sz="2000" dirty="0" smtClean="0"/>
          </a:p>
          <a:p>
            <a:r>
              <a:rPr lang="en-CA" sz="2000" dirty="0" smtClean="0"/>
              <a:t>We say that this price </a:t>
            </a:r>
            <a:r>
              <a:rPr lang="en-CA" sz="2000" dirty="0" smtClean="0">
                <a:solidFill>
                  <a:srgbClr val="3E5D78"/>
                </a:solidFill>
              </a:rPr>
              <a:t>clears the market</a:t>
            </a:r>
          </a:p>
          <a:p>
            <a:endParaRPr 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8" name="Rectangle 4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>
                <a:solidFill>
                  <a:srgbClr val="FF7D19"/>
                </a:solidFill>
              </a:rPr>
              <a:t>Demand and </a:t>
            </a:r>
            <a:r>
              <a:rPr lang="en-US" sz="3600" dirty="0" smtClean="0">
                <a:solidFill>
                  <a:srgbClr val="FF7D19"/>
                </a:solidFill>
              </a:rPr>
              <a:t>Supply of Natural Gas</a:t>
            </a:r>
            <a:endParaRPr lang="en-US" sz="3600" dirty="0">
              <a:solidFill>
                <a:srgbClr val="FF7D19"/>
              </a:solidFill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378295"/>
            <a:ext cx="4662990" cy="49685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442" name="Oval 58"/>
          <p:cNvSpPr>
            <a:spLocks noChangeArrowheads="1"/>
          </p:cNvSpPr>
          <p:nvPr/>
        </p:nvSpPr>
        <p:spPr bwMode="auto">
          <a:xfrm>
            <a:off x="1763688" y="3098205"/>
            <a:ext cx="575841" cy="431651"/>
          </a:xfrm>
          <a:prstGeom prst="ellipse">
            <a:avLst/>
          </a:prstGeom>
          <a:noFill/>
          <a:ln w="38100">
            <a:solidFill>
              <a:schemeClr val="accent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16443" name="Rectangle 59"/>
          <p:cNvSpPr>
            <a:spLocks noChangeArrowheads="1"/>
          </p:cNvSpPr>
          <p:nvPr/>
        </p:nvSpPr>
        <p:spPr bwMode="auto">
          <a:xfrm>
            <a:off x="323528" y="1881042"/>
            <a:ext cx="3024336" cy="4487328"/>
          </a:xfrm>
          <a:prstGeom prst="rect">
            <a:avLst/>
          </a:prstGeom>
          <a:noFill/>
          <a:ln w="38100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16444" name="Text Box 60"/>
          <p:cNvSpPr txBox="1">
            <a:spLocks noChangeArrowheads="1"/>
          </p:cNvSpPr>
          <p:nvPr/>
        </p:nvSpPr>
        <p:spPr bwMode="auto">
          <a:xfrm>
            <a:off x="5562587" y="1665400"/>
            <a:ext cx="31686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Char char="•"/>
            </a:pPr>
            <a:r>
              <a:rPr lang="en-US" sz="2400" dirty="0"/>
              <a:t>Quantity demanded</a:t>
            </a:r>
          </a:p>
        </p:txBody>
      </p:sp>
      <p:sp>
        <p:nvSpPr>
          <p:cNvPr id="16445" name="Text Box 61"/>
          <p:cNvSpPr txBox="1">
            <a:spLocks noChangeArrowheads="1"/>
          </p:cNvSpPr>
          <p:nvPr/>
        </p:nvSpPr>
        <p:spPr bwMode="auto">
          <a:xfrm>
            <a:off x="5562587" y="2420888"/>
            <a:ext cx="31686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Char char="•"/>
            </a:pPr>
            <a:r>
              <a:rPr lang="en-US" sz="2400" dirty="0"/>
              <a:t>Demand</a:t>
            </a:r>
          </a:p>
        </p:txBody>
      </p:sp>
      <p:sp>
        <p:nvSpPr>
          <p:cNvPr id="16446" name="Text Box 62"/>
          <p:cNvSpPr txBox="1">
            <a:spLocks noChangeArrowheads="1"/>
          </p:cNvSpPr>
          <p:nvPr/>
        </p:nvSpPr>
        <p:spPr bwMode="auto">
          <a:xfrm>
            <a:off x="5580063" y="3114358"/>
            <a:ext cx="316865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Char char="•"/>
            </a:pPr>
            <a:r>
              <a:rPr lang="en-US" sz="2400" dirty="0"/>
              <a:t> </a:t>
            </a:r>
            <a:r>
              <a:rPr lang="en-US" sz="2400" dirty="0" smtClean="0"/>
              <a:t>Similarly; </a:t>
            </a:r>
            <a:r>
              <a:rPr lang="en-US" sz="2400" dirty="0"/>
              <a:t>supply and quantity supplied</a:t>
            </a:r>
          </a:p>
        </p:txBody>
      </p:sp>
      <p:graphicFrame>
        <p:nvGraphicFramePr>
          <p:cNvPr id="15" name="Diagram 14"/>
          <p:cNvGraphicFramePr/>
          <p:nvPr>
            <p:extLst>
              <p:ext uri="{D42A27DB-BD31-4B8C-83A1-F6EECF244321}">
                <p14:modId xmlns:p14="http://schemas.microsoft.com/office/powerpoint/2010/main" val="3691966187"/>
              </p:ext>
            </p:extLst>
          </p:nvPr>
        </p:nvGraphicFramePr>
        <p:xfrm>
          <a:off x="5904247" y="4137664"/>
          <a:ext cx="2826989" cy="190897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4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4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3" dur="500"/>
                                        <p:tgtEl>
                                          <p:spTgt spid="164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64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4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2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4" dur="500"/>
                                        <p:tgtEl>
                                          <p:spTgt spid="164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9" dur="500"/>
                                        <p:tgtEl>
                                          <p:spTgt spid="164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442" grpId="0" animBg="1"/>
      <p:bldP spid="16443" grpId="0" animBg="1"/>
      <p:bldP spid="16444" grpId="1"/>
      <p:bldP spid="16445" grpId="1"/>
      <p:bldP spid="16446" grpId="0"/>
      <p:bldGraphic spid="15" grpId="0">
        <p:bldAsOne/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>
                <a:solidFill>
                  <a:srgbClr val="FF7D19"/>
                </a:solidFill>
              </a:rPr>
              <a:t>The Equilibrium </a:t>
            </a:r>
            <a:r>
              <a:rPr lang="en-US" sz="3600" dirty="0" smtClean="0">
                <a:solidFill>
                  <a:srgbClr val="FF7D19"/>
                </a:solidFill>
              </a:rPr>
              <a:t>Price</a:t>
            </a:r>
            <a:endParaRPr lang="en-US" sz="3600" dirty="0">
              <a:solidFill>
                <a:srgbClr val="FF7D19"/>
              </a:solidFill>
            </a:endParaRPr>
          </a:p>
        </p:txBody>
      </p:sp>
      <p:graphicFrame>
        <p:nvGraphicFramePr>
          <p:cNvPr id="18543" name="Group 11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77204650"/>
              </p:ext>
            </p:extLst>
          </p:nvPr>
        </p:nvGraphicFramePr>
        <p:xfrm>
          <a:off x="301626" y="1372617"/>
          <a:ext cx="7078686" cy="4936705"/>
        </p:xfrm>
        <a:graphic>
          <a:graphicData uri="http://schemas.openxmlformats.org/drawingml/2006/table">
            <a:tbl>
              <a:tblPr>
                <a:effectLst>
                  <a:outerShdw blurRad="50800" dist="50800" dir="5400000" algn="ctr" rotWithShape="0">
                    <a:schemeClr val="bg2"/>
                  </a:outerShdw>
                </a:effectLst>
              </a:tblPr>
              <a:tblGrid>
                <a:gridCol w="1157278"/>
                <a:gridCol w="1488682"/>
                <a:gridCol w="1241444"/>
                <a:gridCol w="3191282"/>
              </a:tblGrid>
              <a:tr h="41160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Price</a:t>
                      </a:r>
                    </a:p>
                  </a:txBody>
                  <a:tcPr marL="121339" marR="12133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Demand</a:t>
                      </a:r>
                    </a:p>
                  </a:txBody>
                  <a:tcPr marL="121339" marR="12133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Supply</a:t>
                      </a:r>
                    </a:p>
                  </a:txBody>
                  <a:tcPr marL="121339" marR="12133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Excess Demand/Supply</a:t>
                      </a:r>
                    </a:p>
                  </a:txBody>
                  <a:tcPr marL="121339" marR="12133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</a:tr>
              <a:tr h="41160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10</a:t>
                      </a:r>
                    </a:p>
                  </a:txBody>
                  <a:tcPr marL="121339" marR="12133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0</a:t>
                      </a:r>
                    </a:p>
                  </a:txBody>
                  <a:tcPr marL="121339" marR="12133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18</a:t>
                      </a:r>
                    </a:p>
                  </a:txBody>
                  <a:tcPr marL="121339" marR="12133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 rowSpan="6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121339" marR="12133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</a:tr>
              <a:tr h="41160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9</a:t>
                      </a:r>
                    </a:p>
                  </a:txBody>
                  <a:tcPr marL="121339" marR="12133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1</a:t>
                      </a:r>
                    </a:p>
                  </a:txBody>
                  <a:tcPr marL="121339" marR="12133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16</a:t>
                      </a:r>
                    </a:p>
                  </a:txBody>
                  <a:tcPr marL="121339" marR="12133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121339" marR="12133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</a:tr>
              <a:tr h="41160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8</a:t>
                      </a:r>
                    </a:p>
                  </a:txBody>
                  <a:tcPr marL="121339" marR="12133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2</a:t>
                      </a:r>
                    </a:p>
                  </a:txBody>
                  <a:tcPr marL="121339" marR="12133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14</a:t>
                      </a:r>
                    </a:p>
                  </a:txBody>
                  <a:tcPr marL="121339" marR="12133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121339" marR="12133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</a:tr>
              <a:tr h="41160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7</a:t>
                      </a:r>
                    </a:p>
                  </a:txBody>
                  <a:tcPr marL="121339" marR="12133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3</a:t>
                      </a:r>
                    </a:p>
                  </a:txBody>
                  <a:tcPr marL="121339" marR="12133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12</a:t>
                      </a:r>
                    </a:p>
                  </a:txBody>
                  <a:tcPr marL="121339" marR="12133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121339" marR="12133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</a:tr>
              <a:tr h="41160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6</a:t>
                      </a:r>
                    </a:p>
                  </a:txBody>
                  <a:tcPr marL="121339" marR="12133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4</a:t>
                      </a:r>
                    </a:p>
                  </a:txBody>
                  <a:tcPr marL="121339" marR="12133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10</a:t>
                      </a:r>
                    </a:p>
                  </a:txBody>
                  <a:tcPr marL="121339" marR="12133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121339" marR="12133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</a:tr>
              <a:tr h="41030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5</a:t>
                      </a:r>
                    </a:p>
                  </a:txBody>
                  <a:tcPr marL="121339" marR="12133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5</a:t>
                      </a:r>
                    </a:p>
                  </a:txBody>
                  <a:tcPr marL="121339" marR="12133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8</a:t>
                      </a:r>
                    </a:p>
                  </a:txBody>
                  <a:tcPr marL="121339" marR="12133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121339" marR="12133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</a:tr>
              <a:tr h="41290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4</a:t>
                      </a:r>
                    </a:p>
                  </a:txBody>
                  <a:tcPr marL="121339" marR="12133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6</a:t>
                      </a:r>
                    </a:p>
                  </a:txBody>
                  <a:tcPr marL="121339" marR="12133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6</a:t>
                      </a:r>
                    </a:p>
                  </a:txBody>
                  <a:tcPr marL="121339" marR="12133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121339" marR="12133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</a:tr>
              <a:tr h="41030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3</a:t>
                      </a:r>
                    </a:p>
                  </a:txBody>
                  <a:tcPr marL="121339" marR="12133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7</a:t>
                      </a:r>
                    </a:p>
                  </a:txBody>
                  <a:tcPr marL="121339" marR="12133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4</a:t>
                      </a:r>
                    </a:p>
                  </a:txBody>
                  <a:tcPr marL="121339" marR="12133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 rowSpan="4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121339" marR="12133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</a:tr>
              <a:tr h="41160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2</a:t>
                      </a:r>
                    </a:p>
                  </a:txBody>
                  <a:tcPr marL="121339" marR="12133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8</a:t>
                      </a:r>
                    </a:p>
                  </a:txBody>
                  <a:tcPr marL="121339" marR="12133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8</a:t>
                      </a:r>
                    </a:p>
                  </a:txBody>
                  <a:tcPr marL="121339" marR="12133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121339" marR="12133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</a:tr>
              <a:tr h="41160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1</a:t>
                      </a:r>
                    </a:p>
                  </a:txBody>
                  <a:tcPr marL="121339" marR="12133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9</a:t>
                      </a:r>
                    </a:p>
                  </a:txBody>
                  <a:tcPr marL="121339" marR="12133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0</a:t>
                      </a:r>
                    </a:p>
                  </a:txBody>
                  <a:tcPr marL="121339" marR="12133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121339" marR="12133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</a:tr>
              <a:tr h="41030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0</a:t>
                      </a:r>
                    </a:p>
                  </a:txBody>
                  <a:tcPr marL="121339" marR="12133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10</a:t>
                      </a:r>
                    </a:p>
                  </a:txBody>
                  <a:tcPr marL="121339" marR="12133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0</a:t>
                      </a:r>
                    </a:p>
                  </a:txBody>
                  <a:tcPr marL="121339" marR="12133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121339" marR="12133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</a:tr>
            </a:tbl>
          </a:graphicData>
        </a:graphic>
      </p:graphicFrame>
      <p:sp>
        <p:nvSpPr>
          <p:cNvPr id="18544" name="Rectangle 112"/>
          <p:cNvSpPr>
            <a:spLocks noChangeArrowheads="1"/>
          </p:cNvSpPr>
          <p:nvPr/>
        </p:nvSpPr>
        <p:spPr bwMode="auto">
          <a:xfrm>
            <a:off x="323525" y="1807208"/>
            <a:ext cx="3888433" cy="2341872"/>
          </a:xfrm>
          <a:prstGeom prst="rect">
            <a:avLst/>
          </a:prstGeom>
          <a:noFill/>
          <a:ln w="38100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18545" name="Text Box 113"/>
          <p:cNvSpPr txBox="1">
            <a:spLocks noChangeArrowheads="1"/>
          </p:cNvSpPr>
          <p:nvPr/>
        </p:nvSpPr>
        <p:spPr bwMode="auto">
          <a:xfrm>
            <a:off x="4429490" y="4969548"/>
            <a:ext cx="2735263" cy="100488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dirty="0">
                <a:solidFill>
                  <a:schemeClr val="bg1"/>
                </a:solidFill>
              </a:rPr>
              <a:t>Demand &gt; Supply</a:t>
            </a:r>
          </a:p>
          <a:p>
            <a:pPr>
              <a:spcBef>
                <a:spcPct val="50000"/>
              </a:spcBef>
            </a:pPr>
            <a:r>
              <a:rPr lang="en-US" sz="2400" dirty="0">
                <a:solidFill>
                  <a:schemeClr val="bg1"/>
                </a:solidFill>
              </a:rPr>
              <a:t>Excess Demand</a:t>
            </a:r>
          </a:p>
        </p:txBody>
      </p:sp>
      <p:sp>
        <p:nvSpPr>
          <p:cNvPr id="18546" name="Rectangle 114"/>
          <p:cNvSpPr>
            <a:spLocks noChangeArrowheads="1"/>
          </p:cNvSpPr>
          <p:nvPr/>
        </p:nvSpPr>
        <p:spPr bwMode="auto">
          <a:xfrm>
            <a:off x="323526" y="4751913"/>
            <a:ext cx="3888433" cy="1440159"/>
          </a:xfrm>
          <a:prstGeom prst="rect">
            <a:avLst/>
          </a:prstGeom>
          <a:noFill/>
          <a:ln w="38100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18547" name="Text Box 115"/>
          <p:cNvSpPr txBox="1">
            <a:spLocks noChangeArrowheads="1"/>
          </p:cNvSpPr>
          <p:nvPr/>
        </p:nvSpPr>
        <p:spPr bwMode="auto">
          <a:xfrm>
            <a:off x="4531459" y="2348880"/>
            <a:ext cx="2735263" cy="1004887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dirty="0">
                <a:solidFill>
                  <a:schemeClr val="bg1"/>
                </a:solidFill>
              </a:rPr>
              <a:t>Supply &gt; Demand</a:t>
            </a:r>
          </a:p>
          <a:p>
            <a:pPr>
              <a:spcBef>
                <a:spcPct val="50000"/>
              </a:spcBef>
            </a:pPr>
            <a:r>
              <a:rPr lang="en-US" sz="2400" dirty="0">
                <a:solidFill>
                  <a:schemeClr val="bg1"/>
                </a:solidFill>
              </a:rPr>
              <a:t>Excess Supply</a:t>
            </a:r>
          </a:p>
        </p:txBody>
      </p:sp>
      <p:sp>
        <p:nvSpPr>
          <p:cNvPr id="18548" name="Text Box 116"/>
          <p:cNvSpPr txBox="1">
            <a:spLocks noChangeArrowheads="1"/>
          </p:cNvSpPr>
          <p:nvPr/>
        </p:nvSpPr>
        <p:spPr bwMode="auto">
          <a:xfrm>
            <a:off x="5148064" y="4221088"/>
            <a:ext cx="27352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i="1" dirty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Equilibrium</a:t>
            </a:r>
          </a:p>
        </p:txBody>
      </p:sp>
      <p:sp>
        <p:nvSpPr>
          <p:cNvPr id="18549" name="Rectangle 117"/>
          <p:cNvSpPr>
            <a:spLocks noChangeArrowheads="1"/>
          </p:cNvSpPr>
          <p:nvPr/>
        </p:nvSpPr>
        <p:spPr bwMode="auto">
          <a:xfrm>
            <a:off x="323528" y="4221089"/>
            <a:ext cx="7056784" cy="4572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64" name="TextBox 63"/>
          <p:cNvSpPr txBox="1"/>
          <p:nvPr/>
        </p:nvSpPr>
        <p:spPr>
          <a:xfrm>
            <a:off x="4427984" y="1052736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6</a:t>
            </a:r>
            <a:endParaRPr lang="en-CA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091281" y="6874623"/>
            <a:ext cx="93610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/>
              <a:t>Ch 3.2</a:t>
            </a:r>
            <a:endParaRPr lang="en-US" sz="12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9" dur="500"/>
                                        <p:tgtEl>
                                          <p:spTgt spid="185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6" dur="500"/>
                                        <p:tgtEl>
                                          <p:spTgt spid="185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85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544" grpId="0" animBg="1"/>
      <p:bldP spid="18545" grpId="0" animBg="1"/>
      <p:bldP spid="18546" grpId="0" animBg="1"/>
      <p:bldP spid="18547" grpId="0" animBg="1"/>
      <p:bldP spid="18548" grpId="0"/>
      <p:bldP spid="1854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sz="3600" dirty="0" smtClean="0">
                <a:solidFill>
                  <a:srgbClr val="FF7D19"/>
                </a:solidFill>
              </a:rPr>
              <a:t>Demand and Supply Curves</a:t>
            </a:r>
            <a:endParaRPr lang="en-CA" sz="3600" dirty="0">
              <a:solidFill>
                <a:srgbClr val="FF7D19"/>
              </a:solidFill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CA" sz="2000" dirty="0" smtClean="0"/>
              <a:t>The </a:t>
            </a:r>
            <a:r>
              <a:rPr lang="en-CA" sz="2000" i="1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demand curve</a:t>
            </a:r>
            <a:r>
              <a:rPr lang="en-CA" sz="2000" i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CA" sz="2000" dirty="0" smtClean="0"/>
              <a:t>is a two-dimensional graph of the demand function</a:t>
            </a:r>
          </a:p>
          <a:p>
            <a:pPr marL="0" indent="0">
              <a:buNone/>
            </a:pPr>
            <a:endParaRPr lang="en-CA" sz="2000" dirty="0" smtClean="0"/>
          </a:p>
          <a:p>
            <a:r>
              <a:rPr lang="en-CA" sz="2000" dirty="0" smtClean="0"/>
              <a:t>The </a:t>
            </a:r>
            <a:r>
              <a:rPr lang="en-CA" sz="2000" i="1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supply curve</a:t>
            </a:r>
            <a:r>
              <a:rPr lang="en-CA" sz="2000" i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CA" sz="2000" dirty="0" smtClean="0"/>
              <a:t>is a two dimensional graph of the supply function</a:t>
            </a:r>
          </a:p>
          <a:p>
            <a:pPr marL="0" indent="0">
              <a:buNone/>
            </a:pPr>
            <a:endParaRPr lang="en-CA" sz="2000" dirty="0" smtClean="0"/>
          </a:p>
          <a:p>
            <a:r>
              <a:rPr lang="en-CA" sz="2000" dirty="0" smtClean="0"/>
              <a:t>When drawing them, </a:t>
            </a:r>
            <a:r>
              <a:rPr lang="en-CA" sz="2000" dirty="0" smtClean="0">
                <a:solidFill>
                  <a:srgbClr val="3E5D78"/>
                </a:solidFill>
              </a:rPr>
              <a:t>all factors except price are held fixed</a:t>
            </a:r>
            <a:endParaRPr lang="en-CA" sz="2000" dirty="0">
              <a:solidFill>
                <a:srgbClr val="3E5D78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123728" y="1052736"/>
            <a:ext cx="43204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3600" dirty="0" smtClean="0">
                <a:solidFill>
                  <a:srgbClr val="FF7D19"/>
                </a:solidFill>
              </a:rPr>
              <a:t>The </a:t>
            </a:r>
            <a:r>
              <a:rPr lang="en-CA" sz="3600" dirty="0">
                <a:solidFill>
                  <a:srgbClr val="FF7D19"/>
                </a:solidFill>
              </a:rPr>
              <a:t>D</a:t>
            </a:r>
            <a:r>
              <a:rPr lang="en-CA" sz="3600" dirty="0" smtClean="0">
                <a:solidFill>
                  <a:srgbClr val="FF7D19"/>
                </a:solidFill>
              </a:rPr>
              <a:t>emand Curve</a:t>
            </a:r>
            <a:endParaRPr lang="en-CA" sz="3600" dirty="0">
              <a:solidFill>
                <a:srgbClr val="FF7D19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547664" y="5157192"/>
            <a:ext cx="612068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/>
              <a:t>Each point defines a pair of values from the table.</a:t>
            </a:r>
          </a:p>
          <a:p>
            <a:r>
              <a:rPr lang="en-CA" dirty="0" smtClean="0"/>
              <a:t>The line through the points is a straight line with vertical intercept value = $10 and slope = -</a:t>
            </a:r>
            <a:r>
              <a:rPr lang="en-CA" dirty="0"/>
              <a:t>1</a:t>
            </a:r>
          </a:p>
        </p:txBody>
      </p:sp>
      <p:graphicFrame>
        <p:nvGraphicFramePr>
          <p:cNvPr id="6" name="Chart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10786128"/>
              </p:ext>
            </p:extLst>
          </p:nvPr>
        </p:nvGraphicFramePr>
        <p:xfrm>
          <a:off x="2286000" y="2057400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152696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Graphic spid="6" grpId="0">
        <p:bldAsOne/>
      </p:bldGraphic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195736" y="404664"/>
            <a:ext cx="41044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3600" dirty="0" smtClean="0">
                <a:solidFill>
                  <a:srgbClr val="FF7D19"/>
                </a:solidFill>
              </a:rPr>
              <a:t>The Supply Curve</a:t>
            </a:r>
            <a:endParaRPr lang="en-CA" sz="3600" dirty="0">
              <a:solidFill>
                <a:srgbClr val="FF7D19"/>
              </a:solidFill>
            </a:endParaRPr>
          </a:p>
        </p:txBody>
      </p:sp>
      <p:graphicFrame>
        <p:nvGraphicFramePr>
          <p:cNvPr id="4" name="Chart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54276850"/>
              </p:ext>
            </p:extLst>
          </p:nvPr>
        </p:nvGraphicFramePr>
        <p:xfrm>
          <a:off x="2185373" y="1268760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133364" y="4149080"/>
            <a:ext cx="669674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CA" dirty="0" smtClean="0">
                <a:solidFill>
                  <a:srgbClr val="292934"/>
                </a:solidFill>
              </a:rPr>
              <a:t>Each </a:t>
            </a:r>
            <a:r>
              <a:rPr lang="en-CA" dirty="0">
                <a:solidFill>
                  <a:srgbClr val="292934"/>
                </a:solidFill>
              </a:rPr>
              <a:t>point defines a pair of values from the table</a:t>
            </a:r>
            <a:r>
              <a:rPr lang="en-CA" dirty="0" smtClean="0">
                <a:solidFill>
                  <a:srgbClr val="292934"/>
                </a:solidFill>
              </a:rPr>
              <a:t>.</a:t>
            </a:r>
          </a:p>
          <a:p>
            <a:pPr lvl="0"/>
            <a:endParaRPr lang="en-CA" dirty="0" smtClean="0">
              <a:solidFill>
                <a:srgbClr val="292934"/>
              </a:solidFill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CA" dirty="0" smtClean="0">
                <a:solidFill>
                  <a:srgbClr val="292934"/>
                </a:solidFill>
              </a:rPr>
              <a:t>The </a:t>
            </a:r>
            <a:r>
              <a:rPr lang="en-CA" dirty="0">
                <a:solidFill>
                  <a:srgbClr val="292934"/>
                </a:solidFill>
              </a:rPr>
              <a:t>slope of this curve is 0.5: For each unit change in the Y variable there is a two-unit change in the X variable</a:t>
            </a:r>
            <a:r>
              <a:rPr lang="en-CA" dirty="0" smtClean="0">
                <a:solidFill>
                  <a:srgbClr val="292934"/>
                </a:solidFill>
              </a:rPr>
              <a:t>.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CA" dirty="0">
              <a:solidFill>
                <a:srgbClr val="292934"/>
              </a:solidFill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CA" dirty="0" smtClean="0">
                <a:solidFill>
                  <a:srgbClr val="292934"/>
                </a:solidFill>
              </a:rPr>
              <a:t>The </a:t>
            </a:r>
            <a:r>
              <a:rPr lang="en-CA" dirty="0">
                <a:solidFill>
                  <a:srgbClr val="292934"/>
                </a:solidFill>
              </a:rPr>
              <a:t>line through the points is a straight line with vertical intercept value = $</a:t>
            </a:r>
            <a:r>
              <a:rPr lang="en-CA" dirty="0" smtClean="0">
                <a:solidFill>
                  <a:srgbClr val="292934"/>
                </a:solidFill>
              </a:rPr>
              <a:t>1 </a:t>
            </a:r>
            <a:r>
              <a:rPr lang="en-CA" dirty="0">
                <a:solidFill>
                  <a:srgbClr val="292934"/>
                </a:solidFill>
              </a:rPr>
              <a:t>and slope = </a:t>
            </a:r>
            <a:r>
              <a:rPr lang="en-CA" dirty="0" smtClean="0">
                <a:solidFill>
                  <a:srgbClr val="292934"/>
                </a:solidFill>
              </a:rPr>
              <a:t>+ 0.5</a:t>
            </a:r>
            <a:endParaRPr lang="en-CA" dirty="0">
              <a:solidFill>
                <a:srgbClr val="29293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71429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4" name="Rectangle 4"/>
          <p:cNvSpPr>
            <a:spLocks noGrp="1" noChangeArrowheads="1"/>
          </p:cNvSpPr>
          <p:nvPr>
            <p:ph type="title"/>
          </p:nvPr>
        </p:nvSpPr>
        <p:spPr>
          <a:xfrm>
            <a:off x="835165" y="332656"/>
            <a:ext cx="7278855" cy="990600"/>
          </a:xfrm>
        </p:spPr>
        <p:txBody>
          <a:bodyPr>
            <a:normAutofit/>
          </a:bodyPr>
          <a:lstStyle/>
          <a:p>
            <a:r>
              <a:rPr lang="en-US" sz="3600" dirty="0">
                <a:solidFill>
                  <a:srgbClr val="FF7D19"/>
                </a:solidFill>
              </a:rPr>
              <a:t>Demand and Supply </a:t>
            </a:r>
            <a:r>
              <a:rPr lang="en-US" sz="3600" dirty="0" smtClean="0">
                <a:solidFill>
                  <a:srgbClr val="FF7D19"/>
                </a:solidFill>
              </a:rPr>
              <a:t>– The Market</a:t>
            </a:r>
            <a:endParaRPr lang="en-US" sz="3600" dirty="0">
              <a:solidFill>
                <a:srgbClr val="FF7D19"/>
              </a:solidFill>
            </a:endParaRPr>
          </a:p>
        </p:txBody>
      </p:sp>
      <p:sp>
        <p:nvSpPr>
          <p:cNvPr id="20486" name="Line 6"/>
          <p:cNvSpPr>
            <a:spLocks noChangeShapeType="1"/>
          </p:cNvSpPr>
          <p:nvPr/>
        </p:nvSpPr>
        <p:spPr bwMode="auto">
          <a:xfrm>
            <a:off x="2232534" y="1373128"/>
            <a:ext cx="0" cy="403225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20487" name="Line 7"/>
          <p:cNvSpPr>
            <a:spLocks noChangeShapeType="1"/>
          </p:cNvSpPr>
          <p:nvPr/>
        </p:nvSpPr>
        <p:spPr bwMode="auto">
          <a:xfrm>
            <a:off x="2232534" y="5405378"/>
            <a:ext cx="467995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20488" name="Line 8"/>
          <p:cNvSpPr>
            <a:spLocks noChangeShapeType="1"/>
          </p:cNvSpPr>
          <p:nvPr/>
        </p:nvSpPr>
        <p:spPr bwMode="auto">
          <a:xfrm>
            <a:off x="2232534" y="1804754"/>
            <a:ext cx="4211637" cy="3564255"/>
          </a:xfrm>
          <a:prstGeom prst="line">
            <a:avLst/>
          </a:prstGeom>
          <a:noFill/>
          <a:ln w="38100">
            <a:solidFill>
              <a:srgbClr val="0070C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20490" name="Line 10"/>
          <p:cNvSpPr>
            <a:spLocks noChangeShapeType="1"/>
          </p:cNvSpPr>
          <p:nvPr/>
        </p:nvSpPr>
        <p:spPr bwMode="auto">
          <a:xfrm flipV="1">
            <a:off x="2232534" y="2997199"/>
            <a:ext cx="4248150" cy="2095188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20491" name="Text Box 11"/>
          <p:cNvSpPr txBox="1">
            <a:spLocks noChangeArrowheads="1"/>
          </p:cNvSpPr>
          <p:nvPr/>
        </p:nvSpPr>
        <p:spPr bwMode="auto">
          <a:xfrm>
            <a:off x="1476091" y="1766033"/>
            <a:ext cx="647339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/>
              <a:t>1</a:t>
            </a:r>
            <a:r>
              <a:rPr lang="en-US" dirty="0" smtClean="0"/>
              <a:t>0</a:t>
            </a:r>
            <a:endParaRPr lang="en-US" dirty="0"/>
          </a:p>
        </p:txBody>
      </p:sp>
      <p:sp>
        <p:nvSpPr>
          <p:cNvPr id="20493" name="Line 13"/>
          <p:cNvSpPr>
            <a:spLocks noChangeShapeType="1"/>
          </p:cNvSpPr>
          <p:nvPr/>
        </p:nvSpPr>
        <p:spPr bwMode="auto">
          <a:xfrm flipH="1">
            <a:off x="2232534" y="3892986"/>
            <a:ext cx="2267458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20494" name="Line 14"/>
          <p:cNvSpPr>
            <a:spLocks noChangeShapeType="1"/>
          </p:cNvSpPr>
          <p:nvPr/>
        </p:nvSpPr>
        <p:spPr bwMode="auto">
          <a:xfrm>
            <a:off x="4680012" y="3892986"/>
            <a:ext cx="0" cy="1512392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20496" name="Text Box 16"/>
          <p:cNvSpPr txBox="1">
            <a:spLocks noChangeArrowheads="1"/>
          </p:cNvSpPr>
          <p:nvPr/>
        </p:nvSpPr>
        <p:spPr bwMode="auto">
          <a:xfrm>
            <a:off x="1691991" y="3709630"/>
            <a:ext cx="3603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/>
              <a:t>4</a:t>
            </a:r>
          </a:p>
        </p:txBody>
      </p:sp>
      <p:sp>
        <p:nvSpPr>
          <p:cNvPr id="20497" name="Text Box 17"/>
          <p:cNvSpPr txBox="1">
            <a:spLocks noChangeArrowheads="1"/>
          </p:cNvSpPr>
          <p:nvPr/>
        </p:nvSpPr>
        <p:spPr bwMode="auto">
          <a:xfrm>
            <a:off x="1691991" y="4909032"/>
            <a:ext cx="22939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/>
              <a:t>1</a:t>
            </a:r>
            <a:endParaRPr lang="en-US" dirty="0"/>
          </a:p>
        </p:txBody>
      </p:sp>
      <p:sp>
        <p:nvSpPr>
          <p:cNvPr id="20498" name="Text Box 18"/>
          <p:cNvSpPr txBox="1">
            <a:spLocks noChangeArrowheads="1"/>
          </p:cNvSpPr>
          <p:nvPr/>
        </p:nvSpPr>
        <p:spPr bwMode="auto">
          <a:xfrm>
            <a:off x="4438589" y="5452585"/>
            <a:ext cx="431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/>
              <a:t>6</a:t>
            </a:r>
            <a:endParaRPr lang="en-US" dirty="0"/>
          </a:p>
        </p:txBody>
      </p:sp>
      <p:sp>
        <p:nvSpPr>
          <p:cNvPr id="20499" name="Text Box 19"/>
          <p:cNvSpPr txBox="1">
            <a:spLocks noChangeArrowheads="1"/>
          </p:cNvSpPr>
          <p:nvPr/>
        </p:nvSpPr>
        <p:spPr bwMode="auto">
          <a:xfrm>
            <a:off x="6912484" y="5269228"/>
            <a:ext cx="12255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/>
              <a:t>Quantity</a:t>
            </a:r>
          </a:p>
        </p:txBody>
      </p:sp>
      <p:sp>
        <p:nvSpPr>
          <p:cNvPr id="20501" name="Text Box 21"/>
          <p:cNvSpPr txBox="1">
            <a:spLocks noChangeArrowheads="1"/>
          </p:cNvSpPr>
          <p:nvPr/>
        </p:nvSpPr>
        <p:spPr bwMode="auto">
          <a:xfrm>
            <a:off x="5687340" y="4431730"/>
            <a:ext cx="17272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/>
              <a:t>Demand</a:t>
            </a:r>
          </a:p>
        </p:txBody>
      </p:sp>
      <p:sp>
        <p:nvSpPr>
          <p:cNvPr id="20503" name="Text Box 23"/>
          <p:cNvSpPr txBox="1">
            <a:spLocks noChangeArrowheads="1"/>
          </p:cNvSpPr>
          <p:nvPr/>
        </p:nvSpPr>
        <p:spPr bwMode="auto">
          <a:xfrm>
            <a:off x="2839126" y="1766033"/>
            <a:ext cx="3785102" cy="40011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chemeClr val="bg1"/>
                </a:solidFill>
              </a:rPr>
              <a:t>Excess Supply at Price Above </a:t>
            </a:r>
            <a:r>
              <a:rPr lang="en-US" sz="2000" dirty="0" smtClean="0">
                <a:solidFill>
                  <a:schemeClr val="bg1"/>
                </a:solidFill>
              </a:rPr>
              <a:t>4</a:t>
            </a:r>
            <a:endParaRPr lang="en-US" sz="2000" dirty="0">
              <a:solidFill>
                <a:schemeClr val="bg1"/>
              </a:solidFill>
            </a:endParaRPr>
          </a:p>
        </p:txBody>
      </p:sp>
      <p:sp>
        <p:nvSpPr>
          <p:cNvPr id="20504" name="Text Box 24"/>
          <p:cNvSpPr txBox="1">
            <a:spLocks noChangeArrowheads="1"/>
          </p:cNvSpPr>
          <p:nvPr/>
        </p:nvSpPr>
        <p:spPr bwMode="auto">
          <a:xfrm>
            <a:off x="2160762" y="5827486"/>
            <a:ext cx="4391694" cy="40011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chemeClr val="bg1"/>
                </a:solidFill>
              </a:rPr>
              <a:t>Excess Demand at Price Below </a:t>
            </a:r>
            <a:r>
              <a:rPr lang="en-US" sz="2000" dirty="0" smtClean="0">
                <a:solidFill>
                  <a:schemeClr val="bg1"/>
                </a:solidFill>
              </a:rPr>
              <a:t>4</a:t>
            </a:r>
            <a:endParaRPr lang="en-US" sz="2000" dirty="0">
              <a:solidFill>
                <a:schemeClr val="bg1"/>
              </a:solidFill>
            </a:endParaRPr>
          </a:p>
        </p:txBody>
      </p:sp>
      <p:sp>
        <p:nvSpPr>
          <p:cNvPr id="20506" name="Line 26"/>
          <p:cNvSpPr>
            <a:spLocks noChangeShapeType="1"/>
          </p:cNvSpPr>
          <p:nvPr/>
        </p:nvSpPr>
        <p:spPr bwMode="auto">
          <a:xfrm flipH="1" flipV="1">
            <a:off x="3789650" y="2997199"/>
            <a:ext cx="817784" cy="1338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20507" name="Line 27"/>
          <p:cNvSpPr>
            <a:spLocks noChangeShapeType="1"/>
          </p:cNvSpPr>
          <p:nvPr/>
        </p:nvSpPr>
        <p:spPr bwMode="auto">
          <a:xfrm>
            <a:off x="4919085" y="2986504"/>
            <a:ext cx="1223963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20508" name="Line 28"/>
          <p:cNvSpPr>
            <a:spLocks noChangeShapeType="1"/>
          </p:cNvSpPr>
          <p:nvPr/>
        </p:nvSpPr>
        <p:spPr bwMode="auto">
          <a:xfrm flipH="1">
            <a:off x="3599892" y="4501296"/>
            <a:ext cx="738460" cy="7204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20509" name="Line 29"/>
          <p:cNvSpPr>
            <a:spLocks noChangeShapeType="1"/>
          </p:cNvSpPr>
          <p:nvPr/>
        </p:nvSpPr>
        <p:spPr bwMode="auto">
          <a:xfrm>
            <a:off x="4860033" y="4501296"/>
            <a:ext cx="575952" cy="3175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20510" name="Text Box 30"/>
          <p:cNvSpPr txBox="1">
            <a:spLocks noChangeArrowheads="1"/>
          </p:cNvSpPr>
          <p:nvPr/>
        </p:nvSpPr>
        <p:spPr bwMode="auto">
          <a:xfrm>
            <a:off x="4607434" y="3316228"/>
            <a:ext cx="6477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b="1" dirty="0">
                <a:solidFill>
                  <a:schemeClr val="accent1"/>
                </a:solidFill>
              </a:rPr>
              <a:t>E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439652" y="1228690"/>
            <a:ext cx="13675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Price</a:t>
            </a:r>
            <a:endParaRPr lang="en-CA" dirty="0"/>
          </a:p>
        </p:txBody>
      </p:sp>
      <p:sp>
        <p:nvSpPr>
          <p:cNvPr id="3" name="TextBox 2"/>
          <p:cNvSpPr txBox="1"/>
          <p:nvPr/>
        </p:nvSpPr>
        <p:spPr>
          <a:xfrm>
            <a:off x="6223676" y="2597090"/>
            <a:ext cx="10486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Supply</a:t>
            </a:r>
            <a:endParaRPr lang="en-CA" sz="2000" dirty="0"/>
          </a:p>
        </p:txBody>
      </p:sp>
      <p:sp>
        <p:nvSpPr>
          <p:cNvPr id="4" name="TextBox 3"/>
          <p:cNvSpPr txBox="1"/>
          <p:nvPr/>
        </p:nvSpPr>
        <p:spPr>
          <a:xfrm>
            <a:off x="6336196" y="5459102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/>
              <a:t>10</a:t>
            </a:r>
            <a:endParaRPr lang="en-CA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4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04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0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05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04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04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04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04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500"/>
                            </p:stCondLst>
                            <p:childTnLst>
                              <p:par>
                                <p:cTn id="3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04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04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04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04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04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56" dur="500"/>
                                        <p:tgtEl>
                                          <p:spTgt spid="20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59" dur="500"/>
                                        <p:tgtEl>
                                          <p:spTgt spid="20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"/>
                            </p:stCondLst>
                            <p:childTnLst>
                              <p:par>
                                <p:cTn id="61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63" dur="500"/>
                                        <p:tgtEl>
                                          <p:spTgt spid="205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68" dur="500"/>
                                        <p:tgtEl>
                                          <p:spTgt spid="20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1" dur="500"/>
                                        <p:tgtEl>
                                          <p:spTgt spid="20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05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8" grpId="0" animBg="1"/>
      <p:bldP spid="20490" grpId="0" animBg="1"/>
      <p:bldP spid="20491" grpId="0"/>
      <p:bldP spid="20493" grpId="0" animBg="1"/>
      <p:bldP spid="20494" grpId="0" animBg="1"/>
      <p:bldP spid="20496" grpId="0"/>
      <p:bldP spid="20497" grpId="0"/>
      <p:bldP spid="20498" grpId="0"/>
      <p:bldP spid="20501" grpId="0"/>
      <p:bldP spid="20503" grpId="0" animBg="1"/>
      <p:bldP spid="20504" grpId="0" animBg="1"/>
      <p:bldP spid="20506" grpId="0" animBg="1"/>
      <p:bldP spid="20507" grpId="0" animBg="1"/>
      <p:bldP spid="20508" grpId="0" animBg="1"/>
      <p:bldP spid="20509" grpId="0" animBg="1"/>
      <p:bldP spid="20510" grpId="0"/>
      <p:bldP spid="3" grpId="0"/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6"/>
          <p:cNvSpPr>
            <a:spLocks noGrp="1" noChangeArrowheads="1"/>
          </p:cNvSpPr>
          <p:nvPr>
            <p:ph type="title"/>
          </p:nvPr>
        </p:nvSpPr>
        <p:spPr>
          <a:xfrm>
            <a:off x="457200" y="533400"/>
            <a:ext cx="8229600" cy="879376"/>
          </a:xfrm>
        </p:spPr>
        <p:txBody>
          <a:bodyPr>
            <a:noAutofit/>
          </a:bodyPr>
          <a:lstStyle/>
          <a:p>
            <a:r>
              <a:rPr lang="en-US" sz="2800" dirty="0" smtClean="0">
                <a:solidFill>
                  <a:srgbClr val="3E5D78"/>
                </a:solidFill>
              </a:rPr>
              <a:t>Advanced:</a:t>
            </a:r>
            <a:r>
              <a:rPr lang="en-US" sz="2800" dirty="0" smtClean="0">
                <a:solidFill>
                  <a:srgbClr val="FF7D19"/>
                </a:solidFill>
              </a:rPr>
              <a:t> Deriving the Demand &amp; Supply Equations</a:t>
            </a:r>
            <a:endParaRPr lang="en-US" sz="2800" dirty="0">
              <a:solidFill>
                <a:srgbClr val="FF7D19"/>
              </a:solidFill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340768"/>
            <a:ext cx="3883489" cy="4852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Rectangle 53"/>
          <p:cNvSpPr txBox="1">
            <a:spLocks noChangeArrowheads="1"/>
          </p:cNvSpPr>
          <p:nvPr/>
        </p:nvSpPr>
        <p:spPr>
          <a:xfrm>
            <a:off x="4841104" y="1666081"/>
            <a:ext cx="3817937" cy="4319588"/>
          </a:xfrm>
          <a:prstGeom prst="rect">
            <a:avLst/>
          </a:prstGeom>
        </p:spPr>
        <p:txBody>
          <a:bodyPr>
            <a:normAutofit/>
          </a:bodyPr>
          <a:lstStyle>
            <a:lvl1pPr marL="18288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88720" indent="-13716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37160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55448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73736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92024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90000"/>
              </a:lnSpc>
            </a:pPr>
            <a:r>
              <a:rPr lang="en-US" sz="2000" dirty="0" smtClean="0">
                <a:solidFill>
                  <a:srgbClr val="3E5D78"/>
                </a:solidFill>
              </a:rPr>
              <a:t>Demand </a:t>
            </a:r>
          </a:p>
          <a:p>
            <a:pPr lvl="1">
              <a:lnSpc>
                <a:spcPct val="90000"/>
              </a:lnSpc>
            </a:pPr>
            <a:r>
              <a:rPr lang="en-US" dirty="0" smtClean="0"/>
              <a:t>Intercept: at Q = 0, P=10</a:t>
            </a:r>
          </a:p>
          <a:p>
            <a:pPr lvl="1">
              <a:lnSpc>
                <a:spcPct val="90000"/>
              </a:lnSpc>
            </a:pPr>
            <a:r>
              <a:rPr lang="en-US" dirty="0" smtClean="0"/>
              <a:t>Slope from the graph = -1</a:t>
            </a:r>
          </a:p>
          <a:p>
            <a:pPr lvl="1">
              <a:lnSpc>
                <a:spcPct val="90000"/>
              </a:lnSpc>
            </a:pPr>
            <a:r>
              <a:rPr lang="en-US" dirty="0" smtClean="0"/>
              <a:t>Slope from the data = (</a:t>
            </a:r>
            <a:r>
              <a:rPr lang="el-GR" dirty="0" smtClean="0">
                <a:cs typeface="Arial" charset="0"/>
              </a:rPr>
              <a:t>Δ</a:t>
            </a:r>
            <a:r>
              <a:rPr lang="en-US" dirty="0" smtClean="0">
                <a:cs typeface="Arial" charset="0"/>
              </a:rPr>
              <a:t>P/</a:t>
            </a:r>
            <a:r>
              <a:rPr lang="el-GR" dirty="0" smtClean="0">
                <a:cs typeface="Arial" charset="0"/>
              </a:rPr>
              <a:t>Δ</a:t>
            </a:r>
            <a:r>
              <a:rPr lang="en-US" dirty="0" smtClean="0">
                <a:cs typeface="Arial" charset="0"/>
              </a:rPr>
              <a:t>Q) = (-1)/(1) = -1</a:t>
            </a:r>
            <a:endParaRPr lang="el-GR" dirty="0" smtClean="0">
              <a:cs typeface="Arial" charset="0"/>
            </a:endParaRPr>
          </a:p>
          <a:p>
            <a:pPr lvl="1">
              <a:lnSpc>
                <a:spcPct val="90000"/>
              </a:lnSpc>
            </a:pPr>
            <a:r>
              <a:rPr lang="en-US" dirty="0" smtClean="0"/>
              <a:t>Hence: P = 10 - 1×Q</a:t>
            </a:r>
          </a:p>
          <a:p>
            <a:pPr>
              <a:lnSpc>
                <a:spcPct val="90000"/>
              </a:lnSpc>
            </a:pPr>
            <a:r>
              <a:rPr lang="en-US" sz="2000" dirty="0" smtClean="0">
                <a:solidFill>
                  <a:srgbClr val="3E5D78"/>
                </a:solidFill>
              </a:rPr>
              <a:t>Supply</a:t>
            </a:r>
          </a:p>
          <a:p>
            <a:pPr lvl="1">
              <a:lnSpc>
                <a:spcPct val="90000"/>
              </a:lnSpc>
            </a:pPr>
            <a:r>
              <a:rPr lang="en-US" dirty="0" smtClean="0"/>
              <a:t>Intercept: at Q=0, P=1</a:t>
            </a:r>
          </a:p>
          <a:p>
            <a:pPr lvl="1">
              <a:lnSpc>
                <a:spcPct val="90000"/>
              </a:lnSpc>
            </a:pPr>
            <a:r>
              <a:rPr lang="en-US" dirty="0" smtClean="0"/>
              <a:t>Slope (</a:t>
            </a:r>
            <a:r>
              <a:rPr lang="el-GR" dirty="0" smtClean="0">
                <a:cs typeface="Arial" charset="0"/>
              </a:rPr>
              <a:t>Δ</a:t>
            </a:r>
            <a:r>
              <a:rPr lang="en-US" dirty="0" smtClean="0">
                <a:cs typeface="Arial" charset="0"/>
              </a:rPr>
              <a:t>P/</a:t>
            </a:r>
            <a:r>
              <a:rPr lang="el-GR" dirty="0" smtClean="0">
                <a:cs typeface="Arial" charset="0"/>
              </a:rPr>
              <a:t>Δ</a:t>
            </a:r>
            <a:r>
              <a:rPr lang="en-US" dirty="0" smtClean="0">
                <a:cs typeface="Arial" charset="0"/>
              </a:rPr>
              <a:t>Q)</a:t>
            </a:r>
            <a:endParaRPr lang="en-US" dirty="0" smtClean="0"/>
          </a:p>
          <a:p>
            <a:pPr lvl="1">
              <a:lnSpc>
                <a:spcPct val="90000"/>
              </a:lnSpc>
              <a:buFontTx/>
              <a:buNone/>
            </a:pPr>
            <a:r>
              <a:rPr lang="en-US" dirty="0" smtClean="0"/>
              <a:t>	(1)/(2) = +0.5</a:t>
            </a:r>
          </a:p>
          <a:p>
            <a:pPr lvl="1">
              <a:lnSpc>
                <a:spcPct val="90000"/>
              </a:lnSpc>
            </a:pPr>
            <a:r>
              <a:rPr lang="en-US" dirty="0" smtClean="0"/>
              <a:t>Hence: P = 1 + 0.5×Q</a:t>
            </a:r>
            <a:endParaRPr lang="en-US" dirty="0"/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700808"/>
            <a:ext cx="675655" cy="6623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Oval 59"/>
          <p:cNvSpPr>
            <a:spLocks noChangeArrowheads="1"/>
          </p:cNvSpPr>
          <p:nvPr/>
        </p:nvSpPr>
        <p:spPr bwMode="auto">
          <a:xfrm>
            <a:off x="466436" y="2565399"/>
            <a:ext cx="936625" cy="876357"/>
          </a:xfrm>
          <a:prstGeom prst="ellipse">
            <a:avLst/>
          </a:prstGeom>
          <a:noFill/>
          <a:ln w="38100">
            <a:solidFill>
              <a:schemeClr val="accent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14" name="AutoShape 63"/>
          <p:cNvSpPr>
            <a:spLocks noChangeArrowheads="1"/>
          </p:cNvSpPr>
          <p:nvPr/>
        </p:nvSpPr>
        <p:spPr bwMode="auto">
          <a:xfrm rot="10800000">
            <a:off x="1480520" y="2714652"/>
            <a:ext cx="358775" cy="577850"/>
          </a:xfrm>
          <a:prstGeom prst="curvedRightArrow">
            <a:avLst>
              <a:gd name="adj1" fmla="val 32212"/>
              <a:gd name="adj2" fmla="val 64425"/>
              <a:gd name="adj3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pic>
        <p:nvPicPr>
          <p:cNvPr id="16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200" y="5229200"/>
            <a:ext cx="669925" cy="665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" name="AutoShape 57"/>
          <p:cNvSpPr>
            <a:spLocks noChangeArrowheads="1"/>
          </p:cNvSpPr>
          <p:nvPr/>
        </p:nvSpPr>
        <p:spPr bwMode="auto">
          <a:xfrm>
            <a:off x="1122778" y="4652938"/>
            <a:ext cx="288925" cy="576262"/>
          </a:xfrm>
          <a:prstGeom prst="curvedLeftArrow">
            <a:avLst>
              <a:gd name="adj1" fmla="val 39890"/>
              <a:gd name="adj2" fmla="val 79780"/>
              <a:gd name="adj3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18" name="AutoShape 61"/>
          <p:cNvSpPr>
            <a:spLocks noChangeArrowheads="1"/>
          </p:cNvSpPr>
          <p:nvPr/>
        </p:nvSpPr>
        <p:spPr bwMode="auto">
          <a:xfrm>
            <a:off x="1494055" y="4651350"/>
            <a:ext cx="358775" cy="577850"/>
          </a:xfrm>
          <a:prstGeom prst="curvedRightArrow">
            <a:avLst>
              <a:gd name="adj1" fmla="val 32212"/>
              <a:gd name="adj2" fmla="val 64425"/>
              <a:gd name="adj3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19" name="Oval 60"/>
          <p:cNvSpPr>
            <a:spLocks noChangeArrowheads="1"/>
          </p:cNvSpPr>
          <p:nvPr/>
        </p:nvSpPr>
        <p:spPr bwMode="auto">
          <a:xfrm>
            <a:off x="3130550" y="2565400"/>
            <a:ext cx="936625" cy="913873"/>
          </a:xfrm>
          <a:prstGeom prst="ellipse">
            <a:avLst/>
          </a:prstGeom>
          <a:noFill/>
          <a:ln w="38100">
            <a:solidFill>
              <a:schemeClr val="accent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20" name="AutoShape 62"/>
          <p:cNvSpPr>
            <a:spLocks noChangeArrowheads="1"/>
          </p:cNvSpPr>
          <p:nvPr/>
        </p:nvSpPr>
        <p:spPr bwMode="auto">
          <a:xfrm rot="10800000">
            <a:off x="4177220" y="2714652"/>
            <a:ext cx="358775" cy="577850"/>
          </a:xfrm>
          <a:prstGeom prst="curvedRightArrow">
            <a:avLst>
              <a:gd name="adj1" fmla="val 32212"/>
              <a:gd name="adj2" fmla="val 64425"/>
              <a:gd name="adj3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224660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000"/>
                            </p:stCondLst>
                            <p:childTnLst>
                              <p:par>
                                <p:cTn id="6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uiExpand="1" build="p"/>
      <p:bldP spid="12" grpId="0" animBg="1"/>
      <p:bldP spid="14" grpId="0" animBg="1"/>
      <p:bldP spid="17" grpId="0" animBg="1"/>
      <p:bldP spid="18" grpId="0" animBg="1"/>
      <p:bldP spid="19" grpId="0" animBg="1"/>
      <p:bldP spid="2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600" dirty="0" smtClean="0">
                <a:solidFill>
                  <a:srgbClr val="3E5D78"/>
                </a:solidFill>
              </a:rPr>
              <a:t>Advanced:</a:t>
            </a:r>
            <a:r>
              <a:rPr lang="en-US" sz="3600" dirty="0" smtClean="0">
                <a:solidFill>
                  <a:srgbClr val="FF7D19"/>
                </a:solidFill>
              </a:rPr>
              <a:t> Computing </a:t>
            </a:r>
            <a:r>
              <a:rPr lang="en-US" sz="3600" dirty="0">
                <a:solidFill>
                  <a:srgbClr val="FF7D19"/>
                </a:solidFill>
              </a:rPr>
              <a:t>the Market Equilibrium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idx="1"/>
          </p:nvPr>
        </p:nvSpPr>
        <p:spPr>
          <a:xfrm>
            <a:off x="467544" y="1412776"/>
            <a:ext cx="8229600" cy="4876800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sz="2000" dirty="0"/>
              <a:t>Demand: P = 1</a:t>
            </a:r>
            <a:r>
              <a:rPr lang="en-US" sz="2000" dirty="0" smtClean="0"/>
              <a:t>0 </a:t>
            </a:r>
            <a:r>
              <a:rPr lang="en-US" sz="2000" dirty="0"/>
              <a:t>– </a:t>
            </a:r>
            <a:r>
              <a:rPr lang="en-US" sz="2000" dirty="0" smtClean="0"/>
              <a:t>1Q</a:t>
            </a:r>
            <a:endParaRPr lang="en-US" sz="2000" dirty="0"/>
          </a:p>
          <a:p>
            <a:pPr>
              <a:lnSpc>
                <a:spcPct val="90000"/>
              </a:lnSpc>
            </a:pPr>
            <a:r>
              <a:rPr lang="en-US" sz="2000" dirty="0"/>
              <a:t>Supply</a:t>
            </a:r>
            <a:r>
              <a:rPr lang="en-US" sz="2000" dirty="0" smtClean="0"/>
              <a:t>:  </a:t>
            </a:r>
            <a:r>
              <a:rPr lang="en-US" sz="2000" dirty="0"/>
              <a:t>P = </a:t>
            </a:r>
            <a:r>
              <a:rPr lang="en-US" sz="2000" dirty="0" smtClean="0"/>
              <a:t>1 +0.5Q</a:t>
            </a:r>
          </a:p>
          <a:p>
            <a:pPr marL="0" indent="0">
              <a:lnSpc>
                <a:spcPct val="90000"/>
              </a:lnSpc>
              <a:buNone/>
            </a:pPr>
            <a:endParaRPr lang="en-US" sz="2000" dirty="0"/>
          </a:p>
          <a:p>
            <a:pPr>
              <a:lnSpc>
                <a:spcPct val="90000"/>
              </a:lnSpc>
            </a:pPr>
            <a:r>
              <a:rPr lang="en-US" sz="2000" i="1" dirty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Market equilibrium</a:t>
            </a:r>
          </a:p>
          <a:p>
            <a:pPr lvl="1">
              <a:lnSpc>
                <a:spcPct val="90000"/>
              </a:lnSpc>
            </a:pPr>
            <a:r>
              <a:rPr lang="en-US" dirty="0"/>
              <a:t>Demand price = Supply price</a:t>
            </a:r>
          </a:p>
          <a:p>
            <a:pPr lvl="1">
              <a:lnSpc>
                <a:spcPct val="90000"/>
              </a:lnSpc>
            </a:pPr>
            <a:r>
              <a:rPr lang="en-US" dirty="0"/>
              <a:t>Quantity demanded = Quantity supplied</a:t>
            </a:r>
          </a:p>
          <a:p>
            <a:pPr lvl="1">
              <a:lnSpc>
                <a:spcPct val="90000"/>
              </a:lnSpc>
            </a:pPr>
            <a:r>
              <a:rPr lang="en-US" dirty="0"/>
              <a:t>1</a:t>
            </a:r>
            <a:r>
              <a:rPr lang="en-US" dirty="0" smtClean="0"/>
              <a:t>0 </a:t>
            </a:r>
            <a:r>
              <a:rPr lang="en-US" dirty="0"/>
              <a:t>-</a:t>
            </a:r>
            <a:r>
              <a:rPr lang="en-US" dirty="0" smtClean="0"/>
              <a:t>1Q </a:t>
            </a:r>
            <a:r>
              <a:rPr lang="en-US" dirty="0"/>
              <a:t>= </a:t>
            </a:r>
            <a:r>
              <a:rPr lang="en-US" dirty="0" smtClean="0"/>
              <a:t>1 </a:t>
            </a:r>
            <a:r>
              <a:rPr lang="en-US" dirty="0"/>
              <a:t>+ </a:t>
            </a:r>
            <a:r>
              <a:rPr lang="en-US" dirty="0" smtClean="0"/>
              <a:t>0.5Q   or    9 = 1.5Q</a:t>
            </a:r>
            <a:endParaRPr lang="en-US" dirty="0"/>
          </a:p>
          <a:p>
            <a:pPr lvl="1">
              <a:lnSpc>
                <a:spcPct val="90000"/>
              </a:lnSpc>
              <a:buFontTx/>
              <a:buNone/>
            </a:pPr>
            <a:r>
              <a:rPr lang="en-US" dirty="0"/>
              <a:t>			   Q = </a:t>
            </a:r>
            <a:r>
              <a:rPr lang="en-US" dirty="0" smtClean="0"/>
              <a:t>9/1.5 </a:t>
            </a:r>
            <a:r>
              <a:rPr lang="en-US" dirty="0"/>
              <a:t>= </a:t>
            </a:r>
            <a:r>
              <a:rPr lang="en-US" dirty="0" smtClean="0"/>
              <a:t>6</a:t>
            </a:r>
          </a:p>
          <a:p>
            <a:pPr lvl="1">
              <a:lnSpc>
                <a:spcPct val="90000"/>
              </a:lnSpc>
              <a:buFontTx/>
              <a:buNone/>
            </a:pPr>
            <a:endParaRPr lang="en-US" dirty="0"/>
          </a:p>
          <a:p>
            <a:pPr lvl="1">
              <a:lnSpc>
                <a:spcPct val="90000"/>
              </a:lnSpc>
            </a:pPr>
            <a:r>
              <a:rPr lang="en-US" dirty="0"/>
              <a:t>Demand (Supply) price at Q = </a:t>
            </a:r>
            <a:r>
              <a:rPr lang="en-US" dirty="0" smtClean="0"/>
              <a:t>6</a:t>
            </a:r>
            <a:endParaRPr lang="en-US" dirty="0"/>
          </a:p>
          <a:p>
            <a:pPr lvl="1">
              <a:lnSpc>
                <a:spcPct val="90000"/>
              </a:lnSpc>
              <a:buFontTx/>
              <a:buNone/>
            </a:pPr>
            <a:r>
              <a:rPr lang="en-US" dirty="0"/>
              <a:t>	P = 1</a:t>
            </a:r>
            <a:r>
              <a:rPr lang="en-US" dirty="0" smtClean="0"/>
              <a:t>0 </a:t>
            </a:r>
            <a:r>
              <a:rPr lang="en-US" dirty="0"/>
              <a:t>– </a:t>
            </a:r>
            <a:r>
              <a:rPr lang="en-US" dirty="0" smtClean="0"/>
              <a:t>1 × 6 </a:t>
            </a:r>
            <a:r>
              <a:rPr lang="en-US" dirty="0"/>
              <a:t>= </a:t>
            </a:r>
            <a:r>
              <a:rPr lang="en-US" dirty="0" smtClean="0"/>
              <a:t>$4</a:t>
            </a:r>
            <a:endParaRPr 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3" grpId="0" uiExpand="1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sz="3600" dirty="0" smtClean="0">
                <a:solidFill>
                  <a:srgbClr val="FF7D19"/>
                </a:solidFill>
              </a:rPr>
              <a:t>Excess Demand and Supply</a:t>
            </a:r>
            <a:endParaRPr lang="en-CA" sz="3600" dirty="0">
              <a:solidFill>
                <a:srgbClr val="FF7D19"/>
              </a:solidFill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395536" y="1340768"/>
            <a:ext cx="8229600" cy="4876800"/>
          </a:xfrm>
        </p:spPr>
        <p:txBody>
          <a:bodyPr>
            <a:normAutofit/>
          </a:bodyPr>
          <a:lstStyle/>
          <a:p>
            <a:r>
              <a:rPr lang="en-CA" sz="2000" dirty="0" smtClean="0"/>
              <a:t>At prices </a:t>
            </a:r>
            <a:r>
              <a:rPr lang="en-CA" sz="2000" dirty="0" smtClean="0">
                <a:solidFill>
                  <a:srgbClr val="3E5D78"/>
                </a:solidFill>
              </a:rPr>
              <a:t>below </a:t>
            </a:r>
            <a:r>
              <a:rPr lang="en-CA" sz="2000" dirty="0" smtClean="0"/>
              <a:t>the equilibrium level, quantity demanded exceeds quantity supplied</a:t>
            </a:r>
          </a:p>
          <a:p>
            <a:pPr marL="274320" lvl="1" indent="0">
              <a:buNone/>
            </a:pPr>
            <a:r>
              <a:rPr lang="en-CA" dirty="0" smtClean="0"/>
              <a:t>==&gt; Upward pressure on prices </a:t>
            </a:r>
          </a:p>
          <a:p>
            <a:pPr lvl="1">
              <a:buFont typeface="Wingdings"/>
              <a:buChar char="è"/>
            </a:pPr>
            <a:endParaRPr lang="en-CA" dirty="0" smtClean="0"/>
          </a:p>
          <a:p>
            <a:r>
              <a:rPr lang="en-CA" sz="2000" dirty="0" smtClean="0"/>
              <a:t>At prices </a:t>
            </a:r>
            <a:r>
              <a:rPr lang="en-CA" sz="2000" dirty="0" smtClean="0">
                <a:solidFill>
                  <a:srgbClr val="3E5D78"/>
                </a:solidFill>
              </a:rPr>
              <a:t>above</a:t>
            </a:r>
            <a:r>
              <a:rPr lang="en-CA" sz="2000" i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CA" sz="2000" dirty="0" smtClean="0"/>
              <a:t>the equilibrium level, quantity supplied exceeds quantity demanded</a:t>
            </a:r>
          </a:p>
          <a:p>
            <a:pPr marL="274320" lvl="1" indent="0">
              <a:buNone/>
            </a:pPr>
            <a:r>
              <a:rPr lang="en-CA" dirty="0" smtClean="0">
                <a:sym typeface="Wingdings" pitchFamily="2" charset="2"/>
              </a:rPr>
              <a:t>==&gt; </a:t>
            </a:r>
            <a:r>
              <a:rPr lang="en-CA" dirty="0" smtClean="0"/>
              <a:t>Downward pressure on prices emerges</a:t>
            </a:r>
          </a:p>
          <a:p>
            <a:pPr lvl="1"/>
            <a:endParaRPr lang="en-CA" dirty="0" smtClean="0"/>
          </a:p>
          <a:p>
            <a:r>
              <a:rPr lang="en-CA" sz="2000" dirty="0" smtClean="0"/>
              <a:t>At the </a:t>
            </a:r>
            <a:r>
              <a:rPr lang="en-CA" sz="2000" i="1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equilibrium</a:t>
            </a:r>
            <a:r>
              <a:rPr lang="en-CA" sz="2000" dirty="0" smtClean="0"/>
              <a:t>, the market is in balance, and there is no incentive to change</a:t>
            </a:r>
          </a:p>
          <a:p>
            <a:endParaRPr lang="en-CA" sz="2000" dirty="0" smtClean="0"/>
          </a:p>
          <a:p>
            <a:r>
              <a:rPr lang="en-CA" sz="2000" i="1" dirty="0" smtClean="0">
                <a:solidFill>
                  <a:srgbClr val="3E5D78"/>
                </a:solidFill>
              </a:rPr>
              <a:t>Example:</a:t>
            </a:r>
            <a:r>
              <a:rPr lang="en-CA" sz="2000" dirty="0" smtClean="0"/>
              <a:t> too many items sitting on eBay for a long time period leads suppliers to accept a lower price or to post a lower reserve price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>
                <a:solidFill>
                  <a:srgbClr val="FF7D19"/>
                </a:solidFill>
              </a:rPr>
              <a:t>Behind the Demand Curve</a:t>
            </a:r>
          </a:p>
        </p:txBody>
      </p:sp>
      <p:sp>
        <p:nvSpPr>
          <p:cNvPr id="26627" name="Rectangle 3"/>
          <p:cNvSpPr>
            <a:spLocks noGrp="1" noChangeArrowheads="1"/>
          </p:cNvSpPr>
          <p:nvPr>
            <p:ph idx="1"/>
          </p:nvPr>
        </p:nvSpPr>
        <p:spPr>
          <a:xfrm>
            <a:off x="611560" y="1484784"/>
            <a:ext cx="7354887" cy="3600400"/>
          </a:xfrm>
        </p:spPr>
        <p:txBody>
          <a:bodyPr>
            <a:normAutofit/>
          </a:bodyPr>
          <a:lstStyle/>
          <a:p>
            <a:pPr marL="274320" lvl="1" indent="0">
              <a:buNone/>
            </a:pPr>
            <a:r>
              <a:rPr lang="en-US" dirty="0" smtClean="0"/>
              <a:t>What might cause a </a:t>
            </a:r>
            <a:r>
              <a:rPr lang="en-US" dirty="0" smtClean="0">
                <a:solidFill>
                  <a:srgbClr val="3E5D78"/>
                </a:solidFill>
              </a:rPr>
              <a:t>change in the demand relationship</a:t>
            </a:r>
            <a:r>
              <a:rPr lang="en-US" dirty="0" smtClean="0"/>
              <a:t>? What might </a:t>
            </a:r>
            <a:r>
              <a:rPr lang="en-US" dirty="0" smtClean="0">
                <a:solidFill>
                  <a:srgbClr val="3E5D78"/>
                </a:solidFill>
              </a:rPr>
              <a:t>shift</a:t>
            </a:r>
            <a:r>
              <a:rPr lang="en-US" dirty="0" smtClean="0"/>
              <a:t> the demand curve?</a:t>
            </a:r>
          </a:p>
          <a:p>
            <a:pPr marL="274320" lvl="1" indent="0">
              <a:buNone/>
            </a:pPr>
            <a:endParaRPr lang="en-US" dirty="0" smtClean="0"/>
          </a:p>
          <a:p>
            <a:r>
              <a:rPr lang="en-US" sz="2000" dirty="0" smtClean="0"/>
              <a:t>The </a:t>
            </a:r>
            <a:r>
              <a:rPr lang="en-US" sz="2000" dirty="0"/>
              <a:t>Prices of Related Goods</a:t>
            </a:r>
          </a:p>
          <a:p>
            <a:r>
              <a:rPr lang="en-US" sz="2000" dirty="0"/>
              <a:t>Consumer Incomes</a:t>
            </a:r>
          </a:p>
          <a:p>
            <a:r>
              <a:rPr lang="en-US" sz="2000" dirty="0"/>
              <a:t>Tastes and Networks</a:t>
            </a:r>
          </a:p>
          <a:p>
            <a:r>
              <a:rPr lang="en-US" sz="2000" dirty="0"/>
              <a:t>Expectations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7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sz="3600" dirty="0" smtClean="0">
                <a:solidFill>
                  <a:srgbClr val="FF7D19"/>
                </a:solidFill>
              </a:rPr>
              <a:t>Behind the Demand Curve</a:t>
            </a:r>
            <a:endParaRPr lang="en-CA" sz="3600" dirty="0">
              <a:solidFill>
                <a:srgbClr val="FF7D19"/>
              </a:solidFill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67544" y="1412776"/>
            <a:ext cx="8229600" cy="4876800"/>
          </a:xfrm>
        </p:spPr>
        <p:txBody>
          <a:bodyPr>
            <a:normAutofit/>
          </a:bodyPr>
          <a:lstStyle/>
          <a:p>
            <a:r>
              <a:rPr lang="en-CA" sz="2000" dirty="0" smtClean="0">
                <a:solidFill>
                  <a:srgbClr val="3E5D78"/>
                </a:solidFill>
              </a:rPr>
              <a:t>Prices of related goods</a:t>
            </a:r>
          </a:p>
          <a:p>
            <a:pPr marL="0" indent="0">
              <a:buNone/>
            </a:pPr>
            <a:endParaRPr lang="en-CA" sz="2000" dirty="0" smtClean="0">
              <a:solidFill>
                <a:srgbClr val="3E5D78"/>
              </a:solidFill>
            </a:endParaRPr>
          </a:p>
          <a:p>
            <a:pPr lvl="1"/>
            <a:r>
              <a:rPr lang="en-CA" i="1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Complementary goods</a:t>
            </a:r>
            <a:r>
              <a:rPr lang="en-CA" i="1" dirty="0" smtClean="0">
                <a:solidFill>
                  <a:srgbClr val="3E5D78"/>
                </a:solidFill>
              </a:rPr>
              <a:t> </a:t>
            </a:r>
            <a:r>
              <a:rPr lang="en-CA" dirty="0" smtClean="0"/>
              <a:t>are consumed together</a:t>
            </a:r>
          </a:p>
          <a:p>
            <a:pPr lvl="2"/>
            <a:r>
              <a:rPr lang="en-CA" sz="2000" dirty="0" smtClean="0"/>
              <a:t>If the price of one good increases, the demand for the other decreases</a:t>
            </a:r>
          </a:p>
          <a:p>
            <a:pPr marL="548640" lvl="2" indent="0">
              <a:buNone/>
            </a:pPr>
            <a:r>
              <a:rPr lang="en-US" sz="2000" i="1" dirty="0" smtClean="0">
                <a:solidFill>
                  <a:srgbClr val="3E5D78"/>
                </a:solidFill>
              </a:rPr>
              <a:t>Example</a:t>
            </a:r>
            <a:r>
              <a:rPr lang="en-US" sz="2000" dirty="0" smtClean="0"/>
              <a:t>: electronic readers and electronic books</a:t>
            </a:r>
            <a:endParaRPr lang="en-CA" sz="2000" dirty="0" smtClean="0"/>
          </a:p>
          <a:p>
            <a:pPr marL="548640" lvl="2" indent="0">
              <a:buNone/>
            </a:pPr>
            <a:endParaRPr lang="en-CA" sz="2000" dirty="0" smtClean="0"/>
          </a:p>
          <a:p>
            <a:pPr lvl="1"/>
            <a:r>
              <a:rPr lang="en-CA" i="1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Substitute goods </a:t>
            </a:r>
            <a:r>
              <a:rPr lang="en-CA" dirty="0" smtClean="0"/>
              <a:t>are consumed in lieu of each other</a:t>
            </a:r>
          </a:p>
          <a:p>
            <a:pPr lvl="2"/>
            <a:r>
              <a:rPr lang="en-CA" sz="2000" dirty="0" smtClean="0"/>
              <a:t>If the price of one good increases, the demand for the other increases</a:t>
            </a:r>
          </a:p>
          <a:p>
            <a:pPr marL="548640" lvl="2" indent="0">
              <a:buNone/>
            </a:pPr>
            <a:r>
              <a:rPr lang="en-US" sz="2000" i="1" dirty="0" smtClean="0">
                <a:solidFill>
                  <a:srgbClr val="3E5D78"/>
                </a:solidFill>
              </a:rPr>
              <a:t>Examples</a:t>
            </a:r>
            <a:r>
              <a:rPr lang="en-US" sz="2000" dirty="0" smtClean="0"/>
              <a:t>: electronic books and paper books; </a:t>
            </a:r>
            <a:r>
              <a:rPr lang="en-US" sz="2000" i="1" dirty="0" smtClean="0"/>
              <a:t>Apple and Samsung smart phones; Netflix and Amazon Prime</a:t>
            </a:r>
            <a:r>
              <a:rPr lang="en-US" sz="2000" dirty="0" smtClean="0"/>
              <a:t>; </a:t>
            </a:r>
            <a:endParaRPr lang="en-CA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bg1"/>
          </a:solidFill>
        </p:spPr>
        <p:txBody>
          <a:bodyPr>
            <a:normAutofit/>
          </a:bodyPr>
          <a:lstStyle/>
          <a:p>
            <a:r>
              <a:rPr lang="en-CA" sz="3600" dirty="0" smtClean="0">
                <a:solidFill>
                  <a:srgbClr val="FF7D19"/>
                </a:solidFill>
              </a:rPr>
              <a:t>Behind the Demand Curve</a:t>
            </a:r>
            <a:endParaRPr lang="en-CA" sz="3600" dirty="0">
              <a:solidFill>
                <a:srgbClr val="FF7D19"/>
              </a:solidFill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>
                <a:solidFill>
                  <a:srgbClr val="3E5D78"/>
                </a:solidFill>
              </a:rPr>
              <a:t>Effects of Consumer Incomes</a:t>
            </a:r>
          </a:p>
          <a:p>
            <a:endParaRPr lang="en-CA" dirty="0" smtClean="0"/>
          </a:p>
          <a:p>
            <a:pPr lvl="1"/>
            <a:r>
              <a:rPr lang="en-CA" dirty="0" smtClean="0"/>
              <a:t>As</a:t>
            </a:r>
            <a:r>
              <a:rPr lang="en-CA" sz="2400" dirty="0" smtClean="0"/>
              <a:t> incomes rise, the demand for </a:t>
            </a:r>
            <a:r>
              <a:rPr lang="en-CA" sz="2400" i="1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normal goods</a:t>
            </a:r>
            <a:r>
              <a:rPr lang="en-CA" sz="2400" i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CA" sz="2400" dirty="0" smtClean="0"/>
              <a:t>rises</a:t>
            </a:r>
          </a:p>
          <a:p>
            <a:pPr lvl="2"/>
            <a:r>
              <a:rPr lang="en-CA" sz="2400" dirty="0" smtClean="0"/>
              <a:t>Most goods are normal: </a:t>
            </a:r>
          </a:p>
          <a:p>
            <a:pPr marL="548640" lvl="2" indent="0">
              <a:buNone/>
            </a:pPr>
            <a:r>
              <a:rPr lang="en-CA" sz="2400" i="1" dirty="0">
                <a:solidFill>
                  <a:srgbClr val="3E5D78"/>
                </a:solidFill>
              </a:rPr>
              <a:t>	</a:t>
            </a:r>
            <a:r>
              <a:rPr lang="en-CA" sz="2400" i="1" dirty="0" smtClean="0">
                <a:solidFill>
                  <a:srgbClr val="3E5D78"/>
                </a:solidFill>
              </a:rPr>
              <a:t>Examples</a:t>
            </a:r>
            <a:r>
              <a:rPr lang="en-CA" sz="2400" dirty="0" smtClean="0">
                <a:solidFill>
                  <a:srgbClr val="3E5D78"/>
                </a:solidFill>
              </a:rPr>
              <a:t>: </a:t>
            </a:r>
            <a:r>
              <a:rPr lang="en-CA" sz="2400" dirty="0" smtClean="0"/>
              <a:t>Restaurants; concerts; clothing</a:t>
            </a:r>
          </a:p>
          <a:p>
            <a:pPr lvl="2"/>
            <a:endParaRPr lang="en-CA" sz="2400" dirty="0" smtClean="0"/>
          </a:p>
          <a:p>
            <a:pPr lvl="1"/>
            <a:r>
              <a:rPr lang="en-CA" sz="2400" dirty="0" smtClean="0"/>
              <a:t>As  incomes rise, the demand for </a:t>
            </a:r>
            <a:r>
              <a:rPr lang="en-CA" sz="2400" i="1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inferior goods</a:t>
            </a:r>
            <a:r>
              <a:rPr lang="en-CA" sz="2400" i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CA" sz="2400" dirty="0" smtClean="0"/>
              <a:t>falls</a:t>
            </a:r>
          </a:p>
          <a:p>
            <a:pPr lvl="2"/>
            <a:r>
              <a:rPr lang="en-CA" sz="2400" dirty="0" smtClean="0"/>
              <a:t>Inferior goods are </a:t>
            </a:r>
            <a:r>
              <a:rPr lang="en-CA" sz="2400" u="sng" dirty="0" smtClean="0"/>
              <a:t>not</a:t>
            </a:r>
            <a:r>
              <a:rPr lang="en-CA" sz="2400" dirty="0" smtClean="0"/>
              <a:t> necessarily of low quality:    	</a:t>
            </a:r>
            <a:r>
              <a:rPr lang="en-CA" sz="2400" i="1" dirty="0" smtClean="0">
                <a:solidFill>
                  <a:srgbClr val="3E5D78"/>
                </a:solidFill>
              </a:rPr>
              <a:t>Examples</a:t>
            </a:r>
            <a:r>
              <a:rPr lang="en-CA" sz="2400" dirty="0" smtClean="0"/>
              <a:t>: Laundromats; public transit</a:t>
            </a:r>
            <a:endParaRPr lang="en-CA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sz="3600" dirty="0" smtClean="0">
                <a:solidFill>
                  <a:srgbClr val="FF7D19"/>
                </a:solidFill>
              </a:rPr>
              <a:t>Behind the Demand Curve</a:t>
            </a:r>
            <a:endParaRPr lang="en-CA" sz="3600" dirty="0">
              <a:solidFill>
                <a:srgbClr val="FF7D19"/>
              </a:solidFill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CA" sz="2000" dirty="0" smtClean="0"/>
              <a:t>Effects of </a:t>
            </a:r>
            <a:r>
              <a:rPr lang="en-CA" sz="2000" dirty="0" smtClean="0">
                <a:solidFill>
                  <a:srgbClr val="3E5D78"/>
                </a:solidFill>
              </a:rPr>
              <a:t>tastes and fashions</a:t>
            </a:r>
          </a:p>
          <a:p>
            <a:pPr marL="0" indent="0">
              <a:buNone/>
            </a:pPr>
            <a:endParaRPr lang="en-CA" sz="2000" dirty="0" smtClean="0">
              <a:solidFill>
                <a:srgbClr val="3E5D78"/>
              </a:solidFill>
            </a:endParaRPr>
          </a:p>
          <a:p>
            <a:pPr lvl="1"/>
            <a:r>
              <a:rPr lang="en-CA" dirty="0" smtClean="0"/>
              <a:t>When goods or services become more popular, the demand expands: </a:t>
            </a:r>
          </a:p>
          <a:p>
            <a:pPr marL="274320" lvl="1" indent="0">
              <a:buNone/>
            </a:pPr>
            <a:r>
              <a:rPr lang="en-CA" i="1" dirty="0">
                <a:solidFill>
                  <a:srgbClr val="3E5D78"/>
                </a:solidFill>
              </a:rPr>
              <a:t>	</a:t>
            </a:r>
            <a:r>
              <a:rPr lang="en-CA" i="1" dirty="0" smtClean="0">
                <a:solidFill>
                  <a:srgbClr val="3E5D78"/>
                </a:solidFill>
              </a:rPr>
              <a:t>Example:</a:t>
            </a:r>
            <a:r>
              <a:rPr lang="en-CA" dirty="0" smtClean="0"/>
              <a:t> Clothing of a particular style</a:t>
            </a:r>
          </a:p>
          <a:p>
            <a:pPr lvl="1"/>
            <a:endParaRPr lang="en-CA" dirty="0" smtClean="0"/>
          </a:p>
          <a:p>
            <a:r>
              <a:rPr lang="en-CA" sz="2000" dirty="0" smtClean="0"/>
              <a:t>Effects of </a:t>
            </a:r>
            <a:r>
              <a:rPr lang="en-CA" sz="2000" dirty="0" smtClean="0">
                <a:solidFill>
                  <a:srgbClr val="3E5D78"/>
                </a:solidFill>
              </a:rPr>
              <a:t>price expectations</a:t>
            </a:r>
          </a:p>
          <a:p>
            <a:pPr lvl="1"/>
            <a:r>
              <a:rPr lang="en-CA" dirty="0" smtClean="0"/>
              <a:t>If prices are expected to rise in the future, the demand expands today: </a:t>
            </a:r>
          </a:p>
          <a:p>
            <a:pPr marL="274320" lvl="1" indent="0">
              <a:buNone/>
            </a:pPr>
            <a:r>
              <a:rPr lang="en-CA" i="1" dirty="0">
                <a:solidFill>
                  <a:srgbClr val="3E5D78"/>
                </a:solidFill>
              </a:rPr>
              <a:t>	</a:t>
            </a:r>
            <a:r>
              <a:rPr lang="en-CA" i="1" dirty="0" smtClean="0">
                <a:solidFill>
                  <a:srgbClr val="3E5D78"/>
                </a:solidFill>
              </a:rPr>
              <a:t>Example</a:t>
            </a:r>
            <a:r>
              <a:rPr lang="en-CA" dirty="0" smtClean="0"/>
              <a:t>: if we think gold will increase in price tomorrow we buy it today </a:t>
            </a:r>
            <a:endParaRPr lang="en-CA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sz="3600" dirty="0" smtClean="0">
                <a:solidFill>
                  <a:srgbClr val="FF7D19"/>
                </a:solidFill>
              </a:rPr>
              <a:t>Shifts in Demand Curve - Summary</a:t>
            </a:r>
            <a:endParaRPr lang="en-CA" sz="3600" dirty="0">
              <a:solidFill>
                <a:srgbClr val="FF7D19"/>
              </a:solidFill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CA" sz="2000" dirty="0" smtClean="0"/>
              <a:t>A change in the prices of related goods, consumer incomes, consumer preferences or price expectations will each </a:t>
            </a:r>
            <a:r>
              <a:rPr lang="en-CA" sz="2000" dirty="0" smtClean="0">
                <a:solidFill>
                  <a:srgbClr val="3E5D78"/>
                </a:solidFill>
              </a:rPr>
              <a:t>shift the demand curve</a:t>
            </a:r>
          </a:p>
          <a:p>
            <a:pPr marL="0" indent="0">
              <a:buNone/>
            </a:pPr>
            <a:endParaRPr lang="en-CA" sz="2000" b="1" dirty="0" smtClean="0"/>
          </a:p>
          <a:p>
            <a:r>
              <a:rPr lang="en-CA" sz="2000" dirty="0" smtClean="0"/>
              <a:t>A change in price results in a </a:t>
            </a:r>
            <a:r>
              <a:rPr lang="en-CA" sz="2000" dirty="0" smtClean="0">
                <a:solidFill>
                  <a:srgbClr val="3E5D78"/>
                </a:solidFill>
              </a:rPr>
              <a:t>move along the demand curve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 lIns="92075" tIns="46038" rIns="92075" bIns="46038">
            <a:normAutofit/>
          </a:bodyPr>
          <a:lstStyle/>
          <a:p>
            <a:r>
              <a:rPr lang="en-US" sz="3600" dirty="0">
                <a:solidFill>
                  <a:srgbClr val="FF7D19"/>
                </a:solidFill>
              </a:rPr>
              <a:t>Shifts in Demand Curve</a:t>
            </a:r>
          </a:p>
        </p:txBody>
      </p:sp>
      <p:sp>
        <p:nvSpPr>
          <p:cNvPr id="28675" name="Line 3"/>
          <p:cNvSpPr>
            <a:spLocks noChangeShapeType="1"/>
          </p:cNvSpPr>
          <p:nvPr/>
        </p:nvSpPr>
        <p:spPr bwMode="auto">
          <a:xfrm>
            <a:off x="1143000" y="5486400"/>
            <a:ext cx="38100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28676" name="Line 4"/>
          <p:cNvSpPr>
            <a:spLocks noChangeShapeType="1"/>
          </p:cNvSpPr>
          <p:nvPr/>
        </p:nvSpPr>
        <p:spPr bwMode="auto">
          <a:xfrm flipV="1">
            <a:off x="1143000" y="2057400"/>
            <a:ext cx="0" cy="34290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28677" name="Line 5"/>
          <p:cNvSpPr>
            <a:spLocks noChangeShapeType="1"/>
          </p:cNvSpPr>
          <p:nvPr/>
        </p:nvSpPr>
        <p:spPr bwMode="auto">
          <a:xfrm flipV="1">
            <a:off x="1447800" y="2514600"/>
            <a:ext cx="2590800" cy="25908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28678" name="Text Box 6"/>
          <p:cNvSpPr txBox="1">
            <a:spLocks noChangeArrowheads="1"/>
          </p:cNvSpPr>
          <p:nvPr/>
        </p:nvSpPr>
        <p:spPr bwMode="auto">
          <a:xfrm>
            <a:off x="3879850" y="2133600"/>
            <a:ext cx="387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sz="2400" dirty="0"/>
              <a:t>S</a:t>
            </a:r>
          </a:p>
        </p:txBody>
      </p:sp>
      <p:sp>
        <p:nvSpPr>
          <p:cNvPr id="28680" name="Text Box 8"/>
          <p:cNvSpPr txBox="1">
            <a:spLocks noChangeArrowheads="1"/>
          </p:cNvSpPr>
          <p:nvPr/>
        </p:nvSpPr>
        <p:spPr bwMode="auto">
          <a:xfrm>
            <a:off x="2735263" y="3657600"/>
            <a:ext cx="450764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sz="2000"/>
              <a:t>E</a:t>
            </a:r>
            <a:r>
              <a:rPr lang="en-US" sz="2000" baseline="-25000"/>
              <a:t>0</a:t>
            </a:r>
            <a:endParaRPr lang="en-US" sz="2000"/>
          </a:p>
        </p:txBody>
      </p:sp>
      <p:sp>
        <p:nvSpPr>
          <p:cNvPr id="28681" name="Text Box 9"/>
          <p:cNvSpPr txBox="1">
            <a:spLocks noChangeArrowheads="1"/>
          </p:cNvSpPr>
          <p:nvPr/>
        </p:nvSpPr>
        <p:spPr bwMode="auto">
          <a:xfrm>
            <a:off x="340519" y="2140744"/>
            <a:ext cx="83978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/>
            <a:r>
              <a:rPr lang="en-US" sz="2000"/>
              <a:t>Price</a:t>
            </a:r>
            <a:endParaRPr lang="en-US" sz="2400"/>
          </a:p>
        </p:txBody>
      </p:sp>
      <p:sp>
        <p:nvSpPr>
          <p:cNvPr id="28682" name="Text Box 10"/>
          <p:cNvSpPr txBox="1">
            <a:spLocks noChangeArrowheads="1"/>
          </p:cNvSpPr>
          <p:nvPr/>
        </p:nvSpPr>
        <p:spPr bwMode="auto">
          <a:xfrm>
            <a:off x="3867150" y="5638800"/>
            <a:ext cx="1138453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sz="2000" dirty="0"/>
              <a:t>Quantity</a:t>
            </a:r>
            <a:endParaRPr lang="en-US" sz="2400" dirty="0"/>
          </a:p>
        </p:txBody>
      </p:sp>
      <p:sp>
        <p:nvSpPr>
          <p:cNvPr id="28683" name="Text Box 11"/>
          <p:cNvSpPr txBox="1">
            <a:spLocks noChangeArrowheads="1"/>
          </p:cNvSpPr>
          <p:nvPr/>
        </p:nvSpPr>
        <p:spPr bwMode="auto">
          <a:xfrm>
            <a:off x="4936432" y="1831349"/>
            <a:ext cx="3672408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/>
            <a:r>
              <a:rPr lang="en-GB" sz="2000" dirty="0"/>
              <a:t>A rise in </a:t>
            </a:r>
            <a:r>
              <a:rPr lang="en-GB" sz="2000" dirty="0" smtClean="0"/>
              <a:t>consumer incomes implies that more is demanded at each price: </a:t>
            </a:r>
            <a:r>
              <a:rPr lang="en-GB" sz="2000" dirty="0"/>
              <a:t>D shifts to </a:t>
            </a:r>
            <a:r>
              <a:rPr lang="en-GB" sz="2000" dirty="0" smtClean="0"/>
              <a:t>D</a:t>
            </a:r>
            <a:r>
              <a:rPr lang="en-GB" sz="2000" baseline="-25000" dirty="0" smtClean="0"/>
              <a:t>1</a:t>
            </a:r>
            <a:endParaRPr lang="en-GB" sz="2000" baseline="-25000" dirty="0"/>
          </a:p>
        </p:txBody>
      </p:sp>
      <p:sp>
        <p:nvSpPr>
          <p:cNvPr id="28686" name="Line 14"/>
          <p:cNvSpPr>
            <a:spLocks noChangeShapeType="1"/>
          </p:cNvSpPr>
          <p:nvPr/>
        </p:nvSpPr>
        <p:spPr bwMode="auto">
          <a:xfrm>
            <a:off x="2133600" y="2514600"/>
            <a:ext cx="2514600" cy="2438400"/>
          </a:xfrm>
          <a:prstGeom prst="line">
            <a:avLst/>
          </a:prstGeom>
          <a:noFill/>
          <a:ln w="38100">
            <a:solidFill>
              <a:srgbClr val="0000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grpSp>
        <p:nvGrpSpPr>
          <p:cNvPr id="28689" name="Group 17"/>
          <p:cNvGrpSpPr>
            <a:grpSpLocks/>
          </p:cNvGrpSpPr>
          <p:nvPr/>
        </p:nvGrpSpPr>
        <p:grpSpPr bwMode="auto">
          <a:xfrm>
            <a:off x="609600" y="3124200"/>
            <a:ext cx="2995613" cy="2762250"/>
            <a:chOff x="405" y="1968"/>
            <a:chExt cx="1887" cy="1740"/>
          </a:xfrm>
        </p:grpSpPr>
        <p:sp>
          <p:nvSpPr>
            <p:cNvPr id="28690" name="Text Box 18"/>
            <p:cNvSpPr txBox="1">
              <a:spLocks noChangeArrowheads="1"/>
            </p:cNvSpPr>
            <p:nvPr/>
          </p:nvSpPr>
          <p:spPr bwMode="auto">
            <a:xfrm>
              <a:off x="2008" y="2047"/>
              <a:ext cx="284" cy="2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eaLnBrk="0" hangingPunct="0"/>
              <a:r>
                <a:rPr lang="en-US" sz="2000"/>
                <a:t>E</a:t>
              </a:r>
              <a:r>
                <a:rPr lang="en-US" sz="2000" baseline="-25000"/>
                <a:t>1</a:t>
              </a:r>
              <a:endParaRPr lang="en-US" sz="2000"/>
            </a:p>
          </p:txBody>
        </p:sp>
        <p:sp>
          <p:nvSpPr>
            <p:cNvPr id="28691" name="Line 19"/>
            <p:cNvSpPr>
              <a:spLocks noChangeShapeType="1"/>
            </p:cNvSpPr>
            <p:nvPr/>
          </p:nvSpPr>
          <p:spPr bwMode="auto">
            <a:xfrm>
              <a:off x="1968" y="2160"/>
              <a:ext cx="0" cy="129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8692" name="Line 20"/>
            <p:cNvSpPr>
              <a:spLocks noChangeShapeType="1"/>
            </p:cNvSpPr>
            <p:nvPr/>
          </p:nvSpPr>
          <p:spPr bwMode="auto">
            <a:xfrm flipH="1">
              <a:off x="720" y="2160"/>
              <a:ext cx="124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8693" name="Text Box 21"/>
            <p:cNvSpPr txBox="1">
              <a:spLocks noChangeArrowheads="1"/>
            </p:cNvSpPr>
            <p:nvPr/>
          </p:nvSpPr>
          <p:spPr bwMode="auto">
            <a:xfrm>
              <a:off x="1824" y="3456"/>
              <a:ext cx="301" cy="2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eaLnBrk="0" hangingPunct="0"/>
              <a:r>
                <a:rPr lang="en-US" sz="2000" dirty="0"/>
                <a:t>Q</a:t>
              </a:r>
              <a:r>
                <a:rPr lang="en-US" sz="2000" baseline="-25000" dirty="0"/>
                <a:t>1</a:t>
              </a:r>
              <a:endParaRPr lang="en-US" sz="2000" dirty="0"/>
            </a:p>
          </p:txBody>
        </p:sp>
        <p:sp>
          <p:nvSpPr>
            <p:cNvPr id="28694" name="Text Box 22"/>
            <p:cNvSpPr txBox="1">
              <a:spLocks noChangeArrowheads="1"/>
            </p:cNvSpPr>
            <p:nvPr/>
          </p:nvSpPr>
          <p:spPr bwMode="auto">
            <a:xfrm>
              <a:off x="405" y="1968"/>
              <a:ext cx="284" cy="2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eaLnBrk="0" hangingPunct="0"/>
              <a:r>
                <a:rPr lang="en-US" sz="2000" dirty="0"/>
                <a:t>P</a:t>
              </a:r>
              <a:r>
                <a:rPr lang="en-US" sz="2000" baseline="-25000" dirty="0"/>
                <a:t>1</a:t>
              </a:r>
              <a:endParaRPr lang="en-US" sz="2000" dirty="0"/>
            </a:p>
          </p:txBody>
        </p:sp>
      </p:grpSp>
      <p:sp>
        <p:nvSpPr>
          <p:cNvPr id="28695" name="Oval 23"/>
          <p:cNvSpPr>
            <a:spLocks noChangeArrowheads="1"/>
          </p:cNvSpPr>
          <p:nvPr/>
        </p:nvSpPr>
        <p:spPr bwMode="auto">
          <a:xfrm>
            <a:off x="2990850" y="3381375"/>
            <a:ext cx="152400" cy="1524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grpSp>
        <p:nvGrpSpPr>
          <p:cNvPr id="28696" name="Group 24"/>
          <p:cNvGrpSpPr>
            <a:grpSpLocks/>
          </p:cNvGrpSpPr>
          <p:nvPr/>
        </p:nvGrpSpPr>
        <p:grpSpPr bwMode="auto">
          <a:xfrm>
            <a:off x="684213" y="2276475"/>
            <a:ext cx="5646738" cy="3600450"/>
            <a:chOff x="408" y="1440"/>
            <a:chExt cx="3557" cy="2268"/>
          </a:xfrm>
        </p:grpSpPr>
        <p:sp>
          <p:nvSpPr>
            <p:cNvPr id="28697" name="Text Box 25"/>
            <p:cNvSpPr txBox="1">
              <a:spLocks noChangeArrowheads="1"/>
            </p:cNvSpPr>
            <p:nvPr/>
          </p:nvSpPr>
          <p:spPr bwMode="auto">
            <a:xfrm>
              <a:off x="2241" y="2106"/>
              <a:ext cx="1724" cy="2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b">
              <a:spAutoFit/>
            </a:bodyPr>
            <a:lstStyle/>
            <a:p>
              <a:pPr eaLnBrk="0" hangingPunct="0"/>
              <a:r>
                <a:rPr lang="en-GB" sz="2000" dirty="0">
                  <a:solidFill>
                    <a:srgbClr val="3E5D78"/>
                  </a:solidFill>
                </a:rPr>
                <a:t>Supply = Demand (E</a:t>
              </a:r>
              <a:r>
                <a:rPr lang="en-GB" sz="2000" baseline="-25000" dirty="0">
                  <a:solidFill>
                    <a:srgbClr val="3E5D78"/>
                  </a:solidFill>
                </a:rPr>
                <a:t>0</a:t>
              </a:r>
              <a:r>
                <a:rPr lang="en-GB" sz="2000" dirty="0">
                  <a:solidFill>
                    <a:srgbClr val="3E5D78"/>
                  </a:solidFill>
                </a:rPr>
                <a:t>)</a:t>
              </a:r>
            </a:p>
          </p:txBody>
        </p:sp>
        <p:grpSp>
          <p:nvGrpSpPr>
            <p:cNvPr id="28698" name="Group 26"/>
            <p:cNvGrpSpPr>
              <a:grpSpLocks/>
            </p:cNvGrpSpPr>
            <p:nvPr/>
          </p:nvGrpSpPr>
          <p:grpSpPr bwMode="auto">
            <a:xfrm>
              <a:off x="408" y="1440"/>
              <a:ext cx="2283" cy="2268"/>
              <a:chOff x="408" y="1440"/>
              <a:chExt cx="2283" cy="2268"/>
            </a:xfrm>
          </p:grpSpPr>
          <p:sp>
            <p:nvSpPr>
              <p:cNvPr id="28699" name="Line 27"/>
              <p:cNvSpPr>
                <a:spLocks noChangeShapeType="1"/>
              </p:cNvSpPr>
              <p:nvPr/>
            </p:nvSpPr>
            <p:spPr bwMode="auto">
              <a:xfrm>
                <a:off x="912" y="1680"/>
                <a:ext cx="1584" cy="1536"/>
              </a:xfrm>
              <a:prstGeom prst="line">
                <a:avLst/>
              </a:prstGeom>
              <a:noFill/>
              <a:ln w="38100">
                <a:solidFill>
                  <a:srgbClr val="0033CC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28700" name="Text Box 28"/>
              <p:cNvSpPr txBox="1">
                <a:spLocks noChangeArrowheads="1"/>
              </p:cNvSpPr>
              <p:nvPr/>
            </p:nvSpPr>
            <p:spPr bwMode="auto">
              <a:xfrm>
                <a:off x="2458" y="3120"/>
                <a:ext cx="233" cy="25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eaLnBrk="0" hangingPunct="0"/>
                <a:r>
                  <a:rPr lang="en-US" sz="2000" dirty="0"/>
                  <a:t>D</a:t>
                </a:r>
              </a:p>
            </p:txBody>
          </p:sp>
          <p:sp>
            <p:nvSpPr>
              <p:cNvPr id="28701" name="Text Box 29"/>
              <p:cNvSpPr txBox="1">
                <a:spLocks noChangeArrowheads="1"/>
              </p:cNvSpPr>
              <p:nvPr/>
            </p:nvSpPr>
            <p:spPr bwMode="auto">
              <a:xfrm>
                <a:off x="864" y="1440"/>
                <a:ext cx="326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 eaLnBrk="0" hangingPunct="0"/>
                <a:endParaRPr lang="en-US" sz="2400"/>
              </a:p>
            </p:txBody>
          </p:sp>
          <p:sp>
            <p:nvSpPr>
              <p:cNvPr id="28702" name="Line 30"/>
              <p:cNvSpPr>
                <a:spLocks noChangeShapeType="1"/>
              </p:cNvSpPr>
              <p:nvPr/>
            </p:nvSpPr>
            <p:spPr bwMode="auto">
              <a:xfrm>
                <a:off x="1680" y="2400"/>
                <a:ext cx="0" cy="1056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28703" name="Line 31"/>
              <p:cNvSpPr>
                <a:spLocks noChangeShapeType="1"/>
              </p:cNvSpPr>
              <p:nvPr/>
            </p:nvSpPr>
            <p:spPr bwMode="auto">
              <a:xfrm flipH="1">
                <a:off x="720" y="2430"/>
                <a:ext cx="960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28704" name="Text Box 32"/>
              <p:cNvSpPr txBox="1">
                <a:spLocks noChangeArrowheads="1"/>
              </p:cNvSpPr>
              <p:nvPr/>
            </p:nvSpPr>
            <p:spPr bwMode="auto">
              <a:xfrm>
                <a:off x="1536" y="3456"/>
                <a:ext cx="301" cy="25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eaLnBrk="0" hangingPunct="0"/>
                <a:r>
                  <a:rPr lang="en-US" sz="2000"/>
                  <a:t>Q</a:t>
                </a:r>
                <a:r>
                  <a:rPr lang="en-US" sz="2000" baseline="-25000"/>
                  <a:t>0</a:t>
                </a:r>
                <a:endParaRPr lang="en-US" sz="2000"/>
              </a:p>
            </p:txBody>
          </p:sp>
          <p:sp>
            <p:nvSpPr>
              <p:cNvPr id="28705" name="Text Box 33"/>
              <p:cNvSpPr txBox="1">
                <a:spLocks noChangeArrowheads="1"/>
              </p:cNvSpPr>
              <p:nvPr/>
            </p:nvSpPr>
            <p:spPr bwMode="auto">
              <a:xfrm>
                <a:off x="408" y="2256"/>
                <a:ext cx="284" cy="25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eaLnBrk="0" hangingPunct="0"/>
                <a:r>
                  <a:rPr lang="en-US" sz="2000"/>
                  <a:t>P</a:t>
                </a:r>
                <a:r>
                  <a:rPr lang="en-US" sz="2000" baseline="-25000"/>
                  <a:t>0</a:t>
                </a:r>
                <a:endParaRPr lang="en-US" sz="2000"/>
              </a:p>
            </p:txBody>
          </p:sp>
          <p:sp>
            <p:nvSpPr>
              <p:cNvPr id="28706" name="Line 34"/>
              <p:cNvSpPr>
                <a:spLocks noChangeShapeType="1"/>
              </p:cNvSpPr>
              <p:nvPr/>
            </p:nvSpPr>
            <p:spPr bwMode="auto">
              <a:xfrm rot="10800000">
                <a:off x="1176" y="1877"/>
                <a:ext cx="384" cy="1"/>
              </a:xfrm>
              <a:prstGeom prst="line">
                <a:avLst/>
              </a:prstGeom>
              <a:noFill/>
              <a:ln w="57150">
                <a:noFill/>
                <a:round/>
                <a:headEnd/>
                <a:tailEnd type="triangle" w="med" len="med"/>
              </a:ln>
              <a:effectLst/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28707" name="Oval 35"/>
              <p:cNvSpPr>
                <a:spLocks noChangeArrowheads="1"/>
              </p:cNvSpPr>
              <p:nvPr/>
            </p:nvSpPr>
            <p:spPr bwMode="auto">
              <a:xfrm>
                <a:off x="1632" y="2376"/>
                <a:ext cx="96" cy="96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CA"/>
              </a:p>
            </p:txBody>
          </p:sp>
        </p:grpSp>
      </p:grpSp>
      <p:grpSp>
        <p:nvGrpSpPr>
          <p:cNvPr id="28708" name="Group 36"/>
          <p:cNvGrpSpPr>
            <a:grpSpLocks/>
          </p:cNvGrpSpPr>
          <p:nvPr/>
        </p:nvGrpSpPr>
        <p:grpSpPr bwMode="auto">
          <a:xfrm>
            <a:off x="5463130" y="4232181"/>
            <a:ext cx="3254376" cy="1422588"/>
            <a:chOff x="3319" y="2136"/>
            <a:chExt cx="2050" cy="1372"/>
          </a:xfrm>
        </p:grpSpPr>
        <p:sp>
          <p:nvSpPr>
            <p:cNvPr id="28709" name="Text Box 37"/>
            <p:cNvSpPr txBox="1">
              <a:spLocks noChangeArrowheads="1"/>
            </p:cNvSpPr>
            <p:nvPr/>
          </p:nvSpPr>
          <p:spPr bwMode="auto">
            <a:xfrm>
              <a:off x="3319" y="3256"/>
              <a:ext cx="116" cy="2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eaLnBrk="0" hangingPunct="0"/>
              <a:endParaRPr lang="en-GB" sz="2000" dirty="0"/>
            </a:p>
          </p:txBody>
        </p:sp>
        <p:sp>
          <p:nvSpPr>
            <p:cNvPr id="28710" name="Text Box 38"/>
            <p:cNvSpPr txBox="1">
              <a:spLocks noChangeArrowheads="1"/>
            </p:cNvSpPr>
            <p:nvPr/>
          </p:nvSpPr>
          <p:spPr bwMode="auto">
            <a:xfrm>
              <a:off x="3327" y="2136"/>
              <a:ext cx="2042" cy="8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eaLnBrk="0" hangingPunct="0"/>
              <a:r>
                <a:rPr lang="en-GB" sz="2000" dirty="0"/>
                <a:t>If price stayed at P</a:t>
              </a:r>
              <a:r>
                <a:rPr lang="en-GB" sz="2000" baseline="-25000" dirty="0"/>
                <a:t>0 </a:t>
              </a:r>
              <a:r>
                <a:rPr lang="en-GB" sz="2000" dirty="0"/>
                <a:t>there </a:t>
              </a:r>
            </a:p>
            <a:p>
              <a:pPr eaLnBrk="0" hangingPunct="0"/>
              <a:r>
                <a:rPr lang="en-GB" sz="2000" dirty="0"/>
                <a:t>would be excess </a:t>
              </a:r>
              <a:r>
                <a:rPr lang="en-GB" sz="2000" dirty="0" smtClean="0"/>
                <a:t>demand,</a:t>
              </a:r>
              <a:r>
                <a:rPr lang="en-CA" sz="2000" dirty="0"/>
                <a:t> </a:t>
              </a:r>
              <a:endParaRPr lang="en-CA" sz="2000" dirty="0" smtClean="0"/>
            </a:p>
            <a:p>
              <a:pPr eaLnBrk="0" hangingPunct="0"/>
              <a:r>
                <a:rPr lang="en-CA" sz="2000" dirty="0" smtClean="0"/>
                <a:t>So</a:t>
              </a:r>
              <a:r>
                <a:rPr lang="en-CA" sz="2000" dirty="0"/>
                <a:t>, the market moves to a </a:t>
              </a:r>
            </a:p>
            <a:p>
              <a:pPr eaLnBrk="0" hangingPunct="0"/>
              <a:r>
                <a:rPr lang="en-CA" sz="2000" dirty="0"/>
                <a:t>new equilibrium at E</a:t>
              </a:r>
              <a:r>
                <a:rPr lang="en-CA" sz="2000" baseline="-25000" dirty="0"/>
                <a:t>1</a:t>
              </a:r>
              <a:r>
                <a:rPr lang="en-CA" sz="2000" dirty="0"/>
                <a:t>.</a:t>
              </a:r>
              <a:r>
                <a:rPr lang="en-GB" sz="2000" dirty="0" smtClean="0"/>
                <a:t> </a:t>
              </a:r>
              <a:endParaRPr lang="en-GB" sz="2000" dirty="0"/>
            </a:p>
          </p:txBody>
        </p:sp>
      </p:grpSp>
      <p:sp>
        <p:nvSpPr>
          <p:cNvPr id="28711" name="Line 39"/>
          <p:cNvSpPr>
            <a:spLocks noChangeShapeType="1"/>
          </p:cNvSpPr>
          <p:nvPr/>
        </p:nvSpPr>
        <p:spPr bwMode="auto">
          <a:xfrm flipV="1">
            <a:off x="3708400" y="4437063"/>
            <a:ext cx="358775" cy="358775"/>
          </a:xfrm>
          <a:prstGeom prst="line">
            <a:avLst/>
          </a:prstGeom>
          <a:noFill/>
          <a:ln w="57150">
            <a:solidFill>
              <a:srgbClr val="0033CC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3" name="TextBox 2"/>
          <p:cNvSpPr txBox="1"/>
          <p:nvPr/>
        </p:nvSpPr>
        <p:spPr>
          <a:xfrm>
            <a:off x="4267200" y="4293096"/>
            <a:ext cx="5208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D</a:t>
            </a:r>
            <a:r>
              <a:rPr lang="en-US" sz="2000" baseline="-25000" dirty="0" smtClean="0"/>
              <a:t>1</a:t>
            </a:r>
            <a:endParaRPr lang="en-CA" sz="2000" baseline="-250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87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87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87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86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86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86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86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86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86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86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83" grpId="0"/>
      <p:bldP spid="28686" grpId="0" animBg="1"/>
      <p:bldP spid="28695" grpId="0" animBg="1"/>
      <p:bldP spid="28711" grpId="0" animBg="1"/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 smtClean="0">
                <a:solidFill>
                  <a:srgbClr val="3E5D78"/>
                </a:solidFill>
              </a:rPr>
              <a:t>Advanced:</a:t>
            </a:r>
            <a:r>
              <a:rPr lang="en-US" sz="3600" dirty="0" smtClean="0">
                <a:solidFill>
                  <a:srgbClr val="FF7D19"/>
                </a:solidFill>
              </a:rPr>
              <a:t> Shifts </a:t>
            </a:r>
            <a:r>
              <a:rPr lang="en-US" sz="3600" dirty="0">
                <a:solidFill>
                  <a:srgbClr val="FF7D19"/>
                </a:solidFill>
              </a:rPr>
              <a:t>in Demand Curve</a:t>
            </a:r>
          </a:p>
        </p:txBody>
      </p:sp>
      <p:sp>
        <p:nvSpPr>
          <p:cNvPr id="33795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412776"/>
            <a:ext cx="8229600" cy="5064224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sz="2000" dirty="0"/>
              <a:t>New Demand </a:t>
            </a:r>
            <a:r>
              <a:rPr lang="en-US" sz="2000" dirty="0" smtClean="0"/>
              <a:t>Curve. Suppose its new form is:</a:t>
            </a:r>
            <a:endParaRPr lang="en-US" sz="2000" dirty="0"/>
          </a:p>
          <a:p>
            <a:pPr>
              <a:lnSpc>
                <a:spcPct val="90000"/>
              </a:lnSpc>
              <a:buFontTx/>
              <a:buNone/>
            </a:pPr>
            <a:r>
              <a:rPr lang="en-US" sz="2000" dirty="0"/>
              <a:t>	</a:t>
            </a:r>
            <a:r>
              <a:rPr lang="en-US" sz="2000" dirty="0" smtClean="0"/>
              <a:t>D</a:t>
            </a:r>
            <a:r>
              <a:rPr lang="en-US" sz="2000" baseline="-25000" dirty="0" smtClean="0"/>
              <a:t>1</a:t>
            </a:r>
            <a:r>
              <a:rPr lang="en-US" sz="2000" dirty="0" smtClean="0"/>
              <a:t>: </a:t>
            </a:r>
            <a:r>
              <a:rPr lang="en-US" sz="2000" dirty="0"/>
              <a:t>P = </a:t>
            </a:r>
            <a:r>
              <a:rPr lang="en-US" sz="2000" dirty="0" smtClean="0"/>
              <a:t>13 </a:t>
            </a:r>
            <a:r>
              <a:rPr lang="en-US" sz="2000" dirty="0"/>
              <a:t>– </a:t>
            </a:r>
            <a:r>
              <a:rPr lang="en-US" sz="2000" dirty="0" smtClean="0"/>
              <a:t>1Q</a:t>
            </a:r>
            <a:endParaRPr lang="en-US" sz="2000" dirty="0"/>
          </a:p>
          <a:p>
            <a:pPr>
              <a:lnSpc>
                <a:spcPct val="90000"/>
              </a:lnSpc>
            </a:pPr>
            <a:r>
              <a:rPr lang="en-US" sz="2000" dirty="0" smtClean="0"/>
              <a:t>Supply remains as: </a:t>
            </a:r>
            <a:r>
              <a:rPr lang="en-US" sz="2000" dirty="0"/>
              <a:t>P = </a:t>
            </a:r>
            <a:r>
              <a:rPr lang="en-US" sz="2000" dirty="0" smtClean="0"/>
              <a:t>1 + 0.5Q</a:t>
            </a:r>
          </a:p>
          <a:p>
            <a:pPr>
              <a:lnSpc>
                <a:spcPct val="90000"/>
              </a:lnSpc>
            </a:pPr>
            <a:endParaRPr lang="en-US" sz="2000" dirty="0"/>
          </a:p>
          <a:p>
            <a:pPr>
              <a:lnSpc>
                <a:spcPct val="90000"/>
              </a:lnSpc>
            </a:pPr>
            <a:r>
              <a:rPr lang="en-US" sz="2000" dirty="0"/>
              <a:t>Equating the two yields: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US" sz="2000" dirty="0"/>
              <a:t>	</a:t>
            </a:r>
            <a:r>
              <a:rPr lang="en-US" sz="2000" dirty="0" smtClean="0"/>
              <a:t>13 </a:t>
            </a:r>
            <a:r>
              <a:rPr lang="en-US" sz="2000" dirty="0"/>
              <a:t>– </a:t>
            </a:r>
            <a:r>
              <a:rPr lang="en-US" sz="2000" dirty="0" smtClean="0"/>
              <a:t>1Q </a:t>
            </a:r>
            <a:r>
              <a:rPr lang="en-US" sz="2000" dirty="0"/>
              <a:t>= </a:t>
            </a:r>
            <a:r>
              <a:rPr lang="en-US" sz="2000" dirty="0" smtClean="0"/>
              <a:t>1 </a:t>
            </a:r>
            <a:r>
              <a:rPr lang="en-US" sz="2000" dirty="0"/>
              <a:t>+ </a:t>
            </a:r>
            <a:r>
              <a:rPr lang="en-US" sz="2000" dirty="0" smtClean="0"/>
              <a:t>0.5Q</a:t>
            </a:r>
            <a:endParaRPr lang="en-US" sz="2000" dirty="0"/>
          </a:p>
          <a:p>
            <a:pPr>
              <a:lnSpc>
                <a:spcPct val="90000"/>
              </a:lnSpc>
              <a:buFontTx/>
              <a:buNone/>
            </a:pPr>
            <a:r>
              <a:rPr lang="en-US" sz="2000" dirty="0"/>
              <a:t>	</a:t>
            </a:r>
            <a:r>
              <a:rPr lang="en-US" sz="2000" dirty="0" smtClean="0"/>
              <a:t>13 </a:t>
            </a:r>
            <a:r>
              <a:rPr lang="en-US" sz="2000" dirty="0"/>
              <a:t>– </a:t>
            </a:r>
            <a:r>
              <a:rPr lang="en-US" sz="2000" dirty="0" smtClean="0"/>
              <a:t>1 </a:t>
            </a:r>
            <a:r>
              <a:rPr lang="en-US" sz="2000" dirty="0"/>
              <a:t>= </a:t>
            </a:r>
            <a:r>
              <a:rPr lang="en-US" sz="2000" dirty="0" smtClean="0"/>
              <a:t>1Q </a:t>
            </a:r>
            <a:r>
              <a:rPr lang="en-US" sz="2000" dirty="0"/>
              <a:t>+ </a:t>
            </a:r>
            <a:r>
              <a:rPr lang="en-US" sz="2000" dirty="0" smtClean="0"/>
              <a:t>0.5Q</a:t>
            </a:r>
            <a:endParaRPr lang="en-US" sz="2000" dirty="0"/>
          </a:p>
          <a:p>
            <a:pPr>
              <a:lnSpc>
                <a:spcPct val="90000"/>
              </a:lnSpc>
              <a:buFontTx/>
              <a:buNone/>
            </a:pPr>
            <a:r>
              <a:rPr lang="en-US" sz="2000" dirty="0"/>
              <a:t>		    	</a:t>
            </a:r>
            <a:r>
              <a:rPr lang="en-US" sz="2000" dirty="0" smtClean="0"/>
              <a:t>12 </a:t>
            </a:r>
            <a:r>
              <a:rPr lang="en-US" sz="2000" dirty="0"/>
              <a:t>= </a:t>
            </a:r>
            <a:r>
              <a:rPr lang="en-US" sz="2000" dirty="0" smtClean="0"/>
              <a:t>1.5Q</a:t>
            </a:r>
            <a:endParaRPr lang="en-US" sz="2000" dirty="0"/>
          </a:p>
          <a:p>
            <a:pPr>
              <a:lnSpc>
                <a:spcPct val="90000"/>
              </a:lnSpc>
              <a:buFontTx/>
              <a:buNone/>
            </a:pPr>
            <a:r>
              <a:rPr lang="en-US" sz="2000" dirty="0"/>
              <a:t>			     Q = </a:t>
            </a:r>
            <a:r>
              <a:rPr lang="en-US" sz="2000" dirty="0" smtClean="0"/>
              <a:t>8</a:t>
            </a:r>
          </a:p>
          <a:p>
            <a:pPr>
              <a:lnSpc>
                <a:spcPct val="90000"/>
              </a:lnSpc>
              <a:buFontTx/>
              <a:buNone/>
            </a:pPr>
            <a:endParaRPr lang="en-US" sz="2000" dirty="0">
              <a:solidFill>
                <a:srgbClr val="003366"/>
              </a:solidFill>
            </a:endParaRPr>
          </a:p>
          <a:p>
            <a:pPr>
              <a:lnSpc>
                <a:spcPct val="90000"/>
              </a:lnSpc>
            </a:pPr>
            <a:r>
              <a:rPr lang="en-US" sz="2000" dirty="0"/>
              <a:t>Therefore P = </a:t>
            </a:r>
            <a:r>
              <a:rPr lang="en-US" sz="2000" dirty="0" smtClean="0"/>
              <a:t>13 </a:t>
            </a:r>
            <a:r>
              <a:rPr lang="en-US" sz="2000" dirty="0"/>
              <a:t>– </a:t>
            </a:r>
            <a:r>
              <a:rPr lang="en-US" sz="2000" dirty="0" smtClean="0"/>
              <a:t>1×8 </a:t>
            </a:r>
            <a:r>
              <a:rPr lang="en-US" sz="2000" dirty="0"/>
              <a:t>= </a:t>
            </a:r>
            <a:r>
              <a:rPr lang="en-US" sz="2000" dirty="0" smtClean="0"/>
              <a:t>$5</a:t>
            </a:r>
            <a:endParaRPr lang="en-US" sz="2000" dirty="0"/>
          </a:p>
        </p:txBody>
      </p:sp>
      <p:graphicFrame>
        <p:nvGraphicFramePr>
          <p:cNvPr id="8" name="Diagram 7"/>
          <p:cNvGraphicFramePr/>
          <p:nvPr>
            <p:extLst>
              <p:ext uri="{D42A27DB-BD31-4B8C-83A1-F6EECF244321}">
                <p14:modId xmlns:p14="http://schemas.microsoft.com/office/powerpoint/2010/main" val="4090746729"/>
              </p:ext>
            </p:extLst>
          </p:nvPr>
        </p:nvGraphicFramePr>
        <p:xfrm>
          <a:off x="4535996" y="2996952"/>
          <a:ext cx="4428194" cy="17281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5" grpId="0" uiExpand="1" build="p"/>
      <p:bldGraphic spid="8" grpId="0">
        <p:bldAsOne/>
      </p:bldGraphic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sz="3600" dirty="0" smtClean="0">
                <a:solidFill>
                  <a:srgbClr val="FF7D19"/>
                </a:solidFill>
              </a:rPr>
              <a:t>Behind the Supply Curve</a:t>
            </a:r>
            <a:endParaRPr lang="en-CA" sz="3600" dirty="0">
              <a:solidFill>
                <a:srgbClr val="FF7D19"/>
              </a:solidFill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395536" y="1340768"/>
            <a:ext cx="8229600" cy="4493096"/>
          </a:xfrm>
        </p:spPr>
        <p:txBody>
          <a:bodyPr>
            <a:normAutofit/>
          </a:bodyPr>
          <a:lstStyle/>
          <a:p>
            <a:r>
              <a:rPr lang="en-CA" sz="2000" dirty="0" smtClean="0"/>
              <a:t>Effect of </a:t>
            </a:r>
            <a:r>
              <a:rPr lang="en-CA" sz="2000" i="1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technology</a:t>
            </a:r>
          </a:p>
          <a:p>
            <a:pPr lvl="1"/>
            <a:r>
              <a:rPr lang="en-CA" dirty="0" smtClean="0"/>
              <a:t>An improvement expands the supply</a:t>
            </a:r>
          </a:p>
          <a:p>
            <a:pPr marL="274320" lvl="1" indent="0">
              <a:buNone/>
            </a:pPr>
            <a:endParaRPr lang="en-CA" dirty="0" smtClean="0"/>
          </a:p>
          <a:p>
            <a:r>
              <a:rPr lang="en-CA" sz="2000" dirty="0" smtClean="0"/>
              <a:t>Effect of </a:t>
            </a:r>
            <a:r>
              <a:rPr lang="en-CA" sz="2000" i="1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input costs</a:t>
            </a:r>
          </a:p>
          <a:p>
            <a:pPr lvl="1"/>
            <a:r>
              <a:rPr lang="en-CA" dirty="0" smtClean="0"/>
              <a:t>A rise in input costs contracts the supply</a:t>
            </a:r>
          </a:p>
          <a:p>
            <a:pPr lvl="1"/>
            <a:r>
              <a:rPr lang="en-CA" dirty="0" smtClean="0"/>
              <a:t>A fall in input costs expands the supply</a:t>
            </a:r>
          </a:p>
          <a:p>
            <a:pPr marL="274320" lvl="1" indent="0">
              <a:buNone/>
            </a:pPr>
            <a:endParaRPr lang="en-CA" dirty="0" smtClean="0"/>
          </a:p>
          <a:p>
            <a:r>
              <a:rPr lang="en-CA" sz="2000" dirty="0" smtClean="0"/>
              <a:t>Effect of the </a:t>
            </a:r>
            <a:r>
              <a:rPr lang="en-CA" sz="2000" i="1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number of suppliers</a:t>
            </a:r>
          </a:p>
          <a:p>
            <a:pPr lvl="1"/>
            <a:r>
              <a:rPr lang="en-CA" dirty="0" smtClean="0"/>
              <a:t>The greater then number of firms, the greater the supply</a:t>
            </a:r>
            <a:endParaRPr lang="en-CA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 lIns="92075" tIns="46038" rIns="92075" bIns="46038">
            <a:normAutofit/>
          </a:bodyPr>
          <a:lstStyle/>
          <a:p>
            <a:r>
              <a:rPr lang="en-US" sz="3600" dirty="0">
                <a:solidFill>
                  <a:srgbClr val="FF7D19"/>
                </a:solidFill>
              </a:rPr>
              <a:t>Shifts in Supply Curve</a:t>
            </a:r>
          </a:p>
        </p:txBody>
      </p:sp>
      <p:sp>
        <p:nvSpPr>
          <p:cNvPr id="31749" name="Line 5"/>
          <p:cNvSpPr>
            <a:spLocks noChangeShapeType="1"/>
          </p:cNvSpPr>
          <p:nvPr/>
        </p:nvSpPr>
        <p:spPr bwMode="auto">
          <a:xfrm flipV="1">
            <a:off x="1447800" y="2514600"/>
            <a:ext cx="2590800" cy="2590800"/>
          </a:xfrm>
          <a:prstGeom prst="line">
            <a:avLst/>
          </a:prstGeom>
          <a:noFill/>
          <a:ln w="4445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31750" name="Text Box 6"/>
          <p:cNvSpPr txBox="1">
            <a:spLocks noChangeArrowheads="1"/>
          </p:cNvSpPr>
          <p:nvPr/>
        </p:nvSpPr>
        <p:spPr bwMode="auto">
          <a:xfrm>
            <a:off x="3879850" y="2133600"/>
            <a:ext cx="387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sz="2400"/>
              <a:t>S</a:t>
            </a:r>
          </a:p>
        </p:txBody>
      </p:sp>
      <p:sp>
        <p:nvSpPr>
          <p:cNvPr id="31751" name="Text Box 7"/>
          <p:cNvSpPr txBox="1">
            <a:spLocks noChangeArrowheads="1"/>
          </p:cNvSpPr>
          <p:nvPr/>
        </p:nvSpPr>
        <p:spPr bwMode="auto">
          <a:xfrm>
            <a:off x="2735263" y="3657600"/>
            <a:ext cx="450764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sz="2000"/>
              <a:t>E</a:t>
            </a:r>
            <a:r>
              <a:rPr lang="en-US" sz="2000" baseline="-25000"/>
              <a:t>0</a:t>
            </a:r>
            <a:endParaRPr lang="en-US" sz="2000"/>
          </a:p>
        </p:txBody>
      </p:sp>
      <p:sp>
        <p:nvSpPr>
          <p:cNvPr id="31752" name="Text Box 8"/>
          <p:cNvSpPr txBox="1">
            <a:spLocks noChangeArrowheads="1"/>
          </p:cNvSpPr>
          <p:nvPr/>
        </p:nvSpPr>
        <p:spPr bwMode="auto">
          <a:xfrm>
            <a:off x="340519" y="2140744"/>
            <a:ext cx="83978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/>
            <a:r>
              <a:rPr lang="en-US" sz="2000" dirty="0"/>
              <a:t>Price</a:t>
            </a:r>
            <a:endParaRPr lang="en-US" sz="2400" dirty="0"/>
          </a:p>
        </p:txBody>
      </p:sp>
      <p:sp>
        <p:nvSpPr>
          <p:cNvPr id="31753" name="Text Box 9"/>
          <p:cNvSpPr txBox="1">
            <a:spLocks noChangeArrowheads="1"/>
          </p:cNvSpPr>
          <p:nvPr/>
        </p:nvSpPr>
        <p:spPr bwMode="auto">
          <a:xfrm>
            <a:off x="3867150" y="5638800"/>
            <a:ext cx="112871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sz="2000"/>
              <a:t>Quantity</a:t>
            </a:r>
            <a:endParaRPr lang="en-US" sz="2400"/>
          </a:p>
        </p:txBody>
      </p:sp>
      <p:sp>
        <p:nvSpPr>
          <p:cNvPr id="31754" name="Text Box 10"/>
          <p:cNvSpPr txBox="1">
            <a:spLocks noChangeArrowheads="1"/>
          </p:cNvSpPr>
          <p:nvPr/>
        </p:nvSpPr>
        <p:spPr bwMode="auto">
          <a:xfrm>
            <a:off x="5817038" y="1733490"/>
            <a:ext cx="2010487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GB" sz="2000" dirty="0" smtClean="0">
                <a:solidFill>
                  <a:srgbClr val="3E5D78"/>
                </a:solidFill>
              </a:rPr>
              <a:t>New </a:t>
            </a:r>
            <a:r>
              <a:rPr lang="en-GB" sz="2000" dirty="0">
                <a:solidFill>
                  <a:srgbClr val="3E5D78"/>
                </a:solidFill>
              </a:rPr>
              <a:t>technology</a:t>
            </a:r>
          </a:p>
        </p:txBody>
      </p:sp>
      <p:sp>
        <p:nvSpPr>
          <p:cNvPr id="31755" name="Text Box 11"/>
          <p:cNvSpPr txBox="1">
            <a:spLocks noChangeArrowheads="1"/>
          </p:cNvSpPr>
          <p:nvPr/>
        </p:nvSpPr>
        <p:spPr bwMode="auto">
          <a:xfrm>
            <a:off x="5219700" y="2276475"/>
            <a:ext cx="2969083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GB" sz="2000" dirty="0"/>
              <a:t>More will be supplied at</a:t>
            </a:r>
          </a:p>
          <a:p>
            <a:pPr eaLnBrk="0" hangingPunct="0"/>
            <a:r>
              <a:rPr lang="en-GB" sz="2000" dirty="0"/>
              <a:t>each price. S shifts to S</a:t>
            </a:r>
            <a:r>
              <a:rPr lang="en-GB" sz="2000" baseline="-25000" dirty="0"/>
              <a:t>1</a:t>
            </a:r>
          </a:p>
        </p:txBody>
      </p:sp>
      <p:grpSp>
        <p:nvGrpSpPr>
          <p:cNvPr id="31760" name="Group 16"/>
          <p:cNvGrpSpPr>
            <a:grpSpLocks/>
          </p:cNvGrpSpPr>
          <p:nvPr/>
        </p:nvGrpSpPr>
        <p:grpSpPr bwMode="auto">
          <a:xfrm>
            <a:off x="621720" y="4091781"/>
            <a:ext cx="2995613" cy="1793883"/>
            <a:chOff x="405" y="1968"/>
            <a:chExt cx="1887" cy="1915"/>
          </a:xfrm>
        </p:grpSpPr>
        <p:sp>
          <p:nvSpPr>
            <p:cNvPr id="31761" name="Text Box 17"/>
            <p:cNvSpPr txBox="1">
              <a:spLocks noChangeArrowheads="1"/>
            </p:cNvSpPr>
            <p:nvPr/>
          </p:nvSpPr>
          <p:spPr bwMode="auto">
            <a:xfrm>
              <a:off x="2008" y="2048"/>
              <a:ext cx="284" cy="4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eaLnBrk="0" hangingPunct="0"/>
              <a:r>
                <a:rPr lang="en-US" sz="2000"/>
                <a:t>E</a:t>
              </a:r>
              <a:r>
                <a:rPr lang="en-US" sz="2000" baseline="-25000"/>
                <a:t>1</a:t>
              </a:r>
              <a:endParaRPr lang="en-US" sz="2000"/>
            </a:p>
          </p:txBody>
        </p:sp>
        <p:sp>
          <p:nvSpPr>
            <p:cNvPr id="31762" name="Line 18"/>
            <p:cNvSpPr>
              <a:spLocks noChangeShapeType="1"/>
            </p:cNvSpPr>
            <p:nvPr/>
          </p:nvSpPr>
          <p:spPr bwMode="auto">
            <a:xfrm flipH="1">
              <a:off x="1961" y="2200"/>
              <a:ext cx="7" cy="1242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prstDash val="dash"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31763" name="Line 19"/>
            <p:cNvSpPr>
              <a:spLocks noChangeShapeType="1"/>
            </p:cNvSpPr>
            <p:nvPr/>
          </p:nvSpPr>
          <p:spPr bwMode="auto">
            <a:xfrm flipH="1">
              <a:off x="720" y="2160"/>
              <a:ext cx="1248" cy="0"/>
            </a:xfrm>
            <a:prstGeom prst="line">
              <a:avLst/>
            </a:prstGeom>
            <a:noFill/>
            <a:ln w="15875">
              <a:solidFill>
                <a:schemeClr val="tx1"/>
              </a:solidFill>
              <a:prstDash val="dash"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31764" name="Text Box 20"/>
            <p:cNvSpPr txBox="1">
              <a:spLocks noChangeArrowheads="1"/>
            </p:cNvSpPr>
            <p:nvPr/>
          </p:nvSpPr>
          <p:spPr bwMode="auto">
            <a:xfrm>
              <a:off x="1824" y="3456"/>
              <a:ext cx="301" cy="4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eaLnBrk="0" hangingPunct="0"/>
              <a:r>
                <a:rPr lang="en-US" sz="2000" dirty="0"/>
                <a:t>Q</a:t>
              </a:r>
              <a:r>
                <a:rPr lang="en-US" sz="2000" baseline="-25000" dirty="0"/>
                <a:t>1</a:t>
              </a:r>
              <a:endParaRPr lang="en-US" sz="2000" dirty="0"/>
            </a:p>
          </p:txBody>
        </p:sp>
        <p:sp>
          <p:nvSpPr>
            <p:cNvPr id="31765" name="Text Box 21"/>
            <p:cNvSpPr txBox="1">
              <a:spLocks noChangeArrowheads="1"/>
            </p:cNvSpPr>
            <p:nvPr/>
          </p:nvSpPr>
          <p:spPr bwMode="auto">
            <a:xfrm>
              <a:off x="405" y="1968"/>
              <a:ext cx="317" cy="49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eaLnBrk="0" hangingPunct="0"/>
              <a:r>
                <a:rPr lang="en-US" sz="2400"/>
                <a:t>P</a:t>
              </a:r>
              <a:r>
                <a:rPr lang="en-US" sz="2400" baseline="-25000"/>
                <a:t>1</a:t>
              </a:r>
              <a:endParaRPr lang="en-US" sz="2400"/>
            </a:p>
          </p:txBody>
        </p:sp>
      </p:grpSp>
      <p:grpSp>
        <p:nvGrpSpPr>
          <p:cNvPr id="31767" name="Group 23"/>
          <p:cNvGrpSpPr>
            <a:grpSpLocks/>
          </p:cNvGrpSpPr>
          <p:nvPr/>
        </p:nvGrpSpPr>
        <p:grpSpPr bwMode="auto">
          <a:xfrm>
            <a:off x="1157990" y="2720181"/>
            <a:ext cx="6073775" cy="2819400"/>
            <a:chOff x="720" y="1680"/>
            <a:chExt cx="3826" cy="1776"/>
          </a:xfrm>
        </p:grpSpPr>
        <p:sp>
          <p:nvSpPr>
            <p:cNvPr id="31768" name="Text Box 24"/>
            <p:cNvSpPr txBox="1">
              <a:spLocks noChangeArrowheads="1"/>
            </p:cNvSpPr>
            <p:nvPr/>
          </p:nvSpPr>
          <p:spPr bwMode="auto">
            <a:xfrm>
              <a:off x="2435" y="2271"/>
              <a:ext cx="2111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b">
              <a:spAutoFit/>
            </a:bodyPr>
            <a:lstStyle/>
            <a:p>
              <a:pPr eaLnBrk="0" hangingPunct="0"/>
              <a:r>
                <a:rPr lang="en-GB" sz="2400" dirty="0">
                  <a:solidFill>
                    <a:srgbClr val="3E5D78"/>
                  </a:solidFill>
                </a:rPr>
                <a:t>Supply = Demand (E</a:t>
              </a:r>
              <a:r>
                <a:rPr lang="en-GB" sz="2400" baseline="-25000" dirty="0">
                  <a:solidFill>
                    <a:srgbClr val="3E5D78"/>
                  </a:solidFill>
                </a:rPr>
                <a:t>0</a:t>
              </a:r>
              <a:r>
                <a:rPr lang="en-GB" sz="2400" dirty="0">
                  <a:solidFill>
                    <a:srgbClr val="3E5D78"/>
                  </a:solidFill>
                </a:rPr>
                <a:t>)</a:t>
              </a:r>
            </a:p>
          </p:txBody>
        </p:sp>
        <p:grpSp>
          <p:nvGrpSpPr>
            <p:cNvPr id="31769" name="Group 25"/>
            <p:cNvGrpSpPr>
              <a:grpSpLocks/>
            </p:cNvGrpSpPr>
            <p:nvPr/>
          </p:nvGrpSpPr>
          <p:grpSpPr bwMode="auto">
            <a:xfrm>
              <a:off x="720" y="1680"/>
              <a:ext cx="1776" cy="1776"/>
              <a:chOff x="720" y="1680"/>
              <a:chExt cx="1776" cy="1776"/>
            </a:xfrm>
          </p:grpSpPr>
          <p:sp>
            <p:nvSpPr>
              <p:cNvPr id="31770" name="Line 26"/>
              <p:cNvSpPr>
                <a:spLocks noChangeShapeType="1"/>
              </p:cNvSpPr>
              <p:nvPr/>
            </p:nvSpPr>
            <p:spPr bwMode="auto">
              <a:xfrm>
                <a:off x="912" y="1680"/>
                <a:ext cx="1584" cy="1536"/>
              </a:xfrm>
              <a:prstGeom prst="line">
                <a:avLst/>
              </a:prstGeom>
              <a:noFill/>
              <a:ln w="44450">
                <a:solidFill>
                  <a:srgbClr val="0033CC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31773" name="Line 29"/>
              <p:cNvSpPr>
                <a:spLocks noChangeShapeType="1"/>
              </p:cNvSpPr>
              <p:nvPr/>
            </p:nvSpPr>
            <p:spPr bwMode="auto">
              <a:xfrm>
                <a:off x="1680" y="2400"/>
                <a:ext cx="0" cy="1056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prstDash val="dash"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31774" name="Line 30"/>
              <p:cNvSpPr>
                <a:spLocks noChangeShapeType="1"/>
              </p:cNvSpPr>
              <p:nvPr/>
            </p:nvSpPr>
            <p:spPr bwMode="auto">
              <a:xfrm flipH="1">
                <a:off x="720" y="2430"/>
                <a:ext cx="960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prstDash val="dash"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31778" name="Oval 34"/>
              <p:cNvSpPr>
                <a:spLocks noChangeArrowheads="1"/>
              </p:cNvSpPr>
              <p:nvPr/>
            </p:nvSpPr>
            <p:spPr bwMode="auto">
              <a:xfrm>
                <a:off x="1632" y="2376"/>
                <a:ext cx="96" cy="96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rgbClr val="0033CC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CA"/>
              </a:p>
            </p:txBody>
          </p:sp>
        </p:grpSp>
      </p:grpSp>
      <p:grpSp>
        <p:nvGrpSpPr>
          <p:cNvPr id="31779" name="Group 35"/>
          <p:cNvGrpSpPr>
            <a:grpSpLocks/>
          </p:cNvGrpSpPr>
          <p:nvPr/>
        </p:nvGrpSpPr>
        <p:grpSpPr bwMode="auto">
          <a:xfrm>
            <a:off x="5268913" y="4479925"/>
            <a:ext cx="3241675" cy="1397000"/>
            <a:chOff x="3319" y="2822"/>
            <a:chExt cx="2042" cy="880"/>
          </a:xfrm>
        </p:grpSpPr>
        <p:sp>
          <p:nvSpPr>
            <p:cNvPr id="31780" name="Text Box 36"/>
            <p:cNvSpPr txBox="1">
              <a:spLocks noChangeArrowheads="1"/>
            </p:cNvSpPr>
            <p:nvPr/>
          </p:nvSpPr>
          <p:spPr bwMode="auto">
            <a:xfrm>
              <a:off x="3319" y="3256"/>
              <a:ext cx="2042" cy="4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eaLnBrk="0" hangingPunct="0"/>
              <a:r>
                <a:rPr lang="en-GB" sz="2000" dirty="0"/>
                <a:t>So, the market moves to a </a:t>
              </a:r>
            </a:p>
            <a:p>
              <a:pPr eaLnBrk="0" hangingPunct="0"/>
              <a:r>
                <a:rPr lang="en-GB" sz="2000" dirty="0"/>
                <a:t>new equilibrium at E</a:t>
              </a:r>
              <a:r>
                <a:rPr lang="en-GB" sz="2000" baseline="-25000" dirty="0"/>
                <a:t>1</a:t>
              </a:r>
              <a:r>
                <a:rPr lang="en-GB" sz="2000" dirty="0"/>
                <a:t>.</a:t>
              </a:r>
            </a:p>
          </p:txBody>
        </p:sp>
        <p:sp>
          <p:nvSpPr>
            <p:cNvPr id="31781" name="Text Box 37"/>
            <p:cNvSpPr txBox="1">
              <a:spLocks noChangeArrowheads="1"/>
            </p:cNvSpPr>
            <p:nvPr/>
          </p:nvSpPr>
          <p:spPr bwMode="auto">
            <a:xfrm>
              <a:off x="3321" y="2822"/>
              <a:ext cx="1953" cy="4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eaLnBrk="0" hangingPunct="0"/>
              <a:r>
                <a:rPr lang="en-GB" sz="2000" dirty="0"/>
                <a:t>If price stayed at P</a:t>
              </a:r>
              <a:r>
                <a:rPr lang="en-GB" sz="2000" baseline="-25000" dirty="0"/>
                <a:t>0 </a:t>
              </a:r>
              <a:r>
                <a:rPr lang="en-GB" sz="2000" dirty="0"/>
                <a:t>there </a:t>
              </a:r>
            </a:p>
            <a:p>
              <a:pPr eaLnBrk="0" hangingPunct="0"/>
              <a:r>
                <a:rPr lang="en-GB" sz="2000" dirty="0"/>
                <a:t>would be excess supply</a:t>
              </a:r>
            </a:p>
          </p:txBody>
        </p:sp>
      </p:grpSp>
      <p:sp>
        <p:nvSpPr>
          <p:cNvPr id="31784" name="Line 40"/>
          <p:cNvSpPr>
            <a:spLocks noChangeShapeType="1"/>
          </p:cNvSpPr>
          <p:nvPr/>
        </p:nvSpPr>
        <p:spPr bwMode="auto">
          <a:xfrm flipV="1">
            <a:off x="1979613" y="2852738"/>
            <a:ext cx="2519362" cy="2592387"/>
          </a:xfrm>
          <a:prstGeom prst="line">
            <a:avLst/>
          </a:prstGeom>
          <a:noFill/>
          <a:ln w="4445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31786" name="Text Box 42"/>
          <p:cNvSpPr txBox="1">
            <a:spLocks noChangeArrowheads="1"/>
          </p:cNvSpPr>
          <p:nvPr/>
        </p:nvSpPr>
        <p:spPr bwMode="auto">
          <a:xfrm>
            <a:off x="4572000" y="2492375"/>
            <a:ext cx="5000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sz="2400">
                <a:solidFill>
                  <a:srgbClr val="003366"/>
                </a:solidFill>
              </a:rPr>
              <a:t>S</a:t>
            </a:r>
            <a:r>
              <a:rPr lang="en-US" sz="2400" baseline="-25000">
                <a:solidFill>
                  <a:srgbClr val="003366"/>
                </a:solidFill>
              </a:rPr>
              <a:t>1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977390" y="4833937"/>
            <a:ext cx="5586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D</a:t>
            </a:r>
            <a:endParaRPr lang="en-CA" dirty="0"/>
          </a:p>
        </p:txBody>
      </p:sp>
      <p:sp>
        <p:nvSpPr>
          <p:cNvPr id="4" name="TextBox 3"/>
          <p:cNvSpPr txBox="1"/>
          <p:nvPr/>
        </p:nvSpPr>
        <p:spPr>
          <a:xfrm>
            <a:off x="684213" y="3634581"/>
            <a:ext cx="50323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P</a:t>
            </a:r>
            <a:r>
              <a:rPr lang="en-US" sz="2000" baseline="-25000" dirty="0" smtClean="0"/>
              <a:t>0</a:t>
            </a:r>
            <a:endParaRPr lang="en-CA" sz="2000" baseline="-25000" dirty="0"/>
          </a:p>
        </p:txBody>
      </p:sp>
      <p:sp>
        <p:nvSpPr>
          <p:cNvPr id="5" name="TextBox 4"/>
          <p:cNvSpPr txBox="1"/>
          <p:nvPr/>
        </p:nvSpPr>
        <p:spPr>
          <a:xfrm>
            <a:off x="2267744" y="5539581"/>
            <a:ext cx="5760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Q</a:t>
            </a:r>
            <a:r>
              <a:rPr lang="en-US" sz="2000" baseline="-25000" dirty="0" smtClean="0"/>
              <a:t>0</a:t>
            </a:r>
            <a:endParaRPr lang="en-CA" sz="2000" baseline="-25000" dirty="0"/>
          </a:p>
        </p:txBody>
      </p:sp>
      <p:cxnSp>
        <p:nvCxnSpPr>
          <p:cNvPr id="7" name="Straight Connector 6"/>
          <p:cNvCxnSpPr/>
          <p:nvPr/>
        </p:nvCxnSpPr>
        <p:spPr>
          <a:xfrm flipH="1" flipV="1">
            <a:off x="1121783" y="1933545"/>
            <a:ext cx="21217" cy="3552855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1132391" y="5522912"/>
            <a:ext cx="3689640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17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17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17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17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17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17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17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54" grpId="0"/>
      <p:bldP spid="31755" grpId="0"/>
      <p:bldP spid="31784" grpId="0" animBg="1"/>
      <p:bldP spid="3178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>
          <a:xfrm>
            <a:off x="323528" y="404664"/>
            <a:ext cx="8534400" cy="1080120"/>
          </a:xfrm>
        </p:spPr>
        <p:txBody>
          <a:bodyPr>
            <a:normAutofit fontScale="90000"/>
          </a:bodyPr>
          <a:lstStyle/>
          <a:p>
            <a:r>
              <a:rPr lang="en-US" sz="3800" dirty="0">
                <a:solidFill>
                  <a:srgbClr val="FF7D19"/>
                </a:solidFill>
              </a:rPr>
              <a:t>Simultaneous Shifts in </a:t>
            </a:r>
            <a:r>
              <a:rPr lang="en-US" sz="3800" dirty="0" smtClean="0">
                <a:solidFill>
                  <a:srgbClr val="FF7D19"/>
                </a:solidFill>
              </a:rPr>
              <a:t>Supply </a:t>
            </a:r>
            <a:r>
              <a:rPr lang="en-US" sz="3800" dirty="0">
                <a:solidFill>
                  <a:srgbClr val="FF7D19"/>
                </a:solidFill>
              </a:rPr>
              <a:t>and </a:t>
            </a:r>
            <a:r>
              <a:rPr lang="en-US" sz="3800" dirty="0" smtClean="0">
                <a:solidFill>
                  <a:srgbClr val="FF7D19"/>
                </a:solidFill>
              </a:rPr>
              <a:t>Demand</a:t>
            </a:r>
            <a:endParaRPr lang="en-US" sz="3800" dirty="0">
              <a:solidFill>
                <a:srgbClr val="FF7D19"/>
              </a:solidFill>
            </a:endParaRPr>
          </a:p>
        </p:txBody>
      </p:sp>
      <p:sp>
        <p:nvSpPr>
          <p:cNvPr id="34819" name="Rectangle 3"/>
          <p:cNvSpPr>
            <a:spLocks noGrp="1" noChangeArrowheads="1"/>
          </p:cNvSpPr>
          <p:nvPr>
            <p:ph idx="1"/>
          </p:nvPr>
        </p:nvSpPr>
        <p:spPr>
          <a:xfrm>
            <a:off x="395536" y="1628800"/>
            <a:ext cx="7610475" cy="428148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sz="2000" i="1" dirty="0" smtClean="0">
                <a:solidFill>
                  <a:srgbClr val="3E5D78"/>
                </a:solidFill>
              </a:rPr>
              <a:t>Example 1…</a:t>
            </a:r>
          </a:p>
          <a:p>
            <a:pPr>
              <a:buNone/>
            </a:pPr>
            <a:endParaRPr lang="en-US" sz="2000" i="1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FontTx/>
              <a:buNone/>
            </a:pPr>
            <a:r>
              <a:rPr lang="en-US" sz="2000" dirty="0">
                <a:solidFill>
                  <a:srgbClr val="3E5D78"/>
                </a:solidFill>
              </a:rPr>
              <a:t>P</a:t>
            </a:r>
            <a:r>
              <a:rPr lang="en-US" sz="2000" dirty="0" smtClean="0">
                <a:solidFill>
                  <a:srgbClr val="3E5D78"/>
                </a:solidFill>
              </a:rPr>
              <a:t>rice of natural gas </a:t>
            </a:r>
            <a:endParaRPr lang="en-US" sz="2000" dirty="0">
              <a:solidFill>
                <a:srgbClr val="3E5D78"/>
              </a:solidFill>
            </a:endParaRPr>
          </a:p>
          <a:p>
            <a:r>
              <a:rPr lang="en-US" sz="2000" dirty="0" smtClean="0"/>
              <a:t>Growth in the demand for energy over time</a:t>
            </a:r>
            <a:endParaRPr lang="en-US" sz="2000" dirty="0"/>
          </a:p>
          <a:p>
            <a:r>
              <a:rPr lang="en-US" sz="2000" dirty="0" smtClean="0"/>
              <a:t>Technological developments in shale gas discovery and supply</a:t>
            </a:r>
            <a:endParaRPr lang="en-US" sz="2000" dirty="0"/>
          </a:p>
          <a:p>
            <a:endParaRPr lang="en-US" sz="2000" dirty="0"/>
          </a:p>
          <a:p>
            <a:pPr algn="r">
              <a:buFontTx/>
              <a:buNone/>
            </a:pPr>
            <a:endParaRPr lang="en-US" sz="2000" i="1" dirty="0" smtClean="0">
              <a:solidFill>
                <a:srgbClr val="0033CC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r">
              <a:buFontTx/>
              <a:buNone/>
            </a:pPr>
            <a:endParaRPr lang="en-US" sz="2000" i="1" dirty="0" smtClean="0">
              <a:solidFill>
                <a:srgbClr val="0033CC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r">
              <a:buFontTx/>
              <a:buNone/>
            </a:pPr>
            <a:r>
              <a:rPr lang="en-US" sz="2000" i="1" dirty="0" smtClean="0">
                <a:solidFill>
                  <a:srgbClr val="3E5D78"/>
                </a:solidFill>
              </a:rPr>
              <a:t>Illustrated</a:t>
            </a:r>
            <a:r>
              <a:rPr lang="en-US" sz="2000" i="1" dirty="0">
                <a:solidFill>
                  <a:srgbClr val="3E5D78"/>
                </a:solidFill>
              </a:rPr>
              <a:t>…</a:t>
            </a:r>
          </a:p>
          <a:p>
            <a:endParaRPr lang="en-US" sz="2000" i="1" dirty="0">
              <a:solidFill>
                <a:srgbClr val="0033CC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endParaRPr lang="en-US" sz="2000" i="1" dirty="0">
              <a:solidFill>
                <a:schemeClr val="accent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48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48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48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48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9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>
          <a:xfrm>
            <a:off x="251520" y="476672"/>
            <a:ext cx="8478143" cy="936104"/>
          </a:xfrm>
        </p:spPr>
        <p:txBody>
          <a:bodyPr>
            <a:noAutofit/>
          </a:bodyPr>
          <a:lstStyle/>
          <a:p>
            <a:r>
              <a:rPr lang="en-US" sz="3600" dirty="0" smtClean="0">
                <a:solidFill>
                  <a:srgbClr val="FF7D19"/>
                </a:solidFill>
              </a:rPr>
              <a:t>Simultaneous Shifts in Supply and Demand</a:t>
            </a:r>
            <a:endParaRPr lang="en-US" sz="3600" dirty="0">
              <a:solidFill>
                <a:srgbClr val="FF7D19"/>
              </a:solidFill>
            </a:endParaRPr>
          </a:p>
        </p:txBody>
      </p:sp>
      <p:sp>
        <p:nvSpPr>
          <p:cNvPr id="37891" name="Rectangle 3"/>
          <p:cNvSpPr>
            <a:spLocks noGrp="1" noChangeArrowheads="1"/>
          </p:cNvSpPr>
          <p:nvPr>
            <p:ph idx="1"/>
          </p:nvPr>
        </p:nvSpPr>
        <p:spPr>
          <a:xfrm>
            <a:off x="4860032" y="1406801"/>
            <a:ext cx="4114800" cy="3837364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sz="2000" dirty="0"/>
              <a:t>Initial equilibrium at </a:t>
            </a:r>
            <a:r>
              <a:rPr lang="en-US" sz="2000" dirty="0" smtClean="0"/>
              <a:t>E</a:t>
            </a:r>
            <a:r>
              <a:rPr lang="en-US" sz="2000" baseline="-25000" dirty="0" smtClean="0"/>
              <a:t>0</a:t>
            </a:r>
            <a:endParaRPr lang="en-US" sz="2000" baseline="-25000" dirty="0"/>
          </a:p>
          <a:p>
            <a:pPr>
              <a:lnSpc>
                <a:spcPct val="90000"/>
              </a:lnSpc>
            </a:pPr>
            <a:r>
              <a:rPr lang="en-US" sz="2000" dirty="0" smtClean="0"/>
              <a:t>Demand for gas grows </a:t>
            </a:r>
            <a:endParaRPr lang="en-US" sz="2000" dirty="0"/>
          </a:p>
          <a:p>
            <a:pPr>
              <a:lnSpc>
                <a:spcPct val="90000"/>
              </a:lnSpc>
            </a:pPr>
            <a:r>
              <a:rPr lang="en-US" sz="2000" dirty="0" smtClean="0"/>
              <a:t>Supply increases due to new discoveries and technology</a:t>
            </a:r>
            <a:endParaRPr lang="en-US" sz="2000" dirty="0"/>
          </a:p>
          <a:p>
            <a:pPr>
              <a:lnSpc>
                <a:spcPct val="90000"/>
              </a:lnSpc>
            </a:pPr>
            <a:r>
              <a:rPr lang="en-US" sz="2000" dirty="0"/>
              <a:t>New </a:t>
            </a:r>
            <a:r>
              <a:rPr lang="en-US" sz="2000" dirty="0" smtClean="0"/>
              <a:t>equilibrium at E</a:t>
            </a:r>
            <a:r>
              <a:rPr lang="en-US" sz="2000" baseline="-25000" dirty="0" smtClean="0"/>
              <a:t>1</a:t>
            </a:r>
            <a:endParaRPr lang="en-US" sz="2000" baseline="-25000" dirty="0"/>
          </a:p>
          <a:p>
            <a:pPr>
              <a:lnSpc>
                <a:spcPct val="90000"/>
              </a:lnSpc>
            </a:pPr>
            <a:r>
              <a:rPr lang="en-US" sz="2000" dirty="0"/>
              <a:t>P </a:t>
            </a:r>
            <a:r>
              <a:rPr lang="en-US" sz="2000" dirty="0" smtClean="0"/>
              <a:t>decreases, Q increases in this example</a:t>
            </a:r>
          </a:p>
          <a:p>
            <a:pPr>
              <a:lnSpc>
                <a:spcPct val="90000"/>
              </a:lnSpc>
            </a:pPr>
            <a:r>
              <a:rPr lang="en-CA" sz="2000" dirty="0" smtClean="0"/>
              <a:t>If the demand shift had been stronger and the supply shift weaker, price might have increased</a:t>
            </a:r>
            <a:endParaRPr lang="en-US" sz="2000" dirty="0" smtClean="0"/>
          </a:p>
          <a:p>
            <a:pPr>
              <a:lnSpc>
                <a:spcPct val="90000"/>
              </a:lnSpc>
            </a:pPr>
            <a:endParaRPr lang="en-US" sz="2000" dirty="0"/>
          </a:p>
        </p:txBody>
      </p:sp>
      <p:sp>
        <p:nvSpPr>
          <p:cNvPr id="37892" name="Line 4"/>
          <p:cNvSpPr>
            <a:spLocks noChangeShapeType="1"/>
          </p:cNvSpPr>
          <p:nvPr/>
        </p:nvSpPr>
        <p:spPr bwMode="auto">
          <a:xfrm>
            <a:off x="1258888" y="2420938"/>
            <a:ext cx="0" cy="360045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37893" name="Line 5"/>
          <p:cNvSpPr>
            <a:spLocks noChangeShapeType="1"/>
          </p:cNvSpPr>
          <p:nvPr/>
        </p:nvSpPr>
        <p:spPr bwMode="auto">
          <a:xfrm>
            <a:off x="1258888" y="6021388"/>
            <a:ext cx="3240087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37894" name="Line 6"/>
          <p:cNvSpPr>
            <a:spLocks noChangeShapeType="1"/>
          </p:cNvSpPr>
          <p:nvPr/>
        </p:nvSpPr>
        <p:spPr bwMode="auto">
          <a:xfrm>
            <a:off x="1691680" y="2420938"/>
            <a:ext cx="2737445" cy="2808287"/>
          </a:xfrm>
          <a:prstGeom prst="line">
            <a:avLst/>
          </a:prstGeom>
          <a:noFill/>
          <a:ln w="38100">
            <a:solidFill>
              <a:srgbClr val="0033CC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37895" name="Line 7"/>
          <p:cNvSpPr>
            <a:spLocks noChangeShapeType="1"/>
          </p:cNvSpPr>
          <p:nvPr/>
        </p:nvSpPr>
        <p:spPr bwMode="auto">
          <a:xfrm>
            <a:off x="1260475" y="2924175"/>
            <a:ext cx="2807469" cy="3097213"/>
          </a:xfrm>
          <a:prstGeom prst="line">
            <a:avLst/>
          </a:prstGeom>
          <a:noFill/>
          <a:ln w="38100">
            <a:solidFill>
              <a:srgbClr val="0033CC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37896" name="Line 8"/>
          <p:cNvSpPr>
            <a:spLocks noChangeShapeType="1"/>
          </p:cNvSpPr>
          <p:nvPr/>
        </p:nvSpPr>
        <p:spPr bwMode="auto">
          <a:xfrm flipH="1">
            <a:off x="1260474" y="2997200"/>
            <a:ext cx="2375421" cy="1871663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37897" name="Line 9"/>
          <p:cNvSpPr>
            <a:spLocks noChangeShapeType="1"/>
          </p:cNvSpPr>
          <p:nvPr/>
        </p:nvSpPr>
        <p:spPr bwMode="auto">
          <a:xfrm flipH="1">
            <a:off x="1591343" y="4005063"/>
            <a:ext cx="2907631" cy="1586111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37899" name="Line 11"/>
          <p:cNvSpPr>
            <a:spLocks noChangeShapeType="1"/>
          </p:cNvSpPr>
          <p:nvPr/>
        </p:nvSpPr>
        <p:spPr bwMode="auto">
          <a:xfrm flipH="1">
            <a:off x="1258887" y="4481444"/>
            <a:ext cx="2310823" cy="0"/>
          </a:xfrm>
          <a:prstGeom prst="line">
            <a:avLst/>
          </a:prstGeom>
          <a:noFill/>
          <a:ln w="1587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37900" name="Line 12"/>
          <p:cNvSpPr>
            <a:spLocks noChangeShapeType="1"/>
          </p:cNvSpPr>
          <p:nvPr/>
        </p:nvSpPr>
        <p:spPr bwMode="auto">
          <a:xfrm flipH="1" flipV="1">
            <a:off x="3641075" y="4509152"/>
            <a:ext cx="0" cy="1470026"/>
          </a:xfrm>
          <a:prstGeom prst="line">
            <a:avLst/>
          </a:prstGeom>
          <a:noFill/>
          <a:ln w="1587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37904" name="Text Box 16"/>
          <p:cNvSpPr txBox="1">
            <a:spLocks noChangeArrowheads="1"/>
          </p:cNvSpPr>
          <p:nvPr/>
        </p:nvSpPr>
        <p:spPr bwMode="auto">
          <a:xfrm>
            <a:off x="1548606" y="2993942"/>
            <a:ext cx="4318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/>
              <a:t>D</a:t>
            </a:r>
          </a:p>
        </p:txBody>
      </p:sp>
      <p:sp>
        <p:nvSpPr>
          <p:cNvPr id="37905" name="Text Box 17"/>
          <p:cNvSpPr txBox="1">
            <a:spLocks noChangeArrowheads="1"/>
          </p:cNvSpPr>
          <p:nvPr/>
        </p:nvSpPr>
        <p:spPr bwMode="auto">
          <a:xfrm>
            <a:off x="4427538" y="5224462"/>
            <a:ext cx="5762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/>
              <a:t>D</a:t>
            </a:r>
            <a:r>
              <a:rPr lang="en-US" baseline="30000" dirty="0"/>
              <a:t>1</a:t>
            </a:r>
          </a:p>
        </p:txBody>
      </p:sp>
      <p:sp>
        <p:nvSpPr>
          <p:cNvPr id="37906" name="Text Box 18"/>
          <p:cNvSpPr txBox="1">
            <a:spLocks noChangeArrowheads="1"/>
          </p:cNvSpPr>
          <p:nvPr/>
        </p:nvSpPr>
        <p:spPr bwMode="auto">
          <a:xfrm>
            <a:off x="3419475" y="2630488"/>
            <a:ext cx="4318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S</a:t>
            </a:r>
          </a:p>
        </p:txBody>
      </p:sp>
      <p:sp>
        <p:nvSpPr>
          <p:cNvPr id="37907" name="Text Box 19"/>
          <p:cNvSpPr txBox="1">
            <a:spLocks noChangeArrowheads="1"/>
          </p:cNvSpPr>
          <p:nvPr/>
        </p:nvSpPr>
        <p:spPr bwMode="auto">
          <a:xfrm>
            <a:off x="4427538" y="3749675"/>
            <a:ext cx="4318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/>
              <a:t>S</a:t>
            </a:r>
            <a:r>
              <a:rPr lang="en-US" baseline="30000" dirty="0"/>
              <a:t>1</a:t>
            </a:r>
          </a:p>
        </p:txBody>
      </p:sp>
      <p:sp>
        <p:nvSpPr>
          <p:cNvPr id="37910" name="Text Box 22"/>
          <p:cNvSpPr txBox="1">
            <a:spLocks noChangeArrowheads="1"/>
          </p:cNvSpPr>
          <p:nvPr/>
        </p:nvSpPr>
        <p:spPr bwMode="auto">
          <a:xfrm>
            <a:off x="584911" y="3821707"/>
            <a:ext cx="5762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/>
              <a:t>P</a:t>
            </a:r>
            <a:r>
              <a:rPr lang="en-US" baseline="30000" dirty="0"/>
              <a:t>0</a:t>
            </a:r>
          </a:p>
        </p:txBody>
      </p:sp>
      <p:sp>
        <p:nvSpPr>
          <p:cNvPr id="37911" name="Text Box 23"/>
          <p:cNvSpPr txBox="1">
            <a:spLocks noChangeArrowheads="1"/>
          </p:cNvSpPr>
          <p:nvPr/>
        </p:nvSpPr>
        <p:spPr bwMode="auto">
          <a:xfrm>
            <a:off x="639806" y="4397079"/>
            <a:ext cx="57626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/>
              <a:t>P</a:t>
            </a:r>
            <a:r>
              <a:rPr lang="en-US" baseline="30000" dirty="0"/>
              <a:t>1</a:t>
            </a:r>
          </a:p>
        </p:txBody>
      </p:sp>
      <p:sp>
        <p:nvSpPr>
          <p:cNvPr id="37912" name="Text Box 24"/>
          <p:cNvSpPr txBox="1">
            <a:spLocks noChangeArrowheads="1"/>
          </p:cNvSpPr>
          <p:nvPr/>
        </p:nvSpPr>
        <p:spPr bwMode="auto">
          <a:xfrm>
            <a:off x="2033587" y="6008183"/>
            <a:ext cx="57626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/>
              <a:t>Q</a:t>
            </a:r>
            <a:r>
              <a:rPr lang="en-US" baseline="30000" dirty="0"/>
              <a:t>0</a:t>
            </a:r>
          </a:p>
        </p:txBody>
      </p:sp>
      <p:sp>
        <p:nvSpPr>
          <p:cNvPr id="37913" name="Text Box 25"/>
          <p:cNvSpPr txBox="1">
            <a:spLocks noChangeArrowheads="1"/>
          </p:cNvSpPr>
          <p:nvPr/>
        </p:nvSpPr>
        <p:spPr bwMode="auto">
          <a:xfrm>
            <a:off x="3340894" y="6049963"/>
            <a:ext cx="5762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/>
              <a:t>Q</a:t>
            </a:r>
            <a:r>
              <a:rPr lang="en-US" baseline="30000" dirty="0"/>
              <a:t>1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087563" y="3573016"/>
            <a:ext cx="468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E</a:t>
            </a:r>
            <a:r>
              <a:rPr lang="en-US" baseline="-25000" dirty="0" smtClean="0"/>
              <a:t>0</a:t>
            </a:r>
            <a:endParaRPr lang="en-CA" baseline="-25000" dirty="0"/>
          </a:p>
        </p:txBody>
      </p:sp>
      <p:sp>
        <p:nvSpPr>
          <p:cNvPr id="4" name="TextBox 3"/>
          <p:cNvSpPr txBox="1"/>
          <p:nvPr/>
        </p:nvSpPr>
        <p:spPr>
          <a:xfrm>
            <a:off x="3563887" y="4027747"/>
            <a:ext cx="4326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E</a:t>
            </a:r>
            <a:r>
              <a:rPr lang="en-US" baseline="-25000" dirty="0" smtClean="0"/>
              <a:t>1</a:t>
            </a:r>
            <a:endParaRPr lang="en-CA" baseline="-25000" dirty="0"/>
          </a:p>
        </p:txBody>
      </p:sp>
      <p:cxnSp>
        <p:nvCxnSpPr>
          <p:cNvPr id="6" name="Straight Connector 5"/>
          <p:cNvCxnSpPr/>
          <p:nvPr/>
        </p:nvCxnSpPr>
        <p:spPr>
          <a:xfrm flipH="1">
            <a:off x="1260475" y="4116387"/>
            <a:ext cx="1008063" cy="0"/>
          </a:xfrm>
          <a:prstGeom prst="line">
            <a:avLst/>
          </a:prstGeom>
          <a:ln w="1587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 flipH="1">
            <a:off x="2321719" y="4188419"/>
            <a:ext cx="1" cy="1790759"/>
          </a:xfrm>
          <a:prstGeom prst="line">
            <a:avLst/>
          </a:prstGeom>
          <a:ln w="1587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323528" y="2132856"/>
            <a:ext cx="8925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Price</a:t>
            </a:r>
            <a:endParaRPr lang="en-CA" sz="2000" dirty="0"/>
          </a:p>
        </p:txBody>
      </p:sp>
      <p:sp>
        <p:nvSpPr>
          <p:cNvPr id="10" name="TextBox 9"/>
          <p:cNvSpPr txBox="1"/>
          <p:nvPr/>
        </p:nvSpPr>
        <p:spPr>
          <a:xfrm>
            <a:off x="4715669" y="5794512"/>
            <a:ext cx="125979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Quantity</a:t>
            </a:r>
            <a:endParaRPr lang="en-CA" sz="20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78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78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3" dur="1000"/>
                                        <p:tgtEl>
                                          <p:spTgt spid="379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6" dur="1000"/>
                                        <p:tgtEl>
                                          <p:spTgt spid="379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7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79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79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78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78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78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78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79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79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78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378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378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84" dur="500"/>
                                        <p:tgtEl>
                                          <p:spTgt spid="378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87" dur="500"/>
                                        <p:tgtEl>
                                          <p:spTgt spid="379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379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379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1" grpId="0" uiExpand="1" build="p"/>
      <p:bldP spid="37894" grpId="0" uiExpand="1" animBg="1"/>
      <p:bldP spid="37895" grpId="0" animBg="1"/>
      <p:bldP spid="37896" grpId="0" animBg="1"/>
      <p:bldP spid="37897" grpId="0" uiExpand="1" animBg="1"/>
      <p:bldP spid="37899" grpId="0" animBg="1"/>
      <p:bldP spid="37900" grpId="0" animBg="1"/>
      <p:bldP spid="37904" grpId="0"/>
      <p:bldP spid="37905" grpId="0" uiExpand="1"/>
      <p:bldP spid="37906" grpId="0"/>
      <p:bldP spid="37907" grpId="0" uiExpand="1"/>
      <p:bldP spid="37910" grpId="0" uiExpand="1"/>
      <p:bldP spid="37911" grpId="0"/>
      <p:bldP spid="37912" grpId="0" uiExpand="1"/>
      <p:bldP spid="37913" grpId="0"/>
      <p:bldP spid="3" grpId="0" uiExpand="1"/>
      <p:bldP spid="4" grpId="0" uiExpand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>
          <a:xfrm>
            <a:off x="251520" y="404664"/>
            <a:ext cx="8534400" cy="758952"/>
          </a:xfrm>
        </p:spPr>
        <p:txBody>
          <a:bodyPr>
            <a:normAutofit fontScale="90000"/>
          </a:bodyPr>
          <a:lstStyle/>
          <a:p>
            <a:r>
              <a:rPr lang="en-US" sz="3800" dirty="0">
                <a:solidFill>
                  <a:srgbClr val="FF7D19"/>
                </a:solidFill>
              </a:rPr>
              <a:t>Simultaneous Shifts in </a:t>
            </a:r>
            <a:r>
              <a:rPr lang="en-US" sz="3800" dirty="0" smtClean="0">
                <a:solidFill>
                  <a:srgbClr val="FF7D19"/>
                </a:solidFill>
              </a:rPr>
              <a:t>Supply </a:t>
            </a:r>
            <a:r>
              <a:rPr lang="en-US" sz="3800" dirty="0">
                <a:solidFill>
                  <a:srgbClr val="FF7D19"/>
                </a:solidFill>
              </a:rPr>
              <a:t>and </a:t>
            </a:r>
            <a:r>
              <a:rPr lang="en-US" sz="3800" dirty="0" smtClean="0">
                <a:solidFill>
                  <a:srgbClr val="FF7D19"/>
                </a:solidFill>
              </a:rPr>
              <a:t>Demand</a:t>
            </a:r>
            <a:endParaRPr lang="en-US" sz="3800" dirty="0">
              <a:solidFill>
                <a:srgbClr val="FF7D19"/>
              </a:solidFill>
            </a:endParaRPr>
          </a:p>
        </p:txBody>
      </p:sp>
      <p:sp>
        <p:nvSpPr>
          <p:cNvPr id="39939" name="Rectangle 3"/>
          <p:cNvSpPr>
            <a:spLocks noGrp="1" noChangeArrowheads="1"/>
          </p:cNvSpPr>
          <p:nvPr>
            <p:ph idx="1"/>
          </p:nvPr>
        </p:nvSpPr>
        <p:spPr>
          <a:xfrm>
            <a:off x="179512" y="1556792"/>
            <a:ext cx="8712968" cy="460851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sz="2000" i="1" dirty="0">
                <a:solidFill>
                  <a:srgbClr val="3E5D78"/>
                </a:solidFill>
              </a:rPr>
              <a:t>Example </a:t>
            </a:r>
            <a:r>
              <a:rPr lang="en-US" sz="2000" i="1" dirty="0" smtClean="0">
                <a:solidFill>
                  <a:srgbClr val="3E5D78"/>
                </a:solidFill>
              </a:rPr>
              <a:t>2…</a:t>
            </a:r>
          </a:p>
          <a:p>
            <a:pPr>
              <a:buNone/>
            </a:pPr>
            <a:endParaRPr lang="en-US" sz="2000" dirty="0">
              <a:solidFill>
                <a:srgbClr val="3E5D78"/>
              </a:solidFill>
            </a:endParaRPr>
          </a:p>
          <a:p>
            <a:pPr marL="0" indent="0">
              <a:buNone/>
            </a:pPr>
            <a:r>
              <a:rPr lang="en-US" sz="2000" dirty="0" smtClean="0">
                <a:solidFill>
                  <a:srgbClr val="3E5D78"/>
                </a:solidFill>
              </a:rPr>
              <a:t>A </a:t>
            </a:r>
            <a:r>
              <a:rPr lang="en-US" sz="2000" dirty="0">
                <a:solidFill>
                  <a:srgbClr val="3E5D78"/>
                </a:solidFill>
              </a:rPr>
              <a:t>Model of the Housing </a:t>
            </a:r>
            <a:r>
              <a:rPr lang="en-US" sz="2000" dirty="0" smtClean="0">
                <a:solidFill>
                  <a:srgbClr val="3E5D78"/>
                </a:solidFill>
              </a:rPr>
              <a:t>Market</a:t>
            </a:r>
          </a:p>
          <a:p>
            <a:pPr marL="0" indent="0">
              <a:buNone/>
            </a:pPr>
            <a:endParaRPr lang="en-US" sz="2000" dirty="0" smtClean="0">
              <a:solidFill>
                <a:srgbClr val="3E5D78"/>
              </a:solidFill>
            </a:endParaRPr>
          </a:p>
          <a:p>
            <a:r>
              <a:rPr lang="en-US" sz="2000" dirty="0" smtClean="0"/>
              <a:t> Was </a:t>
            </a:r>
            <a:r>
              <a:rPr lang="en-US" sz="2000" dirty="0"/>
              <a:t>it primarily demand-side or supply-side forces that generated the </a:t>
            </a:r>
            <a:r>
              <a:rPr lang="en-US" sz="2000" dirty="0" smtClean="0"/>
              <a:t>observed price </a:t>
            </a:r>
            <a:r>
              <a:rPr lang="en-US" sz="2000" dirty="0"/>
              <a:t>pattern</a:t>
            </a:r>
            <a:r>
              <a:rPr lang="en-US" sz="2000" dirty="0" smtClean="0"/>
              <a:t>?</a:t>
            </a:r>
          </a:p>
          <a:p>
            <a:endParaRPr lang="en-US" sz="2000" dirty="0"/>
          </a:p>
          <a:p>
            <a:endParaRPr lang="en-US" sz="2000" dirty="0"/>
          </a:p>
          <a:p>
            <a:pPr algn="r">
              <a:buFontTx/>
              <a:buNone/>
            </a:pPr>
            <a:endParaRPr lang="en-US" sz="2000" i="1" dirty="0" smtClean="0">
              <a:solidFill>
                <a:srgbClr val="0033CC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r">
              <a:buFontTx/>
              <a:buNone/>
            </a:pPr>
            <a:r>
              <a:rPr lang="en-US" sz="2000" i="1" dirty="0" smtClean="0">
                <a:solidFill>
                  <a:srgbClr val="3E5D78"/>
                </a:solidFill>
              </a:rPr>
              <a:t>Illustrated</a:t>
            </a:r>
            <a:r>
              <a:rPr lang="en-US" sz="2000" i="1" dirty="0">
                <a:solidFill>
                  <a:srgbClr val="3E5D78"/>
                </a:solidFill>
              </a:rPr>
              <a:t>…</a:t>
            </a:r>
          </a:p>
          <a:p>
            <a:endParaRPr lang="en-US" sz="2000" i="1" dirty="0">
              <a:solidFill>
                <a:srgbClr val="0033CC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endParaRPr lang="en-US" sz="2000" i="1" dirty="0">
              <a:solidFill>
                <a:schemeClr val="accent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99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99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99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993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39" grpId="0" uiExpand="1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>
          <a:xfrm>
            <a:off x="827584" y="548680"/>
            <a:ext cx="6840760" cy="936104"/>
          </a:xfrm>
        </p:spPr>
        <p:txBody>
          <a:bodyPr>
            <a:noAutofit/>
          </a:bodyPr>
          <a:lstStyle/>
          <a:p>
            <a:r>
              <a:rPr lang="en-US" sz="3600" dirty="0" smtClean="0">
                <a:solidFill>
                  <a:srgbClr val="FF7D19"/>
                </a:solidFill>
              </a:rPr>
              <a:t>A </a:t>
            </a:r>
            <a:r>
              <a:rPr lang="en-US" sz="3600" dirty="0">
                <a:solidFill>
                  <a:srgbClr val="FF7D19"/>
                </a:solidFill>
              </a:rPr>
              <a:t>Model of the Housing Market</a:t>
            </a:r>
          </a:p>
        </p:txBody>
      </p:sp>
      <p:sp>
        <p:nvSpPr>
          <p:cNvPr id="40963" name="Rectangle 3"/>
          <p:cNvSpPr>
            <a:spLocks noGrp="1" noChangeArrowheads="1"/>
          </p:cNvSpPr>
          <p:nvPr>
            <p:ph idx="1"/>
          </p:nvPr>
        </p:nvSpPr>
        <p:spPr>
          <a:xfrm>
            <a:off x="4932040" y="1447007"/>
            <a:ext cx="3970337" cy="4106862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80000"/>
              </a:lnSpc>
            </a:pPr>
            <a:r>
              <a:rPr lang="en-US" sz="2000" dirty="0"/>
              <a:t>Initial equilibrium in </a:t>
            </a:r>
            <a:r>
              <a:rPr lang="en-US" sz="2000" dirty="0" smtClean="0"/>
              <a:t>1997</a:t>
            </a:r>
          </a:p>
          <a:p>
            <a:pPr marL="0" indent="0">
              <a:lnSpc>
                <a:spcPct val="80000"/>
              </a:lnSpc>
              <a:buNone/>
            </a:pPr>
            <a:endParaRPr lang="en-US" sz="2000" dirty="0"/>
          </a:p>
          <a:p>
            <a:pPr>
              <a:lnSpc>
                <a:spcPct val="80000"/>
              </a:lnSpc>
            </a:pPr>
            <a:r>
              <a:rPr lang="en-US" sz="2000" dirty="0"/>
              <a:t>Vertical supply </a:t>
            </a:r>
            <a:r>
              <a:rPr lang="en-US" sz="2000" dirty="0" smtClean="0"/>
              <a:t>curve – means what?</a:t>
            </a:r>
          </a:p>
          <a:p>
            <a:pPr marL="0" indent="0">
              <a:lnSpc>
                <a:spcPct val="80000"/>
              </a:lnSpc>
              <a:buNone/>
            </a:pPr>
            <a:endParaRPr lang="en-US" sz="2000" dirty="0"/>
          </a:p>
          <a:p>
            <a:pPr>
              <a:lnSpc>
                <a:spcPct val="80000"/>
              </a:lnSpc>
            </a:pPr>
            <a:r>
              <a:rPr lang="en-US" sz="2000" dirty="0"/>
              <a:t>Supply in 2002 is less than </a:t>
            </a:r>
            <a:r>
              <a:rPr lang="en-US" sz="2000" dirty="0" smtClean="0"/>
              <a:t>1997</a:t>
            </a:r>
          </a:p>
          <a:p>
            <a:pPr marL="0" indent="0">
              <a:lnSpc>
                <a:spcPct val="80000"/>
              </a:lnSpc>
              <a:buNone/>
            </a:pPr>
            <a:endParaRPr lang="en-US" sz="2000" dirty="0"/>
          </a:p>
          <a:p>
            <a:pPr>
              <a:lnSpc>
                <a:spcPct val="80000"/>
              </a:lnSpc>
            </a:pPr>
            <a:r>
              <a:rPr lang="en-US" sz="2000" dirty="0"/>
              <a:t>Demand was stronger due to higher incomes and lower mortgage </a:t>
            </a:r>
            <a:r>
              <a:rPr lang="en-US" sz="2000" dirty="0" smtClean="0"/>
              <a:t>rate</a:t>
            </a:r>
          </a:p>
          <a:p>
            <a:pPr marL="0" indent="0">
              <a:lnSpc>
                <a:spcPct val="80000"/>
              </a:lnSpc>
              <a:buNone/>
            </a:pPr>
            <a:endParaRPr lang="en-US" sz="2000" dirty="0"/>
          </a:p>
          <a:p>
            <a:pPr>
              <a:lnSpc>
                <a:spcPct val="80000"/>
              </a:lnSpc>
            </a:pPr>
            <a:r>
              <a:rPr lang="en-US" sz="2000" dirty="0"/>
              <a:t>New </a:t>
            </a:r>
            <a:r>
              <a:rPr lang="en-US" sz="2000" dirty="0" smtClean="0"/>
              <a:t>equilibrium</a:t>
            </a:r>
          </a:p>
          <a:p>
            <a:pPr marL="0" indent="0">
              <a:lnSpc>
                <a:spcPct val="80000"/>
              </a:lnSpc>
              <a:buNone/>
            </a:pPr>
            <a:endParaRPr lang="en-US" sz="2000" dirty="0"/>
          </a:p>
          <a:p>
            <a:pPr>
              <a:lnSpc>
                <a:spcPct val="80000"/>
              </a:lnSpc>
            </a:pPr>
            <a:r>
              <a:rPr lang="en-US" sz="2000" dirty="0"/>
              <a:t>Higher price in </a:t>
            </a:r>
            <a:r>
              <a:rPr lang="en-US" sz="2000" dirty="0" smtClean="0"/>
              <a:t>2002, due to pressures on both sides of the market</a:t>
            </a:r>
            <a:endParaRPr lang="en-US" sz="2000" dirty="0"/>
          </a:p>
        </p:txBody>
      </p:sp>
      <p:sp>
        <p:nvSpPr>
          <p:cNvPr id="40964" name="Line 4"/>
          <p:cNvSpPr>
            <a:spLocks noChangeShapeType="1"/>
          </p:cNvSpPr>
          <p:nvPr/>
        </p:nvSpPr>
        <p:spPr bwMode="auto">
          <a:xfrm>
            <a:off x="1258888" y="2420938"/>
            <a:ext cx="0" cy="360045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40965" name="Line 5"/>
          <p:cNvSpPr>
            <a:spLocks noChangeShapeType="1"/>
          </p:cNvSpPr>
          <p:nvPr/>
        </p:nvSpPr>
        <p:spPr bwMode="auto">
          <a:xfrm>
            <a:off x="1258888" y="6021388"/>
            <a:ext cx="3240087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40966" name="Line 6"/>
          <p:cNvSpPr>
            <a:spLocks noChangeShapeType="1"/>
          </p:cNvSpPr>
          <p:nvPr/>
        </p:nvSpPr>
        <p:spPr bwMode="auto">
          <a:xfrm>
            <a:off x="1692275" y="4652963"/>
            <a:ext cx="2665413" cy="647700"/>
          </a:xfrm>
          <a:prstGeom prst="line">
            <a:avLst/>
          </a:prstGeom>
          <a:noFill/>
          <a:ln w="38100">
            <a:solidFill>
              <a:srgbClr val="0033CC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40967" name="Line 7"/>
          <p:cNvSpPr>
            <a:spLocks noChangeShapeType="1"/>
          </p:cNvSpPr>
          <p:nvPr/>
        </p:nvSpPr>
        <p:spPr bwMode="auto">
          <a:xfrm>
            <a:off x="1547813" y="3213100"/>
            <a:ext cx="2951162" cy="1225550"/>
          </a:xfrm>
          <a:prstGeom prst="line">
            <a:avLst/>
          </a:prstGeom>
          <a:noFill/>
          <a:ln w="38100">
            <a:solidFill>
              <a:srgbClr val="0070C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40968" name="Line 8"/>
          <p:cNvSpPr>
            <a:spLocks noChangeShapeType="1"/>
          </p:cNvSpPr>
          <p:nvPr/>
        </p:nvSpPr>
        <p:spPr bwMode="auto">
          <a:xfrm>
            <a:off x="3563938" y="2924175"/>
            <a:ext cx="0" cy="3097213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40969" name="Line 9"/>
          <p:cNvSpPr>
            <a:spLocks noChangeShapeType="1"/>
          </p:cNvSpPr>
          <p:nvPr/>
        </p:nvSpPr>
        <p:spPr bwMode="auto">
          <a:xfrm flipH="1">
            <a:off x="2411413" y="2924175"/>
            <a:ext cx="0" cy="3097213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40971" name="Line 11"/>
          <p:cNvSpPr>
            <a:spLocks noChangeShapeType="1"/>
          </p:cNvSpPr>
          <p:nvPr/>
        </p:nvSpPr>
        <p:spPr bwMode="auto">
          <a:xfrm flipH="1">
            <a:off x="1290805" y="3573463"/>
            <a:ext cx="1152525" cy="0"/>
          </a:xfrm>
          <a:prstGeom prst="line">
            <a:avLst/>
          </a:prstGeom>
          <a:noFill/>
          <a:ln w="19050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40976" name="Text Box 16"/>
          <p:cNvSpPr txBox="1">
            <a:spLocks noChangeArrowheads="1"/>
          </p:cNvSpPr>
          <p:nvPr/>
        </p:nvSpPr>
        <p:spPr bwMode="auto">
          <a:xfrm>
            <a:off x="4140200" y="4941888"/>
            <a:ext cx="71913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/>
              <a:t>D</a:t>
            </a:r>
            <a:r>
              <a:rPr lang="en-US" baseline="-25000" dirty="0"/>
              <a:t>1997</a:t>
            </a:r>
          </a:p>
        </p:txBody>
      </p:sp>
      <p:sp>
        <p:nvSpPr>
          <p:cNvPr id="40977" name="Text Box 17"/>
          <p:cNvSpPr txBox="1">
            <a:spLocks noChangeArrowheads="1"/>
          </p:cNvSpPr>
          <p:nvPr/>
        </p:nvSpPr>
        <p:spPr bwMode="auto">
          <a:xfrm>
            <a:off x="4140200" y="4005263"/>
            <a:ext cx="71913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/>
              <a:t>D</a:t>
            </a:r>
            <a:r>
              <a:rPr lang="en-US" baseline="-25000" dirty="0"/>
              <a:t>2002</a:t>
            </a:r>
          </a:p>
        </p:txBody>
      </p:sp>
      <p:sp>
        <p:nvSpPr>
          <p:cNvPr id="40978" name="Text Box 18"/>
          <p:cNvSpPr txBox="1">
            <a:spLocks noChangeArrowheads="1"/>
          </p:cNvSpPr>
          <p:nvPr/>
        </p:nvSpPr>
        <p:spPr bwMode="auto">
          <a:xfrm>
            <a:off x="3635375" y="2997200"/>
            <a:ext cx="79216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/>
              <a:t>S</a:t>
            </a:r>
            <a:r>
              <a:rPr lang="en-US" baseline="-25000" dirty="0"/>
              <a:t>1997</a:t>
            </a:r>
          </a:p>
        </p:txBody>
      </p:sp>
      <p:sp>
        <p:nvSpPr>
          <p:cNvPr id="40979" name="Text Box 19"/>
          <p:cNvSpPr txBox="1">
            <a:spLocks noChangeArrowheads="1"/>
          </p:cNvSpPr>
          <p:nvPr/>
        </p:nvSpPr>
        <p:spPr bwMode="auto">
          <a:xfrm>
            <a:off x="2484438" y="2924175"/>
            <a:ext cx="79216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/>
              <a:t>S</a:t>
            </a:r>
            <a:r>
              <a:rPr lang="en-US" baseline="-25000" dirty="0"/>
              <a:t>2002</a:t>
            </a:r>
          </a:p>
        </p:txBody>
      </p:sp>
      <p:sp>
        <p:nvSpPr>
          <p:cNvPr id="40980" name="Text Box 20"/>
          <p:cNvSpPr txBox="1">
            <a:spLocks noChangeArrowheads="1"/>
          </p:cNvSpPr>
          <p:nvPr/>
        </p:nvSpPr>
        <p:spPr bwMode="auto">
          <a:xfrm>
            <a:off x="3635375" y="4797425"/>
            <a:ext cx="79216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/>
              <a:t>E</a:t>
            </a:r>
            <a:r>
              <a:rPr lang="en-US" baseline="-25000" dirty="0"/>
              <a:t>1997</a:t>
            </a:r>
          </a:p>
        </p:txBody>
      </p:sp>
      <p:sp>
        <p:nvSpPr>
          <p:cNvPr id="40981" name="Text Box 21"/>
          <p:cNvSpPr txBox="1">
            <a:spLocks noChangeArrowheads="1"/>
          </p:cNvSpPr>
          <p:nvPr/>
        </p:nvSpPr>
        <p:spPr bwMode="auto">
          <a:xfrm>
            <a:off x="1619251" y="3608889"/>
            <a:ext cx="79216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/>
              <a:t>E</a:t>
            </a:r>
            <a:r>
              <a:rPr lang="en-US" baseline="-25000" dirty="0"/>
              <a:t>2002</a:t>
            </a:r>
          </a:p>
        </p:txBody>
      </p:sp>
      <p:sp>
        <p:nvSpPr>
          <p:cNvPr id="40982" name="Text Box 22"/>
          <p:cNvSpPr txBox="1">
            <a:spLocks noChangeArrowheads="1"/>
          </p:cNvSpPr>
          <p:nvPr/>
        </p:nvSpPr>
        <p:spPr bwMode="auto">
          <a:xfrm>
            <a:off x="684213" y="3500438"/>
            <a:ext cx="5762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300</a:t>
            </a:r>
            <a:endParaRPr lang="en-US" baseline="30000"/>
          </a:p>
        </p:txBody>
      </p:sp>
      <p:sp>
        <p:nvSpPr>
          <p:cNvPr id="40983" name="Text Box 23"/>
          <p:cNvSpPr txBox="1">
            <a:spLocks noChangeArrowheads="1"/>
          </p:cNvSpPr>
          <p:nvPr/>
        </p:nvSpPr>
        <p:spPr bwMode="auto">
          <a:xfrm>
            <a:off x="684213" y="5084763"/>
            <a:ext cx="5762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200</a:t>
            </a:r>
            <a:endParaRPr lang="en-US" baseline="30000"/>
          </a:p>
        </p:txBody>
      </p:sp>
      <p:sp>
        <p:nvSpPr>
          <p:cNvPr id="40984" name="Text Box 24"/>
          <p:cNvSpPr txBox="1">
            <a:spLocks noChangeArrowheads="1"/>
          </p:cNvSpPr>
          <p:nvPr/>
        </p:nvSpPr>
        <p:spPr bwMode="auto">
          <a:xfrm>
            <a:off x="3419475" y="6021388"/>
            <a:ext cx="57626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75</a:t>
            </a:r>
            <a:endParaRPr lang="en-US" baseline="30000"/>
          </a:p>
        </p:txBody>
      </p:sp>
      <p:sp>
        <p:nvSpPr>
          <p:cNvPr id="40985" name="Text Box 25"/>
          <p:cNvSpPr txBox="1">
            <a:spLocks noChangeArrowheads="1"/>
          </p:cNvSpPr>
          <p:nvPr/>
        </p:nvSpPr>
        <p:spPr bwMode="auto">
          <a:xfrm>
            <a:off x="2268538" y="6021388"/>
            <a:ext cx="5762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50</a:t>
            </a:r>
            <a:endParaRPr lang="en-US" baseline="30000"/>
          </a:p>
        </p:txBody>
      </p:sp>
      <p:cxnSp>
        <p:nvCxnSpPr>
          <p:cNvPr id="3" name="Straight Arrow Connector 2"/>
          <p:cNvCxnSpPr/>
          <p:nvPr/>
        </p:nvCxnSpPr>
        <p:spPr>
          <a:xfrm flipV="1">
            <a:off x="2843213" y="4371975"/>
            <a:ext cx="1296987" cy="42545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Arrow Connector 4"/>
          <p:cNvCxnSpPr/>
          <p:nvPr/>
        </p:nvCxnSpPr>
        <p:spPr>
          <a:xfrm flipH="1" flipV="1">
            <a:off x="2482850" y="3290888"/>
            <a:ext cx="1008856" cy="7302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6" dur="2000"/>
                                        <p:tgtEl>
                                          <p:spTgt spid="409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09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09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09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4" dur="500"/>
                                        <p:tgtEl>
                                          <p:spTgt spid="409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7" dur="500"/>
                                        <p:tgtEl>
                                          <p:spTgt spid="409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3" grpId="0" uiExpand="1" build="p"/>
      <p:bldP spid="40967" grpId="0" animBg="1"/>
      <p:bldP spid="40969" grpId="0" animBg="1"/>
      <p:bldP spid="40971" grpId="0" animBg="1"/>
      <p:bldP spid="40976" grpId="0"/>
      <p:bldP spid="40977" grpId="0"/>
      <p:bldP spid="40978" grpId="0"/>
      <p:bldP spid="40979" grpId="0"/>
      <p:bldP spid="40980" grpId="0"/>
      <p:bldP spid="40981" grpId="0" uiExpand="1"/>
      <p:bldP spid="40985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>
                <a:solidFill>
                  <a:srgbClr val="FF7D19"/>
                </a:solidFill>
              </a:rPr>
              <a:t>Free Markets and Managed Markets</a:t>
            </a:r>
          </a:p>
        </p:txBody>
      </p:sp>
      <p:sp>
        <p:nvSpPr>
          <p:cNvPr id="49155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600200"/>
            <a:ext cx="8229600" cy="3196952"/>
          </a:xfrm>
        </p:spPr>
        <p:txBody>
          <a:bodyPr>
            <a:normAutofit/>
          </a:bodyPr>
          <a:lstStyle/>
          <a:p>
            <a:r>
              <a:rPr lang="en-US" sz="2000" i="1" dirty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Price controls </a:t>
            </a:r>
            <a:r>
              <a:rPr lang="en-US" sz="2000" dirty="0"/>
              <a:t>are government rules or laws that inhibit the adjustment of price to clear </a:t>
            </a:r>
            <a:r>
              <a:rPr lang="en-US" sz="2000" dirty="0" smtClean="0"/>
              <a:t>markets:</a:t>
            </a:r>
          </a:p>
          <a:p>
            <a:pPr marL="0" indent="0">
              <a:buNone/>
            </a:pPr>
            <a:endParaRPr lang="en-US" sz="2000" dirty="0"/>
          </a:p>
          <a:p>
            <a:pPr lvl="1"/>
            <a:r>
              <a:rPr lang="en-US" dirty="0">
                <a:solidFill>
                  <a:srgbClr val="3E5D78"/>
                </a:solidFill>
              </a:rPr>
              <a:t>Price ceilings</a:t>
            </a:r>
          </a:p>
          <a:p>
            <a:pPr lvl="1"/>
            <a:r>
              <a:rPr lang="en-US" dirty="0">
                <a:solidFill>
                  <a:srgbClr val="3E5D78"/>
                </a:solidFill>
              </a:rPr>
              <a:t>Price </a:t>
            </a:r>
            <a:r>
              <a:rPr lang="en-US" dirty="0" smtClean="0">
                <a:solidFill>
                  <a:srgbClr val="3E5D78"/>
                </a:solidFill>
              </a:rPr>
              <a:t>floors</a:t>
            </a:r>
          </a:p>
          <a:p>
            <a:pPr marL="274320" lvl="1" indent="0">
              <a:buNone/>
            </a:pPr>
            <a:endParaRPr lang="en-US" dirty="0">
              <a:solidFill>
                <a:srgbClr val="3E5D78"/>
              </a:solidFill>
            </a:endParaRPr>
          </a:p>
          <a:p>
            <a:r>
              <a:rPr lang="en-US" sz="2000" i="1" dirty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Quotas</a:t>
            </a:r>
            <a:r>
              <a:rPr lang="en-US" sz="2000" dirty="0"/>
              <a:t> are physical restrictions on output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9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91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91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91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5" grpId="0" uiExpand="1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33400"/>
            <a:ext cx="7643192" cy="990600"/>
          </a:xfrm>
        </p:spPr>
        <p:txBody>
          <a:bodyPr>
            <a:normAutofit/>
          </a:bodyPr>
          <a:lstStyle/>
          <a:p>
            <a:r>
              <a:rPr lang="en-US" sz="3600" dirty="0">
                <a:solidFill>
                  <a:srgbClr val="FF7D19"/>
                </a:solidFill>
              </a:rPr>
              <a:t>Price Ceilings as Rent Controls</a:t>
            </a:r>
          </a:p>
        </p:txBody>
      </p:sp>
      <p:sp>
        <p:nvSpPr>
          <p:cNvPr id="50180" name="Line 4"/>
          <p:cNvSpPr>
            <a:spLocks noChangeShapeType="1"/>
          </p:cNvSpPr>
          <p:nvPr/>
        </p:nvSpPr>
        <p:spPr bwMode="auto">
          <a:xfrm>
            <a:off x="1260475" y="1773238"/>
            <a:ext cx="0" cy="403225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50181" name="Line 5"/>
          <p:cNvSpPr>
            <a:spLocks noChangeShapeType="1"/>
          </p:cNvSpPr>
          <p:nvPr/>
        </p:nvSpPr>
        <p:spPr bwMode="auto">
          <a:xfrm>
            <a:off x="1260475" y="5805488"/>
            <a:ext cx="467995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50182" name="Line 6"/>
          <p:cNvSpPr>
            <a:spLocks noChangeShapeType="1"/>
          </p:cNvSpPr>
          <p:nvPr/>
        </p:nvSpPr>
        <p:spPr bwMode="auto">
          <a:xfrm>
            <a:off x="1260475" y="2924175"/>
            <a:ext cx="4175125" cy="2233613"/>
          </a:xfrm>
          <a:prstGeom prst="line">
            <a:avLst/>
          </a:prstGeom>
          <a:noFill/>
          <a:ln w="38100">
            <a:solidFill>
              <a:srgbClr val="0033CC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50183" name="Line 7"/>
          <p:cNvSpPr>
            <a:spLocks noChangeShapeType="1"/>
          </p:cNvSpPr>
          <p:nvPr/>
        </p:nvSpPr>
        <p:spPr bwMode="auto">
          <a:xfrm flipV="1">
            <a:off x="1260475" y="2852738"/>
            <a:ext cx="4103688" cy="208915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50184" name="Line 8"/>
          <p:cNvSpPr>
            <a:spLocks noChangeShapeType="1"/>
          </p:cNvSpPr>
          <p:nvPr/>
        </p:nvSpPr>
        <p:spPr bwMode="auto">
          <a:xfrm flipH="1">
            <a:off x="1260475" y="3933825"/>
            <a:ext cx="19431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50185" name="Line 9"/>
          <p:cNvSpPr>
            <a:spLocks noChangeShapeType="1"/>
          </p:cNvSpPr>
          <p:nvPr/>
        </p:nvSpPr>
        <p:spPr bwMode="auto">
          <a:xfrm>
            <a:off x="3203575" y="3933825"/>
            <a:ext cx="0" cy="1871663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50186" name="Text Box 10"/>
          <p:cNvSpPr txBox="1">
            <a:spLocks noChangeArrowheads="1"/>
          </p:cNvSpPr>
          <p:nvPr/>
        </p:nvSpPr>
        <p:spPr bwMode="auto">
          <a:xfrm>
            <a:off x="539750" y="3789363"/>
            <a:ext cx="7207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/>
              <a:t>P</a:t>
            </a:r>
            <a:r>
              <a:rPr lang="en-US" baseline="-25000" dirty="0" smtClean="0"/>
              <a:t>0</a:t>
            </a:r>
            <a:endParaRPr lang="en-US" baseline="-25000" dirty="0"/>
          </a:p>
        </p:txBody>
      </p:sp>
      <p:sp>
        <p:nvSpPr>
          <p:cNvPr id="50188" name="Text Box 12"/>
          <p:cNvSpPr txBox="1">
            <a:spLocks noChangeArrowheads="1"/>
          </p:cNvSpPr>
          <p:nvPr/>
        </p:nvSpPr>
        <p:spPr bwMode="auto">
          <a:xfrm>
            <a:off x="2987675" y="5876925"/>
            <a:ext cx="8636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/>
              <a:t>Q</a:t>
            </a:r>
            <a:r>
              <a:rPr lang="en-US" baseline="-25000" dirty="0" smtClean="0"/>
              <a:t>0</a:t>
            </a:r>
            <a:endParaRPr lang="en-US" baseline="-25000" dirty="0"/>
          </a:p>
        </p:txBody>
      </p:sp>
      <p:sp>
        <p:nvSpPr>
          <p:cNvPr id="50189" name="Text Box 13"/>
          <p:cNvSpPr txBox="1">
            <a:spLocks noChangeArrowheads="1"/>
          </p:cNvSpPr>
          <p:nvPr/>
        </p:nvSpPr>
        <p:spPr bwMode="auto">
          <a:xfrm>
            <a:off x="4859338" y="5949950"/>
            <a:ext cx="122555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/>
              <a:t>Quantity</a:t>
            </a:r>
          </a:p>
        </p:txBody>
      </p:sp>
      <p:sp>
        <p:nvSpPr>
          <p:cNvPr id="50190" name="Text Box 14"/>
          <p:cNvSpPr txBox="1">
            <a:spLocks noChangeArrowheads="1"/>
          </p:cNvSpPr>
          <p:nvPr/>
        </p:nvSpPr>
        <p:spPr bwMode="auto">
          <a:xfrm>
            <a:off x="539750" y="1773238"/>
            <a:ext cx="936476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/>
              <a:t>Price</a:t>
            </a:r>
          </a:p>
        </p:txBody>
      </p:sp>
      <p:sp>
        <p:nvSpPr>
          <p:cNvPr id="50191" name="Text Box 15"/>
          <p:cNvSpPr txBox="1">
            <a:spLocks noChangeArrowheads="1"/>
          </p:cNvSpPr>
          <p:nvPr/>
        </p:nvSpPr>
        <p:spPr bwMode="auto">
          <a:xfrm>
            <a:off x="2952750" y="3440113"/>
            <a:ext cx="6477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 smtClean="0"/>
              <a:t>E</a:t>
            </a:r>
            <a:r>
              <a:rPr lang="en-US" sz="2000" baseline="-25000" dirty="0" smtClean="0"/>
              <a:t>0</a:t>
            </a:r>
            <a:endParaRPr lang="en-US" sz="2000" baseline="-25000" dirty="0"/>
          </a:p>
        </p:txBody>
      </p:sp>
      <p:sp>
        <p:nvSpPr>
          <p:cNvPr id="50192" name="Line 16"/>
          <p:cNvSpPr>
            <a:spLocks noChangeShapeType="1"/>
          </p:cNvSpPr>
          <p:nvPr/>
        </p:nvSpPr>
        <p:spPr bwMode="auto">
          <a:xfrm flipH="1">
            <a:off x="1258888" y="4437063"/>
            <a:ext cx="2808287" cy="0"/>
          </a:xfrm>
          <a:prstGeom prst="line">
            <a:avLst/>
          </a:prstGeom>
          <a:noFill/>
          <a:ln w="19050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50193" name="Line 17"/>
          <p:cNvSpPr>
            <a:spLocks noChangeShapeType="1"/>
          </p:cNvSpPr>
          <p:nvPr/>
        </p:nvSpPr>
        <p:spPr bwMode="auto">
          <a:xfrm>
            <a:off x="2268538" y="4437063"/>
            <a:ext cx="0" cy="1368425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50194" name="Line 18"/>
          <p:cNvSpPr>
            <a:spLocks noChangeShapeType="1"/>
          </p:cNvSpPr>
          <p:nvPr/>
        </p:nvSpPr>
        <p:spPr bwMode="auto">
          <a:xfrm>
            <a:off x="4067175" y="4437063"/>
            <a:ext cx="0" cy="1368425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50195" name="Text Box 19"/>
          <p:cNvSpPr txBox="1">
            <a:spLocks noChangeArrowheads="1"/>
          </p:cNvSpPr>
          <p:nvPr/>
        </p:nvSpPr>
        <p:spPr bwMode="auto">
          <a:xfrm>
            <a:off x="539750" y="4292600"/>
            <a:ext cx="7207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P</a:t>
            </a:r>
            <a:r>
              <a:rPr lang="en-US" baseline="30000"/>
              <a:t>c</a:t>
            </a:r>
          </a:p>
        </p:txBody>
      </p:sp>
      <p:sp>
        <p:nvSpPr>
          <p:cNvPr id="50196" name="Text Box 20"/>
          <p:cNvSpPr txBox="1">
            <a:spLocks noChangeArrowheads="1"/>
          </p:cNvSpPr>
          <p:nvPr/>
        </p:nvSpPr>
        <p:spPr bwMode="auto">
          <a:xfrm>
            <a:off x="2051050" y="5876925"/>
            <a:ext cx="8636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Q</a:t>
            </a:r>
            <a:r>
              <a:rPr lang="en-US" baseline="30000"/>
              <a:t>c</a:t>
            </a:r>
          </a:p>
        </p:txBody>
      </p:sp>
      <p:sp>
        <p:nvSpPr>
          <p:cNvPr id="50198" name="Text Box 22"/>
          <p:cNvSpPr txBox="1">
            <a:spLocks noChangeArrowheads="1"/>
          </p:cNvSpPr>
          <p:nvPr/>
        </p:nvSpPr>
        <p:spPr bwMode="auto">
          <a:xfrm>
            <a:off x="5435600" y="4868863"/>
            <a:ext cx="6477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/>
              <a:t>D</a:t>
            </a:r>
          </a:p>
        </p:txBody>
      </p:sp>
      <p:sp>
        <p:nvSpPr>
          <p:cNvPr id="50199" name="Text Box 23"/>
          <p:cNvSpPr txBox="1">
            <a:spLocks noChangeArrowheads="1"/>
          </p:cNvSpPr>
          <p:nvPr/>
        </p:nvSpPr>
        <p:spPr bwMode="auto">
          <a:xfrm>
            <a:off x="4859338" y="2492375"/>
            <a:ext cx="6477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dirty="0"/>
              <a:t>S</a:t>
            </a:r>
          </a:p>
        </p:txBody>
      </p:sp>
      <p:sp>
        <p:nvSpPr>
          <p:cNvPr id="50201" name="Line 25"/>
          <p:cNvSpPr>
            <a:spLocks noChangeShapeType="1"/>
          </p:cNvSpPr>
          <p:nvPr/>
        </p:nvSpPr>
        <p:spPr bwMode="auto">
          <a:xfrm>
            <a:off x="2304256" y="4626310"/>
            <a:ext cx="1798637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50202" name="Text Box 26"/>
          <p:cNvSpPr txBox="1">
            <a:spLocks noChangeArrowheads="1"/>
          </p:cNvSpPr>
          <p:nvPr/>
        </p:nvSpPr>
        <p:spPr bwMode="auto">
          <a:xfrm>
            <a:off x="2222584" y="4777815"/>
            <a:ext cx="2087562" cy="40011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chemeClr val="bg1"/>
                </a:solidFill>
              </a:rPr>
              <a:t>Excess Demand</a:t>
            </a:r>
          </a:p>
        </p:txBody>
      </p:sp>
      <p:graphicFrame>
        <p:nvGraphicFramePr>
          <p:cNvPr id="27" name="Diagram 26"/>
          <p:cNvGraphicFramePr/>
          <p:nvPr>
            <p:extLst>
              <p:ext uri="{D42A27DB-BD31-4B8C-83A1-F6EECF244321}">
                <p14:modId xmlns:p14="http://schemas.microsoft.com/office/powerpoint/2010/main" val="976719390"/>
              </p:ext>
            </p:extLst>
          </p:nvPr>
        </p:nvGraphicFramePr>
        <p:xfrm>
          <a:off x="5345961" y="3422024"/>
          <a:ext cx="3381955" cy="135579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5940425" y="1700213"/>
            <a:ext cx="266402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Price ceiling is less than the equilibrium price</a:t>
            </a:r>
            <a:endParaRPr lang="en-CA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50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1" dur="500"/>
                                        <p:tgtEl>
                                          <p:spTgt spid="50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9" dur="500"/>
                                        <p:tgtEl>
                                          <p:spTgt spid="50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50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500"/>
                                        <p:tgtEl>
                                          <p:spTgt spid="50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0" dur="500"/>
                                        <p:tgtEl>
                                          <p:spTgt spid="50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4" dur="500"/>
                                        <p:tgtEl>
                                          <p:spTgt spid="50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92" grpId="0" animBg="1"/>
      <p:bldP spid="50193" grpId="0" animBg="1"/>
      <p:bldP spid="50194" grpId="0" animBg="1"/>
      <p:bldP spid="50195" grpId="0"/>
      <p:bldP spid="50196" grpId="0"/>
      <p:bldP spid="50201" grpId="0" animBg="1"/>
      <p:bldP spid="50202" grpId="0" animBg="1"/>
      <p:bldGraphic spid="27" grpId="0">
        <p:bldAsOne/>
      </p:bldGraphic>
      <p:bldP spid="2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>
                <a:solidFill>
                  <a:srgbClr val="FF7D19"/>
                </a:solidFill>
              </a:rPr>
              <a:t>Price Floors as Minimum Wage</a:t>
            </a:r>
          </a:p>
        </p:txBody>
      </p:sp>
      <p:sp>
        <p:nvSpPr>
          <p:cNvPr id="51203" name="Line 3"/>
          <p:cNvSpPr>
            <a:spLocks noChangeShapeType="1"/>
          </p:cNvSpPr>
          <p:nvPr/>
        </p:nvSpPr>
        <p:spPr bwMode="auto">
          <a:xfrm>
            <a:off x="1260475" y="1773238"/>
            <a:ext cx="0" cy="403225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51204" name="Line 4"/>
          <p:cNvSpPr>
            <a:spLocks noChangeShapeType="1"/>
          </p:cNvSpPr>
          <p:nvPr/>
        </p:nvSpPr>
        <p:spPr bwMode="auto">
          <a:xfrm>
            <a:off x="1260475" y="5805488"/>
            <a:ext cx="467995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51205" name="Line 5"/>
          <p:cNvSpPr>
            <a:spLocks noChangeShapeType="1"/>
          </p:cNvSpPr>
          <p:nvPr/>
        </p:nvSpPr>
        <p:spPr bwMode="auto">
          <a:xfrm>
            <a:off x="1260475" y="2924175"/>
            <a:ext cx="4175125" cy="2233613"/>
          </a:xfrm>
          <a:prstGeom prst="line">
            <a:avLst/>
          </a:prstGeom>
          <a:noFill/>
          <a:ln w="38100">
            <a:solidFill>
              <a:srgbClr val="0033CC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51206" name="Line 6"/>
          <p:cNvSpPr>
            <a:spLocks noChangeShapeType="1"/>
          </p:cNvSpPr>
          <p:nvPr/>
        </p:nvSpPr>
        <p:spPr bwMode="auto">
          <a:xfrm flipV="1">
            <a:off x="1260475" y="2852738"/>
            <a:ext cx="4103688" cy="208915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51207" name="Line 7"/>
          <p:cNvSpPr>
            <a:spLocks noChangeShapeType="1"/>
          </p:cNvSpPr>
          <p:nvPr/>
        </p:nvSpPr>
        <p:spPr bwMode="auto">
          <a:xfrm flipH="1">
            <a:off x="1260475" y="3933825"/>
            <a:ext cx="19431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51208" name="Line 8"/>
          <p:cNvSpPr>
            <a:spLocks noChangeShapeType="1"/>
          </p:cNvSpPr>
          <p:nvPr/>
        </p:nvSpPr>
        <p:spPr bwMode="auto">
          <a:xfrm>
            <a:off x="3203575" y="3933825"/>
            <a:ext cx="0" cy="1871663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51209" name="Text Box 9"/>
          <p:cNvSpPr txBox="1">
            <a:spLocks noChangeArrowheads="1"/>
          </p:cNvSpPr>
          <p:nvPr/>
        </p:nvSpPr>
        <p:spPr bwMode="auto">
          <a:xfrm>
            <a:off x="539750" y="3789363"/>
            <a:ext cx="7207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/>
              <a:t>P</a:t>
            </a:r>
            <a:r>
              <a:rPr lang="en-US" baseline="-25000" dirty="0" smtClean="0"/>
              <a:t>0</a:t>
            </a:r>
            <a:endParaRPr lang="en-US" baseline="-25000" dirty="0"/>
          </a:p>
        </p:txBody>
      </p:sp>
      <p:sp>
        <p:nvSpPr>
          <p:cNvPr id="51210" name="Text Box 10"/>
          <p:cNvSpPr txBox="1">
            <a:spLocks noChangeArrowheads="1"/>
          </p:cNvSpPr>
          <p:nvPr/>
        </p:nvSpPr>
        <p:spPr bwMode="auto">
          <a:xfrm>
            <a:off x="2987675" y="5876925"/>
            <a:ext cx="8636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/>
              <a:t>Q</a:t>
            </a:r>
            <a:r>
              <a:rPr lang="en-US" baseline="-25000" dirty="0"/>
              <a:t>0</a:t>
            </a:r>
          </a:p>
        </p:txBody>
      </p:sp>
      <p:sp>
        <p:nvSpPr>
          <p:cNvPr id="51211" name="Text Box 11"/>
          <p:cNvSpPr txBox="1">
            <a:spLocks noChangeArrowheads="1"/>
          </p:cNvSpPr>
          <p:nvPr/>
        </p:nvSpPr>
        <p:spPr bwMode="auto">
          <a:xfrm>
            <a:off x="4533900" y="5405378"/>
            <a:ext cx="122555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/>
              <a:t>Quantity</a:t>
            </a:r>
          </a:p>
        </p:txBody>
      </p:sp>
      <p:sp>
        <p:nvSpPr>
          <p:cNvPr id="51213" name="Text Box 13"/>
          <p:cNvSpPr txBox="1">
            <a:spLocks noChangeArrowheads="1"/>
          </p:cNvSpPr>
          <p:nvPr/>
        </p:nvSpPr>
        <p:spPr bwMode="auto">
          <a:xfrm>
            <a:off x="3635375" y="3716338"/>
            <a:ext cx="6477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dirty="0" smtClean="0"/>
              <a:t>E</a:t>
            </a:r>
            <a:r>
              <a:rPr lang="en-US" sz="2400" baseline="-25000" dirty="0" smtClean="0"/>
              <a:t>0</a:t>
            </a:r>
            <a:endParaRPr lang="en-US" sz="2400" baseline="-25000" dirty="0"/>
          </a:p>
        </p:txBody>
      </p:sp>
      <p:sp>
        <p:nvSpPr>
          <p:cNvPr id="51214" name="Line 14"/>
          <p:cNvSpPr>
            <a:spLocks noChangeShapeType="1"/>
          </p:cNvSpPr>
          <p:nvPr/>
        </p:nvSpPr>
        <p:spPr bwMode="auto">
          <a:xfrm flipH="1">
            <a:off x="1258888" y="3500438"/>
            <a:ext cx="2808287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51215" name="Line 15"/>
          <p:cNvSpPr>
            <a:spLocks noChangeShapeType="1"/>
          </p:cNvSpPr>
          <p:nvPr/>
        </p:nvSpPr>
        <p:spPr bwMode="auto">
          <a:xfrm>
            <a:off x="2268538" y="3500438"/>
            <a:ext cx="0" cy="230505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51217" name="Text Box 17"/>
          <p:cNvSpPr txBox="1">
            <a:spLocks noChangeArrowheads="1"/>
          </p:cNvSpPr>
          <p:nvPr/>
        </p:nvSpPr>
        <p:spPr bwMode="auto">
          <a:xfrm>
            <a:off x="539750" y="3357563"/>
            <a:ext cx="7207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P</a:t>
            </a:r>
            <a:r>
              <a:rPr lang="en-US" baseline="30000"/>
              <a:t>f</a:t>
            </a:r>
          </a:p>
        </p:txBody>
      </p:sp>
      <p:sp>
        <p:nvSpPr>
          <p:cNvPr id="51218" name="Text Box 18"/>
          <p:cNvSpPr txBox="1">
            <a:spLocks noChangeArrowheads="1"/>
          </p:cNvSpPr>
          <p:nvPr/>
        </p:nvSpPr>
        <p:spPr bwMode="auto">
          <a:xfrm>
            <a:off x="2051050" y="5876925"/>
            <a:ext cx="8636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Q</a:t>
            </a:r>
            <a:r>
              <a:rPr lang="en-US" baseline="30000"/>
              <a:t>f</a:t>
            </a:r>
          </a:p>
        </p:txBody>
      </p:sp>
      <p:sp>
        <p:nvSpPr>
          <p:cNvPr id="51219" name="Text Box 19"/>
          <p:cNvSpPr txBox="1">
            <a:spLocks noChangeArrowheads="1"/>
          </p:cNvSpPr>
          <p:nvPr/>
        </p:nvSpPr>
        <p:spPr bwMode="auto">
          <a:xfrm>
            <a:off x="5435600" y="4868863"/>
            <a:ext cx="6477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dirty="0"/>
              <a:t>D</a:t>
            </a:r>
          </a:p>
        </p:txBody>
      </p:sp>
      <p:sp>
        <p:nvSpPr>
          <p:cNvPr id="51220" name="Text Box 20"/>
          <p:cNvSpPr txBox="1">
            <a:spLocks noChangeArrowheads="1"/>
          </p:cNvSpPr>
          <p:nvPr/>
        </p:nvSpPr>
        <p:spPr bwMode="auto">
          <a:xfrm>
            <a:off x="4859338" y="2492375"/>
            <a:ext cx="6477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dirty="0"/>
              <a:t>S</a:t>
            </a:r>
          </a:p>
        </p:txBody>
      </p:sp>
      <p:sp>
        <p:nvSpPr>
          <p:cNvPr id="51221" name="Line 21"/>
          <p:cNvSpPr>
            <a:spLocks noChangeShapeType="1"/>
          </p:cNvSpPr>
          <p:nvPr/>
        </p:nvSpPr>
        <p:spPr bwMode="auto">
          <a:xfrm>
            <a:off x="2268538" y="3357563"/>
            <a:ext cx="1798637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51222" name="Text Box 22"/>
          <p:cNvSpPr txBox="1">
            <a:spLocks noChangeArrowheads="1"/>
          </p:cNvSpPr>
          <p:nvPr/>
        </p:nvSpPr>
        <p:spPr bwMode="auto">
          <a:xfrm>
            <a:off x="2138103" y="2749520"/>
            <a:ext cx="2087563" cy="40011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chemeClr val="bg1"/>
                </a:solidFill>
              </a:rPr>
              <a:t>Excess Supply</a:t>
            </a:r>
          </a:p>
        </p:txBody>
      </p:sp>
      <p:graphicFrame>
        <p:nvGraphicFramePr>
          <p:cNvPr id="26" name="Diagram 25"/>
          <p:cNvGraphicFramePr/>
          <p:nvPr>
            <p:extLst>
              <p:ext uri="{D42A27DB-BD31-4B8C-83A1-F6EECF244321}">
                <p14:modId xmlns:p14="http://schemas.microsoft.com/office/powerpoint/2010/main" val="3288543246"/>
              </p:ext>
            </p:extLst>
          </p:nvPr>
        </p:nvGraphicFramePr>
        <p:xfrm>
          <a:off x="5785745" y="3458536"/>
          <a:ext cx="3095625" cy="2311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5940425" y="1844824"/>
            <a:ext cx="24479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Price floor exceeds equilibrium price</a:t>
            </a:r>
            <a:endParaRPr lang="en-CA" dirty="0"/>
          </a:p>
        </p:txBody>
      </p:sp>
      <p:sp>
        <p:nvSpPr>
          <p:cNvPr id="4" name="TextBox 3"/>
          <p:cNvSpPr txBox="1"/>
          <p:nvPr/>
        </p:nvSpPr>
        <p:spPr>
          <a:xfrm>
            <a:off x="575618" y="1860848"/>
            <a:ext cx="183614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Price = wage</a:t>
            </a:r>
            <a:endParaRPr lang="en-CA" sz="2000" dirty="0"/>
          </a:p>
        </p:txBody>
      </p:sp>
      <p:sp>
        <p:nvSpPr>
          <p:cNvPr id="2" name="TextBox 1"/>
          <p:cNvSpPr txBox="1"/>
          <p:nvPr/>
        </p:nvSpPr>
        <p:spPr>
          <a:xfrm>
            <a:off x="827584" y="6165304"/>
            <a:ext cx="7776864" cy="36933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CA" dirty="0" smtClean="0"/>
              <a:t>Unemployment? Think of the impact of a less elastic supply curve</a:t>
            </a:r>
            <a:endParaRPr lang="en-CA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51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1" dur="500"/>
                                        <p:tgtEl>
                                          <p:spTgt spid="51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9" dur="500"/>
                                        <p:tgtEl>
                                          <p:spTgt spid="512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51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7" dur="500"/>
                                        <p:tgtEl>
                                          <p:spTgt spid="51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1" dur="500"/>
                                        <p:tgtEl>
                                          <p:spTgt spid="51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14" grpId="0" animBg="1"/>
      <p:bldP spid="51215" grpId="0" animBg="1"/>
      <p:bldP spid="51217" grpId="0"/>
      <p:bldP spid="51218" grpId="0"/>
      <p:bldP spid="51221" grpId="0" animBg="1"/>
      <p:bldP spid="51222" grpId="0" animBg="1"/>
      <p:bldGraphic spid="26" grpId="0">
        <p:bldAsOne/>
      </p:bldGraphic>
      <p:bldP spid="3" grpId="0"/>
      <p:bldP spid="2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051720" y="980728"/>
            <a:ext cx="54006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3200" dirty="0" smtClean="0">
                <a:solidFill>
                  <a:srgbClr val="FF7D19"/>
                </a:solidFill>
              </a:rPr>
              <a:t>Discussion: Should the Minimum Wage be $15?</a:t>
            </a:r>
            <a:endParaRPr lang="en-CA" sz="3200" dirty="0">
              <a:solidFill>
                <a:srgbClr val="FF7D19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43608" y="2636912"/>
            <a:ext cx="72008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dirty="0" smtClean="0"/>
              <a:t>Critical issue is the shape of the demand and supply curves for labour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dirty="0" smtClean="0"/>
              <a:t>If they are relatively ‘vertical’ around the equilibrium then the excess supply will be ‘small’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dirty="0" smtClean="0"/>
              <a:t>But if these curves are more ‘horizontal’ around the equilibrium then there could be substantial excess supply = large unemployment!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dirty="0" smtClean="0"/>
              <a:t>The shapes of the curves express the ‘responsiveness’ of each side of the labour market – develop…..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dirty="0" smtClean="0"/>
              <a:t>In the chapter on elasticities we will develop all of this more fully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9809481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>
                <a:solidFill>
                  <a:srgbClr val="FF7D19"/>
                </a:solidFill>
              </a:rPr>
              <a:t>The Effect of a Quota</a:t>
            </a:r>
          </a:p>
        </p:txBody>
      </p:sp>
      <p:sp>
        <p:nvSpPr>
          <p:cNvPr id="52227" name="Line 3"/>
          <p:cNvSpPr>
            <a:spLocks noChangeShapeType="1"/>
          </p:cNvSpPr>
          <p:nvPr/>
        </p:nvSpPr>
        <p:spPr bwMode="auto">
          <a:xfrm>
            <a:off x="1260475" y="1773238"/>
            <a:ext cx="0" cy="403225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52228" name="Line 4"/>
          <p:cNvSpPr>
            <a:spLocks noChangeShapeType="1"/>
          </p:cNvSpPr>
          <p:nvPr/>
        </p:nvSpPr>
        <p:spPr bwMode="auto">
          <a:xfrm>
            <a:off x="1260475" y="5805488"/>
            <a:ext cx="467995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52229" name="Line 5"/>
          <p:cNvSpPr>
            <a:spLocks noChangeShapeType="1"/>
          </p:cNvSpPr>
          <p:nvPr/>
        </p:nvSpPr>
        <p:spPr bwMode="auto">
          <a:xfrm>
            <a:off x="1260475" y="2924175"/>
            <a:ext cx="4175125" cy="2233613"/>
          </a:xfrm>
          <a:prstGeom prst="line">
            <a:avLst/>
          </a:prstGeom>
          <a:noFill/>
          <a:ln w="38100">
            <a:solidFill>
              <a:srgbClr val="0033CC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52230" name="Line 6"/>
          <p:cNvSpPr>
            <a:spLocks noChangeShapeType="1"/>
          </p:cNvSpPr>
          <p:nvPr/>
        </p:nvSpPr>
        <p:spPr bwMode="auto">
          <a:xfrm flipV="1">
            <a:off x="1260475" y="2852738"/>
            <a:ext cx="4103688" cy="208915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52231" name="Line 7"/>
          <p:cNvSpPr>
            <a:spLocks noChangeShapeType="1"/>
          </p:cNvSpPr>
          <p:nvPr/>
        </p:nvSpPr>
        <p:spPr bwMode="auto">
          <a:xfrm flipH="1">
            <a:off x="1260475" y="3933825"/>
            <a:ext cx="19431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52232" name="Line 8"/>
          <p:cNvSpPr>
            <a:spLocks noChangeShapeType="1"/>
          </p:cNvSpPr>
          <p:nvPr/>
        </p:nvSpPr>
        <p:spPr bwMode="auto">
          <a:xfrm>
            <a:off x="3203575" y="3933825"/>
            <a:ext cx="0" cy="1871663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52233" name="Text Box 9"/>
          <p:cNvSpPr txBox="1">
            <a:spLocks noChangeArrowheads="1"/>
          </p:cNvSpPr>
          <p:nvPr/>
        </p:nvSpPr>
        <p:spPr bwMode="auto">
          <a:xfrm>
            <a:off x="539750" y="3789363"/>
            <a:ext cx="7207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/>
              <a:t>P</a:t>
            </a:r>
            <a:r>
              <a:rPr lang="en-US" baseline="-25000" dirty="0" smtClean="0"/>
              <a:t>0</a:t>
            </a:r>
            <a:endParaRPr lang="en-US" baseline="-25000" dirty="0"/>
          </a:p>
        </p:txBody>
      </p:sp>
      <p:sp>
        <p:nvSpPr>
          <p:cNvPr id="52234" name="Text Box 10"/>
          <p:cNvSpPr txBox="1">
            <a:spLocks noChangeArrowheads="1"/>
          </p:cNvSpPr>
          <p:nvPr/>
        </p:nvSpPr>
        <p:spPr bwMode="auto">
          <a:xfrm>
            <a:off x="2987675" y="5876925"/>
            <a:ext cx="8636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/>
              <a:t>Q</a:t>
            </a:r>
            <a:r>
              <a:rPr lang="en-US" baseline="-25000" dirty="0" smtClean="0"/>
              <a:t>0</a:t>
            </a:r>
            <a:endParaRPr lang="en-US" baseline="-25000" dirty="0"/>
          </a:p>
        </p:txBody>
      </p:sp>
      <p:sp>
        <p:nvSpPr>
          <p:cNvPr id="52235" name="Text Box 11"/>
          <p:cNvSpPr txBox="1">
            <a:spLocks noChangeArrowheads="1"/>
          </p:cNvSpPr>
          <p:nvPr/>
        </p:nvSpPr>
        <p:spPr bwMode="auto">
          <a:xfrm>
            <a:off x="4859338" y="5949950"/>
            <a:ext cx="122555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/>
              <a:t>Quantity</a:t>
            </a:r>
          </a:p>
        </p:txBody>
      </p:sp>
      <p:sp>
        <p:nvSpPr>
          <p:cNvPr id="52236" name="Text Box 12"/>
          <p:cNvSpPr txBox="1">
            <a:spLocks noChangeArrowheads="1"/>
          </p:cNvSpPr>
          <p:nvPr/>
        </p:nvSpPr>
        <p:spPr bwMode="auto">
          <a:xfrm rot="16200000">
            <a:off x="672467" y="1766992"/>
            <a:ext cx="492443" cy="8259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eaVert"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/>
              <a:t>Price</a:t>
            </a:r>
          </a:p>
        </p:txBody>
      </p:sp>
      <p:sp>
        <p:nvSpPr>
          <p:cNvPr id="52237" name="Text Box 13"/>
          <p:cNvSpPr txBox="1">
            <a:spLocks noChangeArrowheads="1"/>
          </p:cNvSpPr>
          <p:nvPr/>
        </p:nvSpPr>
        <p:spPr bwMode="auto">
          <a:xfrm>
            <a:off x="3024187" y="3519154"/>
            <a:ext cx="6477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 smtClean="0"/>
              <a:t>E</a:t>
            </a:r>
            <a:r>
              <a:rPr lang="en-US" sz="2000" baseline="-25000" dirty="0" smtClean="0"/>
              <a:t>0</a:t>
            </a:r>
            <a:endParaRPr lang="en-US" sz="2000" baseline="-25000" dirty="0"/>
          </a:p>
        </p:txBody>
      </p:sp>
      <p:sp>
        <p:nvSpPr>
          <p:cNvPr id="52238" name="Line 14"/>
          <p:cNvSpPr>
            <a:spLocks noChangeShapeType="1"/>
          </p:cNvSpPr>
          <p:nvPr/>
        </p:nvSpPr>
        <p:spPr bwMode="auto">
          <a:xfrm flipH="1">
            <a:off x="1258888" y="3500438"/>
            <a:ext cx="2808287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52239" name="Line 15"/>
          <p:cNvSpPr>
            <a:spLocks noChangeShapeType="1"/>
          </p:cNvSpPr>
          <p:nvPr/>
        </p:nvSpPr>
        <p:spPr bwMode="auto">
          <a:xfrm>
            <a:off x="2268538" y="2492375"/>
            <a:ext cx="0" cy="3313113"/>
          </a:xfrm>
          <a:prstGeom prst="line">
            <a:avLst/>
          </a:prstGeom>
          <a:noFill/>
          <a:ln w="38100">
            <a:solidFill>
              <a:srgbClr val="C0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52240" name="Text Box 16"/>
          <p:cNvSpPr txBox="1">
            <a:spLocks noChangeArrowheads="1"/>
          </p:cNvSpPr>
          <p:nvPr/>
        </p:nvSpPr>
        <p:spPr bwMode="auto">
          <a:xfrm>
            <a:off x="539750" y="3357563"/>
            <a:ext cx="7207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P</a:t>
            </a:r>
            <a:r>
              <a:rPr lang="en-US" baseline="30000"/>
              <a:t>q</a:t>
            </a:r>
          </a:p>
        </p:txBody>
      </p:sp>
      <p:sp>
        <p:nvSpPr>
          <p:cNvPr id="52241" name="Text Box 17"/>
          <p:cNvSpPr txBox="1">
            <a:spLocks noChangeArrowheads="1"/>
          </p:cNvSpPr>
          <p:nvPr/>
        </p:nvSpPr>
        <p:spPr bwMode="auto">
          <a:xfrm>
            <a:off x="2051050" y="5876925"/>
            <a:ext cx="8636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Q</a:t>
            </a:r>
            <a:r>
              <a:rPr lang="en-US" baseline="30000"/>
              <a:t>q</a:t>
            </a:r>
          </a:p>
        </p:txBody>
      </p:sp>
      <p:sp>
        <p:nvSpPr>
          <p:cNvPr id="52242" name="Text Box 18"/>
          <p:cNvSpPr txBox="1">
            <a:spLocks noChangeArrowheads="1"/>
          </p:cNvSpPr>
          <p:nvPr/>
        </p:nvSpPr>
        <p:spPr bwMode="auto">
          <a:xfrm>
            <a:off x="5435600" y="4868863"/>
            <a:ext cx="6477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dirty="0"/>
              <a:t>D</a:t>
            </a:r>
          </a:p>
        </p:txBody>
      </p:sp>
      <p:sp>
        <p:nvSpPr>
          <p:cNvPr id="52243" name="Text Box 19"/>
          <p:cNvSpPr txBox="1">
            <a:spLocks noChangeArrowheads="1"/>
          </p:cNvSpPr>
          <p:nvPr/>
        </p:nvSpPr>
        <p:spPr bwMode="auto">
          <a:xfrm>
            <a:off x="4859338" y="2492375"/>
            <a:ext cx="6477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dirty="0"/>
              <a:t>S</a:t>
            </a:r>
          </a:p>
        </p:txBody>
      </p:sp>
      <p:sp>
        <p:nvSpPr>
          <p:cNvPr id="52245" name="Text Box 21"/>
          <p:cNvSpPr txBox="1">
            <a:spLocks noChangeArrowheads="1"/>
          </p:cNvSpPr>
          <p:nvPr/>
        </p:nvSpPr>
        <p:spPr bwMode="auto">
          <a:xfrm>
            <a:off x="1726406" y="1979890"/>
            <a:ext cx="2557562" cy="40011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chemeClr val="bg1"/>
                </a:solidFill>
              </a:rPr>
              <a:t>Supply </a:t>
            </a:r>
            <a:r>
              <a:rPr lang="en-US" sz="2000" dirty="0" smtClean="0">
                <a:solidFill>
                  <a:schemeClr val="bg1"/>
                </a:solidFill>
              </a:rPr>
              <a:t>under </a:t>
            </a:r>
            <a:r>
              <a:rPr lang="en-US" sz="2000" dirty="0">
                <a:solidFill>
                  <a:schemeClr val="bg1"/>
                </a:solidFill>
              </a:rPr>
              <a:t>quota</a:t>
            </a:r>
          </a:p>
        </p:txBody>
      </p:sp>
      <p:graphicFrame>
        <p:nvGraphicFramePr>
          <p:cNvPr id="25" name="Diagram 24"/>
          <p:cNvGraphicFramePr/>
          <p:nvPr>
            <p:extLst>
              <p:ext uri="{D42A27DB-BD31-4B8C-83A1-F6EECF244321}">
                <p14:modId xmlns:p14="http://schemas.microsoft.com/office/powerpoint/2010/main" val="2672843955"/>
              </p:ext>
            </p:extLst>
          </p:nvPr>
        </p:nvGraphicFramePr>
        <p:xfrm>
          <a:off x="5940425" y="3702710"/>
          <a:ext cx="3095625" cy="21288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5440972" y="1364337"/>
            <a:ext cx="352351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Equilibrium price is deemed too low to support agricultural producers, so government decides to restrict supply</a:t>
            </a:r>
            <a:endParaRPr lang="en-CA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52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500"/>
                                        <p:tgtEl>
                                          <p:spTgt spid="52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4" dur="500"/>
                                        <p:tgtEl>
                                          <p:spTgt spid="52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500"/>
                                        <p:tgtEl>
                                          <p:spTgt spid="522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3" dur="500"/>
                                        <p:tgtEl>
                                          <p:spTgt spid="52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38" grpId="0" animBg="1"/>
      <p:bldP spid="52239" grpId="0" animBg="1"/>
      <p:bldP spid="52240" grpId="0"/>
      <p:bldP spid="52241" grpId="0"/>
      <p:bldP spid="52245" grpId="0" animBg="1"/>
      <p:bldGraphic spid="25" grpId="0">
        <p:bldAsOne/>
      </p:bldGraphic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7624" y="620688"/>
            <a:ext cx="3250704" cy="990600"/>
          </a:xfrm>
        </p:spPr>
        <p:txBody>
          <a:bodyPr>
            <a:normAutofit/>
          </a:bodyPr>
          <a:lstStyle/>
          <a:p>
            <a:r>
              <a:rPr lang="en-CA" sz="3600" dirty="0" smtClean="0">
                <a:solidFill>
                  <a:srgbClr val="FF7D19"/>
                </a:solidFill>
              </a:rPr>
              <a:t>Markets</a:t>
            </a:r>
            <a:endParaRPr lang="en-CA" sz="3600" dirty="0">
              <a:solidFill>
                <a:srgbClr val="FF7D19"/>
              </a:solidFill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205064"/>
          </a:xfrm>
        </p:spPr>
        <p:txBody>
          <a:bodyPr>
            <a:normAutofit/>
          </a:bodyPr>
          <a:lstStyle/>
          <a:p>
            <a:r>
              <a:rPr lang="en-CA" sz="2000" dirty="0" smtClean="0"/>
              <a:t>The forces of supply and demand frequently work to offset or moderate the intended goal of the regulated price or quantity in ways that are predictable</a:t>
            </a:r>
          </a:p>
          <a:p>
            <a:endParaRPr lang="en-CA" sz="2000" dirty="0" smtClean="0"/>
          </a:p>
          <a:p>
            <a:pPr lvl="1">
              <a:buClr>
                <a:srgbClr val="3E5D78"/>
              </a:buClr>
            </a:pPr>
            <a:r>
              <a:rPr lang="en-CA" i="1" dirty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“the law of unintended consequences” </a:t>
            </a:r>
            <a:r>
              <a:rPr lang="en-CA" i="1" dirty="0">
                <a:solidFill>
                  <a:prstClr val="black"/>
                </a:solidFill>
              </a:rPr>
              <a:t>states that policy measures frequently produce impacts that are unintended, and that these impacts may undermine the primary goal of the </a:t>
            </a:r>
            <a:r>
              <a:rPr lang="en-CA" i="1" dirty="0" smtClean="0">
                <a:solidFill>
                  <a:prstClr val="black"/>
                </a:solidFill>
              </a:rPr>
              <a:t>regulation</a:t>
            </a:r>
          </a:p>
          <a:p>
            <a:pPr marL="274320" lvl="1" indent="0" algn="r">
              <a:buClr>
                <a:srgbClr val="3E5D78"/>
              </a:buClr>
              <a:buNone/>
            </a:pPr>
            <a:endParaRPr lang="en-CA" i="1" dirty="0" smtClean="0">
              <a:solidFill>
                <a:srgbClr val="3E5D78"/>
              </a:solidFill>
            </a:endParaRPr>
          </a:p>
          <a:p>
            <a:pPr marL="274320" lvl="1" indent="0" algn="r">
              <a:buClr>
                <a:srgbClr val="3E5D78"/>
              </a:buClr>
              <a:buNone/>
            </a:pPr>
            <a:r>
              <a:rPr lang="en-CA" i="1" dirty="0" smtClean="0">
                <a:solidFill>
                  <a:srgbClr val="3E5D78"/>
                </a:solidFill>
              </a:rPr>
              <a:t>Examples….</a:t>
            </a:r>
            <a:endParaRPr lang="en-CA" i="1" dirty="0">
              <a:solidFill>
                <a:srgbClr val="3E5D78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043608" y="1052736"/>
            <a:ext cx="75608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3600" dirty="0" smtClean="0">
                <a:solidFill>
                  <a:srgbClr val="FF7D19"/>
                </a:solidFill>
              </a:rPr>
              <a:t>Law of Unintended Consequences</a:t>
            </a:r>
            <a:endParaRPr lang="en-US" sz="3600" dirty="0">
              <a:solidFill>
                <a:srgbClr val="FF7D19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27584" y="1726215"/>
            <a:ext cx="6912768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000" dirty="0" smtClean="0">
                <a:solidFill>
                  <a:srgbClr val="3E5D78"/>
                </a:solidFill>
              </a:rPr>
              <a:t>Example 1 - Impact of a quota</a:t>
            </a:r>
          </a:p>
          <a:p>
            <a:endParaRPr lang="en-CA" sz="2000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en-CA" sz="2000" dirty="0" smtClean="0"/>
              <a:t>Quotas are a way of reducing supply and increasing the price. </a:t>
            </a:r>
          </a:p>
          <a:p>
            <a:endParaRPr lang="en-CA" sz="2000" dirty="0"/>
          </a:p>
          <a:p>
            <a:pPr marL="342900" indent="-342900">
              <a:buFont typeface="Arial" pitchFamily="34" charset="0"/>
              <a:buChar char="•"/>
            </a:pPr>
            <a:r>
              <a:rPr lang="en-CA" sz="2000" dirty="0" smtClean="0"/>
              <a:t>They are valuable to the individuals who have the right to them. </a:t>
            </a:r>
          </a:p>
          <a:p>
            <a:endParaRPr lang="en-CA" sz="2000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en-CA" sz="2000" dirty="0" smtClean="0"/>
              <a:t>If the quotas are valuable, a </a:t>
            </a:r>
            <a:r>
              <a:rPr lang="en-CA" sz="2000" dirty="0" smtClean="0">
                <a:solidFill>
                  <a:srgbClr val="3E5D78"/>
                </a:solidFill>
              </a:rPr>
              <a:t>market in quotas</a:t>
            </a:r>
            <a:r>
              <a:rPr lang="en-CA" sz="2000" dirty="0" smtClean="0"/>
              <a:t> may develop – either legally or illegally.</a:t>
            </a:r>
          </a:p>
          <a:p>
            <a:endParaRPr lang="en-CA" sz="2000" dirty="0"/>
          </a:p>
          <a:p>
            <a:pPr marL="342900" indent="-342900">
              <a:buFont typeface="Arial" pitchFamily="34" charset="0"/>
              <a:buChar char="•"/>
            </a:pPr>
            <a:r>
              <a:rPr lang="en-CA" sz="2000" dirty="0" smtClean="0"/>
              <a:t>In agriculture, the right to bring milk to market                 may be worth $30,000 per cow in Canada 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6622862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>
                <a:solidFill>
                  <a:srgbClr val="FF7D19"/>
                </a:solidFill>
              </a:rPr>
              <a:t>Summing Individual Decisions</a:t>
            </a:r>
          </a:p>
        </p:txBody>
      </p:sp>
      <p:sp>
        <p:nvSpPr>
          <p:cNvPr id="53252" name="Line 4"/>
          <p:cNvSpPr>
            <a:spLocks noChangeShapeType="1"/>
          </p:cNvSpPr>
          <p:nvPr/>
        </p:nvSpPr>
        <p:spPr bwMode="auto">
          <a:xfrm>
            <a:off x="1187450" y="1844675"/>
            <a:ext cx="0" cy="388937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53253" name="Line 5"/>
          <p:cNvSpPr>
            <a:spLocks noChangeShapeType="1"/>
          </p:cNvSpPr>
          <p:nvPr/>
        </p:nvSpPr>
        <p:spPr bwMode="auto">
          <a:xfrm>
            <a:off x="1187450" y="5734050"/>
            <a:ext cx="63373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53254" name="Line 6"/>
          <p:cNvSpPr>
            <a:spLocks noChangeShapeType="1"/>
          </p:cNvSpPr>
          <p:nvPr/>
        </p:nvSpPr>
        <p:spPr bwMode="auto">
          <a:xfrm>
            <a:off x="1187450" y="2492375"/>
            <a:ext cx="1871663" cy="2592388"/>
          </a:xfrm>
          <a:prstGeom prst="line">
            <a:avLst/>
          </a:prstGeom>
          <a:noFill/>
          <a:ln w="31750">
            <a:solidFill>
              <a:srgbClr val="0033CC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53255" name="Line 7"/>
          <p:cNvSpPr>
            <a:spLocks noChangeShapeType="1"/>
          </p:cNvSpPr>
          <p:nvPr/>
        </p:nvSpPr>
        <p:spPr bwMode="auto">
          <a:xfrm>
            <a:off x="1187450" y="2492375"/>
            <a:ext cx="3097213" cy="2665413"/>
          </a:xfrm>
          <a:prstGeom prst="line">
            <a:avLst/>
          </a:prstGeom>
          <a:noFill/>
          <a:ln w="31750">
            <a:solidFill>
              <a:srgbClr val="0033CC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53256" name="Line 8"/>
          <p:cNvSpPr>
            <a:spLocks noChangeShapeType="1"/>
          </p:cNvSpPr>
          <p:nvPr/>
        </p:nvSpPr>
        <p:spPr bwMode="auto">
          <a:xfrm>
            <a:off x="1187450" y="4173538"/>
            <a:ext cx="1728788" cy="0"/>
          </a:xfrm>
          <a:prstGeom prst="line">
            <a:avLst/>
          </a:prstGeom>
          <a:noFill/>
          <a:ln w="2857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53257" name="Line 9"/>
          <p:cNvSpPr>
            <a:spLocks noChangeShapeType="1"/>
          </p:cNvSpPr>
          <p:nvPr/>
        </p:nvSpPr>
        <p:spPr bwMode="auto">
          <a:xfrm>
            <a:off x="1187450" y="4652963"/>
            <a:ext cx="2520950" cy="0"/>
          </a:xfrm>
          <a:prstGeom prst="line">
            <a:avLst/>
          </a:prstGeom>
          <a:noFill/>
          <a:ln w="28575">
            <a:solidFill>
              <a:schemeClr val="tx1"/>
            </a:solidFill>
            <a:prstDash val="sysDash"/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53258" name="Line 10"/>
          <p:cNvSpPr>
            <a:spLocks noChangeShapeType="1"/>
          </p:cNvSpPr>
          <p:nvPr/>
        </p:nvSpPr>
        <p:spPr bwMode="auto">
          <a:xfrm>
            <a:off x="2346576" y="4173538"/>
            <a:ext cx="0" cy="1560512"/>
          </a:xfrm>
          <a:prstGeom prst="line">
            <a:avLst/>
          </a:prstGeom>
          <a:noFill/>
          <a:ln w="2857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53259" name="Line 11"/>
          <p:cNvSpPr>
            <a:spLocks noChangeShapeType="1"/>
          </p:cNvSpPr>
          <p:nvPr/>
        </p:nvSpPr>
        <p:spPr bwMode="auto">
          <a:xfrm>
            <a:off x="3132138" y="4173538"/>
            <a:ext cx="0" cy="1560512"/>
          </a:xfrm>
          <a:prstGeom prst="line">
            <a:avLst/>
          </a:prstGeom>
          <a:noFill/>
          <a:ln w="2857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53263" name="Line 15"/>
          <p:cNvSpPr>
            <a:spLocks noChangeShapeType="1"/>
          </p:cNvSpPr>
          <p:nvPr/>
        </p:nvSpPr>
        <p:spPr bwMode="auto">
          <a:xfrm>
            <a:off x="2987476" y="4173538"/>
            <a:ext cx="1728788" cy="0"/>
          </a:xfrm>
          <a:prstGeom prst="line">
            <a:avLst/>
          </a:prstGeom>
          <a:noFill/>
          <a:ln w="28575">
            <a:solidFill>
              <a:schemeClr val="tx1"/>
            </a:solidFill>
            <a:prstDash val="dash"/>
            <a:round/>
            <a:headEnd/>
            <a:tailEnd type="arrow" w="med" len="med"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53264" name="Line 16"/>
          <p:cNvSpPr>
            <a:spLocks noChangeShapeType="1"/>
          </p:cNvSpPr>
          <p:nvPr/>
        </p:nvSpPr>
        <p:spPr bwMode="auto">
          <a:xfrm>
            <a:off x="3708400" y="4652963"/>
            <a:ext cx="2015728" cy="0"/>
          </a:xfrm>
          <a:prstGeom prst="line">
            <a:avLst/>
          </a:prstGeom>
          <a:noFill/>
          <a:ln w="28575">
            <a:solidFill>
              <a:schemeClr val="tx1"/>
            </a:solidFill>
            <a:prstDash val="sysDash"/>
            <a:round/>
            <a:headEnd/>
            <a:tailEnd type="arrow" w="med" len="med"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53265" name="Line 17"/>
          <p:cNvSpPr>
            <a:spLocks noChangeShapeType="1"/>
          </p:cNvSpPr>
          <p:nvPr/>
        </p:nvSpPr>
        <p:spPr bwMode="auto">
          <a:xfrm>
            <a:off x="1187450" y="2492375"/>
            <a:ext cx="5256213" cy="2520801"/>
          </a:xfrm>
          <a:prstGeom prst="line">
            <a:avLst/>
          </a:prstGeom>
          <a:noFill/>
          <a:ln w="57150">
            <a:solidFill>
              <a:srgbClr val="7030A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53266" name="Line 18"/>
          <p:cNvSpPr>
            <a:spLocks noChangeShapeType="1"/>
          </p:cNvSpPr>
          <p:nvPr/>
        </p:nvSpPr>
        <p:spPr bwMode="auto">
          <a:xfrm>
            <a:off x="2700338" y="4652963"/>
            <a:ext cx="0" cy="1081087"/>
          </a:xfrm>
          <a:prstGeom prst="line">
            <a:avLst/>
          </a:prstGeom>
          <a:noFill/>
          <a:ln w="28575">
            <a:solidFill>
              <a:schemeClr val="tx1"/>
            </a:solidFill>
            <a:prstDash val="sysDash"/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53267" name="Line 19"/>
          <p:cNvSpPr>
            <a:spLocks noChangeShapeType="1"/>
          </p:cNvSpPr>
          <p:nvPr/>
        </p:nvSpPr>
        <p:spPr bwMode="auto">
          <a:xfrm>
            <a:off x="3708400" y="4652963"/>
            <a:ext cx="0" cy="1081087"/>
          </a:xfrm>
          <a:prstGeom prst="line">
            <a:avLst/>
          </a:prstGeom>
          <a:noFill/>
          <a:ln w="28575">
            <a:solidFill>
              <a:schemeClr val="tx1"/>
            </a:solidFill>
            <a:prstDash val="sysDash"/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53268" name="Text Box 20"/>
          <p:cNvSpPr txBox="1">
            <a:spLocks noChangeArrowheads="1"/>
          </p:cNvSpPr>
          <p:nvPr/>
        </p:nvSpPr>
        <p:spPr bwMode="auto">
          <a:xfrm>
            <a:off x="6443663" y="4292600"/>
            <a:ext cx="13684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/>
              <a:t>D</a:t>
            </a:r>
            <a:r>
              <a:rPr lang="en-US" sz="2400" baseline="-25000"/>
              <a:t>market</a:t>
            </a:r>
          </a:p>
        </p:txBody>
      </p:sp>
      <p:sp>
        <p:nvSpPr>
          <p:cNvPr id="53269" name="Text Box 21"/>
          <p:cNvSpPr txBox="1">
            <a:spLocks noChangeArrowheads="1"/>
          </p:cNvSpPr>
          <p:nvPr/>
        </p:nvSpPr>
        <p:spPr bwMode="auto">
          <a:xfrm>
            <a:off x="1908175" y="2276475"/>
            <a:ext cx="576263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/>
              <a:t>D</a:t>
            </a:r>
            <a:r>
              <a:rPr lang="en-US" sz="2000" baseline="-25000"/>
              <a:t>A</a:t>
            </a:r>
          </a:p>
        </p:txBody>
      </p:sp>
      <p:sp>
        <p:nvSpPr>
          <p:cNvPr id="53270" name="Text Box 22"/>
          <p:cNvSpPr txBox="1">
            <a:spLocks noChangeArrowheads="1"/>
          </p:cNvSpPr>
          <p:nvPr/>
        </p:nvSpPr>
        <p:spPr bwMode="auto">
          <a:xfrm>
            <a:off x="3059113" y="2708275"/>
            <a:ext cx="57626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/>
              <a:t>D</a:t>
            </a:r>
            <a:r>
              <a:rPr lang="en-US" sz="2000" baseline="-25000"/>
              <a:t>B</a:t>
            </a:r>
          </a:p>
        </p:txBody>
      </p:sp>
      <p:sp>
        <p:nvSpPr>
          <p:cNvPr id="53271" name="Line 23"/>
          <p:cNvSpPr>
            <a:spLocks noChangeShapeType="1"/>
          </p:cNvSpPr>
          <p:nvPr/>
        </p:nvSpPr>
        <p:spPr bwMode="auto">
          <a:xfrm flipH="1">
            <a:off x="1763713" y="2636838"/>
            <a:ext cx="360362" cy="2159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53272" name="Line 24"/>
          <p:cNvSpPr>
            <a:spLocks noChangeShapeType="1"/>
          </p:cNvSpPr>
          <p:nvPr/>
        </p:nvSpPr>
        <p:spPr bwMode="auto">
          <a:xfrm flipH="1">
            <a:off x="2195513" y="3068638"/>
            <a:ext cx="936625" cy="5762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53273" name="Text Box 25"/>
          <p:cNvSpPr txBox="1">
            <a:spLocks noChangeArrowheads="1"/>
          </p:cNvSpPr>
          <p:nvPr/>
        </p:nvSpPr>
        <p:spPr bwMode="auto">
          <a:xfrm>
            <a:off x="611188" y="3716338"/>
            <a:ext cx="57626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/>
              <a:t>P</a:t>
            </a:r>
            <a:r>
              <a:rPr lang="en-US" sz="2000" baseline="-25000" dirty="0"/>
              <a:t>1</a:t>
            </a:r>
          </a:p>
        </p:txBody>
      </p:sp>
      <p:sp>
        <p:nvSpPr>
          <p:cNvPr id="53274" name="Text Box 26"/>
          <p:cNvSpPr txBox="1">
            <a:spLocks noChangeArrowheads="1"/>
          </p:cNvSpPr>
          <p:nvPr/>
        </p:nvSpPr>
        <p:spPr bwMode="auto">
          <a:xfrm>
            <a:off x="611188" y="4437063"/>
            <a:ext cx="57626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/>
              <a:t>P</a:t>
            </a:r>
            <a:r>
              <a:rPr lang="en-US" sz="2000" baseline="-25000" dirty="0"/>
              <a:t>2</a:t>
            </a:r>
          </a:p>
        </p:txBody>
      </p:sp>
      <p:sp>
        <p:nvSpPr>
          <p:cNvPr id="53275" name="Text Box 27"/>
          <p:cNvSpPr txBox="1">
            <a:spLocks noChangeArrowheads="1"/>
          </p:cNvSpPr>
          <p:nvPr/>
        </p:nvSpPr>
        <p:spPr bwMode="auto">
          <a:xfrm>
            <a:off x="1835150" y="5734050"/>
            <a:ext cx="72072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/>
              <a:t>Q</a:t>
            </a:r>
            <a:r>
              <a:rPr lang="en-US" sz="2000" baseline="-25000"/>
              <a:t>B1</a:t>
            </a:r>
          </a:p>
        </p:txBody>
      </p:sp>
      <p:sp>
        <p:nvSpPr>
          <p:cNvPr id="53276" name="Text Box 28"/>
          <p:cNvSpPr txBox="1">
            <a:spLocks noChangeArrowheads="1"/>
          </p:cNvSpPr>
          <p:nvPr/>
        </p:nvSpPr>
        <p:spPr bwMode="auto">
          <a:xfrm>
            <a:off x="2771775" y="5734050"/>
            <a:ext cx="72072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/>
              <a:t>Q</a:t>
            </a:r>
            <a:r>
              <a:rPr lang="en-US" sz="2000" baseline="-25000"/>
              <a:t>A1</a:t>
            </a:r>
          </a:p>
        </p:txBody>
      </p:sp>
      <p:sp>
        <p:nvSpPr>
          <p:cNvPr id="53277" name="Text Box 29"/>
          <p:cNvSpPr txBox="1">
            <a:spLocks noChangeArrowheads="1"/>
          </p:cNvSpPr>
          <p:nvPr/>
        </p:nvSpPr>
        <p:spPr bwMode="auto">
          <a:xfrm>
            <a:off x="2339975" y="5949950"/>
            <a:ext cx="72072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/>
              <a:t>Q</a:t>
            </a:r>
            <a:r>
              <a:rPr lang="en-US" sz="2000" baseline="-25000" dirty="0"/>
              <a:t>B2</a:t>
            </a:r>
          </a:p>
        </p:txBody>
      </p:sp>
      <p:sp>
        <p:nvSpPr>
          <p:cNvPr id="53278" name="Line 30"/>
          <p:cNvSpPr>
            <a:spLocks noChangeShapeType="1"/>
          </p:cNvSpPr>
          <p:nvPr/>
        </p:nvSpPr>
        <p:spPr bwMode="auto">
          <a:xfrm>
            <a:off x="4716264" y="4292600"/>
            <a:ext cx="199" cy="1441450"/>
          </a:xfrm>
          <a:prstGeom prst="line">
            <a:avLst/>
          </a:prstGeom>
          <a:noFill/>
          <a:ln w="2857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53279" name="Text Box 31"/>
          <p:cNvSpPr txBox="1">
            <a:spLocks noChangeArrowheads="1"/>
          </p:cNvSpPr>
          <p:nvPr/>
        </p:nvSpPr>
        <p:spPr bwMode="auto">
          <a:xfrm>
            <a:off x="3419475" y="5949950"/>
            <a:ext cx="72072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/>
              <a:t>Q</a:t>
            </a:r>
            <a:r>
              <a:rPr lang="en-US" sz="2000" baseline="-25000" dirty="0"/>
              <a:t>A2</a:t>
            </a:r>
          </a:p>
        </p:txBody>
      </p:sp>
      <p:sp>
        <p:nvSpPr>
          <p:cNvPr id="53280" name="Text Box 32"/>
          <p:cNvSpPr txBox="1">
            <a:spLocks noChangeArrowheads="1"/>
          </p:cNvSpPr>
          <p:nvPr/>
        </p:nvSpPr>
        <p:spPr bwMode="auto">
          <a:xfrm>
            <a:off x="4356100" y="5734050"/>
            <a:ext cx="72072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/>
              <a:t>Q</a:t>
            </a:r>
            <a:r>
              <a:rPr lang="en-US" sz="2000" baseline="-25000"/>
              <a:t>1</a:t>
            </a:r>
          </a:p>
        </p:txBody>
      </p:sp>
      <p:sp>
        <p:nvSpPr>
          <p:cNvPr id="53281" name="Text Box 33"/>
          <p:cNvSpPr txBox="1">
            <a:spLocks noChangeArrowheads="1"/>
          </p:cNvSpPr>
          <p:nvPr/>
        </p:nvSpPr>
        <p:spPr bwMode="auto">
          <a:xfrm>
            <a:off x="5722938" y="5721350"/>
            <a:ext cx="72072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/>
              <a:t>Q</a:t>
            </a:r>
            <a:r>
              <a:rPr lang="en-US" sz="2000" baseline="-25000" dirty="0"/>
              <a:t>2</a:t>
            </a:r>
          </a:p>
        </p:txBody>
      </p:sp>
      <p:sp>
        <p:nvSpPr>
          <p:cNvPr id="53282" name="Line 34"/>
          <p:cNvSpPr>
            <a:spLocks noChangeShapeType="1"/>
          </p:cNvSpPr>
          <p:nvPr/>
        </p:nvSpPr>
        <p:spPr bwMode="auto">
          <a:xfrm>
            <a:off x="5724128" y="4617244"/>
            <a:ext cx="0" cy="1081087"/>
          </a:xfrm>
          <a:prstGeom prst="line">
            <a:avLst/>
          </a:prstGeom>
          <a:noFill/>
          <a:ln w="28575">
            <a:solidFill>
              <a:schemeClr val="tx1"/>
            </a:solidFill>
            <a:prstDash val="sysDash"/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graphicFrame>
        <p:nvGraphicFramePr>
          <p:cNvPr id="35" name="Diagram 34"/>
          <p:cNvGraphicFramePr/>
          <p:nvPr>
            <p:extLst>
              <p:ext uri="{D42A27DB-BD31-4B8C-83A1-F6EECF244321}">
                <p14:modId xmlns:p14="http://schemas.microsoft.com/office/powerpoint/2010/main" val="2039314935"/>
              </p:ext>
            </p:extLst>
          </p:nvPr>
        </p:nvGraphicFramePr>
        <p:xfrm>
          <a:off x="5580112" y="3214855"/>
          <a:ext cx="3095948" cy="107774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4140200" y="1556792"/>
            <a:ext cx="468027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At P</a:t>
            </a:r>
            <a:r>
              <a:rPr lang="en-US" sz="2000" baseline="-25000" dirty="0" smtClean="0"/>
              <a:t>1</a:t>
            </a:r>
            <a:r>
              <a:rPr lang="en-US" sz="2000" dirty="0"/>
              <a:t> market  demand Q</a:t>
            </a:r>
            <a:r>
              <a:rPr lang="en-US" sz="2000" baseline="-25000" dirty="0"/>
              <a:t>1</a:t>
            </a:r>
            <a:r>
              <a:rPr lang="en-US" sz="2000" dirty="0"/>
              <a:t> = Q</a:t>
            </a:r>
            <a:r>
              <a:rPr lang="en-US" sz="2000" baseline="-25000" dirty="0"/>
              <a:t>A1</a:t>
            </a:r>
            <a:r>
              <a:rPr lang="en-US" sz="2000" dirty="0"/>
              <a:t> + </a:t>
            </a:r>
            <a:r>
              <a:rPr lang="en-US" sz="2000" dirty="0" smtClean="0"/>
              <a:t>Q</a:t>
            </a:r>
            <a:r>
              <a:rPr lang="en-US" sz="2000" baseline="-25000" dirty="0" smtClean="0"/>
              <a:t>B1</a:t>
            </a:r>
            <a:endParaRPr lang="en-US" sz="2000" baseline="-25000" dirty="0"/>
          </a:p>
        </p:txBody>
      </p:sp>
      <p:sp>
        <p:nvSpPr>
          <p:cNvPr id="3" name="TextBox 2"/>
          <p:cNvSpPr txBox="1"/>
          <p:nvPr/>
        </p:nvSpPr>
        <p:spPr>
          <a:xfrm>
            <a:off x="4140200" y="2276475"/>
            <a:ext cx="468027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At P</a:t>
            </a:r>
            <a:r>
              <a:rPr lang="en-US" sz="2000" baseline="-25000" dirty="0"/>
              <a:t>2</a:t>
            </a:r>
            <a:r>
              <a:rPr lang="en-US" sz="2000" dirty="0"/>
              <a:t> market demand Q</a:t>
            </a:r>
            <a:r>
              <a:rPr lang="en-US" sz="2000" baseline="-25000" dirty="0"/>
              <a:t>2</a:t>
            </a:r>
            <a:r>
              <a:rPr lang="en-US" sz="2000" dirty="0"/>
              <a:t> = Q</a:t>
            </a:r>
            <a:r>
              <a:rPr lang="en-US" sz="2000" baseline="-25000" dirty="0"/>
              <a:t>A2</a:t>
            </a:r>
            <a:r>
              <a:rPr lang="en-US" sz="2000" dirty="0"/>
              <a:t> + Q</a:t>
            </a:r>
            <a:r>
              <a:rPr lang="en-US" sz="2000" baseline="-25000" dirty="0"/>
              <a:t>B2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532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2" dur="500"/>
                                        <p:tgtEl>
                                          <p:spTgt spid="53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5" dur="500"/>
                                        <p:tgtEl>
                                          <p:spTgt spid="532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8" dur="500"/>
                                        <p:tgtEl>
                                          <p:spTgt spid="53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1" dur="500"/>
                                        <p:tgtEl>
                                          <p:spTgt spid="53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6" dur="500"/>
                                        <p:tgtEl>
                                          <p:spTgt spid="53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30" dur="500"/>
                                        <p:tgtEl>
                                          <p:spTgt spid="532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"/>
                            </p:stCondLst>
                            <p:childTnLst>
                              <p:par>
                                <p:cTn id="3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4" dur="500"/>
                                        <p:tgtEl>
                                          <p:spTgt spid="53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42" dur="500"/>
                                        <p:tgtEl>
                                          <p:spTgt spid="53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45" dur="500"/>
                                        <p:tgtEl>
                                          <p:spTgt spid="53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48" dur="500"/>
                                        <p:tgtEl>
                                          <p:spTgt spid="53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51" dur="500"/>
                                        <p:tgtEl>
                                          <p:spTgt spid="532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54" dur="500"/>
                                        <p:tgtEl>
                                          <p:spTgt spid="532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532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"/>
                            </p:stCondLst>
                            <p:childTnLst>
                              <p:par>
                                <p:cTn id="6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5" dur="500"/>
                                        <p:tgtEl>
                                          <p:spTgt spid="532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000"/>
                            </p:stCondLst>
                            <p:childTnLst>
                              <p:par>
                                <p:cTn id="6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9" dur="500"/>
                                        <p:tgtEl>
                                          <p:spTgt spid="532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8" dur="500"/>
                                        <p:tgtEl>
                                          <p:spTgt spid="53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00"/>
                            </p:stCondLst>
                            <p:childTnLst>
                              <p:par>
                                <p:cTn id="8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53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56" grpId="0" animBg="1"/>
      <p:bldP spid="53257" grpId="0" animBg="1"/>
      <p:bldP spid="53258" grpId="0" animBg="1"/>
      <p:bldP spid="53259" grpId="0" animBg="1"/>
      <p:bldP spid="53263" grpId="0" animBg="1"/>
      <p:bldP spid="53264" grpId="0" animBg="1"/>
      <p:bldP spid="53265" grpId="0" animBg="1"/>
      <p:bldP spid="53266" grpId="0" animBg="1"/>
      <p:bldP spid="53267" grpId="0" animBg="1"/>
      <p:bldP spid="53268" grpId="0"/>
      <p:bldP spid="53273" grpId="0"/>
      <p:bldP spid="53274" grpId="0"/>
      <p:bldP spid="53275" grpId="0"/>
      <p:bldP spid="53276" grpId="0"/>
      <p:bldP spid="53277" grpId="0"/>
      <p:bldP spid="53278" grpId="0" animBg="1"/>
      <p:bldP spid="53279" grpId="0"/>
      <p:bldP spid="53280" grpId="0"/>
      <p:bldP spid="53281" grpId="0"/>
      <p:bldP spid="53282" grpId="0" animBg="1"/>
      <p:bldGraphic spid="35" grpId="0">
        <p:bldAsOne/>
      </p:bldGraphic>
      <p:bldP spid="2" grpId="0"/>
      <p:bldP spid="3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>
                <a:solidFill>
                  <a:srgbClr val="FF7D19"/>
                </a:solidFill>
              </a:rPr>
              <a:t>What, How, and For Whom</a:t>
            </a:r>
          </a:p>
        </p:txBody>
      </p:sp>
      <p:sp>
        <p:nvSpPr>
          <p:cNvPr id="54275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 dirty="0"/>
              <a:t>The market </a:t>
            </a:r>
            <a:r>
              <a:rPr lang="en-US" sz="2000" dirty="0" smtClean="0"/>
              <a:t>determines</a:t>
            </a:r>
          </a:p>
          <a:p>
            <a:pPr marL="0" indent="0">
              <a:buNone/>
            </a:pPr>
            <a:endParaRPr lang="en-US" sz="2000" dirty="0"/>
          </a:p>
          <a:p>
            <a:pPr lvl="1"/>
            <a:r>
              <a:rPr lang="en-US" i="1" dirty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How much</a:t>
            </a:r>
            <a:r>
              <a:rPr lang="en-US" i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dirty="0"/>
              <a:t>of a good or service </a:t>
            </a:r>
            <a:r>
              <a:rPr lang="en-US" dirty="0" smtClean="0"/>
              <a:t>will </a:t>
            </a:r>
            <a:r>
              <a:rPr lang="en-US" dirty="0"/>
              <a:t>be </a:t>
            </a:r>
            <a:r>
              <a:rPr lang="en-US" dirty="0" smtClean="0"/>
              <a:t>supplied</a:t>
            </a:r>
          </a:p>
          <a:p>
            <a:pPr marL="274320" lvl="1" indent="0">
              <a:buNone/>
            </a:pPr>
            <a:endParaRPr lang="en-US" dirty="0"/>
          </a:p>
          <a:p>
            <a:pPr lvl="1"/>
            <a:r>
              <a:rPr lang="en-US" i="1" dirty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 whom</a:t>
            </a:r>
            <a:r>
              <a:rPr lang="en-US" i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dirty="0"/>
              <a:t>the goods and services are </a:t>
            </a:r>
            <a:r>
              <a:rPr lang="en-US" dirty="0" smtClean="0"/>
              <a:t>produced</a:t>
            </a:r>
          </a:p>
          <a:p>
            <a:pPr marL="274320" lvl="1" indent="0">
              <a:buNone/>
            </a:pPr>
            <a:endParaRPr lang="en-US" dirty="0"/>
          </a:p>
          <a:p>
            <a:pPr lvl="1"/>
            <a:r>
              <a:rPr lang="en-US" i="1" dirty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What</a:t>
            </a:r>
            <a:r>
              <a:rPr lang="en-US" i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dirty="0"/>
              <a:t>goods and services are produced</a:t>
            </a:r>
          </a:p>
          <a:p>
            <a:pPr lvl="1"/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42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42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42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542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75" grpId="0" uiExpand="1" build="p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>
                <a:solidFill>
                  <a:srgbClr val="FF7D19"/>
                </a:solidFill>
              </a:rPr>
              <a:t>Chapter Summary</a:t>
            </a:r>
          </a:p>
        </p:txBody>
      </p:sp>
      <p:sp>
        <p:nvSpPr>
          <p:cNvPr id="55299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 i="1" dirty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Demand</a:t>
            </a:r>
            <a:r>
              <a:rPr lang="en-US" sz="2000" dirty="0">
                <a:solidFill>
                  <a:srgbClr val="3E5D78"/>
                </a:solidFill>
              </a:rPr>
              <a:t> </a:t>
            </a:r>
            <a:r>
              <a:rPr lang="en-US" sz="2000" dirty="0"/>
              <a:t>defines a relationship between price and quantity on the part of buyers. </a:t>
            </a:r>
            <a:endParaRPr lang="en-US" sz="2000" dirty="0" smtClean="0"/>
          </a:p>
          <a:p>
            <a:endParaRPr lang="en-US" sz="2000" dirty="0" smtClean="0"/>
          </a:p>
          <a:p>
            <a:r>
              <a:rPr lang="en-US" sz="2000" i="1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Quantity </a:t>
            </a:r>
            <a:r>
              <a:rPr lang="en-US" sz="2000" i="1" dirty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demand</a:t>
            </a:r>
            <a:r>
              <a:rPr lang="en-US" sz="2000" dirty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000" dirty="0"/>
              <a:t>is the particular amount demanded at a given </a:t>
            </a:r>
            <a:r>
              <a:rPr lang="en-US" sz="2000" dirty="0" smtClean="0"/>
              <a:t>price</a:t>
            </a:r>
          </a:p>
          <a:p>
            <a:endParaRPr lang="en-US" sz="2000" dirty="0"/>
          </a:p>
          <a:p>
            <a:r>
              <a:rPr lang="en-US" sz="2000" i="1" dirty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Supply</a:t>
            </a:r>
            <a:r>
              <a:rPr lang="en-US" sz="2000" dirty="0"/>
              <a:t> defines a relationship </a:t>
            </a:r>
            <a:r>
              <a:rPr lang="en-US" sz="2000" dirty="0" smtClean="0"/>
              <a:t>between </a:t>
            </a:r>
            <a:r>
              <a:rPr lang="en-US" sz="2000" dirty="0"/>
              <a:t>price and quantity on the part of suppliers. </a:t>
            </a:r>
            <a:endParaRPr lang="en-US" sz="2000" dirty="0" smtClean="0"/>
          </a:p>
          <a:p>
            <a:endParaRPr lang="en-US" sz="2000" dirty="0" smtClean="0"/>
          </a:p>
          <a:p>
            <a:r>
              <a:rPr lang="en-US" sz="2000" i="1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Quantity supplied</a:t>
            </a:r>
            <a:r>
              <a:rPr lang="en-US" sz="2000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000" dirty="0"/>
              <a:t>is the particular amount supplied at a given </a:t>
            </a:r>
            <a:r>
              <a:rPr lang="en-US" sz="2000" dirty="0" smtClean="0"/>
              <a:t>price</a:t>
            </a:r>
          </a:p>
          <a:p>
            <a:pPr marL="0" indent="0">
              <a:buNone/>
            </a:pPr>
            <a:endParaRPr lang="en-US" sz="2000" dirty="0"/>
          </a:p>
          <a:p>
            <a:r>
              <a:rPr lang="en-US" sz="2000" dirty="0"/>
              <a:t>When price equates the quantity supplied and the quantity demanded, the </a:t>
            </a:r>
            <a:r>
              <a:rPr lang="en-US" sz="2000" i="1" dirty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market clears (in equilibrium)</a:t>
            </a:r>
          </a:p>
          <a:p>
            <a:endParaRPr lang="en-US" sz="2000" i="1" dirty="0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52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552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552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552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5529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299" grpId="0" build="p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33400"/>
            <a:ext cx="8229600" cy="807368"/>
          </a:xfrm>
        </p:spPr>
        <p:txBody>
          <a:bodyPr>
            <a:normAutofit/>
          </a:bodyPr>
          <a:lstStyle/>
          <a:p>
            <a:r>
              <a:rPr lang="en-US" sz="3600" dirty="0">
                <a:solidFill>
                  <a:srgbClr val="FF7D19"/>
                </a:solidFill>
              </a:rPr>
              <a:t>Chapter Summary</a:t>
            </a:r>
          </a:p>
        </p:txBody>
      </p:sp>
      <p:sp>
        <p:nvSpPr>
          <p:cNvPr id="56323" name="Rectangle 3"/>
          <p:cNvSpPr>
            <a:spLocks noGrp="1" noChangeArrowheads="1"/>
          </p:cNvSpPr>
          <p:nvPr>
            <p:ph idx="1"/>
          </p:nvPr>
        </p:nvSpPr>
        <p:spPr>
          <a:xfrm>
            <a:off x="467544" y="1412776"/>
            <a:ext cx="8229600" cy="4876800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sz="2000" i="1" dirty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Incomes, tastes, networks, and expectations</a:t>
            </a:r>
            <a:r>
              <a:rPr lang="en-US" sz="2000" dirty="0"/>
              <a:t> shift</a:t>
            </a:r>
            <a:r>
              <a:rPr lang="en-US" sz="20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000" dirty="0"/>
              <a:t>the demand </a:t>
            </a:r>
            <a:r>
              <a:rPr lang="en-US" sz="2000" dirty="0" smtClean="0"/>
              <a:t>curve</a:t>
            </a:r>
          </a:p>
          <a:p>
            <a:pPr marL="0" indent="0">
              <a:lnSpc>
                <a:spcPct val="90000"/>
              </a:lnSpc>
              <a:buNone/>
            </a:pPr>
            <a:endParaRPr lang="en-US" sz="2000" dirty="0"/>
          </a:p>
          <a:p>
            <a:pPr>
              <a:lnSpc>
                <a:spcPct val="90000"/>
              </a:lnSpc>
            </a:pPr>
            <a:r>
              <a:rPr lang="en-US" sz="2000" dirty="0"/>
              <a:t>A </a:t>
            </a:r>
            <a:r>
              <a:rPr lang="en-US" sz="2000" i="1" dirty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technological innovation</a:t>
            </a:r>
            <a:r>
              <a:rPr lang="en-US" sz="2000" dirty="0"/>
              <a:t> or a reduction in input costs will </a:t>
            </a:r>
            <a:r>
              <a:rPr lang="en-US" sz="2000" dirty="0" smtClean="0"/>
              <a:t>shift/lower </a:t>
            </a:r>
            <a:r>
              <a:rPr lang="en-US" sz="2000" dirty="0"/>
              <a:t>the supply </a:t>
            </a:r>
            <a:r>
              <a:rPr lang="en-US" sz="2000" dirty="0" smtClean="0"/>
              <a:t>curve</a:t>
            </a:r>
          </a:p>
          <a:p>
            <a:pPr marL="0" indent="0">
              <a:lnSpc>
                <a:spcPct val="90000"/>
              </a:lnSpc>
              <a:buNone/>
            </a:pPr>
            <a:endParaRPr lang="en-US" sz="2000" dirty="0"/>
          </a:p>
          <a:p>
            <a:pPr>
              <a:lnSpc>
                <a:spcPct val="90000"/>
              </a:lnSpc>
            </a:pPr>
            <a:r>
              <a:rPr lang="en-US" sz="2000" dirty="0"/>
              <a:t>Supply and demand curves can </a:t>
            </a:r>
            <a:r>
              <a:rPr lang="en-US" sz="2000" i="1" dirty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shift simultaneously</a:t>
            </a:r>
            <a:r>
              <a:rPr lang="en-US" sz="2000" dirty="0"/>
              <a:t>, resulting in a new market </a:t>
            </a:r>
            <a:r>
              <a:rPr lang="en-US" sz="2000" dirty="0" smtClean="0"/>
              <a:t>equilibrium</a:t>
            </a:r>
          </a:p>
          <a:p>
            <a:pPr marL="0" indent="0">
              <a:lnSpc>
                <a:spcPct val="90000"/>
              </a:lnSpc>
              <a:buNone/>
            </a:pPr>
            <a:endParaRPr lang="en-US" sz="2000" dirty="0"/>
          </a:p>
          <a:p>
            <a:pPr>
              <a:lnSpc>
                <a:spcPct val="90000"/>
              </a:lnSpc>
            </a:pPr>
            <a:r>
              <a:rPr lang="en-US" sz="2000" i="1" dirty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Managed markets</a:t>
            </a:r>
            <a:r>
              <a:rPr lang="en-US" sz="20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000" dirty="0"/>
              <a:t>can involve </a:t>
            </a:r>
            <a:r>
              <a:rPr lang="en-US" sz="2000" i="1" dirty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price ceilings, floors,</a:t>
            </a:r>
            <a:r>
              <a:rPr lang="en-US" sz="20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000" dirty="0"/>
              <a:t>and </a:t>
            </a:r>
            <a:r>
              <a:rPr lang="en-US" sz="2000" i="1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quotas</a:t>
            </a:r>
          </a:p>
          <a:p>
            <a:pPr marL="0" indent="0">
              <a:lnSpc>
                <a:spcPct val="90000"/>
              </a:lnSpc>
              <a:buNone/>
            </a:pPr>
            <a:endParaRPr lang="en-US" sz="2000" i="1" dirty="0" smtClean="0">
              <a:solidFill>
                <a:srgbClr val="3E5D7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lnSpc>
                <a:spcPct val="90000"/>
              </a:lnSpc>
            </a:pPr>
            <a:r>
              <a:rPr lang="en-CA" sz="2000" i="1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Law of Unintended Consequences </a:t>
            </a:r>
            <a:r>
              <a:rPr lang="en-CA" sz="2000" i="1" dirty="0" smtClean="0"/>
              <a:t>states that market controls may have consequences not envisaged or desired</a:t>
            </a:r>
          </a:p>
          <a:p>
            <a:pPr marL="0" indent="0">
              <a:lnSpc>
                <a:spcPct val="90000"/>
              </a:lnSpc>
              <a:buNone/>
            </a:pPr>
            <a:endParaRPr lang="en-US" sz="2000" dirty="0"/>
          </a:p>
          <a:p>
            <a:pPr>
              <a:lnSpc>
                <a:spcPct val="90000"/>
              </a:lnSpc>
            </a:pPr>
            <a:r>
              <a:rPr lang="en-CA" sz="2000" i="1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Market demand </a:t>
            </a:r>
            <a:r>
              <a:rPr lang="en-CA" sz="2000" dirty="0" smtClean="0"/>
              <a:t>is the horizontal sum of individual demands</a:t>
            </a:r>
            <a:endParaRPr 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63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563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563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563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563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5632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23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1_Clarity">
  <a:themeElements>
    <a:clrScheme name="Clarity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larity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2688</TotalTime>
  <Words>1846</Words>
  <Application>Microsoft Office PowerPoint</Application>
  <PresentationFormat>On-screen Show (4:3)</PresentationFormat>
  <Paragraphs>439</Paragraphs>
  <Slides>37</Slides>
  <Notes>5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38" baseType="lpstr">
      <vt:lpstr>1_Clarity</vt:lpstr>
      <vt:lpstr>Chapter 3 Supply and Demand</vt:lpstr>
      <vt:lpstr>Learning Outcomes</vt:lpstr>
      <vt:lpstr>Some Key Terms</vt:lpstr>
      <vt:lpstr>Some Key Terms</vt:lpstr>
      <vt:lpstr>Demand and Supply of Natural Gas</vt:lpstr>
      <vt:lpstr>The Equilibrium Price</vt:lpstr>
      <vt:lpstr>Demand and Supply Curves</vt:lpstr>
      <vt:lpstr>PowerPoint Presentation</vt:lpstr>
      <vt:lpstr>PowerPoint Presentation</vt:lpstr>
      <vt:lpstr>Demand and Supply – The Market</vt:lpstr>
      <vt:lpstr>Advanced: Deriving the Demand &amp; Supply Equations</vt:lpstr>
      <vt:lpstr>Advanced: Computing the Market Equilibrium</vt:lpstr>
      <vt:lpstr>Excess Demand and Supply</vt:lpstr>
      <vt:lpstr>Behind the Demand Curve</vt:lpstr>
      <vt:lpstr>Behind the Demand Curve</vt:lpstr>
      <vt:lpstr>Behind the Demand Curve</vt:lpstr>
      <vt:lpstr>Behind the Demand Curve</vt:lpstr>
      <vt:lpstr>Shifts in Demand Curve - Summary</vt:lpstr>
      <vt:lpstr>Shifts in Demand Curve</vt:lpstr>
      <vt:lpstr>Advanced: Shifts in Demand Curve</vt:lpstr>
      <vt:lpstr>Behind the Supply Curve</vt:lpstr>
      <vt:lpstr>Shifts in Supply Curve</vt:lpstr>
      <vt:lpstr>Simultaneous Shifts in Supply and Demand</vt:lpstr>
      <vt:lpstr>Simultaneous Shifts in Supply and Demand</vt:lpstr>
      <vt:lpstr>Simultaneous Shifts in Supply and Demand</vt:lpstr>
      <vt:lpstr>A Model of the Housing Market</vt:lpstr>
      <vt:lpstr>Free Markets and Managed Markets</vt:lpstr>
      <vt:lpstr>Price Ceilings as Rent Controls</vt:lpstr>
      <vt:lpstr>Price Floors as Minimum Wage</vt:lpstr>
      <vt:lpstr>PowerPoint Presentation</vt:lpstr>
      <vt:lpstr>The Effect of a Quota</vt:lpstr>
      <vt:lpstr>Markets</vt:lpstr>
      <vt:lpstr>PowerPoint Presentation</vt:lpstr>
      <vt:lpstr>Summing Individual Decisions</vt:lpstr>
      <vt:lpstr>What, How, and For Whom</vt:lpstr>
      <vt:lpstr>Chapter Summary</vt:lpstr>
      <vt:lpstr>Chapter Summary</vt:lpstr>
    </vt:vector>
  </TitlesOfParts>
  <Company>Ryerson University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 3 Demand, Supply and the Market</dc:title>
  <dc:creator>Ian J Irvine</dc:creator>
  <cp:lastModifiedBy>Lyryx Learning</cp:lastModifiedBy>
  <cp:revision>252</cp:revision>
  <dcterms:created xsi:type="dcterms:W3CDTF">2006-12-20T18:46:33Z</dcterms:created>
  <dcterms:modified xsi:type="dcterms:W3CDTF">2017-08-16T20:30:19Z</dcterms:modified>
</cp:coreProperties>
</file>