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1"/>
  </p:notesMasterIdLst>
  <p:sldIdLst>
    <p:sldId id="256" r:id="rId2"/>
    <p:sldId id="273" r:id="rId3"/>
    <p:sldId id="275" r:id="rId4"/>
    <p:sldId id="280" r:id="rId5"/>
    <p:sldId id="274" r:id="rId6"/>
    <p:sldId id="276" r:id="rId7"/>
    <p:sldId id="304" r:id="rId8"/>
    <p:sldId id="277" r:id="rId9"/>
    <p:sldId id="283" r:id="rId10"/>
    <p:sldId id="278" r:id="rId11"/>
    <p:sldId id="282" r:id="rId12"/>
    <p:sldId id="307" r:id="rId13"/>
    <p:sldId id="281" r:id="rId14"/>
    <p:sldId id="284" r:id="rId15"/>
    <p:sldId id="285" r:id="rId16"/>
    <p:sldId id="286" r:id="rId17"/>
    <p:sldId id="287" r:id="rId18"/>
    <p:sldId id="288" r:id="rId19"/>
    <p:sldId id="290" r:id="rId20"/>
    <p:sldId id="289" r:id="rId21"/>
    <p:sldId id="294" r:id="rId22"/>
    <p:sldId id="296" r:id="rId23"/>
    <p:sldId id="297" r:id="rId24"/>
    <p:sldId id="298" r:id="rId25"/>
    <p:sldId id="299" r:id="rId26"/>
    <p:sldId id="302" r:id="rId27"/>
    <p:sldId id="300" r:id="rId28"/>
    <p:sldId id="301" r:id="rId29"/>
    <p:sldId id="306" r:id="rId3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89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0F6B16-0779-4E1B-9DC8-CEF95A345797}" type="datetimeFigureOut">
              <a:rPr lang="fr-CA" smtClean="0"/>
              <a:pPr/>
              <a:t>2011-09-19</a:t>
            </a:fld>
            <a:endParaRPr lang="fr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4EFC24-0A24-4EEA-A90C-69C7507CF86C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25932936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E240EA7D-E1D1-41C2-A32A-B9950346CEBD}" type="slidenum">
              <a:rPr lang="en-US" smtClean="0"/>
              <a:pPr eaLnBrk="1" hangingPunct="1"/>
              <a:t>4</a:t>
            </a:fld>
            <a:endParaRPr lang="en-US" smtClean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Tx/>
              <a:buChar char="•"/>
              <a:tabLst>
                <a:tab pos="120650" algn="l"/>
                <a:tab pos="571500" algn="l"/>
                <a:tab pos="1022350" algn="l"/>
                <a:tab pos="1489075" algn="l"/>
              </a:tabLst>
            </a:pPr>
            <a:endParaRPr lang="fr-FR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737ECD5A-F6E8-4DDA-AE1B-F0FC3E454489}" type="slidenum">
              <a:rPr lang="en-US" smtClean="0"/>
              <a:pPr eaLnBrk="1" hangingPunct="1"/>
              <a:t>9</a:t>
            </a:fld>
            <a:endParaRPr lang="en-US" smtClean="0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Tx/>
              <a:buChar char="•"/>
              <a:tabLst>
                <a:tab pos="120650" algn="l"/>
                <a:tab pos="571500" algn="l"/>
                <a:tab pos="1022350" algn="l"/>
                <a:tab pos="1489075" algn="l"/>
              </a:tabLst>
            </a:pPr>
            <a:endParaRPr lang="fr-FR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22A37C97-D70D-412A-9A64-7CC3A12148F5}" type="slidenum">
              <a:rPr lang="en-US" smtClean="0"/>
              <a:pPr eaLnBrk="1" hangingPunct="1"/>
              <a:t>13</a:t>
            </a:fld>
            <a:endParaRPr lang="en-US" smtClean="0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Tx/>
              <a:buChar char="•"/>
              <a:tabLst>
                <a:tab pos="120650" algn="l"/>
                <a:tab pos="571500" algn="l"/>
                <a:tab pos="1022350" algn="l"/>
                <a:tab pos="1489075" algn="l"/>
              </a:tabLst>
            </a:pPr>
            <a:endParaRPr lang="fr-FR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F98A061B-979E-499C-8736-C7F78B466977}" type="slidenum">
              <a:rPr lang="en-US" smtClean="0"/>
              <a:pPr eaLnBrk="1" hangingPunct="1"/>
              <a:t>14</a:t>
            </a:fld>
            <a:endParaRPr lang="en-US" smtClean="0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Tx/>
              <a:buChar char="•"/>
              <a:tabLst>
                <a:tab pos="120650" algn="l"/>
                <a:tab pos="571500" algn="l"/>
                <a:tab pos="1022350" algn="l"/>
                <a:tab pos="1489075" algn="l"/>
              </a:tabLst>
            </a:pPr>
            <a:endParaRPr lang="fr-FR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7B5202A1-D4E4-40BC-8ACC-B42B41EFD8FB}" type="slidenum">
              <a:rPr lang="en-US" smtClean="0"/>
              <a:pPr eaLnBrk="1" hangingPunct="1"/>
              <a:t>20</a:t>
            </a:fld>
            <a:endParaRPr lang="en-US" smtClean="0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Tx/>
              <a:buChar char="•"/>
              <a:tabLst>
                <a:tab pos="120650" algn="l"/>
                <a:tab pos="571500" algn="l"/>
                <a:tab pos="1022350" algn="l"/>
                <a:tab pos="1489075" algn="l"/>
              </a:tabLst>
            </a:pPr>
            <a:endParaRPr lang="fr-FR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01196-3E2E-431A-93FE-9AC6AF434125}" type="datetime1">
              <a:rPr lang="fr-CA" smtClean="0"/>
              <a:pPr/>
              <a:t>2011-09-19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2353091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BBD8D-32FA-4DA7-89E2-0F551D477F85}" type="datetime1">
              <a:rPr lang="fr-CA" smtClean="0"/>
              <a:pPr/>
              <a:t>2011-09-19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9163701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A9CDF-CC62-48EC-9610-8BEB11AE3E41}" type="datetime1">
              <a:rPr lang="fr-CA" smtClean="0"/>
              <a:pPr/>
              <a:t>2011-09-19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4430277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9117C-610A-4AA8-B9CD-C12E754B5389}" type="datetime1">
              <a:rPr lang="fr-CA" smtClean="0"/>
              <a:pPr/>
              <a:t>2011-09-19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962175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349F1-7333-4C25-80CC-7D4EC6C8CF3E}" type="datetime1">
              <a:rPr lang="fr-CA" smtClean="0"/>
              <a:pPr/>
              <a:t>2011-09-19</a:t>
            </a:fld>
            <a:endParaRPr lang="fr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32766220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62E7A-2741-4C88-922C-E046E297763C}" type="datetime1">
              <a:rPr lang="fr-CA" smtClean="0"/>
              <a:pPr/>
              <a:t>2011-09-19</a:t>
            </a:fld>
            <a:endParaRPr lang="fr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42025639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C7107-F7C3-4465-AF7C-41B2FA21EC2B}" type="datetime1">
              <a:rPr lang="fr-CA" smtClean="0"/>
              <a:pPr/>
              <a:t>2011-09-19</a:t>
            </a:fld>
            <a:endParaRPr lang="fr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2975997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592A9-FFB1-4326-87CD-BBBCE39968F8}" type="datetime1">
              <a:rPr lang="fr-CA" smtClean="0"/>
              <a:pPr/>
              <a:t>2011-09-19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40989192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34FAC-4C1C-44EE-BD6B-09A714FA8066}" type="datetime1">
              <a:rPr lang="fr-CA" smtClean="0"/>
              <a:pPr/>
              <a:t>2011-09-19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13126892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1F07E-F197-465E-BC23-6153D4AADA99}" type="datetime1">
              <a:rPr lang="fr-CA" smtClean="0"/>
              <a:pPr/>
              <a:t>2011-09-19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7417771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9BF92-906D-43C3-B346-3BF9A8D54657}" type="datetime1">
              <a:rPr lang="fr-CA" smtClean="0"/>
              <a:pPr/>
              <a:t>2011-09-19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34070512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53CF23-20EE-4060-823C-E9A3B32C88EF}" type="datetime1">
              <a:rPr lang="fr-CA" smtClean="0"/>
              <a:pPr/>
              <a:t>2011-09-19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15783966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836712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CA" sz="5400" dirty="0" smtClean="0">
                <a:latin typeface="Copperplate Gothic Bold" pitchFamily="34" charset="0"/>
              </a:rPr>
              <a:t>ADM1300~W2</a:t>
            </a:r>
            <a:br>
              <a:rPr lang="en-CA" sz="5400" dirty="0" smtClean="0">
                <a:latin typeface="Copperplate Gothic Bold" pitchFamily="34" charset="0"/>
              </a:rPr>
            </a:br>
            <a:r>
              <a:rPr lang="en-CA" sz="5400" dirty="0" smtClean="0">
                <a:latin typeface="Copperplate Gothic Bold" pitchFamily="34" charset="0"/>
              </a:rPr>
              <a:t>Chapter 1</a:t>
            </a:r>
            <a:endParaRPr lang="fr-CA" sz="5400" dirty="0">
              <a:latin typeface="Copperplate Gothic Bold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3648" y="2996952"/>
            <a:ext cx="6400800" cy="2952328"/>
          </a:xfrm>
        </p:spPr>
        <p:txBody>
          <a:bodyPr>
            <a:normAutofit fontScale="92500" lnSpcReduction="10000"/>
          </a:bodyPr>
          <a:lstStyle/>
          <a:p>
            <a:r>
              <a:rPr lang="en-CA" dirty="0" smtClean="0">
                <a:latin typeface="Copperplate Gothic Light" pitchFamily="34" charset="0"/>
              </a:rPr>
              <a:t>.I.B.M.~.T.S.M.</a:t>
            </a:r>
          </a:p>
          <a:p>
            <a:r>
              <a:rPr lang="en-CA" sz="3800" dirty="0" smtClean="0">
                <a:latin typeface="Copperplate Gothic Bold" pitchFamily="34" charset="0"/>
              </a:rPr>
              <a:t>JFA</a:t>
            </a:r>
          </a:p>
          <a:p>
            <a:r>
              <a:rPr lang="en-CA" sz="1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Bold" pitchFamily="34" charset="0"/>
              </a:rPr>
              <a:t>Thanks to the much appreciate collaboration of </a:t>
            </a:r>
          </a:p>
          <a:p>
            <a:r>
              <a:rPr lang="en-CA" sz="1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Bold" pitchFamily="34" charset="0"/>
              </a:rPr>
              <a:t>Prof. Matt Archibald and Prof. David </a:t>
            </a:r>
            <a:r>
              <a:rPr lang="en-CA" sz="19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Bold" pitchFamily="34" charset="0"/>
              </a:rPr>
              <a:t>Delcorde</a:t>
            </a:r>
            <a:endParaRPr lang="en-CA" sz="19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Bold" pitchFamily="34" charset="0"/>
            </a:endParaRPr>
          </a:p>
          <a:p>
            <a:endParaRPr lang="en-CA" dirty="0" smtClean="0">
              <a:latin typeface="Copperplate Gothic Light" pitchFamily="34" charset="0"/>
            </a:endParaRPr>
          </a:p>
          <a:p>
            <a:r>
              <a:rPr lang="en-CA" dirty="0" smtClean="0">
                <a:latin typeface="Copperplate Gothic Light" pitchFamily="34" charset="0"/>
              </a:rPr>
              <a:t>F’2011</a:t>
            </a:r>
            <a:endParaRPr lang="fr-CA" dirty="0">
              <a:latin typeface="Copperplate Gothic Ligh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89794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10146"/>
          </a:xfrm>
        </p:spPr>
        <p:txBody>
          <a:bodyPr>
            <a:noAutofit/>
          </a:bodyPr>
          <a:lstStyle/>
          <a:p>
            <a:r>
              <a:rPr lang="en-CA" sz="2800" dirty="0" smtClean="0">
                <a:latin typeface="Copperplate Gothic Bold" pitchFamily="34" charset="0"/>
              </a:rPr>
              <a:t>Managers and Managing</a:t>
            </a:r>
            <a:br>
              <a:rPr lang="en-CA" sz="2800" dirty="0" smtClean="0">
                <a:latin typeface="Copperplate Gothic Bold" pitchFamily="34" charset="0"/>
              </a:rPr>
            </a:br>
            <a:r>
              <a:rPr lang="en-CA" sz="2800" dirty="0" err="1" smtClean="0">
                <a:latin typeface="Copperplate Gothic Bold" pitchFamily="34" charset="0"/>
              </a:rPr>
              <a:t>Managing</a:t>
            </a:r>
            <a:r>
              <a:rPr lang="en-CA" sz="2800" dirty="0" smtClean="0">
                <a:latin typeface="Copperplate Gothic Bold" pitchFamily="34" charset="0"/>
              </a:rPr>
              <a:t> the Business Enterprise</a:t>
            </a:r>
            <a:endParaRPr lang="fr-CA" sz="2800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2816"/>
            <a:ext cx="8435280" cy="4824536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CA" sz="4000" dirty="0" smtClean="0">
                <a:latin typeface="Garamond" pitchFamily="18" charset="0"/>
              </a:rPr>
              <a:t>Idea of the management process:</a:t>
            </a:r>
          </a:p>
          <a:p>
            <a:pPr marL="914400" lvl="1" indent="-514350">
              <a:buFont typeface="Wingdings" pitchFamily="2" charset="2"/>
              <a:buChar char="q"/>
            </a:pPr>
            <a:r>
              <a:rPr lang="en-CA" sz="3500" dirty="0" smtClean="0">
                <a:latin typeface="Garamond" pitchFamily="18" charset="0"/>
              </a:rPr>
              <a:t>Management is the process of P</a:t>
            </a:r>
            <a:r>
              <a:rPr lang="en-CA" sz="3500" b="1" dirty="0" smtClean="0">
                <a:latin typeface="Garamond" pitchFamily="18" charset="0"/>
              </a:rPr>
              <a:t>______, O_______, L_______ and C_______ </a:t>
            </a:r>
            <a:r>
              <a:rPr lang="en-CA" sz="3500" dirty="0" smtClean="0">
                <a:latin typeface="Garamond" pitchFamily="18" charset="0"/>
              </a:rPr>
              <a:t>an enterprise’s financial, physical, human and information </a:t>
            </a:r>
            <a:r>
              <a:rPr lang="en-CA" sz="3500" b="1" dirty="0">
                <a:latin typeface="Garamond" pitchFamily="18" charset="0"/>
              </a:rPr>
              <a:t>R_______</a:t>
            </a:r>
            <a:r>
              <a:rPr lang="en-CA" sz="3500" dirty="0" smtClean="0">
                <a:latin typeface="Garamond" pitchFamily="18" charset="0"/>
              </a:rPr>
              <a:t> to achieve the organization’s </a:t>
            </a:r>
            <a:r>
              <a:rPr lang="en-CA" sz="3500" b="1" dirty="0" smtClean="0">
                <a:latin typeface="Garamond" pitchFamily="18" charset="0"/>
              </a:rPr>
              <a:t>G</a:t>
            </a:r>
            <a:r>
              <a:rPr lang="en-CA" sz="3500" b="1" dirty="0">
                <a:latin typeface="Garamond" pitchFamily="18" charset="0"/>
              </a:rPr>
              <a:t>_______</a:t>
            </a:r>
            <a:r>
              <a:rPr lang="en-CA" sz="3500" dirty="0" smtClean="0">
                <a:latin typeface="Garamond" pitchFamily="18" charset="0"/>
              </a:rPr>
              <a:t> of </a:t>
            </a:r>
            <a:r>
              <a:rPr lang="en-CA" sz="3500" b="1" i="1" dirty="0" smtClean="0">
                <a:latin typeface="Garamond" pitchFamily="18" charset="0"/>
              </a:rPr>
              <a:t>supplying various</a:t>
            </a:r>
            <a:r>
              <a:rPr lang="en-CA" sz="3500" b="1" dirty="0" smtClean="0">
                <a:latin typeface="Garamond" pitchFamily="18" charset="0"/>
              </a:rPr>
              <a:t> </a:t>
            </a:r>
            <a:r>
              <a:rPr lang="en-CA" sz="3500" b="1" dirty="0">
                <a:latin typeface="Garamond" pitchFamily="18" charset="0"/>
              </a:rPr>
              <a:t>P_______ </a:t>
            </a:r>
            <a:r>
              <a:rPr lang="en-CA" sz="3500" b="1" dirty="0" smtClean="0">
                <a:latin typeface="Garamond" pitchFamily="18" charset="0"/>
              </a:rPr>
              <a:t>and S_______</a:t>
            </a:r>
            <a:r>
              <a:rPr lang="en-CA" sz="3500" dirty="0" smtClean="0">
                <a:latin typeface="Garamond" pitchFamily="18" charset="0"/>
              </a:rPr>
              <a:t>.</a:t>
            </a:r>
          </a:p>
          <a:p>
            <a:pPr marL="914400" lvl="1" indent="-514350">
              <a:buFont typeface="Wingdings" pitchFamily="2" charset="2"/>
              <a:buChar char="q"/>
            </a:pPr>
            <a:endParaRPr lang="en-CA" dirty="0" smtClean="0"/>
          </a:p>
          <a:p>
            <a:pPr lvl="1"/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2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876139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en-CA" sz="1600" dirty="0" smtClean="0">
                <a:latin typeface="Copperplate Gothic Bold" pitchFamily="34" charset="0"/>
              </a:rPr>
              <a:t>Part II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smtClean="0">
                <a:latin typeface="Copperplate Gothic Bold" pitchFamily="34" charset="0"/>
              </a:rPr>
              <a:t>Managers and Managing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err="1" smtClean="0">
                <a:latin typeface="Copperplate Gothic Bold" pitchFamily="34" charset="0"/>
              </a:rPr>
              <a:t>Managing</a:t>
            </a:r>
            <a:r>
              <a:rPr lang="en-CA" sz="1600" dirty="0" smtClean="0">
                <a:latin typeface="Copperplate Gothic Bold" pitchFamily="34" charset="0"/>
              </a:rPr>
              <a:t> the Business Enterprise</a:t>
            </a:r>
            <a:endParaRPr lang="fr-CA" sz="1600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435280" cy="5328592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CA" sz="4000" i="1" dirty="0" smtClean="0">
                <a:latin typeface="Garamond" pitchFamily="18" charset="0"/>
              </a:rPr>
              <a:t>Idea of the management process: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dirty="0" smtClean="0">
                <a:latin typeface="Garamond" pitchFamily="18" charset="0"/>
              </a:rPr>
              <a:t>Management </a:t>
            </a:r>
            <a:r>
              <a:rPr lang="en-CA" sz="3000" b="1" dirty="0" smtClean="0">
                <a:latin typeface="Garamond" pitchFamily="18" charset="0"/>
              </a:rPr>
              <a:t>E</a:t>
            </a:r>
            <a:r>
              <a:rPr lang="en-CA" sz="3200" b="1" dirty="0" smtClean="0">
                <a:latin typeface="Garamond" pitchFamily="18" charset="0"/>
              </a:rPr>
              <a:t>___________</a:t>
            </a:r>
            <a:r>
              <a:rPr lang="en-CA" sz="3000" dirty="0" smtClean="0">
                <a:latin typeface="Garamond" pitchFamily="18" charset="0"/>
              </a:rPr>
              <a:t> means achieving the greatest level of output with a given amount of input (doing things right);</a:t>
            </a:r>
          </a:p>
          <a:p>
            <a:pPr marL="914400" lvl="1" indent="-514350">
              <a:buFont typeface="Garamond" pitchFamily="18" charset="0"/>
              <a:buChar char="▬"/>
            </a:pPr>
            <a:endParaRPr lang="en-CA" sz="3000" dirty="0" smtClean="0">
              <a:latin typeface="Garamond" pitchFamily="18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dirty="0" smtClean="0">
                <a:latin typeface="Garamond" pitchFamily="18" charset="0"/>
              </a:rPr>
              <a:t>Management </a:t>
            </a:r>
            <a:r>
              <a:rPr lang="en-CA" sz="3000" b="1" dirty="0" smtClean="0">
                <a:latin typeface="Garamond" pitchFamily="18" charset="0"/>
              </a:rPr>
              <a:t>E</a:t>
            </a:r>
            <a:r>
              <a:rPr lang="en-CA" sz="3200" b="1" dirty="0" smtClean="0">
                <a:latin typeface="Garamond" pitchFamily="18" charset="0"/>
              </a:rPr>
              <a:t>_______</a:t>
            </a:r>
            <a:r>
              <a:rPr lang="en-CA" sz="3000" b="1" dirty="0" smtClean="0">
                <a:latin typeface="Garamond" pitchFamily="18" charset="0"/>
              </a:rPr>
              <a:t>_____</a:t>
            </a:r>
            <a:r>
              <a:rPr lang="en-CA" sz="3000" dirty="0" smtClean="0">
                <a:latin typeface="Garamond" pitchFamily="18" charset="0"/>
              </a:rPr>
              <a:t> means achieving the organizational goals that have been set (doing the right things);</a:t>
            </a: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dirty="0" smtClean="0"/>
          </a:p>
          <a:p>
            <a:pPr lvl="1"/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3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3352136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32C6B0E-007A-4F21-BDF4-F7A0EF70DB02}" type="slidenum">
              <a:rPr lang="en-US" smtClean="0">
                <a:latin typeface="Arial Black" pitchFamily="34" charset="0"/>
              </a:rPr>
              <a:pPr eaLnBrk="1" hangingPunct="1"/>
              <a:t>4</a:t>
            </a:fld>
            <a:endParaRPr lang="en-US" smtClean="0">
              <a:latin typeface="Arial Black" pitchFamily="34" charset="0"/>
            </a:endParaRPr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pPr eaLnBrk="1" hangingPunct="1"/>
            <a:r>
              <a:rPr lang="en-US" sz="1800" dirty="0" smtClean="0">
                <a:latin typeface="Copperplate Gothic Bold" pitchFamily="34" charset="0"/>
              </a:rPr>
              <a:t>Efficiency, Effectiveness, and Performance in Organizations </a:t>
            </a:r>
            <a:br>
              <a:rPr lang="en-US" sz="1800" dirty="0" smtClean="0">
                <a:latin typeface="Copperplate Gothic Bold" pitchFamily="34" charset="0"/>
              </a:rPr>
            </a:br>
            <a:endParaRPr lang="en-US" sz="1100" dirty="0" smtClean="0">
              <a:latin typeface="Copperplate Gothic Bold" pitchFamily="34" charset="0"/>
            </a:endParaRPr>
          </a:p>
        </p:txBody>
      </p:sp>
      <p:pic>
        <p:nvPicPr>
          <p:cNvPr id="8196" name="Picture 3" descr="Fig010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980728"/>
            <a:ext cx="7776864" cy="5760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502172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en-CA" sz="1600" dirty="0" smtClean="0">
                <a:latin typeface="Copperplate Gothic Bold" pitchFamily="34" charset="0"/>
              </a:rPr>
              <a:t>Part II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smtClean="0">
                <a:latin typeface="Copperplate Gothic Bold" pitchFamily="34" charset="0"/>
              </a:rPr>
              <a:t>Managers and Managing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err="1" smtClean="0">
                <a:latin typeface="Copperplate Gothic Bold" pitchFamily="34" charset="0"/>
              </a:rPr>
              <a:t>Managing</a:t>
            </a:r>
            <a:r>
              <a:rPr lang="en-CA" sz="1600" dirty="0" smtClean="0">
                <a:latin typeface="Copperplate Gothic Bold" pitchFamily="34" charset="0"/>
              </a:rPr>
              <a:t> the Business Enterprise</a:t>
            </a:r>
            <a:endParaRPr lang="fr-CA" sz="1600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435280" cy="5328592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en-CA" dirty="0" smtClean="0">
                <a:latin typeface="Garamond" pitchFamily="18" charset="0"/>
              </a:rPr>
              <a:t>The functions that are necessary in the management process:</a:t>
            </a:r>
          </a:p>
          <a:p>
            <a:pPr marL="914400" lvl="1" indent="-514350">
              <a:buFont typeface="Wingdings" pitchFamily="2" charset="2"/>
              <a:buChar char="q"/>
            </a:pPr>
            <a:r>
              <a:rPr lang="en-CA" sz="3000" dirty="0" smtClean="0">
                <a:latin typeface="Garamond" pitchFamily="18" charset="0"/>
              </a:rPr>
              <a:t>All managers plan, organize, direct and control day-to-day operations;</a:t>
            </a:r>
          </a:p>
          <a:p>
            <a:pPr marL="914400" lvl="1" indent="-514350">
              <a:buFont typeface="Wingdings" pitchFamily="2" charset="2"/>
              <a:buChar char="q"/>
            </a:pPr>
            <a:r>
              <a:rPr lang="en-CA" sz="3000" dirty="0" smtClean="0">
                <a:latin typeface="Garamond" pitchFamily="18" charset="0"/>
              </a:rPr>
              <a:t>PODC are interrelated;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b="1" dirty="0" smtClean="0">
                <a:latin typeface="Garamond" pitchFamily="18" charset="0"/>
              </a:rPr>
              <a:t>P</a:t>
            </a:r>
            <a:r>
              <a:rPr lang="en-CA" sz="3200" b="1" dirty="0" smtClean="0">
                <a:latin typeface="Garamond" pitchFamily="18" charset="0"/>
              </a:rPr>
              <a:t>____________</a:t>
            </a:r>
            <a:r>
              <a:rPr lang="en-CA" sz="3000" dirty="0" smtClean="0">
                <a:latin typeface="Garamond" pitchFamily="18" charset="0"/>
              </a:rPr>
              <a:t> is the process of determining the firm’s goal and developing a strategy for achieving them;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dirty="0" smtClean="0">
                <a:latin typeface="Garamond" pitchFamily="18" charset="0"/>
              </a:rPr>
              <a:t>See the five basic steps on page 17 (Textbook).</a:t>
            </a:r>
          </a:p>
          <a:p>
            <a:pPr marL="914400" lvl="1" indent="-514350">
              <a:buFont typeface="Garamond" pitchFamily="18" charset="0"/>
              <a:buChar char="▬"/>
            </a:pPr>
            <a:endParaRPr lang="en-CA" sz="30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dirty="0" smtClean="0"/>
          </a:p>
          <a:p>
            <a:pPr lvl="1"/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5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384657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en-CA" sz="1600" dirty="0" smtClean="0">
                <a:latin typeface="Copperplate Gothic Bold" pitchFamily="34" charset="0"/>
              </a:rPr>
              <a:t>Part II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smtClean="0">
                <a:latin typeface="Copperplate Gothic Bold" pitchFamily="34" charset="0"/>
              </a:rPr>
              <a:t>Managers and Managing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err="1" smtClean="0">
                <a:latin typeface="Copperplate Gothic Bold" pitchFamily="34" charset="0"/>
              </a:rPr>
              <a:t>Managing</a:t>
            </a:r>
            <a:r>
              <a:rPr lang="en-CA" sz="1600" dirty="0" smtClean="0">
                <a:latin typeface="Copperplate Gothic Bold" pitchFamily="34" charset="0"/>
              </a:rPr>
              <a:t> the Business Enterprise</a:t>
            </a:r>
            <a:endParaRPr lang="fr-CA" sz="1600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435280" cy="5328592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en-CA" dirty="0" smtClean="0">
                <a:latin typeface="Garamond" pitchFamily="18" charset="0"/>
              </a:rPr>
              <a:t>Planning:</a:t>
            </a:r>
          </a:p>
          <a:p>
            <a:pPr marL="914400" lvl="1" indent="-514350">
              <a:buFont typeface="Wingdings" pitchFamily="2" charset="2"/>
              <a:buChar char="q"/>
            </a:pPr>
            <a:r>
              <a:rPr lang="en-CA" sz="3400" dirty="0" smtClean="0">
                <a:latin typeface="Garamond" pitchFamily="18" charset="0"/>
              </a:rPr>
              <a:t>Step 1: </a:t>
            </a:r>
            <a:r>
              <a:rPr lang="en-CA" sz="3400" b="1" dirty="0" smtClean="0">
                <a:latin typeface="Garamond" pitchFamily="18" charset="0"/>
              </a:rPr>
              <a:t>____________________________________________________________________________________________________________________</a:t>
            </a:r>
            <a:r>
              <a:rPr lang="en-CA" sz="3400" dirty="0" smtClean="0">
                <a:latin typeface="Garamond" pitchFamily="18" charset="0"/>
              </a:rPr>
              <a:t>_</a:t>
            </a:r>
          </a:p>
          <a:p>
            <a:pPr marL="914400" lvl="1" indent="-514350">
              <a:buFont typeface="Wingdings" pitchFamily="2" charset="2"/>
              <a:buChar char="q"/>
            </a:pPr>
            <a:r>
              <a:rPr lang="en-CA" sz="3400" dirty="0" smtClean="0">
                <a:latin typeface="Garamond" pitchFamily="18" charset="0"/>
              </a:rPr>
              <a:t>Step 2: </a:t>
            </a:r>
            <a:r>
              <a:rPr lang="en-CA" sz="3400" b="1" dirty="0" smtClean="0">
                <a:latin typeface="Garamond" pitchFamily="18" charset="0"/>
              </a:rPr>
              <a:t>_____________________________________________________________________________________________________________</a:t>
            </a:r>
            <a:r>
              <a:rPr lang="en-CA" sz="3400" dirty="0" smtClean="0">
                <a:latin typeface="Garamond" pitchFamily="18" charset="0"/>
              </a:rPr>
              <a:t>________</a:t>
            </a:r>
          </a:p>
          <a:p>
            <a:pPr marL="914400" lvl="1" indent="-514350">
              <a:buFont typeface="Wingdings" pitchFamily="2" charset="2"/>
              <a:buChar char="q"/>
            </a:pPr>
            <a:r>
              <a:rPr lang="en-CA" sz="3400" dirty="0" smtClean="0">
                <a:latin typeface="Garamond" pitchFamily="18" charset="0"/>
              </a:rPr>
              <a:t>Step 3: </a:t>
            </a:r>
            <a:r>
              <a:rPr lang="en-CA" sz="3400" b="1" dirty="0" smtClean="0">
                <a:latin typeface="Garamond" pitchFamily="18" charset="0"/>
              </a:rPr>
              <a:t>_____________________________________________________________________________________________________________________</a:t>
            </a:r>
          </a:p>
          <a:p>
            <a:pPr marL="914400" lvl="1" indent="-514350">
              <a:buFont typeface="Wingdings" pitchFamily="2" charset="2"/>
              <a:buChar char="q"/>
            </a:pPr>
            <a:endParaRPr lang="en-CA" sz="30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000" dirty="0" smtClean="0">
              <a:latin typeface="Garamond" pitchFamily="18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endParaRPr lang="en-CA" sz="30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dirty="0" smtClean="0"/>
          </a:p>
          <a:p>
            <a:pPr lvl="1"/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6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xmlns="" val="3548824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en-CA" sz="1600" dirty="0" smtClean="0">
                <a:latin typeface="Copperplate Gothic Bold" pitchFamily="34" charset="0"/>
              </a:rPr>
              <a:t>Part II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smtClean="0">
                <a:latin typeface="Copperplate Gothic Bold" pitchFamily="34" charset="0"/>
              </a:rPr>
              <a:t>Managers and Managing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err="1" smtClean="0">
                <a:latin typeface="Copperplate Gothic Bold" pitchFamily="34" charset="0"/>
              </a:rPr>
              <a:t>Managing</a:t>
            </a:r>
            <a:r>
              <a:rPr lang="en-CA" sz="1600" dirty="0" smtClean="0">
                <a:latin typeface="Copperplate Gothic Bold" pitchFamily="34" charset="0"/>
              </a:rPr>
              <a:t> the Business Enterprise</a:t>
            </a:r>
            <a:endParaRPr lang="fr-CA" sz="1600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435280" cy="5328592"/>
          </a:xfrm>
        </p:spPr>
        <p:txBody>
          <a:bodyPr>
            <a:normAutofit fontScale="77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en-CA" dirty="0" smtClean="0">
                <a:latin typeface="Garamond" pitchFamily="18" charset="0"/>
              </a:rPr>
              <a:t>Planning:</a:t>
            </a:r>
          </a:p>
          <a:p>
            <a:pPr marL="914400" lvl="1" indent="-514350">
              <a:buFont typeface="Wingdings" pitchFamily="2" charset="2"/>
              <a:buChar char="q"/>
            </a:pPr>
            <a:r>
              <a:rPr lang="en-CA" sz="3400" dirty="0" smtClean="0">
                <a:latin typeface="Garamond" pitchFamily="18" charset="0"/>
              </a:rPr>
              <a:t>Step 4: </a:t>
            </a:r>
            <a:r>
              <a:rPr lang="en-CA" sz="3400" b="1" dirty="0" smtClean="0">
                <a:latin typeface="Garamond" pitchFamily="18" charset="0"/>
              </a:rPr>
              <a:t>____________________________________________________________________________________________________________________________________</a:t>
            </a:r>
            <a:endParaRPr lang="en-CA" sz="34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r>
              <a:rPr lang="en-CA" sz="3400" dirty="0" smtClean="0">
                <a:latin typeface="Garamond" pitchFamily="18" charset="0"/>
              </a:rPr>
              <a:t>Step 5: </a:t>
            </a:r>
            <a:r>
              <a:rPr lang="en-CA" sz="3400" b="1" dirty="0" smtClean="0">
                <a:latin typeface="Garamond" pitchFamily="18" charset="0"/>
              </a:rPr>
              <a:t>____________________________________________________________________________________________________________________________________ </a:t>
            </a:r>
          </a:p>
          <a:p>
            <a:pPr marL="914400" lvl="1" indent="-514350">
              <a:buFont typeface="Wingdings" pitchFamily="2" charset="2"/>
              <a:buChar char="q"/>
            </a:pPr>
            <a:endParaRPr lang="en-CA" sz="3400" b="1" dirty="0" smtClean="0">
              <a:latin typeface="Garamond" pitchFamily="18" charset="0"/>
            </a:endParaRPr>
          </a:p>
          <a:p>
            <a:pPr marL="1314450" lvl="2" indent="-514350">
              <a:buFont typeface="Wingdings" pitchFamily="2" charset="2"/>
              <a:buChar char="q"/>
            </a:pPr>
            <a:r>
              <a:rPr lang="en-CA" sz="3400" b="1" dirty="0" smtClean="0">
                <a:latin typeface="Garamond" pitchFamily="18" charset="0"/>
              </a:rPr>
              <a:t>____________________________________________________________________________________</a:t>
            </a:r>
          </a:p>
          <a:p>
            <a:pPr marL="1314450" lvl="2" indent="-514350">
              <a:buFont typeface="Wingdings" pitchFamily="2" charset="2"/>
              <a:buChar char="q"/>
            </a:pPr>
            <a:r>
              <a:rPr lang="en-CA" sz="3400" b="1" dirty="0" smtClean="0">
                <a:latin typeface="Garamond" pitchFamily="18" charset="0"/>
              </a:rPr>
              <a:t>____________________________________________________________________________________</a:t>
            </a:r>
          </a:p>
          <a:p>
            <a:pPr marL="914400" lvl="1" indent="-514350">
              <a:buFont typeface="Wingdings" pitchFamily="2" charset="2"/>
              <a:buChar char="q"/>
            </a:pPr>
            <a:endParaRPr lang="en-CA" sz="30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000" dirty="0" smtClean="0">
              <a:latin typeface="Garamond" pitchFamily="18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endParaRPr lang="en-CA" sz="30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dirty="0" smtClean="0"/>
          </a:p>
          <a:p>
            <a:pPr lvl="1"/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7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xmlns="" val="942206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en-CA" sz="1600" dirty="0" smtClean="0">
                <a:latin typeface="Copperplate Gothic Bold" pitchFamily="34" charset="0"/>
              </a:rPr>
              <a:t>Part II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smtClean="0">
                <a:latin typeface="Copperplate Gothic Bold" pitchFamily="34" charset="0"/>
              </a:rPr>
              <a:t>Managers and Managing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err="1" smtClean="0">
                <a:latin typeface="Copperplate Gothic Bold" pitchFamily="34" charset="0"/>
              </a:rPr>
              <a:t>Managing</a:t>
            </a:r>
            <a:r>
              <a:rPr lang="en-CA" sz="1600" dirty="0" smtClean="0">
                <a:latin typeface="Copperplate Gothic Bold" pitchFamily="34" charset="0"/>
              </a:rPr>
              <a:t> the Business Enterprise</a:t>
            </a:r>
            <a:endParaRPr lang="fr-CA" sz="1600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435280" cy="5328592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en-CA" dirty="0" smtClean="0">
                <a:latin typeface="Garamond" pitchFamily="18" charset="0"/>
              </a:rPr>
              <a:t>Planning (A Hierarchy of Plans):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dirty="0" smtClean="0">
                <a:latin typeface="Garamond" pitchFamily="18" charset="0"/>
              </a:rPr>
              <a:t>Strategic plans: Set by top management</a:t>
            </a:r>
          </a:p>
          <a:p>
            <a:pPr marL="1314450" lvl="2" indent="-514350">
              <a:buFont typeface="Wingdings" pitchFamily="2" charset="2"/>
              <a:buChar char="q"/>
            </a:pPr>
            <a:r>
              <a:rPr lang="en-CA" sz="2600" dirty="0" smtClean="0">
                <a:latin typeface="Garamond" pitchFamily="18" charset="0"/>
              </a:rPr>
              <a:t>__________________________________________________________________________________________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dirty="0" smtClean="0">
                <a:latin typeface="Garamond" pitchFamily="18" charset="0"/>
              </a:rPr>
              <a:t>Tactical plans: Set by middle management</a:t>
            </a:r>
          </a:p>
          <a:p>
            <a:pPr marL="1314450" lvl="2" indent="-514350">
              <a:buFont typeface="Wingdings" pitchFamily="2" charset="2"/>
              <a:buChar char="q"/>
            </a:pPr>
            <a:r>
              <a:rPr lang="en-CA" sz="2600" dirty="0" smtClean="0">
                <a:latin typeface="Garamond" pitchFamily="18" charset="0"/>
              </a:rPr>
              <a:t>__________________________________________________________________________________________</a:t>
            </a:r>
          </a:p>
          <a:p>
            <a:pPr marL="1314450" lvl="2" indent="-514350">
              <a:buFont typeface="Wingdings" pitchFamily="2" charset="2"/>
              <a:buChar char="q"/>
            </a:pPr>
            <a:r>
              <a:rPr lang="en-CA" sz="2600" dirty="0" smtClean="0">
                <a:latin typeface="Garamond" pitchFamily="18" charset="0"/>
              </a:rPr>
              <a:t>__________________________________________________________________________________________.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dirty="0" smtClean="0">
                <a:latin typeface="Garamond" pitchFamily="18" charset="0"/>
              </a:rPr>
              <a:t>Operational plans: Developed by middle management and lower-level managers that set short-term targets for daily, weekly, or monthly performances.</a:t>
            </a:r>
            <a:endParaRPr lang="en-CA" sz="28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0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000" dirty="0" smtClean="0">
              <a:latin typeface="Garamond" pitchFamily="18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endParaRPr lang="en-CA" sz="30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dirty="0" smtClean="0"/>
          </a:p>
          <a:p>
            <a:pPr lvl="1"/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8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xmlns="" val="1497327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E0FF2250-2C06-443F-B436-33726ADE03DA}" type="slidenum">
              <a:rPr lang="en-US" smtClean="0">
                <a:latin typeface="Arial Black" pitchFamily="34" charset="0"/>
              </a:rPr>
              <a:pPr eaLnBrk="1" hangingPunct="1"/>
              <a:t>9</a:t>
            </a:fld>
            <a:endParaRPr lang="en-US" smtClean="0">
              <a:latin typeface="Arial Black" pitchFamily="34" charset="0"/>
            </a:endParaRPr>
          </a:p>
        </p:txBody>
      </p:sp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>
          <a:xfrm rot="16200000">
            <a:off x="-1872716" y="2507058"/>
            <a:ext cx="6192688" cy="1944216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200" dirty="0" smtClean="0">
                <a:latin typeface="Copperplate Gothic Bold" pitchFamily="34" charset="0"/>
              </a:rPr>
              <a:t>Management Hierarchy</a:t>
            </a:r>
            <a:r>
              <a:rPr lang="en-US" sz="3200" dirty="0" smtClean="0"/>
              <a:t/>
            </a:r>
            <a:br>
              <a:rPr lang="en-US" sz="3200" dirty="0" smtClean="0"/>
            </a:br>
            <a:endParaRPr lang="en-US" sz="3200" dirty="0" smtClean="0"/>
          </a:p>
        </p:txBody>
      </p:sp>
      <p:pic>
        <p:nvPicPr>
          <p:cNvPr id="20484" name="Picture 3" descr="Fig010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44342"/>
            <a:ext cx="4607967" cy="6317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531759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en-CA" sz="1600" dirty="0" smtClean="0">
                <a:latin typeface="Copperplate Gothic Bold" pitchFamily="34" charset="0"/>
              </a:rPr>
              <a:t>Part II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smtClean="0">
                <a:latin typeface="Copperplate Gothic Bold" pitchFamily="34" charset="0"/>
              </a:rPr>
              <a:t>Managers and Managing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err="1" smtClean="0">
                <a:latin typeface="Copperplate Gothic Bold" pitchFamily="34" charset="0"/>
              </a:rPr>
              <a:t>Managing</a:t>
            </a:r>
            <a:r>
              <a:rPr lang="en-CA" sz="1600" dirty="0" smtClean="0">
                <a:latin typeface="Copperplate Gothic Bold" pitchFamily="34" charset="0"/>
              </a:rPr>
              <a:t> the Business Enterprise</a:t>
            </a:r>
            <a:endParaRPr lang="fr-CA" sz="1600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435280" cy="5328592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en-CA" i="1" dirty="0" smtClean="0">
                <a:latin typeface="Garamond" pitchFamily="18" charset="0"/>
              </a:rPr>
              <a:t>The functions that are necessary in the management process: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b="1" dirty="0" smtClean="0">
                <a:latin typeface="Garamond" pitchFamily="18" charset="0"/>
              </a:rPr>
              <a:t>O________________</a:t>
            </a:r>
            <a:r>
              <a:rPr lang="en-CA" sz="3000" dirty="0" smtClean="0">
                <a:latin typeface="Garamond" pitchFamily="18" charset="0"/>
              </a:rPr>
              <a:t> involves mobilizing the resources that are required to complete a particular task;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US" dirty="0">
                <a:latin typeface="Garamond" pitchFamily="18" charset="0"/>
              </a:rPr>
              <a:t>In organizing, managers create the structure of working relationships between organizational members that best allows them to work together and achieve goals 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US">
                <a:latin typeface="Garamond" pitchFamily="18" charset="0"/>
              </a:rPr>
              <a:t>Managers will also lay out lines of authority and responsibility for members.</a:t>
            </a:r>
          </a:p>
          <a:p>
            <a:pPr marL="914400" lvl="1" indent="-514350">
              <a:buFont typeface="Garamond" pitchFamily="18" charset="0"/>
              <a:buChar char="▬"/>
            </a:pPr>
            <a:endParaRPr lang="en-US" dirty="0" smtClean="0">
              <a:latin typeface="Garamond" pitchFamily="18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dirty="0" smtClean="0"/>
          </a:p>
          <a:p>
            <a:pPr lvl="1"/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10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1571802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en-CA" sz="1600" dirty="0" smtClean="0">
                <a:latin typeface="Copperplate Gothic Bold" pitchFamily="34" charset="0"/>
              </a:rPr>
              <a:t>Part II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smtClean="0">
                <a:latin typeface="Copperplate Gothic Bold" pitchFamily="34" charset="0"/>
              </a:rPr>
              <a:t>Managers and Managing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err="1" smtClean="0">
                <a:latin typeface="Copperplate Gothic Bold" pitchFamily="34" charset="0"/>
              </a:rPr>
              <a:t>Managing</a:t>
            </a:r>
            <a:r>
              <a:rPr lang="en-CA" sz="1600" dirty="0" smtClean="0">
                <a:latin typeface="Copperplate Gothic Bold" pitchFamily="34" charset="0"/>
              </a:rPr>
              <a:t> the Business Enterprise</a:t>
            </a:r>
            <a:endParaRPr lang="fr-CA" sz="1600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435280" cy="5328592"/>
          </a:xfrm>
        </p:spPr>
        <p:txBody>
          <a:bodyPr>
            <a:normAutofit fontScale="92500"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en-CA" i="1" dirty="0" smtClean="0">
                <a:latin typeface="Garamond" pitchFamily="18" charset="0"/>
              </a:rPr>
              <a:t>The functions that are necessary in the management process: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b="1" dirty="0" smtClean="0">
                <a:latin typeface="Garamond" pitchFamily="18" charset="0"/>
              </a:rPr>
              <a:t>L____________</a:t>
            </a:r>
            <a:r>
              <a:rPr lang="en-CA" sz="3000" dirty="0" smtClean="0">
                <a:latin typeface="Garamond" pitchFamily="18" charset="0"/>
              </a:rPr>
              <a:t> involves the interactions between managers and their subordinates as they both work to meet the firm’s objectives.</a:t>
            </a:r>
          </a:p>
          <a:p>
            <a:pPr marL="1314450" lvl="2" indent="-514350">
              <a:buFont typeface="Garamond" pitchFamily="18" charset="0"/>
              <a:buChar char="▬"/>
            </a:pPr>
            <a:r>
              <a:rPr lang="en-CA" sz="2600" dirty="0" smtClean="0">
                <a:latin typeface="Garamond" pitchFamily="18" charset="0"/>
              </a:rPr>
              <a:t>_____________________________________________</a:t>
            </a:r>
          </a:p>
          <a:p>
            <a:pPr marL="1314450" lvl="2" indent="-514350">
              <a:buFont typeface="Garamond" pitchFamily="18" charset="0"/>
              <a:buChar char="▬"/>
            </a:pPr>
            <a:r>
              <a:rPr lang="en-CA" sz="2600" dirty="0" smtClean="0">
                <a:latin typeface="Garamond" pitchFamily="18" charset="0"/>
              </a:rPr>
              <a:t>_______________________________________________________________________________________________________________________________________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US" dirty="0" smtClean="0">
                <a:latin typeface="Garamond" pitchFamily="18" charset="0"/>
              </a:rPr>
              <a:t>The outcome of the leading function is a high level of M________________ and C_________________ from employees to the organization</a:t>
            </a:r>
            <a:r>
              <a:rPr lang="en-CA" dirty="0" smtClean="0">
                <a:latin typeface="Garamond" pitchFamily="18" charset="0"/>
              </a:rPr>
              <a:t>;</a:t>
            </a:r>
          </a:p>
          <a:p>
            <a:pPr marL="914400" lvl="1" indent="-514350">
              <a:buFont typeface="Garamond" pitchFamily="18" charset="0"/>
              <a:buChar char="▬"/>
            </a:pPr>
            <a:endParaRPr lang="en-CA" sz="30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dirty="0" smtClean="0"/>
          </a:p>
          <a:p>
            <a:pPr lvl="1"/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11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3142958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en-CA" sz="1600" dirty="0" smtClean="0">
                <a:latin typeface="Copperplate Gothic Bold" pitchFamily="34" charset="0"/>
              </a:rPr>
              <a:t>Part II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smtClean="0">
                <a:latin typeface="Copperplate Gothic Bold" pitchFamily="34" charset="0"/>
              </a:rPr>
              <a:t>Managers and Managing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err="1" smtClean="0">
                <a:latin typeface="Copperplate Gothic Bold" pitchFamily="34" charset="0"/>
              </a:rPr>
              <a:t>Managing</a:t>
            </a:r>
            <a:r>
              <a:rPr lang="en-CA" sz="1600" dirty="0" smtClean="0">
                <a:latin typeface="Copperplate Gothic Bold" pitchFamily="34" charset="0"/>
              </a:rPr>
              <a:t> the Business Enterprise</a:t>
            </a:r>
            <a:endParaRPr lang="fr-CA" sz="1600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435280" cy="5328592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en-CA" i="1" dirty="0" smtClean="0">
                <a:latin typeface="Garamond" pitchFamily="18" charset="0"/>
              </a:rPr>
              <a:t>The functions that are necessary in the management process: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b="1" dirty="0" smtClean="0">
                <a:latin typeface="Garamond" pitchFamily="18" charset="0"/>
              </a:rPr>
              <a:t>C___________</a:t>
            </a:r>
            <a:r>
              <a:rPr lang="en-CA" sz="3000" dirty="0" smtClean="0">
                <a:latin typeface="Garamond" pitchFamily="18" charset="0"/>
              </a:rPr>
              <a:t> is the process of monitoring a firm’s performance to make sure that it is meeting its goals.</a:t>
            </a:r>
          </a:p>
          <a:p>
            <a:pPr marL="1314450" lvl="2" indent="-514350">
              <a:buFont typeface="Garamond" pitchFamily="18" charset="0"/>
              <a:buChar char="▬"/>
            </a:pPr>
            <a:r>
              <a:rPr lang="en-CA" sz="2600" dirty="0" smtClean="0">
                <a:latin typeface="Garamond" pitchFamily="18" charset="0"/>
              </a:rPr>
              <a:t>Control can also show where performance is better than expected and thus can serve as a basis for providing rewards or reducing cost.</a:t>
            </a:r>
          </a:p>
          <a:p>
            <a:pPr marL="1314450" lvl="2" indent="-514350">
              <a:buFont typeface="Garamond" pitchFamily="18" charset="0"/>
              <a:buChar char="▬"/>
            </a:pPr>
            <a:r>
              <a:rPr lang="en-US" sz="2600" dirty="0" smtClean="0">
                <a:latin typeface="Garamond" pitchFamily="18" charset="0"/>
              </a:rPr>
              <a:t>Managers will monitor individuals, departments, and the organization to determine if desired performance has been reached.</a:t>
            </a:r>
          </a:p>
          <a:p>
            <a:pPr marL="1314450" lvl="2" indent="-514350">
              <a:buFont typeface="Garamond" pitchFamily="18" charset="0"/>
              <a:buChar char="▬"/>
            </a:pPr>
            <a:r>
              <a:rPr lang="en-US" sz="2600" dirty="0" smtClean="0">
                <a:latin typeface="Garamond" pitchFamily="18" charset="0"/>
              </a:rPr>
              <a:t>Managers will also take action to increase performance as required.</a:t>
            </a:r>
          </a:p>
          <a:p>
            <a:pPr marL="1314450" lvl="2" indent="-514350">
              <a:buFont typeface="Garamond" pitchFamily="18" charset="0"/>
              <a:buChar char="▬"/>
            </a:pPr>
            <a:r>
              <a:rPr lang="en-US" sz="2600" dirty="0" smtClean="0">
                <a:latin typeface="Garamond" pitchFamily="18" charset="0"/>
              </a:rPr>
              <a:t>The outcome of the controlling function is the accurate measurement of performance and regulation of efficiency and effectiveness</a:t>
            </a:r>
            <a:r>
              <a:rPr lang="en-CA" sz="2600" dirty="0">
                <a:latin typeface="Garamond" pitchFamily="18" charset="0"/>
              </a:rPr>
              <a:t>.</a:t>
            </a:r>
            <a:endParaRPr lang="en-US" sz="2600" dirty="0" smtClean="0">
              <a:latin typeface="Garamond" pitchFamily="18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endParaRPr lang="en-CA" sz="30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dirty="0" smtClean="0"/>
          </a:p>
          <a:p>
            <a:pPr lvl="1"/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12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4167724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955BADF1-291C-4612-A8E0-EFCB5F6195BF}" type="slidenum">
              <a:rPr lang="en-US" smtClean="0">
                <a:latin typeface="Arial Black" pitchFamily="34" charset="0"/>
              </a:rPr>
              <a:pPr eaLnBrk="1" hangingPunct="1"/>
              <a:t>13</a:t>
            </a:fld>
            <a:endParaRPr lang="en-US" smtClean="0">
              <a:latin typeface="Arial Black" pitchFamily="34" charset="0"/>
            </a:endParaRPr>
          </a:p>
        </p:txBody>
      </p:sp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dirty="0" smtClean="0">
                <a:latin typeface="Copperplate Gothic Bold" pitchFamily="34" charset="0"/>
              </a:rPr>
              <a:t>Four Functions of Management</a:t>
            </a:r>
          </a:p>
        </p:txBody>
      </p:sp>
      <p:pic>
        <p:nvPicPr>
          <p:cNvPr id="14340" name="Picture 3" descr="Fig010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96751"/>
            <a:ext cx="8208912" cy="54849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604498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E909EA0C-AB1B-499D-B194-9E1632F31963}" type="slidenum">
              <a:rPr lang="en-US" smtClean="0">
                <a:latin typeface="Arial Black" pitchFamily="34" charset="0"/>
              </a:rPr>
              <a:pPr eaLnBrk="1" hangingPunct="1"/>
              <a:t>14</a:t>
            </a:fld>
            <a:endParaRPr lang="en-US" smtClean="0">
              <a:latin typeface="Arial Black" pitchFamily="34" charset="0"/>
            </a:endParaRPr>
          </a:p>
        </p:txBody>
      </p:sp>
      <p:sp>
        <p:nvSpPr>
          <p:cNvPr id="2150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2700" dirty="0" smtClean="0">
                <a:latin typeface="Copperplate Gothic Bold" pitchFamily="34" charset="0"/>
              </a:rPr>
              <a:t>Relative Amount of Time That Managers Spend on the Four Managerial Functions</a:t>
            </a:r>
          </a:p>
        </p:txBody>
      </p:sp>
      <p:pic>
        <p:nvPicPr>
          <p:cNvPr id="21508" name="Picture 3" descr="Fig010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2867" y="1268761"/>
            <a:ext cx="7565557" cy="53446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991474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en-CA" sz="1600" dirty="0" smtClean="0">
                <a:latin typeface="Copperplate Gothic Bold" pitchFamily="34" charset="0"/>
              </a:rPr>
              <a:t>Part II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smtClean="0">
                <a:latin typeface="Copperplate Gothic Bold" pitchFamily="34" charset="0"/>
              </a:rPr>
              <a:t>Managers and Managing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err="1" smtClean="0">
                <a:latin typeface="Copperplate Gothic Bold" pitchFamily="34" charset="0"/>
              </a:rPr>
              <a:t>Managing</a:t>
            </a:r>
            <a:r>
              <a:rPr lang="en-CA" sz="1600" dirty="0" smtClean="0">
                <a:latin typeface="Copperplate Gothic Bold" pitchFamily="34" charset="0"/>
              </a:rPr>
              <a:t> the Business Enterprise</a:t>
            </a:r>
            <a:endParaRPr lang="fr-CA" sz="1600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435280" cy="5328592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en-CA" dirty="0" smtClean="0">
                <a:latin typeface="Garamond" pitchFamily="18" charset="0"/>
              </a:rPr>
              <a:t>Types of Managers: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b="1" dirty="0" smtClean="0">
                <a:latin typeface="Garamond" pitchFamily="18" charset="0"/>
              </a:rPr>
              <a:t>Top Managers: </a:t>
            </a:r>
            <a:r>
              <a:rPr lang="en-CA" sz="3000" dirty="0" smtClean="0">
                <a:latin typeface="Garamond" pitchFamily="18" charset="0"/>
              </a:rPr>
              <a:t>Those managers responsible for a firm’s overall performance and effectiveness and for developing long-range plans for the company.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b="1" dirty="0" smtClean="0">
                <a:latin typeface="Garamond" pitchFamily="18" charset="0"/>
              </a:rPr>
              <a:t>Middle Managers: </a:t>
            </a:r>
            <a:r>
              <a:rPr lang="en-CA" sz="3000" dirty="0" smtClean="0">
                <a:latin typeface="Garamond" pitchFamily="18" charset="0"/>
              </a:rPr>
              <a:t>Those managers responsible for implementing the decision made by top managers.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b="1" dirty="0" smtClean="0">
                <a:latin typeface="Garamond" pitchFamily="18" charset="0"/>
              </a:rPr>
              <a:t>First-line Managers: </a:t>
            </a:r>
            <a:r>
              <a:rPr lang="en-CA" sz="3000" dirty="0" smtClean="0">
                <a:latin typeface="Garamond" pitchFamily="18" charset="0"/>
              </a:rPr>
              <a:t>Those managers responsible for supervising the work of employees.</a:t>
            </a:r>
            <a:endParaRPr lang="en-US" sz="2600" dirty="0" smtClean="0">
              <a:latin typeface="Garamond" pitchFamily="18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endParaRPr lang="en-CA" sz="30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dirty="0" smtClean="0"/>
          </a:p>
          <a:p>
            <a:pPr lvl="1"/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15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911273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en-CA" sz="1600" dirty="0" smtClean="0">
                <a:latin typeface="Copperplate Gothic Bold" pitchFamily="34" charset="0"/>
              </a:rPr>
              <a:t>Part II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smtClean="0">
                <a:latin typeface="Copperplate Gothic Bold" pitchFamily="34" charset="0"/>
              </a:rPr>
              <a:t>Managers and Managing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err="1" smtClean="0">
                <a:latin typeface="Copperplate Gothic Bold" pitchFamily="34" charset="0"/>
              </a:rPr>
              <a:t>Managing</a:t>
            </a:r>
            <a:r>
              <a:rPr lang="en-CA" sz="1600" dirty="0" smtClean="0">
                <a:latin typeface="Copperplate Gothic Bold" pitchFamily="34" charset="0"/>
              </a:rPr>
              <a:t> the Business Enterprise</a:t>
            </a:r>
            <a:endParaRPr lang="fr-CA" sz="1600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435280" cy="5328592"/>
          </a:xfrm>
        </p:spPr>
        <p:txBody>
          <a:bodyPr>
            <a:normAutofit fontScale="85000" lnSpcReduction="10000"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en-CA" dirty="0" smtClean="0">
                <a:latin typeface="Garamond" pitchFamily="18" charset="0"/>
              </a:rPr>
              <a:t>Areas on Management: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b="1" dirty="0" smtClean="0">
                <a:latin typeface="Garamond" pitchFamily="18" charset="0"/>
              </a:rPr>
              <a:t>___________  ______________ </a:t>
            </a:r>
            <a:r>
              <a:rPr lang="en-CA" sz="3000" dirty="0" smtClean="0">
                <a:latin typeface="Garamond" pitchFamily="18" charset="0"/>
              </a:rPr>
              <a:t>Managers</a:t>
            </a:r>
            <a:r>
              <a:rPr lang="en-CA" sz="3000" b="1" dirty="0" smtClean="0">
                <a:latin typeface="Garamond" pitchFamily="18" charset="0"/>
              </a:rPr>
              <a:t>: </a:t>
            </a:r>
            <a:r>
              <a:rPr lang="en-CA" sz="3000" dirty="0" smtClean="0">
                <a:latin typeface="Garamond" pitchFamily="18" charset="0"/>
              </a:rPr>
              <a:t>Provide assistance to other managers when they are hiring employees, training them, evaluating their performance, and determining their compensation level.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b="1" dirty="0" smtClean="0">
                <a:latin typeface="Garamond" pitchFamily="18" charset="0"/>
              </a:rPr>
              <a:t>O______________ </a:t>
            </a:r>
            <a:r>
              <a:rPr lang="en-CA" sz="3000" dirty="0" smtClean="0">
                <a:latin typeface="Garamond" pitchFamily="18" charset="0"/>
              </a:rPr>
              <a:t>Managers</a:t>
            </a:r>
            <a:r>
              <a:rPr lang="en-CA" sz="3000" b="1" dirty="0" smtClean="0">
                <a:latin typeface="Garamond" pitchFamily="18" charset="0"/>
              </a:rPr>
              <a:t>: </a:t>
            </a:r>
            <a:r>
              <a:rPr lang="en-CA" sz="3000" dirty="0" smtClean="0">
                <a:latin typeface="Garamond" pitchFamily="18" charset="0"/>
              </a:rPr>
              <a:t>They are responsible for the production systems that create goods and services.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b="1" dirty="0" smtClean="0">
                <a:latin typeface="Garamond" pitchFamily="18" charset="0"/>
              </a:rPr>
              <a:t>I___________________ </a:t>
            </a:r>
            <a:r>
              <a:rPr lang="en-CA" sz="3000" dirty="0" smtClean="0">
                <a:latin typeface="Garamond" pitchFamily="18" charset="0"/>
              </a:rPr>
              <a:t>Managers</a:t>
            </a:r>
            <a:r>
              <a:rPr lang="en-CA" sz="3000" b="1" dirty="0" smtClean="0">
                <a:latin typeface="Garamond" pitchFamily="18" charset="0"/>
              </a:rPr>
              <a:t>: </a:t>
            </a:r>
            <a:r>
              <a:rPr lang="en-CA" sz="3000" dirty="0" smtClean="0">
                <a:latin typeface="Garamond" pitchFamily="18" charset="0"/>
              </a:rPr>
              <a:t>They are responsible for designing and implementing systems that gather, process, and disseminate information. </a:t>
            </a:r>
          </a:p>
          <a:p>
            <a:pPr marL="1314450" lvl="2" indent="-514350">
              <a:buFont typeface="Garamond" pitchFamily="18" charset="0"/>
              <a:buChar char="▬"/>
            </a:pPr>
            <a:r>
              <a:rPr lang="en-CA" sz="2600" dirty="0" smtClean="0">
                <a:latin typeface="Garamond" pitchFamily="18" charset="0"/>
              </a:rPr>
              <a:t>__________________________________________________________________________________________________</a:t>
            </a:r>
            <a:r>
              <a:rPr lang="en-CA" b="1" dirty="0" smtClean="0">
                <a:solidFill>
                  <a:srgbClr val="C00000"/>
                </a:solidFill>
                <a:latin typeface="Garamond" pitchFamily="18" charset="0"/>
              </a:rPr>
              <a:t>E______________________</a:t>
            </a:r>
            <a:r>
              <a:rPr lang="en-CA" b="1" dirty="0" smtClean="0">
                <a:latin typeface="Garamond" pitchFamily="18" charset="0"/>
              </a:rPr>
              <a:t> </a:t>
            </a:r>
            <a:r>
              <a:rPr lang="en-CA" sz="2600" dirty="0" smtClean="0">
                <a:latin typeface="Garamond" pitchFamily="18" charset="0"/>
              </a:rPr>
              <a:t>of this important function.</a:t>
            </a:r>
          </a:p>
          <a:p>
            <a:pPr marL="914400" lvl="1" indent="-514350">
              <a:buFont typeface="Garamond" pitchFamily="18" charset="0"/>
              <a:buChar char="▬"/>
            </a:pPr>
            <a:endParaRPr lang="en-CA" sz="30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dirty="0" smtClean="0"/>
          </a:p>
          <a:p>
            <a:pPr lvl="1"/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16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3776821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en-CA" sz="1600" dirty="0" smtClean="0">
                <a:latin typeface="Copperplate Gothic Bold" pitchFamily="34" charset="0"/>
              </a:rPr>
              <a:t>Part II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smtClean="0">
                <a:latin typeface="Copperplate Gothic Bold" pitchFamily="34" charset="0"/>
              </a:rPr>
              <a:t>Managers and Managing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err="1" smtClean="0">
                <a:latin typeface="Copperplate Gothic Bold" pitchFamily="34" charset="0"/>
              </a:rPr>
              <a:t>Managing</a:t>
            </a:r>
            <a:r>
              <a:rPr lang="en-CA" sz="1600" dirty="0" smtClean="0">
                <a:latin typeface="Copperplate Gothic Bold" pitchFamily="34" charset="0"/>
              </a:rPr>
              <a:t> the Business Enterprise</a:t>
            </a:r>
            <a:endParaRPr lang="fr-CA" sz="1600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435280" cy="5328592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en-CA" dirty="0" smtClean="0">
                <a:latin typeface="Garamond" pitchFamily="18" charset="0"/>
              </a:rPr>
              <a:t>Areas on Management: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b="1" dirty="0" smtClean="0">
                <a:latin typeface="Garamond" pitchFamily="18" charset="0"/>
              </a:rPr>
              <a:t>M______________</a:t>
            </a:r>
            <a:r>
              <a:rPr lang="en-CA" sz="3000" dirty="0" smtClean="0">
                <a:latin typeface="Garamond" pitchFamily="18" charset="0"/>
              </a:rPr>
              <a:t> Managers: They are responsible for getting products and services to buyers.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b="1" dirty="0" smtClean="0">
                <a:latin typeface="Garamond" pitchFamily="18" charset="0"/>
              </a:rPr>
              <a:t>F_______________</a:t>
            </a:r>
            <a:r>
              <a:rPr lang="en-CA" sz="3000" dirty="0" smtClean="0">
                <a:latin typeface="Garamond" pitchFamily="18" charset="0"/>
              </a:rPr>
              <a:t> Managers: Management of a firm’s finances, including its investments and accounting functions, is extremely important to its survival.</a:t>
            </a:r>
            <a:endParaRPr lang="en-US" sz="2600" dirty="0" smtClean="0">
              <a:latin typeface="Garamond" pitchFamily="18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endParaRPr lang="en-CA" sz="30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dirty="0" smtClean="0"/>
          </a:p>
          <a:p>
            <a:pPr lvl="1"/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17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1646153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en-CA" sz="1600" dirty="0" smtClean="0">
                <a:latin typeface="Copperplate Gothic Bold" pitchFamily="34" charset="0"/>
              </a:rPr>
              <a:t>Part II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smtClean="0">
                <a:latin typeface="Copperplate Gothic Bold" pitchFamily="34" charset="0"/>
              </a:rPr>
              <a:t>Managers and Managing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err="1" smtClean="0">
                <a:latin typeface="Copperplate Gothic Bold" pitchFamily="34" charset="0"/>
              </a:rPr>
              <a:t>Managing</a:t>
            </a:r>
            <a:r>
              <a:rPr lang="en-CA" sz="1600" dirty="0" smtClean="0">
                <a:latin typeface="Copperplate Gothic Bold" pitchFamily="34" charset="0"/>
              </a:rPr>
              <a:t> the Business Enterprise</a:t>
            </a:r>
            <a:endParaRPr lang="fr-CA" sz="1600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507288" cy="5328592"/>
          </a:xfrm>
        </p:spPr>
        <p:txBody>
          <a:bodyPr>
            <a:normAutofit fontScale="85000" lnSpcReduction="20000"/>
          </a:bodyPr>
          <a:lstStyle/>
          <a:p>
            <a:pPr marL="514350" indent="-514350">
              <a:buFont typeface="+mj-lt"/>
              <a:buAutoNum type="arabicPeriod" startAt="4"/>
            </a:pPr>
            <a:r>
              <a:rPr lang="en-CA" dirty="0" smtClean="0">
                <a:latin typeface="Garamond" pitchFamily="18" charset="0"/>
              </a:rPr>
              <a:t>The Basic Management Skills: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b="1" dirty="0" smtClean="0">
                <a:latin typeface="Garamond" pitchFamily="18" charset="0"/>
              </a:rPr>
              <a:t>T_____________: </a:t>
            </a:r>
            <a:r>
              <a:rPr lang="en-CA" sz="3000" dirty="0" smtClean="0">
                <a:latin typeface="Garamond" pitchFamily="18" charset="0"/>
              </a:rPr>
              <a:t>People develop their technical skills through E________________ and E_______________. Those skills are associated with performing specialized task within a company.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b="1" dirty="0" smtClean="0">
                <a:latin typeface="Garamond" pitchFamily="18" charset="0"/>
              </a:rPr>
              <a:t>H____________  _____________: </a:t>
            </a:r>
            <a:r>
              <a:rPr lang="en-CA" sz="3000" dirty="0" smtClean="0">
                <a:latin typeface="Garamond" pitchFamily="18" charset="0"/>
              </a:rPr>
              <a:t>Those skills are very important at all levels, but they are probably most important for middle managers, who must often act as bridges between top managers, first-line managers, and managers from other areas of the organization. </a:t>
            </a:r>
          </a:p>
          <a:p>
            <a:pPr marL="1314450" lvl="2" indent="-514350">
              <a:buFont typeface="Garamond" pitchFamily="18" charset="0"/>
              <a:buChar char="▬"/>
            </a:pPr>
            <a:r>
              <a:rPr lang="en-CA" sz="2600" dirty="0" smtClean="0">
                <a:latin typeface="Garamond" pitchFamily="18" charset="0"/>
              </a:rPr>
              <a:t>________________________________________________________________________________________________________________________________________________________________________________________________________</a:t>
            </a:r>
          </a:p>
          <a:p>
            <a:pPr marL="1314450" lvl="2" indent="-514350">
              <a:buFont typeface="Garamond" pitchFamily="18" charset="0"/>
              <a:buChar char="▬"/>
            </a:pPr>
            <a:r>
              <a:rPr lang="en-CA" sz="2600" dirty="0" smtClean="0">
                <a:latin typeface="Garamond" pitchFamily="18" charset="0"/>
              </a:rPr>
              <a:t>Thus, they are skills that enable managers to understand and get along with other people.</a:t>
            </a: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dirty="0" smtClean="0"/>
          </a:p>
          <a:p>
            <a:pPr lvl="1"/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18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1646153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en-CA" sz="1600" dirty="0" smtClean="0">
                <a:latin typeface="Copperplate Gothic Bold" pitchFamily="34" charset="0"/>
              </a:rPr>
              <a:t>Part II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smtClean="0">
                <a:latin typeface="Copperplate Gothic Bold" pitchFamily="34" charset="0"/>
              </a:rPr>
              <a:t>Managers and Managing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err="1" smtClean="0">
                <a:latin typeface="Copperplate Gothic Bold" pitchFamily="34" charset="0"/>
              </a:rPr>
              <a:t>Managing</a:t>
            </a:r>
            <a:r>
              <a:rPr lang="en-CA" sz="1600" dirty="0" smtClean="0">
                <a:latin typeface="Copperplate Gothic Bold" pitchFamily="34" charset="0"/>
              </a:rPr>
              <a:t> the Business Enterprise</a:t>
            </a:r>
            <a:endParaRPr lang="fr-CA" sz="1600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435280" cy="5328592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 startAt="4"/>
            </a:pPr>
            <a:r>
              <a:rPr lang="en-CA" dirty="0" smtClean="0">
                <a:latin typeface="Garamond" pitchFamily="18" charset="0"/>
              </a:rPr>
              <a:t>The Basic Management Skills: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b="1" dirty="0" smtClean="0">
                <a:latin typeface="Garamond" pitchFamily="18" charset="0"/>
              </a:rPr>
              <a:t>C_________________: </a:t>
            </a:r>
            <a:r>
              <a:rPr lang="en-CA" sz="3000" dirty="0" smtClean="0">
                <a:latin typeface="Garamond" pitchFamily="18" charset="0"/>
              </a:rPr>
              <a:t>A person’s ability to think in the abstract, to diagnose and analyze different situations, and to see beyond the present situation.</a:t>
            </a:r>
          </a:p>
          <a:p>
            <a:pPr marL="1314450" lvl="2" indent="-514350">
              <a:buFont typeface="Garamond" pitchFamily="18" charset="0"/>
              <a:buChar char="▬"/>
            </a:pPr>
            <a:r>
              <a:rPr lang="en-CA" sz="2600" dirty="0" smtClean="0">
                <a:latin typeface="Garamond" pitchFamily="18" charset="0"/>
              </a:rPr>
              <a:t>__________________________________________________________________________________________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b="1" dirty="0" smtClean="0">
                <a:latin typeface="Garamond" pitchFamily="18" charset="0"/>
              </a:rPr>
              <a:t>T______</a:t>
            </a:r>
            <a:r>
              <a:rPr lang="en-CA" sz="3000" dirty="0" smtClean="0">
                <a:latin typeface="Garamond" pitchFamily="18" charset="0"/>
              </a:rPr>
              <a:t> </a:t>
            </a:r>
            <a:r>
              <a:rPr lang="en-CA" sz="3000" b="1" dirty="0" smtClean="0">
                <a:latin typeface="Garamond" pitchFamily="18" charset="0"/>
              </a:rPr>
              <a:t>M_________________</a:t>
            </a:r>
            <a:r>
              <a:rPr lang="en-CA" sz="3000" dirty="0" smtClean="0">
                <a:latin typeface="Garamond" pitchFamily="18" charset="0"/>
              </a:rPr>
              <a:t>: The productive use that managers make of their time.</a:t>
            </a:r>
          </a:p>
          <a:p>
            <a:pPr marL="1314450" lvl="2" indent="-514350">
              <a:buFont typeface="Garamond" pitchFamily="18" charset="0"/>
              <a:buChar char="▬"/>
            </a:pPr>
            <a:r>
              <a:rPr lang="en-CA" sz="2800" dirty="0" smtClean="0">
                <a:latin typeface="Garamond" pitchFamily="18" charset="0"/>
              </a:rPr>
              <a:t>Paperwork, Telephone, </a:t>
            </a:r>
            <a:r>
              <a:rPr lang="en-CA" sz="2800" b="1" i="1" dirty="0" smtClean="0">
                <a:latin typeface="Garamond" pitchFamily="18" charset="0"/>
              </a:rPr>
              <a:t>Meetings and Email</a:t>
            </a:r>
            <a:endParaRPr lang="en-CA" sz="2600" i="1" dirty="0" smtClean="0">
              <a:latin typeface="Garamond" pitchFamily="18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b="1" dirty="0" smtClean="0">
                <a:latin typeface="Garamond" pitchFamily="18" charset="0"/>
              </a:rPr>
              <a:t>D____________-M__________</a:t>
            </a:r>
            <a:r>
              <a:rPr lang="en-CA" sz="3000" dirty="0" smtClean="0">
                <a:latin typeface="Garamond" pitchFamily="18" charset="0"/>
              </a:rPr>
              <a:t>: Choosing one alternative from among several options.</a:t>
            </a:r>
          </a:p>
          <a:p>
            <a:pPr marL="1314450" lvl="2" indent="-514350">
              <a:buFont typeface="Garamond" pitchFamily="18" charset="0"/>
              <a:buChar char="▬"/>
            </a:pPr>
            <a:r>
              <a:rPr lang="en-CA" sz="2200" dirty="0" smtClean="0">
                <a:latin typeface="Garamond" pitchFamily="18" charset="0"/>
              </a:rPr>
              <a:t>Decision-making skills are the skills in defining problems* and selecting the best courses* of action…</a:t>
            </a:r>
            <a:endParaRPr lang="en-US" sz="2200" dirty="0" smtClean="0">
              <a:latin typeface="Garamond" pitchFamily="18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endParaRPr lang="en-CA" sz="30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dirty="0" smtClean="0"/>
          </a:p>
          <a:p>
            <a:pPr lvl="1"/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19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2089100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EF7CFEEC-6567-4561-8333-90EE5C15DB36}" type="slidenum">
              <a:rPr lang="en-US" smtClean="0">
                <a:latin typeface="Arial Black" pitchFamily="34" charset="0"/>
              </a:rPr>
              <a:pPr eaLnBrk="1" hangingPunct="1"/>
              <a:t>20</a:t>
            </a:fld>
            <a:endParaRPr lang="en-US" smtClean="0">
              <a:latin typeface="Arial Black" pitchFamily="34" charset="0"/>
            </a:endParaRPr>
          </a:p>
        </p:txBody>
      </p:sp>
      <p:sp>
        <p:nvSpPr>
          <p:cNvPr id="2765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2700" dirty="0" smtClean="0">
                <a:latin typeface="Copperplate Gothic Bold" pitchFamily="34" charset="0"/>
              </a:rPr>
              <a:t>Conceptual Human and Technical Skills Needed by Three Levels of Management</a:t>
            </a:r>
          </a:p>
        </p:txBody>
      </p:sp>
      <p:pic>
        <p:nvPicPr>
          <p:cNvPr id="27652" name="Picture 3" descr="Fig010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1268761"/>
            <a:ext cx="7717823" cy="54532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781385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2800" dirty="0">
                <a:solidFill>
                  <a:prstClr val="black"/>
                </a:solidFill>
                <a:latin typeface="Copperplate Gothic Bold" pitchFamily="34" charset="0"/>
              </a:rPr>
              <a:t>The Rational Decision Making Process</a:t>
            </a:r>
            <a:endParaRPr lang="fr-CA" sz="2800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92500" lnSpcReduction="10000"/>
          </a:bodyPr>
          <a:lstStyle/>
          <a:p>
            <a:r>
              <a:rPr lang="en-CA" dirty="0" smtClean="0">
                <a:latin typeface="Garamond" pitchFamily="18" charset="0"/>
              </a:rPr>
              <a:t>The sparkle : ________________________________________________________________________________</a:t>
            </a:r>
          </a:p>
          <a:p>
            <a:r>
              <a:rPr lang="en-CA" dirty="0" smtClean="0">
                <a:latin typeface="Garamond" pitchFamily="18" charset="0"/>
              </a:rPr>
              <a:t>The stimulus for a decision maybe either a ___________ or an ___________________.</a:t>
            </a:r>
          </a:p>
          <a:p>
            <a:r>
              <a:rPr lang="en-CA" dirty="0" smtClean="0">
                <a:latin typeface="Garamond" pitchFamily="18" charset="0"/>
              </a:rPr>
              <a:t>______________ ____________: A decision that is necessary when actual results do not conform to those expected.</a:t>
            </a:r>
          </a:p>
          <a:p>
            <a:r>
              <a:rPr lang="en-CA" dirty="0" smtClean="0">
                <a:latin typeface="Garamond" pitchFamily="18" charset="0"/>
              </a:rPr>
              <a:t>________________ ___________: Taking new initiatives or doing a current activity more efficiently even no problem exists.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21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200967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2800" dirty="0" smtClean="0">
                <a:latin typeface="Copperplate Gothic Light" pitchFamily="34" charset="0"/>
              </a:rPr>
              <a:t>The Rational Decision </a:t>
            </a:r>
            <a:r>
              <a:rPr lang="en-CA" sz="2800" dirty="0">
                <a:latin typeface="Copperplate Gothic Light" pitchFamily="34" charset="0"/>
              </a:rPr>
              <a:t>M</a:t>
            </a:r>
            <a:r>
              <a:rPr lang="en-CA" sz="2800" dirty="0" smtClean="0">
                <a:latin typeface="Copperplate Gothic Light" pitchFamily="34" charset="0"/>
              </a:rPr>
              <a:t>aking </a:t>
            </a:r>
            <a:r>
              <a:rPr lang="en-CA" sz="2800" dirty="0">
                <a:latin typeface="Copperplate Gothic Light" pitchFamily="34" charset="0"/>
              </a:rPr>
              <a:t>P</a:t>
            </a:r>
            <a:r>
              <a:rPr lang="en-CA" sz="2800" dirty="0" smtClean="0">
                <a:latin typeface="Copperplate Gothic Light" pitchFamily="34" charset="0"/>
              </a:rPr>
              <a:t>rocess</a:t>
            </a:r>
            <a:endParaRPr lang="fr-CA" sz="2800" dirty="0">
              <a:latin typeface="Copperplate Gothic Light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CA" u="sng" dirty="0" smtClean="0">
                <a:latin typeface="Garamond" pitchFamily="18" charset="0"/>
              </a:rPr>
              <a:t>Step 1 </a:t>
            </a:r>
            <a:r>
              <a:rPr lang="en-CA" dirty="0" smtClean="0">
                <a:latin typeface="Garamond" pitchFamily="18" charset="0"/>
              </a:rPr>
              <a:t>: ___________________________________</a:t>
            </a:r>
          </a:p>
          <a:p>
            <a:pPr marL="0" indent="0">
              <a:buNone/>
            </a:pPr>
            <a:r>
              <a:rPr lang="en-CA" dirty="0" smtClean="0">
                <a:latin typeface="Garamond" pitchFamily="18" charset="0"/>
              </a:rPr>
              <a:t>__________________________________________</a:t>
            </a:r>
          </a:p>
          <a:p>
            <a:pPr>
              <a:buFontTx/>
              <a:buChar char="-"/>
            </a:pPr>
            <a:r>
              <a:rPr lang="en-CA" dirty="0" smtClean="0">
                <a:latin typeface="Garamond" pitchFamily="18" charset="0"/>
              </a:rPr>
              <a:t>Stimulus +/-</a:t>
            </a:r>
          </a:p>
          <a:p>
            <a:pPr marL="0" indent="0">
              <a:buNone/>
            </a:pPr>
            <a:r>
              <a:rPr lang="en-CA" u="sng" dirty="0" smtClean="0">
                <a:latin typeface="Garamond" pitchFamily="18" charset="0"/>
              </a:rPr>
              <a:t>Step 2 </a:t>
            </a:r>
            <a:r>
              <a:rPr lang="en-CA" dirty="0" smtClean="0">
                <a:latin typeface="Garamond" pitchFamily="18" charset="0"/>
              </a:rPr>
              <a:t>: ___________________________________</a:t>
            </a:r>
          </a:p>
          <a:p>
            <a:pPr>
              <a:buFontTx/>
              <a:buChar char="-"/>
            </a:pPr>
            <a:r>
              <a:rPr lang="en-CA" dirty="0" smtClean="0">
                <a:latin typeface="Garamond" pitchFamily="18" charset="0"/>
              </a:rPr>
              <a:t>Obvious and creative</a:t>
            </a:r>
          </a:p>
          <a:p>
            <a:pPr>
              <a:buFontTx/>
              <a:buChar char="-"/>
            </a:pPr>
            <a:r>
              <a:rPr lang="en-CA" dirty="0" smtClean="0">
                <a:latin typeface="Garamond" pitchFamily="18" charset="0"/>
              </a:rPr>
              <a:t>The more important the decision, the more alternatives should be generated.</a:t>
            </a:r>
          </a:p>
          <a:p>
            <a:pPr>
              <a:buFontTx/>
              <a:buChar char="-"/>
            </a:pPr>
            <a:r>
              <a:rPr lang="en-CA" dirty="0" smtClean="0">
                <a:latin typeface="Garamond" pitchFamily="18" charset="0"/>
              </a:rPr>
              <a:t>Factors such as legal restrictions, moral and ethical norms and available technology can limit alternatives.</a:t>
            </a:r>
          </a:p>
          <a:p>
            <a:pPr marL="0" indent="0">
              <a:buNone/>
            </a:pPr>
            <a:endParaRPr lang="en-CA" dirty="0" smtClean="0"/>
          </a:p>
          <a:p>
            <a:pPr marL="0" indent="0">
              <a:buNone/>
            </a:pPr>
            <a:endParaRPr lang="fr-CA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22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50858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2800" dirty="0">
                <a:solidFill>
                  <a:prstClr val="black"/>
                </a:solidFill>
                <a:latin typeface="Copperplate Gothic Light" pitchFamily="34" charset="0"/>
              </a:rPr>
              <a:t>The Rational Decision Making Process</a:t>
            </a:r>
            <a:endParaRPr lang="fr-CA" sz="2800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503001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CA" u="sng" dirty="0" smtClean="0">
                <a:latin typeface="Garamond" pitchFamily="18" charset="0"/>
              </a:rPr>
              <a:t>Step 3</a:t>
            </a:r>
            <a:r>
              <a:rPr lang="en-CA" dirty="0" smtClean="0">
                <a:latin typeface="Garamond" pitchFamily="18" charset="0"/>
              </a:rPr>
              <a:t> : ___________________________________</a:t>
            </a:r>
          </a:p>
          <a:p>
            <a:pPr>
              <a:buFontTx/>
              <a:buChar char="-"/>
            </a:pPr>
            <a:r>
              <a:rPr lang="en-CA" dirty="0" smtClean="0">
                <a:latin typeface="Garamond" pitchFamily="18" charset="0"/>
              </a:rPr>
              <a:t>Feasibility, satisfactoriness and consequences</a:t>
            </a:r>
          </a:p>
          <a:p>
            <a:pPr marL="0" indent="0">
              <a:buNone/>
            </a:pPr>
            <a:endParaRPr lang="en-CA" dirty="0" smtClean="0">
              <a:latin typeface="Garamond" pitchFamily="18" charset="0"/>
            </a:endParaRPr>
          </a:p>
          <a:p>
            <a:pPr marL="0" indent="0">
              <a:buNone/>
            </a:pPr>
            <a:r>
              <a:rPr lang="en-CA" u="sng" dirty="0" smtClean="0">
                <a:latin typeface="Garamond" pitchFamily="18" charset="0"/>
              </a:rPr>
              <a:t>Step 4</a:t>
            </a:r>
            <a:r>
              <a:rPr lang="en-CA" dirty="0" smtClean="0">
                <a:latin typeface="Garamond" pitchFamily="18" charset="0"/>
              </a:rPr>
              <a:t> : ___________________________________</a:t>
            </a:r>
          </a:p>
          <a:p>
            <a:pPr>
              <a:buFontTx/>
              <a:buChar char="-"/>
            </a:pPr>
            <a:r>
              <a:rPr lang="en-CA" dirty="0" smtClean="0">
                <a:latin typeface="Garamond" pitchFamily="18" charset="0"/>
              </a:rPr>
              <a:t>Choose the alternative that best fits the managers solution</a:t>
            </a:r>
          </a:p>
          <a:p>
            <a:pPr>
              <a:buFontTx/>
              <a:buChar char="-"/>
            </a:pPr>
            <a:r>
              <a:rPr lang="en-CA" dirty="0" smtClean="0">
                <a:latin typeface="Garamond" pitchFamily="18" charset="0"/>
              </a:rPr>
              <a:t>It is the real crux of decision making</a:t>
            </a:r>
          </a:p>
          <a:p>
            <a:pPr>
              <a:buFontTx/>
              <a:buChar char="-"/>
            </a:pPr>
            <a:r>
              <a:rPr lang="en-CA" dirty="0" smtClean="0">
                <a:latin typeface="Garamond" pitchFamily="18" charset="0"/>
              </a:rPr>
              <a:t>Decision makers should also remember that finding multiple acceptable alternatives maybe possible, so selecting just one alternative and rejecting all others might not be a good decision.</a:t>
            </a:r>
            <a:endParaRPr lang="fr-CA" dirty="0">
              <a:latin typeface="Garamond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23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1123158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2800" dirty="0">
                <a:solidFill>
                  <a:prstClr val="black"/>
                </a:solidFill>
                <a:latin typeface="Copperplate Gothic Light" pitchFamily="34" charset="0"/>
              </a:rPr>
              <a:t>The Rational Decision Making Process</a:t>
            </a:r>
            <a:endParaRPr lang="fr-CA" sz="2800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CA" u="sng" dirty="0" smtClean="0">
                <a:latin typeface="Garamond" pitchFamily="18" charset="0"/>
              </a:rPr>
              <a:t>Step 5 </a:t>
            </a:r>
            <a:r>
              <a:rPr lang="en-CA" dirty="0" smtClean="0">
                <a:latin typeface="Garamond" pitchFamily="18" charset="0"/>
              </a:rPr>
              <a:t>: ___________________________________</a:t>
            </a:r>
          </a:p>
          <a:p>
            <a:pPr marL="0" indent="0">
              <a:buNone/>
            </a:pPr>
            <a:r>
              <a:rPr lang="en-CA" dirty="0" smtClean="0">
                <a:latin typeface="Garamond" pitchFamily="18" charset="0"/>
              </a:rPr>
              <a:t>__________________________________________</a:t>
            </a:r>
          </a:p>
          <a:p>
            <a:pPr>
              <a:buFontTx/>
              <a:buChar char="-"/>
            </a:pPr>
            <a:r>
              <a:rPr lang="en-CA" dirty="0" smtClean="0">
                <a:latin typeface="Garamond" pitchFamily="18" charset="0"/>
              </a:rPr>
              <a:t>The chosen alternative is implemented into the organizational system</a:t>
            </a:r>
          </a:p>
          <a:p>
            <a:pPr>
              <a:buFontTx/>
              <a:buChar char="-"/>
            </a:pPr>
            <a:r>
              <a:rPr lang="en-CA" dirty="0" smtClean="0">
                <a:latin typeface="Garamond" pitchFamily="18" charset="0"/>
              </a:rPr>
              <a:t>One of the key things that managers must deal with during implementation is employee resistance to change</a:t>
            </a:r>
          </a:p>
          <a:p>
            <a:pPr>
              <a:buFontTx/>
              <a:buChar char="-"/>
            </a:pPr>
            <a:r>
              <a:rPr lang="en-CA" dirty="0" smtClean="0">
                <a:latin typeface="Garamond" pitchFamily="18" charset="0"/>
              </a:rPr>
              <a:t>The reason for such resistance include insecurity, inconvenience and fear of the unknown</a:t>
            </a:r>
          </a:p>
          <a:p>
            <a:pPr>
              <a:buFontTx/>
              <a:buChar char="-"/>
            </a:pPr>
            <a:r>
              <a:rPr lang="en-CA" dirty="0" smtClean="0">
                <a:latin typeface="Garamond" pitchFamily="18" charset="0"/>
              </a:rPr>
              <a:t>Unanticipated consequences are still possible  </a:t>
            </a:r>
            <a:endParaRPr lang="fr-CA" dirty="0">
              <a:latin typeface="Garamond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24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2531303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2800" dirty="0">
                <a:solidFill>
                  <a:prstClr val="black"/>
                </a:solidFill>
                <a:latin typeface="Copperplate Gothic Light" pitchFamily="34" charset="0"/>
              </a:rPr>
              <a:t>The Rational Decision Making Process</a:t>
            </a:r>
            <a:endParaRPr lang="fr-CA" sz="2800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CA" u="sng" dirty="0" smtClean="0">
                <a:latin typeface="Garamond" pitchFamily="18" charset="0"/>
              </a:rPr>
              <a:t>Step 6 </a:t>
            </a:r>
            <a:r>
              <a:rPr lang="en-CA" dirty="0" smtClean="0">
                <a:latin typeface="Garamond" pitchFamily="18" charset="0"/>
              </a:rPr>
              <a:t>: ___________________________________</a:t>
            </a:r>
          </a:p>
          <a:p>
            <a:pPr marL="0" indent="0">
              <a:buNone/>
            </a:pPr>
            <a:r>
              <a:rPr lang="en-CA" dirty="0" smtClean="0">
                <a:latin typeface="Garamond" pitchFamily="18" charset="0"/>
              </a:rPr>
              <a:t>__________________________________________</a:t>
            </a:r>
          </a:p>
          <a:p>
            <a:pPr>
              <a:buFontTx/>
              <a:buChar char="-"/>
            </a:pPr>
            <a:r>
              <a:rPr lang="en-CA" dirty="0" smtClean="0">
                <a:latin typeface="Garamond" pitchFamily="18" charset="0"/>
              </a:rPr>
              <a:t>The decision making process requires managers to :</a:t>
            </a:r>
          </a:p>
          <a:p>
            <a:pPr marL="0" indent="0">
              <a:buNone/>
            </a:pPr>
            <a:r>
              <a:rPr lang="en-CA" dirty="0" smtClean="0">
                <a:latin typeface="Garamond" pitchFamily="18" charset="0"/>
              </a:rPr>
              <a:t>1- ______________________________________________</a:t>
            </a:r>
          </a:p>
          <a:p>
            <a:pPr marL="0" indent="0">
              <a:buNone/>
            </a:pPr>
            <a:r>
              <a:rPr lang="en-CA" dirty="0" smtClean="0">
                <a:latin typeface="Garamond" pitchFamily="18" charset="0"/>
              </a:rPr>
              <a:t>______________________________________________</a:t>
            </a:r>
          </a:p>
          <a:p>
            <a:pPr marL="0" indent="0">
              <a:buNone/>
            </a:pPr>
            <a:r>
              <a:rPr lang="en-CA" dirty="0" smtClean="0">
                <a:latin typeface="Garamond" pitchFamily="18" charset="0"/>
              </a:rPr>
              <a:t>2- ____________________________________________</a:t>
            </a:r>
          </a:p>
          <a:p>
            <a:pPr marL="0" indent="0">
              <a:buNone/>
            </a:pPr>
            <a:r>
              <a:rPr lang="en-CA" dirty="0" smtClean="0">
                <a:latin typeface="Garamond" pitchFamily="18" charset="0"/>
              </a:rPr>
              <a:t>______________________________________________</a:t>
            </a:r>
          </a:p>
          <a:p>
            <a:pPr marL="0" indent="0">
              <a:buNone/>
            </a:pPr>
            <a:r>
              <a:rPr lang="en-CA" dirty="0" smtClean="0">
                <a:latin typeface="Garamond" pitchFamily="18" charset="0"/>
              </a:rPr>
              <a:t>3- Adopt an alternative that had previously been discarded</a:t>
            </a:r>
          </a:p>
          <a:p>
            <a:pPr marL="0" indent="0">
              <a:buNone/>
            </a:pPr>
            <a:r>
              <a:rPr lang="en-CA" dirty="0" smtClean="0">
                <a:latin typeface="Garamond" pitchFamily="18" charset="0"/>
              </a:rPr>
              <a:t>4- Recognize that the situation was not correctly defined to begin with and start the process all over again</a:t>
            </a:r>
            <a:endParaRPr lang="fr-CA" dirty="0">
              <a:latin typeface="Garamond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25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1503946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2800" dirty="0">
                <a:solidFill>
                  <a:prstClr val="black"/>
                </a:solidFill>
                <a:latin typeface="Copperplate Gothic Light" pitchFamily="34" charset="0"/>
              </a:rPr>
              <a:t>The Rational Decision Making Process</a:t>
            </a:r>
            <a:endParaRPr lang="fr-CA" sz="2800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CA" u="sng" dirty="0" smtClean="0">
                <a:latin typeface="Garamond" pitchFamily="18" charset="0"/>
              </a:rPr>
              <a:t>Step 6 </a:t>
            </a:r>
            <a:r>
              <a:rPr lang="en-CA" dirty="0" smtClean="0">
                <a:latin typeface="Garamond" pitchFamily="18" charset="0"/>
              </a:rPr>
              <a:t>: ___________________________________</a:t>
            </a:r>
          </a:p>
          <a:p>
            <a:pPr marL="0" indent="0">
              <a:buNone/>
            </a:pPr>
            <a:r>
              <a:rPr lang="en-CA" dirty="0" smtClean="0">
                <a:latin typeface="Garamond" pitchFamily="18" charset="0"/>
              </a:rPr>
              <a:t>__________________________________________</a:t>
            </a:r>
          </a:p>
          <a:p>
            <a:pPr>
              <a:buFontTx/>
              <a:buChar char="-"/>
            </a:pPr>
            <a:r>
              <a:rPr lang="en-CA" dirty="0" smtClean="0">
                <a:latin typeface="Garamond" pitchFamily="18" charset="0"/>
              </a:rPr>
              <a:t>The decision making process requires managers to :</a:t>
            </a:r>
          </a:p>
          <a:p>
            <a:pPr marL="0" indent="0">
              <a:buNone/>
            </a:pPr>
            <a:r>
              <a:rPr lang="en-CA" dirty="0" smtClean="0">
                <a:latin typeface="Garamond" pitchFamily="18" charset="0"/>
              </a:rPr>
              <a:t>3- ______________________________________________</a:t>
            </a:r>
          </a:p>
          <a:p>
            <a:pPr marL="0" indent="0">
              <a:buNone/>
            </a:pPr>
            <a:r>
              <a:rPr lang="en-CA" dirty="0" smtClean="0">
                <a:latin typeface="Garamond" pitchFamily="18" charset="0"/>
              </a:rPr>
              <a:t>______________________________________________</a:t>
            </a:r>
          </a:p>
          <a:p>
            <a:pPr marL="0" indent="0">
              <a:buNone/>
            </a:pPr>
            <a:r>
              <a:rPr lang="en-CA" dirty="0" smtClean="0">
                <a:latin typeface="Garamond" pitchFamily="18" charset="0"/>
              </a:rPr>
              <a:t>4- ____________________________________________</a:t>
            </a:r>
          </a:p>
          <a:p>
            <a:pPr marL="0" indent="0">
              <a:buNone/>
            </a:pPr>
            <a:r>
              <a:rPr lang="en-CA" dirty="0" smtClean="0">
                <a:latin typeface="Garamond" pitchFamily="18" charset="0"/>
              </a:rPr>
              <a:t>______________________________________________</a:t>
            </a:r>
          </a:p>
          <a:p>
            <a:pPr marL="0" indent="0">
              <a:buNone/>
            </a:pPr>
            <a:r>
              <a:rPr lang="en-CA" dirty="0" smtClean="0">
                <a:latin typeface="Garamond" pitchFamily="18" charset="0"/>
              </a:rPr>
              <a:t>______________________________________________</a:t>
            </a:r>
            <a:endParaRPr lang="fr-CA" dirty="0">
              <a:latin typeface="Garamond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26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688430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200" dirty="0" smtClean="0">
                <a:latin typeface="Copperplate Gothic Bold" pitchFamily="34" charset="0"/>
              </a:rPr>
              <a:t>The </a:t>
            </a:r>
            <a:r>
              <a:rPr lang="en-CA" sz="3600" b="1" dirty="0" smtClean="0">
                <a:latin typeface="Copperplate Gothic Bold" pitchFamily="34" charset="0"/>
              </a:rPr>
              <a:t>Behavioural</a:t>
            </a:r>
            <a:r>
              <a:rPr lang="en-CA" sz="3600" dirty="0" smtClean="0">
                <a:latin typeface="Copperplate Gothic Bold" pitchFamily="34" charset="0"/>
              </a:rPr>
              <a:t>  </a:t>
            </a:r>
            <a:r>
              <a:rPr lang="en-CA" sz="3600" b="1" dirty="0" smtClean="0">
                <a:latin typeface="Copperplate Gothic Bold" pitchFamily="34" charset="0"/>
              </a:rPr>
              <a:t>Aspects</a:t>
            </a:r>
            <a:r>
              <a:rPr lang="en-CA" sz="3600" dirty="0" smtClean="0">
                <a:latin typeface="Copperplate Gothic Bold" pitchFamily="34" charset="0"/>
              </a:rPr>
              <a:t> </a:t>
            </a:r>
            <a:r>
              <a:rPr lang="en-CA" sz="3200" dirty="0" smtClean="0">
                <a:latin typeface="Copperplate Gothic Bold" pitchFamily="34" charset="0"/>
              </a:rPr>
              <a:t>of Decision Making</a:t>
            </a:r>
            <a:endParaRPr lang="fr-CA" sz="3200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700808"/>
            <a:ext cx="8424936" cy="4968552"/>
          </a:xfrm>
        </p:spPr>
        <p:txBody>
          <a:bodyPr>
            <a:normAutofit/>
          </a:bodyPr>
          <a:lstStyle/>
          <a:p>
            <a:r>
              <a:rPr lang="en-CA" sz="2800" dirty="0" smtClean="0">
                <a:latin typeface="Garamond" pitchFamily="18" charset="0"/>
              </a:rPr>
              <a:t>_________________ and _________________ factors often influence managerial decision making.</a:t>
            </a:r>
          </a:p>
          <a:p>
            <a:pPr marL="0" indent="0">
              <a:buNone/>
            </a:pPr>
            <a:r>
              <a:rPr lang="en-CA" sz="2800" dirty="0" smtClean="0">
                <a:latin typeface="Garamond" pitchFamily="18" charset="0"/>
              </a:rPr>
              <a:t>1. Organisational politics: _________________________</a:t>
            </a:r>
          </a:p>
          <a:p>
            <a:pPr marL="0" indent="0">
              <a:buNone/>
            </a:pPr>
            <a:r>
              <a:rPr lang="en-CA" sz="2800" dirty="0" smtClean="0">
                <a:latin typeface="Garamond" pitchFamily="18" charset="0"/>
              </a:rPr>
              <a:t>_____________________________________________</a:t>
            </a:r>
          </a:p>
          <a:p>
            <a:pPr marL="0" indent="0">
              <a:buNone/>
            </a:pPr>
            <a:r>
              <a:rPr lang="en-CA" sz="2800" dirty="0" smtClean="0">
                <a:latin typeface="Garamond" pitchFamily="18" charset="0"/>
              </a:rPr>
              <a:t>_____________________________________________ (O__________________ power and P__________ power)</a:t>
            </a:r>
          </a:p>
          <a:p>
            <a:pPr marL="0" indent="0">
              <a:buNone/>
            </a:pPr>
            <a:endParaRPr lang="en-CA" sz="2800" dirty="0" smtClean="0">
              <a:latin typeface="Garamond" pitchFamily="18" charset="0"/>
            </a:endParaRPr>
          </a:p>
          <a:p>
            <a:pPr marL="0" indent="0">
              <a:buNone/>
            </a:pPr>
            <a:r>
              <a:rPr lang="en-CA" sz="2800" dirty="0" smtClean="0">
                <a:latin typeface="Garamond" pitchFamily="18" charset="0"/>
              </a:rPr>
              <a:t>2. Intuition: ___________________________________</a:t>
            </a:r>
          </a:p>
          <a:p>
            <a:pPr marL="0" indent="0">
              <a:buNone/>
            </a:pPr>
            <a:r>
              <a:rPr lang="en-CA" sz="2800" dirty="0" smtClean="0">
                <a:latin typeface="Garamond" pitchFamily="18" charset="0"/>
              </a:rPr>
              <a:t>__________________________________________________________________________________________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27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1616130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CA" sz="3200" dirty="0">
                <a:solidFill>
                  <a:prstClr val="black"/>
                </a:solidFill>
                <a:latin typeface="Copperplate Gothic Light" pitchFamily="34" charset="0"/>
              </a:rPr>
              <a:t>The Behavioural Aspects of Decision Making</a:t>
            </a:r>
            <a:endParaRPr lang="fr-CA" sz="3200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CA" dirty="0" smtClean="0">
                <a:latin typeface="Garamond" pitchFamily="18" charset="0"/>
              </a:rPr>
              <a:t>3. ___________________________: When a manager makes a decision and then remains committed to its implementation in spite of clear evidence that it was a bad decision.</a:t>
            </a:r>
          </a:p>
          <a:p>
            <a:pPr marL="0" indent="0">
              <a:buNone/>
            </a:pPr>
            <a:r>
              <a:rPr lang="en-CA" dirty="0" smtClean="0">
                <a:latin typeface="Garamond" pitchFamily="18" charset="0"/>
              </a:rPr>
              <a:t>4. ___________________________: How much a manager is willing to gamble when making decisions. (Take risk?)</a:t>
            </a:r>
            <a:endParaRPr lang="fr-CA" dirty="0">
              <a:latin typeface="Garamond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28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1933271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CA" sz="36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Light" pitchFamily="34" charset="0"/>
              </a:rPr>
              <a:t>Chapter 1 ~ PART II</a:t>
            </a:r>
            <a:endParaRPr lang="fr-C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84784"/>
            <a:ext cx="8424936" cy="495801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CA" dirty="0">
              <a:latin typeface="Garamond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29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xmlns="" val="4083841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592</TotalTime>
  <Words>1306</Words>
  <Application>Microsoft Office PowerPoint</Application>
  <PresentationFormat>全屏显示(4:3)</PresentationFormat>
  <Paragraphs>228</Paragraphs>
  <Slides>29</Slides>
  <Notes>5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30" baseType="lpstr">
      <vt:lpstr>Office Theme</vt:lpstr>
      <vt:lpstr>ADM1300~W2 Chapter 1</vt:lpstr>
      <vt:lpstr>Managers and Managing Managing the Business Enterprise</vt:lpstr>
      <vt:lpstr>Part II Managers and Managing Managing the Business Enterprise</vt:lpstr>
      <vt:lpstr>Efficiency, Effectiveness, and Performance in Organizations  </vt:lpstr>
      <vt:lpstr>Part II Managers and Managing Managing the Business Enterprise</vt:lpstr>
      <vt:lpstr>Part II Managers and Managing Managing the Business Enterprise</vt:lpstr>
      <vt:lpstr>Part II Managers and Managing Managing the Business Enterprise</vt:lpstr>
      <vt:lpstr>Part II Managers and Managing Managing the Business Enterprise</vt:lpstr>
      <vt:lpstr>Management Hierarchy </vt:lpstr>
      <vt:lpstr>Part II Managers and Managing Managing the Business Enterprise</vt:lpstr>
      <vt:lpstr>Part II Managers and Managing Managing the Business Enterprise</vt:lpstr>
      <vt:lpstr>Part II Managers and Managing Managing the Business Enterprise</vt:lpstr>
      <vt:lpstr>Four Functions of Management</vt:lpstr>
      <vt:lpstr>Relative Amount of Time That Managers Spend on the Four Managerial Functions</vt:lpstr>
      <vt:lpstr>Part II Managers and Managing Managing the Business Enterprise</vt:lpstr>
      <vt:lpstr>Part II Managers and Managing Managing the Business Enterprise</vt:lpstr>
      <vt:lpstr>Part II Managers and Managing Managing the Business Enterprise</vt:lpstr>
      <vt:lpstr>Part II Managers and Managing Managing the Business Enterprise</vt:lpstr>
      <vt:lpstr>Part II Managers and Managing Managing the Business Enterprise</vt:lpstr>
      <vt:lpstr>Conceptual Human and Technical Skills Needed by Three Levels of Management</vt:lpstr>
      <vt:lpstr>The Rational Decision Making Process</vt:lpstr>
      <vt:lpstr>The Rational Decision Making Process</vt:lpstr>
      <vt:lpstr>The Rational Decision Making Process</vt:lpstr>
      <vt:lpstr>The Rational Decision Making Process</vt:lpstr>
      <vt:lpstr>The Rational Decision Making Process</vt:lpstr>
      <vt:lpstr>The Rational Decision Making Process</vt:lpstr>
      <vt:lpstr>The Behavioural  Aspects of Decision Making</vt:lpstr>
      <vt:lpstr>The Behavioural Aspects of Decision Making</vt:lpstr>
      <vt:lpstr>Chapter 1 ~ PART II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ADM1300~W2</dc:title>
  <dc:creator>.:.</dc:creator>
  <cp:lastModifiedBy>think</cp:lastModifiedBy>
  <cp:revision>74</cp:revision>
  <dcterms:created xsi:type="dcterms:W3CDTF">2011-09-13T16:26:29Z</dcterms:created>
  <dcterms:modified xsi:type="dcterms:W3CDTF">2011-09-19T01:26:42Z</dcterms:modified>
</cp:coreProperties>
</file>