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77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36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9BC4E3FE-4225-451B-899D-A07F8BD1C6FE}" type="datetimeFigureOut">
              <a:rPr lang="en-US"/>
              <a:pPr>
                <a:defRPr/>
              </a:pPr>
              <a:t>9/18/2008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CA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CA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9C75223-F4A7-4EC7-82E0-C7841433C019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153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728559D-A425-4826-A00C-3CB13E73470D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F8C5CFC-DBEE-402E-A1BD-712F1C1D243D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C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30F98BF-E91D-46D1-BB6B-E659D10B4677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C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2150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93E848A-79E4-4BD5-816E-D1ABB05AD440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C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2355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2061096-6E99-4042-BD30-DFBD52B2B8FF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C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2560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1AB8BA5-5F47-40FD-922C-C914511BC945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C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2765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833357A-1165-42A0-BFD7-AD57D617828E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C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2969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FF6E760-62A0-4ECD-87AB-9B39244227CA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176E11F-9D92-477F-B7BF-41E549A7F187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3379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D492458-A985-403F-AF40-3E929DE855BC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C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3584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DCA8C0F-B359-4151-B663-7270F66532C4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3789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5C2C77A-94B4-48EB-8881-BC43A9CB3F0D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CA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3993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00E18DA-CF9A-49E3-B84A-05CA9D5CCDDF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CA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4198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0EC7F62-2CDC-40D6-8B3B-654C8D5B1445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CA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4403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4B8A2B3-4135-4A88-B9B4-BA0B67630FA2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CA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4608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86ED4EF-F634-46DD-9536-4225D9A4AD55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CA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4813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3001816-0233-47AC-9FAF-3F8DE8D1881B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5017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037BA41-31B7-4011-B0B8-271ECCAE46B0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n-CA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5222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7996936-7435-4441-80F3-0E9058E8454A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n-CA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5427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7BAD72D-B943-4B91-942F-72A53CAC3F9F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n-CA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563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15BC68C-1B0C-47A3-98D1-B24937B5309E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n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0D1526-CC6F-4365-8425-4112CB56A13E}" type="datetimeFigureOut">
              <a:rPr lang="en-US"/>
              <a:pPr>
                <a:defRPr/>
              </a:pPr>
              <a:t>9/18/2008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5A7D0C-63D0-42F9-AE69-EC1DA850A7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E195E-AEE2-42DC-9CE0-8A265B3BB53D}" type="datetimeFigureOut">
              <a:rPr lang="en-US"/>
              <a:pPr>
                <a:defRPr/>
              </a:pPr>
              <a:t>9/18/2008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47091-F87F-4587-AAB2-15CD148C65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9F977B-C272-4283-BE94-E5683F24F0E8}" type="datetimeFigureOut">
              <a:rPr lang="en-US"/>
              <a:pPr>
                <a:defRPr/>
              </a:pPr>
              <a:t>9/18/2008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3A6371-CD78-43F9-9FE8-78517D5598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57E7D-901F-474F-9ABC-3903B5D1F9B6}" type="datetimeFigureOut">
              <a:rPr lang="en-US"/>
              <a:pPr>
                <a:defRPr/>
              </a:pPr>
              <a:t>9/18/2008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CD80D1-8C6C-43BB-BB56-BD2D72C41F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11E53B-AF00-4277-BEB2-6F491DCC2163}" type="datetimeFigureOut">
              <a:rPr lang="en-US"/>
              <a:pPr>
                <a:defRPr/>
              </a:pPr>
              <a:t>9/18/2008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6FF0F-2343-4FF0-894E-DD7E83DB92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19B7E4-6625-43A7-99DB-4316FA1A0995}" type="datetimeFigureOut">
              <a:rPr lang="en-US"/>
              <a:pPr>
                <a:defRPr/>
              </a:pPr>
              <a:t>9/18/2008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3EB53-969A-43D9-B9B5-793E7D666F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566A37-C5F8-4D4A-A3C5-E78025FAF50E}" type="datetimeFigureOut">
              <a:rPr lang="en-US"/>
              <a:pPr>
                <a:defRPr/>
              </a:pPr>
              <a:t>9/18/2008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D0CFFD-5FF7-4664-890A-E335A2982E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99DB1B-F639-4298-98B9-1866483FEB08}" type="datetimeFigureOut">
              <a:rPr lang="en-US"/>
              <a:pPr>
                <a:defRPr/>
              </a:pPr>
              <a:t>9/18/2008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49BC3-6803-4DC1-B679-BF07B2593C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15E181-6F15-487C-A3A2-2B2EF79F6F38}" type="datetimeFigureOut">
              <a:rPr lang="en-US"/>
              <a:pPr>
                <a:defRPr/>
              </a:pPr>
              <a:t>9/18/2008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19A83F-6B8C-4DE9-BBA0-95BA034786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FD28A-8F75-4C38-8879-BEFDB8044F81}" type="datetimeFigureOut">
              <a:rPr lang="en-US"/>
              <a:pPr>
                <a:defRPr/>
              </a:pPr>
              <a:t>9/18/2008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9E8C2A-80AA-4543-A873-778AC043EA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AC408A-6B83-4315-909B-58E94AF11FB9}" type="datetimeFigureOut">
              <a:rPr lang="en-US"/>
              <a:pPr>
                <a:defRPr/>
              </a:pPr>
              <a:t>9/18/2008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C67A83-728C-40D8-AFDD-195C197BFE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FCFCD63-E53A-44E6-9615-57C186FA3950}" type="datetimeFigureOut">
              <a:rPr lang="en-US"/>
              <a:pPr>
                <a:defRPr/>
              </a:pPr>
              <a:t>9/18/2008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078EB63-1E20-4CDC-8E4D-C43C0BEE9A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2590800"/>
            <a:ext cx="7772400" cy="1470025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sz="6600" b="1" dirty="0" smtClean="0">
                <a:solidFill>
                  <a:srgbClr val="C00000"/>
                </a:solidFill>
                <a:latin typeface="FrankRuehl" pitchFamily="34" charset="-79"/>
                <a:cs typeface="FrankRuehl" pitchFamily="34" charset="-79"/>
              </a:rPr>
              <a:t>Topic #1</a:t>
            </a:r>
            <a:r>
              <a:rPr lang="en-CA" sz="6600" b="1" dirty="0" smtClean="0">
                <a:solidFill>
                  <a:schemeClr val="accent3">
                    <a:lumMod val="75000"/>
                  </a:schemeClr>
                </a:solidFill>
                <a:latin typeface="FrankRuehl" pitchFamily="34" charset="-79"/>
                <a:cs typeface="FrankRuehl" pitchFamily="34" charset="-79"/>
              </a:rPr>
              <a:t/>
            </a:r>
            <a:br>
              <a:rPr lang="en-CA" sz="6600" b="1" dirty="0" smtClean="0">
                <a:solidFill>
                  <a:schemeClr val="accent3">
                    <a:lumMod val="75000"/>
                  </a:schemeClr>
                </a:solidFill>
                <a:latin typeface="FrankRuehl" pitchFamily="34" charset="-79"/>
                <a:cs typeface="FrankRuehl" pitchFamily="34" charset="-79"/>
              </a:rPr>
            </a:br>
            <a:r>
              <a:rPr lang="en-CA" sz="6600" b="1" dirty="0" smtClean="0">
                <a:solidFill>
                  <a:schemeClr val="accent3">
                    <a:lumMod val="75000"/>
                  </a:schemeClr>
                </a:solidFill>
                <a:latin typeface="FrankRuehl" pitchFamily="34" charset="-79"/>
                <a:cs typeface="FrankRuehl" pitchFamily="34" charset="-79"/>
              </a:rPr>
              <a:t>Structural Organization of </a:t>
            </a:r>
            <a:br>
              <a:rPr lang="en-CA" sz="6600" b="1" dirty="0" smtClean="0">
                <a:solidFill>
                  <a:schemeClr val="accent3">
                    <a:lumMod val="75000"/>
                  </a:schemeClr>
                </a:solidFill>
                <a:latin typeface="FrankRuehl" pitchFamily="34" charset="-79"/>
                <a:cs typeface="FrankRuehl" pitchFamily="34" charset="-79"/>
              </a:rPr>
            </a:br>
            <a:r>
              <a:rPr lang="en-CA" sz="6600" b="1" dirty="0" smtClean="0">
                <a:solidFill>
                  <a:schemeClr val="accent3">
                    <a:lumMod val="75000"/>
                  </a:schemeClr>
                </a:solidFill>
                <a:latin typeface="FrankRuehl" pitchFamily="34" charset="-79"/>
                <a:cs typeface="FrankRuehl" pitchFamily="34" charset="-79"/>
              </a:rPr>
              <a:t>the Human Body</a:t>
            </a:r>
            <a:br>
              <a:rPr lang="en-CA" sz="6600" b="1" dirty="0" smtClean="0">
                <a:solidFill>
                  <a:schemeClr val="accent3">
                    <a:lumMod val="75000"/>
                  </a:schemeClr>
                </a:solidFill>
                <a:latin typeface="FrankRuehl" pitchFamily="34" charset="-79"/>
                <a:cs typeface="FrankRuehl" pitchFamily="34" charset="-79"/>
              </a:rPr>
            </a:br>
            <a:r>
              <a:rPr lang="en-CA" sz="6600" b="1" dirty="0" smtClean="0">
                <a:solidFill>
                  <a:srgbClr val="C00000"/>
                </a:solidFill>
                <a:latin typeface="FrankRuehl" pitchFamily="34" charset="-79"/>
                <a:cs typeface="FrankRuehl" pitchFamily="34" charset="-79"/>
              </a:rPr>
              <a:t>Part 2</a:t>
            </a:r>
            <a:endParaRPr lang="en-CA" sz="6600" b="1" dirty="0">
              <a:solidFill>
                <a:srgbClr val="C00000"/>
              </a:solidFill>
              <a:latin typeface="FrankRuehl" pitchFamily="34" charset="-79"/>
              <a:cs typeface="FrankRuehl" pitchFamily="34" charset="-79"/>
            </a:endParaRPr>
          </a:p>
        </p:txBody>
      </p:sp>
      <p:pic>
        <p:nvPicPr>
          <p:cNvPr id="14338" name="Picture 2" descr="http://www.usd376.com/gs/staff/briard/kids%20web%20page/pictures/frontlef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228600"/>
            <a:ext cx="2222500" cy="223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sz="3200" b="1" dirty="0" smtClean="0">
                <a:solidFill>
                  <a:schemeClr val="accent3">
                    <a:lumMod val="50000"/>
                  </a:schemeClr>
                </a:solidFill>
              </a:rPr>
              <a:t>1.2 Cell and its organelles: </a:t>
            </a:r>
            <a:br>
              <a:rPr lang="en-CA" sz="3200" b="1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CA" sz="3200" b="1" dirty="0" smtClean="0">
                <a:solidFill>
                  <a:srgbClr val="C00000"/>
                </a:solidFill>
              </a:rPr>
              <a:t>Non-</a:t>
            </a:r>
            <a:r>
              <a:rPr lang="en-CA" sz="3200" b="1" dirty="0" err="1" smtClean="0">
                <a:solidFill>
                  <a:srgbClr val="C00000"/>
                </a:solidFill>
              </a:rPr>
              <a:t>membraneous</a:t>
            </a:r>
            <a:r>
              <a:rPr lang="en-CA" sz="3200" b="1" dirty="0" smtClean="0">
                <a:solidFill>
                  <a:srgbClr val="C00000"/>
                </a:solidFill>
              </a:rPr>
              <a:t> organelles - </a:t>
            </a:r>
            <a:r>
              <a:rPr lang="en-CA" sz="3200" b="1" dirty="0" err="1" smtClean="0">
                <a:solidFill>
                  <a:srgbClr val="C00000"/>
                </a:solidFill>
              </a:rPr>
              <a:t>Ribosomes</a:t>
            </a: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5029200"/>
          </a:xfrm>
        </p:spPr>
        <p:txBody>
          <a:bodyPr rtlCol="0">
            <a:normAutofit fontScale="92500" lnSpcReduction="20000"/>
          </a:bodyPr>
          <a:lstStyle/>
          <a:p>
            <a:pPr fontAlgn="auto">
              <a:lnSpc>
                <a:spcPct val="75000"/>
              </a:lnSpc>
              <a:spcBef>
                <a:spcPct val="5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sym typeface="CommonBullets" pitchFamily="34" charset="2"/>
              </a:rPr>
              <a:t>Structure: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sym typeface="CommonBullets" pitchFamily="34" charset="2"/>
              </a:rPr>
              <a:t>Small, dark-staining granules of protein</a:t>
            </a:r>
          </a:p>
          <a:p>
            <a:pPr fontAlgn="auto">
              <a:lnSpc>
                <a:spcPct val="75000"/>
              </a:lnSpc>
              <a:spcBef>
                <a:spcPct val="5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>
                <a:latin typeface="Times New Roman" pitchFamily="18" charset="0"/>
                <a:cs typeface="Times New Roman" pitchFamily="18" charset="0"/>
                <a:sym typeface="CommonBullets" pitchFamily="34" charset="2"/>
              </a:rPr>
              <a:t> +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  <a:sym typeface="CommonBullets" pitchFamily="34" charset="2"/>
              </a:rPr>
              <a:t>rRNA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sym typeface="CommonBullets" pitchFamily="34" charset="2"/>
              </a:rPr>
              <a:t>; </a:t>
            </a:r>
          </a:p>
          <a:p>
            <a:pPr fontAlgn="auto">
              <a:lnSpc>
                <a:spcPct val="75000"/>
              </a:lnSpc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b="1" i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  <a:sym typeface="CommonBullets" pitchFamily="34" charset="2"/>
              </a:rPr>
              <a:t>	large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  <a:sym typeface="CommonBullets" pitchFamily="34" charset="2"/>
              </a:rPr>
              <a:t> + </a:t>
            </a:r>
            <a:r>
              <a:rPr lang="en-US" b="1" i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  <a:sym typeface="CommonBullets" pitchFamily="34" charset="2"/>
              </a:rPr>
              <a:t>small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  <a:sym typeface="CommonBullets" pitchFamily="34" charset="2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sym typeface="CommonBullets" pitchFamily="34" charset="2"/>
              </a:rPr>
              <a:t>subunits</a:t>
            </a:r>
          </a:p>
          <a:p>
            <a:pPr fontAlgn="auto">
              <a:lnSpc>
                <a:spcPct val="75000"/>
              </a:lnSpc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 smtClean="0">
              <a:latin typeface="Times New Roman" pitchFamily="18" charset="0"/>
              <a:cs typeface="Times New Roman" pitchFamily="18" charset="0"/>
              <a:sym typeface="CommonBullets" pitchFamily="34" charset="2"/>
            </a:endParaRPr>
          </a:p>
          <a:p>
            <a:pPr fontAlgn="auto">
              <a:lnSpc>
                <a:spcPct val="75000"/>
              </a:lnSpc>
              <a:spcBef>
                <a:spcPct val="5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sym typeface="CommonBullets" pitchFamily="34" charset="2"/>
              </a:rPr>
              <a:t>Function: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sym typeface="CommonBullets" pitchFamily="34" charset="2"/>
              </a:rPr>
              <a:t>Site of protein synthesis</a:t>
            </a:r>
          </a:p>
          <a:p>
            <a:pPr fontAlgn="auto">
              <a:lnSpc>
                <a:spcPct val="75000"/>
              </a:lnSpc>
              <a:spcBef>
                <a:spcPct val="5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 smtClean="0">
              <a:latin typeface="Times New Roman" pitchFamily="18" charset="0"/>
              <a:cs typeface="Times New Roman" pitchFamily="18" charset="0"/>
              <a:sym typeface="CommonBullets" pitchFamily="34" charset="2"/>
            </a:endParaRPr>
          </a:p>
          <a:p>
            <a:pPr fontAlgn="auto">
              <a:lnSpc>
                <a:spcPct val="75000"/>
              </a:lnSpc>
              <a:spcBef>
                <a:spcPct val="5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CommonBullets" pitchFamily="34" charset="2"/>
              </a:rPr>
              <a:t>Two  flexible distributions of </a:t>
            </a:r>
            <a:r>
              <a:rPr lang="en-US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CommonBullets" pitchFamily="34" charset="2"/>
              </a:rPr>
              <a:t>ribosomes</a:t>
            </a:r>
            <a:r>
              <a:rPr lang="en-US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CommonBullets" pitchFamily="34" charset="2"/>
              </a:rPr>
              <a:t>:</a:t>
            </a:r>
          </a:p>
          <a:p>
            <a:pPr fontAlgn="auto">
              <a:lnSpc>
                <a:spcPct val="75000"/>
              </a:lnSpc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sym typeface="CommonBullets" pitchFamily="34" charset="2"/>
              </a:rPr>
              <a:t>	</a:t>
            </a:r>
            <a:r>
              <a:rPr lang="en-US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sym typeface="Wingdings 3"/>
              </a:rPr>
              <a:t></a:t>
            </a:r>
            <a:r>
              <a:rPr lang="en-US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sym typeface="WP IconicSymbolsA" pitchFamily="2" charset="2"/>
              </a:rPr>
              <a:t>  </a:t>
            </a:r>
            <a:r>
              <a:rPr 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sym typeface="CommonBullets" pitchFamily="34" charset="2"/>
              </a:rPr>
              <a:t>free </a:t>
            </a:r>
            <a:r>
              <a:rPr lang="en-US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sym typeface="CommonBullets" pitchFamily="34" charset="2"/>
              </a:rPr>
              <a:t>ribosomes</a:t>
            </a:r>
            <a:r>
              <a:rPr 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sym typeface="CommonBullets" pitchFamily="34" charset="2"/>
              </a:rPr>
              <a:t> </a:t>
            </a:r>
            <a:r>
              <a:rPr 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sym typeface="Wingdings 3"/>
              </a:rPr>
              <a:t></a:t>
            </a:r>
            <a:r>
              <a:rPr 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sym typeface="CommonBullets" pitchFamily="34" charset="2"/>
              </a:rPr>
              <a:t>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sym typeface="CommonBullets" pitchFamily="34" charset="2"/>
              </a:rPr>
              <a:t>make soluble proteins</a:t>
            </a:r>
          </a:p>
          <a:p>
            <a:pPr fontAlgn="auto">
              <a:lnSpc>
                <a:spcPct val="75000"/>
              </a:lnSpc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sym typeface="Wingdings 3"/>
              </a:rPr>
              <a:t>	</a:t>
            </a:r>
            <a:r>
              <a:rPr lang="en-US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sym typeface="WP IconicSymbolsA" pitchFamily="2" charset="2"/>
              </a:rPr>
              <a:t>  </a:t>
            </a:r>
            <a:r>
              <a:rPr 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sym typeface="CommonBullets" pitchFamily="34" charset="2"/>
              </a:rPr>
              <a:t>membrane-bound </a:t>
            </a:r>
            <a:r>
              <a:rPr lang="en-US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sym typeface="CommonBullets" pitchFamily="34" charset="2"/>
              </a:rPr>
              <a:t>ribosomes</a:t>
            </a:r>
            <a:r>
              <a:rPr 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sym typeface="CommonBullets" pitchFamily="34" charset="2"/>
              </a:rPr>
              <a:t> (ER) </a:t>
            </a:r>
            <a:r>
              <a:rPr lang="en-US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sym typeface="Wingdings 3"/>
              </a:rPr>
              <a:t></a:t>
            </a:r>
            <a:r>
              <a:rPr lang="en-US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sym typeface="CommonBullets" pitchFamily="34" charset="2"/>
              </a:rPr>
              <a:t> </a:t>
            </a:r>
          </a:p>
          <a:p>
            <a:pPr fontAlgn="auto">
              <a:lnSpc>
                <a:spcPct val="75000"/>
              </a:lnSpc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sym typeface="CommonBullets" pitchFamily="34" charset="2"/>
              </a:rPr>
              <a:t>	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sym typeface="CommonBullets" pitchFamily="34" charset="2"/>
              </a:rPr>
              <a:t>produce proteins primarily for membrane or export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CA" dirty="0"/>
          </a:p>
        </p:txBody>
      </p:sp>
      <p:pic>
        <p:nvPicPr>
          <p:cNvPr id="16387" name="Picture 3" descr="3_15ac"/>
          <p:cNvPicPr>
            <a:picLocks noChangeAspect="1" noChangeArrowheads="1"/>
          </p:cNvPicPr>
          <p:nvPr/>
        </p:nvPicPr>
        <p:blipFill>
          <a:blip r:embed="rId3">
            <a:lum bright="-18000" contrast="30000"/>
          </a:blip>
          <a:srcRect l="70999" t="3767" r="2475" b="38345"/>
          <a:stretch>
            <a:fillRect/>
          </a:stretch>
        </p:blipFill>
        <p:spPr bwMode="auto">
          <a:xfrm>
            <a:off x="6477000" y="2438400"/>
            <a:ext cx="1828800" cy="17303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228600"/>
            <a:ext cx="5943600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sz="2800" b="1" dirty="0" smtClean="0">
                <a:solidFill>
                  <a:schemeClr val="accent3">
                    <a:lumMod val="50000"/>
                  </a:schemeClr>
                </a:solidFill>
              </a:rPr>
              <a:t>1.2 Cell and its organelles: </a:t>
            </a:r>
            <a:br>
              <a:rPr lang="en-CA" sz="2800" b="1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CA" sz="2800" b="1" dirty="0" smtClean="0">
                <a:solidFill>
                  <a:srgbClr val="C00000"/>
                </a:solidFill>
              </a:rPr>
              <a:t>Non-</a:t>
            </a:r>
            <a:r>
              <a:rPr lang="en-CA" sz="2800" b="1" dirty="0" err="1" smtClean="0">
                <a:solidFill>
                  <a:srgbClr val="C00000"/>
                </a:solidFill>
              </a:rPr>
              <a:t>membraneous</a:t>
            </a:r>
            <a:r>
              <a:rPr lang="en-CA" sz="2800" b="1" dirty="0" smtClean="0">
                <a:solidFill>
                  <a:srgbClr val="C00000"/>
                </a:solidFill>
              </a:rPr>
              <a:t> organelles - Vaults</a:t>
            </a:r>
            <a:endParaRPr lang="en-CA" sz="2800" dirty="0"/>
          </a:p>
        </p:txBody>
      </p:sp>
      <p:pic>
        <p:nvPicPr>
          <p:cNvPr id="18434" name="Content Placeholder 3" descr="Vaults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7032625" y="2590800"/>
            <a:ext cx="2111375" cy="2362200"/>
          </a:xfrm>
        </p:spPr>
      </p:pic>
      <p:sp>
        <p:nvSpPr>
          <p:cNvPr id="18435" name="Rectangle 4"/>
          <p:cNvSpPr>
            <a:spLocks noChangeArrowheads="1"/>
          </p:cNvSpPr>
          <p:nvPr/>
        </p:nvSpPr>
        <p:spPr bwMode="auto">
          <a:xfrm>
            <a:off x="6934200" y="5029200"/>
            <a:ext cx="25146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CA" sz="1200" i="1">
                <a:latin typeface="Calibri" pitchFamily="34" charset="0"/>
              </a:rPr>
              <a:t>Stanfield and Germann,</a:t>
            </a:r>
          </a:p>
          <a:p>
            <a:pPr algn="ctr"/>
            <a:r>
              <a:rPr lang="en-CA" sz="1200" i="1">
                <a:latin typeface="Calibri" pitchFamily="34" charset="0"/>
              </a:rPr>
              <a:t>Principles of Human Physiology, </a:t>
            </a:r>
          </a:p>
          <a:p>
            <a:pPr algn="ctr"/>
            <a:r>
              <a:rPr lang="en-CA" sz="1200" i="1">
                <a:latin typeface="Calibri" pitchFamily="34" charset="0"/>
              </a:rPr>
              <a:t>2009 </a:t>
            </a:r>
          </a:p>
        </p:txBody>
      </p:sp>
      <p:sp>
        <p:nvSpPr>
          <p:cNvPr id="18436" name="Rectangle 5"/>
          <p:cNvSpPr>
            <a:spLocks noChangeArrowheads="1"/>
          </p:cNvSpPr>
          <p:nvPr/>
        </p:nvSpPr>
        <p:spPr bwMode="auto">
          <a:xfrm>
            <a:off x="533400" y="1524000"/>
            <a:ext cx="81534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400">
                <a:latin typeface="Times New Roman" pitchFamily="18" charset="0"/>
                <a:cs typeface="Times New Roman" pitchFamily="18" charset="0"/>
              </a:rPr>
              <a:t>First described in 1986</a:t>
            </a:r>
            <a:br>
              <a:rPr lang="en-CA" sz="2400">
                <a:latin typeface="Times New Roman" pitchFamily="18" charset="0"/>
                <a:cs typeface="Times New Roman" pitchFamily="18" charset="0"/>
              </a:rPr>
            </a:br>
            <a:endParaRPr lang="en-CA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7" name="Rectangle 6"/>
          <p:cNvSpPr>
            <a:spLocks noChangeArrowheads="1"/>
          </p:cNvSpPr>
          <p:nvPr/>
        </p:nvSpPr>
        <p:spPr bwMode="auto">
          <a:xfrm>
            <a:off x="533400" y="2703513"/>
            <a:ext cx="7239000" cy="415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400">
                <a:latin typeface="Times New Roman" pitchFamily="18" charset="0"/>
                <a:cs typeface="Times New Roman" pitchFamily="18" charset="0"/>
              </a:rPr>
              <a:t>Their precise function is still unknown</a:t>
            </a:r>
          </a:p>
          <a:p>
            <a:endParaRPr lang="en-CA" sz="2400">
              <a:latin typeface="Times New Roman" pitchFamily="18" charset="0"/>
              <a:cs typeface="Times New Roman" pitchFamily="18" charset="0"/>
            </a:endParaRPr>
          </a:p>
          <a:p>
            <a:r>
              <a:rPr lang="en-CA" sz="2400">
                <a:latin typeface="Times New Roman" pitchFamily="18" charset="0"/>
                <a:cs typeface="Times New Roman" pitchFamily="18" charset="0"/>
              </a:rPr>
              <a:t>Their size, shape and location at nuclear pores suggests that </a:t>
            </a:r>
            <a:r>
              <a:rPr lang="en-CA" sz="2400" b="1">
                <a:solidFill>
                  <a:srgbClr val="874374"/>
                </a:solidFill>
                <a:latin typeface="Times New Roman" pitchFamily="18" charset="0"/>
                <a:cs typeface="Times New Roman" pitchFamily="18" charset="0"/>
              </a:rPr>
              <a:t>they may be a plug of the pore complex</a:t>
            </a:r>
          </a:p>
          <a:p>
            <a:endParaRPr lang="en-CA" sz="2400">
              <a:latin typeface="Times New Roman" pitchFamily="18" charset="0"/>
              <a:cs typeface="Times New Roman" pitchFamily="18" charset="0"/>
            </a:endParaRPr>
          </a:p>
          <a:p>
            <a:r>
              <a:rPr lang="en-CA" sz="2400">
                <a:latin typeface="Times New Roman" pitchFamily="18" charset="0"/>
                <a:cs typeface="Times New Roman" pitchFamily="18" charset="0"/>
              </a:rPr>
              <a:t>They </a:t>
            </a:r>
            <a:r>
              <a:rPr lang="en-CA" sz="2400" b="1">
                <a:solidFill>
                  <a:srgbClr val="874374"/>
                </a:solidFill>
                <a:latin typeface="Times New Roman" pitchFamily="18" charset="0"/>
                <a:cs typeface="Times New Roman" pitchFamily="18" charset="0"/>
              </a:rPr>
              <a:t>may be carriers of molecules such as mRNA </a:t>
            </a:r>
            <a:r>
              <a:rPr lang="en-CA" sz="2400">
                <a:latin typeface="Times New Roman" pitchFamily="18" charset="0"/>
                <a:cs typeface="Times New Roman" pitchFamily="18" charset="0"/>
              </a:rPr>
              <a:t>(from nucleus to cytoplasm) and play a role in assembly, transport or regulation of ribonucleoprotein particles</a:t>
            </a:r>
          </a:p>
          <a:p>
            <a:endParaRPr lang="en-CA" sz="2400">
              <a:latin typeface="Times New Roman" pitchFamily="18" charset="0"/>
              <a:cs typeface="Times New Roman" pitchFamily="18" charset="0"/>
            </a:endParaRPr>
          </a:p>
          <a:p>
            <a:r>
              <a:rPr lang="en-CA" sz="2400" b="1">
                <a:solidFill>
                  <a:srgbClr val="874374"/>
                </a:solidFill>
                <a:latin typeface="Times New Roman" pitchFamily="18" charset="0"/>
                <a:cs typeface="Times New Roman" pitchFamily="18" charset="0"/>
              </a:rPr>
              <a:t>Elevated number </a:t>
            </a:r>
            <a:r>
              <a:rPr lang="en-CA" sz="2400">
                <a:latin typeface="Times New Roman" pitchFamily="18" charset="0"/>
                <a:cs typeface="Times New Roman" pitchFamily="18" charset="0"/>
              </a:rPr>
              <a:t>of vaults in </a:t>
            </a:r>
            <a:r>
              <a:rPr lang="en-CA" sz="2400" b="1">
                <a:solidFill>
                  <a:srgbClr val="874374"/>
                </a:solidFill>
                <a:latin typeface="Times New Roman" pitchFamily="18" charset="0"/>
                <a:cs typeface="Times New Roman" pitchFamily="18" charset="0"/>
              </a:rPr>
              <a:t>cancer patients resistant to chemotherapy </a:t>
            </a:r>
          </a:p>
        </p:txBody>
      </p:sp>
      <p:sp>
        <p:nvSpPr>
          <p:cNvPr id="18438" name="Rectangle 7"/>
          <p:cNvSpPr>
            <a:spLocks noChangeArrowheads="1"/>
          </p:cNvSpPr>
          <p:nvPr/>
        </p:nvSpPr>
        <p:spPr bwMode="auto">
          <a:xfrm>
            <a:off x="609600" y="2133600"/>
            <a:ext cx="85344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400">
                <a:latin typeface="Times New Roman" pitchFamily="18" charset="0"/>
                <a:cs typeface="Times New Roman" pitchFamily="18" charset="0"/>
              </a:rPr>
              <a:t>Present in all cells, abundant in macrophages and epithelial cells</a:t>
            </a:r>
          </a:p>
        </p:txBody>
      </p:sp>
      <p:pic>
        <p:nvPicPr>
          <p:cNvPr id="18439" name="Picture 2" descr="C:\Users\Joanna Komorowski\Documents\ANP 1105 A\Scans ANP 1105\vault.bmp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10200" y="1219200"/>
            <a:ext cx="3251200" cy="97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73152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b="1" dirty="0" smtClean="0">
                <a:solidFill>
                  <a:schemeClr val="accent3">
                    <a:lumMod val="50000"/>
                  </a:schemeClr>
                </a:solidFill>
              </a:rPr>
              <a:t>1.2 Cell and its organelles: </a:t>
            </a:r>
            <a:br>
              <a:rPr lang="en-CA" b="1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CA" b="1" dirty="0" smtClean="0">
                <a:solidFill>
                  <a:srgbClr val="C00000"/>
                </a:solidFill>
              </a:rPr>
              <a:t>Cytoskeleton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763000" cy="5257800"/>
          </a:xfrm>
        </p:spPr>
        <p:txBody>
          <a:bodyPr rtlCol="0">
            <a:normAutofit fontScale="92500" lnSpcReduction="20000"/>
          </a:bodyPr>
          <a:lstStyle/>
          <a:p>
            <a:pPr marL="457200" indent="-457200" fontAlgn="auto">
              <a:lnSpc>
                <a:spcPct val="75000"/>
              </a:lnSpc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b="1" i="1" dirty="0" smtClean="0">
                <a:solidFill>
                  <a:srgbClr val="0070C0"/>
                </a:solidFill>
              </a:rPr>
              <a:t>	</a:t>
            </a:r>
            <a:r>
              <a:rPr lang="en-CA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Cell skeleton - provides the cell with support and </a:t>
            </a:r>
          </a:p>
          <a:p>
            <a:pPr marL="457200" indent="-457200" fontAlgn="auto">
              <a:lnSpc>
                <a:spcPct val="75000"/>
              </a:lnSpc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	enable some degree of motility and contractility</a:t>
            </a:r>
          </a:p>
          <a:p>
            <a:pPr marL="457200" indent="-457200" fontAlgn="auto">
              <a:lnSpc>
                <a:spcPct val="75000"/>
              </a:lnSpc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sz="2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Microfilaments</a:t>
            </a:r>
            <a:r>
              <a:rPr lang="en-CA" sz="2600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en-CA" sz="2600" dirty="0" smtClean="0">
                <a:latin typeface="Times New Roman" pitchFamily="18" charset="0"/>
                <a:cs typeface="Times New Roman" pitchFamily="18" charset="0"/>
              </a:rPr>
              <a:t>  thin strands of contractile protein: </a:t>
            </a:r>
            <a:r>
              <a:rPr lang="en-CA" sz="26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actin</a:t>
            </a:r>
            <a:r>
              <a:rPr lang="en-CA" sz="2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</a:p>
          <a:p>
            <a:pPr marL="457200" indent="-457200" fontAlgn="auto">
              <a:lnSpc>
                <a:spcPct val="75000"/>
              </a:lnSpc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dynamic protein; </a:t>
            </a:r>
            <a:r>
              <a:rPr lang="en-CA" sz="2600" dirty="0" smtClean="0">
                <a:latin typeface="Times New Roman" pitchFamily="18" charset="0"/>
                <a:cs typeface="Times New Roman" pitchFamily="18" charset="0"/>
              </a:rPr>
              <a:t>cell shape &amp; cell motility, separation of </a:t>
            </a:r>
          </a:p>
          <a:p>
            <a:pPr marL="457200" indent="-457200" fontAlgn="auto">
              <a:lnSpc>
                <a:spcPct val="75000"/>
              </a:lnSpc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sz="2600" dirty="0" smtClean="0">
                <a:latin typeface="Times New Roman" pitchFamily="18" charset="0"/>
                <a:cs typeface="Times New Roman" pitchFamily="18" charset="0"/>
              </a:rPr>
              <a:t>	cytoplasm during cell division, structural </a:t>
            </a:r>
          </a:p>
          <a:p>
            <a:pPr marL="457200" indent="-457200" fontAlgn="auto">
              <a:lnSpc>
                <a:spcPct val="75000"/>
              </a:lnSpc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sz="2600" dirty="0" smtClean="0">
                <a:latin typeface="Times New Roman" pitchFamily="18" charset="0"/>
                <a:cs typeface="Times New Roman" pitchFamily="18" charset="0"/>
              </a:rPr>
              <a:t>	support (</a:t>
            </a:r>
            <a:r>
              <a:rPr lang="en-CA" sz="2600" dirty="0" err="1" smtClean="0">
                <a:latin typeface="Times New Roman" pitchFamily="18" charset="0"/>
                <a:cs typeface="Times New Roman" pitchFamily="18" charset="0"/>
              </a:rPr>
              <a:t>microvilli</a:t>
            </a:r>
            <a:r>
              <a:rPr lang="en-CA" sz="26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457200" indent="-457200" fontAlgn="auto">
              <a:lnSpc>
                <a:spcPct val="75000"/>
              </a:lnSpc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CA" sz="26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lnSpc>
                <a:spcPct val="75000"/>
              </a:lnSpc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sz="2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Intermediate filaments</a:t>
            </a:r>
            <a:r>
              <a:rPr lang="en-CA" sz="26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600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CA" sz="2600" dirty="0" smtClean="0">
                <a:latin typeface="Times New Roman" pitchFamily="18" charset="0"/>
                <a:cs typeface="Times New Roman" pitchFamily="18" charset="0"/>
              </a:rPr>
              <a:t>tough, rope-like 	</a:t>
            </a:r>
          </a:p>
          <a:p>
            <a:pPr marL="457200" indent="-457200" fontAlgn="auto">
              <a:lnSpc>
                <a:spcPct val="75000"/>
              </a:lnSpc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sz="2600" dirty="0" smtClean="0">
                <a:latin typeface="Times New Roman" pitchFamily="18" charset="0"/>
                <a:cs typeface="Times New Roman" pitchFamily="18" charset="0"/>
              </a:rPr>
              <a:t>	protein </a:t>
            </a:r>
            <a:r>
              <a:rPr lang="en-CA" sz="2600" dirty="0" err="1" smtClean="0">
                <a:latin typeface="Times New Roman" pitchFamily="18" charset="0"/>
                <a:cs typeface="Times New Roman" pitchFamily="18" charset="0"/>
              </a:rPr>
              <a:t>fibers</a:t>
            </a:r>
            <a:r>
              <a:rPr lang="en-CA" sz="2600" dirty="0" smtClean="0">
                <a:latin typeface="Times New Roman" pitchFamily="18" charset="0"/>
                <a:cs typeface="Times New Roman" pitchFamily="18" charset="0"/>
              </a:rPr>
              <a:t>, more stable than microfilaments</a:t>
            </a:r>
          </a:p>
          <a:p>
            <a:pPr marL="457200" indent="-457200" fontAlgn="auto">
              <a:lnSpc>
                <a:spcPct val="75000"/>
              </a:lnSpc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sz="2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600" u="sng" dirty="0" smtClean="0">
                <a:latin typeface="Times New Roman" pitchFamily="18" charset="0"/>
                <a:cs typeface="Times New Roman" pitchFamily="18" charset="0"/>
              </a:rPr>
              <a:t>Examples</a:t>
            </a:r>
            <a:r>
              <a:rPr lang="en-CA" sz="2600" dirty="0" smtClean="0">
                <a:latin typeface="Times New Roman" pitchFamily="18" charset="0"/>
                <a:cs typeface="Times New Roman" pitchFamily="18" charset="0"/>
              </a:rPr>
              <a:t>: keratin (skin, hair), myosin (muscle)</a:t>
            </a:r>
          </a:p>
          <a:p>
            <a:pPr marL="457200" indent="-457200" fontAlgn="auto">
              <a:lnSpc>
                <a:spcPct val="75000"/>
              </a:lnSpc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CA" sz="2600" i="1" u="sng" dirty="0" smtClean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sz="2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Microtubules:  </a:t>
            </a:r>
            <a:r>
              <a:rPr lang="en-CA" sz="2600" dirty="0" smtClean="0">
                <a:latin typeface="Times New Roman" pitchFamily="18" charset="0"/>
                <a:cs typeface="Times New Roman" pitchFamily="18" charset="0"/>
              </a:rPr>
              <a:t>hollow, tubular cylinders made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sz="2600" dirty="0" smtClean="0">
                <a:latin typeface="Times New Roman" pitchFamily="18" charset="0"/>
                <a:cs typeface="Times New Roman" pitchFamily="18" charset="0"/>
              </a:rPr>
              <a:t>	of</a:t>
            </a:r>
            <a:r>
              <a:rPr lang="en-CA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tubulin</a:t>
            </a:r>
            <a:r>
              <a:rPr lang="en-CA" sz="2600" dirty="0" smtClean="0">
                <a:latin typeface="Times New Roman" pitchFamily="18" charset="0"/>
                <a:cs typeface="Times New Roman" pitchFamily="18" charset="0"/>
              </a:rPr>
              <a:t>; implicated in a variety of phenomena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CA" sz="2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3" name="Picture 3" descr="msotw9_temp0"/>
          <p:cNvPicPr>
            <a:picLocks noChangeAspect="1" noChangeArrowheads="1"/>
          </p:cNvPicPr>
          <p:nvPr/>
        </p:nvPicPr>
        <p:blipFill>
          <a:blip r:embed="rId3">
            <a:lum bright="-30000" contrast="48000"/>
          </a:blip>
          <a:srcRect l="54543" b="79614"/>
          <a:stretch>
            <a:fillRect/>
          </a:stretch>
        </p:blipFill>
        <p:spPr bwMode="auto">
          <a:xfrm>
            <a:off x="6858000" y="3124200"/>
            <a:ext cx="2286000" cy="81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3" descr="msotw9_temp0"/>
          <p:cNvPicPr>
            <a:picLocks noChangeAspect="1" noChangeArrowheads="1"/>
          </p:cNvPicPr>
          <p:nvPr/>
        </p:nvPicPr>
        <p:blipFill>
          <a:blip r:embed="rId3">
            <a:lum bright="-30000" contrast="48000"/>
          </a:blip>
          <a:srcRect l="56010" t="29652" b="44402"/>
          <a:stretch>
            <a:fillRect/>
          </a:stretch>
        </p:blipFill>
        <p:spPr bwMode="auto">
          <a:xfrm>
            <a:off x="6934200" y="4191000"/>
            <a:ext cx="2209800" cy="103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2" descr="03-24ccytoskel_l"/>
          <p:cNvPicPr>
            <a:picLocks noChangeAspect="1" noChangeArrowheads="1"/>
          </p:cNvPicPr>
          <p:nvPr/>
        </p:nvPicPr>
        <p:blipFill>
          <a:blip r:embed="rId4"/>
          <a:srcRect t="23787" r="46297" b="7233"/>
          <a:stretch>
            <a:fillRect/>
          </a:stretch>
        </p:blipFill>
        <p:spPr bwMode="auto">
          <a:xfrm>
            <a:off x="6858000" y="5486400"/>
            <a:ext cx="2286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b="1" dirty="0" smtClean="0">
                <a:solidFill>
                  <a:schemeClr val="accent3">
                    <a:lumMod val="50000"/>
                  </a:schemeClr>
                </a:solidFill>
              </a:rPr>
              <a:t>1.2 Cell and its organelles: </a:t>
            </a:r>
            <a:br>
              <a:rPr lang="en-CA" b="1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CA" b="1" dirty="0" smtClean="0">
                <a:solidFill>
                  <a:srgbClr val="C00000"/>
                </a:solidFill>
              </a:rPr>
              <a:t>Cytoskeleton - microtubules</a:t>
            </a:r>
            <a:endParaRPr lang="en-CA" dirty="0"/>
          </a:p>
        </p:txBody>
      </p:sp>
      <p:sp>
        <p:nvSpPr>
          <p:cNvPr id="22530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525963"/>
          </a:xfrm>
        </p:spPr>
        <p:txBody>
          <a:bodyPr/>
          <a:lstStyle/>
          <a:p>
            <a:r>
              <a:rPr lang="en-CA" b="1" smtClean="0">
                <a:solidFill>
                  <a:srgbClr val="0070C0"/>
                </a:solidFill>
              </a:rPr>
              <a:t>Microtubules functions</a:t>
            </a:r>
          </a:p>
          <a:p>
            <a:pPr>
              <a:buFont typeface="Arial" charset="0"/>
              <a:buNone/>
            </a:pPr>
            <a:r>
              <a:rPr lang="en-CA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800" smtClean="0">
                <a:latin typeface="Times New Roman" pitchFamily="18" charset="0"/>
                <a:cs typeface="Times New Roman" pitchFamily="18" charset="0"/>
              </a:rPr>
              <a:t>- Provide shape and strength to the cytoskeleton</a:t>
            </a:r>
          </a:p>
          <a:p>
            <a:pPr>
              <a:buFont typeface="Arial" charset="0"/>
              <a:buNone/>
            </a:pPr>
            <a:r>
              <a:rPr lang="en-CA" sz="2800" smtClean="0">
                <a:latin typeface="Times New Roman" pitchFamily="18" charset="0"/>
                <a:cs typeface="Times New Roman" pitchFamily="18" charset="0"/>
              </a:rPr>
              <a:t>	- Form spindle fibres during cell division</a:t>
            </a:r>
          </a:p>
          <a:p>
            <a:pPr>
              <a:buFont typeface="Arial" charset="0"/>
              <a:buNone/>
            </a:pPr>
            <a:r>
              <a:rPr lang="en-CA" sz="2800" smtClean="0">
                <a:latin typeface="Times New Roman" pitchFamily="18" charset="0"/>
                <a:cs typeface="Times New Roman" pitchFamily="18" charset="0"/>
              </a:rPr>
              <a:t>	- Assist with directional movement of vesicles with large biomolecules within the cytosol</a:t>
            </a:r>
          </a:p>
          <a:p>
            <a:pPr>
              <a:buFont typeface="Arial" charset="0"/>
              <a:buNone/>
            </a:pPr>
            <a:r>
              <a:rPr lang="en-CA" sz="28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800" smtClean="0">
                <a:latin typeface="Times New Roman" pitchFamily="18" charset="0"/>
                <a:cs typeface="Times New Roman" pitchFamily="18" charset="0"/>
              </a:rPr>
              <a:t>- Are components of cilia and flagella</a:t>
            </a:r>
            <a:endParaRPr lang="en-CA" sz="2800" smtClean="0"/>
          </a:p>
        </p:txBody>
      </p:sp>
      <p:pic>
        <p:nvPicPr>
          <p:cNvPr id="22531" name="Picture 2" descr="03-24ccytoskel_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9000" y="4811713"/>
            <a:ext cx="5257800" cy="204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381000"/>
            <a:ext cx="66294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b="1" dirty="0" smtClean="0">
                <a:solidFill>
                  <a:schemeClr val="accent3">
                    <a:lumMod val="50000"/>
                  </a:schemeClr>
                </a:solidFill>
              </a:rPr>
              <a:t>1.2 Cell and its organelles: </a:t>
            </a:r>
            <a:br>
              <a:rPr lang="en-CA" b="1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CA" b="1" dirty="0" smtClean="0">
                <a:solidFill>
                  <a:srgbClr val="C00000"/>
                </a:solidFill>
              </a:rPr>
              <a:t>Cytoskeleton</a:t>
            </a:r>
            <a:endParaRPr lang="en-CA" dirty="0"/>
          </a:p>
        </p:txBody>
      </p:sp>
      <p:pic>
        <p:nvPicPr>
          <p:cNvPr id="24578" name="Picture 2" descr="C:\Users\Joanna Komorowski\Documents\ANP 1105 A\Scans ANP 1105\cytoskeleton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 b="16418"/>
          <a:stretch>
            <a:fillRect/>
          </a:stretch>
        </p:blipFill>
        <p:spPr>
          <a:xfrm>
            <a:off x="433388" y="1828800"/>
            <a:ext cx="8710612" cy="4575175"/>
          </a:xfrm>
        </p:spPr>
      </p:pic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1219200" y="1600200"/>
            <a:ext cx="26670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en-CA" sz="2800">
                <a:latin typeface="Calibri" pitchFamily="34" charset="0"/>
              </a:rPr>
              <a:t> </a:t>
            </a: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685800" y="1676400"/>
            <a:ext cx="815340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lnSpc>
                <a:spcPct val="75000"/>
              </a:lnSpc>
              <a:spcBef>
                <a:spcPct val="50000"/>
              </a:spcBef>
            </a:pPr>
            <a:r>
              <a:rPr lang="en-CA" sz="2800">
                <a:solidFill>
                  <a:srgbClr val="002060"/>
                </a:solidFill>
                <a:latin typeface="Calibri" pitchFamily="34" charset="0"/>
              </a:rPr>
              <a:t>Organelles are suspended in the cytosol by filaments</a:t>
            </a:r>
          </a:p>
        </p:txBody>
      </p:sp>
      <p:sp>
        <p:nvSpPr>
          <p:cNvPr id="24581" name="Rectangle 6"/>
          <p:cNvSpPr>
            <a:spLocks noChangeArrowheads="1"/>
          </p:cNvSpPr>
          <p:nvPr/>
        </p:nvSpPr>
        <p:spPr bwMode="auto">
          <a:xfrm>
            <a:off x="4343400" y="6211888"/>
            <a:ext cx="48006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CA" i="1">
                <a:latin typeface="Calibri" pitchFamily="34" charset="0"/>
              </a:rPr>
              <a:t>Stanfield and Germann,</a:t>
            </a:r>
          </a:p>
          <a:p>
            <a:pPr algn="ctr"/>
            <a:r>
              <a:rPr lang="en-CA" i="1">
                <a:latin typeface="Calibri" pitchFamily="34" charset="0"/>
              </a:rPr>
              <a:t>Principles of Human Physiology, 2009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sz="3200" b="1" dirty="0" smtClean="0">
                <a:solidFill>
                  <a:schemeClr val="accent3">
                    <a:lumMod val="50000"/>
                  </a:schemeClr>
                </a:solidFill>
              </a:rPr>
              <a:t>1.2 Cell and its organelles: </a:t>
            </a:r>
            <a:br>
              <a:rPr lang="en-CA" sz="3200" b="1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CA" sz="3200" dirty="0" smtClean="0">
                <a:solidFill>
                  <a:srgbClr val="C00000"/>
                </a:solidFill>
              </a:rPr>
              <a:t>Microfilaments and intermediate filaments</a:t>
            </a:r>
            <a:endParaRPr lang="en-CA" sz="3200" dirty="0"/>
          </a:p>
        </p:txBody>
      </p:sp>
      <p:pic>
        <p:nvPicPr>
          <p:cNvPr id="26626" name="Picture 2" descr="03-24abcytoskel_l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038600" y="3463925"/>
            <a:ext cx="4572000" cy="3394075"/>
          </a:xfrm>
        </p:spPr>
      </p:pic>
      <p:pic>
        <p:nvPicPr>
          <p:cNvPr id="26627" name="Picture 5" descr="phy-pic6"/>
          <p:cNvPicPr>
            <a:picLocks noChangeAspect="1" noChangeArrowheads="1"/>
          </p:cNvPicPr>
          <p:nvPr/>
        </p:nvPicPr>
        <p:blipFill>
          <a:blip r:embed="rId4">
            <a:lum bright="-6000" contrast="12000"/>
          </a:blip>
          <a:srcRect/>
          <a:stretch>
            <a:fillRect/>
          </a:stretch>
        </p:blipFill>
        <p:spPr bwMode="auto">
          <a:xfrm>
            <a:off x="0" y="1346200"/>
            <a:ext cx="4572000" cy="307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4" descr="ha5lf0323a_a"/>
          <p:cNvPicPr>
            <a:picLocks noChangeAspect="1" noChangeArrowheads="1"/>
          </p:cNvPicPr>
          <p:nvPr/>
        </p:nvPicPr>
        <p:blipFill>
          <a:blip r:embed="rId3">
            <a:lum bright="-24000" contrast="36000"/>
          </a:blip>
          <a:srcRect l="2000" b="16251"/>
          <a:stretch>
            <a:fillRect/>
          </a:stretch>
        </p:blipFill>
        <p:spPr bwMode="auto">
          <a:xfrm>
            <a:off x="0" y="0"/>
            <a:ext cx="5486400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4" name="Picture 5" descr="ha5lf0323b_a"/>
          <p:cNvPicPr>
            <a:picLocks noChangeAspect="1" noChangeArrowheads="1"/>
          </p:cNvPicPr>
          <p:nvPr/>
        </p:nvPicPr>
        <p:blipFill>
          <a:blip r:embed="rId4">
            <a:lum bright="-24000" contrast="36000"/>
          </a:blip>
          <a:srcRect b="14084"/>
          <a:stretch>
            <a:fillRect/>
          </a:stretch>
        </p:blipFill>
        <p:spPr bwMode="auto">
          <a:xfrm>
            <a:off x="1905000" y="3573463"/>
            <a:ext cx="7239000" cy="312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5715000" y="457200"/>
            <a:ext cx="3429000" cy="224631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800" b="1" dirty="0">
                <a:solidFill>
                  <a:schemeClr val="accent3">
                    <a:lumMod val="50000"/>
                  </a:schemeClr>
                </a:solidFill>
                <a:latin typeface="+mn-lt"/>
              </a:rPr>
              <a:t>1.2 Cell and its organelles: </a:t>
            </a:r>
            <a:br>
              <a:rPr lang="en-CA" sz="2800" b="1" dirty="0">
                <a:solidFill>
                  <a:schemeClr val="accent3">
                    <a:lumMod val="50000"/>
                  </a:schemeClr>
                </a:solidFill>
                <a:latin typeface="+mn-lt"/>
              </a:rPr>
            </a:br>
            <a:r>
              <a:rPr lang="en-CA" sz="2800" dirty="0">
                <a:solidFill>
                  <a:srgbClr val="C00000"/>
                </a:solidFill>
                <a:latin typeface="+mn-lt"/>
              </a:rPr>
              <a:t>Interaction of motor molecules with </a:t>
            </a:r>
            <a:r>
              <a:rPr lang="en-CA" sz="2800" dirty="0" err="1">
                <a:solidFill>
                  <a:srgbClr val="C00000"/>
                </a:solidFill>
                <a:latin typeface="+mn-lt"/>
              </a:rPr>
              <a:t>cytoskeletal</a:t>
            </a:r>
            <a:r>
              <a:rPr lang="en-CA" sz="2800" dirty="0">
                <a:solidFill>
                  <a:srgbClr val="C00000"/>
                </a:solidFill>
                <a:latin typeface="+mn-lt"/>
              </a:rPr>
              <a:t> elements</a:t>
            </a:r>
            <a:endParaRPr lang="en-CA" sz="28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1033463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endParaRPr lang="en-CA">
              <a:latin typeface="Calibri" pitchFamily="34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endParaRPr lang="en-CA">
              <a:latin typeface="Calibri" pitchFamily="34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endParaRPr lang="en-CA">
              <a:solidFill>
                <a:srgbClr val="3366FF"/>
              </a:solidFill>
              <a:latin typeface="Calibri" pitchFamily="34" charset="0"/>
            </a:endParaRPr>
          </a:p>
        </p:txBody>
      </p:sp>
      <p:pic>
        <p:nvPicPr>
          <p:cNvPr id="30722" name="Picture 3" descr="3_24"/>
          <p:cNvPicPr>
            <a:picLocks noChangeAspect="1" noChangeArrowheads="1"/>
          </p:cNvPicPr>
          <p:nvPr/>
        </p:nvPicPr>
        <p:blipFill>
          <a:blip r:embed="rId3">
            <a:lum bright="-12000" contrast="18000"/>
          </a:blip>
          <a:srcRect l="2499" t="2174" r="3751" b="4347"/>
          <a:stretch>
            <a:fillRect/>
          </a:stretch>
        </p:blipFill>
        <p:spPr bwMode="auto">
          <a:xfrm>
            <a:off x="2895600" y="3322638"/>
            <a:ext cx="5943600" cy="3535362"/>
          </a:xfrm>
          <a:prstGeom prst="rect">
            <a:avLst/>
          </a:prstGeom>
          <a:noFill/>
          <a:ln w="9525">
            <a:solidFill>
              <a:srgbClr val="3366FF"/>
            </a:solidFill>
            <a:miter lim="800000"/>
            <a:headEnd/>
            <a:tailEnd/>
          </a:ln>
        </p:spPr>
      </p:pic>
      <p:sp>
        <p:nvSpPr>
          <p:cNvPr id="30723" name="Text Box 8" descr="Newsprint"/>
          <p:cNvSpPr txBox="1">
            <a:spLocks noChangeArrowheads="1"/>
          </p:cNvSpPr>
          <p:nvPr/>
        </p:nvSpPr>
        <p:spPr bwMode="auto">
          <a:xfrm>
            <a:off x="609600" y="6469063"/>
            <a:ext cx="1295400" cy="244475"/>
          </a:xfrm>
          <a:prstGeom prst="rect">
            <a:avLst/>
          </a:prstGeom>
          <a:blipFill dpi="0" rotWithShape="0">
            <a:blip r:embed="rId4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CA" sz="1000" b="1" i="1">
              <a:latin typeface="NuptialScrip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57200" y="228600"/>
            <a:ext cx="8534400" cy="13843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800" b="1" dirty="0">
                <a:solidFill>
                  <a:schemeClr val="accent3">
                    <a:lumMod val="50000"/>
                  </a:schemeClr>
                </a:solidFill>
                <a:latin typeface="+mn-lt"/>
              </a:rPr>
              <a:t>1.2 Cell and its organelles: </a:t>
            </a:r>
            <a:br>
              <a:rPr lang="en-CA" sz="2800" b="1" dirty="0">
                <a:solidFill>
                  <a:schemeClr val="accent3">
                    <a:lumMod val="50000"/>
                  </a:schemeClr>
                </a:solidFill>
                <a:latin typeface="+mn-lt"/>
              </a:rPr>
            </a:br>
            <a:r>
              <a:rPr lang="en-CA" sz="2800" dirty="0">
                <a:solidFill>
                  <a:srgbClr val="C00000"/>
                </a:solidFill>
                <a:latin typeface="+mn-lt"/>
              </a:rPr>
              <a:t>Microfilaments and intermediate filaments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CA" sz="2800" dirty="0">
              <a:latin typeface="+mn-lt"/>
            </a:endParaRPr>
          </a:p>
        </p:txBody>
      </p:sp>
      <p:sp>
        <p:nvSpPr>
          <p:cNvPr id="30725" name="Rectangle 7"/>
          <p:cNvSpPr>
            <a:spLocks noChangeArrowheads="1"/>
          </p:cNvSpPr>
          <p:nvPr/>
        </p:nvSpPr>
        <p:spPr bwMode="auto">
          <a:xfrm>
            <a:off x="228600" y="1219200"/>
            <a:ext cx="8382000" cy="183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CA" b="1">
                <a:solidFill>
                  <a:srgbClr val="3366FF"/>
                </a:solidFill>
                <a:latin typeface="Calibri" pitchFamily="34" charset="0"/>
              </a:rPr>
              <a:t>Centrioles:</a:t>
            </a:r>
            <a:r>
              <a:rPr lang="en-CA" b="1">
                <a:latin typeface="Calibri" pitchFamily="34" charset="0"/>
              </a:rPr>
              <a:t>  </a:t>
            </a:r>
            <a:r>
              <a:rPr lang="en-CA">
                <a:solidFill>
                  <a:srgbClr val="3366FF"/>
                </a:solidFill>
                <a:latin typeface="Calibri" pitchFamily="34" charset="0"/>
              </a:rPr>
              <a:t>basal bodies</a:t>
            </a:r>
            <a:r>
              <a:rPr lang="en-CA">
                <a:latin typeface="Calibri" pitchFamily="34" charset="0"/>
              </a:rPr>
              <a:t>; 9 triplets of microtubules - source of microtubules; formation of </a:t>
            </a:r>
            <a:r>
              <a:rPr lang="en-CA">
                <a:solidFill>
                  <a:srgbClr val="3366FF"/>
                </a:solidFill>
                <a:latin typeface="Calibri" pitchFamily="34" charset="0"/>
              </a:rPr>
              <a:t>mitotic spindle, core of cilia, flagella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CA" b="1">
                <a:solidFill>
                  <a:srgbClr val="3366FF"/>
                </a:solidFill>
                <a:latin typeface="Calibri" pitchFamily="34" charset="0"/>
              </a:rPr>
              <a:t>Cilia:</a:t>
            </a:r>
            <a:r>
              <a:rPr lang="en-CA" b="1">
                <a:latin typeface="Calibri" pitchFamily="34" charset="0"/>
              </a:rPr>
              <a:t>  </a:t>
            </a:r>
            <a:r>
              <a:rPr lang="en-CA">
                <a:latin typeface="Calibri" pitchFamily="34" charset="0"/>
              </a:rPr>
              <a:t>eg: respiratory tract - propel mucus laden with dust &amp; bacteria up &amp; away from lungs </a:t>
            </a:r>
            <a:endParaRPr lang="en-CA">
              <a:solidFill>
                <a:srgbClr val="3366FF"/>
              </a:solidFill>
              <a:latin typeface="Calibri" pitchFamily="34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CA" b="1">
                <a:solidFill>
                  <a:srgbClr val="0070C0"/>
                </a:solidFill>
                <a:latin typeface="Calibri" pitchFamily="34" charset="0"/>
              </a:rPr>
              <a:t>Flagellum</a:t>
            </a:r>
            <a:r>
              <a:rPr lang="en-CA">
                <a:solidFill>
                  <a:srgbClr val="3366FF"/>
                </a:solidFill>
                <a:latin typeface="Calibri" pitchFamily="34" charset="0"/>
              </a:rPr>
              <a:t>:</a:t>
            </a:r>
            <a:r>
              <a:rPr lang="en-CA">
                <a:latin typeface="Calibri" pitchFamily="34" charset="0"/>
              </a:rPr>
              <a:t>  exists ONLY in sperm - MT organelle which moves sperm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CA" i="1">
                <a:solidFill>
                  <a:srgbClr val="002060"/>
                </a:solidFill>
                <a:latin typeface="Calibri" pitchFamily="34" charset="0"/>
              </a:rPr>
              <a:t>Cilia propel substances across cell surface while flagellum propels the cell!</a:t>
            </a:r>
            <a:endParaRPr lang="en-CA" i="1" u="sng">
              <a:solidFill>
                <a:srgbClr val="002060"/>
              </a:solidFill>
              <a:latin typeface="Calibri" pitchFamily="34" charset="0"/>
            </a:endParaRPr>
          </a:p>
        </p:txBody>
      </p:sp>
      <p:pic>
        <p:nvPicPr>
          <p:cNvPr id="30726" name="Picture 9" descr="sperm-main_Full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4800" y="3352800"/>
            <a:ext cx="22352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b="1" dirty="0" smtClean="0">
                <a:solidFill>
                  <a:schemeClr val="accent3">
                    <a:lumMod val="50000"/>
                  </a:schemeClr>
                </a:solidFill>
              </a:rPr>
              <a:t>1.2 Cell and its organelles: </a:t>
            </a:r>
            <a:br>
              <a:rPr lang="en-CA" b="1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CA" dirty="0" smtClean="0">
                <a:solidFill>
                  <a:srgbClr val="C00000"/>
                </a:solidFill>
              </a:rPr>
              <a:t>Microtubules</a:t>
            </a:r>
            <a:endParaRPr lang="en-CA" dirty="0">
              <a:solidFill>
                <a:srgbClr val="C00000"/>
              </a:solidFill>
            </a:endParaRPr>
          </a:p>
        </p:txBody>
      </p:sp>
      <p:pic>
        <p:nvPicPr>
          <p:cNvPr id="32770" name="Picture 2" descr="C:\Users\Joanna Komorowski\Documents\ANP 1105 A\Scans ANP 1105\Microtubules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304800" y="1676400"/>
            <a:ext cx="8542338" cy="4768850"/>
          </a:xfrm>
        </p:spPr>
      </p:pic>
      <p:sp>
        <p:nvSpPr>
          <p:cNvPr id="32771" name="Rectangle 4"/>
          <p:cNvSpPr>
            <a:spLocks noChangeArrowheads="1"/>
          </p:cNvSpPr>
          <p:nvPr/>
        </p:nvSpPr>
        <p:spPr bwMode="auto">
          <a:xfrm>
            <a:off x="5181600" y="1752600"/>
            <a:ext cx="4572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CA" i="1">
                <a:latin typeface="Calibri" pitchFamily="34" charset="0"/>
              </a:rPr>
              <a:t>Stanfield and Germann,</a:t>
            </a:r>
          </a:p>
          <a:p>
            <a:pPr algn="ctr"/>
            <a:r>
              <a:rPr lang="en-CA" i="1">
                <a:latin typeface="Calibri" pitchFamily="34" charset="0"/>
              </a:rPr>
              <a:t>Principles of Human Physiology,</a:t>
            </a:r>
          </a:p>
          <a:p>
            <a:pPr algn="ctr"/>
            <a:r>
              <a:rPr lang="en-CA" i="1">
                <a:latin typeface="Calibri" pitchFamily="34" charset="0"/>
              </a:rPr>
              <a:t>2009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ext Box 4"/>
          <p:cNvSpPr txBox="1">
            <a:spLocks noChangeArrowheads="1"/>
          </p:cNvSpPr>
          <p:nvPr/>
        </p:nvSpPr>
        <p:spPr bwMode="auto">
          <a:xfrm>
            <a:off x="6254750" y="263525"/>
            <a:ext cx="184150" cy="338138"/>
          </a:xfrm>
          <a:prstGeom prst="rect">
            <a:avLst/>
          </a:prstGeom>
          <a:solidFill>
            <a:schemeClr val="bg1"/>
          </a:solidFill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CA" sz="1600" b="1">
              <a:latin typeface="Calibri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4800" y="228600"/>
            <a:ext cx="8610600" cy="10779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200" b="1" dirty="0">
                <a:solidFill>
                  <a:schemeClr val="accent3">
                    <a:lumMod val="50000"/>
                  </a:schemeClr>
                </a:solidFill>
                <a:latin typeface="+mn-lt"/>
              </a:rPr>
              <a:t>1.2 Cell and its organelles: </a:t>
            </a:r>
            <a:r>
              <a:rPr lang="en-CA" sz="3200" b="1" dirty="0">
                <a:solidFill>
                  <a:srgbClr val="C00000"/>
                </a:solidFill>
                <a:latin typeface="+mn-lt"/>
              </a:rPr>
              <a:t> Non-</a:t>
            </a:r>
            <a:r>
              <a:rPr lang="en-CA" sz="3200" b="1" dirty="0" err="1">
                <a:solidFill>
                  <a:srgbClr val="C00000"/>
                </a:solidFill>
                <a:latin typeface="+mn-lt"/>
              </a:rPr>
              <a:t>membraneous</a:t>
            </a:r>
            <a:r>
              <a:rPr lang="en-CA" sz="3200" b="1" dirty="0">
                <a:solidFill>
                  <a:srgbClr val="C00000"/>
                </a:solidFill>
                <a:latin typeface="+mn-lt"/>
              </a:rPr>
              <a:t> organelles - </a:t>
            </a:r>
            <a:r>
              <a:rPr lang="en-CA" sz="3200" b="1" dirty="0" err="1">
                <a:solidFill>
                  <a:srgbClr val="C00000"/>
                </a:solidFill>
                <a:latin typeface="+mn-lt"/>
              </a:rPr>
              <a:t>Centrosomes</a:t>
            </a:r>
            <a:r>
              <a:rPr lang="en-CA" sz="3200" b="1" dirty="0">
                <a:solidFill>
                  <a:srgbClr val="C00000"/>
                </a:solidFill>
                <a:latin typeface="+mn-lt"/>
              </a:rPr>
              <a:t> and </a:t>
            </a:r>
            <a:r>
              <a:rPr lang="en-CA" sz="3200" b="1" dirty="0" err="1">
                <a:solidFill>
                  <a:srgbClr val="C00000"/>
                </a:solidFill>
                <a:latin typeface="+mn-lt"/>
              </a:rPr>
              <a:t>Centrioles</a:t>
            </a:r>
            <a:endParaRPr lang="en-CA" sz="3200" dirty="0">
              <a:latin typeface="+mn-lt"/>
            </a:endParaRPr>
          </a:p>
        </p:txBody>
      </p:sp>
      <p:pic>
        <p:nvPicPr>
          <p:cNvPr id="34819" name="Picture 2" descr="03-26centrioles_l"/>
          <p:cNvPicPr>
            <a:picLocks noChangeAspect="1" noChangeArrowheads="1"/>
          </p:cNvPicPr>
          <p:nvPr/>
        </p:nvPicPr>
        <p:blipFill>
          <a:blip r:embed="rId3"/>
          <a:srcRect b="2911"/>
          <a:stretch>
            <a:fillRect/>
          </a:stretch>
        </p:blipFill>
        <p:spPr bwMode="auto">
          <a:xfrm>
            <a:off x="0" y="1295400"/>
            <a:ext cx="30480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Picture 9" descr="Mitosis_10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00400" y="1981200"/>
            <a:ext cx="2133600" cy="2325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1" name="Picture 12" descr="anaphase-1-1670.jpg"/>
          <p:cNvPicPr>
            <a:picLocks noChangeAspect="1"/>
          </p:cNvPicPr>
          <p:nvPr/>
        </p:nvPicPr>
        <p:blipFill>
          <a:blip r:embed="rId5"/>
          <a:srcRect l="7259"/>
          <a:stretch>
            <a:fillRect/>
          </a:stretch>
        </p:blipFill>
        <p:spPr bwMode="auto">
          <a:xfrm>
            <a:off x="3200400" y="4724400"/>
            <a:ext cx="1828800" cy="145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2" name="TextBox 8"/>
          <p:cNvSpPr txBox="1">
            <a:spLocks noChangeArrowheads="1"/>
          </p:cNvSpPr>
          <p:nvPr/>
        </p:nvSpPr>
        <p:spPr bwMode="auto">
          <a:xfrm>
            <a:off x="5334000" y="1676400"/>
            <a:ext cx="3810000" cy="526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24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Centrosome</a:t>
            </a:r>
            <a:r>
              <a:rPr lang="en-CA" sz="240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CA" sz="2400">
                <a:latin typeface="Times New Roman" pitchFamily="18" charset="0"/>
                <a:cs typeface="Times New Roman" pitchFamily="18" charset="0"/>
                <a:sym typeface="Wingdings 3" pitchFamily="18" charset="2"/>
              </a:rPr>
              <a:t> </a:t>
            </a:r>
            <a:r>
              <a:rPr lang="en-CA" sz="2400">
                <a:latin typeface="Times New Roman" pitchFamily="18" charset="0"/>
                <a:cs typeface="Times New Roman" pitchFamily="18" charset="0"/>
              </a:rPr>
              <a:t> acts as microtubule organizing center</a:t>
            </a:r>
          </a:p>
          <a:p>
            <a:endParaRPr lang="en-CA" sz="2400">
              <a:latin typeface="Times New Roman" pitchFamily="18" charset="0"/>
              <a:cs typeface="Times New Roman" pitchFamily="18" charset="0"/>
            </a:endParaRPr>
          </a:p>
          <a:p>
            <a:r>
              <a:rPr lang="en-CA" sz="2400">
                <a:latin typeface="Times New Roman" pitchFamily="18" charset="0"/>
                <a:cs typeface="Times New Roman" pitchFamily="18" charset="0"/>
              </a:rPr>
              <a:t>Granule-like looking </a:t>
            </a:r>
            <a:r>
              <a:rPr lang="en-CA" sz="24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matrix</a:t>
            </a:r>
            <a:r>
              <a:rPr lang="en-CA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400">
                <a:latin typeface="Times New Roman" pitchFamily="18" charset="0"/>
                <a:cs typeface="Times New Roman" pitchFamily="18" charset="0"/>
                <a:sym typeface="Wingdings 3" pitchFamily="18" charset="2"/>
              </a:rPr>
              <a:t> generates microtubules</a:t>
            </a:r>
          </a:p>
          <a:p>
            <a:r>
              <a:rPr lang="en-CA" sz="2400">
                <a:latin typeface="Times New Roman" pitchFamily="18" charset="0"/>
                <a:cs typeface="Times New Roman" pitchFamily="18" charset="0"/>
                <a:sym typeface="Wingdings 3" pitchFamily="18" charset="2"/>
              </a:rPr>
              <a:t> </a:t>
            </a:r>
            <a:endParaRPr lang="en-CA" sz="2400">
              <a:latin typeface="Times New Roman" pitchFamily="18" charset="0"/>
              <a:cs typeface="Times New Roman" pitchFamily="18" charset="0"/>
            </a:endParaRPr>
          </a:p>
          <a:p>
            <a:r>
              <a:rPr lang="en-CA" sz="24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Centrioles</a:t>
            </a:r>
            <a:r>
              <a:rPr lang="en-CA" sz="240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CA" sz="2400">
                <a:latin typeface="Times New Roman" pitchFamily="18" charset="0"/>
                <a:cs typeface="Times New Roman" pitchFamily="18" charset="0"/>
                <a:sym typeface="Wingdings 3" pitchFamily="18" charset="2"/>
              </a:rPr>
              <a:t> organize mitotic spindle, role in cytokinesis; form basis for cilia and flagella</a:t>
            </a:r>
          </a:p>
          <a:p>
            <a:endParaRPr lang="en-CA" sz="2400">
              <a:latin typeface="Times New Roman" pitchFamily="18" charset="0"/>
              <a:cs typeface="Times New Roman" pitchFamily="18" charset="0"/>
            </a:endParaRPr>
          </a:p>
          <a:p>
            <a:r>
              <a:rPr lang="en-CA" sz="2400">
                <a:latin typeface="Times New Roman" pitchFamily="18" charset="0"/>
                <a:cs typeface="Times New Roman" pitchFamily="18" charset="0"/>
              </a:rPr>
              <a:t>Microtubules are anchored </a:t>
            </a:r>
          </a:p>
          <a:p>
            <a:r>
              <a:rPr lang="en-CA" sz="2400">
                <a:latin typeface="Times New Roman" pitchFamily="18" charset="0"/>
                <a:cs typeface="Times New Roman" pitchFamily="18" charset="0"/>
              </a:rPr>
              <a:t>at one end to centrosome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b="1" dirty="0" smtClean="0">
                <a:solidFill>
                  <a:schemeClr val="accent3">
                    <a:lumMod val="50000"/>
                  </a:schemeClr>
                </a:solidFill>
              </a:rPr>
              <a:t>1.2 Cell and its organelles:</a:t>
            </a:r>
            <a:br>
              <a:rPr lang="en-CA" b="1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CA" b="1" dirty="0" smtClean="0">
                <a:solidFill>
                  <a:srgbClr val="C00000"/>
                </a:solidFill>
              </a:rPr>
              <a:t>The nucleus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5257800"/>
          </a:xfrm>
        </p:spPr>
        <p:txBody>
          <a:bodyPr rtlCol="0">
            <a:normAutofit fontScale="8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b="1" dirty="0" smtClean="0">
                <a:solidFill>
                  <a:srgbClr val="002060"/>
                </a:solidFill>
              </a:rPr>
              <a:t>The nucleus </a:t>
            </a:r>
            <a:r>
              <a:rPr lang="en-CA" dirty="0" smtClean="0">
                <a:solidFill>
                  <a:srgbClr val="002060"/>
                </a:solidFill>
              </a:rPr>
              <a:t>– </a:t>
            </a:r>
            <a:r>
              <a:rPr lang="en-CA" i="1" dirty="0" smtClean="0">
                <a:solidFill>
                  <a:srgbClr val="002060"/>
                </a:solidFill>
              </a:rPr>
              <a:t>cell’s largest organelle;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b="1" i="1" dirty="0" smtClean="0">
                <a:solidFill>
                  <a:srgbClr val="0070C0"/>
                </a:solidFill>
              </a:rPr>
              <a:t>control center (“headquarters”)</a:t>
            </a:r>
            <a:r>
              <a:rPr lang="en-CA" b="1" dirty="0" smtClean="0">
                <a:solidFill>
                  <a:srgbClr val="0070C0"/>
                </a:solidFill>
                <a:sym typeface="Wingdings 3"/>
              </a:rPr>
              <a:t> </a:t>
            </a:r>
            <a:r>
              <a:rPr lang="en-CA" i="1" dirty="0" smtClean="0">
                <a:solidFill>
                  <a:srgbClr val="002060"/>
                </a:solidFill>
                <a:sym typeface="Wingdings 3"/>
              </a:rPr>
              <a:t> </a:t>
            </a:r>
            <a:r>
              <a:rPr lang="en-CA" i="1" dirty="0" smtClean="0">
                <a:solidFill>
                  <a:srgbClr val="002060"/>
                </a:solidFill>
              </a:rPr>
              <a:t>contains the genetic material </a:t>
            </a:r>
            <a:r>
              <a:rPr lang="en-CA" i="1" dirty="0" smtClean="0">
                <a:solidFill>
                  <a:srgbClr val="0070C0"/>
                </a:solidFill>
              </a:rPr>
              <a:t>responsible for transmitting genetic information and providing the instructions for protein synthesis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i="1" dirty="0" smtClean="0">
                <a:solidFill>
                  <a:srgbClr val="002060"/>
                </a:solidFill>
              </a:rPr>
              <a:t>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Most human cells have one nucleus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CA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Some cells are multinucleate (e.g.,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/>
              <a:t>	skeletal muscle)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CA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dirty="0" smtClean="0"/>
              <a:t>Mature red blood cells </a:t>
            </a:r>
            <a:r>
              <a:rPr lang="en-CA" dirty="0" smtClean="0">
                <a:sym typeface="Wingdings 3"/>
              </a:rPr>
              <a:t></a:t>
            </a:r>
            <a:r>
              <a:rPr lang="en-CA" i="1" dirty="0" smtClean="0">
                <a:solidFill>
                  <a:srgbClr val="002060"/>
                </a:solidFill>
                <a:sym typeface="Wingdings 3"/>
              </a:rPr>
              <a:t> </a:t>
            </a:r>
            <a:r>
              <a:rPr lang="en-CA" dirty="0" err="1" smtClean="0"/>
              <a:t>anucleate</a:t>
            </a:r>
            <a:r>
              <a:rPr lang="en-CA" dirty="0" smtClean="0"/>
              <a:t>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/>
              <a:t>	(no nucleus; cannot reproduce) </a:t>
            </a:r>
            <a:endParaRPr lang="en-CA" dirty="0"/>
          </a:p>
        </p:txBody>
      </p:sp>
      <p:pic>
        <p:nvPicPr>
          <p:cNvPr id="36867" name="Picture 13" descr="cytoplasm"/>
          <p:cNvPicPr>
            <a:picLocks noChangeAspect="1" noChangeArrowheads="1"/>
          </p:cNvPicPr>
          <p:nvPr/>
        </p:nvPicPr>
        <p:blipFill>
          <a:blip r:embed="rId3">
            <a:lum bright="-6000" contrast="18000"/>
          </a:blip>
          <a:srcRect/>
          <a:stretch>
            <a:fillRect/>
          </a:stretch>
        </p:blipFill>
        <p:spPr bwMode="auto">
          <a:xfrm>
            <a:off x="7467600" y="30480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Picture 6" descr="red%20blood%20cells.jpg"/>
          <p:cNvPicPr>
            <a:picLocks noChangeAspect="1"/>
          </p:cNvPicPr>
          <p:nvPr/>
        </p:nvPicPr>
        <p:blipFill>
          <a:blip r:embed="rId4"/>
          <a:srcRect l="11765" t="17647" r="11765"/>
          <a:stretch>
            <a:fillRect/>
          </a:stretch>
        </p:blipFill>
        <p:spPr bwMode="auto">
          <a:xfrm>
            <a:off x="7543800" y="5562600"/>
            <a:ext cx="1006475" cy="108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9" name="Picture 7" descr="muscle_nuclei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43800" y="4267200"/>
            <a:ext cx="990600" cy="120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b="1" dirty="0" smtClean="0">
                <a:solidFill>
                  <a:schemeClr val="accent3">
                    <a:lumMod val="50000"/>
                  </a:schemeClr>
                </a:solidFill>
              </a:rPr>
              <a:t>1.2 Cell and its organelles:</a:t>
            </a:r>
            <a:br>
              <a:rPr lang="en-CA" b="1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CA" b="1" dirty="0" smtClean="0">
                <a:solidFill>
                  <a:srgbClr val="C00000"/>
                </a:solidFill>
              </a:rPr>
              <a:t>The nucleus</a:t>
            </a:r>
            <a:endParaRPr lang="en-CA" dirty="0"/>
          </a:p>
        </p:txBody>
      </p:sp>
      <p:sp>
        <p:nvSpPr>
          <p:cNvPr id="3891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en-CA" smtClean="0">
                <a:latin typeface="Times New Roman" pitchFamily="18" charset="0"/>
                <a:cs typeface="Times New Roman" pitchFamily="18" charset="0"/>
              </a:rPr>
              <a:t>	Shape of the nuclei may vary, usually conforms to the shape of the cell</a:t>
            </a:r>
          </a:p>
          <a:p>
            <a:pPr>
              <a:buFont typeface="Arial" charset="0"/>
              <a:buNone/>
            </a:pPr>
            <a:endParaRPr lang="en-CA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None/>
            </a:pPr>
            <a:r>
              <a:rPr lang="en-CA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>
              <a:buFont typeface="Arial" charset="0"/>
              <a:buNone/>
            </a:pPr>
            <a:endParaRPr lang="en-CA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None/>
            </a:pPr>
            <a:r>
              <a:rPr lang="en-CA" smtClean="0">
                <a:latin typeface="Times New Roman" pitchFamily="18" charset="0"/>
                <a:cs typeface="Times New Roman" pitchFamily="18" charset="0"/>
              </a:rPr>
              <a:t>Some nuclei have lobes</a:t>
            </a:r>
          </a:p>
          <a:p>
            <a:endParaRPr lang="en-CA" smtClean="0"/>
          </a:p>
        </p:txBody>
      </p:sp>
      <p:pic>
        <p:nvPicPr>
          <p:cNvPr id="38915" name="Picture 13" descr="cytoplasm"/>
          <p:cNvPicPr>
            <a:picLocks noChangeAspect="1" noChangeArrowheads="1"/>
          </p:cNvPicPr>
          <p:nvPr/>
        </p:nvPicPr>
        <p:blipFill>
          <a:blip r:embed="rId3">
            <a:lum bright="-6000" contrast="18000"/>
          </a:blip>
          <a:srcRect/>
          <a:stretch>
            <a:fillRect/>
          </a:stretch>
        </p:blipFill>
        <p:spPr bwMode="auto">
          <a:xfrm>
            <a:off x="1600200" y="28956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Picture 2" descr="01-01levels_l"/>
          <p:cNvPicPr>
            <a:picLocks noChangeAspect="1" noChangeArrowheads="1"/>
          </p:cNvPicPr>
          <p:nvPr/>
        </p:nvPicPr>
        <p:blipFill>
          <a:blip r:embed="rId4"/>
          <a:srcRect t="12003" r="59459" b="83710"/>
          <a:stretch>
            <a:fillRect/>
          </a:stretch>
        </p:blipFill>
        <p:spPr bwMode="auto">
          <a:xfrm>
            <a:off x="3810000" y="3048000"/>
            <a:ext cx="533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7" name="Picture 7" descr="blood_08"/>
          <p:cNvPicPr>
            <a:picLocks noChangeAspect="1" noChangeArrowheads="1"/>
          </p:cNvPicPr>
          <p:nvPr/>
        </p:nvPicPr>
        <p:blipFill>
          <a:blip r:embed="rId5"/>
          <a:srcRect l="11891" t="9276" r="13533" b="19498"/>
          <a:stretch>
            <a:fillRect/>
          </a:stretch>
        </p:blipFill>
        <p:spPr bwMode="auto">
          <a:xfrm>
            <a:off x="6172200" y="4191000"/>
            <a:ext cx="2411413" cy="218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Straight Arrow Connector 7"/>
          <p:cNvCxnSpPr/>
          <p:nvPr/>
        </p:nvCxnSpPr>
        <p:spPr>
          <a:xfrm flipV="1">
            <a:off x="4572000" y="4572000"/>
            <a:ext cx="2590800" cy="228600"/>
          </a:xfrm>
          <a:prstGeom prst="straightConnector1">
            <a:avLst/>
          </a:prstGeom>
          <a:ln w="28575">
            <a:solidFill>
              <a:schemeClr val="tx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4572000" y="4876800"/>
            <a:ext cx="2286000" cy="609600"/>
          </a:xfrm>
          <a:prstGeom prst="straightConnector1">
            <a:avLst/>
          </a:prstGeom>
          <a:ln w="28575">
            <a:solidFill>
              <a:schemeClr val="tx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b="1" dirty="0" smtClean="0">
                <a:solidFill>
                  <a:schemeClr val="accent3">
                    <a:lumMod val="50000"/>
                  </a:schemeClr>
                </a:solidFill>
              </a:rPr>
              <a:t>1.2 Cell and its organelles:</a:t>
            </a:r>
            <a:br>
              <a:rPr lang="en-CA" b="1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CA" b="1" dirty="0" smtClean="0">
                <a:solidFill>
                  <a:srgbClr val="C00000"/>
                </a:solidFill>
              </a:rPr>
              <a:t>The nucleus - structure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839200" cy="5105400"/>
          </a:xfrm>
        </p:spPr>
        <p:txBody>
          <a:bodyPr rtlCol="0">
            <a:normAutofit fontScale="6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sz="3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Main structures: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The nuclear envelope: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>
                <a:latin typeface="Times New Roman" pitchFamily="18" charset="0"/>
                <a:cs typeface="Times New Roman" pitchFamily="18" charset="0"/>
              </a:rPr>
              <a:t>	selectively permeable double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>
                <a:latin typeface="Times New Roman" pitchFamily="18" charset="0"/>
                <a:cs typeface="Times New Roman" pitchFamily="18" charset="0"/>
              </a:rPr>
              <a:t>	membrane with large pores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CA" dirty="0" smtClean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Nucleoplasm</a:t>
            </a:r>
            <a:r>
              <a:rPr lang="en-C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CA" dirty="0" smtClean="0">
                <a:latin typeface="Times New Roman" pitchFamily="18" charset="0"/>
                <a:cs typeface="Times New Roman" pitchFamily="18" charset="0"/>
              </a:rPr>
              <a:t>jellylike fluid in which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>
                <a:latin typeface="Times New Roman" pitchFamily="18" charset="0"/>
                <a:cs typeface="Times New Roman" pitchFamily="18" charset="0"/>
              </a:rPr>
              <a:t>	other nuclear structures are suspended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CA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Nucleolus or nucleoli: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dirty="0" smtClean="0">
                <a:latin typeface="Times New Roman" pitchFamily="18" charset="0"/>
                <a:cs typeface="Times New Roman" pitchFamily="18" charset="0"/>
              </a:rPr>
              <a:t>Spherical structures composed of RNA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>
                <a:latin typeface="Times New Roman" pitchFamily="18" charset="0"/>
                <a:cs typeface="Times New Roman" pitchFamily="18" charset="0"/>
              </a:rPr>
              <a:t>	and protein; </a:t>
            </a:r>
            <a:r>
              <a:rPr lang="en-CA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nucleoar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organizer regions 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  <a:sym typeface="Wingdings 3"/>
              </a:rPr>
              <a:t></a:t>
            </a:r>
            <a:r>
              <a:rPr lang="en-CA" dirty="0" smtClean="0">
                <a:latin typeface="Times New Roman" pitchFamily="18" charset="0"/>
                <a:cs typeface="Times New Roman" pitchFamily="18" charset="0"/>
                <a:sym typeface="Wingdings 3"/>
              </a:rPr>
              <a:t>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>
                <a:latin typeface="Times New Roman" pitchFamily="18" charset="0"/>
                <a:cs typeface="Times New Roman" pitchFamily="18" charset="0"/>
                <a:sym typeface="Wingdings 3"/>
              </a:rPr>
              <a:t>	</a:t>
            </a:r>
            <a:r>
              <a:rPr lang="en-CA" dirty="0" smtClean="0">
                <a:latin typeface="Times New Roman" pitchFamily="18" charset="0"/>
                <a:cs typeface="Times New Roman" pitchFamily="18" charset="0"/>
              </a:rPr>
              <a:t>DNA with instruction for ribosomal RNA synthesis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CA" dirty="0" smtClean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C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Chromatin :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dirty="0" smtClean="0">
                <a:latin typeface="Times New Roman" pitchFamily="18" charset="0"/>
                <a:cs typeface="Times New Roman" pitchFamily="18" charset="0"/>
              </a:rPr>
              <a:t>Threads of 30% DNA  combined with 60% </a:t>
            </a:r>
            <a:r>
              <a:rPr lang="en-CA" dirty="0" err="1" smtClean="0">
                <a:latin typeface="Times New Roman" pitchFamily="18" charset="0"/>
                <a:cs typeface="Times New Roman" pitchFamily="18" charset="0"/>
              </a:rPr>
              <a:t>histone</a:t>
            </a:r>
            <a:r>
              <a:rPr lang="en-CA" dirty="0" smtClean="0">
                <a:latin typeface="Times New Roman" pitchFamily="18" charset="0"/>
                <a:cs typeface="Times New Roman" pitchFamily="18" charset="0"/>
              </a:rPr>
              <a:t> proteins and 10% RNA ; the fundamental units-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nucleosomes</a:t>
            </a:r>
            <a:endParaRPr lang="en-CA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CA" dirty="0" smtClean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CA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CA" dirty="0"/>
          </a:p>
        </p:txBody>
      </p:sp>
      <p:pic>
        <p:nvPicPr>
          <p:cNvPr id="40963" name="Picture 2" descr="03-28anucleus_l"/>
          <p:cNvPicPr>
            <a:picLocks noChangeAspect="1" noChangeArrowheads="1"/>
          </p:cNvPicPr>
          <p:nvPr/>
        </p:nvPicPr>
        <p:blipFill>
          <a:blip r:embed="rId3"/>
          <a:srcRect b="10298"/>
          <a:stretch>
            <a:fillRect/>
          </a:stretch>
        </p:blipFill>
        <p:spPr bwMode="auto">
          <a:xfrm>
            <a:off x="5334000" y="1625600"/>
            <a:ext cx="3810000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5200" y="274638"/>
            <a:ext cx="5181600" cy="1143000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chemeClr val="accent3">
                    <a:lumMod val="50000"/>
                  </a:schemeClr>
                </a:solidFill>
              </a:rPr>
              <a:t>1.2 Cell and its organelles:</a:t>
            </a:r>
            <a:br>
              <a:rPr lang="en-CA" sz="3600" b="1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CA" sz="3600" b="1" dirty="0" smtClean="0">
                <a:solidFill>
                  <a:srgbClr val="C00000"/>
                </a:solidFill>
              </a:rPr>
              <a:t>The nuclear envelope</a:t>
            </a:r>
            <a:endParaRPr lang="en-CA" sz="3600" dirty="0"/>
          </a:p>
        </p:txBody>
      </p:sp>
      <p:pic>
        <p:nvPicPr>
          <p:cNvPr id="43010" name="Picture 2" descr="03-28bnucleus_l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 l="25424" r="23727" b="52859"/>
          <a:stretch>
            <a:fillRect/>
          </a:stretch>
        </p:blipFill>
        <p:spPr>
          <a:xfrm>
            <a:off x="533400" y="0"/>
            <a:ext cx="2971800" cy="4160838"/>
          </a:xfrm>
        </p:spPr>
      </p:pic>
      <p:pic>
        <p:nvPicPr>
          <p:cNvPr id="43011" name="Picture 2" descr="03-28bnucleus_l"/>
          <p:cNvPicPr>
            <a:picLocks noChangeAspect="1" noChangeArrowheads="1"/>
          </p:cNvPicPr>
          <p:nvPr/>
        </p:nvPicPr>
        <p:blipFill>
          <a:blip r:embed="rId3"/>
          <a:srcRect l="26547" t="46420" r="25131" b="34618"/>
          <a:stretch>
            <a:fillRect/>
          </a:stretch>
        </p:blipFill>
        <p:spPr bwMode="auto">
          <a:xfrm>
            <a:off x="3200400" y="4572000"/>
            <a:ext cx="3424238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2" name="Picture 2" descr="03-28bnucleus_l"/>
          <p:cNvPicPr>
            <a:picLocks noChangeAspect="1" noChangeArrowheads="1"/>
          </p:cNvPicPr>
          <p:nvPr/>
        </p:nvPicPr>
        <p:blipFill>
          <a:blip r:embed="rId3"/>
          <a:srcRect l="28635" t="65186" r="26622" b="7556"/>
          <a:stretch>
            <a:fillRect/>
          </a:stretch>
        </p:blipFill>
        <p:spPr bwMode="auto">
          <a:xfrm>
            <a:off x="5410200" y="1524000"/>
            <a:ext cx="3200400" cy="294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3" name="Content Placeholder 3" descr="NuclearMembrane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2000" y="4419600"/>
            <a:ext cx="2362200" cy="205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763000" cy="1143000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chemeClr val="accent3">
                    <a:lumMod val="50000"/>
                  </a:schemeClr>
                </a:solidFill>
              </a:rPr>
              <a:t>1.2 Cell and its organelles:</a:t>
            </a:r>
            <a:br>
              <a:rPr lang="en-CA" sz="3600" b="1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CA" sz="3600" b="1" dirty="0" smtClean="0">
                <a:solidFill>
                  <a:srgbClr val="C00000"/>
                </a:solidFill>
              </a:rPr>
              <a:t>The nucleus – chromatin and chromosomes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24200" y="1524000"/>
            <a:ext cx="5715000" cy="2514600"/>
          </a:xfrm>
        </p:spPr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not dividing cells </a:t>
            </a:r>
            <a:r>
              <a:rPr lang="en-CA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 3"/>
              </a:rPr>
              <a:t></a:t>
            </a:r>
            <a:r>
              <a:rPr lang="en-CA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800" dirty="0" smtClean="0">
                <a:latin typeface="Times New Roman" pitchFamily="18" charset="0"/>
                <a:cs typeface="Times New Roman" pitchFamily="18" charset="0"/>
              </a:rPr>
              <a:t>threads of DNA  combined with </a:t>
            </a:r>
            <a:r>
              <a:rPr lang="en-CA" sz="2800" dirty="0" err="1" smtClean="0">
                <a:latin typeface="Times New Roman" pitchFamily="18" charset="0"/>
                <a:cs typeface="Times New Roman" pitchFamily="18" charset="0"/>
              </a:rPr>
              <a:t>histone</a:t>
            </a:r>
            <a:r>
              <a:rPr lang="en-CA" sz="2800" dirty="0" smtClean="0">
                <a:latin typeface="Times New Roman" pitchFamily="18" charset="0"/>
                <a:cs typeface="Times New Roman" pitchFamily="18" charset="0"/>
              </a:rPr>
              <a:t> proteins </a:t>
            </a:r>
            <a:r>
              <a:rPr lang="en-CA" sz="2800" b="1" dirty="0" smtClean="0">
                <a:solidFill>
                  <a:srgbClr val="002060"/>
                </a:solidFill>
              </a:rPr>
              <a:t>	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sz="2800" b="1" dirty="0" smtClean="0">
                <a:solidFill>
                  <a:srgbClr val="002060"/>
                </a:solidFill>
              </a:rPr>
              <a:t>In preparation for cell division</a:t>
            </a:r>
            <a:r>
              <a:rPr lang="en-CA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 3"/>
              </a:rPr>
              <a:t>  </a:t>
            </a:r>
            <a:r>
              <a:rPr lang="en-CA" sz="2800" dirty="0" smtClean="0">
                <a:sym typeface="Wingdings 3"/>
              </a:rPr>
              <a:t>chromatin threads coil to form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sz="2800" b="1" dirty="0" smtClean="0">
                <a:solidFill>
                  <a:srgbClr val="0070C0"/>
                </a:solidFill>
                <a:sym typeface="Wingdings 3"/>
              </a:rPr>
              <a:t>2 identical </a:t>
            </a:r>
            <a:r>
              <a:rPr lang="en-CA" sz="2800" b="1" dirty="0" err="1" smtClean="0">
                <a:solidFill>
                  <a:srgbClr val="0070C0"/>
                </a:solidFill>
                <a:sym typeface="Wingdings 3"/>
              </a:rPr>
              <a:t>chromatids</a:t>
            </a:r>
            <a:r>
              <a:rPr lang="en-CA" sz="2800" b="1" dirty="0" smtClean="0">
                <a:solidFill>
                  <a:srgbClr val="0070C0"/>
                </a:solidFill>
                <a:sym typeface="Wingdings 3"/>
              </a:rPr>
              <a:t> </a:t>
            </a:r>
            <a:r>
              <a:rPr lang="en-CA" sz="2800" dirty="0" smtClean="0">
                <a:sym typeface="Wingdings 3"/>
              </a:rPr>
              <a:t>= </a:t>
            </a:r>
            <a:r>
              <a:rPr lang="en-CA" sz="2800" b="1" dirty="0" smtClean="0">
                <a:solidFill>
                  <a:srgbClr val="0070C0"/>
                </a:solidFill>
                <a:sym typeface="Wingdings 3"/>
              </a:rPr>
              <a:t>chromosomes</a:t>
            </a:r>
            <a:endParaRPr lang="en-CA" sz="2800" b="1" dirty="0" smtClean="0">
              <a:solidFill>
                <a:srgbClr val="0070C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CA" sz="28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CA" sz="28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CA" sz="2800" dirty="0"/>
          </a:p>
        </p:txBody>
      </p:sp>
      <p:pic>
        <p:nvPicPr>
          <p:cNvPr id="45059" name="Picture 5" descr="chromosome.gif"/>
          <p:cNvPicPr>
            <a:picLocks noChangeAspect="1"/>
          </p:cNvPicPr>
          <p:nvPr/>
        </p:nvPicPr>
        <p:blipFill>
          <a:blip r:embed="rId3"/>
          <a:srcRect l="18321"/>
          <a:stretch>
            <a:fillRect/>
          </a:stretch>
        </p:blipFill>
        <p:spPr bwMode="auto">
          <a:xfrm>
            <a:off x="3581400" y="4191000"/>
            <a:ext cx="2057400" cy="241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0" name="Picture 2" descr="03-29chromstruct_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4800" y="1357313"/>
            <a:ext cx="2930525" cy="550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5" descr="nucleosom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" y="4545013"/>
            <a:ext cx="4191000" cy="2312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6" name="Text Box 8"/>
          <p:cNvSpPr txBox="1">
            <a:spLocks noChangeArrowheads="1"/>
          </p:cNvSpPr>
          <p:nvPr/>
        </p:nvSpPr>
        <p:spPr bwMode="auto">
          <a:xfrm>
            <a:off x="609600" y="1447800"/>
            <a:ext cx="8229600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Nucleosomes</a:t>
            </a:r>
            <a:r>
              <a:rPr lang="en-US" sz="24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consist of flattened, disk-shaped </a:t>
            </a:r>
            <a:r>
              <a:rPr lang="en-US" sz="24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clusters of 8 histone proteins connected like beds on DNA molecule</a:t>
            </a:r>
          </a:p>
          <a:p>
            <a:pPr>
              <a:spcBef>
                <a:spcPct val="50000"/>
              </a:spcBef>
            </a:pPr>
            <a:r>
              <a:rPr lang="en-US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Nucleosomes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provide a physical means of packing DNA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and </a:t>
            </a:r>
            <a:r>
              <a:rPr lang="en-US" sz="24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play an important role in gene regulation</a:t>
            </a:r>
          </a:p>
          <a:p>
            <a:pPr>
              <a:spcBef>
                <a:spcPct val="50000"/>
              </a:spcBef>
            </a:pPr>
            <a:r>
              <a:rPr lang="en-US" sz="2400">
                <a:latin typeface="Times New Roman" pitchFamily="18" charset="0"/>
                <a:cs typeface="Times New Roman" pitchFamily="18" charset="0"/>
              </a:rPr>
              <a:t>Two each of H2A, H2B, H3 &amp; H4 per nucleosome</a:t>
            </a:r>
          </a:p>
          <a:p>
            <a:pPr>
              <a:spcBef>
                <a:spcPct val="50000"/>
              </a:spcBef>
            </a:pPr>
            <a:r>
              <a:rPr lang="en-US" sz="2400">
                <a:latin typeface="Times New Roman" pitchFamily="18" charset="0"/>
                <a:cs typeface="Times New Roman" pitchFamily="18" charset="0"/>
              </a:rPr>
              <a:t>H1 associated with linker DNA</a:t>
            </a:r>
          </a:p>
        </p:txBody>
      </p:sp>
      <p:pic>
        <p:nvPicPr>
          <p:cNvPr id="47107" name="Picture 5" descr="nucleosome"/>
          <p:cNvPicPr>
            <a:picLocks noChangeAspect="1" noChangeArrowheads="1"/>
          </p:cNvPicPr>
          <p:nvPr/>
        </p:nvPicPr>
        <p:blipFill>
          <a:blip r:embed="rId4"/>
          <a:srcRect l="12666" t="5388" r="2000" b="5838"/>
          <a:stretch>
            <a:fillRect/>
          </a:stretch>
        </p:blipFill>
        <p:spPr bwMode="auto">
          <a:xfrm>
            <a:off x="5562600" y="4114800"/>
            <a:ext cx="2819400" cy="256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2057400" y="228600"/>
            <a:ext cx="5329238" cy="12001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b="1" dirty="0">
                <a:solidFill>
                  <a:schemeClr val="accent3">
                    <a:lumMod val="50000"/>
                  </a:schemeClr>
                </a:solidFill>
                <a:latin typeface="+mn-lt"/>
              </a:rPr>
              <a:t>1.2 Cell and its organelles: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3600" b="1" dirty="0">
                <a:solidFill>
                  <a:srgbClr val="C00000"/>
                </a:solidFill>
                <a:latin typeface="+mn-lt"/>
              </a:rPr>
              <a:t>The nucleus - </a:t>
            </a:r>
            <a:r>
              <a:rPr lang="en-CA" sz="3600" b="1" dirty="0" err="1">
                <a:solidFill>
                  <a:srgbClr val="C00000"/>
                </a:solidFill>
                <a:latin typeface="+mn-lt"/>
              </a:rPr>
              <a:t>nucleosomes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b="1" dirty="0" smtClean="0">
                <a:solidFill>
                  <a:schemeClr val="accent3">
                    <a:lumMod val="50000"/>
                  </a:schemeClr>
                </a:solidFill>
              </a:rPr>
              <a:t>1.2 Cell and its organelles:</a:t>
            </a:r>
            <a:br>
              <a:rPr lang="en-CA" b="1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CA" b="1" dirty="0" smtClean="0">
                <a:solidFill>
                  <a:srgbClr val="C00000"/>
                </a:solidFill>
              </a:rPr>
              <a:t>The nucleus - function</a:t>
            </a:r>
            <a:endParaRPr lang="en-CA" dirty="0"/>
          </a:p>
        </p:txBody>
      </p:sp>
      <p:sp>
        <p:nvSpPr>
          <p:cNvPr id="49154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05800" cy="4525963"/>
          </a:xfrm>
        </p:spPr>
        <p:txBody>
          <a:bodyPr/>
          <a:lstStyle/>
          <a:p>
            <a:r>
              <a:rPr lang="en-CA" b="1" smtClean="0">
                <a:solidFill>
                  <a:srgbClr val="0070C0"/>
                </a:solidFill>
              </a:rPr>
              <a:t>Nuclear envelope </a:t>
            </a:r>
            <a:r>
              <a:rPr lang="en-CA" smtClean="0"/>
              <a:t>– separates the nucleoplasm from the cytoplasm; regulates passage of the substances to and from the nucleus</a:t>
            </a:r>
          </a:p>
          <a:p>
            <a:endParaRPr lang="en-CA" smtClean="0"/>
          </a:p>
          <a:p>
            <a:r>
              <a:rPr lang="en-CA" b="1" smtClean="0">
                <a:solidFill>
                  <a:srgbClr val="0070C0"/>
                </a:solidFill>
              </a:rPr>
              <a:t>Nucleous/nuclei</a:t>
            </a:r>
            <a:r>
              <a:rPr lang="en-CA" smtClean="0"/>
              <a:t> - </a:t>
            </a:r>
            <a:r>
              <a:rPr lang="en-CA" smtClean="0">
                <a:latin typeface="Times New Roman" pitchFamily="18" charset="0"/>
                <a:cs typeface="Times New Roman" pitchFamily="18" charset="0"/>
              </a:rPr>
              <a:t>site(s) of ribosome assembly</a:t>
            </a:r>
          </a:p>
          <a:p>
            <a:endParaRPr lang="en-CA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CA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Chromatin</a:t>
            </a:r>
            <a:r>
              <a:rPr lang="en-CA" smtClean="0">
                <a:latin typeface="Times New Roman" pitchFamily="18" charset="0"/>
                <a:cs typeface="Times New Roman" pitchFamily="18" charset="0"/>
              </a:rPr>
              <a:t> – DNA </a:t>
            </a:r>
            <a:r>
              <a:rPr lang="en-CA" smtClean="0">
                <a:latin typeface="Times New Roman" pitchFamily="18" charset="0"/>
                <a:cs typeface="Times New Roman" pitchFamily="18" charset="0"/>
                <a:sym typeface="Wingdings 3" pitchFamily="18" charset="2"/>
              </a:rPr>
              <a:t> </a:t>
            </a:r>
            <a:r>
              <a:rPr lang="en-CA" smtClean="0">
                <a:latin typeface="Times New Roman" pitchFamily="18" charset="0"/>
                <a:cs typeface="Times New Roman" pitchFamily="18" charset="0"/>
              </a:rPr>
              <a:t>site of genetic information </a:t>
            </a:r>
            <a:endParaRPr lang="en-CA" smtClean="0"/>
          </a:p>
        </p:txBody>
      </p:sp>
      <p:pic>
        <p:nvPicPr>
          <p:cNvPr id="49155" name="Picture 2" descr="03-28bnucleus_l"/>
          <p:cNvPicPr>
            <a:picLocks noChangeAspect="1" noChangeArrowheads="1"/>
          </p:cNvPicPr>
          <p:nvPr/>
        </p:nvPicPr>
        <p:blipFill>
          <a:blip r:embed="rId3"/>
          <a:srcRect l="26547" t="46420" r="28709" b="39359"/>
          <a:stretch>
            <a:fillRect/>
          </a:stretch>
        </p:blipFill>
        <p:spPr bwMode="auto">
          <a:xfrm>
            <a:off x="7010400" y="2743200"/>
            <a:ext cx="1828800" cy="877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b="1" dirty="0" smtClean="0">
                <a:solidFill>
                  <a:schemeClr val="accent3">
                    <a:lumMod val="50000"/>
                  </a:schemeClr>
                </a:solidFill>
              </a:rPr>
              <a:t>1.2 Cell and its organelles:</a:t>
            </a:r>
            <a:br>
              <a:rPr lang="en-CA" b="1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CA" b="1" dirty="0" smtClean="0">
                <a:solidFill>
                  <a:srgbClr val="C00000"/>
                </a:solidFill>
              </a:rPr>
              <a:t>The cell cycle</a:t>
            </a:r>
            <a:endParaRPr lang="en-CA" dirty="0"/>
          </a:p>
        </p:txBody>
      </p:sp>
      <p:sp>
        <p:nvSpPr>
          <p:cNvPr id="5120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CA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Cell cycle </a:t>
            </a:r>
            <a:r>
              <a:rPr lang="en-CA" b="1" i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CA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Series of changes a cell goes through from the time it is formed until it reproduces itself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CA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Interphase:  </a:t>
            </a:r>
            <a:r>
              <a:rPr lang="en-CA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growth &amp; normal functions</a:t>
            </a:r>
            <a:r>
              <a:rPr lang="en-CA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CA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DNA replication begins toward end of it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CA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Mitosis:  </a:t>
            </a:r>
            <a:r>
              <a:rPr lang="en-CA" smtClean="0">
                <a:latin typeface="Times New Roman" pitchFamily="18" charset="0"/>
                <a:cs typeface="Times New Roman" pitchFamily="18" charset="0"/>
              </a:rPr>
              <a:t>division of genetic material between 2 daughter cells; includes </a:t>
            </a:r>
            <a:r>
              <a:rPr lang="en-CA" smtClean="0">
                <a:solidFill>
                  <a:srgbClr val="0066CC"/>
                </a:solidFill>
                <a:latin typeface="Times New Roman" pitchFamily="18" charset="0"/>
                <a:cs typeface="Times New Roman" pitchFamily="18" charset="0"/>
              </a:rPr>
              <a:t>cytokinesis</a:t>
            </a:r>
            <a:r>
              <a:rPr lang="en-CA" smtClean="0">
                <a:latin typeface="Times New Roman" pitchFamily="18" charset="0"/>
                <a:cs typeface="Times New Roman" pitchFamily="18" charset="0"/>
              </a:rPr>
              <a:t> (division of cytoplasm)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endParaRPr lang="en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b="1" dirty="0" smtClean="0">
                <a:solidFill>
                  <a:schemeClr val="accent3">
                    <a:lumMod val="50000"/>
                  </a:schemeClr>
                </a:solidFill>
              </a:rPr>
              <a:t>1.2 Cell and its organelles:</a:t>
            </a:r>
            <a:br>
              <a:rPr lang="en-CA" b="1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CA" b="1" dirty="0" smtClean="0">
                <a:solidFill>
                  <a:srgbClr val="C00000"/>
                </a:solidFill>
              </a:rPr>
              <a:t>The cell cycle</a:t>
            </a:r>
            <a:endParaRPr lang="en-CA" dirty="0"/>
          </a:p>
        </p:txBody>
      </p:sp>
      <p:pic>
        <p:nvPicPr>
          <p:cNvPr id="53250" name="Picture 2" descr="03-30cellcycle_l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765675" y="1447800"/>
            <a:ext cx="4378325" cy="5029200"/>
          </a:xfrm>
        </p:spPr>
      </p:pic>
      <p:sp>
        <p:nvSpPr>
          <p:cNvPr id="53251" name="Rectangle 4"/>
          <p:cNvSpPr>
            <a:spLocks noChangeArrowheads="1"/>
          </p:cNvSpPr>
          <p:nvPr/>
        </p:nvSpPr>
        <p:spPr bwMode="auto">
          <a:xfrm>
            <a:off x="457200" y="1524000"/>
            <a:ext cx="4572000" cy="590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CA" sz="3200" b="1" u="sng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Interphase: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CA" sz="32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CA" sz="3200" b="1" baseline="-250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sz="3200">
                <a:latin typeface="Times New Roman" pitchFamily="18" charset="0"/>
                <a:cs typeface="Times New Roman" pitchFamily="18" charset="0"/>
              </a:rPr>
              <a:t> – cell growth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CA" sz="32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CA" sz="3200">
                <a:latin typeface="Times New Roman" pitchFamily="18" charset="0"/>
                <a:cs typeface="Times New Roman" pitchFamily="18" charset="0"/>
              </a:rPr>
              <a:t> – growth and DNA synthesis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CA" sz="32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CA" sz="3200" b="1" baseline="-250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CA" sz="3200">
                <a:latin typeface="Times New Roman" pitchFamily="18" charset="0"/>
                <a:cs typeface="Times New Roman" pitchFamily="18" charset="0"/>
              </a:rPr>
              <a:t> – growth and synthesis of materials needed for cell division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CA" sz="3200" b="1" u="sng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Mitosis: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CA" sz="32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 </a:t>
            </a:r>
            <a:r>
              <a:rPr lang="en-CA" sz="3200">
                <a:latin typeface="Times New Roman" pitchFamily="18" charset="0"/>
                <a:cs typeface="Times New Roman" pitchFamily="18" charset="0"/>
              </a:rPr>
              <a:t>– mitosis </a:t>
            </a:r>
            <a:r>
              <a:rPr lang="en-CA" sz="3200">
                <a:latin typeface="Times New Roman" pitchFamily="18" charset="0"/>
                <a:cs typeface="Times New Roman" pitchFamily="18" charset="0"/>
                <a:sym typeface="Wingdings 3" pitchFamily="18" charset="2"/>
              </a:rPr>
              <a:t> division of genetic material</a:t>
            </a:r>
            <a:endParaRPr lang="en-CA" sz="320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endParaRPr lang="en-CA" sz="32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b="1" dirty="0" smtClean="0">
                <a:solidFill>
                  <a:schemeClr val="accent3">
                    <a:lumMod val="50000"/>
                  </a:schemeClr>
                </a:solidFill>
              </a:rPr>
              <a:t>Quick questions</a:t>
            </a:r>
            <a:endParaRPr lang="en-CA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6144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514350" indent="-514350" fontAlgn="auto">
              <a:spcAft>
                <a:spcPts val="0"/>
              </a:spcAft>
              <a:buFont typeface="Calibri" pitchFamily="34" charset="0"/>
              <a:buAutoNum type="arabicPeriod"/>
              <a:defRPr/>
            </a:pPr>
            <a:r>
              <a:rPr lang="en-CA" smtClean="0"/>
              <a:t>Describe the basic structure of plasma membrane</a:t>
            </a:r>
          </a:p>
          <a:p>
            <a:pPr marL="514350" indent="-514350" fontAlgn="auto">
              <a:spcAft>
                <a:spcPts val="0"/>
              </a:spcAft>
              <a:buFont typeface="Calibri" pitchFamily="34" charset="0"/>
              <a:buAutoNum type="arabicPeriod"/>
              <a:defRPr/>
            </a:pPr>
            <a:r>
              <a:rPr lang="en-CA" smtClean="0"/>
              <a:t>Describe the basic functions of each of the organelles</a:t>
            </a:r>
          </a:p>
          <a:p>
            <a:pPr marL="514350" indent="-514350" fontAlgn="auto">
              <a:spcAft>
                <a:spcPts val="0"/>
              </a:spcAft>
              <a:buFont typeface="Calibri" pitchFamily="34" charset="0"/>
              <a:buAutoNum type="arabicPeriod"/>
              <a:defRPr/>
            </a:pPr>
            <a:r>
              <a:rPr lang="en-CA" smtClean="0"/>
              <a:t>Describe the three types of filaments of the cytoskeleton and their functions</a:t>
            </a:r>
          </a:p>
          <a:p>
            <a:pPr marL="514350" indent="-514350" fontAlgn="auto">
              <a:spcAft>
                <a:spcPts val="0"/>
              </a:spcAft>
              <a:buFont typeface="Calibri" pitchFamily="34" charset="0"/>
              <a:buAutoNum type="arabicPeriod"/>
              <a:defRPr/>
            </a:pPr>
            <a:r>
              <a:rPr lang="en-CA" smtClean="0"/>
              <a:t>Describe two pathological conditions related to decreased number of some of the organelles or their enzymes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848</Words>
  <Application>Microsoft Office PowerPoint</Application>
  <PresentationFormat>On-screen Show (4:3)</PresentationFormat>
  <Paragraphs>160</Paragraphs>
  <Slides>21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0" baseType="lpstr">
      <vt:lpstr>Calibri</vt:lpstr>
      <vt:lpstr>Arial</vt:lpstr>
      <vt:lpstr>FrankRuehl</vt:lpstr>
      <vt:lpstr>Times New Roman</vt:lpstr>
      <vt:lpstr>CommonBullets</vt:lpstr>
      <vt:lpstr>Wingdings 3</vt:lpstr>
      <vt:lpstr>WP IconicSymbolsA</vt:lpstr>
      <vt:lpstr>NuptialScript</vt:lpstr>
      <vt:lpstr>Office Theme</vt:lpstr>
      <vt:lpstr>Topic #1 Structural Organization of  the Human Body Part 2</vt:lpstr>
      <vt:lpstr>1.2 Cell and its organelles:  Non-membraneous organelles - Ribosomes</vt:lpstr>
      <vt:lpstr>1.2 Cell and its organelles:  Non-membraneous organelles - Vaults</vt:lpstr>
      <vt:lpstr>1.2 Cell and its organelles:  Cytoskeleton</vt:lpstr>
      <vt:lpstr>1.2 Cell and its organelles:  Cytoskeleton - microtubules</vt:lpstr>
      <vt:lpstr>1.2 Cell and its organelles:  Cytoskeleton</vt:lpstr>
      <vt:lpstr>1.2 Cell and its organelles:  Microfilaments and intermediate filaments</vt:lpstr>
      <vt:lpstr>Slide 8</vt:lpstr>
      <vt:lpstr>Slide 9</vt:lpstr>
      <vt:lpstr>1.2 Cell and its organelles:  Microtubules</vt:lpstr>
      <vt:lpstr>Slide 11</vt:lpstr>
      <vt:lpstr>1.2 Cell and its organelles: The nucleus</vt:lpstr>
      <vt:lpstr>1.2 Cell and its organelles: The nucleus</vt:lpstr>
      <vt:lpstr>1.2 Cell and its organelles: The nucleus - structure</vt:lpstr>
      <vt:lpstr>1.2 Cell and its organelles: The nuclear envelope</vt:lpstr>
      <vt:lpstr>1.2 Cell and its organelles: The nucleus – chromatin and chromosomes</vt:lpstr>
      <vt:lpstr>Slide 17</vt:lpstr>
      <vt:lpstr>1.2 Cell and its organelles: The nucleus - function</vt:lpstr>
      <vt:lpstr>1.2 Cell and its organelles: The cell cycle</vt:lpstr>
      <vt:lpstr>1.2 Cell and its organelles: The cell cycle</vt:lpstr>
      <vt:lpstr>Quick questions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Topic #1 Structural Organization of  the Human Body Part 2</dc:title>
  <dc:creator>Joanna Komorowski</dc:creator>
  <cp:lastModifiedBy>COEMaster</cp:lastModifiedBy>
  <cp:revision>2</cp:revision>
  <dcterms:created xsi:type="dcterms:W3CDTF">2006-08-16T00:00:00Z</dcterms:created>
  <dcterms:modified xsi:type="dcterms:W3CDTF">2008-09-18T19:40:33Z</dcterms:modified>
</cp:coreProperties>
</file>