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8"/>
  </p:notesMasterIdLst>
  <p:sldIdLst>
    <p:sldId id="257" r:id="rId2"/>
    <p:sldId id="256" r:id="rId3"/>
    <p:sldId id="295" r:id="rId4"/>
    <p:sldId id="265" r:id="rId5"/>
    <p:sldId id="287" r:id="rId6"/>
    <p:sldId id="264" r:id="rId7"/>
    <p:sldId id="258" r:id="rId8"/>
    <p:sldId id="259" r:id="rId9"/>
    <p:sldId id="261" r:id="rId10"/>
    <p:sldId id="260" r:id="rId11"/>
    <p:sldId id="262" r:id="rId12"/>
    <p:sldId id="266" r:id="rId13"/>
    <p:sldId id="270" r:id="rId14"/>
    <p:sldId id="271" r:id="rId15"/>
    <p:sldId id="272" r:id="rId16"/>
    <p:sldId id="267" r:id="rId17"/>
    <p:sldId id="268" r:id="rId18"/>
    <p:sldId id="273" r:id="rId19"/>
    <p:sldId id="269" r:id="rId20"/>
    <p:sldId id="274" r:id="rId21"/>
    <p:sldId id="275" r:id="rId22"/>
    <p:sldId id="276" r:id="rId23"/>
    <p:sldId id="281" r:id="rId24"/>
    <p:sldId id="282" r:id="rId25"/>
    <p:sldId id="283" r:id="rId26"/>
    <p:sldId id="284" r:id="rId27"/>
    <p:sldId id="285" r:id="rId28"/>
    <p:sldId id="288" r:id="rId29"/>
    <p:sldId id="289" r:id="rId30"/>
    <p:sldId id="290" r:id="rId31"/>
    <p:sldId id="292" r:id="rId32"/>
    <p:sldId id="291" r:id="rId33"/>
    <p:sldId id="293" r:id="rId34"/>
    <p:sldId id="294" r:id="rId35"/>
    <p:sldId id="286" r:id="rId36"/>
    <p:sldId id="263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85AA881-B175-4476-AEDE-5333F4E36B63}" type="datetimeFigureOut">
              <a:rPr lang="en-CA"/>
              <a:pPr>
                <a:defRPr/>
              </a:pPr>
              <a:t>13/01/2012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73C2D2B-2C3B-4CAE-9FBB-ECB63770B47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37979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CA" smtClean="0"/>
              <a:t>Detailed growth data are available from NCHS and WHO websites</a:t>
            </a:r>
          </a:p>
        </p:txBody>
      </p:sp>
      <p:sp>
        <p:nvSpPr>
          <p:cNvPr id="481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4AE5933-922A-4E78-A1C1-BF833FE1B438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CA" smtClean="0"/>
              <a:t>In emergencies, W/H is the best indicator as: </a:t>
            </a:r>
          </a:p>
          <a:p>
            <a:pPr>
              <a:spcBef>
                <a:spcPct val="0"/>
              </a:spcBef>
            </a:pPr>
            <a:r>
              <a:rPr lang="en-CA" smtClean="0"/>
              <a:t>-	it reflects the present situation; </a:t>
            </a:r>
          </a:p>
          <a:p>
            <a:pPr>
              <a:spcBef>
                <a:spcPct val="0"/>
              </a:spcBef>
            </a:pPr>
            <a:r>
              <a:rPr lang="en-CA" smtClean="0"/>
              <a:t>-	it is sensitive to rapid changes (problems and recovery); </a:t>
            </a:r>
          </a:p>
          <a:p>
            <a:pPr>
              <a:spcBef>
                <a:spcPct val="0"/>
              </a:spcBef>
            </a:pPr>
            <a:r>
              <a:rPr lang="en-CA" smtClean="0"/>
              <a:t>-	it is a good predictor of immediate mortality risk;</a:t>
            </a:r>
          </a:p>
          <a:p>
            <a:pPr>
              <a:spcBef>
                <a:spcPct val="0"/>
              </a:spcBef>
            </a:pPr>
            <a:r>
              <a:rPr lang="en-CA" smtClean="0"/>
              <a:t>-	it can be used to monitor the evolution of the nutritional status of the population. </a:t>
            </a:r>
          </a:p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94AD15E-1886-4BEF-96D0-5D647276DCBC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85050-E2C1-4828-B63C-D3A0459C30F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CF701-0735-4EA4-9B3C-7BB53301521C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14343-6B2E-4722-9C0E-66C529CDBD80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1B546-A717-432D-97D2-D24BF6AD0B2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D8672-6853-4099-B9DE-3F8B7548FB0A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E810C-667A-4365-B2E6-E307690ABE79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A28A9-7A5A-4FB5-8367-A524EC0165E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AF093-3C1E-48F6-BFB1-0BE7088A57D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2C6B7-B60A-4B9D-B409-1C14B7A8F7DC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04668-D25D-4375-9E29-8A089DD15DF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550AC7-0A97-4993-864D-33A60361C74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CA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FD349D2-6735-4AF4-8B36-3D5B1433741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115888"/>
            <a:ext cx="9537700" cy="646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DC0FCE-DF50-4519-A665-135ED3847D0E}" type="slidenum">
              <a:rPr lang="en-CA"/>
              <a:pPr>
                <a:defRPr/>
              </a:pPr>
              <a:t>1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6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Health: A Global Context</a:t>
            </a:r>
            <a:b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CA" dirty="0" smtClean="0">
                <a:solidFill>
                  <a:schemeClr val="accent2">
                    <a:lumMod val="50000"/>
                  </a:schemeClr>
                </a:solidFill>
              </a:rPr>
              <a:t>APA 1122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363" name="Subtitle 2"/>
          <p:cNvSpPr>
            <a:spLocks noGrp="1"/>
          </p:cNvSpPr>
          <p:nvPr>
            <p:ph type="subTitle" idx="1"/>
          </p:nvPr>
        </p:nvSpPr>
        <p:spPr>
          <a:xfrm>
            <a:off x="1371600" y="4868863"/>
            <a:ext cx="6400800" cy="769937"/>
          </a:xfrm>
        </p:spPr>
        <p:txBody>
          <a:bodyPr/>
          <a:lstStyle/>
          <a:p>
            <a:r>
              <a:rPr lang="en-CA" smtClean="0">
                <a:solidFill>
                  <a:schemeClr val="tx1"/>
                </a:solidFill>
              </a:rPr>
              <a:t>Professor: Ken Porter, D.Phil.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D200BE-6AD6-4527-B5E1-FD88B9FF3915}" type="slidenum">
              <a:rPr lang="en-CA"/>
              <a:pPr>
                <a:defRPr/>
              </a:pPr>
              <a:t>3</a:t>
            </a:fld>
            <a:endParaRPr lang="en-CA"/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00" y="476250"/>
            <a:ext cx="7824788" cy="586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Today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Administrivia</a:t>
            </a:r>
          </a:p>
          <a:p>
            <a:r>
              <a:rPr lang="en-CA" smtClean="0"/>
              <a:t>Quick review – value of life</a:t>
            </a:r>
          </a:p>
          <a:p>
            <a:r>
              <a:rPr lang="en-CA" smtClean="0"/>
              <a:t>Who’s who in international health</a:t>
            </a:r>
          </a:p>
          <a:p>
            <a:r>
              <a:rPr lang="en-CA" smtClean="0"/>
              <a:t>The Millennium Development Goals</a:t>
            </a:r>
          </a:p>
          <a:p>
            <a:r>
              <a:rPr lang="en-CA" smtClean="0"/>
              <a:t>The Copenhagen Consensus</a:t>
            </a:r>
          </a:p>
          <a:p>
            <a:r>
              <a:rPr lang="en-CA" smtClean="0"/>
              <a:t>How to measure the burden of disease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7ED8A8-06D5-432A-9424-5F01BF3EAF30}" type="slidenum">
              <a:rPr lang="en-CA"/>
              <a:pPr>
                <a:defRPr/>
              </a:pPr>
              <a:t>4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Assessing Value</a:t>
            </a:r>
            <a:endParaRPr lang="en-CA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B5ED9F-4AC0-4889-B07A-FE7348F94B8B}" type="slidenum">
              <a:rPr lang="en-CA"/>
              <a:pPr>
                <a:defRPr/>
              </a:pPr>
              <a:t>5</a:t>
            </a:fld>
            <a:endParaRPr lang="en-CA"/>
          </a:p>
        </p:txBody>
      </p:sp>
      <p:pic>
        <p:nvPicPr>
          <p:cNvPr id="184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7318" y="1447799"/>
            <a:ext cx="7792282" cy="4909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Administrivia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en-CA" smtClean="0"/>
              <a:t>Health Issue Assignment</a:t>
            </a:r>
          </a:p>
          <a:p>
            <a:pPr marL="914400" lvl="1" indent="-514350">
              <a:buFont typeface="Calibri" pitchFamily="34" charset="0"/>
              <a:buAutoNum type="alphaLcParenR"/>
            </a:pPr>
            <a:r>
              <a:rPr lang="en-CA" smtClean="0"/>
              <a:t>Reviewed options?</a:t>
            </a:r>
          </a:p>
          <a:p>
            <a:pPr marL="914400" lvl="1" indent="-514350">
              <a:buFont typeface="Calibri" pitchFamily="34" charset="0"/>
              <a:buAutoNum type="alphaLcParenR"/>
            </a:pPr>
            <a:r>
              <a:rPr lang="en-CA" smtClean="0"/>
              <a:t>Considered data sources?</a:t>
            </a:r>
          </a:p>
          <a:p>
            <a:pPr marL="914400" lvl="1" indent="-514350">
              <a:buFont typeface="Calibri" pitchFamily="34" charset="0"/>
              <a:buAutoNum type="alphaLcParenR"/>
            </a:pPr>
            <a:r>
              <a:rPr lang="en-CA" smtClean="0"/>
              <a:t>If in doubt about topic, contact me.</a:t>
            </a:r>
          </a:p>
          <a:p>
            <a:pPr marL="914400" lvl="1" indent="-514350">
              <a:buFont typeface="Calibri" pitchFamily="34" charset="0"/>
              <a:buAutoNum type="alphaLcParenR"/>
            </a:pPr>
            <a:r>
              <a:rPr lang="en-CA" smtClean="0"/>
              <a:t>Sub-Saharan Africa and South Asia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CA" smtClean="0"/>
              <a:t>Text is Global Health by Richard Skolnik</a:t>
            </a:r>
          </a:p>
          <a:p>
            <a:pPr marL="914400" lvl="1" indent="-514350">
              <a:buFont typeface="Calibri" pitchFamily="34" charset="0"/>
              <a:buAutoNum type="alphaLcParenR"/>
            </a:pPr>
            <a:r>
              <a:rPr lang="en-CA" smtClean="0"/>
              <a:t>Make sure that you have the 2012 edition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54C8B6-B63A-4C15-B5A3-18F50F7F6F3B}" type="slidenum">
              <a:rPr lang="en-CA"/>
              <a:pPr>
                <a:defRPr/>
              </a:pPr>
              <a:t>6</a:t>
            </a:fld>
            <a:endParaRPr lang="en-CA"/>
          </a:p>
        </p:txBody>
      </p:sp>
      <p:pic>
        <p:nvPicPr>
          <p:cNvPr id="194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9638" y="681038"/>
            <a:ext cx="7324725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Who does what in international health?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en-CA" smtClean="0"/>
              <a:t>World Health Organization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smtClean="0"/>
              <a:t>Agency of the UN</a:t>
            </a:r>
          </a:p>
          <a:p>
            <a:r>
              <a:rPr lang="en-CA" smtClean="0"/>
              <a:t>Data and statistics</a:t>
            </a:r>
          </a:p>
          <a:p>
            <a:r>
              <a:rPr lang="en-CA" smtClean="0"/>
              <a:t>Capacity building</a:t>
            </a:r>
          </a:p>
          <a:p>
            <a:r>
              <a:rPr lang="en-CA" smtClean="0"/>
              <a:t>Publication and advocacy</a:t>
            </a:r>
          </a:p>
          <a:p>
            <a:r>
              <a:rPr lang="en-CA" smtClean="0"/>
              <a:t>Emergency response</a:t>
            </a:r>
          </a:p>
          <a:p>
            <a:r>
              <a:rPr lang="en-CA" smtClean="0"/>
              <a:t>Sets norms on</a:t>
            </a:r>
          </a:p>
          <a:p>
            <a:pPr lvl="1"/>
            <a:r>
              <a:rPr lang="en-CA" smtClean="0"/>
              <a:t>Treatment protocols</a:t>
            </a:r>
          </a:p>
          <a:p>
            <a:pPr lvl="1"/>
            <a:r>
              <a:rPr lang="en-CA" smtClean="0"/>
              <a:t>Drug regimes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24ABD6-7CB4-4603-9895-495FC4287394}" type="slidenum">
              <a:rPr lang="en-CA"/>
              <a:pPr>
                <a:defRPr/>
              </a:pPr>
              <a:t>7</a:t>
            </a:fld>
            <a:endParaRPr lang="en-C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800" y="2133600"/>
            <a:ext cx="4146550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Who does what in international health? cont’d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UNICEF (United Nations Children’s Fund)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Child survival and development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Basic education and gender equality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Immunisation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Child protection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Health and nutrition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err="1" smtClean="0"/>
              <a:t>Watsan</a:t>
            </a:r>
            <a:r>
              <a:rPr lang="en-CA" dirty="0" smtClean="0"/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Statistics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Sport for development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58DAA7-285E-4BEE-956F-9E8FC7C5C9EC}" type="slidenum">
              <a:rPr lang="en-CA"/>
              <a:pPr>
                <a:defRPr/>
              </a:pPr>
              <a:t>8</a:t>
            </a:fld>
            <a:endParaRPr lang="en-C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2997200"/>
            <a:ext cx="3805237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Who does what in international health? cont’d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en-CA" smtClean="0"/>
              <a:t>World Food Programme</a:t>
            </a:r>
          </a:p>
          <a:p>
            <a:pPr marL="0" indent="0">
              <a:buFont typeface="Arial" charset="0"/>
              <a:buNone/>
            </a:pPr>
            <a:endParaRPr lang="en-CA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smtClean="0"/>
              <a:t>Major arm of FAO</a:t>
            </a:r>
          </a:p>
          <a:p>
            <a:r>
              <a:rPr lang="en-CA" smtClean="0"/>
              <a:t>Food aid response in emergencies</a:t>
            </a:r>
          </a:p>
          <a:p>
            <a:r>
              <a:rPr lang="en-CA" smtClean="0"/>
              <a:t>Food security strategies</a:t>
            </a:r>
          </a:p>
          <a:p>
            <a:r>
              <a:rPr lang="en-CA" smtClean="0"/>
              <a:t>Donations in cash and kind</a:t>
            </a:r>
          </a:p>
          <a:p>
            <a:r>
              <a:rPr lang="en-CA" smtClean="0"/>
              <a:t>Operational research on nutritional needs</a:t>
            </a:r>
          </a:p>
          <a:p>
            <a:endParaRPr lang="en-CA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C8CD8F-5973-4DE1-AADC-89123FCC8016}" type="slidenum">
              <a:rPr lang="en-CA"/>
              <a:pPr>
                <a:defRPr/>
              </a:pPr>
              <a:t>9</a:t>
            </a:fld>
            <a:endParaRPr lang="en-CA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0413" y="2420938"/>
            <a:ext cx="3211512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Who does what in international health? cont’d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700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The Red Cross Movement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ICRC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Power under Geneva Conventions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First responders in war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Family reunification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Visitation of detainees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IFRC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Work with national societies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Natural disaster response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Family </a:t>
            </a:r>
            <a:r>
              <a:rPr lang="en-CA" dirty="0" smtClean="0"/>
              <a:t>reunification</a:t>
            </a:r>
            <a:endParaRPr lang="en-CA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Capacity building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Work in areas affected by war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National Red Cross Societies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Work with civil authorities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Use volunteer network for emergency response</a:t>
            </a:r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D6566B-07D8-4899-9903-3B19700C9F46}" type="slidenum">
              <a:rPr lang="en-CA"/>
              <a:pPr>
                <a:defRPr/>
              </a:pPr>
              <a:t>10</a:t>
            </a:fld>
            <a:endParaRPr lang="en-CA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365625"/>
            <a:ext cx="28194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0750" y="2205038"/>
            <a:ext cx="20574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Who does what in international health? cont’d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en-CA" smtClean="0"/>
              <a:t>Countless NGOs, </a:t>
            </a:r>
            <a:r>
              <a:rPr lang="en-CA" i="1" smtClean="0"/>
              <a:t>inter alia</a:t>
            </a:r>
            <a:r>
              <a:rPr lang="en-CA" smtClean="0"/>
              <a:t>:</a:t>
            </a:r>
          </a:p>
          <a:p>
            <a:pPr marL="0" indent="0">
              <a:buFont typeface="Arial" charset="0"/>
              <a:buNone/>
            </a:pPr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2B6D7B-8B26-4D73-84B1-A0A183A5B530}" type="slidenum">
              <a:rPr lang="en-CA"/>
              <a:pPr>
                <a:defRPr/>
              </a:pPr>
              <a:t>11</a:t>
            </a:fld>
            <a:endParaRPr lang="en-CA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420938"/>
            <a:ext cx="1597025" cy="200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2395538"/>
            <a:ext cx="2209800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24413" y="2708275"/>
            <a:ext cx="407352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150" y="4830763"/>
            <a:ext cx="1792288" cy="179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32138" y="4695825"/>
            <a:ext cx="2303462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53100" y="5289550"/>
            <a:ext cx="2951163" cy="87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Millennium Development Goals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Generally known as the MDGs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Why were they established?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In ‘90s international concern over growing inequity of health treatment and high mortality rates in developing countries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Who established them?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In 2000 all 193 UN members signed the Millennium Project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How are they achieved?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Using 1990 figures as baseline goals were set by action </a:t>
            </a:r>
            <a:r>
              <a:rPr lang="en-CA" dirty="0" smtClean="0"/>
              <a:t>area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Target date to attain goals - 2015</a:t>
            </a:r>
            <a:endParaRPr lang="en-CA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Countries committed to direct ODA to MDG targets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3E75A6-6127-4D17-B164-054C0D9B9515}" type="slidenum">
              <a:rPr lang="en-CA"/>
              <a:pPr>
                <a:defRPr/>
              </a:pPr>
              <a:t>12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MDGs 1-8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6626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46100" y="2133600"/>
            <a:ext cx="7874000" cy="3816350"/>
          </a:xfrm>
        </p:spPr>
      </p:pic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EF93FE-824F-41E5-B48F-BA30F8A46A2F}" type="slidenum">
              <a:rPr lang="en-CA"/>
              <a:pPr>
                <a:defRPr/>
              </a:pPr>
              <a:t>13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MDG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1 – Eradicate Extreme Poverty &amp; Hunger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Halve the population living on less than $1/day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Proportion of population under $1/day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Reduction in poverty gap ratio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Decent employment for women, men &amp; young adults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GDP growth/person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Employment rate increase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Halve the number hungry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Halve number of underweight U5s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Proportion of population below minimum dietary energy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endParaRPr lang="en-CA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1E115-1C0C-498B-901A-12D4DF1E2352}" type="slidenum">
              <a:rPr lang="en-CA"/>
              <a:pPr>
                <a:defRPr/>
              </a:pPr>
              <a:t>14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MDG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2 – Achieve Universal Primary Education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en-CA" smtClean="0"/>
              <a:t>All children to be able to have full primary education</a:t>
            </a:r>
          </a:p>
          <a:p>
            <a:pPr marL="971550" lvl="1" indent="-514350">
              <a:buFont typeface="Calibri" pitchFamily="34" charset="0"/>
              <a:buAutoNum type="alphaLcParenR"/>
            </a:pPr>
            <a:r>
              <a:rPr lang="en-CA" smtClean="0"/>
              <a:t>Enrolment in primary school</a:t>
            </a:r>
          </a:p>
          <a:p>
            <a:pPr marL="971550" lvl="1" indent="-514350">
              <a:buFont typeface="Calibri" pitchFamily="34" charset="0"/>
              <a:buAutoNum type="alphaLcParenR"/>
            </a:pPr>
            <a:r>
              <a:rPr lang="en-CA" smtClean="0"/>
              <a:t>Completion of primary school</a:t>
            </a:r>
          </a:p>
          <a:p>
            <a:pPr marL="971550" lvl="1" indent="-514350">
              <a:buFont typeface="Calibri" pitchFamily="34" charset="0"/>
              <a:buAutoNum type="alphaLcParenR"/>
            </a:pPr>
            <a:r>
              <a:rPr lang="en-CA" smtClean="0"/>
              <a:t>Literacy for all 15-24y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61DF06-BC9C-4848-B5F4-E844196072EC}" type="slidenum">
              <a:rPr lang="en-CA"/>
              <a:pPr>
                <a:defRPr/>
              </a:pPr>
              <a:t>15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MDG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3 – Promote Gender Equality and Empower Women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en-CA" smtClean="0"/>
              <a:t>Improve ratio of girls to boys at all levels of education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CA" smtClean="0"/>
              <a:t>Wage-earning in  non-agricultural sector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CA" smtClean="0"/>
              <a:t>Increase number of women in national parliaments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C879C-6A9B-4DAD-970B-2D041DEBE351}" type="slidenum">
              <a:rPr lang="en-CA"/>
              <a:pPr>
                <a:defRPr/>
              </a:pPr>
              <a:t>16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MDG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4 – Reduce Child Mortality Rates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en-CA" smtClean="0"/>
              <a:t>Between 1990 and 2015 reduce U5 mortality by 2/3</a:t>
            </a:r>
          </a:p>
          <a:p>
            <a:pPr marL="914400" lvl="1" indent="-514350">
              <a:buFont typeface="Calibri" pitchFamily="34" charset="0"/>
              <a:buAutoNum type="alphaLcParenR"/>
            </a:pPr>
            <a:r>
              <a:rPr lang="en-CA" smtClean="0"/>
              <a:t>U5 mortality rate (U5MR)</a:t>
            </a:r>
          </a:p>
          <a:p>
            <a:pPr marL="914400" lvl="1" indent="-514350">
              <a:buFont typeface="Calibri" pitchFamily="34" charset="0"/>
              <a:buAutoNum type="alphaLcParenR"/>
            </a:pPr>
            <a:r>
              <a:rPr lang="en-CA" smtClean="0"/>
              <a:t>Infant (under 1) mortality rate  (IMR)</a:t>
            </a:r>
          </a:p>
          <a:p>
            <a:pPr marL="914400" lvl="1" indent="-514350">
              <a:buFont typeface="Calibri" pitchFamily="34" charset="0"/>
              <a:buAutoNum type="alphaLcParenR"/>
            </a:pPr>
            <a:r>
              <a:rPr lang="en-CA" smtClean="0"/>
              <a:t>Reduce by 2/3 the number of 1y not immunised against measles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0D4D3F-1F42-4064-A780-EDEC37C5FF62}" type="slidenum">
              <a:rPr lang="en-CA"/>
              <a:pPr>
                <a:defRPr/>
              </a:pPr>
              <a:t>17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MDG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5 – Improve Maternal Health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Between ‘90 and ‘15 reduce maternal mortality ratio (MMR) by 75%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Reduce MMR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Increase number of births attended by skilled health attendants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By 2015 achieve universal access to reproductive health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Contraceptive prevalence rates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Adolescent birth rate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Antenatal care coverage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Access to family planning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ED272D-416D-4EAC-AC80-F39EABF95B63}" type="slidenum">
              <a:rPr lang="en-CA"/>
              <a:pPr>
                <a:defRPr/>
              </a:pPr>
              <a:t>18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MDG 5 – Trends in MMR 1990-2010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2770" name="Content Placeholder 2"/>
          <p:cNvSpPr>
            <a:spLocks noGrp="1"/>
          </p:cNvSpPr>
          <p:nvPr>
            <p:ph idx="1"/>
          </p:nvPr>
        </p:nvSpPr>
        <p:spPr>
          <a:xfrm>
            <a:off x="457200" y="1557338"/>
            <a:ext cx="8229600" cy="456882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AD5AF6-C07A-4350-8842-2167B80A4651}" type="slidenum">
              <a:rPr lang="en-CA"/>
              <a:pPr>
                <a:defRPr/>
              </a:pPr>
              <a:t>19</a:t>
            </a:fld>
            <a:endParaRPr lang="en-C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178050"/>
            <a:ext cx="7921625" cy="427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MDG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6 </a:t>
            </a: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–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Combat HIV/AIDS, Malaria and other Diseases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Stop then reverse the spread of AIDS by 2015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HIV prevalence among 15y – 24y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Increased condom use in high risk sex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Better knowledge of HIV among 15y – 24y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By 2010 universal access to HIV treatment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Proportion of pop, with advanced HIV with access to  anti-</a:t>
            </a:r>
            <a:r>
              <a:rPr lang="en-CA" dirty="0" err="1" smtClean="0"/>
              <a:t>retrovirals</a:t>
            </a:r>
            <a:endParaRPr lang="en-CA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By 2015 have stopped, then reduced, the incidence of malaria and other diseases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For prevalence and deaths due to  malaria and TB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Percent of U5s sleeping under LLINs</a:t>
            </a:r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Proportion of  </a:t>
            </a:r>
            <a:r>
              <a:rPr lang="en-CA" dirty="0" smtClean="0"/>
              <a:t>U5s </a:t>
            </a:r>
            <a:r>
              <a:rPr lang="en-CA" dirty="0" smtClean="0"/>
              <a:t>with fever who are treated with </a:t>
            </a:r>
            <a:r>
              <a:rPr lang="en-CA" dirty="0" smtClean="0"/>
              <a:t>anti-</a:t>
            </a:r>
            <a:r>
              <a:rPr lang="en-CA" dirty="0" err="1" smtClean="0"/>
              <a:t>malarials</a:t>
            </a:r>
            <a:endParaRPr lang="en-CA" dirty="0" smtClean="0"/>
          </a:p>
          <a:p>
            <a:pPr marL="914400" lvl="1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Proportion of people with TB treated by DOTS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03D6A4-2CE7-4420-9159-58AAD457F5C5}" type="slidenum">
              <a:rPr lang="en-CA"/>
              <a:pPr>
                <a:defRPr/>
              </a:pPr>
              <a:t>20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MDG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7 – Ensure Environmental Sustainability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en-CA" smtClean="0"/>
              <a:t>Lots of generalities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CA" smtClean="0"/>
              <a:t>Halve the number who have no access to clean drinking water</a:t>
            </a:r>
          </a:p>
          <a:p>
            <a:pPr marL="914400" lvl="1" indent="-514350">
              <a:buFont typeface="Calibri" pitchFamily="34" charset="0"/>
              <a:buAutoNum type="alphaLcParenR"/>
            </a:pPr>
            <a:r>
              <a:rPr lang="en-CA" smtClean="0"/>
              <a:t>Increase the proportion with access to improved drinking water</a:t>
            </a:r>
          </a:p>
          <a:p>
            <a:pPr marL="914400" lvl="1" indent="-514350">
              <a:buFont typeface="Calibri" pitchFamily="34" charset="0"/>
              <a:buAutoNum type="alphaLcParenR"/>
            </a:pPr>
            <a:r>
              <a:rPr lang="en-CA" smtClean="0"/>
              <a:t>Proportion of urban population with improved sanitation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537B45-5F4F-4320-BDD1-87D776CEEA63}" type="slidenum">
              <a:rPr lang="en-CA"/>
              <a:pPr>
                <a:defRPr/>
              </a:pPr>
              <a:t>21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dirty="0">
                <a:solidFill>
                  <a:schemeClr val="accent1">
                    <a:lumMod val="75000"/>
                  </a:schemeClr>
                </a:solidFill>
              </a:rPr>
              <a:t>MDG </a:t>
            </a: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8 – </a:t>
            </a:r>
            <a:r>
              <a:rPr lang="fr-FR" dirty="0" err="1" smtClean="0">
                <a:solidFill>
                  <a:schemeClr val="accent1">
                    <a:lumMod val="75000"/>
                  </a:schemeClr>
                </a:solidFill>
              </a:rPr>
              <a:t>Develop</a:t>
            </a: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 a Global </a:t>
            </a:r>
            <a:r>
              <a:rPr lang="fr-FR" dirty="0" err="1" smtClean="0">
                <a:solidFill>
                  <a:schemeClr val="accent1">
                    <a:lumMod val="75000"/>
                  </a:schemeClr>
                </a:solidFill>
              </a:rPr>
              <a:t>Partnership</a:t>
            </a: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 for </a:t>
            </a:r>
            <a:r>
              <a:rPr lang="fr-FR" dirty="0" err="1" smtClean="0">
                <a:solidFill>
                  <a:schemeClr val="accent1">
                    <a:lumMod val="75000"/>
                  </a:schemeClr>
                </a:solidFill>
              </a:rPr>
              <a:t>Deveopment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Lots of fine words and lofty goals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CFF154-BBAD-492D-A345-332DC96C3FDF}" type="slidenum">
              <a:rPr lang="en-CA"/>
              <a:pPr>
                <a:defRPr/>
              </a:pPr>
              <a:t>22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Copenhagen Consensus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What is it?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A think tank attached to the Copenhagen Business School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Full name: Copenhagen Consensus Centre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Led </a:t>
            </a:r>
            <a:r>
              <a:rPr lang="en-CA" dirty="0"/>
              <a:t>by </a:t>
            </a:r>
            <a:r>
              <a:rPr lang="en-CA" dirty="0" err="1"/>
              <a:t>Bjørn</a:t>
            </a:r>
            <a:r>
              <a:rPr lang="en-CA" dirty="0"/>
              <a:t> </a:t>
            </a:r>
            <a:r>
              <a:rPr lang="en-CA" dirty="0" err="1" smtClean="0"/>
              <a:t>Lomborg</a:t>
            </a:r>
            <a:r>
              <a:rPr lang="en-CA" dirty="0" smtClean="0"/>
              <a:t>, Danish statistician and academic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CA" dirty="0" smtClean="0"/>
              <a:t>Examines competing expenditure priorities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5C2EBB-3F54-4D99-ABD5-8D8124B537C1}" type="slidenum">
              <a:rPr lang="en-CA"/>
              <a:pPr>
                <a:defRPr/>
              </a:pPr>
              <a:t>23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Copenhagen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Consensus, cont’d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en-CA" dirty="0" smtClean="0"/>
              <a:t>What does it do?</a:t>
            </a:r>
          </a:p>
          <a:p>
            <a:pPr marL="971550" lvl="1" indent="-514350">
              <a:buFont typeface="Calibri" pitchFamily="34" charset="0"/>
              <a:buAutoNum type="alphaLcParenR"/>
            </a:pPr>
            <a:r>
              <a:rPr lang="en-CA" dirty="0" smtClean="0"/>
              <a:t>Establishes spending priorities in international development based on cost-benefit </a:t>
            </a:r>
            <a:r>
              <a:rPr lang="en-CA" dirty="0" smtClean="0"/>
              <a:t>analyses</a:t>
            </a:r>
            <a:endParaRPr lang="en-CA" dirty="0" smtClean="0"/>
          </a:p>
          <a:p>
            <a:pPr marL="971550" lvl="1" indent="-514350">
              <a:buFont typeface="Calibri" pitchFamily="34" charset="0"/>
              <a:buAutoNum type="alphaLcParenR"/>
            </a:pPr>
            <a:r>
              <a:rPr lang="en-CA" dirty="0" smtClean="0"/>
              <a:t>Supports broad approaches to  comparative analyses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BB6506-8F8B-43E8-8BF1-CD3A6CC1D254}" type="slidenum">
              <a:rPr lang="en-CA"/>
              <a:pPr>
                <a:defRPr/>
              </a:pPr>
              <a:t>24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Copenhagen Consensus, cont’d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What </a:t>
            </a:r>
            <a:r>
              <a:rPr lang="en-CA" dirty="0"/>
              <a:t>is the approach</a:t>
            </a:r>
            <a:r>
              <a:rPr lang="en-CA" dirty="0" smtClean="0"/>
              <a:t>?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Determines the themes/topics to be analysed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Selects a world expert (or expert team) to prepare a challenge paper to calculate the cost-benefit of interventions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Selects one or more independent experts to corroborate the data and present opposing ideas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Refines a selection list of issues for final consideration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Authors present their papers twice: once to imminent economists; once to an international youth </a:t>
            </a:r>
            <a:r>
              <a:rPr lang="en-CA" dirty="0" smtClean="0"/>
              <a:t>forum</a:t>
            </a:r>
            <a:endParaRPr lang="en-CA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 smtClean="0"/>
              <a:t>The economists rank the proposals according to cost-benefit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83D328-4C93-44F9-8EB4-07595E9FD43E}" type="slidenum">
              <a:rPr lang="en-CA"/>
              <a:pPr>
                <a:defRPr/>
              </a:pPr>
              <a:t>25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Copenhagen Consensus, cont’d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 fontScale="92500" lnSpcReduction="2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solidFill>
                  <a:schemeClr val="accent2">
                    <a:lumMod val="50000"/>
                  </a:schemeClr>
                </a:solidFill>
              </a:rPr>
              <a:t>2008 – 1</a:t>
            </a:r>
            <a:r>
              <a:rPr lang="en-CA" baseline="30000" dirty="0" smtClean="0">
                <a:solidFill>
                  <a:schemeClr val="accent2">
                    <a:lumMod val="50000"/>
                  </a:schemeClr>
                </a:solidFill>
              </a:rPr>
              <a:t>st</a:t>
            </a:r>
            <a:r>
              <a:rPr lang="en-CA" dirty="0" smtClean="0">
                <a:solidFill>
                  <a:schemeClr val="accent2">
                    <a:lumMod val="50000"/>
                  </a:schemeClr>
                </a:solidFill>
              </a:rPr>
              <a:t> to 3rd Best Interventions</a:t>
            </a:r>
            <a:endParaRPr lang="en-CA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925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1</a:t>
            </a:r>
            <a:r>
              <a:rPr lang="en-CA" baseline="30000" dirty="0" smtClean="0"/>
              <a:t>st</a:t>
            </a:r>
            <a:r>
              <a:rPr lang="en-CA" dirty="0" smtClean="0"/>
              <a:t> – Micronutrient supplementation of children with Vitamin A and zinc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CA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2</a:t>
            </a:r>
            <a:r>
              <a:rPr lang="en-CA" baseline="30000" dirty="0" smtClean="0"/>
              <a:t>nd</a:t>
            </a:r>
            <a:r>
              <a:rPr lang="en-CA" dirty="0" smtClean="0"/>
              <a:t> – Breaking down trade barriers – the Doha Development Agenda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CA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3</a:t>
            </a:r>
            <a:r>
              <a:rPr lang="en-CA" baseline="30000" dirty="0" smtClean="0"/>
              <a:t>rd</a:t>
            </a:r>
            <a:r>
              <a:rPr lang="en-CA" dirty="0" smtClean="0"/>
              <a:t> – Micronutrient fortification with iodine and iron</a:t>
            </a:r>
            <a:endParaRPr lang="en-C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 fontScale="92500" lnSpcReduction="2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solidFill>
                  <a:schemeClr val="accent2">
                    <a:lumMod val="50000"/>
                  </a:schemeClr>
                </a:solidFill>
              </a:rPr>
              <a:t>2008 – 4</a:t>
            </a:r>
            <a:r>
              <a:rPr lang="en-CA" baseline="30000" dirty="0" smtClean="0">
                <a:solidFill>
                  <a:schemeClr val="accent2">
                    <a:lumMod val="50000"/>
                  </a:schemeClr>
                </a:solidFill>
              </a:rPr>
              <a:t>th</a:t>
            </a:r>
            <a:r>
              <a:rPr lang="en-CA" dirty="0" smtClean="0">
                <a:solidFill>
                  <a:schemeClr val="accent2">
                    <a:lumMod val="50000"/>
                  </a:schemeClr>
                </a:solidFill>
              </a:rPr>
              <a:t> to 6</a:t>
            </a:r>
            <a:r>
              <a:rPr lang="en-CA" baseline="30000" dirty="0" smtClean="0">
                <a:solidFill>
                  <a:schemeClr val="accent2">
                    <a:lumMod val="50000"/>
                  </a:schemeClr>
                </a:solidFill>
              </a:rPr>
              <a:t>th</a:t>
            </a:r>
            <a:r>
              <a:rPr lang="en-CA" dirty="0" smtClean="0">
                <a:solidFill>
                  <a:schemeClr val="accent2">
                    <a:lumMod val="50000"/>
                  </a:schemeClr>
                </a:solidFill>
              </a:rPr>
              <a:t> Best Interventions</a:t>
            </a:r>
            <a:endParaRPr lang="en-CA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en-CA" smtClean="0"/>
              <a:t>4th -  Expanded immunisation coverage for children</a:t>
            </a:r>
          </a:p>
          <a:p>
            <a:pPr marL="0" indent="0">
              <a:buFont typeface="Arial" charset="0"/>
              <a:buNone/>
            </a:pPr>
            <a:endParaRPr lang="en-CA" smtClean="0"/>
          </a:p>
          <a:p>
            <a:pPr marL="0" indent="0">
              <a:buFont typeface="Arial" charset="0"/>
              <a:buNone/>
            </a:pPr>
            <a:r>
              <a:rPr lang="en-CA" smtClean="0"/>
              <a:t>5</a:t>
            </a:r>
            <a:r>
              <a:rPr lang="en-CA" baseline="30000" smtClean="0"/>
              <a:t>th</a:t>
            </a:r>
            <a:r>
              <a:rPr lang="en-CA" smtClean="0"/>
              <a:t> – Bio-fortification of foods</a:t>
            </a:r>
          </a:p>
          <a:p>
            <a:pPr marL="0" indent="0">
              <a:buFont typeface="Arial" charset="0"/>
              <a:buNone/>
            </a:pPr>
            <a:endParaRPr lang="en-CA" smtClean="0"/>
          </a:p>
          <a:p>
            <a:pPr marL="0" indent="0">
              <a:buFont typeface="Arial" charset="0"/>
              <a:buNone/>
            </a:pPr>
            <a:r>
              <a:rPr lang="en-CA" smtClean="0"/>
              <a:t>6</a:t>
            </a:r>
            <a:r>
              <a:rPr lang="en-CA" baseline="30000" smtClean="0"/>
              <a:t>th</a:t>
            </a:r>
            <a:r>
              <a:rPr lang="en-CA" smtClean="0"/>
              <a:t> -  Deworming and other school nutrition programmes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5CC5E6-8789-4C5F-8FA0-2409D9B2AF0F}" type="slidenum">
              <a:rPr lang="en-CA"/>
              <a:pPr>
                <a:defRPr/>
              </a:pPr>
              <a:t>26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Copenhagen Consensus, cont’d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Q. Will there be a new Consensus?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lphaUcPeriod"/>
              <a:defRPr/>
            </a:pPr>
            <a:r>
              <a:rPr lang="en-CA" dirty="0" smtClean="0"/>
              <a:t>Not in the present format – at least not immediately. 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CA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Q. Will the Copenhagen Consensus Centre close?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A. No.  Its next project is </a:t>
            </a:r>
            <a:r>
              <a:rPr lang="en-CA" i="1" dirty="0" err="1" smtClean="0">
                <a:solidFill>
                  <a:schemeClr val="accent1">
                    <a:lumMod val="75000"/>
                  </a:schemeClr>
                </a:solidFill>
              </a:rPr>
              <a:t>RethinkHIV</a:t>
            </a:r>
            <a:r>
              <a:rPr lang="en-CA" i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en-CA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/>
              <a:t>	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AED253-A449-4B23-99E1-E8B732C5EFF0}" type="slidenum">
              <a:rPr lang="en-CA"/>
              <a:pPr>
                <a:defRPr/>
              </a:pPr>
              <a:t>27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Measuring Health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en-CA" u="sng" smtClean="0"/>
              <a:t>Incidence</a:t>
            </a:r>
            <a:r>
              <a:rPr lang="en-CA" smtClean="0"/>
              <a:t> - rate at which (risk of) new cases of a disease occur in a population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CA" u="sng" smtClean="0"/>
              <a:t>Prevalence</a:t>
            </a:r>
            <a:r>
              <a:rPr lang="en-CA" smtClean="0"/>
              <a:t> - Proportion of a population suffering from a disease at any given time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8D8659-2F5E-49DF-A8DE-4E94CCB7C6AC}" type="slidenum">
              <a:rPr lang="en-CA"/>
              <a:pPr>
                <a:defRPr/>
              </a:pPr>
              <a:t>28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Measuring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Health – cont’d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 startAt="3"/>
              <a:defRPr/>
            </a:pPr>
            <a:r>
              <a:rPr lang="en-CA" u="sng" dirty="0" smtClean="0"/>
              <a:t>Birth rate </a:t>
            </a:r>
            <a:r>
              <a:rPr lang="en-CA" dirty="0" smtClean="0"/>
              <a:t>– number of live births each year relative to the population size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 startAt="3"/>
              <a:defRPr/>
            </a:pPr>
            <a:r>
              <a:rPr lang="en-CA" u="sng" dirty="0" smtClean="0"/>
              <a:t>General fertility rate </a:t>
            </a:r>
            <a:r>
              <a:rPr lang="en-CA" dirty="0"/>
              <a:t>- the number of live births in a geographic area in a year per 1000 women of childbearing age, </a:t>
            </a:r>
            <a:r>
              <a:rPr lang="en-CA" dirty="0" smtClean="0"/>
              <a:t>usually 15 </a:t>
            </a:r>
            <a:r>
              <a:rPr lang="en-CA" dirty="0"/>
              <a:t>to 44 </a:t>
            </a:r>
            <a:r>
              <a:rPr lang="en-CA" dirty="0" smtClean="0"/>
              <a:t>years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 startAt="3"/>
              <a:defRPr/>
            </a:pPr>
            <a:r>
              <a:rPr lang="en-CA" u="sng" dirty="0" smtClean="0"/>
              <a:t>Infant </a:t>
            </a:r>
            <a:r>
              <a:rPr lang="en-CA" u="sng" dirty="0"/>
              <a:t>mortality rate </a:t>
            </a:r>
            <a:r>
              <a:rPr lang="en-CA" u="sng" dirty="0" smtClean="0"/>
              <a:t>(IMR) </a:t>
            </a:r>
            <a:r>
              <a:rPr lang="en-CA" dirty="0" smtClean="0"/>
              <a:t>- ratio </a:t>
            </a:r>
            <a:r>
              <a:rPr lang="en-CA" dirty="0"/>
              <a:t>of the number of deaths in one year of children less than one year of age to the number of live births in that </a:t>
            </a:r>
            <a:r>
              <a:rPr lang="en-CA" dirty="0" smtClean="0"/>
              <a:t>year (usually expressed per 1,000)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 startAt="3"/>
              <a:defRPr/>
            </a:pP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96EB88-29D2-495E-8631-443D4FBBFC22}" type="slidenum">
              <a:rPr lang="en-CA"/>
              <a:pPr>
                <a:defRPr/>
              </a:pPr>
              <a:t>29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Measuring Health – cont’d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 startAt="6"/>
            </a:pPr>
            <a:r>
              <a:rPr lang="en-CA" u="sng" smtClean="0"/>
              <a:t>Under 5 mortality rate (U5MR) </a:t>
            </a:r>
            <a:r>
              <a:rPr lang="en-CA" smtClean="0"/>
              <a:t>– ratio of number of children under 5 who die before age 5 with the number of live births in a five year period</a:t>
            </a:r>
          </a:p>
          <a:p>
            <a:pPr marL="514350" indent="-514350">
              <a:buFont typeface="Calibri" pitchFamily="34" charset="0"/>
              <a:buAutoNum type="arabicPeriod" startAt="6"/>
            </a:pPr>
            <a:r>
              <a:rPr lang="en-CA" u="sng" smtClean="0"/>
              <a:t>Neonatal mortality rate (NMR) </a:t>
            </a:r>
            <a:r>
              <a:rPr lang="en-CA" smtClean="0"/>
              <a:t>- ratio of number of deaths of children less than 28 days old to the number of live births that year</a:t>
            </a:r>
          </a:p>
          <a:p>
            <a:pPr marL="514350" indent="-514350">
              <a:buFont typeface="Calibri" pitchFamily="34" charset="0"/>
              <a:buAutoNum type="arabicPeriod" startAt="6"/>
            </a:pPr>
            <a:endParaRPr lang="en-CA" smtClean="0"/>
          </a:p>
          <a:p>
            <a:pPr marL="514350" indent="-514350">
              <a:buFont typeface="Calibri" pitchFamily="34" charset="0"/>
              <a:buAutoNum type="arabicPeriod" startAt="6"/>
            </a:pPr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70EE98-82DA-4962-9C16-E0271E94C5C1}" type="slidenum">
              <a:rPr lang="en-CA"/>
              <a:pPr>
                <a:defRPr/>
              </a:pPr>
              <a:t>30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Measuring Health – cont’d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 startAt="8"/>
            </a:pPr>
            <a:r>
              <a:rPr lang="en-CA" u="sng" smtClean="0"/>
              <a:t>Maternal Mortality Rate (MMR) </a:t>
            </a:r>
            <a:r>
              <a:rPr lang="en-CA" smtClean="0"/>
              <a:t>- numerator is the number of maternal deaths ascribed to puerperal causes in one year; number of live births in that year is often used as the denominator, for a true rate the denominator should be the number of pregnancies (live births plus fetal deaths).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9EC3A-B4FD-417E-AA57-0A96BEBF0328}" type="slidenum">
              <a:rPr lang="en-CA"/>
              <a:pPr>
                <a:defRPr/>
              </a:pPr>
              <a:t>31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Measuring Health – cont’d</a:t>
            </a:r>
          </a:p>
        </p:txBody>
      </p:sp>
      <p:sp>
        <p:nvSpPr>
          <p:cNvPr id="3" name="Content Placeholder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blipFill rotWithShape="1">
            <a:blip r:embed="rId2"/>
            <a:stretch>
              <a:fillRect l="-1926" t="-2022"/>
            </a:stretch>
          </a:blip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>
                <a:noFill/>
              </a:rPr>
              <a:t> 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0E135-507C-4D73-B75A-4A36C3244FF3}" type="slidenum">
              <a:rPr lang="en-CA"/>
              <a:pPr>
                <a:defRPr/>
              </a:pPr>
              <a:t>32</a:t>
            </a:fld>
            <a:endParaRPr lang="en-CA"/>
          </a:p>
        </p:txBody>
      </p:sp>
      <p:sp>
        <p:nvSpPr>
          <p:cNvPr id="7" name="Division 6"/>
          <p:cNvSpPr/>
          <p:nvPr/>
        </p:nvSpPr>
        <p:spPr>
          <a:xfrm>
            <a:off x="3348038" y="2276475"/>
            <a:ext cx="323850" cy="288925"/>
          </a:xfrm>
          <a:prstGeom prst="mathDivid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CA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4076700"/>
            <a:ext cx="33686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7538" y="4149725"/>
            <a:ext cx="4465637" cy="202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Measuring Health – cont’d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 startAt="11"/>
              <a:defRPr/>
            </a:pPr>
            <a:r>
              <a:rPr lang="en-CA" u="sng" dirty="0" smtClean="0"/>
              <a:t>Height </a:t>
            </a:r>
            <a:r>
              <a:rPr lang="en-CA" u="sng" dirty="0"/>
              <a:t>for age (H/A</a:t>
            </a:r>
            <a:r>
              <a:rPr lang="en-CA" u="sng" dirty="0" smtClean="0"/>
              <a:t>) </a:t>
            </a:r>
            <a:r>
              <a:rPr lang="en-CA" dirty="0" smtClean="0"/>
              <a:t>- indicator </a:t>
            </a:r>
            <a:r>
              <a:rPr lang="en-CA" dirty="0"/>
              <a:t>of chronic malnutrition. A child </a:t>
            </a:r>
            <a:r>
              <a:rPr lang="en-CA" dirty="0" smtClean="0"/>
              <a:t>with long-term exposure to </a:t>
            </a:r>
            <a:r>
              <a:rPr lang="en-CA" dirty="0"/>
              <a:t>inadequate </a:t>
            </a:r>
            <a:r>
              <a:rPr lang="en-CA" dirty="0" smtClean="0"/>
              <a:t>nutrition </a:t>
            </a:r>
            <a:r>
              <a:rPr lang="en-CA" dirty="0"/>
              <a:t>will have a reduced growth </a:t>
            </a:r>
            <a:r>
              <a:rPr lang="en-CA" dirty="0" smtClean="0"/>
              <a:t>– thus be shorter </a:t>
            </a:r>
            <a:r>
              <a:rPr lang="en-CA" dirty="0"/>
              <a:t>compared to other children of the same age (stunting). </a:t>
            </a:r>
            <a:endParaRPr lang="en-CA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 startAt="11"/>
              <a:defRPr/>
            </a:pPr>
            <a:r>
              <a:rPr lang="en-CA" u="sng" dirty="0" smtClean="0"/>
              <a:t>Weight </a:t>
            </a:r>
            <a:r>
              <a:rPr lang="en-CA" u="sng" dirty="0"/>
              <a:t>for age (</a:t>
            </a:r>
            <a:r>
              <a:rPr lang="en-CA" u="sng" dirty="0" smtClean="0"/>
              <a:t>W/A</a:t>
            </a:r>
            <a:r>
              <a:rPr lang="en-CA" dirty="0" smtClean="0"/>
              <a:t>) - a </a:t>
            </a:r>
            <a:r>
              <a:rPr lang="en-CA" dirty="0"/>
              <a:t>composite indicator of both long-term malnutrition (deficit in height/"stunting") and current malnutrition (deficit in weight/ "wasting"). </a:t>
            </a:r>
            <a:endParaRPr lang="en-CA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 startAt="11"/>
              <a:defRPr/>
            </a:pP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9FE4E1-41FA-4119-A2B1-A78E13B30631}" type="slidenum">
              <a:rPr lang="en-CA"/>
              <a:pPr>
                <a:defRPr/>
              </a:pPr>
              <a:t>33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Measuring Health – cont’d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 startAt="13"/>
            </a:pPr>
            <a:r>
              <a:rPr lang="en-CA" smtClean="0"/>
              <a:t>For all 3 indicators (W/H, W/A, H/A),  compare individual measurements to international reference values for a healthy population (NCHS/WHO/CDC reference values).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DD4A8-0381-4957-90E4-969C0AFB8C86}" type="slidenum">
              <a:rPr lang="en-CA"/>
              <a:pPr>
                <a:defRPr/>
              </a:pPr>
              <a:t>34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Next Class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Case Study – nutrition in a refugee operation</a:t>
            </a:r>
          </a:p>
          <a:p>
            <a:r>
              <a:rPr lang="en-CA" smtClean="0"/>
              <a:t>Key micronutrients</a:t>
            </a:r>
          </a:p>
          <a:p>
            <a:r>
              <a:rPr lang="en-CA" smtClean="0"/>
              <a:t>Read before next class:</a:t>
            </a:r>
          </a:p>
          <a:p>
            <a:pPr lvl="1"/>
            <a:r>
              <a:rPr lang="en-CA" smtClean="0"/>
              <a:t>Skolnik 129-144 – Nutrition chapter</a:t>
            </a:r>
          </a:p>
          <a:p>
            <a:pPr lvl="1"/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FA4084-038A-44FA-BF0A-70ADB028330C}" type="slidenum">
              <a:rPr lang="en-CA"/>
              <a:pPr>
                <a:defRPr/>
              </a:pPr>
              <a:t>35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115888"/>
            <a:ext cx="9537700" cy="646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8D4CC0-6365-4467-A43B-D54C341A7FE1}" type="slidenum">
              <a:rPr lang="en-CA"/>
              <a:pPr>
                <a:defRPr/>
              </a:pPr>
              <a:t>36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</TotalTime>
  <Words>1499</Words>
  <Application>Microsoft Office PowerPoint</Application>
  <PresentationFormat>On-screen Show (4:3)</PresentationFormat>
  <Paragraphs>302</Paragraphs>
  <Slides>36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PowerPoint Presentation</vt:lpstr>
      <vt:lpstr>Health: A Global Context APA 1122</vt:lpstr>
      <vt:lpstr>PowerPoint Presentation</vt:lpstr>
      <vt:lpstr>Today</vt:lpstr>
      <vt:lpstr>Assessing Value</vt:lpstr>
      <vt:lpstr>Administrivia</vt:lpstr>
      <vt:lpstr>Who does what in international health?</vt:lpstr>
      <vt:lpstr>Who does what in international health? cont’d</vt:lpstr>
      <vt:lpstr>Who does what in international health? cont’d</vt:lpstr>
      <vt:lpstr>Who does what in international health? cont’d</vt:lpstr>
      <vt:lpstr>Who does what in international health? cont’d</vt:lpstr>
      <vt:lpstr>Millennium Development Goals</vt:lpstr>
      <vt:lpstr>MDGs 1-8</vt:lpstr>
      <vt:lpstr>MDG 1 – Eradicate Extreme Poverty &amp; Hunger</vt:lpstr>
      <vt:lpstr>MDG 2 – Achieve Universal Primary Education</vt:lpstr>
      <vt:lpstr>MDG 3 – Promote Gender Equality and Empower Women</vt:lpstr>
      <vt:lpstr>MDG 4 – Reduce Child Mortality Rates</vt:lpstr>
      <vt:lpstr>MDG 5 – Improve Maternal Health</vt:lpstr>
      <vt:lpstr>MDG 5 – Trends in MMR 1990-2010</vt:lpstr>
      <vt:lpstr>MDG 6 – Combat HIV/AIDS, Malaria and other Diseases</vt:lpstr>
      <vt:lpstr>MDG 7 – Ensure Environmental Sustainability</vt:lpstr>
      <vt:lpstr>MDG 8 – Develop a Global Partnership for Deveopment</vt:lpstr>
      <vt:lpstr>Copenhagen Consensus</vt:lpstr>
      <vt:lpstr>Copenhagen Consensus, cont’d</vt:lpstr>
      <vt:lpstr>Copenhagen Consensus, cont’d</vt:lpstr>
      <vt:lpstr>Copenhagen Consensus, cont’d</vt:lpstr>
      <vt:lpstr>Copenhagen Consensus, cont’d</vt:lpstr>
      <vt:lpstr>Measuring Health</vt:lpstr>
      <vt:lpstr>Measuring Health – cont’d</vt:lpstr>
      <vt:lpstr>Measuring Health – cont’d</vt:lpstr>
      <vt:lpstr>Measuring Health – cont’d</vt:lpstr>
      <vt:lpstr>Measuring Health – cont’d</vt:lpstr>
      <vt:lpstr>Measuring Health – cont’d</vt:lpstr>
      <vt:lpstr>Measuring Health – cont’d</vt:lpstr>
      <vt:lpstr>Next Class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</dc:creator>
  <cp:lastModifiedBy>EN</cp:lastModifiedBy>
  <cp:revision>58</cp:revision>
  <dcterms:created xsi:type="dcterms:W3CDTF">2012-01-11T14:08:49Z</dcterms:created>
  <dcterms:modified xsi:type="dcterms:W3CDTF">2012-01-13T19:00:01Z</dcterms:modified>
</cp:coreProperties>
</file>