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9pPr>
          </a:lstStyle>
          <a:p/>
        </p:txBody>
      </p:sp>
      <p:sp>
        <p:nvSpPr>
          <p:cNvPr id="4" name="Shape 4"/>
          <p:cNvSpPr txBox="1"/>
          <p:nvPr>
            <p:ph idx="10" type="dt"/>
          </p:nvPr>
        </p:nvSpPr>
        <p:spPr>
          <a:xfrm>
            <a:off x="3884612" y="0"/>
            <a:ext cx="29718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8685212"/>
            <a:ext cx="2971800" cy="457200"/>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NewRoman"/>
                <a:ea typeface="TimesNewRoman"/>
                <a:cs typeface="TimesNewRoman"/>
                <a:sym typeface="TimesNewRoman"/>
              </a:defRPr>
            </a:lvl9pPr>
          </a:lstStyle>
          <a:p/>
        </p:txBody>
      </p:sp>
      <p:sp>
        <p:nvSpPr>
          <p:cNvPr id="8" name="Shape 8"/>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NewRoman"/>
              <a:buNone/>
            </a:pPr>
            <a:fld id="{00000000-1234-1234-1234-123412341234}" type="slidenum">
              <a:rPr b="0" i="0" lang="en-US" sz="1200" u="none" cap="none" strike="noStrike">
                <a:solidFill>
                  <a:srgbClr val="000000"/>
                </a:solidFill>
                <a:latin typeface="TimesNewRoman"/>
                <a:ea typeface="TimesNewRoman"/>
                <a:cs typeface="TimesNewRoman"/>
                <a:sym typeface="TimesNew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2" name="Shape 102"/>
        <p:cNvGrpSpPr/>
        <p:nvPr/>
      </p:nvGrpSpPr>
      <p:grpSpPr>
        <a:xfrm>
          <a:off x="0" y="0"/>
          <a:ext cx="0" cy="0"/>
          <a:chOff x="0" y="0"/>
          <a:chExt cx="0" cy="0"/>
        </a:xfrm>
      </p:grpSpPr>
      <p:sp>
        <p:nvSpPr>
          <p:cNvPr id="103" name="Shape 10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4" name="Shape 1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9" name="Shape 109"/>
        <p:cNvGrpSpPr/>
        <p:nvPr/>
      </p:nvGrpSpPr>
      <p:grpSpPr>
        <a:xfrm>
          <a:off x="0" y="0"/>
          <a:ext cx="0" cy="0"/>
          <a:chOff x="0" y="0"/>
          <a:chExt cx="0" cy="0"/>
        </a:xfrm>
      </p:grpSpPr>
      <p:sp>
        <p:nvSpPr>
          <p:cNvPr id="110" name="Shape 1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1" name="Shape 1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Shape 11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0" name="Shape 12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Shape 12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8" name="Shape 12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Shape 13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5" name="Shape 13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9" name="Shape 139"/>
        <p:cNvGrpSpPr/>
        <p:nvPr/>
      </p:nvGrpSpPr>
      <p:grpSpPr>
        <a:xfrm>
          <a:off x="0" y="0"/>
          <a:ext cx="0" cy="0"/>
          <a:chOff x="0" y="0"/>
          <a:chExt cx="0" cy="0"/>
        </a:xfrm>
      </p:grpSpPr>
      <p:sp>
        <p:nvSpPr>
          <p:cNvPr id="140" name="Shape 14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1" name="Shape 14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Shape 14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7" name="Shape 14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Shape 15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4" name="Shape 15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Shape 16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2" name="Shape 16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Shape 17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2" name="Shape 17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Shape 17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8" name="Shape 17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Shape 18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5" name="Shape 18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0" name="Shape 190"/>
        <p:cNvGrpSpPr/>
        <p:nvPr/>
      </p:nvGrpSpPr>
      <p:grpSpPr>
        <a:xfrm>
          <a:off x="0" y="0"/>
          <a:ext cx="0" cy="0"/>
          <a:chOff x="0" y="0"/>
          <a:chExt cx="0" cy="0"/>
        </a:xfrm>
      </p:grpSpPr>
      <p:sp>
        <p:nvSpPr>
          <p:cNvPr id="191" name="Shape 19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2" name="Shape 19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8" name="Shape 198"/>
        <p:cNvGrpSpPr/>
        <p:nvPr/>
      </p:nvGrpSpPr>
      <p:grpSpPr>
        <a:xfrm>
          <a:off x="0" y="0"/>
          <a:ext cx="0" cy="0"/>
          <a:chOff x="0" y="0"/>
          <a:chExt cx="0" cy="0"/>
        </a:xfrm>
      </p:grpSpPr>
      <p:sp>
        <p:nvSpPr>
          <p:cNvPr id="199" name="Shape 19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0" name="Shape 20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2" name="Shape 212"/>
        <p:cNvGrpSpPr/>
        <p:nvPr/>
      </p:nvGrpSpPr>
      <p:grpSpPr>
        <a:xfrm>
          <a:off x="0" y="0"/>
          <a:ext cx="0" cy="0"/>
          <a:chOff x="0" y="0"/>
          <a:chExt cx="0" cy="0"/>
        </a:xfrm>
      </p:grpSpPr>
      <p:sp>
        <p:nvSpPr>
          <p:cNvPr id="213" name="Shape 21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4" name="Shape 21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Shape 22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4" name="Shape 22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Shape 22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0" name="Shape 2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7" name="Shape 237"/>
        <p:cNvGrpSpPr/>
        <p:nvPr/>
      </p:nvGrpSpPr>
      <p:grpSpPr>
        <a:xfrm>
          <a:off x="0" y="0"/>
          <a:ext cx="0" cy="0"/>
          <a:chOff x="0" y="0"/>
          <a:chExt cx="0" cy="0"/>
        </a:xfrm>
      </p:grpSpPr>
      <p:sp>
        <p:nvSpPr>
          <p:cNvPr id="238" name="Shape 23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9" name="Shape 23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Shape 24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8" name="Shape 24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3" name="Shape 253"/>
        <p:cNvGrpSpPr/>
        <p:nvPr/>
      </p:nvGrpSpPr>
      <p:grpSpPr>
        <a:xfrm>
          <a:off x="0" y="0"/>
          <a:ext cx="0" cy="0"/>
          <a:chOff x="0" y="0"/>
          <a:chExt cx="0" cy="0"/>
        </a:xfrm>
      </p:grpSpPr>
      <p:sp>
        <p:nvSpPr>
          <p:cNvPr id="254" name="Shape 25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55" name="Shape 25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Shape 26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63" name="Shape 26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7" name="Shape 267"/>
        <p:cNvGrpSpPr/>
        <p:nvPr/>
      </p:nvGrpSpPr>
      <p:grpSpPr>
        <a:xfrm>
          <a:off x="0" y="0"/>
          <a:ext cx="0" cy="0"/>
          <a:chOff x="0" y="0"/>
          <a:chExt cx="0" cy="0"/>
        </a:xfrm>
      </p:grpSpPr>
      <p:sp>
        <p:nvSpPr>
          <p:cNvPr id="268" name="Shape 268"/>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NewRoman"/>
              <a:buNone/>
            </a:pPr>
            <a:fld id="{00000000-1234-1234-1234-123412341234}" type="slidenum">
              <a:rPr b="0" i="0" lang="en-US" sz="1200" u="none" cap="none" strike="noStrike">
                <a:solidFill>
                  <a:srgbClr val="000000"/>
                </a:solidFill>
                <a:latin typeface="TimesNewRoman"/>
                <a:ea typeface="TimesNewRoman"/>
                <a:cs typeface="TimesNewRoman"/>
                <a:sym typeface="TimesNewRoman"/>
              </a:rPr>
              <a:t>‹#›</a:t>
            </a:fld>
            <a:endParaRPr/>
          </a:p>
        </p:txBody>
      </p:sp>
      <p:sp>
        <p:nvSpPr>
          <p:cNvPr id="269" name="Shape 2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a:noFill/>
          </a:ln>
        </p:spPr>
      </p:sp>
      <p:sp>
        <p:nvSpPr>
          <p:cNvPr id="270" name="Shape 270"/>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4" name="Shape 274"/>
        <p:cNvGrpSpPr/>
        <p:nvPr/>
      </p:nvGrpSpPr>
      <p:grpSpPr>
        <a:xfrm>
          <a:off x="0" y="0"/>
          <a:ext cx="0" cy="0"/>
          <a:chOff x="0" y="0"/>
          <a:chExt cx="0" cy="0"/>
        </a:xfrm>
      </p:grpSpPr>
      <p:sp>
        <p:nvSpPr>
          <p:cNvPr id="275" name="Shape 27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76" name="Shape 27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0" name="Shape 280"/>
        <p:cNvGrpSpPr/>
        <p:nvPr/>
      </p:nvGrpSpPr>
      <p:grpSpPr>
        <a:xfrm>
          <a:off x="0" y="0"/>
          <a:ext cx="0" cy="0"/>
          <a:chOff x="0" y="0"/>
          <a:chExt cx="0" cy="0"/>
        </a:xfrm>
      </p:grpSpPr>
      <p:sp>
        <p:nvSpPr>
          <p:cNvPr id="281" name="Shape 281"/>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82" name="Shape 28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6" name="Shape 286"/>
        <p:cNvGrpSpPr/>
        <p:nvPr/>
      </p:nvGrpSpPr>
      <p:grpSpPr>
        <a:xfrm>
          <a:off x="0" y="0"/>
          <a:ext cx="0" cy="0"/>
          <a:chOff x="0" y="0"/>
          <a:chExt cx="0" cy="0"/>
        </a:xfrm>
      </p:grpSpPr>
      <p:sp>
        <p:nvSpPr>
          <p:cNvPr id="287" name="Shape 28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88" name="Shape 28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Shape 29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94" name="Shape 29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Shape 30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03" name="Shape 30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9" name="Shape 309"/>
        <p:cNvGrpSpPr/>
        <p:nvPr/>
      </p:nvGrpSpPr>
      <p:grpSpPr>
        <a:xfrm>
          <a:off x="0" y="0"/>
          <a:ext cx="0" cy="0"/>
          <a:chOff x="0" y="0"/>
          <a:chExt cx="0" cy="0"/>
        </a:xfrm>
      </p:grpSpPr>
      <p:sp>
        <p:nvSpPr>
          <p:cNvPr id="310" name="Shape 31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11" name="Shape 311"/>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Shape 31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18" name="Shape 31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Shape 32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25" name="Shape 32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1" name="Shape 331"/>
        <p:cNvGrpSpPr/>
        <p:nvPr/>
      </p:nvGrpSpPr>
      <p:grpSpPr>
        <a:xfrm>
          <a:off x="0" y="0"/>
          <a:ext cx="0" cy="0"/>
          <a:chOff x="0" y="0"/>
          <a:chExt cx="0" cy="0"/>
        </a:xfrm>
      </p:grpSpPr>
      <p:sp>
        <p:nvSpPr>
          <p:cNvPr id="332" name="Shape 332"/>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33" name="Shape 33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Shape 33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40" name="Shape 34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5" name="Shape 345"/>
        <p:cNvGrpSpPr/>
        <p:nvPr/>
      </p:nvGrpSpPr>
      <p:grpSpPr>
        <a:xfrm>
          <a:off x="0" y="0"/>
          <a:ext cx="0" cy="0"/>
          <a:chOff x="0" y="0"/>
          <a:chExt cx="0" cy="0"/>
        </a:xfrm>
      </p:grpSpPr>
      <p:sp>
        <p:nvSpPr>
          <p:cNvPr id="346" name="Shape 34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347" name="Shape 34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22" name="Shape 22"/>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23" name="Shape 23"/>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24" name="Shape 24"/>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25" name="Shape 25"/>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6" name="Shape 26"/>
        <p:cNvGrpSpPr/>
        <p:nvPr/>
      </p:nvGrpSpPr>
      <p:grpSpPr>
        <a:xfrm>
          <a:off x="0" y="0"/>
          <a:ext cx="0" cy="0"/>
          <a:chOff x="0" y="0"/>
          <a:chExt cx="0" cy="0"/>
        </a:xfrm>
      </p:grpSpPr>
      <p:sp>
        <p:nvSpPr>
          <p:cNvPr id="27" name="Shape 27"/>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28" name="Shape 28"/>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285750" lvl="1" marL="74295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228600" lvl="2" marL="11430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228600" lvl="3" marL="1600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228600" lvl="4" marL="2057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228600" lvl="5" marL="2514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228600" lvl="6" marL="2971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228600" lvl="7" marL="3429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228600" lvl="8" marL="3886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29" name="Shape 29"/>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NewRoman"/>
              <a:buNone/>
              <a:defRPr b="0" i="0" sz="3200" u="none" cap="none" strike="noStrike">
                <a:solidFill>
                  <a:schemeClr val="dk1"/>
                </a:solidFill>
                <a:latin typeface="TimesNewRoman"/>
                <a:ea typeface="TimesNewRoman"/>
                <a:cs typeface="TimesNewRoman"/>
                <a:sym typeface="TimesNewRoman"/>
              </a:defRPr>
            </a:lvl1pPr>
            <a:lvl2pPr indent="0" lvl="1" marL="457200" marR="0" rtl="0" algn="l">
              <a:spcBef>
                <a:spcPts val="560"/>
              </a:spcBef>
              <a:spcAft>
                <a:spcPts val="0"/>
              </a:spcAft>
              <a:buClr>
                <a:schemeClr val="dk1"/>
              </a:buClr>
              <a:buSzPts val="2800"/>
              <a:buFont typeface="TimesNewRoman"/>
              <a:buNone/>
              <a:defRPr b="0" i="0" sz="2800" u="none" cap="none" strike="noStrike">
                <a:solidFill>
                  <a:schemeClr val="dk1"/>
                </a:solidFill>
                <a:latin typeface="TimesNewRoman"/>
                <a:ea typeface="TimesNewRoman"/>
                <a:cs typeface="TimesNewRoman"/>
                <a:sym typeface="TimesNewRoman"/>
              </a:defRPr>
            </a:lvl2pPr>
            <a:lvl3pPr indent="0" lvl="2" marL="914400" marR="0" rtl="0" algn="l">
              <a:spcBef>
                <a:spcPts val="480"/>
              </a:spcBef>
              <a:spcAft>
                <a:spcPts val="0"/>
              </a:spcAft>
              <a:buClr>
                <a:schemeClr val="dk1"/>
              </a:buClr>
              <a:buSzPts val="2400"/>
              <a:buFont typeface="TimesNewRoman"/>
              <a:buNone/>
              <a:defRPr b="0" i="0" sz="2400" u="none" cap="none" strike="noStrike">
                <a:solidFill>
                  <a:schemeClr val="dk1"/>
                </a:solidFill>
                <a:latin typeface="TimesNewRoman"/>
                <a:ea typeface="TimesNewRoman"/>
                <a:cs typeface="TimesNewRoman"/>
                <a:sym typeface="TimesNewRoman"/>
              </a:defRPr>
            </a:lvl3pPr>
            <a:lvl4pPr indent="0" lvl="3" marL="13716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4pPr>
            <a:lvl5pPr indent="0" lvl="4" marL="18288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5pPr>
            <a:lvl6pPr indent="0" lvl="5" marL="22860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6pPr>
            <a:lvl7pPr indent="0" lvl="6" marL="27432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7pPr>
            <a:lvl8pPr indent="0" lvl="7" marL="32004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8pPr>
            <a:lvl9pPr indent="0" lvl="8" marL="36576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228600" lvl="1" marL="914400" marR="0" rtl="0" algn="l">
              <a:spcBef>
                <a:spcPts val="240"/>
              </a:spcBef>
              <a:spcAft>
                <a:spcPts val="0"/>
              </a:spcAft>
              <a:buClr>
                <a:schemeClr val="dk1"/>
              </a:buClr>
              <a:buSzPts val="1200"/>
              <a:buFont typeface="TimesNewRoman"/>
              <a:buNone/>
              <a:defRPr b="0" i="0" sz="1200" u="none" cap="none" strike="noStrike">
                <a:solidFill>
                  <a:schemeClr val="dk1"/>
                </a:solidFill>
                <a:latin typeface="TimesNewRoman"/>
                <a:ea typeface="TimesNewRoman"/>
                <a:cs typeface="TimesNewRoman"/>
                <a:sym typeface="TimesNewRoman"/>
              </a:defRPr>
            </a:lvl2pPr>
            <a:lvl3pPr indent="-228600" lvl="2" marL="1371600" marR="0" rtl="0" algn="l">
              <a:spcBef>
                <a:spcPts val="200"/>
              </a:spcBef>
              <a:spcAft>
                <a:spcPts val="0"/>
              </a:spcAft>
              <a:buClr>
                <a:schemeClr val="dk1"/>
              </a:buClr>
              <a:buSzPts val="1000"/>
              <a:buFont typeface="TimesNewRoman"/>
              <a:buNone/>
              <a:defRPr b="0" i="0" sz="1000" u="none" cap="none" strike="noStrike">
                <a:solidFill>
                  <a:schemeClr val="dk1"/>
                </a:solidFill>
                <a:latin typeface="TimesNewRoman"/>
                <a:ea typeface="TimesNewRoman"/>
                <a:cs typeface="TimesNewRoman"/>
                <a:sym typeface="TimesNewRoman"/>
              </a:defRPr>
            </a:lvl3pPr>
            <a:lvl4pPr indent="-228600" lvl="3" marL="18288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4pPr>
            <a:lvl5pPr indent="-228600" lvl="4" marL="22860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5pPr>
            <a:lvl6pPr indent="-228600" lvl="5" marL="27432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6pPr>
            <a:lvl7pPr indent="-228600" lvl="6" marL="32004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7pPr>
            <a:lvl8pPr indent="-228600" lvl="7" marL="36576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8pPr>
            <a:lvl9pPr indent="-228600" lvl="8" marL="41148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228600" lvl="1" marL="914400" marR="0" rtl="0" algn="l">
              <a:spcBef>
                <a:spcPts val="240"/>
              </a:spcBef>
              <a:spcAft>
                <a:spcPts val="0"/>
              </a:spcAft>
              <a:buClr>
                <a:schemeClr val="dk1"/>
              </a:buClr>
              <a:buSzPts val="1200"/>
              <a:buFont typeface="TimesNewRoman"/>
              <a:buNone/>
              <a:defRPr b="0" i="0" sz="1200" u="none" cap="none" strike="noStrike">
                <a:solidFill>
                  <a:schemeClr val="dk1"/>
                </a:solidFill>
                <a:latin typeface="TimesNewRoman"/>
                <a:ea typeface="TimesNewRoman"/>
                <a:cs typeface="TimesNewRoman"/>
                <a:sym typeface="TimesNewRoman"/>
              </a:defRPr>
            </a:lvl2pPr>
            <a:lvl3pPr indent="-228600" lvl="2" marL="1371600" marR="0" rtl="0" algn="l">
              <a:spcBef>
                <a:spcPts val="200"/>
              </a:spcBef>
              <a:spcAft>
                <a:spcPts val="0"/>
              </a:spcAft>
              <a:buClr>
                <a:schemeClr val="dk1"/>
              </a:buClr>
              <a:buSzPts val="1000"/>
              <a:buFont typeface="TimesNewRoman"/>
              <a:buNone/>
              <a:defRPr b="0" i="0" sz="1000" u="none" cap="none" strike="noStrike">
                <a:solidFill>
                  <a:schemeClr val="dk1"/>
                </a:solidFill>
                <a:latin typeface="TimesNewRoman"/>
                <a:ea typeface="TimesNewRoman"/>
                <a:cs typeface="TimesNewRoman"/>
                <a:sym typeface="TimesNewRoman"/>
              </a:defRPr>
            </a:lvl3pPr>
            <a:lvl4pPr indent="-228600" lvl="3" marL="18288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4pPr>
            <a:lvl5pPr indent="-228600" lvl="4" marL="22860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5pPr>
            <a:lvl6pPr indent="-228600" lvl="5" marL="27432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6pPr>
            <a:lvl7pPr indent="-228600" lvl="6" marL="32004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7pPr>
            <a:lvl8pPr indent="-228600" lvl="7" marL="36576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8pPr>
            <a:lvl9pPr indent="-228600" lvl="8" marL="4114800" marR="0" rtl="0" algn="l">
              <a:spcBef>
                <a:spcPts val="180"/>
              </a:spcBef>
              <a:spcAft>
                <a:spcPts val="0"/>
              </a:spcAft>
              <a:buClr>
                <a:schemeClr val="dk1"/>
              </a:buClr>
              <a:buSzPts val="900"/>
              <a:buFont typeface="TimesNewRoman"/>
              <a:buNone/>
              <a:defRPr b="0" i="0" sz="900" u="none" cap="none" strike="noStrike">
                <a:solidFill>
                  <a:schemeClr val="dk1"/>
                </a:solidFill>
                <a:latin typeface="TimesNewRoman"/>
                <a:ea typeface="TimesNewRoman"/>
                <a:cs typeface="TimesNewRoman"/>
                <a:sym typeface="TimesNew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NewRoman"/>
              <a:buNone/>
              <a:defRPr b="1" i="0" sz="2400" u="none" cap="none" strike="noStrike">
                <a:solidFill>
                  <a:schemeClr val="dk1"/>
                </a:solidFill>
                <a:latin typeface="TimesNewRoman"/>
                <a:ea typeface="TimesNewRoman"/>
                <a:cs typeface="TimesNewRoman"/>
                <a:sym typeface="TimesNewRoman"/>
              </a:defRPr>
            </a:lvl1pPr>
            <a:lvl2pPr indent="-228600" lvl="1" marL="914400" marR="0" rtl="0" algn="l">
              <a:spcBef>
                <a:spcPts val="400"/>
              </a:spcBef>
              <a:spcAft>
                <a:spcPts val="0"/>
              </a:spcAft>
              <a:buClr>
                <a:schemeClr val="dk1"/>
              </a:buClr>
              <a:buSzPts val="2000"/>
              <a:buFont typeface="TimesNewRoman"/>
              <a:buNone/>
              <a:defRPr b="1" i="0" sz="2000" u="none" cap="none" strike="noStrike">
                <a:solidFill>
                  <a:schemeClr val="dk1"/>
                </a:solidFill>
                <a:latin typeface="TimesNewRoman"/>
                <a:ea typeface="TimesNewRoman"/>
                <a:cs typeface="TimesNewRoman"/>
                <a:sym typeface="TimesNewRoman"/>
              </a:defRPr>
            </a:lvl2pPr>
            <a:lvl3pPr indent="-228600" lvl="2" marL="1371600" marR="0" rtl="0" algn="l">
              <a:spcBef>
                <a:spcPts val="360"/>
              </a:spcBef>
              <a:spcAft>
                <a:spcPts val="0"/>
              </a:spcAft>
              <a:buClr>
                <a:schemeClr val="dk1"/>
              </a:buClr>
              <a:buSzPts val="1800"/>
              <a:buFont typeface="TimesNewRoman"/>
              <a:buNone/>
              <a:defRPr b="1" i="0" sz="1800" u="none" cap="none" strike="noStrike">
                <a:solidFill>
                  <a:schemeClr val="dk1"/>
                </a:solidFill>
                <a:latin typeface="TimesNewRoman"/>
                <a:ea typeface="TimesNewRoman"/>
                <a:cs typeface="TimesNewRoman"/>
                <a:sym typeface="TimesNewRoman"/>
              </a:defRPr>
            </a:lvl3pPr>
            <a:lvl4pPr indent="-228600" lvl="3" marL="18288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4pPr>
            <a:lvl5pPr indent="-228600" lvl="4" marL="22860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5pPr>
            <a:lvl6pPr indent="-228600" lvl="5" marL="27432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6pPr>
            <a:lvl7pPr indent="-228600" lvl="6" marL="32004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7pPr>
            <a:lvl8pPr indent="-228600" lvl="7" marL="36576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8pPr>
            <a:lvl9pPr indent="-228600" lvl="8" marL="41148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1pPr>
            <a:lvl2pPr indent="-355600" lvl="1" marL="914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2pPr>
            <a:lvl3pPr indent="-342900" lvl="2" marL="13716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3pPr>
            <a:lvl4pPr indent="-330200" lvl="3" marL="18288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4pPr>
            <a:lvl5pPr indent="-330200" lvl="4" marL="22860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5pPr>
            <a:lvl6pPr indent="-330200" lvl="5" marL="27432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6pPr>
            <a:lvl7pPr indent="-330200" lvl="6" marL="32004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7pPr>
            <a:lvl8pPr indent="-330200" lvl="7" marL="36576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8pPr>
            <a:lvl9pPr indent="-330200" lvl="8" marL="41148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NewRoman"/>
              <a:buNone/>
              <a:defRPr b="1" i="0" sz="2400" u="none" cap="none" strike="noStrike">
                <a:solidFill>
                  <a:schemeClr val="dk1"/>
                </a:solidFill>
                <a:latin typeface="TimesNewRoman"/>
                <a:ea typeface="TimesNewRoman"/>
                <a:cs typeface="TimesNewRoman"/>
                <a:sym typeface="TimesNewRoman"/>
              </a:defRPr>
            </a:lvl1pPr>
            <a:lvl2pPr indent="-228600" lvl="1" marL="914400" marR="0" rtl="0" algn="l">
              <a:spcBef>
                <a:spcPts val="400"/>
              </a:spcBef>
              <a:spcAft>
                <a:spcPts val="0"/>
              </a:spcAft>
              <a:buClr>
                <a:schemeClr val="dk1"/>
              </a:buClr>
              <a:buSzPts val="2000"/>
              <a:buFont typeface="TimesNewRoman"/>
              <a:buNone/>
              <a:defRPr b="1" i="0" sz="2000" u="none" cap="none" strike="noStrike">
                <a:solidFill>
                  <a:schemeClr val="dk1"/>
                </a:solidFill>
                <a:latin typeface="TimesNewRoman"/>
                <a:ea typeface="TimesNewRoman"/>
                <a:cs typeface="TimesNewRoman"/>
                <a:sym typeface="TimesNewRoman"/>
              </a:defRPr>
            </a:lvl2pPr>
            <a:lvl3pPr indent="-228600" lvl="2" marL="1371600" marR="0" rtl="0" algn="l">
              <a:spcBef>
                <a:spcPts val="360"/>
              </a:spcBef>
              <a:spcAft>
                <a:spcPts val="0"/>
              </a:spcAft>
              <a:buClr>
                <a:schemeClr val="dk1"/>
              </a:buClr>
              <a:buSzPts val="1800"/>
              <a:buFont typeface="TimesNewRoman"/>
              <a:buNone/>
              <a:defRPr b="1" i="0" sz="1800" u="none" cap="none" strike="noStrike">
                <a:solidFill>
                  <a:schemeClr val="dk1"/>
                </a:solidFill>
                <a:latin typeface="TimesNewRoman"/>
                <a:ea typeface="TimesNewRoman"/>
                <a:cs typeface="TimesNewRoman"/>
                <a:sym typeface="TimesNewRoman"/>
              </a:defRPr>
            </a:lvl3pPr>
            <a:lvl4pPr indent="-228600" lvl="3" marL="18288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4pPr>
            <a:lvl5pPr indent="-228600" lvl="4" marL="22860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5pPr>
            <a:lvl6pPr indent="-228600" lvl="5" marL="27432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6pPr>
            <a:lvl7pPr indent="-228600" lvl="6" marL="32004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7pPr>
            <a:lvl8pPr indent="-228600" lvl="7" marL="36576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8pPr>
            <a:lvl9pPr indent="-228600" lvl="8" marL="4114800" marR="0" rtl="0" algn="l">
              <a:spcBef>
                <a:spcPts val="320"/>
              </a:spcBef>
              <a:spcAft>
                <a:spcPts val="0"/>
              </a:spcAft>
              <a:buClr>
                <a:schemeClr val="dk1"/>
              </a:buClr>
              <a:buSzPts val="1600"/>
              <a:buFont typeface="TimesNewRoman"/>
              <a:buNone/>
              <a:defRPr b="1" i="0" sz="1600" u="none" cap="none" strike="noStrike">
                <a:solidFill>
                  <a:schemeClr val="dk1"/>
                </a:solidFill>
                <a:latin typeface="TimesNewRoman"/>
                <a:ea typeface="TimesNewRoman"/>
                <a:cs typeface="TimesNewRoman"/>
                <a:sym typeface="TimesNew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1pPr>
            <a:lvl2pPr indent="-355600" lvl="1" marL="914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2pPr>
            <a:lvl3pPr indent="-342900" lvl="2" marL="13716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3pPr>
            <a:lvl4pPr indent="-330200" lvl="3" marL="18288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4pPr>
            <a:lvl5pPr indent="-330200" lvl="4" marL="22860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5pPr>
            <a:lvl6pPr indent="-330200" lvl="5" marL="27432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6pPr>
            <a:lvl7pPr indent="-330200" lvl="6" marL="32004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7pPr>
            <a:lvl8pPr indent="-330200" lvl="7" marL="36576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8pPr>
            <a:lvl9pPr indent="-330200" lvl="8" marL="4114800" marR="0" rtl="0" algn="l">
              <a:spcBef>
                <a:spcPts val="320"/>
              </a:spcBef>
              <a:spcAft>
                <a:spcPts val="0"/>
              </a:spcAft>
              <a:buClr>
                <a:schemeClr val="dk1"/>
              </a:buClr>
              <a:buSzPts val="1600"/>
              <a:buFont typeface="TimesNewRoman"/>
              <a:buChar char="»"/>
              <a:defRPr b="0" i="0" sz="1600" u="none" cap="none" strike="noStrike">
                <a:solidFill>
                  <a:schemeClr val="dk1"/>
                </a:solidFill>
                <a:latin typeface="TimesNewRoman"/>
                <a:ea typeface="TimesNewRoman"/>
                <a:cs typeface="TimesNewRoman"/>
                <a:sym typeface="TimesNew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1pPr>
            <a:lvl2pPr indent="-381000" lvl="1" marL="9144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2pPr>
            <a:lvl3pPr indent="-355600" lvl="2" marL="1371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3pPr>
            <a:lvl4pPr indent="-342900" lvl="3" marL="18288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4pPr>
            <a:lvl5pPr indent="-342900" lvl="4" marL="22860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5pPr>
            <a:lvl6pPr indent="-342900" lvl="5" marL="27432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6pPr>
            <a:lvl7pPr indent="-342900" lvl="6" marL="32004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7pPr>
            <a:lvl8pPr indent="-342900" lvl="7" marL="36576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8pPr>
            <a:lvl9pPr indent="-342900" lvl="8" marL="41148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1pPr>
            <a:lvl2pPr indent="-381000" lvl="1" marL="9144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2pPr>
            <a:lvl3pPr indent="-355600" lvl="2" marL="1371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3pPr>
            <a:lvl4pPr indent="-342900" lvl="3" marL="18288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4pPr>
            <a:lvl5pPr indent="-342900" lvl="4" marL="22860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5pPr>
            <a:lvl6pPr indent="-342900" lvl="5" marL="27432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6pPr>
            <a:lvl7pPr indent="-342900" lvl="6" marL="32004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7pPr>
            <a:lvl8pPr indent="-342900" lvl="7" marL="36576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8pPr>
            <a:lvl9pPr indent="-342900" lvl="8" marL="4114800" marR="0" rtl="0" algn="l">
              <a:spcBef>
                <a:spcPts val="360"/>
              </a:spcBef>
              <a:spcAft>
                <a:spcPts val="0"/>
              </a:spcAft>
              <a:buClr>
                <a:schemeClr val="dk1"/>
              </a:buClr>
              <a:buSzPts val="1800"/>
              <a:buFont typeface="TimesNewRoman"/>
              <a:buChar char="»"/>
              <a:defRPr b="0" i="0" sz="1800" u="none" cap="none" strike="noStrike">
                <a:solidFill>
                  <a:schemeClr val="dk1"/>
                </a:solidFill>
                <a:latin typeface="TimesNewRoman"/>
                <a:ea typeface="TimesNewRoman"/>
                <a:cs typeface="TimesNewRoman"/>
                <a:sym typeface="TimesNew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1pPr>
            <a:lvl2pPr indent="-228600" lvl="1" marL="914400" marR="0" rtl="0" algn="l">
              <a:spcBef>
                <a:spcPts val="360"/>
              </a:spcBef>
              <a:spcAft>
                <a:spcPts val="0"/>
              </a:spcAft>
              <a:buClr>
                <a:schemeClr val="dk1"/>
              </a:buClr>
              <a:buSzPts val="1800"/>
              <a:buFont typeface="TimesNewRoman"/>
              <a:buNone/>
              <a:defRPr b="0" i="0" sz="1800" u="none" cap="none" strike="noStrike">
                <a:solidFill>
                  <a:schemeClr val="dk1"/>
                </a:solidFill>
                <a:latin typeface="TimesNewRoman"/>
                <a:ea typeface="TimesNewRoman"/>
                <a:cs typeface="TimesNewRoman"/>
                <a:sym typeface="TimesNewRoman"/>
              </a:defRPr>
            </a:lvl2pPr>
            <a:lvl3pPr indent="-228600" lvl="2" marL="1371600" marR="0" rtl="0" algn="l">
              <a:spcBef>
                <a:spcPts val="320"/>
              </a:spcBef>
              <a:spcAft>
                <a:spcPts val="0"/>
              </a:spcAft>
              <a:buClr>
                <a:schemeClr val="dk1"/>
              </a:buClr>
              <a:buSzPts val="1600"/>
              <a:buFont typeface="TimesNewRoman"/>
              <a:buNone/>
              <a:defRPr b="0" i="0" sz="1600" u="none" cap="none" strike="noStrike">
                <a:solidFill>
                  <a:schemeClr val="dk1"/>
                </a:solidFill>
                <a:latin typeface="TimesNewRoman"/>
                <a:ea typeface="TimesNewRoman"/>
                <a:cs typeface="TimesNewRoman"/>
                <a:sym typeface="TimesNewRoman"/>
              </a:defRPr>
            </a:lvl3pPr>
            <a:lvl4pPr indent="-228600" lvl="3" marL="18288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228600" lvl="4" marL="22860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228600" lvl="5" marL="27432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228600" lvl="6" marL="32004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228600" lvl="7" marL="36576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228600" lvl="8" marL="4114800" marR="0" rtl="0" algn="l">
              <a:spcBef>
                <a:spcPts val="28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NewRoman"/>
              <a:buNone/>
              <a:defRPr b="0" i="0" sz="3200" u="none" cap="none" strike="noStrike">
                <a:solidFill>
                  <a:schemeClr val="dk1"/>
                </a:solidFill>
                <a:latin typeface="TimesNewRoman"/>
                <a:ea typeface="TimesNewRoman"/>
                <a:cs typeface="TimesNewRoman"/>
                <a:sym typeface="TimesNewRoman"/>
              </a:defRPr>
            </a:lvl1pPr>
            <a:lvl2pPr indent="0" lvl="1" marL="457200" marR="0" rtl="0" algn="ctr">
              <a:spcBef>
                <a:spcPts val="560"/>
              </a:spcBef>
              <a:spcAft>
                <a:spcPts val="0"/>
              </a:spcAft>
              <a:buClr>
                <a:schemeClr val="dk1"/>
              </a:buClr>
              <a:buSzPts val="2800"/>
              <a:buFont typeface="TimesNewRoman"/>
              <a:buNone/>
              <a:defRPr b="0" i="0" sz="2800" u="none" cap="none" strike="noStrike">
                <a:solidFill>
                  <a:schemeClr val="dk1"/>
                </a:solidFill>
                <a:latin typeface="TimesNewRoman"/>
                <a:ea typeface="TimesNewRoman"/>
                <a:cs typeface="TimesNewRoman"/>
                <a:sym typeface="TimesNewRoman"/>
              </a:defRPr>
            </a:lvl2pPr>
            <a:lvl3pPr indent="0" lvl="2" marL="914400" marR="0" rtl="0" algn="ctr">
              <a:spcBef>
                <a:spcPts val="480"/>
              </a:spcBef>
              <a:spcAft>
                <a:spcPts val="0"/>
              </a:spcAft>
              <a:buClr>
                <a:schemeClr val="dk1"/>
              </a:buClr>
              <a:buSzPts val="2400"/>
              <a:buFont typeface="TimesNewRoman"/>
              <a:buNone/>
              <a:defRPr b="0" i="0" sz="2400" u="none" cap="none" strike="noStrike">
                <a:solidFill>
                  <a:schemeClr val="dk1"/>
                </a:solidFill>
                <a:latin typeface="TimesNewRoman"/>
                <a:ea typeface="TimesNewRoman"/>
                <a:cs typeface="TimesNewRoman"/>
                <a:sym typeface="TimesNewRoman"/>
              </a:defRPr>
            </a:lvl3pPr>
            <a:lvl4pPr indent="0" lvl="3" marL="13716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4pPr>
            <a:lvl5pPr indent="0" lvl="4" marL="18288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5pPr>
            <a:lvl6pPr indent="0" lvl="5" marL="22860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6pPr>
            <a:lvl7pPr indent="0" lvl="6" marL="27432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7pPr>
            <a:lvl8pPr indent="0" lvl="7" marL="32004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8pPr>
            <a:lvl9pPr indent="0" lvl="8" marL="3657600" marR="0" rtl="0" algn="ctr">
              <a:spcBef>
                <a:spcPts val="400"/>
              </a:spcBef>
              <a:spcAft>
                <a:spcPts val="0"/>
              </a:spcAft>
              <a:buClr>
                <a:schemeClr val="dk1"/>
              </a:buClr>
              <a:buSzPts val="2000"/>
              <a:buFont typeface="TimesNewRoman"/>
              <a:buNone/>
              <a:defRPr b="0" i="0" sz="2000" u="none" cap="none" strike="noStrike">
                <a:solidFill>
                  <a:schemeClr val="dk1"/>
                </a:solidFill>
                <a:latin typeface="TimesNewRoman"/>
                <a:ea typeface="TimesNewRoman"/>
                <a:cs typeface="TimesNewRoman"/>
                <a:sym typeface="TimesNew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1pPr>
            <a:lvl2pPr indent="0" lvl="1"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2pPr>
            <a:lvl3pPr indent="0" lvl="2"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3pPr>
            <a:lvl4pPr indent="0" lvl="3"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4pPr>
            <a:lvl5pPr indent="0" lvl="4" marL="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5pPr>
            <a:lvl6pPr indent="0" lvl="5" marL="4572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6pPr>
            <a:lvl7pPr indent="0" lvl="6" marL="9144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7pPr>
            <a:lvl8pPr indent="0" lvl="7" marL="13716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8pPr>
            <a:lvl9pPr indent="0" lvl="8" marL="1828800" marR="0" rtl="0" algn="ctr">
              <a:spcBef>
                <a:spcPts val="0"/>
              </a:spcBef>
              <a:spcAft>
                <a:spcPts val="0"/>
              </a:spcAft>
              <a:buSzPts val="1400"/>
              <a:buNone/>
              <a:defRPr b="0" i="0" sz="4400" u="none" cap="none" strike="noStrike">
                <a:solidFill>
                  <a:schemeClr val="dk2"/>
                </a:solidFill>
                <a:latin typeface="TimesNewRoman"/>
                <a:ea typeface="TimesNewRoman"/>
                <a:cs typeface="TimesNewRoman"/>
                <a:sym typeface="TimesNew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NewRoman"/>
              <a:buChar char="•"/>
              <a:defRPr b="0" i="0" sz="3200" u="none" cap="none" strike="noStrike">
                <a:solidFill>
                  <a:schemeClr val="dk1"/>
                </a:solidFill>
                <a:latin typeface="TimesNewRoman"/>
                <a:ea typeface="TimesNewRoman"/>
                <a:cs typeface="TimesNewRoman"/>
                <a:sym typeface="TimesNewRoman"/>
              </a:defRPr>
            </a:lvl1pPr>
            <a:lvl2pPr indent="-406400" lvl="1" marL="914400" marR="0" rtl="0" algn="l">
              <a:spcBef>
                <a:spcPts val="560"/>
              </a:spcBef>
              <a:spcAft>
                <a:spcPts val="0"/>
              </a:spcAft>
              <a:buClr>
                <a:schemeClr val="dk1"/>
              </a:buClr>
              <a:buSzPts val="2800"/>
              <a:buFont typeface="TimesNewRoman"/>
              <a:buChar char="–"/>
              <a:defRPr b="0" i="0" sz="2800" u="none" cap="none" strike="noStrike">
                <a:solidFill>
                  <a:schemeClr val="dk1"/>
                </a:solidFill>
                <a:latin typeface="TimesNewRoman"/>
                <a:ea typeface="TimesNewRoman"/>
                <a:cs typeface="TimesNewRoman"/>
                <a:sym typeface="TimesNewRoman"/>
              </a:defRPr>
            </a:lvl2pPr>
            <a:lvl3pPr indent="-381000" lvl="2" marL="1371600" marR="0" rtl="0" algn="l">
              <a:spcBef>
                <a:spcPts val="480"/>
              </a:spcBef>
              <a:spcAft>
                <a:spcPts val="0"/>
              </a:spcAft>
              <a:buClr>
                <a:schemeClr val="dk1"/>
              </a:buClr>
              <a:buSzPts val="2400"/>
              <a:buFont typeface="TimesNewRoman"/>
              <a:buChar char="•"/>
              <a:defRPr b="0" i="0" sz="2400" u="none" cap="none" strike="noStrike">
                <a:solidFill>
                  <a:schemeClr val="dk1"/>
                </a:solidFill>
                <a:latin typeface="TimesNewRoman"/>
                <a:ea typeface="TimesNewRoman"/>
                <a:cs typeface="TimesNewRoman"/>
                <a:sym typeface="TimesNewRoman"/>
              </a:defRPr>
            </a:lvl3pPr>
            <a:lvl4pPr indent="-355600" lvl="3" marL="1828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4pPr>
            <a:lvl5pPr indent="-355600" lvl="4" marL="22860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5pPr>
            <a:lvl6pPr indent="-355600" lvl="5" marL="27432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6pPr>
            <a:lvl7pPr indent="-355600" lvl="6" marL="32004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7pPr>
            <a:lvl8pPr indent="-355600" lvl="7" marL="36576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8pPr>
            <a:lvl9pPr indent="-355600" lvl="8" marL="4114800" marR="0" rtl="0" algn="l">
              <a:spcBef>
                <a:spcPts val="400"/>
              </a:spcBef>
              <a:spcAft>
                <a:spcPts val="0"/>
              </a:spcAft>
              <a:buClr>
                <a:schemeClr val="dk1"/>
              </a:buClr>
              <a:buSzPts val="2000"/>
              <a:buFont typeface="TimesNewRoman"/>
              <a:buChar char="»"/>
              <a:defRPr b="0" i="0" sz="2000" u="none" cap="none" strike="noStrike">
                <a:solidFill>
                  <a:schemeClr val="dk1"/>
                </a:solidFill>
                <a:latin typeface="TimesNewRoman"/>
                <a:ea typeface="TimesNewRoman"/>
                <a:cs typeface="TimesNewRoman"/>
                <a:sym typeface="TimesNew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NewRoman"/>
                <a:ea typeface="TimesNewRoman"/>
                <a:cs typeface="TimesNewRoman"/>
                <a:sym typeface="TimesNew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1pPr>
            <a:lvl2pPr indent="0" lvl="1"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2pPr>
            <a:lvl3pPr indent="0" lvl="2"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3pPr>
            <a:lvl4pPr indent="0" lvl="3"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4pPr>
            <a:lvl5pPr indent="0" lvl="4"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5pPr>
            <a:lvl6pPr indent="0" lvl="5"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6pPr>
            <a:lvl7pPr indent="0" lvl="6"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7pPr>
            <a:lvl8pPr indent="0" lvl="7"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8pPr>
            <a:lvl9pPr indent="0" lvl="8" marL="0" marR="0" rtl="0" algn="r">
              <a:lnSpc>
                <a:spcPct val="100000"/>
              </a:lnSpc>
              <a:spcBef>
                <a:spcPts val="0"/>
              </a:spcBef>
              <a:spcAft>
                <a:spcPts val="0"/>
              </a:spcAft>
              <a:buClr>
                <a:schemeClr val="dk1"/>
              </a:buClr>
              <a:buSzPts val="1400"/>
              <a:buFont typeface="TimesNewRoman"/>
              <a:buNone/>
              <a:defRPr b="0" i="0" sz="1400" u="none" cap="none" strike="noStrike">
                <a:solidFill>
                  <a:schemeClr val="dk1"/>
                </a:solidFill>
                <a:latin typeface="TimesNewRoman"/>
                <a:ea typeface="TimesNewRoman"/>
                <a:cs typeface="TimesNewRoman"/>
                <a:sym typeface="TimesNew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pn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4.png"/><Relationship Id="rId9" Type="http://schemas.openxmlformats.org/officeDocument/2006/relationships/image" Target="../media/image27.png"/><Relationship Id="rId5" Type="http://schemas.openxmlformats.org/officeDocument/2006/relationships/image" Target="../media/image19.png"/><Relationship Id="rId6" Type="http://schemas.openxmlformats.org/officeDocument/2006/relationships/image" Target="../media/image26.png"/><Relationship Id="rId7" Type="http://schemas.openxmlformats.org/officeDocument/2006/relationships/image" Target="../media/image21.png"/><Relationship Id="rId8"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2.png"/><Relationship Id="rId4" Type="http://schemas.openxmlformats.org/officeDocument/2006/relationships/image" Target="../media/image39.png"/><Relationship Id="rId5" Type="http://schemas.openxmlformats.org/officeDocument/2006/relationships/image" Target="../media/image3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4.png"/><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7.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29.png"/><Relationship Id="rId4" Type="http://schemas.openxmlformats.org/officeDocument/2006/relationships/image" Target="../media/image4.png"/><Relationship Id="rId5" Type="http://schemas.openxmlformats.org/officeDocument/2006/relationships/image" Target="../media/image4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3.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4800"/>
              <a:buFont typeface="TimesNewRoman"/>
              <a:buNone/>
            </a:pPr>
            <a:r>
              <a:rPr b="0" i="0" lang="en-US" sz="4800" u="none" cap="none" strike="noStrike">
                <a:solidFill>
                  <a:schemeClr val="dk2"/>
                </a:solidFill>
                <a:latin typeface="TimesNewRoman"/>
                <a:ea typeface="TimesNewRoman"/>
                <a:cs typeface="TimesNewRoman"/>
                <a:sym typeface="TimesNewRoman"/>
              </a:rPr>
              <a:t>Les réactions en milieu aqueux</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propriétés générales des solutions</a:t>
            </a:r>
            <a:endParaRPr/>
          </a:p>
        </p:txBody>
      </p:sp>
      <p:sp>
        <p:nvSpPr>
          <p:cNvPr id="101" name="Shape 101"/>
          <p:cNvSpPr txBox="1"/>
          <p:nvPr>
            <p:ph idx="1" type="body"/>
          </p:nvPr>
        </p:nvSpPr>
        <p:spPr>
          <a:xfrm>
            <a:off x="685800" y="1219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solution est un mélange homogène de deux substances ou plus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la substance présente en plus grande quantité est le solvant</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la substance présente en moins grande quantité est le soluté</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solution peut être gazeuse (comme l'air), solide (comme un alliage) ou liquide (comme l'eau de mer)</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solutions aqueuses sont de plus grand intérêt pour nous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5" name="Shape 105"/>
        <p:cNvGrpSpPr/>
        <p:nvPr/>
      </p:nvGrpSpPr>
      <p:grpSpPr>
        <a:xfrm>
          <a:off x="0" y="0"/>
          <a:ext cx="0" cy="0"/>
          <a:chOff x="0" y="0"/>
          <a:chExt cx="0" cy="0"/>
        </a:xfrm>
      </p:grpSpPr>
      <p:sp>
        <p:nvSpPr>
          <p:cNvPr id="106" name="Shape 106"/>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électrolytes et les non-électrolytes</a:t>
            </a:r>
            <a:endParaRPr/>
          </a:p>
        </p:txBody>
      </p:sp>
      <p:sp>
        <p:nvSpPr>
          <p:cNvPr id="107" name="Shape 107"/>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 électrolyte est une substance qui, dans l'eau, forme une solution conductrice de l'électricité</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 non-électrolyte est une substance qui, dans l'eau, forme une solution qui n'est pas conductrice d'électricité</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solution conductrice d'électricité doit contenir des ions pour que le courant électrique passe d'une électrode à l'autre</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l'eau pure contient très peu d'ions:  </a:t>
            </a:r>
            <a:endParaRPr/>
          </a:p>
        </p:txBody>
      </p:sp>
      <p:pic>
        <p:nvPicPr>
          <p:cNvPr id="108" name="Shape 108"/>
          <p:cNvPicPr preferRelativeResize="0"/>
          <p:nvPr/>
        </p:nvPicPr>
        <p:blipFill rotWithShape="1">
          <a:blip r:embed="rId3">
            <a:alphaModFix/>
          </a:blip>
          <a:srcRect b="0" l="0" r="0" t="0"/>
          <a:stretch/>
        </p:blipFill>
        <p:spPr>
          <a:xfrm>
            <a:off x="5562600" y="5486400"/>
            <a:ext cx="3019425" cy="4492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2" name="Shape 112"/>
        <p:cNvGrpSpPr/>
        <p:nvPr/>
      </p:nvGrpSpPr>
      <p:grpSpPr>
        <a:xfrm>
          <a:off x="0" y="0"/>
          <a:ext cx="0" cy="0"/>
          <a:chOff x="0" y="0"/>
          <a:chExt cx="0" cy="0"/>
        </a:xfrm>
      </p:grpSpPr>
      <p:sp>
        <p:nvSpPr>
          <p:cNvPr id="113" name="Shape 11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électrolytes et les non-électrolytes</a:t>
            </a:r>
            <a:endParaRPr/>
          </a:p>
        </p:txBody>
      </p:sp>
      <p:pic>
        <p:nvPicPr>
          <p:cNvPr id="114" name="Shape 114"/>
          <p:cNvPicPr preferRelativeResize="0"/>
          <p:nvPr>
            <p:ph idx="2" type="clipArt"/>
          </p:nvPr>
        </p:nvPicPr>
        <p:blipFill rotWithShape="1">
          <a:blip r:embed="rId3">
            <a:alphaModFix/>
          </a:blip>
          <a:srcRect b="0" l="0" r="0" t="0"/>
          <a:stretch/>
        </p:blipFill>
        <p:spPr>
          <a:xfrm>
            <a:off x="0" y="1981200"/>
            <a:ext cx="4572000" cy="3429000"/>
          </a:xfrm>
          <a:prstGeom prst="rect">
            <a:avLst/>
          </a:prstGeom>
          <a:noFill/>
          <a:ln>
            <a:noFill/>
          </a:ln>
        </p:spPr>
      </p:pic>
      <p:sp>
        <p:nvSpPr>
          <p:cNvPr id="115" name="Shape 115"/>
          <p:cNvSpPr txBox="1"/>
          <p:nvPr>
            <p:ph idx="1" type="body"/>
          </p:nvPr>
        </p:nvSpPr>
        <p:spPr>
          <a:xfrm>
            <a:off x="4724400" y="1447800"/>
            <a:ext cx="4114800" cy="4572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 électrolyte se dissocie pour former des ions en solution</a:t>
            </a:r>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 électrolyte fort se dissocie en ions à 100% une fois dissous dans l'eau, par exemple,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la polarité des molécules d'eau aide à stabiliser les ions</a:t>
            </a:r>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l'hydratation est le processus par lequel des molécules d'eau sont disposées d'une manière particulière autour des ions</a:t>
            </a:r>
            <a:endParaRPr/>
          </a:p>
        </p:txBody>
      </p:sp>
      <p:pic>
        <p:nvPicPr>
          <p:cNvPr id="116" name="Shape 116"/>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117" name="Shape 117"/>
          <p:cNvPicPr preferRelativeResize="0"/>
          <p:nvPr/>
        </p:nvPicPr>
        <p:blipFill rotWithShape="1">
          <a:blip r:embed="rId5">
            <a:alphaModFix/>
          </a:blip>
          <a:srcRect b="0" l="0" r="0" t="0"/>
          <a:stretch/>
        </p:blipFill>
        <p:spPr>
          <a:xfrm>
            <a:off x="5029200" y="3200400"/>
            <a:ext cx="3581400" cy="3746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Shape 122"/>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électrolytes et les non-électrolytes</a:t>
            </a:r>
            <a:endParaRPr/>
          </a:p>
        </p:txBody>
      </p:sp>
      <p:sp>
        <p:nvSpPr>
          <p:cNvPr id="123" name="Shape 123"/>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les composés ioniques sont des électrolytes forts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 acide fort est aussi un électrolyte fort car il se dissocie complètement en solution aqueuse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 acide faible ne se dissocie pas complètement en solution aqueuse et est donc un électrolyte faible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parce que la dissociation d'un électrolyte faible n'est pas complète, pour la même molarité, une solution d'un électrolyte faible n'a pas une aussi importante conductivité qu'une solution d'un électrolyte fort</a:t>
            </a:r>
            <a:endParaRPr/>
          </a:p>
        </p:txBody>
      </p:sp>
      <p:pic>
        <p:nvPicPr>
          <p:cNvPr id="124" name="Shape 124"/>
          <p:cNvPicPr preferRelativeResize="0"/>
          <p:nvPr/>
        </p:nvPicPr>
        <p:blipFill rotWithShape="1">
          <a:blip r:embed="rId3">
            <a:alphaModFix/>
          </a:blip>
          <a:srcRect b="0" l="0" r="0" t="0"/>
          <a:stretch/>
        </p:blipFill>
        <p:spPr>
          <a:xfrm>
            <a:off x="2667000" y="2971800"/>
            <a:ext cx="3886200" cy="368300"/>
          </a:xfrm>
          <a:prstGeom prst="rect">
            <a:avLst/>
          </a:prstGeom>
          <a:noFill/>
          <a:ln>
            <a:noFill/>
          </a:ln>
        </p:spPr>
      </p:pic>
      <p:pic>
        <p:nvPicPr>
          <p:cNvPr id="125" name="Shape 125"/>
          <p:cNvPicPr preferRelativeResize="0"/>
          <p:nvPr/>
        </p:nvPicPr>
        <p:blipFill rotWithShape="1">
          <a:blip r:embed="rId4">
            <a:alphaModFix/>
          </a:blip>
          <a:srcRect b="0" l="0" r="0" t="0"/>
          <a:stretch/>
        </p:blipFill>
        <p:spPr>
          <a:xfrm>
            <a:off x="2057400" y="4343400"/>
            <a:ext cx="5257800" cy="4381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Shape 130"/>
          <p:cNvSpPr txBox="1"/>
          <p:nvPr>
            <p:ph type="title"/>
          </p:nvPr>
        </p:nvSpPr>
        <p:spPr>
          <a:xfrm>
            <a:off x="7620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de précipitation</a:t>
            </a:r>
            <a:endParaRPr/>
          </a:p>
        </p:txBody>
      </p:sp>
      <p:sp>
        <p:nvSpPr>
          <p:cNvPr id="131" name="Shape 131"/>
          <p:cNvSpPr txBox="1"/>
          <p:nvPr>
            <p:ph idx="1" type="body"/>
          </p:nvPr>
        </p:nvSpPr>
        <p:spPr>
          <a:xfrm>
            <a:off x="533400" y="1447800"/>
            <a:ext cx="800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réaction de précipitation est caractérisée par la formation d'un produit insoluble, i.e., un précipité</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réaction de précipitation implique habituellement des composés ioniques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on peut prédire si un précipité va se former en connaissant la solubilité des composés ioniques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trois catégories:  soluble, légèrement soluble, et insoluble</a:t>
            </a:r>
            <a:endParaRPr/>
          </a:p>
        </p:txBody>
      </p:sp>
      <p:pic>
        <p:nvPicPr>
          <p:cNvPr id="132" name="Shape 132"/>
          <p:cNvPicPr preferRelativeResize="0"/>
          <p:nvPr/>
        </p:nvPicPr>
        <p:blipFill rotWithShape="1">
          <a:blip r:embed="rId3">
            <a:alphaModFix/>
          </a:blip>
          <a:srcRect b="0" l="0" r="0" t="0"/>
          <a:stretch/>
        </p:blipFill>
        <p:spPr>
          <a:xfrm>
            <a:off x="1285875" y="3643312"/>
            <a:ext cx="6934200" cy="4429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6" name="Shape 136"/>
        <p:cNvGrpSpPr/>
        <p:nvPr/>
      </p:nvGrpSpPr>
      <p:grpSpPr>
        <a:xfrm>
          <a:off x="0" y="0"/>
          <a:ext cx="0" cy="0"/>
          <a:chOff x="0" y="0"/>
          <a:chExt cx="0" cy="0"/>
        </a:xfrm>
      </p:grpSpPr>
      <p:sp>
        <p:nvSpPr>
          <p:cNvPr id="137" name="Shape 137"/>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 solubilité</a:t>
            </a:r>
            <a:endParaRPr/>
          </a:p>
        </p:txBody>
      </p:sp>
      <p:sp>
        <p:nvSpPr>
          <p:cNvPr id="138" name="Shape 138"/>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1.	Tous les composés de métaux alcalins sont solubles.</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2.	Tous les composés d'ammonium sont solubles.</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3.	Tous les nitrates, les chlorates, et les perchlorates sont solubles.</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4.	La plupart des hydroxydes sont insolubles, sauf les hydroxydes de 					métaux alcalins et l'hydroxyde de baryum.  L'hydroxyde de calcium			est légèrement soluble.</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5.	La plupart des chlorures, des bromures, ou des iodures sont solubles,			sauf ceux qui sont formés d'ions Ag</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Hg</a:t>
            </a:r>
            <a:r>
              <a:rPr b="0" baseline="-25000" i="0" lang="en-US" sz="2000" u="none" cap="none" strike="noStrike">
                <a:solidFill>
                  <a:schemeClr val="dk1"/>
                </a:solidFill>
                <a:latin typeface="TimesNewRoman"/>
                <a:ea typeface="TimesNewRoman"/>
                <a:cs typeface="TimesNewRoman"/>
                <a:sym typeface="TimesNewRoman"/>
              </a:rPr>
              <a:t>2</a:t>
            </a:r>
            <a:r>
              <a:rPr b="0" baseline="30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ou Pb</a:t>
            </a:r>
            <a:r>
              <a:rPr b="0" baseline="30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6.	Tous les carbonates, les phosphates, et les sulfures sont insolubles, sauf	ceux des métaux alcalins et de l'ion ammonium.</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7.	La plupart des sulfates sont solubles.  Le sulfate de calcium et le sulfate d'argent sont légèrement solubles.  Le sulfate de baryum, le sulfate de mercure(II), et le sulfate de plomb sont insolubles.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2" name="Shape 142"/>
        <p:cNvGrpSpPr/>
        <p:nvPr/>
      </p:nvGrpSpPr>
      <p:grpSpPr>
        <a:xfrm>
          <a:off x="0" y="0"/>
          <a:ext cx="0" cy="0"/>
          <a:chOff x="0" y="0"/>
          <a:chExt cx="0" cy="0"/>
        </a:xfrm>
      </p:grpSpPr>
      <p:sp>
        <p:nvSpPr>
          <p:cNvPr id="143" name="Shape 14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 solubilité</a:t>
            </a:r>
            <a:endParaRPr/>
          </a:p>
        </p:txBody>
      </p:sp>
      <p:sp>
        <p:nvSpPr>
          <p:cNvPr id="144" name="Shape 144"/>
          <p:cNvSpPr txBox="1"/>
          <p:nvPr>
            <p:ph idx="1" type="body"/>
          </p:nvPr>
        </p:nvSpPr>
        <p:spPr>
          <a:xfrm>
            <a:off x="685800" y="1524000"/>
            <a:ext cx="7772400" cy="50006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Dites si ces composés sont solubles, légèrement solubles, ou insolubles: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Ag</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SO</a:t>
            </a:r>
            <a:r>
              <a:rPr b="0" baseline="-25000" i="0" lang="en-US" sz="2000" u="none" cap="none" strike="noStrike">
                <a:solidFill>
                  <a:schemeClr val="dk1"/>
                </a:solidFill>
                <a:latin typeface="TimesNewRoman"/>
                <a:ea typeface="TimesNewRoman"/>
                <a:cs typeface="TimesNewRoman"/>
                <a:sym typeface="TimesNewRoman"/>
              </a:rPr>
              <a:t>4</a:t>
            </a:r>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CaCO</a:t>
            </a:r>
            <a:r>
              <a:rPr b="0" baseline="-25000" i="0" lang="en-US" sz="2000" u="none" cap="none" strike="noStrike">
                <a:solidFill>
                  <a:schemeClr val="dk1"/>
                </a:solidFill>
                <a:latin typeface="TimesNewRoman"/>
                <a:ea typeface="TimesNewRoman"/>
                <a:cs typeface="TimesNewRoman"/>
                <a:sym typeface="TimesNewRoman"/>
              </a:rPr>
              <a:t>3</a:t>
            </a:r>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Na</a:t>
            </a:r>
            <a:r>
              <a:rPr b="0" baseline="-25000" i="0" lang="en-US" sz="2000" u="none" cap="none" strike="noStrike">
                <a:solidFill>
                  <a:schemeClr val="dk1"/>
                </a:solidFill>
                <a:latin typeface="TimesNewRoman"/>
                <a:ea typeface="TimesNewRoman"/>
                <a:cs typeface="TimesNewRoman"/>
                <a:sym typeface="TimesNewRoman"/>
              </a:rPr>
              <a:t>3</a:t>
            </a:r>
            <a:r>
              <a:rPr b="0" i="0" lang="en-US" sz="2000" u="none" cap="none" strike="noStrike">
                <a:solidFill>
                  <a:schemeClr val="dk1"/>
                </a:solidFill>
                <a:latin typeface="TimesNewRoman"/>
                <a:ea typeface="TimesNewRoman"/>
                <a:cs typeface="TimesNewRoman"/>
                <a:sym typeface="TimesNewRoman"/>
              </a:rPr>
              <a:t>PO</a:t>
            </a:r>
            <a:r>
              <a:rPr b="0" baseline="-25000" i="0" lang="en-US" sz="2000" u="none" cap="none" strike="noStrike">
                <a:solidFill>
                  <a:schemeClr val="dk1"/>
                </a:solidFill>
                <a:latin typeface="TimesNewRoman"/>
                <a:ea typeface="TimesNewRoman"/>
                <a:cs typeface="TimesNewRoman"/>
                <a:sym typeface="TimesNewRoman"/>
              </a:rPr>
              <a:t>4</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																																										</a:t>
            </a:r>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légèrement soluble selon règle 7</a:t>
            </a:r>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insoluble selon règle 6</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AutoNum type="alphaLcParenR"/>
            </a:pPr>
            <a:r>
              <a:rPr b="0" i="0" lang="en-US" sz="2000" u="none" cap="none" strike="noStrike">
                <a:solidFill>
                  <a:schemeClr val="dk1"/>
                </a:solidFill>
                <a:latin typeface="TimesNewRoman"/>
                <a:ea typeface="TimesNewRoman"/>
                <a:cs typeface="TimesNewRoman"/>
                <a:sym typeface="TimesNewRoman"/>
              </a:rPr>
              <a:t>	soluble selon règle 1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8" name="Shape 148"/>
        <p:cNvGrpSpPr/>
        <p:nvPr/>
      </p:nvGrpSpPr>
      <p:grpSpPr>
        <a:xfrm>
          <a:off x="0" y="0"/>
          <a:ext cx="0" cy="0"/>
          <a:chOff x="0" y="0"/>
          <a:chExt cx="0" cy="0"/>
        </a:xfrm>
      </p:grpSpPr>
      <p:sp>
        <p:nvSpPr>
          <p:cNvPr id="149" name="Shape 149"/>
          <p:cNvSpPr txBox="1"/>
          <p:nvPr>
            <p:ph type="title"/>
          </p:nvPr>
        </p:nvSpPr>
        <p:spPr>
          <a:xfrm>
            <a:off x="642937" y="142875"/>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équations ioniques</a:t>
            </a:r>
            <a:endParaRPr/>
          </a:p>
        </p:txBody>
      </p:sp>
      <p:sp>
        <p:nvSpPr>
          <p:cNvPr id="150" name="Shape 150"/>
          <p:cNvSpPr txBox="1"/>
          <p:nvPr>
            <p:ph idx="1" type="body"/>
          </p:nvPr>
        </p:nvSpPr>
        <p:spPr>
          <a:xfrm>
            <a:off x="714375" y="1285875"/>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il y a plusieurs façons d'écrire une réaction de précipitation</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par exemple,																																																																																																																																																																													est une équation moléculaire</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l'équation moléculaire est utile car elle nous dit ce qu'on doit faire pour former le précipité</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cependant, l'équation moléculaire est trompeuse car le BaCl</a:t>
            </a:r>
            <a:r>
              <a:rPr b="0" baseline="-25000" i="0" lang="en-US" sz="2400" u="none" cap="none" strike="noStrike">
                <a:solidFill>
                  <a:schemeClr val="dk1"/>
                </a:solidFill>
                <a:latin typeface="TimesNewRoman"/>
                <a:ea typeface="TimesNewRoman"/>
                <a:cs typeface="TimesNewRoman"/>
                <a:sym typeface="TimesNewRoman"/>
              </a:rPr>
              <a:t>2</a:t>
            </a:r>
            <a:r>
              <a:rPr b="0" i="0" lang="en-US" sz="2400" u="none" cap="none" strike="noStrike">
                <a:solidFill>
                  <a:schemeClr val="dk1"/>
                </a:solidFill>
                <a:latin typeface="TimesNewRoman"/>
                <a:ea typeface="TimesNewRoman"/>
                <a:cs typeface="TimesNewRoman"/>
                <a:sym typeface="TimesNewRoman"/>
              </a:rPr>
              <a:t>(aq), Na</a:t>
            </a:r>
            <a:r>
              <a:rPr b="0" baseline="-25000" i="0" lang="en-US" sz="2400" u="none" cap="none" strike="noStrike">
                <a:solidFill>
                  <a:schemeClr val="dk1"/>
                </a:solidFill>
                <a:latin typeface="TimesNewRoman"/>
                <a:ea typeface="TimesNewRoman"/>
                <a:cs typeface="TimesNewRoman"/>
                <a:sym typeface="TimesNewRoman"/>
              </a:rPr>
              <a:t>2</a:t>
            </a:r>
            <a:r>
              <a:rPr b="0" i="0" lang="en-US" sz="2400" u="none" cap="none" strike="noStrike">
                <a:solidFill>
                  <a:schemeClr val="dk1"/>
                </a:solidFill>
                <a:latin typeface="TimesNewRoman"/>
                <a:ea typeface="TimesNewRoman"/>
                <a:cs typeface="TimesNewRoman"/>
                <a:sym typeface="TimesNewRoman"/>
              </a:rPr>
              <a:t>SO</a:t>
            </a:r>
            <a:r>
              <a:rPr b="0" baseline="-25000" i="0" lang="en-US" sz="2400" u="none" cap="none" strike="noStrike">
                <a:solidFill>
                  <a:schemeClr val="dk1"/>
                </a:solidFill>
                <a:latin typeface="TimesNewRoman"/>
                <a:ea typeface="TimesNewRoman"/>
                <a:cs typeface="TimesNewRoman"/>
                <a:sym typeface="TimesNewRoman"/>
              </a:rPr>
              <a:t>4</a:t>
            </a:r>
            <a:r>
              <a:rPr b="0" i="0" lang="en-US" sz="2400" u="none" cap="none" strike="noStrike">
                <a:solidFill>
                  <a:schemeClr val="dk1"/>
                </a:solidFill>
                <a:latin typeface="TimesNewRoman"/>
                <a:ea typeface="TimesNewRoman"/>
                <a:cs typeface="TimesNewRoman"/>
                <a:sym typeface="TimesNewRoman"/>
              </a:rPr>
              <a:t>(aq), NaCl(aq) se dissocient tous dans l'eau et ne sont pas des molécules intactes</a:t>
            </a:r>
            <a:endParaRPr/>
          </a:p>
        </p:txBody>
      </p:sp>
      <p:pic>
        <p:nvPicPr>
          <p:cNvPr id="151" name="Shape 151"/>
          <p:cNvPicPr preferRelativeResize="0"/>
          <p:nvPr/>
        </p:nvPicPr>
        <p:blipFill rotWithShape="1">
          <a:blip r:embed="rId3">
            <a:alphaModFix/>
          </a:blip>
          <a:srcRect b="0" l="0" r="0" t="0"/>
          <a:stretch/>
        </p:blipFill>
        <p:spPr>
          <a:xfrm>
            <a:off x="1547812" y="2686050"/>
            <a:ext cx="6389687" cy="428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Shape 15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équations ioniques</a:t>
            </a:r>
            <a:endParaRPr/>
          </a:p>
        </p:txBody>
      </p:sp>
      <p:sp>
        <p:nvSpPr>
          <p:cNvPr id="157" name="Shape 157"/>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équation ionique est plus près de la réalité car elle représente les composés ioniques sous forme d'ions libres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dans notre exemple, Na</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 et Cl</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 sont des ions spectateurs (ils ne participent pas à la réaction)</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l'équation ionique nette néglige les ions spectateurs et n'indique que les espèces participant directement à la réaction</a:t>
            </a:r>
            <a:endParaRPr/>
          </a:p>
        </p:txBody>
      </p:sp>
      <p:pic>
        <p:nvPicPr>
          <p:cNvPr id="158" name="Shape 158"/>
          <p:cNvPicPr preferRelativeResize="0"/>
          <p:nvPr/>
        </p:nvPicPr>
        <p:blipFill rotWithShape="1">
          <a:blip r:embed="rId3">
            <a:alphaModFix/>
          </a:blip>
          <a:srcRect b="0" l="0" r="0" t="0"/>
          <a:stretch/>
        </p:blipFill>
        <p:spPr>
          <a:xfrm>
            <a:off x="1000125" y="2357437"/>
            <a:ext cx="7572375" cy="965200"/>
          </a:xfrm>
          <a:prstGeom prst="rect">
            <a:avLst/>
          </a:prstGeom>
          <a:noFill/>
          <a:ln>
            <a:noFill/>
          </a:ln>
        </p:spPr>
      </p:pic>
      <p:pic>
        <p:nvPicPr>
          <p:cNvPr id="159" name="Shape 159"/>
          <p:cNvPicPr preferRelativeResize="0"/>
          <p:nvPr/>
        </p:nvPicPr>
        <p:blipFill rotWithShape="1">
          <a:blip r:embed="rId4">
            <a:alphaModFix/>
          </a:blip>
          <a:srcRect b="0" l="0" r="0" t="0"/>
          <a:stretch/>
        </p:blipFill>
        <p:spPr>
          <a:xfrm>
            <a:off x="3143250" y="5786437"/>
            <a:ext cx="4714875" cy="47466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sp>
        <p:nvSpPr>
          <p:cNvPr id="164" name="Shape 16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équations ioniques</a:t>
            </a:r>
            <a:endParaRPr/>
          </a:p>
        </p:txBody>
      </p:sp>
      <p:sp>
        <p:nvSpPr>
          <p:cNvPr id="165" name="Shape 165"/>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Dites quel précipité se formera au cours de la réaction suivante et donnez l'équation nette de cette réaction: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Selon règle 4, l'hydroxyde d'aluminium est insoluble.  L'équation moléculaire est																																																																																																																																																																						L'équation ionique est																																																																																																																																																																																																																															    L'équation ionique nette est donc</a:t>
            </a:r>
            <a:endParaRPr/>
          </a:p>
        </p:txBody>
      </p:sp>
      <p:pic>
        <p:nvPicPr>
          <p:cNvPr id="166" name="Shape 166"/>
          <p:cNvPicPr preferRelativeResize="0"/>
          <p:nvPr/>
        </p:nvPicPr>
        <p:blipFill rotWithShape="1">
          <a:blip r:embed="rId3">
            <a:alphaModFix/>
          </a:blip>
          <a:srcRect b="0" l="0" r="0" t="0"/>
          <a:stretch/>
        </p:blipFill>
        <p:spPr>
          <a:xfrm>
            <a:off x="2590800" y="2209800"/>
            <a:ext cx="3657600" cy="369887"/>
          </a:xfrm>
          <a:prstGeom prst="rect">
            <a:avLst/>
          </a:prstGeom>
          <a:noFill/>
          <a:ln>
            <a:noFill/>
          </a:ln>
        </p:spPr>
      </p:pic>
      <p:pic>
        <p:nvPicPr>
          <p:cNvPr id="167" name="Shape 167"/>
          <p:cNvPicPr preferRelativeResize="0"/>
          <p:nvPr/>
        </p:nvPicPr>
        <p:blipFill rotWithShape="1">
          <a:blip r:embed="rId4">
            <a:alphaModFix/>
          </a:blip>
          <a:srcRect b="0" l="0" r="0" t="0"/>
          <a:stretch/>
        </p:blipFill>
        <p:spPr>
          <a:xfrm>
            <a:off x="1752600" y="3505200"/>
            <a:ext cx="6477000" cy="407987"/>
          </a:xfrm>
          <a:prstGeom prst="rect">
            <a:avLst/>
          </a:prstGeom>
          <a:noFill/>
          <a:ln>
            <a:noFill/>
          </a:ln>
        </p:spPr>
      </p:pic>
      <p:pic>
        <p:nvPicPr>
          <p:cNvPr id="168" name="Shape 168"/>
          <p:cNvPicPr preferRelativeResize="0"/>
          <p:nvPr/>
        </p:nvPicPr>
        <p:blipFill rotWithShape="1">
          <a:blip r:embed="rId5">
            <a:alphaModFix/>
          </a:blip>
          <a:srcRect b="0" l="0" r="0" t="0"/>
          <a:stretch/>
        </p:blipFill>
        <p:spPr>
          <a:xfrm>
            <a:off x="1981200" y="4419600"/>
            <a:ext cx="6270625" cy="777875"/>
          </a:xfrm>
          <a:prstGeom prst="rect">
            <a:avLst/>
          </a:prstGeom>
          <a:noFill/>
          <a:ln>
            <a:noFill/>
          </a:ln>
        </p:spPr>
      </p:pic>
      <p:pic>
        <p:nvPicPr>
          <p:cNvPr id="169" name="Shape 169"/>
          <p:cNvPicPr preferRelativeResize="0"/>
          <p:nvPr/>
        </p:nvPicPr>
        <p:blipFill rotWithShape="1">
          <a:blip r:embed="rId6">
            <a:alphaModFix/>
          </a:blip>
          <a:srcRect b="0" l="0" r="0" t="0"/>
          <a:stretch/>
        </p:blipFill>
        <p:spPr>
          <a:xfrm>
            <a:off x="2743200" y="5715000"/>
            <a:ext cx="4038600" cy="39211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Shape 17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acido-basiques</a:t>
            </a:r>
            <a:endParaRPr/>
          </a:p>
        </p:txBody>
      </p:sp>
      <p:sp>
        <p:nvSpPr>
          <p:cNvPr id="175" name="Shape 175"/>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acides/bases d'Arrhenius: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285750" lvl="1" marL="74295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 acide s'ionise dans l'eau pour donner des ions H</a:t>
            </a:r>
            <a:r>
              <a:rPr b="0" baseline="30000" i="0" lang="en-US" sz="2400" u="none" cap="none" strike="noStrike">
                <a:solidFill>
                  <a:schemeClr val="dk1"/>
                </a:solidFill>
                <a:latin typeface="TimesNewRoman"/>
                <a:ea typeface="TimesNewRoman"/>
                <a:cs typeface="TimesNewRoman"/>
                <a:sym typeface="TimesNewRoman"/>
              </a:rPr>
              <a:t>+</a:t>
            </a:r>
            <a:endParaRPr/>
          </a:p>
          <a:p>
            <a:pPr indent="-285750" lvl="1" marL="74295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base s'ionise dans l'eau pour donner des ions OH</a:t>
            </a:r>
            <a:r>
              <a:rPr b="0" baseline="30000" i="0" lang="en-US" sz="2400" u="none" cap="none" strike="noStrike">
                <a:solidFill>
                  <a:schemeClr val="dk1"/>
                </a:solidFill>
                <a:latin typeface="TimesNewRoman"/>
                <a:ea typeface="TimesNewRoman"/>
                <a:cs typeface="TimesNewRoman"/>
                <a:sym typeface="TimesNewRoman"/>
              </a:rPr>
              <a:t>-</a:t>
            </a:r>
            <a:endParaRPr/>
          </a:p>
          <a:p>
            <a:pPr indent="-133350" lvl="1" marL="74295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acides/bases de Bronsted:</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285750" lvl="1" marL="74295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 acide de Bronsted est un donneur de protons</a:t>
            </a:r>
            <a:endParaRPr/>
          </a:p>
          <a:p>
            <a:pPr indent="-285750" lvl="1" marL="74295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base de Bronsted est un accepteur de protons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9" name="Shape 179"/>
        <p:cNvGrpSpPr/>
        <p:nvPr/>
      </p:nvGrpSpPr>
      <p:grpSpPr>
        <a:xfrm>
          <a:off x="0" y="0"/>
          <a:ext cx="0" cy="0"/>
          <a:chOff x="0" y="0"/>
          <a:chExt cx="0" cy="0"/>
        </a:xfrm>
      </p:grpSpPr>
      <p:sp>
        <p:nvSpPr>
          <p:cNvPr id="180" name="Shape 18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acido-basiques</a:t>
            </a:r>
            <a:endParaRPr/>
          </a:p>
        </p:txBody>
      </p:sp>
      <p:sp>
        <p:nvSpPr>
          <p:cNvPr id="181" name="Shape 181"/>
          <p:cNvSpPr txBox="1"/>
          <p:nvPr>
            <p:ph idx="1" type="body"/>
          </p:nvPr>
        </p:nvSpPr>
        <p:spPr>
          <a:xfrm>
            <a:off x="533400" y="1524000"/>
            <a:ext cx="800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dans l'eau, un proton, H</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 en réalité va s'associer avec une molécule d'eau pour former l'ion hydronium, H</a:t>
            </a:r>
            <a:r>
              <a:rPr b="0" baseline="-25000" i="0" lang="en-US" sz="2400" u="none" cap="none" strike="noStrike">
                <a:solidFill>
                  <a:schemeClr val="dk1"/>
                </a:solidFill>
                <a:latin typeface="TimesNewRoman"/>
                <a:ea typeface="TimesNewRoman"/>
                <a:cs typeface="TimesNewRoman"/>
                <a:sym typeface="TimesNewRoman"/>
              </a:rPr>
              <a:t>3</a:t>
            </a:r>
            <a:r>
              <a:rPr b="0" i="0" lang="en-US" sz="2400" u="none" cap="none" strike="noStrike">
                <a:solidFill>
                  <a:schemeClr val="dk1"/>
                </a:solidFill>
                <a:latin typeface="TimesNewRoman"/>
                <a:ea typeface="TimesNewRoman"/>
                <a:cs typeface="TimesNewRoman"/>
                <a:sym typeface="TimesNewRoman"/>
              </a:rPr>
              <a:t>O</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on va utiliser H</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 et H</a:t>
            </a:r>
            <a:r>
              <a:rPr b="0" baseline="-25000" i="0" lang="en-US" sz="2400" u="none" cap="none" strike="noStrike">
                <a:solidFill>
                  <a:schemeClr val="dk1"/>
                </a:solidFill>
                <a:latin typeface="TimesNewRoman"/>
                <a:ea typeface="TimesNewRoman"/>
                <a:cs typeface="TimesNewRoman"/>
                <a:sym typeface="TimesNewRoman"/>
              </a:rPr>
              <a:t>3</a:t>
            </a:r>
            <a:r>
              <a:rPr b="0" i="0" lang="en-US" sz="2400" u="none" cap="none" strike="noStrike">
                <a:solidFill>
                  <a:schemeClr val="dk1"/>
                </a:solidFill>
                <a:latin typeface="TimesNewRoman"/>
                <a:ea typeface="TimesNewRoman"/>
                <a:cs typeface="TimesNewRoman"/>
                <a:sym typeface="TimesNewRoman"/>
              </a:rPr>
              <a:t>O</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 indifféremment</a:t>
            </a:r>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H</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 est plus commode</a:t>
            </a:r>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H</a:t>
            </a:r>
            <a:r>
              <a:rPr b="0" baseline="-25000" i="0" lang="en-US" sz="2400" u="none" cap="none" strike="noStrike">
                <a:solidFill>
                  <a:schemeClr val="dk1"/>
                </a:solidFill>
                <a:latin typeface="TimesNewRoman"/>
                <a:ea typeface="TimesNewRoman"/>
                <a:cs typeface="TimesNewRoman"/>
                <a:sym typeface="TimesNewRoman"/>
              </a:rPr>
              <a:t>3</a:t>
            </a:r>
            <a:r>
              <a:rPr b="0" i="0" lang="en-US" sz="2400" u="none" cap="none" strike="noStrike">
                <a:solidFill>
                  <a:schemeClr val="dk1"/>
                </a:solidFill>
                <a:latin typeface="TimesNewRoman"/>
                <a:ea typeface="TimesNewRoman"/>
                <a:cs typeface="TimesNewRoman"/>
                <a:sym typeface="TimesNewRoman"/>
              </a:rPr>
              <a:t>O</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(aq) est plus réaliste</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l'ionisation d'un acide peut donc être écrite de deux façons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p:txBody>
      </p:sp>
      <p:pic>
        <p:nvPicPr>
          <p:cNvPr id="182" name="Shape 182"/>
          <p:cNvPicPr preferRelativeResize="0"/>
          <p:nvPr/>
        </p:nvPicPr>
        <p:blipFill rotWithShape="1">
          <a:blip r:embed="rId3">
            <a:alphaModFix/>
          </a:blip>
          <a:srcRect b="0" l="0" r="0" t="0"/>
          <a:stretch/>
        </p:blipFill>
        <p:spPr>
          <a:xfrm>
            <a:off x="1676400" y="5105400"/>
            <a:ext cx="5638800" cy="90963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Shape 187"/>
          <p:cNvSpPr txBox="1"/>
          <p:nvPr>
            <p:ph type="title"/>
          </p:nvPr>
        </p:nvSpPr>
        <p:spPr>
          <a:xfrm>
            <a:off x="642937" y="142875"/>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acido-basiques</a:t>
            </a:r>
            <a:endParaRPr/>
          </a:p>
        </p:txBody>
      </p:sp>
      <p:sp>
        <p:nvSpPr>
          <p:cNvPr id="188" name="Shape 188"/>
          <p:cNvSpPr txBox="1"/>
          <p:nvPr>
            <p:ph idx="1" type="body"/>
          </p:nvPr>
        </p:nvSpPr>
        <p:spPr>
          <a:xfrm>
            <a:off x="714375" y="1285875"/>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parmi les acides de Bronsted, on trouve des acides qui peuvent libérer un, deux, ou trois protons, soit les monoacides, diacides, et triacides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N.B. la flèche double est utilisée pour indiquer que l'acide est faible et que la dissociation n'est pas complète</a:t>
            </a:r>
            <a:endParaRPr/>
          </a:p>
        </p:txBody>
      </p:sp>
      <p:pic>
        <p:nvPicPr>
          <p:cNvPr id="189" name="Shape 189"/>
          <p:cNvPicPr preferRelativeResize="0"/>
          <p:nvPr/>
        </p:nvPicPr>
        <p:blipFill rotWithShape="1">
          <a:blip r:embed="rId3">
            <a:alphaModFix/>
          </a:blip>
          <a:srcRect b="0" l="0" r="0" t="0"/>
          <a:stretch/>
        </p:blipFill>
        <p:spPr>
          <a:xfrm>
            <a:off x="2214562" y="2643187"/>
            <a:ext cx="4338637" cy="26066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3" name="Shape 193"/>
        <p:cNvGrpSpPr/>
        <p:nvPr/>
      </p:nvGrpSpPr>
      <p:grpSpPr>
        <a:xfrm>
          <a:off x="0" y="0"/>
          <a:ext cx="0" cy="0"/>
          <a:chOff x="0" y="0"/>
          <a:chExt cx="0" cy="0"/>
        </a:xfrm>
      </p:grpSpPr>
      <p:sp>
        <p:nvSpPr>
          <p:cNvPr id="194" name="Shape 19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acido-basiques</a:t>
            </a:r>
            <a:endParaRPr/>
          </a:p>
        </p:txBody>
      </p:sp>
      <p:sp>
        <p:nvSpPr>
          <p:cNvPr id="195" name="Shape 195"/>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composés ioniques qui possèdent des anions OH</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 sont des bases de Bronsted car l'ion OH</a:t>
            </a:r>
            <a:r>
              <a:rPr b="0" baseline="30000" i="0" lang="en-US" sz="2400" u="none" cap="none" strike="noStrike">
                <a:solidFill>
                  <a:schemeClr val="dk1"/>
                </a:solidFill>
                <a:latin typeface="TimesNewRoman"/>
                <a:ea typeface="TimesNewRoman"/>
                <a:cs typeface="TimesNewRoman"/>
                <a:sym typeface="TimesNewRoman"/>
              </a:rPr>
              <a:t>-</a:t>
            </a:r>
            <a:r>
              <a:rPr b="0" i="0" lang="en-US" sz="2400" u="none" cap="none" strike="noStrike">
                <a:solidFill>
                  <a:schemeClr val="dk1"/>
                </a:solidFill>
                <a:latin typeface="TimesNewRoman"/>
                <a:ea typeface="TimesNewRoman"/>
                <a:cs typeface="TimesNewRoman"/>
                <a:sym typeface="TimesNewRoman"/>
              </a:rPr>
              <a:t> libéré peut accepter un proton</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l'ammoniac (NH</a:t>
            </a:r>
            <a:r>
              <a:rPr b="0" baseline="-25000" i="0" lang="en-US" sz="2400" u="none" cap="none" strike="noStrike">
                <a:solidFill>
                  <a:schemeClr val="dk1"/>
                </a:solidFill>
                <a:latin typeface="TimesNewRoman"/>
                <a:ea typeface="TimesNewRoman"/>
                <a:cs typeface="TimesNewRoman"/>
                <a:sym typeface="TimesNewRoman"/>
              </a:rPr>
              <a:t>3</a:t>
            </a:r>
            <a:r>
              <a:rPr b="0" i="0" lang="en-US" sz="2400" u="none" cap="none" strike="noStrike">
                <a:solidFill>
                  <a:schemeClr val="dk1"/>
                </a:solidFill>
                <a:latin typeface="TimesNewRoman"/>
                <a:ea typeface="TimesNewRoman"/>
                <a:cs typeface="TimesNewRoman"/>
                <a:sym typeface="TimesNewRoman"/>
              </a:rPr>
              <a:t>) est une base de Bronsted faible</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N.B. l'hydroxyde d'ammoniac, NH</a:t>
            </a:r>
            <a:r>
              <a:rPr b="0" baseline="-25000" i="0" lang="en-US" sz="2400" u="none" cap="none" strike="noStrike">
                <a:solidFill>
                  <a:schemeClr val="dk1"/>
                </a:solidFill>
                <a:latin typeface="TimesNewRoman"/>
                <a:ea typeface="TimesNewRoman"/>
                <a:cs typeface="TimesNewRoman"/>
                <a:sym typeface="TimesNewRoman"/>
              </a:rPr>
              <a:t>4</a:t>
            </a:r>
            <a:r>
              <a:rPr b="0" i="0" lang="en-US" sz="2400" u="none" cap="none" strike="noStrike">
                <a:solidFill>
                  <a:schemeClr val="dk1"/>
                </a:solidFill>
                <a:latin typeface="TimesNewRoman"/>
                <a:ea typeface="TimesNewRoman"/>
                <a:cs typeface="TimesNewRoman"/>
                <a:sym typeface="TimesNewRoman"/>
              </a:rPr>
              <a:t>OH, n'existe pas:  en réalité, c'est une solution aqueuse d'ammoniac</a:t>
            </a:r>
            <a:endParaRPr/>
          </a:p>
        </p:txBody>
      </p:sp>
      <p:pic>
        <p:nvPicPr>
          <p:cNvPr id="196" name="Shape 196"/>
          <p:cNvPicPr preferRelativeResize="0"/>
          <p:nvPr/>
        </p:nvPicPr>
        <p:blipFill rotWithShape="1">
          <a:blip r:embed="rId3">
            <a:alphaModFix/>
          </a:blip>
          <a:srcRect b="0" l="0" r="0" t="0"/>
          <a:stretch/>
        </p:blipFill>
        <p:spPr>
          <a:xfrm>
            <a:off x="2438400" y="2362200"/>
            <a:ext cx="4953000" cy="889000"/>
          </a:xfrm>
          <a:prstGeom prst="rect">
            <a:avLst/>
          </a:prstGeom>
          <a:noFill/>
          <a:ln>
            <a:noFill/>
          </a:ln>
        </p:spPr>
      </p:pic>
      <p:pic>
        <p:nvPicPr>
          <p:cNvPr id="197" name="Shape 197"/>
          <p:cNvPicPr preferRelativeResize="0"/>
          <p:nvPr/>
        </p:nvPicPr>
        <p:blipFill rotWithShape="1">
          <a:blip r:embed="rId4">
            <a:alphaModFix/>
          </a:blip>
          <a:srcRect b="0" l="0" r="0" t="0"/>
          <a:stretch/>
        </p:blipFill>
        <p:spPr>
          <a:xfrm>
            <a:off x="2514600" y="4038600"/>
            <a:ext cx="5029200" cy="4762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1" name="Shape 201"/>
        <p:cNvGrpSpPr/>
        <p:nvPr/>
      </p:nvGrpSpPr>
      <p:grpSpPr>
        <a:xfrm>
          <a:off x="0" y="0"/>
          <a:ext cx="0" cy="0"/>
          <a:chOff x="0" y="0"/>
          <a:chExt cx="0" cy="0"/>
        </a:xfrm>
      </p:grpSpPr>
      <p:sp>
        <p:nvSpPr>
          <p:cNvPr id="202" name="Shape 202"/>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t>
            </a:r>
            <a:r>
              <a:rPr b="0" i="0" lang="en-US" sz="4400" u="sng" cap="none" strike="noStrike">
                <a:solidFill>
                  <a:schemeClr val="dk2"/>
                </a:solidFill>
                <a:latin typeface="TimesNewRoman"/>
                <a:ea typeface="TimesNewRoman"/>
                <a:cs typeface="TimesNewRoman"/>
                <a:sym typeface="TimesNewRoman"/>
              </a:rPr>
              <a:t>es réactions acido-basiques</a:t>
            </a:r>
            <a:endParaRPr/>
          </a:p>
        </p:txBody>
      </p:sp>
      <p:sp>
        <p:nvSpPr>
          <p:cNvPr id="203" name="Shape 203"/>
          <p:cNvSpPr txBox="1"/>
          <p:nvPr>
            <p:ph idx="1" type="body"/>
          </p:nvPr>
        </p:nvSpPr>
        <p:spPr>
          <a:xfrm>
            <a:off x="250825" y="1196975"/>
            <a:ext cx="7850187" cy="42481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Dites si les espèces suivantes sont des bases ou des acides de Bronsted:  (a) HBr, (b) NO</a:t>
            </a:r>
            <a:r>
              <a:rPr b="0" baseline="-25000" i="0" lang="en-US" sz="2000" u="none" cap="none" strike="noStrike">
                <a:solidFill>
                  <a:schemeClr val="dk1"/>
                </a:solidFill>
                <a:latin typeface="TimesNewRoman"/>
                <a:ea typeface="TimesNewRoman"/>
                <a:cs typeface="TimesNewRoman"/>
                <a:sym typeface="TimesNewRoman"/>
              </a:rPr>
              <a:t>2</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(c) HCO</a:t>
            </a:r>
            <a:r>
              <a:rPr b="0" baseline="-25000" i="0" lang="en-US" sz="2000" u="none" cap="none" strike="noStrike">
                <a:solidFill>
                  <a:schemeClr val="dk1"/>
                </a:solidFill>
                <a:latin typeface="TimesNewRoman"/>
                <a:ea typeface="TimesNewRoman"/>
                <a:cs typeface="TimesNewRoman"/>
                <a:sym typeface="TimesNewRoman"/>
              </a:rPr>
              <a:t>3</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(d) SO</a:t>
            </a:r>
            <a:r>
              <a:rPr b="0" baseline="-25000" i="0" lang="en-US" sz="2000" u="none" cap="none" strike="noStrike">
                <a:solidFill>
                  <a:schemeClr val="dk1"/>
                </a:solidFill>
                <a:latin typeface="TimesNewRoman"/>
                <a:ea typeface="TimesNewRoman"/>
                <a:cs typeface="TimesNewRoman"/>
                <a:sym typeface="TimesNewRoman"/>
              </a:rPr>
              <a:t>4</a:t>
            </a:r>
            <a:r>
              <a:rPr b="0" baseline="30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(e) HI</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(a) acide:																																																																																																																						(b) base:																																																																																																																							(c) acide:							            																																											    																																																															base:																																																																																																																																					HCO</a:t>
            </a:r>
            <a:r>
              <a:rPr b="0" baseline="-25000" i="0" lang="en-US" sz="2000" u="none" cap="none" strike="noStrike">
                <a:solidFill>
                  <a:schemeClr val="dk1"/>
                </a:solidFill>
                <a:latin typeface="TimesNewRoman"/>
                <a:ea typeface="TimesNewRoman"/>
                <a:cs typeface="TimesNewRoman"/>
                <a:sym typeface="TimesNewRoman"/>
              </a:rPr>
              <a:t>3</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(aq) est amphotère (acide et base)																																																																													(d) base:																																																																																																																							(e) acide:</a:t>
            </a:r>
            <a:endParaRPr/>
          </a:p>
        </p:txBody>
      </p:sp>
      <p:pic>
        <p:nvPicPr>
          <p:cNvPr id="204" name="Shape 204"/>
          <p:cNvPicPr preferRelativeResize="0"/>
          <p:nvPr/>
        </p:nvPicPr>
        <p:blipFill rotWithShape="1">
          <a:blip r:embed="rId3">
            <a:alphaModFix/>
          </a:blip>
          <a:srcRect b="0" l="0" r="0" t="0"/>
          <a:stretch/>
        </p:blipFill>
        <p:spPr>
          <a:xfrm>
            <a:off x="3143250" y="2286000"/>
            <a:ext cx="3276600" cy="369887"/>
          </a:xfrm>
          <a:prstGeom prst="rect">
            <a:avLst/>
          </a:prstGeom>
          <a:noFill/>
          <a:ln>
            <a:noFill/>
          </a:ln>
        </p:spPr>
      </p:pic>
      <p:pic>
        <p:nvPicPr>
          <p:cNvPr id="205" name="Shape 205"/>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206" name="Shape 206"/>
          <p:cNvPicPr preferRelativeResize="0"/>
          <p:nvPr/>
        </p:nvPicPr>
        <p:blipFill rotWithShape="1">
          <a:blip r:embed="rId5">
            <a:alphaModFix/>
          </a:blip>
          <a:srcRect b="0" l="0" r="0" t="0"/>
          <a:stretch/>
        </p:blipFill>
        <p:spPr>
          <a:xfrm>
            <a:off x="3143250" y="2857500"/>
            <a:ext cx="3581400" cy="425450"/>
          </a:xfrm>
          <a:prstGeom prst="rect">
            <a:avLst/>
          </a:prstGeom>
          <a:noFill/>
          <a:ln>
            <a:noFill/>
          </a:ln>
        </p:spPr>
      </p:pic>
      <p:pic>
        <p:nvPicPr>
          <p:cNvPr id="207" name="Shape 207"/>
          <p:cNvPicPr preferRelativeResize="0"/>
          <p:nvPr/>
        </p:nvPicPr>
        <p:blipFill rotWithShape="1">
          <a:blip r:embed="rId6">
            <a:alphaModFix/>
          </a:blip>
          <a:srcRect b="0" l="0" r="0" t="0"/>
          <a:stretch/>
        </p:blipFill>
        <p:spPr>
          <a:xfrm>
            <a:off x="3214687" y="3429000"/>
            <a:ext cx="3886200" cy="409575"/>
          </a:xfrm>
          <a:prstGeom prst="rect">
            <a:avLst/>
          </a:prstGeom>
          <a:noFill/>
          <a:ln>
            <a:noFill/>
          </a:ln>
        </p:spPr>
      </p:pic>
      <p:pic>
        <p:nvPicPr>
          <p:cNvPr id="208" name="Shape 208"/>
          <p:cNvPicPr preferRelativeResize="0"/>
          <p:nvPr/>
        </p:nvPicPr>
        <p:blipFill rotWithShape="1">
          <a:blip r:embed="rId7">
            <a:alphaModFix/>
          </a:blip>
          <a:srcRect b="0" l="0" r="0" t="0"/>
          <a:stretch/>
        </p:blipFill>
        <p:spPr>
          <a:xfrm>
            <a:off x="3214687" y="4071937"/>
            <a:ext cx="3962400" cy="439737"/>
          </a:xfrm>
          <a:prstGeom prst="rect">
            <a:avLst/>
          </a:prstGeom>
          <a:noFill/>
          <a:ln>
            <a:noFill/>
          </a:ln>
        </p:spPr>
      </p:pic>
      <p:pic>
        <p:nvPicPr>
          <p:cNvPr id="209" name="Shape 209"/>
          <p:cNvPicPr preferRelativeResize="0"/>
          <p:nvPr/>
        </p:nvPicPr>
        <p:blipFill rotWithShape="1">
          <a:blip r:embed="rId8">
            <a:alphaModFix/>
          </a:blip>
          <a:srcRect b="0" l="0" r="0" t="0"/>
          <a:stretch/>
        </p:blipFill>
        <p:spPr>
          <a:xfrm>
            <a:off x="3286125" y="5286375"/>
            <a:ext cx="3733800" cy="458787"/>
          </a:xfrm>
          <a:prstGeom prst="rect">
            <a:avLst/>
          </a:prstGeom>
          <a:noFill/>
          <a:ln>
            <a:noFill/>
          </a:ln>
        </p:spPr>
      </p:pic>
      <p:pic>
        <p:nvPicPr>
          <p:cNvPr id="210" name="Shape 210"/>
          <p:cNvPicPr preferRelativeResize="0"/>
          <p:nvPr/>
        </p:nvPicPr>
        <p:blipFill rotWithShape="1">
          <a:blip r:embed="rId9">
            <a:alphaModFix/>
          </a:blip>
          <a:srcRect b="0" l="0" r="0" t="0"/>
          <a:stretch/>
        </p:blipFill>
        <p:spPr>
          <a:xfrm>
            <a:off x="3286125" y="5929312"/>
            <a:ext cx="3124200" cy="392112"/>
          </a:xfrm>
          <a:prstGeom prst="rect">
            <a:avLst/>
          </a:prstGeom>
          <a:noFill/>
          <a:ln>
            <a:noFill/>
          </a:ln>
        </p:spPr>
      </p:pic>
      <p:pic>
        <p:nvPicPr>
          <p:cNvPr id="211" name="Shape 211"/>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5" name="Shape 215"/>
        <p:cNvGrpSpPr/>
        <p:nvPr/>
      </p:nvGrpSpPr>
      <p:grpSpPr>
        <a:xfrm>
          <a:off x="0" y="0"/>
          <a:ext cx="0" cy="0"/>
          <a:chOff x="0" y="0"/>
          <a:chExt cx="0" cy="0"/>
        </a:xfrm>
      </p:grpSpPr>
      <p:sp>
        <p:nvSpPr>
          <p:cNvPr id="216" name="Shape 21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de neutralisation</a:t>
            </a:r>
            <a:endParaRPr/>
          </a:p>
        </p:txBody>
      </p:sp>
      <p:sp>
        <p:nvSpPr>
          <p:cNvPr id="217" name="Shape 217"/>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une réaction de neutralisation, la réaction entre un acide et une base, a la forme générale:  acide + base          sel + eau, où le sel est composé d'un cation autre que H</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et d'un anion autre que OH</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ou O</a:t>
            </a:r>
            <a:r>
              <a:rPr b="0" baseline="30000" i="0" lang="en-US" sz="2000" u="none" cap="none" strike="noStrike">
                <a:solidFill>
                  <a:schemeClr val="dk1"/>
                </a:solidFill>
                <a:latin typeface="TimesNewRoman"/>
                <a:ea typeface="TimesNewRoman"/>
                <a:cs typeface="TimesNewRoman"/>
                <a:sym typeface="TimesNewRoman"/>
              </a:rPr>
              <a:t>2-</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 équation moléculaire:																																																																																																																																																																										équation ionique:																																																																																																																																																																																																																																													</a:t>
            </a:r>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équation ionique nette:</a:t>
            </a:r>
            <a:endParaRPr/>
          </a:p>
        </p:txBody>
      </p:sp>
      <p:cxnSp>
        <p:nvCxnSpPr>
          <p:cNvPr id="218" name="Shape 218"/>
          <p:cNvCxnSpPr/>
          <p:nvPr/>
        </p:nvCxnSpPr>
        <p:spPr>
          <a:xfrm>
            <a:off x="4343400" y="2057400"/>
            <a:ext cx="609600" cy="0"/>
          </a:xfrm>
          <a:prstGeom prst="straightConnector1">
            <a:avLst/>
          </a:prstGeom>
          <a:noFill/>
          <a:ln cap="flat" cmpd="sng" w="9525">
            <a:solidFill>
              <a:schemeClr val="dk1"/>
            </a:solidFill>
            <a:prstDash val="solid"/>
            <a:miter lim="800000"/>
            <a:headEnd len="med" w="med" type="none"/>
            <a:tailEnd len="lg" w="lg" type="triangle"/>
          </a:ln>
        </p:spPr>
      </p:cxnSp>
      <p:pic>
        <p:nvPicPr>
          <p:cNvPr id="219" name="Shape 219"/>
          <p:cNvPicPr preferRelativeResize="0"/>
          <p:nvPr/>
        </p:nvPicPr>
        <p:blipFill rotWithShape="1">
          <a:blip r:embed="rId3">
            <a:alphaModFix/>
          </a:blip>
          <a:srcRect b="0" l="0" r="0" t="0"/>
          <a:stretch/>
        </p:blipFill>
        <p:spPr>
          <a:xfrm>
            <a:off x="2514600" y="3276600"/>
            <a:ext cx="4876800" cy="385762"/>
          </a:xfrm>
          <a:prstGeom prst="rect">
            <a:avLst/>
          </a:prstGeom>
          <a:noFill/>
          <a:ln>
            <a:noFill/>
          </a:ln>
        </p:spPr>
      </p:pic>
      <p:pic>
        <p:nvPicPr>
          <p:cNvPr id="220" name="Shape 220"/>
          <p:cNvPicPr preferRelativeResize="0"/>
          <p:nvPr/>
        </p:nvPicPr>
        <p:blipFill rotWithShape="1">
          <a:blip r:embed="rId4">
            <a:alphaModFix/>
          </a:blip>
          <a:srcRect b="0" l="0" r="0" t="0"/>
          <a:stretch/>
        </p:blipFill>
        <p:spPr>
          <a:xfrm>
            <a:off x="2971800" y="4191000"/>
            <a:ext cx="4800600" cy="757237"/>
          </a:xfrm>
          <a:prstGeom prst="rect">
            <a:avLst/>
          </a:prstGeom>
          <a:noFill/>
          <a:ln>
            <a:noFill/>
          </a:ln>
        </p:spPr>
      </p:pic>
      <p:pic>
        <p:nvPicPr>
          <p:cNvPr id="221" name="Shape 221"/>
          <p:cNvPicPr preferRelativeResize="0"/>
          <p:nvPr/>
        </p:nvPicPr>
        <p:blipFill rotWithShape="1">
          <a:blip r:embed="rId5">
            <a:alphaModFix/>
          </a:blip>
          <a:srcRect b="0" l="0" r="0" t="0"/>
          <a:stretch/>
        </p:blipFill>
        <p:spPr>
          <a:xfrm>
            <a:off x="3810000" y="5410200"/>
            <a:ext cx="3352800" cy="381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Shape 226"/>
          <p:cNvSpPr txBox="1"/>
          <p:nvPr>
            <p:ph type="title"/>
          </p:nvPr>
        </p:nvSpPr>
        <p:spPr>
          <a:xfrm>
            <a:off x="684212" y="0"/>
            <a:ext cx="7772400" cy="141287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d'oxydoréduction</a:t>
            </a:r>
            <a:endParaRPr/>
          </a:p>
        </p:txBody>
      </p:sp>
      <p:sp>
        <p:nvSpPr>
          <p:cNvPr id="227" name="Shape 227"/>
          <p:cNvSpPr txBox="1"/>
          <p:nvPr>
            <p:ph idx="1" type="body"/>
          </p:nvPr>
        </p:nvSpPr>
        <p:spPr>
          <a:xfrm>
            <a:off x="395287" y="1268412"/>
            <a:ext cx="8280400" cy="456565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une réaction d'oxydoréduction implique le transfert d'électrons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chaque réaction d'oxydoréduction a un réducteur et un oxydant</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 réducteur donne les électrons</a:t>
            </a:r>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l'oxydant reçoit les électrons												ou, vu autrement,</a:t>
            </a:r>
            <a:endParaRPr/>
          </a:p>
          <a:p>
            <a:pPr indent="-76200" lvl="2" marL="11430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l'oxydant capte les électrons</a:t>
            </a:r>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 réducteur perd les électrons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sp>
        <p:nvSpPr>
          <p:cNvPr id="232" name="Shape 232"/>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d'oxydoréduction</a:t>
            </a:r>
            <a:endParaRPr/>
          </a:p>
        </p:txBody>
      </p:sp>
      <p:sp>
        <p:nvSpPr>
          <p:cNvPr id="233" name="Shape 233"/>
          <p:cNvSpPr txBox="1"/>
          <p:nvPr>
            <p:ph idx="1" type="body"/>
          </p:nvPr>
        </p:nvSpPr>
        <p:spPr>
          <a:xfrm>
            <a:off x="304800" y="1295400"/>
            <a:ext cx="853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 la réaction   2 Ca(s) + O</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(g)          2 CaO(s)   est une réaction d'oxydoréduction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Ca(s) est le réducteur</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O</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(g) est l'oxydant</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il est utile de séparer une réaction d'oxydoréduction en deux demi-réactions</a:t>
            </a:r>
            <a:endParaRPr/>
          </a:p>
          <a:p>
            <a:pPr indent="-228600" lvl="2" marL="11430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réaction d'oxydation (perte d'électrons):  2 Ca          2 Ca</a:t>
            </a:r>
            <a:r>
              <a:rPr b="0" baseline="30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+ 4 e</a:t>
            </a:r>
            <a:r>
              <a:rPr b="0" baseline="30000" i="0" lang="en-US" sz="2000" u="none" cap="none" strike="noStrike">
                <a:solidFill>
                  <a:schemeClr val="dk1"/>
                </a:solidFill>
                <a:latin typeface="TimesNewRoman"/>
                <a:ea typeface="TimesNewRoman"/>
                <a:cs typeface="TimesNewRoman"/>
                <a:sym typeface="TimesNewRoman"/>
              </a:rPr>
              <a:t>-</a:t>
            </a:r>
            <a:endParaRPr/>
          </a:p>
          <a:p>
            <a:pPr indent="-228600" lvl="2" marL="11430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réaction de réduction (gain d'électrons):   O</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  4 e</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2 O</a:t>
            </a:r>
            <a:r>
              <a:rPr b="0" baseline="30000" i="0" lang="en-US" sz="2000" u="none" cap="none" strike="noStrike">
                <a:solidFill>
                  <a:schemeClr val="dk1"/>
                </a:solidFill>
                <a:latin typeface="TimesNewRoman"/>
                <a:ea typeface="TimesNewRoman"/>
                <a:cs typeface="TimesNewRoman"/>
                <a:sym typeface="TimesNewRoman"/>
              </a:rPr>
              <a:t>2-</a:t>
            </a:r>
            <a:endParaRPr/>
          </a:p>
          <a:p>
            <a:pPr indent="-101600" lvl="2" marL="11430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par nécessité, le nombre d'électrons impliqués dans chaque demi-réaction doit être identique</a:t>
            </a:r>
            <a:endParaRPr/>
          </a:p>
        </p:txBody>
      </p:sp>
      <p:cxnSp>
        <p:nvCxnSpPr>
          <p:cNvPr id="234" name="Shape 234"/>
          <p:cNvCxnSpPr/>
          <p:nvPr/>
        </p:nvCxnSpPr>
        <p:spPr>
          <a:xfrm>
            <a:off x="4114800" y="1524000"/>
            <a:ext cx="4572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35" name="Shape 235"/>
          <p:cNvCxnSpPr/>
          <p:nvPr/>
        </p:nvCxnSpPr>
        <p:spPr>
          <a:xfrm>
            <a:off x="6227762" y="4365625"/>
            <a:ext cx="457200" cy="0"/>
          </a:xfrm>
          <a:prstGeom prst="straightConnector1">
            <a:avLst/>
          </a:prstGeom>
          <a:noFill/>
          <a:ln cap="flat" cmpd="sng" w="9525">
            <a:solidFill>
              <a:schemeClr val="dk1"/>
            </a:solidFill>
            <a:prstDash val="solid"/>
            <a:miter lim="800000"/>
            <a:headEnd len="med" w="med" type="none"/>
            <a:tailEnd len="lg" w="lg" type="triangle"/>
          </a:ln>
        </p:spPr>
      </p:cxnSp>
      <p:cxnSp>
        <p:nvCxnSpPr>
          <p:cNvPr id="236" name="Shape 236"/>
          <p:cNvCxnSpPr/>
          <p:nvPr/>
        </p:nvCxnSpPr>
        <p:spPr>
          <a:xfrm>
            <a:off x="6804025" y="4724400"/>
            <a:ext cx="457200" cy="0"/>
          </a:xfrm>
          <a:prstGeom prst="straightConnector1">
            <a:avLst/>
          </a:prstGeom>
          <a:noFill/>
          <a:ln cap="flat" cmpd="sng" w="9525">
            <a:solidFill>
              <a:schemeClr val="dk1"/>
            </a:solidFill>
            <a:prstDash val="solid"/>
            <a:miter lim="800000"/>
            <a:headEnd len="med" w="med" type="none"/>
            <a:tailEnd len="lg" w="lg" type="triangle"/>
          </a:ln>
        </p:spPr>
      </p:cxn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0" name="Shape 240"/>
        <p:cNvGrpSpPr/>
        <p:nvPr/>
      </p:nvGrpSpPr>
      <p:grpSpPr>
        <a:xfrm>
          <a:off x="0" y="0"/>
          <a:ext cx="0" cy="0"/>
          <a:chOff x="0" y="0"/>
          <a:chExt cx="0" cy="0"/>
        </a:xfrm>
      </p:grpSpPr>
      <p:sp>
        <p:nvSpPr>
          <p:cNvPr id="241" name="Shape 241"/>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réactions d'oxydoréduction</a:t>
            </a:r>
            <a:endParaRPr/>
          </a:p>
        </p:txBody>
      </p:sp>
      <p:sp>
        <p:nvSpPr>
          <p:cNvPr id="242" name="Shape 242"/>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la réaction d'un métal</a:t>
            </a:r>
            <a:r>
              <a:rPr b="0" i="0" lang="en-US" sz="3200" u="none" cap="none" strike="noStrike">
                <a:solidFill>
                  <a:schemeClr val="dk1"/>
                </a:solidFill>
                <a:latin typeface="TimesNewRoman"/>
                <a:ea typeface="TimesNewRoman"/>
                <a:cs typeface="TimesNewRoman"/>
                <a:sym typeface="TimesNewRoman"/>
              </a:rPr>
              <a:t> </a:t>
            </a:r>
            <a:r>
              <a:rPr b="0" i="0" lang="en-US" sz="2400" u="none" cap="none" strike="noStrike">
                <a:solidFill>
                  <a:schemeClr val="dk1"/>
                </a:solidFill>
                <a:latin typeface="TimesNewRoman"/>
                <a:ea typeface="TimesNewRoman"/>
                <a:cs typeface="TimesNewRoman"/>
                <a:sym typeface="TimesNewRoman"/>
              </a:rPr>
              <a:t>avec un acide est une réaction d'oxydoréduction:     métal + acide           sel + H</a:t>
            </a:r>
            <a:r>
              <a:rPr b="0" baseline="-25000" i="0" lang="en-US" sz="2400" u="none" cap="none" strike="noStrike">
                <a:solidFill>
                  <a:schemeClr val="dk1"/>
                </a:solidFill>
                <a:latin typeface="TimesNewRoman"/>
                <a:ea typeface="TimesNewRoman"/>
                <a:cs typeface="TimesNewRoman"/>
                <a:sym typeface="TimesNewRoman"/>
              </a:rPr>
              <a:t>2</a:t>
            </a:r>
            <a:r>
              <a:rPr b="0" i="0" lang="en-US" sz="2400" u="none" cap="none" strike="noStrike">
                <a:solidFill>
                  <a:schemeClr val="dk1"/>
                </a:solidFill>
                <a:latin typeface="TimesNewRoman"/>
                <a:ea typeface="TimesNewRoman"/>
                <a:cs typeface="TimesNewRoman"/>
                <a:sym typeface="TimesNewRoman"/>
              </a:rPr>
              <a:t>(g)</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ex.;</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la somme des demi-réactions est l'équation ionique nette</a:t>
            </a:r>
            <a:endParaRPr/>
          </a:p>
        </p:txBody>
      </p:sp>
      <p:cxnSp>
        <p:nvCxnSpPr>
          <p:cNvPr id="243" name="Shape 243"/>
          <p:cNvCxnSpPr/>
          <p:nvPr/>
        </p:nvCxnSpPr>
        <p:spPr>
          <a:xfrm>
            <a:off x="5410200" y="2286000"/>
            <a:ext cx="685800" cy="0"/>
          </a:xfrm>
          <a:prstGeom prst="straightConnector1">
            <a:avLst/>
          </a:prstGeom>
          <a:noFill/>
          <a:ln cap="flat" cmpd="sng" w="9525">
            <a:solidFill>
              <a:schemeClr val="dk1"/>
            </a:solidFill>
            <a:prstDash val="solid"/>
            <a:miter lim="800000"/>
            <a:headEnd len="med" w="med" type="none"/>
            <a:tailEnd len="lg" w="lg" type="triangle"/>
          </a:ln>
        </p:spPr>
      </p:cxnSp>
      <p:pic>
        <p:nvPicPr>
          <p:cNvPr id="244" name="Shape 244"/>
          <p:cNvPicPr preferRelativeResize="0"/>
          <p:nvPr/>
        </p:nvPicPr>
        <p:blipFill rotWithShape="1">
          <a:blip r:embed="rId3">
            <a:alphaModFix/>
          </a:blip>
          <a:srcRect b="0" l="0" r="0" t="0"/>
          <a:stretch/>
        </p:blipFill>
        <p:spPr>
          <a:xfrm>
            <a:off x="1828800" y="2895600"/>
            <a:ext cx="4495800" cy="1008062"/>
          </a:xfrm>
          <a:prstGeom prst="rect">
            <a:avLst/>
          </a:prstGeom>
          <a:noFill/>
          <a:ln>
            <a:noFill/>
          </a:ln>
        </p:spPr>
      </p:pic>
      <p:pic>
        <p:nvPicPr>
          <p:cNvPr id="245" name="Shape 245"/>
          <p:cNvPicPr preferRelativeResize="0"/>
          <p:nvPr/>
        </p:nvPicPr>
        <p:blipFill rotWithShape="1">
          <a:blip r:embed="rId4">
            <a:alphaModFix/>
          </a:blip>
          <a:srcRect b="0" l="0" r="0" t="0"/>
          <a:stretch/>
        </p:blipFill>
        <p:spPr>
          <a:xfrm>
            <a:off x="2209800" y="4876800"/>
            <a:ext cx="5105400" cy="4603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sp>
        <p:nvSpPr>
          <p:cNvPr id="250" name="Shape 25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a:t>
            </a:r>
            <a:endParaRPr/>
          </a:p>
        </p:txBody>
      </p:sp>
      <p:sp>
        <p:nvSpPr>
          <p:cNvPr id="251" name="Shape 251"/>
          <p:cNvSpPr txBox="1"/>
          <p:nvPr>
            <p:ph idx="1" type="body"/>
          </p:nvPr>
        </p:nvSpPr>
        <p:spPr>
          <a:xfrm>
            <a:off x="6096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pour des composés ioniques, le concept d'oxydation et de réduction est évident car on a un transfert complet d'électrons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pour des composés covalents, on a seulement un transfert partiel d'électrons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on introduit le concept d'état d'oxydation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l'état d'oxydation d'un atome dans une molécule correspond à la charge qu'il aurait s</a:t>
            </a:r>
            <a:r>
              <a:rPr b="1" i="1"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il y avait un transfert d'électrons complet de l'atome moins électronégatif à l'atome plus électronégatif</a:t>
            </a:r>
            <a:endParaRPr/>
          </a:p>
        </p:txBody>
      </p:sp>
      <p:pic>
        <p:nvPicPr>
          <p:cNvPr id="252" name="Shape 252"/>
          <p:cNvPicPr preferRelativeResize="0"/>
          <p:nvPr/>
        </p:nvPicPr>
        <p:blipFill rotWithShape="1">
          <a:blip r:embed="rId3">
            <a:alphaModFix/>
          </a:blip>
          <a:srcRect b="0" l="0" r="0" t="0"/>
          <a:stretch/>
        </p:blipFill>
        <p:spPr>
          <a:xfrm>
            <a:off x="2819400" y="2971800"/>
            <a:ext cx="4038600" cy="85883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6" name="Shape 256"/>
        <p:cNvGrpSpPr/>
        <p:nvPr/>
      </p:nvGrpSpPr>
      <p:grpSpPr>
        <a:xfrm>
          <a:off x="0" y="0"/>
          <a:ext cx="0" cy="0"/>
          <a:chOff x="0" y="0"/>
          <a:chExt cx="0" cy="0"/>
        </a:xfrm>
      </p:grpSpPr>
      <p:sp>
        <p:nvSpPr>
          <p:cNvPr id="257" name="Shape 257"/>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a:t>
            </a:r>
            <a:endParaRPr/>
          </a:p>
        </p:txBody>
      </p:sp>
      <p:sp>
        <p:nvSpPr>
          <p:cNvPr id="258" name="Shape 258"/>
          <p:cNvSpPr txBox="1"/>
          <p:nvPr>
            <p:ph idx="1" type="body"/>
          </p:nvPr>
        </p:nvSpPr>
        <p:spPr>
          <a:xfrm>
            <a:off x="533400" y="1600200"/>
            <a:ext cx="8153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les chiffres qui apparaissent au-dessus des éléments sont les états d'oxydation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une oxydation est l'augmentation de l'état d'oxydation d'un élément</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une réduction est la diminution de l'état d'oxydation d'un élément</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une réaction d'oxydoréduction est donc n'importe quelle réaction où il y a variation des états d'oxydation</a:t>
            </a:r>
            <a:endParaRPr/>
          </a:p>
        </p:txBody>
      </p:sp>
      <p:pic>
        <p:nvPicPr>
          <p:cNvPr id="259" name="Shape 259"/>
          <p:cNvPicPr preferRelativeResize="0"/>
          <p:nvPr/>
        </p:nvPicPr>
        <p:blipFill rotWithShape="1">
          <a:blip r:embed="rId3">
            <a:alphaModFix/>
          </a:blip>
          <a:srcRect b="0" l="0" r="0" t="0"/>
          <a:stretch/>
        </p:blipFill>
        <p:spPr>
          <a:xfrm>
            <a:off x="1752600" y="1447800"/>
            <a:ext cx="3429000" cy="546100"/>
          </a:xfrm>
          <a:prstGeom prst="rect">
            <a:avLst/>
          </a:prstGeom>
          <a:noFill/>
          <a:ln>
            <a:noFill/>
          </a:ln>
        </p:spPr>
      </p:pic>
      <p:pic>
        <p:nvPicPr>
          <p:cNvPr id="260" name="Shape 260"/>
          <p:cNvPicPr preferRelativeResize="0"/>
          <p:nvPr/>
        </p:nvPicPr>
        <p:blipFill rotWithShape="1">
          <a:blip r:embed="rId4">
            <a:alphaModFix/>
          </a:blip>
          <a:srcRect b="0" l="0" r="0" t="0"/>
          <a:stretch/>
        </p:blipFill>
        <p:spPr>
          <a:xfrm>
            <a:off x="1752600" y="2209800"/>
            <a:ext cx="3048000" cy="55086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4" name="Shape 264"/>
        <p:cNvGrpSpPr/>
        <p:nvPr/>
      </p:nvGrpSpPr>
      <p:grpSpPr>
        <a:xfrm>
          <a:off x="0" y="0"/>
          <a:ext cx="0" cy="0"/>
          <a:chOff x="0" y="0"/>
          <a:chExt cx="0" cy="0"/>
        </a:xfrm>
      </p:grpSpPr>
      <p:sp>
        <p:nvSpPr>
          <p:cNvPr id="265" name="Shape 265"/>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 (règles)</a:t>
            </a:r>
            <a:endParaRPr/>
          </a:p>
        </p:txBody>
      </p:sp>
      <p:sp>
        <p:nvSpPr>
          <p:cNvPr id="266" name="Shape 266"/>
          <p:cNvSpPr txBox="1"/>
          <p:nvPr>
            <p:ph idx="1" type="body"/>
          </p:nvPr>
        </p:nvSpPr>
        <p:spPr>
          <a:xfrm>
            <a:off x="6858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1.	Pour les éléments libres, chaque atome a un état d'oxydation égal à zéro.</a:t>
            </a:r>
            <a:endParaRPr/>
          </a:p>
          <a:p>
            <a:pPr indent="-342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2.	Pour les ions monoatomiques, l'état d'oxydation est égal à la charge de l'ion.  Tous les métaux alcalins ont un état d'oxydation de +1 et tous les métaux alcalino-terreux ont un état d'oxydation de +2, quel que soit le composé.  L'aluminium a un état d'oxydation de +3 dans tous ses composés.</a:t>
            </a:r>
            <a:endParaRPr/>
          </a:p>
          <a:p>
            <a:pPr indent="-342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3.	L'état d'oxydation de l'oxygène dans la plupart des composés est -2;  cependant, dans le peroxyde d'hydrogène (H</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O</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et l'ion peroxyde (O</a:t>
            </a:r>
            <a:r>
              <a:rPr b="0" baseline="-25000" i="0" lang="en-US" sz="2000" u="none" cap="none" strike="noStrike">
                <a:solidFill>
                  <a:schemeClr val="dk1"/>
                </a:solidFill>
                <a:latin typeface="TimesNewRoman"/>
                <a:ea typeface="TimesNewRoman"/>
                <a:cs typeface="TimesNewRoman"/>
                <a:sym typeface="TimesNewRoman"/>
              </a:rPr>
              <a:t>2</a:t>
            </a:r>
            <a:r>
              <a:rPr b="0" baseline="30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son état d'oxydation est -1.</a:t>
            </a:r>
            <a:endParaRPr/>
          </a:p>
          <a:p>
            <a:pPr indent="-215900" lvl="0" marL="342900" marR="0" rtl="0" algn="l">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1" name="Shape 271"/>
        <p:cNvGrpSpPr/>
        <p:nvPr/>
      </p:nvGrpSpPr>
      <p:grpSpPr>
        <a:xfrm>
          <a:off x="0" y="0"/>
          <a:ext cx="0" cy="0"/>
          <a:chOff x="0" y="0"/>
          <a:chExt cx="0" cy="0"/>
        </a:xfrm>
      </p:grpSpPr>
      <p:sp>
        <p:nvSpPr>
          <p:cNvPr id="272" name="Shape 272"/>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 (règles)</a:t>
            </a:r>
            <a:endParaRPr/>
          </a:p>
        </p:txBody>
      </p:sp>
      <p:sp>
        <p:nvSpPr>
          <p:cNvPr id="273" name="Shape 273"/>
          <p:cNvSpPr txBox="1"/>
          <p:nvPr>
            <p:ph idx="1" type="body"/>
          </p:nvPr>
        </p:nvSpPr>
        <p:spPr>
          <a:xfrm>
            <a:off x="685800" y="1447800"/>
            <a:ext cx="791845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4.	L'état d'oxydation de l'hydrogène est +1, sauf quand il est lié à un métal dans un composé binaire.  Dans ce cas, son état d'oxydation est  -1.</a:t>
            </a:r>
            <a:endParaRPr/>
          </a:p>
          <a:p>
            <a:pPr indent="-342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5.	Le fluor a un état d'oxydation de -1 dans tous ses composés.  Les autres halogènes ont des états d'oxydation négatifs lorsqu'ils apparaissent comme un ion halogénure dans le composé.  Par contre, quand ils se combinent avec l'oxygène, ils ont des états d'oxydation positifs.</a:t>
            </a:r>
            <a:endParaRPr/>
          </a:p>
          <a:p>
            <a:pPr indent="-342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6.	Dans une molécule neutre, la somme des états d'oxydation de tous les atomes doit être zéro.  Dans un ion polyatomique, la somme des états d'oxydation de tous les éléments doit être égale à la charge nette de l'ion.</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7" name="Shape 277"/>
        <p:cNvGrpSpPr/>
        <p:nvPr/>
      </p:nvGrpSpPr>
      <p:grpSpPr>
        <a:xfrm>
          <a:off x="0" y="0"/>
          <a:ext cx="0" cy="0"/>
          <a:chOff x="0" y="0"/>
          <a:chExt cx="0" cy="0"/>
        </a:xfrm>
      </p:grpSpPr>
      <p:sp>
        <p:nvSpPr>
          <p:cNvPr id="278" name="Shape 278"/>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a:t>
            </a:r>
            <a:endParaRPr/>
          </a:p>
        </p:txBody>
      </p:sp>
      <p:sp>
        <p:nvSpPr>
          <p:cNvPr id="279" name="Shape 279"/>
          <p:cNvSpPr txBox="1"/>
          <p:nvPr>
            <p:ph idx="1" type="body"/>
          </p:nvPr>
        </p:nvSpPr>
        <p:spPr>
          <a:xfrm>
            <a:off x="685800" y="14478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Déterminez les états d'oxydation de tous les éléments des composés et des ions suivants:  (a) Li</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O, (b) Na</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O</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(c) C</a:t>
            </a:r>
            <a:r>
              <a:rPr b="0" baseline="-25000" i="0" lang="en-US" sz="2000" u="none" cap="none" strike="noStrike">
                <a:solidFill>
                  <a:schemeClr val="dk1"/>
                </a:solidFill>
                <a:latin typeface="TimesNewRoman"/>
                <a:ea typeface="TimesNewRoman"/>
                <a:cs typeface="TimesNewRoman"/>
                <a:sym typeface="TimesNewRoman"/>
              </a:rPr>
              <a:t>6</a:t>
            </a:r>
            <a:r>
              <a:rPr b="0" i="0" lang="en-US" sz="2000" u="none" cap="none" strike="noStrike">
                <a:solidFill>
                  <a:schemeClr val="dk1"/>
                </a:solidFill>
                <a:latin typeface="TimesNewRoman"/>
                <a:ea typeface="TimesNewRoman"/>
                <a:cs typeface="TimesNewRoman"/>
                <a:sym typeface="TimesNewRoman"/>
              </a:rPr>
              <a:t>H</a:t>
            </a:r>
            <a:r>
              <a:rPr b="0" baseline="-25000" i="0" lang="en-US" sz="2000" u="none" cap="none" strike="noStrike">
                <a:solidFill>
                  <a:schemeClr val="dk1"/>
                </a:solidFill>
                <a:latin typeface="TimesNewRoman"/>
                <a:ea typeface="TimesNewRoman"/>
                <a:cs typeface="TimesNewRoman"/>
                <a:sym typeface="TimesNewRoman"/>
              </a:rPr>
              <a:t>12</a:t>
            </a:r>
            <a:r>
              <a:rPr b="0" i="0" lang="en-US" sz="2000" u="none" cap="none" strike="noStrike">
                <a:solidFill>
                  <a:schemeClr val="dk1"/>
                </a:solidFill>
                <a:latin typeface="TimesNewRoman"/>
                <a:ea typeface="TimesNewRoman"/>
                <a:cs typeface="TimesNewRoman"/>
                <a:sym typeface="TimesNewRoman"/>
              </a:rPr>
              <a:t>O</a:t>
            </a:r>
            <a:r>
              <a:rPr b="0" baseline="-25000" i="0" lang="en-US" sz="2000" u="none" cap="none" strike="noStrike">
                <a:solidFill>
                  <a:schemeClr val="dk1"/>
                </a:solidFill>
                <a:latin typeface="TimesNewRoman"/>
                <a:ea typeface="TimesNewRoman"/>
                <a:cs typeface="TimesNewRoman"/>
                <a:sym typeface="TimesNewRoman"/>
              </a:rPr>
              <a:t>6</a:t>
            </a:r>
            <a:r>
              <a:rPr b="0" i="0" lang="en-US" sz="2000" u="none" cap="none" strike="noStrike">
                <a:solidFill>
                  <a:schemeClr val="dk1"/>
                </a:solidFill>
                <a:latin typeface="TimesNewRoman"/>
                <a:ea typeface="TimesNewRoman"/>
                <a:cs typeface="TimesNewRoman"/>
                <a:sym typeface="TimesNewRoman"/>
              </a:rPr>
              <a:t>, (d) BaH</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 (e) OCl</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(a)	selon règle 2, Li est +1																																											selon règle 6 (ou 3), O est -2																																				(b) selon règle 2, Na est +1																																											selon règle 6 (ou 3), O est -1																																				(c)	selon règle 3, O est -2																																												selon règle 4, H est +1																																												selon règle 6, C est 0																																										(d) selon règle 2, Ba est +2																																											selon règle 6 (ou 4), H est -1																																				(e) selon règle 3, O est -2																																												selon règle 6, Cl est +1</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3" name="Shape 283"/>
        <p:cNvGrpSpPr/>
        <p:nvPr/>
      </p:nvGrpSpPr>
      <p:grpSpPr>
        <a:xfrm>
          <a:off x="0" y="0"/>
          <a:ext cx="0" cy="0"/>
          <a:chOff x="0" y="0"/>
          <a:chExt cx="0" cy="0"/>
        </a:xfrm>
      </p:grpSpPr>
      <p:sp>
        <p:nvSpPr>
          <p:cNvPr id="284" name="Shape 284"/>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a:t>
            </a:r>
            <a:endParaRPr/>
          </a:p>
        </p:txBody>
      </p:sp>
      <p:pic>
        <p:nvPicPr>
          <p:cNvPr id="285" name="Shape 285"/>
          <p:cNvPicPr preferRelativeResize="0"/>
          <p:nvPr>
            <p:ph idx="2" type="clipArt"/>
          </p:nvPr>
        </p:nvPicPr>
        <p:blipFill rotWithShape="1">
          <a:blip r:embed="rId3">
            <a:alphaModFix/>
          </a:blip>
          <a:srcRect b="0" l="0" r="0" t="0"/>
          <a:stretch/>
        </p:blipFill>
        <p:spPr>
          <a:xfrm>
            <a:off x="1000125" y="1143000"/>
            <a:ext cx="7162800" cy="53721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9" name="Shape 289"/>
        <p:cNvGrpSpPr/>
        <p:nvPr/>
      </p:nvGrpSpPr>
      <p:grpSpPr>
        <a:xfrm>
          <a:off x="0" y="0"/>
          <a:ext cx="0" cy="0"/>
          <a:chOff x="0" y="0"/>
          <a:chExt cx="0" cy="0"/>
        </a:xfrm>
      </p:grpSpPr>
      <p:sp>
        <p:nvSpPr>
          <p:cNvPr id="290" name="Shape 290"/>
          <p:cNvSpPr txBox="1"/>
          <p:nvPr>
            <p:ph type="title"/>
          </p:nvPr>
        </p:nvSpPr>
        <p:spPr>
          <a:xfrm>
            <a:off x="684212" y="26035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états d'oxydation</a:t>
            </a:r>
            <a:endParaRPr/>
          </a:p>
        </p:txBody>
      </p:sp>
      <p:sp>
        <p:nvSpPr>
          <p:cNvPr id="291" name="Shape 291"/>
          <p:cNvSpPr txBox="1"/>
          <p:nvPr>
            <p:ph idx="1" type="body"/>
          </p:nvPr>
        </p:nvSpPr>
        <p:spPr>
          <a:xfrm>
            <a:off x="323850" y="1341437"/>
            <a:ext cx="8640762" cy="4967287"/>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éléments métalliques ont seulement des états d'oxydation positifs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228600" lvl="2" marL="11430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éléments non métalliques peuvent avoir des états d'oxydation négatifs ou positifs</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éléments représentatifs (groupes IA à VIIA) ne peuvent pas avoir un état d'oxydation supérieur au numéro de leur groupe</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les métaux de transition ont habituellement plusieurs états d'oxydation possibles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5" name="Shape 295"/>
        <p:cNvGrpSpPr/>
        <p:nvPr/>
      </p:nvGrpSpPr>
      <p:grpSpPr>
        <a:xfrm>
          <a:off x="0" y="0"/>
          <a:ext cx="0" cy="0"/>
          <a:chOff x="0" y="0"/>
          <a:chExt cx="0" cy="0"/>
        </a:xfrm>
      </p:grpSpPr>
      <p:sp>
        <p:nvSpPr>
          <p:cNvPr id="296" name="Shape 296"/>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 concentration des solutions</a:t>
            </a:r>
            <a:endParaRPr/>
          </a:p>
        </p:txBody>
      </p:sp>
      <p:pic>
        <p:nvPicPr>
          <p:cNvPr id="297" name="Shape 297"/>
          <p:cNvPicPr preferRelativeResize="0"/>
          <p:nvPr>
            <p:ph idx="2" type="clipArt"/>
          </p:nvPr>
        </p:nvPicPr>
        <p:blipFill rotWithShape="1">
          <a:blip r:embed="rId3">
            <a:alphaModFix/>
          </a:blip>
          <a:srcRect b="0" l="0" r="0" t="0"/>
          <a:stretch/>
        </p:blipFill>
        <p:spPr>
          <a:xfrm>
            <a:off x="0" y="2133600"/>
            <a:ext cx="4267200" cy="3200400"/>
          </a:xfrm>
          <a:prstGeom prst="rect">
            <a:avLst/>
          </a:prstGeom>
          <a:noFill/>
          <a:ln>
            <a:noFill/>
          </a:ln>
        </p:spPr>
      </p:pic>
      <p:sp>
        <p:nvSpPr>
          <p:cNvPr id="298" name="Shape 298"/>
          <p:cNvSpPr txBox="1"/>
          <p:nvPr>
            <p:ph idx="1" type="body"/>
          </p:nvPr>
        </p:nvSpPr>
        <p:spPr>
          <a:xfrm>
            <a:off x="4267200" y="1676400"/>
            <a:ext cx="487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la concentration d'une solution est la quantité de soluté présente dans une quantité de solutions donnée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la molarité est le nombre de moles de soluté contenu par unité de volume de solution (en litres)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la molarité est une propriété intensive</a:t>
            </a:r>
            <a:endParaRPr/>
          </a:p>
        </p:txBody>
      </p:sp>
      <p:pic>
        <p:nvPicPr>
          <p:cNvPr id="299" name="Shape 299"/>
          <p:cNvPicPr preferRelativeResize="0"/>
          <p:nvPr/>
        </p:nvPicPr>
        <p:blipFill rotWithShape="1">
          <a:blip r:embed="rId4">
            <a:alphaModFix/>
          </a:blip>
          <a:srcRect b="0" l="0" r="0" t="0"/>
          <a:stretch/>
        </p:blipFill>
        <p:spPr>
          <a:xfrm>
            <a:off x="4514850" y="3321050"/>
            <a:ext cx="112712" cy="214312"/>
          </a:xfrm>
          <a:prstGeom prst="rect">
            <a:avLst/>
          </a:prstGeom>
          <a:noFill/>
          <a:ln>
            <a:noFill/>
          </a:ln>
        </p:spPr>
      </p:pic>
      <p:pic>
        <p:nvPicPr>
          <p:cNvPr id="300" name="Shape 300"/>
          <p:cNvPicPr preferRelativeResize="0"/>
          <p:nvPr/>
        </p:nvPicPr>
        <p:blipFill rotWithShape="1">
          <a:blip r:embed="rId5">
            <a:alphaModFix/>
          </a:blip>
          <a:srcRect b="0" l="0" r="0" t="0"/>
          <a:stretch/>
        </p:blipFill>
        <p:spPr>
          <a:xfrm>
            <a:off x="5181600" y="4114800"/>
            <a:ext cx="2928937" cy="10890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4" name="Shape 304"/>
        <p:cNvGrpSpPr/>
        <p:nvPr/>
      </p:nvGrpSpPr>
      <p:grpSpPr>
        <a:xfrm>
          <a:off x="0" y="0"/>
          <a:ext cx="0" cy="0"/>
          <a:chOff x="0" y="0"/>
          <a:chExt cx="0" cy="0"/>
        </a:xfrm>
      </p:grpSpPr>
      <p:sp>
        <p:nvSpPr>
          <p:cNvPr id="305" name="Shape 305"/>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 concentration des solutions</a:t>
            </a:r>
            <a:endParaRPr/>
          </a:p>
        </p:txBody>
      </p:sp>
      <p:sp>
        <p:nvSpPr>
          <p:cNvPr id="306" name="Shape 306"/>
          <p:cNvSpPr txBox="1"/>
          <p:nvPr>
            <p:ph idx="1" type="body"/>
          </p:nvPr>
        </p:nvSpPr>
        <p:spPr>
          <a:xfrm>
            <a:off x="6096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Exemple:  Quelle est la concentration molaire d'une solution aqueuse contenant 1.77 g d'éthanol (C</a:t>
            </a:r>
            <a:r>
              <a:rPr b="0" baseline="-25000" i="0" lang="en-US" sz="2400" u="none" cap="none" strike="noStrike">
                <a:solidFill>
                  <a:schemeClr val="dk1"/>
                </a:solidFill>
                <a:latin typeface="TimesNewRoman"/>
                <a:ea typeface="TimesNewRoman"/>
                <a:cs typeface="TimesNewRoman"/>
                <a:sym typeface="TimesNewRoman"/>
              </a:rPr>
              <a:t>2</a:t>
            </a:r>
            <a:r>
              <a:rPr b="0" i="0" lang="en-US" sz="2400" u="none" cap="none" strike="noStrike">
                <a:solidFill>
                  <a:schemeClr val="dk1"/>
                </a:solidFill>
                <a:latin typeface="TimesNewRoman"/>
                <a:ea typeface="TimesNewRoman"/>
                <a:cs typeface="TimesNewRoman"/>
                <a:sym typeface="TimesNewRoman"/>
              </a:rPr>
              <a:t>H</a:t>
            </a:r>
            <a:r>
              <a:rPr b="0" baseline="-25000" i="0" lang="en-US" sz="2400" u="none" cap="none" strike="noStrike">
                <a:solidFill>
                  <a:schemeClr val="dk1"/>
                </a:solidFill>
                <a:latin typeface="TimesNewRoman"/>
                <a:ea typeface="TimesNewRoman"/>
                <a:cs typeface="TimesNewRoman"/>
                <a:sym typeface="TimesNewRoman"/>
              </a:rPr>
              <a:t>5</a:t>
            </a:r>
            <a:r>
              <a:rPr b="0" i="0" lang="en-US" sz="2400" u="none" cap="none" strike="noStrike">
                <a:solidFill>
                  <a:schemeClr val="dk1"/>
                </a:solidFill>
                <a:latin typeface="TimesNewRoman"/>
                <a:ea typeface="TimesNewRoman"/>
                <a:cs typeface="TimesNewRoman"/>
                <a:sym typeface="TimesNewRoman"/>
              </a:rPr>
              <a:t>OH) dans un volume de 85.0 mL?</a:t>
            </a:r>
            <a:endParaRPr/>
          </a:p>
          <a:p>
            <a:pPr indent="-190500" lvl="0" marL="342900" marR="0" rtl="0" algn="l">
              <a:lnSpc>
                <a:spcPct val="100000"/>
              </a:lnSpc>
              <a:spcBef>
                <a:spcPts val="480"/>
              </a:spcBef>
              <a:spcAft>
                <a:spcPts val="0"/>
              </a:spcAft>
              <a:buClr>
                <a:schemeClr val="dk1"/>
              </a:buClr>
              <a:buSzPts val="2400"/>
              <a:buFont typeface="TimesNewRoman"/>
              <a:buNone/>
            </a:pPr>
            <a:r>
              <a:t/>
            </a:r>
            <a:endParaRPr b="0" i="0" sz="24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80"/>
              </a:spcBef>
              <a:spcAft>
                <a:spcPts val="0"/>
              </a:spcAft>
              <a:buClr>
                <a:schemeClr val="dk1"/>
              </a:buClr>
              <a:buSzPts val="2400"/>
              <a:buFont typeface="TimesNewRoman"/>
              <a:buChar char="•"/>
            </a:pPr>
            <a:r>
              <a:rPr b="0" i="0" lang="en-US" sz="2400" u="none" cap="none" strike="noStrike">
                <a:solidFill>
                  <a:schemeClr val="dk1"/>
                </a:solidFill>
                <a:latin typeface="TimesNewRoman"/>
                <a:ea typeface="TimesNewRoman"/>
                <a:cs typeface="TimesNewRoman"/>
                <a:sym typeface="TimesNewRoman"/>
              </a:rPr>
              <a:t>Solution:</a:t>
            </a:r>
            <a:endParaRPr/>
          </a:p>
        </p:txBody>
      </p:sp>
      <p:pic>
        <p:nvPicPr>
          <p:cNvPr id="307" name="Shape 307"/>
          <p:cNvPicPr preferRelativeResize="0"/>
          <p:nvPr/>
        </p:nvPicPr>
        <p:blipFill rotWithShape="1">
          <a:blip r:embed="rId3">
            <a:alphaModFix/>
          </a:blip>
          <a:srcRect b="0" l="0" r="0" t="0"/>
          <a:stretch/>
        </p:blipFill>
        <p:spPr>
          <a:xfrm>
            <a:off x="4514850" y="3321050"/>
            <a:ext cx="112712" cy="214312"/>
          </a:xfrm>
          <a:prstGeom prst="rect">
            <a:avLst/>
          </a:prstGeom>
          <a:noFill/>
          <a:ln>
            <a:noFill/>
          </a:ln>
        </p:spPr>
      </p:pic>
      <p:pic>
        <p:nvPicPr>
          <p:cNvPr id="308" name="Shape 308"/>
          <p:cNvPicPr preferRelativeResize="0"/>
          <p:nvPr/>
        </p:nvPicPr>
        <p:blipFill rotWithShape="1">
          <a:blip r:embed="rId4">
            <a:alphaModFix/>
          </a:blip>
          <a:srcRect b="0" l="0" r="0" t="0"/>
          <a:stretch/>
        </p:blipFill>
        <p:spPr>
          <a:xfrm>
            <a:off x="1295400" y="3657600"/>
            <a:ext cx="7337425" cy="21558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2" name="Shape 312"/>
        <p:cNvGrpSpPr/>
        <p:nvPr/>
      </p:nvGrpSpPr>
      <p:grpSpPr>
        <a:xfrm>
          <a:off x="0" y="0"/>
          <a:ext cx="0" cy="0"/>
          <a:chOff x="0" y="0"/>
          <a:chExt cx="0" cy="0"/>
        </a:xfrm>
      </p:grpSpPr>
      <p:sp>
        <p:nvSpPr>
          <p:cNvPr id="313" name="Shape 313"/>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 dilution des solutions</a:t>
            </a:r>
            <a:endParaRPr/>
          </a:p>
        </p:txBody>
      </p:sp>
      <p:pic>
        <p:nvPicPr>
          <p:cNvPr id="314" name="Shape 314"/>
          <p:cNvPicPr preferRelativeResize="0"/>
          <p:nvPr>
            <p:ph idx="2" type="clipArt"/>
          </p:nvPr>
        </p:nvPicPr>
        <p:blipFill rotWithShape="1">
          <a:blip r:embed="rId3">
            <a:alphaModFix/>
          </a:blip>
          <a:srcRect b="0" l="0" r="0" t="0"/>
          <a:stretch/>
        </p:blipFill>
        <p:spPr>
          <a:xfrm>
            <a:off x="152400" y="1905000"/>
            <a:ext cx="4114800" cy="3086100"/>
          </a:xfrm>
          <a:prstGeom prst="rect">
            <a:avLst/>
          </a:prstGeom>
          <a:noFill/>
          <a:ln>
            <a:noFill/>
          </a:ln>
        </p:spPr>
      </p:pic>
      <p:sp>
        <p:nvSpPr>
          <p:cNvPr id="315" name="Shape 315"/>
          <p:cNvSpPr txBox="1"/>
          <p:nvPr>
            <p:ph idx="1" type="body"/>
          </p:nvPr>
        </p:nvSpPr>
        <p:spPr>
          <a:xfrm>
            <a:off x="4191000" y="1600200"/>
            <a:ext cx="4648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une dilution est le procédé qui diminue la concentration d'une solution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lors d'une dilution, le nombre de moles d'un soluté ne change pas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i.e.,  moles de soluté avant dilution	     = moles de soluté après dilution</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i.e.,  C</a:t>
            </a:r>
            <a:r>
              <a:rPr b="0" baseline="-25000" i="0" lang="en-US" sz="2000" u="none" cap="none" strike="noStrike">
                <a:solidFill>
                  <a:schemeClr val="dk1"/>
                </a:solidFill>
                <a:latin typeface="TimesNewRoman"/>
                <a:ea typeface="TimesNewRoman"/>
                <a:cs typeface="TimesNewRoman"/>
                <a:sym typeface="TimesNewRoman"/>
              </a:rPr>
              <a:t>initiale </a:t>
            </a:r>
            <a:r>
              <a:rPr b="0" i="0" lang="en-US" sz="2000" u="none" cap="none" strike="noStrike">
                <a:solidFill>
                  <a:schemeClr val="dk1"/>
                </a:solidFill>
                <a:latin typeface="TimesNewRoman"/>
                <a:ea typeface="TimesNewRoman"/>
                <a:cs typeface="TimesNewRoman"/>
                <a:sym typeface="TimesNewRoman"/>
              </a:rPr>
              <a:t>V</a:t>
            </a:r>
            <a:r>
              <a:rPr b="0" baseline="-25000" i="0" lang="en-US" sz="2000" u="none" cap="none" strike="noStrike">
                <a:solidFill>
                  <a:schemeClr val="dk1"/>
                </a:solidFill>
                <a:latin typeface="TimesNewRoman"/>
                <a:ea typeface="TimesNewRoman"/>
                <a:cs typeface="TimesNewRoman"/>
                <a:sym typeface="TimesNewRoman"/>
              </a:rPr>
              <a:t>initial</a:t>
            </a:r>
            <a:r>
              <a:rPr b="0" i="0" lang="en-US" sz="2000" u="none" cap="none" strike="noStrike">
                <a:solidFill>
                  <a:schemeClr val="dk1"/>
                </a:solidFill>
                <a:latin typeface="TimesNewRoman"/>
                <a:ea typeface="TimesNewRoman"/>
                <a:cs typeface="TimesNewRoman"/>
                <a:sym typeface="TimesNewRoman"/>
              </a:rPr>
              <a:t> = C</a:t>
            </a:r>
            <a:r>
              <a:rPr b="0" baseline="-25000" i="0" lang="en-US" sz="2000" u="none" cap="none" strike="noStrike">
                <a:solidFill>
                  <a:schemeClr val="dk1"/>
                </a:solidFill>
                <a:latin typeface="TimesNewRoman"/>
                <a:ea typeface="TimesNewRoman"/>
                <a:cs typeface="TimesNewRoman"/>
                <a:sym typeface="TimesNewRoman"/>
              </a:rPr>
              <a:t>finale</a:t>
            </a:r>
            <a:r>
              <a:rPr b="0" i="0" lang="en-US" sz="2000" u="none" cap="none" strike="noStrike">
                <a:solidFill>
                  <a:schemeClr val="dk1"/>
                </a:solidFill>
                <a:latin typeface="TimesNewRoman"/>
                <a:ea typeface="TimesNewRoman"/>
                <a:cs typeface="TimesNewRoman"/>
                <a:sym typeface="TimesNewRoman"/>
              </a:rPr>
              <a:t> V</a:t>
            </a:r>
            <a:r>
              <a:rPr b="0" baseline="-25000" i="0" lang="en-US" sz="2000" u="none" cap="none" strike="noStrike">
                <a:solidFill>
                  <a:schemeClr val="dk1"/>
                </a:solidFill>
                <a:latin typeface="TimesNewRoman"/>
                <a:ea typeface="TimesNewRoman"/>
                <a:cs typeface="TimesNewRoman"/>
                <a:sym typeface="TimesNewRoman"/>
              </a:rPr>
              <a:t>final</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9" name="Shape 319"/>
        <p:cNvGrpSpPr/>
        <p:nvPr/>
      </p:nvGrpSpPr>
      <p:grpSpPr>
        <a:xfrm>
          <a:off x="0" y="0"/>
          <a:ext cx="0" cy="0"/>
          <a:chOff x="0" y="0"/>
          <a:chExt cx="0" cy="0"/>
        </a:xfrm>
      </p:grpSpPr>
      <p:sp>
        <p:nvSpPr>
          <p:cNvPr id="320" name="Shape 320"/>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L'analyse gravimétrique</a:t>
            </a:r>
            <a:endParaRPr/>
          </a:p>
        </p:txBody>
      </p:sp>
      <p:sp>
        <p:nvSpPr>
          <p:cNvPr id="321" name="Shape 321"/>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l'analyse gravimétrique est une méthode analytique basée sur la mesure de la masse d'un précipité qu'on forme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pour être précis, la réaction de précipitation doit être complète, i.e., le précipité qu'on forme doit être très peu soluble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par exemple, pour savoir la quantité de Cl</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en solution, on ajouterait un excès de AgNO</a:t>
            </a:r>
            <a:r>
              <a:rPr b="0" baseline="-25000" i="0" lang="en-US" sz="2000" u="none" cap="none" strike="noStrike">
                <a:solidFill>
                  <a:schemeClr val="dk1"/>
                </a:solidFill>
                <a:latin typeface="TimesNewRoman"/>
                <a:ea typeface="TimesNewRoman"/>
                <a:cs typeface="TimesNewRoman"/>
                <a:sym typeface="TimesNewRoman"/>
              </a:rPr>
              <a:t>3</a:t>
            </a:r>
            <a:r>
              <a:rPr b="0" i="0" lang="en-US" sz="2000" u="none" cap="none" strike="noStrike">
                <a:solidFill>
                  <a:schemeClr val="dk1"/>
                </a:solidFill>
                <a:latin typeface="TimesNewRoman"/>
                <a:ea typeface="TimesNewRoman"/>
                <a:cs typeface="TimesNewRoman"/>
                <a:sym typeface="TimesNewRoman"/>
              </a:rPr>
              <a:t> à la solution pour produire le précipité AgCl(s)</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si on pèse la quantité de AgCl(s) produit, on peut calculer la quantité de Cl</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(aq) qui était en solution</a:t>
            </a:r>
            <a:endParaRPr/>
          </a:p>
        </p:txBody>
      </p:sp>
      <p:pic>
        <p:nvPicPr>
          <p:cNvPr id="322" name="Shape 322"/>
          <p:cNvPicPr preferRelativeResize="0"/>
          <p:nvPr/>
        </p:nvPicPr>
        <p:blipFill rotWithShape="1">
          <a:blip r:embed="rId3">
            <a:alphaModFix/>
          </a:blip>
          <a:srcRect b="0" l="0" r="0" t="0"/>
          <a:stretch/>
        </p:blipFill>
        <p:spPr>
          <a:xfrm>
            <a:off x="2971800" y="4191000"/>
            <a:ext cx="3276600" cy="36195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6" name="Shape 326"/>
        <p:cNvGrpSpPr/>
        <p:nvPr/>
      </p:nvGrpSpPr>
      <p:grpSpPr>
        <a:xfrm>
          <a:off x="0" y="0"/>
          <a:ext cx="0" cy="0"/>
          <a:chOff x="0" y="0"/>
          <a:chExt cx="0" cy="0"/>
        </a:xfrm>
      </p:grpSpPr>
      <p:sp>
        <p:nvSpPr>
          <p:cNvPr id="327" name="Shape 327"/>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L'analyse gravimétrique</a:t>
            </a:r>
            <a:endParaRPr/>
          </a:p>
        </p:txBody>
      </p:sp>
      <p:sp>
        <p:nvSpPr>
          <p:cNvPr id="328" name="Shape 328"/>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Un échantillon de 0.3220 g d'un composé ionique contenant des ions bromure (Br</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est dissout dans de l'eau et mis en présence de AgNO</a:t>
            </a:r>
            <a:r>
              <a:rPr b="0" baseline="-25000" i="0" lang="en-US" sz="2000" u="none" cap="none" strike="noStrike">
                <a:solidFill>
                  <a:schemeClr val="dk1"/>
                </a:solidFill>
                <a:latin typeface="TimesNewRoman"/>
                <a:ea typeface="TimesNewRoman"/>
                <a:cs typeface="TimesNewRoman"/>
                <a:sym typeface="TimesNewRoman"/>
              </a:rPr>
              <a:t>3</a:t>
            </a:r>
            <a:r>
              <a:rPr b="0" i="0" lang="en-US" sz="2000" u="none" cap="none" strike="noStrike">
                <a:solidFill>
                  <a:schemeClr val="dk1"/>
                </a:solidFill>
                <a:latin typeface="TimesNewRoman"/>
                <a:ea typeface="TimesNewRoman"/>
                <a:cs typeface="TimesNewRoman"/>
                <a:sym typeface="TimesNewRoman"/>
              </a:rPr>
              <a:t> en excès.  Si la masse du précipité de AgBr(s) formé est de 0.6964 g, quel est le pourcentage massique de Br dans le composé initial?</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On a formé 0.6964 g de AgBr, soit																											 </a:t>
            </a:r>
            <a:endParaRPr/>
          </a:p>
          <a:p>
            <a:pPr indent="-342900" lvl="0" marL="342900" marR="0" rtl="0" algn="l">
              <a:lnSpc>
                <a:spcPct val="100000"/>
              </a:lnSpc>
              <a:spcBef>
                <a:spcPts val="400"/>
              </a:spcBef>
              <a:spcAft>
                <a:spcPts val="0"/>
              </a:spcAft>
              <a:buClr>
                <a:schemeClr val="dk1"/>
              </a:buClr>
              <a:buSzPts val="2000"/>
              <a:buFont typeface="TimesNewRoman"/>
              <a:buNone/>
            </a:pPr>
            <a:r>
              <a:rPr b="0" i="0" lang="en-US" sz="2000" u="none" cap="none" strike="noStrike">
                <a:solidFill>
                  <a:schemeClr val="dk1"/>
                </a:solidFill>
                <a:latin typeface="TimesNewRoman"/>
                <a:ea typeface="TimesNewRoman"/>
                <a:cs typeface="TimesNewRoman"/>
                <a:sym typeface="TimesNewRoman"/>
              </a:rPr>
              <a:t>								              On avait donc 0.003708 mol de Br</a:t>
            </a:r>
            <a:r>
              <a:rPr b="0" baseline="30000" i="0" lang="en-US" sz="2000" u="none" cap="none" strike="noStrike">
                <a:solidFill>
                  <a:schemeClr val="dk1"/>
                </a:solidFill>
                <a:latin typeface="TimesNewRoman"/>
                <a:ea typeface="TimesNewRoman"/>
                <a:cs typeface="TimesNewRoman"/>
                <a:sym typeface="TimesNewRoman"/>
              </a:rPr>
              <a:t>-</a:t>
            </a:r>
            <a:r>
              <a:rPr b="0" i="0" lang="en-US" sz="2000" u="none" cap="none" strike="noStrike">
                <a:solidFill>
                  <a:schemeClr val="dk1"/>
                </a:solidFill>
                <a:latin typeface="TimesNewRoman"/>
                <a:ea typeface="TimesNewRoman"/>
                <a:cs typeface="TimesNewRoman"/>
                <a:sym typeface="TimesNewRoman"/>
              </a:rPr>
              <a:t> en solution, soit                 (0.003708 mol)(79.90 g/mol) = 0.2963 g.  Le pourcentage massique du Br dans le composé initial est donc</a:t>
            </a:r>
            <a:endParaRPr/>
          </a:p>
        </p:txBody>
      </p:sp>
      <p:pic>
        <p:nvPicPr>
          <p:cNvPr id="329" name="Shape 329"/>
          <p:cNvPicPr preferRelativeResize="0"/>
          <p:nvPr/>
        </p:nvPicPr>
        <p:blipFill rotWithShape="1">
          <a:blip r:embed="rId3">
            <a:alphaModFix/>
          </a:blip>
          <a:srcRect b="0" l="0" r="0" t="0"/>
          <a:stretch/>
        </p:blipFill>
        <p:spPr>
          <a:xfrm>
            <a:off x="1692275" y="3644900"/>
            <a:ext cx="6048375" cy="854075"/>
          </a:xfrm>
          <a:prstGeom prst="rect">
            <a:avLst/>
          </a:prstGeom>
          <a:noFill/>
          <a:ln>
            <a:noFill/>
          </a:ln>
        </p:spPr>
      </p:pic>
      <p:pic>
        <p:nvPicPr>
          <p:cNvPr id="330" name="Shape 330"/>
          <p:cNvPicPr preferRelativeResize="0"/>
          <p:nvPr/>
        </p:nvPicPr>
        <p:blipFill rotWithShape="1">
          <a:blip r:embed="rId4">
            <a:alphaModFix/>
          </a:blip>
          <a:srcRect b="0" l="0" r="0" t="0"/>
          <a:stretch/>
        </p:blipFill>
        <p:spPr>
          <a:xfrm>
            <a:off x="3419475" y="5805487"/>
            <a:ext cx="2667000" cy="65246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4" name="Shape 334"/>
        <p:cNvGrpSpPr/>
        <p:nvPr/>
      </p:nvGrpSpPr>
      <p:grpSpPr>
        <a:xfrm>
          <a:off x="0" y="0"/>
          <a:ext cx="0" cy="0"/>
          <a:chOff x="0" y="0"/>
          <a:chExt cx="0" cy="0"/>
        </a:xfrm>
      </p:grpSpPr>
      <p:sp>
        <p:nvSpPr>
          <p:cNvPr id="335" name="Shape 335"/>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titrages acido-basiques</a:t>
            </a:r>
            <a:endParaRPr/>
          </a:p>
        </p:txBody>
      </p:sp>
      <p:sp>
        <p:nvSpPr>
          <p:cNvPr id="336" name="Shape 336"/>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dans un titrage, une solution d'une concentration précise (la solution standard) est graduellement ajoutée à une solution de concentration inconnue jusqu'à ce que la réaction chimique entre les deux solutions soit complétée, i.e., on a atteint le point d'équivalence</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228600" lvl="2" marL="11430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déterminé à l'aide d'un indicateur</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si on connaît les volumes exacts de solution standard et inconnue, on peut déterminer la concentration de la solution inconnue</a:t>
            </a:r>
            <a:endParaRPr/>
          </a:p>
        </p:txBody>
      </p:sp>
      <p:pic>
        <p:nvPicPr>
          <p:cNvPr id="337" name="Shape 337"/>
          <p:cNvPicPr preferRelativeResize="0"/>
          <p:nvPr/>
        </p:nvPicPr>
        <p:blipFill rotWithShape="1">
          <a:blip r:embed="rId3">
            <a:alphaModFix/>
          </a:blip>
          <a:srcRect b="0" l="0" r="0" t="0"/>
          <a:stretch/>
        </p:blipFill>
        <p:spPr>
          <a:xfrm>
            <a:off x="2484437" y="4581525"/>
            <a:ext cx="3760787" cy="13303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1" name="Shape 341"/>
        <p:cNvGrpSpPr/>
        <p:nvPr/>
      </p:nvGrpSpPr>
      <p:grpSpPr>
        <a:xfrm>
          <a:off x="0" y="0"/>
          <a:ext cx="0" cy="0"/>
          <a:chOff x="0" y="0"/>
          <a:chExt cx="0" cy="0"/>
        </a:xfrm>
      </p:grpSpPr>
      <p:sp>
        <p:nvSpPr>
          <p:cNvPr id="342" name="Shape 342"/>
          <p:cNvSpPr txBox="1"/>
          <p:nvPr>
            <p:ph type="title"/>
          </p:nvPr>
        </p:nvSpPr>
        <p:spPr>
          <a:xfrm>
            <a:off x="6096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titrages acido-basiques</a:t>
            </a:r>
            <a:endParaRPr/>
          </a:p>
        </p:txBody>
      </p:sp>
      <p:sp>
        <p:nvSpPr>
          <p:cNvPr id="343" name="Shape 343"/>
          <p:cNvSpPr txBox="1"/>
          <p:nvPr>
            <p:ph idx="1" type="body"/>
          </p:nvPr>
        </p:nvSpPr>
        <p:spPr>
          <a:xfrm>
            <a:off x="6858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Quelle est la concentration d'une solution d'acide acétique (CH</a:t>
            </a:r>
            <a:r>
              <a:rPr b="0" baseline="-25000" i="0" lang="en-US" sz="2000" u="none" cap="none" strike="noStrike">
                <a:solidFill>
                  <a:schemeClr val="dk1"/>
                </a:solidFill>
                <a:latin typeface="TimesNewRoman"/>
                <a:ea typeface="TimesNewRoman"/>
                <a:cs typeface="TimesNewRoman"/>
                <a:sym typeface="TimesNewRoman"/>
              </a:rPr>
              <a:t>3</a:t>
            </a:r>
            <a:r>
              <a:rPr b="0" i="0" lang="en-US" sz="2000" u="none" cap="none" strike="noStrike">
                <a:solidFill>
                  <a:schemeClr val="dk1"/>
                </a:solidFill>
                <a:latin typeface="TimesNewRoman"/>
                <a:ea typeface="TimesNewRoman"/>
                <a:cs typeface="TimesNewRoman"/>
                <a:sym typeface="TimesNewRoman"/>
              </a:rPr>
              <a:t>COOH) si son volume est 50.0 mL et qu'on a besoin de 27.2 mL d'une solution standard de NaOH à 0.245 mol/L pour la neutraliser?</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a:t>
            </a:r>
            <a:endParaRPr/>
          </a:p>
        </p:txBody>
      </p:sp>
      <p:pic>
        <p:nvPicPr>
          <p:cNvPr id="344" name="Shape 344"/>
          <p:cNvPicPr preferRelativeResize="0"/>
          <p:nvPr/>
        </p:nvPicPr>
        <p:blipFill rotWithShape="1">
          <a:blip r:embed="rId3">
            <a:alphaModFix/>
          </a:blip>
          <a:srcRect b="0" l="0" r="0" t="0"/>
          <a:stretch/>
        </p:blipFill>
        <p:spPr>
          <a:xfrm>
            <a:off x="2627312" y="2852737"/>
            <a:ext cx="4425950" cy="291623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8" name="Shape 348"/>
        <p:cNvGrpSpPr/>
        <p:nvPr/>
      </p:nvGrpSpPr>
      <p:grpSpPr>
        <a:xfrm>
          <a:off x="0" y="0"/>
          <a:ext cx="0" cy="0"/>
          <a:chOff x="0" y="0"/>
          <a:chExt cx="0" cy="0"/>
        </a:xfrm>
      </p:grpSpPr>
      <p:sp>
        <p:nvSpPr>
          <p:cNvPr id="349" name="Shape 349"/>
          <p:cNvSpPr txBox="1"/>
          <p:nvPr>
            <p:ph type="title"/>
          </p:nvPr>
        </p:nvSpPr>
        <p:spPr>
          <a:xfrm>
            <a:off x="685800" y="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NewRoman"/>
              <a:buNone/>
            </a:pPr>
            <a:r>
              <a:rPr b="0" i="0" lang="en-US" sz="3600" u="sng" cap="none" strike="noStrike">
                <a:solidFill>
                  <a:schemeClr val="dk2"/>
                </a:solidFill>
                <a:latin typeface="TimesNewRoman"/>
                <a:ea typeface="TimesNewRoman"/>
                <a:cs typeface="TimesNewRoman"/>
                <a:sym typeface="TimesNewRoman"/>
              </a:rPr>
              <a:t>Les titrages acido-basiques</a:t>
            </a:r>
            <a:endParaRPr/>
          </a:p>
        </p:txBody>
      </p:sp>
      <p:sp>
        <p:nvSpPr>
          <p:cNvPr id="350" name="Shape 350"/>
          <p:cNvSpPr txBox="1"/>
          <p:nvPr>
            <p:ph idx="1" type="body"/>
          </p:nvPr>
        </p:nvSpPr>
        <p:spPr>
          <a:xfrm>
            <a:off x="685800" y="1143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Exemple:  Combien de millilitres d'une solution de H</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SO</a:t>
            </a:r>
            <a:r>
              <a:rPr b="0" baseline="-25000" i="0" lang="en-US" sz="2000" u="none" cap="none" strike="noStrike">
                <a:solidFill>
                  <a:schemeClr val="dk1"/>
                </a:solidFill>
                <a:latin typeface="TimesNewRoman"/>
                <a:ea typeface="TimesNewRoman"/>
                <a:cs typeface="TimesNewRoman"/>
                <a:sym typeface="TimesNewRoman"/>
              </a:rPr>
              <a:t>4</a:t>
            </a:r>
            <a:r>
              <a:rPr b="0" i="0" lang="en-US" sz="2000" u="none" cap="none" strike="noStrike">
                <a:solidFill>
                  <a:schemeClr val="dk1"/>
                </a:solidFill>
                <a:latin typeface="TimesNewRoman"/>
                <a:ea typeface="TimesNewRoman"/>
                <a:cs typeface="TimesNewRoman"/>
                <a:sym typeface="TimesNewRoman"/>
              </a:rPr>
              <a:t> à 1.28 mol/L sont nécessaires pour neutraliser 60.2 mL d'une solution de KOH à 0.427 mol/L?</a:t>
            </a:r>
            <a:endParaRPr/>
          </a:p>
          <a:p>
            <a:pPr indent="-215900" lvl="0" marL="342900" marR="0" rtl="0" algn="l">
              <a:lnSpc>
                <a:spcPct val="100000"/>
              </a:lnSpc>
              <a:spcBef>
                <a:spcPts val="400"/>
              </a:spcBef>
              <a:spcAft>
                <a:spcPts val="0"/>
              </a:spcAft>
              <a:buClr>
                <a:schemeClr val="dk1"/>
              </a:buClr>
              <a:buSzPts val="2000"/>
              <a:buFont typeface="TimesNewRoman"/>
              <a:buNone/>
            </a:pPr>
            <a:r>
              <a:t/>
            </a:r>
            <a:endParaRPr b="0" i="0" sz="2000" u="none" cap="none" strike="noStrike">
              <a:solidFill>
                <a:schemeClr val="dk1"/>
              </a:solidFill>
              <a:latin typeface="TimesNewRoman"/>
              <a:ea typeface="TimesNewRoman"/>
              <a:cs typeface="TimesNewRoman"/>
              <a:sym typeface="TimesNewRoman"/>
            </a:endParaRPr>
          </a:p>
          <a:p>
            <a:pPr indent="-342900" lvl="0" marL="342900" marR="0" rtl="0" algn="l">
              <a:lnSpc>
                <a:spcPct val="100000"/>
              </a:lnSpc>
              <a:spcBef>
                <a:spcPts val="400"/>
              </a:spcBef>
              <a:spcAft>
                <a:spcPts val="0"/>
              </a:spcAft>
              <a:buClr>
                <a:schemeClr val="dk1"/>
              </a:buClr>
              <a:buSzPts val="2000"/>
              <a:buFont typeface="TimesNewRoman"/>
              <a:buChar char="•"/>
            </a:pPr>
            <a:r>
              <a:rPr b="0" i="0" lang="en-US" sz="2000" u="none" cap="none" strike="noStrike">
                <a:solidFill>
                  <a:schemeClr val="dk1"/>
                </a:solidFill>
                <a:latin typeface="TimesNewRoman"/>
                <a:ea typeface="TimesNewRoman"/>
                <a:cs typeface="TimesNewRoman"/>
                <a:sym typeface="TimesNewRoman"/>
              </a:rPr>
              <a:t>Solution:	N.B. H</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SO</a:t>
            </a:r>
            <a:r>
              <a:rPr b="0" baseline="-25000" i="0" lang="en-US" sz="2000" u="none" cap="none" strike="noStrike">
                <a:solidFill>
                  <a:schemeClr val="dk1"/>
                </a:solidFill>
                <a:latin typeface="TimesNewRoman"/>
                <a:ea typeface="TimesNewRoman"/>
                <a:cs typeface="TimesNewRoman"/>
                <a:sym typeface="TimesNewRoman"/>
              </a:rPr>
              <a:t>4</a:t>
            </a:r>
            <a:r>
              <a:rPr b="0" i="0" lang="en-US" sz="2000" u="none" cap="none" strike="noStrike">
                <a:solidFill>
                  <a:schemeClr val="dk1"/>
                </a:solidFill>
                <a:latin typeface="TimesNewRoman"/>
                <a:ea typeface="TimesNewRoman"/>
                <a:cs typeface="TimesNewRoman"/>
                <a:sym typeface="TimesNewRoman"/>
              </a:rPr>
              <a:t> est un diacide, donc 2 moles de KOH sont				stoechiométriquement équivalentes à 1 mole de H</a:t>
            </a:r>
            <a:r>
              <a:rPr b="0" baseline="-25000" i="0" lang="en-US" sz="2000" u="none" cap="none" strike="noStrike">
                <a:solidFill>
                  <a:schemeClr val="dk1"/>
                </a:solidFill>
                <a:latin typeface="TimesNewRoman"/>
                <a:ea typeface="TimesNewRoman"/>
                <a:cs typeface="TimesNewRoman"/>
                <a:sym typeface="TimesNewRoman"/>
              </a:rPr>
              <a:t>2</a:t>
            </a:r>
            <a:r>
              <a:rPr b="0" i="0" lang="en-US" sz="2000" u="none" cap="none" strike="noStrike">
                <a:solidFill>
                  <a:schemeClr val="dk1"/>
                </a:solidFill>
                <a:latin typeface="TimesNewRoman"/>
                <a:ea typeface="TimesNewRoman"/>
                <a:cs typeface="TimesNewRoman"/>
                <a:sym typeface="TimesNewRoman"/>
              </a:rPr>
              <a:t>SO</a:t>
            </a:r>
            <a:r>
              <a:rPr b="0" baseline="-25000" i="0" lang="en-US" sz="2000" u="none" cap="none" strike="noStrike">
                <a:solidFill>
                  <a:schemeClr val="dk1"/>
                </a:solidFill>
                <a:latin typeface="TimesNewRoman"/>
                <a:ea typeface="TimesNewRoman"/>
                <a:cs typeface="TimesNewRoman"/>
                <a:sym typeface="TimesNewRoman"/>
              </a:rPr>
              <a:t>4</a:t>
            </a:r>
            <a:r>
              <a:rPr b="0" i="0" lang="en-US" sz="2000" u="none" cap="none" strike="noStrike">
                <a:solidFill>
                  <a:schemeClr val="dk1"/>
                </a:solidFill>
                <a:latin typeface="TimesNewRoman"/>
                <a:ea typeface="TimesNewRoman"/>
                <a:cs typeface="TimesNewRoman"/>
                <a:sym typeface="TimesNewRoman"/>
              </a:rPr>
              <a:t>.</a:t>
            </a:r>
            <a:endParaRPr/>
          </a:p>
        </p:txBody>
      </p:sp>
      <p:pic>
        <p:nvPicPr>
          <p:cNvPr id="351" name="Shape 351"/>
          <p:cNvPicPr preferRelativeResize="0"/>
          <p:nvPr/>
        </p:nvPicPr>
        <p:blipFill rotWithShape="1">
          <a:blip r:embed="rId3">
            <a:alphaModFix/>
          </a:blip>
          <a:srcRect b="0" l="0" r="0" t="0"/>
          <a:stretch/>
        </p:blipFill>
        <p:spPr>
          <a:xfrm>
            <a:off x="1979612" y="3357562"/>
            <a:ext cx="5522912" cy="286543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