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5430" r:id="rId1"/>
  </p:sldMasterIdLst>
  <p:notesMasterIdLst>
    <p:notesMasterId r:id="rId59"/>
  </p:notesMasterIdLst>
  <p:handoutMasterIdLst>
    <p:handoutMasterId r:id="rId60"/>
  </p:handoutMasterIdLst>
  <p:sldIdLst>
    <p:sldId id="530" r:id="rId2"/>
    <p:sldId id="532" r:id="rId3"/>
    <p:sldId id="533" r:id="rId4"/>
    <p:sldId id="534" r:id="rId5"/>
    <p:sldId id="535" r:id="rId6"/>
    <p:sldId id="542" r:id="rId7"/>
    <p:sldId id="536" r:id="rId8"/>
    <p:sldId id="545" r:id="rId9"/>
    <p:sldId id="543" r:id="rId10"/>
    <p:sldId id="544" r:id="rId11"/>
    <p:sldId id="546" r:id="rId12"/>
    <p:sldId id="547" r:id="rId13"/>
    <p:sldId id="548" r:id="rId14"/>
    <p:sldId id="549" r:id="rId15"/>
    <p:sldId id="550" r:id="rId16"/>
    <p:sldId id="551" r:id="rId17"/>
    <p:sldId id="552" r:id="rId18"/>
    <p:sldId id="538" r:id="rId19"/>
    <p:sldId id="553" r:id="rId20"/>
    <p:sldId id="555" r:id="rId21"/>
    <p:sldId id="557" r:id="rId22"/>
    <p:sldId id="556" r:id="rId23"/>
    <p:sldId id="539" r:id="rId24"/>
    <p:sldId id="558" r:id="rId25"/>
    <p:sldId id="559" r:id="rId26"/>
    <p:sldId id="560" r:id="rId27"/>
    <p:sldId id="561" r:id="rId28"/>
    <p:sldId id="562" r:id="rId29"/>
    <p:sldId id="564" r:id="rId30"/>
    <p:sldId id="565" r:id="rId31"/>
    <p:sldId id="566" r:id="rId32"/>
    <p:sldId id="567" r:id="rId33"/>
    <p:sldId id="568" r:id="rId34"/>
    <p:sldId id="569" r:id="rId35"/>
    <p:sldId id="570" r:id="rId36"/>
    <p:sldId id="571" r:id="rId37"/>
    <p:sldId id="540" r:id="rId38"/>
    <p:sldId id="572" r:id="rId39"/>
    <p:sldId id="573" r:id="rId40"/>
    <p:sldId id="574" r:id="rId41"/>
    <p:sldId id="575" r:id="rId42"/>
    <p:sldId id="576" r:id="rId43"/>
    <p:sldId id="577" r:id="rId44"/>
    <p:sldId id="578" r:id="rId45"/>
    <p:sldId id="579" r:id="rId46"/>
    <p:sldId id="580" r:id="rId47"/>
    <p:sldId id="581" r:id="rId48"/>
    <p:sldId id="582" r:id="rId49"/>
    <p:sldId id="541" r:id="rId50"/>
    <p:sldId id="583" r:id="rId51"/>
    <p:sldId id="584" r:id="rId52"/>
    <p:sldId id="585" r:id="rId53"/>
    <p:sldId id="586" r:id="rId54"/>
    <p:sldId id="587" r:id="rId55"/>
    <p:sldId id="588" r:id="rId56"/>
    <p:sldId id="589" r:id="rId57"/>
    <p:sldId id="531" r:id="rId58"/>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40">
          <p15:clr>
            <a:srgbClr val="A4A3A4"/>
          </p15:clr>
        </p15:guide>
        <p15:guide id="2" pos="28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gela Davis" initials="AD" lastIdx="6" clrIdx="0"/>
  <p:cmAuthor id="2" name="Meath, Cassidy" initials="CM" lastIdx="5"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00"/>
    <a:srgbClr val="3563AD"/>
    <a:srgbClr val="A20000"/>
    <a:srgbClr val="664E84"/>
    <a:srgbClr val="60497B"/>
    <a:srgbClr val="584371"/>
    <a:srgbClr val="953735"/>
    <a:srgbClr val="4031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8" d="100"/>
          <a:sy n="98" d="100"/>
        </p:scale>
        <p:origin x="1230" y="90"/>
      </p:cViewPr>
      <p:guideLst>
        <p:guide orient="horz" pos="240"/>
        <p:guide pos="288"/>
      </p:guideLst>
    </p:cSldViewPr>
  </p:slideViewPr>
  <p:outlineViewPr>
    <p:cViewPr>
      <p:scale>
        <a:sx n="33" d="100"/>
        <a:sy n="33" d="100"/>
      </p:scale>
      <p:origin x="21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00D3C272-8CAA-4511-B94F-58C4D550D2ED}"/>
              </a:ext>
            </a:extLst>
          </p:cNvPr>
          <p:cNvSpPr>
            <a:spLocks noChangeArrowheads="1"/>
          </p:cNvSpPr>
          <p:nvPr/>
        </p:nvSpPr>
        <p:spPr bwMode="auto">
          <a:xfrm>
            <a:off x="5541963" y="8521700"/>
            <a:ext cx="934809"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sz="1600" dirty="0">
                <a:latin typeface="Calibri" panose="020F0502020204030204" pitchFamily="34" charset="0"/>
              </a:rPr>
              <a:t>Page </a:t>
            </a:r>
            <a:fld id="{4B4D698F-6193-4B54-BA30-8D42709B9838}" type="slidenum">
              <a:rPr lang="en-US" altLang="en-US" sz="1600">
                <a:latin typeface="Calibri" panose="020F0502020204030204" pitchFamily="34" charset="0"/>
              </a:rPr>
              <a:pPr/>
              <a:t>‹#›</a:t>
            </a:fld>
            <a:r>
              <a:rPr lang="en-US" altLang="en-US" sz="1600" dirty="0">
                <a:latin typeface="Calibri" panose="020F0502020204030204" pitchFamily="34" charset="0"/>
              </a:rPr>
              <a:t> </a:t>
            </a:r>
          </a:p>
        </p:txBody>
      </p:sp>
    </p:spTree>
    <p:extLst>
      <p:ext uri="{BB962C8B-B14F-4D97-AF65-F5344CB8AC3E}">
        <p14:creationId xmlns:p14="http://schemas.microsoft.com/office/powerpoint/2010/main" val="9263150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BB4221A8-F063-42C7-A9D4-0023ECE427C0}"/>
              </a:ext>
            </a:extLst>
          </p:cNvPr>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03427" name="Rectangle 3">
            <a:extLst>
              <a:ext uri="{FF2B5EF4-FFF2-40B4-BE49-F238E27FC236}">
                <a16:creationId xmlns:a16="http://schemas.microsoft.com/office/drawing/2014/main" id="{B7EC2D39-7DDC-4CA1-BAED-9D85E9E39153}"/>
              </a:ext>
            </a:extLst>
          </p:cNvPr>
          <p:cNvSpPr>
            <a:spLocks noGrp="1" noRot="1" noChangeAspect="1"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extLst>
      <p:ext uri="{BB962C8B-B14F-4D97-AF65-F5344CB8AC3E}">
        <p14:creationId xmlns:p14="http://schemas.microsoft.com/office/powerpoint/2010/main" val="22110199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MS PGothic"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Tree>
    <p:extLst>
      <p:ext uri="{BB962C8B-B14F-4D97-AF65-F5344CB8AC3E}">
        <p14:creationId xmlns:p14="http://schemas.microsoft.com/office/powerpoint/2010/main" val="1929769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hapter Opener: author at top">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160020" y="389467"/>
            <a:ext cx="9281160" cy="1479973"/>
          </a:xfrm>
          <a:prstGeom prst="rect">
            <a:avLst/>
          </a:prstGeom>
        </p:spPr>
        <p:txBody>
          <a:bodyPr anchor="b"/>
          <a:lstStyle>
            <a:lvl1pPr algn="ctr">
              <a:defRPr sz="651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Click to Edit Book Title</a:t>
            </a:r>
          </a:p>
        </p:txBody>
      </p:sp>
      <p:sp>
        <p:nvSpPr>
          <p:cNvPr id="6" name="Edition"/>
          <p:cNvSpPr>
            <a:spLocks noGrp="1"/>
          </p:cNvSpPr>
          <p:nvPr>
            <p:ph sz="quarter" idx="21" hasCustomPrompt="1"/>
          </p:nvPr>
        </p:nvSpPr>
        <p:spPr>
          <a:xfrm>
            <a:off x="160020" y="1875942"/>
            <a:ext cx="9281160" cy="650240"/>
          </a:xfrm>
          <a:prstGeom prst="rect">
            <a:avLst/>
          </a:prstGeom>
        </p:spPr>
        <p:txBody>
          <a:bodyPr/>
          <a:lstStyle>
            <a:lvl1pPr marL="0" indent="0" algn="ctr">
              <a:buFontTx/>
              <a:buNone/>
              <a:defRPr sz="3045" b="1" i="0" baseline="0">
                <a:latin typeface="Calibri" charset="0"/>
                <a:ea typeface="Calibri" charset="0"/>
                <a:cs typeface="Calibri" charset="0"/>
              </a:defRPr>
            </a:lvl1pPr>
          </a:lstStyle>
          <a:p>
            <a:pPr lvl="0"/>
            <a:r>
              <a:rPr lang="en-US" dirty="0"/>
              <a:t>Third Edition</a:t>
            </a:r>
          </a:p>
        </p:txBody>
      </p:sp>
      <p:sp>
        <p:nvSpPr>
          <p:cNvPr id="7" name="CN"/>
          <p:cNvSpPr>
            <a:spLocks noGrp="1"/>
          </p:cNvSpPr>
          <p:nvPr>
            <p:ph sz="quarter" idx="19" hasCustomPrompt="1"/>
          </p:nvPr>
        </p:nvSpPr>
        <p:spPr>
          <a:xfrm>
            <a:off x="160020" y="3982720"/>
            <a:ext cx="9281160" cy="568960"/>
          </a:xfrm>
          <a:prstGeom prst="rect">
            <a:avLst/>
          </a:prstGeom>
        </p:spPr>
        <p:txBody>
          <a:bodyPr/>
          <a:lstStyle>
            <a:lvl1pPr marL="0" indent="0" algn="ctr">
              <a:buNone/>
              <a:defRPr sz="4200" b="1" i="0" baseline="0">
                <a:solidFill>
                  <a:schemeClr val="accent1"/>
                </a:solidFill>
                <a:latin typeface="Calibri" charset="0"/>
                <a:ea typeface="Calibri" charset="0"/>
                <a:cs typeface="Calibri" charset="0"/>
              </a:defRPr>
            </a:lvl1pPr>
          </a:lstStyle>
          <a:p>
            <a:pPr lvl="0"/>
            <a:r>
              <a:rPr lang="en-US" dirty="0"/>
              <a:t>Chapter 1</a:t>
            </a:r>
          </a:p>
        </p:txBody>
      </p:sp>
      <p:sp>
        <p:nvSpPr>
          <p:cNvPr id="8" name="CT"/>
          <p:cNvSpPr>
            <a:spLocks noGrp="1"/>
          </p:cNvSpPr>
          <p:nvPr>
            <p:ph sz="quarter" idx="20" hasCustomPrompt="1"/>
          </p:nvPr>
        </p:nvSpPr>
        <p:spPr>
          <a:xfrm>
            <a:off x="160020" y="4551680"/>
            <a:ext cx="9281160" cy="2600960"/>
          </a:xfrm>
          <a:prstGeom prst="rect">
            <a:avLst/>
          </a:prstGeom>
        </p:spPr>
        <p:txBody>
          <a:bodyPr anchor="ctr"/>
          <a:lstStyle>
            <a:lvl1pPr marL="0" indent="0" algn="ctr">
              <a:buNone/>
              <a:defRPr sz="3990" b="0" i="0">
                <a:latin typeface="Calibri" charset="0"/>
                <a:ea typeface="Calibri" charset="0"/>
                <a:cs typeface="Calibri" charset="0"/>
              </a:defRPr>
            </a:lvl1pPr>
            <a:lvl2pPr marL="480060" indent="0" algn="ctr">
              <a:buNone/>
              <a:defRPr/>
            </a:lvl2pPr>
            <a:lvl3pPr marL="960120" indent="0" algn="ctr">
              <a:buNone/>
              <a:defRPr/>
            </a:lvl3pPr>
            <a:lvl4pPr marL="1440180" indent="0" algn="ctr">
              <a:buNone/>
              <a:defRPr/>
            </a:lvl4pPr>
            <a:lvl5pPr marL="1920240" indent="0" algn="ctr">
              <a:buNone/>
              <a:defRPr/>
            </a:lvl5pPr>
          </a:lstStyle>
          <a:p>
            <a:pPr lvl="0"/>
            <a:r>
              <a:rPr lang="en-US" dirty="0"/>
              <a:t>Click to Edit Chapter Title</a:t>
            </a:r>
          </a:p>
        </p:txBody>
      </p:sp>
      <p:sp>
        <p:nvSpPr>
          <p:cNvPr id="9" name="Author"/>
          <p:cNvSpPr>
            <a:spLocks noGrp="1"/>
          </p:cNvSpPr>
          <p:nvPr>
            <p:ph sz="quarter" idx="22" hasCustomPrompt="1"/>
          </p:nvPr>
        </p:nvSpPr>
        <p:spPr>
          <a:xfrm>
            <a:off x="160020" y="2519680"/>
            <a:ext cx="9281160" cy="731520"/>
          </a:xfrm>
          <a:prstGeom prst="rect">
            <a:avLst/>
          </a:prstGeom>
        </p:spPr>
        <p:txBody>
          <a:bodyPr/>
          <a:lstStyle>
            <a:lvl1pPr marL="0" indent="0" algn="ctr">
              <a:buFontTx/>
              <a:buNone/>
              <a:defRPr baseline="0">
                <a:solidFill>
                  <a:schemeClr val="accent2"/>
                </a:solidFill>
                <a:latin typeface="Calibri" charset="0"/>
                <a:ea typeface="Calibri" charset="0"/>
                <a:cs typeface="Calibri" charset="0"/>
              </a:defRPr>
            </a:lvl1pPr>
            <a:lvl2pPr marL="480060" indent="0">
              <a:buFontTx/>
              <a:buNone/>
              <a:defRPr/>
            </a:lvl2pPr>
            <a:lvl3pPr marL="960120" indent="0">
              <a:buFontTx/>
              <a:buNone/>
              <a:defRPr/>
            </a:lvl3pPr>
            <a:lvl4pPr marL="1440180" indent="0">
              <a:buFontTx/>
              <a:buNone/>
              <a:defRPr/>
            </a:lvl4pPr>
            <a:lvl5pPr marL="1920240" indent="0">
              <a:buFontTx/>
              <a:buNone/>
              <a:defRPr/>
            </a:lvl5pPr>
          </a:lstStyle>
          <a:p>
            <a:pPr lvl="0"/>
            <a:r>
              <a:rPr lang="en-US" dirty="0">
                <a:latin typeface="Calibri" charset="0"/>
                <a:ea typeface="Calibri" charset="0"/>
                <a:cs typeface="Calibri" charset="0"/>
              </a:rPr>
              <a:t>David Klein</a:t>
            </a:r>
            <a:endParaRPr lang="en-US" dirty="0"/>
          </a:p>
        </p:txBody>
      </p:sp>
      <p:sp>
        <p:nvSpPr>
          <p:cNvPr id="13" name="Rectangle 12"/>
          <p:cNvSpPr/>
          <p:nvPr userDrawn="1"/>
        </p:nvSpPr>
        <p:spPr>
          <a:xfrm>
            <a:off x="0" y="3251200"/>
            <a:ext cx="9601200" cy="4876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5316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hapter Opener: author at bottom">
    <p:spTree>
      <p:nvGrpSpPr>
        <p:cNvPr id="1" name=""/>
        <p:cNvGrpSpPr/>
        <p:nvPr/>
      </p:nvGrpSpPr>
      <p:grpSpPr>
        <a:xfrm>
          <a:off x="0" y="0"/>
          <a:ext cx="0" cy="0"/>
          <a:chOff x="0" y="0"/>
          <a:chExt cx="0" cy="0"/>
        </a:xfrm>
      </p:grpSpPr>
      <p:sp>
        <p:nvSpPr>
          <p:cNvPr id="5" name="CN"/>
          <p:cNvSpPr>
            <a:spLocks noGrp="1"/>
          </p:cNvSpPr>
          <p:nvPr>
            <p:ph sz="quarter" idx="19" hasCustomPrompt="1"/>
          </p:nvPr>
        </p:nvSpPr>
        <p:spPr>
          <a:xfrm>
            <a:off x="160020" y="243840"/>
            <a:ext cx="9281160" cy="568960"/>
          </a:xfrm>
          <a:prstGeom prst="rect">
            <a:avLst/>
          </a:prstGeom>
        </p:spPr>
        <p:txBody>
          <a:bodyPr/>
          <a:lstStyle>
            <a:lvl1pPr marL="0" indent="0" algn="ctr">
              <a:buNone/>
              <a:defRPr sz="4200" b="1" i="0" baseline="0">
                <a:solidFill>
                  <a:schemeClr val="accent1"/>
                </a:solidFill>
                <a:latin typeface="Calibri" charset="0"/>
                <a:ea typeface="Calibri" charset="0"/>
                <a:cs typeface="Calibri" charset="0"/>
              </a:defRPr>
            </a:lvl1pPr>
          </a:lstStyle>
          <a:p>
            <a:pPr lvl="0"/>
            <a:r>
              <a:rPr lang="en-US" dirty="0"/>
              <a:t>Chapter 1</a:t>
            </a:r>
          </a:p>
        </p:txBody>
      </p:sp>
      <p:sp>
        <p:nvSpPr>
          <p:cNvPr id="6" name="CT"/>
          <p:cNvSpPr>
            <a:spLocks noGrp="1"/>
          </p:cNvSpPr>
          <p:nvPr>
            <p:ph sz="quarter" idx="20" hasCustomPrompt="1"/>
          </p:nvPr>
        </p:nvSpPr>
        <p:spPr>
          <a:xfrm>
            <a:off x="160020" y="812800"/>
            <a:ext cx="9281160" cy="2438400"/>
          </a:xfrm>
          <a:prstGeom prst="rect">
            <a:avLst/>
          </a:prstGeom>
        </p:spPr>
        <p:txBody>
          <a:bodyPr anchor="ctr"/>
          <a:lstStyle>
            <a:lvl1pPr marL="0" indent="0" algn="ctr">
              <a:buNone/>
              <a:defRPr sz="3990" b="0" i="0">
                <a:latin typeface="Calibri" charset="0"/>
                <a:ea typeface="Calibri" charset="0"/>
                <a:cs typeface="Calibri" charset="0"/>
              </a:defRPr>
            </a:lvl1pPr>
            <a:lvl2pPr marL="480060" indent="0" algn="ctr">
              <a:buNone/>
              <a:defRPr/>
            </a:lvl2pPr>
            <a:lvl3pPr marL="960120" indent="0" algn="ctr">
              <a:buNone/>
              <a:defRPr/>
            </a:lvl3pPr>
            <a:lvl4pPr marL="1440180" indent="0" algn="ctr">
              <a:buNone/>
              <a:defRPr/>
            </a:lvl4pPr>
            <a:lvl5pPr marL="1920240" indent="0" algn="ctr">
              <a:buNone/>
              <a:defRPr/>
            </a:lvl5pPr>
          </a:lstStyle>
          <a:p>
            <a:pPr lvl="0"/>
            <a:r>
              <a:rPr lang="en-US" dirty="0"/>
              <a:t>Click to Edit Chapter Title</a:t>
            </a:r>
          </a:p>
        </p:txBody>
      </p:sp>
      <p:sp>
        <p:nvSpPr>
          <p:cNvPr id="7" name="Title "/>
          <p:cNvSpPr>
            <a:spLocks noGrp="1"/>
          </p:cNvSpPr>
          <p:nvPr>
            <p:ph type="title" hasCustomPrompt="1"/>
          </p:nvPr>
        </p:nvSpPr>
        <p:spPr>
          <a:xfrm>
            <a:off x="160020" y="3738880"/>
            <a:ext cx="9281160" cy="1625600"/>
          </a:xfrm>
          <a:prstGeom prst="rect">
            <a:avLst/>
          </a:prstGeom>
        </p:spPr>
        <p:txBody>
          <a:bodyPr anchor="b"/>
          <a:lstStyle>
            <a:lvl1pPr algn="ctr">
              <a:defRPr sz="651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Click to Edit Book Title</a:t>
            </a:r>
          </a:p>
        </p:txBody>
      </p:sp>
      <p:sp>
        <p:nvSpPr>
          <p:cNvPr id="8" name="Edition"/>
          <p:cNvSpPr>
            <a:spLocks noGrp="1"/>
          </p:cNvSpPr>
          <p:nvPr>
            <p:ph sz="quarter" idx="21" hasCustomPrompt="1"/>
          </p:nvPr>
        </p:nvSpPr>
        <p:spPr>
          <a:xfrm>
            <a:off x="160020" y="5364480"/>
            <a:ext cx="9281160" cy="650240"/>
          </a:xfrm>
          <a:prstGeom prst="rect">
            <a:avLst/>
          </a:prstGeom>
        </p:spPr>
        <p:txBody>
          <a:bodyPr/>
          <a:lstStyle>
            <a:lvl1pPr marL="0" indent="0" algn="ctr">
              <a:buFontTx/>
              <a:buNone/>
              <a:defRPr sz="3045" b="1" i="0" baseline="0">
                <a:latin typeface="Calibri" charset="0"/>
                <a:ea typeface="Calibri" charset="0"/>
                <a:cs typeface="Calibri" charset="0"/>
              </a:defRPr>
            </a:lvl1pPr>
          </a:lstStyle>
          <a:p>
            <a:pPr lvl="0"/>
            <a:r>
              <a:rPr lang="en-US" dirty="0"/>
              <a:t>Third Edition</a:t>
            </a:r>
          </a:p>
        </p:txBody>
      </p:sp>
      <p:sp>
        <p:nvSpPr>
          <p:cNvPr id="9" name="Author"/>
          <p:cNvSpPr>
            <a:spLocks noGrp="1"/>
          </p:cNvSpPr>
          <p:nvPr>
            <p:ph sz="quarter" idx="22" hasCustomPrompt="1"/>
          </p:nvPr>
        </p:nvSpPr>
        <p:spPr>
          <a:xfrm>
            <a:off x="160020" y="6421120"/>
            <a:ext cx="9281160" cy="731520"/>
          </a:xfrm>
          <a:prstGeom prst="rect">
            <a:avLst/>
          </a:prstGeom>
        </p:spPr>
        <p:txBody>
          <a:bodyPr/>
          <a:lstStyle>
            <a:lvl1pPr marL="0" indent="0" algn="ctr">
              <a:buFontTx/>
              <a:buNone/>
              <a:defRPr baseline="0">
                <a:solidFill>
                  <a:schemeClr val="accent2"/>
                </a:solidFill>
                <a:latin typeface="Calibri" charset="0"/>
                <a:ea typeface="Calibri" charset="0"/>
                <a:cs typeface="Calibri" charset="0"/>
              </a:defRPr>
            </a:lvl1pPr>
            <a:lvl2pPr marL="480060" indent="0">
              <a:buFontTx/>
              <a:buNone/>
              <a:defRPr/>
            </a:lvl2pPr>
            <a:lvl3pPr marL="960120" indent="0">
              <a:buFontTx/>
              <a:buNone/>
              <a:defRPr/>
            </a:lvl3pPr>
            <a:lvl4pPr marL="1440180" indent="0">
              <a:buFontTx/>
              <a:buNone/>
              <a:defRPr/>
            </a:lvl4pPr>
            <a:lvl5pPr marL="1920240" indent="0">
              <a:buFontTx/>
              <a:buNone/>
              <a:defRPr/>
            </a:lvl5pPr>
          </a:lstStyle>
          <a:p>
            <a:pPr lvl="0"/>
            <a:r>
              <a:rPr lang="en-US" dirty="0">
                <a:latin typeface="Calibri" charset="0"/>
                <a:ea typeface="Calibri" charset="0"/>
                <a:cs typeface="Calibri" charset="0"/>
              </a:rPr>
              <a:t>David Klein</a:t>
            </a:r>
            <a:endParaRPr lang="en-US" dirty="0"/>
          </a:p>
        </p:txBody>
      </p:sp>
      <p:sp>
        <p:nvSpPr>
          <p:cNvPr id="10" name="Rectangle 9"/>
          <p:cNvSpPr/>
          <p:nvPr userDrawn="1"/>
        </p:nvSpPr>
        <p:spPr>
          <a:xfrm>
            <a:off x="0" y="3251200"/>
            <a:ext cx="9601200" cy="4876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0503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plus 1 column">
    <p:spTree>
      <p:nvGrpSpPr>
        <p:cNvPr id="1" name=""/>
        <p:cNvGrpSpPr/>
        <p:nvPr/>
      </p:nvGrpSpPr>
      <p:grpSpPr>
        <a:xfrm>
          <a:off x="0" y="0"/>
          <a:ext cx="0" cy="0"/>
          <a:chOff x="0" y="0"/>
          <a:chExt cx="0" cy="0"/>
        </a:xfrm>
      </p:grpSpPr>
      <p:sp>
        <p:nvSpPr>
          <p:cNvPr id="2" name="Title 1"/>
          <p:cNvSpPr>
            <a:spLocks noGrp="1"/>
          </p:cNvSpPr>
          <p:nvPr>
            <p:ph type="title"/>
          </p:nvPr>
        </p:nvSpPr>
        <p:spPr>
          <a:xfrm>
            <a:off x="290931" y="487680"/>
            <a:ext cx="8971122" cy="1040384"/>
          </a:xfrm>
          <a:prstGeom prst="rect">
            <a:avLst/>
          </a:prstGeom>
        </p:spPr>
        <p:txBody>
          <a:bodyPr>
            <a:normAutofit/>
          </a:bodyPr>
          <a:lstStyle>
            <a:lvl1pPr>
              <a:defRPr sz="4000" b="0" i="0">
                <a:solidFill>
                  <a:schemeClr val="accent1"/>
                </a:solidFill>
                <a:latin typeface="Calibri" charset="0"/>
                <a:ea typeface="Calibri" charset="0"/>
                <a:cs typeface="Calibri" charset="0"/>
              </a:defRPr>
            </a:lvl1pPr>
          </a:lstStyle>
          <a:p>
            <a:endParaRPr lang="en-US" dirty="0"/>
          </a:p>
        </p:txBody>
      </p:sp>
      <p:sp>
        <p:nvSpPr>
          <p:cNvPr id="13" name="Contents"/>
          <p:cNvSpPr>
            <a:spLocks noGrp="1"/>
          </p:cNvSpPr>
          <p:nvPr>
            <p:ph sz="quarter" idx="10" hasCustomPrompt="1"/>
          </p:nvPr>
        </p:nvSpPr>
        <p:spPr>
          <a:xfrm>
            <a:off x="320040" y="1869440"/>
            <a:ext cx="8961120" cy="4795520"/>
          </a:xfrm>
          <a:prstGeom prst="rect">
            <a:avLst/>
          </a:prstGeom>
        </p:spPr>
        <p:txBody>
          <a:bodyPr/>
          <a:lstStyle>
            <a:lvl1pPr marL="0" indent="0" algn="l">
              <a:buClr>
                <a:schemeClr val="accent2"/>
              </a:buClr>
              <a:buFontTx/>
              <a:buNone/>
              <a:tabLst/>
              <a:defRPr sz="2940" b="0" i="0" baseline="0">
                <a:latin typeface="Calibri" charset="0"/>
                <a:ea typeface="Calibri" charset="0"/>
                <a:cs typeface="Calibri" charset="0"/>
              </a:defRPr>
            </a:lvl1pPr>
            <a:lvl2pPr>
              <a:defRPr sz="2940" b="0" i="0">
                <a:latin typeface="Source Sans Pro" charset="0"/>
                <a:ea typeface="Source Sans Pro" charset="0"/>
                <a:cs typeface="Source Sans Pro" charset="0"/>
              </a:defRPr>
            </a:lvl2pPr>
            <a:lvl3pPr>
              <a:defRPr sz="2940" b="0" i="0">
                <a:latin typeface="Source Sans Pro" charset="0"/>
                <a:ea typeface="Source Sans Pro" charset="0"/>
                <a:cs typeface="Source Sans Pro" charset="0"/>
              </a:defRPr>
            </a:lvl3pPr>
            <a:lvl4pPr>
              <a:defRPr sz="2940" b="0" i="0">
                <a:latin typeface="Source Sans Pro" charset="0"/>
                <a:ea typeface="Source Sans Pro" charset="0"/>
                <a:cs typeface="Source Sans Pro" charset="0"/>
              </a:defRPr>
            </a:lvl4pPr>
            <a:lvl5pPr>
              <a:defRPr sz="2940" b="0" i="0">
                <a:latin typeface="Source Sans Pro" charset="0"/>
                <a:ea typeface="Source Sans Pro" charset="0"/>
                <a:cs typeface="Source Sans Pro" charset="0"/>
              </a:defRPr>
            </a:lvl5pPr>
          </a:lstStyle>
          <a:p>
            <a:pPr lvl="0"/>
            <a:r>
              <a:rPr lang="en-US" dirty="0"/>
              <a:t>Click to add text or image</a:t>
            </a:r>
          </a:p>
        </p:txBody>
      </p:sp>
      <p:sp>
        <p:nvSpPr>
          <p:cNvPr id="4" name="Slide Number Placeholder 3"/>
          <p:cNvSpPr>
            <a:spLocks noGrp="1"/>
          </p:cNvSpPr>
          <p:nvPr>
            <p:ph type="sldNum" sz="quarter" idx="12"/>
          </p:nvPr>
        </p:nvSpPr>
        <p:spPr/>
        <p:txBody>
          <a:bodyPr/>
          <a:lstStyle>
            <a:lvl1pPr>
              <a:defRPr b="0" i="0">
                <a:latin typeface="Calibri" charset="0"/>
                <a:ea typeface="Calibri" charset="0"/>
                <a:cs typeface="Calibri" charset="0"/>
              </a:defRPr>
            </a:lvl1pPr>
          </a:lstStyle>
          <a:p>
            <a:fld id="{67B19427-F580-D146-B60E-4CADEE75497F}" type="slidenum">
              <a:rPr lang="en-US" smtClean="0"/>
              <a:pPr/>
              <a:t>‹#›</a:t>
            </a:fld>
            <a:endParaRPr lang="en-US" dirty="0"/>
          </a:p>
        </p:txBody>
      </p:sp>
      <p:sp>
        <p:nvSpPr>
          <p:cNvPr id="3" name="Footer Placeholder 2"/>
          <p:cNvSpPr>
            <a:spLocks noGrp="1"/>
          </p:cNvSpPr>
          <p:nvPr>
            <p:ph type="ftr" sz="quarter" idx="11"/>
          </p:nvPr>
        </p:nvSpPr>
        <p:spPr/>
        <p:txBody>
          <a:bodyPr/>
          <a:lstStyle>
            <a:lvl1pPr>
              <a:defRPr b="0" i="0">
                <a:latin typeface="Calibri" charset="0"/>
                <a:ea typeface="Calibri" charset="0"/>
                <a:cs typeface="Calibri" charset="0"/>
              </a:defRPr>
            </a:lvl1pPr>
          </a:lstStyle>
          <a:p>
            <a:r>
              <a:rPr lang="en-US" dirty="0"/>
              <a:t>Copyright ©2018 John Wiley &amp; Sons, Inc. </a:t>
            </a:r>
          </a:p>
        </p:txBody>
      </p:sp>
    </p:spTree>
    <p:extLst>
      <p:ext uri="{BB962C8B-B14F-4D97-AF65-F5344CB8AC3E}">
        <p14:creationId xmlns:p14="http://schemas.microsoft.com/office/powerpoint/2010/main" val="1914421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plus 2 columns">
    <p:spTree>
      <p:nvGrpSpPr>
        <p:cNvPr id="1" name=""/>
        <p:cNvGrpSpPr/>
        <p:nvPr/>
      </p:nvGrpSpPr>
      <p:grpSpPr>
        <a:xfrm>
          <a:off x="0" y="0"/>
          <a:ext cx="0" cy="0"/>
          <a:chOff x="0" y="0"/>
          <a:chExt cx="0" cy="0"/>
        </a:xfrm>
      </p:grpSpPr>
      <p:sp>
        <p:nvSpPr>
          <p:cNvPr id="8" name="Title 1"/>
          <p:cNvSpPr>
            <a:spLocks noGrp="1"/>
          </p:cNvSpPr>
          <p:nvPr>
            <p:ph type="title"/>
          </p:nvPr>
        </p:nvSpPr>
        <p:spPr>
          <a:xfrm>
            <a:off x="320040" y="829057"/>
            <a:ext cx="8961120" cy="1040384"/>
          </a:xfrm>
          <a:prstGeom prst="rect">
            <a:avLst/>
          </a:prstGeom>
        </p:spPr>
        <p:txBody>
          <a:bodyPr/>
          <a:lstStyle>
            <a:lvl1pPr>
              <a:defRPr sz="4200" b="0" i="0">
                <a:solidFill>
                  <a:schemeClr val="accent1"/>
                </a:solidFill>
                <a:latin typeface="Calibri" charset="0"/>
                <a:ea typeface="Calibri" charset="0"/>
                <a:cs typeface="Calibri" charset="0"/>
              </a:defRPr>
            </a:lvl1pPr>
          </a:lstStyle>
          <a:p>
            <a:endParaRPr lang="en-US" dirty="0"/>
          </a:p>
        </p:txBody>
      </p:sp>
      <p:sp>
        <p:nvSpPr>
          <p:cNvPr id="6" name="Contents"/>
          <p:cNvSpPr>
            <a:spLocks noGrp="1"/>
          </p:cNvSpPr>
          <p:nvPr>
            <p:ph sz="quarter" idx="12" hasCustomPrompt="1"/>
          </p:nvPr>
        </p:nvSpPr>
        <p:spPr>
          <a:xfrm>
            <a:off x="320040" y="1869440"/>
            <a:ext cx="8961120" cy="4910667"/>
          </a:xfrm>
          <a:prstGeom prst="rect">
            <a:avLst/>
          </a:prstGeom>
        </p:spPr>
        <p:txBody>
          <a:bodyPr numCol="2" spcCol="548640"/>
          <a:lstStyle>
            <a:lvl1pPr marL="432054" marR="0" indent="-432054" algn="l" defTabSz="960120" rtl="0" eaLnBrk="1" fontAlgn="auto" latinLnBrk="0" hangingPunct="1">
              <a:lnSpc>
                <a:spcPct val="90000"/>
              </a:lnSpc>
              <a:spcBef>
                <a:spcPts val="1050"/>
              </a:spcBef>
              <a:spcAft>
                <a:spcPts val="0"/>
              </a:spcAft>
              <a:buClr>
                <a:schemeClr val="accent2"/>
              </a:buClr>
              <a:buSzTx/>
              <a:buFont typeface="+mj-lt"/>
              <a:buAutoNum type="arabicPeriod"/>
              <a:tabLst/>
              <a:defRPr sz="2940" b="0" i="0" baseline="0">
                <a:latin typeface="Calibri" charset="0"/>
                <a:ea typeface="Calibri" charset="0"/>
                <a:cs typeface="Calibri" charset="0"/>
              </a:defRPr>
            </a:lvl1pPr>
            <a:lvl2pPr>
              <a:defRPr sz="2940" b="0" i="0">
                <a:latin typeface="Source Sans Pro" charset="0"/>
                <a:ea typeface="Source Sans Pro" charset="0"/>
                <a:cs typeface="Source Sans Pro" charset="0"/>
              </a:defRPr>
            </a:lvl2pPr>
            <a:lvl3pPr>
              <a:defRPr sz="2940" b="0" i="0">
                <a:latin typeface="Source Sans Pro" charset="0"/>
                <a:ea typeface="Source Sans Pro" charset="0"/>
                <a:cs typeface="Source Sans Pro" charset="0"/>
              </a:defRPr>
            </a:lvl3pPr>
            <a:lvl4pPr>
              <a:defRPr sz="2940" b="0" i="0">
                <a:latin typeface="Source Sans Pro" charset="0"/>
                <a:ea typeface="Source Sans Pro" charset="0"/>
                <a:cs typeface="Source Sans Pro" charset="0"/>
              </a:defRPr>
            </a:lvl4pPr>
            <a:lvl5pPr>
              <a:defRPr sz="2940" b="0" i="0">
                <a:latin typeface="Source Sans Pro" charset="0"/>
                <a:ea typeface="Source Sans Pro" charset="0"/>
                <a:cs typeface="Source Sans Pro" charset="0"/>
              </a:defRPr>
            </a:lvl5pPr>
          </a:lstStyle>
          <a:p>
            <a:pPr lvl="0"/>
            <a:r>
              <a:rPr lang="en-US" dirty="0"/>
              <a:t>Click to add text or image</a:t>
            </a:r>
          </a:p>
          <a:p>
            <a:pPr lvl="0"/>
            <a:endParaRPr lang="en-US" dirty="0"/>
          </a:p>
        </p:txBody>
      </p:sp>
      <p:sp>
        <p:nvSpPr>
          <p:cNvPr id="7" name="Slide Number Placeholder 6"/>
          <p:cNvSpPr>
            <a:spLocks noGrp="1"/>
          </p:cNvSpPr>
          <p:nvPr>
            <p:ph type="sldNum" sz="quarter" idx="14"/>
          </p:nvPr>
        </p:nvSpPr>
        <p:spPr/>
        <p:txBody>
          <a:bodyPr/>
          <a:lstStyle>
            <a:lvl1pPr>
              <a:defRPr b="0" i="0">
                <a:latin typeface="Calibri" charset="0"/>
                <a:ea typeface="Calibri" charset="0"/>
                <a:cs typeface="Calibri" charset="0"/>
              </a:defRPr>
            </a:lvl1pPr>
          </a:lstStyle>
          <a:p>
            <a:fld id="{67B19427-F580-D146-B60E-4CADEE75497F}" type="slidenum">
              <a:rPr lang="en-US" smtClean="0"/>
              <a:pPr/>
              <a:t>‹#›</a:t>
            </a:fld>
            <a:endParaRPr lang="en-US" dirty="0"/>
          </a:p>
        </p:txBody>
      </p:sp>
      <p:sp>
        <p:nvSpPr>
          <p:cNvPr id="2" name="Footer Placeholder 1"/>
          <p:cNvSpPr>
            <a:spLocks noGrp="1"/>
          </p:cNvSpPr>
          <p:nvPr>
            <p:ph type="ftr" sz="quarter" idx="13"/>
          </p:nvPr>
        </p:nvSpPr>
        <p:spPr/>
        <p:txBody>
          <a:bodyPr/>
          <a:lstStyle>
            <a:lvl1pPr>
              <a:defRPr b="0" i="0">
                <a:latin typeface="Calibri" charset="0"/>
                <a:ea typeface="Calibri" charset="0"/>
                <a:cs typeface="Calibri" charset="0"/>
              </a:defRPr>
            </a:lvl1pPr>
          </a:lstStyle>
          <a:p>
            <a:r>
              <a:rPr lang="en-US" dirty="0"/>
              <a:t>Copyright ©2018 John Wiley &amp; Sons, Inc. </a:t>
            </a:r>
          </a:p>
        </p:txBody>
      </p:sp>
    </p:spTree>
    <p:extLst>
      <p:ext uri="{BB962C8B-B14F-4D97-AF65-F5344CB8AC3E}">
        <p14:creationId xmlns:p14="http://schemas.microsoft.com/office/powerpoint/2010/main" val="88789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lus 2 columns in boxes">
    <p:spTree>
      <p:nvGrpSpPr>
        <p:cNvPr id="1" name=""/>
        <p:cNvGrpSpPr/>
        <p:nvPr/>
      </p:nvGrpSpPr>
      <p:grpSpPr>
        <a:xfrm>
          <a:off x="0" y="0"/>
          <a:ext cx="0" cy="0"/>
          <a:chOff x="0" y="0"/>
          <a:chExt cx="0" cy="0"/>
        </a:xfrm>
      </p:grpSpPr>
      <p:sp>
        <p:nvSpPr>
          <p:cNvPr id="8" name="Title 1"/>
          <p:cNvSpPr>
            <a:spLocks noGrp="1"/>
          </p:cNvSpPr>
          <p:nvPr>
            <p:ph type="title"/>
          </p:nvPr>
        </p:nvSpPr>
        <p:spPr>
          <a:xfrm>
            <a:off x="320040" y="829057"/>
            <a:ext cx="8961120" cy="1040384"/>
          </a:xfrm>
          <a:prstGeom prst="rect">
            <a:avLst/>
          </a:prstGeom>
        </p:spPr>
        <p:txBody>
          <a:bodyPr/>
          <a:lstStyle>
            <a:lvl1pPr>
              <a:defRPr sz="4200" b="0" i="0">
                <a:solidFill>
                  <a:schemeClr val="accent1"/>
                </a:solidFill>
                <a:latin typeface="Calibri" charset="0"/>
                <a:ea typeface="Calibri" charset="0"/>
                <a:cs typeface="Calibri" charset="0"/>
              </a:defRPr>
            </a:lvl1pPr>
          </a:lstStyle>
          <a:p>
            <a:endParaRPr lang="en-US" dirty="0"/>
          </a:p>
        </p:txBody>
      </p:sp>
      <p:sp>
        <p:nvSpPr>
          <p:cNvPr id="6" name="Contents 1"/>
          <p:cNvSpPr>
            <a:spLocks noGrp="1"/>
          </p:cNvSpPr>
          <p:nvPr>
            <p:ph sz="quarter" idx="14" hasCustomPrompt="1"/>
          </p:nvPr>
        </p:nvSpPr>
        <p:spPr>
          <a:xfrm>
            <a:off x="320040" y="1869440"/>
            <a:ext cx="4240530" cy="4714240"/>
          </a:xfrm>
          <a:prstGeom prst="rect">
            <a:avLst/>
          </a:prstGeom>
        </p:spPr>
        <p:txBody>
          <a:bodyPr numCol="1" spcCol="548640"/>
          <a:lstStyle>
            <a:lvl1pPr marL="307238" marR="0" indent="-307238" algn="l" defTabSz="960120" rtl="0" eaLnBrk="1" fontAlgn="auto" latinLnBrk="0" hangingPunct="1">
              <a:lnSpc>
                <a:spcPct val="90000"/>
              </a:lnSpc>
              <a:spcBef>
                <a:spcPts val="1050"/>
              </a:spcBef>
              <a:spcAft>
                <a:spcPts val="0"/>
              </a:spcAft>
              <a:buClr>
                <a:schemeClr val="accent2"/>
              </a:buClr>
              <a:buSzTx/>
              <a:buFont typeface="Arial" charset="0"/>
              <a:buChar char="•"/>
              <a:tabLst/>
              <a:defRPr sz="2940" b="0" i="0" baseline="0">
                <a:latin typeface="Calibri" charset="0"/>
                <a:ea typeface="Calibri" charset="0"/>
                <a:cs typeface="Calibri" charset="0"/>
              </a:defRPr>
            </a:lvl1pPr>
          </a:lstStyle>
          <a:p>
            <a:pPr lvl="0"/>
            <a:r>
              <a:rPr lang="en-US" dirty="0"/>
              <a:t>Click to add text or image</a:t>
            </a:r>
          </a:p>
        </p:txBody>
      </p:sp>
      <p:sp>
        <p:nvSpPr>
          <p:cNvPr id="7" name="Contents 2"/>
          <p:cNvSpPr>
            <a:spLocks noGrp="1"/>
          </p:cNvSpPr>
          <p:nvPr>
            <p:ph sz="quarter" idx="15" hasCustomPrompt="1"/>
          </p:nvPr>
        </p:nvSpPr>
        <p:spPr>
          <a:xfrm>
            <a:off x="5005625" y="1869440"/>
            <a:ext cx="4240530" cy="4714240"/>
          </a:xfrm>
          <a:prstGeom prst="rect">
            <a:avLst/>
          </a:prstGeom>
        </p:spPr>
        <p:txBody>
          <a:bodyPr numCol="1" spcCol="548640"/>
          <a:lstStyle>
            <a:lvl1pPr marL="307238" marR="0" indent="-307238" algn="l" defTabSz="960120" rtl="0" eaLnBrk="1" fontAlgn="auto" latinLnBrk="0" hangingPunct="1">
              <a:lnSpc>
                <a:spcPct val="90000"/>
              </a:lnSpc>
              <a:spcBef>
                <a:spcPts val="1050"/>
              </a:spcBef>
              <a:spcAft>
                <a:spcPts val="0"/>
              </a:spcAft>
              <a:buClr>
                <a:schemeClr val="accent2"/>
              </a:buClr>
              <a:buSzTx/>
              <a:buFont typeface="Arial" charset="0"/>
              <a:buChar char="•"/>
              <a:tabLst/>
              <a:defRPr sz="2940" b="0" i="0" baseline="0">
                <a:latin typeface="Calibri" charset="0"/>
                <a:ea typeface="Calibri" charset="0"/>
                <a:cs typeface="Calibri" charset="0"/>
              </a:defRPr>
            </a:lvl1pPr>
          </a:lstStyle>
          <a:p>
            <a:pPr lvl="0"/>
            <a:r>
              <a:rPr lang="en-US" dirty="0"/>
              <a:t>Click to add text or image</a:t>
            </a:r>
          </a:p>
        </p:txBody>
      </p:sp>
      <p:sp>
        <p:nvSpPr>
          <p:cNvPr id="3" name="Slide Number Placeholder 2"/>
          <p:cNvSpPr>
            <a:spLocks noGrp="1"/>
          </p:cNvSpPr>
          <p:nvPr>
            <p:ph type="sldNum" sz="quarter" idx="10"/>
          </p:nvPr>
        </p:nvSpPr>
        <p:spPr/>
        <p:txBody>
          <a:bodyPr/>
          <a:lstStyle>
            <a:lvl1pPr>
              <a:defRPr b="0" i="0">
                <a:latin typeface="Calibri" charset="0"/>
                <a:ea typeface="Calibri" charset="0"/>
                <a:cs typeface="Calibri" charset="0"/>
              </a:defRPr>
            </a:lvl1p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lvl1pPr>
              <a:defRPr b="0" i="0">
                <a:latin typeface="Calibri" charset="0"/>
                <a:ea typeface="Calibri" charset="0"/>
                <a:cs typeface="Calibri" charset="0"/>
              </a:defRPr>
            </a:lvl1pPr>
          </a:lstStyle>
          <a:p>
            <a:r>
              <a:rPr lang="en-US" dirty="0"/>
              <a:t>Copyright ©2018 John Wiley &amp; Sons, Inc. </a:t>
            </a:r>
          </a:p>
        </p:txBody>
      </p:sp>
    </p:spTree>
    <p:extLst>
      <p:ext uri="{BB962C8B-B14F-4D97-AF65-F5344CB8AC3E}">
        <p14:creationId xmlns:p14="http://schemas.microsoft.com/office/powerpoint/2010/main" val="452060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lus 2 columns in boxes with column head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8" name="Column Head 1"/>
          <p:cNvSpPr>
            <a:spLocks noGrp="1"/>
          </p:cNvSpPr>
          <p:nvPr>
            <p:ph sz="quarter" idx="16" hasCustomPrompt="1"/>
          </p:nvPr>
        </p:nvSpPr>
        <p:spPr>
          <a:xfrm>
            <a:off x="310039" y="1869440"/>
            <a:ext cx="4250531" cy="568960"/>
          </a:xfrm>
          <a:prstGeom prst="rect">
            <a:avLst/>
          </a:prstGeom>
        </p:spPr>
        <p:txBody>
          <a:bodyPr/>
          <a:lstStyle>
            <a:lvl1pPr marL="0" indent="0" algn="l">
              <a:buFontTx/>
              <a:buNone/>
              <a:defRPr b="1" i="0" baseline="0">
                <a:solidFill>
                  <a:schemeClr val="accent2"/>
                </a:solidFill>
                <a:latin typeface="Calibri" charset="0"/>
                <a:ea typeface="Calibri" charset="0"/>
                <a:cs typeface="Calibri" charset="0"/>
              </a:defRPr>
            </a:lvl1pPr>
          </a:lstStyle>
          <a:p>
            <a:pPr lvl="0"/>
            <a:r>
              <a:rPr lang="en-US" dirty="0"/>
              <a:t>Click to add column head</a:t>
            </a:r>
          </a:p>
        </p:txBody>
      </p:sp>
      <p:sp>
        <p:nvSpPr>
          <p:cNvPr id="5" name="Contents 1"/>
          <p:cNvSpPr>
            <a:spLocks noGrp="1"/>
          </p:cNvSpPr>
          <p:nvPr>
            <p:ph sz="quarter" idx="14" hasCustomPrompt="1"/>
          </p:nvPr>
        </p:nvSpPr>
        <p:spPr>
          <a:xfrm>
            <a:off x="320040" y="2438400"/>
            <a:ext cx="4240530" cy="4145280"/>
          </a:xfrm>
          <a:prstGeom prst="rect">
            <a:avLst/>
          </a:prstGeom>
        </p:spPr>
        <p:txBody>
          <a:bodyPr numCol="1" spcCol="548640"/>
          <a:lstStyle>
            <a:lvl1pPr marL="307238" marR="0" indent="-307238" algn="l" defTabSz="960120" rtl="0" eaLnBrk="1" fontAlgn="auto" latinLnBrk="0" hangingPunct="1">
              <a:lnSpc>
                <a:spcPct val="90000"/>
              </a:lnSpc>
              <a:spcBef>
                <a:spcPts val="1050"/>
              </a:spcBef>
              <a:spcAft>
                <a:spcPts val="0"/>
              </a:spcAft>
              <a:buClr>
                <a:schemeClr val="accent2"/>
              </a:buClr>
              <a:buSzTx/>
              <a:buFont typeface="Arial" charset="0"/>
              <a:buChar char="•"/>
              <a:tabLst/>
              <a:defRPr sz="2940" b="0" i="0" baseline="0">
                <a:latin typeface="Calibri" charset="0"/>
                <a:ea typeface="Calibri" charset="0"/>
                <a:cs typeface="Calibri" charset="0"/>
              </a:defRPr>
            </a:lvl1pPr>
          </a:lstStyle>
          <a:p>
            <a:pPr lvl="0"/>
            <a:r>
              <a:rPr lang="en-US" dirty="0"/>
              <a:t>Click to add text or image</a:t>
            </a:r>
          </a:p>
        </p:txBody>
      </p:sp>
      <p:sp>
        <p:nvSpPr>
          <p:cNvPr id="9" name="Column Head 2"/>
          <p:cNvSpPr>
            <a:spLocks noGrp="1"/>
          </p:cNvSpPr>
          <p:nvPr>
            <p:ph sz="quarter" idx="17" hasCustomPrompt="1"/>
          </p:nvPr>
        </p:nvSpPr>
        <p:spPr>
          <a:xfrm>
            <a:off x="4995625" y="1869440"/>
            <a:ext cx="4250531" cy="568960"/>
          </a:xfrm>
          <a:prstGeom prst="rect">
            <a:avLst/>
          </a:prstGeom>
        </p:spPr>
        <p:txBody>
          <a:bodyPr/>
          <a:lstStyle>
            <a:lvl1pPr marL="0" indent="0" algn="l">
              <a:buFontTx/>
              <a:buNone/>
              <a:defRPr b="1" i="0" baseline="0">
                <a:solidFill>
                  <a:schemeClr val="accent2"/>
                </a:solidFill>
                <a:latin typeface="Calibri" charset="0"/>
                <a:ea typeface="Calibri" charset="0"/>
                <a:cs typeface="Calibri" charset="0"/>
              </a:defRPr>
            </a:lvl1pPr>
          </a:lstStyle>
          <a:p>
            <a:pPr lvl="0"/>
            <a:r>
              <a:rPr lang="en-US" dirty="0"/>
              <a:t>Click to add column head</a:t>
            </a:r>
          </a:p>
        </p:txBody>
      </p:sp>
      <p:sp>
        <p:nvSpPr>
          <p:cNvPr id="6" name="Contents 2"/>
          <p:cNvSpPr>
            <a:spLocks noGrp="1"/>
          </p:cNvSpPr>
          <p:nvPr>
            <p:ph sz="quarter" idx="15" hasCustomPrompt="1"/>
          </p:nvPr>
        </p:nvSpPr>
        <p:spPr>
          <a:xfrm>
            <a:off x="5005625" y="2438400"/>
            <a:ext cx="4240530" cy="4145280"/>
          </a:xfrm>
          <a:prstGeom prst="rect">
            <a:avLst/>
          </a:prstGeom>
        </p:spPr>
        <p:txBody>
          <a:bodyPr numCol="1" spcCol="548640"/>
          <a:lstStyle>
            <a:lvl1pPr marL="307238" marR="0" indent="-307238" algn="l" defTabSz="960120" rtl="0" eaLnBrk="1" fontAlgn="auto" latinLnBrk="0" hangingPunct="1">
              <a:lnSpc>
                <a:spcPct val="90000"/>
              </a:lnSpc>
              <a:spcBef>
                <a:spcPts val="1050"/>
              </a:spcBef>
              <a:spcAft>
                <a:spcPts val="0"/>
              </a:spcAft>
              <a:buClr>
                <a:schemeClr val="accent2"/>
              </a:buClr>
              <a:buSzTx/>
              <a:buFont typeface="Arial" charset="0"/>
              <a:buChar char="•"/>
              <a:tabLst/>
              <a:defRPr sz="2940" b="0" i="0" baseline="0">
                <a:latin typeface="Calibri" charset="0"/>
                <a:ea typeface="Calibri" charset="0"/>
                <a:cs typeface="Calibri" charset="0"/>
              </a:defRPr>
            </a:lvl1pPr>
          </a:lstStyle>
          <a:p>
            <a:pPr lvl="0"/>
            <a:r>
              <a:rPr lang="en-US" dirty="0"/>
              <a:t>Click to add text or image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Sons, Inc. </a:t>
            </a:r>
          </a:p>
        </p:txBody>
      </p:sp>
    </p:spTree>
    <p:extLst>
      <p:ext uri="{BB962C8B-B14F-4D97-AF65-F5344CB8AC3E}">
        <p14:creationId xmlns:p14="http://schemas.microsoft.com/office/powerpoint/2010/main" val="2669278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lus 3 columns in boxes with column heads">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a:lvl1pPr>
          </a:lstStyle>
          <a:p>
            <a:endParaRPr lang="en-US" dirty="0"/>
          </a:p>
        </p:txBody>
      </p:sp>
      <p:sp>
        <p:nvSpPr>
          <p:cNvPr id="5" name="Column Head 1"/>
          <p:cNvSpPr>
            <a:spLocks noGrp="1"/>
          </p:cNvSpPr>
          <p:nvPr>
            <p:ph sz="quarter" idx="16" hasCustomPrompt="1"/>
          </p:nvPr>
        </p:nvSpPr>
        <p:spPr>
          <a:xfrm>
            <a:off x="310039" y="1869440"/>
            <a:ext cx="2870359" cy="568960"/>
          </a:xfrm>
          <a:prstGeom prst="rect">
            <a:avLst/>
          </a:prstGeom>
        </p:spPr>
        <p:txBody>
          <a:bodyPr/>
          <a:lstStyle>
            <a:lvl1pPr marL="0" indent="0" algn="l">
              <a:buFontTx/>
              <a:buNone/>
              <a:defRPr b="1" i="0" baseline="0">
                <a:solidFill>
                  <a:schemeClr val="accent2"/>
                </a:solidFill>
                <a:latin typeface="Calibri" charset="0"/>
                <a:ea typeface="Calibri" charset="0"/>
                <a:cs typeface="Calibri" charset="0"/>
              </a:defRPr>
            </a:lvl1pPr>
          </a:lstStyle>
          <a:p>
            <a:pPr lvl="0"/>
            <a:r>
              <a:rPr lang="en-US" dirty="0"/>
              <a:t>Column head</a:t>
            </a:r>
          </a:p>
        </p:txBody>
      </p:sp>
      <p:sp>
        <p:nvSpPr>
          <p:cNvPr id="6" name="Contents 1"/>
          <p:cNvSpPr>
            <a:spLocks noGrp="1"/>
          </p:cNvSpPr>
          <p:nvPr>
            <p:ph sz="quarter" idx="14" hasCustomPrompt="1"/>
          </p:nvPr>
        </p:nvSpPr>
        <p:spPr>
          <a:xfrm>
            <a:off x="320040" y="2438400"/>
            <a:ext cx="2860358" cy="4145280"/>
          </a:xfrm>
          <a:prstGeom prst="rect">
            <a:avLst/>
          </a:prstGeom>
        </p:spPr>
        <p:txBody>
          <a:bodyPr numCol="1" spcCol="548640"/>
          <a:lstStyle>
            <a:lvl1pPr marL="307238" marR="0" indent="-307238" algn="l" defTabSz="960120" rtl="0" eaLnBrk="1" fontAlgn="auto" latinLnBrk="0" hangingPunct="1">
              <a:lnSpc>
                <a:spcPct val="90000"/>
              </a:lnSpc>
              <a:spcBef>
                <a:spcPts val="1050"/>
              </a:spcBef>
              <a:spcAft>
                <a:spcPts val="0"/>
              </a:spcAft>
              <a:buClr>
                <a:schemeClr val="accent2"/>
              </a:buClr>
              <a:buSzTx/>
              <a:buFont typeface="Arial" charset="0"/>
              <a:buChar char="•"/>
              <a:tabLst/>
              <a:defRPr sz="2940" b="0" i="0" baseline="0">
                <a:latin typeface="Calibri" charset="0"/>
                <a:ea typeface="Calibri" charset="0"/>
                <a:cs typeface="Calibri" charset="0"/>
              </a:defRPr>
            </a:lvl1pPr>
          </a:lstStyle>
          <a:p>
            <a:pPr lvl="0"/>
            <a:r>
              <a:rPr lang="en-US" dirty="0"/>
              <a:t>Click to add text or image</a:t>
            </a:r>
          </a:p>
        </p:txBody>
      </p:sp>
      <p:sp>
        <p:nvSpPr>
          <p:cNvPr id="7" name="Column Head 2"/>
          <p:cNvSpPr>
            <a:spLocks noGrp="1"/>
          </p:cNvSpPr>
          <p:nvPr>
            <p:ph sz="quarter" idx="17" hasCustomPrompt="1"/>
          </p:nvPr>
        </p:nvSpPr>
        <p:spPr>
          <a:xfrm>
            <a:off x="3360820" y="1869440"/>
            <a:ext cx="2870359" cy="568960"/>
          </a:xfrm>
          <a:prstGeom prst="rect">
            <a:avLst/>
          </a:prstGeom>
        </p:spPr>
        <p:txBody>
          <a:bodyPr/>
          <a:lstStyle>
            <a:lvl1pPr marL="0" indent="0" algn="l">
              <a:buFontTx/>
              <a:buNone/>
              <a:defRPr b="1" i="0" baseline="0">
                <a:solidFill>
                  <a:schemeClr val="accent2"/>
                </a:solidFill>
                <a:latin typeface="Calibri" charset="0"/>
                <a:ea typeface="Calibri" charset="0"/>
                <a:cs typeface="Calibri" charset="0"/>
              </a:defRPr>
            </a:lvl1pPr>
          </a:lstStyle>
          <a:p>
            <a:pPr lvl="0"/>
            <a:r>
              <a:rPr lang="en-US" dirty="0"/>
              <a:t>Column head</a:t>
            </a:r>
          </a:p>
        </p:txBody>
      </p:sp>
      <p:sp>
        <p:nvSpPr>
          <p:cNvPr id="8" name="Contents 2"/>
          <p:cNvSpPr>
            <a:spLocks noGrp="1"/>
          </p:cNvSpPr>
          <p:nvPr>
            <p:ph sz="quarter" idx="18" hasCustomPrompt="1"/>
          </p:nvPr>
        </p:nvSpPr>
        <p:spPr>
          <a:xfrm>
            <a:off x="3370821" y="2438400"/>
            <a:ext cx="2860358" cy="4145280"/>
          </a:xfrm>
          <a:prstGeom prst="rect">
            <a:avLst/>
          </a:prstGeom>
        </p:spPr>
        <p:txBody>
          <a:bodyPr numCol="1" spcCol="548640"/>
          <a:lstStyle>
            <a:lvl1pPr marL="307238" marR="0" indent="-307238" algn="l" defTabSz="960120" rtl="0" eaLnBrk="1" fontAlgn="auto" latinLnBrk="0" hangingPunct="1">
              <a:lnSpc>
                <a:spcPct val="90000"/>
              </a:lnSpc>
              <a:spcBef>
                <a:spcPts val="1050"/>
              </a:spcBef>
              <a:spcAft>
                <a:spcPts val="0"/>
              </a:spcAft>
              <a:buClr>
                <a:schemeClr val="accent2"/>
              </a:buClr>
              <a:buSzTx/>
              <a:buFont typeface="Arial" charset="0"/>
              <a:buChar char="•"/>
              <a:tabLst/>
              <a:defRPr sz="2940" b="0" i="0" baseline="0">
                <a:latin typeface="Calibri" charset="0"/>
                <a:ea typeface="Calibri" charset="0"/>
                <a:cs typeface="Calibri" charset="0"/>
              </a:defRPr>
            </a:lvl1pPr>
          </a:lstStyle>
          <a:p>
            <a:pPr lvl="0"/>
            <a:r>
              <a:rPr lang="en-US" dirty="0"/>
              <a:t>Click to add text or image</a:t>
            </a:r>
          </a:p>
        </p:txBody>
      </p:sp>
      <p:sp>
        <p:nvSpPr>
          <p:cNvPr id="11" name="Column Head 3"/>
          <p:cNvSpPr>
            <a:spLocks noGrp="1"/>
          </p:cNvSpPr>
          <p:nvPr>
            <p:ph sz="quarter" idx="19" hasCustomPrompt="1"/>
          </p:nvPr>
        </p:nvSpPr>
        <p:spPr>
          <a:xfrm>
            <a:off x="6401601" y="1869440"/>
            <a:ext cx="2870359" cy="568960"/>
          </a:xfrm>
          <a:prstGeom prst="rect">
            <a:avLst/>
          </a:prstGeom>
        </p:spPr>
        <p:txBody>
          <a:bodyPr/>
          <a:lstStyle>
            <a:lvl1pPr marL="0" indent="0" algn="l">
              <a:buFontTx/>
              <a:buNone/>
              <a:defRPr b="1" i="0" baseline="0">
                <a:solidFill>
                  <a:schemeClr val="accent2"/>
                </a:solidFill>
                <a:latin typeface="Calibri" charset="0"/>
                <a:ea typeface="Calibri" charset="0"/>
                <a:cs typeface="Calibri" charset="0"/>
              </a:defRPr>
            </a:lvl1pPr>
          </a:lstStyle>
          <a:p>
            <a:pPr lvl="0"/>
            <a:r>
              <a:rPr lang="en-US" dirty="0"/>
              <a:t>Column head</a:t>
            </a:r>
          </a:p>
        </p:txBody>
      </p:sp>
      <p:sp>
        <p:nvSpPr>
          <p:cNvPr id="12" name="Contents 3"/>
          <p:cNvSpPr>
            <a:spLocks noGrp="1"/>
          </p:cNvSpPr>
          <p:nvPr>
            <p:ph sz="quarter" idx="20" hasCustomPrompt="1"/>
          </p:nvPr>
        </p:nvSpPr>
        <p:spPr>
          <a:xfrm>
            <a:off x="6411601" y="2438400"/>
            <a:ext cx="2860358" cy="4145280"/>
          </a:xfrm>
          <a:prstGeom prst="rect">
            <a:avLst/>
          </a:prstGeom>
        </p:spPr>
        <p:txBody>
          <a:bodyPr numCol="1" spcCol="548640"/>
          <a:lstStyle>
            <a:lvl1pPr marL="307238" marR="0" indent="-307238" algn="l" defTabSz="960120" rtl="0" eaLnBrk="1" fontAlgn="auto" latinLnBrk="0" hangingPunct="1">
              <a:lnSpc>
                <a:spcPct val="90000"/>
              </a:lnSpc>
              <a:spcBef>
                <a:spcPts val="1050"/>
              </a:spcBef>
              <a:spcAft>
                <a:spcPts val="0"/>
              </a:spcAft>
              <a:buClr>
                <a:schemeClr val="accent2"/>
              </a:buClr>
              <a:buSzTx/>
              <a:buFont typeface="Arial" charset="0"/>
              <a:buChar char="•"/>
              <a:tabLst/>
              <a:defRPr sz="2940" b="0" i="0" baseline="0">
                <a:latin typeface="Calibri" charset="0"/>
                <a:ea typeface="Calibri" charset="0"/>
                <a:cs typeface="Calibri" charset="0"/>
              </a:defRPr>
            </a:lvl1pPr>
          </a:lstStyle>
          <a:p>
            <a:pPr lvl="0"/>
            <a:r>
              <a:rPr lang="en-US" dirty="0"/>
              <a:t>Click to add text or image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Sons, Inc. </a:t>
            </a:r>
          </a:p>
        </p:txBody>
      </p:sp>
    </p:spTree>
    <p:extLst>
      <p:ext uri="{BB962C8B-B14F-4D97-AF65-F5344CB8AC3E}">
        <p14:creationId xmlns:p14="http://schemas.microsoft.com/office/powerpoint/2010/main" val="515461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plus question and answer lis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ctr">
              <a:defRPr sz="4000"/>
            </a:lvl1pPr>
          </a:lstStyle>
          <a:p>
            <a:endParaRPr lang="en-US" dirty="0"/>
          </a:p>
        </p:txBody>
      </p:sp>
      <p:sp>
        <p:nvSpPr>
          <p:cNvPr id="6" name="Content Placeholder 4"/>
          <p:cNvSpPr>
            <a:spLocks noGrp="1"/>
          </p:cNvSpPr>
          <p:nvPr>
            <p:ph sz="quarter" idx="16" hasCustomPrompt="1"/>
          </p:nvPr>
        </p:nvSpPr>
        <p:spPr>
          <a:xfrm>
            <a:off x="320040" y="1869440"/>
            <a:ext cx="8961120" cy="4714240"/>
          </a:xfrm>
          <a:prstGeom prst="rect">
            <a:avLst/>
          </a:prstGeom>
        </p:spPr>
        <p:txBody>
          <a:bodyPr/>
          <a:lstStyle>
            <a:lvl1pPr marL="0" indent="0">
              <a:spcBef>
                <a:spcPts val="1050"/>
              </a:spcBef>
              <a:buNone/>
              <a:defRPr sz="2940" baseline="0"/>
            </a:lvl1pPr>
            <a:lvl2pPr marL="850106" indent="-483394">
              <a:spcBef>
                <a:spcPts val="1050"/>
              </a:spcBef>
              <a:buClr>
                <a:schemeClr val="accent2"/>
              </a:buClr>
              <a:buFont typeface="+mj-lt"/>
              <a:buAutoNum type="alphaLcPeriod"/>
              <a:tabLst/>
              <a:defRPr sz="2940"/>
            </a:lvl2pPr>
            <a:lvl3pPr marL="960120" indent="0">
              <a:buNone/>
              <a:defRPr sz="2940"/>
            </a:lvl3pPr>
            <a:lvl4pPr marL="1440180" indent="0">
              <a:buNone/>
              <a:defRPr sz="2940"/>
            </a:lvl4pPr>
            <a:lvl5pPr marL="1920240" indent="0">
              <a:buNone/>
              <a:defRPr sz="2940"/>
            </a:lvl5pPr>
          </a:lstStyle>
          <a:p>
            <a:pPr lvl="0"/>
            <a:r>
              <a:rPr lang="en-US"/>
              <a:t>Click to add question</a:t>
            </a:r>
            <a:endParaRPr lang="en-US" dirty="0"/>
          </a:p>
          <a:p>
            <a:pPr lvl="1"/>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Sons, Inc. </a:t>
            </a:r>
          </a:p>
        </p:txBody>
      </p:sp>
    </p:spTree>
    <p:extLst>
      <p:ext uri="{BB962C8B-B14F-4D97-AF65-F5344CB8AC3E}">
        <p14:creationId xmlns:p14="http://schemas.microsoft.com/office/powerpoint/2010/main" val="1953344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plus image, figure title, caption, and source">
    <p:spTree>
      <p:nvGrpSpPr>
        <p:cNvPr id="1" name=""/>
        <p:cNvGrpSpPr/>
        <p:nvPr/>
      </p:nvGrpSpPr>
      <p:grpSpPr>
        <a:xfrm>
          <a:off x="0" y="0"/>
          <a:ext cx="0" cy="0"/>
          <a:chOff x="0" y="0"/>
          <a:chExt cx="0" cy="0"/>
        </a:xfrm>
      </p:grpSpPr>
      <p:sp>
        <p:nvSpPr>
          <p:cNvPr id="5" name="Title "/>
          <p:cNvSpPr>
            <a:spLocks noGrp="1"/>
          </p:cNvSpPr>
          <p:nvPr>
            <p:ph type="title"/>
          </p:nvPr>
        </p:nvSpPr>
        <p:spPr>
          <a:xfrm>
            <a:off x="320040" y="487680"/>
            <a:ext cx="8961120" cy="1056640"/>
          </a:xfrm>
          <a:prstGeom prst="rect">
            <a:avLst/>
          </a:prstGeom>
        </p:spPr>
        <p:txBody>
          <a:bodyPr>
            <a:normAutofit/>
          </a:bodyPr>
          <a:lstStyle>
            <a:lvl1pPr algn="ctr">
              <a:defRPr sz="4000" b="0" i="0">
                <a:solidFill>
                  <a:schemeClr val="accent1"/>
                </a:solidFill>
                <a:latin typeface="Calibri" charset="0"/>
                <a:ea typeface="Calibri" charset="0"/>
                <a:cs typeface="Calibri" charset="0"/>
              </a:defRPr>
            </a:lvl1pPr>
          </a:lstStyle>
          <a:p>
            <a:endParaRPr lang="en-US" dirty="0"/>
          </a:p>
        </p:txBody>
      </p:sp>
      <p:sp>
        <p:nvSpPr>
          <p:cNvPr id="6" name="Content Placeholder 10"/>
          <p:cNvSpPr>
            <a:spLocks noGrp="1"/>
          </p:cNvSpPr>
          <p:nvPr>
            <p:ph sz="quarter" idx="16" hasCustomPrompt="1"/>
          </p:nvPr>
        </p:nvSpPr>
        <p:spPr>
          <a:xfrm>
            <a:off x="320040" y="1869440"/>
            <a:ext cx="8961120" cy="3102187"/>
          </a:xfrm>
          <a:prstGeom prst="rect">
            <a:avLst/>
          </a:prstGeom>
        </p:spPr>
        <p:txBody>
          <a:bodyPr/>
          <a:lstStyle>
            <a:lvl1pPr marL="0" indent="0">
              <a:buNone/>
              <a:defRPr sz="2940" b="0" i="0">
                <a:latin typeface="Calibri" charset="0"/>
                <a:ea typeface="Calibri" charset="0"/>
                <a:cs typeface="Calibri" charset="0"/>
              </a:defRPr>
            </a:lvl1pPr>
          </a:lstStyle>
          <a:p>
            <a:pPr lvl="0"/>
            <a:r>
              <a:rPr lang="en-US" dirty="0"/>
              <a:t>Click to add image</a:t>
            </a:r>
          </a:p>
        </p:txBody>
      </p:sp>
      <p:sp>
        <p:nvSpPr>
          <p:cNvPr id="7" name="Figure title"/>
          <p:cNvSpPr>
            <a:spLocks noGrp="1"/>
          </p:cNvSpPr>
          <p:nvPr>
            <p:ph sz="quarter" idx="15" hasCustomPrompt="1"/>
          </p:nvPr>
        </p:nvSpPr>
        <p:spPr>
          <a:xfrm>
            <a:off x="320040" y="5086774"/>
            <a:ext cx="8961120" cy="453813"/>
          </a:xfrm>
          <a:prstGeom prst="rect">
            <a:avLst/>
          </a:prstGeom>
        </p:spPr>
        <p:txBody>
          <a:bodyPr/>
          <a:lstStyle>
            <a:lvl1pPr marL="0" indent="0" algn="ctr">
              <a:spcBef>
                <a:spcPts val="1050"/>
              </a:spcBef>
              <a:buFont typeface="Arial" charset="0"/>
              <a:buNone/>
              <a:defRPr sz="2100" b="1"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title</a:t>
            </a:r>
          </a:p>
          <a:p>
            <a:pPr lvl="0"/>
            <a:endParaRPr lang="en-US" dirty="0"/>
          </a:p>
        </p:txBody>
      </p:sp>
      <p:sp>
        <p:nvSpPr>
          <p:cNvPr id="8" name="Figure caption"/>
          <p:cNvSpPr>
            <a:spLocks noGrp="1"/>
          </p:cNvSpPr>
          <p:nvPr>
            <p:ph sz="quarter" idx="17" hasCustomPrompt="1"/>
          </p:nvPr>
        </p:nvSpPr>
        <p:spPr>
          <a:xfrm>
            <a:off x="320040" y="5655733"/>
            <a:ext cx="8961120" cy="406400"/>
          </a:xfrm>
          <a:prstGeom prst="rect">
            <a:avLst/>
          </a:prstGeom>
        </p:spPr>
        <p:txBody>
          <a:bodyPr/>
          <a:lstStyle>
            <a:lvl1pPr marL="0" indent="0">
              <a:spcBef>
                <a:spcPts val="1050"/>
              </a:spcBef>
              <a:buFont typeface="Arial" charset="0"/>
              <a:buNone/>
              <a:defRPr sz="2100" b="0"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caption</a:t>
            </a:r>
            <a:endParaRPr lang="en-US" dirty="0"/>
          </a:p>
        </p:txBody>
      </p:sp>
      <p:sp>
        <p:nvSpPr>
          <p:cNvPr id="9" name="Figure source note"/>
          <p:cNvSpPr>
            <a:spLocks noGrp="1"/>
          </p:cNvSpPr>
          <p:nvPr>
            <p:ph sz="quarter" idx="18" hasCustomPrompt="1"/>
          </p:nvPr>
        </p:nvSpPr>
        <p:spPr>
          <a:xfrm>
            <a:off x="320040" y="6177280"/>
            <a:ext cx="8961120" cy="487680"/>
          </a:xfrm>
          <a:prstGeom prst="rect">
            <a:avLst/>
          </a:prstGeom>
        </p:spPr>
        <p:txBody>
          <a:bodyPr/>
          <a:lstStyle>
            <a:lvl1pPr marL="0" indent="0">
              <a:buFontTx/>
              <a:buNone/>
              <a:defRPr sz="1680" baseline="0">
                <a:latin typeface="Calibri" charset="0"/>
                <a:ea typeface="Calibri" charset="0"/>
                <a:cs typeface="Calibri" charset="0"/>
              </a:defRPr>
            </a:lvl1pPr>
          </a:lstStyle>
          <a:p>
            <a:pPr lvl="0"/>
            <a:r>
              <a:rPr lang="en-US" sz="1680" dirty="0">
                <a:latin typeface="Calibri" charset="0"/>
                <a:ea typeface="Calibri" charset="0"/>
                <a:cs typeface="Calibri" charset="0"/>
              </a:rPr>
              <a:t>Click to add figure source note</a:t>
            </a:r>
            <a:endParaRPr lang="en-US" dirty="0"/>
          </a:p>
        </p:txBody>
      </p:sp>
      <p:sp>
        <p:nvSpPr>
          <p:cNvPr id="10" name="Footer Placeholder 2"/>
          <p:cNvSpPr>
            <a:spLocks noGrp="1"/>
          </p:cNvSpPr>
          <p:nvPr>
            <p:ph type="ftr" sz="quarter" idx="10"/>
          </p:nvPr>
        </p:nvSpPr>
        <p:spPr>
          <a:xfrm>
            <a:off x="3180398" y="6827520"/>
            <a:ext cx="3240405" cy="389467"/>
          </a:xfrm>
        </p:spPr>
        <p:txBody>
          <a:bodyPr/>
          <a:lstStyle/>
          <a:p>
            <a:r>
              <a:rPr lang="en-US" dirty="0"/>
              <a:t>Copyright ©2018 John Wiley &amp; Sons, Inc. </a:t>
            </a:r>
          </a:p>
        </p:txBody>
      </p:sp>
      <p:sp>
        <p:nvSpPr>
          <p:cNvPr id="11" name="Slide Number Placeholder 3"/>
          <p:cNvSpPr>
            <a:spLocks noGrp="1"/>
          </p:cNvSpPr>
          <p:nvPr>
            <p:ph type="sldNum" sz="quarter" idx="11"/>
          </p:nvPr>
        </p:nvSpPr>
        <p:spPr>
          <a:xfrm>
            <a:off x="6780847" y="6780107"/>
            <a:ext cx="2500313" cy="389467"/>
          </a:xfrm>
        </p:spPr>
        <p:txBody>
          <a:bodyPr/>
          <a:lstStyle/>
          <a:p>
            <a:fld id="{42181430-7FCB-BA4C-90CE-EB7ACCC9EC50}" type="slidenum">
              <a:rPr lang="en-US" smtClean="0"/>
              <a:t>‹#›</a:t>
            </a:fld>
            <a:endParaRPr lang="en-US"/>
          </a:p>
        </p:txBody>
      </p:sp>
    </p:spTree>
    <p:extLst>
      <p:ext uri="{BB962C8B-B14F-4D97-AF65-F5344CB8AC3E}">
        <p14:creationId xmlns:p14="http://schemas.microsoft.com/office/powerpoint/2010/main" val="1650583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plus image, figure title, caption, and source">
    <p:spTree>
      <p:nvGrpSpPr>
        <p:cNvPr id="1" name=""/>
        <p:cNvGrpSpPr/>
        <p:nvPr/>
      </p:nvGrpSpPr>
      <p:grpSpPr>
        <a:xfrm>
          <a:off x="0" y="0"/>
          <a:ext cx="0" cy="0"/>
          <a:chOff x="0" y="0"/>
          <a:chExt cx="0" cy="0"/>
        </a:xfrm>
      </p:grpSpPr>
      <p:sp>
        <p:nvSpPr>
          <p:cNvPr id="5" name="Title "/>
          <p:cNvSpPr>
            <a:spLocks noGrp="1"/>
          </p:cNvSpPr>
          <p:nvPr>
            <p:ph type="title"/>
          </p:nvPr>
        </p:nvSpPr>
        <p:spPr>
          <a:xfrm>
            <a:off x="320040" y="487680"/>
            <a:ext cx="8961120" cy="1056640"/>
          </a:xfrm>
          <a:prstGeom prst="rect">
            <a:avLst/>
          </a:prstGeom>
        </p:spPr>
        <p:txBody>
          <a:bodyPr>
            <a:normAutofit/>
          </a:bodyPr>
          <a:lstStyle>
            <a:lvl1pPr algn="ctr">
              <a:defRPr sz="4000" b="0" i="0">
                <a:solidFill>
                  <a:schemeClr val="accent1"/>
                </a:solidFill>
                <a:latin typeface="Calibri" charset="0"/>
                <a:ea typeface="Calibri" charset="0"/>
                <a:cs typeface="Calibri" charset="0"/>
              </a:defRPr>
            </a:lvl1pPr>
          </a:lstStyle>
          <a:p>
            <a:endParaRPr lang="en-US" dirty="0"/>
          </a:p>
        </p:txBody>
      </p:sp>
      <p:sp>
        <p:nvSpPr>
          <p:cNvPr id="6" name="Content Placeholder 10"/>
          <p:cNvSpPr>
            <a:spLocks noGrp="1"/>
          </p:cNvSpPr>
          <p:nvPr>
            <p:ph sz="quarter" idx="16" hasCustomPrompt="1"/>
          </p:nvPr>
        </p:nvSpPr>
        <p:spPr>
          <a:xfrm>
            <a:off x="310983" y="3041227"/>
            <a:ext cx="8961120" cy="3102187"/>
          </a:xfrm>
          <a:prstGeom prst="rect">
            <a:avLst/>
          </a:prstGeom>
        </p:spPr>
        <p:txBody>
          <a:bodyPr/>
          <a:lstStyle>
            <a:lvl1pPr marL="0" indent="0">
              <a:buNone/>
              <a:defRPr sz="2940" b="0" i="0">
                <a:latin typeface="Calibri" charset="0"/>
                <a:ea typeface="Calibri" charset="0"/>
                <a:cs typeface="Calibri" charset="0"/>
              </a:defRPr>
            </a:lvl1pPr>
          </a:lstStyle>
          <a:p>
            <a:pPr lvl="0"/>
            <a:r>
              <a:rPr lang="en-US" dirty="0"/>
              <a:t>Click to add image</a:t>
            </a:r>
          </a:p>
        </p:txBody>
      </p:sp>
      <p:sp>
        <p:nvSpPr>
          <p:cNvPr id="7" name="Figure title"/>
          <p:cNvSpPr>
            <a:spLocks noGrp="1"/>
          </p:cNvSpPr>
          <p:nvPr>
            <p:ph sz="quarter" idx="15" hasCustomPrompt="1"/>
          </p:nvPr>
        </p:nvSpPr>
        <p:spPr>
          <a:xfrm>
            <a:off x="320040" y="6258560"/>
            <a:ext cx="8961120" cy="453813"/>
          </a:xfrm>
          <a:prstGeom prst="rect">
            <a:avLst/>
          </a:prstGeom>
        </p:spPr>
        <p:txBody>
          <a:bodyPr/>
          <a:lstStyle>
            <a:lvl1pPr marL="0" indent="0" algn="ctr">
              <a:spcBef>
                <a:spcPts val="1050"/>
              </a:spcBef>
              <a:buFont typeface="Arial" charset="0"/>
              <a:buNone/>
              <a:defRPr sz="2100" b="1"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title</a:t>
            </a:r>
          </a:p>
          <a:p>
            <a:pPr lvl="0"/>
            <a:endParaRPr lang="en-US" dirty="0"/>
          </a:p>
        </p:txBody>
      </p:sp>
      <p:sp>
        <p:nvSpPr>
          <p:cNvPr id="8" name="Figure caption"/>
          <p:cNvSpPr>
            <a:spLocks noGrp="1"/>
          </p:cNvSpPr>
          <p:nvPr>
            <p:ph sz="quarter" idx="17" hasCustomPrompt="1"/>
          </p:nvPr>
        </p:nvSpPr>
        <p:spPr>
          <a:xfrm>
            <a:off x="357060" y="1506747"/>
            <a:ext cx="8961120" cy="1419333"/>
          </a:xfrm>
          <a:prstGeom prst="rect">
            <a:avLst/>
          </a:prstGeom>
        </p:spPr>
        <p:txBody>
          <a:bodyPr/>
          <a:lstStyle>
            <a:lvl1pPr marL="0" indent="0">
              <a:spcBef>
                <a:spcPts val="1050"/>
              </a:spcBef>
              <a:buFont typeface="Arial" charset="0"/>
              <a:buNone/>
              <a:defRPr sz="3200" b="0"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caption</a:t>
            </a:r>
            <a:endParaRPr lang="en-US" dirty="0"/>
          </a:p>
        </p:txBody>
      </p:sp>
      <p:sp>
        <p:nvSpPr>
          <p:cNvPr id="10" name="Footer Placeholder 2"/>
          <p:cNvSpPr>
            <a:spLocks noGrp="1"/>
          </p:cNvSpPr>
          <p:nvPr>
            <p:ph type="ftr" sz="quarter" idx="10"/>
          </p:nvPr>
        </p:nvSpPr>
        <p:spPr>
          <a:xfrm>
            <a:off x="3180398" y="6827520"/>
            <a:ext cx="3240405" cy="389467"/>
          </a:xfrm>
        </p:spPr>
        <p:txBody>
          <a:bodyPr/>
          <a:lstStyle/>
          <a:p>
            <a:r>
              <a:rPr lang="en-US" dirty="0"/>
              <a:t>Copyright ©2018 John Wiley &amp; Sons, Inc. </a:t>
            </a:r>
          </a:p>
        </p:txBody>
      </p:sp>
      <p:sp>
        <p:nvSpPr>
          <p:cNvPr id="11" name="Slide Number Placeholder 3"/>
          <p:cNvSpPr>
            <a:spLocks noGrp="1"/>
          </p:cNvSpPr>
          <p:nvPr>
            <p:ph type="sldNum" sz="quarter" idx="11"/>
          </p:nvPr>
        </p:nvSpPr>
        <p:spPr>
          <a:xfrm>
            <a:off x="6780847" y="6780107"/>
            <a:ext cx="2500313" cy="389467"/>
          </a:xfrm>
        </p:spPr>
        <p:txBody>
          <a:bodyPr/>
          <a:lstStyle/>
          <a:p>
            <a:fld id="{42181430-7FCB-BA4C-90CE-EB7ACCC9EC50}" type="slidenum">
              <a:rPr lang="en-US" smtClean="0"/>
              <a:t>‹#›</a:t>
            </a:fld>
            <a:endParaRPr lang="en-US"/>
          </a:p>
        </p:txBody>
      </p:sp>
    </p:spTree>
    <p:extLst>
      <p:ext uri="{BB962C8B-B14F-4D97-AF65-F5344CB8AC3E}">
        <p14:creationId xmlns:p14="http://schemas.microsoft.com/office/powerpoint/2010/main" val="2064399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itle plus image, figure title, caption, and source">
    <p:spTree>
      <p:nvGrpSpPr>
        <p:cNvPr id="1" name=""/>
        <p:cNvGrpSpPr/>
        <p:nvPr/>
      </p:nvGrpSpPr>
      <p:grpSpPr>
        <a:xfrm>
          <a:off x="0" y="0"/>
          <a:ext cx="0" cy="0"/>
          <a:chOff x="0" y="0"/>
          <a:chExt cx="0" cy="0"/>
        </a:xfrm>
      </p:grpSpPr>
      <p:sp>
        <p:nvSpPr>
          <p:cNvPr id="5" name="Title "/>
          <p:cNvSpPr>
            <a:spLocks noGrp="1"/>
          </p:cNvSpPr>
          <p:nvPr>
            <p:ph type="title"/>
          </p:nvPr>
        </p:nvSpPr>
        <p:spPr>
          <a:xfrm>
            <a:off x="320040" y="487680"/>
            <a:ext cx="8961120" cy="1056640"/>
          </a:xfrm>
          <a:prstGeom prst="rect">
            <a:avLst/>
          </a:prstGeom>
        </p:spPr>
        <p:txBody>
          <a:bodyPr>
            <a:normAutofit/>
          </a:bodyPr>
          <a:lstStyle>
            <a:lvl1pPr algn="ctr">
              <a:defRPr sz="4000" b="0" i="0">
                <a:solidFill>
                  <a:schemeClr val="accent1"/>
                </a:solidFill>
                <a:latin typeface="Calibri" charset="0"/>
                <a:ea typeface="Calibri" charset="0"/>
                <a:cs typeface="Calibri" charset="0"/>
              </a:defRPr>
            </a:lvl1pPr>
          </a:lstStyle>
          <a:p>
            <a:endParaRPr lang="en-US" dirty="0"/>
          </a:p>
        </p:txBody>
      </p:sp>
      <p:sp>
        <p:nvSpPr>
          <p:cNvPr id="6" name="Content Placeholder 10"/>
          <p:cNvSpPr>
            <a:spLocks noGrp="1"/>
          </p:cNvSpPr>
          <p:nvPr>
            <p:ph sz="quarter" idx="16" hasCustomPrompt="1"/>
          </p:nvPr>
        </p:nvSpPr>
        <p:spPr>
          <a:xfrm>
            <a:off x="310983" y="2032000"/>
            <a:ext cx="8961120" cy="4111413"/>
          </a:xfrm>
          <a:prstGeom prst="rect">
            <a:avLst/>
          </a:prstGeom>
        </p:spPr>
        <p:txBody>
          <a:bodyPr/>
          <a:lstStyle>
            <a:lvl1pPr marL="0" indent="0">
              <a:buNone/>
              <a:defRPr sz="2940" b="0" i="0">
                <a:latin typeface="Calibri" charset="0"/>
                <a:ea typeface="Calibri" charset="0"/>
                <a:cs typeface="Calibri" charset="0"/>
              </a:defRPr>
            </a:lvl1pPr>
          </a:lstStyle>
          <a:p>
            <a:pPr lvl="0"/>
            <a:r>
              <a:rPr lang="en-US" dirty="0"/>
              <a:t>Click to add image</a:t>
            </a:r>
          </a:p>
        </p:txBody>
      </p:sp>
      <p:sp>
        <p:nvSpPr>
          <p:cNvPr id="7" name="Figure title"/>
          <p:cNvSpPr>
            <a:spLocks noGrp="1"/>
          </p:cNvSpPr>
          <p:nvPr>
            <p:ph sz="quarter" idx="15" hasCustomPrompt="1"/>
          </p:nvPr>
        </p:nvSpPr>
        <p:spPr>
          <a:xfrm>
            <a:off x="320040" y="6258560"/>
            <a:ext cx="8961120" cy="453813"/>
          </a:xfrm>
          <a:prstGeom prst="rect">
            <a:avLst/>
          </a:prstGeom>
        </p:spPr>
        <p:txBody>
          <a:bodyPr/>
          <a:lstStyle>
            <a:lvl1pPr marL="0" indent="0" algn="ctr">
              <a:spcBef>
                <a:spcPts val="1050"/>
              </a:spcBef>
              <a:buFont typeface="Arial" charset="0"/>
              <a:buNone/>
              <a:defRPr sz="2100" b="1"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title</a:t>
            </a:r>
          </a:p>
          <a:p>
            <a:pPr lvl="0"/>
            <a:endParaRPr lang="en-US" dirty="0"/>
          </a:p>
        </p:txBody>
      </p:sp>
      <p:sp>
        <p:nvSpPr>
          <p:cNvPr id="10" name="Footer Placeholder 2"/>
          <p:cNvSpPr>
            <a:spLocks noGrp="1"/>
          </p:cNvSpPr>
          <p:nvPr>
            <p:ph type="ftr" sz="quarter" idx="10"/>
          </p:nvPr>
        </p:nvSpPr>
        <p:spPr>
          <a:xfrm>
            <a:off x="3180398" y="6827520"/>
            <a:ext cx="3240405" cy="389467"/>
          </a:xfrm>
        </p:spPr>
        <p:txBody>
          <a:bodyPr/>
          <a:lstStyle/>
          <a:p>
            <a:r>
              <a:rPr lang="en-US" dirty="0"/>
              <a:t>Copyright ©2018 John Wiley &amp; Sons, Inc. </a:t>
            </a:r>
          </a:p>
        </p:txBody>
      </p:sp>
      <p:sp>
        <p:nvSpPr>
          <p:cNvPr id="11" name="Slide Number Placeholder 3"/>
          <p:cNvSpPr>
            <a:spLocks noGrp="1"/>
          </p:cNvSpPr>
          <p:nvPr>
            <p:ph type="sldNum" sz="quarter" idx="11"/>
          </p:nvPr>
        </p:nvSpPr>
        <p:spPr>
          <a:xfrm>
            <a:off x="6780847" y="6780107"/>
            <a:ext cx="2500313" cy="389467"/>
          </a:xfrm>
        </p:spPr>
        <p:txBody>
          <a:bodyPr/>
          <a:lstStyle/>
          <a:p>
            <a:fld id="{42181430-7FCB-BA4C-90CE-EB7ACCC9EC50}" type="slidenum">
              <a:rPr lang="en-US" smtClean="0"/>
              <a:t>‹#›</a:t>
            </a:fld>
            <a:endParaRPr lang="en-US"/>
          </a:p>
        </p:txBody>
      </p:sp>
    </p:spTree>
    <p:extLst>
      <p:ext uri="{BB962C8B-B14F-4D97-AF65-F5344CB8AC3E}">
        <p14:creationId xmlns:p14="http://schemas.microsoft.com/office/powerpoint/2010/main" val="710074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plus figure title, caption, and source">
    <p:spTree>
      <p:nvGrpSpPr>
        <p:cNvPr id="1" name=""/>
        <p:cNvGrpSpPr/>
        <p:nvPr/>
      </p:nvGrpSpPr>
      <p:grpSpPr>
        <a:xfrm>
          <a:off x="0" y="0"/>
          <a:ext cx="0" cy="0"/>
          <a:chOff x="0" y="0"/>
          <a:chExt cx="0" cy="0"/>
        </a:xfrm>
      </p:grpSpPr>
      <p:sp>
        <p:nvSpPr>
          <p:cNvPr id="11" name="Figure title"/>
          <p:cNvSpPr>
            <a:spLocks noGrp="1"/>
          </p:cNvSpPr>
          <p:nvPr>
            <p:ph type="title" hasCustomPrompt="1"/>
          </p:nvPr>
        </p:nvSpPr>
        <p:spPr>
          <a:xfrm>
            <a:off x="320040" y="5086774"/>
            <a:ext cx="8971122" cy="453813"/>
          </a:xfrm>
        </p:spPr>
        <p:txBody>
          <a:bodyPr>
            <a:normAutofit/>
          </a:bodyPr>
          <a:lstStyle>
            <a:lvl1pPr algn="ctr">
              <a:defRPr sz="2100" b="1">
                <a:solidFill>
                  <a:schemeClr val="tx1"/>
                </a:solidFill>
              </a:defRPr>
            </a:lvl1pPr>
          </a:lstStyle>
          <a:p>
            <a:r>
              <a:rPr lang="en-US" dirty="0"/>
              <a:t>Click to add figure title</a:t>
            </a:r>
          </a:p>
        </p:txBody>
      </p:sp>
      <p:sp>
        <p:nvSpPr>
          <p:cNvPr id="5" name="Content Placeholder 2"/>
          <p:cNvSpPr>
            <a:spLocks noGrp="1"/>
          </p:cNvSpPr>
          <p:nvPr>
            <p:ph idx="1" hasCustomPrompt="1"/>
          </p:nvPr>
        </p:nvSpPr>
        <p:spPr>
          <a:xfrm>
            <a:off x="320040" y="875455"/>
            <a:ext cx="8961120" cy="4096172"/>
          </a:xfrm>
          <a:prstGeom prst="rect">
            <a:avLst/>
          </a:prstGeom>
        </p:spPr>
        <p:txBody>
          <a:bodyPr/>
          <a:lstStyle>
            <a:lvl1pPr marL="0" indent="0">
              <a:buNone/>
              <a:defRPr b="0" i="0">
                <a:latin typeface="Calibri" charset="0"/>
                <a:ea typeface="Calibri" charset="0"/>
                <a:cs typeface="Calibri" charset="0"/>
              </a:defRPr>
            </a:lvl1pPr>
          </a:lstStyle>
          <a:p>
            <a:pPr lvl="0"/>
            <a:r>
              <a:rPr lang="en-US" dirty="0"/>
              <a:t>Click to </a:t>
            </a:r>
            <a:r>
              <a:rPr lang="en-US"/>
              <a:t>add image</a:t>
            </a:r>
            <a:endParaRPr lang="en-US" dirty="0"/>
          </a:p>
        </p:txBody>
      </p:sp>
      <p:sp>
        <p:nvSpPr>
          <p:cNvPr id="7" name="Figure caption"/>
          <p:cNvSpPr>
            <a:spLocks noGrp="1"/>
          </p:cNvSpPr>
          <p:nvPr>
            <p:ph sz="quarter" idx="17" hasCustomPrompt="1"/>
          </p:nvPr>
        </p:nvSpPr>
        <p:spPr>
          <a:xfrm>
            <a:off x="320040" y="5655733"/>
            <a:ext cx="8961120" cy="406400"/>
          </a:xfrm>
          <a:prstGeom prst="rect">
            <a:avLst/>
          </a:prstGeom>
        </p:spPr>
        <p:txBody>
          <a:bodyPr/>
          <a:lstStyle>
            <a:lvl1pPr marL="0" indent="0">
              <a:spcBef>
                <a:spcPts val="1050"/>
              </a:spcBef>
              <a:buFont typeface="Arial" charset="0"/>
              <a:buNone/>
              <a:defRPr sz="2100" b="0"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caption</a:t>
            </a:r>
            <a:endParaRPr lang="en-US" dirty="0"/>
          </a:p>
        </p:txBody>
      </p:sp>
      <p:sp>
        <p:nvSpPr>
          <p:cNvPr id="8" name="Figure source note"/>
          <p:cNvSpPr>
            <a:spLocks noGrp="1"/>
          </p:cNvSpPr>
          <p:nvPr>
            <p:ph sz="quarter" idx="18" hasCustomPrompt="1"/>
          </p:nvPr>
        </p:nvSpPr>
        <p:spPr>
          <a:xfrm>
            <a:off x="320040" y="6177280"/>
            <a:ext cx="8961120" cy="487680"/>
          </a:xfrm>
          <a:prstGeom prst="rect">
            <a:avLst/>
          </a:prstGeom>
        </p:spPr>
        <p:txBody>
          <a:bodyPr/>
          <a:lstStyle>
            <a:lvl1pPr marL="0" indent="0">
              <a:buFontTx/>
              <a:buNone/>
              <a:defRPr sz="1680" baseline="0">
                <a:latin typeface="Calibri" charset="0"/>
                <a:ea typeface="Calibri" charset="0"/>
                <a:cs typeface="Calibri" charset="0"/>
              </a:defRPr>
            </a:lvl1pPr>
          </a:lstStyle>
          <a:p>
            <a:pPr lvl="0"/>
            <a:r>
              <a:rPr lang="en-US" sz="1680" dirty="0">
                <a:latin typeface="Calibri" charset="0"/>
                <a:ea typeface="Calibri" charset="0"/>
                <a:cs typeface="Calibri" charset="0"/>
              </a:rPr>
              <a:t>Click to add figure source note</a:t>
            </a:r>
            <a:endParaRPr lang="en-US" dirty="0"/>
          </a:p>
        </p:txBody>
      </p:sp>
      <p:sp>
        <p:nvSpPr>
          <p:cNvPr id="9" name="Slide Number Placeholder 5"/>
          <p:cNvSpPr>
            <a:spLocks noGrp="1"/>
          </p:cNvSpPr>
          <p:nvPr>
            <p:ph type="sldNum" sz="quarter" idx="12"/>
          </p:nvPr>
        </p:nvSpPr>
        <p:spPr>
          <a:xfrm>
            <a:off x="6780847" y="6780107"/>
            <a:ext cx="2500313" cy="389467"/>
          </a:xfrm>
        </p:spPr>
        <p:txBody>
          <a:bodyPr/>
          <a:lstStyle>
            <a:lvl1pPr>
              <a:defRPr b="0" i="0">
                <a:latin typeface="Calibri" charset="0"/>
                <a:ea typeface="Calibri" charset="0"/>
                <a:cs typeface="Calibri" charset="0"/>
              </a:defRPr>
            </a:lvl1pPr>
          </a:lstStyle>
          <a:p>
            <a:fld id="{42181430-7FCB-BA4C-90CE-EB7ACCC9EC50}" type="slidenum">
              <a:rPr lang="en-US" smtClean="0"/>
              <a:pPr/>
              <a:t>‹#›</a:t>
            </a:fld>
            <a:endParaRPr lang="en-US" dirty="0"/>
          </a:p>
        </p:txBody>
      </p:sp>
      <p:sp>
        <p:nvSpPr>
          <p:cNvPr id="10" name="Footer Placeholder 4"/>
          <p:cNvSpPr>
            <a:spLocks noGrp="1"/>
          </p:cNvSpPr>
          <p:nvPr>
            <p:ph type="ftr" sz="quarter" idx="11"/>
          </p:nvPr>
        </p:nvSpPr>
        <p:spPr>
          <a:xfrm>
            <a:off x="3180398" y="6827520"/>
            <a:ext cx="3240405" cy="389467"/>
          </a:xfrm>
        </p:spPr>
        <p:txBody>
          <a:bodyPr/>
          <a:lstStyle>
            <a:lvl1pPr>
              <a:defRPr b="0" i="0">
                <a:latin typeface="Calibri" charset="0"/>
                <a:ea typeface="Calibri" charset="0"/>
                <a:cs typeface="Calibri" charset="0"/>
              </a:defRPr>
            </a:lvl1pPr>
          </a:lstStyle>
          <a:p>
            <a:r>
              <a:rPr lang="en-US" dirty="0"/>
              <a:t>Copyright ©2018 John Wiley &amp; Sons, Inc. </a:t>
            </a:r>
          </a:p>
        </p:txBody>
      </p:sp>
    </p:spTree>
    <p:extLst>
      <p:ext uri="{BB962C8B-B14F-4D97-AF65-F5344CB8AC3E}">
        <p14:creationId xmlns:p14="http://schemas.microsoft.com/office/powerpoint/2010/main" val="42466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plus image, figure title, caption, and source">
    <p:spTree>
      <p:nvGrpSpPr>
        <p:cNvPr id="1" name=""/>
        <p:cNvGrpSpPr/>
        <p:nvPr/>
      </p:nvGrpSpPr>
      <p:grpSpPr>
        <a:xfrm>
          <a:off x="0" y="0"/>
          <a:ext cx="0" cy="0"/>
          <a:chOff x="0" y="0"/>
          <a:chExt cx="0" cy="0"/>
        </a:xfrm>
      </p:grpSpPr>
      <p:sp>
        <p:nvSpPr>
          <p:cNvPr id="5" name="Title "/>
          <p:cNvSpPr>
            <a:spLocks noGrp="1"/>
          </p:cNvSpPr>
          <p:nvPr>
            <p:ph type="title"/>
          </p:nvPr>
        </p:nvSpPr>
        <p:spPr>
          <a:xfrm>
            <a:off x="320040" y="487680"/>
            <a:ext cx="8961120" cy="1056640"/>
          </a:xfrm>
          <a:prstGeom prst="rect">
            <a:avLst/>
          </a:prstGeom>
        </p:spPr>
        <p:txBody>
          <a:bodyPr>
            <a:normAutofit/>
          </a:bodyPr>
          <a:lstStyle>
            <a:lvl1pPr algn="ctr">
              <a:defRPr sz="4000" b="0" i="0">
                <a:solidFill>
                  <a:schemeClr val="accent1"/>
                </a:solidFill>
                <a:latin typeface="Calibri" charset="0"/>
                <a:ea typeface="Calibri" charset="0"/>
                <a:cs typeface="Calibri" charset="0"/>
              </a:defRPr>
            </a:lvl1pPr>
          </a:lstStyle>
          <a:p>
            <a:endParaRPr lang="en-US" dirty="0"/>
          </a:p>
        </p:txBody>
      </p:sp>
      <p:sp>
        <p:nvSpPr>
          <p:cNvPr id="6" name="Content Placeholder 10"/>
          <p:cNvSpPr>
            <a:spLocks noGrp="1"/>
          </p:cNvSpPr>
          <p:nvPr>
            <p:ph sz="quarter" idx="16" hasCustomPrompt="1"/>
          </p:nvPr>
        </p:nvSpPr>
        <p:spPr>
          <a:xfrm>
            <a:off x="320040" y="2277535"/>
            <a:ext cx="8961120" cy="951333"/>
          </a:xfrm>
          <a:prstGeom prst="rect">
            <a:avLst/>
          </a:prstGeom>
        </p:spPr>
        <p:txBody>
          <a:bodyPr/>
          <a:lstStyle>
            <a:lvl1pPr marL="0" indent="0">
              <a:buNone/>
              <a:defRPr sz="2940" b="0" i="0">
                <a:latin typeface="Calibri" charset="0"/>
                <a:ea typeface="Calibri" charset="0"/>
                <a:cs typeface="Calibri" charset="0"/>
              </a:defRPr>
            </a:lvl1pPr>
          </a:lstStyle>
          <a:p>
            <a:pPr lvl="0"/>
            <a:r>
              <a:rPr lang="en-US" dirty="0"/>
              <a:t>Click to add image</a:t>
            </a:r>
          </a:p>
        </p:txBody>
      </p:sp>
      <p:sp>
        <p:nvSpPr>
          <p:cNvPr id="8" name="Figure caption"/>
          <p:cNvSpPr>
            <a:spLocks noGrp="1"/>
          </p:cNvSpPr>
          <p:nvPr>
            <p:ph sz="quarter" idx="17" hasCustomPrompt="1"/>
          </p:nvPr>
        </p:nvSpPr>
        <p:spPr>
          <a:xfrm>
            <a:off x="320040" y="1506747"/>
            <a:ext cx="8961120" cy="703054"/>
          </a:xfrm>
          <a:prstGeom prst="rect">
            <a:avLst/>
          </a:prstGeom>
        </p:spPr>
        <p:txBody>
          <a:bodyPr/>
          <a:lstStyle>
            <a:lvl1pPr marL="0" indent="0">
              <a:spcBef>
                <a:spcPts val="1050"/>
              </a:spcBef>
              <a:buFont typeface="Arial" charset="0"/>
              <a:buNone/>
              <a:defRPr sz="3200" b="0"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caption</a:t>
            </a:r>
            <a:endParaRPr lang="en-US" dirty="0"/>
          </a:p>
        </p:txBody>
      </p:sp>
      <p:sp>
        <p:nvSpPr>
          <p:cNvPr id="10" name="Footer Placeholder 2"/>
          <p:cNvSpPr>
            <a:spLocks noGrp="1"/>
          </p:cNvSpPr>
          <p:nvPr>
            <p:ph type="ftr" sz="quarter" idx="10"/>
          </p:nvPr>
        </p:nvSpPr>
        <p:spPr>
          <a:xfrm>
            <a:off x="3180398" y="6827520"/>
            <a:ext cx="3240405" cy="389467"/>
          </a:xfrm>
        </p:spPr>
        <p:txBody>
          <a:bodyPr/>
          <a:lstStyle/>
          <a:p>
            <a:r>
              <a:rPr lang="en-US" dirty="0"/>
              <a:t>Copyright ©2018 John Wiley &amp; Sons, Inc. </a:t>
            </a:r>
          </a:p>
        </p:txBody>
      </p:sp>
      <p:sp>
        <p:nvSpPr>
          <p:cNvPr id="11" name="Slide Number Placeholder 3"/>
          <p:cNvSpPr>
            <a:spLocks noGrp="1"/>
          </p:cNvSpPr>
          <p:nvPr>
            <p:ph type="sldNum" sz="quarter" idx="11"/>
          </p:nvPr>
        </p:nvSpPr>
        <p:spPr>
          <a:xfrm>
            <a:off x="6780847" y="6780107"/>
            <a:ext cx="2500313" cy="389467"/>
          </a:xfrm>
        </p:spPr>
        <p:txBody>
          <a:bodyPr/>
          <a:lstStyle/>
          <a:p>
            <a:fld id="{42181430-7FCB-BA4C-90CE-EB7ACCC9EC50}" type="slidenum">
              <a:rPr lang="en-US" smtClean="0"/>
              <a:t>‹#›</a:t>
            </a:fld>
            <a:endParaRPr lang="en-US" dirty="0"/>
          </a:p>
        </p:txBody>
      </p:sp>
      <p:sp>
        <p:nvSpPr>
          <p:cNvPr id="16" name="Figure caption">
            <a:extLst>
              <a:ext uri="{FF2B5EF4-FFF2-40B4-BE49-F238E27FC236}">
                <a16:creationId xmlns:a16="http://schemas.microsoft.com/office/drawing/2014/main" id="{BF420486-18B8-46D6-9203-430895F0F10F}"/>
              </a:ext>
            </a:extLst>
          </p:cNvPr>
          <p:cNvSpPr>
            <a:spLocks noGrp="1"/>
          </p:cNvSpPr>
          <p:nvPr>
            <p:ph sz="quarter" idx="18" hasCustomPrompt="1"/>
          </p:nvPr>
        </p:nvSpPr>
        <p:spPr>
          <a:xfrm>
            <a:off x="312420" y="3317603"/>
            <a:ext cx="8976360" cy="703054"/>
          </a:xfrm>
          <a:prstGeom prst="rect">
            <a:avLst/>
          </a:prstGeom>
        </p:spPr>
        <p:txBody>
          <a:bodyPr/>
          <a:lstStyle>
            <a:lvl1pPr marL="0" indent="0">
              <a:spcBef>
                <a:spcPts val="1050"/>
              </a:spcBef>
              <a:buFont typeface="Arial" charset="0"/>
              <a:buNone/>
              <a:defRPr sz="3200" b="0"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caption</a:t>
            </a:r>
            <a:endParaRPr lang="en-US" dirty="0"/>
          </a:p>
        </p:txBody>
      </p:sp>
      <p:sp>
        <p:nvSpPr>
          <p:cNvPr id="17" name="Figure caption">
            <a:extLst>
              <a:ext uri="{FF2B5EF4-FFF2-40B4-BE49-F238E27FC236}">
                <a16:creationId xmlns:a16="http://schemas.microsoft.com/office/drawing/2014/main" id="{E8234D7E-EAE1-4450-98FC-38B90703736C}"/>
              </a:ext>
            </a:extLst>
          </p:cNvPr>
          <p:cNvSpPr>
            <a:spLocks noGrp="1"/>
          </p:cNvSpPr>
          <p:nvPr>
            <p:ph sz="quarter" idx="19" hasCustomPrompt="1"/>
          </p:nvPr>
        </p:nvSpPr>
        <p:spPr>
          <a:xfrm>
            <a:off x="312420" y="5030172"/>
            <a:ext cx="8976360" cy="703054"/>
          </a:xfrm>
          <a:prstGeom prst="rect">
            <a:avLst/>
          </a:prstGeom>
        </p:spPr>
        <p:txBody>
          <a:bodyPr/>
          <a:lstStyle>
            <a:lvl1pPr marL="0" indent="0">
              <a:spcBef>
                <a:spcPts val="1050"/>
              </a:spcBef>
              <a:buFont typeface="Arial" charset="0"/>
              <a:buNone/>
              <a:defRPr sz="3200" b="0" i="0" baseline="0">
                <a:solidFill>
                  <a:schemeClr val="tx1"/>
                </a:solidFill>
                <a:latin typeface="Calibri" charset="0"/>
                <a:ea typeface="Calibri" charset="0"/>
                <a:cs typeface="Calibri" charset="0"/>
              </a:defRPr>
            </a:lvl1pPr>
            <a:lvl2pPr marL="843439" indent="-473393">
              <a:spcBef>
                <a:spcPts val="1050"/>
              </a:spcBef>
              <a:buFont typeface="+mj-lt"/>
              <a:buAutoNum type="alphaLcPeriod"/>
              <a:tabLst/>
              <a:defRPr sz="2940" b="0" i="0" baseline="0">
                <a:solidFill>
                  <a:schemeClr val="tx1"/>
                </a:solidFill>
                <a:latin typeface="Source Sans Pro" charset="0"/>
                <a:ea typeface="Source Sans Pro" charset="0"/>
                <a:cs typeface="Source Sans Pro" charset="0"/>
              </a:defRPr>
            </a:lvl2pPr>
          </a:lstStyle>
          <a:p>
            <a:pPr lvl="0"/>
            <a:r>
              <a:rPr lang="en-US" sz="2100" dirty="0"/>
              <a:t>Click to add figure caption</a:t>
            </a:r>
            <a:endParaRPr lang="en-US" dirty="0"/>
          </a:p>
        </p:txBody>
      </p:sp>
      <p:sp>
        <p:nvSpPr>
          <p:cNvPr id="18" name="Content Placeholder 10">
            <a:extLst>
              <a:ext uri="{FF2B5EF4-FFF2-40B4-BE49-F238E27FC236}">
                <a16:creationId xmlns:a16="http://schemas.microsoft.com/office/drawing/2014/main" id="{28C193F0-809A-4FEC-A8DB-64C151C941AE}"/>
              </a:ext>
            </a:extLst>
          </p:cNvPr>
          <p:cNvSpPr>
            <a:spLocks noGrp="1"/>
          </p:cNvSpPr>
          <p:nvPr>
            <p:ph sz="quarter" idx="20" hasCustomPrompt="1"/>
          </p:nvPr>
        </p:nvSpPr>
        <p:spPr>
          <a:xfrm>
            <a:off x="320040" y="5781000"/>
            <a:ext cx="8961120" cy="951333"/>
          </a:xfrm>
          <a:prstGeom prst="rect">
            <a:avLst/>
          </a:prstGeom>
        </p:spPr>
        <p:txBody>
          <a:bodyPr/>
          <a:lstStyle>
            <a:lvl1pPr marL="0" indent="0">
              <a:buNone/>
              <a:defRPr sz="2940" b="0" i="0">
                <a:latin typeface="Calibri" charset="0"/>
                <a:ea typeface="Calibri" charset="0"/>
                <a:cs typeface="Calibri" charset="0"/>
              </a:defRPr>
            </a:lvl1pPr>
          </a:lstStyle>
          <a:p>
            <a:pPr lvl="0"/>
            <a:r>
              <a:rPr lang="en-US" dirty="0"/>
              <a:t>Click to add image</a:t>
            </a:r>
          </a:p>
        </p:txBody>
      </p:sp>
      <p:sp>
        <p:nvSpPr>
          <p:cNvPr id="19" name="Content Placeholder 10">
            <a:extLst>
              <a:ext uri="{FF2B5EF4-FFF2-40B4-BE49-F238E27FC236}">
                <a16:creationId xmlns:a16="http://schemas.microsoft.com/office/drawing/2014/main" id="{588B8AA7-7A2E-49D2-B077-24C256F5B9D7}"/>
              </a:ext>
            </a:extLst>
          </p:cNvPr>
          <p:cNvSpPr>
            <a:spLocks noGrp="1"/>
          </p:cNvSpPr>
          <p:nvPr>
            <p:ph sz="quarter" idx="21" hasCustomPrompt="1"/>
          </p:nvPr>
        </p:nvSpPr>
        <p:spPr>
          <a:xfrm>
            <a:off x="320040" y="4011105"/>
            <a:ext cx="8961120" cy="951333"/>
          </a:xfrm>
          <a:prstGeom prst="rect">
            <a:avLst/>
          </a:prstGeom>
        </p:spPr>
        <p:txBody>
          <a:bodyPr/>
          <a:lstStyle>
            <a:lvl1pPr marL="0" indent="0">
              <a:buNone/>
              <a:defRPr sz="2940" b="0" i="0">
                <a:latin typeface="Calibri" charset="0"/>
                <a:ea typeface="Calibri" charset="0"/>
                <a:cs typeface="Calibri" charset="0"/>
              </a:defRPr>
            </a:lvl1pPr>
          </a:lstStyle>
          <a:p>
            <a:pPr lvl="0"/>
            <a:r>
              <a:rPr lang="en-US" dirty="0"/>
              <a:t>Click to add image</a:t>
            </a:r>
          </a:p>
        </p:txBody>
      </p:sp>
    </p:spTree>
    <p:extLst>
      <p:ext uri="{BB962C8B-B14F-4D97-AF65-F5344CB8AC3E}">
        <p14:creationId xmlns:p14="http://schemas.microsoft.com/office/powerpoint/2010/main" val="510669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plus figure title">
    <p:spTree>
      <p:nvGrpSpPr>
        <p:cNvPr id="1" name=""/>
        <p:cNvGrpSpPr/>
        <p:nvPr/>
      </p:nvGrpSpPr>
      <p:grpSpPr>
        <a:xfrm>
          <a:off x="0" y="0"/>
          <a:ext cx="0" cy="0"/>
          <a:chOff x="0" y="0"/>
          <a:chExt cx="0" cy="0"/>
        </a:xfrm>
      </p:grpSpPr>
      <p:sp>
        <p:nvSpPr>
          <p:cNvPr id="6" name="Figure title"/>
          <p:cNvSpPr>
            <a:spLocks noGrp="1"/>
          </p:cNvSpPr>
          <p:nvPr>
            <p:ph type="title" hasCustomPrompt="1"/>
          </p:nvPr>
        </p:nvSpPr>
        <p:spPr>
          <a:xfrm>
            <a:off x="320040" y="6200139"/>
            <a:ext cx="8961120" cy="464821"/>
          </a:xfrm>
          <a:prstGeom prst="rect">
            <a:avLst/>
          </a:prstGeom>
        </p:spPr>
        <p:txBody>
          <a:bodyPr>
            <a:normAutofit/>
          </a:bodyPr>
          <a:lstStyle>
            <a:lvl1pPr algn="ctr">
              <a:defRPr sz="1680" b="0" i="0" baseline="0">
                <a:solidFill>
                  <a:schemeClr val="tx1"/>
                </a:solidFill>
                <a:latin typeface="Calibri" charset="0"/>
                <a:ea typeface="Calibri" charset="0"/>
                <a:cs typeface="Calibri" charset="0"/>
              </a:defRPr>
            </a:lvl1pPr>
          </a:lstStyle>
          <a:p>
            <a:r>
              <a:rPr lang="en-US" dirty="0"/>
              <a:t>Click to add figure caption</a:t>
            </a:r>
          </a:p>
        </p:txBody>
      </p:sp>
      <p:sp>
        <p:nvSpPr>
          <p:cNvPr id="5" name="Content Placeholder 2"/>
          <p:cNvSpPr>
            <a:spLocks noGrp="1"/>
          </p:cNvSpPr>
          <p:nvPr>
            <p:ph idx="1" hasCustomPrompt="1"/>
          </p:nvPr>
        </p:nvSpPr>
        <p:spPr>
          <a:xfrm>
            <a:off x="320040" y="875454"/>
            <a:ext cx="8961120" cy="5209538"/>
          </a:xfrm>
          <a:prstGeom prst="rect">
            <a:avLst/>
          </a:prstGeom>
        </p:spPr>
        <p:txBody>
          <a:bodyPr/>
          <a:lstStyle>
            <a:lvl1pPr marL="0" indent="0">
              <a:buNone/>
              <a:defRPr b="0" i="0" baseline="0">
                <a:latin typeface="Calibri" charset="0"/>
                <a:ea typeface="Calibri" charset="0"/>
                <a:cs typeface="Calibri" charset="0"/>
              </a:defRPr>
            </a:lvl1pPr>
          </a:lstStyle>
          <a:p>
            <a:pPr lvl="0"/>
            <a:r>
              <a:rPr lang="en-US" dirty="0"/>
              <a:t>Click to add image</a:t>
            </a:r>
          </a:p>
        </p:txBody>
      </p:sp>
      <p:sp>
        <p:nvSpPr>
          <p:cNvPr id="7" name="Slide Number Placeholder 5"/>
          <p:cNvSpPr>
            <a:spLocks noGrp="1"/>
          </p:cNvSpPr>
          <p:nvPr>
            <p:ph type="sldNum" sz="quarter" idx="12"/>
          </p:nvPr>
        </p:nvSpPr>
        <p:spPr>
          <a:xfrm>
            <a:off x="6780847" y="6780107"/>
            <a:ext cx="2500313" cy="389467"/>
          </a:xfrm>
        </p:spPr>
        <p:txBody>
          <a:bodyPr/>
          <a:lstStyle>
            <a:lvl1pPr>
              <a:defRPr b="0" i="0">
                <a:latin typeface="Calibri" charset="0"/>
                <a:ea typeface="Calibri" charset="0"/>
                <a:cs typeface="Calibri" charset="0"/>
              </a:defRPr>
            </a:lvl1pPr>
          </a:lstStyle>
          <a:p>
            <a:fld id="{42181430-7FCB-BA4C-90CE-EB7ACCC9EC50}" type="slidenum">
              <a:rPr lang="en-US" smtClean="0"/>
              <a:pPr/>
              <a:t>‹#›</a:t>
            </a:fld>
            <a:endParaRPr lang="en-US" dirty="0"/>
          </a:p>
        </p:txBody>
      </p:sp>
      <p:sp>
        <p:nvSpPr>
          <p:cNvPr id="8" name="Footer Placeholder 4"/>
          <p:cNvSpPr>
            <a:spLocks noGrp="1"/>
          </p:cNvSpPr>
          <p:nvPr>
            <p:ph type="ftr" sz="quarter" idx="11"/>
          </p:nvPr>
        </p:nvSpPr>
        <p:spPr>
          <a:xfrm>
            <a:off x="3180398" y="6827520"/>
            <a:ext cx="3240405" cy="389467"/>
          </a:xfrm>
        </p:spPr>
        <p:txBody>
          <a:bodyPr/>
          <a:lstStyle>
            <a:lvl1pPr>
              <a:defRPr b="0" i="0">
                <a:latin typeface="Calibri" charset="0"/>
                <a:ea typeface="Calibri" charset="0"/>
                <a:cs typeface="Calibri" charset="0"/>
              </a:defRPr>
            </a:lvl1pPr>
          </a:lstStyle>
          <a:p>
            <a:r>
              <a:rPr lang="en-US" dirty="0"/>
              <a:t>Copyright ©2018 John Wiley &amp; Sons, Inc. </a:t>
            </a:r>
          </a:p>
        </p:txBody>
      </p:sp>
    </p:spTree>
    <p:extLst>
      <p:ext uri="{BB962C8B-B14F-4D97-AF65-F5344CB8AC3E}">
        <p14:creationId xmlns:p14="http://schemas.microsoft.com/office/powerpoint/2010/main" val="3527689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itle Placeholder 2"/>
          <p:cNvSpPr>
            <a:spLocks noGrp="1"/>
          </p:cNvSpPr>
          <p:nvPr>
            <p:ph type="title"/>
          </p:nvPr>
        </p:nvSpPr>
        <p:spPr>
          <a:xfrm>
            <a:off x="315039" y="521546"/>
            <a:ext cx="8971122" cy="1040384"/>
          </a:xfrm>
          <a:prstGeom prst="rect">
            <a:avLst/>
          </a:prstGeom>
        </p:spPr>
        <p:txBody>
          <a:bodyPr vert="horz" lIns="91440" tIns="45720" rIns="91440" bIns="45720" rtlCol="0" anchor="t">
            <a:normAutofit/>
          </a:bodyPr>
          <a:lstStyle/>
          <a:p>
            <a:r>
              <a:rPr lang="en-US" dirty="0"/>
              <a:t>Click to edit Master title style</a:t>
            </a:r>
          </a:p>
        </p:txBody>
      </p:sp>
      <p:sp>
        <p:nvSpPr>
          <p:cNvPr id="16" name="Rectangle 15"/>
          <p:cNvSpPr/>
          <p:nvPr userDrawn="1"/>
        </p:nvSpPr>
        <p:spPr>
          <a:xfrm>
            <a:off x="0" y="0"/>
            <a:ext cx="9601200" cy="4876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p:nvPr userDrawn="1"/>
        </p:nvCxnSpPr>
        <p:spPr>
          <a:xfrm>
            <a:off x="0" y="6746240"/>
            <a:ext cx="96012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780847" y="6780107"/>
            <a:ext cx="2500313" cy="389467"/>
          </a:xfrm>
          <a:prstGeom prst="rect">
            <a:avLst/>
          </a:prstGeom>
        </p:spPr>
        <p:txBody>
          <a:bodyPr vert="horz" lIns="91440" tIns="45720" rIns="91440" bIns="45720" rtlCol="0" anchor="ctr"/>
          <a:lstStyle>
            <a:lvl1pPr algn="r">
              <a:defRPr sz="1260" b="0" i="0">
                <a:solidFill>
                  <a:schemeClr val="tx1">
                    <a:tint val="75000"/>
                  </a:schemeClr>
                </a:solidFill>
                <a:latin typeface="Calibri" charset="0"/>
                <a:ea typeface="Calibri" charset="0"/>
                <a:cs typeface="Calibri"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180398" y="6780107"/>
            <a:ext cx="3240405" cy="389467"/>
          </a:xfrm>
          <a:prstGeom prst="rect">
            <a:avLst/>
          </a:prstGeom>
        </p:spPr>
        <p:txBody>
          <a:bodyPr vert="horz" lIns="91440" tIns="45720" rIns="91440" bIns="45720" rtlCol="0" anchor="ctr"/>
          <a:lstStyle>
            <a:lvl1pPr algn="ctr">
              <a:defRPr sz="1260" b="0" i="0">
                <a:solidFill>
                  <a:schemeClr val="tx1">
                    <a:tint val="75000"/>
                  </a:schemeClr>
                </a:solidFill>
                <a:latin typeface="Calibri" charset="0"/>
                <a:ea typeface="Calibri" charset="0"/>
                <a:cs typeface="Calibri" charset="0"/>
              </a:defRPr>
            </a:lvl1pPr>
          </a:lstStyle>
          <a:p>
            <a:r>
              <a:rPr lang="en-US" dirty="0"/>
              <a:t>Copyright ©2018 John Wiley &amp; Sons, Inc. </a:t>
            </a:r>
          </a:p>
        </p:txBody>
      </p:sp>
      <p:sp>
        <p:nvSpPr>
          <p:cNvPr id="2" name="fl" descr="Internal">
            <a:extLst>
              <a:ext uri="{FF2B5EF4-FFF2-40B4-BE49-F238E27FC236}">
                <a16:creationId xmlns:a16="http://schemas.microsoft.com/office/drawing/2014/main" id="{567F96EE-7DD1-42C3-97AA-DB447FBA2E28}"/>
              </a:ext>
            </a:extLst>
          </p:cNvPr>
          <p:cNvSpPr txBox="1"/>
          <p:nvPr userDrawn="1"/>
        </p:nvSpPr>
        <p:spPr>
          <a:xfrm>
            <a:off x="0" y="6995160"/>
            <a:ext cx="9601200" cy="223138"/>
          </a:xfrm>
          <a:prstGeom prst="rect">
            <a:avLst/>
          </a:prstGeom>
          <a:noFill/>
        </p:spPr>
        <p:txBody>
          <a:bodyPr vert="horz" rtlCol="0">
            <a:spAutoFit/>
          </a:bodyPr>
          <a:lstStyle/>
          <a:p>
            <a:pPr algn="l"/>
            <a:r>
              <a:rPr lang="fr-CA" sz="850" b="0" i="0" u="none" baseline="0">
                <a:solidFill>
                  <a:srgbClr val="000000"/>
                </a:solidFill>
                <a:latin typeface="arial" panose="020B0604020202020204" pitchFamily="34" charset="0"/>
              </a:rPr>
              <a:t>Internal</a:t>
            </a:r>
          </a:p>
        </p:txBody>
      </p:sp>
    </p:spTree>
    <p:extLst>
      <p:ext uri="{BB962C8B-B14F-4D97-AF65-F5344CB8AC3E}">
        <p14:creationId xmlns:p14="http://schemas.microsoft.com/office/powerpoint/2010/main" val="2192437682"/>
      </p:ext>
    </p:extLst>
  </p:cSld>
  <p:clrMap bg1="lt1" tx1="dk1" bg2="lt2" tx2="dk2" accent1="accent1" accent2="accent2" accent3="accent3" accent4="accent4" accent5="accent5" accent6="accent6" hlink="hlink" folHlink="folHlink"/>
  <p:sldLayoutIdLst>
    <p:sldLayoutId id="2147485431" r:id="rId1"/>
    <p:sldLayoutId id="2147485432" r:id="rId2"/>
    <p:sldLayoutId id="2147485433" r:id="rId3"/>
    <p:sldLayoutId id="2147485434" r:id="rId4"/>
    <p:sldLayoutId id="2147485435" r:id="rId5"/>
    <p:sldLayoutId id="2147485436" r:id="rId6"/>
    <p:sldLayoutId id="2147485437" r:id="rId7"/>
    <p:sldLayoutId id="2147485438" r:id="rId8"/>
    <p:sldLayoutId id="2147485439" r:id="rId9"/>
    <p:sldLayoutId id="2147485440" r:id="rId10"/>
    <p:sldLayoutId id="2147485441" r:id="rId11"/>
    <p:sldLayoutId id="2147485442" r:id="rId12"/>
    <p:sldLayoutId id="2147485448" r:id="rId13"/>
    <p:sldLayoutId id="2147485443" r:id="rId14"/>
  </p:sldLayoutIdLst>
  <p:hf sldNum="0" hdr="0" ftr="0" dt="0"/>
  <p:txStyles>
    <p:titleStyle>
      <a:lvl1pPr algn="ctr" defTabSz="960120" rtl="0" eaLnBrk="1" latinLnBrk="0" hangingPunct="1">
        <a:lnSpc>
          <a:spcPct val="90000"/>
        </a:lnSpc>
        <a:spcBef>
          <a:spcPct val="0"/>
        </a:spcBef>
        <a:buNone/>
        <a:defRPr sz="4000" kern="1200">
          <a:solidFill>
            <a:schemeClr val="accent1"/>
          </a:solidFill>
          <a:latin typeface="Calibri" charset="0"/>
          <a:ea typeface="Calibri" charset="0"/>
          <a:cs typeface="Calibri" charset="0"/>
        </a:defRPr>
      </a:lvl1pPr>
    </p:titleStyle>
    <p:bodyStyle>
      <a:lvl1pPr marL="240030" indent="-240030" algn="l" defTabSz="960120" rtl="0" eaLnBrk="1" latinLnBrk="0" hangingPunct="1">
        <a:lnSpc>
          <a:spcPct val="90000"/>
        </a:lnSpc>
        <a:spcBef>
          <a:spcPts val="1050"/>
        </a:spcBef>
        <a:buFont typeface="Arial"/>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6E1F4F5-BD7E-404D-B6A2-1822014B78C0}"/>
              </a:ext>
            </a:extLst>
          </p:cNvPr>
          <p:cNvSpPr>
            <a:spLocks noGrp="1"/>
          </p:cNvSpPr>
          <p:nvPr>
            <p:ph sz="quarter" idx="19"/>
          </p:nvPr>
        </p:nvSpPr>
        <p:spPr/>
        <p:txBody>
          <a:bodyPr/>
          <a:lstStyle/>
          <a:p>
            <a:r>
              <a:rPr lang="en-US" dirty="0"/>
              <a:t>Chapter 6</a:t>
            </a:r>
          </a:p>
        </p:txBody>
      </p:sp>
      <p:sp>
        <p:nvSpPr>
          <p:cNvPr id="3" name="Content Placeholder 2">
            <a:extLst>
              <a:ext uri="{FF2B5EF4-FFF2-40B4-BE49-F238E27FC236}">
                <a16:creationId xmlns:a16="http://schemas.microsoft.com/office/drawing/2014/main" id="{47177459-5577-437F-96A2-2661F58FA2A9}"/>
              </a:ext>
            </a:extLst>
          </p:cNvPr>
          <p:cNvSpPr>
            <a:spLocks noGrp="1"/>
          </p:cNvSpPr>
          <p:nvPr>
            <p:ph sz="quarter" idx="20"/>
          </p:nvPr>
        </p:nvSpPr>
        <p:spPr/>
        <p:txBody>
          <a:bodyPr/>
          <a:lstStyle/>
          <a:p>
            <a:endParaRPr lang="en-CA" dirty="0"/>
          </a:p>
          <a:p>
            <a:r>
              <a:rPr lang="en-CA" dirty="0"/>
              <a:t>Decision-Making:</a:t>
            </a:r>
          </a:p>
          <a:p>
            <a:r>
              <a:rPr lang="en-CA" dirty="0"/>
              <a:t>Cost-Volume-Profit</a:t>
            </a:r>
          </a:p>
          <a:p>
            <a:endParaRPr lang="en-US" dirty="0"/>
          </a:p>
        </p:txBody>
      </p:sp>
      <p:sp>
        <p:nvSpPr>
          <p:cNvPr id="4" name="Title 3">
            <a:extLst>
              <a:ext uri="{FF2B5EF4-FFF2-40B4-BE49-F238E27FC236}">
                <a16:creationId xmlns:a16="http://schemas.microsoft.com/office/drawing/2014/main" id="{7A9872B1-C91A-4260-9B20-95060768AD92}"/>
              </a:ext>
            </a:extLst>
          </p:cNvPr>
          <p:cNvSpPr>
            <a:spLocks noGrp="1"/>
          </p:cNvSpPr>
          <p:nvPr>
            <p:ph type="title"/>
          </p:nvPr>
        </p:nvSpPr>
        <p:spPr/>
        <p:txBody>
          <a:bodyPr/>
          <a:lstStyle/>
          <a:p>
            <a:r>
              <a:rPr lang="en-CA" dirty="0">
                <a:latin typeface="Calibri" panose="020F0502020204030204" pitchFamily="34" charset="0"/>
                <a:cs typeface="Calibri" panose="020F0502020204030204" pitchFamily="34" charset="0"/>
              </a:rPr>
              <a:t>Managerial Accounting</a:t>
            </a:r>
            <a:br>
              <a:rPr lang="en-CA" dirty="0">
                <a:latin typeface="Calibri" panose="020F0502020204030204" pitchFamily="34" charset="0"/>
                <a:cs typeface="Calibri" panose="020F0502020204030204" pitchFamily="34" charset="0"/>
              </a:rPr>
            </a:br>
            <a:r>
              <a:rPr lang="en-CA" sz="4000" dirty="0">
                <a:latin typeface="Calibri" panose="020F0502020204030204" pitchFamily="34" charset="0"/>
                <a:cs typeface="Calibri" panose="020F0502020204030204" pitchFamily="34" charset="0"/>
              </a:rPr>
              <a:t>Tools for Business Decision-Making</a:t>
            </a:r>
            <a:endParaRPr lang="en-US" sz="4000" dirty="0"/>
          </a:p>
        </p:txBody>
      </p:sp>
      <p:sp>
        <p:nvSpPr>
          <p:cNvPr id="5" name="Content Placeholder 4">
            <a:extLst>
              <a:ext uri="{FF2B5EF4-FFF2-40B4-BE49-F238E27FC236}">
                <a16:creationId xmlns:a16="http://schemas.microsoft.com/office/drawing/2014/main" id="{134F7DA6-CECC-4D6E-A521-4AA01298CD1B}"/>
              </a:ext>
            </a:extLst>
          </p:cNvPr>
          <p:cNvSpPr>
            <a:spLocks noGrp="1"/>
          </p:cNvSpPr>
          <p:nvPr>
            <p:ph sz="quarter" idx="21"/>
          </p:nvPr>
        </p:nvSpPr>
        <p:spPr/>
        <p:txBody>
          <a:bodyPr/>
          <a:lstStyle/>
          <a:p>
            <a:r>
              <a:rPr lang="en-CA" dirty="0"/>
              <a:t>Fifth Canadian Edition</a:t>
            </a:r>
          </a:p>
          <a:p>
            <a:endParaRPr lang="en-US" dirty="0"/>
          </a:p>
        </p:txBody>
      </p:sp>
      <p:sp>
        <p:nvSpPr>
          <p:cNvPr id="6" name="Content Placeholder 5">
            <a:extLst>
              <a:ext uri="{FF2B5EF4-FFF2-40B4-BE49-F238E27FC236}">
                <a16:creationId xmlns:a16="http://schemas.microsoft.com/office/drawing/2014/main" id="{8C4A17C0-ADD5-48EC-838E-124249C1C9EB}"/>
              </a:ext>
            </a:extLst>
          </p:cNvPr>
          <p:cNvSpPr>
            <a:spLocks noGrp="1"/>
          </p:cNvSpPr>
          <p:nvPr>
            <p:ph sz="quarter" idx="22"/>
          </p:nvPr>
        </p:nvSpPr>
        <p:spPr>
          <a:xfrm>
            <a:off x="160020" y="5981468"/>
            <a:ext cx="9281160" cy="1008611"/>
          </a:xfrm>
        </p:spPr>
        <p:txBody>
          <a:bodyPr/>
          <a:lstStyle/>
          <a:p>
            <a:r>
              <a:rPr lang="en-CA" sz="3200" dirty="0">
                <a:solidFill>
                  <a:srgbClr val="C00000"/>
                </a:solidFill>
              </a:rPr>
              <a:t>Weygandt     Kimmel     </a:t>
            </a:r>
            <a:r>
              <a:rPr lang="en-CA" sz="3200" dirty="0" err="1">
                <a:solidFill>
                  <a:srgbClr val="C00000"/>
                </a:solidFill>
              </a:rPr>
              <a:t>Kieso</a:t>
            </a:r>
            <a:r>
              <a:rPr lang="en-CA" sz="3200" dirty="0">
                <a:solidFill>
                  <a:srgbClr val="C00000"/>
                </a:solidFill>
              </a:rPr>
              <a:t>     Aly</a:t>
            </a:r>
          </a:p>
          <a:p>
            <a:r>
              <a:rPr lang="en-CA" sz="2800" i="1" dirty="0">
                <a:solidFill>
                  <a:srgbClr val="002060"/>
                </a:solidFill>
              </a:rPr>
              <a:t>Prepared by Angela Davis, CPA, CA, CFE, MSc</a:t>
            </a:r>
          </a:p>
          <a:p>
            <a:endParaRPr lang="en-US" dirty="0"/>
          </a:p>
        </p:txBody>
      </p:sp>
    </p:spTree>
    <p:extLst>
      <p:ext uri="{BB962C8B-B14F-4D97-AF65-F5344CB8AC3E}">
        <p14:creationId xmlns:p14="http://schemas.microsoft.com/office/powerpoint/2010/main" val="1429127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5A92E-80A7-414D-913A-5800F8507A81}"/>
              </a:ext>
            </a:extLst>
          </p:cNvPr>
          <p:cNvSpPr>
            <a:spLocks noGrp="1"/>
          </p:cNvSpPr>
          <p:nvPr>
            <p:ph type="title"/>
          </p:nvPr>
        </p:nvSpPr>
        <p:spPr/>
        <p:txBody>
          <a:bodyPr/>
          <a:lstStyle/>
          <a:p>
            <a:r>
              <a:rPr lang="en-CA" altLang="en-US" sz="4000" dirty="0"/>
              <a:t>Learning Objectives </a:t>
            </a:r>
            <a:r>
              <a:rPr lang="en-CA" altLang="en-US" sz="3200" dirty="0"/>
              <a:t>(1 of 2)</a:t>
            </a:r>
            <a:endParaRPr lang="en-US" sz="3200" dirty="0"/>
          </a:p>
        </p:txBody>
      </p:sp>
      <p:sp>
        <p:nvSpPr>
          <p:cNvPr id="3" name="Content Placeholder 2">
            <a:extLst>
              <a:ext uri="{FF2B5EF4-FFF2-40B4-BE49-F238E27FC236}">
                <a16:creationId xmlns:a16="http://schemas.microsoft.com/office/drawing/2014/main" id="{FAE51F29-1513-4EEC-97DA-50DA81B54339}"/>
              </a:ext>
            </a:extLst>
          </p:cNvPr>
          <p:cNvSpPr>
            <a:spLocks noGrp="1"/>
          </p:cNvSpPr>
          <p:nvPr>
            <p:ph sz="quarter" idx="10"/>
          </p:nvPr>
        </p:nvSpPr>
        <p:spPr>
          <a:xfrm>
            <a:off x="320040" y="1556967"/>
            <a:ext cx="8961120" cy="4462834"/>
          </a:xfrm>
        </p:spPr>
        <p:txBody>
          <a:bodyPr/>
          <a:lstStyle/>
          <a:p>
            <a:pPr marL="514350" indent="-514350">
              <a:buFont typeface="+mj-lt"/>
              <a:buAutoNum type="arabicPeriod"/>
              <a:defRPr/>
            </a:pPr>
            <a:r>
              <a:rPr lang="en-US" sz="3200" dirty="0"/>
              <a:t>Prepare a cost-volume-profit income statement to determine contribution margin.</a:t>
            </a:r>
          </a:p>
          <a:p>
            <a:pPr marL="514350" indent="-514350">
              <a:buFont typeface="+mj-lt"/>
              <a:buAutoNum type="arabicPeriod"/>
              <a:defRPr/>
            </a:pPr>
            <a:r>
              <a:rPr lang="en-US" sz="3200" dirty="0"/>
              <a:t>Calculate the break-even point using three approaches.</a:t>
            </a:r>
          </a:p>
          <a:p>
            <a:pPr marL="514350" indent="-514350">
              <a:buFont typeface="+mj-lt"/>
              <a:buAutoNum type="arabicPeriod"/>
              <a:defRPr/>
            </a:pPr>
            <a:r>
              <a:rPr lang="en-US" sz="3200" dirty="0"/>
              <a:t>Determine the sales required to earn the target operating income and define the margin of safety.</a:t>
            </a:r>
          </a:p>
        </p:txBody>
      </p:sp>
    </p:spTree>
    <p:extLst>
      <p:ext uri="{BB962C8B-B14F-4D97-AF65-F5344CB8AC3E}">
        <p14:creationId xmlns:p14="http://schemas.microsoft.com/office/powerpoint/2010/main" val="1112586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5A92E-80A7-414D-913A-5800F8507A81}"/>
              </a:ext>
            </a:extLst>
          </p:cNvPr>
          <p:cNvSpPr>
            <a:spLocks noGrp="1"/>
          </p:cNvSpPr>
          <p:nvPr>
            <p:ph type="title"/>
          </p:nvPr>
        </p:nvSpPr>
        <p:spPr/>
        <p:txBody>
          <a:bodyPr/>
          <a:lstStyle/>
          <a:p>
            <a:r>
              <a:rPr lang="en-CA" altLang="en-US" sz="4000" dirty="0"/>
              <a:t>Learning Objectives </a:t>
            </a:r>
            <a:r>
              <a:rPr lang="en-CA" altLang="en-US" sz="3200" dirty="0"/>
              <a:t>(2 of 2)</a:t>
            </a:r>
            <a:endParaRPr lang="en-US" sz="3200" dirty="0"/>
          </a:p>
        </p:txBody>
      </p:sp>
      <p:sp>
        <p:nvSpPr>
          <p:cNvPr id="3" name="Content Placeholder 2">
            <a:extLst>
              <a:ext uri="{FF2B5EF4-FFF2-40B4-BE49-F238E27FC236}">
                <a16:creationId xmlns:a16="http://schemas.microsoft.com/office/drawing/2014/main" id="{FAE51F29-1513-4EEC-97DA-50DA81B54339}"/>
              </a:ext>
            </a:extLst>
          </p:cNvPr>
          <p:cNvSpPr>
            <a:spLocks noGrp="1"/>
          </p:cNvSpPr>
          <p:nvPr>
            <p:ph sz="quarter" idx="10"/>
          </p:nvPr>
        </p:nvSpPr>
        <p:spPr>
          <a:xfrm>
            <a:off x="320040" y="1556967"/>
            <a:ext cx="8961120" cy="4234234"/>
          </a:xfrm>
        </p:spPr>
        <p:txBody>
          <a:bodyPr/>
          <a:lstStyle/>
          <a:p>
            <a:pPr marL="514350" indent="-514350">
              <a:buFont typeface="+mj-lt"/>
              <a:buAutoNum type="arabicPeriod" startAt="4"/>
              <a:defRPr/>
            </a:pPr>
            <a:r>
              <a:rPr lang="en-US" sz="3200" dirty="0"/>
              <a:t>Understand how to apply basic cost-volume-profit concepts in a changing business environment.</a:t>
            </a:r>
          </a:p>
          <a:p>
            <a:pPr marL="514350" indent="-514350">
              <a:buFont typeface="+mj-lt"/>
              <a:buAutoNum type="arabicPeriod" startAt="4"/>
              <a:defRPr/>
            </a:pPr>
            <a:r>
              <a:rPr lang="en-US" sz="3200" dirty="0"/>
              <a:t>Explain the term </a:t>
            </a:r>
            <a:r>
              <a:rPr lang="en-US" sz="3200" i="1" dirty="0"/>
              <a:t>sales mix </a:t>
            </a:r>
            <a:r>
              <a:rPr lang="en-US" sz="3200" dirty="0"/>
              <a:t>and its effect on break-even sales.</a:t>
            </a:r>
          </a:p>
          <a:p>
            <a:pPr marL="514350" indent="-514350">
              <a:buFont typeface="+mj-lt"/>
              <a:buAutoNum type="arabicPeriod" startAt="4"/>
              <a:defRPr/>
            </a:pPr>
            <a:r>
              <a:rPr lang="en-US" sz="3200" dirty="0"/>
              <a:t>Understand how cost structure and operating leverage affect profitability (Appendix 6A).</a:t>
            </a:r>
            <a:endParaRPr lang="en-CA" sz="3200" dirty="0"/>
          </a:p>
        </p:txBody>
      </p:sp>
    </p:spTree>
    <p:extLst>
      <p:ext uri="{BB962C8B-B14F-4D97-AF65-F5344CB8AC3E}">
        <p14:creationId xmlns:p14="http://schemas.microsoft.com/office/powerpoint/2010/main" val="4084715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A7935-3DE7-4BAC-97F6-B5218F956477}"/>
              </a:ext>
            </a:extLst>
          </p:cNvPr>
          <p:cNvSpPr>
            <a:spLocks noGrp="1"/>
          </p:cNvSpPr>
          <p:nvPr>
            <p:ph type="title"/>
          </p:nvPr>
        </p:nvSpPr>
        <p:spPr/>
        <p:txBody>
          <a:bodyPr/>
          <a:lstStyle/>
          <a:p>
            <a:r>
              <a:rPr lang="en-US" altLang="en-US" dirty="0"/>
              <a:t>Cost-Volume-Profit Analysis</a:t>
            </a:r>
            <a:endParaRPr lang="en-US" dirty="0"/>
          </a:p>
        </p:txBody>
      </p:sp>
      <p:sp>
        <p:nvSpPr>
          <p:cNvPr id="5" name="Content Placeholder 4">
            <a:extLst>
              <a:ext uri="{FF2B5EF4-FFF2-40B4-BE49-F238E27FC236}">
                <a16:creationId xmlns:a16="http://schemas.microsoft.com/office/drawing/2014/main" id="{F2337FF1-1035-4647-B386-0B320AE3EB5F}"/>
              </a:ext>
            </a:extLst>
          </p:cNvPr>
          <p:cNvSpPr>
            <a:spLocks noGrp="1"/>
          </p:cNvSpPr>
          <p:nvPr>
            <p:ph sz="quarter" idx="17"/>
          </p:nvPr>
        </p:nvSpPr>
        <p:spPr>
          <a:xfrm>
            <a:off x="341061" y="1391600"/>
            <a:ext cx="8961120" cy="2885569"/>
          </a:xfrm>
        </p:spPr>
        <p:txBody>
          <a:bodyPr/>
          <a:lstStyle/>
          <a:p>
            <a:pPr marL="457200" indent="-457200">
              <a:buClr>
                <a:schemeClr val="accent2"/>
              </a:buClr>
              <a:buFont typeface="Arial" panose="020B0604020202020204" pitchFamily="34" charset="0"/>
              <a:buChar char="•"/>
            </a:pPr>
            <a:r>
              <a:rPr lang="en-US" altLang="en-US" sz="2800" dirty="0">
                <a:cs typeface="HYGothic-Extra" pitchFamily="18" charset="-127"/>
              </a:rPr>
              <a:t>Study of the effects of changes of costs and volume on a company’s profits</a:t>
            </a:r>
          </a:p>
          <a:p>
            <a:pPr marL="457200" indent="-457200">
              <a:buClr>
                <a:schemeClr val="accent2"/>
              </a:buClr>
              <a:buFont typeface="Arial" panose="020B0604020202020204" pitchFamily="34" charset="0"/>
              <a:buChar char="•"/>
            </a:pPr>
            <a:r>
              <a:rPr lang="en-US" altLang="en-US" sz="2800" dirty="0">
                <a:cs typeface="HYGothic-Extra" pitchFamily="18" charset="-127"/>
              </a:rPr>
              <a:t>A critical factor in management decisions</a:t>
            </a:r>
          </a:p>
          <a:p>
            <a:pPr marL="457200" indent="-457200">
              <a:buClr>
                <a:schemeClr val="accent2"/>
              </a:buClr>
              <a:buFont typeface="Arial" panose="020B0604020202020204" pitchFamily="34" charset="0"/>
              <a:buChar char="•"/>
            </a:pPr>
            <a:r>
              <a:rPr lang="en-US" altLang="en-US" sz="2800" dirty="0">
                <a:cs typeface="HYGothic-Extra" pitchFamily="18" charset="-127"/>
              </a:rPr>
              <a:t>Important in profit planning</a:t>
            </a:r>
          </a:p>
          <a:p>
            <a:pPr marL="457200" indent="-457200">
              <a:buClr>
                <a:schemeClr val="accent2"/>
              </a:buClr>
              <a:buFont typeface="Arial" panose="020B0604020202020204" pitchFamily="34" charset="0"/>
              <a:buChar char="•"/>
            </a:pPr>
            <a:r>
              <a:rPr lang="en-US" altLang="en-US" sz="2800" dirty="0">
                <a:cs typeface="HYGothic-Extra" pitchFamily="18" charset="-127"/>
              </a:rPr>
              <a:t>Considers the interrelationships among the five components of CVP analysis: </a:t>
            </a:r>
          </a:p>
          <a:p>
            <a:endParaRPr lang="en-US" sz="2800" dirty="0"/>
          </a:p>
        </p:txBody>
      </p:sp>
      <p:pic>
        <p:nvPicPr>
          <p:cNvPr id="8" name="Content Placeholder 7" descr="Diagram shows CVP analysis components with labels for volume or level of activity, unit selling prices, variable cost per unit, total fixed costs, and sales mix.">
            <a:extLst>
              <a:ext uri="{FF2B5EF4-FFF2-40B4-BE49-F238E27FC236}">
                <a16:creationId xmlns:a16="http://schemas.microsoft.com/office/drawing/2014/main" id="{65EE5788-F538-40A0-8A4C-72C7E1EB3F46}"/>
              </a:ext>
            </a:extLst>
          </p:cNvPr>
          <p:cNvPicPr>
            <a:picLocks noGrp="1" noChangeAspect="1"/>
          </p:cNvPicPr>
          <p:nvPr>
            <p:ph sz="quarter" idx="16"/>
          </p:nvPr>
        </p:nvPicPr>
        <p:blipFill>
          <a:blip r:embed="rId2"/>
          <a:stretch>
            <a:fillRect/>
          </a:stretch>
        </p:blipFill>
        <p:spPr>
          <a:xfrm>
            <a:off x="319881" y="4324932"/>
            <a:ext cx="8961438" cy="1953249"/>
          </a:xfrm>
          <a:prstGeom prst="rect">
            <a:avLst/>
          </a:prstGeom>
        </p:spPr>
      </p:pic>
      <p:sp>
        <p:nvSpPr>
          <p:cNvPr id="4" name="Content Placeholder 3">
            <a:extLst>
              <a:ext uri="{FF2B5EF4-FFF2-40B4-BE49-F238E27FC236}">
                <a16:creationId xmlns:a16="http://schemas.microsoft.com/office/drawing/2014/main" id="{1E2418B0-281E-4653-B12D-7DD5E4F2A4FF}"/>
              </a:ext>
            </a:extLst>
          </p:cNvPr>
          <p:cNvSpPr>
            <a:spLocks noGrp="1"/>
          </p:cNvSpPr>
          <p:nvPr>
            <p:ph sz="quarter" idx="15"/>
          </p:nvPr>
        </p:nvSpPr>
        <p:spPr>
          <a:xfrm>
            <a:off x="320040" y="6325944"/>
            <a:ext cx="8961120" cy="453813"/>
          </a:xfrm>
        </p:spPr>
        <p:txBody>
          <a:bodyPr/>
          <a:lstStyle/>
          <a:p>
            <a:r>
              <a:rPr lang="en-US" dirty="0"/>
              <a:t>Components of CVP analysis</a:t>
            </a:r>
          </a:p>
        </p:txBody>
      </p:sp>
    </p:spTree>
    <p:extLst>
      <p:ext uri="{BB962C8B-B14F-4D97-AF65-F5344CB8AC3E}">
        <p14:creationId xmlns:p14="http://schemas.microsoft.com/office/powerpoint/2010/main" val="4252861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143BF-D473-40F8-B19C-CC15EBED6EA5}"/>
              </a:ext>
            </a:extLst>
          </p:cNvPr>
          <p:cNvSpPr>
            <a:spLocks noGrp="1"/>
          </p:cNvSpPr>
          <p:nvPr>
            <p:ph type="title"/>
          </p:nvPr>
        </p:nvSpPr>
        <p:spPr>
          <a:xfrm>
            <a:off x="145466" y="487680"/>
            <a:ext cx="9310269" cy="731520"/>
          </a:xfrm>
        </p:spPr>
        <p:txBody>
          <a:bodyPr/>
          <a:lstStyle/>
          <a:p>
            <a:r>
              <a:rPr lang="en-US" altLang="en-US" sz="4000" dirty="0"/>
              <a:t>Assumptions Underlying CVP Analysis </a:t>
            </a:r>
            <a:r>
              <a:rPr lang="en-US" altLang="en-US" sz="3200" dirty="0"/>
              <a:t>(1 of 2)</a:t>
            </a:r>
            <a:endParaRPr lang="en-US" sz="3200" dirty="0"/>
          </a:p>
        </p:txBody>
      </p:sp>
      <p:sp>
        <p:nvSpPr>
          <p:cNvPr id="3" name="Content Placeholder 2">
            <a:extLst>
              <a:ext uri="{FF2B5EF4-FFF2-40B4-BE49-F238E27FC236}">
                <a16:creationId xmlns:a16="http://schemas.microsoft.com/office/drawing/2014/main" id="{EACB9634-ED4D-46D4-B6ED-C31DE0CD52B8}"/>
              </a:ext>
            </a:extLst>
          </p:cNvPr>
          <p:cNvSpPr>
            <a:spLocks noGrp="1"/>
          </p:cNvSpPr>
          <p:nvPr>
            <p:ph sz="quarter" idx="10"/>
          </p:nvPr>
        </p:nvSpPr>
        <p:spPr>
          <a:xfrm>
            <a:off x="320040" y="1869440"/>
            <a:ext cx="8961120" cy="3845560"/>
          </a:xfrm>
        </p:spPr>
        <p:txBody>
          <a:bodyPr/>
          <a:lstStyle/>
          <a:p>
            <a:pPr marL="457200" indent="-457200">
              <a:buFont typeface="Arial" panose="020B0604020202020204" pitchFamily="34" charset="0"/>
              <a:buChar char="•"/>
            </a:pPr>
            <a:r>
              <a:rPr lang="en-US" altLang="en-US" sz="3200" dirty="0" err="1">
                <a:cs typeface="HYGothic-Extra" pitchFamily="18" charset="-127"/>
              </a:rPr>
              <a:t>Behaviour</a:t>
            </a:r>
            <a:r>
              <a:rPr lang="en-US" altLang="en-US" sz="3200" dirty="0">
                <a:cs typeface="HYGothic-Extra" pitchFamily="18" charset="-127"/>
              </a:rPr>
              <a:t> of both costs and revenues is linear throughout the relevant range of the activity index</a:t>
            </a:r>
          </a:p>
          <a:p>
            <a:pPr marL="457200" indent="-457200">
              <a:buFont typeface="Arial" panose="020B0604020202020204" pitchFamily="34" charset="0"/>
              <a:buChar char="•"/>
            </a:pPr>
            <a:r>
              <a:rPr lang="en-US" altLang="en-US" sz="3200" dirty="0">
                <a:cs typeface="HYGothic-Extra" pitchFamily="18" charset="-127"/>
              </a:rPr>
              <a:t>All costs can be classified as either variable or fixed with reasonable accuracy</a:t>
            </a:r>
          </a:p>
          <a:p>
            <a:pPr marL="457200" indent="-457200">
              <a:buFont typeface="Arial" panose="020B0604020202020204" pitchFamily="34" charset="0"/>
              <a:buChar char="•"/>
            </a:pPr>
            <a:r>
              <a:rPr lang="en-US" altLang="en-US" sz="3200" dirty="0">
                <a:cs typeface="HYGothic-Extra" pitchFamily="18" charset="-127"/>
              </a:rPr>
              <a:t>Changes in activity are the only factors that affect costs </a:t>
            </a:r>
          </a:p>
          <a:p>
            <a:endParaRPr lang="en-US" dirty="0"/>
          </a:p>
        </p:txBody>
      </p:sp>
    </p:spTree>
    <p:extLst>
      <p:ext uri="{BB962C8B-B14F-4D97-AF65-F5344CB8AC3E}">
        <p14:creationId xmlns:p14="http://schemas.microsoft.com/office/powerpoint/2010/main" val="595168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143BF-D473-40F8-B19C-CC15EBED6EA5}"/>
              </a:ext>
            </a:extLst>
          </p:cNvPr>
          <p:cNvSpPr>
            <a:spLocks noGrp="1"/>
          </p:cNvSpPr>
          <p:nvPr>
            <p:ph type="title"/>
          </p:nvPr>
        </p:nvSpPr>
        <p:spPr>
          <a:xfrm>
            <a:off x="145466" y="487680"/>
            <a:ext cx="9310269" cy="731520"/>
          </a:xfrm>
        </p:spPr>
        <p:txBody>
          <a:bodyPr/>
          <a:lstStyle/>
          <a:p>
            <a:r>
              <a:rPr lang="en-US" altLang="en-US" sz="4000" dirty="0"/>
              <a:t>Assumptions Underlying CVP Analysis </a:t>
            </a:r>
            <a:r>
              <a:rPr lang="en-US" altLang="en-US" sz="3200" dirty="0"/>
              <a:t>(2 of 2)</a:t>
            </a:r>
            <a:endParaRPr lang="en-US" sz="3200" dirty="0"/>
          </a:p>
        </p:txBody>
      </p:sp>
      <p:sp>
        <p:nvSpPr>
          <p:cNvPr id="3" name="Content Placeholder 2">
            <a:extLst>
              <a:ext uri="{FF2B5EF4-FFF2-40B4-BE49-F238E27FC236}">
                <a16:creationId xmlns:a16="http://schemas.microsoft.com/office/drawing/2014/main" id="{EACB9634-ED4D-46D4-B6ED-C31DE0CD52B8}"/>
              </a:ext>
            </a:extLst>
          </p:cNvPr>
          <p:cNvSpPr>
            <a:spLocks noGrp="1"/>
          </p:cNvSpPr>
          <p:nvPr>
            <p:ph sz="quarter" idx="10"/>
          </p:nvPr>
        </p:nvSpPr>
        <p:spPr>
          <a:xfrm>
            <a:off x="320040" y="2133600"/>
            <a:ext cx="8961120" cy="3540760"/>
          </a:xfrm>
        </p:spPr>
        <p:txBody>
          <a:bodyPr/>
          <a:lstStyle/>
          <a:p>
            <a:pPr marL="457200" indent="-457200">
              <a:buFont typeface="Arial" panose="020B0604020202020204" pitchFamily="34" charset="0"/>
              <a:buChar char="•"/>
            </a:pPr>
            <a:r>
              <a:rPr lang="en-US" altLang="en-US" sz="3200" dirty="0">
                <a:cs typeface="HYGothic-Extra" pitchFamily="18" charset="-127"/>
              </a:rPr>
              <a:t>Inventory levels remain constant - all units produced are sold</a:t>
            </a:r>
          </a:p>
          <a:p>
            <a:pPr marL="457200" indent="-457200">
              <a:buFont typeface="Arial" panose="020B0604020202020204" pitchFamily="34" charset="0"/>
              <a:buChar char="•"/>
            </a:pPr>
            <a:r>
              <a:rPr lang="en-US" altLang="en-US" sz="3200" dirty="0">
                <a:cs typeface="HYGothic-Extra" pitchFamily="18" charset="-127"/>
              </a:rPr>
              <a:t>When more than one type of product is sold, the sales mix will remain constant </a:t>
            </a:r>
          </a:p>
          <a:p>
            <a:pPr marL="457200" indent="-457200">
              <a:buFont typeface="Wingdings" panose="05000000000000000000" pitchFamily="2" charset="2"/>
              <a:buChar char="Ø"/>
            </a:pPr>
            <a:endParaRPr lang="en-US" dirty="0"/>
          </a:p>
        </p:txBody>
      </p:sp>
    </p:spTree>
    <p:extLst>
      <p:ext uri="{BB962C8B-B14F-4D97-AF65-F5344CB8AC3E}">
        <p14:creationId xmlns:p14="http://schemas.microsoft.com/office/powerpoint/2010/main" val="1056077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E199D-A3B9-4D52-9514-0D223411EE51}"/>
              </a:ext>
            </a:extLst>
          </p:cNvPr>
          <p:cNvSpPr>
            <a:spLocks noGrp="1"/>
          </p:cNvSpPr>
          <p:nvPr>
            <p:ph type="title"/>
          </p:nvPr>
        </p:nvSpPr>
        <p:spPr>
          <a:xfrm>
            <a:off x="290931" y="487680"/>
            <a:ext cx="8971122" cy="731520"/>
          </a:xfrm>
        </p:spPr>
        <p:txBody>
          <a:bodyPr/>
          <a:lstStyle/>
          <a:p>
            <a:r>
              <a:rPr lang="en-US" altLang="en-US" dirty="0"/>
              <a:t>CVP Income Statement</a:t>
            </a:r>
            <a:endParaRPr lang="en-US" dirty="0"/>
          </a:p>
        </p:txBody>
      </p:sp>
      <p:sp>
        <p:nvSpPr>
          <p:cNvPr id="3" name="Content Placeholder 2">
            <a:extLst>
              <a:ext uri="{FF2B5EF4-FFF2-40B4-BE49-F238E27FC236}">
                <a16:creationId xmlns:a16="http://schemas.microsoft.com/office/drawing/2014/main" id="{1B72F52D-A015-44DE-B0B6-8323DEE185AC}"/>
              </a:ext>
            </a:extLst>
          </p:cNvPr>
          <p:cNvSpPr>
            <a:spLocks noGrp="1"/>
          </p:cNvSpPr>
          <p:nvPr>
            <p:ph sz="quarter" idx="10"/>
          </p:nvPr>
        </p:nvSpPr>
        <p:spPr>
          <a:xfrm>
            <a:off x="320040" y="1869440"/>
            <a:ext cx="8961120" cy="4531360"/>
          </a:xfrm>
        </p:spPr>
        <p:txBody>
          <a:bodyPr/>
          <a:lstStyle/>
          <a:p>
            <a:pPr marL="457200" indent="-457200">
              <a:buFont typeface="Arial" panose="020B0604020202020204" pitchFamily="34" charset="0"/>
              <a:buChar char="•"/>
            </a:pPr>
            <a:r>
              <a:rPr lang="en-US" altLang="en-US" sz="3200" dirty="0">
                <a:cs typeface="HYGothic-Extra" pitchFamily="18" charset="-127"/>
              </a:rPr>
              <a:t>A statement for internal use</a:t>
            </a:r>
          </a:p>
          <a:p>
            <a:pPr marL="457200" indent="-457200">
              <a:buFont typeface="Arial" panose="020B0604020202020204" pitchFamily="34" charset="0"/>
              <a:buChar char="•"/>
            </a:pPr>
            <a:r>
              <a:rPr lang="en-US" altLang="en-US" sz="3200" dirty="0">
                <a:cs typeface="HYGothic-Extra" pitchFamily="18" charset="-127"/>
              </a:rPr>
              <a:t>Classifies costs and expenses as fixed or variable  </a:t>
            </a:r>
          </a:p>
          <a:p>
            <a:pPr marL="457200" indent="-457200">
              <a:buFont typeface="Arial" panose="020B0604020202020204" pitchFamily="34" charset="0"/>
              <a:buChar char="•"/>
            </a:pPr>
            <a:r>
              <a:rPr lang="en-US" altLang="en-US" sz="3200" dirty="0">
                <a:cs typeface="HYGothic-Extra" pitchFamily="18" charset="-127"/>
              </a:rPr>
              <a:t>Reports contribution margin in the body of the statement.</a:t>
            </a:r>
          </a:p>
          <a:p>
            <a:pPr marL="914400" lvl="1" indent="-457200">
              <a:buSzPct val="100000"/>
            </a:pPr>
            <a:r>
              <a:rPr lang="en-US" altLang="en-US" sz="3000" dirty="0">
                <a:solidFill>
                  <a:srgbClr val="002060"/>
                </a:solidFill>
                <a:latin typeface="+mn-lt"/>
              </a:rPr>
              <a:t>Contribution margin – amount of revenue remaining after deducting variable costs</a:t>
            </a:r>
            <a:r>
              <a:rPr lang="en-US" altLang="en-US" sz="3000" i="1" dirty="0">
                <a:solidFill>
                  <a:srgbClr val="002060"/>
                </a:solidFill>
                <a:latin typeface="+mn-lt"/>
              </a:rPr>
              <a:t> </a:t>
            </a:r>
          </a:p>
          <a:p>
            <a:pPr marL="457200" indent="-457200">
              <a:buFont typeface="Arial" panose="020B0604020202020204" pitchFamily="34" charset="0"/>
              <a:buChar char="•"/>
            </a:pPr>
            <a:r>
              <a:rPr lang="en-US" altLang="en-US" sz="3200" dirty="0">
                <a:cs typeface="HYGothic-Extra" pitchFamily="18" charset="-127"/>
              </a:rPr>
              <a:t>Reports the same income as a traditional income statement</a:t>
            </a:r>
            <a:endParaRPr lang="en-US" altLang="en-US" sz="3200" i="1" dirty="0">
              <a:cs typeface="HYGothic-Extra" pitchFamily="18" charset="-127"/>
            </a:endParaRPr>
          </a:p>
          <a:p>
            <a:endParaRPr lang="en-US" dirty="0"/>
          </a:p>
        </p:txBody>
      </p:sp>
    </p:spTree>
    <p:extLst>
      <p:ext uri="{BB962C8B-B14F-4D97-AF65-F5344CB8AC3E}">
        <p14:creationId xmlns:p14="http://schemas.microsoft.com/office/powerpoint/2010/main" val="46553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2D4DB-DF3A-4B74-904E-CEB9796E7655}"/>
              </a:ext>
            </a:extLst>
          </p:cNvPr>
          <p:cNvSpPr>
            <a:spLocks noGrp="1"/>
          </p:cNvSpPr>
          <p:nvPr>
            <p:ph type="title"/>
          </p:nvPr>
        </p:nvSpPr>
        <p:spPr>
          <a:xfrm>
            <a:off x="320040" y="487680"/>
            <a:ext cx="8961120" cy="731520"/>
          </a:xfrm>
        </p:spPr>
        <p:txBody>
          <a:bodyPr/>
          <a:lstStyle/>
          <a:p>
            <a:r>
              <a:rPr lang="en-US" altLang="en-US" dirty="0"/>
              <a:t>CVP Income Statement: </a:t>
            </a:r>
            <a:r>
              <a:rPr lang="en-US" altLang="en-US" sz="3500" dirty="0">
                <a:solidFill>
                  <a:srgbClr val="FF0000"/>
                </a:solidFill>
              </a:rPr>
              <a:t>Example</a:t>
            </a:r>
            <a:endParaRPr lang="en-US" dirty="0"/>
          </a:p>
        </p:txBody>
      </p:sp>
      <p:sp>
        <p:nvSpPr>
          <p:cNvPr id="5" name="Content Placeholder 4">
            <a:extLst>
              <a:ext uri="{FF2B5EF4-FFF2-40B4-BE49-F238E27FC236}">
                <a16:creationId xmlns:a16="http://schemas.microsoft.com/office/drawing/2014/main" id="{E13C2675-C895-4BB1-9EBF-CCBD02E9F11C}"/>
              </a:ext>
            </a:extLst>
          </p:cNvPr>
          <p:cNvSpPr>
            <a:spLocks noGrp="1"/>
          </p:cNvSpPr>
          <p:nvPr>
            <p:ph sz="quarter" idx="17"/>
          </p:nvPr>
        </p:nvSpPr>
        <p:spPr>
          <a:xfrm>
            <a:off x="320040" y="1277121"/>
            <a:ext cx="8961120" cy="2665173"/>
          </a:xfrm>
        </p:spPr>
        <p:txBody>
          <a:bodyPr/>
          <a:lstStyle/>
          <a:p>
            <a:pPr marL="406400" indent="-406400">
              <a:spcBef>
                <a:spcPct val="35000"/>
              </a:spcBef>
            </a:pPr>
            <a:r>
              <a:rPr lang="en-US" altLang="en-US" sz="3000" dirty="0">
                <a:cs typeface="HYGothic-Extra" pitchFamily="18" charset="-127"/>
              </a:rPr>
              <a:t>Vargo Video Company produces DVD players.  </a:t>
            </a:r>
          </a:p>
          <a:p>
            <a:pPr marL="406400" indent="-406400">
              <a:lnSpc>
                <a:spcPct val="80000"/>
              </a:lnSpc>
            </a:pPr>
            <a:r>
              <a:rPr lang="en-US" altLang="en-US" sz="3000" dirty="0">
                <a:solidFill>
                  <a:srgbClr val="002060"/>
                </a:solidFill>
                <a:cs typeface="HYGothic-Extra" pitchFamily="18" charset="-127"/>
              </a:rPr>
              <a:t>Relevant data for June: </a:t>
            </a:r>
          </a:p>
          <a:p>
            <a:pPr lvl="2">
              <a:lnSpc>
                <a:spcPct val="85000"/>
              </a:lnSpc>
              <a:buClr>
                <a:srgbClr val="FF0000"/>
              </a:buClr>
              <a:buNone/>
            </a:pPr>
            <a:r>
              <a:rPr lang="en-US" altLang="en-US" sz="2600" dirty="0">
                <a:solidFill>
                  <a:srgbClr val="C00000"/>
                </a:solidFill>
                <a:ea typeface="HYGothic-Extra" pitchFamily="18" charset="-127"/>
              </a:rPr>
              <a:t>Unit selling price of DVD player	      	  $500</a:t>
            </a:r>
          </a:p>
          <a:p>
            <a:pPr lvl="2">
              <a:lnSpc>
                <a:spcPct val="85000"/>
              </a:lnSpc>
              <a:spcBef>
                <a:spcPct val="10000"/>
              </a:spcBef>
              <a:buClr>
                <a:srgbClr val="FF0000"/>
              </a:buClr>
              <a:buNone/>
            </a:pPr>
            <a:r>
              <a:rPr lang="en-US" altLang="en-US" sz="2600" dirty="0">
                <a:solidFill>
                  <a:srgbClr val="C00000"/>
                </a:solidFill>
                <a:ea typeface="HYGothic-Extra" pitchFamily="18" charset="-127"/>
              </a:rPr>
              <a:t>Unit variable costs	              	      	  $300</a:t>
            </a:r>
          </a:p>
          <a:p>
            <a:pPr lvl="2">
              <a:lnSpc>
                <a:spcPct val="85000"/>
              </a:lnSpc>
              <a:spcBef>
                <a:spcPct val="10000"/>
              </a:spcBef>
              <a:buClr>
                <a:srgbClr val="FF0000"/>
              </a:buClr>
              <a:buNone/>
            </a:pPr>
            <a:r>
              <a:rPr lang="en-US" altLang="en-US" sz="2600" dirty="0">
                <a:solidFill>
                  <a:srgbClr val="C00000"/>
                </a:solidFill>
                <a:ea typeface="HYGothic-Extra" pitchFamily="18" charset="-127"/>
              </a:rPr>
              <a:t>Total monthly fixed costs			  $200,000</a:t>
            </a:r>
          </a:p>
          <a:p>
            <a:pPr lvl="2">
              <a:lnSpc>
                <a:spcPct val="85000"/>
              </a:lnSpc>
              <a:spcBef>
                <a:spcPct val="10000"/>
              </a:spcBef>
              <a:buClr>
                <a:srgbClr val="FF0000"/>
              </a:buClr>
              <a:buNone/>
            </a:pPr>
            <a:r>
              <a:rPr lang="en-US" altLang="en-US" sz="2600" dirty="0">
                <a:solidFill>
                  <a:srgbClr val="C00000"/>
                </a:solidFill>
                <a:ea typeface="HYGothic-Extra" pitchFamily="18" charset="-127"/>
              </a:rPr>
              <a:t>Units sold					    1,600</a:t>
            </a:r>
          </a:p>
          <a:p>
            <a:endParaRPr lang="en-US" dirty="0"/>
          </a:p>
        </p:txBody>
      </p:sp>
      <p:pic>
        <p:nvPicPr>
          <p:cNvPr id="8" name="Content Placeholder 7" descr="This figures shows a CVP income statement for Vargo Video Company.  It has three columns—one for the item, one for the total amount, and one for the per unit cost.   The first line shows Sales of 1,600 Blu-ray DVD players for a total of 800,000 dollars at 500 dollars per unit.  Variable expenses of 480,000 dollars and 300 dollars per unit are subtracted from sales to determine contribution margin of 320,000 dollars or 200 dollars per unit.  Fixed costs of 200,000 dollars are deducted from contribution margin resulting in an operating income of 120,000 dollars.  There is no per unit amount for fixed costs or operating income.">
            <a:extLst>
              <a:ext uri="{FF2B5EF4-FFF2-40B4-BE49-F238E27FC236}">
                <a16:creationId xmlns:a16="http://schemas.microsoft.com/office/drawing/2014/main" id="{1864C158-53AA-4E14-9266-5FB2D08C5A91}"/>
              </a:ext>
            </a:extLst>
          </p:cNvPr>
          <p:cNvPicPr>
            <a:picLocks noGrp="1" noChangeAspect="1"/>
          </p:cNvPicPr>
          <p:nvPr>
            <p:ph sz="quarter" idx="16"/>
          </p:nvPr>
        </p:nvPicPr>
        <p:blipFill>
          <a:blip r:embed="rId2"/>
          <a:stretch>
            <a:fillRect/>
          </a:stretch>
        </p:blipFill>
        <p:spPr>
          <a:xfrm>
            <a:off x="1460183" y="3989707"/>
            <a:ext cx="6680835" cy="2360295"/>
          </a:xfrm>
          <a:prstGeom prst="rect">
            <a:avLst/>
          </a:prstGeom>
        </p:spPr>
      </p:pic>
      <p:sp>
        <p:nvSpPr>
          <p:cNvPr id="4" name="Content Placeholder 3">
            <a:extLst>
              <a:ext uri="{FF2B5EF4-FFF2-40B4-BE49-F238E27FC236}">
                <a16:creationId xmlns:a16="http://schemas.microsoft.com/office/drawing/2014/main" id="{AC73A5C7-6E71-42F4-B31C-FF5D2E43773F}"/>
              </a:ext>
            </a:extLst>
          </p:cNvPr>
          <p:cNvSpPr>
            <a:spLocks noGrp="1"/>
          </p:cNvSpPr>
          <p:nvPr>
            <p:ph sz="quarter" idx="15"/>
          </p:nvPr>
        </p:nvSpPr>
        <p:spPr>
          <a:xfrm>
            <a:off x="301647" y="6373708"/>
            <a:ext cx="8961120" cy="406400"/>
          </a:xfrm>
        </p:spPr>
        <p:txBody>
          <a:bodyPr/>
          <a:lstStyle/>
          <a:p>
            <a:r>
              <a:rPr lang="en-US" dirty="0"/>
              <a:t>CVP income statement, with operating income</a:t>
            </a:r>
          </a:p>
        </p:txBody>
      </p:sp>
    </p:spTree>
    <p:extLst>
      <p:ext uri="{BB962C8B-B14F-4D97-AF65-F5344CB8AC3E}">
        <p14:creationId xmlns:p14="http://schemas.microsoft.com/office/powerpoint/2010/main" val="3635137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53701-60F8-44F8-9060-2B1E17462E70}"/>
              </a:ext>
            </a:extLst>
          </p:cNvPr>
          <p:cNvSpPr>
            <a:spLocks noGrp="1"/>
          </p:cNvSpPr>
          <p:nvPr>
            <p:ph type="title"/>
          </p:nvPr>
        </p:nvSpPr>
        <p:spPr/>
        <p:txBody>
          <a:bodyPr/>
          <a:lstStyle/>
          <a:p>
            <a:r>
              <a:rPr lang="en-US" altLang="en-US" sz="4400" dirty="0">
                <a:latin typeface="Calibri" panose="020F0502020204030204" pitchFamily="34" charset="0"/>
                <a:ea typeface="HYGothic-Extra" pitchFamily="18" charset="-127"/>
              </a:rPr>
              <a:t>Let’s Review 1</a:t>
            </a:r>
            <a:endParaRPr lang="en-US" dirty="0"/>
          </a:p>
        </p:txBody>
      </p:sp>
      <p:sp>
        <p:nvSpPr>
          <p:cNvPr id="3" name="Content Placeholder 2">
            <a:extLst>
              <a:ext uri="{FF2B5EF4-FFF2-40B4-BE49-F238E27FC236}">
                <a16:creationId xmlns:a16="http://schemas.microsoft.com/office/drawing/2014/main" id="{22D68803-A688-4035-B1E6-3B8746A7BBD9}"/>
              </a:ext>
            </a:extLst>
          </p:cNvPr>
          <p:cNvSpPr>
            <a:spLocks noGrp="1"/>
          </p:cNvSpPr>
          <p:nvPr>
            <p:ph sz="quarter" idx="16"/>
          </p:nvPr>
        </p:nvSpPr>
        <p:spPr/>
        <p:txBody>
          <a:bodyPr/>
          <a:lstStyle/>
          <a:p>
            <a:pPr>
              <a:buClr>
                <a:schemeClr val="bg2"/>
              </a:buClr>
            </a:pPr>
            <a:r>
              <a:rPr lang="en-CA" altLang="en-US" sz="3200" dirty="0">
                <a:latin typeface="Calibri" panose="020F0502020204030204" pitchFamily="34" charset="0"/>
              </a:rPr>
              <a:t>A company can achieve an increase in contribution margin (given no other changes) if </a:t>
            </a:r>
            <a:endParaRPr lang="en-US" altLang="en-US" sz="3200" dirty="0">
              <a:latin typeface="Calibri" panose="020F0502020204030204" pitchFamily="34" charset="0"/>
            </a:endParaRPr>
          </a:p>
          <a:p>
            <a:pPr marL="914400" lvl="1" indent="-457200">
              <a:spcBef>
                <a:spcPct val="90000"/>
              </a:spcBef>
              <a:buClr>
                <a:schemeClr val="tx1"/>
              </a:buClr>
              <a:buFont typeface="HYGothic-Extra" pitchFamily="18" charset="-127"/>
              <a:buAutoNum type="alphaLcPeriod"/>
            </a:pPr>
            <a:r>
              <a:rPr lang="en-CA" altLang="en-US" dirty="0">
                <a:latin typeface="Calibri" panose="020F0502020204030204" pitchFamily="34" charset="0"/>
              </a:rPr>
              <a:t>fixed costs decrease </a:t>
            </a:r>
          </a:p>
          <a:p>
            <a:pPr marL="914400" lvl="1" indent="-457200">
              <a:spcBef>
                <a:spcPct val="90000"/>
              </a:spcBef>
              <a:buClr>
                <a:schemeClr val="tx1"/>
              </a:buClr>
              <a:buFont typeface="HYGothic-Extra" pitchFamily="18" charset="-127"/>
              <a:buAutoNum type="alphaLcPeriod"/>
            </a:pPr>
            <a:r>
              <a:rPr lang="en-CA" altLang="en-US" dirty="0">
                <a:latin typeface="Calibri" panose="020F0502020204030204" pitchFamily="34" charset="0"/>
              </a:rPr>
              <a:t>selling price decreases </a:t>
            </a:r>
          </a:p>
          <a:p>
            <a:pPr marL="914400" lvl="1" indent="-457200">
              <a:spcBef>
                <a:spcPct val="90000"/>
              </a:spcBef>
              <a:buClr>
                <a:schemeClr val="tx1"/>
              </a:buClr>
              <a:buFont typeface="HYGothic-Extra" pitchFamily="18" charset="-127"/>
              <a:buAutoNum type="alphaLcPeriod"/>
            </a:pPr>
            <a:r>
              <a:rPr lang="en-CA" altLang="en-US" dirty="0">
                <a:latin typeface="Calibri" panose="020F0502020204030204" pitchFamily="34" charset="0"/>
              </a:rPr>
              <a:t>fixed costs increase </a:t>
            </a:r>
          </a:p>
          <a:p>
            <a:pPr marL="914400" lvl="1" indent="-457200">
              <a:spcBef>
                <a:spcPct val="90000"/>
              </a:spcBef>
              <a:buClr>
                <a:schemeClr val="tx1"/>
              </a:buClr>
              <a:buFont typeface="HYGothic-Extra" pitchFamily="18" charset="-127"/>
              <a:buAutoNum type="alphaLcPeriod"/>
            </a:pPr>
            <a:r>
              <a:rPr lang="en-CA" altLang="en-US" dirty="0">
                <a:latin typeface="Calibri" panose="020F0502020204030204" pitchFamily="34" charset="0"/>
              </a:rPr>
              <a:t>variable costs decrease</a:t>
            </a:r>
            <a:endParaRPr lang="en-US" altLang="en-US" dirty="0">
              <a:solidFill>
                <a:srgbClr val="002060"/>
              </a:solidFill>
              <a:latin typeface="Calibri" panose="020F0502020204030204" pitchFamily="34" charset="0"/>
            </a:endParaRPr>
          </a:p>
          <a:p>
            <a:endParaRPr lang="en-US" dirty="0"/>
          </a:p>
        </p:txBody>
      </p:sp>
    </p:spTree>
    <p:extLst>
      <p:ext uri="{BB962C8B-B14F-4D97-AF65-F5344CB8AC3E}">
        <p14:creationId xmlns:p14="http://schemas.microsoft.com/office/powerpoint/2010/main" val="35816110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53701-60F8-44F8-9060-2B1E17462E70}"/>
              </a:ext>
            </a:extLst>
          </p:cNvPr>
          <p:cNvSpPr>
            <a:spLocks noGrp="1"/>
          </p:cNvSpPr>
          <p:nvPr>
            <p:ph type="title"/>
          </p:nvPr>
        </p:nvSpPr>
        <p:spPr/>
        <p:txBody>
          <a:bodyPr/>
          <a:lstStyle/>
          <a:p>
            <a:r>
              <a:rPr lang="en-US" altLang="en-US" sz="4400" dirty="0">
                <a:latin typeface="Calibri" panose="020F0502020204030204" pitchFamily="34" charset="0"/>
                <a:ea typeface="HYGothic-Extra" pitchFamily="18" charset="-127"/>
              </a:rPr>
              <a:t>Let’s Review 1: </a:t>
            </a:r>
            <a:r>
              <a:rPr lang="en-US" altLang="en-US" sz="4400" dirty="0">
                <a:solidFill>
                  <a:srgbClr val="FF0000"/>
                </a:solidFill>
                <a:latin typeface="Calibri" panose="020F0502020204030204" pitchFamily="34" charset="0"/>
                <a:ea typeface="HYGothic-Extra" pitchFamily="18" charset="-127"/>
              </a:rPr>
              <a:t>Solution</a:t>
            </a:r>
            <a:endParaRPr lang="en-US" dirty="0">
              <a:solidFill>
                <a:srgbClr val="FF0000"/>
              </a:solidFill>
            </a:endParaRPr>
          </a:p>
        </p:txBody>
      </p:sp>
      <p:sp>
        <p:nvSpPr>
          <p:cNvPr id="3" name="Content Placeholder 2">
            <a:extLst>
              <a:ext uri="{FF2B5EF4-FFF2-40B4-BE49-F238E27FC236}">
                <a16:creationId xmlns:a16="http://schemas.microsoft.com/office/drawing/2014/main" id="{22D68803-A688-4035-B1E6-3B8746A7BBD9}"/>
              </a:ext>
            </a:extLst>
          </p:cNvPr>
          <p:cNvSpPr>
            <a:spLocks noGrp="1"/>
          </p:cNvSpPr>
          <p:nvPr>
            <p:ph sz="quarter" idx="16"/>
          </p:nvPr>
        </p:nvSpPr>
        <p:spPr/>
        <p:txBody>
          <a:bodyPr/>
          <a:lstStyle/>
          <a:p>
            <a:pPr>
              <a:buClr>
                <a:schemeClr val="bg2"/>
              </a:buClr>
            </a:pPr>
            <a:r>
              <a:rPr lang="en-CA" altLang="en-US" sz="3200" dirty="0">
                <a:latin typeface="Calibri" panose="020F0502020204030204" pitchFamily="34" charset="0"/>
              </a:rPr>
              <a:t>A company can achieve an increase in contribution margin (given no other changes) if </a:t>
            </a:r>
            <a:endParaRPr lang="en-US" altLang="en-US" sz="3200" dirty="0">
              <a:latin typeface="Calibri" panose="020F0502020204030204" pitchFamily="34" charset="0"/>
            </a:endParaRPr>
          </a:p>
          <a:p>
            <a:pPr marL="914400" lvl="1" indent="-457200">
              <a:spcBef>
                <a:spcPct val="90000"/>
              </a:spcBef>
              <a:buClr>
                <a:schemeClr val="tx1"/>
              </a:buClr>
              <a:buFont typeface="HYGothic-Extra" pitchFamily="18" charset="-127"/>
              <a:buAutoNum type="alphaLcPeriod"/>
            </a:pPr>
            <a:r>
              <a:rPr lang="en-CA" altLang="en-US" dirty="0">
                <a:latin typeface="Calibri" panose="020F0502020204030204" pitchFamily="34" charset="0"/>
              </a:rPr>
              <a:t>fixed costs decrease </a:t>
            </a:r>
          </a:p>
          <a:p>
            <a:pPr marL="914400" lvl="1" indent="-457200">
              <a:spcBef>
                <a:spcPct val="90000"/>
              </a:spcBef>
              <a:buClr>
                <a:schemeClr val="tx1"/>
              </a:buClr>
              <a:buFont typeface="HYGothic-Extra" pitchFamily="18" charset="-127"/>
              <a:buAutoNum type="alphaLcPeriod"/>
            </a:pPr>
            <a:r>
              <a:rPr lang="en-CA" altLang="en-US" dirty="0">
                <a:latin typeface="Calibri" panose="020F0502020204030204" pitchFamily="34" charset="0"/>
              </a:rPr>
              <a:t>selling price decreases </a:t>
            </a:r>
          </a:p>
          <a:p>
            <a:pPr marL="914400" lvl="1" indent="-457200">
              <a:spcBef>
                <a:spcPct val="90000"/>
              </a:spcBef>
              <a:buClr>
                <a:schemeClr val="tx1"/>
              </a:buClr>
              <a:buFont typeface="HYGothic-Extra" pitchFamily="18" charset="-127"/>
              <a:buAutoNum type="alphaLcPeriod"/>
            </a:pPr>
            <a:r>
              <a:rPr lang="en-CA" altLang="en-US" dirty="0">
                <a:latin typeface="Calibri" panose="020F0502020204030204" pitchFamily="34" charset="0"/>
              </a:rPr>
              <a:t>fixed costs increase </a:t>
            </a:r>
          </a:p>
          <a:p>
            <a:pPr marL="914400" lvl="1" indent="-457200">
              <a:spcBef>
                <a:spcPct val="90000"/>
              </a:spcBef>
              <a:buClr>
                <a:srgbClr val="FF0000"/>
              </a:buClr>
              <a:buFont typeface="HYGothic-Extra" pitchFamily="18" charset="-127"/>
              <a:buAutoNum type="alphaLcPeriod"/>
            </a:pPr>
            <a:r>
              <a:rPr lang="en-CA" altLang="en-US" dirty="0">
                <a:solidFill>
                  <a:srgbClr val="FF0000"/>
                </a:solidFill>
                <a:latin typeface="Calibri" panose="020F0502020204030204" pitchFamily="34" charset="0"/>
              </a:rPr>
              <a:t>variable costs decrease</a:t>
            </a:r>
            <a:endParaRPr lang="en-US" altLang="en-US" dirty="0">
              <a:solidFill>
                <a:srgbClr val="FF0000"/>
              </a:solidFill>
              <a:latin typeface="Calibri" panose="020F0502020204030204" pitchFamily="34" charset="0"/>
            </a:endParaRPr>
          </a:p>
          <a:p>
            <a:endParaRPr lang="en-US" dirty="0"/>
          </a:p>
        </p:txBody>
      </p:sp>
    </p:spTree>
    <p:extLst>
      <p:ext uri="{BB962C8B-B14F-4D97-AF65-F5344CB8AC3E}">
        <p14:creationId xmlns:p14="http://schemas.microsoft.com/office/powerpoint/2010/main" val="1005220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E47B7-BCEB-486C-BA48-48BB4987B9FC}"/>
              </a:ext>
            </a:extLst>
          </p:cNvPr>
          <p:cNvSpPr>
            <a:spLocks noGrp="1"/>
          </p:cNvSpPr>
          <p:nvPr>
            <p:ph type="title"/>
          </p:nvPr>
        </p:nvSpPr>
        <p:spPr/>
        <p:txBody>
          <a:bodyPr>
            <a:noAutofit/>
          </a:bodyPr>
          <a:lstStyle/>
          <a:p>
            <a:r>
              <a:rPr lang="en-US" altLang="en-US" sz="4000" dirty="0">
                <a:latin typeface="Calibri" panose="020F0502020204030204" pitchFamily="34" charset="0"/>
                <a:cs typeface="Calibri" panose="020F0502020204030204" pitchFamily="34" charset="0"/>
              </a:rPr>
              <a:t>CVP Income Statement </a:t>
            </a:r>
            <a:br>
              <a:rPr lang="en-US" altLang="en-US" sz="4000" dirty="0">
                <a:solidFill>
                  <a:srgbClr val="FFFFFF"/>
                </a:solidFill>
                <a:latin typeface="Calibri" panose="020F0502020204030204" pitchFamily="34" charset="0"/>
                <a:cs typeface="Calibri" panose="020F0502020204030204" pitchFamily="34" charset="0"/>
              </a:rPr>
            </a:br>
            <a:r>
              <a:rPr lang="en-US" altLang="en-US" sz="4000" dirty="0">
                <a:solidFill>
                  <a:srgbClr val="FF0000"/>
                </a:solidFill>
                <a:latin typeface="Calibri" panose="020F0502020204030204" pitchFamily="34" charset="0"/>
                <a:cs typeface="Calibri" panose="020F0502020204030204" pitchFamily="34" charset="0"/>
              </a:rPr>
              <a:t>Contribution Margin: Example </a:t>
            </a:r>
            <a:r>
              <a:rPr lang="en-US" altLang="en-US" sz="3200" dirty="0">
                <a:solidFill>
                  <a:srgbClr val="FF0000"/>
                </a:solidFill>
                <a:latin typeface="Calibri" panose="020F0502020204030204" pitchFamily="34" charset="0"/>
                <a:cs typeface="Calibri" panose="020F0502020204030204" pitchFamily="34" charset="0"/>
              </a:rPr>
              <a:t>(1 of 3)</a:t>
            </a:r>
            <a:br>
              <a:rPr lang="en-US" altLang="en-US" sz="4000" dirty="0">
                <a:solidFill>
                  <a:srgbClr val="FF0000"/>
                </a:solidFill>
                <a:latin typeface="Calibri" panose="020F0502020204030204" pitchFamily="34" charset="0"/>
                <a:cs typeface="Calibri" panose="020F0502020204030204" pitchFamily="34" charset="0"/>
              </a:rPr>
            </a:br>
            <a:endParaRPr lang="en-US" sz="4000" dirty="0"/>
          </a:p>
        </p:txBody>
      </p:sp>
      <p:sp>
        <p:nvSpPr>
          <p:cNvPr id="5" name="Content Placeholder 4">
            <a:extLst>
              <a:ext uri="{FF2B5EF4-FFF2-40B4-BE49-F238E27FC236}">
                <a16:creationId xmlns:a16="http://schemas.microsoft.com/office/drawing/2014/main" id="{DC748A7B-6000-492D-9812-0ACE2EE1B80E}"/>
              </a:ext>
            </a:extLst>
          </p:cNvPr>
          <p:cNvSpPr>
            <a:spLocks noGrp="1"/>
          </p:cNvSpPr>
          <p:nvPr>
            <p:ph sz="quarter" idx="17"/>
          </p:nvPr>
        </p:nvSpPr>
        <p:spPr>
          <a:xfrm>
            <a:off x="320040" y="1913623"/>
            <a:ext cx="8961120" cy="2201178"/>
          </a:xfrm>
        </p:spPr>
        <p:txBody>
          <a:bodyPr/>
          <a:lstStyle/>
          <a:p>
            <a:pPr>
              <a:buClr>
                <a:srgbClr val="C00000"/>
              </a:buClr>
            </a:pPr>
            <a:r>
              <a:rPr lang="en-US" altLang="en-US" sz="3200" dirty="0"/>
              <a:t>Contribution margin is available to cover fixed costs and to contribute to income</a:t>
            </a:r>
          </a:p>
          <a:p>
            <a:pPr>
              <a:buClr>
                <a:srgbClr val="C00000"/>
              </a:buClr>
            </a:pPr>
            <a:r>
              <a:rPr lang="en-US" altLang="en-US" sz="3000" dirty="0">
                <a:solidFill>
                  <a:srgbClr val="002060"/>
                </a:solidFill>
              </a:rPr>
              <a:t>Formula for contribution margin per unit:</a:t>
            </a:r>
          </a:p>
          <a:p>
            <a:pPr>
              <a:buClr>
                <a:srgbClr val="C00000"/>
              </a:buClr>
            </a:pPr>
            <a:r>
              <a:rPr lang="en-US" altLang="en-US" sz="3000" dirty="0">
                <a:solidFill>
                  <a:srgbClr val="002060"/>
                </a:solidFill>
              </a:rPr>
              <a:t>Example: Calculation for Vargo Video</a:t>
            </a:r>
          </a:p>
          <a:p>
            <a:endParaRPr lang="en-US" dirty="0"/>
          </a:p>
        </p:txBody>
      </p:sp>
      <p:pic>
        <p:nvPicPr>
          <p:cNvPr id="8" name="Content Placeholder 7" descr="Diagram shows the formula for contribution margin per unit formula where unit selling price (500 dollars) minus unit variable costs (300 dollars) equals contribution margin per unit (200 dollars).">
            <a:extLst>
              <a:ext uri="{FF2B5EF4-FFF2-40B4-BE49-F238E27FC236}">
                <a16:creationId xmlns:a16="http://schemas.microsoft.com/office/drawing/2014/main" id="{66E6136A-F81C-466A-B9B6-5ABC08D9638F}"/>
              </a:ext>
            </a:extLst>
          </p:cNvPr>
          <p:cNvPicPr>
            <a:picLocks noGrp="1" noChangeAspect="1"/>
          </p:cNvPicPr>
          <p:nvPr>
            <p:ph sz="quarter" idx="16"/>
          </p:nvPr>
        </p:nvPicPr>
        <p:blipFill>
          <a:blip r:embed="rId2"/>
          <a:stretch>
            <a:fillRect/>
          </a:stretch>
        </p:blipFill>
        <p:spPr>
          <a:xfrm>
            <a:off x="617220" y="4662487"/>
            <a:ext cx="8366760" cy="1577340"/>
          </a:xfrm>
          <a:prstGeom prst="rect">
            <a:avLst/>
          </a:prstGeom>
        </p:spPr>
      </p:pic>
      <p:sp>
        <p:nvSpPr>
          <p:cNvPr id="4" name="Content Placeholder 3">
            <a:extLst>
              <a:ext uri="{FF2B5EF4-FFF2-40B4-BE49-F238E27FC236}">
                <a16:creationId xmlns:a16="http://schemas.microsoft.com/office/drawing/2014/main" id="{20F542C9-55CB-4DD0-B064-083C468C017A}"/>
              </a:ext>
            </a:extLst>
          </p:cNvPr>
          <p:cNvSpPr>
            <a:spLocks noGrp="1"/>
          </p:cNvSpPr>
          <p:nvPr>
            <p:ph sz="quarter" idx="15"/>
          </p:nvPr>
        </p:nvSpPr>
        <p:spPr/>
        <p:txBody>
          <a:bodyPr/>
          <a:lstStyle/>
          <a:p>
            <a:r>
              <a:rPr lang="en-US" dirty="0"/>
              <a:t>Formula for contribution margin per unit</a:t>
            </a:r>
          </a:p>
        </p:txBody>
      </p:sp>
    </p:spTree>
    <p:extLst>
      <p:ext uri="{BB962C8B-B14F-4D97-AF65-F5344CB8AC3E}">
        <p14:creationId xmlns:p14="http://schemas.microsoft.com/office/powerpoint/2010/main" val="2435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AE8A0-B048-4846-B810-FE6F1A0743B9}"/>
              </a:ext>
            </a:extLst>
          </p:cNvPr>
          <p:cNvSpPr>
            <a:spLocks noGrp="1"/>
          </p:cNvSpPr>
          <p:nvPr>
            <p:ph type="title"/>
          </p:nvPr>
        </p:nvSpPr>
        <p:spPr/>
        <p:txBody>
          <a:bodyPr>
            <a:noAutofit/>
          </a:bodyPr>
          <a:lstStyle/>
          <a:p>
            <a:r>
              <a:rPr lang="en-US" altLang="en-US" dirty="0">
                <a:latin typeface="Calibri" panose="020F0502020204030204" pitchFamily="34" charset="0"/>
                <a:cs typeface="Calibri" panose="020F0502020204030204" pitchFamily="34" charset="0"/>
              </a:rPr>
              <a:t>CVP Income Statement </a:t>
            </a:r>
            <a:br>
              <a:rPr lang="en-US" altLang="en-US" dirty="0">
                <a:solidFill>
                  <a:srgbClr val="FFFFFF"/>
                </a:solidFill>
                <a:latin typeface="Calibri" panose="020F0502020204030204" pitchFamily="34" charset="0"/>
                <a:cs typeface="Calibri" panose="020F0502020204030204" pitchFamily="34" charset="0"/>
              </a:rPr>
            </a:br>
            <a:r>
              <a:rPr lang="en-US" altLang="en-US" dirty="0">
                <a:solidFill>
                  <a:srgbClr val="FF0000"/>
                </a:solidFill>
                <a:latin typeface="Calibri" panose="020F0502020204030204" pitchFamily="34" charset="0"/>
                <a:cs typeface="Calibri" panose="020F0502020204030204" pitchFamily="34" charset="0"/>
              </a:rPr>
              <a:t>Contribution Margin: Example </a:t>
            </a:r>
            <a:r>
              <a:rPr lang="en-US" altLang="en-US" sz="3200" dirty="0">
                <a:solidFill>
                  <a:srgbClr val="FF0000"/>
                </a:solidFill>
                <a:latin typeface="Calibri" panose="020F0502020204030204" pitchFamily="34" charset="0"/>
                <a:cs typeface="Calibri" panose="020F0502020204030204" pitchFamily="34" charset="0"/>
              </a:rPr>
              <a:t>(2 of 3)</a:t>
            </a:r>
            <a:br>
              <a:rPr lang="en-US" altLang="en-US" dirty="0">
                <a:solidFill>
                  <a:srgbClr val="FF0000"/>
                </a:solidFill>
                <a:latin typeface="Calibri" panose="020F0502020204030204" pitchFamily="34" charset="0"/>
                <a:cs typeface="Calibri" panose="020F0502020204030204" pitchFamily="34" charset="0"/>
              </a:rPr>
            </a:br>
            <a:endParaRPr lang="en-US" sz="4000" dirty="0"/>
          </a:p>
        </p:txBody>
      </p:sp>
      <p:sp>
        <p:nvSpPr>
          <p:cNvPr id="5" name="Content Placeholder 4">
            <a:extLst>
              <a:ext uri="{FF2B5EF4-FFF2-40B4-BE49-F238E27FC236}">
                <a16:creationId xmlns:a16="http://schemas.microsoft.com/office/drawing/2014/main" id="{7C23E3CB-5369-47B6-90EA-E5ADA93BFA8D}"/>
              </a:ext>
            </a:extLst>
          </p:cNvPr>
          <p:cNvSpPr>
            <a:spLocks noGrp="1"/>
          </p:cNvSpPr>
          <p:nvPr>
            <p:ph sz="quarter" idx="17"/>
          </p:nvPr>
        </p:nvSpPr>
        <p:spPr>
          <a:xfrm>
            <a:off x="351571" y="1830014"/>
            <a:ext cx="8961120" cy="1419333"/>
          </a:xfrm>
        </p:spPr>
        <p:txBody>
          <a:bodyPr/>
          <a:lstStyle/>
          <a:p>
            <a:r>
              <a:rPr lang="en-CA" altLang="en-US" sz="3200" dirty="0">
                <a:latin typeface="Calibri" panose="020F0502020204030204" pitchFamily="34" charset="0"/>
              </a:rPr>
              <a:t>To cover fixed costs of $200,000, Vargo Video must sell 1,000 DVD players ($200,000 </a:t>
            </a:r>
            <a:r>
              <a:rPr lang="en-US" altLang="en-US" sz="3200" dirty="0">
                <a:latin typeface="Calibri" panose="020F0502020204030204" pitchFamily="34" charset="0"/>
              </a:rPr>
              <a:t>÷</a:t>
            </a:r>
            <a:r>
              <a:rPr lang="en-CA" altLang="en-US" sz="3200" dirty="0">
                <a:latin typeface="Calibri" panose="020F0502020204030204" pitchFamily="34" charset="0"/>
              </a:rPr>
              <a:t> $200) before it earns any net income. </a:t>
            </a:r>
          </a:p>
          <a:p>
            <a:endParaRPr lang="en-US" sz="3200" dirty="0"/>
          </a:p>
        </p:txBody>
      </p:sp>
      <p:pic>
        <p:nvPicPr>
          <p:cNvPr id="8" name="Content Placeholder 7" descr="This figure shows a CVP income statement for Vargo Video Company at the breakeven point. It has three columns—one for the item, one for the total amount, and one for the per unit cost. The first line shows sales of 1,000 Blu-ray DVD players for a total of 500,000 dollars at 500 dollars per unit.  Variable costs, which include variable manufacturing and selling and admin expenses, are 300,000 dollars or 300 per unit. This leaves a contribution margin of 200,000 dollars or 200 dollars per unit.  Take away fixed costs, which include fixed manufacturing and selling and admin expenses, of 200,000 dollars and it leaves zero net operating income.">
            <a:extLst>
              <a:ext uri="{FF2B5EF4-FFF2-40B4-BE49-F238E27FC236}">
                <a16:creationId xmlns:a16="http://schemas.microsoft.com/office/drawing/2014/main" id="{6B424F2F-398C-442C-B99A-17725EF86AB4}"/>
              </a:ext>
            </a:extLst>
          </p:cNvPr>
          <p:cNvPicPr>
            <a:picLocks noGrp="1" noChangeAspect="1"/>
          </p:cNvPicPr>
          <p:nvPr>
            <p:ph sz="quarter" idx="16"/>
          </p:nvPr>
        </p:nvPicPr>
        <p:blipFill>
          <a:blip r:embed="rId2"/>
          <a:stretch>
            <a:fillRect/>
          </a:stretch>
        </p:blipFill>
        <p:spPr>
          <a:xfrm>
            <a:off x="923132" y="3271732"/>
            <a:ext cx="7754937" cy="3101975"/>
          </a:xfrm>
          <a:prstGeom prst="rect">
            <a:avLst/>
          </a:prstGeom>
        </p:spPr>
      </p:pic>
      <p:sp>
        <p:nvSpPr>
          <p:cNvPr id="4" name="Content Placeholder 3">
            <a:extLst>
              <a:ext uri="{FF2B5EF4-FFF2-40B4-BE49-F238E27FC236}">
                <a16:creationId xmlns:a16="http://schemas.microsoft.com/office/drawing/2014/main" id="{9685C108-538F-4338-BC54-0869CF1E359A}"/>
              </a:ext>
            </a:extLst>
          </p:cNvPr>
          <p:cNvSpPr>
            <a:spLocks noGrp="1"/>
          </p:cNvSpPr>
          <p:nvPr>
            <p:ph sz="quarter" idx="15"/>
          </p:nvPr>
        </p:nvSpPr>
        <p:spPr>
          <a:xfrm>
            <a:off x="341294" y="6373707"/>
            <a:ext cx="8961120" cy="453813"/>
          </a:xfrm>
        </p:spPr>
        <p:txBody>
          <a:bodyPr/>
          <a:lstStyle/>
          <a:p>
            <a:r>
              <a:rPr lang="en-US" dirty="0"/>
              <a:t>CVP income statement, with zero operating income</a:t>
            </a:r>
          </a:p>
        </p:txBody>
      </p:sp>
    </p:spTree>
    <p:extLst>
      <p:ext uri="{BB962C8B-B14F-4D97-AF65-F5344CB8AC3E}">
        <p14:creationId xmlns:p14="http://schemas.microsoft.com/office/powerpoint/2010/main" val="3423797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AEA28-DE38-4D3C-AC39-719346C74625}"/>
              </a:ext>
            </a:extLst>
          </p:cNvPr>
          <p:cNvSpPr>
            <a:spLocks noGrp="1"/>
          </p:cNvSpPr>
          <p:nvPr>
            <p:ph type="title"/>
          </p:nvPr>
        </p:nvSpPr>
        <p:spPr/>
        <p:txBody>
          <a:bodyPr>
            <a:noAutofit/>
          </a:bodyPr>
          <a:lstStyle/>
          <a:p>
            <a:r>
              <a:rPr lang="en-US" altLang="en-US" dirty="0">
                <a:latin typeface="Calibri" panose="020F0502020204030204" pitchFamily="34" charset="0"/>
                <a:cs typeface="Calibri" panose="020F0502020204030204" pitchFamily="34" charset="0"/>
              </a:rPr>
              <a:t>CVP Income Statement </a:t>
            </a:r>
            <a:br>
              <a:rPr lang="en-US" altLang="en-US" dirty="0">
                <a:solidFill>
                  <a:srgbClr val="FFFFFF"/>
                </a:solidFill>
                <a:latin typeface="Calibri" panose="020F0502020204030204" pitchFamily="34" charset="0"/>
                <a:cs typeface="Calibri" panose="020F0502020204030204" pitchFamily="34" charset="0"/>
              </a:rPr>
            </a:br>
            <a:r>
              <a:rPr lang="en-US" altLang="en-US" dirty="0">
                <a:solidFill>
                  <a:srgbClr val="FF0000"/>
                </a:solidFill>
                <a:latin typeface="Calibri" panose="020F0502020204030204" pitchFamily="34" charset="0"/>
                <a:cs typeface="Calibri" panose="020F0502020204030204" pitchFamily="34" charset="0"/>
              </a:rPr>
              <a:t>Contribution Margin: Example </a:t>
            </a:r>
            <a:r>
              <a:rPr lang="en-US" altLang="en-US" sz="3200" dirty="0">
                <a:solidFill>
                  <a:srgbClr val="FF0000"/>
                </a:solidFill>
                <a:latin typeface="Calibri" panose="020F0502020204030204" pitchFamily="34" charset="0"/>
                <a:cs typeface="Calibri" panose="020F0502020204030204" pitchFamily="34" charset="0"/>
              </a:rPr>
              <a:t>(3 of 3)</a:t>
            </a:r>
            <a:br>
              <a:rPr lang="en-US" altLang="en-US" dirty="0">
                <a:solidFill>
                  <a:srgbClr val="FF0000"/>
                </a:solidFill>
                <a:latin typeface="Calibri" panose="020F0502020204030204" pitchFamily="34" charset="0"/>
                <a:cs typeface="Calibri" panose="020F0502020204030204" pitchFamily="34" charset="0"/>
              </a:rPr>
            </a:br>
            <a:endParaRPr lang="en-US" dirty="0"/>
          </a:p>
        </p:txBody>
      </p:sp>
      <p:sp>
        <p:nvSpPr>
          <p:cNvPr id="5" name="Content Placeholder 4">
            <a:extLst>
              <a:ext uri="{FF2B5EF4-FFF2-40B4-BE49-F238E27FC236}">
                <a16:creationId xmlns:a16="http://schemas.microsoft.com/office/drawing/2014/main" id="{02474488-A5AB-428B-9D5F-609C7D1E53D3}"/>
              </a:ext>
            </a:extLst>
          </p:cNvPr>
          <p:cNvSpPr>
            <a:spLocks noGrp="1"/>
          </p:cNvSpPr>
          <p:nvPr>
            <p:ph sz="quarter" idx="17"/>
          </p:nvPr>
        </p:nvSpPr>
        <p:spPr>
          <a:xfrm>
            <a:off x="311308" y="2042263"/>
            <a:ext cx="8961120" cy="931653"/>
          </a:xfrm>
        </p:spPr>
        <p:txBody>
          <a:bodyPr/>
          <a:lstStyle/>
          <a:p>
            <a:r>
              <a:rPr lang="en-US" altLang="en-US" dirty="0">
                <a:latin typeface="Calibri" panose="020F0502020204030204" pitchFamily="34" charset="0"/>
              </a:rPr>
              <a:t>Every DVD sold above 1,000 will generate a contribution margin of $200</a:t>
            </a:r>
          </a:p>
          <a:p>
            <a:endParaRPr lang="en-US" dirty="0"/>
          </a:p>
        </p:txBody>
      </p:sp>
      <p:pic>
        <p:nvPicPr>
          <p:cNvPr id="8" name="Content Placeholder 7" descr="This figure shows a CVP income statement for Vargo Video Company at one unit above the breakeven point. It has three columns—one for the item, one for the total amount, and one for the per unit cost. Sales are 1,001 units at 500 dollars each for a total of 500,500 dollars.  Variable costs are 300 dollars per unit for a total of 300,300 dollars.  The difference is the contribution margin of 200,200 dollars or 200 dollars per unit.  Subtracting fixed costs of 200,000 dollars leaves an operating income of 200 dollars.">
            <a:extLst>
              <a:ext uri="{FF2B5EF4-FFF2-40B4-BE49-F238E27FC236}">
                <a16:creationId xmlns:a16="http://schemas.microsoft.com/office/drawing/2014/main" id="{E97AAD16-C18A-4C81-B4F2-E4B2D797E509}"/>
              </a:ext>
            </a:extLst>
          </p:cNvPr>
          <p:cNvPicPr>
            <a:picLocks noGrp="1" noChangeAspect="1"/>
          </p:cNvPicPr>
          <p:nvPr>
            <p:ph sz="quarter" idx="16"/>
          </p:nvPr>
        </p:nvPicPr>
        <p:blipFill>
          <a:blip r:embed="rId2"/>
          <a:stretch>
            <a:fillRect/>
          </a:stretch>
        </p:blipFill>
        <p:spPr>
          <a:xfrm>
            <a:off x="422890" y="3041650"/>
            <a:ext cx="8737957" cy="3101975"/>
          </a:xfrm>
          <a:prstGeom prst="rect">
            <a:avLst/>
          </a:prstGeom>
        </p:spPr>
      </p:pic>
      <p:sp>
        <p:nvSpPr>
          <p:cNvPr id="4" name="Content Placeholder 3">
            <a:extLst>
              <a:ext uri="{FF2B5EF4-FFF2-40B4-BE49-F238E27FC236}">
                <a16:creationId xmlns:a16="http://schemas.microsoft.com/office/drawing/2014/main" id="{9908BFD4-E387-4D86-9610-423B03B3ECA0}"/>
              </a:ext>
            </a:extLst>
          </p:cNvPr>
          <p:cNvSpPr>
            <a:spLocks noGrp="1"/>
          </p:cNvSpPr>
          <p:nvPr>
            <p:ph sz="quarter" idx="15"/>
          </p:nvPr>
        </p:nvSpPr>
        <p:spPr/>
        <p:txBody>
          <a:bodyPr/>
          <a:lstStyle/>
          <a:p>
            <a:r>
              <a:rPr lang="en-US" dirty="0"/>
              <a:t>CVP income statement, with operating income</a:t>
            </a:r>
          </a:p>
        </p:txBody>
      </p:sp>
    </p:spTree>
    <p:extLst>
      <p:ext uri="{BB962C8B-B14F-4D97-AF65-F5344CB8AC3E}">
        <p14:creationId xmlns:p14="http://schemas.microsoft.com/office/powerpoint/2010/main" val="2561649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16EED-77C3-4F23-945E-278E772EAA5D}"/>
              </a:ext>
            </a:extLst>
          </p:cNvPr>
          <p:cNvSpPr>
            <a:spLocks noGrp="1"/>
          </p:cNvSpPr>
          <p:nvPr>
            <p:ph type="title"/>
          </p:nvPr>
        </p:nvSpPr>
        <p:spPr/>
        <p:txBody>
          <a:bodyPr>
            <a:normAutofit fontScale="90000"/>
          </a:bodyPr>
          <a:lstStyle/>
          <a:p>
            <a:r>
              <a:rPr lang="en-US" altLang="en-US" dirty="0"/>
              <a:t>CVP Income Statement </a:t>
            </a:r>
            <a:br>
              <a:rPr lang="en-US" altLang="en-US" sz="5400" dirty="0"/>
            </a:br>
            <a:r>
              <a:rPr lang="en-US" altLang="en-US" dirty="0">
                <a:solidFill>
                  <a:srgbClr val="FF0000"/>
                </a:solidFill>
              </a:rPr>
              <a:t>Contribution Margin Ratio</a:t>
            </a:r>
            <a:endParaRPr lang="en-US" dirty="0"/>
          </a:p>
        </p:txBody>
      </p:sp>
      <p:sp>
        <p:nvSpPr>
          <p:cNvPr id="5" name="Content Placeholder 4">
            <a:extLst>
              <a:ext uri="{FF2B5EF4-FFF2-40B4-BE49-F238E27FC236}">
                <a16:creationId xmlns:a16="http://schemas.microsoft.com/office/drawing/2014/main" id="{5D6D4D80-8D18-46EB-BEDA-268E35D1CDE1}"/>
              </a:ext>
            </a:extLst>
          </p:cNvPr>
          <p:cNvSpPr>
            <a:spLocks noGrp="1"/>
          </p:cNvSpPr>
          <p:nvPr>
            <p:ph sz="quarter" idx="17"/>
          </p:nvPr>
        </p:nvSpPr>
        <p:spPr>
          <a:xfrm>
            <a:off x="320040" y="2301240"/>
            <a:ext cx="8961120" cy="1600200"/>
          </a:xfrm>
        </p:spPr>
        <p:txBody>
          <a:bodyPr/>
          <a:lstStyle/>
          <a:p>
            <a:r>
              <a:rPr lang="en-US" altLang="en-US" dirty="0">
                <a:cs typeface="HYGothic-Extra" pitchFamily="18" charset="-127"/>
              </a:rPr>
              <a:t>CM Ratio shows the percentage of each sales dollar available to apply toward fixed costs and profits</a:t>
            </a:r>
          </a:p>
          <a:p>
            <a:r>
              <a:rPr lang="en-US" altLang="en-US" dirty="0">
                <a:cs typeface="HYGothic-Extra" pitchFamily="18" charset="-127"/>
              </a:rPr>
              <a:t>Example: Calculation for Vargo Video</a:t>
            </a:r>
          </a:p>
          <a:p>
            <a:endParaRPr lang="en-US" dirty="0"/>
          </a:p>
        </p:txBody>
      </p:sp>
      <p:pic>
        <p:nvPicPr>
          <p:cNvPr id="8" name="Content Placeholder 7" descr="Diagram shows the formula for contribution margin ratio, which is contribution margin per unit divided by the unit selling price.  This example shows contribution margin per unit of 200 dollars divided by a 500 dollar unit selling price for a contribution margin ratio of 40 percent.">
            <a:extLst>
              <a:ext uri="{FF2B5EF4-FFF2-40B4-BE49-F238E27FC236}">
                <a16:creationId xmlns:a16="http://schemas.microsoft.com/office/drawing/2014/main" id="{116E5EA5-A1D5-44EB-9665-DF4BD87BF7DC}"/>
              </a:ext>
            </a:extLst>
          </p:cNvPr>
          <p:cNvPicPr>
            <a:picLocks noGrp="1" noChangeAspect="1"/>
          </p:cNvPicPr>
          <p:nvPr>
            <p:ph sz="quarter" idx="16"/>
          </p:nvPr>
        </p:nvPicPr>
        <p:blipFill>
          <a:blip r:embed="rId2"/>
          <a:stretch>
            <a:fillRect/>
          </a:stretch>
        </p:blipFill>
        <p:spPr>
          <a:xfrm>
            <a:off x="657225" y="4543424"/>
            <a:ext cx="8286750" cy="1588770"/>
          </a:xfrm>
          <a:prstGeom prst="rect">
            <a:avLst/>
          </a:prstGeom>
        </p:spPr>
      </p:pic>
      <p:sp>
        <p:nvSpPr>
          <p:cNvPr id="4" name="Content Placeholder 3">
            <a:extLst>
              <a:ext uri="{FF2B5EF4-FFF2-40B4-BE49-F238E27FC236}">
                <a16:creationId xmlns:a16="http://schemas.microsoft.com/office/drawing/2014/main" id="{92F4538E-E098-4714-A4BD-606B30696EAC}"/>
              </a:ext>
            </a:extLst>
          </p:cNvPr>
          <p:cNvSpPr>
            <a:spLocks noGrp="1"/>
          </p:cNvSpPr>
          <p:nvPr>
            <p:ph sz="quarter" idx="15"/>
          </p:nvPr>
        </p:nvSpPr>
        <p:spPr/>
        <p:txBody>
          <a:bodyPr/>
          <a:lstStyle/>
          <a:p>
            <a:r>
              <a:rPr lang="en-US" dirty="0"/>
              <a:t>Formula for contribution margin ratio</a:t>
            </a:r>
          </a:p>
        </p:txBody>
      </p:sp>
    </p:spTree>
    <p:extLst>
      <p:ext uri="{BB962C8B-B14F-4D97-AF65-F5344CB8AC3E}">
        <p14:creationId xmlns:p14="http://schemas.microsoft.com/office/powerpoint/2010/main" val="2089557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8FDBC-C640-45B4-AC9A-094A7584D942}"/>
              </a:ext>
            </a:extLst>
          </p:cNvPr>
          <p:cNvSpPr>
            <a:spLocks noGrp="1"/>
          </p:cNvSpPr>
          <p:nvPr>
            <p:ph type="title"/>
          </p:nvPr>
        </p:nvSpPr>
        <p:spPr/>
        <p:txBody>
          <a:bodyPr>
            <a:normAutofit fontScale="90000"/>
          </a:bodyPr>
          <a:lstStyle/>
          <a:p>
            <a:r>
              <a:rPr lang="en-US" altLang="en-US" sz="4400" dirty="0">
                <a:latin typeface="Calibri" panose="020F0502020204030204" pitchFamily="34" charset="0"/>
              </a:rPr>
              <a:t>CVP Income Statement </a:t>
            </a:r>
            <a:br>
              <a:rPr lang="en-US" altLang="en-US" dirty="0">
                <a:solidFill>
                  <a:schemeClr val="bg1"/>
                </a:solidFill>
                <a:latin typeface="Calibri" panose="020F0502020204030204" pitchFamily="34" charset="0"/>
              </a:rPr>
            </a:br>
            <a:r>
              <a:rPr lang="en-US" altLang="en-US" dirty="0">
                <a:solidFill>
                  <a:srgbClr val="FF0000"/>
                </a:solidFill>
                <a:latin typeface="Calibri" panose="020F0502020204030204" pitchFamily="34" charset="0"/>
              </a:rPr>
              <a:t>Contribution Margin Ratio</a:t>
            </a:r>
            <a:br>
              <a:rPr lang="en-US" altLang="en-US" dirty="0">
                <a:solidFill>
                  <a:srgbClr val="FF0000"/>
                </a:solidFill>
                <a:latin typeface="Calibri" panose="020F0502020204030204" pitchFamily="34" charset="0"/>
              </a:rPr>
            </a:br>
            <a:endParaRPr lang="en-US" dirty="0"/>
          </a:p>
        </p:txBody>
      </p:sp>
      <p:sp>
        <p:nvSpPr>
          <p:cNvPr id="5" name="Content Placeholder 4">
            <a:extLst>
              <a:ext uri="{FF2B5EF4-FFF2-40B4-BE49-F238E27FC236}">
                <a16:creationId xmlns:a16="http://schemas.microsoft.com/office/drawing/2014/main" id="{14B14A2B-5ACF-45F0-9898-3AA67F923470}"/>
              </a:ext>
            </a:extLst>
          </p:cNvPr>
          <p:cNvSpPr>
            <a:spLocks noGrp="1"/>
          </p:cNvSpPr>
          <p:nvPr>
            <p:ph sz="quarter" idx="17"/>
          </p:nvPr>
        </p:nvSpPr>
        <p:spPr>
          <a:xfrm>
            <a:off x="320040" y="1830014"/>
            <a:ext cx="8961120" cy="1419333"/>
          </a:xfrm>
        </p:spPr>
        <p:txBody>
          <a:bodyPr/>
          <a:lstStyle/>
          <a:p>
            <a:pPr marL="457200" indent="-457200">
              <a:spcBef>
                <a:spcPct val="0"/>
              </a:spcBef>
              <a:buClr>
                <a:schemeClr val="accent2"/>
              </a:buClr>
              <a:buFont typeface="Arial" panose="020B0604020202020204" pitchFamily="34" charset="0"/>
              <a:buChar char="•"/>
            </a:pPr>
            <a:r>
              <a:rPr lang="en-CA" altLang="en-US" dirty="0">
                <a:latin typeface="Calibri" panose="020F0502020204030204" pitchFamily="34" charset="0"/>
              </a:rPr>
              <a:t>If Vargo Video’s sales increases by $100,000, net income increases by $40,000. </a:t>
            </a:r>
          </a:p>
          <a:p>
            <a:pPr marL="457200" indent="-457200">
              <a:spcBef>
                <a:spcPct val="0"/>
              </a:spcBef>
              <a:buClr>
                <a:schemeClr val="accent2"/>
              </a:buClr>
              <a:buFont typeface="Arial" panose="020B0604020202020204" pitchFamily="34" charset="0"/>
              <a:buChar char="•"/>
            </a:pPr>
            <a:r>
              <a:rPr lang="en-CA" altLang="en-US" dirty="0">
                <a:latin typeface="Calibri" panose="020F0502020204030204" pitchFamily="34" charset="0"/>
              </a:rPr>
              <a:t>CM ratio (40%)  x increase in sales ($100,000) </a:t>
            </a:r>
          </a:p>
          <a:p>
            <a:endParaRPr lang="en-US" dirty="0"/>
          </a:p>
        </p:txBody>
      </p:sp>
      <p:pic>
        <p:nvPicPr>
          <p:cNvPr id="8" name="Content Placeholder 7" descr="This figure shows comparative CVP income statements for Vargo Video Company indicating that a 100,000 dollar increase in sales will produce a 40,000 increase in operating income, which is actually the additional 100,000 dollars in sales times the contribution margin ratio of 40 percent.  At the breakeven point of 500,000 dollars in sales, variable costs were 300,000 dollars and fixed costs were 200,000 dollars leaving zero operating income.  When 600,000 dollars are sold at 500 dollars per unit, it means 1,200 units were sold. Subtracting variable costs of 1,200 units, times 300 dollars per unit, or 360,000 dollars, and fixed costs of 200,000 dollars leaves 40,000 dollars operating income.  ">
            <a:extLst>
              <a:ext uri="{FF2B5EF4-FFF2-40B4-BE49-F238E27FC236}">
                <a16:creationId xmlns:a16="http://schemas.microsoft.com/office/drawing/2014/main" id="{0EBC2D9E-0D44-45D8-ADE9-5F0D45EE514B}"/>
              </a:ext>
            </a:extLst>
          </p:cNvPr>
          <p:cNvPicPr>
            <a:picLocks noGrp="1" noChangeAspect="1"/>
          </p:cNvPicPr>
          <p:nvPr>
            <p:ph sz="quarter" idx="16"/>
          </p:nvPr>
        </p:nvPicPr>
        <p:blipFill>
          <a:blip r:embed="rId2"/>
          <a:stretch>
            <a:fillRect/>
          </a:stretch>
        </p:blipFill>
        <p:spPr>
          <a:xfrm>
            <a:off x="829914" y="3271732"/>
            <a:ext cx="7941373" cy="3101975"/>
          </a:xfrm>
          <a:prstGeom prst="rect">
            <a:avLst/>
          </a:prstGeom>
        </p:spPr>
      </p:pic>
      <p:sp>
        <p:nvSpPr>
          <p:cNvPr id="4" name="Content Placeholder 3">
            <a:extLst>
              <a:ext uri="{FF2B5EF4-FFF2-40B4-BE49-F238E27FC236}">
                <a16:creationId xmlns:a16="http://schemas.microsoft.com/office/drawing/2014/main" id="{0D850FA2-397A-4E1E-B584-540C81DBAC3F}"/>
              </a:ext>
            </a:extLst>
          </p:cNvPr>
          <p:cNvSpPr>
            <a:spLocks noGrp="1"/>
          </p:cNvSpPr>
          <p:nvPr>
            <p:ph sz="quarter" idx="15"/>
          </p:nvPr>
        </p:nvSpPr>
        <p:spPr>
          <a:xfrm>
            <a:off x="320040" y="6373707"/>
            <a:ext cx="8961120" cy="453813"/>
          </a:xfrm>
        </p:spPr>
        <p:txBody>
          <a:bodyPr/>
          <a:lstStyle/>
          <a:p>
            <a:r>
              <a:rPr lang="en-US" dirty="0"/>
              <a:t>Comparative CVP income statement</a:t>
            </a:r>
          </a:p>
        </p:txBody>
      </p:sp>
    </p:spTree>
    <p:extLst>
      <p:ext uri="{BB962C8B-B14F-4D97-AF65-F5344CB8AC3E}">
        <p14:creationId xmlns:p14="http://schemas.microsoft.com/office/powerpoint/2010/main" val="1314214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60A14-97DD-40C8-A424-9DDE54A3E0EC}"/>
              </a:ext>
            </a:extLst>
          </p:cNvPr>
          <p:cNvSpPr>
            <a:spLocks noGrp="1"/>
          </p:cNvSpPr>
          <p:nvPr>
            <p:ph type="title"/>
          </p:nvPr>
        </p:nvSpPr>
        <p:spPr/>
        <p:txBody>
          <a:bodyPr/>
          <a:lstStyle/>
          <a:p>
            <a:r>
              <a:rPr lang="en-CA" altLang="en-US" dirty="0"/>
              <a:t>Let’s Review 2</a:t>
            </a:r>
            <a:endParaRPr lang="en-US" dirty="0"/>
          </a:p>
        </p:txBody>
      </p:sp>
      <p:sp>
        <p:nvSpPr>
          <p:cNvPr id="3" name="Content Placeholder 2">
            <a:extLst>
              <a:ext uri="{FF2B5EF4-FFF2-40B4-BE49-F238E27FC236}">
                <a16:creationId xmlns:a16="http://schemas.microsoft.com/office/drawing/2014/main" id="{C8524009-1EC7-4DFD-AEEF-7BF1B0D9CDFF}"/>
              </a:ext>
            </a:extLst>
          </p:cNvPr>
          <p:cNvSpPr>
            <a:spLocks noGrp="1"/>
          </p:cNvSpPr>
          <p:nvPr>
            <p:ph sz="quarter" idx="16"/>
          </p:nvPr>
        </p:nvSpPr>
        <p:spPr/>
        <p:txBody>
          <a:bodyPr/>
          <a:lstStyle/>
          <a:p>
            <a:pPr marL="646113" indent="-646113">
              <a:buClr>
                <a:schemeClr val="bg2"/>
              </a:buClr>
            </a:pPr>
            <a:r>
              <a:rPr lang="en-CA" altLang="en-US" sz="3200" dirty="0">
                <a:cs typeface="HYGothic-Extra" pitchFamily="18" charset="-127"/>
              </a:rPr>
              <a:t>Contribution margin is  </a:t>
            </a:r>
            <a:endParaRPr lang="en-US" altLang="en-US" sz="3200" dirty="0">
              <a:cs typeface="HYGothic-Extra" pitchFamily="18" charset="-127"/>
            </a:endParaRPr>
          </a:p>
          <a:p>
            <a:pPr marL="1052513" lvl="1" indent="-569913">
              <a:spcBef>
                <a:spcPct val="90000"/>
              </a:spcBef>
              <a:buClr>
                <a:schemeClr val="tx1"/>
              </a:buClr>
              <a:buFont typeface="HYGothic-Extra" pitchFamily="18" charset="-127"/>
              <a:buAutoNum type="alphaLcPeriod"/>
            </a:pPr>
            <a:r>
              <a:rPr lang="en-CA" altLang="en-US" sz="3000" dirty="0"/>
              <a:t>sales revenue less variable expenses. </a:t>
            </a:r>
          </a:p>
          <a:p>
            <a:pPr marL="1052513" lvl="1" indent="-569913">
              <a:spcBef>
                <a:spcPct val="90000"/>
              </a:spcBef>
              <a:buClr>
                <a:schemeClr val="tx1"/>
              </a:buClr>
              <a:buFont typeface="HYGothic-Extra" pitchFamily="18" charset="-127"/>
              <a:buAutoNum type="alphaLcPeriod"/>
            </a:pPr>
            <a:r>
              <a:rPr lang="en-CA" altLang="en-US" sz="3000" dirty="0"/>
              <a:t>sales revenue less fixed and variable expenses. </a:t>
            </a:r>
          </a:p>
          <a:p>
            <a:pPr marL="1052513" lvl="1" indent="-569913">
              <a:spcBef>
                <a:spcPct val="90000"/>
              </a:spcBef>
              <a:buClr>
                <a:schemeClr val="tx1"/>
              </a:buClr>
              <a:buFont typeface="HYGothic-Extra" pitchFamily="18" charset="-127"/>
              <a:buAutoNum type="alphaLcPeriod"/>
            </a:pPr>
            <a:r>
              <a:rPr lang="en-CA" altLang="en-US" sz="3000" dirty="0"/>
              <a:t>fixed expenses less variable expenses. </a:t>
            </a:r>
          </a:p>
          <a:p>
            <a:pPr marL="1052513" lvl="1" indent="-569913">
              <a:spcBef>
                <a:spcPct val="90000"/>
              </a:spcBef>
              <a:buClr>
                <a:schemeClr val="tx1"/>
              </a:buClr>
              <a:buFont typeface="HYGothic-Extra" pitchFamily="18" charset="-127"/>
              <a:buAutoNum type="alphaLcPeriod"/>
            </a:pPr>
            <a:r>
              <a:rPr lang="en-CA" altLang="en-US" sz="3000" dirty="0"/>
              <a:t>sales revenue less cost of goods sold.</a:t>
            </a:r>
            <a:endParaRPr lang="en-US" altLang="en-US" sz="3000" dirty="0"/>
          </a:p>
          <a:p>
            <a:endParaRPr lang="en-US" dirty="0"/>
          </a:p>
        </p:txBody>
      </p:sp>
    </p:spTree>
    <p:extLst>
      <p:ext uri="{BB962C8B-B14F-4D97-AF65-F5344CB8AC3E}">
        <p14:creationId xmlns:p14="http://schemas.microsoft.com/office/powerpoint/2010/main" val="6850971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60A14-97DD-40C8-A424-9DDE54A3E0EC}"/>
              </a:ext>
            </a:extLst>
          </p:cNvPr>
          <p:cNvSpPr>
            <a:spLocks noGrp="1"/>
          </p:cNvSpPr>
          <p:nvPr>
            <p:ph type="title"/>
          </p:nvPr>
        </p:nvSpPr>
        <p:spPr/>
        <p:txBody>
          <a:bodyPr/>
          <a:lstStyle/>
          <a:p>
            <a:r>
              <a:rPr lang="en-CA" altLang="en-US" dirty="0"/>
              <a:t>Let’s Review 2: </a:t>
            </a:r>
            <a:r>
              <a:rPr lang="en-CA" altLang="en-US" dirty="0">
                <a:solidFill>
                  <a:srgbClr val="FF0000"/>
                </a:solidFill>
              </a:rPr>
              <a:t>Solution</a:t>
            </a:r>
            <a:endParaRPr lang="en-US" dirty="0">
              <a:solidFill>
                <a:srgbClr val="FF0000"/>
              </a:solidFill>
            </a:endParaRPr>
          </a:p>
        </p:txBody>
      </p:sp>
      <p:sp>
        <p:nvSpPr>
          <p:cNvPr id="3" name="Content Placeholder 2">
            <a:extLst>
              <a:ext uri="{FF2B5EF4-FFF2-40B4-BE49-F238E27FC236}">
                <a16:creationId xmlns:a16="http://schemas.microsoft.com/office/drawing/2014/main" id="{C8524009-1EC7-4DFD-AEEF-7BF1B0D9CDFF}"/>
              </a:ext>
            </a:extLst>
          </p:cNvPr>
          <p:cNvSpPr>
            <a:spLocks noGrp="1"/>
          </p:cNvSpPr>
          <p:nvPr>
            <p:ph sz="quarter" idx="16"/>
          </p:nvPr>
        </p:nvSpPr>
        <p:spPr/>
        <p:txBody>
          <a:bodyPr/>
          <a:lstStyle/>
          <a:p>
            <a:pPr marL="646113" indent="-646113">
              <a:buClr>
                <a:schemeClr val="bg2"/>
              </a:buClr>
            </a:pPr>
            <a:r>
              <a:rPr lang="en-CA" altLang="en-US" sz="3200" dirty="0">
                <a:cs typeface="HYGothic-Extra" pitchFamily="18" charset="-127"/>
              </a:rPr>
              <a:t>Contribution margin is  </a:t>
            </a:r>
            <a:endParaRPr lang="en-US" altLang="en-US" sz="3200" dirty="0">
              <a:cs typeface="HYGothic-Extra" pitchFamily="18" charset="-127"/>
            </a:endParaRPr>
          </a:p>
          <a:p>
            <a:pPr marL="1052513" lvl="1" indent="-569913">
              <a:spcBef>
                <a:spcPct val="90000"/>
              </a:spcBef>
              <a:buClr>
                <a:srgbClr val="FF0000"/>
              </a:buClr>
              <a:buFont typeface="HYGothic-Extra" pitchFamily="18" charset="-127"/>
              <a:buAutoNum type="alphaLcPeriod"/>
            </a:pPr>
            <a:r>
              <a:rPr lang="en-CA" altLang="en-US" sz="3000" dirty="0">
                <a:solidFill>
                  <a:srgbClr val="FF0000"/>
                </a:solidFill>
              </a:rPr>
              <a:t>sales revenue less variable expenses. </a:t>
            </a:r>
          </a:p>
          <a:p>
            <a:pPr marL="1052513" lvl="1" indent="-569913">
              <a:spcBef>
                <a:spcPct val="90000"/>
              </a:spcBef>
              <a:buClr>
                <a:schemeClr val="tx1"/>
              </a:buClr>
              <a:buFont typeface="HYGothic-Extra" pitchFamily="18" charset="-127"/>
              <a:buAutoNum type="alphaLcPeriod"/>
            </a:pPr>
            <a:r>
              <a:rPr lang="en-CA" altLang="en-US" sz="3000" dirty="0"/>
              <a:t>sales revenue less fixed and variable expenses. </a:t>
            </a:r>
          </a:p>
          <a:p>
            <a:pPr marL="1052513" lvl="1" indent="-569913">
              <a:spcBef>
                <a:spcPct val="90000"/>
              </a:spcBef>
              <a:buClr>
                <a:schemeClr val="tx1"/>
              </a:buClr>
              <a:buFont typeface="HYGothic-Extra" pitchFamily="18" charset="-127"/>
              <a:buAutoNum type="alphaLcPeriod"/>
            </a:pPr>
            <a:r>
              <a:rPr lang="en-CA" altLang="en-US" sz="3000" dirty="0"/>
              <a:t>fixed expenses less variable expenses. </a:t>
            </a:r>
          </a:p>
          <a:p>
            <a:pPr marL="1052513" lvl="1" indent="-569913">
              <a:spcBef>
                <a:spcPct val="90000"/>
              </a:spcBef>
              <a:buClr>
                <a:schemeClr val="tx1"/>
              </a:buClr>
              <a:buFont typeface="HYGothic-Extra" pitchFamily="18" charset="-127"/>
              <a:buAutoNum type="alphaLcPeriod"/>
            </a:pPr>
            <a:r>
              <a:rPr lang="en-CA" altLang="en-US" sz="3000" dirty="0"/>
              <a:t>sales revenue less cost of goods sold.</a:t>
            </a:r>
            <a:endParaRPr lang="en-US" altLang="en-US" sz="3000" dirty="0"/>
          </a:p>
          <a:p>
            <a:endParaRPr lang="en-US" dirty="0"/>
          </a:p>
        </p:txBody>
      </p:sp>
    </p:spTree>
    <p:extLst>
      <p:ext uri="{BB962C8B-B14F-4D97-AF65-F5344CB8AC3E}">
        <p14:creationId xmlns:p14="http://schemas.microsoft.com/office/powerpoint/2010/main" val="11920116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2D7FE-DB84-42EA-941D-977C95E830F1}"/>
              </a:ext>
            </a:extLst>
          </p:cNvPr>
          <p:cNvSpPr>
            <a:spLocks noGrp="1"/>
          </p:cNvSpPr>
          <p:nvPr>
            <p:ph type="title"/>
          </p:nvPr>
        </p:nvSpPr>
        <p:spPr/>
        <p:txBody>
          <a:bodyPr/>
          <a:lstStyle/>
          <a:p>
            <a:r>
              <a:rPr lang="en-US" altLang="en-US" dirty="0"/>
              <a:t>Break-Even Analysis</a:t>
            </a:r>
            <a:endParaRPr lang="en-US" dirty="0"/>
          </a:p>
        </p:txBody>
      </p:sp>
      <p:sp>
        <p:nvSpPr>
          <p:cNvPr id="3" name="Content Placeholder 2">
            <a:extLst>
              <a:ext uri="{FF2B5EF4-FFF2-40B4-BE49-F238E27FC236}">
                <a16:creationId xmlns:a16="http://schemas.microsoft.com/office/drawing/2014/main" id="{FC6B1687-B769-4E02-8FBA-0F6830358C19}"/>
              </a:ext>
            </a:extLst>
          </p:cNvPr>
          <p:cNvSpPr>
            <a:spLocks noGrp="1"/>
          </p:cNvSpPr>
          <p:nvPr>
            <p:ph sz="quarter" idx="10"/>
          </p:nvPr>
        </p:nvSpPr>
        <p:spPr/>
        <p:txBody>
          <a:bodyPr/>
          <a:lstStyle/>
          <a:p>
            <a:pPr marL="457200" indent="-457200">
              <a:buFont typeface="Arial" panose="020B0604020202020204" pitchFamily="34" charset="0"/>
              <a:buChar char="•"/>
              <a:defRPr/>
            </a:pPr>
            <a:r>
              <a:rPr lang="en-US" sz="3200" dirty="0">
                <a:latin typeface="+mn-lt"/>
              </a:rPr>
              <a:t>Break-Even Analysis is the process of finding the break-even point</a:t>
            </a:r>
          </a:p>
          <a:p>
            <a:pPr marL="457200" indent="-457200">
              <a:buFont typeface="Arial" panose="020B0604020202020204" pitchFamily="34" charset="0"/>
              <a:buChar char="•"/>
              <a:defRPr/>
            </a:pPr>
            <a:r>
              <a:rPr lang="en-US" sz="3200" dirty="0">
                <a:latin typeface="+mn-lt"/>
              </a:rPr>
              <a:t>Break-even point    </a:t>
            </a:r>
          </a:p>
          <a:p>
            <a:pPr marL="914400" lvl="1" indent="-457200">
              <a:spcBef>
                <a:spcPts val="0"/>
              </a:spcBef>
              <a:buSzPct val="105000"/>
              <a:defRPr/>
            </a:pPr>
            <a:r>
              <a:rPr lang="en-US" sz="3000" dirty="0">
                <a:solidFill>
                  <a:srgbClr val="002060"/>
                </a:solidFill>
                <a:latin typeface="+mn-lt"/>
              </a:rPr>
              <a:t>Level of activity at which total revenues </a:t>
            </a:r>
            <a:r>
              <a:rPr lang="en-US" sz="3000" i="1" dirty="0">
                <a:solidFill>
                  <a:srgbClr val="002060"/>
                </a:solidFill>
                <a:latin typeface="+mn-lt"/>
              </a:rPr>
              <a:t>equal </a:t>
            </a:r>
            <a:r>
              <a:rPr lang="en-US" sz="3000" dirty="0">
                <a:solidFill>
                  <a:srgbClr val="002060"/>
                </a:solidFill>
                <a:latin typeface="+mn-lt"/>
              </a:rPr>
              <a:t>total costs  (both fixed and variable)</a:t>
            </a:r>
          </a:p>
          <a:p>
            <a:pPr marL="914400" lvl="1" indent="-457200">
              <a:buSzPct val="105000"/>
              <a:defRPr/>
            </a:pPr>
            <a:r>
              <a:rPr lang="en-US" sz="3000" dirty="0">
                <a:solidFill>
                  <a:srgbClr val="002060"/>
                </a:solidFill>
                <a:latin typeface="+mn-lt"/>
              </a:rPr>
              <a:t>Can be calculated or derived </a:t>
            </a:r>
          </a:p>
          <a:p>
            <a:pPr marL="1371600" lvl="2" indent="-457200">
              <a:spcBef>
                <a:spcPts val="0"/>
              </a:spcBef>
              <a:buClr>
                <a:srgbClr val="C00000"/>
              </a:buClr>
              <a:buSzPct val="90000"/>
              <a:buFont typeface="Arial" pitchFamily="34" charset="0"/>
              <a:buChar char="•"/>
              <a:defRPr/>
            </a:pPr>
            <a:r>
              <a:rPr lang="en-US" sz="2800" dirty="0">
                <a:latin typeface="+mn-lt"/>
                <a:ea typeface="ＭＳ Ｐゴシック" charset="0"/>
              </a:rPr>
              <a:t>from a mathematical equation</a:t>
            </a:r>
          </a:p>
          <a:p>
            <a:pPr marL="1371600" lvl="2" indent="-457200">
              <a:spcBef>
                <a:spcPts val="0"/>
              </a:spcBef>
              <a:buClr>
                <a:srgbClr val="C00000"/>
              </a:buClr>
              <a:buSzPct val="90000"/>
              <a:buFont typeface="Arial" pitchFamily="34" charset="0"/>
              <a:buChar char="•"/>
              <a:defRPr/>
            </a:pPr>
            <a:r>
              <a:rPr lang="en-US" sz="2800" dirty="0">
                <a:latin typeface="+mn-lt"/>
                <a:ea typeface="ＭＳ Ｐゴシック" charset="0"/>
              </a:rPr>
              <a:t>by using contribution margin</a:t>
            </a:r>
          </a:p>
          <a:p>
            <a:pPr marL="1371600" lvl="2" indent="-457200">
              <a:spcBef>
                <a:spcPts val="0"/>
              </a:spcBef>
              <a:buClr>
                <a:srgbClr val="C00000"/>
              </a:buClr>
              <a:buSzPct val="90000"/>
              <a:buFont typeface="Arial" pitchFamily="34" charset="0"/>
              <a:buChar char="•"/>
              <a:defRPr/>
            </a:pPr>
            <a:r>
              <a:rPr lang="en-US" sz="2800" dirty="0">
                <a:latin typeface="+mn-lt"/>
                <a:ea typeface="ＭＳ Ｐゴシック" charset="0"/>
              </a:rPr>
              <a:t>from a cost-volume-profit (CVP) graph</a:t>
            </a:r>
          </a:p>
          <a:p>
            <a:pPr marL="914400" lvl="1" indent="-457200">
              <a:defRPr/>
            </a:pPr>
            <a:r>
              <a:rPr lang="en-US" sz="3000" dirty="0">
                <a:solidFill>
                  <a:srgbClr val="002060"/>
                </a:solidFill>
                <a:latin typeface="+mn-lt"/>
              </a:rPr>
              <a:t>Expressed either in sales units or in sales dollars</a:t>
            </a:r>
          </a:p>
          <a:p>
            <a:endParaRPr lang="en-US" dirty="0">
              <a:latin typeface="+mn-lt"/>
            </a:endParaRPr>
          </a:p>
        </p:txBody>
      </p:sp>
    </p:spTree>
    <p:extLst>
      <p:ext uri="{BB962C8B-B14F-4D97-AF65-F5344CB8AC3E}">
        <p14:creationId xmlns:p14="http://schemas.microsoft.com/office/powerpoint/2010/main" val="3535951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0AAF3-88B1-45B1-B550-FD4B0B1A46D4}"/>
              </a:ext>
            </a:extLst>
          </p:cNvPr>
          <p:cNvSpPr>
            <a:spLocks noGrp="1"/>
          </p:cNvSpPr>
          <p:nvPr>
            <p:ph type="title"/>
          </p:nvPr>
        </p:nvSpPr>
        <p:spPr/>
        <p:txBody>
          <a:bodyPr>
            <a:normAutofit fontScale="90000"/>
          </a:bodyPr>
          <a:lstStyle/>
          <a:p>
            <a:r>
              <a:rPr lang="en-US" altLang="en-US" dirty="0"/>
              <a:t>Break-Even Analysis</a:t>
            </a:r>
            <a:br>
              <a:rPr lang="en-US" altLang="en-US" sz="5400" dirty="0"/>
            </a:br>
            <a:r>
              <a:rPr lang="en-US" altLang="en-US" dirty="0"/>
              <a:t> </a:t>
            </a:r>
            <a:r>
              <a:rPr lang="en-US" altLang="en-US" dirty="0">
                <a:solidFill>
                  <a:srgbClr val="FF0000"/>
                </a:solidFill>
              </a:rPr>
              <a:t>Mathematical Equation - Example</a:t>
            </a:r>
            <a:endParaRPr lang="en-US" dirty="0"/>
          </a:p>
        </p:txBody>
      </p:sp>
      <p:sp>
        <p:nvSpPr>
          <p:cNvPr id="5" name="Content Placeholder 4">
            <a:extLst>
              <a:ext uri="{FF2B5EF4-FFF2-40B4-BE49-F238E27FC236}">
                <a16:creationId xmlns:a16="http://schemas.microsoft.com/office/drawing/2014/main" id="{CBB4670D-7317-4813-AF68-ABA9F9DBFEC1}"/>
              </a:ext>
            </a:extLst>
          </p:cNvPr>
          <p:cNvSpPr>
            <a:spLocks noGrp="1"/>
          </p:cNvSpPr>
          <p:nvPr>
            <p:ph sz="quarter" idx="17"/>
          </p:nvPr>
        </p:nvSpPr>
        <p:spPr>
          <a:xfrm>
            <a:off x="320040" y="1705081"/>
            <a:ext cx="8961120" cy="474453"/>
          </a:xfrm>
        </p:spPr>
        <p:txBody>
          <a:bodyPr/>
          <a:lstStyle/>
          <a:p>
            <a:r>
              <a:rPr lang="en-US" altLang="en-US" dirty="0">
                <a:latin typeface="Calibri" panose="020F0502020204030204" pitchFamily="34" charset="0"/>
                <a:ea typeface="HYGothic-Extra" pitchFamily="18" charset="-127"/>
              </a:rPr>
              <a:t>Using the Vargo Video data: </a:t>
            </a:r>
            <a:endParaRPr lang="en-US" altLang="en-US" dirty="0">
              <a:solidFill>
                <a:schemeClr val="bg1"/>
              </a:solidFill>
              <a:latin typeface="Calibri" panose="020F0502020204030204" pitchFamily="34" charset="0"/>
              <a:ea typeface="HYGothic-Extra" pitchFamily="18" charset="-127"/>
            </a:endParaRPr>
          </a:p>
          <a:p>
            <a:endParaRPr lang="en-US" dirty="0"/>
          </a:p>
        </p:txBody>
      </p:sp>
      <p:pic>
        <p:nvPicPr>
          <p:cNvPr id="8" name="Content Placeholder 7" descr="This figure shows how the formula for the break-even point in units is derived from the net income equation, where Sales minus variable costs minus fixed costs equal net income.  If Q equals the number of units; 500 dollars is the per unit selling price; 300 dollars is the per unit variable cost and total fixed costs are 200,000 dollars, then the net income equation at break-even would be 500Q minus 300Q minus 200,000 dollars equals zero. Rearranging this equation gives you 500Q minus 300Q equal to 200,000 dollars plus zero, or simplifying even further, 200Q is equal to 200,000 dollars.  To solve for Q, divide 200,000 dollars by 200 dollars which is actually fixed costs divided by the contribution margin per unit.  Q is equal to 1,000 units, which is the break-even point.">
            <a:extLst>
              <a:ext uri="{FF2B5EF4-FFF2-40B4-BE49-F238E27FC236}">
                <a16:creationId xmlns:a16="http://schemas.microsoft.com/office/drawing/2014/main" id="{715C7592-8C86-4904-B202-8F1ABAAE3C44}"/>
              </a:ext>
            </a:extLst>
          </p:cNvPr>
          <p:cNvPicPr>
            <a:picLocks noGrp="1" noChangeAspect="1"/>
          </p:cNvPicPr>
          <p:nvPr>
            <p:ph sz="quarter" idx="16"/>
          </p:nvPr>
        </p:nvPicPr>
        <p:blipFill>
          <a:blip r:embed="rId2"/>
          <a:stretch>
            <a:fillRect/>
          </a:stretch>
        </p:blipFill>
        <p:spPr>
          <a:xfrm>
            <a:off x="1945957" y="2212988"/>
            <a:ext cx="5709285" cy="2651760"/>
          </a:xfrm>
          <a:prstGeom prst="rect">
            <a:avLst/>
          </a:prstGeom>
        </p:spPr>
      </p:pic>
      <p:sp>
        <p:nvSpPr>
          <p:cNvPr id="4" name="Content Placeholder 3">
            <a:extLst>
              <a:ext uri="{FF2B5EF4-FFF2-40B4-BE49-F238E27FC236}">
                <a16:creationId xmlns:a16="http://schemas.microsoft.com/office/drawing/2014/main" id="{B6A4C8BE-85DC-492F-A9A1-CADECC4842C5}"/>
              </a:ext>
            </a:extLst>
          </p:cNvPr>
          <p:cNvSpPr>
            <a:spLocks noGrp="1"/>
          </p:cNvSpPr>
          <p:nvPr>
            <p:ph sz="quarter" idx="15"/>
          </p:nvPr>
        </p:nvSpPr>
        <p:spPr>
          <a:xfrm>
            <a:off x="0" y="4864748"/>
            <a:ext cx="9601200" cy="1840852"/>
          </a:xfrm>
        </p:spPr>
        <p:txBody>
          <a:bodyPr/>
          <a:lstStyle/>
          <a:p>
            <a:pPr>
              <a:spcBef>
                <a:spcPct val="0"/>
              </a:spcBef>
            </a:pPr>
            <a:r>
              <a:rPr lang="en-US" altLang="en-US" sz="2800" b="0" dirty="0">
                <a:latin typeface="Calibri" panose="020F0502020204030204" pitchFamily="34" charset="0"/>
              </a:rPr>
              <a:t>Where: </a:t>
            </a:r>
            <a:r>
              <a:rPr lang="en-US" altLang="en-US" sz="2800" b="0" dirty="0">
                <a:solidFill>
                  <a:srgbClr val="002060"/>
                </a:solidFill>
                <a:latin typeface="Calibri" panose="020F0502020204030204" pitchFamily="34" charset="0"/>
              </a:rPr>
              <a:t>Q = sales volume</a:t>
            </a:r>
            <a:r>
              <a:rPr lang="en-US" altLang="en-US" sz="2800" b="0" dirty="0">
                <a:latin typeface="Calibri" panose="020F0502020204030204" pitchFamily="34" charset="0"/>
              </a:rPr>
              <a:t>;  </a:t>
            </a:r>
            <a:r>
              <a:rPr lang="en-US" altLang="en-US" sz="2800" b="0" dirty="0">
                <a:solidFill>
                  <a:srgbClr val="002060"/>
                </a:solidFill>
                <a:latin typeface="Calibri" panose="020F0502020204030204" pitchFamily="34" charset="0"/>
              </a:rPr>
              <a:t>$500 = selling price</a:t>
            </a:r>
            <a:r>
              <a:rPr lang="en-US" altLang="en-US" sz="2800" b="0" dirty="0">
                <a:latin typeface="Calibri" panose="020F0502020204030204" pitchFamily="34" charset="0"/>
              </a:rPr>
              <a:t>;  </a:t>
            </a:r>
          </a:p>
          <a:p>
            <a:pPr>
              <a:spcBef>
                <a:spcPct val="0"/>
              </a:spcBef>
            </a:pPr>
            <a:r>
              <a:rPr lang="en-US" altLang="en-US" sz="2800" b="0" dirty="0">
                <a:solidFill>
                  <a:srgbClr val="002060"/>
                </a:solidFill>
                <a:latin typeface="Calibri" panose="020F0502020204030204" pitchFamily="34" charset="0"/>
              </a:rPr>
              <a:t>$300 = variable cost per unit</a:t>
            </a:r>
            <a:r>
              <a:rPr lang="en-US" altLang="en-US" sz="2800" b="0" dirty="0">
                <a:latin typeface="Calibri" panose="020F0502020204030204" pitchFamily="34" charset="0"/>
              </a:rPr>
              <a:t>; </a:t>
            </a:r>
            <a:r>
              <a:rPr lang="en-US" altLang="en-US" sz="2800" b="0" dirty="0">
                <a:solidFill>
                  <a:srgbClr val="002060"/>
                </a:solidFill>
                <a:latin typeface="Calibri" panose="020F0502020204030204" pitchFamily="34" charset="0"/>
              </a:rPr>
              <a:t>$200,000 total fixed costs</a:t>
            </a:r>
          </a:p>
          <a:p>
            <a:pPr>
              <a:spcBef>
                <a:spcPts val="1800"/>
              </a:spcBef>
            </a:pPr>
            <a:r>
              <a:rPr lang="en-US" altLang="en-US" sz="2800" b="0" dirty="0">
                <a:latin typeface="Calibri" panose="020F0502020204030204" pitchFamily="34" charset="0"/>
              </a:rPr>
              <a:t>To find </a:t>
            </a:r>
            <a:r>
              <a:rPr lang="en-US" altLang="en-US" sz="2800" b="0" dirty="0">
                <a:solidFill>
                  <a:srgbClr val="C00000"/>
                </a:solidFill>
                <a:latin typeface="Calibri" panose="020F0502020204030204" pitchFamily="34" charset="0"/>
              </a:rPr>
              <a:t>sales dollars </a:t>
            </a:r>
            <a:r>
              <a:rPr lang="en-US" altLang="en-US" sz="2800" b="0" dirty="0">
                <a:latin typeface="Calibri" panose="020F0502020204030204" pitchFamily="34" charset="0"/>
              </a:rPr>
              <a:t>required to break-even:</a:t>
            </a:r>
          </a:p>
          <a:p>
            <a:pPr>
              <a:spcBef>
                <a:spcPct val="0"/>
              </a:spcBef>
            </a:pPr>
            <a:r>
              <a:rPr lang="en-US" altLang="en-US" sz="2800" b="0" dirty="0">
                <a:solidFill>
                  <a:srgbClr val="002060"/>
                </a:solidFill>
                <a:latin typeface="Calibri" panose="020F0502020204030204" pitchFamily="34" charset="0"/>
              </a:rPr>
              <a:t>1,000 units X $500 = $500,000 (break-even sales dollars)</a:t>
            </a:r>
            <a:endParaRPr lang="en-US" sz="2800" b="0" dirty="0"/>
          </a:p>
        </p:txBody>
      </p:sp>
    </p:spTree>
    <p:extLst>
      <p:ext uri="{BB962C8B-B14F-4D97-AF65-F5344CB8AC3E}">
        <p14:creationId xmlns:p14="http://schemas.microsoft.com/office/powerpoint/2010/main" val="1552275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6F52B-2DCF-44BD-9D18-DD4F4D792674}"/>
              </a:ext>
            </a:extLst>
          </p:cNvPr>
          <p:cNvSpPr>
            <a:spLocks noGrp="1"/>
          </p:cNvSpPr>
          <p:nvPr>
            <p:ph type="title"/>
          </p:nvPr>
        </p:nvSpPr>
        <p:spPr/>
        <p:txBody>
          <a:bodyPr>
            <a:normAutofit fontScale="90000"/>
          </a:bodyPr>
          <a:lstStyle/>
          <a:p>
            <a:r>
              <a:rPr lang="en-US" altLang="en-US" dirty="0"/>
              <a:t>Break-Even Analysis  </a:t>
            </a:r>
            <a:br>
              <a:rPr lang="en-US" altLang="en-US" sz="3600" dirty="0"/>
            </a:br>
            <a:r>
              <a:rPr lang="en-US" altLang="en-US" dirty="0">
                <a:solidFill>
                  <a:srgbClr val="FF0000"/>
                </a:solidFill>
              </a:rPr>
              <a:t>Contribution Margin Technique </a:t>
            </a:r>
            <a:r>
              <a:rPr lang="en-US" altLang="en-US" sz="3200" dirty="0">
                <a:solidFill>
                  <a:srgbClr val="FF0000"/>
                </a:solidFill>
              </a:rPr>
              <a:t>(1 of 2)</a:t>
            </a:r>
            <a:endParaRPr lang="en-US" sz="3200" dirty="0"/>
          </a:p>
        </p:txBody>
      </p:sp>
      <p:sp>
        <p:nvSpPr>
          <p:cNvPr id="4" name="Content Placeholder 3">
            <a:extLst>
              <a:ext uri="{FF2B5EF4-FFF2-40B4-BE49-F238E27FC236}">
                <a16:creationId xmlns:a16="http://schemas.microsoft.com/office/drawing/2014/main" id="{161E3281-7D6A-403B-891F-3F1FC03EE8A4}"/>
              </a:ext>
            </a:extLst>
          </p:cNvPr>
          <p:cNvSpPr>
            <a:spLocks noGrp="1"/>
          </p:cNvSpPr>
          <p:nvPr>
            <p:ph sz="quarter" idx="17"/>
          </p:nvPr>
        </p:nvSpPr>
        <p:spPr>
          <a:xfrm>
            <a:off x="299282" y="1644079"/>
            <a:ext cx="8961120" cy="2938778"/>
          </a:xfrm>
        </p:spPr>
        <p:txBody>
          <a:bodyPr/>
          <a:lstStyle/>
          <a:p>
            <a:pPr>
              <a:lnSpc>
                <a:spcPct val="75000"/>
              </a:lnSpc>
              <a:spcBef>
                <a:spcPct val="35000"/>
              </a:spcBef>
            </a:pPr>
            <a:r>
              <a:rPr lang="en-US" altLang="en-US" sz="3000" dirty="0">
                <a:cs typeface="HYGothic-Extra" pitchFamily="18" charset="-127"/>
              </a:rPr>
              <a:t>At the break-even point, contribution margin must equal total fixed costs (CM = total revenues – variable costs)</a:t>
            </a:r>
          </a:p>
          <a:p>
            <a:pPr>
              <a:lnSpc>
                <a:spcPct val="75000"/>
              </a:lnSpc>
              <a:spcBef>
                <a:spcPts val="600"/>
              </a:spcBef>
            </a:pPr>
            <a:r>
              <a:rPr lang="en-US" altLang="en-US" sz="3000" dirty="0">
                <a:cs typeface="HYGothic-Extra" pitchFamily="18" charset="-127"/>
              </a:rPr>
              <a:t>The break-even point can be calculated using either contribution margin per unit or contribution margin ratio</a:t>
            </a:r>
          </a:p>
          <a:p>
            <a:pPr marL="442595" lvl="1" indent="0">
              <a:lnSpc>
                <a:spcPct val="75000"/>
              </a:lnSpc>
              <a:spcBef>
                <a:spcPts val="600"/>
              </a:spcBef>
              <a:buSzPct val="120000"/>
              <a:buNone/>
            </a:pPr>
            <a:r>
              <a:rPr lang="en-US" altLang="en-US" sz="2800" dirty="0">
                <a:solidFill>
                  <a:srgbClr val="002060"/>
                </a:solidFill>
              </a:rPr>
              <a:t>When the break even point </a:t>
            </a:r>
            <a:r>
              <a:rPr lang="en-US" altLang="en-US" sz="2800" b="1" i="1" dirty="0">
                <a:solidFill>
                  <a:srgbClr val="002060"/>
                </a:solidFill>
              </a:rPr>
              <a:t>in units</a:t>
            </a:r>
            <a:r>
              <a:rPr lang="en-US" altLang="en-US" sz="2800" b="1" dirty="0">
                <a:solidFill>
                  <a:srgbClr val="002060"/>
                </a:solidFill>
              </a:rPr>
              <a:t> </a:t>
            </a:r>
            <a:r>
              <a:rPr lang="en-US" altLang="en-US" sz="2800" dirty="0">
                <a:solidFill>
                  <a:srgbClr val="002060"/>
                </a:solidFill>
              </a:rPr>
              <a:t>is desired, contribution margin per unit is used in the following formula:</a:t>
            </a:r>
          </a:p>
          <a:p>
            <a:endParaRPr lang="en-US" dirty="0"/>
          </a:p>
        </p:txBody>
      </p:sp>
      <p:pic>
        <p:nvPicPr>
          <p:cNvPr id="12" name="Content Placeholder 11" descr="This diagram shows the formula for the break-even point in units, which is fixed costs divided by contribution margin per unit.  The example provided shows 200,000 in fixed costs divided by the 200- dollar contribution margin per unit for a break-even point of 1,000 units.">
            <a:extLst>
              <a:ext uri="{FF2B5EF4-FFF2-40B4-BE49-F238E27FC236}">
                <a16:creationId xmlns:a16="http://schemas.microsoft.com/office/drawing/2014/main" id="{E0264653-ECBC-4D2D-A91B-1016D4DE2399}"/>
              </a:ext>
            </a:extLst>
          </p:cNvPr>
          <p:cNvPicPr>
            <a:picLocks noGrp="1" noChangeAspect="1"/>
          </p:cNvPicPr>
          <p:nvPr>
            <p:ph sz="quarter" idx="16"/>
          </p:nvPr>
        </p:nvPicPr>
        <p:blipFill>
          <a:blip r:embed="rId2">
            <a:extLst>
              <a:ext uri="{28A0092B-C50C-407E-A947-70E740481C1C}">
                <a14:useLocalDpi xmlns:a14="http://schemas.microsoft.com/office/drawing/2010/main" val="0"/>
              </a:ext>
            </a:extLst>
          </a:blip>
          <a:stretch>
            <a:fillRect/>
          </a:stretch>
        </p:blipFill>
        <p:spPr>
          <a:xfrm>
            <a:off x="947176" y="4714190"/>
            <a:ext cx="7706848" cy="1500188"/>
          </a:xfrm>
        </p:spPr>
      </p:pic>
      <p:sp>
        <p:nvSpPr>
          <p:cNvPr id="7" name="Content Placeholder 6">
            <a:extLst>
              <a:ext uri="{FF2B5EF4-FFF2-40B4-BE49-F238E27FC236}">
                <a16:creationId xmlns:a16="http://schemas.microsoft.com/office/drawing/2014/main" id="{E82B0223-5C13-4976-BCD3-525575402C13}"/>
              </a:ext>
            </a:extLst>
          </p:cNvPr>
          <p:cNvSpPr>
            <a:spLocks noGrp="1"/>
          </p:cNvSpPr>
          <p:nvPr>
            <p:ph sz="quarter" idx="18"/>
          </p:nvPr>
        </p:nvSpPr>
        <p:spPr>
          <a:xfrm>
            <a:off x="345790" y="6314253"/>
            <a:ext cx="8976360" cy="381933"/>
          </a:xfrm>
        </p:spPr>
        <p:txBody>
          <a:bodyPr/>
          <a:lstStyle/>
          <a:p>
            <a:pPr algn="ctr"/>
            <a:r>
              <a:rPr lang="en-US" sz="2200" b="1" dirty="0"/>
              <a:t>Formula for break-even point in units using contribution margin</a:t>
            </a:r>
          </a:p>
        </p:txBody>
      </p:sp>
    </p:spTree>
    <p:extLst>
      <p:ext uri="{BB962C8B-B14F-4D97-AF65-F5344CB8AC3E}">
        <p14:creationId xmlns:p14="http://schemas.microsoft.com/office/powerpoint/2010/main" val="3984065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6F52B-2DCF-44BD-9D18-DD4F4D792674}"/>
              </a:ext>
            </a:extLst>
          </p:cNvPr>
          <p:cNvSpPr>
            <a:spLocks noGrp="1"/>
          </p:cNvSpPr>
          <p:nvPr>
            <p:ph type="title"/>
          </p:nvPr>
        </p:nvSpPr>
        <p:spPr/>
        <p:txBody>
          <a:bodyPr>
            <a:normAutofit fontScale="90000"/>
          </a:bodyPr>
          <a:lstStyle/>
          <a:p>
            <a:r>
              <a:rPr lang="en-US" altLang="en-US" dirty="0"/>
              <a:t>Break-Even Analysis  </a:t>
            </a:r>
            <a:br>
              <a:rPr lang="en-US" altLang="en-US" dirty="0"/>
            </a:br>
            <a:r>
              <a:rPr lang="en-US" altLang="en-US" dirty="0">
                <a:solidFill>
                  <a:srgbClr val="FF0000"/>
                </a:solidFill>
              </a:rPr>
              <a:t>Contribution Margin Technique </a:t>
            </a:r>
            <a:r>
              <a:rPr lang="en-US" altLang="en-US" sz="3600" dirty="0">
                <a:solidFill>
                  <a:srgbClr val="FF0000"/>
                </a:solidFill>
              </a:rPr>
              <a:t>(2 of 2)</a:t>
            </a:r>
            <a:endParaRPr lang="en-US" dirty="0"/>
          </a:p>
        </p:txBody>
      </p:sp>
      <p:sp>
        <p:nvSpPr>
          <p:cNvPr id="4" name="Content Placeholder 3">
            <a:extLst>
              <a:ext uri="{FF2B5EF4-FFF2-40B4-BE49-F238E27FC236}">
                <a16:creationId xmlns:a16="http://schemas.microsoft.com/office/drawing/2014/main" id="{161E3281-7D6A-403B-891F-3F1FC03EE8A4}"/>
              </a:ext>
            </a:extLst>
          </p:cNvPr>
          <p:cNvSpPr>
            <a:spLocks noGrp="1"/>
          </p:cNvSpPr>
          <p:nvPr>
            <p:ph sz="quarter" idx="17"/>
          </p:nvPr>
        </p:nvSpPr>
        <p:spPr>
          <a:xfrm>
            <a:off x="320040" y="1705966"/>
            <a:ext cx="8961120" cy="2795267"/>
          </a:xfrm>
        </p:spPr>
        <p:txBody>
          <a:bodyPr/>
          <a:lstStyle/>
          <a:p>
            <a:pPr>
              <a:lnSpc>
                <a:spcPct val="75000"/>
              </a:lnSpc>
              <a:spcBef>
                <a:spcPct val="35000"/>
              </a:spcBef>
            </a:pPr>
            <a:r>
              <a:rPr lang="en-US" altLang="en-US" sz="3000" dirty="0">
                <a:latin typeface="+mn-lt"/>
                <a:cs typeface="HYGothic-Extra" pitchFamily="18" charset="-127"/>
              </a:rPr>
              <a:t>At the break-even point, contribution margin must equal total fixed costs (CM = total revenues – variable costs)</a:t>
            </a:r>
          </a:p>
          <a:p>
            <a:pPr>
              <a:lnSpc>
                <a:spcPct val="75000"/>
              </a:lnSpc>
              <a:spcBef>
                <a:spcPts val="600"/>
              </a:spcBef>
            </a:pPr>
            <a:r>
              <a:rPr lang="en-US" altLang="en-US" sz="3000" dirty="0">
                <a:latin typeface="+mn-lt"/>
                <a:cs typeface="HYGothic-Extra" pitchFamily="18" charset="-127"/>
              </a:rPr>
              <a:t>The break-even point can be calculated using either contribution margin per unit or contribution margin ratio</a:t>
            </a:r>
          </a:p>
          <a:p>
            <a:pPr marL="442595" lvl="1" indent="0">
              <a:lnSpc>
                <a:spcPct val="70000"/>
              </a:lnSpc>
              <a:spcBef>
                <a:spcPct val="0"/>
              </a:spcBef>
              <a:buSzPct val="120000"/>
              <a:buNone/>
            </a:pPr>
            <a:r>
              <a:rPr lang="en-US" altLang="en-US" sz="3000" dirty="0">
                <a:solidFill>
                  <a:srgbClr val="002060"/>
                </a:solidFill>
                <a:latin typeface="+mn-lt"/>
              </a:rPr>
              <a:t>When the break even point </a:t>
            </a:r>
            <a:r>
              <a:rPr lang="en-US" altLang="en-US" sz="3000" b="1" i="1" dirty="0">
                <a:solidFill>
                  <a:srgbClr val="002060"/>
                </a:solidFill>
                <a:latin typeface="+mn-lt"/>
              </a:rPr>
              <a:t>in dollars </a:t>
            </a:r>
            <a:r>
              <a:rPr lang="en-US" altLang="en-US" sz="3000" dirty="0">
                <a:solidFill>
                  <a:srgbClr val="002060"/>
                </a:solidFill>
                <a:latin typeface="+mn-lt"/>
              </a:rPr>
              <a:t>is desired, contribution margin ratio is used in the following formula:</a:t>
            </a:r>
          </a:p>
          <a:p>
            <a:endParaRPr lang="en-US" sz="3000" dirty="0">
              <a:latin typeface="+mn-lt"/>
            </a:endParaRPr>
          </a:p>
        </p:txBody>
      </p:sp>
      <p:pic>
        <p:nvPicPr>
          <p:cNvPr id="8" name="Content Placeholder 7" descr="This diagram shows the formula for calculating the break-even point in dollars, which is fixed costs divided by the contribution margin ratio.  The example provided shows 200,000 dollars in fixed costs divided by a 40 percent contribution margin ratio for a break-even point of 500,000 dollars.">
            <a:extLst>
              <a:ext uri="{FF2B5EF4-FFF2-40B4-BE49-F238E27FC236}">
                <a16:creationId xmlns:a16="http://schemas.microsoft.com/office/drawing/2014/main" id="{89533D86-E714-4C2C-A9A8-D6D4B49AFA5B}"/>
              </a:ext>
            </a:extLst>
          </p:cNvPr>
          <p:cNvPicPr>
            <a:picLocks noGrp="1" noChangeAspect="1"/>
          </p:cNvPicPr>
          <p:nvPr>
            <p:ph sz="quarter" idx="16"/>
          </p:nvPr>
        </p:nvPicPr>
        <p:blipFill>
          <a:blip r:embed="rId2">
            <a:extLst>
              <a:ext uri="{28A0092B-C50C-407E-A947-70E740481C1C}">
                <a14:useLocalDpi xmlns:a14="http://schemas.microsoft.com/office/drawing/2010/main" val="0"/>
              </a:ext>
            </a:extLst>
          </a:blip>
          <a:stretch>
            <a:fillRect/>
          </a:stretch>
        </p:blipFill>
        <p:spPr>
          <a:xfrm>
            <a:off x="867966" y="4672224"/>
            <a:ext cx="7865269" cy="1528109"/>
          </a:xfrm>
          <a:prstGeom prst="rect">
            <a:avLst/>
          </a:prstGeom>
        </p:spPr>
      </p:pic>
      <p:sp>
        <p:nvSpPr>
          <p:cNvPr id="7" name="Content Placeholder 6">
            <a:extLst>
              <a:ext uri="{FF2B5EF4-FFF2-40B4-BE49-F238E27FC236}">
                <a16:creationId xmlns:a16="http://schemas.microsoft.com/office/drawing/2014/main" id="{E82B0223-5C13-4976-BCD3-525575402C13}"/>
              </a:ext>
            </a:extLst>
          </p:cNvPr>
          <p:cNvSpPr>
            <a:spLocks noGrp="1"/>
          </p:cNvSpPr>
          <p:nvPr>
            <p:ph sz="quarter" idx="18"/>
          </p:nvPr>
        </p:nvSpPr>
        <p:spPr>
          <a:xfrm>
            <a:off x="201142" y="6172765"/>
            <a:ext cx="9198917" cy="381933"/>
          </a:xfrm>
        </p:spPr>
        <p:txBody>
          <a:bodyPr/>
          <a:lstStyle/>
          <a:p>
            <a:r>
              <a:rPr lang="en-US" sz="2200" b="1" dirty="0"/>
              <a:t>Formula for break-even point in sales dollars using contribution margin ratio</a:t>
            </a:r>
          </a:p>
          <a:p>
            <a:pPr algn="ctr"/>
            <a:endParaRPr lang="en-US" sz="2200" b="1" dirty="0"/>
          </a:p>
        </p:txBody>
      </p:sp>
    </p:spTree>
    <p:extLst>
      <p:ext uri="{BB962C8B-B14F-4D97-AF65-F5344CB8AC3E}">
        <p14:creationId xmlns:p14="http://schemas.microsoft.com/office/powerpoint/2010/main" val="693224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295C1-B074-4796-9498-17007E0AAC83}"/>
              </a:ext>
            </a:extLst>
          </p:cNvPr>
          <p:cNvSpPr>
            <a:spLocks noGrp="1"/>
          </p:cNvSpPr>
          <p:nvPr>
            <p:ph type="title"/>
          </p:nvPr>
        </p:nvSpPr>
        <p:spPr/>
        <p:txBody>
          <a:bodyPr>
            <a:normAutofit fontScale="90000"/>
          </a:bodyPr>
          <a:lstStyle/>
          <a:p>
            <a:r>
              <a:rPr lang="en-US" altLang="en-US" sz="4400" dirty="0">
                <a:latin typeface="Calibri" panose="020F0502020204030204" pitchFamily="34" charset="0"/>
              </a:rPr>
              <a:t>Break-Even Analysis  </a:t>
            </a:r>
            <a:br>
              <a:rPr lang="en-US" altLang="en-US" dirty="0">
                <a:solidFill>
                  <a:schemeClr val="bg1"/>
                </a:solidFill>
                <a:latin typeface="Calibri" panose="020F0502020204030204" pitchFamily="34" charset="0"/>
              </a:rPr>
            </a:br>
            <a:r>
              <a:rPr lang="en-US" altLang="en-US" sz="3800" dirty="0">
                <a:solidFill>
                  <a:srgbClr val="FF0000"/>
                </a:solidFill>
                <a:latin typeface="Calibri" panose="020F0502020204030204" pitchFamily="34" charset="0"/>
              </a:rPr>
              <a:t>Contribution Margin Technique - Example</a:t>
            </a:r>
            <a:br>
              <a:rPr lang="en-US" altLang="en-US" dirty="0">
                <a:solidFill>
                  <a:srgbClr val="FF0000"/>
                </a:solidFill>
                <a:latin typeface="Calibri" panose="020F0502020204030204" pitchFamily="34" charset="0"/>
              </a:rPr>
            </a:br>
            <a:endParaRPr lang="en-US" dirty="0"/>
          </a:p>
        </p:txBody>
      </p:sp>
      <p:sp>
        <p:nvSpPr>
          <p:cNvPr id="4" name="Content Placeholder 3">
            <a:extLst>
              <a:ext uri="{FF2B5EF4-FFF2-40B4-BE49-F238E27FC236}">
                <a16:creationId xmlns:a16="http://schemas.microsoft.com/office/drawing/2014/main" id="{91B2FCC2-E77E-4C48-BCAE-24FC871BD6F7}"/>
              </a:ext>
            </a:extLst>
          </p:cNvPr>
          <p:cNvSpPr>
            <a:spLocks noGrp="1"/>
          </p:cNvSpPr>
          <p:nvPr>
            <p:ph sz="quarter" idx="17"/>
          </p:nvPr>
        </p:nvSpPr>
        <p:spPr>
          <a:xfrm>
            <a:off x="242920" y="2161964"/>
            <a:ext cx="8961120" cy="398253"/>
          </a:xfrm>
        </p:spPr>
        <p:txBody>
          <a:bodyPr/>
          <a:lstStyle/>
          <a:p>
            <a:r>
              <a:rPr lang="en-US" altLang="en-US" b="1" dirty="0">
                <a:cs typeface="HYGothic-Extra" pitchFamily="18" charset="-127"/>
              </a:rPr>
              <a:t>Using Vargo Video data: </a:t>
            </a:r>
          </a:p>
          <a:p>
            <a:endParaRPr lang="en-US" dirty="0"/>
          </a:p>
        </p:txBody>
      </p:sp>
      <p:pic>
        <p:nvPicPr>
          <p:cNvPr id="11" name="Content Placeholder 11" descr="This is the formula for the break-even point in units for the Vargo Video example.  Fixed costs of 200,000 dollars are divided by the 200-dollar contribution margin per unit producing a break-even point of 1,000 units.">
            <a:extLst>
              <a:ext uri="{FF2B5EF4-FFF2-40B4-BE49-F238E27FC236}">
                <a16:creationId xmlns:a16="http://schemas.microsoft.com/office/drawing/2014/main" id="{31561E0F-8A02-4FB7-8713-D6D76BB3BAC9}"/>
              </a:ext>
            </a:extLst>
          </p:cNvPr>
          <p:cNvPicPr>
            <a:picLocks noGrp="1" noChangeAspect="1"/>
          </p:cNvPicPr>
          <p:nvPr>
            <p:ph sz="quarter" idx="16"/>
          </p:nvPr>
        </p:nvPicPr>
        <p:blipFill>
          <a:blip r:embed="rId2">
            <a:extLst>
              <a:ext uri="{28A0092B-C50C-407E-A947-70E740481C1C}">
                <a14:useLocalDpi xmlns:a14="http://schemas.microsoft.com/office/drawing/2010/main" val="0"/>
              </a:ext>
            </a:extLst>
          </a:blip>
          <a:stretch>
            <a:fillRect/>
          </a:stretch>
        </p:blipFill>
        <p:spPr>
          <a:xfrm>
            <a:off x="947176" y="2649262"/>
            <a:ext cx="7706848" cy="1500188"/>
          </a:xfrm>
        </p:spPr>
      </p:pic>
      <p:sp>
        <p:nvSpPr>
          <p:cNvPr id="7" name="Content Placeholder 6">
            <a:extLst>
              <a:ext uri="{FF2B5EF4-FFF2-40B4-BE49-F238E27FC236}">
                <a16:creationId xmlns:a16="http://schemas.microsoft.com/office/drawing/2014/main" id="{A98FD91C-76C5-4F7B-999C-05D32C4E46DE}"/>
              </a:ext>
            </a:extLst>
          </p:cNvPr>
          <p:cNvSpPr>
            <a:spLocks noGrp="1"/>
          </p:cNvSpPr>
          <p:nvPr>
            <p:ph sz="quarter" idx="18"/>
          </p:nvPr>
        </p:nvSpPr>
        <p:spPr>
          <a:xfrm>
            <a:off x="312420" y="4194696"/>
            <a:ext cx="8976360" cy="496362"/>
          </a:xfrm>
        </p:spPr>
        <p:txBody>
          <a:bodyPr/>
          <a:lstStyle/>
          <a:p>
            <a:pPr algn="ctr"/>
            <a:r>
              <a:rPr lang="en-US" sz="2200" b="1" dirty="0"/>
              <a:t>Formula for break-even point in units using contribution margin</a:t>
            </a:r>
          </a:p>
          <a:p>
            <a:pPr algn="ctr"/>
            <a:endParaRPr lang="en-US" sz="2200" dirty="0"/>
          </a:p>
        </p:txBody>
      </p:sp>
      <p:pic>
        <p:nvPicPr>
          <p:cNvPr id="12" name="Content Placeholder 7" descr="This is the formula for the break-even point in dollars for the Vargo Video example.  Fixed costs of 200,000 dollars are divided by the 40 percent contribution margin ratio producing a break-even point of 500,000 dollars.">
            <a:extLst>
              <a:ext uri="{FF2B5EF4-FFF2-40B4-BE49-F238E27FC236}">
                <a16:creationId xmlns:a16="http://schemas.microsoft.com/office/drawing/2014/main" id="{88C0FA5D-55B3-45A1-8736-E0D14EA277DD}"/>
              </a:ext>
            </a:extLst>
          </p:cNvPr>
          <p:cNvPicPr>
            <a:picLocks noGrp="1" noChangeAspect="1"/>
          </p:cNvPicPr>
          <p:nvPr>
            <p:ph sz="quarter" idx="21"/>
          </p:nvPr>
        </p:nvPicPr>
        <p:blipFill>
          <a:blip r:embed="rId3">
            <a:extLst>
              <a:ext uri="{28A0092B-C50C-407E-A947-70E740481C1C}">
                <a14:useLocalDpi xmlns:a14="http://schemas.microsoft.com/office/drawing/2010/main" val="0"/>
              </a:ext>
            </a:extLst>
          </a:blip>
          <a:stretch>
            <a:fillRect/>
          </a:stretch>
        </p:blipFill>
        <p:spPr>
          <a:xfrm>
            <a:off x="867966" y="4698528"/>
            <a:ext cx="7865269" cy="1528109"/>
          </a:xfrm>
          <a:prstGeom prst="rect">
            <a:avLst/>
          </a:prstGeom>
        </p:spPr>
      </p:pic>
      <p:sp>
        <p:nvSpPr>
          <p:cNvPr id="8" name="Content Placeholder 7">
            <a:extLst>
              <a:ext uri="{FF2B5EF4-FFF2-40B4-BE49-F238E27FC236}">
                <a16:creationId xmlns:a16="http://schemas.microsoft.com/office/drawing/2014/main" id="{7D236F8B-4F8C-474C-B623-D35F191E5DC5}"/>
              </a:ext>
            </a:extLst>
          </p:cNvPr>
          <p:cNvSpPr>
            <a:spLocks noGrp="1"/>
          </p:cNvSpPr>
          <p:nvPr>
            <p:ph sz="quarter" idx="19"/>
          </p:nvPr>
        </p:nvSpPr>
        <p:spPr>
          <a:xfrm>
            <a:off x="232410" y="6324600"/>
            <a:ext cx="9136380" cy="412428"/>
          </a:xfrm>
        </p:spPr>
        <p:txBody>
          <a:bodyPr/>
          <a:lstStyle/>
          <a:p>
            <a:pPr algn="ctr"/>
            <a:r>
              <a:rPr lang="en-US" sz="2200" b="1" dirty="0"/>
              <a:t>Formula for break-even point in sales dollars using contribution margin ratio</a:t>
            </a:r>
          </a:p>
          <a:p>
            <a:pPr algn="ctr"/>
            <a:endParaRPr lang="en-US" sz="2200" b="1" dirty="0"/>
          </a:p>
          <a:p>
            <a:pPr algn="ctr"/>
            <a:endParaRPr lang="en-US" sz="2200" dirty="0"/>
          </a:p>
        </p:txBody>
      </p:sp>
    </p:spTree>
    <p:extLst>
      <p:ext uri="{BB962C8B-B14F-4D97-AF65-F5344CB8AC3E}">
        <p14:creationId xmlns:p14="http://schemas.microsoft.com/office/powerpoint/2010/main" val="19704716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2B5BC-2325-4F4B-911A-45C5A4166513}"/>
              </a:ext>
            </a:extLst>
          </p:cNvPr>
          <p:cNvSpPr>
            <a:spLocks noGrp="1"/>
          </p:cNvSpPr>
          <p:nvPr>
            <p:ph type="title"/>
          </p:nvPr>
        </p:nvSpPr>
        <p:spPr/>
        <p:txBody>
          <a:bodyPr>
            <a:normAutofit fontScale="90000"/>
          </a:bodyPr>
          <a:lstStyle/>
          <a:p>
            <a:r>
              <a:rPr lang="en-US" altLang="en-US" dirty="0"/>
              <a:t>Break-Even Analysis</a:t>
            </a:r>
            <a:br>
              <a:rPr lang="en-US" altLang="en-US" dirty="0"/>
            </a:br>
            <a:r>
              <a:rPr lang="en-US" altLang="en-US" dirty="0">
                <a:solidFill>
                  <a:srgbClr val="FF0000"/>
                </a:solidFill>
              </a:rPr>
              <a:t>Graphic Presentation </a:t>
            </a:r>
            <a:endParaRPr lang="en-US" dirty="0"/>
          </a:p>
        </p:txBody>
      </p:sp>
      <p:sp>
        <p:nvSpPr>
          <p:cNvPr id="3" name="Content Placeholder 2">
            <a:extLst>
              <a:ext uri="{FF2B5EF4-FFF2-40B4-BE49-F238E27FC236}">
                <a16:creationId xmlns:a16="http://schemas.microsoft.com/office/drawing/2014/main" id="{E336B23B-FCEE-4AE0-9373-AACB53100D45}"/>
              </a:ext>
            </a:extLst>
          </p:cNvPr>
          <p:cNvSpPr>
            <a:spLocks noGrp="1"/>
          </p:cNvSpPr>
          <p:nvPr>
            <p:ph sz="quarter" idx="10"/>
          </p:nvPr>
        </p:nvSpPr>
        <p:spPr>
          <a:xfrm>
            <a:off x="320040" y="1756325"/>
            <a:ext cx="8961120" cy="5023782"/>
          </a:xfrm>
        </p:spPr>
        <p:txBody>
          <a:bodyPr/>
          <a:lstStyle/>
          <a:p>
            <a:pPr marL="457200" indent="-457200">
              <a:buFont typeface="Arial" panose="020B0604020202020204" pitchFamily="34" charset="0"/>
              <a:buChar char="•"/>
            </a:pPr>
            <a:r>
              <a:rPr lang="en-US" altLang="en-US" sz="3200" dirty="0">
                <a:cs typeface="HYGothic-Extra" pitchFamily="18" charset="-127"/>
              </a:rPr>
              <a:t>A cost-volume-profit (CVP) graph shows costs, volume, and profits</a:t>
            </a:r>
          </a:p>
          <a:p>
            <a:pPr marL="457200" indent="-457200">
              <a:buFont typeface="Arial" panose="020B0604020202020204" pitchFamily="34" charset="0"/>
              <a:buChar char="•"/>
            </a:pPr>
            <a:r>
              <a:rPr lang="en-US" altLang="en-US" sz="3200" dirty="0">
                <a:cs typeface="HYGothic-Extra" pitchFamily="18" charset="-127"/>
              </a:rPr>
              <a:t>It is used to visually find the break-even point</a:t>
            </a:r>
          </a:p>
          <a:p>
            <a:pPr marL="457200" indent="-457200">
              <a:buFont typeface="Arial" panose="020B0604020202020204" pitchFamily="34" charset="0"/>
              <a:buChar char="•"/>
            </a:pPr>
            <a:r>
              <a:rPr lang="en-US" altLang="en-US" sz="3200" dirty="0">
                <a:cs typeface="HYGothic-Extra" pitchFamily="18" charset="-127"/>
              </a:rPr>
              <a:t>To construct a CVP graph,</a:t>
            </a:r>
          </a:p>
          <a:p>
            <a:pPr marL="915988" lvl="1" indent="-450850">
              <a:spcBef>
                <a:spcPts val="300"/>
              </a:spcBef>
              <a:buSzPct val="100000"/>
            </a:pPr>
            <a:r>
              <a:rPr lang="en-US" altLang="en-US" sz="2800" dirty="0">
                <a:solidFill>
                  <a:srgbClr val="002060"/>
                </a:solidFill>
                <a:latin typeface="+mn-lt"/>
              </a:rPr>
              <a:t>Plot the total sales/revenue line starting at the zero activity level</a:t>
            </a:r>
          </a:p>
          <a:p>
            <a:pPr marL="915988" lvl="1" indent="-450850">
              <a:spcBef>
                <a:spcPts val="300"/>
              </a:spcBef>
              <a:buSzPct val="100000"/>
            </a:pPr>
            <a:r>
              <a:rPr lang="en-US" altLang="en-US" sz="2800" dirty="0">
                <a:solidFill>
                  <a:srgbClr val="002060"/>
                </a:solidFill>
                <a:latin typeface="+mn-lt"/>
              </a:rPr>
              <a:t>Plot the total fixed cost by a horizontal line</a:t>
            </a:r>
          </a:p>
          <a:p>
            <a:pPr marL="915988" lvl="1" indent="-450850">
              <a:spcBef>
                <a:spcPts val="300"/>
              </a:spcBef>
              <a:buSzPct val="100000"/>
            </a:pPr>
            <a:r>
              <a:rPr lang="en-US" altLang="en-US" sz="2800" dirty="0">
                <a:solidFill>
                  <a:srgbClr val="002060"/>
                </a:solidFill>
                <a:latin typeface="+mn-lt"/>
              </a:rPr>
              <a:t>Plot the total cost line (starts at the fixed cost line at zero activity)</a:t>
            </a:r>
          </a:p>
          <a:p>
            <a:pPr marL="915988" lvl="1" indent="-450850">
              <a:spcBef>
                <a:spcPts val="300"/>
              </a:spcBef>
              <a:buSzPct val="100000"/>
            </a:pPr>
            <a:r>
              <a:rPr lang="en-US" altLang="en-US" sz="2800" dirty="0">
                <a:solidFill>
                  <a:srgbClr val="002060"/>
                </a:solidFill>
                <a:latin typeface="+mn-lt"/>
              </a:rPr>
              <a:t>Determine the break-even point from the intersection of the total cost line and the total revenue line</a:t>
            </a:r>
          </a:p>
          <a:p>
            <a:endParaRPr lang="en-US" dirty="0"/>
          </a:p>
        </p:txBody>
      </p:sp>
    </p:spTree>
    <p:extLst>
      <p:ext uri="{BB962C8B-B14F-4D97-AF65-F5344CB8AC3E}">
        <p14:creationId xmlns:p14="http://schemas.microsoft.com/office/powerpoint/2010/main" val="4177757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06B06-D71D-4EA4-B92D-02AEB199CEC1}"/>
              </a:ext>
            </a:extLst>
          </p:cNvPr>
          <p:cNvSpPr>
            <a:spLocks noGrp="1"/>
          </p:cNvSpPr>
          <p:nvPr>
            <p:ph type="title"/>
          </p:nvPr>
        </p:nvSpPr>
        <p:spPr/>
        <p:txBody>
          <a:bodyPr>
            <a:normAutofit fontScale="90000"/>
          </a:bodyPr>
          <a:lstStyle/>
          <a:p>
            <a:r>
              <a:rPr lang="en-US" altLang="en-US" dirty="0"/>
              <a:t>Break-Even Analysis </a:t>
            </a:r>
            <a:br>
              <a:rPr lang="en-US" altLang="en-US" dirty="0"/>
            </a:br>
            <a:r>
              <a:rPr lang="en-US" altLang="en-US" dirty="0">
                <a:solidFill>
                  <a:srgbClr val="FF0000"/>
                </a:solidFill>
              </a:rPr>
              <a:t> CVP Graph for Vargo Video</a:t>
            </a:r>
            <a:endParaRPr lang="en-US" dirty="0"/>
          </a:p>
        </p:txBody>
      </p:sp>
      <p:pic>
        <p:nvPicPr>
          <p:cNvPr id="7" name="Content Placeholder 6" descr="Graph shows CVP on units of sales from 200 zero to 1,800 on the horizontal axis versus revenue and cost in dollars from 100 zero to 900 on the vertical axis.  with It has lines representingplots for sales line, total costs and fixed costs; profit area, loss areaareas showing variable costs, fixed costs, profit and loss;, and points showing break-even in units and break-even in dollars.total cost line, variable costs, fixed cost line, fixed costs, break-even point in dollars, and break-even point in units.">
            <a:extLst>
              <a:ext uri="{FF2B5EF4-FFF2-40B4-BE49-F238E27FC236}">
                <a16:creationId xmlns:a16="http://schemas.microsoft.com/office/drawing/2014/main" id="{22EC8A82-C779-4004-AD27-C1AF9C27C126}"/>
              </a:ext>
            </a:extLst>
          </p:cNvPr>
          <p:cNvPicPr>
            <a:picLocks noGrp="1" noChangeAspect="1"/>
          </p:cNvPicPr>
          <p:nvPr>
            <p:ph sz="quarter" idx="16"/>
          </p:nvPr>
        </p:nvPicPr>
        <p:blipFill>
          <a:blip r:embed="rId2"/>
          <a:stretch>
            <a:fillRect/>
          </a:stretch>
        </p:blipFill>
        <p:spPr>
          <a:xfrm>
            <a:off x="2406015" y="1703281"/>
            <a:ext cx="4789170" cy="4497705"/>
          </a:xfrm>
          <a:prstGeom prst="rect">
            <a:avLst/>
          </a:prstGeom>
        </p:spPr>
      </p:pic>
      <p:sp>
        <p:nvSpPr>
          <p:cNvPr id="4" name="Content Placeholder 3">
            <a:extLst>
              <a:ext uri="{FF2B5EF4-FFF2-40B4-BE49-F238E27FC236}">
                <a16:creationId xmlns:a16="http://schemas.microsoft.com/office/drawing/2014/main" id="{B5D89FAD-26A2-46BF-90C1-CF703A88FEAF}"/>
              </a:ext>
            </a:extLst>
          </p:cNvPr>
          <p:cNvSpPr>
            <a:spLocks noGrp="1"/>
          </p:cNvSpPr>
          <p:nvPr>
            <p:ph sz="quarter" idx="15"/>
          </p:nvPr>
        </p:nvSpPr>
        <p:spPr/>
        <p:txBody>
          <a:bodyPr/>
          <a:lstStyle/>
          <a:p>
            <a:r>
              <a:rPr lang="en-US" dirty="0"/>
              <a:t>CVP graph</a:t>
            </a:r>
          </a:p>
        </p:txBody>
      </p:sp>
    </p:spTree>
    <p:extLst>
      <p:ext uri="{BB962C8B-B14F-4D97-AF65-F5344CB8AC3E}">
        <p14:creationId xmlns:p14="http://schemas.microsoft.com/office/powerpoint/2010/main" val="42768172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86FD1-939B-4672-B020-25E963C65F5F}"/>
              </a:ext>
            </a:extLst>
          </p:cNvPr>
          <p:cNvSpPr>
            <a:spLocks noGrp="1"/>
          </p:cNvSpPr>
          <p:nvPr>
            <p:ph type="title"/>
          </p:nvPr>
        </p:nvSpPr>
        <p:spPr/>
        <p:txBody>
          <a:bodyPr/>
          <a:lstStyle/>
          <a:p>
            <a:r>
              <a:rPr lang="en-CA" altLang="en-US" dirty="0"/>
              <a:t>Let’s Review 3</a:t>
            </a:r>
            <a:endParaRPr lang="en-US" dirty="0"/>
          </a:p>
        </p:txBody>
      </p:sp>
      <p:sp>
        <p:nvSpPr>
          <p:cNvPr id="3" name="Content Placeholder 2">
            <a:extLst>
              <a:ext uri="{FF2B5EF4-FFF2-40B4-BE49-F238E27FC236}">
                <a16:creationId xmlns:a16="http://schemas.microsoft.com/office/drawing/2014/main" id="{BDAF683A-CAF2-4DE8-A470-6B99C1C9C36F}"/>
              </a:ext>
            </a:extLst>
          </p:cNvPr>
          <p:cNvSpPr>
            <a:spLocks noGrp="1"/>
          </p:cNvSpPr>
          <p:nvPr>
            <p:ph sz="quarter" idx="16"/>
          </p:nvPr>
        </p:nvSpPr>
        <p:spPr/>
        <p:txBody>
          <a:bodyPr/>
          <a:lstStyle/>
          <a:p>
            <a:pPr marL="646113" indent="-646113">
              <a:buClr>
                <a:schemeClr val="bg2"/>
              </a:buClr>
            </a:pPr>
            <a:r>
              <a:rPr lang="en-CA" altLang="en-US" sz="3200" dirty="0">
                <a:cs typeface="HYGothic-Extra" pitchFamily="18" charset="-127"/>
              </a:rPr>
              <a:t>How is the breakeven point in units calculated?   </a:t>
            </a:r>
            <a:endParaRPr lang="en-US" altLang="en-US" sz="3200" dirty="0">
              <a:cs typeface="HYGothic-Extra" pitchFamily="18" charset="-127"/>
            </a:endParaRPr>
          </a:p>
          <a:p>
            <a:pPr marL="914400" lvl="1" indent="-457200">
              <a:spcBef>
                <a:spcPct val="90000"/>
              </a:spcBef>
              <a:buClr>
                <a:schemeClr val="tx1"/>
              </a:buClr>
              <a:buFont typeface="HYGothic-Extra" pitchFamily="18" charset="-127"/>
              <a:buAutoNum type="alphaLcPeriod"/>
            </a:pPr>
            <a:r>
              <a:rPr lang="en-CA" altLang="en-US" sz="3000" dirty="0"/>
              <a:t>Fixed costs divided by contribution margin ratio </a:t>
            </a:r>
          </a:p>
          <a:p>
            <a:pPr marL="914400" lvl="1" indent="-457200">
              <a:spcBef>
                <a:spcPct val="90000"/>
              </a:spcBef>
              <a:buClr>
                <a:schemeClr val="tx1"/>
              </a:buClr>
              <a:buFont typeface="HYGothic-Extra" pitchFamily="18" charset="-127"/>
              <a:buAutoNum type="alphaLcPeriod"/>
            </a:pPr>
            <a:r>
              <a:rPr lang="en-CA" altLang="en-US" sz="3000" dirty="0"/>
              <a:t>Net operating income divided by contribution margin per unit </a:t>
            </a:r>
          </a:p>
          <a:p>
            <a:pPr marL="914400" lvl="1" indent="-457200">
              <a:spcBef>
                <a:spcPct val="90000"/>
              </a:spcBef>
              <a:buClr>
                <a:schemeClr val="tx1"/>
              </a:buClr>
              <a:buFont typeface="HYGothic-Extra" pitchFamily="18" charset="-127"/>
              <a:buAutoNum type="alphaLcPeriod"/>
            </a:pPr>
            <a:r>
              <a:rPr lang="en-CA" altLang="en-US" sz="3000" dirty="0"/>
              <a:t>Fixed costs divided by contribution margin per unit </a:t>
            </a:r>
          </a:p>
          <a:p>
            <a:pPr marL="914400" lvl="1" indent="-457200">
              <a:spcBef>
                <a:spcPct val="90000"/>
              </a:spcBef>
              <a:buClr>
                <a:schemeClr val="tx1"/>
              </a:buClr>
              <a:buFont typeface="HYGothic-Extra" pitchFamily="18" charset="-127"/>
              <a:buAutoNum type="alphaLcPeriod"/>
            </a:pPr>
            <a:r>
              <a:rPr lang="en-CA" altLang="en-US" sz="3000" dirty="0"/>
              <a:t>Net operating income divided by contribution margin ratio</a:t>
            </a:r>
          </a:p>
          <a:p>
            <a:endParaRPr lang="en-US" dirty="0"/>
          </a:p>
        </p:txBody>
      </p:sp>
    </p:spTree>
    <p:extLst>
      <p:ext uri="{BB962C8B-B14F-4D97-AF65-F5344CB8AC3E}">
        <p14:creationId xmlns:p14="http://schemas.microsoft.com/office/powerpoint/2010/main" val="40769390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86FD1-939B-4672-B020-25E963C65F5F}"/>
              </a:ext>
            </a:extLst>
          </p:cNvPr>
          <p:cNvSpPr>
            <a:spLocks noGrp="1"/>
          </p:cNvSpPr>
          <p:nvPr>
            <p:ph type="title"/>
          </p:nvPr>
        </p:nvSpPr>
        <p:spPr/>
        <p:txBody>
          <a:bodyPr/>
          <a:lstStyle/>
          <a:p>
            <a:r>
              <a:rPr lang="en-CA" altLang="en-US" dirty="0"/>
              <a:t>Let’s Review 3: </a:t>
            </a:r>
            <a:r>
              <a:rPr lang="en-CA" altLang="en-US" dirty="0">
                <a:solidFill>
                  <a:srgbClr val="FF0000"/>
                </a:solidFill>
              </a:rPr>
              <a:t>Solution</a:t>
            </a:r>
            <a:endParaRPr lang="en-US" dirty="0">
              <a:solidFill>
                <a:srgbClr val="FF0000"/>
              </a:solidFill>
            </a:endParaRPr>
          </a:p>
        </p:txBody>
      </p:sp>
      <p:sp>
        <p:nvSpPr>
          <p:cNvPr id="3" name="Content Placeholder 2">
            <a:extLst>
              <a:ext uri="{FF2B5EF4-FFF2-40B4-BE49-F238E27FC236}">
                <a16:creationId xmlns:a16="http://schemas.microsoft.com/office/drawing/2014/main" id="{BDAF683A-CAF2-4DE8-A470-6B99C1C9C36F}"/>
              </a:ext>
            </a:extLst>
          </p:cNvPr>
          <p:cNvSpPr>
            <a:spLocks noGrp="1"/>
          </p:cNvSpPr>
          <p:nvPr>
            <p:ph sz="quarter" idx="16"/>
          </p:nvPr>
        </p:nvSpPr>
        <p:spPr/>
        <p:txBody>
          <a:bodyPr/>
          <a:lstStyle/>
          <a:p>
            <a:pPr marL="646113" indent="-646113">
              <a:buClr>
                <a:schemeClr val="bg2"/>
              </a:buClr>
            </a:pPr>
            <a:r>
              <a:rPr lang="en-CA" altLang="en-US" sz="3200" dirty="0">
                <a:cs typeface="HYGothic-Extra" pitchFamily="18" charset="-127"/>
              </a:rPr>
              <a:t>How is the breakeven point in units calculated?   </a:t>
            </a:r>
            <a:endParaRPr lang="en-US" altLang="en-US" sz="3200" dirty="0">
              <a:cs typeface="HYGothic-Extra" pitchFamily="18" charset="-127"/>
            </a:endParaRPr>
          </a:p>
          <a:p>
            <a:pPr marL="914400" lvl="1" indent="-457200">
              <a:spcBef>
                <a:spcPct val="90000"/>
              </a:spcBef>
              <a:buClr>
                <a:schemeClr val="tx1"/>
              </a:buClr>
              <a:buFont typeface="HYGothic-Extra" pitchFamily="18" charset="-127"/>
              <a:buAutoNum type="alphaLcPeriod"/>
            </a:pPr>
            <a:r>
              <a:rPr lang="en-CA" altLang="en-US" sz="3000" dirty="0"/>
              <a:t>Fixed costs divided by contribution margin ratio </a:t>
            </a:r>
          </a:p>
          <a:p>
            <a:pPr marL="914400" lvl="1" indent="-457200">
              <a:spcBef>
                <a:spcPct val="90000"/>
              </a:spcBef>
              <a:buClr>
                <a:schemeClr val="tx1"/>
              </a:buClr>
              <a:buFont typeface="HYGothic-Extra" pitchFamily="18" charset="-127"/>
              <a:buAutoNum type="alphaLcPeriod"/>
            </a:pPr>
            <a:r>
              <a:rPr lang="en-CA" altLang="en-US" sz="3000" dirty="0"/>
              <a:t>Net operating income divided by contribution margin per unit </a:t>
            </a:r>
          </a:p>
          <a:p>
            <a:pPr marL="914400" lvl="1" indent="-457200">
              <a:spcBef>
                <a:spcPct val="90000"/>
              </a:spcBef>
              <a:buClr>
                <a:srgbClr val="FF0000"/>
              </a:buClr>
              <a:buFont typeface="HYGothic-Extra" pitchFamily="18" charset="-127"/>
              <a:buAutoNum type="alphaLcPeriod"/>
            </a:pPr>
            <a:r>
              <a:rPr lang="en-CA" altLang="en-US" sz="3000" dirty="0">
                <a:solidFill>
                  <a:srgbClr val="FF0000"/>
                </a:solidFill>
              </a:rPr>
              <a:t>Fixed costs divided by contribution margin per unit </a:t>
            </a:r>
          </a:p>
          <a:p>
            <a:pPr marL="914400" lvl="1" indent="-457200">
              <a:spcBef>
                <a:spcPct val="90000"/>
              </a:spcBef>
              <a:buClr>
                <a:schemeClr val="tx1"/>
              </a:buClr>
              <a:buFont typeface="HYGothic-Extra" pitchFamily="18" charset="-127"/>
              <a:buAutoNum type="alphaLcPeriod"/>
            </a:pPr>
            <a:r>
              <a:rPr lang="en-CA" altLang="en-US" sz="3000" dirty="0"/>
              <a:t>Net operating income divided by contribution margin ratio</a:t>
            </a:r>
          </a:p>
          <a:p>
            <a:endParaRPr lang="en-US" dirty="0"/>
          </a:p>
        </p:txBody>
      </p:sp>
    </p:spTree>
    <p:extLst>
      <p:ext uri="{BB962C8B-B14F-4D97-AF65-F5344CB8AC3E}">
        <p14:creationId xmlns:p14="http://schemas.microsoft.com/office/powerpoint/2010/main" val="15551130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11FD0-30B1-4DC6-A126-8B9B04124D0C}"/>
              </a:ext>
            </a:extLst>
          </p:cNvPr>
          <p:cNvSpPr>
            <a:spLocks noGrp="1"/>
          </p:cNvSpPr>
          <p:nvPr>
            <p:ph type="title"/>
          </p:nvPr>
        </p:nvSpPr>
        <p:spPr/>
        <p:txBody>
          <a:bodyPr>
            <a:normAutofit fontScale="90000"/>
          </a:bodyPr>
          <a:lstStyle/>
          <a:p>
            <a:r>
              <a:rPr lang="en-US" altLang="en-US" dirty="0"/>
              <a:t>Break-Even</a:t>
            </a:r>
            <a:r>
              <a:rPr lang="en-US" altLang="en-US" b="1" dirty="0">
                <a:latin typeface="Times New Roman" panose="02020603050405020304" pitchFamily="18" charset="0"/>
              </a:rPr>
              <a:t> </a:t>
            </a:r>
            <a:r>
              <a:rPr lang="en-US" altLang="en-US" dirty="0"/>
              <a:t>Analysis</a:t>
            </a:r>
            <a:r>
              <a:rPr lang="en-US" altLang="en-US" b="1" dirty="0">
                <a:latin typeface="Times New Roman" panose="02020603050405020304" pitchFamily="18" charset="0"/>
              </a:rPr>
              <a:t>  </a:t>
            </a:r>
            <a:br>
              <a:rPr lang="en-US" altLang="en-US" b="1" dirty="0">
                <a:latin typeface="Times New Roman" panose="02020603050405020304" pitchFamily="18" charset="0"/>
              </a:rPr>
            </a:br>
            <a:r>
              <a:rPr lang="en-US" altLang="en-US" dirty="0">
                <a:solidFill>
                  <a:srgbClr val="FF0000"/>
                </a:solidFill>
              </a:rPr>
              <a:t>Target Operating Income Before Tax </a:t>
            </a:r>
            <a:r>
              <a:rPr lang="en-US" altLang="en-US" sz="3200" dirty="0">
                <a:solidFill>
                  <a:srgbClr val="FF0000"/>
                </a:solidFill>
              </a:rPr>
              <a:t>(1 of 2)</a:t>
            </a:r>
            <a:endParaRPr lang="en-US" sz="3200" dirty="0"/>
          </a:p>
        </p:txBody>
      </p:sp>
      <p:sp>
        <p:nvSpPr>
          <p:cNvPr id="5" name="Content Placeholder 4">
            <a:extLst>
              <a:ext uri="{FF2B5EF4-FFF2-40B4-BE49-F238E27FC236}">
                <a16:creationId xmlns:a16="http://schemas.microsoft.com/office/drawing/2014/main" id="{CC9B5691-7392-477A-835F-E7C08E3FF486}"/>
              </a:ext>
            </a:extLst>
          </p:cNvPr>
          <p:cNvSpPr>
            <a:spLocks noGrp="1"/>
          </p:cNvSpPr>
          <p:nvPr>
            <p:ph sz="quarter" idx="17"/>
          </p:nvPr>
        </p:nvSpPr>
        <p:spPr>
          <a:xfrm>
            <a:off x="415131" y="2217047"/>
            <a:ext cx="8961120" cy="1419333"/>
          </a:xfrm>
        </p:spPr>
        <p:txBody>
          <a:bodyPr/>
          <a:lstStyle/>
          <a:p>
            <a:pPr>
              <a:buClr>
                <a:srgbClr val="FF0000"/>
              </a:buClr>
              <a:defRPr/>
            </a:pPr>
            <a:r>
              <a:rPr lang="en-US" dirty="0"/>
              <a:t>Using the Contribution Margin Approach and the Vargo Video Data:</a:t>
            </a:r>
          </a:p>
          <a:p>
            <a:pPr marL="457200" indent="-457200">
              <a:spcBef>
                <a:spcPts val="0"/>
              </a:spcBef>
              <a:buFont typeface="Arial" panose="020B0604020202020204" pitchFamily="34" charset="0"/>
              <a:buChar char="•"/>
              <a:defRPr/>
            </a:pPr>
            <a:r>
              <a:rPr lang="en-US" sz="3000" dirty="0">
                <a:solidFill>
                  <a:srgbClr val="002060"/>
                </a:solidFill>
              </a:rPr>
              <a:t>Formula for required sales in units:</a:t>
            </a:r>
          </a:p>
          <a:p>
            <a:endParaRPr lang="en-US" dirty="0"/>
          </a:p>
        </p:txBody>
      </p:sp>
      <p:pic>
        <p:nvPicPr>
          <p:cNvPr id="8" name="Content Placeholder 7" descr="Diagram shows the formula for target income before tax where required sales formula in units (1,600 units) where equals fixed costs plus target operating income (200,000 dollars plus 120,000 dollars) divided by contribution margin per unit (200 dollars). equals required sales in units (1,600 units).">
            <a:extLst>
              <a:ext uri="{FF2B5EF4-FFF2-40B4-BE49-F238E27FC236}">
                <a16:creationId xmlns:a16="http://schemas.microsoft.com/office/drawing/2014/main" id="{7513FC4D-2CB9-4826-818A-DE863AD71B23}"/>
              </a:ext>
            </a:extLst>
          </p:cNvPr>
          <p:cNvPicPr>
            <a:picLocks noGrp="1" noChangeAspect="1"/>
          </p:cNvPicPr>
          <p:nvPr>
            <p:ph sz="quarter" idx="16"/>
          </p:nvPr>
        </p:nvPicPr>
        <p:blipFill>
          <a:blip r:embed="rId2"/>
          <a:stretch>
            <a:fillRect/>
          </a:stretch>
        </p:blipFill>
        <p:spPr>
          <a:xfrm>
            <a:off x="423863" y="4288931"/>
            <a:ext cx="8753475" cy="1390650"/>
          </a:xfrm>
          <a:prstGeom prst="rect">
            <a:avLst/>
          </a:prstGeom>
        </p:spPr>
      </p:pic>
      <p:sp>
        <p:nvSpPr>
          <p:cNvPr id="4" name="Content Placeholder 3">
            <a:extLst>
              <a:ext uri="{FF2B5EF4-FFF2-40B4-BE49-F238E27FC236}">
                <a16:creationId xmlns:a16="http://schemas.microsoft.com/office/drawing/2014/main" id="{EC99D7FF-B355-4D2A-9A32-885A6886571B}"/>
              </a:ext>
            </a:extLst>
          </p:cNvPr>
          <p:cNvSpPr>
            <a:spLocks noGrp="1"/>
          </p:cNvSpPr>
          <p:nvPr>
            <p:ph sz="quarter" idx="15"/>
          </p:nvPr>
        </p:nvSpPr>
        <p:spPr>
          <a:xfrm>
            <a:off x="320040" y="5878319"/>
            <a:ext cx="8961120" cy="453813"/>
          </a:xfrm>
        </p:spPr>
        <p:txBody>
          <a:bodyPr/>
          <a:lstStyle/>
          <a:p>
            <a:r>
              <a:rPr lang="en-US" dirty="0"/>
              <a:t>Formula for required sales in units using contribution margin per unit</a:t>
            </a:r>
          </a:p>
        </p:txBody>
      </p:sp>
    </p:spTree>
    <p:extLst>
      <p:ext uri="{BB962C8B-B14F-4D97-AF65-F5344CB8AC3E}">
        <p14:creationId xmlns:p14="http://schemas.microsoft.com/office/powerpoint/2010/main" val="42558962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11FD0-30B1-4DC6-A126-8B9B04124D0C}"/>
              </a:ext>
            </a:extLst>
          </p:cNvPr>
          <p:cNvSpPr>
            <a:spLocks noGrp="1"/>
          </p:cNvSpPr>
          <p:nvPr>
            <p:ph type="title"/>
          </p:nvPr>
        </p:nvSpPr>
        <p:spPr/>
        <p:txBody>
          <a:bodyPr>
            <a:normAutofit fontScale="90000"/>
          </a:bodyPr>
          <a:lstStyle/>
          <a:p>
            <a:r>
              <a:rPr lang="en-US" altLang="en-US" dirty="0"/>
              <a:t>Break-Even</a:t>
            </a:r>
            <a:r>
              <a:rPr lang="en-US" altLang="en-US" b="1" dirty="0">
                <a:latin typeface="Times New Roman" panose="02020603050405020304" pitchFamily="18" charset="0"/>
              </a:rPr>
              <a:t> </a:t>
            </a:r>
            <a:r>
              <a:rPr lang="en-US" altLang="en-US" dirty="0"/>
              <a:t>Analysis</a:t>
            </a:r>
            <a:r>
              <a:rPr lang="en-US" altLang="en-US" b="1" dirty="0">
                <a:latin typeface="Times New Roman" panose="02020603050405020304" pitchFamily="18" charset="0"/>
              </a:rPr>
              <a:t>  </a:t>
            </a:r>
            <a:br>
              <a:rPr lang="en-US" altLang="en-US" b="1" dirty="0">
                <a:latin typeface="Times New Roman" panose="02020603050405020304" pitchFamily="18" charset="0"/>
              </a:rPr>
            </a:br>
            <a:r>
              <a:rPr lang="en-US" altLang="en-US" dirty="0">
                <a:solidFill>
                  <a:srgbClr val="FF0000"/>
                </a:solidFill>
              </a:rPr>
              <a:t>Target Operating Income Before Tax </a:t>
            </a:r>
            <a:r>
              <a:rPr lang="en-US" altLang="en-US" sz="3200" dirty="0">
                <a:solidFill>
                  <a:srgbClr val="FF0000"/>
                </a:solidFill>
              </a:rPr>
              <a:t>(2 of 2)</a:t>
            </a:r>
            <a:endParaRPr lang="en-US" sz="3200" dirty="0"/>
          </a:p>
        </p:txBody>
      </p:sp>
      <p:sp>
        <p:nvSpPr>
          <p:cNvPr id="5" name="Content Placeholder 4">
            <a:extLst>
              <a:ext uri="{FF2B5EF4-FFF2-40B4-BE49-F238E27FC236}">
                <a16:creationId xmlns:a16="http://schemas.microsoft.com/office/drawing/2014/main" id="{CC9B5691-7392-477A-835F-E7C08E3FF486}"/>
              </a:ext>
            </a:extLst>
          </p:cNvPr>
          <p:cNvSpPr>
            <a:spLocks noGrp="1"/>
          </p:cNvSpPr>
          <p:nvPr>
            <p:ph sz="quarter" idx="17"/>
          </p:nvPr>
        </p:nvSpPr>
        <p:spPr>
          <a:xfrm>
            <a:off x="415131" y="2217047"/>
            <a:ext cx="8961120" cy="1419333"/>
          </a:xfrm>
        </p:spPr>
        <p:txBody>
          <a:bodyPr/>
          <a:lstStyle/>
          <a:p>
            <a:pPr>
              <a:buClr>
                <a:srgbClr val="FF0000"/>
              </a:buClr>
              <a:defRPr/>
            </a:pPr>
            <a:r>
              <a:rPr lang="en-US" dirty="0"/>
              <a:t>Using the Contribution Margin Approach and the Vargo Video Data:</a:t>
            </a:r>
          </a:p>
          <a:p>
            <a:pPr marL="457200" indent="-457200">
              <a:buClr>
                <a:schemeClr val="accent2"/>
              </a:buClr>
              <a:buFont typeface="Arial" panose="020B0604020202020204" pitchFamily="34" charset="0"/>
              <a:buChar char="•"/>
            </a:pPr>
            <a:r>
              <a:rPr lang="en-US" altLang="en-US" dirty="0">
                <a:solidFill>
                  <a:srgbClr val="002060"/>
                </a:solidFill>
                <a:latin typeface="Calibri" panose="020F0502020204030204" pitchFamily="34" charset="0"/>
              </a:rPr>
              <a:t>Formula for required sales in dollars:</a:t>
            </a:r>
          </a:p>
          <a:p>
            <a:endParaRPr lang="en-US" dirty="0"/>
          </a:p>
        </p:txBody>
      </p:sp>
      <p:pic>
        <p:nvPicPr>
          <p:cNvPr id="10" name="Content Placeholder 9" descr="Diagram shows the formula for target income before tax where required sales formula in dollars where (800,000 dollars) equals fixed costs plus target operating income (200,000 dollars plus 120,000 dollars) divided by contribution margin ratio(40 percent). equals required sales in dollars (800,000 dollars).">
            <a:extLst>
              <a:ext uri="{FF2B5EF4-FFF2-40B4-BE49-F238E27FC236}">
                <a16:creationId xmlns:a16="http://schemas.microsoft.com/office/drawing/2014/main" id="{AB277228-2D7F-454D-8B73-2D5088F3ADA7}"/>
              </a:ext>
            </a:extLst>
          </p:cNvPr>
          <p:cNvPicPr>
            <a:picLocks noGrp="1" noChangeAspect="1"/>
          </p:cNvPicPr>
          <p:nvPr>
            <p:ph sz="quarter" idx="16"/>
          </p:nvPr>
        </p:nvPicPr>
        <p:blipFill>
          <a:blip r:embed="rId2"/>
          <a:stretch>
            <a:fillRect/>
          </a:stretch>
        </p:blipFill>
        <p:spPr>
          <a:xfrm>
            <a:off x="447675" y="4503588"/>
            <a:ext cx="8705850" cy="1352550"/>
          </a:xfrm>
          <a:prstGeom prst="rect">
            <a:avLst/>
          </a:prstGeom>
        </p:spPr>
      </p:pic>
      <p:sp>
        <p:nvSpPr>
          <p:cNvPr id="4" name="Content Placeholder 3">
            <a:extLst>
              <a:ext uri="{FF2B5EF4-FFF2-40B4-BE49-F238E27FC236}">
                <a16:creationId xmlns:a16="http://schemas.microsoft.com/office/drawing/2014/main" id="{EC99D7FF-B355-4D2A-9A32-885A6886571B}"/>
              </a:ext>
            </a:extLst>
          </p:cNvPr>
          <p:cNvSpPr>
            <a:spLocks noGrp="1"/>
          </p:cNvSpPr>
          <p:nvPr>
            <p:ph sz="quarter" idx="15"/>
          </p:nvPr>
        </p:nvSpPr>
        <p:spPr>
          <a:xfrm>
            <a:off x="320040" y="5878319"/>
            <a:ext cx="8961120" cy="453813"/>
          </a:xfrm>
        </p:spPr>
        <p:txBody>
          <a:bodyPr/>
          <a:lstStyle/>
          <a:p>
            <a:r>
              <a:rPr lang="en-US" dirty="0"/>
              <a:t>Formula for required sales in dollars using contribution margin ratio</a:t>
            </a:r>
          </a:p>
        </p:txBody>
      </p:sp>
    </p:spTree>
    <p:extLst>
      <p:ext uri="{BB962C8B-B14F-4D97-AF65-F5344CB8AC3E}">
        <p14:creationId xmlns:p14="http://schemas.microsoft.com/office/powerpoint/2010/main" val="38830652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B525C-EB0A-4243-B362-5CB33FB361A3}"/>
              </a:ext>
            </a:extLst>
          </p:cNvPr>
          <p:cNvSpPr>
            <a:spLocks noGrp="1"/>
          </p:cNvSpPr>
          <p:nvPr>
            <p:ph type="title"/>
          </p:nvPr>
        </p:nvSpPr>
        <p:spPr/>
        <p:txBody>
          <a:bodyPr>
            <a:normAutofit fontScale="90000"/>
          </a:bodyPr>
          <a:lstStyle/>
          <a:p>
            <a:r>
              <a:rPr lang="en-US" altLang="en-US" sz="4400" dirty="0">
                <a:latin typeface="Calibri" panose="020F0502020204030204" pitchFamily="34" charset="0"/>
              </a:rPr>
              <a:t>Break-Even Analysis  </a:t>
            </a:r>
            <a:br>
              <a:rPr lang="en-US" altLang="en-US" sz="4400" dirty="0">
                <a:solidFill>
                  <a:schemeClr val="bg1"/>
                </a:solidFill>
                <a:latin typeface="Calibri" panose="020F0502020204030204" pitchFamily="34" charset="0"/>
              </a:rPr>
            </a:br>
            <a:r>
              <a:rPr lang="en-US" altLang="en-US" dirty="0">
                <a:solidFill>
                  <a:srgbClr val="FF0000"/>
                </a:solidFill>
                <a:latin typeface="Calibri" panose="020F0502020204030204" pitchFamily="34" charset="0"/>
              </a:rPr>
              <a:t>Target Operating Income After Tax </a:t>
            </a:r>
            <a:r>
              <a:rPr lang="en-US" altLang="en-US" sz="3200" dirty="0">
                <a:solidFill>
                  <a:srgbClr val="FF0000"/>
                </a:solidFill>
                <a:latin typeface="Calibri" panose="020F0502020204030204" pitchFamily="34" charset="0"/>
              </a:rPr>
              <a:t>(1 of 2)</a:t>
            </a:r>
            <a:br>
              <a:rPr lang="en-US" altLang="en-US" dirty="0">
                <a:solidFill>
                  <a:srgbClr val="FF0000"/>
                </a:solidFill>
                <a:latin typeface="Calibri" panose="020F0502020204030204" pitchFamily="34" charset="0"/>
              </a:rPr>
            </a:br>
            <a:endParaRPr lang="en-US" dirty="0"/>
          </a:p>
        </p:txBody>
      </p:sp>
      <p:sp>
        <p:nvSpPr>
          <p:cNvPr id="4" name="Content Placeholder 3">
            <a:extLst>
              <a:ext uri="{FF2B5EF4-FFF2-40B4-BE49-F238E27FC236}">
                <a16:creationId xmlns:a16="http://schemas.microsoft.com/office/drawing/2014/main" id="{C58AB5FF-D7D5-4ACA-B648-A65A569D0573}"/>
              </a:ext>
            </a:extLst>
          </p:cNvPr>
          <p:cNvSpPr>
            <a:spLocks noGrp="1"/>
          </p:cNvSpPr>
          <p:nvPr>
            <p:ph sz="quarter" idx="17"/>
          </p:nvPr>
        </p:nvSpPr>
        <p:spPr>
          <a:xfrm>
            <a:off x="320040" y="2452530"/>
            <a:ext cx="8961120" cy="533764"/>
          </a:xfrm>
        </p:spPr>
        <p:txBody>
          <a:bodyPr/>
          <a:lstStyle/>
          <a:p>
            <a:r>
              <a:rPr lang="en-CA" altLang="en-US" dirty="0">
                <a:solidFill>
                  <a:srgbClr val="002060"/>
                </a:solidFill>
                <a:latin typeface="Calibri" panose="020F0502020204030204" pitchFamily="34" charset="0"/>
                <a:ea typeface="HYGothic-Extra" pitchFamily="18" charset="-127"/>
              </a:rPr>
              <a:t>Operating Income after taxes is calculated as:</a:t>
            </a:r>
            <a:endParaRPr lang="en-US" dirty="0"/>
          </a:p>
        </p:txBody>
      </p:sp>
      <p:pic>
        <p:nvPicPr>
          <p:cNvPr id="11" name="Content Placeholder 7" descr="Diagram shows the formula for target income after tax where required sales formula in units where is fixed costs plus target operating income before taxes divided by contribution margin per unit. equals required sales in units.">
            <a:extLst>
              <a:ext uri="{FF2B5EF4-FFF2-40B4-BE49-F238E27FC236}">
                <a16:creationId xmlns:a16="http://schemas.microsoft.com/office/drawing/2014/main" id="{4C33EB6E-3F90-47E5-BA77-3776FA2760FD}"/>
              </a:ext>
            </a:extLst>
          </p:cNvPr>
          <p:cNvPicPr>
            <a:picLocks noGrp="1" noChangeAspect="1"/>
          </p:cNvPicPr>
          <p:nvPr>
            <p:ph sz="quarter" idx="16"/>
          </p:nvPr>
        </p:nvPicPr>
        <p:blipFill>
          <a:blip r:embed="rId2"/>
          <a:stretch>
            <a:fillRect/>
          </a:stretch>
        </p:blipFill>
        <p:spPr>
          <a:xfrm>
            <a:off x="637498" y="3174289"/>
            <a:ext cx="8267651" cy="950912"/>
          </a:xfrm>
          <a:prstGeom prst="rect">
            <a:avLst/>
          </a:prstGeom>
        </p:spPr>
      </p:pic>
      <p:sp>
        <p:nvSpPr>
          <p:cNvPr id="7" name="Content Placeholder 6">
            <a:extLst>
              <a:ext uri="{FF2B5EF4-FFF2-40B4-BE49-F238E27FC236}">
                <a16:creationId xmlns:a16="http://schemas.microsoft.com/office/drawing/2014/main" id="{CB683E70-EB7D-452D-8D94-758477E3147B}"/>
              </a:ext>
            </a:extLst>
          </p:cNvPr>
          <p:cNvSpPr>
            <a:spLocks noGrp="1"/>
          </p:cNvSpPr>
          <p:nvPr>
            <p:ph sz="quarter" idx="18"/>
          </p:nvPr>
        </p:nvSpPr>
        <p:spPr>
          <a:xfrm>
            <a:off x="283144" y="4257173"/>
            <a:ext cx="8976360" cy="703054"/>
          </a:xfrm>
        </p:spPr>
        <p:txBody>
          <a:bodyPr/>
          <a:lstStyle/>
          <a:p>
            <a:pPr algn="ctr"/>
            <a:r>
              <a:rPr lang="en-US" sz="2200" b="1" dirty="0"/>
              <a:t>Formula for required sales in units using contribution margin per unit</a:t>
            </a:r>
          </a:p>
        </p:txBody>
      </p:sp>
      <p:pic>
        <p:nvPicPr>
          <p:cNvPr id="16" name="Content Placeholder 15" descr="Equation shows the calculation of target operating income after tax for required sales in units where after tax income is 120,000 dollars and the tax rate is 40%.  Fixed costs of 200,000 dollars, plus after-tax income of 120,000 dollars divided by 1 minus the tax rate of 40 percent, all divided by a 200-dollar contribution margin per unit produces required sales of 2,000 units.">
            <a:extLst>
              <a:ext uri="{FF2B5EF4-FFF2-40B4-BE49-F238E27FC236}">
                <a16:creationId xmlns:a16="http://schemas.microsoft.com/office/drawing/2014/main" id="{5934DA4B-3C93-4DEE-8C57-9586503258EB}"/>
              </a:ext>
            </a:extLst>
          </p:cNvPr>
          <p:cNvPicPr>
            <a:picLocks noGrp="1" noChangeAspect="1"/>
          </p:cNvPicPr>
          <p:nvPr>
            <p:ph sz="quarter" idx="21"/>
          </p:nvPr>
        </p:nvPicPr>
        <p:blipFill>
          <a:blip r:embed="rId3">
            <a:extLst>
              <a:ext uri="{28A0092B-C50C-407E-A947-70E740481C1C}">
                <a14:useLocalDpi xmlns:a14="http://schemas.microsoft.com/office/drawing/2010/main" val="0"/>
              </a:ext>
            </a:extLst>
          </a:blip>
          <a:stretch>
            <a:fillRect/>
          </a:stretch>
        </p:blipFill>
        <p:spPr>
          <a:xfrm>
            <a:off x="1371600" y="5053461"/>
            <a:ext cx="6267450" cy="365982"/>
          </a:xfrm>
        </p:spPr>
      </p:pic>
      <p:sp>
        <p:nvSpPr>
          <p:cNvPr id="8" name="Content Placeholder 7">
            <a:extLst>
              <a:ext uri="{FF2B5EF4-FFF2-40B4-BE49-F238E27FC236}">
                <a16:creationId xmlns:a16="http://schemas.microsoft.com/office/drawing/2014/main" id="{82CC7FB6-2F88-496A-B8E2-3FC39C940579}"/>
              </a:ext>
            </a:extLst>
          </p:cNvPr>
          <p:cNvSpPr>
            <a:spLocks noGrp="1"/>
          </p:cNvSpPr>
          <p:nvPr>
            <p:ph sz="quarter" idx="19"/>
          </p:nvPr>
        </p:nvSpPr>
        <p:spPr>
          <a:xfrm>
            <a:off x="283144" y="5842351"/>
            <a:ext cx="9296400" cy="432719"/>
          </a:xfrm>
        </p:spPr>
        <p:txBody>
          <a:bodyPr/>
          <a:lstStyle/>
          <a:p>
            <a:pPr algn="ctr"/>
            <a:r>
              <a:rPr lang="en-US" sz="2200" b="1" dirty="0"/>
              <a:t>Calculation for required sales in units using contribution margin per unit</a:t>
            </a:r>
          </a:p>
        </p:txBody>
      </p:sp>
    </p:spTree>
    <p:extLst>
      <p:ext uri="{BB962C8B-B14F-4D97-AF65-F5344CB8AC3E}">
        <p14:creationId xmlns:p14="http://schemas.microsoft.com/office/powerpoint/2010/main" val="19164979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7F92D-F227-4DE8-8FC8-CF27569F5B62}"/>
              </a:ext>
            </a:extLst>
          </p:cNvPr>
          <p:cNvSpPr>
            <a:spLocks noGrp="1"/>
          </p:cNvSpPr>
          <p:nvPr>
            <p:ph type="title"/>
          </p:nvPr>
        </p:nvSpPr>
        <p:spPr/>
        <p:txBody>
          <a:bodyPr>
            <a:normAutofit fontScale="90000"/>
          </a:bodyPr>
          <a:lstStyle/>
          <a:p>
            <a:r>
              <a:rPr lang="en-US" altLang="en-US" sz="4400" dirty="0">
                <a:latin typeface="Calibri" panose="020F0502020204030204" pitchFamily="34" charset="0"/>
              </a:rPr>
              <a:t>Break-Even Analysis  </a:t>
            </a:r>
            <a:br>
              <a:rPr lang="en-US" altLang="en-US" sz="4400" dirty="0">
                <a:solidFill>
                  <a:schemeClr val="bg1"/>
                </a:solidFill>
                <a:latin typeface="Calibri" panose="020F0502020204030204" pitchFamily="34" charset="0"/>
              </a:rPr>
            </a:br>
            <a:r>
              <a:rPr lang="en-US" altLang="en-US" dirty="0">
                <a:solidFill>
                  <a:srgbClr val="FF0000"/>
                </a:solidFill>
                <a:latin typeface="Calibri" panose="020F0502020204030204" pitchFamily="34" charset="0"/>
              </a:rPr>
              <a:t>Target Operating Income After Tax </a:t>
            </a:r>
            <a:r>
              <a:rPr lang="en-US" altLang="en-US" sz="3200" dirty="0">
                <a:solidFill>
                  <a:srgbClr val="FF0000"/>
                </a:solidFill>
                <a:latin typeface="Calibri" panose="020F0502020204030204" pitchFamily="34" charset="0"/>
              </a:rPr>
              <a:t>(2 of 2)</a:t>
            </a:r>
            <a:br>
              <a:rPr lang="en-US" altLang="en-US" dirty="0">
                <a:solidFill>
                  <a:srgbClr val="FF0000"/>
                </a:solidFill>
                <a:latin typeface="Calibri" panose="020F0502020204030204" pitchFamily="34" charset="0"/>
              </a:rPr>
            </a:br>
            <a:endParaRPr lang="en-US" dirty="0"/>
          </a:p>
        </p:txBody>
      </p:sp>
      <p:sp>
        <p:nvSpPr>
          <p:cNvPr id="4" name="Content Placeholder 3">
            <a:extLst>
              <a:ext uri="{FF2B5EF4-FFF2-40B4-BE49-F238E27FC236}">
                <a16:creationId xmlns:a16="http://schemas.microsoft.com/office/drawing/2014/main" id="{96453FFD-3560-4F85-B40D-9D600D40BAEC}"/>
              </a:ext>
            </a:extLst>
          </p:cNvPr>
          <p:cNvSpPr>
            <a:spLocks noGrp="1"/>
          </p:cNvSpPr>
          <p:nvPr>
            <p:ph sz="quarter" idx="17"/>
          </p:nvPr>
        </p:nvSpPr>
        <p:spPr>
          <a:xfrm>
            <a:off x="297021" y="2159465"/>
            <a:ext cx="8961120" cy="1083798"/>
          </a:xfrm>
        </p:spPr>
        <p:txBody>
          <a:bodyPr/>
          <a:lstStyle/>
          <a:p>
            <a:r>
              <a:rPr lang="en-CA" altLang="en-US" dirty="0">
                <a:solidFill>
                  <a:srgbClr val="002060"/>
                </a:solidFill>
                <a:latin typeface="Calibri" panose="020F0502020204030204" pitchFamily="34" charset="0"/>
                <a:ea typeface="HYGothic-Extra" pitchFamily="18" charset="-127"/>
              </a:rPr>
              <a:t>Operating Income after taxes is calculated as:</a:t>
            </a:r>
          </a:p>
          <a:p>
            <a:pPr marL="457200" indent="-457200">
              <a:buClr>
                <a:srgbClr val="3563AD"/>
              </a:buClr>
              <a:buFont typeface="Arial" panose="020B0604020202020204" pitchFamily="34" charset="0"/>
              <a:buChar char="•"/>
            </a:pPr>
            <a:r>
              <a:rPr lang="en-US" altLang="en-US" dirty="0">
                <a:solidFill>
                  <a:srgbClr val="002060"/>
                </a:solidFill>
                <a:latin typeface="Calibri" panose="020F0502020204030204" pitchFamily="34" charset="0"/>
              </a:rPr>
              <a:t>Formula for required sales in dollars:</a:t>
            </a:r>
          </a:p>
          <a:p>
            <a:r>
              <a:rPr lang="en-CA" altLang="en-US" dirty="0">
                <a:effectLst>
                  <a:outerShdw blurRad="38100" dist="38100" dir="2700000" algn="tl">
                    <a:srgbClr val="C0C0C0"/>
                  </a:outerShdw>
                </a:effectLst>
                <a:latin typeface="Calibri" panose="020F0502020204030204" pitchFamily="34" charset="0"/>
                <a:ea typeface="HYGothic-Extra" pitchFamily="18" charset="-127"/>
              </a:rPr>
              <a:t> </a:t>
            </a:r>
          </a:p>
          <a:p>
            <a:endParaRPr lang="en-US" dirty="0"/>
          </a:p>
          <a:p>
            <a:endParaRPr lang="en-US" dirty="0"/>
          </a:p>
        </p:txBody>
      </p:sp>
      <p:pic>
        <p:nvPicPr>
          <p:cNvPr id="15" name="Content Placeholder 10" descr="Diagram shows the formula for target income after tax where required sales formula in dollars where is equal to fixed costs plus target operating income before taxes divided by contribution margin ratio. equals required sales in dollars.">
            <a:extLst>
              <a:ext uri="{FF2B5EF4-FFF2-40B4-BE49-F238E27FC236}">
                <a16:creationId xmlns:a16="http://schemas.microsoft.com/office/drawing/2014/main" id="{85EEAB79-2C74-4E83-9793-A2D81FFA6DFE}"/>
              </a:ext>
            </a:extLst>
          </p:cNvPr>
          <p:cNvPicPr>
            <a:picLocks noGrp="1" noChangeAspect="1"/>
          </p:cNvPicPr>
          <p:nvPr>
            <p:ph sz="quarter" idx="16"/>
          </p:nvPr>
        </p:nvPicPr>
        <p:blipFill>
          <a:blip r:embed="rId2"/>
          <a:stretch>
            <a:fillRect/>
          </a:stretch>
        </p:blipFill>
        <p:spPr>
          <a:xfrm>
            <a:off x="424620" y="3243263"/>
            <a:ext cx="8705922" cy="950912"/>
          </a:xfrm>
          <a:prstGeom prst="rect">
            <a:avLst/>
          </a:prstGeom>
        </p:spPr>
      </p:pic>
      <p:sp>
        <p:nvSpPr>
          <p:cNvPr id="7" name="Content Placeholder 6">
            <a:extLst>
              <a:ext uri="{FF2B5EF4-FFF2-40B4-BE49-F238E27FC236}">
                <a16:creationId xmlns:a16="http://schemas.microsoft.com/office/drawing/2014/main" id="{4816CF96-F820-47BF-821F-6AE7193C2AEC}"/>
              </a:ext>
            </a:extLst>
          </p:cNvPr>
          <p:cNvSpPr>
            <a:spLocks noGrp="1"/>
          </p:cNvSpPr>
          <p:nvPr>
            <p:ph sz="quarter" idx="18"/>
          </p:nvPr>
        </p:nvSpPr>
        <p:spPr>
          <a:xfrm>
            <a:off x="312420" y="4299547"/>
            <a:ext cx="8976360" cy="424853"/>
          </a:xfrm>
        </p:spPr>
        <p:txBody>
          <a:bodyPr/>
          <a:lstStyle/>
          <a:p>
            <a:pPr algn="ctr"/>
            <a:r>
              <a:rPr lang="en-US" sz="2200" b="1" dirty="0"/>
              <a:t>Formula for required sales in dollars using contribution margin ratio</a:t>
            </a:r>
          </a:p>
          <a:p>
            <a:pPr algn="ctr"/>
            <a:endParaRPr lang="en-US" sz="2200" b="1" dirty="0"/>
          </a:p>
        </p:txBody>
      </p:sp>
      <p:pic>
        <p:nvPicPr>
          <p:cNvPr id="16" name="Content Placeholder 15" descr="Equation shows the calculation of target operating income after tax in required sales dollars, where fixed costs are 200,000 dollars; before tax income is 200,000 dollars (or 120,000 after-tax dollars divided by 1 minus the tax rate of 40 percent); and the contribution margin ratio is 40 percent.  Equation shows 400,000 dollars divided by 40 percent which equals the required sales of 1,000,000 dollars.">
            <a:extLst>
              <a:ext uri="{FF2B5EF4-FFF2-40B4-BE49-F238E27FC236}">
                <a16:creationId xmlns:a16="http://schemas.microsoft.com/office/drawing/2014/main" id="{A08D4C36-FA63-4145-A72C-736EA132DEC1}"/>
              </a:ext>
            </a:extLst>
          </p:cNvPr>
          <p:cNvPicPr>
            <a:picLocks noGrp="1" noChangeAspect="1"/>
          </p:cNvPicPr>
          <p:nvPr>
            <p:ph sz="quarter" idx="21"/>
          </p:nvPr>
        </p:nvPicPr>
        <p:blipFill>
          <a:blip r:embed="rId3"/>
          <a:stretch>
            <a:fillRect/>
          </a:stretch>
        </p:blipFill>
        <p:spPr>
          <a:xfrm>
            <a:off x="319881" y="5176364"/>
            <a:ext cx="8961438" cy="634359"/>
          </a:xfrm>
          <a:prstGeom prst="rect">
            <a:avLst/>
          </a:prstGeom>
        </p:spPr>
      </p:pic>
      <p:sp>
        <p:nvSpPr>
          <p:cNvPr id="8" name="Content Placeholder 7">
            <a:extLst>
              <a:ext uri="{FF2B5EF4-FFF2-40B4-BE49-F238E27FC236}">
                <a16:creationId xmlns:a16="http://schemas.microsoft.com/office/drawing/2014/main" id="{434E7520-1C1C-4509-B69E-90E83C840D31}"/>
              </a:ext>
            </a:extLst>
          </p:cNvPr>
          <p:cNvSpPr>
            <a:spLocks noGrp="1"/>
          </p:cNvSpPr>
          <p:nvPr>
            <p:ph sz="quarter" idx="19"/>
          </p:nvPr>
        </p:nvSpPr>
        <p:spPr>
          <a:xfrm>
            <a:off x="312420" y="6057588"/>
            <a:ext cx="8976360" cy="495612"/>
          </a:xfrm>
        </p:spPr>
        <p:txBody>
          <a:bodyPr/>
          <a:lstStyle/>
          <a:p>
            <a:pPr algn="ctr"/>
            <a:r>
              <a:rPr lang="en-US" sz="2200" b="1" dirty="0"/>
              <a:t>Calculation for required sales in dollars using contribution margin ratio</a:t>
            </a:r>
          </a:p>
          <a:p>
            <a:pPr algn="ctr"/>
            <a:endParaRPr lang="en-US" sz="2200" b="1" dirty="0"/>
          </a:p>
          <a:p>
            <a:endParaRPr lang="en-US" sz="2200" dirty="0"/>
          </a:p>
        </p:txBody>
      </p:sp>
    </p:spTree>
    <p:extLst>
      <p:ext uri="{BB962C8B-B14F-4D97-AF65-F5344CB8AC3E}">
        <p14:creationId xmlns:p14="http://schemas.microsoft.com/office/powerpoint/2010/main" val="1935300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6A8E2-92D7-4DFF-A9D4-98B33712FAFB}"/>
              </a:ext>
            </a:extLst>
          </p:cNvPr>
          <p:cNvSpPr>
            <a:spLocks noGrp="1"/>
          </p:cNvSpPr>
          <p:nvPr>
            <p:ph type="title"/>
          </p:nvPr>
        </p:nvSpPr>
        <p:spPr/>
        <p:txBody>
          <a:bodyPr>
            <a:normAutofit fontScale="90000"/>
          </a:bodyPr>
          <a:lstStyle/>
          <a:p>
            <a:r>
              <a:rPr lang="en-US" altLang="en-US" dirty="0">
                <a:latin typeface="Calibri" panose="020F0502020204030204" pitchFamily="34" charset="0"/>
                <a:ea typeface="HYGothic-Extra" pitchFamily="18" charset="-127"/>
              </a:rPr>
              <a:t>Let’s Review 4</a:t>
            </a:r>
            <a:br>
              <a:rPr lang="en-US" altLang="en-US" dirty="0">
                <a:latin typeface="Calibri" panose="020F0502020204030204" pitchFamily="34" charset="0"/>
                <a:ea typeface="HYGothic-Extra" pitchFamily="18" charset="-127"/>
              </a:rPr>
            </a:br>
            <a:endParaRPr lang="en-US" dirty="0"/>
          </a:p>
        </p:txBody>
      </p:sp>
      <p:sp>
        <p:nvSpPr>
          <p:cNvPr id="3" name="Content Placeholder 2">
            <a:extLst>
              <a:ext uri="{FF2B5EF4-FFF2-40B4-BE49-F238E27FC236}">
                <a16:creationId xmlns:a16="http://schemas.microsoft.com/office/drawing/2014/main" id="{D8556990-5B97-4F06-B326-36AD2BFC92DF}"/>
              </a:ext>
            </a:extLst>
          </p:cNvPr>
          <p:cNvSpPr>
            <a:spLocks noGrp="1"/>
          </p:cNvSpPr>
          <p:nvPr>
            <p:ph sz="quarter" idx="16"/>
          </p:nvPr>
        </p:nvSpPr>
        <p:spPr>
          <a:xfrm>
            <a:off x="304529" y="1590832"/>
            <a:ext cx="8961120" cy="5114767"/>
          </a:xfrm>
        </p:spPr>
        <p:txBody>
          <a:bodyPr/>
          <a:lstStyle/>
          <a:p>
            <a:pPr>
              <a:buClr>
                <a:schemeClr val="bg2"/>
              </a:buClr>
            </a:pPr>
            <a:r>
              <a:rPr lang="en-CA" altLang="en-US" sz="3200" dirty="0">
                <a:latin typeface="Calibri" panose="020F0502020204030204" pitchFamily="34" charset="0"/>
              </a:rPr>
              <a:t>The Norman Company recorded net operating income of $51,000 on sales of $280,000. If the company’s variable costs were 60% of sales, fixed costs must have been </a:t>
            </a:r>
            <a:endParaRPr lang="en-US" altLang="en-US" sz="3200" dirty="0">
              <a:latin typeface="Calibri" panose="020F0502020204030204" pitchFamily="34" charset="0"/>
            </a:endParaRPr>
          </a:p>
          <a:p>
            <a:pPr marL="914400" lvl="1" indent="-457200">
              <a:spcBef>
                <a:spcPct val="90000"/>
              </a:spcBef>
              <a:buClr>
                <a:schemeClr val="tx1"/>
              </a:buClr>
              <a:buFont typeface="HYGothic-Extra" pitchFamily="18" charset="-127"/>
              <a:buAutoNum type="alphaLcPeriod"/>
            </a:pPr>
            <a:r>
              <a:rPr lang="en-CA" altLang="en-US" sz="3000" dirty="0">
                <a:latin typeface="Calibri" panose="020F0502020204030204" pitchFamily="34" charset="0"/>
              </a:rPr>
              <a:t>$117,000.</a:t>
            </a:r>
          </a:p>
          <a:p>
            <a:pPr marL="914400" lvl="1" indent="-457200">
              <a:spcBef>
                <a:spcPct val="90000"/>
              </a:spcBef>
              <a:buClr>
                <a:schemeClr val="tx1"/>
              </a:buClr>
              <a:buFont typeface="HYGothic-Extra" pitchFamily="18" charset="-127"/>
              <a:buAutoNum type="alphaLcPeriod"/>
            </a:pPr>
            <a:r>
              <a:rPr lang="en-CA" altLang="en-US" sz="3000" dirty="0">
                <a:latin typeface="Calibri" panose="020F0502020204030204" pitchFamily="34" charset="0"/>
              </a:rPr>
              <a:t>$112,000.</a:t>
            </a:r>
          </a:p>
          <a:p>
            <a:pPr marL="914400" lvl="1" indent="-457200">
              <a:spcBef>
                <a:spcPct val="90000"/>
              </a:spcBef>
              <a:buClr>
                <a:schemeClr val="tx1"/>
              </a:buClr>
              <a:buFont typeface="HYGothic-Extra" pitchFamily="18" charset="-127"/>
              <a:buAutoNum type="alphaLcPeriod"/>
            </a:pPr>
            <a:r>
              <a:rPr lang="en-CA" altLang="en-US" sz="3000" dirty="0">
                <a:latin typeface="Calibri" panose="020F0502020204030204" pitchFamily="34" charset="0"/>
              </a:rPr>
              <a:t>$61,000.</a:t>
            </a:r>
          </a:p>
          <a:p>
            <a:pPr marL="914400" lvl="1" indent="-457200">
              <a:spcBef>
                <a:spcPct val="90000"/>
              </a:spcBef>
              <a:buClr>
                <a:schemeClr val="tx1"/>
              </a:buClr>
              <a:buFont typeface="HYGothic-Extra" pitchFamily="18" charset="-127"/>
              <a:buAutoNum type="alphaLcPeriod"/>
            </a:pPr>
            <a:r>
              <a:rPr lang="en-CA" altLang="en-US" sz="3000" dirty="0">
                <a:latin typeface="Calibri" panose="020F0502020204030204" pitchFamily="34" charset="0"/>
              </a:rPr>
              <a:t>$137,400.</a:t>
            </a:r>
            <a:endParaRPr lang="en-US" altLang="en-US" sz="3000" dirty="0">
              <a:solidFill>
                <a:srgbClr val="002060"/>
              </a:solidFill>
              <a:latin typeface="Calibri" panose="020F0502020204030204" pitchFamily="34" charset="0"/>
            </a:endParaRPr>
          </a:p>
          <a:p>
            <a:endParaRPr lang="en-US" dirty="0"/>
          </a:p>
        </p:txBody>
      </p:sp>
    </p:spTree>
    <p:extLst>
      <p:ext uri="{BB962C8B-B14F-4D97-AF65-F5344CB8AC3E}">
        <p14:creationId xmlns:p14="http://schemas.microsoft.com/office/powerpoint/2010/main" val="2662360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6A8E2-92D7-4DFF-A9D4-98B33712FAFB}"/>
              </a:ext>
            </a:extLst>
          </p:cNvPr>
          <p:cNvSpPr>
            <a:spLocks noGrp="1"/>
          </p:cNvSpPr>
          <p:nvPr>
            <p:ph type="title"/>
          </p:nvPr>
        </p:nvSpPr>
        <p:spPr/>
        <p:txBody>
          <a:bodyPr>
            <a:normAutofit fontScale="90000"/>
          </a:bodyPr>
          <a:lstStyle/>
          <a:p>
            <a:r>
              <a:rPr lang="en-US" altLang="en-US" dirty="0">
                <a:latin typeface="Calibri" panose="020F0502020204030204" pitchFamily="34" charset="0"/>
                <a:ea typeface="HYGothic-Extra" pitchFamily="18" charset="-127"/>
              </a:rPr>
              <a:t>Let’s Review 4: </a:t>
            </a:r>
            <a:r>
              <a:rPr lang="en-US" altLang="en-US" dirty="0">
                <a:solidFill>
                  <a:srgbClr val="FF0000"/>
                </a:solidFill>
                <a:latin typeface="Calibri" panose="020F0502020204030204" pitchFamily="34" charset="0"/>
                <a:ea typeface="HYGothic-Extra" pitchFamily="18" charset="-127"/>
              </a:rPr>
              <a:t>Solution</a:t>
            </a:r>
            <a:br>
              <a:rPr lang="en-US" altLang="en-US" dirty="0">
                <a:latin typeface="Calibri" panose="020F0502020204030204" pitchFamily="34" charset="0"/>
                <a:ea typeface="HYGothic-Extra" pitchFamily="18" charset="-127"/>
              </a:rPr>
            </a:br>
            <a:endParaRPr lang="en-US" dirty="0"/>
          </a:p>
        </p:txBody>
      </p:sp>
      <p:sp>
        <p:nvSpPr>
          <p:cNvPr id="3" name="Content Placeholder 2">
            <a:extLst>
              <a:ext uri="{FF2B5EF4-FFF2-40B4-BE49-F238E27FC236}">
                <a16:creationId xmlns:a16="http://schemas.microsoft.com/office/drawing/2014/main" id="{D8556990-5B97-4F06-B326-36AD2BFC92DF}"/>
              </a:ext>
            </a:extLst>
          </p:cNvPr>
          <p:cNvSpPr>
            <a:spLocks noGrp="1"/>
          </p:cNvSpPr>
          <p:nvPr>
            <p:ph sz="quarter" idx="16"/>
          </p:nvPr>
        </p:nvSpPr>
        <p:spPr>
          <a:xfrm>
            <a:off x="304529" y="1590832"/>
            <a:ext cx="8961120" cy="5114767"/>
          </a:xfrm>
        </p:spPr>
        <p:txBody>
          <a:bodyPr/>
          <a:lstStyle/>
          <a:p>
            <a:pPr>
              <a:buClr>
                <a:schemeClr val="bg2"/>
              </a:buClr>
            </a:pPr>
            <a:r>
              <a:rPr lang="en-CA" altLang="en-US" sz="3200" dirty="0">
                <a:latin typeface="Calibri" panose="020F0502020204030204" pitchFamily="34" charset="0"/>
              </a:rPr>
              <a:t>The Norman Company recorded net operating income of $51,000 on sales of $280,000. If the company’s variable costs were 60% of sales, fixed costs must have been </a:t>
            </a:r>
            <a:endParaRPr lang="en-US" altLang="en-US" sz="3200" dirty="0">
              <a:latin typeface="Calibri" panose="020F0502020204030204" pitchFamily="34" charset="0"/>
            </a:endParaRPr>
          </a:p>
          <a:p>
            <a:pPr marL="914400" lvl="1" indent="-457200">
              <a:spcBef>
                <a:spcPct val="90000"/>
              </a:spcBef>
              <a:buClr>
                <a:schemeClr val="tx1"/>
              </a:buClr>
              <a:buFont typeface="HYGothic-Extra" pitchFamily="18" charset="-127"/>
              <a:buAutoNum type="alphaLcPeriod"/>
            </a:pPr>
            <a:r>
              <a:rPr lang="en-CA" altLang="en-US" sz="3000" dirty="0">
                <a:latin typeface="Calibri" panose="020F0502020204030204" pitchFamily="34" charset="0"/>
              </a:rPr>
              <a:t>$117,000.</a:t>
            </a:r>
          </a:p>
          <a:p>
            <a:pPr marL="914400" lvl="1" indent="-457200">
              <a:spcBef>
                <a:spcPct val="90000"/>
              </a:spcBef>
              <a:buClr>
                <a:schemeClr val="tx1"/>
              </a:buClr>
              <a:buFont typeface="HYGothic-Extra" pitchFamily="18" charset="-127"/>
              <a:buAutoNum type="alphaLcPeriod"/>
            </a:pPr>
            <a:r>
              <a:rPr lang="en-CA" altLang="en-US" sz="3000" dirty="0">
                <a:latin typeface="Calibri" panose="020F0502020204030204" pitchFamily="34" charset="0"/>
              </a:rPr>
              <a:t>$112,000.</a:t>
            </a:r>
          </a:p>
          <a:p>
            <a:pPr marL="914400" lvl="1" indent="-457200">
              <a:spcBef>
                <a:spcPct val="90000"/>
              </a:spcBef>
              <a:buClr>
                <a:srgbClr val="FF0000"/>
              </a:buClr>
              <a:buFont typeface="HYGothic-Extra" pitchFamily="18" charset="-127"/>
              <a:buAutoNum type="alphaLcPeriod"/>
            </a:pPr>
            <a:r>
              <a:rPr lang="en-CA" altLang="en-US" sz="3000" dirty="0">
                <a:solidFill>
                  <a:srgbClr val="FF0000"/>
                </a:solidFill>
                <a:latin typeface="Calibri" panose="020F0502020204030204" pitchFamily="34" charset="0"/>
              </a:rPr>
              <a:t>$61,000.</a:t>
            </a:r>
          </a:p>
          <a:p>
            <a:pPr marL="914400" lvl="1" indent="-457200">
              <a:spcBef>
                <a:spcPct val="90000"/>
              </a:spcBef>
              <a:buClr>
                <a:schemeClr val="tx1"/>
              </a:buClr>
              <a:buFont typeface="HYGothic-Extra" pitchFamily="18" charset="-127"/>
              <a:buAutoNum type="alphaLcPeriod"/>
            </a:pPr>
            <a:r>
              <a:rPr lang="en-CA" altLang="en-US" sz="3000" dirty="0">
                <a:latin typeface="Calibri" panose="020F0502020204030204" pitchFamily="34" charset="0"/>
              </a:rPr>
              <a:t>$137,400.</a:t>
            </a:r>
            <a:endParaRPr lang="en-US" altLang="en-US" sz="3000" dirty="0">
              <a:solidFill>
                <a:srgbClr val="002060"/>
              </a:solidFill>
              <a:latin typeface="Calibri" panose="020F0502020204030204" pitchFamily="34" charset="0"/>
            </a:endParaRPr>
          </a:p>
          <a:p>
            <a:endParaRPr lang="en-US" dirty="0"/>
          </a:p>
        </p:txBody>
      </p:sp>
    </p:spTree>
    <p:extLst>
      <p:ext uri="{BB962C8B-B14F-4D97-AF65-F5344CB8AC3E}">
        <p14:creationId xmlns:p14="http://schemas.microsoft.com/office/powerpoint/2010/main" val="35268430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01B46-4FDB-4C39-A33E-3150F96E3632}"/>
              </a:ext>
            </a:extLst>
          </p:cNvPr>
          <p:cNvSpPr>
            <a:spLocks noGrp="1"/>
          </p:cNvSpPr>
          <p:nvPr>
            <p:ph type="title"/>
          </p:nvPr>
        </p:nvSpPr>
        <p:spPr/>
        <p:txBody>
          <a:bodyPr>
            <a:normAutofit fontScale="90000"/>
          </a:bodyPr>
          <a:lstStyle/>
          <a:p>
            <a:r>
              <a:rPr lang="en-US" altLang="en-US" dirty="0"/>
              <a:t>Break-Even Analysis  </a:t>
            </a:r>
            <a:br>
              <a:rPr lang="en-US" altLang="en-US" sz="4500" dirty="0"/>
            </a:br>
            <a:r>
              <a:rPr lang="en-US" altLang="en-US" sz="3500" dirty="0">
                <a:solidFill>
                  <a:srgbClr val="FF0000"/>
                </a:solidFill>
              </a:rPr>
              <a:t>Margin of Safety</a:t>
            </a:r>
            <a:endParaRPr lang="en-US" dirty="0"/>
          </a:p>
        </p:txBody>
      </p:sp>
      <p:sp>
        <p:nvSpPr>
          <p:cNvPr id="5" name="Content Placeholder 4">
            <a:extLst>
              <a:ext uri="{FF2B5EF4-FFF2-40B4-BE49-F238E27FC236}">
                <a16:creationId xmlns:a16="http://schemas.microsoft.com/office/drawing/2014/main" id="{97A6EBB5-7EDF-4481-90AE-38FFBBA2165D}"/>
              </a:ext>
            </a:extLst>
          </p:cNvPr>
          <p:cNvSpPr>
            <a:spLocks noGrp="1"/>
          </p:cNvSpPr>
          <p:nvPr>
            <p:ph sz="quarter" idx="17"/>
          </p:nvPr>
        </p:nvSpPr>
        <p:spPr>
          <a:xfrm>
            <a:off x="320040" y="1693739"/>
            <a:ext cx="8961120" cy="3483506"/>
          </a:xfrm>
        </p:spPr>
        <p:txBody>
          <a:bodyPr/>
          <a:lstStyle/>
          <a:p>
            <a:pPr marL="457200" indent="-457200">
              <a:buClr>
                <a:schemeClr val="accent2"/>
              </a:buClr>
              <a:buFont typeface="Arial" panose="020B0604020202020204" pitchFamily="34" charset="0"/>
              <a:buChar char="•"/>
            </a:pPr>
            <a:r>
              <a:rPr lang="en-US" altLang="en-US" dirty="0">
                <a:cs typeface="HYGothic-Extra" pitchFamily="18" charset="-127"/>
              </a:rPr>
              <a:t>Difference between actual or expected sales and sales at the break-even point</a:t>
            </a:r>
          </a:p>
          <a:p>
            <a:pPr marL="457200" indent="-457200">
              <a:buClr>
                <a:schemeClr val="accent2"/>
              </a:buClr>
              <a:buFont typeface="Arial" panose="020B0604020202020204" pitchFamily="34" charset="0"/>
              <a:buChar char="•"/>
            </a:pPr>
            <a:r>
              <a:rPr lang="en-US" altLang="en-US" dirty="0">
                <a:cs typeface="HYGothic-Extra" pitchFamily="18" charset="-127"/>
              </a:rPr>
              <a:t>May be expressed in dollars</a:t>
            </a:r>
            <a:r>
              <a:rPr lang="en-US" altLang="en-US" i="1" dirty="0">
                <a:cs typeface="HYGothic-Extra" pitchFamily="18" charset="-127"/>
              </a:rPr>
              <a:t> </a:t>
            </a:r>
            <a:r>
              <a:rPr lang="en-US" altLang="en-US" dirty="0">
                <a:cs typeface="HYGothic-Extra" pitchFamily="18" charset="-127"/>
              </a:rPr>
              <a:t>or</a:t>
            </a:r>
            <a:r>
              <a:rPr lang="en-US" altLang="en-US" i="1" dirty="0">
                <a:cs typeface="HYGothic-Extra" pitchFamily="18" charset="-127"/>
              </a:rPr>
              <a:t> </a:t>
            </a:r>
            <a:r>
              <a:rPr lang="en-US" altLang="en-US" dirty="0">
                <a:cs typeface="HYGothic-Extra" pitchFamily="18" charset="-127"/>
              </a:rPr>
              <a:t>as a ratio</a:t>
            </a:r>
          </a:p>
          <a:p>
            <a:r>
              <a:rPr lang="en-US" altLang="en-US" sz="3000" dirty="0">
                <a:solidFill>
                  <a:srgbClr val="C00000"/>
                </a:solidFill>
                <a:cs typeface="HYGothic-Extra" pitchFamily="18" charset="-127"/>
              </a:rPr>
              <a:t>Example: </a:t>
            </a:r>
          </a:p>
          <a:p>
            <a:r>
              <a:rPr lang="en-US" altLang="en-US" sz="3000" dirty="0">
                <a:cs typeface="HYGothic-Extra" pitchFamily="18" charset="-127"/>
              </a:rPr>
              <a:t>    </a:t>
            </a:r>
            <a:r>
              <a:rPr lang="en-US" altLang="en-US" sz="3000" dirty="0">
                <a:solidFill>
                  <a:srgbClr val="002060"/>
                </a:solidFill>
                <a:cs typeface="HYGothic-Extra" pitchFamily="18" charset="-127"/>
              </a:rPr>
              <a:t>To determine the margin of safety in dollars for Vargo Video, assuming that actual (expected) sales are $750,000:</a:t>
            </a:r>
          </a:p>
          <a:p>
            <a:endParaRPr lang="en-US" dirty="0"/>
          </a:p>
        </p:txBody>
      </p:sp>
      <p:pic>
        <p:nvPicPr>
          <p:cNvPr id="8" name="Content Placeholder 7" descr="Diagram shows margin of safety formula in dollars where actual (expected) sales (750,000 dollars) minus break-even sales (500,000 dollars) equals margin of safety in dollars (250,000 dollars).">
            <a:extLst>
              <a:ext uri="{FF2B5EF4-FFF2-40B4-BE49-F238E27FC236}">
                <a16:creationId xmlns:a16="http://schemas.microsoft.com/office/drawing/2014/main" id="{78989446-6006-42EE-894E-20A83A10AC4C}"/>
              </a:ext>
            </a:extLst>
          </p:cNvPr>
          <p:cNvPicPr>
            <a:picLocks noGrp="1" noChangeAspect="1"/>
          </p:cNvPicPr>
          <p:nvPr>
            <p:ph sz="quarter" idx="16"/>
          </p:nvPr>
        </p:nvPicPr>
        <p:blipFill>
          <a:blip r:embed="rId2"/>
          <a:stretch>
            <a:fillRect/>
          </a:stretch>
        </p:blipFill>
        <p:spPr>
          <a:xfrm>
            <a:off x="1853565" y="5233472"/>
            <a:ext cx="5894070" cy="1125379"/>
          </a:xfrm>
          <a:prstGeom prst="rect">
            <a:avLst/>
          </a:prstGeom>
        </p:spPr>
      </p:pic>
      <p:sp>
        <p:nvSpPr>
          <p:cNvPr id="4" name="Content Placeholder 3">
            <a:extLst>
              <a:ext uri="{FF2B5EF4-FFF2-40B4-BE49-F238E27FC236}">
                <a16:creationId xmlns:a16="http://schemas.microsoft.com/office/drawing/2014/main" id="{0C857ACB-8808-4AF0-8194-75BFF2EBAACC}"/>
              </a:ext>
            </a:extLst>
          </p:cNvPr>
          <p:cNvSpPr>
            <a:spLocks noGrp="1"/>
          </p:cNvSpPr>
          <p:nvPr>
            <p:ph sz="quarter" idx="15"/>
          </p:nvPr>
        </p:nvSpPr>
        <p:spPr>
          <a:xfrm>
            <a:off x="311309" y="6373707"/>
            <a:ext cx="8961120" cy="453813"/>
          </a:xfrm>
        </p:spPr>
        <p:txBody>
          <a:bodyPr/>
          <a:lstStyle/>
          <a:p>
            <a:r>
              <a:rPr lang="en-US" dirty="0"/>
              <a:t>Formula for margin of safety in dollars</a:t>
            </a:r>
          </a:p>
        </p:txBody>
      </p:sp>
    </p:spTree>
    <p:extLst>
      <p:ext uri="{BB962C8B-B14F-4D97-AF65-F5344CB8AC3E}">
        <p14:creationId xmlns:p14="http://schemas.microsoft.com/office/powerpoint/2010/main" val="9311880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F846F-3F3B-4B09-87C1-73BDF9F7ABC6}"/>
              </a:ext>
            </a:extLst>
          </p:cNvPr>
          <p:cNvSpPr>
            <a:spLocks noGrp="1"/>
          </p:cNvSpPr>
          <p:nvPr>
            <p:ph type="title"/>
          </p:nvPr>
        </p:nvSpPr>
        <p:spPr/>
        <p:txBody>
          <a:bodyPr>
            <a:normAutofit fontScale="90000"/>
          </a:bodyPr>
          <a:lstStyle/>
          <a:p>
            <a:r>
              <a:rPr lang="en-US" altLang="en-US" dirty="0"/>
              <a:t>Break-Even Analysis </a:t>
            </a:r>
            <a:br>
              <a:rPr lang="en-US" altLang="en-US" sz="5400" dirty="0"/>
            </a:br>
            <a:r>
              <a:rPr lang="en-US" altLang="en-US" dirty="0">
                <a:solidFill>
                  <a:srgbClr val="FF0000"/>
                </a:solidFill>
              </a:rPr>
              <a:t>Margin of Safety Ratio</a:t>
            </a:r>
            <a:endParaRPr lang="en-US" dirty="0"/>
          </a:p>
        </p:txBody>
      </p:sp>
      <p:sp>
        <p:nvSpPr>
          <p:cNvPr id="5" name="Content Placeholder 4">
            <a:extLst>
              <a:ext uri="{FF2B5EF4-FFF2-40B4-BE49-F238E27FC236}">
                <a16:creationId xmlns:a16="http://schemas.microsoft.com/office/drawing/2014/main" id="{1063682C-352C-4531-9D14-816304B62A27}"/>
              </a:ext>
            </a:extLst>
          </p:cNvPr>
          <p:cNvSpPr>
            <a:spLocks noGrp="1"/>
          </p:cNvSpPr>
          <p:nvPr>
            <p:ph sz="quarter" idx="17"/>
          </p:nvPr>
        </p:nvSpPr>
        <p:spPr>
          <a:xfrm>
            <a:off x="310983" y="1846541"/>
            <a:ext cx="8961120" cy="1419333"/>
          </a:xfrm>
        </p:spPr>
        <p:txBody>
          <a:bodyPr/>
          <a:lstStyle/>
          <a:p>
            <a:r>
              <a:rPr lang="en-US" altLang="en-US" dirty="0">
                <a:cs typeface="HYGothic-Extra" pitchFamily="18" charset="-127"/>
              </a:rPr>
              <a:t>Calculated by dividing the margin of safety in dollars by the actual or expected sales (using Vargo Video data)</a:t>
            </a:r>
          </a:p>
          <a:p>
            <a:endParaRPr lang="en-US" dirty="0"/>
          </a:p>
        </p:txBody>
      </p:sp>
      <p:pic>
        <p:nvPicPr>
          <p:cNvPr id="8" name="Content Placeholder 7" descr="Diagram shows margin of safety ratio formula where margin of safety in dollars (250,000 dollars) divided by actual (expected) sales (750,000 dollars) equals margin of safety ratio (33 1/3 percent).">
            <a:extLst>
              <a:ext uri="{FF2B5EF4-FFF2-40B4-BE49-F238E27FC236}">
                <a16:creationId xmlns:a16="http://schemas.microsoft.com/office/drawing/2014/main" id="{FF8D14F6-ED9D-4B54-A5C3-80F6260E79DF}"/>
              </a:ext>
            </a:extLst>
          </p:cNvPr>
          <p:cNvPicPr>
            <a:picLocks noGrp="1" noChangeAspect="1"/>
          </p:cNvPicPr>
          <p:nvPr>
            <p:ph sz="quarter" idx="16"/>
          </p:nvPr>
        </p:nvPicPr>
        <p:blipFill>
          <a:blip r:embed="rId2"/>
          <a:stretch>
            <a:fillRect/>
          </a:stretch>
        </p:blipFill>
        <p:spPr>
          <a:xfrm>
            <a:off x="1353018" y="3163424"/>
            <a:ext cx="6877050" cy="1295400"/>
          </a:xfrm>
          <a:prstGeom prst="rect">
            <a:avLst/>
          </a:prstGeom>
        </p:spPr>
      </p:pic>
      <p:sp>
        <p:nvSpPr>
          <p:cNvPr id="4" name="Content Placeholder 3">
            <a:extLst>
              <a:ext uri="{FF2B5EF4-FFF2-40B4-BE49-F238E27FC236}">
                <a16:creationId xmlns:a16="http://schemas.microsoft.com/office/drawing/2014/main" id="{CC9F0211-DACE-46A5-B053-AD37C7CF74E8}"/>
              </a:ext>
            </a:extLst>
          </p:cNvPr>
          <p:cNvSpPr>
            <a:spLocks noGrp="1"/>
          </p:cNvSpPr>
          <p:nvPr>
            <p:ph sz="quarter" idx="15"/>
          </p:nvPr>
        </p:nvSpPr>
        <p:spPr>
          <a:xfrm>
            <a:off x="320040" y="4479845"/>
            <a:ext cx="8961120" cy="2300262"/>
          </a:xfrm>
        </p:spPr>
        <p:txBody>
          <a:bodyPr/>
          <a:lstStyle/>
          <a:p>
            <a:pPr>
              <a:spcBef>
                <a:spcPct val="0"/>
              </a:spcBef>
            </a:pPr>
            <a:r>
              <a:rPr lang="en-US" altLang="en-US" sz="2400" dirty="0">
                <a:latin typeface="Calibri" panose="020F0502020204030204" pitchFamily="34" charset="0"/>
              </a:rPr>
              <a:t>Formula for margin of safety ratio</a:t>
            </a:r>
          </a:p>
          <a:p>
            <a:pPr>
              <a:spcBef>
                <a:spcPct val="0"/>
              </a:spcBef>
            </a:pPr>
            <a:endParaRPr lang="en-US" altLang="en-US" sz="1200" dirty="0">
              <a:latin typeface="Calibri" panose="020F0502020204030204" pitchFamily="34" charset="0"/>
            </a:endParaRPr>
          </a:p>
          <a:p>
            <a:pPr marL="457200" indent="-457200" algn="l">
              <a:spcBef>
                <a:spcPct val="0"/>
              </a:spcBef>
              <a:buFont typeface="Arial" panose="020B0604020202020204" pitchFamily="34" charset="0"/>
              <a:buChar char="•"/>
            </a:pPr>
            <a:r>
              <a:rPr lang="en-US" altLang="en-US" sz="3000" b="0" dirty="0">
                <a:latin typeface="Calibri" panose="020F0502020204030204" pitchFamily="34" charset="0"/>
              </a:rPr>
              <a:t>Results indicate that Vargo Video’s sales could fall by </a:t>
            </a:r>
            <a:r>
              <a:rPr lang="en-US" altLang="en-US" sz="3000" b="0" dirty="0">
                <a:solidFill>
                  <a:srgbClr val="C00000"/>
                </a:solidFill>
                <a:latin typeface="Calibri" panose="020F0502020204030204" pitchFamily="34" charset="0"/>
              </a:rPr>
              <a:t>33 percent </a:t>
            </a:r>
            <a:r>
              <a:rPr lang="en-US" altLang="en-US" sz="3000" b="0" dirty="0">
                <a:latin typeface="Calibri" panose="020F0502020204030204" pitchFamily="34" charset="0"/>
              </a:rPr>
              <a:t>before it would be operating at a loss</a:t>
            </a:r>
          </a:p>
          <a:p>
            <a:pPr marL="457200" indent="-457200" algn="l">
              <a:spcBef>
                <a:spcPct val="0"/>
              </a:spcBef>
              <a:buFont typeface="Arial" panose="020B0604020202020204" pitchFamily="34" charset="0"/>
              <a:buChar char="•"/>
            </a:pPr>
            <a:r>
              <a:rPr lang="en-US" altLang="en-US" sz="3000" b="0" dirty="0">
                <a:latin typeface="Calibri" panose="020F0502020204030204" pitchFamily="34" charset="0"/>
              </a:rPr>
              <a:t>The </a:t>
            </a:r>
            <a:r>
              <a:rPr lang="en-US" altLang="en-US" sz="3000" b="0" dirty="0">
                <a:solidFill>
                  <a:srgbClr val="C00000"/>
                </a:solidFill>
                <a:latin typeface="Calibri" panose="020F0502020204030204" pitchFamily="34" charset="0"/>
              </a:rPr>
              <a:t>higher the dollars or the percentage</a:t>
            </a:r>
            <a:r>
              <a:rPr lang="en-US" altLang="en-US" sz="3000" b="0" dirty="0">
                <a:latin typeface="Calibri" panose="020F0502020204030204" pitchFamily="34" charset="0"/>
              </a:rPr>
              <a:t>, the greater the margin of safety</a:t>
            </a:r>
          </a:p>
          <a:p>
            <a:endParaRPr lang="en-US" dirty="0"/>
          </a:p>
        </p:txBody>
      </p:sp>
    </p:spTree>
    <p:extLst>
      <p:ext uri="{BB962C8B-B14F-4D97-AF65-F5344CB8AC3E}">
        <p14:creationId xmlns:p14="http://schemas.microsoft.com/office/powerpoint/2010/main" val="1936316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27162-4101-457A-9620-51ACF53AFC69}"/>
              </a:ext>
            </a:extLst>
          </p:cNvPr>
          <p:cNvSpPr>
            <a:spLocks noGrp="1"/>
          </p:cNvSpPr>
          <p:nvPr>
            <p:ph type="title"/>
          </p:nvPr>
        </p:nvSpPr>
        <p:spPr/>
        <p:txBody>
          <a:bodyPr/>
          <a:lstStyle/>
          <a:p>
            <a:r>
              <a:rPr lang="en-CA" altLang="en-US" dirty="0"/>
              <a:t>Let’s Review 5</a:t>
            </a:r>
            <a:endParaRPr lang="en-US" dirty="0"/>
          </a:p>
        </p:txBody>
      </p:sp>
      <p:sp>
        <p:nvSpPr>
          <p:cNvPr id="3" name="Content Placeholder 2">
            <a:extLst>
              <a:ext uri="{FF2B5EF4-FFF2-40B4-BE49-F238E27FC236}">
                <a16:creationId xmlns:a16="http://schemas.microsoft.com/office/drawing/2014/main" id="{8085AADA-0461-44B2-BB0D-EB383F4D0151}"/>
              </a:ext>
            </a:extLst>
          </p:cNvPr>
          <p:cNvSpPr>
            <a:spLocks noGrp="1"/>
          </p:cNvSpPr>
          <p:nvPr>
            <p:ph sz="quarter" idx="16"/>
          </p:nvPr>
        </p:nvSpPr>
        <p:spPr/>
        <p:txBody>
          <a:bodyPr/>
          <a:lstStyle/>
          <a:p>
            <a:pPr marL="646113" indent="-646113">
              <a:buClr>
                <a:schemeClr val="bg2"/>
              </a:buClr>
            </a:pPr>
            <a:r>
              <a:rPr lang="en-CA" altLang="en-US" sz="3200" dirty="0">
                <a:cs typeface="HYGothic-Extra" pitchFamily="18" charset="-127"/>
              </a:rPr>
              <a:t>The Margin of Safety refers to  </a:t>
            </a:r>
            <a:endParaRPr lang="en-US" altLang="en-US" sz="3200" dirty="0">
              <a:cs typeface="HYGothic-Extra" pitchFamily="18" charset="-127"/>
            </a:endParaRPr>
          </a:p>
          <a:p>
            <a:pPr marL="914400" lvl="1" indent="-457200">
              <a:spcBef>
                <a:spcPct val="90000"/>
              </a:spcBef>
              <a:buClr>
                <a:schemeClr val="tx1"/>
              </a:buClr>
              <a:buFont typeface="HYGothic-Extra" pitchFamily="18" charset="-127"/>
              <a:buAutoNum type="alphaLcPeriod"/>
            </a:pPr>
            <a:r>
              <a:rPr lang="en-CA" altLang="en-US" sz="3000" dirty="0"/>
              <a:t>the amount by which profits exceeds breakeven sales.</a:t>
            </a:r>
          </a:p>
          <a:p>
            <a:pPr marL="914400" lvl="1" indent="-457200">
              <a:spcBef>
                <a:spcPct val="90000"/>
              </a:spcBef>
              <a:buClr>
                <a:schemeClr val="tx1"/>
              </a:buClr>
              <a:buFont typeface="HYGothic-Extra" pitchFamily="18" charset="-127"/>
              <a:buAutoNum type="alphaLcPeriod"/>
            </a:pPr>
            <a:r>
              <a:rPr lang="en-CA" altLang="en-US" sz="3000" dirty="0"/>
              <a:t>the amount by which sales exceeds breakeven sales.</a:t>
            </a:r>
          </a:p>
          <a:p>
            <a:pPr marL="914400" lvl="1" indent="-457200">
              <a:spcBef>
                <a:spcPct val="90000"/>
              </a:spcBef>
              <a:buClr>
                <a:schemeClr val="tx1"/>
              </a:buClr>
              <a:buFont typeface="HYGothic-Extra" pitchFamily="18" charset="-127"/>
              <a:buAutoNum type="alphaLcPeriod"/>
            </a:pPr>
            <a:r>
              <a:rPr lang="en-CA" altLang="en-US" sz="3000" dirty="0"/>
              <a:t>the amount by which sales exceeds expenses.</a:t>
            </a:r>
          </a:p>
          <a:p>
            <a:pPr marL="914400" lvl="1" indent="-457200">
              <a:spcBef>
                <a:spcPct val="90000"/>
              </a:spcBef>
              <a:buClr>
                <a:schemeClr val="tx1"/>
              </a:buClr>
              <a:buFont typeface="HYGothic-Extra" pitchFamily="18" charset="-127"/>
              <a:buAutoNum type="alphaLcPeriod"/>
            </a:pPr>
            <a:r>
              <a:rPr lang="en-CA" altLang="en-US" sz="3000" dirty="0"/>
              <a:t>the breakeven point.</a:t>
            </a:r>
            <a:endParaRPr lang="en-US" altLang="en-US" sz="3000" dirty="0"/>
          </a:p>
          <a:p>
            <a:endParaRPr lang="en-US" dirty="0"/>
          </a:p>
        </p:txBody>
      </p:sp>
    </p:spTree>
    <p:extLst>
      <p:ext uri="{BB962C8B-B14F-4D97-AF65-F5344CB8AC3E}">
        <p14:creationId xmlns:p14="http://schemas.microsoft.com/office/powerpoint/2010/main" val="37747332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27162-4101-457A-9620-51ACF53AFC69}"/>
              </a:ext>
            </a:extLst>
          </p:cNvPr>
          <p:cNvSpPr>
            <a:spLocks noGrp="1"/>
          </p:cNvSpPr>
          <p:nvPr>
            <p:ph type="title"/>
          </p:nvPr>
        </p:nvSpPr>
        <p:spPr/>
        <p:txBody>
          <a:bodyPr/>
          <a:lstStyle/>
          <a:p>
            <a:r>
              <a:rPr lang="en-CA" altLang="en-US" dirty="0"/>
              <a:t>Let’s Review 5: </a:t>
            </a:r>
            <a:r>
              <a:rPr lang="en-CA" altLang="en-US" dirty="0">
                <a:solidFill>
                  <a:srgbClr val="FF0000"/>
                </a:solidFill>
              </a:rPr>
              <a:t>Solution</a:t>
            </a:r>
            <a:endParaRPr lang="en-US" dirty="0">
              <a:solidFill>
                <a:srgbClr val="FF0000"/>
              </a:solidFill>
            </a:endParaRPr>
          </a:p>
        </p:txBody>
      </p:sp>
      <p:sp>
        <p:nvSpPr>
          <p:cNvPr id="3" name="Content Placeholder 2">
            <a:extLst>
              <a:ext uri="{FF2B5EF4-FFF2-40B4-BE49-F238E27FC236}">
                <a16:creationId xmlns:a16="http://schemas.microsoft.com/office/drawing/2014/main" id="{8085AADA-0461-44B2-BB0D-EB383F4D0151}"/>
              </a:ext>
            </a:extLst>
          </p:cNvPr>
          <p:cNvSpPr>
            <a:spLocks noGrp="1"/>
          </p:cNvSpPr>
          <p:nvPr>
            <p:ph sz="quarter" idx="16"/>
          </p:nvPr>
        </p:nvSpPr>
        <p:spPr/>
        <p:txBody>
          <a:bodyPr/>
          <a:lstStyle/>
          <a:p>
            <a:pPr marL="646113" indent="-646113">
              <a:buClr>
                <a:schemeClr val="bg2"/>
              </a:buClr>
            </a:pPr>
            <a:r>
              <a:rPr lang="en-CA" altLang="en-US" sz="3200" dirty="0">
                <a:cs typeface="HYGothic-Extra" pitchFamily="18" charset="-127"/>
              </a:rPr>
              <a:t>The Margin of Safety refers to  </a:t>
            </a:r>
            <a:endParaRPr lang="en-US" altLang="en-US" sz="3200" dirty="0">
              <a:cs typeface="HYGothic-Extra" pitchFamily="18" charset="-127"/>
            </a:endParaRPr>
          </a:p>
          <a:p>
            <a:pPr marL="914400" lvl="1" indent="-457200">
              <a:spcBef>
                <a:spcPct val="90000"/>
              </a:spcBef>
              <a:buClr>
                <a:schemeClr val="tx1"/>
              </a:buClr>
              <a:buFont typeface="HYGothic-Extra" pitchFamily="18" charset="-127"/>
              <a:buAutoNum type="alphaLcPeriod"/>
            </a:pPr>
            <a:r>
              <a:rPr lang="en-CA" altLang="en-US" sz="3000" dirty="0"/>
              <a:t>the amount by which profits exceeds breakeven sales.</a:t>
            </a:r>
          </a:p>
          <a:p>
            <a:pPr marL="914400" lvl="1" indent="-457200">
              <a:spcBef>
                <a:spcPct val="90000"/>
              </a:spcBef>
              <a:buClr>
                <a:srgbClr val="FF0000"/>
              </a:buClr>
              <a:buFont typeface="HYGothic-Extra" pitchFamily="18" charset="-127"/>
              <a:buAutoNum type="alphaLcPeriod"/>
            </a:pPr>
            <a:r>
              <a:rPr lang="en-CA" altLang="en-US" sz="3000" dirty="0">
                <a:solidFill>
                  <a:srgbClr val="FF0000"/>
                </a:solidFill>
              </a:rPr>
              <a:t>the amount by which sales exceeds breakeven sales.</a:t>
            </a:r>
          </a:p>
          <a:p>
            <a:pPr marL="914400" lvl="1" indent="-457200">
              <a:spcBef>
                <a:spcPct val="90000"/>
              </a:spcBef>
              <a:buClr>
                <a:schemeClr val="tx1"/>
              </a:buClr>
              <a:buFont typeface="HYGothic-Extra" pitchFamily="18" charset="-127"/>
              <a:buAutoNum type="alphaLcPeriod"/>
            </a:pPr>
            <a:r>
              <a:rPr lang="en-CA" altLang="en-US" sz="3000" dirty="0"/>
              <a:t>the amount by which sales exceeds expenses.</a:t>
            </a:r>
          </a:p>
          <a:p>
            <a:pPr marL="914400" lvl="1" indent="-457200">
              <a:spcBef>
                <a:spcPct val="90000"/>
              </a:spcBef>
              <a:buClr>
                <a:schemeClr val="tx1"/>
              </a:buClr>
              <a:buFont typeface="HYGothic-Extra" pitchFamily="18" charset="-127"/>
              <a:buAutoNum type="alphaLcPeriod"/>
            </a:pPr>
            <a:r>
              <a:rPr lang="en-CA" altLang="en-US" sz="3000" dirty="0"/>
              <a:t>the breakeven point.</a:t>
            </a:r>
            <a:endParaRPr lang="en-US" altLang="en-US" sz="3000" dirty="0"/>
          </a:p>
          <a:p>
            <a:endParaRPr lang="en-US" dirty="0"/>
          </a:p>
        </p:txBody>
      </p:sp>
    </p:spTree>
    <p:extLst>
      <p:ext uri="{BB962C8B-B14F-4D97-AF65-F5344CB8AC3E}">
        <p14:creationId xmlns:p14="http://schemas.microsoft.com/office/powerpoint/2010/main" val="42523861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5F92D-5C64-413F-80B3-AEEFD1DCDF52}"/>
              </a:ext>
            </a:extLst>
          </p:cNvPr>
          <p:cNvSpPr>
            <a:spLocks noGrp="1"/>
          </p:cNvSpPr>
          <p:nvPr>
            <p:ph type="title"/>
          </p:nvPr>
        </p:nvSpPr>
        <p:spPr/>
        <p:txBody>
          <a:bodyPr/>
          <a:lstStyle/>
          <a:p>
            <a:r>
              <a:rPr lang="en-US" altLang="en-US" dirty="0"/>
              <a:t>Sales Mix</a:t>
            </a:r>
            <a:endParaRPr lang="en-US" dirty="0"/>
          </a:p>
        </p:txBody>
      </p:sp>
      <p:sp>
        <p:nvSpPr>
          <p:cNvPr id="3" name="Content Placeholder 2">
            <a:extLst>
              <a:ext uri="{FF2B5EF4-FFF2-40B4-BE49-F238E27FC236}">
                <a16:creationId xmlns:a16="http://schemas.microsoft.com/office/drawing/2014/main" id="{E5D2159A-FE80-4BD0-8E44-FC86EAE5D542}"/>
              </a:ext>
            </a:extLst>
          </p:cNvPr>
          <p:cNvSpPr>
            <a:spLocks noGrp="1"/>
          </p:cNvSpPr>
          <p:nvPr>
            <p:ph sz="quarter" idx="10"/>
          </p:nvPr>
        </p:nvSpPr>
        <p:spPr>
          <a:xfrm>
            <a:off x="320040" y="1528064"/>
            <a:ext cx="8961120" cy="5101336"/>
          </a:xfrm>
        </p:spPr>
        <p:txBody>
          <a:bodyPr/>
          <a:lstStyle/>
          <a:p>
            <a:pPr marL="457200" indent="-457200">
              <a:lnSpc>
                <a:spcPct val="150000"/>
              </a:lnSpc>
              <a:spcBef>
                <a:spcPct val="45000"/>
              </a:spcBef>
              <a:buFont typeface="Arial" panose="020B0604020202020204" pitchFamily="34" charset="0"/>
              <a:buChar char="•"/>
            </a:pPr>
            <a:r>
              <a:rPr lang="en-US" altLang="en-US" sz="3200" dirty="0">
                <a:cs typeface="HYGothic-Extra" pitchFamily="18" charset="-127"/>
              </a:rPr>
              <a:t>Companies often sell more than one product</a:t>
            </a:r>
          </a:p>
          <a:p>
            <a:pPr marL="457200" indent="-457200">
              <a:lnSpc>
                <a:spcPct val="150000"/>
              </a:lnSpc>
              <a:spcBef>
                <a:spcPct val="45000"/>
              </a:spcBef>
              <a:buFont typeface="Arial" panose="020B0604020202020204" pitchFamily="34" charset="0"/>
              <a:buChar char="•"/>
            </a:pPr>
            <a:r>
              <a:rPr lang="en-US" altLang="en-US" sz="3200" dirty="0">
                <a:cs typeface="HYGothic-Extra" pitchFamily="18" charset="-127"/>
              </a:rPr>
              <a:t>Critical decision: what mix of products to sell</a:t>
            </a:r>
          </a:p>
          <a:p>
            <a:pPr marL="457200" indent="-457200">
              <a:lnSpc>
                <a:spcPct val="150000"/>
              </a:lnSpc>
              <a:spcBef>
                <a:spcPct val="45000"/>
              </a:spcBef>
              <a:buFont typeface="Arial" panose="020B0604020202020204" pitchFamily="34" charset="0"/>
              <a:buChar char="•"/>
            </a:pPr>
            <a:r>
              <a:rPr lang="en-US" altLang="en-US" sz="3200" dirty="0">
                <a:cs typeface="HYGothic-Extra" pitchFamily="18" charset="-127"/>
              </a:rPr>
              <a:t>Relative percentage in which each product is sold when more than one product is sold</a:t>
            </a:r>
          </a:p>
          <a:p>
            <a:pPr marL="457200" indent="-457200">
              <a:lnSpc>
                <a:spcPct val="150000"/>
              </a:lnSpc>
              <a:spcBef>
                <a:spcPct val="45000"/>
              </a:spcBef>
              <a:buFont typeface="Arial" panose="020B0604020202020204" pitchFamily="34" charset="0"/>
              <a:buChar char="•"/>
            </a:pPr>
            <a:r>
              <a:rPr lang="en-US" altLang="en-US" sz="3200" dirty="0">
                <a:cs typeface="HYGothic-Extra" pitchFamily="18" charset="-127"/>
              </a:rPr>
              <a:t>Important because different products have substantially different contribution margins</a:t>
            </a:r>
          </a:p>
          <a:p>
            <a:pPr marL="457200" indent="-457200">
              <a:buFont typeface="Wingdings" panose="05000000000000000000" pitchFamily="2" charset="2"/>
              <a:buChar char="Ø"/>
            </a:pPr>
            <a:endParaRPr lang="en-US" dirty="0"/>
          </a:p>
        </p:txBody>
      </p:sp>
    </p:spTree>
    <p:extLst>
      <p:ext uri="{BB962C8B-B14F-4D97-AF65-F5344CB8AC3E}">
        <p14:creationId xmlns:p14="http://schemas.microsoft.com/office/powerpoint/2010/main" val="24076553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Diagram shows the formula for the weighted-average unit contribution margin of weighted-average where DVD players (200 dollars unit contribution margin multiplied by the sales mix percentage of 0.75) plus TVs (500 dollars unit contribution margin multiplied by the sales mix percentage of 0.25) equals the weighted-average unit contribution margin (275 dollars).">
            <a:extLst>
              <a:ext uri="{FF2B5EF4-FFF2-40B4-BE49-F238E27FC236}">
                <a16:creationId xmlns:a16="http://schemas.microsoft.com/office/drawing/2014/main" id="{C11D1081-4699-4902-B920-2EA3A92A2545}"/>
              </a:ext>
            </a:extLst>
          </p:cNvPr>
          <p:cNvSpPr>
            <a:spLocks noGrp="1"/>
          </p:cNvSpPr>
          <p:nvPr>
            <p:ph type="title"/>
          </p:nvPr>
        </p:nvSpPr>
        <p:spPr/>
        <p:txBody>
          <a:bodyPr>
            <a:normAutofit fontScale="90000"/>
          </a:bodyPr>
          <a:lstStyle/>
          <a:p>
            <a:r>
              <a:rPr lang="en-US" altLang="en-US" dirty="0"/>
              <a:t>Sales Mix</a:t>
            </a:r>
            <a:br>
              <a:rPr lang="en-US" altLang="en-US" sz="5400" dirty="0"/>
            </a:br>
            <a:r>
              <a:rPr lang="en-US" altLang="en-US" dirty="0">
                <a:solidFill>
                  <a:srgbClr val="FF0000"/>
                </a:solidFill>
              </a:rPr>
              <a:t>Break-Even Sales In Units </a:t>
            </a:r>
            <a:r>
              <a:rPr lang="en-US" altLang="en-US" sz="3200" dirty="0">
                <a:solidFill>
                  <a:srgbClr val="FF0000"/>
                </a:solidFill>
              </a:rPr>
              <a:t>(1 of 2)</a:t>
            </a:r>
            <a:endParaRPr lang="en-US" sz="3200" dirty="0"/>
          </a:p>
        </p:txBody>
      </p:sp>
      <p:sp>
        <p:nvSpPr>
          <p:cNvPr id="5" name="Content Placeholder 4" descr="Diagram shows the formula for the weighted-average unit contribution margin of weighted-average where DVD players (200 dollars unit contribution margin multiplied by the sales mix percentage of 0.75) plus TVs (500 dollars unit contribution margin multiplied by the sales mix percentage of 0.25) equals the weighted-average unit contribution margin (275 dollars).">
            <a:extLst>
              <a:ext uri="{FF2B5EF4-FFF2-40B4-BE49-F238E27FC236}">
                <a16:creationId xmlns:a16="http://schemas.microsoft.com/office/drawing/2014/main" id="{A8998BB8-BEC7-4E89-813D-841C828C39A7}"/>
              </a:ext>
            </a:extLst>
          </p:cNvPr>
          <p:cNvSpPr>
            <a:spLocks noGrp="1"/>
          </p:cNvSpPr>
          <p:nvPr>
            <p:ph sz="quarter" idx="17"/>
          </p:nvPr>
        </p:nvSpPr>
        <p:spPr>
          <a:xfrm>
            <a:off x="354517" y="2320835"/>
            <a:ext cx="8961120" cy="1419333"/>
          </a:xfrm>
        </p:spPr>
        <p:txBody>
          <a:bodyPr/>
          <a:lstStyle/>
          <a:p>
            <a:r>
              <a:rPr lang="en-US" altLang="en-US" b="1" dirty="0">
                <a:cs typeface="HYGothic-Extra" pitchFamily="18" charset="-127"/>
              </a:rPr>
              <a:t>Steps for a mix of two or more products: </a:t>
            </a:r>
          </a:p>
          <a:p>
            <a:r>
              <a:rPr lang="en-US" altLang="en-US" b="1" dirty="0">
                <a:solidFill>
                  <a:srgbClr val="FF0000"/>
                </a:solidFill>
                <a:latin typeface="Calibri" panose="020F0502020204030204" pitchFamily="34" charset="0"/>
                <a:ea typeface="HYGothic-Extra" pitchFamily="18" charset="-127"/>
              </a:rPr>
              <a:t>Step 1: </a:t>
            </a:r>
            <a:r>
              <a:rPr lang="en-US" altLang="en-US" dirty="0">
                <a:solidFill>
                  <a:srgbClr val="002060"/>
                </a:solidFill>
                <a:latin typeface="Calibri" panose="020F0502020204030204" pitchFamily="34" charset="0"/>
                <a:ea typeface="HYGothic-Extra" pitchFamily="18" charset="-127"/>
              </a:rPr>
              <a:t>Calculate the </a:t>
            </a:r>
            <a:r>
              <a:rPr lang="en-US" altLang="en-US" dirty="0">
                <a:solidFill>
                  <a:srgbClr val="C00000"/>
                </a:solidFill>
                <a:latin typeface="Calibri" panose="020F0502020204030204" pitchFamily="34" charset="0"/>
                <a:ea typeface="HYGothic-Extra" pitchFamily="18" charset="-127"/>
              </a:rPr>
              <a:t>weighted-average unit contribution margin </a:t>
            </a:r>
            <a:r>
              <a:rPr lang="en-US" altLang="en-US" dirty="0">
                <a:solidFill>
                  <a:srgbClr val="002060"/>
                </a:solidFill>
                <a:latin typeface="Calibri" panose="020F0502020204030204" pitchFamily="34" charset="0"/>
                <a:ea typeface="HYGothic-Extra" pitchFamily="18" charset="-127"/>
              </a:rPr>
              <a:t>of all the products:</a:t>
            </a:r>
          </a:p>
          <a:p>
            <a:endParaRPr lang="en-US" dirty="0"/>
          </a:p>
        </p:txBody>
      </p:sp>
      <p:pic>
        <p:nvPicPr>
          <p:cNvPr id="8" name="Content Placeholder 7" descr="Diagram shows the formula for the weighted-average unit contribution margin of weighted-average where DVD players (200 dollars unit contribution margin multiplied by the sales mix percentage of 0.75) plus TVs (500 dollars unit contribution margin multiplied by the sales mix percentage of 0.25) equals the weighted-average unit contribution margin (275 dollars).">
            <a:extLst>
              <a:ext uri="{FF2B5EF4-FFF2-40B4-BE49-F238E27FC236}">
                <a16:creationId xmlns:a16="http://schemas.microsoft.com/office/drawing/2014/main" id="{6414E041-34F5-439C-9DE0-9C11A0DE91BF}"/>
              </a:ext>
            </a:extLst>
          </p:cNvPr>
          <p:cNvPicPr>
            <a:picLocks noGrp="1" noChangeAspect="1"/>
          </p:cNvPicPr>
          <p:nvPr>
            <p:ph sz="quarter" idx="16"/>
          </p:nvPr>
        </p:nvPicPr>
        <p:blipFill>
          <a:blip r:embed="rId2"/>
          <a:stretch>
            <a:fillRect/>
          </a:stretch>
        </p:blipFill>
        <p:spPr>
          <a:xfrm>
            <a:off x="354199" y="4198069"/>
            <a:ext cx="8961438" cy="1405195"/>
          </a:xfrm>
          <a:prstGeom prst="rect">
            <a:avLst/>
          </a:prstGeom>
        </p:spPr>
      </p:pic>
      <p:sp>
        <p:nvSpPr>
          <p:cNvPr id="4" name="Content Placeholder 3" descr="Diagram shows the formula for the weighted-average unit contribution margin of weighted-average where DVD players (200 dollars unit contribution margin multiplied by the sales mix percentage of 0.75) plus TVs (500 dollars unit contribution margin multiplied by the sales mix percentage of 0.25) equals the weighted-average unit contribution margin (275 dollars).">
            <a:extLst>
              <a:ext uri="{FF2B5EF4-FFF2-40B4-BE49-F238E27FC236}">
                <a16:creationId xmlns:a16="http://schemas.microsoft.com/office/drawing/2014/main" id="{FF5AC2EB-B7ED-4E45-9782-CDE2B701577E}"/>
              </a:ext>
            </a:extLst>
          </p:cNvPr>
          <p:cNvSpPr>
            <a:spLocks noGrp="1"/>
          </p:cNvSpPr>
          <p:nvPr>
            <p:ph sz="quarter" idx="15"/>
          </p:nvPr>
        </p:nvSpPr>
        <p:spPr>
          <a:xfrm>
            <a:off x="319881" y="5758841"/>
            <a:ext cx="8961120" cy="453813"/>
          </a:xfrm>
        </p:spPr>
        <p:txBody>
          <a:bodyPr/>
          <a:lstStyle/>
          <a:p>
            <a:r>
              <a:rPr lang="en-US" dirty="0"/>
              <a:t>Weighted-average unit contribution margin</a:t>
            </a:r>
          </a:p>
        </p:txBody>
      </p:sp>
    </p:spTree>
    <p:extLst>
      <p:ext uri="{BB962C8B-B14F-4D97-AF65-F5344CB8AC3E}">
        <p14:creationId xmlns:p14="http://schemas.microsoft.com/office/powerpoint/2010/main" val="1028932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D1081-4699-4902-B920-2EA3A92A2545}"/>
              </a:ext>
            </a:extLst>
          </p:cNvPr>
          <p:cNvSpPr>
            <a:spLocks noGrp="1"/>
          </p:cNvSpPr>
          <p:nvPr>
            <p:ph type="title"/>
          </p:nvPr>
        </p:nvSpPr>
        <p:spPr/>
        <p:txBody>
          <a:bodyPr>
            <a:normAutofit fontScale="90000"/>
          </a:bodyPr>
          <a:lstStyle/>
          <a:p>
            <a:r>
              <a:rPr lang="en-US" altLang="en-US" dirty="0"/>
              <a:t>Sales Mix</a:t>
            </a:r>
            <a:br>
              <a:rPr lang="en-US" altLang="en-US" sz="5400" dirty="0"/>
            </a:br>
            <a:r>
              <a:rPr lang="en-US" altLang="en-US" dirty="0">
                <a:solidFill>
                  <a:srgbClr val="FF0000"/>
                </a:solidFill>
              </a:rPr>
              <a:t>Break-Even Sales In Units </a:t>
            </a:r>
            <a:r>
              <a:rPr lang="en-US" altLang="en-US" sz="3200" dirty="0">
                <a:solidFill>
                  <a:srgbClr val="FF0000"/>
                </a:solidFill>
              </a:rPr>
              <a:t>(2 of 2)</a:t>
            </a:r>
            <a:endParaRPr lang="en-US" sz="3200" dirty="0"/>
          </a:p>
        </p:txBody>
      </p:sp>
      <p:sp>
        <p:nvSpPr>
          <p:cNvPr id="5" name="Content Placeholder 4">
            <a:extLst>
              <a:ext uri="{FF2B5EF4-FFF2-40B4-BE49-F238E27FC236}">
                <a16:creationId xmlns:a16="http://schemas.microsoft.com/office/drawing/2014/main" id="{A8998BB8-BEC7-4E89-813D-841C828C39A7}"/>
              </a:ext>
            </a:extLst>
          </p:cNvPr>
          <p:cNvSpPr>
            <a:spLocks noGrp="1"/>
          </p:cNvSpPr>
          <p:nvPr>
            <p:ph sz="quarter" idx="17"/>
          </p:nvPr>
        </p:nvSpPr>
        <p:spPr>
          <a:xfrm>
            <a:off x="354517" y="2320835"/>
            <a:ext cx="8961120" cy="1419333"/>
          </a:xfrm>
        </p:spPr>
        <p:txBody>
          <a:bodyPr/>
          <a:lstStyle/>
          <a:p>
            <a:r>
              <a:rPr lang="en-US" altLang="en-US" b="1" dirty="0">
                <a:cs typeface="HYGothic-Extra" pitchFamily="18" charset="-127"/>
              </a:rPr>
              <a:t>Steps for a mix of two or more products: </a:t>
            </a:r>
          </a:p>
          <a:p>
            <a:pPr marL="0" lvl="1" indent="0">
              <a:buNone/>
            </a:pPr>
            <a:r>
              <a:rPr lang="en-US" altLang="en-US" sz="3200" b="1" dirty="0">
                <a:solidFill>
                  <a:srgbClr val="FF0000"/>
                </a:solidFill>
                <a:latin typeface="Calibri" panose="020F0502020204030204" pitchFamily="34" charset="0"/>
                <a:ea typeface="HYGothic-Extra" pitchFamily="18" charset="-127"/>
              </a:rPr>
              <a:t>Step 2</a:t>
            </a:r>
            <a:r>
              <a:rPr lang="en-US" altLang="en-US" sz="3200" dirty="0">
                <a:solidFill>
                  <a:srgbClr val="FF0000"/>
                </a:solidFill>
                <a:latin typeface="Calibri" panose="020F0502020204030204" pitchFamily="34" charset="0"/>
                <a:ea typeface="HYGothic-Extra" pitchFamily="18" charset="-127"/>
              </a:rPr>
              <a:t>:</a:t>
            </a:r>
            <a:r>
              <a:rPr lang="en-US" altLang="en-US" sz="3200" dirty="0">
                <a:solidFill>
                  <a:srgbClr val="002060"/>
                </a:solidFill>
                <a:latin typeface="Calibri" panose="020F0502020204030204" pitchFamily="34" charset="0"/>
                <a:ea typeface="HYGothic-Extra" pitchFamily="18" charset="-127"/>
              </a:rPr>
              <a:t> Calculate the </a:t>
            </a:r>
            <a:r>
              <a:rPr lang="en-US" altLang="en-US" sz="3200" dirty="0">
                <a:solidFill>
                  <a:srgbClr val="C00000"/>
                </a:solidFill>
                <a:latin typeface="Calibri" panose="020F0502020204030204" pitchFamily="34" charset="0"/>
                <a:ea typeface="HYGothic-Extra" pitchFamily="18" charset="-127"/>
              </a:rPr>
              <a:t>break-even point in units:</a:t>
            </a:r>
            <a:endParaRPr lang="en-CA" altLang="en-US" sz="3200" dirty="0">
              <a:latin typeface="Calibri" panose="020F0502020204030204" pitchFamily="34" charset="0"/>
              <a:ea typeface="HYGothic-Extra" pitchFamily="18" charset="-127"/>
            </a:endParaRPr>
          </a:p>
          <a:p>
            <a:endParaRPr lang="en-US" dirty="0"/>
          </a:p>
        </p:txBody>
      </p:sp>
      <p:pic>
        <p:nvPicPr>
          <p:cNvPr id="10" name="Content Placeholder 9" descr="Diagram shows the formula for break-even point in units where fixed costs (275,000 dollars) divided by weighted-average unit contribution margin (275 dollars) equals the break-even point in units (1,000 units).">
            <a:extLst>
              <a:ext uri="{FF2B5EF4-FFF2-40B4-BE49-F238E27FC236}">
                <a16:creationId xmlns:a16="http://schemas.microsoft.com/office/drawing/2014/main" id="{4377A174-A6FD-4F70-8A0F-647B0CFFFF2C}"/>
              </a:ext>
            </a:extLst>
          </p:cNvPr>
          <p:cNvPicPr>
            <a:picLocks noGrp="1" noChangeAspect="1"/>
          </p:cNvPicPr>
          <p:nvPr>
            <p:ph sz="quarter" idx="16"/>
          </p:nvPr>
        </p:nvPicPr>
        <p:blipFill>
          <a:blip r:embed="rId2"/>
          <a:stretch>
            <a:fillRect/>
          </a:stretch>
        </p:blipFill>
        <p:spPr>
          <a:xfrm>
            <a:off x="909638" y="3883025"/>
            <a:ext cx="7781925" cy="1419225"/>
          </a:xfrm>
          <a:prstGeom prst="rect">
            <a:avLst/>
          </a:prstGeom>
        </p:spPr>
      </p:pic>
      <p:sp>
        <p:nvSpPr>
          <p:cNvPr id="4" name="Content Placeholder 3">
            <a:extLst>
              <a:ext uri="{FF2B5EF4-FFF2-40B4-BE49-F238E27FC236}">
                <a16:creationId xmlns:a16="http://schemas.microsoft.com/office/drawing/2014/main" id="{FF5AC2EB-B7ED-4E45-9782-CDE2B701577E}"/>
              </a:ext>
            </a:extLst>
          </p:cNvPr>
          <p:cNvSpPr>
            <a:spLocks noGrp="1"/>
          </p:cNvSpPr>
          <p:nvPr>
            <p:ph sz="quarter" idx="15"/>
          </p:nvPr>
        </p:nvSpPr>
        <p:spPr>
          <a:xfrm>
            <a:off x="320040" y="5563659"/>
            <a:ext cx="8961120" cy="453813"/>
          </a:xfrm>
        </p:spPr>
        <p:txBody>
          <a:bodyPr/>
          <a:lstStyle/>
          <a:p>
            <a:r>
              <a:rPr lang="en-US" dirty="0"/>
              <a:t>Break-even points in units</a:t>
            </a:r>
          </a:p>
        </p:txBody>
      </p:sp>
    </p:spTree>
    <p:extLst>
      <p:ext uri="{BB962C8B-B14F-4D97-AF65-F5344CB8AC3E}">
        <p14:creationId xmlns:p14="http://schemas.microsoft.com/office/powerpoint/2010/main" val="9198553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2DA46-C878-4FCC-8381-1EC2FA881593}"/>
              </a:ext>
            </a:extLst>
          </p:cNvPr>
          <p:cNvSpPr>
            <a:spLocks noGrp="1"/>
          </p:cNvSpPr>
          <p:nvPr>
            <p:ph type="title"/>
          </p:nvPr>
        </p:nvSpPr>
        <p:spPr/>
        <p:txBody>
          <a:bodyPr>
            <a:normAutofit fontScale="90000"/>
          </a:bodyPr>
          <a:lstStyle/>
          <a:p>
            <a:r>
              <a:rPr lang="en-US" altLang="en-US" dirty="0"/>
              <a:t>Sales Mix</a:t>
            </a:r>
            <a:br>
              <a:rPr lang="en-US" altLang="en-US" sz="5400" dirty="0"/>
            </a:br>
            <a:r>
              <a:rPr lang="en-US" altLang="en-US" dirty="0">
                <a:solidFill>
                  <a:srgbClr val="FF0000"/>
                </a:solidFill>
              </a:rPr>
              <a:t>Break-Even Sales In Units – Example </a:t>
            </a:r>
            <a:r>
              <a:rPr lang="en-US" altLang="en-US" sz="3200" dirty="0">
                <a:solidFill>
                  <a:srgbClr val="FF0000"/>
                </a:solidFill>
              </a:rPr>
              <a:t>(1 of 4)</a:t>
            </a:r>
            <a:endParaRPr lang="en-US" sz="3200" dirty="0"/>
          </a:p>
        </p:txBody>
      </p:sp>
      <p:sp>
        <p:nvSpPr>
          <p:cNvPr id="5" name="Content Placeholder 4">
            <a:extLst>
              <a:ext uri="{FF2B5EF4-FFF2-40B4-BE49-F238E27FC236}">
                <a16:creationId xmlns:a16="http://schemas.microsoft.com/office/drawing/2014/main" id="{52B4B436-13A1-45A9-A323-CDA98FB54A3E}"/>
              </a:ext>
            </a:extLst>
          </p:cNvPr>
          <p:cNvSpPr>
            <a:spLocks noGrp="1"/>
          </p:cNvSpPr>
          <p:nvPr>
            <p:ph sz="quarter" idx="17"/>
          </p:nvPr>
        </p:nvSpPr>
        <p:spPr>
          <a:xfrm>
            <a:off x="320040" y="2209800"/>
            <a:ext cx="8961120" cy="1541774"/>
          </a:xfrm>
        </p:spPr>
        <p:txBody>
          <a:bodyPr/>
          <a:lstStyle/>
          <a:p>
            <a:pPr>
              <a:spcBef>
                <a:spcPct val="35000"/>
              </a:spcBef>
              <a:buClr>
                <a:srgbClr val="FF0000"/>
              </a:buClr>
            </a:pPr>
            <a:r>
              <a:rPr lang="en-US" altLang="en-US" sz="2800" b="1" dirty="0">
                <a:latin typeface="+mn-lt"/>
                <a:cs typeface="HYGothic-Extra" pitchFamily="18" charset="-127"/>
              </a:rPr>
              <a:t>Vargo Video Basic Data</a:t>
            </a:r>
          </a:p>
          <a:p>
            <a:pPr marL="465138" lvl="1" indent="-465138">
              <a:buClr>
                <a:schemeClr val="accent2"/>
              </a:buClr>
              <a:buFont typeface="Arial" panose="020B0604020202020204" pitchFamily="34" charset="0"/>
              <a:buChar char="•"/>
            </a:pPr>
            <a:r>
              <a:rPr lang="en-US" altLang="en-US" sz="3000" dirty="0">
                <a:latin typeface="+mn-lt"/>
              </a:rPr>
              <a:t>Sells both Blu-ray DVD players and TVs </a:t>
            </a:r>
          </a:p>
          <a:p>
            <a:pPr marL="465138" lvl="1" indent="-465138">
              <a:buClr>
                <a:schemeClr val="accent2"/>
              </a:buClr>
              <a:buFont typeface="Arial" panose="020B0604020202020204" pitchFamily="34" charset="0"/>
              <a:buChar char="•"/>
            </a:pPr>
            <a:r>
              <a:rPr lang="en-US" altLang="en-US" sz="3000" dirty="0">
                <a:latin typeface="+mn-lt"/>
              </a:rPr>
              <a:t>Fixed costs of $275,000</a:t>
            </a:r>
          </a:p>
          <a:p>
            <a:endParaRPr lang="en-US" dirty="0">
              <a:latin typeface="+mn-lt"/>
            </a:endParaRPr>
          </a:p>
        </p:txBody>
      </p:sp>
      <p:pic>
        <p:nvPicPr>
          <p:cNvPr id="8" name="Content Placeholder 7" descr="The table shows data and the sales mix for two products sold by Vargo Video.  It has three columns—one for the item, one for Blu-ray DVD Players and one for TVs.  The first line shows the selling price per unit:  DVD players are 500 dollars; TVs are 1,000 dollars.  Next it shows variable cost per unit:  DVD players are 300 dollars and TVs are 500 dollars.  The difference is the contribution margin per unit:  200 dollars for DVD players and 500 dollars for TVs.  The sales mix based on units is 75 percent for DVD players and 25 percent for TVs. The final line shows that fixed costs are 275,000 dollars.">
            <a:extLst>
              <a:ext uri="{FF2B5EF4-FFF2-40B4-BE49-F238E27FC236}">
                <a16:creationId xmlns:a16="http://schemas.microsoft.com/office/drawing/2014/main" id="{DA9A4980-8B12-4ACE-AACF-EFBC5C92F1A8}"/>
              </a:ext>
            </a:extLst>
          </p:cNvPr>
          <p:cNvPicPr>
            <a:picLocks noGrp="1" noChangeAspect="1"/>
          </p:cNvPicPr>
          <p:nvPr>
            <p:ph sz="quarter" idx="16"/>
          </p:nvPr>
        </p:nvPicPr>
        <p:blipFill>
          <a:blip r:embed="rId2"/>
          <a:stretch>
            <a:fillRect/>
          </a:stretch>
        </p:blipFill>
        <p:spPr>
          <a:xfrm>
            <a:off x="319881" y="3866721"/>
            <a:ext cx="8961438" cy="2334266"/>
          </a:xfrm>
          <a:prstGeom prst="rect">
            <a:avLst/>
          </a:prstGeom>
        </p:spPr>
      </p:pic>
      <p:sp>
        <p:nvSpPr>
          <p:cNvPr id="4" name="Content Placeholder 3">
            <a:extLst>
              <a:ext uri="{FF2B5EF4-FFF2-40B4-BE49-F238E27FC236}">
                <a16:creationId xmlns:a16="http://schemas.microsoft.com/office/drawing/2014/main" id="{9676BF13-CACB-4EE2-8F75-181DD461E888}"/>
              </a:ext>
            </a:extLst>
          </p:cNvPr>
          <p:cNvSpPr>
            <a:spLocks noGrp="1"/>
          </p:cNvSpPr>
          <p:nvPr>
            <p:ph sz="quarter" idx="15"/>
          </p:nvPr>
        </p:nvSpPr>
        <p:spPr/>
        <p:txBody>
          <a:bodyPr/>
          <a:lstStyle/>
          <a:p>
            <a:r>
              <a:rPr lang="en-US" dirty="0"/>
              <a:t>Per-unit data—sales mix</a:t>
            </a:r>
          </a:p>
        </p:txBody>
      </p:sp>
    </p:spTree>
    <p:extLst>
      <p:ext uri="{BB962C8B-B14F-4D97-AF65-F5344CB8AC3E}">
        <p14:creationId xmlns:p14="http://schemas.microsoft.com/office/powerpoint/2010/main" val="30168979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CEA2D-B9CC-4BB9-B273-3A12E07089FE}"/>
              </a:ext>
            </a:extLst>
          </p:cNvPr>
          <p:cNvSpPr>
            <a:spLocks noGrp="1"/>
          </p:cNvSpPr>
          <p:nvPr>
            <p:ph type="title"/>
          </p:nvPr>
        </p:nvSpPr>
        <p:spPr/>
        <p:txBody>
          <a:bodyPr>
            <a:normAutofit fontScale="90000"/>
          </a:bodyPr>
          <a:lstStyle/>
          <a:p>
            <a:r>
              <a:rPr lang="en-US" altLang="en-US" dirty="0"/>
              <a:t>Sales Mix</a:t>
            </a:r>
            <a:br>
              <a:rPr lang="en-US" altLang="en-US" sz="5400" dirty="0"/>
            </a:br>
            <a:r>
              <a:rPr lang="en-US" altLang="en-US" dirty="0">
                <a:solidFill>
                  <a:srgbClr val="FF0000"/>
                </a:solidFill>
              </a:rPr>
              <a:t>Break-Even Sales In Units – Example </a:t>
            </a:r>
            <a:r>
              <a:rPr lang="en-US" altLang="en-US" sz="3200" dirty="0">
                <a:solidFill>
                  <a:srgbClr val="FF0000"/>
                </a:solidFill>
              </a:rPr>
              <a:t>(2 of 4)</a:t>
            </a:r>
            <a:endParaRPr lang="en-US" dirty="0"/>
          </a:p>
        </p:txBody>
      </p:sp>
      <p:sp>
        <p:nvSpPr>
          <p:cNvPr id="5" name="Content Placeholder 4">
            <a:extLst>
              <a:ext uri="{FF2B5EF4-FFF2-40B4-BE49-F238E27FC236}">
                <a16:creationId xmlns:a16="http://schemas.microsoft.com/office/drawing/2014/main" id="{8B9E6289-751A-4612-BFD8-BEE89BB52793}"/>
              </a:ext>
            </a:extLst>
          </p:cNvPr>
          <p:cNvSpPr>
            <a:spLocks noGrp="1"/>
          </p:cNvSpPr>
          <p:nvPr>
            <p:ph sz="quarter" idx="17"/>
          </p:nvPr>
        </p:nvSpPr>
        <p:spPr>
          <a:xfrm>
            <a:off x="320040" y="2217048"/>
            <a:ext cx="8961120" cy="1419333"/>
          </a:xfrm>
        </p:spPr>
        <p:txBody>
          <a:bodyPr/>
          <a:lstStyle/>
          <a:p>
            <a:pPr marL="1085850" indent="-1085850">
              <a:defRPr/>
            </a:pPr>
            <a:r>
              <a:rPr lang="en-US" dirty="0">
                <a:solidFill>
                  <a:srgbClr val="002060"/>
                </a:solidFill>
              </a:rPr>
              <a:t>Step 1: Determine </a:t>
            </a:r>
            <a:r>
              <a:rPr lang="en-US" dirty="0">
                <a:solidFill>
                  <a:srgbClr val="C00000"/>
                </a:solidFill>
              </a:rPr>
              <a:t>weighted-average unit contribution margin </a:t>
            </a:r>
            <a:r>
              <a:rPr lang="en-US" dirty="0">
                <a:solidFill>
                  <a:srgbClr val="002060"/>
                </a:solidFill>
              </a:rPr>
              <a:t>for the sales mix of 75 percent DVDs and 25 percent TVs:</a:t>
            </a:r>
            <a:endParaRPr lang="en-US" dirty="0"/>
          </a:p>
        </p:txBody>
      </p:sp>
      <p:pic>
        <p:nvPicPr>
          <p:cNvPr id="8" name="Content Placeholder 7" descr="Diagram shows the calculation of the weighted-average unit contribution margin of weighted-average where DVD players (200 dollars multiplied by 0.75) plus TVs (500 dollars multiplied by 0.25) equals weighted-average unit contribution margin (275 dollars).">
            <a:extLst>
              <a:ext uri="{FF2B5EF4-FFF2-40B4-BE49-F238E27FC236}">
                <a16:creationId xmlns:a16="http://schemas.microsoft.com/office/drawing/2014/main" id="{2BD6B9F1-368D-418C-A039-F0261CBD9813}"/>
              </a:ext>
            </a:extLst>
          </p:cNvPr>
          <p:cNvPicPr>
            <a:picLocks noGrp="1" noChangeAspect="1"/>
          </p:cNvPicPr>
          <p:nvPr>
            <p:ph sz="quarter" idx="16"/>
          </p:nvPr>
        </p:nvPicPr>
        <p:blipFill>
          <a:blip r:embed="rId2"/>
          <a:stretch>
            <a:fillRect/>
          </a:stretch>
        </p:blipFill>
        <p:spPr>
          <a:xfrm>
            <a:off x="320040" y="4138823"/>
            <a:ext cx="8961438" cy="1405195"/>
          </a:xfrm>
          <a:prstGeom prst="rect">
            <a:avLst/>
          </a:prstGeom>
        </p:spPr>
      </p:pic>
      <p:sp>
        <p:nvSpPr>
          <p:cNvPr id="4" name="Content Placeholder 3">
            <a:extLst>
              <a:ext uri="{FF2B5EF4-FFF2-40B4-BE49-F238E27FC236}">
                <a16:creationId xmlns:a16="http://schemas.microsoft.com/office/drawing/2014/main" id="{A103AE4D-71AC-4EE9-906E-2F61AE00FD7C}"/>
              </a:ext>
            </a:extLst>
          </p:cNvPr>
          <p:cNvSpPr>
            <a:spLocks noGrp="1"/>
          </p:cNvSpPr>
          <p:nvPr>
            <p:ph sz="quarter" idx="15"/>
          </p:nvPr>
        </p:nvSpPr>
        <p:spPr>
          <a:xfrm>
            <a:off x="320040" y="5607564"/>
            <a:ext cx="8961120" cy="453813"/>
          </a:xfrm>
        </p:spPr>
        <p:txBody>
          <a:bodyPr/>
          <a:lstStyle/>
          <a:p>
            <a:r>
              <a:rPr lang="en-US" dirty="0"/>
              <a:t>Weighted-average unit contribution margin</a:t>
            </a:r>
          </a:p>
        </p:txBody>
      </p:sp>
    </p:spTree>
    <p:extLst>
      <p:ext uri="{BB962C8B-B14F-4D97-AF65-F5344CB8AC3E}">
        <p14:creationId xmlns:p14="http://schemas.microsoft.com/office/powerpoint/2010/main" val="13033112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CEA2D-B9CC-4BB9-B273-3A12E07089FE}"/>
              </a:ext>
            </a:extLst>
          </p:cNvPr>
          <p:cNvSpPr>
            <a:spLocks noGrp="1"/>
          </p:cNvSpPr>
          <p:nvPr>
            <p:ph type="title"/>
          </p:nvPr>
        </p:nvSpPr>
        <p:spPr/>
        <p:txBody>
          <a:bodyPr>
            <a:normAutofit fontScale="90000"/>
          </a:bodyPr>
          <a:lstStyle/>
          <a:p>
            <a:r>
              <a:rPr lang="en-US" altLang="en-US" dirty="0"/>
              <a:t>Sales Mix</a:t>
            </a:r>
            <a:br>
              <a:rPr lang="en-US" altLang="en-US" sz="5400" dirty="0"/>
            </a:br>
            <a:r>
              <a:rPr lang="en-US" altLang="en-US" dirty="0">
                <a:solidFill>
                  <a:srgbClr val="FF0000"/>
                </a:solidFill>
              </a:rPr>
              <a:t>Break-Even Sales In Units – Example </a:t>
            </a:r>
            <a:r>
              <a:rPr lang="en-US" altLang="en-US" sz="3200" dirty="0">
                <a:solidFill>
                  <a:srgbClr val="FF0000"/>
                </a:solidFill>
              </a:rPr>
              <a:t>(3 of 4)</a:t>
            </a:r>
            <a:endParaRPr lang="en-US" dirty="0"/>
          </a:p>
        </p:txBody>
      </p:sp>
      <p:sp>
        <p:nvSpPr>
          <p:cNvPr id="5" name="Content Placeholder 4">
            <a:extLst>
              <a:ext uri="{FF2B5EF4-FFF2-40B4-BE49-F238E27FC236}">
                <a16:creationId xmlns:a16="http://schemas.microsoft.com/office/drawing/2014/main" id="{8B9E6289-751A-4612-BFD8-BEE89BB52793}"/>
              </a:ext>
            </a:extLst>
          </p:cNvPr>
          <p:cNvSpPr>
            <a:spLocks noGrp="1"/>
          </p:cNvSpPr>
          <p:nvPr>
            <p:ph sz="quarter" idx="17"/>
          </p:nvPr>
        </p:nvSpPr>
        <p:spPr>
          <a:xfrm>
            <a:off x="336082" y="2669002"/>
            <a:ext cx="8961120" cy="830952"/>
          </a:xfrm>
        </p:spPr>
        <p:txBody>
          <a:bodyPr/>
          <a:lstStyle/>
          <a:p>
            <a:pPr marL="457200" indent="-457200">
              <a:defRPr/>
            </a:pPr>
            <a:r>
              <a:rPr lang="en-US" dirty="0">
                <a:solidFill>
                  <a:srgbClr val="002060"/>
                </a:solidFill>
              </a:rPr>
              <a:t>Step 2: Determine the </a:t>
            </a:r>
            <a:r>
              <a:rPr lang="en-US" dirty="0">
                <a:solidFill>
                  <a:srgbClr val="C00000"/>
                </a:solidFill>
              </a:rPr>
              <a:t>break-even point in units:</a:t>
            </a:r>
          </a:p>
        </p:txBody>
      </p:sp>
      <p:pic>
        <p:nvPicPr>
          <p:cNvPr id="11" name="Content Placeholder 10" descr="Diagram shows break-even point in units where fixed costs (275,000 dollars) divided by weighted-average unit contribution margin (275 dollars) equals break-even point in units (1,000 units).">
            <a:extLst>
              <a:ext uri="{FF2B5EF4-FFF2-40B4-BE49-F238E27FC236}">
                <a16:creationId xmlns:a16="http://schemas.microsoft.com/office/drawing/2014/main" id="{343A4FEA-5819-4075-A955-2F16E86EE86D}"/>
              </a:ext>
            </a:extLst>
          </p:cNvPr>
          <p:cNvPicPr>
            <a:picLocks noGrp="1" noChangeAspect="1"/>
          </p:cNvPicPr>
          <p:nvPr>
            <p:ph sz="quarter" idx="16"/>
          </p:nvPr>
        </p:nvPicPr>
        <p:blipFill>
          <a:blip r:embed="rId2"/>
          <a:stretch>
            <a:fillRect/>
          </a:stretch>
        </p:blipFill>
        <p:spPr>
          <a:xfrm>
            <a:off x="900906" y="3883025"/>
            <a:ext cx="7781925" cy="1419225"/>
          </a:xfrm>
          <a:prstGeom prst="rect">
            <a:avLst/>
          </a:prstGeom>
        </p:spPr>
      </p:pic>
      <p:sp>
        <p:nvSpPr>
          <p:cNvPr id="4" name="Content Placeholder 3">
            <a:extLst>
              <a:ext uri="{FF2B5EF4-FFF2-40B4-BE49-F238E27FC236}">
                <a16:creationId xmlns:a16="http://schemas.microsoft.com/office/drawing/2014/main" id="{A103AE4D-71AC-4EE9-906E-2F61AE00FD7C}"/>
              </a:ext>
            </a:extLst>
          </p:cNvPr>
          <p:cNvSpPr>
            <a:spLocks noGrp="1"/>
          </p:cNvSpPr>
          <p:nvPr>
            <p:ph sz="quarter" idx="15"/>
          </p:nvPr>
        </p:nvSpPr>
        <p:spPr>
          <a:xfrm>
            <a:off x="320040" y="5607564"/>
            <a:ext cx="8961120" cy="453813"/>
          </a:xfrm>
        </p:spPr>
        <p:txBody>
          <a:bodyPr/>
          <a:lstStyle/>
          <a:p>
            <a:r>
              <a:rPr lang="en-US" dirty="0"/>
              <a:t>Break-even point in units</a:t>
            </a:r>
          </a:p>
        </p:txBody>
      </p:sp>
    </p:spTree>
    <p:extLst>
      <p:ext uri="{BB962C8B-B14F-4D97-AF65-F5344CB8AC3E}">
        <p14:creationId xmlns:p14="http://schemas.microsoft.com/office/powerpoint/2010/main" val="17559087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77A67-3CCA-4B2F-822B-805AAE597060}"/>
              </a:ext>
            </a:extLst>
          </p:cNvPr>
          <p:cNvSpPr>
            <a:spLocks noGrp="1"/>
          </p:cNvSpPr>
          <p:nvPr>
            <p:ph type="title"/>
          </p:nvPr>
        </p:nvSpPr>
        <p:spPr/>
        <p:txBody>
          <a:bodyPr>
            <a:normAutofit fontScale="90000"/>
          </a:bodyPr>
          <a:lstStyle/>
          <a:p>
            <a:r>
              <a:rPr lang="en-US" altLang="en-US" dirty="0"/>
              <a:t>Sales Mix</a:t>
            </a:r>
            <a:br>
              <a:rPr lang="en-US" altLang="en-US" sz="5400" dirty="0"/>
            </a:br>
            <a:r>
              <a:rPr lang="en-US" altLang="en-US" dirty="0">
                <a:solidFill>
                  <a:srgbClr val="FF0000"/>
                </a:solidFill>
              </a:rPr>
              <a:t>Break-Even Sales In Units – Example </a:t>
            </a:r>
            <a:r>
              <a:rPr lang="en-US" altLang="en-US" sz="3200" dirty="0">
                <a:solidFill>
                  <a:srgbClr val="FF0000"/>
                </a:solidFill>
              </a:rPr>
              <a:t>(4 of 4)</a:t>
            </a:r>
            <a:endParaRPr lang="en-US" dirty="0"/>
          </a:p>
        </p:txBody>
      </p:sp>
      <p:sp>
        <p:nvSpPr>
          <p:cNvPr id="5" name="Content Placeholder 4">
            <a:extLst>
              <a:ext uri="{FF2B5EF4-FFF2-40B4-BE49-F238E27FC236}">
                <a16:creationId xmlns:a16="http://schemas.microsoft.com/office/drawing/2014/main" id="{4A3A7784-7E86-4897-ABE2-C846FD69CEA5}"/>
              </a:ext>
            </a:extLst>
          </p:cNvPr>
          <p:cNvSpPr>
            <a:spLocks noGrp="1"/>
          </p:cNvSpPr>
          <p:nvPr>
            <p:ph sz="quarter" idx="17"/>
          </p:nvPr>
        </p:nvSpPr>
        <p:spPr>
          <a:xfrm>
            <a:off x="320040" y="1905000"/>
            <a:ext cx="8961120" cy="1447800"/>
          </a:xfrm>
        </p:spPr>
        <p:txBody>
          <a:bodyPr/>
          <a:lstStyle/>
          <a:p>
            <a:r>
              <a:rPr lang="en-US" altLang="en-US" dirty="0">
                <a:solidFill>
                  <a:srgbClr val="002060"/>
                </a:solidFill>
                <a:cs typeface="HYGothic-Extra" pitchFamily="18" charset="-127"/>
              </a:rPr>
              <a:t>Verify the number of DVDs and TVs to be sold to break-even with a sales mix of 75% DVDs, 25% TVs, and with fixed costs of $200,000:</a:t>
            </a:r>
          </a:p>
          <a:p>
            <a:endParaRPr lang="en-US" dirty="0"/>
          </a:p>
        </p:txBody>
      </p:sp>
      <p:pic>
        <p:nvPicPr>
          <p:cNvPr id="9" name="Content Placeholder 8" descr="Table shows the calculation of the total contribution margin for the two products sold at Vargo Video.  It has four columns titled (from left to right) product; unit sales; unit contribution margin; and total contribution margin.  For Blu-ray DVD players, 750 unit sales times 200 dollars unit contribution margin equals total contribution margin of $150,000.  For TVs 250 units are multiplied by 500 dollars to equal 125,000 dollars.  Total unit sales are 1,000 and total contribution margin is 275,000 dollars.">
            <a:extLst>
              <a:ext uri="{FF2B5EF4-FFF2-40B4-BE49-F238E27FC236}">
                <a16:creationId xmlns:a16="http://schemas.microsoft.com/office/drawing/2014/main" id="{14AE8362-8E07-46D0-A452-960471D85E34}"/>
              </a:ext>
            </a:extLst>
          </p:cNvPr>
          <p:cNvPicPr>
            <a:picLocks noGrp="1" noChangeAspect="1"/>
          </p:cNvPicPr>
          <p:nvPr>
            <p:ph sz="quarter" idx="16"/>
          </p:nvPr>
        </p:nvPicPr>
        <p:blipFill>
          <a:blip r:embed="rId2"/>
          <a:stretch>
            <a:fillRect/>
          </a:stretch>
        </p:blipFill>
        <p:spPr>
          <a:xfrm>
            <a:off x="347797" y="3256038"/>
            <a:ext cx="8961437" cy="1822665"/>
          </a:xfrm>
          <a:prstGeom prst="rect">
            <a:avLst/>
          </a:prstGeom>
        </p:spPr>
      </p:pic>
      <p:sp>
        <p:nvSpPr>
          <p:cNvPr id="4" name="Content Placeholder 3">
            <a:extLst>
              <a:ext uri="{FF2B5EF4-FFF2-40B4-BE49-F238E27FC236}">
                <a16:creationId xmlns:a16="http://schemas.microsoft.com/office/drawing/2014/main" id="{2F6161C9-E611-482E-81F0-234D7646964D}"/>
              </a:ext>
            </a:extLst>
          </p:cNvPr>
          <p:cNvSpPr>
            <a:spLocks noGrp="1"/>
          </p:cNvSpPr>
          <p:nvPr>
            <p:ph sz="quarter" idx="15"/>
          </p:nvPr>
        </p:nvSpPr>
        <p:spPr>
          <a:xfrm>
            <a:off x="0" y="5078703"/>
            <a:ext cx="9601200" cy="1701404"/>
          </a:xfrm>
        </p:spPr>
        <p:txBody>
          <a:bodyPr/>
          <a:lstStyle/>
          <a:p>
            <a:r>
              <a:rPr lang="en-US" altLang="en-US" sz="2200" dirty="0">
                <a:latin typeface="Calibri" panose="020F0502020204030204" pitchFamily="34" charset="0"/>
              </a:rPr>
              <a:t>Break-even proof—sales units</a:t>
            </a:r>
          </a:p>
          <a:p>
            <a:r>
              <a:rPr lang="en-US" altLang="en-US" sz="3000" b="0" dirty="0">
                <a:latin typeface="Calibri" panose="020F0502020204030204" pitchFamily="34" charset="0"/>
              </a:rPr>
              <a:t>At any level of units sold,</a:t>
            </a:r>
            <a:r>
              <a:rPr lang="en-US" altLang="en-US" sz="3000" b="0" dirty="0">
                <a:solidFill>
                  <a:schemeClr val="bg2"/>
                </a:solidFill>
                <a:latin typeface="Calibri" panose="020F0502020204030204" pitchFamily="34" charset="0"/>
              </a:rPr>
              <a:t> </a:t>
            </a:r>
            <a:r>
              <a:rPr lang="en-US" altLang="en-US" sz="3000" b="0" dirty="0">
                <a:solidFill>
                  <a:srgbClr val="C00000"/>
                </a:solidFill>
                <a:latin typeface="Calibri" panose="020F0502020204030204" pitchFamily="34" charset="0"/>
              </a:rPr>
              <a:t>operating income will be greater if more high contribution margin units are sold than low contribution margin units.</a:t>
            </a:r>
          </a:p>
          <a:p>
            <a:endParaRPr lang="en-US" sz="3000" b="0" dirty="0"/>
          </a:p>
        </p:txBody>
      </p:sp>
    </p:spTree>
    <p:extLst>
      <p:ext uri="{BB962C8B-B14F-4D97-AF65-F5344CB8AC3E}">
        <p14:creationId xmlns:p14="http://schemas.microsoft.com/office/powerpoint/2010/main" val="31039672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11176-FB3F-4EE9-8879-9BDF1F33B3A7}"/>
              </a:ext>
            </a:extLst>
          </p:cNvPr>
          <p:cNvSpPr>
            <a:spLocks noGrp="1"/>
          </p:cNvSpPr>
          <p:nvPr>
            <p:ph type="title"/>
          </p:nvPr>
        </p:nvSpPr>
        <p:spPr/>
        <p:txBody>
          <a:bodyPr>
            <a:normAutofit fontScale="90000"/>
          </a:bodyPr>
          <a:lstStyle/>
          <a:p>
            <a:r>
              <a:rPr lang="en-US" altLang="en-US" dirty="0"/>
              <a:t>Sales Mix</a:t>
            </a:r>
            <a:br>
              <a:rPr lang="en-US" altLang="en-US" sz="6600" dirty="0"/>
            </a:br>
            <a:r>
              <a:rPr lang="en-US" altLang="en-US" dirty="0">
                <a:solidFill>
                  <a:srgbClr val="FF0000"/>
                </a:solidFill>
              </a:rPr>
              <a:t>Break-Even In Sales Dollars -Example</a:t>
            </a:r>
            <a:endParaRPr lang="en-US" dirty="0"/>
          </a:p>
        </p:txBody>
      </p:sp>
      <p:sp>
        <p:nvSpPr>
          <p:cNvPr id="5" name="Content Placeholder 4">
            <a:extLst>
              <a:ext uri="{FF2B5EF4-FFF2-40B4-BE49-F238E27FC236}">
                <a16:creationId xmlns:a16="http://schemas.microsoft.com/office/drawing/2014/main" id="{6E9FD0C5-2681-4740-823D-0AB0D142F450}"/>
              </a:ext>
            </a:extLst>
          </p:cNvPr>
          <p:cNvSpPr>
            <a:spLocks noGrp="1"/>
          </p:cNvSpPr>
          <p:nvPr>
            <p:ph sz="quarter" idx="17"/>
          </p:nvPr>
        </p:nvSpPr>
        <p:spPr>
          <a:xfrm>
            <a:off x="311309" y="1711187"/>
            <a:ext cx="8961120" cy="1419333"/>
          </a:xfrm>
        </p:spPr>
        <p:txBody>
          <a:bodyPr/>
          <a:lstStyle/>
          <a:p>
            <a:pPr>
              <a:spcBef>
                <a:spcPct val="35000"/>
              </a:spcBef>
              <a:buClr>
                <a:srgbClr val="FF0000"/>
              </a:buClr>
            </a:pPr>
            <a:r>
              <a:rPr lang="en-US" altLang="en-US" sz="2800" b="1" dirty="0">
                <a:cs typeface="HYGothic-Extra" pitchFamily="18" charset="-127"/>
              </a:rPr>
              <a:t>Kale Garden Supply</a:t>
            </a:r>
          </a:p>
          <a:p>
            <a:pPr marL="914400" lvl="1" indent="-457200">
              <a:buFont typeface="Arial" panose="020B0604020202020204" pitchFamily="34" charset="0"/>
              <a:buChar char="•"/>
            </a:pPr>
            <a:r>
              <a:rPr lang="en-US" altLang="en-US" sz="2400" dirty="0"/>
              <a:t>Sells both indoor and outdoor plants</a:t>
            </a:r>
          </a:p>
          <a:p>
            <a:pPr marL="914400" lvl="1" indent="-457200">
              <a:buFont typeface="Arial" panose="020B0604020202020204" pitchFamily="34" charset="0"/>
              <a:buChar char="•"/>
            </a:pPr>
            <a:r>
              <a:rPr lang="en-US" altLang="en-US" sz="2400" dirty="0"/>
              <a:t>Fixed costs of $300,000</a:t>
            </a:r>
          </a:p>
          <a:p>
            <a:endParaRPr lang="en-US" dirty="0"/>
          </a:p>
        </p:txBody>
      </p:sp>
      <p:pic>
        <p:nvPicPr>
          <p:cNvPr id="8" name="Content Placeholder 7" descr="Table has four different sections.  The first shows a partial CVP income statement for two divisions and a total for both.  The Indoor Plant Division shows sales of 200,000 dollars less variable costs of 120,000 for a contribution margin of 80,000 dollars.  The Outdoor Plant division shows 800,000 dollars less 560,000 dollars for a contribution margin of 240,000 dollars.  The total is 1,000,000 dollars sales less 680,000 dollars in variable costs leaving a total contribution margin of 320,000 dollars.&#10;The next section shows the calculation of the sales-mix percentage, which is division sales divided by total sales.  For indoor it is 20 percent (200,000 dollars divided by 1 million dollars) and for outdoor it is 80 percent (800,000 dollars divided by 1 million dollars).&#10;The next section shows the calculation of the contribution margin ratio, which is contribution margin divided by sales.  The results are 40 percent for indoor (80,000 dollars divided by 200,000 dollars); 30 percent for Outdoor (240,000 dollars divided by 800,000 dollars); and 32 percent for the total (320,000 dollars divided by 1 million dollars in sales).&#10;The last section indicates that fixed costs are 300,000 dollars.&#10;">
            <a:extLst>
              <a:ext uri="{FF2B5EF4-FFF2-40B4-BE49-F238E27FC236}">
                <a16:creationId xmlns:a16="http://schemas.microsoft.com/office/drawing/2014/main" id="{909ADA3A-F088-46D4-89D4-0FC8E5C34ACB}"/>
              </a:ext>
            </a:extLst>
          </p:cNvPr>
          <p:cNvPicPr>
            <a:picLocks noGrp="1" noChangeAspect="1"/>
          </p:cNvPicPr>
          <p:nvPr>
            <p:ph sz="quarter" idx="16"/>
          </p:nvPr>
        </p:nvPicPr>
        <p:blipFill>
          <a:blip r:embed="rId2"/>
          <a:stretch>
            <a:fillRect/>
          </a:stretch>
        </p:blipFill>
        <p:spPr>
          <a:xfrm>
            <a:off x="1222079" y="3174368"/>
            <a:ext cx="7139580" cy="3101975"/>
          </a:xfrm>
          <a:prstGeom prst="rect">
            <a:avLst/>
          </a:prstGeom>
        </p:spPr>
      </p:pic>
      <p:sp>
        <p:nvSpPr>
          <p:cNvPr id="4" name="Content Placeholder 3">
            <a:extLst>
              <a:ext uri="{FF2B5EF4-FFF2-40B4-BE49-F238E27FC236}">
                <a16:creationId xmlns:a16="http://schemas.microsoft.com/office/drawing/2014/main" id="{3F493A0B-AC85-4FA3-8951-BEA90C8A65FA}"/>
              </a:ext>
            </a:extLst>
          </p:cNvPr>
          <p:cNvSpPr>
            <a:spLocks noGrp="1"/>
          </p:cNvSpPr>
          <p:nvPr>
            <p:ph sz="quarter" idx="15"/>
          </p:nvPr>
        </p:nvSpPr>
        <p:spPr>
          <a:xfrm>
            <a:off x="320040" y="6269288"/>
            <a:ext cx="8961120" cy="453813"/>
          </a:xfrm>
        </p:spPr>
        <p:txBody>
          <a:bodyPr/>
          <a:lstStyle/>
          <a:p>
            <a:r>
              <a:rPr lang="en-US" dirty="0"/>
              <a:t>Cost-value-profit data for Kale Garden Supply</a:t>
            </a:r>
          </a:p>
        </p:txBody>
      </p:sp>
    </p:spTree>
    <p:extLst>
      <p:ext uri="{BB962C8B-B14F-4D97-AF65-F5344CB8AC3E}">
        <p14:creationId xmlns:p14="http://schemas.microsoft.com/office/powerpoint/2010/main" val="19673396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C9F38-2EC0-43AF-A22A-6E6F502BF41E}"/>
              </a:ext>
            </a:extLst>
          </p:cNvPr>
          <p:cNvSpPr>
            <a:spLocks noGrp="1"/>
          </p:cNvSpPr>
          <p:nvPr>
            <p:ph type="title"/>
          </p:nvPr>
        </p:nvSpPr>
        <p:spPr/>
        <p:txBody>
          <a:bodyPr>
            <a:normAutofit fontScale="90000"/>
          </a:bodyPr>
          <a:lstStyle/>
          <a:p>
            <a:r>
              <a:rPr lang="en-US" altLang="en-US" dirty="0"/>
              <a:t>Sales Mix</a:t>
            </a:r>
            <a:br>
              <a:rPr lang="en-US" altLang="en-US" dirty="0"/>
            </a:br>
            <a:r>
              <a:rPr lang="en-US" altLang="en-US" sz="3800" dirty="0">
                <a:solidFill>
                  <a:srgbClr val="FF0000"/>
                </a:solidFill>
              </a:rPr>
              <a:t>Break-Even Sales in Units – Example </a:t>
            </a:r>
            <a:r>
              <a:rPr lang="en-US" altLang="en-US" sz="3200" dirty="0">
                <a:solidFill>
                  <a:srgbClr val="FF0000"/>
                </a:solidFill>
              </a:rPr>
              <a:t>(1 of 2)</a:t>
            </a:r>
            <a:endParaRPr lang="en-US" sz="3200" dirty="0"/>
          </a:p>
        </p:txBody>
      </p:sp>
      <p:sp>
        <p:nvSpPr>
          <p:cNvPr id="5" name="Content Placeholder 4">
            <a:extLst>
              <a:ext uri="{FF2B5EF4-FFF2-40B4-BE49-F238E27FC236}">
                <a16:creationId xmlns:a16="http://schemas.microsoft.com/office/drawing/2014/main" id="{4468F2AF-668E-4699-AA26-9179F704DCD8}"/>
              </a:ext>
            </a:extLst>
          </p:cNvPr>
          <p:cNvSpPr>
            <a:spLocks noGrp="1"/>
          </p:cNvSpPr>
          <p:nvPr>
            <p:ph sz="quarter" idx="17"/>
          </p:nvPr>
        </p:nvSpPr>
        <p:spPr>
          <a:xfrm>
            <a:off x="328061" y="2131586"/>
            <a:ext cx="8961120" cy="1769853"/>
          </a:xfrm>
        </p:spPr>
        <p:txBody>
          <a:bodyPr/>
          <a:lstStyle/>
          <a:p>
            <a:pPr marL="1250950" indent="-1250950"/>
            <a:r>
              <a:rPr lang="en-US" dirty="0">
                <a:solidFill>
                  <a:srgbClr val="002060"/>
                </a:solidFill>
              </a:rPr>
              <a:t>Step 1: Determine </a:t>
            </a:r>
            <a:r>
              <a:rPr lang="en-US" dirty="0">
                <a:solidFill>
                  <a:srgbClr val="C00000"/>
                </a:solidFill>
              </a:rPr>
              <a:t>weighted-average unit contribution margin ratio </a:t>
            </a:r>
            <a:r>
              <a:rPr lang="en-US" dirty="0">
                <a:solidFill>
                  <a:srgbClr val="002060"/>
                </a:solidFill>
              </a:rPr>
              <a:t>for the sales mix of 20 percent indoor plants and 80 percent outdoor:</a:t>
            </a:r>
          </a:p>
          <a:p>
            <a:endParaRPr lang="en-US" dirty="0"/>
          </a:p>
        </p:txBody>
      </p:sp>
      <p:pic>
        <p:nvPicPr>
          <p:cNvPr id="8" name="Content Placeholder 7" descr="Diagram shows calculation of weighted-average contribution margin where indoor plant division (0.40 contribution margin ratio multiplied by sales mix percentage of 0.20) plus outdoor plant division (0.30 contribution margin ratio multiplied by 0.80 sales mix percentage) equals weighted-average contribution margin ratio of 0.32..">
            <a:extLst>
              <a:ext uri="{FF2B5EF4-FFF2-40B4-BE49-F238E27FC236}">
                <a16:creationId xmlns:a16="http://schemas.microsoft.com/office/drawing/2014/main" id="{275D2FAC-6927-48A3-B833-9CB092017DD9}"/>
              </a:ext>
            </a:extLst>
          </p:cNvPr>
          <p:cNvPicPr>
            <a:picLocks noGrp="1" noChangeAspect="1"/>
          </p:cNvPicPr>
          <p:nvPr>
            <p:ph sz="quarter" idx="16"/>
          </p:nvPr>
        </p:nvPicPr>
        <p:blipFill>
          <a:blip r:embed="rId2"/>
          <a:stretch>
            <a:fillRect/>
          </a:stretch>
        </p:blipFill>
        <p:spPr>
          <a:xfrm>
            <a:off x="311150" y="4094899"/>
            <a:ext cx="8961438" cy="1535226"/>
          </a:xfrm>
          <a:prstGeom prst="rect">
            <a:avLst/>
          </a:prstGeom>
        </p:spPr>
      </p:pic>
      <p:sp>
        <p:nvSpPr>
          <p:cNvPr id="4" name="Content Placeholder 3">
            <a:extLst>
              <a:ext uri="{FF2B5EF4-FFF2-40B4-BE49-F238E27FC236}">
                <a16:creationId xmlns:a16="http://schemas.microsoft.com/office/drawing/2014/main" id="{4982116A-E59A-4579-9AB4-1306D6E63B4D}"/>
              </a:ext>
            </a:extLst>
          </p:cNvPr>
          <p:cNvSpPr>
            <a:spLocks noGrp="1"/>
          </p:cNvSpPr>
          <p:nvPr>
            <p:ph sz="quarter" idx="15"/>
          </p:nvPr>
        </p:nvSpPr>
        <p:spPr>
          <a:xfrm>
            <a:off x="295108" y="5775009"/>
            <a:ext cx="8961120" cy="453813"/>
          </a:xfrm>
        </p:spPr>
        <p:txBody>
          <a:bodyPr/>
          <a:lstStyle/>
          <a:p>
            <a:r>
              <a:rPr lang="en-US" dirty="0"/>
              <a:t>Calculation of weighted-average contribution margin</a:t>
            </a:r>
          </a:p>
        </p:txBody>
      </p:sp>
    </p:spTree>
    <p:extLst>
      <p:ext uri="{BB962C8B-B14F-4D97-AF65-F5344CB8AC3E}">
        <p14:creationId xmlns:p14="http://schemas.microsoft.com/office/powerpoint/2010/main" val="12594045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C9F38-2EC0-43AF-A22A-6E6F502BF41E}"/>
              </a:ext>
            </a:extLst>
          </p:cNvPr>
          <p:cNvSpPr>
            <a:spLocks noGrp="1"/>
          </p:cNvSpPr>
          <p:nvPr>
            <p:ph type="title"/>
          </p:nvPr>
        </p:nvSpPr>
        <p:spPr/>
        <p:txBody>
          <a:bodyPr>
            <a:normAutofit fontScale="90000"/>
          </a:bodyPr>
          <a:lstStyle/>
          <a:p>
            <a:r>
              <a:rPr lang="en-US" altLang="en-US" dirty="0"/>
              <a:t>Sales Mix</a:t>
            </a:r>
            <a:br>
              <a:rPr lang="en-US" altLang="en-US" dirty="0"/>
            </a:br>
            <a:r>
              <a:rPr lang="en-US" altLang="en-US" sz="3800" dirty="0">
                <a:solidFill>
                  <a:srgbClr val="FF0000"/>
                </a:solidFill>
              </a:rPr>
              <a:t>Break-Even Sales in Units – Example </a:t>
            </a:r>
            <a:r>
              <a:rPr lang="en-US" altLang="en-US" sz="3200" dirty="0">
                <a:solidFill>
                  <a:srgbClr val="FF0000"/>
                </a:solidFill>
              </a:rPr>
              <a:t>(2 of 2)</a:t>
            </a:r>
            <a:endParaRPr lang="en-US" sz="3200" dirty="0"/>
          </a:p>
        </p:txBody>
      </p:sp>
      <p:sp>
        <p:nvSpPr>
          <p:cNvPr id="5" name="Content Placeholder 4">
            <a:extLst>
              <a:ext uri="{FF2B5EF4-FFF2-40B4-BE49-F238E27FC236}">
                <a16:creationId xmlns:a16="http://schemas.microsoft.com/office/drawing/2014/main" id="{4468F2AF-668E-4699-AA26-9179F704DCD8}"/>
              </a:ext>
            </a:extLst>
          </p:cNvPr>
          <p:cNvSpPr>
            <a:spLocks noGrp="1"/>
          </p:cNvSpPr>
          <p:nvPr>
            <p:ph sz="quarter" idx="17"/>
          </p:nvPr>
        </p:nvSpPr>
        <p:spPr>
          <a:xfrm>
            <a:off x="311309" y="2511892"/>
            <a:ext cx="8961120" cy="813331"/>
          </a:xfrm>
        </p:spPr>
        <p:txBody>
          <a:bodyPr/>
          <a:lstStyle/>
          <a:p>
            <a:pPr marL="457200" indent="-457200">
              <a:defRPr/>
            </a:pPr>
            <a:r>
              <a:rPr lang="en-US" dirty="0">
                <a:solidFill>
                  <a:srgbClr val="002060"/>
                </a:solidFill>
              </a:rPr>
              <a:t>Step 2: Determine the </a:t>
            </a:r>
            <a:r>
              <a:rPr lang="en-US" dirty="0">
                <a:solidFill>
                  <a:srgbClr val="C00000"/>
                </a:solidFill>
              </a:rPr>
              <a:t>break-even point in dollars:</a:t>
            </a:r>
          </a:p>
          <a:p>
            <a:endParaRPr lang="en-US" dirty="0"/>
          </a:p>
        </p:txBody>
      </p:sp>
      <p:pic>
        <p:nvPicPr>
          <p:cNvPr id="10" name="Content Placeholder 9" descr="Diagram shows the calculation of break-even point calculation in dollars where fixed costs (300,000 dollars) are divided by the weighted-average contribution margin ratio (0.32) equals to equal the break-even point in dollars (937,500 dollars)..">
            <a:extLst>
              <a:ext uri="{FF2B5EF4-FFF2-40B4-BE49-F238E27FC236}">
                <a16:creationId xmlns:a16="http://schemas.microsoft.com/office/drawing/2014/main" id="{45D6A5BC-F2A3-4BD8-AD5C-C4A542581509}"/>
              </a:ext>
            </a:extLst>
          </p:cNvPr>
          <p:cNvPicPr>
            <a:picLocks noGrp="1" noChangeAspect="1"/>
          </p:cNvPicPr>
          <p:nvPr>
            <p:ph sz="quarter" idx="16"/>
          </p:nvPr>
        </p:nvPicPr>
        <p:blipFill>
          <a:blip r:embed="rId2"/>
          <a:stretch>
            <a:fillRect/>
          </a:stretch>
        </p:blipFill>
        <p:spPr>
          <a:xfrm>
            <a:off x="876300" y="3462126"/>
            <a:ext cx="7848600" cy="1400175"/>
          </a:xfrm>
          <a:prstGeom prst="rect">
            <a:avLst/>
          </a:prstGeom>
        </p:spPr>
      </p:pic>
      <p:sp>
        <p:nvSpPr>
          <p:cNvPr id="4" name="Content Placeholder 3">
            <a:extLst>
              <a:ext uri="{FF2B5EF4-FFF2-40B4-BE49-F238E27FC236}">
                <a16:creationId xmlns:a16="http://schemas.microsoft.com/office/drawing/2014/main" id="{4982116A-E59A-4579-9AB4-1306D6E63B4D}"/>
              </a:ext>
            </a:extLst>
          </p:cNvPr>
          <p:cNvSpPr>
            <a:spLocks noGrp="1"/>
          </p:cNvSpPr>
          <p:nvPr>
            <p:ph sz="quarter" idx="15"/>
          </p:nvPr>
        </p:nvSpPr>
        <p:spPr>
          <a:xfrm>
            <a:off x="324051" y="5243029"/>
            <a:ext cx="8961120" cy="453813"/>
          </a:xfrm>
        </p:spPr>
        <p:txBody>
          <a:bodyPr/>
          <a:lstStyle/>
          <a:p>
            <a:r>
              <a:rPr lang="en-US" dirty="0"/>
              <a:t>Calculation of break-even point in dollars</a:t>
            </a:r>
          </a:p>
        </p:txBody>
      </p:sp>
    </p:spTree>
    <p:extLst>
      <p:ext uri="{BB962C8B-B14F-4D97-AF65-F5344CB8AC3E}">
        <p14:creationId xmlns:p14="http://schemas.microsoft.com/office/powerpoint/2010/main" val="35338938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EC3E8-76B2-43B7-9097-F2F88E9F9E86}"/>
              </a:ext>
            </a:extLst>
          </p:cNvPr>
          <p:cNvSpPr>
            <a:spLocks noGrp="1"/>
          </p:cNvSpPr>
          <p:nvPr>
            <p:ph type="title"/>
          </p:nvPr>
        </p:nvSpPr>
        <p:spPr/>
        <p:txBody>
          <a:bodyPr>
            <a:normAutofit fontScale="90000"/>
          </a:bodyPr>
          <a:lstStyle/>
          <a:p>
            <a:r>
              <a:rPr lang="en-US" altLang="en-US" dirty="0">
                <a:latin typeface="Calibri" panose="020F0502020204030204" pitchFamily="34" charset="0"/>
              </a:rPr>
              <a:t>Let’s Review 6</a:t>
            </a:r>
            <a:br>
              <a:rPr lang="en-US" altLang="en-US" dirty="0">
                <a:latin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08A99662-4C1C-4E5D-9C6F-36A1BF3B114C}"/>
              </a:ext>
            </a:extLst>
          </p:cNvPr>
          <p:cNvSpPr>
            <a:spLocks noGrp="1"/>
          </p:cNvSpPr>
          <p:nvPr>
            <p:ph sz="quarter" idx="16"/>
          </p:nvPr>
        </p:nvSpPr>
        <p:spPr/>
        <p:txBody>
          <a:bodyPr/>
          <a:lstStyle/>
          <a:p>
            <a:pPr>
              <a:buClr>
                <a:schemeClr val="bg2"/>
              </a:buClr>
            </a:pPr>
            <a:r>
              <a:rPr lang="en-US" altLang="en-US" sz="2800" dirty="0">
                <a:latin typeface="Calibri" panose="020F0502020204030204" pitchFamily="34" charset="0"/>
              </a:rPr>
              <a:t>	</a:t>
            </a:r>
          </a:p>
          <a:p>
            <a:pPr>
              <a:buClr>
                <a:schemeClr val="bg2"/>
              </a:buClr>
            </a:pPr>
            <a:r>
              <a:rPr lang="en-CA" altLang="en-US" sz="3200" dirty="0">
                <a:latin typeface="Calibri" panose="020F0502020204030204" pitchFamily="34" charset="0"/>
              </a:rPr>
              <a:t>In a multiproduct CVP analysis, the weighted average unit contribution margin is simply </a:t>
            </a:r>
            <a:endParaRPr lang="en-US" altLang="en-US" sz="3200" dirty="0">
              <a:latin typeface="Calibri" panose="020F0502020204030204" pitchFamily="34" charset="0"/>
            </a:endParaRPr>
          </a:p>
          <a:p>
            <a:pPr marL="914400" lvl="1" indent="-449263">
              <a:lnSpc>
                <a:spcPct val="85000"/>
              </a:lnSpc>
              <a:spcBef>
                <a:spcPct val="90000"/>
              </a:spcBef>
              <a:buClr>
                <a:schemeClr val="tx1"/>
              </a:buClr>
              <a:buFontTx/>
              <a:buAutoNum type="alphaLcPeriod"/>
            </a:pPr>
            <a:r>
              <a:rPr lang="en-CA" altLang="en-US" sz="3000" dirty="0">
                <a:latin typeface="Calibri" panose="020F0502020204030204" pitchFamily="34" charset="0"/>
              </a:rPr>
              <a:t>the contribution margin per unit</a:t>
            </a:r>
            <a:r>
              <a:rPr lang="en-US" altLang="en-US" sz="3000" dirty="0">
                <a:solidFill>
                  <a:srgbClr val="002060"/>
                </a:solidFill>
                <a:latin typeface="Calibri" panose="020F0502020204030204" pitchFamily="34" charset="0"/>
              </a:rPr>
              <a:t>.</a:t>
            </a:r>
          </a:p>
          <a:p>
            <a:pPr marL="914400" lvl="1" indent="-449263">
              <a:lnSpc>
                <a:spcPct val="85000"/>
              </a:lnSpc>
              <a:spcBef>
                <a:spcPct val="50000"/>
              </a:spcBef>
              <a:buClr>
                <a:schemeClr val="tx1"/>
              </a:buClr>
              <a:buFontTx/>
              <a:buAutoNum type="alphaLcPeriod"/>
            </a:pPr>
            <a:r>
              <a:rPr lang="en-CA" altLang="en-US" sz="3000" dirty="0">
                <a:latin typeface="Calibri" panose="020F0502020204030204" pitchFamily="34" charset="0"/>
              </a:rPr>
              <a:t>the contribution margin per average unit</a:t>
            </a:r>
            <a:r>
              <a:rPr lang="en-US" altLang="en-US" sz="3000" dirty="0">
                <a:solidFill>
                  <a:srgbClr val="002060"/>
                </a:solidFill>
                <a:latin typeface="Calibri" panose="020F0502020204030204" pitchFamily="34" charset="0"/>
              </a:rPr>
              <a:t>.</a:t>
            </a:r>
          </a:p>
          <a:p>
            <a:pPr marL="914400" lvl="1" indent="-449263">
              <a:lnSpc>
                <a:spcPct val="85000"/>
              </a:lnSpc>
              <a:spcBef>
                <a:spcPct val="50000"/>
              </a:spcBef>
              <a:buClr>
                <a:schemeClr val="tx1"/>
              </a:buClr>
              <a:buFontTx/>
              <a:buAutoNum type="alphaLcPeriod"/>
            </a:pPr>
            <a:r>
              <a:rPr lang="en-CA" altLang="en-US" sz="3000" dirty="0">
                <a:latin typeface="Calibri" panose="020F0502020204030204" pitchFamily="34" charset="0"/>
              </a:rPr>
              <a:t>the contribution margin per segment</a:t>
            </a:r>
            <a:r>
              <a:rPr lang="en-US" altLang="en-US" sz="3000" dirty="0">
                <a:solidFill>
                  <a:srgbClr val="002060"/>
                </a:solidFill>
                <a:latin typeface="Calibri" panose="020F0502020204030204" pitchFamily="34" charset="0"/>
              </a:rPr>
              <a:t>.</a:t>
            </a:r>
          </a:p>
          <a:p>
            <a:pPr marL="914400" lvl="1" indent="-449263">
              <a:lnSpc>
                <a:spcPct val="85000"/>
              </a:lnSpc>
              <a:spcBef>
                <a:spcPct val="50000"/>
              </a:spcBef>
              <a:buClr>
                <a:schemeClr val="tx1"/>
              </a:buClr>
              <a:buFontTx/>
              <a:buAutoNum type="alphaLcPeriod"/>
            </a:pPr>
            <a:r>
              <a:rPr lang="en-CA" altLang="en-US" sz="3000" dirty="0">
                <a:latin typeface="Calibri" panose="020F0502020204030204" pitchFamily="34" charset="0"/>
              </a:rPr>
              <a:t>the contribution margin per business unit</a:t>
            </a:r>
            <a:r>
              <a:rPr lang="en-US" altLang="en-US" sz="3000" dirty="0">
                <a:solidFill>
                  <a:srgbClr val="002060"/>
                </a:solidFill>
                <a:latin typeface="Calibri" panose="020F0502020204030204" pitchFamily="34" charset="0"/>
              </a:rPr>
              <a:t>.</a:t>
            </a:r>
          </a:p>
          <a:p>
            <a:endParaRPr lang="en-US" dirty="0"/>
          </a:p>
        </p:txBody>
      </p:sp>
    </p:spTree>
    <p:extLst>
      <p:ext uri="{BB962C8B-B14F-4D97-AF65-F5344CB8AC3E}">
        <p14:creationId xmlns:p14="http://schemas.microsoft.com/office/powerpoint/2010/main" val="3960378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EC3E8-76B2-43B7-9097-F2F88E9F9E86}"/>
              </a:ext>
            </a:extLst>
          </p:cNvPr>
          <p:cNvSpPr>
            <a:spLocks noGrp="1"/>
          </p:cNvSpPr>
          <p:nvPr>
            <p:ph type="title"/>
          </p:nvPr>
        </p:nvSpPr>
        <p:spPr/>
        <p:txBody>
          <a:bodyPr>
            <a:normAutofit fontScale="90000"/>
          </a:bodyPr>
          <a:lstStyle/>
          <a:p>
            <a:r>
              <a:rPr lang="en-US" altLang="en-US" dirty="0">
                <a:latin typeface="Calibri" panose="020F0502020204030204" pitchFamily="34" charset="0"/>
              </a:rPr>
              <a:t>Let’s Review 6: </a:t>
            </a:r>
            <a:r>
              <a:rPr lang="en-US" altLang="en-US" dirty="0">
                <a:solidFill>
                  <a:srgbClr val="FF0000"/>
                </a:solidFill>
                <a:latin typeface="Calibri" panose="020F0502020204030204" pitchFamily="34" charset="0"/>
              </a:rPr>
              <a:t>Solution</a:t>
            </a:r>
            <a:br>
              <a:rPr lang="en-US" altLang="en-US" dirty="0">
                <a:latin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08A99662-4C1C-4E5D-9C6F-36A1BF3B114C}"/>
              </a:ext>
            </a:extLst>
          </p:cNvPr>
          <p:cNvSpPr>
            <a:spLocks noGrp="1"/>
          </p:cNvSpPr>
          <p:nvPr>
            <p:ph sz="quarter" idx="16"/>
          </p:nvPr>
        </p:nvSpPr>
        <p:spPr/>
        <p:txBody>
          <a:bodyPr/>
          <a:lstStyle/>
          <a:p>
            <a:pPr>
              <a:buClr>
                <a:schemeClr val="bg2"/>
              </a:buClr>
            </a:pPr>
            <a:r>
              <a:rPr lang="en-US" altLang="en-US" sz="2800" dirty="0">
                <a:latin typeface="Calibri" panose="020F0502020204030204" pitchFamily="34" charset="0"/>
              </a:rPr>
              <a:t>	</a:t>
            </a:r>
          </a:p>
          <a:p>
            <a:pPr>
              <a:buClr>
                <a:schemeClr val="bg2"/>
              </a:buClr>
            </a:pPr>
            <a:r>
              <a:rPr lang="en-CA" altLang="en-US" sz="3200" dirty="0">
                <a:latin typeface="Calibri" panose="020F0502020204030204" pitchFamily="34" charset="0"/>
              </a:rPr>
              <a:t>In a multiproduct CVP analysis, the weighted average unit contribution margin is simply </a:t>
            </a:r>
            <a:endParaRPr lang="en-US" altLang="en-US" sz="3200" dirty="0">
              <a:latin typeface="Calibri" panose="020F0502020204030204" pitchFamily="34" charset="0"/>
            </a:endParaRPr>
          </a:p>
          <a:p>
            <a:pPr marL="914400" lvl="1" indent="-449263">
              <a:lnSpc>
                <a:spcPct val="85000"/>
              </a:lnSpc>
              <a:spcBef>
                <a:spcPct val="90000"/>
              </a:spcBef>
              <a:buClr>
                <a:schemeClr val="tx1"/>
              </a:buClr>
              <a:buFontTx/>
              <a:buAutoNum type="alphaLcPeriod"/>
            </a:pPr>
            <a:r>
              <a:rPr lang="en-CA" altLang="en-US" sz="3000" dirty="0">
                <a:latin typeface="Calibri" panose="020F0502020204030204" pitchFamily="34" charset="0"/>
              </a:rPr>
              <a:t>the contribution margin per unit</a:t>
            </a:r>
            <a:r>
              <a:rPr lang="en-US" altLang="en-US" sz="3000" dirty="0">
                <a:solidFill>
                  <a:srgbClr val="002060"/>
                </a:solidFill>
                <a:latin typeface="Calibri" panose="020F0502020204030204" pitchFamily="34" charset="0"/>
              </a:rPr>
              <a:t>.</a:t>
            </a:r>
          </a:p>
          <a:p>
            <a:pPr marL="914400" lvl="1" indent="-449263">
              <a:lnSpc>
                <a:spcPct val="85000"/>
              </a:lnSpc>
              <a:spcBef>
                <a:spcPct val="50000"/>
              </a:spcBef>
              <a:buClr>
                <a:srgbClr val="FF0000"/>
              </a:buClr>
              <a:buFontTx/>
              <a:buAutoNum type="alphaLcPeriod"/>
            </a:pPr>
            <a:r>
              <a:rPr lang="en-CA" altLang="en-US" sz="3000" dirty="0">
                <a:solidFill>
                  <a:srgbClr val="FF0000"/>
                </a:solidFill>
                <a:latin typeface="Calibri" panose="020F0502020204030204" pitchFamily="34" charset="0"/>
              </a:rPr>
              <a:t>the contribution margin per average unit</a:t>
            </a:r>
            <a:r>
              <a:rPr lang="en-US" altLang="en-US" sz="3000" dirty="0">
                <a:solidFill>
                  <a:srgbClr val="FF0000"/>
                </a:solidFill>
                <a:latin typeface="Calibri" panose="020F0502020204030204" pitchFamily="34" charset="0"/>
              </a:rPr>
              <a:t>.</a:t>
            </a:r>
          </a:p>
          <a:p>
            <a:pPr marL="914400" lvl="1" indent="-449263">
              <a:lnSpc>
                <a:spcPct val="85000"/>
              </a:lnSpc>
              <a:spcBef>
                <a:spcPct val="50000"/>
              </a:spcBef>
              <a:buClr>
                <a:schemeClr val="tx1"/>
              </a:buClr>
              <a:buFontTx/>
              <a:buAutoNum type="alphaLcPeriod"/>
            </a:pPr>
            <a:r>
              <a:rPr lang="en-CA" altLang="en-US" sz="3000" dirty="0">
                <a:latin typeface="Calibri" panose="020F0502020204030204" pitchFamily="34" charset="0"/>
              </a:rPr>
              <a:t>the contribution margin per segment</a:t>
            </a:r>
            <a:r>
              <a:rPr lang="en-US" altLang="en-US" sz="3000" dirty="0">
                <a:solidFill>
                  <a:srgbClr val="002060"/>
                </a:solidFill>
                <a:latin typeface="Calibri" panose="020F0502020204030204" pitchFamily="34" charset="0"/>
              </a:rPr>
              <a:t>.</a:t>
            </a:r>
          </a:p>
          <a:p>
            <a:pPr marL="914400" lvl="1" indent="-449263">
              <a:lnSpc>
                <a:spcPct val="85000"/>
              </a:lnSpc>
              <a:spcBef>
                <a:spcPct val="50000"/>
              </a:spcBef>
              <a:buClr>
                <a:schemeClr val="tx1"/>
              </a:buClr>
              <a:buFontTx/>
              <a:buAutoNum type="alphaLcPeriod"/>
            </a:pPr>
            <a:r>
              <a:rPr lang="en-CA" altLang="en-US" sz="3000" dirty="0">
                <a:latin typeface="Calibri" panose="020F0502020204030204" pitchFamily="34" charset="0"/>
              </a:rPr>
              <a:t>the contribution margin per business unit</a:t>
            </a:r>
            <a:r>
              <a:rPr lang="en-US" altLang="en-US" sz="3000" dirty="0">
                <a:solidFill>
                  <a:srgbClr val="002060"/>
                </a:solidFill>
                <a:latin typeface="Calibri" panose="020F0502020204030204" pitchFamily="34" charset="0"/>
              </a:rPr>
              <a:t>.</a:t>
            </a:r>
          </a:p>
          <a:p>
            <a:endParaRPr lang="en-US" dirty="0"/>
          </a:p>
        </p:txBody>
      </p:sp>
    </p:spTree>
    <p:extLst>
      <p:ext uri="{BB962C8B-B14F-4D97-AF65-F5344CB8AC3E}">
        <p14:creationId xmlns:p14="http://schemas.microsoft.com/office/powerpoint/2010/main" val="41279141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015BF-AB35-4D12-A715-0FF9D0A92DF1}"/>
              </a:ext>
            </a:extLst>
          </p:cNvPr>
          <p:cNvSpPr>
            <a:spLocks noGrp="1"/>
          </p:cNvSpPr>
          <p:nvPr>
            <p:ph type="title"/>
          </p:nvPr>
        </p:nvSpPr>
        <p:spPr/>
        <p:txBody>
          <a:bodyPr>
            <a:normAutofit fontScale="90000"/>
          </a:bodyPr>
          <a:lstStyle/>
          <a:p>
            <a:r>
              <a:rPr lang="en-US" altLang="en-US" dirty="0">
                <a:latin typeface="Calibri" panose="020F0502020204030204" pitchFamily="34" charset="0"/>
              </a:rPr>
              <a:t>Cost Structure </a:t>
            </a:r>
            <a:br>
              <a:rPr lang="en-US" altLang="en-US" dirty="0">
                <a:solidFill>
                  <a:schemeClr val="bg1"/>
                </a:solidFill>
                <a:latin typeface="Calibri" panose="020F0502020204030204" pitchFamily="34" charset="0"/>
              </a:rPr>
            </a:br>
            <a:r>
              <a:rPr lang="en-US" altLang="en-US" dirty="0">
                <a:solidFill>
                  <a:srgbClr val="FF0000"/>
                </a:solidFill>
                <a:latin typeface="Calibri" panose="020F0502020204030204" pitchFamily="34" charset="0"/>
              </a:rPr>
              <a:t>Appendix 6 A</a:t>
            </a:r>
            <a:br>
              <a:rPr lang="en-US" altLang="en-US" dirty="0">
                <a:solidFill>
                  <a:srgbClr val="FF0000"/>
                </a:solidFill>
                <a:latin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A3161BCE-6CC0-44EE-ADCC-81C5D62FA62C}"/>
              </a:ext>
            </a:extLst>
          </p:cNvPr>
          <p:cNvSpPr>
            <a:spLocks noGrp="1"/>
          </p:cNvSpPr>
          <p:nvPr>
            <p:ph sz="quarter" idx="10"/>
          </p:nvPr>
        </p:nvSpPr>
        <p:spPr/>
        <p:txBody>
          <a:bodyPr/>
          <a:lstStyle/>
          <a:p>
            <a:r>
              <a:rPr lang="en-CA" altLang="en-US" sz="3200" dirty="0">
                <a:latin typeface="+mn-lt"/>
                <a:cs typeface="HYGothic-Extra" pitchFamily="18" charset="-127"/>
              </a:rPr>
              <a:t>Cost structure refers to the relative proportion of fixed versus variable costs that a company incurs. Cost structure can have a significant effect on profitability.</a:t>
            </a:r>
          </a:p>
          <a:p>
            <a:pPr marL="938213" lvl="1" indent="-514350">
              <a:spcBef>
                <a:spcPct val="0"/>
              </a:spcBef>
              <a:buFont typeface="HYGothic-Extra" pitchFamily="18" charset="-127"/>
              <a:buAutoNum type="arabicPeriod"/>
            </a:pPr>
            <a:endParaRPr lang="en-US" altLang="en-US" dirty="0">
              <a:solidFill>
                <a:srgbClr val="002060"/>
              </a:solidFill>
              <a:latin typeface="+mn-lt"/>
            </a:endParaRPr>
          </a:p>
          <a:p>
            <a:pPr marL="938213" lvl="1" indent="-514350">
              <a:spcBef>
                <a:spcPct val="0"/>
              </a:spcBef>
              <a:buFont typeface="HYGothic-Extra" pitchFamily="18" charset="-127"/>
              <a:buAutoNum type="arabicPeriod"/>
            </a:pPr>
            <a:r>
              <a:rPr lang="en-US" altLang="en-US" sz="3000" dirty="0">
                <a:solidFill>
                  <a:srgbClr val="002060"/>
                </a:solidFill>
                <a:latin typeface="+mn-lt"/>
              </a:rPr>
              <a:t>Effect on Contribution Margin Ratio</a:t>
            </a:r>
          </a:p>
          <a:p>
            <a:pPr marL="938213" lvl="1" indent="-514350">
              <a:spcBef>
                <a:spcPct val="0"/>
              </a:spcBef>
              <a:buFont typeface="HYGothic-Extra" pitchFamily="18" charset="-127"/>
              <a:buAutoNum type="arabicPeriod"/>
            </a:pPr>
            <a:r>
              <a:rPr lang="en-US" altLang="en-US" sz="3000" dirty="0">
                <a:solidFill>
                  <a:srgbClr val="002060"/>
                </a:solidFill>
                <a:latin typeface="+mn-lt"/>
              </a:rPr>
              <a:t>Effect on Break-Even Point</a:t>
            </a:r>
          </a:p>
          <a:p>
            <a:pPr marL="938213" lvl="1" indent="-514350">
              <a:spcBef>
                <a:spcPct val="0"/>
              </a:spcBef>
              <a:buFont typeface="HYGothic-Extra" pitchFamily="18" charset="-127"/>
              <a:buAutoNum type="arabicPeriod"/>
            </a:pPr>
            <a:r>
              <a:rPr lang="en-US" altLang="en-US" sz="3000" dirty="0">
                <a:solidFill>
                  <a:srgbClr val="002060"/>
                </a:solidFill>
                <a:latin typeface="+mn-lt"/>
              </a:rPr>
              <a:t>Effect on Margin of Safety Ratio</a:t>
            </a:r>
            <a:endParaRPr lang="en-CA" altLang="en-US" sz="3000" dirty="0">
              <a:solidFill>
                <a:srgbClr val="002060"/>
              </a:solidFill>
              <a:latin typeface="+mn-lt"/>
            </a:endParaRPr>
          </a:p>
          <a:p>
            <a:pPr>
              <a:buClr>
                <a:srgbClr val="FF0000"/>
              </a:buClr>
            </a:pPr>
            <a:endParaRPr lang="en-CA" altLang="en-US" sz="3000" dirty="0">
              <a:latin typeface="+mn-lt"/>
              <a:cs typeface="HYGothic-Extra" pitchFamily="18" charset="-127"/>
            </a:endParaRPr>
          </a:p>
          <a:p>
            <a:endParaRPr lang="en-US" dirty="0">
              <a:latin typeface="+mn-lt"/>
            </a:endParaRPr>
          </a:p>
        </p:txBody>
      </p:sp>
    </p:spTree>
    <p:extLst>
      <p:ext uri="{BB962C8B-B14F-4D97-AF65-F5344CB8AC3E}">
        <p14:creationId xmlns:p14="http://schemas.microsoft.com/office/powerpoint/2010/main" val="35085888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A033F-A1B3-4B57-B6DA-6FE397C8D7B9}"/>
              </a:ext>
            </a:extLst>
          </p:cNvPr>
          <p:cNvSpPr>
            <a:spLocks noGrp="1"/>
          </p:cNvSpPr>
          <p:nvPr>
            <p:ph type="title"/>
          </p:nvPr>
        </p:nvSpPr>
        <p:spPr/>
        <p:txBody>
          <a:bodyPr>
            <a:normAutofit fontScale="90000"/>
          </a:bodyPr>
          <a:lstStyle/>
          <a:p>
            <a:r>
              <a:rPr lang="en-US" dirty="0"/>
              <a:t>Cost Structure  </a:t>
            </a:r>
            <a:br>
              <a:rPr lang="en-US" dirty="0"/>
            </a:br>
            <a:r>
              <a:rPr lang="en-US" dirty="0">
                <a:solidFill>
                  <a:srgbClr val="FF0000"/>
                </a:solidFill>
              </a:rPr>
              <a:t>Example </a:t>
            </a:r>
            <a:r>
              <a:rPr lang="en-US" sz="3200" dirty="0">
                <a:solidFill>
                  <a:srgbClr val="FF0000"/>
                </a:solidFill>
              </a:rPr>
              <a:t>(1 of 4)</a:t>
            </a:r>
            <a:endParaRPr lang="en-US" sz="3200" dirty="0"/>
          </a:p>
        </p:txBody>
      </p:sp>
      <p:sp>
        <p:nvSpPr>
          <p:cNvPr id="5" name="Content Placeholder 4">
            <a:extLst>
              <a:ext uri="{FF2B5EF4-FFF2-40B4-BE49-F238E27FC236}">
                <a16:creationId xmlns:a16="http://schemas.microsoft.com/office/drawing/2014/main" id="{FD110A9A-C285-4505-9650-3B036EEC631B}"/>
              </a:ext>
            </a:extLst>
          </p:cNvPr>
          <p:cNvSpPr>
            <a:spLocks noGrp="1"/>
          </p:cNvSpPr>
          <p:nvPr>
            <p:ph sz="quarter" idx="17"/>
          </p:nvPr>
        </p:nvSpPr>
        <p:spPr>
          <a:xfrm>
            <a:off x="310983" y="2299227"/>
            <a:ext cx="8961120" cy="626853"/>
          </a:xfrm>
        </p:spPr>
        <p:txBody>
          <a:bodyPr/>
          <a:lstStyle/>
          <a:p>
            <a:r>
              <a:rPr lang="en-US" altLang="en-US" dirty="0">
                <a:latin typeface="Calibri" panose="020F0502020204030204" pitchFamily="34" charset="0"/>
                <a:ea typeface="HYGothic-Extra" pitchFamily="18" charset="-127"/>
              </a:rPr>
              <a:t>CVP Income Statements for two companies: </a:t>
            </a:r>
          </a:p>
          <a:p>
            <a:endParaRPr lang="en-US" dirty="0"/>
          </a:p>
        </p:txBody>
      </p:sp>
      <p:pic>
        <p:nvPicPr>
          <p:cNvPr id="8" name="Content Placeholder 7" descr="Table shows CVP income statements for two companies in the example:  Vargo Video and New Wave.  Both companies have the same sales (800,000 dollars) and the same operating income (120,000 dollars).  The costs are different. Contribution margin for Vargo is 800,000 dollars less 480,000 dollars variable costs, or 320,000 dollars.  Take away 200,000 dollars for fixed costs and there is 120,000 operating income remaining.&#10;Contribution margin for New Wave is 800,000 dollars less 160,000 dollars variable costs, or 640,000 dollars.  Take away 520,000 dollars for fixed costs and there is 120,000 dollars operating income remaining.&#10;">
            <a:extLst>
              <a:ext uri="{FF2B5EF4-FFF2-40B4-BE49-F238E27FC236}">
                <a16:creationId xmlns:a16="http://schemas.microsoft.com/office/drawing/2014/main" id="{17F4B181-0BF7-4B6B-A1FD-435F7AB26E0B}"/>
              </a:ext>
            </a:extLst>
          </p:cNvPr>
          <p:cNvPicPr>
            <a:picLocks noGrp="1" noChangeAspect="1"/>
          </p:cNvPicPr>
          <p:nvPr>
            <p:ph sz="quarter" idx="16"/>
          </p:nvPr>
        </p:nvPicPr>
        <p:blipFill>
          <a:blip r:embed="rId2"/>
          <a:stretch>
            <a:fillRect/>
          </a:stretch>
        </p:blipFill>
        <p:spPr>
          <a:xfrm>
            <a:off x="311150" y="3561041"/>
            <a:ext cx="8961438" cy="2063193"/>
          </a:xfrm>
          <a:prstGeom prst="rect">
            <a:avLst/>
          </a:prstGeom>
        </p:spPr>
      </p:pic>
      <p:sp>
        <p:nvSpPr>
          <p:cNvPr id="4" name="Content Placeholder 3">
            <a:extLst>
              <a:ext uri="{FF2B5EF4-FFF2-40B4-BE49-F238E27FC236}">
                <a16:creationId xmlns:a16="http://schemas.microsoft.com/office/drawing/2014/main" id="{0FE80266-B81D-42FB-8B3A-F3A84EB3FBA1}"/>
              </a:ext>
            </a:extLst>
          </p:cNvPr>
          <p:cNvSpPr>
            <a:spLocks noGrp="1"/>
          </p:cNvSpPr>
          <p:nvPr>
            <p:ph sz="quarter" idx="15"/>
          </p:nvPr>
        </p:nvSpPr>
        <p:spPr/>
        <p:txBody>
          <a:bodyPr/>
          <a:lstStyle/>
          <a:p>
            <a:r>
              <a:rPr lang="en-US" dirty="0"/>
              <a:t>CVP income statement for two companies</a:t>
            </a:r>
          </a:p>
        </p:txBody>
      </p:sp>
    </p:spTree>
    <p:extLst>
      <p:ext uri="{BB962C8B-B14F-4D97-AF65-F5344CB8AC3E}">
        <p14:creationId xmlns:p14="http://schemas.microsoft.com/office/powerpoint/2010/main" val="36950106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90D72-C77A-43B8-86CE-CA83AED77B3A}"/>
              </a:ext>
            </a:extLst>
          </p:cNvPr>
          <p:cNvSpPr>
            <a:spLocks noGrp="1"/>
          </p:cNvSpPr>
          <p:nvPr>
            <p:ph type="title"/>
          </p:nvPr>
        </p:nvSpPr>
        <p:spPr/>
        <p:txBody>
          <a:bodyPr>
            <a:normAutofit fontScale="90000"/>
          </a:bodyPr>
          <a:lstStyle/>
          <a:p>
            <a:r>
              <a:rPr lang="en-US" dirty="0"/>
              <a:t>Cost Structure  </a:t>
            </a:r>
            <a:br>
              <a:rPr lang="en-US" dirty="0"/>
            </a:br>
            <a:r>
              <a:rPr lang="en-US" dirty="0">
                <a:solidFill>
                  <a:srgbClr val="FF0000"/>
                </a:solidFill>
              </a:rPr>
              <a:t>Example </a:t>
            </a:r>
            <a:r>
              <a:rPr lang="en-US" sz="3200" dirty="0">
                <a:solidFill>
                  <a:srgbClr val="FF0000"/>
                </a:solidFill>
              </a:rPr>
              <a:t>(2 of 4)</a:t>
            </a:r>
            <a:endParaRPr lang="en-US" dirty="0"/>
          </a:p>
        </p:txBody>
      </p:sp>
      <p:sp>
        <p:nvSpPr>
          <p:cNvPr id="5" name="Content Placeholder 4">
            <a:extLst>
              <a:ext uri="{FF2B5EF4-FFF2-40B4-BE49-F238E27FC236}">
                <a16:creationId xmlns:a16="http://schemas.microsoft.com/office/drawing/2014/main" id="{6FFA3789-A5F8-4A3C-A426-5762A29D7904}"/>
              </a:ext>
            </a:extLst>
          </p:cNvPr>
          <p:cNvSpPr>
            <a:spLocks noGrp="1"/>
          </p:cNvSpPr>
          <p:nvPr>
            <p:ph sz="quarter" idx="17"/>
          </p:nvPr>
        </p:nvSpPr>
        <p:spPr>
          <a:xfrm>
            <a:off x="320040" y="2223027"/>
            <a:ext cx="8961120" cy="703053"/>
          </a:xfrm>
        </p:spPr>
        <p:txBody>
          <a:bodyPr/>
          <a:lstStyle/>
          <a:p>
            <a:pPr marL="742950" indent="-742950">
              <a:buFont typeface="+mj-lt"/>
              <a:buAutoNum type="arabicPeriod"/>
              <a:defRPr/>
            </a:pPr>
            <a:r>
              <a:rPr lang="en-US" dirty="0"/>
              <a:t>Effect on Contribution Margin Ratio</a:t>
            </a:r>
          </a:p>
        </p:txBody>
      </p:sp>
      <p:pic>
        <p:nvPicPr>
          <p:cNvPr id="8" name="Content Placeholder 7" descr="Table shows the calculation of the contribution margin ratio for the two companies in the example.  Vargo Video has a ratio of 40 percent (320,000 dollars contribution margin divided by 800,000 dollars sales) while New Wave has a ratio of 80 percent (640,000 dollars contribution margin divided by 800,000 dollars sales).">
            <a:extLst>
              <a:ext uri="{FF2B5EF4-FFF2-40B4-BE49-F238E27FC236}">
                <a16:creationId xmlns:a16="http://schemas.microsoft.com/office/drawing/2014/main" id="{BBEDC736-31E3-4882-B529-5ABBAB9EDB29}"/>
              </a:ext>
            </a:extLst>
          </p:cNvPr>
          <p:cNvPicPr>
            <a:picLocks noGrp="1" noChangeAspect="1"/>
          </p:cNvPicPr>
          <p:nvPr>
            <p:ph sz="quarter" idx="16"/>
          </p:nvPr>
        </p:nvPicPr>
        <p:blipFill>
          <a:blip r:embed="rId2"/>
          <a:stretch>
            <a:fillRect/>
          </a:stretch>
        </p:blipFill>
        <p:spPr>
          <a:xfrm>
            <a:off x="319722" y="3352800"/>
            <a:ext cx="8961438" cy="1384868"/>
          </a:xfrm>
          <a:prstGeom prst="rect">
            <a:avLst/>
          </a:prstGeom>
        </p:spPr>
      </p:pic>
      <p:sp>
        <p:nvSpPr>
          <p:cNvPr id="4" name="Content Placeholder 3">
            <a:extLst>
              <a:ext uri="{FF2B5EF4-FFF2-40B4-BE49-F238E27FC236}">
                <a16:creationId xmlns:a16="http://schemas.microsoft.com/office/drawing/2014/main" id="{60E67E08-C7CF-4E1F-BA2E-FB53CFCAD7C4}"/>
              </a:ext>
            </a:extLst>
          </p:cNvPr>
          <p:cNvSpPr>
            <a:spLocks noGrp="1"/>
          </p:cNvSpPr>
          <p:nvPr>
            <p:ph sz="quarter" idx="15"/>
          </p:nvPr>
        </p:nvSpPr>
        <p:spPr>
          <a:xfrm>
            <a:off x="319722" y="5144335"/>
            <a:ext cx="8961120" cy="453813"/>
          </a:xfrm>
        </p:spPr>
        <p:txBody>
          <a:bodyPr/>
          <a:lstStyle/>
          <a:p>
            <a:r>
              <a:rPr lang="en-US" dirty="0"/>
              <a:t>Contribution margin ratio for two companies</a:t>
            </a:r>
          </a:p>
        </p:txBody>
      </p:sp>
    </p:spTree>
    <p:extLst>
      <p:ext uri="{BB962C8B-B14F-4D97-AF65-F5344CB8AC3E}">
        <p14:creationId xmlns:p14="http://schemas.microsoft.com/office/powerpoint/2010/main" val="37487643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90D72-C77A-43B8-86CE-CA83AED77B3A}"/>
              </a:ext>
            </a:extLst>
          </p:cNvPr>
          <p:cNvSpPr>
            <a:spLocks noGrp="1"/>
          </p:cNvSpPr>
          <p:nvPr>
            <p:ph type="title"/>
          </p:nvPr>
        </p:nvSpPr>
        <p:spPr/>
        <p:txBody>
          <a:bodyPr>
            <a:normAutofit fontScale="90000"/>
          </a:bodyPr>
          <a:lstStyle/>
          <a:p>
            <a:r>
              <a:rPr lang="en-US" dirty="0"/>
              <a:t>Cost Structure  </a:t>
            </a:r>
            <a:br>
              <a:rPr lang="en-US" dirty="0"/>
            </a:br>
            <a:r>
              <a:rPr lang="en-US" dirty="0">
                <a:solidFill>
                  <a:srgbClr val="FF0000"/>
                </a:solidFill>
              </a:rPr>
              <a:t>Example </a:t>
            </a:r>
            <a:r>
              <a:rPr lang="en-US" sz="3200" dirty="0">
                <a:solidFill>
                  <a:srgbClr val="FF0000"/>
                </a:solidFill>
              </a:rPr>
              <a:t>(3 of 4)</a:t>
            </a:r>
            <a:endParaRPr lang="en-US" dirty="0"/>
          </a:p>
        </p:txBody>
      </p:sp>
      <p:sp>
        <p:nvSpPr>
          <p:cNvPr id="5" name="Content Placeholder 4">
            <a:extLst>
              <a:ext uri="{FF2B5EF4-FFF2-40B4-BE49-F238E27FC236}">
                <a16:creationId xmlns:a16="http://schemas.microsoft.com/office/drawing/2014/main" id="{6FFA3789-A5F8-4A3C-A426-5762A29D7904}"/>
              </a:ext>
            </a:extLst>
          </p:cNvPr>
          <p:cNvSpPr>
            <a:spLocks noGrp="1"/>
          </p:cNvSpPr>
          <p:nvPr>
            <p:ph sz="quarter" idx="17"/>
          </p:nvPr>
        </p:nvSpPr>
        <p:spPr>
          <a:xfrm>
            <a:off x="320040" y="2223027"/>
            <a:ext cx="8961120" cy="703053"/>
          </a:xfrm>
        </p:spPr>
        <p:txBody>
          <a:bodyPr/>
          <a:lstStyle/>
          <a:p>
            <a:pPr marL="742950" indent="-742950">
              <a:buFont typeface="+mj-lt"/>
              <a:buAutoNum type="arabicPeriod" startAt="2"/>
              <a:defRPr/>
            </a:pPr>
            <a:r>
              <a:rPr lang="en-US" dirty="0"/>
              <a:t>Effect on Break-Even Point</a:t>
            </a:r>
          </a:p>
        </p:txBody>
      </p:sp>
      <p:pic>
        <p:nvPicPr>
          <p:cNvPr id="10" name="Content Placeholder 9" descr="This table shows the calculation of the break-even point for the two companies in the example.  Vargo Video has a break-even point of 500,000 dollars (200,000 dollars fixed costs divided by 40 percent contribution margin ratio) and New Wave’s break-even point is 650,000 dollars (520,000 dollars fixed costs divided by 80 percent contribution margin ratio).">
            <a:extLst>
              <a:ext uri="{FF2B5EF4-FFF2-40B4-BE49-F238E27FC236}">
                <a16:creationId xmlns:a16="http://schemas.microsoft.com/office/drawing/2014/main" id="{77CA89C9-A2FD-404F-81DE-29B712D4A9F8}"/>
              </a:ext>
            </a:extLst>
          </p:cNvPr>
          <p:cNvPicPr>
            <a:picLocks noGrp="1" noChangeAspect="1"/>
          </p:cNvPicPr>
          <p:nvPr>
            <p:ph sz="quarter" idx="16"/>
          </p:nvPr>
        </p:nvPicPr>
        <p:blipFill>
          <a:blip r:embed="rId2"/>
          <a:stretch>
            <a:fillRect/>
          </a:stretch>
        </p:blipFill>
        <p:spPr>
          <a:xfrm>
            <a:off x="319881" y="3604787"/>
            <a:ext cx="8961438" cy="1428117"/>
          </a:xfrm>
          <a:prstGeom prst="rect">
            <a:avLst/>
          </a:prstGeom>
        </p:spPr>
      </p:pic>
      <p:sp>
        <p:nvSpPr>
          <p:cNvPr id="4" name="Content Placeholder 3">
            <a:extLst>
              <a:ext uri="{FF2B5EF4-FFF2-40B4-BE49-F238E27FC236}">
                <a16:creationId xmlns:a16="http://schemas.microsoft.com/office/drawing/2014/main" id="{60E67E08-C7CF-4E1F-BA2E-FB53CFCAD7C4}"/>
              </a:ext>
            </a:extLst>
          </p:cNvPr>
          <p:cNvSpPr>
            <a:spLocks noGrp="1"/>
          </p:cNvSpPr>
          <p:nvPr>
            <p:ph sz="quarter" idx="15"/>
          </p:nvPr>
        </p:nvSpPr>
        <p:spPr>
          <a:xfrm>
            <a:off x="319722" y="5144335"/>
            <a:ext cx="8961120" cy="453813"/>
          </a:xfrm>
        </p:spPr>
        <p:txBody>
          <a:bodyPr/>
          <a:lstStyle/>
          <a:p>
            <a:r>
              <a:rPr lang="en-US" dirty="0"/>
              <a:t>Calculation for break-even point for two companies</a:t>
            </a:r>
          </a:p>
        </p:txBody>
      </p:sp>
    </p:spTree>
    <p:extLst>
      <p:ext uri="{BB962C8B-B14F-4D97-AF65-F5344CB8AC3E}">
        <p14:creationId xmlns:p14="http://schemas.microsoft.com/office/powerpoint/2010/main" val="19686981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90D72-C77A-43B8-86CE-CA83AED77B3A}"/>
              </a:ext>
            </a:extLst>
          </p:cNvPr>
          <p:cNvSpPr>
            <a:spLocks noGrp="1"/>
          </p:cNvSpPr>
          <p:nvPr>
            <p:ph type="title"/>
          </p:nvPr>
        </p:nvSpPr>
        <p:spPr/>
        <p:txBody>
          <a:bodyPr>
            <a:normAutofit fontScale="90000"/>
          </a:bodyPr>
          <a:lstStyle/>
          <a:p>
            <a:r>
              <a:rPr lang="en-US" dirty="0"/>
              <a:t>Cost Structure  </a:t>
            </a:r>
            <a:br>
              <a:rPr lang="en-US" dirty="0"/>
            </a:br>
            <a:r>
              <a:rPr lang="en-US" dirty="0">
                <a:solidFill>
                  <a:srgbClr val="FF0000"/>
                </a:solidFill>
              </a:rPr>
              <a:t>Example </a:t>
            </a:r>
            <a:r>
              <a:rPr lang="en-US" sz="3200" dirty="0">
                <a:solidFill>
                  <a:srgbClr val="FF0000"/>
                </a:solidFill>
              </a:rPr>
              <a:t>(4 of 4)</a:t>
            </a:r>
            <a:endParaRPr lang="en-US" dirty="0"/>
          </a:p>
        </p:txBody>
      </p:sp>
      <p:sp>
        <p:nvSpPr>
          <p:cNvPr id="5" name="Content Placeholder 4">
            <a:extLst>
              <a:ext uri="{FF2B5EF4-FFF2-40B4-BE49-F238E27FC236}">
                <a16:creationId xmlns:a16="http://schemas.microsoft.com/office/drawing/2014/main" id="{6FFA3789-A5F8-4A3C-A426-5762A29D7904}"/>
              </a:ext>
            </a:extLst>
          </p:cNvPr>
          <p:cNvSpPr>
            <a:spLocks noGrp="1"/>
          </p:cNvSpPr>
          <p:nvPr>
            <p:ph sz="quarter" idx="17"/>
          </p:nvPr>
        </p:nvSpPr>
        <p:spPr>
          <a:xfrm>
            <a:off x="320040" y="2223027"/>
            <a:ext cx="8961120" cy="703053"/>
          </a:xfrm>
        </p:spPr>
        <p:txBody>
          <a:bodyPr/>
          <a:lstStyle/>
          <a:p>
            <a:pPr marL="742950" indent="-742950">
              <a:buFont typeface="+mj-lt"/>
              <a:buAutoNum type="arabicPeriod" startAt="3"/>
              <a:defRPr/>
            </a:pPr>
            <a:r>
              <a:rPr lang="en-US" dirty="0"/>
              <a:t>Effect on Margin of Safety Ratio</a:t>
            </a:r>
            <a:endParaRPr lang="en-US" sz="2800" dirty="0"/>
          </a:p>
        </p:txBody>
      </p:sp>
      <p:pic>
        <p:nvPicPr>
          <p:cNvPr id="11" name="Content Placeholder 10" descr="Table shows the calculation of the margin of safety ratio for the two companies in the example.  The formula used is the difference between the actual sales and the break-even sales (also called the margin of safety)  divided by the actual sales.  For Vargo, the result is 38 percent (800,000 dollars less 500,000 dollars divided by 800,000 dollars).  For New Wave the result is 19 percent (800,000 dollars less 650,000 dollars divided by 800,000 dollars).">
            <a:extLst>
              <a:ext uri="{FF2B5EF4-FFF2-40B4-BE49-F238E27FC236}">
                <a16:creationId xmlns:a16="http://schemas.microsoft.com/office/drawing/2014/main" id="{015E68A4-85DF-4F8A-9020-2FE89024D303}"/>
              </a:ext>
            </a:extLst>
          </p:cNvPr>
          <p:cNvPicPr>
            <a:picLocks noGrp="1" noChangeAspect="1"/>
          </p:cNvPicPr>
          <p:nvPr>
            <p:ph sz="quarter" idx="16"/>
          </p:nvPr>
        </p:nvPicPr>
        <p:blipFill>
          <a:blip r:embed="rId2"/>
          <a:stretch>
            <a:fillRect/>
          </a:stretch>
        </p:blipFill>
        <p:spPr>
          <a:xfrm>
            <a:off x="319881" y="3344740"/>
            <a:ext cx="8961438" cy="1421040"/>
          </a:xfrm>
          <a:prstGeom prst="rect">
            <a:avLst/>
          </a:prstGeom>
        </p:spPr>
      </p:pic>
      <p:sp>
        <p:nvSpPr>
          <p:cNvPr id="4" name="Content Placeholder 3">
            <a:extLst>
              <a:ext uri="{FF2B5EF4-FFF2-40B4-BE49-F238E27FC236}">
                <a16:creationId xmlns:a16="http://schemas.microsoft.com/office/drawing/2014/main" id="{60E67E08-C7CF-4E1F-BA2E-FB53CFCAD7C4}"/>
              </a:ext>
            </a:extLst>
          </p:cNvPr>
          <p:cNvSpPr>
            <a:spLocks noGrp="1"/>
          </p:cNvSpPr>
          <p:nvPr>
            <p:ph sz="quarter" idx="15"/>
          </p:nvPr>
        </p:nvSpPr>
        <p:spPr>
          <a:xfrm>
            <a:off x="319722" y="5144335"/>
            <a:ext cx="8961120" cy="453813"/>
          </a:xfrm>
        </p:spPr>
        <p:txBody>
          <a:bodyPr/>
          <a:lstStyle/>
          <a:p>
            <a:r>
              <a:rPr lang="en-US" dirty="0"/>
              <a:t>Calculation for margin of safety ratio for two companies</a:t>
            </a:r>
          </a:p>
        </p:txBody>
      </p:sp>
    </p:spTree>
    <p:extLst>
      <p:ext uri="{BB962C8B-B14F-4D97-AF65-F5344CB8AC3E}">
        <p14:creationId xmlns:p14="http://schemas.microsoft.com/office/powerpoint/2010/main" val="35882831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124D3-EF8D-4407-951A-A858FA02A381}"/>
              </a:ext>
            </a:extLst>
          </p:cNvPr>
          <p:cNvSpPr>
            <a:spLocks noGrp="1"/>
          </p:cNvSpPr>
          <p:nvPr>
            <p:ph type="title"/>
          </p:nvPr>
        </p:nvSpPr>
        <p:spPr>
          <a:xfrm>
            <a:off x="320040" y="487680"/>
            <a:ext cx="8961120" cy="747970"/>
          </a:xfrm>
        </p:spPr>
        <p:txBody>
          <a:bodyPr>
            <a:normAutofit fontScale="90000"/>
          </a:bodyPr>
          <a:lstStyle/>
          <a:p>
            <a:r>
              <a:rPr lang="en-US" altLang="en-US" dirty="0">
                <a:latin typeface="Calibri" panose="020F0502020204030204" pitchFamily="34" charset="0"/>
              </a:rPr>
              <a:t>Operating Leverage: </a:t>
            </a:r>
            <a:r>
              <a:rPr lang="en-US" altLang="en-US" dirty="0">
                <a:solidFill>
                  <a:srgbClr val="FF0000"/>
                </a:solidFill>
                <a:latin typeface="Calibri" panose="020F0502020204030204" pitchFamily="34" charset="0"/>
              </a:rPr>
              <a:t>Appendix 6 A</a:t>
            </a:r>
            <a:br>
              <a:rPr lang="en-US" altLang="en-US" dirty="0">
                <a:solidFill>
                  <a:srgbClr val="FF0000"/>
                </a:solidFill>
                <a:latin typeface="Calibri" panose="020F0502020204030204" pitchFamily="34" charset="0"/>
              </a:rPr>
            </a:br>
            <a:endParaRPr lang="en-US" dirty="0"/>
          </a:p>
        </p:txBody>
      </p:sp>
      <p:sp>
        <p:nvSpPr>
          <p:cNvPr id="5" name="Content Placeholder 4">
            <a:extLst>
              <a:ext uri="{FF2B5EF4-FFF2-40B4-BE49-F238E27FC236}">
                <a16:creationId xmlns:a16="http://schemas.microsoft.com/office/drawing/2014/main" id="{D868140F-DA0D-42A3-B2D4-C34A1B10A7D0}"/>
              </a:ext>
            </a:extLst>
          </p:cNvPr>
          <p:cNvSpPr>
            <a:spLocks noGrp="1"/>
          </p:cNvSpPr>
          <p:nvPr>
            <p:ph sz="quarter" idx="17"/>
          </p:nvPr>
        </p:nvSpPr>
        <p:spPr>
          <a:xfrm>
            <a:off x="320040" y="1393083"/>
            <a:ext cx="8961120" cy="2252486"/>
          </a:xfrm>
        </p:spPr>
        <p:txBody>
          <a:bodyPr/>
          <a:lstStyle/>
          <a:p>
            <a:pPr>
              <a:spcBef>
                <a:spcPct val="0"/>
              </a:spcBef>
            </a:pPr>
            <a:r>
              <a:rPr lang="en-CA" altLang="en-US" sz="3000" dirty="0">
                <a:latin typeface="Calibri" panose="020F0502020204030204" pitchFamily="34" charset="0"/>
              </a:rPr>
              <a:t>The </a:t>
            </a:r>
            <a:r>
              <a:rPr lang="en-CA" altLang="en-US" sz="3000" dirty="0">
                <a:solidFill>
                  <a:srgbClr val="C00000"/>
                </a:solidFill>
                <a:latin typeface="Calibri" panose="020F0502020204030204" pitchFamily="34" charset="0"/>
              </a:rPr>
              <a:t>degree of operating leverage </a:t>
            </a:r>
            <a:r>
              <a:rPr lang="en-CA" altLang="en-US" sz="3000" dirty="0">
                <a:latin typeface="Calibri" panose="020F0502020204030204" pitchFamily="34" charset="0"/>
              </a:rPr>
              <a:t>provides a measure </a:t>
            </a:r>
          </a:p>
          <a:p>
            <a:pPr>
              <a:spcBef>
                <a:spcPct val="0"/>
              </a:spcBef>
            </a:pPr>
            <a:r>
              <a:rPr lang="en-CA" altLang="en-US" sz="3000" dirty="0">
                <a:latin typeface="Calibri" panose="020F0502020204030204" pitchFamily="34" charset="0"/>
              </a:rPr>
              <a:t>of a company’s earnings volatility and can be used to </a:t>
            </a:r>
          </a:p>
          <a:p>
            <a:pPr>
              <a:spcBef>
                <a:spcPct val="0"/>
              </a:spcBef>
            </a:pPr>
            <a:r>
              <a:rPr lang="en-CA" altLang="en-US" sz="3000" dirty="0">
                <a:latin typeface="Calibri" panose="020F0502020204030204" pitchFamily="34" charset="0"/>
              </a:rPr>
              <a:t>compare companies. </a:t>
            </a:r>
          </a:p>
          <a:p>
            <a:pPr>
              <a:spcBef>
                <a:spcPct val="0"/>
              </a:spcBef>
            </a:pPr>
            <a:endParaRPr lang="en-CA" altLang="en-US" sz="1000" dirty="0">
              <a:latin typeface="Calibri" panose="020F0502020204030204" pitchFamily="34" charset="0"/>
            </a:endParaRPr>
          </a:p>
          <a:p>
            <a:pPr>
              <a:spcBef>
                <a:spcPct val="0"/>
              </a:spcBef>
            </a:pPr>
            <a:r>
              <a:rPr lang="en-CA" altLang="en-US" sz="2800" dirty="0">
                <a:latin typeface="Calibri" panose="020F0502020204030204" pitchFamily="34" charset="0"/>
              </a:rPr>
              <a:t>Degree of Operating Leverage =  Contribution Margin </a:t>
            </a:r>
            <a:r>
              <a:rPr lang="en-US" altLang="en-US" sz="2800" dirty="0">
                <a:latin typeface="Calibri" panose="020F0502020204030204" pitchFamily="34" charset="0"/>
              </a:rPr>
              <a:t>÷ 					              Operating Income</a:t>
            </a:r>
          </a:p>
          <a:p>
            <a:pPr>
              <a:spcBef>
                <a:spcPct val="0"/>
              </a:spcBef>
            </a:pPr>
            <a:endParaRPr lang="en-CA" altLang="en-US" dirty="0">
              <a:latin typeface="Calibri" panose="020F0502020204030204" pitchFamily="34" charset="0"/>
            </a:endParaRPr>
          </a:p>
          <a:p>
            <a:endParaRPr lang="en-US" dirty="0"/>
          </a:p>
        </p:txBody>
      </p:sp>
      <p:pic>
        <p:nvPicPr>
          <p:cNvPr id="8" name="Content Placeholder 7" descr="Table shows the calculation of the degree of operating leverage for the two companies in the example.  The degree of operating leverage is determined by dividing the contribution margin by the operating income.  For Vargo it is 2.67 which is 320,000 dollars divided by 120,000 dollars.  New Wave’s degree is 5.33 which is 640,000 dollars divided by 120,000 dollars.">
            <a:extLst>
              <a:ext uri="{FF2B5EF4-FFF2-40B4-BE49-F238E27FC236}">
                <a16:creationId xmlns:a16="http://schemas.microsoft.com/office/drawing/2014/main" id="{0996DF43-A54B-43A1-94F0-3B534AFCB57A}"/>
              </a:ext>
            </a:extLst>
          </p:cNvPr>
          <p:cNvPicPr>
            <a:picLocks noGrp="1" noChangeAspect="1"/>
          </p:cNvPicPr>
          <p:nvPr>
            <p:ph sz="quarter" idx="16"/>
          </p:nvPr>
        </p:nvPicPr>
        <p:blipFill>
          <a:blip r:embed="rId2"/>
          <a:stretch>
            <a:fillRect/>
          </a:stretch>
        </p:blipFill>
        <p:spPr>
          <a:xfrm>
            <a:off x="319881" y="3582114"/>
            <a:ext cx="8961438" cy="1562831"/>
          </a:xfrm>
          <a:prstGeom prst="rect">
            <a:avLst/>
          </a:prstGeom>
        </p:spPr>
      </p:pic>
      <p:sp>
        <p:nvSpPr>
          <p:cNvPr id="4" name="Content Placeholder 3">
            <a:extLst>
              <a:ext uri="{FF2B5EF4-FFF2-40B4-BE49-F238E27FC236}">
                <a16:creationId xmlns:a16="http://schemas.microsoft.com/office/drawing/2014/main" id="{79C2BF52-FE4B-46AD-A9B3-7B87F3DF8797}"/>
              </a:ext>
            </a:extLst>
          </p:cNvPr>
          <p:cNvSpPr>
            <a:spLocks noGrp="1"/>
          </p:cNvSpPr>
          <p:nvPr>
            <p:ph sz="quarter" idx="15"/>
          </p:nvPr>
        </p:nvSpPr>
        <p:spPr>
          <a:xfrm>
            <a:off x="1" y="5048746"/>
            <a:ext cx="9601199" cy="1571707"/>
          </a:xfrm>
        </p:spPr>
        <p:txBody>
          <a:bodyPr/>
          <a:lstStyle/>
          <a:p>
            <a:pPr>
              <a:spcBef>
                <a:spcPct val="0"/>
              </a:spcBef>
            </a:pPr>
            <a:r>
              <a:rPr lang="en-CA" altLang="en-US" sz="2600" b="0" dirty="0">
                <a:latin typeface="+mn-lt"/>
              </a:rPr>
              <a:t>If both companies record a 10% decrease in sales. </a:t>
            </a:r>
          </a:p>
          <a:p>
            <a:pPr>
              <a:spcBef>
                <a:spcPct val="0"/>
              </a:spcBef>
            </a:pPr>
            <a:r>
              <a:rPr lang="en-CA" altLang="en-US" sz="2600" b="0" dirty="0">
                <a:solidFill>
                  <a:srgbClr val="C00000"/>
                </a:solidFill>
                <a:latin typeface="+mn-lt"/>
              </a:rPr>
              <a:t>Vargo Video’s operating income will decrease by 26.7% (2.67 x 10%).</a:t>
            </a:r>
          </a:p>
          <a:p>
            <a:pPr>
              <a:spcBef>
                <a:spcPct val="0"/>
              </a:spcBef>
            </a:pPr>
            <a:r>
              <a:rPr lang="en-CA" altLang="en-US" sz="2600" b="0" dirty="0">
                <a:solidFill>
                  <a:srgbClr val="C00000"/>
                </a:solidFill>
                <a:latin typeface="+mn-lt"/>
              </a:rPr>
              <a:t> </a:t>
            </a:r>
          </a:p>
          <a:p>
            <a:pPr>
              <a:spcBef>
                <a:spcPct val="0"/>
              </a:spcBef>
            </a:pPr>
            <a:r>
              <a:rPr lang="en-CA" altLang="en-US" sz="2600" b="0" dirty="0">
                <a:solidFill>
                  <a:srgbClr val="C00000"/>
                </a:solidFill>
                <a:latin typeface="+mn-lt"/>
              </a:rPr>
              <a:t>New Wave’s operating income will decrease by 53.3 or (5.33 x 10%). </a:t>
            </a:r>
          </a:p>
          <a:p>
            <a:endParaRPr lang="en-US" sz="2400" b="0" dirty="0">
              <a:latin typeface="+mn-lt"/>
            </a:endParaRPr>
          </a:p>
        </p:txBody>
      </p:sp>
    </p:spTree>
    <p:extLst>
      <p:ext uri="{BB962C8B-B14F-4D97-AF65-F5344CB8AC3E}">
        <p14:creationId xmlns:p14="http://schemas.microsoft.com/office/powerpoint/2010/main" val="17869373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31350-D9E5-4435-BB15-7EE3EE3C848F}"/>
              </a:ext>
            </a:extLst>
          </p:cNvPr>
          <p:cNvSpPr>
            <a:spLocks noGrp="1"/>
          </p:cNvSpPr>
          <p:nvPr>
            <p:ph type="title"/>
          </p:nvPr>
        </p:nvSpPr>
        <p:spPr/>
        <p:txBody>
          <a:bodyPr/>
          <a:lstStyle/>
          <a:p>
            <a:r>
              <a:rPr lang="en-CA" altLang="en-US" dirty="0"/>
              <a:t>Let’s Review 7</a:t>
            </a:r>
            <a:endParaRPr lang="en-US" dirty="0"/>
          </a:p>
        </p:txBody>
      </p:sp>
      <p:sp>
        <p:nvSpPr>
          <p:cNvPr id="3" name="Content Placeholder 2">
            <a:extLst>
              <a:ext uri="{FF2B5EF4-FFF2-40B4-BE49-F238E27FC236}">
                <a16:creationId xmlns:a16="http://schemas.microsoft.com/office/drawing/2014/main" id="{C9A0C804-2212-4F01-A754-971A48CDF3AE}"/>
              </a:ext>
            </a:extLst>
          </p:cNvPr>
          <p:cNvSpPr>
            <a:spLocks noGrp="1"/>
          </p:cNvSpPr>
          <p:nvPr>
            <p:ph sz="quarter" idx="16"/>
          </p:nvPr>
        </p:nvSpPr>
        <p:spPr/>
        <p:txBody>
          <a:bodyPr/>
          <a:lstStyle/>
          <a:p>
            <a:pPr marL="646113" indent="-646113">
              <a:buClr>
                <a:schemeClr val="bg2"/>
              </a:buClr>
              <a:buFont typeface="Wingdings" pitchFamily="2" charset="2"/>
              <a:buChar char="Ø"/>
              <a:defRPr/>
            </a:pPr>
            <a:endParaRPr lang="en-CA" sz="2800" dirty="0"/>
          </a:p>
          <a:p>
            <a:pPr marL="646113" indent="-646113">
              <a:buClr>
                <a:schemeClr val="bg2"/>
              </a:buClr>
              <a:buFont typeface="Wingdings" pitchFamily="2" charset="2"/>
              <a:buChar char="Ø"/>
              <a:defRPr/>
            </a:pPr>
            <a:r>
              <a:rPr lang="en-CA" sz="3200" dirty="0"/>
              <a:t>Cost structure refers to the relative proportion of </a:t>
            </a:r>
            <a:endParaRPr lang="en-US" sz="3200" dirty="0"/>
          </a:p>
          <a:p>
            <a:pPr marL="1138238" lvl="1" indent="-569913">
              <a:lnSpc>
                <a:spcPct val="85000"/>
              </a:lnSpc>
              <a:spcBef>
                <a:spcPct val="90000"/>
              </a:spcBef>
              <a:buClr>
                <a:schemeClr val="tx1"/>
              </a:buClr>
              <a:buFontTx/>
              <a:buAutoNum type="alphaLcPeriod"/>
              <a:defRPr/>
            </a:pPr>
            <a:r>
              <a:rPr lang="en-CA" sz="3000" dirty="0"/>
              <a:t>selling expenses versus administrative expenses.</a:t>
            </a:r>
            <a:endParaRPr lang="en-US" sz="3000" dirty="0"/>
          </a:p>
          <a:p>
            <a:pPr marL="1138238" lvl="1" indent="-569913">
              <a:lnSpc>
                <a:spcPct val="85000"/>
              </a:lnSpc>
              <a:spcBef>
                <a:spcPct val="50000"/>
              </a:spcBef>
              <a:buClr>
                <a:schemeClr val="tx1"/>
              </a:buClr>
              <a:buFontTx/>
              <a:buAutoNum type="alphaLcPeriod"/>
              <a:defRPr/>
            </a:pPr>
            <a:r>
              <a:rPr lang="en-CA" sz="3000" dirty="0"/>
              <a:t>selling and administrative expenses versus cost of goods sold</a:t>
            </a:r>
            <a:r>
              <a:rPr lang="en-US" sz="3000" dirty="0"/>
              <a:t>.</a:t>
            </a:r>
          </a:p>
          <a:p>
            <a:pPr marL="1138238" lvl="1" indent="-569913">
              <a:lnSpc>
                <a:spcPct val="85000"/>
              </a:lnSpc>
              <a:spcBef>
                <a:spcPct val="50000"/>
              </a:spcBef>
              <a:buClr>
                <a:schemeClr val="tx1"/>
              </a:buClr>
              <a:buFontTx/>
              <a:buAutoNum type="alphaLcPeriod"/>
              <a:defRPr/>
            </a:pPr>
            <a:r>
              <a:rPr lang="en-CA" sz="3000" dirty="0"/>
              <a:t>gross margin versus sales</a:t>
            </a:r>
            <a:r>
              <a:rPr lang="en-US" sz="3000" dirty="0"/>
              <a:t>.</a:t>
            </a:r>
          </a:p>
          <a:p>
            <a:pPr marL="1138238" lvl="1" indent="-569913">
              <a:lnSpc>
                <a:spcPct val="85000"/>
              </a:lnSpc>
              <a:spcBef>
                <a:spcPct val="50000"/>
              </a:spcBef>
              <a:buClr>
                <a:schemeClr val="tx1"/>
              </a:buClr>
              <a:buFontTx/>
              <a:buAutoNum type="alphaLcPeriod"/>
              <a:defRPr/>
            </a:pPr>
            <a:r>
              <a:rPr lang="en-CA" sz="3000" dirty="0"/>
              <a:t>fixed costs versus variable costs</a:t>
            </a:r>
            <a:r>
              <a:rPr lang="en-US" sz="3000" dirty="0"/>
              <a:t>.</a:t>
            </a:r>
          </a:p>
          <a:p>
            <a:pPr>
              <a:buFont typeface="Wingdings" pitchFamily="2" charset="2"/>
              <a:buChar char="Ø"/>
              <a:defRPr/>
            </a:pPr>
            <a:endParaRPr lang="en-CA" dirty="0"/>
          </a:p>
          <a:p>
            <a:endParaRPr lang="en-US" dirty="0"/>
          </a:p>
        </p:txBody>
      </p:sp>
    </p:spTree>
    <p:extLst>
      <p:ext uri="{BB962C8B-B14F-4D97-AF65-F5344CB8AC3E}">
        <p14:creationId xmlns:p14="http://schemas.microsoft.com/office/powerpoint/2010/main" val="34046032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31350-D9E5-4435-BB15-7EE3EE3C848F}"/>
              </a:ext>
            </a:extLst>
          </p:cNvPr>
          <p:cNvSpPr>
            <a:spLocks noGrp="1"/>
          </p:cNvSpPr>
          <p:nvPr>
            <p:ph type="title"/>
          </p:nvPr>
        </p:nvSpPr>
        <p:spPr/>
        <p:txBody>
          <a:bodyPr/>
          <a:lstStyle/>
          <a:p>
            <a:r>
              <a:rPr lang="en-CA" altLang="en-US" dirty="0"/>
              <a:t>Let’s Review 7: </a:t>
            </a:r>
            <a:r>
              <a:rPr lang="en-CA" altLang="en-US" dirty="0">
                <a:solidFill>
                  <a:srgbClr val="FF0000"/>
                </a:solidFill>
              </a:rPr>
              <a:t>Solution</a:t>
            </a:r>
            <a:endParaRPr lang="en-US" dirty="0">
              <a:solidFill>
                <a:srgbClr val="FF0000"/>
              </a:solidFill>
            </a:endParaRPr>
          </a:p>
        </p:txBody>
      </p:sp>
      <p:sp>
        <p:nvSpPr>
          <p:cNvPr id="3" name="Content Placeholder 2">
            <a:extLst>
              <a:ext uri="{FF2B5EF4-FFF2-40B4-BE49-F238E27FC236}">
                <a16:creationId xmlns:a16="http://schemas.microsoft.com/office/drawing/2014/main" id="{C9A0C804-2212-4F01-A754-971A48CDF3AE}"/>
              </a:ext>
            </a:extLst>
          </p:cNvPr>
          <p:cNvSpPr>
            <a:spLocks noGrp="1"/>
          </p:cNvSpPr>
          <p:nvPr>
            <p:ph sz="quarter" idx="16"/>
          </p:nvPr>
        </p:nvSpPr>
        <p:spPr/>
        <p:txBody>
          <a:bodyPr/>
          <a:lstStyle/>
          <a:p>
            <a:pPr marL="646113" indent="-646113">
              <a:buClr>
                <a:schemeClr val="bg2"/>
              </a:buClr>
              <a:buFont typeface="Wingdings" pitchFamily="2" charset="2"/>
              <a:buChar char="Ø"/>
              <a:defRPr/>
            </a:pPr>
            <a:endParaRPr lang="en-CA" sz="2800" dirty="0"/>
          </a:p>
          <a:p>
            <a:pPr marL="646113" indent="-646113">
              <a:buClr>
                <a:schemeClr val="bg2"/>
              </a:buClr>
              <a:buFont typeface="Wingdings" pitchFamily="2" charset="2"/>
              <a:buChar char="Ø"/>
              <a:defRPr/>
            </a:pPr>
            <a:r>
              <a:rPr lang="en-CA" sz="3200" dirty="0"/>
              <a:t>Cost structure refers to the relative proportion of </a:t>
            </a:r>
            <a:endParaRPr lang="en-US" sz="3200" dirty="0"/>
          </a:p>
          <a:p>
            <a:pPr marL="1138238" lvl="1" indent="-569913">
              <a:lnSpc>
                <a:spcPct val="85000"/>
              </a:lnSpc>
              <a:spcBef>
                <a:spcPct val="90000"/>
              </a:spcBef>
              <a:buClr>
                <a:schemeClr val="tx1"/>
              </a:buClr>
              <a:buFontTx/>
              <a:buAutoNum type="alphaLcPeriod"/>
              <a:defRPr/>
            </a:pPr>
            <a:r>
              <a:rPr lang="en-CA" sz="3000" dirty="0"/>
              <a:t>selling expenses versus administrative expenses.</a:t>
            </a:r>
            <a:endParaRPr lang="en-US" sz="3000" dirty="0"/>
          </a:p>
          <a:p>
            <a:pPr marL="1138238" lvl="1" indent="-569913">
              <a:lnSpc>
                <a:spcPct val="85000"/>
              </a:lnSpc>
              <a:spcBef>
                <a:spcPct val="50000"/>
              </a:spcBef>
              <a:buClr>
                <a:schemeClr val="tx1"/>
              </a:buClr>
              <a:buFontTx/>
              <a:buAutoNum type="alphaLcPeriod"/>
              <a:defRPr/>
            </a:pPr>
            <a:r>
              <a:rPr lang="en-CA" sz="3000" dirty="0"/>
              <a:t>selling and administrative expenses versus cost of goods sold</a:t>
            </a:r>
            <a:r>
              <a:rPr lang="en-US" sz="3000" dirty="0"/>
              <a:t>.</a:t>
            </a:r>
          </a:p>
          <a:p>
            <a:pPr marL="1138238" lvl="1" indent="-569913">
              <a:lnSpc>
                <a:spcPct val="85000"/>
              </a:lnSpc>
              <a:spcBef>
                <a:spcPct val="50000"/>
              </a:spcBef>
              <a:buClr>
                <a:schemeClr val="tx1"/>
              </a:buClr>
              <a:buFontTx/>
              <a:buAutoNum type="alphaLcPeriod"/>
              <a:defRPr/>
            </a:pPr>
            <a:r>
              <a:rPr lang="en-CA" sz="3000" dirty="0"/>
              <a:t>gross margin versus sales</a:t>
            </a:r>
            <a:r>
              <a:rPr lang="en-US" sz="3000" dirty="0"/>
              <a:t>.</a:t>
            </a:r>
          </a:p>
          <a:p>
            <a:pPr marL="1138238" lvl="1" indent="-569913">
              <a:lnSpc>
                <a:spcPct val="85000"/>
              </a:lnSpc>
              <a:spcBef>
                <a:spcPct val="50000"/>
              </a:spcBef>
              <a:buClr>
                <a:srgbClr val="FF0000"/>
              </a:buClr>
              <a:buFontTx/>
              <a:buAutoNum type="alphaLcPeriod"/>
              <a:defRPr/>
            </a:pPr>
            <a:r>
              <a:rPr lang="en-CA" sz="3000" dirty="0">
                <a:solidFill>
                  <a:srgbClr val="FF0000"/>
                </a:solidFill>
              </a:rPr>
              <a:t>fixed costs versus variable costs</a:t>
            </a:r>
            <a:r>
              <a:rPr lang="en-US" sz="3000" dirty="0">
                <a:solidFill>
                  <a:srgbClr val="FF0000"/>
                </a:solidFill>
              </a:rPr>
              <a:t>.</a:t>
            </a:r>
          </a:p>
          <a:p>
            <a:pPr>
              <a:buFont typeface="Wingdings" pitchFamily="2" charset="2"/>
              <a:buChar char="Ø"/>
              <a:defRPr/>
            </a:pPr>
            <a:endParaRPr lang="en-CA" dirty="0"/>
          </a:p>
          <a:p>
            <a:endParaRPr lang="en-US" dirty="0"/>
          </a:p>
        </p:txBody>
      </p:sp>
    </p:spTree>
    <p:extLst>
      <p:ext uri="{BB962C8B-B14F-4D97-AF65-F5344CB8AC3E}">
        <p14:creationId xmlns:p14="http://schemas.microsoft.com/office/powerpoint/2010/main" val="23963714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01CAD-5C78-4D6D-826D-8D2B0D21B579}"/>
              </a:ext>
            </a:extLst>
          </p:cNvPr>
          <p:cNvSpPr>
            <a:spLocks noGrp="1"/>
          </p:cNvSpPr>
          <p:nvPr>
            <p:ph type="title"/>
          </p:nvPr>
        </p:nvSpPr>
        <p:spPr/>
        <p:txBody>
          <a:bodyPr>
            <a:normAutofit fontScale="90000"/>
          </a:bodyPr>
          <a:lstStyle/>
          <a:p>
            <a:r>
              <a:rPr lang="en-US" altLang="en-US" sz="4400" dirty="0">
                <a:latin typeface="Calibri" panose="020F0502020204030204" pitchFamily="34" charset="0"/>
              </a:rPr>
              <a:t>Copyright</a:t>
            </a:r>
            <a:br>
              <a:rPr lang="en-US" altLang="en-US" sz="4400" dirty="0">
                <a:latin typeface="Calibri" panose="020F0502020204030204" pitchFamily="34" charset="0"/>
              </a:rPr>
            </a:br>
            <a:endParaRPr lang="en-US" dirty="0"/>
          </a:p>
        </p:txBody>
      </p:sp>
      <p:sp>
        <p:nvSpPr>
          <p:cNvPr id="3" name="Content Placeholder 2">
            <a:extLst>
              <a:ext uri="{FF2B5EF4-FFF2-40B4-BE49-F238E27FC236}">
                <a16:creationId xmlns:a16="http://schemas.microsoft.com/office/drawing/2014/main" id="{7CAAE0ED-D83B-4CE1-A1B8-85B1F3EEDA37}"/>
              </a:ext>
            </a:extLst>
          </p:cNvPr>
          <p:cNvSpPr>
            <a:spLocks noGrp="1"/>
          </p:cNvSpPr>
          <p:nvPr>
            <p:ph sz="quarter" idx="10"/>
          </p:nvPr>
        </p:nvSpPr>
        <p:spPr>
          <a:xfrm>
            <a:off x="320040" y="1869440"/>
            <a:ext cx="8961120" cy="4302760"/>
          </a:xfrm>
        </p:spPr>
        <p:txBody>
          <a:bodyPr/>
          <a:lstStyle/>
          <a:p>
            <a:r>
              <a:rPr lang="en-CA" altLang="en-US" sz="2600" b="1" dirty="0">
                <a:latin typeface="Calibri" panose="020F0502020204030204" pitchFamily="34" charset="0"/>
              </a:rPr>
              <a:t>Copyright © 2018 John Wiley &amp; Sons Canada, Ltd.  </a:t>
            </a:r>
          </a:p>
          <a:p>
            <a:r>
              <a:rPr lang="en-CA" altLang="en-US" sz="2600" dirty="0">
                <a:latin typeface="Calibri" panose="020F0502020204030204" pitchFamily="34" charset="0"/>
              </a:rPr>
              <a:t>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a:p>
            <a:endParaRPr lang="en-US" sz="2600" dirty="0"/>
          </a:p>
        </p:txBody>
      </p:sp>
    </p:spTree>
    <p:extLst>
      <p:ext uri="{BB962C8B-B14F-4D97-AF65-F5344CB8AC3E}">
        <p14:creationId xmlns:p14="http://schemas.microsoft.com/office/powerpoint/2010/main" val="3576942058"/>
      </p:ext>
    </p:extLst>
  </p:cSld>
  <p:clrMapOvr>
    <a:masterClrMapping/>
  </p:clrMapOvr>
</p:sld>
</file>

<file path=ppt/theme/theme1.xml><?xml version="1.0" encoding="utf-8"?>
<a:theme xmlns:a="http://schemas.openxmlformats.org/drawingml/2006/main" name="General">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6112</TotalTime>
  <Pages>52</Pages>
  <Words>2167</Words>
  <Application>Microsoft Office PowerPoint</Application>
  <PresentationFormat>Custom</PresentationFormat>
  <Paragraphs>289</Paragraphs>
  <Slides>57</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57</vt:i4>
      </vt:variant>
    </vt:vector>
  </HeadingPairs>
  <TitlesOfParts>
    <vt:vector size="67" baseType="lpstr">
      <vt:lpstr>MS PGothic</vt:lpstr>
      <vt:lpstr>MS PGothic</vt:lpstr>
      <vt:lpstr>Arial</vt:lpstr>
      <vt:lpstr>Arial</vt:lpstr>
      <vt:lpstr>Calibri</vt:lpstr>
      <vt:lpstr>HYGothic-Extra</vt:lpstr>
      <vt:lpstr>Source Sans Pro</vt:lpstr>
      <vt:lpstr>Times New Roman</vt:lpstr>
      <vt:lpstr>Wingdings</vt:lpstr>
      <vt:lpstr>General</vt:lpstr>
      <vt:lpstr>Managerial Accounting Tools for Business Decision-Making</vt:lpstr>
      <vt:lpstr>Learning Objectives (1 of 2)</vt:lpstr>
      <vt:lpstr>Learning Objectives (2 of 2)</vt:lpstr>
      <vt:lpstr>Cost-Volume-Profit Analysis</vt:lpstr>
      <vt:lpstr>Assumptions Underlying CVP Analysis (1 of 2)</vt:lpstr>
      <vt:lpstr>Assumptions Underlying CVP Analysis (2 of 2)</vt:lpstr>
      <vt:lpstr>CVP Income Statement</vt:lpstr>
      <vt:lpstr>CVP Income Statement: Example</vt:lpstr>
      <vt:lpstr>Let’s Review 1</vt:lpstr>
      <vt:lpstr>Let’s Review 1: Solution</vt:lpstr>
      <vt:lpstr>CVP Income Statement  Contribution Margin: Example (1 of 3) </vt:lpstr>
      <vt:lpstr>CVP Income Statement  Contribution Margin: Example (2 of 3) </vt:lpstr>
      <vt:lpstr>CVP Income Statement  Contribution Margin: Example (3 of 3) </vt:lpstr>
      <vt:lpstr>CVP Income Statement  Contribution Margin Ratio</vt:lpstr>
      <vt:lpstr>CVP Income Statement  Contribution Margin Ratio </vt:lpstr>
      <vt:lpstr>Let’s Review 2</vt:lpstr>
      <vt:lpstr>Let’s Review 2: Solution</vt:lpstr>
      <vt:lpstr>Break-Even Analysis</vt:lpstr>
      <vt:lpstr>Break-Even Analysis  Mathematical Equation - Example</vt:lpstr>
      <vt:lpstr>Break-Even Analysis   Contribution Margin Technique (1 of 2)</vt:lpstr>
      <vt:lpstr>Break-Even Analysis   Contribution Margin Technique (2 of 2)</vt:lpstr>
      <vt:lpstr>Break-Even Analysis   Contribution Margin Technique - Example </vt:lpstr>
      <vt:lpstr>Break-Even Analysis Graphic Presentation </vt:lpstr>
      <vt:lpstr>Break-Even Analysis   CVP Graph for Vargo Video</vt:lpstr>
      <vt:lpstr>Let’s Review 3</vt:lpstr>
      <vt:lpstr>Let’s Review 3: Solution</vt:lpstr>
      <vt:lpstr>Break-Even Analysis   Target Operating Income Before Tax (1 of 2)</vt:lpstr>
      <vt:lpstr>Break-Even Analysis   Target Operating Income Before Tax (2 of 2)</vt:lpstr>
      <vt:lpstr>Break-Even Analysis   Target Operating Income After Tax (1 of 2) </vt:lpstr>
      <vt:lpstr>Break-Even Analysis   Target Operating Income After Tax (2 of 2) </vt:lpstr>
      <vt:lpstr>Let’s Review 4 </vt:lpstr>
      <vt:lpstr>Let’s Review 4: Solution </vt:lpstr>
      <vt:lpstr>Break-Even Analysis   Margin of Safety</vt:lpstr>
      <vt:lpstr>Break-Even Analysis  Margin of Safety Ratio</vt:lpstr>
      <vt:lpstr>Let’s Review 5</vt:lpstr>
      <vt:lpstr>Let’s Review 5: Solution</vt:lpstr>
      <vt:lpstr>Sales Mix</vt:lpstr>
      <vt:lpstr>Sales Mix Break-Even Sales In Units (1 of 2)</vt:lpstr>
      <vt:lpstr>Sales Mix Break-Even Sales In Units (2 of 2)</vt:lpstr>
      <vt:lpstr>Sales Mix Break-Even Sales In Units – Example (1 of 4)</vt:lpstr>
      <vt:lpstr>Sales Mix Break-Even Sales In Units – Example (2 of 4)</vt:lpstr>
      <vt:lpstr>Sales Mix Break-Even Sales In Units – Example (3 of 4)</vt:lpstr>
      <vt:lpstr>Sales Mix Break-Even Sales In Units – Example (4 of 4)</vt:lpstr>
      <vt:lpstr>Sales Mix Break-Even In Sales Dollars -Example</vt:lpstr>
      <vt:lpstr>Sales Mix Break-Even Sales in Units – Example (1 of 2)</vt:lpstr>
      <vt:lpstr>Sales Mix Break-Even Sales in Units – Example (2 of 2)</vt:lpstr>
      <vt:lpstr>Let’s Review 6 </vt:lpstr>
      <vt:lpstr>Let’s Review 6: Solution </vt:lpstr>
      <vt:lpstr>Cost Structure  Appendix 6 A </vt:lpstr>
      <vt:lpstr>Cost Structure   Example (1 of 4)</vt:lpstr>
      <vt:lpstr>Cost Structure   Example (2 of 4)</vt:lpstr>
      <vt:lpstr>Cost Structure   Example (3 of 4)</vt:lpstr>
      <vt:lpstr>Cost Structure   Example (4 of 4)</vt:lpstr>
      <vt:lpstr>Operating Leverage: Appendix 6 A </vt:lpstr>
      <vt:lpstr>Let’s Review 7</vt:lpstr>
      <vt:lpstr>Let’s Review 7: Solution</vt:lpstr>
      <vt:lpstr>Copyright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keywords>Select Classification Level, Internal</cp:keywords>
  <cp:lastModifiedBy>Biebl, Stefan</cp:lastModifiedBy>
  <cp:revision>715</cp:revision>
  <cp:lastPrinted>1998-06-22T01:16:24Z</cp:lastPrinted>
  <dcterms:created xsi:type="dcterms:W3CDTF">1998-06-22T00:47:54Z</dcterms:created>
  <dcterms:modified xsi:type="dcterms:W3CDTF">2019-10-18T21:26:57Z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9aaeb3a5-9891-4758-b169-8aff35240d11</vt:lpwstr>
  </property>
  <property fmtid="{D5CDD505-2E9C-101B-9397-08002B2CF9AE}" pid="3" name="kjhasxiQ">
    <vt:lpwstr>Internal</vt:lpwstr>
  </property>
  <property fmtid="{D5CDD505-2E9C-101B-9397-08002B2CF9AE}" pid="4" name="TD_Classification">
    <vt:lpwstr>Internal</vt:lpwstr>
  </property>
  <property fmtid="{D5CDD505-2E9C-101B-9397-08002B2CF9AE}" pid="5" name="Classification">
    <vt:lpwstr>Internal</vt:lpwstr>
  </property>
  <property fmtid="{D5CDD505-2E9C-101B-9397-08002B2CF9AE}" pid="6" name="MSIP_Label_88c63503-0fb3-4712-a32e-7ecb4b7d79e8_Name">
    <vt:lpwstr>Internal</vt:lpwstr>
  </property>
  <property fmtid="{D5CDD505-2E9C-101B-9397-08002B2CF9AE}" pid="7" name="MSIP_Label_88c63503-0fb3-4712-a32e-7ecb4b7d79e8_Enabled">
    <vt:lpwstr>True</vt:lpwstr>
  </property>
  <property fmtid="{D5CDD505-2E9C-101B-9397-08002B2CF9AE}" pid="8" name="MSIP_Label_88c63503-0fb3-4712-a32e-7ecb4b7d79e8_SiteId">
    <vt:lpwstr>1cf1d9d9-3044-413a-8064-117ca9472450</vt:lpwstr>
  </property>
  <property fmtid="{D5CDD505-2E9C-101B-9397-08002B2CF9AE}" pid="9" name="MSIP_Label_88c63503-0fb3-4712-a32e-7ecb4b7d79e8_Application">
    <vt:lpwstr>Microsoft Azure Information Protection</vt:lpwstr>
  </property>
  <property fmtid="{D5CDD505-2E9C-101B-9397-08002B2CF9AE}" pid="10" name="MSIP_Label_88c63503-0fb3-4712-a32e-7ecb4b7d79e8_Extended_MSFT_Method">
    <vt:lpwstr>Manual</vt:lpwstr>
  </property>
</Properties>
</file>