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83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5CE1C2-A4DE-4E84-800E-89021297E6F2}" type="datetimeFigureOut">
              <a:rPr lang="en-US" smtClean="0"/>
              <a:t>9/21/2015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94EB1D-D160-4EF3-994B-438EA75F7D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3048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19FE9AF-F440-4888-87A5-C1D9FA3CF6A7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Rat smooth muscle cell that has been transfected with green fluorescent protein (GFP)-tagged  -actinin (green) and stained for filamentous actin and vinculin. The actin cytoskeleton was stained with Alexa-568-conjugated phalloidin (red) and vinculin immunostaining is shown in blue. The image was acquired using a fluorescence microscope (Axioskop, Zeiss). Scale bar represents 20  m.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FAB86-1494-43DB-A215-058D604DBAF9}" type="datetimeFigureOut">
              <a:rPr lang="en-US" smtClean="0"/>
              <a:t>9/21/2015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A7E53-CBE7-4D04-9971-3600A15AC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170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FAB86-1494-43DB-A215-058D604DBAF9}" type="datetimeFigureOut">
              <a:rPr lang="en-US" smtClean="0"/>
              <a:t>9/21/2015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A7E53-CBE7-4D04-9971-3600A15AC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7184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FAB86-1494-43DB-A215-058D604DBAF9}" type="datetimeFigureOut">
              <a:rPr lang="en-US" smtClean="0"/>
              <a:t>9/21/2015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A7E53-CBE7-4D04-9971-3600A15AC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2526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FAB86-1494-43DB-A215-058D604DBAF9}" type="datetimeFigureOut">
              <a:rPr lang="en-US" smtClean="0"/>
              <a:t>9/21/2015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A7E53-CBE7-4D04-9971-3600A15AC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51922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FAB86-1494-43DB-A215-058D604DBAF9}" type="datetimeFigureOut">
              <a:rPr lang="en-US" smtClean="0"/>
              <a:t>9/21/2015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A7E53-CBE7-4D04-9971-3600A15AC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506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FAB86-1494-43DB-A215-058D604DBAF9}" type="datetimeFigureOut">
              <a:rPr lang="en-US" smtClean="0"/>
              <a:t>9/21/2015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A7E53-CBE7-4D04-9971-3600A15AC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7887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FAB86-1494-43DB-A215-058D604DBAF9}" type="datetimeFigureOut">
              <a:rPr lang="en-US" smtClean="0"/>
              <a:t>9/21/2015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A7E53-CBE7-4D04-9971-3600A15AC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58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FAB86-1494-43DB-A215-058D604DBAF9}" type="datetimeFigureOut">
              <a:rPr lang="en-US" smtClean="0"/>
              <a:t>9/21/2015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A7E53-CBE7-4D04-9971-3600A15AC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874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FAB86-1494-43DB-A215-058D604DBAF9}" type="datetimeFigureOut">
              <a:rPr lang="en-US" smtClean="0"/>
              <a:t>9/21/2015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A7E53-CBE7-4D04-9971-3600A15AC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817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FAB86-1494-43DB-A215-058D604DBAF9}" type="datetimeFigureOut">
              <a:rPr lang="en-US" smtClean="0"/>
              <a:t>9/21/2015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A7E53-CBE7-4D04-9971-3600A15AC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004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FAB86-1494-43DB-A215-058D604DBAF9}" type="datetimeFigureOut">
              <a:rPr lang="en-US" smtClean="0"/>
              <a:t>9/21/2015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A7E53-CBE7-4D04-9971-3600A15AC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735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3FAB86-1494-43DB-A215-058D604DBAF9}" type="datetimeFigureOut">
              <a:rPr lang="en-US" smtClean="0"/>
              <a:t>9/21/2015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5A7E53-CBE7-4D04-9971-3600A15AC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053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fig.cox.miami.edu/~cmallery/150/neuro/neuromuscular-sml.jpg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facstaff.elon.edu/shouse/physiology/physiol14/Lecture7.html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academic.wsc.edu/faculty/jatodd1/351/ch6outline.html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71800" y="9144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451 Smyth Road Ottawa ON K1H 8M5</a:t>
            </a:r>
          </a:p>
          <a:p>
            <a:r>
              <a:rPr lang="en-US" dirty="0" smtClean="0"/>
              <a:t>Office: 3220</a:t>
            </a:r>
          </a:p>
          <a:p>
            <a:r>
              <a:rPr lang="en-US" dirty="0" smtClean="0"/>
              <a:t>Tel.: (613) 562-5800 (8188)</a:t>
            </a:r>
          </a:p>
          <a:p>
            <a:r>
              <a:rPr lang="en-US" dirty="0" smtClean="0"/>
              <a:t>Email: wstaines@uottawa.ca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07258" y="3657600"/>
            <a:ext cx="883674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ANP  1105C</a:t>
            </a:r>
          </a:p>
          <a:p>
            <a:endParaRPr lang="en-US" dirty="0" smtClean="0"/>
          </a:p>
          <a:p>
            <a:r>
              <a:rPr lang="en-US" dirty="0" smtClean="0"/>
              <a:t>Cellular Physiology of Nerve and Muscle -  (Lecture 3-7) </a:t>
            </a:r>
            <a:r>
              <a:rPr lang="en-US" dirty="0"/>
              <a:t>Sept. 18, 22, 25, 29, Oct. 3 Homeostasis</a:t>
            </a:r>
            <a:r>
              <a:rPr lang="en-US" dirty="0" smtClean="0"/>
              <a:t>:  Autonomic Nervous System and Endocrine System (Lecture 8-9) Oct.6, 9</a:t>
            </a:r>
          </a:p>
          <a:p>
            <a:r>
              <a:rPr lang="en-US" dirty="0" smtClean="0"/>
              <a:t>The Respiratory System (Lecture  19-21) - Nov 27,  Dec.1, 4,  8 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2979174" y="2362200"/>
            <a:ext cx="2313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Sept 25 pages 298-306</a:t>
            </a:r>
          </a:p>
        </p:txBody>
      </p:sp>
    </p:spTree>
    <p:extLst>
      <p:ext uri="{BB962C8B-B14F-4D97-AF65-F5344CB8AC3E}">
        <p14:creationId xmlns:p14="http://schemas.microsoft.com/office/powerpoint/2010/main" val="5149496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1027" descr="Pink tissue paper"/>
          <p:cNvSpPr txBox="1">
            <a:spLocks noChangeArrowheads="1"/>
          </p:cNvSpPr>
          <p:nvPr/>
        </p:nvSpPr>
        <p:spPr bwMode="auto">
          <a:xfrm>
            <a:off x="152400" y="120650"/>
            <a:ext cx="8915400" cy="6584950"/>
          </a:xfrm>
          <a:prstGeom prst="rect">
            <a:avLst/>
          </a:prstGeom>
          <a:blipFill dpi="0" rotWithShape="1">
            <a:blip r:embed="rId2" cstate="print">
              <a:alphaModFix amt="11000"/>
            </a:blip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i="1" dirty="0">
                <a:solidFill>
                  <a:srgbClr val="008000"/>
                </a:solidFill>
                <a:latin typeface="Arial" pitchFamily="34" charset="0"/>
              </a:rPr>
              <a:t>PUT IN THE CORRECT ORDER:</a:t>
            </a:r>
            <a:endParaRPr lang="en-US" sz="1800" dirty="0">
              <a:solidFill>
                <a:srgbClr val="008000"/>
              </a:solidFill>
              <a:latin typeface="Arial" pitchFamily="34" charset="0"/>
            </a:endParaRPr>
          </a:p>
          <a:p>
            <a:pPr eaLnBrk="0" hangingPunct="0">
              <a:spcBef>
                <a:spcPct val="50000"/>
              </a:spcBef>
            </a:pPr>
            <a:endParaRPr lang="en-US" sz="1800" dirty="0">
              <a:solidFill>
                <a:srgbClr val="008000"/>
              </a:solidFill>
              <a:latin typeface="Arial" pitchFamily="34" charset="0"/>
            </a:endParaRPr>
          </a:p>
          <a:p>
            <a:pPr eaLnBrk="0" hangingPunct="0">
              <a:lnSpc>
                <a:spcPct val="130000"/>
              </a:lnSpc>
              <a:spcBef>
                <a:spcPct val="50000"/>
              </a:spcBef>
            </a:pPr>
            <a:r>
              <a:rPr lang="en-US" sz="1800" u="sng" dirty="0">
                <a:solidFill>
                  <a:srgbClr val="000000"/>
                </a:solidFill>
                <a:latin typeface="Arial" pitchFamily="34" charset="0"/>
              </a:rPr>
              <a:t>        </a:t>
            </a:r>
            <a:r>
              <a:rPr lang="en-US" sz="1800" dirty="0">
                <a:solidFill>
                  <a:srgbClr val="000000"/>
                </a:solidFill>
                <a:latin typeface="Arial" pitchFamily="34" charset="0"/>
              </a:rPr>
              <a:t> 1.  Myosin heads bind to active sites on actin molecules</a:t>
            </a:r>
          </a:p>
          <a:p>
            <a:pPr eaLnBrk="0" hangingPunct="0">
              <a:lnSpc>
                <a:spcPct val="130000"/>
              </a:lnSpc>
              <a:spcBef>
                <a:spcPct val="50000"/>
              </a:spcBef>
            </a:pPr>
            <a:r>
              <a:rPr lang="en-US" sz="1800" u="sng" dirty="0">
                <a:solidFill>
                  <a:srgbClr val="000000"/>
                </a:solidFill>
                <a:latin typeface="Arial" pitchFamily="34" charset="0"/>
              </a:rPr>
              <a:t>        </a:t>
            </a:r>
            <a:r>
              <a:rPr lang="en-US" sz="1800" dirty="0">
                <a:solidFill>
                  <a:srgbClr val="000000"/>
                </a:solidFill>
                <a:latin typeface="Arial" pitchFamily="34" charset="0"/>
              </a:rPr>
              <a:t> 2.  ATP is hydrolyzed</a:t>
            </a:r>
          </a:p>
          <a:p>
            <a:pPr eaLnBrk="0" hangingPunct="0">
              <a:lnSpc>
                <a:spcPct val="130000"/>
              </a:lnSpc>
              <a:spcBef>
                <a:spcPct val="50000"/>
              </a:spcBef>
            </a:pPr>
            <a:r>
              <a:rPr lang="en-US" sz="1800" u="sng" dirty="0">
                <a:solidFill>
                  <a:srgbClr val="000000"/>
                </a:solidFill>
                <a:latin typeface="Arial" pitchFamily="34" charset="0"/>
              </a:rPr>
              <a:t>        </a:t>
            </a:r>
            <a:r>
              <a:rPr lang="en-US" sz="1800" dirty="0">
                <a:solidFill>
                  <a:srgbClr val="000000"/>
                </a:solidFill>
                <a:latin typeface="Arial" pitchFamily="34" charset="0"/>
              </a:rPr>
              <a:t> 3.  Myosin heads return to high-energy shape, ready for the next power stroke</a:t>
            </a:r>
          </a:p>
          <a:p>
            <a:pPr eaLnBrk="0" hangingPunct="0">
              <a:lnSpc>
                <a:spcPct val="130000"/>
              </a:lnSpc>
              <a:spcBef>
                <a:spcPct val="50000"/>
              </a:spcBef>
            </a:pPr>
            <a:r>
              <a:rPr lang="en-US" sz="1800" u="sng" dirty="0">
                <a:solidFill>
                  <a:srgbClr val="000000"/>
                </a:solidFill>
                <a:latin typeface="Arial" pitchFamily="34" charset="0"/>
              </a:rPr>
              <a:t>        </a:t>
            </a:r>
            <a:r>
              <a:rPr lang="en-US" sz="1800" dirty="0">
                <a:solidFill>
                  <a:srgbClr val="000000"/>
                </a:solidFill>
                <a:latin typeface="Arial" pitchFamily="34" charset="0"/>
              </a:rPr>
              <a:t> 4.  Calcium binds to troponin</a:t>
            </a:r>
          </a:p>
          <a:p>
            <a:pPr eaLnBrk="0" hangingPunct="0">
              <a:lnSpc>
                <a:spcPct val="130000"/>
              </a:lnSpc>
              <a:spcBef>
                <a:spcPct val="50000"/>
              </a:spcBef>
            </a:pPr>
            <a:r>
              <a:rPr lang="en-US" sz="1800" u="sng" dirty="0">
                <a:solidFill>
                  <a:srgbClr val="000000"/>
                </a:solidFill>
                <a:latin typeface="Arial" pitchFamily="34" charset="0"/>
              </a:rPr>
              <a:t>        </a:t>
            </a:r>
            <a:r>
              <a:rPr lang="en-US" sz="1800" dirty="0">
                <a:solidFill>
                  <a:srgbClr val="000000"/>
                </a:solidFill>
                <a:latin typeface="Arial" pitchFamily="34" charset="0"/>
              </a:rPr>
              <a:t> 5.  Cycling continues until calcium ions are sequestered by the SR</a:t>
            </a:r>
          </a:p>
          <a:p>
            <a:pPr eaLnBrk="0" hangingPunct="0">
              <a:lnSpc>
                <a:spcPct val="130000"/>
              </a:lnSpc>
              <a:spcBef>
                <a:spcPct val="50000"/>
              </a:spcBef>
            </a:pPr>
            <a:r>
              <a:rPr lang="en-US" sz="1800" u="sng" dirty="0">
                <a:solidFill>
                  <a:srgbClr val="000000"/>
                </a:solidFill>
                <a:latin typeface="Arial" pitchFamily="34" charset="0"/>
              </a:rPr>
              <a:t>        </a:t>
            </a:r>
            <a:r>
              <a:rPr lang="en-US" sz="1800" dirty="0">
                <a:solidFill>
                  <a:srgbClr val="000000"/>
                </a:solidFill>
                <a:latin typeface="Arial" pitchFamily="34" charset="0"/>
              </a:rPr>
              <a:t> 6.  Myosin cross brides detach from actin</a:t>
            </a:r>
          </a:p>
          <a:p>
            <a:pPr eaLnBrk="0" hangingPunct="0">
              <a:lnSpc>
                <a:spcPct val="130000"/>
              </a:lnSpc>
              <a:spcBef>
                <a:spcPct val="50000"/>
              </a:spcBef>
            </a:pPr>
            <a:r>
              <a:rPr lang="en-US" sz="1800" u="sng" dirty="0">
                <a:solidFill>
                  <a:srgbClr val="000000"/>
                </a:solidFill>
                <a:latin typeface="Arial" pitchFamily="34" charset="0"/>
              </a:rPr>
              <a:t>        </a:t>
            </a:r>
            <a:r>
              <a:rPr lang="en-US" sz="1800" dirty="0">
                <a:solidFill>
                  <a:srgbClr val="000000"/>
                </a:solidFill>
                <a:latin typeface="Arial" pitchFamily="34" charset="0"/>
              </a:rPr>
              <a:t> 7.  Troponin changes shape</a:t>
            </a:r>
          </a:p>
          <a:p>
            <a:pPr eaLnBrk="0" hangingPunct="0">
              <a:lnSpc>
                <a:spcPct val="130000"/>
              </a:lnSpc>
              <a:spcBef>
                <a:spcPct val="50000"/>
              </a:spcBef>
            </a:pPr>
            <a:r>
              <a:rPr lang="en-US" sz="1800" u="sng" dirty="0">
                <a:solidFill>
                  <a:srgbClr val="000000"/>
                </a:solidFill>
                <a:latin typeface="Arial" pitchFamily="34" charset="0"/>
              </a:rPr>
              <a:t>        </a:t>
            </a:r>
            <a:r>
              <a:rPr lang="en-US" sz="1800" dirty="0">
                <a:solidFill>
                  <a:srgbClr val="000000"/>
                </a:solidFill>
                <a:latin typeface="Arial" pitchFamily="34" charset="0"/>
              </a:rPr>
              <a:t> 8.  ADP and P</a:t>
            </a:r>
            <a:r>
              <a:rPr lang="en-US" sz="1800" baseline="-25000" dirty="0">
                <a:solidFill>
                  <a:srgbClr val="000000"/>
                </a:solidFill>
                <a:latin typeface="Arial" pitchFamily="34" charset="0"/>
              </a:rPr>
              <a:t>i</a:t>
            </a:r>
            <a:r>
              <a:rPr lang="en-US" sz="1800" dirty="0">
                <a:solidFill>
                  <a:srgbClr val="000000"/>
                </a:solidFill>
                <a:latin typeface="Arial" pitchFamily="34" charset="0"/>
              </a:rPr>
              <a:t> (inorganic phosphate) are released from the thick filament</a:t>
            </a:r>
          </a:p>
          <a:p>
            <a:pPr eaLnBrk="0" hangingPunct="0">
              <a:lnSpc>
                <a:spcPct val="130000"/>
              </a:lnSpc>
              <a:spcBef>
                <a:spcPct val="50000"/>
              </a:spcBef>
            </a:pPr>
            <a:r>
              <a:rPr lang="en-US" sz="1800" u="sng" dirty="0">
                <a:solidFill>
                  <a:srgbClr val="000000"/>
                </a:solidFill>
                <a:latin typeface="Arial" pitchFamily="34" charset="0"/>
              </a:rPr>
              <a:t>        </a:t>
            </a:r>
            <a:r>
              <a:rPr lang="en-US" sz="1800" dirty="0">
                <a:solidFill>
                  <a:srgbClr val="000000"/>
                </a:solidFill>
                <a:latin typeface="Arial" pitchFamily="34" charset="0"/>
              </a:rPr>
              <a:t> 9.  Myosin heads pull on the thin filaments (power stroke) and slide them toward 	the </a:t>
            </a:r>
            <a:r>
              <a:rPr lang="en-US" sz="1800" dirty="0" err="1">
                <a:solidFill>
                  <a:srgbClr val="000000"/>
                </a:solidFill>
                <a:latin typeface="Arial" pitchFamily="34" charset="0"/>
              </a:rPr>
              <a:t>centre</a:t>
            </a:r>
            <a:r>
              <a:rPr lang="en-US" sz="1800" dirty="0">
                <a:solidFill>
                  <a:srgbClr val="000000"/>
                </a:solidFill>
                <a:latin typeface="Arial" pitchFamily="34" charset="0"/>
              </a:rPr>
              <a:t> of the sarcomere</a:t>
            </a:r>
          </a:p>
          <a:p>
            <a:pPr eaLnBrk="0" hangingPunct="0">
              <a:lnSpc>
                <a:spcPct val="130000"/>
              </a:lnSpc>
              <a:spcBef>
                <a:spcPct val="50000"/>
              </a:spcBef>
            </a:pPr>
            <a:r>
              <a:rPr lang="en-US" sz="1800" u="sng" dirty="0">
                <a:solidFill>
                  <a:srgbClr val="000000"/>
                </a:solidFill>
                <a:latin typeface="Arial" pitchFamily="34" charset="0"/>
              </a:rPr>
              <a:t>        </a:t>
            </a:r>
            <a:r>
              <a:rPr lang="en-US" sz="1800" dirty="0">
                <a:solidFill>
                  <a:srgbClr val="000000"/>
                </a:solidFill>
                <a:latin typeface="Arial" pitchFamily="34" charset="0"/>
              </a:rPr>
              <a:t> 10.  ATP binds to the thick filament</a:t>
            </a:r>
          </a:p>
          <a:p>
            <a:pPr eaLnBrk="0" hangingPunct="0">
              <a:lnSpc>
                <a:spcPct val="130000"/>
              </a:lnSpc>
              <a:spcBef>
                <a:spcPct val="50000"/>
              </a:spcBef>
            </a:pPr>
            <a:r>
              <a:rPr lang="en-US" sz="1800" u="sng" dirty="0">
                <a:solidFill>
                  <a:srgbClr val="000000"/>
                </a:solidFill>
                <a:latin typeface="Arial" pitchFamily="34" charset="0"/>
              </a:rPr>
              <a:t>        </a:t>
            </a:r>
            <a:r>
              <a:rPr lang="en-US" sz="1800" dirty="0">
                <a:solidFill>
                  <a:srgbClr val="000000"/>
                </a:solidFill>
                <a:latin typeface="Arial" pitchFamily="34" charset="0"/>
              </a:rPr>
              <a:t> 11.  Tropomyosin is moved exposing active sites on F-actin</a:t>
            </a:r>
            <a:endParaRPr lang="en-US" sz="1800" i="1" dirty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25603" name="Picture 1028" descr="bodybuilder"/>
          <p:cNvPicPr>
            <a:picLocks noChangeAspect="1" noChangeArrowheads="1"/>
          </p:cNvPicPr>
          <p:nvPr/>
        </p:nvPicPr>
        <p:blipFill>
          <a:blip r:embed="rId3" cstate="print">
            <a:lum bright="-12000" contrast="36000"/>
          </a:blip>
          <a:srcRect/>
          <a:stretch>
            <a:fillRect/>
          </a:stretch>
        </p:blipFill>
        <p:spPr bwMode="auto">
          <a:xfrm>
            <a:off x="7573963" y="258763"/>
            <a:ext cx="1341437" cy="1341437"/>
          </a:xfrm>
          <a:prstGeom prst="rect">
            <a:avLst/>
          </a:prstGeom>
          <a:noFill/>
          <a:ln w="9525">
            <a:solidFill>
              <a:srgbClr val="008000"/>
            </a:solidFill>
            <a:miter lim="800000"/>
            <a:headEnd/>
            <a:tailEnd/>
          </a:ln>
        </p:spPr>
      </p:pic>
      <p:sp>
        <p:nvSpPr>
          <p:cNvPr id="25604" name="Text Box 1029" descr="Newsprint"/>
          <p:cNvSpPr txBox="1">
            <a:spLocks noChangeArrowheads="1"/>
          </p:cNvSpPr>
          <p:nvPr/>
        </p:nvSpPr>
        <p:spPr bwMode="auto">
          <a:xfrm>
            <a:off x="7623175" y="6392863"/>
            <a:ext cx="1368425" cy="250825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solidFill>
                  <a:srgbClr val="000000"/>
                </a:solidFill>
                <a:latin typeface="NuptialScript" pitchFamily="18" charset="0"/>
              </a:rPr>
              <a:t>J. Carnegie, U of O</a:t>
            </a:r>
            <a:endParaRPr lang="en-CA" sz="1000" b="1" i="1">
              <a:solidFill>
                <a:srgbClr val="000000"/>
              </a:solidFill>
              <a:latin typeface="NuptialScrip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3302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1027" descr="Pink tissue paper"/>
          <p:cNvSpPr txBox="1">
            <a:spLocks noChangeArrowheads="1"/>
          </p:cNvSpPr>
          <p:nvPr/>
        </p:nvSpPr>
        <p:spPr bwMode="auto">
          <a:xfrm>
            <a:off x="152400" y="120650"/>
            <a:ext cx="8915400" cy="6584950"/>
          </a:xfrm>
          <a:prstGeom prst="rect">
            <a:avLst/>
          </a:prstGeom>
          <a:blipFill dpi="0" rotWithShape="1">
            <a:blip r:embed="rId2" cstate="print">
              <a:alphaModFix amt="11000"/>
            </a:blip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i="1" dirty="0">
                <a:solidFill>
                  <a:srgbClr val="008000"/>
                </a:solidFill>
                <a:latin typeface="Arial" pitchFamily="34" charset="0"/>
              </a:rPr>
              <a:t>PUT IN THE CORRECT ORDER:</a:t>
            </a:r>
            <a:endParaRPr lang="en-US" sz="1800" dirty="0">
              <a:solidFill>
                <a:srgbClr val="008000"/>
              </a:solidFill>
              <a:latin typeface="Arial" pitchFamily="34" charset="0"/>
            </a:endParaRPr>
          </a:p>
          <a:p>
            <a:pPr eaLnBrk="0" hangingPunct="0">
              <a:spcBef>
                <a:spcPct val="50000"/>
              </a:spcBef>
            </a:pPr>
            <a:endParaRPr lang="en-US" sz="1800" dirty="0">
              <a:solidFill>
                <a:srgbClr val="008000"/>
              </a:solidFill>
              <a:latin typeface="Arial" pitchFamily="34" charset="0"/>
            </a:endParaRPr>
          </a:p>
          <a:p>
            <a:pPr eaLnBrk="0" hangingPunct="0">
              <a:lnSpc>
                <a:spcPct val="130000"/>
              </a:lnSpc>
              <a:spcBef>
                <a:spcPct val="50000"/>
              </a:spcBef>
            </a:pPr>
            <a:r>
              <a:rPr lang="en-US" sz="1800" u="sng" dirty="0">
                <a:solidFill>
                  <a:srgbClr val="000000"/>
                </a:solidFill>
                <a:latin typeface="Arial" pitchFamily="34" charset="0"/>
              </a:rPr>
              <a:t>   </a:t>
            </a:r>
            <a:r>
              <a:rPr lang="en-US" sz="1800" u="sng" dirty="0" smtClean="0">
                <a:solidFill>
                  <a:srgbClr val="000000"/>
                </a:solidFill>
                <a:latin typeface="Arial" pitchFamily="34" charset="0"/>
              </a:rPr>
              <a:t>4     </a:t>
            </a:r>
            <a:r>
              <a:rPr lang="en-US" sz="1800" dirty="0" smtClean="0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latin typeface="Arial" pitchFamily="34" charset="0"/>
              </a:rPr>
              <a:t>1.  Myosin heads bind to active sites on actin molecules</a:t>
            </a:r>
          </a:p>
          <a:p>
            <a:pPr eaLnBrk="0" hangingPunct="0">
              <a:lnSpc>
                <a:spcPct val="130000"/>
              </a:lnSpc>
              <a:spcBef>
                <a:spcPct val="50000"/>
              </a:spcBef>
            </a:pPr>
            <a:r>
              <a:rPr lang="en-US" sz="1800" u="sng">
                <a:solidFill>
                  <a:srgbClr val="000000"/>
                </a:solidFill>
                <a:latin typeface="Arial" pitchFamily="34" charset="0"/>
              </a:rPr>
              <a:t>    9</a:t>
            </a:r>
            <a:r>
              <a:rPr lang="en-US" sz="1800" u="sng" smtClean="0">
                <a:solidFill>
                  <a:srgbClr val="000000"/>
                </a:solidFill>
                <a:latin typeface="Arial" pitchFamily="34" charset="0"/>
              </a:rPr>
              <a:t>    </a:t>
            </a:r>
            <a:r>
              <a:rPr lang="en-US" sz="1800" smtClean="0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latin typeface="Arial" pitchFamily="34" charset="0"/>
              </a:rPr>
              <a:t>2.  ATP is hydrolyzed</a:t>
            </a:r>
          </a:p>
          <a:p>
            <a:pPr eaLnBrk="0" hangingPunct="0">
              <a:lnSpc>
                <a:spcPct val="130000"/>
              </a:lnSpc>
              <a:spcBef>
                <a:spcPct val="50000"/>
              </a:spcBef>
            </a:pPr>
            <a:r>
              <a:rPr lang="en-US" sz="1800" u="sng" dirty="0">
                <a:solidFill>
                  <a:srgbClr val="000000"/>
                </a:solidFill>
                <a:latin typeface="Arial" pitchFamily="34" charset="0"/>
              </a:rPr>
              <a:t>   </a:t>
            </a:r>
            <a:r>
              <a:rPr lang="en-US" sz="1800" u="sng" dirty="0" smtClean="0">
                <a:solidFill>
                  <a:srgbClr val="000000"/>
                </a:solidFill>
                <a:latin typeface="Arial" pitchFamily="34" charset="0"/>
              </a:rPr>
              <a:t>10     </a:t>
            </a:r>
            <a:r>
              <a:rPr lang="en-US" sz="1800" dirty="0" smtClean="0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latin typeface="Arial" pitchFamily="34" charset="0"/>
              </a:rPr>
              <a:t>3.  Myosin heads return to high-energy shape, ready for the next power stroke</a:t>
            </a:r>
          </a:p>
          <a:p>
            <a:pPr eaLnBrk="0" hangingPunct="0">
              <a:lnSpc>
                <a:spcPct val="130000"/>
              </a:lnSpc>
              <a:spcBef>
                <a:spcPct val="50000"/>
              </a:spcBef>
            </a:pPr>
            <a:r>
              <a:rPr lang="en-US" sz="1800" u="sng" dirty="0">
                <a:solidFill>
                  <a:srgbClr val="000000"/>
                </a:solidFill>
                <a:latin typeface="Arial" pitchFamily="34" charset="0"/>
              </a:rPr>
              <a:t>    </a:t>
            </a:r>
            <a:r>
              <a:rPr lang="en-US" sz="1800" u="sng" dirty="0" smtClean="0">
                <a:solidFill>
                  <a:srgbClr val="000000"/>
                </a:solidFill>
                <a:latin typeface="Arial" pitchFamily="34" charset="0"/>
              </a:rPr>
              <a:t>1    </a:t>
            </a:r>
            <a:r>
              <a:rPr lang="en-US" sz="1800" dirty="0" smtClean="0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latin typeface="Arial" pitchFamily="34" charset="0"/>
              </a:rPr>
              <a:t>4.  Calcium binds to troponin</a:t>
            </a:r>
          </a:p>
          <a:p>
            <a:pPr eaLnBrk="0" hangingPunct="0">
              <a:lnSpc>
                <a:spcPct val="130000"/>
              </a:lnSpc>
              <a:spcBef>
                <a:spcPct val="50000"/>
              </a:spcBef>
            </a:pPr>
            <a:r>
              <a:rPr lang="en-US" sz="1800" u="sng" dirty="0">
                <a:solidFill>
                  <a:srgbClr val="000000"/>
                </a:solidFill>
                <a:latin typeface="Arial" pitchFamily="34" charset="0"/>
              </a:rPr>
              <a:t>   </a:t>
            </a:r>
            <a:r>
              <a:rPr lang="en-US" sz="1800" u="sng" dirty="0" smtClean="0">
                <a:solidFill>
                  <a:srgbClr val="000000"/>
                </a:solidFill>
                <a:latin typeface="Arial" pitchFamily="34" charset="0"/>
              </a:rPr>
              <a:t>11     </a:t>
            </a:r>
            <a:r>
              <a:rPr lang="en-US" sz="1800" dirty="0" smtClean="0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latin typeface="Arial" pitchFamily="34" charset="0"/>
              </a:rPr>
              <a:t>5.  Cycling continues until calcium ions are sequestered by the SR</a:t>
            </a:r>
          </a:p>
          <a:p>
            <a:pPr eaLnBrk="0" hangingPunct="0">
              <a:lnSpc>
                <a:spcPct val="130000"/>
              </a:lnSpc>
              <a:spcBef>
                <a:spcPct val="50000"/>
              </a:spcBef>
            </a:pPr>
            <a:r>
              <a:rPr lang="en-US" sz="1800" u="sng" dirty="0">
                <a:solidFill>
                  <a:srgbClr val="000000"/>
                </a:solidFill>
                <a:latin typeface="Arial" pitchFamily="34" charset="0"/>
              </a:rPr>
              <a:t>    </a:t>
            </a:r>
            <a:r>
              <a:rPr lang="en-US" sz="1800" u="sng" dirty="0" smtClean="0">
                <a:solidFill>
                  <a:srgbClr val="000000"/>
                </a:solidFill>
                <a:latin typeface="Arial" pitchFamily="34" charset="0"/>
              </a:rPr>
              <a:t>8    </a:t>
            </a:r>
            <a:r>
              <a:rPr lang="en-US" sz="1800" dirty="0" smtClean="0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latin typeface="Arial" pitchFamily="34" charset="0"/>
              </a:rPr>
              <a:t>6.  Myosin cross brides detach from actin</a:t>
            </a:r>
          </a:p>
          <a:p>
            <a:pPr eaLnBrk="0" hangingPunct="0">
              <a:lnSpc>
                <a:spcPct val="130000"/>
              </a:lnSpc>
              <a:spcBef>
                <a:spcPct val="50000"/>
              </a:spcBef>
            </a:pPr>
            <a:r>
              <a:rPr lang="en-US" sz="1800" u="sng" dirty="0">
                <a:solidFill>
                  <a:srgbClr val="000000"/>
                </a:solidFill>
                <a:latin typeface="Arial" pitchFamily="34" charset="0"/>
              </a:rPr>
              <a:t>    </a:t>
            </a:r>
            <a:r>
              <a:rPr lang="en-US" sz="1800" u="sng" dirty="0" smtClean="0">
                <a:solidFill>
                  <a:srgbClr val="000000"/>
                </a:solidFill>
                <a:latin typeface="Arial" pitchFamily="34" charset="0"/>
              </a:rPr>
              <a:t>2    </a:t>
            </a:r>
            <a:r>
              <a:rPr lang="en-US" sz="1800" dirty="0" smtClean="0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latin typeface="Arial" pitchFamily="34" charset="0"/>
              </a:rPr>
              <a:t>7.  Troponin changes shape</a:t>
            </a:r>
          </a:p>
          <a:p>
            <a:pPr eaLnBrk="0" hangingPunct="0">
              <a:lnSpc>
                <a:spcPct val="130000"/>
              </a:lnSpc>
              <a:spcBef>
                <a:spcPct val="50000"/>
              </a:spcBef>
            </a:pPr>
            <a:r>
              <a:rPr lang="en-US" sz="1800" u="sng" dirty="0">
                <a:solidFill>
                  <a:srgbClr val="000000"/>
                </a:solidFill>
                <a:latin typeface="Arial" pitchFamily="34" charset="0"/>
              </a:rPr>
              <a:t>    </a:t>
            </a:r>
            <a:r>
              <a:rPr lang="en-US" sz="1800" u="sng" dirty="0" smtClean="0">
                <a:solidFill>
                  <a:srgbClr val="000000"/>
                </a:solidFill>
                <a:latin typeface="Arial" pitchFamily="34" charset="0"/>
              </a:rPr>
              <a:t>5    </a:t>
            </a:r>
            <a:r>
              <a:rPr lang="en-US" sz="1800" dirty="0" smtClean="0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latin typeface="Arial" pitchFamily="34" charset="0"/>
              </a:rPr>
              <a:t>8.  ADP and P</a:t>
            </a:r>
            <a:r>
              <a:rPr lang="en-US" sz="1800" baseline="-25000" dirty="0">
                <a:solidFill>
                  <a:srgbClr val="000000"/>
                </a:solidFill>
                <a:latin typeface="Arial" pitchFamily="34" charset="0"/>
              </a:rPr>
              <a:t>i</a:t>
            </a:r>
            <a:r>
              <a:rPr lang="en-US" sz="1800" dirty="0">
                <a:solidFill>
                  <a:srgbClr val="000000"/>
                </a:solidFill>
                <a:latin typeface="Arial" pitchFamily="34" charset="0"/>
              </a:rPr>
              <a:t> (inorganic phosphate) are released from the thick filament</a:t>
            </a:r>
          </a:p>
          <a:p>
            <a:pPr eaLnBrk="0" hangingPunct="0">
              <a:lnSpc>
                <a:spcPct val="130000"/>
              </a:lnSpc>
              <a:spcBef>
                <a:spcPct val="50000"/>
              </a:spcBef>
            </a:pPr>
            <a:r>
              <a:rPr lang="en-US" sz="1800" u="sng" dirty="0">
                <a:solidFill>
                  <a:srgbClr val="000000"/>
                </a:solidFill>
                <a:latin typeface="Arial" pitchFamily="34" charset="0"/>
              </a:rPr>
              <a:t>   </a:t>
            </a:r>
            <a:r>
              <a:rPr lang="en-US" sz="1800" u="sng" dirty="0" smtClean="0">
                <a:solidFill>
                  <a:srgbClr val="000000"/>
                </a:solidFill>
                <a:latin typeface="Arial" pitchFamily="34" charset="0"/>
              </a:rPr>
              <a:t>6     </a:t>
            </a:r>
            <a:r>
              <a:rPr lang="en-US" sz="1800" dirty="0" smtClean="0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latin typeface="Arial" pitchFamily="34" charset="0"/>
              </a:rPr>
              <a:t>9.  Myosin heads pull on the thin filaments (power stroke) and slide them toward 	the </a:t>
            </a:r>
            <a:r>
              <a:rPr lang="en-US" sz="1800" dirty="0" err="1">
                <a:solidFill>
                  <a:srgbClr val="000000"/>
                </a:solidFill>
                <a:latin typeface="Arial" pitchFamily="34" charset="0"/>
              </a:rPr>
              <a:t>centre</a:t>
            </a:r>
            <a:r>
              <a:rPr lang="en-US" sz="1800" dirty="0">
                <a:solidFill>
                  <a:srgbClr val="000000"/>
                </a:solidFill>
                <a:latin typeface="Arial" pitchFamily="34" charset="0"/>
              </a:rPr>
              <a:t> of the sarcomere</a:t>
            </a:r>
          </a:p>
          <a:p>
            <a:pPr eaLnBrk="0" hangingPunct="0">
              <a:lnSpc>
                <a:spcPct val="130000"/>
              </a:lnSpc>
              <a:spcBef>
                <a:spcPct val="50000"/>
              </a:spcBef>
            </a:pPr>
            <a:r>
              <a:rPr lang="en-US" sz="1800" u="sng" dirty="0">
                <a:solidFill>
                  <a:srgbClr val="000000"/>
                </a:solidFill>
                <a:latin typeface="Arial" pitchFamily="34" charset="0"/>
              </a:rPr>
              <a:t>    </a:t>
            </a:r>
            <a:r>
              <a:rPr lang="en-US" sz="1800" u="sng" dirty="0" smtClean="0">
                <a:solidFill>
                  <a:srgbClr val="000000"/>
                </a:solidFill>
                <a:latin typeface="Arial" pitchFamily="34" charset="0"/>
              </a:rPr>
              <a:t>7    </a:t>
            </a:r>
            <a:r>
              <a:rPr lang="en-US" sz="1800" dirty="0" smtClean="0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latin typeface="Arial" pitchFamily="34" charset="0"/>
              </a:rPr>
              <a:t>10.  ATP binds to the thick filament</a:t>
            </a:r>
          </a:p>
          <a:p>
            <a:pPr eaLnBrk="0" hangingPunct="0">
              <a:lnSpc>
                <a:spcPct val="130000"/>
              </a:lnSpc>
              <a:spcBef>
                <a:spcPct val="50000"/>
              </a:spcBef>
            </a:pPr>
            <a:r>
              <a:rPr lang="en-US" sz="1800" u="sng" dirty="0">
                <a:solidFill>
                  <a:srgbClr val="000000"/>
                </a:solidFill>
                <a:latin typeface="Arial" pitchFamily="34" charset="0"/>
              </a:rPr>
              <a:t>    </a:t>
            </a:r>
            <a:r>
              <a:rPr lang="en-US" sz="1800" u="sng" dirty="0" smtClean="0">
                <a:solidFill>
                  <a:srgbClr val="000000"/>
                </a:solidFill>
                <a:latin typeface="Arial" pitchFamily="34" charset="0"/>
              </a:rPr>
              <a:t>3    </a:t>
            </a:r>
            <a:r>
              <a:rPr lang="en-US" sz="1800" dirty="0" smtClean="0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latin typeface="Arial" pitchFamily="34" charset="0"/>
              </a:rPr>
              <a:t>11.  Tropomyosin is moved exposing active sites on F-actin</a:t>
            </a:r>
            <a:endParaRPr lang="en-US" sz="1800" i="1" dirty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25603" name="Picture 1028" descr="bodybuilder"/>
          <p:cNvPicPr>
            <a:picLocks noChangeAspect="1" noChangeArrowheads="1"/>
          </p:cNvPicPr>
          <p:nvPr/>
        </p:nvPicPr>
        <p:blipFill>
          <a:blip r:embed="rId3" cstate="print">
            <a:lum bright="-12000" contrast="36000"/>
          </a:blip>
          <a:srcRect/>
          <a:stretch>
            <a:fillRect/>
          </a:stretch>
        </p:blipFill>
        <p:spPr bwMode="auto">
          <a:xfrm>
            <a:off x="7573963" y="258763"/>
            <a:ext cx="1341437" cy="1341437"/>
          </a:xfrm>
          <a:prstGeom prst="rect">
            <a:avLst/>
          </a:prstGeom>
          <a:noFill/>
          <a:ln w="9525">
            <a:solidFill>
              <a:srgbClr val="008000"/>
            </a:solidFill>
            <a:miter lim="800000"/>
            <a:headEnd/>
            <a:tailEnd/>
          </a:ln>
        </p:spPr>
      </p:pic>
      <p:sp>
        <p:nvSpPr>
          <p:cNvPr id="25604" name="Text Box 1029" descr="Newsprint"/>
          <p:cNvSpPr txBox="1">
            <a:spLocks noChangeArrowheads="1"/>
          </p:cNvSpPr>
          <p:nvPr/>
        </p:nvSpPr>
        <p:spPr bwMode="auto">
          <a:xfrm>
            <a:off x="7623175" y="6392863"/>
            <a:ext cx="1368425" cy="250825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solidFill>
                  <a:srgbClr val="000000"/>
                </a:solidFill>
                <a:latin typeface="NuptialScript" pitchFamily="18" charset="0"/>
              </a:rPr>
              <a:t>J. Carnegie, U of O</a:t>
            </a:r>
            <a:endParaRPr lang="en-CA" sz="1000" b="1" i="1">
              <a:solidFill>
                <a:srgbClr val="000000"/>
              </a:solidFill>
              <a:latin typeface="NuptialScrip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4026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5875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5" descr="neuromuscular-sml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/>
          <a:stretch>
            <a:fillRect/>
          </a:stretch>
        </p:blipFill>
        <p:spPr bwMode="auto">
          <a:xfrm>
            <a:off x="1371600" y="228600"/>
            <a:ext cx="6248400" cy="603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Rectangle 6"/>
          <p:cNvSpPr>
            <a:spLocks noChangeArrowheads="1"/>
          </p:cNvSpPr>
          <p:nvPr/>
        </p:nvSpPr>
        <p:spPr bwMode="auto">
          <a:xfrm>
            <a:off x="1524000" y="6324600"/>
            <a:ext cx="59896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400" b="1">
                <a:solidFill>
                  <a:srgbClr val="000099"/>
                </a:solidFill>
                <a:latin typeface="Arial" pitchFamily="34" charset="0"/>
                <a:hlinkClick r:id="rId3"/>
              </a:rPr>
              <a:t>http://fig.cox.miami.edu/~cmallery/150/neuro/neuromuscular-sml.jpg</a:t>
            </a:r>
            <a:r>
              <a:rPr lang="en-US" sz="1400" b="1">
                <a:solidFill>
                  <a:srgbClr val="000099"/>
                </a:solidFill>
                <a:latin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09182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008000"/>
                </a:solidFill>
                <a:latin typeface="Arial" pitchFamily="34" charset="0"/>
              </a:rPr>
              <a:t>2.3.2.1 describe the structural organization of a neuromuscular junction; 	justify the latent period of excitation-contraction coupling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008000"/>
                </a:solidFill>
                <a:latin typeface="Arial" pitchFamily="34" charset="0"/>
              </a:rPr>
              <a:t>Regulation of Contraction</a:t>
            </a:r>
            <a:r>
              <a:rPr lang="en-US" b="1" dirty="0">
                <a:solidFill>
                  <a:srgbClr val="008000"/>
                </a:solidFill>
                <a:latin typeface="Arial" pitchFamily="34" charset="0"/>
              </a:rPr>
              <a:t> – What is excitation-contraction coupling?</a:t>
            </a:r>
            <a:endParaRPr lang="en-US" dirty="0">
              <a:solidFill>
                <a:srgbClr val="008000"/>
              </a:solidFill>
              <a:latin typeface="Arial" pitchFamily="34" charset="0"/>
            </a:endParaRP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98425" y="5194300"/>
            <a:ext cx="8926513" cy="16144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b="1" u="sng">
                <a:solidFill>
                  <a:srgbClr val="008000"/>
                </a:solidFill>
                <a:latin typeface="Arial" pitchFamily="34" charset="0"/>
              </a:rPr>
              <a:t>Neuromuscular junction &amp; nerve stimulus:</a:t>
            </a:r>
            <a:endParaRPr lang="en-US" b="1">
              <a:solidFill>
                <a:srgbClr val="008000"/>
              </a:solidFill>
              <a:latin typeface="Arial" pitchFamily="34" charset="0"/>
            </a:endParaRP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skeletal muscles stimulated by </a:t>
            </a:r>
            <a:r>
              <a:rPr lang="en-US" b="1">
                <a:solidFill>
                  <a:srgbClr val="008000"/>
                </a:solidFill>
                <a:latin typeface="Arial" pitchFamily="34" charset="0"/>
              </a:rPr>
              <a:t>motor</a:t>
            </a:r>
            <a:r>
              <a:rPr lang="en-US" b="1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neurons of somatic ns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1 NMJ in ~middle of fiber - </a:t>
            </a:r>
            <a:r>
              <a:rPr lang="en-US" b="1">
                <a:solidFill>
                  <a:srgbClr val="008000"/>
                </a:solidFill>
                <a:latin typeface="Arial" pitchFamily="34" charset="0"/>
              </a:rPr>
              <a:t>synaptic cleft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; NT is </a:t>
            </a:r>
            <a:r>
              <a:rPr lang="en-US" b="1">
                <a:solidFill>
                  <a:srgbClr val="008000"/>
                </a:solidFill>
                <a:latin typeface="Arial" pitchFamily="34" charset="0"/>
              </a:rPr>
              <a:t>acetylcholine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</a:t>
            </a:r>
            <a:r>
              <a:rPr lang="en-US" b="1">
                <a:solidFill>
                  <a:srgbClr val="008000"/>
                </a:solidFill>
                <a:latin typeface="Arial" pitchFamily="34" charset="0"/>
              </a:rPr>
              <a:t>What is the motor end plate? </a:t>
            </a:r>
            <a:endParaRPr lang="en-US">
              <a:solidFill>
                <a:srgbClr val="000000"/>
              </a:solidFill>
              <a:latin typeface="Arial" pitchFamily="34" charset="0"/>
            </a:endParaRP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events at nerve-muscle synapse identical to those in nerve-nerve synapse</a:t>
            </a:r>
            <a:endParaRPr lang="en-US" u="sng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27652" name="Text Box 10" descr="Newsprint"/>
          <p:cNvSpPr txBox="1">
            <a:spLocks noChangeArrowheads="1"/>
          </p:cNvSpPr>
          <p:nvPr/>
        </p:nvSpPr>
        <p:spPr bwMode="auto">
          <a:xfrm>
            <a:off x="7589838" y="5999163"/>
            <a:ext cx="1347787" cy="246062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solidFill>
                  <a:srgbClr val="000000"/>
                </a:solidFill>
                <a:latin typeface="NuptialScript" pitchFamily="18" charset="0"/>
              </a:rPr>
              <a:t>J. Carnegie, U of O</a:t>
            </a:r>
            <a:endParaRPr lang="en-CA" sz="1000" b="1" i="1">
              <a:solidFill>
                <a:srgbClr val="000000"/>
              </a:solidFill>
              <a:latin typeface="NuptialScript" pitchFamily="18" charset="0"/>
            </a:endParaRPr>
          </a:p>
        </p:txBody>
      </p:sp>
      <p:pic>
        <p:nvPicPr>
          <p:cNvPr id="27653" name="Picture 32" descr="E:\Chapter_09\B_JPEG_Images_and_Tables\a_labeled\fIgure_09_09_1_labeled.jpg"/>
          <p:cNvPicPr>
            <a:picLocks noChangeAspect="1" noChangeArrowheads="1"/>
          </p:cNvPicPr>
          <p:nvPr/>
        </p:nvPicPr>
        <p:blipFill>
          <a:blip r:embed="rId3" cstate="print"/>
          <a:srcRect l="1721" t="9509" r="2107" b="7114"/>
          <a:stretch>
            <a:fillRect/>
          </a:stretch>
        </p:blipFill>
        <p:spPr bwMode="auto">
          <a:xfrm>
            <a:off x="914400" y="906463"/>
            <a:ext cx="6665913" cy="420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4" name="Text Box 31"/>
          <p:cNvSpPr txBox="1">
            <a:spLocks noChangeArrowheads="1"/>
          </p:cNvSpPr>
          <p:nvPr/>
        </p:nvSpPr>
        <p:spPr bwMode="auto">
          <a:xfrm>
            <a:off x="5842000" y="1138238"/>
            <a:ext cx="25225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b="1">
                <a:solidFill>
                  <a:srgbClr val="008000"/>
                </a:solidFill>
                <a:latin typeface="Arial" pitchFamily="34" charset="0"/>
              </a:rPr>
              <a:t>Fig. 9.9 (8</a:t>
            </a:r>
            <a:r>
              <a:rPr lang="en-US" b="1" baseline="30000">
                <a:solidFill>
                  <a:srgbClr val="008000"/>
                </a:solidFill>
                <a:latin typeface="Arial" pitchFamily="34" charset="0"/>
              </a:rPr>
              <a:t>th</a:t>
            </a:r>
            <a:r>
              <a:rPr lang="en-US" b="1">
                <a:solidFill>
                  <a:srgbClr val="008000"/>
                </a:solidFill>
                <a:latin typeface="Arial" pitchFamily="34" charset="0"/>
              </a:rPr>
              <a:t> edition)</a:t>
            </a:r>
            <a:endParaRPr lang="en-CA" b="1">
              <a:solidFill>
                <a:srgbClr val="008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4797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3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4" name="Group 4"/>
          <p:cNvGrpSpPr>
            <a:grpSpLocks/>
          </p:cNvGrpSpPr>
          <p:nvPr/>
        </p:nvGrpSpPr>
        <p:grpSpPr bwMode="auto">
          <a:xfrm>
            <a:off x="939800" y="6659563"/>
            <a:ext cx="6375400" cy="122237"/>
            <a:chOff x="0" y="0"/>
            <a:chExt cx="7456" cy="154"/>
          </a:xfrm>
        </p:grpSpPr>
        <p:sp>
          <p:nvSpPr>
            <p:cNvPr id="28681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7456" cy="154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n-US">
                <a:solidFill>
                  <a:srgbClr val="000000"/>
                </a:solidFill>
                <a:latin typeface="Arial" pitchFamily="34" charset="0"/>
              </a:endParaRPr>
            </a:p>
          </p:txBody>
        </p:sp>
        <p:sp>
          <p:nvSpPr>
            <p:cNvPr id="28682" name="Rectangle 6"/>
            <p:cNvSpPr>
              <a:spLocks noChangeArrowheads="1"/>
            </p:cNvSpPr>
            <p:nvPr/>
          </p:nvSpPr>
          <p:spPr bwMode="auto">
            <a:xfrm>
              <a:off x="0" y="0"/>
              <a:ext cx="7456" cy="154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</p:spPr>
          <p:txBody>
            <a:bodyPr anchor="b"/>
            <a:lstStyle/>
            <a:p>
              <a:pPr eaLnBrk="0" hangingPunct="0"/>
              <a:endParaRPr lang="en-US" sz="1400" dirty="0">
                <a:solidFill>
                  <a:srgbClr val="A50021"/>
                </a:solidFill>
                <a:latin typeface="Helvetica"/>
              </a:endParaRPr>
            </a:p>
          </p:txBody>
        </p:sp>
      </p:grpSp>
      <p:sp>
        <p:nvSpPr>
          <p:cNvPr id="28677" name="Text Box 9" descr="Newsprint"/>
          <p:cNvSpPr txBox="1">
            <a:spLocks noChangeArrowheads="1"/>
          </p:cNvSpPr>
          <p:nvPr/>
        </p:nvSpPr>
        <p:spPr bwMode="auto">
          <a:xfrm>
            <a:off x="7580313" y="6477000"/>
            <a:ext cx="1335087" cy="246063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solidFill>
                  <a:srgbClr val="000000"/>
                </a:solidFill>
                <a:latin typeface="NuptialScript" pitchFamily="18" charset="0"/>
              </a:rPr>
              <a:t>J. Carnegie, UofO</a:t>
            </a:r>
            <a:endParaRPr lang="en-CA" sz="1000" b="1" i="1">
              <a:solidFill>
                <a:srgbClr val="000000"/>
              </a:solidFill>
              <a:latin typeface="NuptialScript" pitchFamily="18" charset="0"/>
            </a:endParaRPr>
          </a:p>
        </p:txBody>
      </p:sp>
      <p:sp>
        <p:nvSpPr>
          <p:cNvPr id="28678" name="Text Box 12"/>
          <p:cNvSpPr txBox="1">
            <a:spLocks noChangeArrowheads="1"/>
          </p:cNvSpPr>
          <p:nvPr/>
        </p:nvSpPr>
        <p:spPr bwMode="auto">
          <a:xfrm>
            <a:off x="212725" y="3889375"/>
            <a:ext cx="8756650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>
                <a:solidFill>
                  <a:srgbClr val="A50021"/>
                </a:solidFill>
                <a:latin typeface="Arial" pitchFamily="34" charset="0"/>
              </a:rPr>
              <a:t>chemically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gated channels:  local depolarization </a:t>
            </a:r>
            <a:r>
              <a:rPr lang="en-US">
                <a:solidFill>
                  <a:srgbClr val="000000"/>
                </a:solidFill>
                <a:latin typeface="Arial" pitchFamily="34" charset="0"/>
                <a:sym typeface="WP IconicSymbolsA" pitchFamily="2" charset="2"/>
              </a:rPr>
              <a:t>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AP in </a:t>
            </a:r>
            <a:r>
              <a:rPr lang="en-US" b="1">
                <a:solidFill>
                  <a:srgbClr val="A50021"/>
                </a:solidFill>
                <a:latin typeface="Arial" pitchFamily="34" charset="0"/>
              </a:rPr>
              <a:t>all directions</a:t>
            </a: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depolarization/repolarization with  Na</a:t>
            </a:r>
            <a:r>
              <a:rPr lang="en-US" baseline="30000">
                <a:solidFill>
                  <a:srgbClr val="000000"/>
                </a:solidFill>
                <a:latin typeface="Arial" pitchFamily="34" charset="0"/>
              </a:rPr>
              <a:t>+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, then  K</a:t>
            </a:r>
            <a:r>
              <a:rPr lang="en-US" baseline="30000">
                <a:solidFill>
                  <a:srgbClr val="000000"/>
                </a:solidFill>
                <a:latin typeface="Arial" pitchFamily="34" charset="0"/>
              </a:rPr>
              <a:t>+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as for axon </a:t>
            </a: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Na</a:t>
            </a:r>
            <a:r>
              <a:rPr lang="en-US" baseline="30000">
                <a:solidFill>
                  <a:srgbClr val="000000"/>
                </a:solidFill>
                <a:latin typeface="Arial" pitchFamily="34" charset="0"/>
              </a:rPr>
              <a:t>+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/K</a:t>
            </a:r>
            <a:r>
              <a:rPr lang="en-US" baseline="30000">
                <a:solidFill>
                  <a:srgbClr val="000000"/>
                </a:solidFill>
                <a:latin typeface="Arial" pitchFamily="34" charset="0"/>
              </a:rPr>
              <a:t>+ 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pump to restore</a:t>
            </a: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once initiated, AP is </a:t>
            </a:r>
            <a:r>
              <a:rPr lang="en-US" b="1">
                <a:solidFill>
                  <a:srgbClr val="A50021"/>
                </a:solidFill>
                <a:latin typeface="Arial" pitchFamily="34" charset="0"/>
              </a:rPr>
              <a:t>unstoppable</a:t>
            </a:r>
            <a:r>
              <a:rPr lang="en-US">
                <a:solidFill>
                  <a:srgbClr val="A50021"/>
                </a:solidFill>
                <a:latin typeface="Arial" pitchFamily="34" charset="0"/>
              </a:rPr>
              <a:t> - </a:t>
            </a:r>
            <a:r>
              <a:rPr lang="en-US" b="1">
                <a:solidFill>
                  <a:srgbClr val="A50021"/>
                </a:solidFill>
                <a:latin typeface="Arial" pitchFamily="34" charset="0"/>
              </a:rPr>
              <a:t>all-or-none</a:t>
            </a:r>
            <a:r>
              <a:rPr lang="en-US" b="1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response of muscle cell</a:t>
            </a: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AP is brief (1-2 msec); contraction can be 100 msec+</a:t>
            </a:r>
            <a:endParaRPr lang="en-US" u="sng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28679" name="Picture 13" descr="E:\Chapter_09\B_JPEG_Images_and_Tables\a_labeled\figure_09_08_2_labeled.jpg"/>
          <p:cNvPicPr>
            <a:picLocks noChangeAspect="1" noChangeArrowheads="1"/>
          </p:cNvPicPr>
          <p:nvPr/>
        </p:nvPicPr>
        <p:blipFill>
          <a:blip r:embed="rId3" cstate="print"/>
          <a:srcRect l="30968" t="5927" r="2164" b="8180"/>
          <a:stretch>
            <a:fillRect/>
          </a:stretch>
        </p:blipFill>
        <p:spPr bwMode="auto">
          <a:xfrm>
            <a:off x="4043363" y="0"/>
            <a:ext cx="4968875" cy="382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80" name="Rectangle 12"/>
          <p:cNvSpPr>
            <a:spLocks noChangeArrowheads="1"/>
          </p:cNvSpPr>
          <p:nvPr/>
        </p:nvSpPr>
        <p:spPr bwMode="auto">
          <a:xfrm>
            <a:off x="225425" y="1768475"/>
            <a:ext cx="39941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400" b="1" u="sng">
                <a:solidFill>
                  <a:srgbClr val="A50021"/>
                </a:solidFill>
                <a:latin typeface="Arial" pitchFamily="34" charset="0"/>
              </a:rPr>
              <a:t>Generation of an AP across sarcolemma:</a:t>
            </a:r>
            <a:endParaRPr lang="en-US" sz="2400" b="1">
              <a:solidFill>
                <a:srgbClr val="A5002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435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3"/>
          <p:cNvSpPr txBox="1">
            <a:spLocks noChangeArrowheads="1"/>
          </p:cNvSpPr>
          <p:nvPr/>
        </p:nvSpPr>
        <p:spPr bwMode="auto">
          <a:xfrm>
            <a:off x="76200" y="106363"/>
            <a:ext cx="8915400" cy="6096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 u="sng">
                <a:solidFill>
                  <a:srgbClr val="000000"/>
                </a:solidFill>
                <a:latin typeface="Arial" pitchFamily="34" charset="0"/>
              </a:rPr>
              <a:t>Destruction of acetylcholine:</a:t>
            </a:r>
            <a:endParaRPr lang="en-US" b="1">
              <a:solidFill>
                <a:srgbClr val="000000"/>
              </a:solidFill>
              <a:latin typeface="Arial" pitchFamily="34" charset="0"/>
            </a:endParaRPr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</a:t>
            </a:r>
            <a:r>
              <a:rPr lang="en-US" b="1">
                <a:solidFill>
                  <a:srgbClr val="996600"/>
                </a:solidFill>
                <a:latin typeface="Arial" pitchFamily="34" charset="0"/>
              </a:rPr>
              <a:t>acetylcholinesterase</a:t>
            </a:r>
            <a:r>
              <a:rPr lang="en-US" b="1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(</a:t>
            </a:r>
            <a:r>
              <a:rPr lang="en-US" b="1">
                <a:solidFill>
                  <a:srgbClr val="000000"/>
                </a:solidFill>
                <a:latin typeface="Arial" pitchFamily="34" charset="0"/>
              </a:rPr>
              <a:t>AChE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) = enzyme on sarcolemma of NMJ </a:t>
            </a:r>
          </a:p>
        </p:txBody>
      </p:sp>
      <p:pic>
        <p:nvPicPr>
          <p:cNvPr id="29699" name="Picture 21" descr="ha5lf0910_c"/>
          <p:cNvPicPr>
            <a:picLocks noChangeAspect="1" noChangeArrowheads="1"/>
          </p:cNvPicPr>
          <p:nvPr/>
        </p:nvPicPr>
        <p:blipFill>
          <a:blip r:embed="rId2" cstate="print">
            <a:lum bright="-18000" contrast="36000"/>
          </a:blip>
          <a:srcRect l="2151" t="3600" r="16725" b="11781"/>
          <a:stretch>
            <a:fillRect/>
          </a:stretch>
        </p:blipFill>
        <p:spPr bwMode="auto">
          <a:xfrm>
            <a:off x="976313" y="749300"/>
            <a:ext cx="7481887" cy="5948363"/>
          </a:xfrm>
          <a:prstGeom prst="rect">
            <a:avLst/>
          </a:prstGeom>
          <a:noFill/>
          <a:ln w="19050">
            <a:solidFill>
              <a:srgbClr val="000080"/>
            </a:solidFill>
            <a:miter lim="800000"/>
            <a:headEnd/>
            <a:tailEnd/>
          </a:ln>
        </p:spPr>
      </p:pic>
      <p:sp>
        <p:nvSpPr>
          <p:cNvPr id="29700" name="Text Box 22"/>
          <p:cNvSpPr txBox="1">
            <a:spLocks noChangeArrowheads="1"/>
          </p:cNvSpPr>
          <p:nvPr/>
        </p:nvSpPr>
        <p:spPr bwMode="auto">
          <a:xfrm>
            <a:off x="5694363" y="971550"/>
            <a:ext cx="2292350" cy="369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800" b="1">
                <a:solidFill>
                  <a:srgbClr val="000000"/>
                </a:solidFill>
                <a:latin typeface="Arial" pitchFamily="34" charset="0"/>
              </a:rPr>
              <a:t>Fig. 9.9 (7</a:t>
            </a:r>
            <a:r>
              <a:rPr lang="en-US" sz="1800" b="1" baseline="30000">
                <a:solidFill>
                  <a:srgbClr val="000000"/>
                </a:solidFill>
                <a:latin typeface="Arial" pitchFamily="34" charset="0"/>
              </a:rPr>
              <a:t>th</a:t>
            </a:r>
            <a:r>
              <a:rPr lang="en-US" sz="1800" b="1">
                <a:solidFill>
                  <a:srgbClr val="000000"/>
                </a:solidFill>
                <a:latin typeface="Arial" pitchFamily="34" charset="0"/>
              </a:rPr>
              <a:t> edition)</a:t>
            </a:r>
          </a:p>
        </p:txBody>
      </p:sp>
    </p:spTree>
    <p:extLst>
      <p:ext uri="{BB962C8B-B14F-4D97-AF65-F5344CB8AC3E}">
        <p14:creationId xmlns:p14="http://schemas.microsoft.com/office/powerpoint/2010/main" val="3368501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4"/>
          <p:cNvSpPr txBox="1">
            <a:spLocks noChangeArrowheads="1"/>
          </p:cNvSpPr>
          <p:nvPr/>
        </p:nvSpPr>
        <p:spPr bwMode="auto">
          <a:xfrm>
            <a:off x="347663" y="358775"/>
            <a:ext cx="5332412" cy="1631216"/>
          </a:xfrm>
          <a:prstGeom prst="rect">
            <a:avLst/>
          </a:prstGeom>
          <a:noFill/>
          <a:ln w="9525">
            <a:solidFill>
              <a:srgbClr val="CC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ts val="0"/>
              </a:spcBef>
            </a:pPr>
            <a:r>
              <a:rPr lang="en-US" i="1" dirty="0">
                <a:solidFill>
                  <a:srgbClr val="000000"/>
                </a:solidFill>
                <a:latin typeface="Arial" pitchFamily="34" charset="0"/>
              </a:rPr>
              <a:t>What is the </a:t>
            </a:r>
            <a:r>
              <a:rPr lang="en-US" b="1" i="1" u="sng" dirty="0">
                <a:solidFill>
                  <a:srgbClr val="CC0000"/>
                </a:solidFill>
                <a:latin typeface="Arial" pitchFamily="34" charset="0"/>
              </a:rPr>
              <a:t>latent period</a:t>
            </a:r>
            <a:r>
              <a:rPr lang="en-US" i="1" dirty="0">
                <a:solidFill>
                  <a:srgbClr val="000000"/>
                </a:solidFill>
                <a:latin typeface="Arial" pitchFamily="34" charset="0"/>
              </a:rPr>
              <a:t> of excitation-contraction coupling</a:t>
            </a:r>
            <a:r>
              <a:rPr lang="en-US" i="1" dirty="0" smtClean="0">
                <a:solidFill>
                  <a:srgbClr val="000000"/>
                </a:solidFill>
                <a:latin typeface="Arial" pitchFamily="34" charset="0"/>
              </a:rPr>
              <a:t>??	</a:t>
            </a:r>
            <a:r>
              <a:rPr lang="en-US" i="1" dirty="0" smtClean="0">
                <a:solidFill>
                  <a:srgbClr val="FF0000"/>
                </a:solidFill>
                <a:latin typeface="Arial" pitchFamily="34" charset="0"/>
              </a:rPr>
              <a:t>Ca diffusion</a:t>
            </a:r>
          </a:p>
          <a:p>
            <a:pPr eaLnBrk="0" hangingPunct="0">
              <a:spcBef>
                <a:spcPts val="0"/>
              </a:spcBef>
            </a:pPr>
            <a:endParaRPr lang="en-US" i="1" dirty="0">
              <a:solidFill>
                <a:srgbClr val="FF0000"/>
              </a:solidFill>
              <a:latin typeface="Arial" pitchFamily="34" charset="0"/>
            </a:endParaRPr>
          </a:p>
          <a:p>
            <a:pPr eaLnBrk="0" hangingPunct="0">
              <a:spcBef>
                <a:spcPts val="0"/>
              </a:spcBef>
            </a:pPr>
            <a:r>
              <a:rPr lang="en-US" i="1" dirty="0">
                <a:solidFill>
                  <a:srgbClr val="000000"/>
                </a:solidFill>
                <a:latin typeface="Arial" pitchFamily="34" charset="0"/>
              </a:rPr>
              <a:t>What happens if nerve impulses arrive at the NMJ at high frequency</a:t>
            </a:r>
            <a:r>
              <a:rPr lang="en-US" i="1" dirty="0" smtClean="0">
                <a:solidFill>
                  <a:srgbClr val="000000"/>
                </a:solidFill>
                <a:latin typeface="Arial" pitchFamily="34" charset="0"/>
              </a:rPr>
              <a:t>??  </a:t>
            </a:r>
            <a:r>
              <a:rPr lang="en-US" i="1" dirty="0" smtClean="0">
                <a:solidFill>
                  <a:srgbClr val="FF0000"/>
                </a:solidFill>
                <a:latin typeface="Arial" pitchFamily="34" charset="0"/>
              </a:rPr>
              <a:t>Fusion, tetanus</a:t>
            </a:r>
            <a:endParaRPr lang="en-US" i="1" dirty="0">
              <a:solidFill>
                <a:srgbClr val="FF0000"/>
              </a:solidFill>
              <a:latin typeface="Arial" pitchFamily="34" charset="0"/>
            </a:endParaRPr>
          </a:p>
        </p:txBody>
      </p:sp>
      <p:pic>
        <p:nvPicPr>
          <p:cNvPr id="30723" name="Picture 6" descr="image710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/>
          <a:stretch>
            <a:fillRect/>
          </a:stretch>
        </p:blipFill>
        <p:spPr bwMode="auto">
          <a:xfrm>
            <a:off x="1022350" y="2473325"/>
            <a:ext cx="7088188" cy="367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4" name="Rectangle 7"/>
          <p:cNvSpPr>
            <a:spLocks noChangeArrowheads="1"/>
          </p:cNvSpPr>
          <p:nvPr/>
        </p:nvSpPr>
        <p:spPr bwMode="auto">
          <a:xfrm>
            <a:off x="4198938" y="6324600"/>
            <a:ext cx="4662487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200">
                <a:solidFill>
                  <a:srgbClr val="000000"/>
                </a:solidFill>
                <a:latin typeface="Arial" pitchFamily="34" charset="0"/>
                <a:hlinkClick r:id="rId3"/>
              </a:rPr>
              <a:t>http://facstaff.elon.edu/shouse/physiology/physiol14/Lecture7.html</a:t>
            </a:r>
            <a:r>
              <a:rPr lang="en-US" sz="1200">
                <a:solidFill>
                  <a:srgbClr val="000000"/>
                </a:solidFill>
                <a:latin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3743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3"/>
          <p:cNvSpPr txBox="1">
            <a:spLocks noChangeArrowheads="1"/>
          </p:cNvSpPr>
          <p:nvPr/>
        </p:nvSpPr>
        <p:spPr bwMode="auto">
          <a:xfrm>
            <a:off x="0" y="0"/>
            <a:ext cx="8915400" cy="143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609600" indent="-609600" eaLnBrk="0" hangingPunct="0">
              <a:lnSpc>
                <a:spcPct val="75000"/>
              </a:lnSpc>
              <a:spcBef>
                <a:spcPct val="50000"/>
              </a:spcBef>
              <a:buFontTx/>
              <a:buAutoNum type="romanUcPeriod" startAt="4"/>
            </a:pPr>
            <a:r>
              <a:rPr lang="en-US" sz="1800" b="1">
                <a:solidFill>
                  <a:srgbClr val="3333CC"/>
                </a:solidFill>
                <a:latin typeface="Arial" pitchFamily="34" charset="0"/>
              </a:rPr>
              <a:t>CONTRACTION OF A WHOLE SKELETAL MUSCLE</a:t>
            </a:r>
          </a:p>
          <a:p>
            <a:pPr marL="609600" indent="-6096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1800" b="1" i="1">
                <a:solidFill>
                  <a:srgbClr val="3333CC"/>
                </a:solidFill>
                <a:latin typeface="Arial" pitchFamily="34" charset="0"/>
              </a:rPr>
              <a:t>2.3.3.1 define motor unit; describe the influences of wave summation and motor unit summation on the contractile response of skeletal muscle; define tetanus in terms of muscular contraction</a:t>
            </a:r>
          </a:p>
          <a:p>
            <a:pPr marL="609600" indent="-6096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u="sng">
                <a:solidFill>
                  <a:srgbClr val="3333CC"/>
                </a:solidFill>
                <a:latin typeface="Arial" pitchFamily="34" charset="0"/>
              </a:rPr>
              <a:t>The Motor Unit</a:t>
            </a:r>
            <a:endParaRPr lang="en-US" b="1">
              <a:solidFill>
                <a:srgbClr val="3333CC"/>
              </a:solidFill>
              <a:latin typeface="Arial" pitchFamily="34" charset="0"/>
            </a:endParaRPr>
          </a:p>
        </p:txBody>
      </p:sp>
      <p:pic>
        <p:nvPicPr>
          <p:cNvPr id="31747" name="Picture 4" descr="9_12a"/>
          <p:cNvPicPr>
            <a:picLocks noChangeAspect="1" noChangeArrowheads="1"/>
          </p:cNvPicPr>
          <p:nvPr/>
        </p:nvPicPr>
        <p:blipFill>
          <a:blip r:embed="rId2" cstate="print">
            <a:lum bright="-6000" contrast="18000"/>
          </a:blip>
          <a:srcRect l="3076" t="2740" r="4616" b="6850"/>
          <a:stretch>
            <a:fillRect/>
          </a:stretch>
        </p:blipFill>
        <p:spPr bwMode="auto">
          <a:xfrm>
            <a:off x="4432300" y="1676400"/>
            <a:ext cx="46355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8" name="Text Box 5"/>
          <p:cNvSpPr txBox="1">
            <a:spLocks noChangeArrowheads="1"/>
          </p:cNvSpPr>
          <p:nvPr/>
        </p:nvSpPr>
        <p:spPr bwMode="auto">
          <a:xfrm>
            <a:off x="0" y="1670050"/>
            <a:ext cx="4629150" cy="367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motor nerve (at least 1/muscle)</a:t>
            </a:r>
          </a:p>
          <a:p>
            <a:pPr algn="ctr" eaLnBrk="0" hangingPunct="0">
              <a:lnSpc>
                <a:spcPct val="65000"/>
              </a:lnSpc>
              <a:spcBef>
                <a:spcPct val="50000"/>
              </a:spcBef>
            </a:pPr>
            <a:endParaRPr lang="en-US">
              <a:solidFill>
                <a:srgbClr val="000000"/>
              </a:solidFill>
              <a:latin typeface="Arial" pitchFamily="34" charset="0"/>
            </a:endParaRPr>
          </a:p>
          <a:p>
            <a:pPr algn="ctr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hundreds of motor neuron </a:t>
            </a:r>
            <a:r>
              <a:rPr lang="en-US" b="1">
                <a:solidFill>
                  <a:srgbClr val="3333CC"/>
                </a:solidFill>
                <a:latin typeface="Arial" pitchFamily="34" charset="0"/>
              </a:rPr>
              <a:t>axons</a:t>
            </a:r>
            <a:endParaRPr lang="en-US">
              <a:solidFill>
                <a:srgbClr val="3333CC"/>
              </a:solidFill>
              <a:latin typeface="Arial" pitchFamily="34" charset="0"/>
            </a:endParaRPr>
          </a:p>
          <a:p>
            <a:pPr algn="ctr" eaLnBrk="0" hangingPunct="0">
              <a:lnSpc>
                <a:spcPct val="65000"/>
              </a:lnSpc>
              <a:spcBef>
                <a:spcPct val="50000"/>
              </a:spcBef>
            </a:pPr>
            <a:endParaRPr lang="en-US">
              <a:solidFill>
                <a:srgbClr val="000000"/>
              </a:solidFill>
              <a:latin typeface="Arial" pitchFamily="34" charset="0"/>
            </a:endParaRPr>
          </a:p>
          <a:p>
            <a:pPr algn="ctr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each axon to many </a:t>
            </a:r>
            <a:r>
              <a:rPr lang="en-US" b="1">
                <a:solidFill>
                  <a:srgbClr val="3333CC"/>
                </a:solidFill>
                <a:latin typeface="Arial" pitchFamily="34" charset="0"/>
              </a:rPr>
              <a:t>axonal terminals</a:t>
            </a:r>
            <a:endParaRPr lang="en-US">
              <a:solidFill>
                <a:srgbClr val="3333CC"/>
              </a:solidFill>
              <a:latin typeface="Arial" pitchFamily="34" charset="0"/>
            </a:endParaRP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endParaRPr lang="en-US">
              <a:solidFill>
                <a:srgbClr val="000000"/>
              </a:solidFill>
              <a:latin typeface="Arial" pitchFamily="34" charset="0"/>
            </a:endParaRP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each axonal terminal to </a:t>
            </a:r>
            <a:r>
              <a:rPr lang="en-US" b="1">
                <a:solidFill>
                  <a:srgbClr val="3333CC"/>
                </a:solidFill>
                <a:latin typeface="Arial" pitchFamily="34" charset="0"/>
              </a:rPr>
              <a:t>NMJ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of a </a:t>
            </a:r>
            <a:r>
              <a:rPr lang="en-US" b="1">
                <a:solidFill>
                  <a:srgbClr val="3333CC"/>
                </a:solidFill>
                <a:latin typeface="Arial" pitchFamily="34" charset="0"/>
              </a:rPr>
              <a:t>single muscle fiber (cell)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avg. no muscle fibers/neuron = 150 	(range = 4 to hundreds)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when neuron fires, </a:t>
            </a:r>
            <a:r>
              <a:rPr lang="en-US" b="1">
                <a:solidFill>
                  <a:srgbClr val="3333CC"/>
                </a:solidFill>
                <a:latin typeface="Arial" pitchFamily="34" charset="0"/>
              </a:rPr>
              <a:t>all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fibers contract</a:t>
            </a:r>
            <a:endParaRPr lang="en-US" b="1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31749" name="Line 6"/>
          <p:cNvSpPr>
            <a:spLocks noChangeShapeType="1"/>
          </p:cNvSpPr>
          <p:nvPr/>
        </p:nvSpPr>
        <p:spPr bwMode="auto">
          <a:xfrm>
            <a:off x="2078038" y="1936750"/>
            <a:ext cx="0" cy="38100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pPr eaLnBrk="0" hangingPunct="0"/>
            <a:endParaRPr lang="en-US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31750" name="Line 7"/>
          <p:cNvSpPr>
            <a:spLocks noChangeShapeType="1"/>
          </p:cNvSpPr>
          <p:nvPr/>
        </p:nvSpPr>
        <p:spPr bwMode="auto">
          <a:xfrm>
            <a:off x="2093913" y="2638425"/>
            <a:ext cx="0" cy="38100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pPr eaLnBrk="0" hangingPunct="0"/>
            <a:endParaRPr lang="en-US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31751" name="Line 8"/>
          <p:cNvSpPr>
            <a:spLocks noChangeShapeType="1"/>
          </p:cNvSpPr>
          <p:nvPr/>
        </p:nvSpPr>
        <p:spPr bwMode="auto">
          <a:xfrm>
            <a:off x="2093913" y="3357563"/>
            <a:ext cx="0" cy="38100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pPr eaLnBrk="0" hangingPunct="0"/>
            <a:endParaRPr lang="en-US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31752" name="Text Box 10" descr="Blue tissue paper"/>
          <p:cNvSpPr txBox="1">
            <a:spLocks noChangeArrowheads="1"/>
          </p:cNvSpPr>
          <p:nvPr/>
        </p:nvSpPr>
        <p:spPr bwMode="auto">
          <a:xfrm>
            <a:off x="153988" y="5641975"/>
            <a:ext cx="4267200" cy="650875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800" b="1">
                <a:solidFill>
                  <a:srgbClr val="000000"/>
                </a:solidFill>
                <a:latin typeface="Arial" pitchFamily="34" charset="0"/>
              </a:rPr>
              <a:t>MOTOR UNIT = 1 motor </a:t>
            </a:r>
            <a:r>
              <a:rPr lang="en-US" sz="1800" b="1">
                <a:solidFill>
                  <a:srgbClr val="000099"/>
                </a:solidFill>
                <a:latin typeface="Arial" pitchFamily="34" charset="0"/>
              </a:rPr>
              <a:t>neuron</a:t>
            </a:r>
            <a:r>
              <a:rPr lang="en-US" sz="1800" b="1">
                <a:solidFill>
                  <a:srgbClr val="000000"/>
                </a:solidFill>
                <a:latin typeface="Arial" pitchFamily="34" charset="0"/>
              </a:rPr>
              <a:t> + all muscle fibers it supplies</a:t>
            </a:r>
          </a:p>
        </p:txBody>
      </p:sp>
      <p:sp>
        <p:nvSpPr>
          <p:cNvPr id="31753" name="Text Box 11"/>
          <p:cNvSpPr txBox="1">
            <a:spLocks noChangeArrowheads="1"/>
          </p:cNvSpPr>
          <p:nvPr/>
        </p:nvSpPr>
        <p:spPr bwMode="auto">
          <a:xfrm>
            <a:off x="7064375" y="5816600"/>
            <a:ext cx="1082675" cy="369888"/>
          </a:xfrm>
          <a:prstGeom prst="rect">
            <a:avLst/>
          </a:prstGeom>
          <a:solidFill>
            <a:srgbClr val="FFFFFF"/>
          </a:solidFill>
          <a:ln w="9525">
            <a:solidFill>
              <a:srgbClr val="CC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800">
                <a:solidFill>
                  <a:srgbClr val="000000"/>
                </a:solidFill>
                <a:latin typeface="Arial" pitchFamily="34" charset="0"/>
              </a:rPr>
              <a:t>Fig. 9.13</a:t>
            </a:r>
          </a:p>
        </p:txBody>
      </p:sp>
      <p:sp>
        <p:nvSpPr>
          <p:cNvPr id="31754" name="Text Box 12" descr="Newsprint"/>
          <p:cNvSpPr txBox="1">
            <a:spLocks noChangeArrowheads="1"/>
          </p:cNvSpPr>
          <p:nvPr/>
        </p:nvSpPr>
        <p:spPr bwMode="auto">
          <a:xfrm>
            <a:off x="7712075" y="6553200"/>
            <a:ext cx="1343025" cy="246063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solidFill>
                  <a:srgbClr val="000000"/>
                </a:solidFill>
                <a:latin typeface="NuptialScript" pitchFamily="18" charset="0"/>
              </a:rPr>
              <a:t>J. Carnegie, UofO</a:t>
            </a:r>
            <a:endParaRPr lang="en-CA" sz="1000" b="1" i="1">
              <a:solidFill>
                <a:srgbClr val="000000"/>
              </a:solidFill>
              <a:latin typeface="NuptialScrip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2157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32771" name="Text Box 8"/>
          <p:cNvSpPr txBox="1">
            <a:spLocks noChangeArrowheads="1"/>
          </p:cNvSpPr>
          <p:nvPr/>
        </p:nvSpPr>
        <p:spPr bwMode="auto">
          <a:xfrm>
            <a:off x="450850" y="366713"/>
            <a:ext cx="4618038" cy="176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 u="sng">
                <a:solidFill>
                  <a:srgbClr val="000000"/>
                </a:solidFill>
                <a:latin typeface="Arial" pitchFamily="34" charset="0"/>
              </a:rPr>
              <a:t>Graded Muscle Responses:</a:t>
            </a:r>
            <a:endParaRPr lang="en-US" b="1">
              <a:solidFill>
                <a:srgbClr val="000000"/>
              </a:solidFill>
              <a:latin typeface="Arial" pitchFamily="34" charset="0"/>
            </a:endParaRPr>
          </a:p>
          <a:p>
            <a:pPr eaLnBrk="0" hangingPunct="0"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2 types of </a:t>
            </a:r>
            <a:r>
              <a:rPr lang="en-US" b="1">
                <a:solidFill>
                  <a:srgbClr val="000000"/>
                </a:solidFill>
                <a:latin typeface="Arial" pitchFamily="34" charset="0"/>
              </a:rPr>
              <a:t>graded responses:</a:t>
            </a:r>
          </a:p>
          <a:p>
            <a:pPr eaLnBrk="0" hangingPunct="0"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  1)  change </a:t>
            </a:r>
            <a:r>
              <a:rPr lang="en-US" b="1">
                <a:solidFill>
                  <a:srgbClr val="000000"/>
                </a:solidFill>
                <a:latin typeface="Arial" pitchFamily="34" charset="0"/>
              </a:rPr>
              <a:t>speed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of stimulation</a:t>
            </a:r>
          </a:p>
          <a:p>
            <a:pPr eaLnBrk="0" hangingPunct="0"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  2)  change </a:t>
            </a:r>
            <a:r>
              <a:rPr lang="en-US" b="1">
                <a:solidFill>
                  <a:srgbClr val="000000"/>
                </a:solidFill>
                <a:latin typeface="Arial" pitchFamily="34" charset="0"/>
              </a:rPr>
              <a:t>#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of motor units activated</a:t>
            </a:r>
            <a:endParaRPr lang="en-US" u="sng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32772" name="Text Box 9" descr="Newsprint"/>
          <p:cNvSpPr txBox="1">
            <a:spLocks noChangeArrowheads="1"/>
          </p:cNvSpPr>
          <p:nvPr/>
        </p:nvSpPr>
        <p:spPr bwMode="auto">
          <a:xfrm>
            <a:off x="76200" y="6537325"/>
            <a:ext cx="1066800" cy="3968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solidFill>
                  <a:srgbClr val="000000"/>
                </a:solidFill>
                <a:latin typeface="NuptialScript" pitchFamily="18" charset="0"/>
              </a:rPr>
              <a:t>J. Carnegie, UofO</a:t>
            </a:r>
            <a:endParaRPr lang="en-CA" sz="1000" b="1" i="1">
              <a:solidFill>
                <a:srgbClr val="000000"/>
              </a:solidFill>
              <a:latin typeface="NuptialScript" pitchFamily="18" charset="0"/>
            </a:endParaRPr>
          </a:p>
        </p:txBody>
      </p:sp>
      <p:pic>
        <p:nvPicPr>
          <p:cNvPr id="32773" name="Picture 9" descr="motor_unit"/>
          <p:cNvPicPr>
            <a:picLocks noChangeAspect="1" noChangeArrowheads="1"/>
          </p:cNvPicPr>
          <p:nvPr/>
        </p:nvPicPr>
        <p:blipFill>
          <a:blip r:embed="rId3" cstate="print">
            <a:lum contrast="6000"/>
          </a:blip>
          <a:srcRect t="7776"/>
          <a:stretch>
            <a:fillRect/>
          </a:stretch>
        </p:blipFill>
        <p:spPr bwMode="auto">
          <a:xfrm>
            <a:off x="3582988" y="2557463"/>
            <a:ext cx="5162550" cy="393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4" name="Rectangle 10"/>
          <p:cNvSpPr>
            <a:spLocks noChangeArrowheads="1"/>
          </p:cNvSpPr>
          <p:nvPr/>
        </p:nvSpPr>
        <p:spPr bwMode="auto">
          <a:xfrm>
            <a:off x="1682750" y="6292850"/>
            <a:ext cx="424021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200">
                <a:solidFill>
                  <a:srgbClr val="000000"/>
                </a:solidFill>
                <a:latin typeface="Arial" pitchFamily="34" charset="0"/>
                <a:hlinkClick r:id="rId4"/>
              </a:rPr>
              <a:t>http://academic.wsc.edu/faculty/jatodd1/351/ch6outline.html</a:t>
            </a:r>
            <a:r>
              <a:rPr lang="en-US" sz="1200">
                <a:solidFill>
                  <a:srgbClr val="000000"/>
                </a:solidFill>
                <a:latin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0074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3"/>
          <p:cNvSpPr txBox="1">
            <a:spLocks noChangeArrowheads="1"/>
          </p:cNvSpPr>
          <p:nvPr/>
        </p:nvSpPr>
        <p:spPr bwMode="auto">
          <a:xfrm>
            <a:off x="0" y="73025"/>
            <a:ext cx="9067800" cy="6586538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000000"/>
                </a:solidFill>
                <a:latin typeface="Arial" pitchFamily="34" charset="0"/>
              </a:rPr>
              <a:t>5.3.3  </a:t>
            </a:r>
            <a:endParaRPr lang="en-US" b="1" i="1" dirty="0" smtClean="0">
              <a:solidFill>
                <a:srgbClr val="000000"/>
              </a:solidFill>
              <a:latin typeface="Arial" pitchFamily="34" charset="0"/>
            </a:endParaRPr>
          </a:p>
          <a:p>
            <a:pPr marL="457200" indent="-457200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 u="sng" dirty="0" smtClean="0">
                <a:solidFill>
                  <a:srgbClr val="000000"/>
                </a:solidFill>
                <a:latin typeface="Arial" pitchFamily="34" charset="0"/>
              </a:rPr>
              <a:t>Muscle </a:t>
            </a:r>
            <a:r>
              <a:rPr lang="en-US" b="1" u="sng" dirty="0">
                <a:solidFill>
                  <a:srgbClr val="000000"/>
                </a:solidFill>
                <a:latin typeface="Arial" pitchFamily="34" charset="0"/>
              </a:rPr>
              <a:t>fiber type: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 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 a)  </a:t>
            </a:r>
            <a:r>
              <a:rPr lang="en-US" b="1" dirty="0">
                <a:solidFill>
                  <a:srgbClr val="3333CC"/>
                </a:solidFill>
                <a:latin typeface="Arial" pitchFamily="34" charset="0"/>
              </a:rPr>
              <a:t>Slow oxidative fibers: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 thin cells with </a:t>
            </a:r>
            <a:r>
              <a:rPr lang="en-US" b="1" dirty="0">
                <a:solidFill>
                  <a:srgbClr val="3333CC"/>
                </a:solidFill>
                <a:latin typeface="Arial" pitchFamily="34" charset="0"/>
              </a:rPr>
              <a:t>slow-acting myosin </a:t>
            </a:r>
            <a:r>
              <a:rPr lang="en-US" b="1" dirty="0" err="1">
                <a:solidFill>
                  <a:srgbClr val="3333CC"/>
                </a:solidFill>
                <a:latin typeface="Arial" pitchFamily="34" charset="0"/>
              </a:rPr>
              <a:t>ATPases</a:t>
            </a:r>
            <a:r>
              <a:rPr lang="en-US" b="1" dirty="0">
                <a:solidFill>
                  <a:srgbClr val="000000"/>
                </a:solidFill>
                <a:latin typeface="Arial" pitchFamily="34" charset="0"/>
              </a:rPr>
              <a:t> - - 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contract </a:t>
            </a:r>
            <a:r>
              <a:rPr lang="en-US" b="1" dirty="0">
                <a:solidFill>
                  <a:srgbClr val="3333CC"/>
                </a:solidFill>
                <a:latin typeface="Arial" pitchFamily="34" charset="0"/>
              </a:rPr>
              <a:t>slowly</a:t>
            </a:r>
            <a:r>
              <a:rPr lang="en-US" b="1" dirty="0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(red = lots of </a:t>
            </a:r>
            <a:r>
              <a:rPr lang="en-US" b="1" dirty="0">
                <a:solidFill>
                  <a:srgbClr val="3333CC"/>
                </a:solidFill>
                <a:latin typeface="Arial" pitchFamily="34" charset="0"/>
              </a:rPr>
              <a:t>myoglobin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); primary energy fuel is </a:t>
            </a:r>
            <a:r>
              <a:rPr lang="en-US" b="1" dirty="0">
                <a:solidFill>
                  <a:srgbClr val="008080"/>
                </a:solidFill>
                <a:latin typeface="Arial" pitchFamily="34" charset="0"/>
              </a:rPr>
              <a:t>fat</a:t>
            </a:r>
          </a:p>
          <a:p>
            <a:pPr marL="457200" indent="-457200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 dirty="0">
                <a:solidFill>
                  <a:srgbClr val="000000"/>
                </a:solidFill>
                <a:latin typeface="Arial" pitchFamily="34" charset="0"/>
              </a:rPr>
              <a:t>	•  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lots of </a:t>
            </a:r>
            <a:r>
              <a:rPr lang="en-US" dirty="0" err="1">
                <a:solidFill>
                  <a:srgbClr val="000000"/>
                </a:solidFill>
                <a:latin typeface="Arial" pitchFamily="34" charset="0"/>
              </a:rPr>
              <a:t>mitos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, capillaries, </a:t>
            </a:r>
            <a:r>
              <a:rPr lang="en-US" b="1" dirty="0">
                <a:solidFill>
                  <a:srgbClr val="3333CC"/>
                </a:solidFill>
                <a:latin typeface="Arial" pitchFamily="34" charset="0"/>
              </a:rPr>
              <a:t>aerobic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enzymes: </a:t>
            </a:r>
            <a:r>
              <a:rPr lang="en-US" b="1" dirty="0">
                <a:solidFill>
                  <a:srgbClr val="3333CC"/>
                </a:solidFill>
                <a:latin typeface="Arial" pitchFamily="34" charset="0"/>
              </a:rPr>
              <a:t>oxidative</a:t>
            </a:r>
          </a:p>
          <a:p>
            <a:pPr marL="457200" indent="-457200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 dirty="0">
                <a:solidFill>
                  <a:srgbClr val="000000"/>
                </a:solidFill>
                <a:latin typeface="Arial" pitchFamily="34" charset="0"/>
              </a:rPr>
              <a:t>	•  </a:t>
            </a:r>
            <a:r>
              <a:rPr lang="en-US" b="1" dirty="0">
                <a:solidFill>
                  <a:srgbClr val="3333CC"/>
                </a:solidFill>
                <a:latin typeface="Arial" pitchFamily="34" charset="0"/>
              </a:rPr>
              <a:t>fatigue-resistant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, but not powerful (thin) -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 b)  </a:t>
            </a:r>
            <a:r>
              <a:rPr lang="en-US" b="1" dirty="0">
                <a:solidFill>
                  <a:srgbClr val="CC0000"/>
                </a:solidFill>
                <a:latin typeface="Arial" pitchFamily="34" charset="0"/>
              </a:rPr>
              <a:t>Fast glycolytic fibers: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 large, pale (white),</a:t>
            </a:r>
            <a:r>
              <a:rPr lang="en-US" dirty="0">
                <a:solidFill>
                  <a:srgbClr val="FF0000"/>
                </a:solidFill>
                <a:latin typeface="Arial" pitchFamily="34" charset="0"/>
              </a:rPr>
              <a:t> </a:t>
            </a:r>
            <a:r>
              <a:rPr lang="en-US" b="1" dirty="0">
                <a:solidFill>
                  <a:srgbClr val="CC0000"/>
                </a:solidFill>
                <a:latin typeface="Arial" pitchFamily="34" charset="0"/>
              </a:rPr>
              <a:t>little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myoglobin &amp; diameter 2x that of slow oxidative fibers; </a:t>
            </a:r>
            <a:r>
              <a:rPr lang="en-US" b="1" dirty="0">
                <a:solidFill>
                  <a:srgbClr val="CC0000"/>
                </a:solidFill>
                <a:latin typeface="Arial" pitchFamily="34" charset="0"/>
              </a:rPr>
              <a:t>fast-acting myosin </a:t>
            </a:r>
            <a:r>
              <a:rPr lang="en-US" b="1" dirty="0" err="1">
                <a:solidFill>
                  <a:srgbClr val="CC0000"/>
                </a:solidFill>
                <a:latin typeface="Arial" pitchFamily="34" charset="0"/>
              </a:rPr>
              <a:t>ATPases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&amp; contract quickly</a:t>
            </a:r>
            <a:endParaRPr lang="en-US" b="1" dirty="0">
              <a:solidFill>
                <a:srgbClr val="000000"/>
              </a:solidFill>
              <a:latin typeface="Arial" pitchFamily="34" charset="0"/>
            </a:endParaRP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>
                <a:solidFill>
                  <a:srgbClr val="000000"/>
                </a:solidFill>
                <a:latin typeface="Arial" pitchFamily="34" charset="0"/>
              </a:rPr>
              <a:t>	•  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few mitochondria; </a:t>
            </a:r>
            <a:r>
              <a:rPr lang="en-US" b="1" dirty="0">
                <a:solidFill>
                  <a:srgbClr val="CC0000"/>
                </a:solidFill>
                <a:latin typeface="Arial" pitchFamily="34" charset="0"/>
              </a:rPr>
              <a:t>lots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of </a:t>
            </a:r>
            <a:r>
              <a:rPr lang="en-US" b="1" dirty="0">
                <a:solidFill>
                  <a:srgbClr val="CC0000"/>
                </a:solidFill>
                <a:latin typeface="Arial" pitchFamily="34" charset="0"/>
              </a:rPr>
              <a:t>glycogen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reserves:  </a:t>
            </a:r>
            <a:r>
              <a:rPr lang="en-US" b="1" dirty="0">
                <a:solidFill>
                  <a:srgbClr val="CC0000"/>
                </a:solidFill>
                <a:latin typeface="Arial" pitchFamily="34" charset="0"/>
              </a:rPr>
              <a:t>glycolytic</a:t>
            </a:r>
            <a:endParaRPr lang="en-US" dirty="0">
              <a:solidFill>
                <a:srgbClr val="CC0000"/>
              </a:solidFill>
              <a:latin typeface="Arial" pitchFamily="34" charset="0"/>
            </a:endParaRP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	•  will </a:t>
            </a:r>
            <a:r>
              <a:rPr lang="en-US" b="1" dirty="0">
                <a:solidFill>
                  <a:srgbClr val="CC0000"/>
                </a:solidFill>
                <a:latin typeface="Arial" pitchFamily="34" charset="0"/>
              </a:rPr>
              <a:t>fatigue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(</a:t>
            </a:r>
            <a:r>
              <a:rPr lang="en-US" b="1" i="1" dirty="0">
                <a:solidFill>
                  <a:srgbClr val="CC0000"/>
                </a:solidFill>
                <a:latin typeface="Arial" pitchFamily="34" charset="0"/>
              </a:rPr>
              <a:t>WHY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?), but powerful</a:t>
            </a:r>
            <a:endParaRPr lang="en-US" u="sng" dirty="0">
              <a:solidFill>
                <a:srgbClr val="000000"/>
              </a:solidFill>
              <a:latin typeface="Arial" pitchFamily="34" charset="0"/>
            </a:endParaRPr>
          </a:p>
          <a:p>
            <a:pPr marL="457200" indent="-457200" eaLnBrk="0" hangingPunct="0"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 c) </a:t>
            </a:r>
            <a:r>
              <a:rPr lang="en-US" b="1" dirty="0">
                <a:solidFill>
                  <a:srgbClr val="CC0000"/>
                </a:solidFill>
                <a:latin typeface="Arial" pitchFamily="34" charset="0"/>
              </a:rPr>
              <a:t> </a:t>
            </a:r>
            <a:r>
              <a:rPr lang="en-US" b="1" dirty="0">
                <a:solidFill>
                  <a:srgbClr val="CC00CC"/>
                </a:solidFill>
                <a:latin typeface="Arial" pitchFamily="34" charset="0"/>
              </a:rPr>
              <a:t>Fast oxidative fibers: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 red or pink, intermediate cell size; </a:t>
            </a:r>
            <a:r>
              <a:rPr lang="en-US" b="1" dirty="0">
                <a:solidFill>
                  <a:srgbClr val="CC00CC"/>
                </a:solidFill>
                <a:latin typeface="Arial" pitchFamily="34" charset="0"/>
              </a:rPr>
              <a:t>fast-acting myosin</a:t>
            </a:r>
            <a:r>
              <a:rPr lang="en-US" b="1" dirty="0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n-US" b="1" dirty="0" err="1">
                <a:solidFill>
                  <a:srgbClr val="CC00CC"/>
                </a:solidFill>
                <a:latin typeface="Arial" pitchFamily="34" charset="0"/>
              </a:rPr>
              <a:t>ATPases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&amp; contract quickly; high myoglobin content &amp; O</a:t>
            </a:r>
            <a:r>
              <a:rPr lang="en-US" baseline="-25000" dirty="0">
                <a:solidFill>
                  <a:srgbClr val="000000"/>
                </a:solidFill>
                <a:latin typeface="Arial" pitchFamily="34" charset="0"/>
              </a:rPr>
              <a:t>2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-dependent; fairly </a:t>
            </a:r>
            <a:r>
              <a:rPr lang="en-US" b="1" dirty="0">
                <a:solidFill>
                  <a:srgbClr val="CC00CC"/>
                </a:solidFill>
                <a:latin typeface="Arial" pitchFamily="34" charset="0"/>
              </a:rPr>
              <a:t>fatigue-resistant</a:t>
            </a:r>
          </a:p>
          <a:p>
            <a:pPr marL="457200" indent="-457200" eaLnBrk="0" hangingPunct="0">
              <a:lnSpc>
                <a:spcPct val="50000"/>
              </a:lnSpc>
              <a:spcBef>
                <a:spcPct val="50000"/>
              </a:spcBef>
            </a:pPr>
            <a:endParaRPr lang="en-US" dirty="0">
              <a:solidFill>
                <a:srgbClr val="000000"/>
              </a:solidFill>
              <a:latin typeface="Arial" pitchFamily="34" charset="0"/>
            </a:endParaRPr>
          </a:p>
          <a:p>
            <a:pPr marL="457200" indent="-457200" algn="ctr" eaLnBrk="0" hangingPunct="0"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most body muscles have a </a:t>
            </a:r>
            <a:r>
              <a:rPr lang="en-US" b="1" dirty="0">
                <a:solidFill>
                  <a:srgbClr val="008080"/>
                </a:solidFill>
                <a:latin typeface="Arial" pitchFamily="34" charset="0"/>
              </a:rPr>
              <a:t>mixture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of fiber types; genetics can alter distributions &amp; subsequent athletic strengths</a:t>
            </a:r>
          </a:p>
        </p:txBody>
      </p:sp>
      <p:sp>
        <p:nvSpPr>
          <p:cNvPr id="46083" name="Text Box 7"/>
          <p:cNvSpPr txBox="1">
            <a:spLocks noChangeArrowheads="1"/>
          </p:cNvSpPr>
          <p:nvPr/>
        </p:nvSpPr>
        <p:spPr bwMode="auto">
          <a:xfrm>
            <a:off x="5734050" y="2182813"/>
            <a:ext cx="3352800" cy="596900"/>
          </a:xfrm>
          <a:prstGeom prst="rect">
            <a:avLst/>
          </a:prstGeom>
          <a:solidFill>
            <a:schemeClr val="bg1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sz="1800" i="1">
                <a:solidFill>
                  <a:srgbClr val="000000"/>
                </a:solidFill>
                <a:latin typeface="Arial" pitchFamily="34" charset="0"/>
              </a:rPr>
              <a:t>Endurance-type activities like: …………………………………..</a:t>
            </a:r>
          </a:p>
        </p:txBody>
      </p:sp>
      <p:sp>
        <p:nvSpPr>
          <p:cNvPr id="46084" name="Text Box 10"/>
          <p:cNvSpPr txBox="1">
            <a:spLocks noChangeArrowheads="1"/>
          </p:cNvSpPr>
          <p:nvPr/>
        </p:nvSpPr>
        <p:spPr bwMode="auto">
          <a:xfrm>
            <a:off x="4587875" y="4079875"/>
            <a:ext cx="4495800" cy="539750"/>
          </a:xfrm>
          <a:prstGeom prst="rect">
            <a:avLst/>
          </a:prstGeom>
          <a:solidFill>
            <a:schemeClr val="bg1"/>
          </a:solidFill>
          <a:ln w="9525">
            <a:solidFill>
              <a:srgbClr val="CC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1800">
                <a:solidFill>
                  <a:srgbClr val="000000"/>
                </a:solidFill>
                <a:latin typeface="Arial" pitchFamily="34" charset="0"/>
              </a:rPr>
              <a:t>best for short-term, rapid, intense movements like: …………………………….</a:t>
            </a:r>
          </a:p>
        </p:txBody>
      </p:sp>
      <p:sp>
        <p:nvSpPr>
          <p:cNvPr id="46085" name="Text Box 12"/>
          <p:cNvSpPr txBox="1">
            <a:spLocks noChangeArrowheads="1"/>
          </p:cNvSpPr>
          <p:nvPr/>
        </p:nvSpPr>
        <p:spPr bwMode="auto">
          <a:xfrm>
            <a:off x="304800" y="5586413"/>
            <a:ext cx="8610600" cy="376237"/>
          </a:xfrm>
          <a:prstGeom prst="rect">
            <a:avLst/>
          </a:prstGeom>
          <a:solidFill>
            <a:schemeClr val="bg1"/>
          </a:solidFill>
          <a:ln w="9525">
            <a:solidFill>
              <a:srgbClr val="CC00CC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solidFill>
                  <a:srgbClr val="000000"/>
                </a:solidFill>
                <a:latin typeface="Arial" pitchFamily="34" charset="0"/>
              </a:rPr>
              <a:t>best for intermediate activities like: ………………………………………………………</a:t>
            </a:r>
            <a:endParaRPr lang="en-US" sz="1800" u="sng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6086" name="Text Box 14" descr="Newsprint"/>
          <p:cNvSpPr txBox="1">
            <a:spLocks noChangeArrowheads="1"/>
          </p:cNvSpPr>
          <p:nvPr/>
        </p:nvSpPr>
        <p:spPr bwMode="auto">
          <a:xfrm>
            <a:off x="7848600" y="6477000"/>
            <a:ext cx="10668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solidFill>
                  <a:srgbClr val="000000"/>
                </a:solidFill>
                <a:latin typeface="NuptialScript" pitchFamily="18" charset="0"/>
              </a:rPr>
              <a:t>J. Carnegie, UofO</a:t>
            </a:r>
            <a:endParaRPr lang="en-CA" sz="1000" b="1" i="1">
              <a:solidFill>
                <a:srgbClr val="000000"/>
              </a:solidFill>
              <a:latin typeface="NuptialScrip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1605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3"/>
          <p:cNvSpPr txBox="1">
            <a:spLocks noChangeArrowheads="1"/>
          </p:cNvSpPr>
          <p:nvPr/>
        </p:nvSpPr>
        <p:spPr bwMode="auto">
          <a:xfrm>
            <a:off x="0" y="76200"/>
            <a:ext cx="9067800" cy="283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u="sng">
                <a:solidFill>
                  <a:srgbClr val="666699"/>
                </a:solidFill>
                <a:latin typeface="Arial" pitchFamily="34" charset="0"/>
              </a:rPr>
              <a:t>Arrangement of Fibers &amp; Microscopic Structure</a:t>
            </a:r>
            <a:endParaRPr lang="en-US" b="1">
              <a:solidFill>
                <a:srgbClr val="666699"/>
              </a:solidFill>
              <a:latin typeface="Arial" pitchFamily="34" charset="0"/>
            </a:endParaRP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small, spindle-shaped cells; </a:t>
            </a:r>
            <a:r>
              <a:rPr lang="en-US" b="1">
                <a:solidFill>
                  <a:srgbClr val="666699"/>
                </a:solidFill>
                <a:latin typeface="Arial" pitchFamily="34" charset="0"/>
              </a:rPr>
              <a:t>one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centrally-located nucleus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diameter 2-10 um; length 100-500 um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cells separated by fine CT; sheets of closely opposed fibers; usually at least 2 sheets with </a:t>
            </a:r>
            <a:r>
              <a:rPr lang="en-US" b="1">
                <a:solidFill>
                  <a:srgbClr val="666699"/>
                </a:solidFill>
                <a:latin typeface="Arial" pitchFamily="34" charset="0"/>
              </a:rPr>
              <a:t>opposite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orientations</a:t>
            </a:r>
            <a:r>
              <a:rPr lang="en-US" u="sng">
                <a:solidFill>
                  <a:srgbClr val="000000"/>
                </a:solidFill>
                <a:latin typeface="Arial" pitchFamily="34" charset="0"/>
              </a:rPr>
              <a:t> 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alternating contractions of opposing layers provide mixing, peristalsis, expelling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solidFill>
                  <a:srgbClr val="666699"/>
                </a:solidFill>
                <a:latin typeface="Arial" pitchFamily="34" charset="0"/>
              </a:rPr>
              <a:t>varicosities</a:t>
            </a:r>
            <a:r>
              <a:rPr lang="en-US">
                <a:solidFill>
                  <a:srgbClr val="666699"/>
                </a:solidFill>
                <a:latin typeface="Arial" pitchFamily="34" charset="0"/>
              </a:rPr>
              <a:t> 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instead of </a:t>
            </a:r>
            <a:r>
              <a:rPr lang="en-US" b="1">
                <a:solidFill>
                  <a:srgbClr val="666699"/>
                </a:solidFill>
                <a:latin typeface="Arial" pitchFamily="34" charset="0"/>
              </a:rPr>
              <a:t>NMJs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; bulbous swellings of autonomic ns - release NT into wide synaptic cleft near smooth muscle cells - </a:t>
            </a:r>
            <a:r>
              <a:rPr lang="en-US" b="1">
                <a:solidFill>
                  <a:srgbClr val="666699"/>
                </a:solidFill>
                <a:latin typeface="Arial" pitchFamily="34" charset="0"/>
              </a:rPr>
              <a:t>diffuse junctions</a:t>
            </a:r>
            <a:endParaRPr lang="en-US" u="sng">
              <a:solidFill>
                <a:srgbClr val="666699"/>
              </a:solidFill>
              <a:latin typeface="Arial" pitchFamily="34" charset="0"/>
            </a:endParaRPr>
          </a:p>
        </p:txBody>
      </p:sp>
      <p:sp>
        <p:nvSpPr>
          <p:cNvPr id="48131" name="Text Box 5"/>
          <p:cNvSpPr txBox="1">
            <a:spLocks noChangeArrowheads="1"/>
          </p:cNvSpPr>
          <p:nvPr/>
        </p:nvSpPr>
        <p:spPr bwMode="auto">
          <a:xfrm>
            <a:off x="4845050" y="5073650"/>
            <a:ext cx="1219200" cy="376238"/>
          </a:xfrm>
          <a:prstGeom prst="rect">
            <a:avLst/>
          </a:prstGeom>
          <a:noFill/>
          <a:ln w="9525">
            <a:solidFill>
              <a:srgbClr val="80008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solidFill>
                  <a:srgbClr val="000000"/>
                </a:solidFill>
                <a:latin typeface="Arial" pitchFamily="34" charset="0"/>
              </a:rPr>
              <a:t>Fig. 9.26</a:t>
            </a:r>
          </a:p>
        </p:txBody>
      </p:sp>
      <p:sp>
        <p:nvSpPr>
          <p:cNvPr id="48132" name="Text Box 8" descr="Newsprint"/>
          <p:cNvSpPr txBox="1">
            <a:spLocks noChangeArrowheads="1"/>
          </p:cNvSpPr>
          <p:nvPr/>
        </p:nvSpPr>
        <p:spPr bwMode="auto">
          <a:xfrm>
            <a:off x="7424738" y="6284913"/>
            <a:ext cx="1336675" cy="246062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solidFill>
                  <a:srgbClr val="000000"/>
                </a:solidFill>
                <a:latin typeface="NuptialScript" pitchFamily="18" charset="0"/>
              </a:rPr>
              <a:t>J. Carnegie, U of O</a:t>
            </a:r>
            <a:endParaRPr lang="en-CA" sz="1000" b="1" i="1">
              <a:solidFill>
                <a:srgbClr val="000000"/>
              </a:solidFill>
              <a:latin typeface="NuptialScript" pitchFamily="18" charset="0"/>
            </a:endParaRPr>
          </a:p>
        </p:txBody>
      </p:sp>
      <p:pic>
        <p:nvPicPr>
          <p:cNvPr id="48133" name="Picture 9" descr="E:\Chapter_09\B_JPEG_Images_and_Tables\a_labeled\figure_09_27_labeled.jpg"/>
          <p:cNvPicPr>
            <a:picLocks noChangeAspect="1" noChangeArrowheads="1"/>
          </p:cNvPicPr>
          <p:nvPr/>
        </p:nvPicPr>
        <p:blipFill>
          <a:blip r:embed="rId3" cstate="print"/>
          <a:srcRect l="1740" t="3658" r="2657" b="5466"/>
          <a:stretch>
            <a:fillRect/>
          </a:stretch>
        </p:blipFill>
        <p:spPr bwMode="auto">
          <a:xfrm>
            <a:off x="254000" y="2897188"/>
            <a:ext cx="4675188" cy="394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67485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 descr="Blue tissue paper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CA" sz="24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117475" y="174625"/>
            <a:ext cx="8915400" cy="305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SR less developed than in skeletal muscle; </a:t>
            </a:r>
            <a:r>
              <a:rPr lang="en-US" b="1">
                <a:solidFill>
                  <a:srgbClr val="0000FF"/>
                </a:solidFill>
                <a:latin typeface="Arial" pitchFamily="34" charset="0"/>
              </a:rPr>
              <a:t>no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T tubules; </a:t>
            </a:r>
            <a:r>
              <a:rPr lang="en-US" b="1">
                <a:solidFill>
                  <a:srgbClr val="0000FF"/>
                </a:solidFill>
                <a:latin typeface="Arial" pitchFamily="34" charset="0"/>
              </a:rPr>
              <a:t>but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SR touches 	sarcolemma &amp; smooth muscle cells have large SA/volume ratio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</a:t>
            </a:r>
            <a:r>
              <a:rPr lang="en-US" b="1">
                <a:solidFill>
                  <a:srgbClr val="0000FF"/>
                </a:solidFill>
                <a:latin typeface="Arial" pitchFamily="34" charset="0"/>
              </a:rPr>
              <a:t>no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striations, but </a:t>
            </a:r>
            <a:r>
              <a:rPr lang="en-US" b="1">
                <a:solidFill>
                  <a:srgbClr val="0000FF"/>
                </a:solidFill>
                <a:latin typeface="Arial" pitchFamily="34" charset="0"/>
              </a:rPr>
              <a:t>do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have interdigitating thick &amp; thin filaments: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     1) ratio of thick:thin=1:13 (smooth) vs 1:2 (skeletal); but smooth muscle 	myosin has actin-gripping heads along entire length &gt;&gt; strength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     2) </a:t>
            </a:r>
            <a:r>
              <a:rPr lang="en-US" b="1">
                <a:solidFill>
                  <a:srgbClr val="0000FF"/>
                </a:solidFill>
                <a:latin typeface="Arial" pitchFamily="34" charset="0"/>
              </a:rPr>
              <a:t>tropomyosin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but no troponin (calmodulin instead)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     3) no sarcomeres: thick &amp; thin filaments spiral down smooth muscle cell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     4) noncontractile </a:t>
            </a:r>
            <a:r>
              <a:rPr lang="en-US" b="1">
                <a:solidFill>
                  <a:srgbClr val="0000FF"/>
                </a:solidFill>
                <a:latin typeface="Arial" pitchFamily="34" charset="0"/>
              </a:rPr>
              <a:t>intermediate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filaments &amp; </a:t>
            </a:r>
            <a:r>
              <a:rPr lang="en-US" b="1">
                <a:solidFill>
                  <a:srgbClr val="0000FF"/>
                </a:solidFill>
                <a:latin typeface="Arial" pitchFamily="34" charset="0"/>
              </a:rPr>
              <a:t>dense bodies 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(attach to thin 		filaments)</a:t>
            </a:r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260350" y="3551238"/>
            <a:ext cx="8655050" cy="311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u="sng">
                <a:solidFill>
                  <a:srgbClr val="0033CC"/>
                </a:solidFill>
                <a:latin typeface="Arial" pitchFamily="34" charset="0"/>
              </a:rPr>
              <a:t>Contraction of Smooth Muscle</a:t>
            </a:r>
            <a:endParaRPr lang="en-US" b="1">
              <a:solidFill>
                <a:srgbClr val="0033CC"/>
              </a:solidFill>
              <a:latin typeface="Arial" pitchFamily="34" charset="0"/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u="sng">
                <a:solidFill>
                  <a:srgbClr val="0033CC"/>
                </a:solidFill>
                <a:latin typeface="Arial" pitchFamily="34" charset="0"/>
              </a:rPr>
              <a:t>Mechanism: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electrical coupling via </a:t>
            </a:r>
            <a:r>
              <a:rPr lang="en-US" b="1">
                <a:solidFill>
                  <a:srgbClr val="0033CC"/>
                </a:solidFill>
                <a:latin typeface="Arial" pitchFamily="34" charset="0"/>
              </a:rPr>
              <a:t>gap junctions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n-US">
                <a:solidFill>
                  <a:srgbClr val="000000"/>
                </a:solidFill>
                <a:latin typeface="Arial" pitchFamily="34" charset="0"/>
                <a:sym typeface="WP IconicSymbolsA" pitchFamily="2" charset="2"/>
              </a:rPr>
              <a:t> 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slow, </a:t>
            </a:r>
            <a:r>
              <a:rPr lang="en-US" b="1">
                <a:solidFill>
                  <a:srgbClr val="0000FF"/>
                </a:solidFill>
                <a:latin typeface="Arial" pitchFamily="34" charset="0"/>
              </a:rPr>
              <a:t>synchronized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contractions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some smooth muscle cells are pacemaker cells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i="1">
                <a:solidFill>
                  <a:srgbClr val="0033CC"/>
                </a:solidFill>
                <a:latin typeface="Arial" pitchFamily="34" charset="0"/>
              </a:rPr>
              <a:t>Mechanism:</a:t>
            </a:r>
            <a:endParaRPr lang="en-US">
              <a:solidFill>
                <a:srgbClr val="0033CC"/>
              </a:solidFill>
              <a:latin typeface="Arial" pitchFamily="34" charset="0"/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1)  actin &amp; myosin interact by </a:t>
            </a:r>
            <a:r>
              <a:rPr lang="en-US" b="1">
                <a:solidFill>
                  <a:srgbClr val="0033CC"/>
                </a:solidFill>
                <a:latin typeface="Arial" pitchFamily="34" charset="0"/>
              </a:rPr>
              <a:t>sliding filament mechanism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2)  final trigger is rise in intracellular Ca</a:t>
            </a:r>
            <a:r>
              <a:rPr lang="en-US" baseline="30000">
                <a:solidFill>
                  <a:srgbClr val="000000"/>
                </a:solidFill>
                <a:latin typeface="Arial" pitchFamily="34" charset="0"/>
              </a:rPr>
              <a:t>++</a:t>
            </a:r>
            <a:endParaRPr lang="en-US">
              <a:solidFill>
                <a:srgbClr val="000000"/>
              </a:solidFill>
              <a:latin typeface="Arial" pitchFamily="34" charset="0"/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3)  sliding process is energized by ATP</a:t>
            </a:r>
            <a:endParaRPr lang="en-US" b="1" u="sng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9157" name="Text Box 8" descr="Newsprint"/>
          <p:cNvSpPr txBox="1">
            <a:spLocks noChangeArrowheads="1"/>
          </p:cNvSpPr>
          <p:nvPr/>
        </p:nvSpPr>
        <p:spPr bwMode="auto">
          <a:xfrm>
            <a:off x="7569200" y="6477000"/>
            <a:ext cx="1346200" cy="246063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solidFill>
                  <a:srgbClr val="000000"/>
                </a:solidFill>
                <a:latin typeface="NuptialScript" pitchFamily="18" charset="0"/>
              </a:rPr>
              <a:t>J. Carnegie, U of O</a:t>
            </a:r>
            <a:endParaRPr lang="en-CA" sz="1000" b="1" i="1">
              <a:solidFill>
                <a:srgbClr val="000000"/>
              </a:solidFill>
              <a:latin typeface="NuptialScrip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8785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3"/>
          <p:cNvSpPr txBox="1">
            <a:spLocks noChangeArrowheads="1"/>
          </p:cNvSpPr>
          <p:nvPr/>
        </p:nvSpPr>
        <p:spPr bwMode="auto">
          <a:xfrm>
            <a:off x="85725" y="366713"/>
            <a:ext cx="8991600" cy="1030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contraction of smooth muscle is </a:t>
            </a:r>
            <a:r>
              <a:rPr lang="en-US" b="1">
                <a:solidFill>
                  <a:srgbClr val="3333CC"/>
                </a:solidFill>
                <a:latin typeface="Arial" pitchFamily="34" charset="0"/>
              </a:rPr>
              <a:t>slow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(30x), </a:t>
            </a:r>
            <a:r>
              <a:rPr lang="en-US" b="1">
                <a:solidFill>
                  <a:srgbClr val="3333CC"/>
                </a:solidFill>
                <a:latin typeface="Arial" pitchFamily="34" charset="0"/>
              </a:rPr>
              <a:t>sustained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, </a:t>
            </a:r>
            <a:r>
              <a:rPr lang="en-US" b="1">
                <a:solidFill>
                  <a:srgbClr val="3333CC"/>
                </a:solidFill>
                <a:latin typeface="Arial" pitchFamily="34" charset="0"/>
              </a:rPr>
              <a:t>fatigue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-</a:t>
            </a:r>
            <a:r>
              <a:rPr lang="en-US" b="1">
                <a:solidFill>
                  <a:srgbClr val="3333CC"/>
                </a:solidFill>
                <a:latin typeface="Arial" pitchFamily="34" charset="0"/>
              </a:rPr>
              <a:t>resistant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(24-h maintenance of </a:t>
            </a:r>
            <a:r>
              <a:rPr lang="en-US" b="1">
                <a:solidFill>
                  <a:srgbClr val="3333CC"/>
                </a:solidFill>
                <a:latin typeface="Arial" pitchFamily="34" charset="0"/>
              </a:rPr>
              <a:t>tone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of blood vessels, visceral organs)</a:t>
            </a:r>
          </a:p>
          <a:p>
            <a:pPr marL="457200" indent="-457200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few mitos; most ATP generated </a:t>
            </a:r>
            <a:r>
              <a:rPr lang="en-US" b="1" u="sng">
                <a:solidFill>
                  <a:srgbClr val="3333CC"/>
                </a:solidFill>
                <a:latin typeface="Arial" pitchFamily="34" charset="0"/>
              </a:rPr>
              <a:t>aerobically</a:t>
            </a:r>
            <a:r>
              <a:rPr lang="en-US" b="1">
                <a:solidFill>
                  <a:srgbClr val="3333CC"/>
                </a:solidFill>
                <a:latin typeface="Arial" pitchFamily="34" charset="0"/>
              </a:rPr>
              <a:t> – </a:t>
            </a:r>
            <a:r>
              <a:rPr lang="en-US" i="1">
                <a:solidFill>
                  <a:srgbClr val="3333CC"/>
                </a:solidFill>
                <a:latin typeface="Arial" pitchFamily="34" charset="0"/>
              </a:rPr>
              <a:t>why does that work??</a:t>
            </a:r>
            <a:r>
              <a:rPr lang="en-US" b="1">
                <a:solidFill>
                  <a:srgbClr val="3333CC"/>
                </a:solidFill>
                <a:latin typeface="Arial" pitchFamily="34" charset="0"/>
              </a:rPr>
              <a:t> </a:t>
            </a:r>
          </a:p>
        </p:txBody>
      </p:sp>
      <p:pic>
        <p:nvPicPr>
          <p:cNvPr id="50179" name="Picture 2" descr="E:\Chapter_09\B_JPEG_Images_and_Tables\a_labeled\figure_09_28_labeled.jpg"/>
          <p:cNvPicPr>
            <a:picLocks noChangeAspect="1" noChangeArrowheads="1"/>
          </p:cNvPicPr>
          <p:nvPr/>
        </p:nvPicPr>
        <p:blipFill>
          <a:blip r:embed="rId2" cstate="print"/>
          <a:srcRect l="1334" t="2097" r="1463" b="5879"/>
          <a:stretch>
            <a:fillRect/>
          </a:stretch>
        </p:blipFill>
        <p:spPr bwMode="auto">
          <a:xfrm>
            <a:off x="558800" y="1487488"/>
            <a:ext cx="7470775" cy="518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0" name="Text Box 10" descr="Newsprint"/>
          <p:cNvSpPr txBox="1">
            <a:spLocks noChangeArrowheads="1"/>
          </p:cNvSpPr>
          <p:nvPr/>
        </p:nvSpPr>
        <p:spPr bwMode="auto">
          <a:xfrm>
            <a:off x="7315200" y="6356350"/>
            <a:ext cx="1433513" cy="246063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solidFill>
                  <a:srgbClr val="000000"/>
                </a:solidFill>
                <a:latin typeface="NuptialScript" pitchFamily="18" charset="0"/>
              </a:rPr>
              <a:t>J. Carnegie, U of O</a:t>
            </a:r>
            <a:endParaRPr lang="en-CA" sz="1000" b="1" i="1">
              <a:solidFill>
                <a:srgbClr val="000000"/>
              </a:solidFill>
              <a:latin typeface="NuptialScript" pitchFamily="18" charset="0"/>
            </a:endParaRPr>
          </a:p>
        </p:txBody>
      </p:sp>
      <p:sp>
        <p:nvSpPr>
          <p:cNvPr id="50181" name="TextBox 4"/>
          <p:cNvSpPr txBox="1">
            <a:spLocks noChangeArrowheads="1"/>
          </p:cNvSpPr>
          <p:nvPr/>
        </p:nvSpPr>
        <p:spPr bwMode="auto">
          <a:xfrm>
            <a:off x="6651625" y="5749925"/>
            <a:ext cx="11826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>
                <a:solidFill>
                  <a:srgbClr val="000000"/>
                </a:solidFill>
                <a:latin typeface="Arial" pitchFamily="34" charset="0"/>
              </a:rPr>
              <a:t>Fig. 9.27</a:t>
            </a:r>
          </a:p>
        </p:txBody>
      </p:sp>
    </p:spTree>
    <p:extLst>
      <p:ext uri="{BB962C8B-B14F-4D97-AF65-F5344CB8AC3E}">
        <p14:creationId xmlns:p14="http://schemas.microsoft.com/office/powerpoint/2010/main" val="214176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1"/>
          <p:cNvSpPr>
            <a:spLocks noChangeArrowheads="1"/>
          </p:cNvSpPr>
          <p:nvPr/>
        </p:nvSpPr>
        <p:spPr bwMode="auto">
          <a:xfrm>
            <a:off x="427038" y="1177925"/>
            <a:ext cx="8131175" cy="326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b="1" u="sng">
                <a:solidFill>
                  <a:srgbClr val="0033CC"/>
                </a:solidFill>
                <a:latin typeface="Arial" pitchFamily="34" charset="0"/>
              </a:rPr>
              <a:t>B2.  Special features of smooth muscle contraction</a:t>
            </a:r>
            <a:endParaRPr lang="en-US" b="1">
              <a:solidFill>
                <a:srgbClr val="0033CC"/>
              </a:solidFill>
              <a:latin typeface="Arial" pitchFamily="34" charset="0"/>
            </a:endParaRPr>
          </a:p>
          <a:p>
            <a:pPr marL="457200" indent="-457200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a)  </a:t>
            </a:r>
            <a:r>
              <a:rPr lang="en-US" b="1">
                <a:solidFill>
                  <a:srgbClr val="0033CC"/>
                </a:solidFill>
                <a:latin typeface="Arial" pitchFamily="34" charset="0"/>
              </a:rPr>
              <a:t>Response to stretch:</a:t>
            </a:r>
            <a:r>
              <a:rPr lang="en-US">
                <a:solidFill>
                  <a:srgbClr val="0033CC"/>
                </a:solidFill>
                <a:latin typeface="Arial" pitchFamily="34" charset="0"/>
              </a:rPr>
              <a:t>  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more stretch (120% resting length) &gt;&gt; more vigorous contraction -  stretching can induce brief contraction (gut) or can have stretch relaxation response (</a:t>
            </a:r>
            <a:r>
              <a:rPr lang="en-US" b="1">
                <a:solidFill>
                  <a:srgbClr val="0033CC"/>
                </a:solidFill>
                <a:latin typeface="Arial" pitchFamily="34" charset="0"/>
              </a:rPr>
              <a:t>filling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)</a:t>
            </a:r>
          </a:p>
          <a:p>
            <a:pPr marL="457200" indent="-457200"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i="1">
                <a:solidFill>
                  <a:srgbClr val="0033CC"/>
                </a:solidFill>
                <a:latin typeface="Arial" pitchFamily="34" charset="0"/>
              </a:rPr>
              <a:t>What does that accomplish?</a:t>
            </a:r>
            <a:endParaRPr lang="en-US">
              <a:solidFill>
                <a:srgbClr val="0033CC"/>
              </a:solidFill>
              <a:latin typeface="Arial" pitchFamily="34" charset="0"/>
            </a:endParaRPr>
          </a:p>
          <a:p>
            <a:pPr marL="457200" indent="-457200" eaLnBrk="0" hangingPunct="0">
              <a:lnSpc>
                <a:spcPct val="85000"/>
              </a:lnSpc>
              <a:spcBef>
                <a:spcPct val="50000"/>
              </a:spcBef>
              <a:buFontTx/>
              <a:buAutoNum type="alphaLcParenR" startAt="2"/>
            </a:pPr>
            <a:r>
              <a:rPr lang="en-US" b="1">
                <a:solidFill>
                  <a:srgbClr val="0033CC"/>
                </a:solidFill>
                <a:latin typeface="Arial" pitchFamily="34" charset="0"/>
              </a:rPr>
              <a:t>Length &amp; tension changes:  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stretches more than skeletal; can generate more tension than skeletal (contracts in a corkscrew-like </a:t>
            </a:r>
            <a:r>
              <a:rPr lang="en-US">
                <a:solidFill>
                  <a:srgbClr val="0033CC"/>
                </a:solidFill>
                <a:latin typeface="Arial" pitchFamily="34" charset="0"/>
              </a:rPr>
              <a:t>manner) (150% vs 60%)</a:t>
            </a:r>
          </a:p>
          <a:p>
            <a:pPr marL="457200" indent="-457200" eaLnBrk="0" hangingPunct="0"/>
            <a:r>
              <a:rPr lang="en-US">
                <a:solidFill>
                  <a:srgbClr val="0033CC"/>
                </a:solidFill>
                <a:latin typeface="Arial" pitchFamily="34" charset="0"/>
              </a:rPr>
              <a:t>c)  </a:t>
            </a:r>
            <a:r>
              <a:rPr lang="en-US" b="1">
                <a:solidFill>
                  <a:srgbClr val="0033CC"/>
                </a:solidFill>
                <a:latin typeface="Arial" pitchFamily="34" charset="0"/>
              </a:rPr>
              <a:t>Hyperplasia</a:t>
            </a:r>
            <a:r>
              <a:rPr lang="en-US">
                <a:solidFill>
                  <a:srgbClr val="0000FF"/>
                </a:solidFill>
                <a:latin typeface="Arial" pitchFamily="34" charset="0"/>
              </a:rPr>
              <a:t>: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 eg. estrogen &amp; uterine smooth muscle cells</a:t>
            </a:r>
          </a:p>
          <a:p>
            <a:pPr marL="457200" indent="-457200" eaLnBrk="0" hangingPunct="0"/>
            <a:r>
              <a:rPr lang="en-US">
                <a:solidFill>
                  <a:srgbClr val="000000"/>
                </a:solidFill>
                <a:latin typeface="Arial" pitchFamily="34" charset="0"/>
              </a:rPr>
              <a:t>d)  </a:t>
            </a:r>
            <a:r>
              <a:rPr lang="en-US" b="1">
                <a:solidFill>
                  <a:srgbClr val="0033CC"/>
                </a:solidFill>
                <a:latin typeface="Arial" pitchFamily="34" charset="0"/>
              </a:rPr>
              <a:t>Secretory functions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:  collagen, elastin - make their own CT </a:t>
            </a:r>
          </a:p>
        </p:txBody>
      </p:sp>
    </p:spTree>
    <p:extLst>
      <p:ext uri="{BB962C8B-B14F-4D97-AF65-F5344CB8AC3E}">
        <p14:creationId xmlns:p14="http://schemas.microsoft.com/office/powerpoint/2010/main" val="712213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3"/>
          <p:cNvSpPr txBox="1">
            <a:spLocks noChangeArrowheads="1"/>
          </p:cNvSpPr>
          <p:nvPr/>
        </p:nvSpPr>
        <p:spPr bwMode="auto">
          <a:xfrm>
            <a:off x="76200" y="152400"/>
            <a:ext cx="8915400" cy="6662738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u="sng">
                <a:solidFill>
                  <a:srgbClr val="000000"/>
                </a:solidFill>
                <a:latin typeface="Arial" pitchFamily="34" charset="0"/>
              </a:rPr>
              <a:t>C1.  </a:t>
            </a:r>
            <a:r>
              <a:rPr lang="en-US" b="1" u="sng">
                <a:solidFill>
                  <a:srgbClr val="800080"/>
                </a:solidFill>
                <a:latin typeface="Arial" pitchFamily="34" charset="0"/>
              </a:rPr>
              <a:t>Single-unit (unitary) smooth muscle:</a:t>
            </a:r>
            <a:endParaRPr lang="en-US" b="1">
              <a:solidFill>
                <a:srgbClr val="800080"/>
              </a:solidFill>
              <a:latin typeface="Arial" pitchFamily="34" charset="0"/>
            </a:endParaRP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= visceral muscle; more common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     1)  contracts as a unit &amp; rhythmically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     2)  electrically coupled by gap junctions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     3)  often spontaneous action potentials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     4)  all other smooth muscle characteristics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endParaRPr lang="en-US" u="sng">
              <a:solidFill>
                <a:srgbClr val="000000"/>
              </a:solidFill>
              <a:latin typeface="Arial" pitchFamily="34" charset="0"/>
            </a:endParaRP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endParaRPr lang="en-US" u="sng">
              <a:solidFill>
                <a:srgbClr val="000000"/>
              </a:solidFill>
              <a:latin typeface="Arial" pitchFamily="34" charset="0"/>
            </a:endParaRP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endParaRPr lang="en-US" u="sng">
              <a:solidFill>
                <a:srgbClr val="000000"/>
              </a:solidFill>
              <a:latin typeface="Arial" pitchFamily="34" charset="0"/>
            </a:endParaRP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endParaRPr lang="en-US" u="sng">
              <a:solidFill>
                <a:srgbClr val="000000"/>
              </a:solidFill>
              <a:latin typeface="Arial" pitchFamily="34" charset="0"/>
            </a:endParaRP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u="sng">
                <a:solidFill>
                  <a:srgbClr val="000000"/>
                </a:solidFill>
                <a:latin typeface="Arial" pitchFamily="34" charset="0"/>
              </a:rPr>
              <a:t>C2.  </a:t>
            </a:r>
            <a:r>
              <a:rPr lang="en-US" b="1" u="sng">
                <a:solidFill>
                  <a:srgbClr val="800080"/>
                </a:solidFill>
                <a:latin typeface="Arial" pitchFamily="34" charset="0"/>
              </a:rPr>
              <a:t>Multiunit smooth muscle: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eg: large airways to lungs, large arteries, arrector pili muscles of skin hair 	follicles, internal eye muscles for focus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	1)  gap junctions, spontaneous, synchronized depolarizations rare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	2)  muscle fibers structurally independent of each other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	3)  richly supplied with nerve endings, each forms a motor unit with a 		number of muscle fibers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	4)  responds to neural stimulation with graded contractions (still 			regulated by autonomic ns, hormones)</a:t>
            </a:r>
          </a:p>
        </p:txBody>
      </p:sp>
      <p:pic>
        <p:nvPicPr>
          <p:cNvPr id="52227" name="Picture 3" descr="Illus "/>
          <p:cNvPicPr>
            <a:picLocks noChangeAspect="1" noChangeArrowheads="1"/>
          </p:cNvPicPr>
          <p:nvPr/>
        </p:nvPicPr>
        <p:blipFill>
          <a:blip r:embed="rId3" cstate="print"/>
          <a:srcRect l="3375" t="6792" r="2625" b="11208"/>
          <a:stretch>
            <a:fillRect/>
          </a:stretch>
        </p:blipFill>
        <p:spPr bwMode="auto">
          <a:xfrm>
            <a:off x="5600700" y="841375"/>
            <a:ext cx="3505200" cy="305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5432425" y="3638550"/>
            <a:ext cx="36861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200" b="1">
                <a:solidFill>
                  <a:srgbClr val="FFFFFF"/>
                </a:solidFill>
                <a:latin typeface="Arial" pitchFamily="34" charset="0"/>
              </a:rPr>
              <a:t>www.nature.com/.../ v5/n7/full/ncb0703-598.html </a:t>
            </a:r>
          </a:p>
        </p:txBody>
      </p:sp>
    </p:spTree>
    <p:extLst>
      <p:ext uri="{BB962C8B-B14F-4D97-AF65-F5344CB8AC3E}">
        <p14:creationId xmlns:p14="http://schemas.microsoft.com/office/powerpoint/2010/main" val="1796849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01950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1155</Words>
  <Application>Microsoft Office PowerPoint</Application>
  <PresentationFormat>On-screen Show (4:3)</PresentationFormat>
  <Paragraphs>149</Paragraphs>
  <Slides>18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Medtech</dc:creator>
  <cp:lastModifiedBy>Medtech</cp:lastModifiedBy>
  <cp:revision>3</cp:revision>
  <dcterms:created xsi:type="dcterms:W3CDTF">2015-09-21T23:15:21Z</dcterms:created>
  <dcterms:modified xsi:type="dcterms:W3CDTF">2015-09-21T23:38:44Z</dcterms:modified>
</cp:coreProperties>
</file>