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3664" r:id="rId1"/>
  </p:sldMasterIdLst>
  <p:notesMasterIdLst>
    <p:notesMasterId r:id="rId38"/>
  </p:notesMasterIdLst>
  <p:sldIdLst>
    <p:sldId id="359" r:id="rId2"/>
    <p:sldId id="357" r:id="rId3"/>
    <p:sldId id="320" r:id="rId4"/>
    <p:sldId id="321" r:id="rId5"/>
    <p:sldId id="322" r:id="rId6"/>
    <p:sldId id="323" r:id="rId7"/>
    <p:sldId id="324" r:id="rId8"/>
    <p:sldId id="325" r:id="rId9"/>
    <p:sldId id="326" r:id="rId10"/>
    <p:sldId id="327" r:id="rId11"/>
    <p:sldId id="328" r:id="rId12"/>
    <p:sldId id="345" r:id="rId13"/>
    <p:sldId id="346" r:id="rId14"/>
    <p:sldId id="347" r:id="rId15"/>
    <p:sldId id="348" r:id="rId16"/>
    <p:sldId id="329" r:id="rId17"/>
    <p:sldId id="330" r:id="rId18"/>
    <p:sldId id="331" r:id="rId19"/>
    <p:sldId id="332" r:id="rId20"/>
    <p:sldId id="333" r:id="rId21"/>
    <p:sldId id="334" r:id="rId22"/>
    <p:sldId id="336" r:id="rId23"/>
    <p:sldId id="356" r:id="rId24"/>
    <p:sldId id="349" r:id="rId25"/>
    <p:sldId id="350" r:id="rId26"/>
    <p:sldId id="337" r:id="rId27"/>
    <p:sldId id="344" r:id="rId28"/>
    <p:sldId id="351" r:id="rId29"/>
    <p:sldId id="352" r:id="rId30"/>
    <p:sldId id="338" r:id="rId31"/>
    <p:sldId id="353" r:id="rId32"/>
    <p:sldId id="339" r:id="rId33"/>
    <p:sldId id="341" r:id="rId34"/>
    <p:sldId id="342" r:id="rId35"/>
    <p:sldId id="343" r:id="rId36"/>
    <p:sldId id="358" r:id="rId3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36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36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36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36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77777"/>
    <a:srgbClr val="010004"/>
    <a:srgbClr val="339966"/>
    <a:srgbClr val="339933"/>
    <a:srgbClr val="006600"/>
    <a:srgbClr val="993300"/>
    <a:srgbClr val="644A1A"/>
    <a:srgbClr val="FF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 autoAdjust="0"/>
    <p:restoredTop sz="94660" autoAdjust="0"/>
  </p:normalViewPr>
  <p:slideViewPr>
    <p:cSldViewPr>
      <p:cViewPr>
        <p:scale>
          <a:sx n="90" d="100"/>
          <a:sy n="90" d="100"/>
        </p:scale>
        <p:origin x="-426" y="-72"/>
      </p:cViewPr>
      <p:guideLst>
        <p:guide orient="horz" pos="2400"/>
        <p:guide pos="3024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Relationship Id="rId4" Type="http://schemas.openxmlformats.org/officeDocument/2006/relationships/image" Target="../media/image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98A5C5B9-3A3F-41F4-85C1-4A03C65556D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">
    <p:bg>
      <p:bgPr>
        <a:solidFill>
          <a:srgbClr val="DBE7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20"/>
          <p:cNvSpPr>
            <a:spLocks noChangeShapeType="1"/>
          </p:cNvSpPr>
          <p:nvPr/>
        </p:nvSpPr>
        <p:spPr bwMode="auto">
          <a:xfrm>
            <a:off x="0" y="476250"/>
            <a:ext cx="9144000" cy="0"/>
          </a:xfrm>
          <a:prstGeom prst="line">
            <a:avLst/>
          </a:prstGeom>
          <a:noFill/>
          <a:ln w="76200" cmpd="tri">
            <a:solidFill>
              <a:srgbClr val="006600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3" name="Line 20"/>
          <p:cNvSpPr>
            <a:spLocks noChangeShapeType="1"/>
          </p:cNvSpPr>
          <p:nvPr/>
        </p:nvSpPr>
        <p:spPr bwMode="auto">
          <a:xfrm>
            <a:off x="0" y="2133600"/>
            <a:ext cx="9144000" cy="0"/>
          </a:xfrm>
          <a:prstGeom prst="line">
            <a:avLst/>
          </a:prstGeom>
          <a:noFill/>
          <a:ln w="76200" cmpd="tri">
            <a:solidFill>
              <a:srgbClr val="006600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CA"/>
          </a:p>
        </p:txBody>
      </p:sp>
      <p:pic>
        <p:nvPicPr>
          <p:cNvPr id="4" name="Picture 7" descr="Ross_0070009872_7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16238" y="2349500"/>
            <a:ext cx="3240087" cy="4049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21"/>
          <p:cNvSpPr>
            <a:spLocks noChangeArrowheads="1"/>
          </p:cNvSpPr>
          <p:nvPr/>
        </p:nvSpPr>
        <p:spPr bwMode="auto">
          <a:xfrm>
            <a:off x="6804025" y="549275"/>
            <a:ext cx="2152650" cy="1504950"/>
          </a:xfrm>
          <a:prstGeom prst="rect">
            <a:avLst/>
          </a:prstGeom>
          <a:solidFill>
            <a:srgbClr val="55A839"/>
          </a:solidFill>
          <a:ln>
            <a:solidFill>
              <a:srgbClr val="009DD9"/>
            </a:solidFill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endParaRPr lang="en-US" sz="2800"/>
          </a:p>
        </p:txBody>
      </p:sp>
      <p:sp>
        <p:nvSpPr>
          <p:cNvPr id="6" name="Rectangle 26"/>
          <p:cNvSpPr>
            <a:spLocks noChangeArrowheads="1"/>
          </p:cNvSpPr>
          <p:nvPr/>
        </p:nvSpPr>
        <p:spPr bwMode="auto">
          <a:xfrm>
            <a:off x="684213" y="5157788"/>
            <a:ext cx="2087562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sz="1600" b="1" dirty="0">
                <a:solidFill>
                  <a:srgbClr val="663300"/>
                </a:solidFill>
              </a:rPr>
              <a:t>Prepared by</a:t>
            </a:r>
          </a:p>
          <a:p>
            <a:pPr>
              <a:defRPr/>
            </a:pPr>
            <a:endParaRPr lang="en-US" sz="1600" b="1" dirty="0">
              <a:solidFill>
                <a:srgbClr val="663300"/>
              </a:solidFill>
            </a:endParaRPr>
          </a:p>
          <a:p>
            <a:pPr>
              <a:defRPr/>
            </a:pPr>
            <a:r>
              <a:rPr lang="en-US" sz="1600" b="1" dirty="0">
                <a:solidFill>
                  <a:srgbClr val="663300"/>
                </a:solidFill>
              </a:rPr>
              <a:t>Professor Wei Wang</a:t>
            </a:r>
          </a:p>
          <a:p>
            <a:pPr>
              <a:defRPr/>
            </a:pPr>
            <a:r>
              <a:rPr lang="en-US" sz="1600" b="1" dirty="0">
                <a:solidFill>
                  <a:srgbClr val="663300"/>
                </a:solidFill>
              </a:rPr>
              <a:t>Queen’s University</a:t>
            </a:r>
            <a:endParaRPr lang="en-US" sz="1600" b="1" dirty="0">
              <a:solidFill>
                <a:srgbClr val="663300"/>
              </a:solidFill>
            </a:endParaRPr>
          </a:p>
        </p:txBody>
      </p:sp>
      <p:sp>
        <p:nvSpPr>
          <p:cNvPr id="7" name="Text Box 28"/>
          <p:cNvSpPr txBox="1">
            <a:spLocks noChangeArrowheads="1"/>
          </p:cNvSpPr>
          <p:nvPr/>
        </p:nvSpPr>
        <p:spPr bwMode="auto">
          <a:xfrm>
            <a:off x="4267200" y="6559550"/>
            <a:ext cx="45720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eaLnBrk="0" hangingPunct="0">
              <a:defRPr/>
            </a:pPr>
            <a:r>
              <a:rPr lang="fr-CA" sz="1000" b="1" i="1" dirty="0">
                <a:solidFill>
                  <a:srgbClr val="546422"/>
                </a:solidFill>
                <a:cs typeface="Times New Roman" pitchFamily="18" charset="0"/>
              </a:rPr>
              <a:t>©</a:t>
            </a:r>
            <a:r>
              <a:rPr lang="en-CA" sz="1000" b="1" i="1" dirty="0">
                <a:solidFill>
                  <a:srgbClr val="546422"/>
                </a:solidFill>
                <a:cs typeface="Times New Roman" pitchFamily="18" charset="0"/>
              </a:rPr>
              <a:t> </a:t>
            </a:r>
            <a:r>
              <a:rPr lang="en-CA" sz="1000" b="1" i="1" dirty="0">
                <a:solidFill>
                  <a:srgbClr val="546422"/>
                </a:solidFill>
                <a:cs typeface="Times New Roman" pitchFamily="18" charset="0"/>
              </a:rPr>
              <a:t>2011 </a:t>
            </a:r>
            <a:r>
              <a:rPr lang="en-CA" sz="1000" b="1" i="1" dirty="0">
                <a:solidFill>
                  <a:srgbClr val="546422"/>
                </a:solidFill>
                <a:cs typeface="Times New Roman" pitchFamily="18" charset="0"/>
              </a:rPr>
              <a:t>McGraw–Hill Ryerson </a:t>
            </a:r>
            <a:r>
              <a:rPr lang="en-CA" sz="1000" i="1" dirty="0">
                <a:solidFill>
                  <a:srgbClr val="546422"/>
                </a:solidFill>
                <a:cs typeface="Times New Roman" pitchFamily="18" charset="0"/>
              </a:rPr>
              <a:t> </a:t>
            </a:r>
            <a:r>
              <a:rPr lang="en-CA" sz="1000" b="1" i="1" dirty="0">
                <a:solidFill>
                  <a:srgbClr val="546422"/>
                </a:solidFill>
                <a:cs typeface="Times New Roman" pitchFamily="18" charset="0"/>
              </a:rPr>
              <a:t>Limited</a:t>
            </a:r>
            <a:r>
              <a:rPr lang="en-US" sz="1000" i="1" dirty="0">
                <a:solidFill>
                  <a:srgbClr val="546422"/>
                </a:solidFill>
              </a:rPr>
              <a:t> 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371600"/>
            <a:ext cx="39243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91100" y="1371600"/>
            <a:ext cx="39243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94513" y="69850"/>
            <a:ext cx="2020887" cy="57975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27088" y="69850"/>
            <a:ext cx="5915025" cy="57975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21" name="Rectangle 9"/>
          <p:cNvSpPr>
            <a:spLocks noChangeArrowheads="1"/>
          </p:cNvSpPr>
          <p:nvPr/>
        </p:nvSpPr>
        <p:spPr bwMode="auto">
          <a:xfrm>
            <a:off x="0" y="0"/>
            <a:ext cx="685800" cy="6858000"/>
          </a:xfrm>
          <a:prstGeom prst="rect">
            <a:avLst/>
          </a:prstGeom>
          <a:solidFill>
            <a:srgbClr val="006600"/>
          </a:solidFill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>
              <a:defRPr/>
            </a:pPr>
            <a:endParaRPr lang="en-CA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371600"/>
            <a:ext cx="8001000" cy="44958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827088" y="69850"/>
            <a:ext cx="8001000" cy="12065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here for title</a:t>
            </a:r>
          </a:p>
        </p:txBody>
      </p:sp>
      <p:sp>
        <p:nvSpPr>
          <p:cNvPr id="13319" name="Line 7"/>
          <p:cNvSpPr>
            <a:spLocks noChangeShapeType="1"/>
          </p:cNvSpPr>
          <p:nvPr/>
        </p:nvSpPr>
        <p:spPr bwMode="auto">
          <a:xfrm>
            <a:off x="723900" y="0"/>
            <a:ext cx="0" cy="6858000"/>
          </a:xfrm>
          <a:prstGeom prst="line">
            <a:avLst/>
          </a:prstGeom>
          <a:noFill/>
          <a:ln w="76200" cap="sq" cmpd="tri">
            <a:solidFill>
              <a:srgbClr val="B28300"/>
            </a:solidFill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>
              <a:defRPr/>
            </a:pPr>
            <a:endParaRPr lang="en-CA"/>
          </a:p>
        </p:txBody>
      </p:sp>
      <p:sp>
        <p:nvSpPr>
          <p:cNvPr id="13322" name="Text Box 10"/>
          <p:cNvSpPr txBox="1">
            <a:spLocks noChangeArrowheads="1"/>
          </p:cNvSpPr>
          <p:nvPr/>
        </p:nvSpPr>
        <p:spPr bwMode="auto">
          <a:xfrm>
            <a:off x="76200" y="87313"/>
            <a:ext cx="762000" cy="369887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1800" dirty="0">
                <a:solidFill>
                  <a:srgbClr val="FFFFFF"/>
                </a:solidFill>
              </a:rPr>
              <a:t>2-</a:t>
            </a:r>
            <a:fld id="{44C31AFE-7214-41BE-92FC-303A26960A09}" type="slidenum">
              <a:rPr lang="en-US" sz="1800">
                <a:solidFill>
                  <a:srgbClr val="FFFFFF"/>
                </a:solidFill>
              </a:rPr>
              <a:pPr>
                <a:spcBef>
                  <a:spcPct val="50000"/>
                </a:spcBef>
                <a:defRPr/>
              </a:pPr>
              <a:t>‹#›</a:t>
            </a:fld>
            <a:endParaRPr lang="en-US" sz="1800" dirty="0">
              <a:solidFill>
                <a:srgbClr val="FFFFFF"/>
              </a:solidFill>
            </a:endParaRPr>
          </a:p>
        </p:txBody>
      </p:sp>
      <p:sp>
        <p:nvSpPr>
          <p:cNvPr id="13323" name="Line 11"/>
          <p:cNvSpPr>
            <a:spLocks noChangeShapeType="1"/>
          </p:cNvSpPr>
          <p:nvPr/>
        </p:nvSpPr>
        <p:spPr bwMode="auto">
          <a:xfrm>
            <a:off x="914400" y="1008063"/>
            <a:ext cx="8001000" cy="0"/>
          </a:xfrm>
          <a:prstGeom prst="line">
            <a:avLst/>
          </a:prstGeom>
          <a:noFill/>
          <a:ln w="57150" cap="sq" cmpd="thinThick">
            <a:solidFill>
              <a:srgbClr val="B28300"/>
            </a:solidFill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>
              <a:defRPr/>
            </a:pPr>
            <a:endParaRPr lang="en-CA"/>
          </a:p>
        </p:txBody>
      </p:sp>
      <p:sp>
        <p:nvSpPr>
          <p:cNvPr id="13327" name="Text Box 15"/>
          <p:cNvSpPr txBox="1">
            <a:spLocks noChangeArrowheads="1"/>
          </p:cNvSpPr>
          <p:nvPr/>
        </p:nvSpPr>
        <p:spPr bwMode="auto">
          <a:xfrm>
            <a:off x="4267200" y="6559550"/>
            <a:ext cx="45720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eaLnBrk="0" hangingPunct="0">
              <a:defRPr/>
            </a:pPr>
            <a:r>
              <a:rPr lang="fr-CA" sz="1000" b="1" i="1" dirty="0">
                <a:solidFill>
                  <a:srgbClr val="546422"/>
                </a:solidFill>
                <a:cs typeface="Times New Roman" pitchFamily="18" charset="0"/>
              </a:rPr>
              <a:t>©</a:t>
            </a:r>
            <a:r>
              <a:rPr lang="en-CA" sz="1000" b="1" i="1" dirty="0">
                <a:solidFill>
                  <a:srgbClr val="546422"/>
                </a:solidFill>
                <a:cs typeface="Times New Roman" pitchFamily="18" charset="0"/>
              </a:rPr>
              <a:t> </a:t>
            </a:r>
            <a:r>
              <a:rPr lang="en-CA" sz="1000" b="1" i="1" dirty="0">
                <a:solidFill>
                  <a:srgbClr val="546422"/>
                </a:solidFill>
                <a:cs typeface="Times New Roman" pitchFamily="18" charset="0"/>
              </a:rPr>
              <a:t>2011 </a:t>
            </a:r>
            <a:r>
              <a:rPr lang="en-CA" sz="1000" b="1" i="1" dirty="0">
                <a:solidFill>
                  <a:srgbClr val="546422"/>
                </a:solidFill>
                <a:cs typeface="Times New Roman" pitchFamily="18" charset="0"/>
              </a:rPr>
              <a:t>McGraw–Hill Ryerson </a:t>
            </a:r>
            <a:r>
              <a:rPr lang="en-CA" sz="1000" i="1" dirty="0">
                <a:solidFill>
                  <a:srgbClr val="546422"/>
                </a:solidFill>
                <a:cs typeface="Times New Roman" pitchFamily="18" charset="0"/>
              </a:rPr>
              <a:t> </a:t>
            </a:r>
            <a:r>
              <a:rPr lang="en-CA" sz="1000" b="1" i="1" dirty="0">
                <a:solidFill>
                  <a:srgbClr val="546422"/>
                </a:solidFill>
                <a:cs typeface="Times New Roman" pitchFamily="18" charset="0"/>
              </a:rPr>
              <a:t>Limited</a:t>
            </a:r>
            <a:r>
              <a:rPr lang="en-US" sz="1000" i="1" dirty="0">
                <a:solidFill>
                  <a:srgbClr val="546422"/>
                </a:solidFill>
              </a:rPr>
              <a:t> </a:t>
            </a:r>
          </a:p>
        </p:txBody>
      </p:sp>
      <p:sp>
        <p:nvSpPr>
          <p:cNvPr id="9" name="Rectangle 17"/>
          <p:cNvSpPr>
            <a:spLocks noChangeArrowheads="1"/>
          </p:cNvSpPr>
          <p:nvPr/>
        </p:nvSpPr>
        <p:spPr bwMode="auto">
          <a:xfrm>
            <a:off x="0" y="0"/>
            <a:ext cx="685800" cy="6858000"/>
          </a:xfrm>
          <a:prstGeom prst="rect">
            <a:avLst/>
          </a:prstGeom>
          <a:solidFill>
            <a:srgbClr val="006600"/>
          </a:solidFill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>
              <a:defRPr/>
            </a:pPr>
            <a:endParaRPr lang="en-CA"/>
          </a:p>
        </p:txBody>
      </p:sp>
      <p:sp>
        <p:nvSpPr>
          <p:cNvPr id="10" name="Line 20"/>
          <p:cNvSpPr>
            <a:spLocks noChangeShapeType="1"/>
          </p:cNvSpPr>
          <p:nvPr/>
        </p:nvSpPr>
        <p:spPr bwMode="auto">
          <a:xfrm>
            <a:off x="723900" y="0"/>
            <a:ext cx="0" cy="6858000"/>
          </a:xfrm>
          <a:prstGeom prst="line">
            <a:avLst/>
          </a:prstGeom>
          <a:noFill/>
          <a:ln w="76200" cap="sq" cmpd="tri">
            <a:solidFill>
              <a:srgbClr val="B88730"/>
            </a:solidFill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>
              <a:defRPr/>
            </a:pPr>
            <a:endParaRPr lang="en-CA"/>
          </a:p>
        </p:txBody>
      </p:sp>
      <p:sp>
        <p:nvSpPr>
          <p:cNvPr id="11" name="Text Box 21"/>
          <p:cNvSpPr txBox="1">
            <a:spLocks noChangeArrowheads="1"/>
          </p:cNvSpPr>
          <p:nvPr/>
        </p:nvSpPr>
        <p:spPr bwMode="auto">
          <a:xfrm>
            <a:off x="0" y="87313"/>
            <a:ext cx="762000" cy="36671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1800" dirty="0">
                <a:solidFill>
                  <a:srgbClr val="FFFFFF"/>
                </a:solidFill>
              </a:rPr>
              <a:t>27-</a:t>
            </a:r>
            <a:fld id="{283AC849-255A-4E54-9E50-C408907BE553}" type="slidenum">
              <a:rPr lang="en-US" sz="1800">
                <a:solidFill>
                  <a:srgbClr val="FFFFFF"/>
                </a:solidFill>
              </a:rPr>
              <a:pPr>
                <a:spcBef>
                  <a:spcPct val="50000"/>
                </a:spcBef>
                <a:defRPr/>
              </a:pPr>
              <a:t>‹#›</a:t>
            </a:fld>
            <a:endParaRPr lang="en-US" sz="1800" dirty="0">
              <a:solidFill>
                <a:srgbClr val="FFFFFF"/>
              </a:solidFill>
            </a:endParaRPr>
          </a:p>
        </p:txBody>
      </p:sp>
      <p:sp>
        <p:nvSpPr>
          <p:cNvPr id="14" name="Line 20"/>
          <p:cNvSpPr>
            <a:spLocks noChangeShapeType="1"/>
          </p:cNvSpPr>
          <p:nvPr userDrawn="1"/>
        </p:nvSpPr>
        <p:spPr bwMode="auto">
          <a:xfrm>
            <a:off x="723900" y="0"/>
            <a:ext cx="0" cy="6858000"/>
          </a:xfrm>
          <a:prstGeom prst="line">
            <a:avLst/>
          </a:prstGeom>
          <a:noFill/>
          <a:ln w="76200" cap="sq" cmpd="tri">
            <a:solidFill>
              <a:srgbClr val="B88730"/>
            </a:solidFill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>
              <a:defRPr/>
            </a:pPr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5" r:id="rId2"/>
    <p:sldLayoutId id="2147483674" r:id="rId3"/>
    <p:sldLayoutId id="2147483673" r:id="rId4"/>
    <p:sldLayoutId id="2147483672" r:id="rId5"/>
    <p:sldLayoutId id="2147483671" r:id="rId6"/>
    <p:sldLayoutId id="2147483670" r:id="rId7"/>
    <p:sldLayoutId id="2147483669" r:id="rId8"/>
    <p:sldLayoutId id="2147483668" r:id="rId9"/>
    <p:sldLayoutId id="2147483667" r:id="rId10"/>
    <p:sldLayoutId id="2147483666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600">
          <a:solidFill>
            <a:srgbClr val="644A1A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rgbClr val="644A1A"/>
          </a:solidFill>
          <a:latin typeface="Times New Roman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rgbClr val="644A1A"/>
          </a:solidFill>
          <a:latin typeface="Times New Roman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rgbClr val="644A1A"/>
          </a:solidFill>
          <a:latin typeface="Times New Roman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rgbClr val="644A1A"/>
          </a:solidFill>
          <a:latin typeface="Times New Roman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644A1A"/>
          </a:solidFill>
          <a:latin typeface="Times New Roman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644A1A"/>
          </a:solidFill>
          <a:latin typeface="Times New Roman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644A1A"/>
          </a:solidFill>
          <a:latin typeface="Times New Roman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644A1A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rgbClr val="663300"/>
        </a:buClr>
        <a:buChar char="•"/>
        <a:defRPr sz="3200">
          <a:solidFill>
            <a:srgbClr val="644A1A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rgbClr val="663300"/>
        </a:buClr>
        <a:buChar char="–"/>
        <a:defRPr sz="2800">
          <a:solidFill>
            <a:srgbClr val="644A1A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rgbClr val="663300"/>
        </a:buClr>
        <a:buChar char="•"/>
        <a:defRPr sz="2400">
          <a:solidFill>
            <a:srgbClr val="644A1A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rgbClr val="663300"/>
        </a:buClr>
        <a:buChar char="–"/>
        <a:defRPr sz="2000">
          <a:solidFill>
            <a:srgbClr val="644A1A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rgbClr val="663300"/>
        </a:buClr>
        <a:buChar char="•"/>
        <a:defRPr sz="2000">
          <a:solidFill>
            <a:srgbClr val="644A1A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rgbClr val="663300"/>
        </a:buClr>
        <a:buChar char="•"/>
        <a:defRPr sz="2000">
          <a:solidFill>
            <a:srgbClr val="644A1A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rgbClr val="663300"/>
        </a:buClr>
        <a:buChar char="•"/>
        <a:defRPr sz="2000">
          <a:solidFill>
            <a:srgbClr val="644A1A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rgbClr val="663300"/>
        </a:buClr>
        <a:buChar char="•"/>
        <a:defRPr sz="2000">
          <a:solidFill>
            <a:srgbClr val="644A1A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rgbClr val="663300"/>
        </a:buClr>
        <a:buChar char="•"/>
        <a:defRPr sz="2000">
          <a:solidFill>
            <a:srgbClr val="644A1A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2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6.bin"/><Relationship Id="rId5" Type="http://schemas.openxmlformats.org/officeDocument/2006/relationships/oleObject" Target="../embeddings/oleObject5.bin"/><Relationship Id="rId4" Type="http://schemas.openxmlformats.org/officeDocument/2006/relationships/oleObject" Target="../embeddings/oleObject4.bin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ext Box 23"/>
          <p:cNvSpPr txBox="1">
            <a:spLocks noChangeArrowheads="1"/>
          </p:cNvSpPr>
          <p:nvPr/>
        </p:nvSpPr>
        <p:spPr bwMode="auto">
          <a:xfrm>
            <a:off x="0" y="0"/>
            <a:ext cx="2667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3236" tIns="51618" rIns="103236" bIns="51618">
            <a:spAutoFit/>
          </a:bodyPr>
          <a:lstStyle/>
          <a:p>
            <a:pPr algn="r" defTabSz="1031875" eaLnBrk="0" hangingPunct="0"/>
            <a:r>
              <a:rPr lang="en-US" sz="1800" b="1">
                <a:solidFill>
                  <a:srgbClr val="546422"/>
                </a:solidFill>
                <a:latin typeface="Arial" charset="0"/>
              </a:rPr>
              <a:t>Chapter Twenty Seven</a:t>
            </a:r>
          </a:p>
        </p:txBody>
      </p:sp>
      <p:sp>
        <p:nvSpPr>
          <p:cNvPr id="3" name="Text Box 22"/>
          <p:cNvSpPr txBox="1">
            <a:spLocks noChangeArrowheads="1"/>
          </p:cNvSpPr>
          <p:nvPr/>
        </p:nvSpPr>
        <p:spPr bwMode="auto">
          <a:xfrm>
            <a:off x="7239000" y="533400"/>
            <a:ext cx="1238672" cy="13507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3236" tIns="51618" rIns="103236" bIns="51618">
            <a:spAutoFit/>
          </a:bodyPr>
          <a:lstStyle/>
          <a:p>
            <a:pPr defTabSz="1031875" eaLnBrk="0" hangingPunct="0">
              <a:defRPr/>
            </a:pPr>
            <a:r>
              <a:rPr lang="en-US" sz="81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27</a:t>
            </a:r>
            <a:endParaRPr lang="en-US" sz="81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339" name="Text Box 24"/>
          <p:cNvSpPr txBox="1">
            <a:spLocks noChangeArrowheads="1"/>
          </p:cNvSpPr>
          <p:nvPr/>
        </p:nvSpPr>
        <p:spPr bwMode="auto">
          <a:xfrm>
            <a:off x="109538" y="457200"/>
            <a:ext cx="6138862" cy="151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3236" tIns="51618" rIns="103236" bIns="51618">
            <a:spAutoFit/>
          </a:bodyPr>
          <a:lstStyle/>
          <a:p>
            <a:pPr defTabSz="1031875">
              <a:spcBef>
                <a:spcPct val="20000"/>
              </a:spcBef>
              <a:buClr>
                <a:srgbClr val="000000"/>
              </a:buClr>
            </a:pPr>
            <a:r>
              <a:rPr lang="en-US" sz="4600" b="1">
                <a:solidFill>
                  <a:srgbClr val="546422"/>
                </a:solidFill>
                <a:cs typeface="Times New Roman" pitchFamily="18" charset="0"/>
              </a:rPr>
              <a:t>Short-Term Finance and Planning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4"/>
          <p:cNvSpPr>
            <a:spLocks noChangeArrowheads="1"/>
          </p:cNvSpPr>
          <p:nvPr/>
        </p:nvSpPr>
        <p:spPr bwMode="auto">
          <a:xfrm>
            <a:off x="827088" y="69850"/>
            <a:ext cx="8001000" cy="12065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anchor="ctr"/>
          <a:lstStyle/>
          <a:p>
            <a:r>
              <a:rPr lang="en-US">
                <a:solidFill>
                  <a:srgbClr val="644A1A"/>
                </a:solidFill>
              </a:rPr>
              <a:t>Executive Summary</a:t>
            </a:r>
          </a:p>
        </p:txBody>
      </p:sp>
      <p:sp>
        <p:nvSpPr>
          <p:cNvPr id="599045" name="Rectangle 5"/>
          <p:cNvSpPr>
            <a:spLocks noChangeArrowheads="1"/>
          </p:cNvSpPr>
          <p:nvPr/>
        </p:nvSpPr>
        <p:spPr bwMode="auto">
          <a:xfrm>
            <a:off x="914400" y="1143000"/>
            <a:ext cx="8001000" cy="51054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rgbClr val="671739"/>
              </a:buClr>
              <a:buFontTx/>
              <a:buChar char="•"/>
            </a:pPr>
            <a:r>
              <a:rPr lang="en-US" sz="2800">
                <a:solidFill>
                  <a:srgbClr val="644A1A"/>
                </a:solidFill>
              </a:rPr>
              <a:t>We are solidly into the third great question of corporate finance.</a:t>
            </a:r>
          </a:p>
          <a:p>
            <a:pPr marL="742950" lvl="1" indent="-285750">
              <a:spcBef>
                <a:spcPct val="20000"/>
              </a:spcBef>
              <a:buClr>
                <a:srgbClr val="671739"/>
              </a:buClr>
              <a:buFontTx/>
              <a:buChar char="–"/>
            </a:pPr>
            <a:r>
              <a:rPr lang="en-US" sz="2400">
                <a:solidFill>
                  <a:srgbClr val="644A1A"/>
                </a:solidFill>
              </a:rPr>
              <a:t>How much short-term cash flow does a company need to pay its bills?</a:t>
            </a:r>
          </a:p>
          <a:p>
            <a:pPr marL="342900" indent="-342900">
              <a:spcBef>
                <a:spcPct val="20000"/>
              </a:spcBef>
              <a:buClr>
                <a:srgbClr val="671739"/>
              </a:buClr>
              <a:buFontTx/>
              <a:buChar char="•"/>
            </a:pPr>
            <a:r>
              <a:rPr lang="en-US" sz="2800">
                <a:solidFill>
                  <a:srgbClr val="644A1A"/>
                </a:solidFill>
              </a:rPr>
              <a:t>This chapter introduces the basic elements of short-term financial decisions:</a:t>
            </a:r>
          </a:p>
          <a:p>
            <a:pPr marL="742950" lvl="1" indent="-285750">
              <a:spcBef>
                <a:spcPct val="20000"/>
              </a:spcBef>
              <a:buClr>
                <a:srgbClr val="671739"/>
              </a:buClr>
              <a:buFontTx/>
              <a:buChar char="–"/>
            </a:pPr>
            <a:r>
              <a:rPr lang="en-US" sz="2400">
                <a:solidFill>
                  <a:srgbClr val="644A1A"/>
                </a:solidFill>
              </a:rPr>
              <a:t>It describes the short-term operating activities of the firm</a:t>
            </a:r>
          </a:p>
          <a:p>
            <a:pPr marL="742950" lvl="1" indent="-285750">
              <a:spcBef>
                <a:spcPct val="20000"/>
              </a:spcBef>
              <a:buClr>
                <a:srgbClr val="671739"/>
              </a:buClr>
              <a:buFontTx/>
              <a:buChar char="–"/>
            </a:pPr>
            <a:r>
              <a:rPr lang="en-US" sz="2400">
                <a:solidFill>
                  <a:srgbClr val="644A1A"/>
                </a:solidFill>
              </a:rPr>
              <a:t>It identifies alternative short-term financial policies</a:t>
            </a:r>
          </a:p>
          <a:p>
            <a:pPr marL="742950" lvl="1" indent="-285750">
              <a:spcBef>
                <a:spcPct val="20000"/>
              </a:spcBef>
              <a:buClr>
                <a:srgbClr val="671739"/>
              </a:buClr>
              <a:buFontTx/>
              <a:buChar char="–"/>
            </a:pPr>
            <a:r>
              <a:rPr lang="en-US" sz="2400">
                <a:solidFill>
                  <a:srgbClr val="644A1A"/>
                </a:solidFill>
              </a:rPr>
              <a:t>It outlines the basic elements in a short-term financial plan</a:t>
            </a:r>
          </a:p>
          <a:p>
            <a:pPr marL="742950" lvl="1" indent="-285750">
              <a:spcBef>
                <a:spcPct val="20000"/>
              </a:spcBef>
              <a:buClr>
                <a:srgbClr val="671739"/>
              </a:buClr>
              <a:buFontTx/>
              <a:buChar char="–"/>
            </a:pPr>
            <a:r>
              <a:rPr lang="en-US" sz="2400">
                <a:solidFill>
                  <a:srgbClr val="644A1A"/>
                </a:solidFill>
              </a:rPr>
              <a:t>It describes short-term financing instruments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90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990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990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90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990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990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90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990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990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90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990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990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90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990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990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904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9904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9904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904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9904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9904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904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Chapter Outline</a:t>
            </a:r>
          </a:p>
        </p:txBody>
      </p:sp>
      <p:sp>
        <p:nvSpPr>
          <p:cNvPr id="16386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143000"/>
            <a:ext cx="8126413" cy="5029200"/>
          </a:xfrm>
        </p:spPr>
        <p:txBody>
          <a:bodyPr/>
          <a:lstStyle/>
          <a:p>
            <a:pPr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US" smtClean="0"/>
              <a:t>27.1 Tracing Cash and Net Working Capital</a:t>
            </a:r>
          </a:p>
          <a:p>
            <a:pPr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US" smtClean="0"/>
              <a:t>27.2 Defining Cash in Terms of Other Elements</a:t>
            </a:r>
          </a:p>
          <a:p>
            <a:pPr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US" smtClean="0"/>
              <a:t>27.3 The Operating Cycle and the Cash Cycle</a:t>
            </a:r>
          </a:p>
          <a:p>
            <a:pPr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US" smtClean="0"/>
              <a:t>27.4 Some Aspects of Short-Term Financial </a:t>
            </a:r>
          </a:p>
          <a:p>
            <a:pPr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US" smtClean="0"/>
              <a:t>	     Policy</a:t>
            </a:r>
          </a:p>
          <a:p>
            <a:pPr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US" smtClean="0"/>
              <a:t>27.5 Cash Budgeting</a:t>
            </a:r>
          </a:p>
          <a:p>
            <a:pPr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US" smtClean="0"/>
              <a:t>27.6 The Short-Term Financial Plan</a:t>
            </a:r>
          </a:p>
          <a:p>
            <a:pPr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US" smtClean="0"/>
              <a:t>27.7 Summary &amp; Conclusions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Balance-Sheet Model of the Firm</a:t>
            </a:r>
          </a:p>
        </p:txBody>
      </p:sp>
      <p:sp>
        <p:nvSpPr>
          <p:cNvPr id="17410" name="Text Box 3"/>
          <p:cNvSpPr txBox="1">
            <a:spLocks noChangeArrowheads="1"/>
          </p:cNvSpPr>
          <p:nvPr/>
        </p:nvSpPr>
        <p:spPr bwMode="auto">
          <a:xfrm>
            <a:off x="1371600" y="1892300"/>
            <a:ext cx="1981200" cy="1930400"/>
          </a:xfrm>
          <a:prstGeom prst="rect">
            <a:avLst/>
          </a:prstGeom>
          <a:solidFill>
            <a:srgbClr val="C6DAF4"/>
          </a:solidFill>
          <a:ln w="12700">
            <a:solidFill>
              <a:schemeClr val="accent2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endParaRPr lang="en-US" sz="2400"/>
          </a:p>
          <a:p>
            <a:pPr algn="ctr" eaLnBrk="0" hangingPunct="0">
              <a:spcBef>
                <a:spcPct val="50000"/>
              </a:spcBef>
            </a:pPr>
            <a:r>
              <a:rPr lang="en-US" sz="2400"/>
              <a:t>Current Assets</a:t>
            </a:r>
          </a:p>
          <a:p>
            <a:pPr algn="ctr" eaLnBrk="0" hangingPunct="0">
              <a:spcBef>
                <a:spcPct val="50000"/>
              </a:spcBef>
            </a:pPr>
            <a:endParaRPr lang="en-US" sz="2400"/>
          </a:p>
        </p:txBody>
      </p:sp>
      <p:sp>
        <p:nvSpPr>
          <p:cNvPr id="17411" name="Text Box 4"/>
          <p:cNvSpPr txBox="1">
            <a:spLocks noChangeArrowheads="1"/>
          </p:cNvSpPr>
          <p:nvPr/>
        </p:nvSpPr>
        <p:spPr bwMode="auto">
          <a:xfrm>
            <a:off x="1371600" y="4267200"/>
            <a:ext cx="1981200" cy="2112963"/>
          </a:xfrm>
          <a:prstGeom prst="rect">
            <a:avLst/>
          </a:prstGeom>
          <a:solidFill>
            <a:srgbClr val="C6DAF4"/>
          </a:solidFill>
          <a:ln w="12700">
            <a:solidFill>
              <a:schemeClr val="accent2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400"/>
              <a:t>Fixed Assets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 sz="2400"/>
              <a:t>1 Tangible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 sz="2400"/>
              <a:t>2 Intangible</a:t>
            </a:r>
          </a:p>
          <a:p>
            <a:pPr algn="ctr" eaLnBrk="0" hangingPunct="0">
              <a:spcBef>
                <a:spcPct val="50000"/>
              </a:spcBef>
            </a:pPr>
            <a:endParaRPr lang="en-US" sz="2400"/>
          </a:p>
        </p:txBody>
      </p:sp>
      <p:sp>
        <p:nvSpPr>
          <p:cNvPr id="17412" name="Text Box 5"/>
          <p:cNvSpPr txBox="1">
            <a:spLocks noChangeArrowheads="1"/>
          </p:cNvSpPr>
          <p:nvPr/>
        </p:nvSpPr>
        <p:spPr bwMode="auto">
          <a:xfrm>
            <a:off x="6629400" y="4419600"/>
            <a:ext cx="1981200" cy="1930400"/>
          </a:xfrm>
          <a:prstGeom prst="rect">
            <a:avLst/>
          </a:prstGeom>
          <a:solidFill>
            <a:srgbClr val="C6DAF4"/>
          </a:solidFill>
          <a:ln w="12700">
            <a:solidFill>
              <a:schemeClr val="accent2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endParaRPr lang="en-US" sz="2400"/>
          </a:p>
          <a:p>
            <a:pPr algn="ctr" eaLnBrk="0" hangingPunct="0">
              <a:spcBef>
                <a:spcPct val="50000"/>
              </a:spcBef>
            </a:pPr>
            <a:r>
              <a:rPr lang="en-US" sz="2400"/>
              <a:t>Shareholders’ Equity</a:t>
            </a:r>
          </a:p>
          <a:p>
            <a:pPr algn="ctr" eaLnBrk="0" hangingPunct="0">
              <a:spcBef>
                <a:spcPct val="50000"/>
              </a:spcBef>
            </a:pPr>
            <a:endParaRPr lang="en-US" sz="2400"/>
          </a:p>
        </p:txBody>
      </p:sp>
      <p:sp>
        <p:nvSpPr>
          <p:cNvPr id="17413" name="Text Box 6"/>
          <p:cNvSpPr txBox="1">
            <a:spLocks noChangeArrowheads="1"/>
          </p:cNvSpPr>
          <p:nvPr/>
        </p:nvSpPr>
        <p:spPr bwMode="auto">
          <a:xfrm>
            <a:off x="6629400" y="1828800"/>
            <a:ext cx="1981200" cy="835025"/>
          </a:xfrm>
          <a:prstGeom prst="rect">
            <a:avLst/>
          </a:prstGeom>
          <a:solidFill>
            <a:srgbClr val="C6DAF4"/>
          </a:solidFill>
          <a:ln w="12700">
            <a:solidFill>
              <a:schemeClr val="accent2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400"/>
              <a:t>Current Liabilities</a:t>
            </a:r>
          </a:p>
        </p:txBody>
      </p:sp>
      <p:sp>
        <p:nvSpPr>
          <p:cNvPr id="17414" name="Text Box 7"/>
          <p:cNvSpPr txBox="1">
            <a:spLocks noChangeArrowheads="1"/>
          </p:cNvSpPr>
          <p:nvPr/>
        </p:nvSpPr>
        <p:spPr bwMode="auto">
          <a:xfrm>
            <a:off x="6629400" y="2819400"/>
            <a:ext cx="1981200" cy="1382713"/>
          </a:xfrm>
          <a:prstGeom prst="rect">
            <a:avLst/>
          </a:prstGeom>
          <a:solidFill>
            <a:srgbClr val="C6DAF4"/>
          </a:solidFill>
          <a:ln w="12700">
            <a:solidFill>
              <a:schemeClr val="accent2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400"/>
              <a:t>Long-Term Debt</a:t>
            </a:r>
          </a:p>
          <a:p>
            <a:pPr algn="ctr" eaLnBrk="0" hangingPunct="0">
              <a:spcBef>
                <a:spcPct val="50000"/>
              </a:spcBef>
            </a:pPr>
            <a:endParaRPr lang="en-US" sz="2400"/>
          </a:p>
        </p:txBody>
      </p:sp>
      <p:sp>
        <p:nvSpPr>
          <p:cNvPr id="557064" name="Text Box 8"/>
          <p:cNvSpPr txBox="1">
            <a:spLocks noChangeArrowheads="1"/>
          </p:cNvSpPr>
          <p:nvPr/>
        </p:nvSpPr>
        <p:spPr bwMode="auto">
          <a:xfrm>
            <a:off x="3581400" y="4251325"/>
            <a:ext cx="2438400" cy="21494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lvl="1" eaLnBrk="0" hangingPunct="0">
              <a:lnSpc>
                <a:spcPct val="90000"/>
              </a:lnSpc>
              <a:spcBef>
                <a:spcPct val="20000"/>
              </a:spcBef>
              <a:buSzPct val="70000"/>
              <a:buFont typeface="Symbol" pitchFamily="18" charset="2"/>
              <a:buNone/>
            </a:pPr>
            <a:r>
              <a:rPr lang="en-US" sz="2500"/>
              <a:t>What long-term investments should the firm engage in?</a:t>
            </a:r>
          </a:p>
        </p:txBody>
      </p:sp>
      <p:sp>
        <p:nvSpPr>
          <p:cNvPr id="557065" name="AutoShape 9"/>
          <p:cNvSpPr>
            <a:spLocks/>
          </p:cNvSpPr>
          <p:nvPr/>
        </p:nvSpPr>
        <p:spPr bwMode="auto">
          <a:xfrm flipH="1">
            <a:off x="3429000" y="4267200"/>
            <a:ext cx="438150" cy="2057400"/>
          </a:xfrm>
          <a:prstGeom prst="leftBrace">
            <a:avLst>
              <a:gd name="adj1" fmla="val 39130"/>
              <a:gd name="adj2" fmla="val 50000"/>
            </a:avLst>
          </a:prstGeom>
          <a:noFill/>
          <a:ln w="38100">
            <a:solidFill>
              <a:srgbClr val="3399FF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17417" name="Text Box 10"/>
          <p:cNvSpPr txBox="1">
            <a:spLocks noChangeArrowheads="1"/>
          </p:cNvSpPr>
          <p:nvPr/>
        </p:nvSpPr>
        <p:spPr bwMode="auto">
          <a:xfrm>
            <a:off x="990600" y="1143000"/>
            <a:ext cx="78486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400"/>
              <a:t>The Capital Budgeting Decision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7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570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57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7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570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570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570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570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7064" grpId="0" autoUpdateAnimBg="0"/>
      <p:bldP spid="55706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Balance-Sheet Model of the Firm</a:t>
            </a:r>
          </a:p>
        </p:txBody>
      </p:sp>
      <p:sp>
        <p:nvSpPr>
          <p:cNvPr id="558088" name="Text Box 8"/>
          <p:cNvSpPr txBox="1">
            <a:spLocks noChangeArrowheads="1"/>
          </p:cNvSpPr>
          <p:nvPr/>
        </p:nvSpPr>
        <p:spPr bwMode="auto">
          <a:xfrm>
            <a:off x="3581400" y="3221038"/>
            <a:ext cx="2438400" cy="16160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eaLnBrk="0" hangingPunct="0"/>
            <a:r>
              <a:rPr lang="en-US" sz="2500"/>
              <a:t>How can the firm raise the money for the required investments?</a:t>
            </a:r>
          </a:p>
        </p:txBody>
      </p:sp>
      <p:sp>
        <p:nvSpPr>
          <p:cNvPr id="558089" name="AutoShape 9"/>
          <p:cNvSpPr>
            <a:spLocks/>
          </p:cNvSpPr>
          <p:nvPr/>
        </p:nvSpPr>
        <p:spPr bwMode="auto">
          <a:xfrm>
            <a:off x="5791200" y="1849438"/>
            <a:ext cx="762000" cy="4419600"/>
          </a:xfrm>
          <a:prstGeom prst="leftBrace">
            <a:avLst>
              <a:gd name="adj1" fmla="val 48333"/>
              <a:gd name="adj2" fmla="val 50000"/>
            </a:avLst>
          </a:prstGeom>
          <a:noFill/>
          <a:ln w="38100">
            <a:solidFill>
              <a:srgbClr val="3399FF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18436" name="Text Box 10"/>
          <p:cNvSpPr txBox="1">
            <a:spLocks noChangeArrowheads="1"/>
          </p:cNvSpPr>
          <p:nvPr/>
        </p:nvSpPr>
        <p:spPr bwMode="auto">
          <a:xfrm>
            <a:off x="838200" y="1087438"/>
            <a:ext cx="78486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400"/>
              <a:t>The Capital Structure Decision</a:t>
            </a:r>
          </a:p>
        </p:txBody>
      </p:sp>
      <p:sp>
        <p:nvSpPr>
          <p:cNvPr id="18437" name="Text Box 11"/>
          <p:cNvSpPr txBox="1">
            <a:spLocks noChangeArrowheads="1"/>
          </p:cNvSpPr>
          <p:nvPr/>
        </p:nvSpPr>
        <p:spPr bwMode="auto">
          <a:xfrm>
            <a:off x="1371600" y="1892300"/>
            <a:ext cx="1981200" cy="1930400"/>
          </a:xfrm>
          <a:prstGeom prst="rect">
            <a:avLst/>
          </a:prstGeom>
          <a:solidFill>
            <a:srgbClr val="C6DAF4"/>
          </a:solidFill>
          <a:ln w="12700">
            <a:solidFill>
              <a:schemeClr val="accent2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endParaRPr lang="en-US" sz="2400"/>
          </a:p>
          <a:p>
            <a:pPr algn="ctr" eaLnBrk="0" hangingPunct="0">
              <a:spcBef>
                <a:spcPct val="50000"/>
              </a:spcBef>
            </a:pPr>
            <a:r>
              <a:rPr lang="en-US" sz="2400"/>
              <a:t>Current Assets</a:t>
            </a:r>
          </a:p>
          <a:p>
            <a:pPr algn="ctr" eaLnBrk="0" hangingPunct="0">
              <a:spcBef>
                <a:spcPct val="50000"/>
              </a:spcBef>
            </a:pPr>
            <a:endParaRPr lang="en-US" sz="2400"/>
          </a:p>
        </p:txBody>
      </p:sp>
      <p:sp>
        <p:nvSpPr>
          <p:cNvPr id="18438" name="Text Box 12"/>
          <p:cNvSpPr txBox="1">
            <a:spLocks noChangeArrowheads="1"/>
          </p:cNvSpPr>
          <p:nvPr/>
        </p:nvSpPr>
        <p:spPr bwMode="auto">
          <a:xfrm>
            <a:off x="1371600" y="4267200"/>
            <a:ext cx="1981200" cy="2112963"/>
          </a:xfrm>
          <a:prstGeom prst="rect">
            <a:avLst/>
          </a:prstGeom>
          <a:solidFill>
            <a:srgbClr val="C6DAF4"/>
          </a:solidFill>
          <a:ln w="12700">
            <a:solidFill>
              <a:schemeClr val="accent2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400"/>
              <a:t>Fixed Assets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 sz="2400"/>
              <a:t>1 Tangible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 sz="2400"/>
              <a:t>2 Intangible</a:t>
            </a:r>
          </a:p>
          <a:p>
            <a:pPr algn="ctr" eaLnBrk="0" hangingPunct="0">
              <a:spcBef>
                <a:spcPct val="50000"/>
              </a:spcBef>
            </a:pPr>
            <a:endParaRPr lang="en-US" sz="2400"/>
          </a:p>
        </p:txBody>
      </p:sp>
      <p:sp>
        <p:nvSpPr>
          <p:cNvPr id="18439" name="Text Box 13"/>
          <p:cNvSpPr txBox="1">
            <a:spLocks noChangeArrowheads="1"/>
          </p:cNvSpPr>
          <p:nvPr/>
        </p:nvSpPr>
        <p:spPr bwMode="auto">
          <a:xfrm>
            <a:off x="6629400" y="4419600"/>
            <a:ext cx="1981200" cy="1930400"/>
          </a:xfrm>
          <a:prstGeom prst="rect">
            <a:avLst/>
          </a:prstGeom>
          <a:solidFill>
            <a:srgbClr val="C6DAF4"/>
          </a:solidFill>
          <a:ln w="12700">
            <a:solidFill>
              <a:schemeClr val="accent2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endParaRPr lang="en-US" sz="2400"/>
          </a:p>
          <a:p>
            <a:pPr algn="ctr" eaLnBrk="0" hangingPunct="0">
              <a:spcBef>
                <a:spcPct val="50000"/>
              </a:spcBef>
            </a:pPr>
            <a:r>
              <a:rPr lang="en-US" sz="2400"/>
              <a:t>Shareholders’ Equity</a:t>
            </a:r>
          </a:p>
          <a:p>
            <a:pPr algn="ctr" eaLnBrk="0" hangingPunct="0">
              <a:spcBef>
                <a:spcPct val="50000"/>
              </a:spcBef>
            </a:pPr>
            <a:endParaRPr lang="en-US" sz="2400"/>
          </a:p>
        </p:txBody>
      </p:sp>
      <p:sp>
        <p:nvSpPr>
          <p:cNvPr id="18440" name="Text Box 14"/>
          <p:cNvSpPr txBox="1">
            <a:spLocks noChangeArrowheads="1"/>
          </p:cNvSpPr>
          <p:nvPr/>
        </p:nvSpPr>
        <p:spPr bwMode="auto">
          <a:xfrm>
            <a:off x="6629400" y="1828800"/>
            <a:ext cx="1981200" cy="835025"/>
          </a:xfrm>
          <a:prstGeom prst="rect">
            <a:avLst/>
          </a:prstGeom>
          <a:solidFill>
            <a:srgbClr val="C6DAF4"/>
          </a:solidFill>
          <a:ln w="12700">
            <a:solidFill>
              <a:schemeClr val="accent2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400"/>
              <a:t>Current Liabilities</a:t>
            </a:r>
          </a:p>
        </p:txBody>
      </p:sp>
      <p:sp>
        <p:nvSpPr>
          <p:cNvPr id="18441" name="Text Box 15"/>
          <p:cNvSpPr txBox="1">
            <a:spLocks noChangeArrowheads="1"/>
          </p:cNvSpPr>
          <p:nvPr/>
        </p:nvSpPr>
        <p:spPr bwMode="auto">
          <a:xfrm>
            <a:off x="6629400" y="2819400"/>
            <a:ext cx="1981200" cy="1382713"/>
          </a:xfrm>
          <a:prstGeom prst="rect">
            <a:avLst/>
          </a:prstGeom>
          <a:solidFill>
            <a:srgbClr val="C6DAF4"/>
          </a:solidFill>
          <a:ln w="12700">
            <a:solidFill>
              <a:schemeClr val="accent2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400"/>
              <a:t>Long-Term Debt</a:t>
            </a:r>
          </a:p>
          <a:p>
            <a:pPr algn="ctr" eaLnBrk="0" hangingPunct="0">
              <a:spcBef>
                <a:spcPct val="50000"/>
              </a:spcBef>
            </a:pPr>
            <a:endParaRPr lang="en-US" sz="2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8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580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580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8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580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580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580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580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8088" grpId="0" autoUpdateAnimBg="0"/>
      <p:bldP spid="55808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Balance-Sheet Model of the Firm</a:t>
            </a:r>
          </a:p>
        </p:txBody>
      </p:sp>
      <p:sp>
        <p:nvSpPr>
          <p:cNvPr id="559112" name="AutoShape 8"/>
          <p:cNvSpPr>
            <a:spLocks noChangeArrowheads="1"/>
          </p:cNvSpPr>
          <p:nvPr/>
        </p:nvSpPr>
        <p:spPr bwMode="auto">
          <a:xfrm>
            <a:off x="3886200" y="2674938"/>
            <a:ext cx="1752600" cy="1143000"/>
          </a:xfrm>
          <a:prstGeom prst="upDownArrow">
            <a:avLst>
              <a:gd name="adj1" fmla="val 50000"/>
              <a:gd name="adj2" fmla="val 20000"/>
            </a:avLst>
          </a:prstGeom>
          <a:gradFill rotWithShape="0">
            <a:gsLst>
              <a:gs pos="0">
                <a:schemeClr val="bg1"/>
              </a:gs>
              <a:gs pos="100000">
                <a:schemeClr val="accent2"/>
              </a:gs>
            </a:gsLst>
            <a:path path="rect">
              <a:fillToRect l="50000" t="50000" r="50000" b="50000"/>
            </a:path>
          </a:gra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559113" name="Line 9"/>
          <p:cNvSpPr>
            <a:spLocks noChangeShapeType="1"/>
          </p:cNvSpPr>
          <p:nvPr/>
        </p:nvSpPr>
        <p:spPr bwMode="auto">
          <a:xfrm>
            <a:off x="4781550" y="2674938"/>
            <a:ext cx="1847850" cy="0"/>
          </a:xfrm>
          <a:prstGeom prst="line">
            <a:avLst/>
          </a:prstGeom>
          <a:noFill/>
          <a:ln w="38100">
            <a:solidFill>
              <a:srgbClr val="3399FF"/>
            </a:solidFill>
            <a:prstDash val="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559114" name="Line 10"/>
          <p:cNvSpPr>
            <a:spLocks noChangeShapeType="1"/>
          </p:cNvSpPr>
          <p:nvPr/>
        </p:nvSpPr>
        <p:spPr bwMode="auto">
          <a:xfrm>
            <a:off x="3276600" y="3817938"/>
            <a:ext cx="1504950" cy="0"/>
          </a:xfrm>
          <a:prstGeom prst="line">
            <a:avLst/>
          </a:prstGeom>
          <a:noFill/>
          <a:ln w="38100">
            <a:solidFill>
              <a:srgbClr val="3399FF"/>
            </a:solidFill>
            <a:prstDash val="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559115" name="Text Box 11"/>
          <p:cNvSpPr txBox="1">
            <a:spLocks noChangeArrowheads="1"/>
          </p:cNvSpPr>
          <p:nvPr/>
        </p:nvSpPr>
        <p:spPr bwMode="auto">
          <a:xfrm>
            <a:off x="3429000" y="4122738"/>
            <a:ext cx="2895600" cy="235426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lvl="1" eaLnBrk="0" hangingPunct="0">
              <a:lnSpc>
                <a:spcPct val="90000"/>
              </a:lnSpc>
              <a:spcBef>
                <a:spcPct val="20000"/>
              </a:spcBef>
              <a:buSzPct val="70000"/>
              <a:buFont typeface="Symbol" pitchFamily="18" charset="2"/>
              <a:buNone/>
            </a:pPr>
            <a:r>
              <a:rPr lang="en-US" sz="2500"/>
              <a:t>How much short-term cash flow does a company need to pay its bills?</a:t>
            </a:r>
          </a:p>
          <a:p>
            <a:pPr eaLnBrk="0" hangingPunct="0">
              <a:spcBef>
                <a:spcPct val="50000"/>
              </a:spcBef>
            </a:pPr>
            <a:endParaRPr lang="en-US" sz="2400"/>
          </a:p>
        </p:txBody>
      </p:sp>
      <p:sp>
        <p:nvSpPr>
          <p:cNvPr id="19462" name="Text Box 12"/>
          <p:cNvSpPr txBox="1">
            <a:spLocks noChangeArrowheads="1"/>
          </p:cNvSpPr>
          <p:nvPr/>
        </p:nvSpPr>
        <p:spPr bwMode="auto">
          <a:xfrm>
            <a:off x="914400" y="1074738"/>
            <a:ext cx="78486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400"/>
              <a:t>The Net Working Capital Investment Decision</a:t>
            </a:r>
          </a:p>
        </p:txBody>
      </p:sp>
      <p:sp>
        <p:nvSpPr>
          <p:cNvPr id="559117" name="Text Box 13"/>
          <p:cNvSpPr txBox="1">
            <a:spLocks noChangeArrowheads="1"/>
          </p:cNvSpPr>
          <p:nvPr/>
        </p:nvSpPr>
        <p:spPr bwMode="auto">
          <a:xfrm>
            <a:off x="4133850" y="2735263"/>
            <a:ext cx="1276350" cy="9159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800">
                <a:solidFill>
                  <a:schemeClr val="tx2"/>
                </a:solidFill>
              </a:rPr>
              <a:t>Net Working Capital</a:t>
            </a:r>
          </a:p>
        </p:txBody>
      </p:sp>
      <p:sp>
        <p:nvSpPr>
          <p:cNvPr id="19464" name="Text Box 14"/>
          <p:cNvSpPr txBox="1">
            <a:spLocks noChangeArrowheads="1"/>
          </p:cNvSpPr>
          <p:nvPr/>
        </p:nvSpPr>
        <p:spPr bwMode="auto">
          <a:xfrm>
            <a:off x="1371600" y="1892300"/>
            <a:ext cx="1981200" cy="1930400"/>
          </a:xfrm>
          <a:prstGeom prst="rect">
            <a:avLst/>
          </a:prstGeom>
          <a:solidFill>
            <a:srgbClr val="C6DAF4"/>
          </a:solidFill>
          <a:ln w="12700">
            <a:solidFill>
              <a:schemeClr val="accent2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endParaRPr lang="en-US" sz="2400"/>
          </a:p>
          <a:p>
            <a:pPr algn="ctr" eaLnBrk="0" hangingPunct="0">
              <a:spcBef>
                <a:spcPct val="50000"/>
              </a:spcBef>
            </a:pPr>
            <a:r>
              <a:rPr lang="en-US" sz="2400"/>
              <a:t>Current Assets</a:t>
            </a:r>
          </a:p>
          <a:p>
            <a:pPr algn="ctr" eaLnBrk="0" hangingPunct="0">
              <a:spcBef>
                <a:spcPct val="50000"/>
              </a:spcBef>
            </a:pPr>
            <a:endParaRPr lang="en-US" sz="2400"/>
          </a:p>
        </p:txBody>
      </p:sp>
      <p:sp>
        <p:nvSpPr>
          <p:cNvPr id="19465" name="Text Box 15"/>
          <p:cNvSpPr txBox="1">
            <a:spLocks noChangeArrowheads="1"/>
          </p:cNvSpPr>
          <p:nvPr/>
        </p:nvSpPr>
        <p:spPr bwMode="auto">
          <a:xfrm>
            <a:off x="1371600" y="4267200"/>
            <a:ext cx="1981200" cy="2112963"/>
          </a:xfrm>
          <a:prstGeom prst="rect">
            <a:avLst/>
          </a:prstGeom>
          <a:solidFill>
            <a:srgbClr val="C6DAF4"/>
          </a:solidFill>
          <a:ln w="12700">
            <a:solidFill>
              <a:schemeClr val="accent2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400"/>
              <a:t>Fixed Assets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 sz="2400"/>
              <a:t>1 Tangible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 sz="2400"/>
              <a:t>2 Intangible</a:t>
            </a:r>
          </a:p>
          <a:p>
            <a:pPr algn="ctr" eaLnBrk="0" hangingPunct="0">
              <a:spcBef>
                <a:spcPct val="50000"/>
              </a:spcBef>
            </a:pPr>
            <a:endParaRPr lang="en-US" sz="2400"/>
          </a:p>
        </p:txBody>
      </p:sp>
      <p:sp>
        <p:nvSpPr>
          <p:cNvPr id="19466" name="Text Box 16"/>
          <p:cNvSpPr txBox="1">
            <a:spLocks noChangeArrowheads="1"/>
          </p:cNvSpPr>
          <p:nvPr/>
        </p:nvSpPr>
        <p:spPr bwMode="auto">
          <a:xfrm>
            <a:off x="6629400" y="4419600"/>
            <a:ext cx="1981200" cy="1930400"/>
          </a:xfrm>
          <a:prstGeom prst="rect">
            <a:avLst/>
          </a:prstGeom>
          <a:solidFill>
            <a:srgbClr val="C6DAF4"/>
          </a:solidFill>
          <a:ln w="12700">
            <a:solidFill>
              <a:schemeClr val="accent2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endParaRPr lang="en-US" sz="2400"/>
          </a:p>
          <a:p>
            <a:pPr algn="ctr" eaLnBrk="0" hangingPunct="0">
              <a:spcBef>
                <a:spcPct val="50000"/>
              </a:spcBef>
            </a:pPr>
            <a:r>
              <a:rPr lang="en-US" sz="2400"/>
              <a:t>Shareholders’ Equity</a:t>
            </a:r>
          </a:p>
          <a:p>
            <a:pPr algn="ctr" eaLnBrk="0" hangingPunct="0">
              <a:spcBef>
                <a:spcPct val="50000"/>
              </a:spcBef>
            </a:pPr>
            <a:endParaRPr lang="en-US" sz="2400"/>
          </a:p>
        </p:txBody>
      </p:sp>
      <p:sp>
        <p:nvSpPr>
          <p:cNvPr id="19467" name="Text Box 17"/>
          <p:cNvSpPr txBox="1">
            <a:spLocks noChangeArrowheads="1"/>
          </p:cNvSpPr>
          <p:nvPr/>
        </p:nvSpPr>
        <p:spPr bwMode="auto">
          <a:xfrm>
            <a:off x="6629400" y="1828800"/>
            <a:ext cx="1981200" cy="835025"/>
          </a:xfrm>
          <a:prstGeom prst="rect">
            <a:avLst/>
          </a:prstGeom>
          <a:solidFill>
            <a:srgbClr val="C6DAF4"/>
          </a:solidFill>
          <a:ln w="12700">
            <a:solidFill>
              <a:schemeClr val="accent2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400"/>
              <a:t>Current Liabilities</a:t>
            </a:r>
          </a:p>
        </p:txBody>
      </p:sp>
      <p:sp>
        <p:nvSpPr>
          <p:cNvPr id="19468" name="Text Box 18"/>
          <p:cNvSpPr txBox="1">
            <a:spLocks noChangeArrowheads="1"/>
          </p:cNvSpPr>
          <p:nvPr/>
        </p:nvSpPr>
        <p:spPr bwMode="auto">
          <a:xfrm>
            <a:off x="6629400" y="2819400"/>
            <a:ext cx="1981200" cy="1382713"/>
          </a:xfrm>
          <a:prstGeom prst="rect">
            <a:avLst/>
          </a:prstGeom>
          <a:solidFill>
            <a:srgbClr val="C6DAF4"/>
          </a:solidFill>
          <a:ln w="12700">
            <a:solidFill>
              <a:schemeClr val="accent2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400"/>
              <a:t>Long-Term Debt</a:t>
            </a:r>
          </a:p>
          <a:p>
            <a:pPr algn="ctr" eaLnBrk="0" hangingPunct="0">
              <a:spcBef>
                <a:spcPct val="50000"/>
              </a:spcBef>
            </a:pPr>
            <a:endParaRPr lang="en-US" sz="2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9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59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59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9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59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59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9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59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9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559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9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9112" grpId="0" animBg="1"/>
      <p:bldP spid="559113" grpId="0" animBg="1"/>
      <p:bldP spid="559114" grpId="0" animBg="1"/>
      <p:bldP spid="559115" grpId="0" autoUpdateAnimBg="0"/>
      <p:bldP spid="559117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1206500"/>
          </a:xfrm>
        </p:spPr>
        <p:txBody>
          <a:bodyPr/>
          <a:lstStyle/>
          <a:p>
            <a:pPr algn="just">
              <a:lnSpc>
                <a:spcPct val="85000"/>
              </a:lnSpc>
              <a:spcAft>
                <a:spcPts val="600"/>
              </a:spcAft>
            </a:pPr>
            <a:r>
              <a:rPr lang="en-US" smtClean="0"/>
              <a:t>Tracing Cash and Net Working Capital	</a:t>
            </a:r>
            <a:r>
              <a:rPr lang="en-US" sz="1600" i="1" smtClean="0"/>
              <a:t>LO27.1</a:t>
            </a:r>
            <a:endParaRPr lang="en-US" smtClean="0"/>
          </a:p>
        </p:txBody>
      </p:sp>
      <p:sp>
        <p:nvSpPr>
          <p:cNvPr id="560131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371600"/>
            <a:ext cx="8001000" cy="5105400"/>
          </a:xfrm>
        </p:spPr>
        <p:txBody>
          <a:bodyPr/>
          <a:lstStyle/>
          <a:p>
            <a:r>
              <a:rPr lang="en-US" sz="2800" smtClean="0"/>
              <a:t>Current Assets are cash and other assets that are expected to be converted to cash with the year.</a:t>
            </a:r>
          </a:p>
          <a:p>
            <a:pPr lvl="1"/>
            <a:r>
              <a:rPr lang="en-US" sz="2400" smtClean="0"/>
              <a:t>Cash</a:t>
            </a:r>
          </a:p>
          <a:p>
            <a:pPr lvl="1"/>
            <a:r>
              <a:rPr lang="en-US" sz="2400" smtClean="0"/>
              <a:t>Marketable securities</a:t>
            </a:r>
          </a:p>
          <a:p>
            <a:pPr lvl="1"/>
            <a:r>
              <a:rPr lang="en-US" sz="2400" smtClean="0"/>
              <a:t>Accounts receivable</a:t>
            </a:r>
          </a:p>
          <a:p>
            <a:pPr lvl="1"/>
            <a:r>
              <a:rPr lang="en-US" sz="2400" smtClean="0"/>
              <a:t>Inventory</a:t>
            </a:r>
          </a:p>
          <a:p>
            <a:r>
              <a:rPr lang="en-US" sz="2800" smtClean="0"/>
              <a:t>Current Liabilities are obligations that are expected to require cash payment within the year.</a:t>
            </a:r>
          </a:p>
          <a:p>
            <a:pPr lvl="1"/>
            <a:r>
              <a:rPr lang="en-US" sz="2400" smtClean="0"/>
              <a:t>Accounts payable</a:t>
            </a:r>
          </a:p>
          <a:p>
            <a:pPr lvl="1"/>
            <a:r>
              <a:rPr lang="en-US" sz="2400" smtClean="0"/>
              <a:t>Accrued wages</a:t>
            </a:r>
          </a:p>
          <a:p>
            <a:pPr lvl="1"/>
            <a:r>
              <a:rPr lang="en-US" sz="2400" smtClean="0"/>
              <a:t>Taxes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0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60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60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0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60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60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0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60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60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0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60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60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0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60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60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0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60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60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0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60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60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01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601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601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01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601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601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0131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164512" cy="1206500"/>
          </a:xfrm>
        </p:spPr>
        <p:txBody>
          <a:bodyPr/>
          <a:lstStyle/>
          <a:p>
            <a:pPr algn="just">
              <a:lnSpc>
                <a:spcPct val="85000"/>
              </a:lnSpc>
              <a:spcAft>
                <a:spcPts val="600"/>
              </a:spcAft>
            </a:pPr>
            <a:r>
              <a:rPr lang="en-US" sz="3200" smtClean="0"/>
              <a:t>Defining Cash in Terms of Other Elements	</a:t>
            </a:r>
            <a:r>
              <a:rPr lang="en-US" sz="1600" i="1" smtClean="0"/>
              <a:t>LO27.2</a:t>
            </a:r>
            <a:endParaRPr lang="en-US" sz="3200" smtClean="0"/>
          </a:p>
        </p:txBody>
      </p:sp>
      <p:grpSp>
        <p:nvGrpSpPr>
          <p:cNvPr id="561155" name="Group 3"/>
          <p:cNvGrpSpPr>
            <a:grpSpLocks/>
          </p:cNvGrpSpPr>
          <p:nvPr/>
        </p:nvGrpSpPr>
        <p:grpSpPr bwMode="auto">
          <a:xfrm>
            <a:off x="1143000" y="1371600"/>
            <a:ext cx="7304088" cy="1373188"/>
            <a:chOff x="720" y="1151"/>
            <a:chExt cx="4601" cy="865"/>
          </a:xfrm>
        </p:grpSpPr>
        <p:sp>
          <p:nvSpPr>
            <p:cNvPr id="21525" name="Rectangle 4"/>
            <p:cNvSpPr>
              <a:spLocks noChangeArrowheads="1"/>
            </p:cNvSpPr>
            <p:nvPr/>
          </p:nvSpPr>
          <p:spPr bwMode="auto">
            <a:xfrm>
              <a:off x="720" y="1286"/>
              <a:ext cx="1332" cy="5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2800"/>
                <a:t>Net Working Capital</a:t>
              </a:r>
            </a:p>
          </p:txBody>
        </p:sp>
        <p:sp>
          <p:nvSpPr>
            <p:cNvPr id="21526" name="Rectangle 5"/>
            <p:cNvSpPr>
              <a:spLocks noChangeArrowheads="1"/>
            </p:cNvSpPr>
            <p:nvPr/>
          </p:nvSpPr>
          <p:spPr bwMode="auto">
            <a:xfrm>
              <a:off x="2112" y="1420"/>
              <a:ext cx="242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800"/>
                <a:t>+</a:t>
              </a:r>
            </a:p>
          </p:txBody>
        </p:sp>
        <p:sp>
          <p:nvSpPr>
            <p:cNvPr id="21527" name="Rectangle 6"/>
            <p:cNvSpPr>
              <a:spLocks noChangeArrowheads="1"/>
            </p:cNvSpPr>
            <p:nvPr/>
          </p:nvSpPr>
          <p:spPr bwMode="auto">
            <a:xfrm>
              <a:off x="2304" y="1286"/>
              <a:ext cx="921" cy="5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2800"/>
                <a:t>Fixed Assets</a:t>
              </a:r>
            </a:p>
          </p:txBody>
        </p:sp>
        <p:sp>
          <p:nvSpPr>
            <p:cNvPr id="21528" name="Rectangle 7"/>
            <p:cNvSpPr>
              <a:spLocks noChangeArrowheads="1"/>
            </p:cNvSpPr>
            <p:nvPr/>
          </p:nvSpPr>
          <p:spPr bwMode="auto">
            <a:xfrm>
              <a:off x="3216" y="1420"/>
              <a:ext cx="242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800"/>
                <a:t>=</a:t>
              </a:r>
            </a:p>
          </p:txBody>
        </p:sp>
        <p:sp>
          <p:nvSpPr>
            <p:cNvPr id="21529" name="Rectangle 8"/>
            <p:cNvSpPr>
              <a:spLocks noChangeArrowheads="1"/>
            </p:cNvSpPr>
            <p:nvPr/>
          </p:nvSpPr>
          <p:spPr bwMode="auto">
            <a:xfrm>
              <a:off x="3596" y="1151"/>
              <a:ext cx="772" cy="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2800"/>
                <a:t>Long-Term Debt</a:t>
              </a:r>
            </a:p>
          </p:txBody>
        </p:sp>
        <p:sp>
          <p:nvSpPr>
            <p:cNvPr id="21530" name="Rectangle 9"/>
            <p:cNvSpPr>
              <a:spLocks noChangeArrowheads="1"/>
            </p:cNvSpPr>
            <p:nvPr/>
          </p:nvSpPr>
          <p:spPr bwMode="auto">
            <a:xfrm>
              <a:off x="4224" y="1420"/>
              <a:ext cx="242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800"/>
                <a:t>+</a:t>
              </a:r>
            </a:p>
          </p:txBody>
        </p:sp>
        <p:sp>
          <p:nvSpPr>
            <p:cNvPr id="21531" name="Rectangle 10"/>
            <p:cNvSpPr>
              <a:spLocks noChangeArrowheads="1"/>
            </p:cNvSpPr>
            <p:nvPr/>
          </p:nvSpPr>
          <p:spPr bwMode="auto">
            <a:xfrm>
              <a:off x="4608" y="1420"/>
              <a:ext cx="713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800"/>
                <a:t>Equity</a:t>
              </a:r>
            </a:p>
          </p:txBody>
        </p:sp>
      </p:grpSp>
      <p:grpSp>
        <p:nvGrpSpPr>
          <p:cNvPr id="561163" name="Group 11"/>
          <p:cNvGrpSpPr>
            <a:grpSpLocks/>
          </p:cNvGrpSpPr>
          <p:nvPr/>
        </p:nvGrpSpPr>
        <p:grpSpPr bwMode="auto">
          <a:xfrm>
            <a:off x="1066800" y="3048000"/>
            <a:ext cx="8058150" cy="1373188"/>
            <a:chOff x="672" y="1968"/>
            <a:chExt cx="5076" cy="865"/>
          </a:xfrm>
        </p:grpSpPr>
        <p:sp>
          <p:nvSpPr>
            <p:cNvPr id="21518" name="Rectangle 12"/>
            <p:cNvSpPr>
              <a:spLocks noChangeArrowheads="1"/>
            </p:cNvSpPr>
            <p:nvPr/>
          </p:nvSpPr>
          <p:spPr bwMode="auto">
            <a:xfrm>
              <a:off x="672" y="2102"/>
              <a:ext cx="1332" cy="5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2800"/>
                <a:t>Net Working Capital</a:t>
              </a:r>
            </a:p>
          </p:txBody>
        </p:sp>
        <p:sp>
          <p:nvSpPr>
            <p:cNvPr id="21519" name="Rectangle 13"/>
            <p:cNvSpPr>
              <a:spLocks noChangeArrowheads="1"/>
            </p:cNvSpPr>
            <p:nvPr/>
          </p:nvSpPr>
          <p:spPr bwMode="auto">
            <a:xfrm>
              <a:off x="2112" y="2237"/>
              <a:ext cx="242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800"/>
                <a:t>=</a:t>
              </a:r>
            </a:p>
          </p:txBody>
        </p:sp>
        <p:sp>
          <p:nvSpPr>
            <p:cNvPr id="21520" name="Text Box 14"/>
            <p:cNvSpPr txBox="1">
              <a:spLocks noChangeArrowheads="1"/>
            </p:cNvSpPr>
            <p:nvPr/>
          </p:nvSpPr>
          <p:spPr bwMode="auto">
            <a:xfrm>
              <a:off x="2400" y="2237"/>
              <a:ext cx="672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2800"/>
                <a:t>Cash</a:t>
              </a:r>
            </a:p>
          </p:txBody>
        </p:sp>
        <p:sp>
          <p:nvSpPr>
            <p:cNvPr id="21521" name="Rectangle 15"/>
            <p:cNvSpPr>
              <a:spLocks noChangeArrowheads="1"/>
            </p:cNvSpPr>
            <p:nvPr/>
          </p:nvSpPr>
          <p:spPr bwMode="auto">
            <a:xfrm>
              <a:off x="3216" y="1968"/>
              <a:ext cx="1332" cy="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2800"/>
                <a:t>Other Current Assets</a:t>
              </a:r>
            </a:p>
          </p:txBody>
        </p:sp>
        <p:sp>
          <p:nvSpPr>
            <p:cNvPr id="21522" name="Rectangle 16"/>
            <p:cNvSpPr>
              <a:spLocks noChangeArrowheads="1"/>
            </p:cNvSpPr>
            <p:nvPr/>
          </p:nvSpPr>
          <p:spPr bwMode="auto">
            <a:xfrm>
              <a:off x="4416" y="2102"/>
              <a:ext cx="1332" cy="5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2800"/>
                <a:t>Current Liabilities</a:t>
              </a:r>
            </a:p>
          </p:txBody>
        </p:sp>
        <p:sp>
          <p:nvSpPr>
            <p:cNvPr id="21523" name="Rectangle 17"/>
            <p:cNvSpPr>
              <a:spLocks noChangeArrowheads="1"/>
            </p:cNvSpPr>
            <p:nvPr/>
          </p:nvSpPr>
          <p:spPr bwMode="auto">
            <a:xfrm>
              <a:off x="4320" y="2237"/>
              <a:ext cx="197" cy="333"/>
            </a:xfrm>
            <a:prstGeom prst="rect">
              <a:avLst/>
            </a:prstGeom>
            <a:noFill/>
            <a:ln w="9525">
              <a:solidFill>
                <a:srgbClr val="006600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800"/>
                <a:t>-</a:t>
              </a:r>
            </a:p>
          </p:txBody>
        </p:sp>
        <p:sp>
          <p:nvSpPr>
            <p:cNvPr id="21524" name="Rectangle 18"/>
            <p:cNvSpPr>
              <a:spLocks noChangeArrowheads="1"/>
            </p:cNvSpPr>
            <p:nvPr/>
          </p:nvSpPr>
          <p:spPr bwMode="auto">
            <a:xfrm>
              <a:off x="3120" y="2237"/>
              <a:ext cx="248" cy="333"/>
            </a:xfrm>
            <a:prstGeom prst="rect">
              <a:avLst/>
            </a:prstGeom>
            <a:noFill/>
            <a:ln w="9525">
              <a:solidFill>
                <a:srgbClr val="993300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800">
                  <a:solidFill>
                    <a:srgbClr val="993300"/>
                  </a:solidFill>
                  <a:cs typeface="Times New Roman" pitchFamily="18" charset="0"/>
                </a:rPr>
                <a:t>+</a:t>
              </a:r>
              <a:endParaRPr lang="en-US" sz="2800">
                <a:solidFill>
                  <a:srgbClr val="993300"/>
                </a:solidFill>
              </a:endParaRPr>
            </a:p>
          </p:txBody>
        </p:sp>
      </p:grpSp>
      <p:grpSp>
        <p:nvGrpSpPr>
          <p:cNvPr id="561171" name="Group 19"/>
          <p:cNvGrpSpPr>
            <a:grpSpLocks/>
          </p:cNvGrpSpPr>
          <p:nvPr/>
        </p:nvGrpSpPr>
        <p:grpSpPr bwMode="auto">
          <a:xfrm>
            <a:off x="1066800" y="4875213"/>
            <a:ext cx="8077200" cy="1373187"/>
            <a:chOff x="672" y="3364"/>
            <a:chExt cx="5088" cy="865"/>
          </a:xfrm>
        </p:grpSpPr>
        <p:sp>
          <p:nvSpPr>
            <p:cNvPr id="21509" name="Text Box 20"/>
            <p:cNvSpPr txBox="1">
              <a:spLocks noChangeArrowheads="1"/>
            </p:cNvSpPr>
            <p:nvPr/>
          </p:nvSpPr>
          <p:spPr bwMode="auto">
            <a:xfrm>
              <a:off x="672" y="3633"/>
              <a:ext cx="672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2800"/>
                <a:t>Cash</a:t>
              </a:r>
            </a:p>
          </p:txBody>
        </p:sp>
        <p:sp>
          <p:nvSpPr>
            <p:cNvPr id="21510" name="Rectangle 21"/>
            <p:cNvSpPr>
              <a:spLocks noChangeArrowheads="1"/>
            </p:cNvSpPr>
            <p:nvPr/>
          </p:nvSpPr>
          <p:spPr bwMode="auto">
            <a:xfrm>
              <a:off x="1296" y="3633"/>
              <a:ext cx="242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800"/>
                <a:t>=</a:t>
              </a:r>
            </a:p>
          </p:txBody>
        </p:sp>
        <p:sp>
          <p:nvSpPr>
            <p:cNvPr id="21511" name="Rectangle 22"/>
            <p:cNvSpPr>
              <a:spLocks noChangeArrowheads="1"/>
            </p:cNvSpPr>
            <p:nvPr/>
          </p:nvSpPr>
          <p:spPr bwMode="auto">
            <a:xfrm>
              <a:off x="1536" y="3364"/>
              <a:ext cx="772" cy="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2800"/>
                <a:t>Long-Term Debt</a:t>
              </a:r>
            </a:p>
          </p:txBody>
        </p:sp>
        <p:sp>
          <p:nvSpPr>
            <p:cNvPr id="21512" name="Rectangle 23"/>
            <p:cNvSpPr>
              <a:spLocks noChangeArrowheads="1"/>
            </p:cNvSpPr>
            <p:nvPr/>
          </p:nvSpPr>
          <p:spPr bwMode="auto">
            <a:xfrm>
              <a:off x="2164" y="3633"/>
              <a:ext cx="242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800"/>
                <a:t>+</a:t>
              </a:r>
            </a:p>
          </p:txBody>
        </p:sp>
        <p:sp>
          <p:nvSpPr>
            <p:cNvPr id="21513" name="Rectangle 24"/>
            <p:cNvSpPr>
              <a:spLocks noChangeArrowheads="1"/>
            </p:cNvSpPr>
            <p:nvPr/>
          </p:nvSpPr>
          <p:spPr bwMode="auto">
            <a:xfrm>
              <a:off x="2400" y="3633"/>
              <a:ext cx="713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800"/>
                <a:t>Equity</a:t>
              </a:r>
            </a:p>
          </p:txBody>
        </p:sp>
        <p:sp>
          <p:nvSpPr>
            <p:cNvPr id="21514" name="Rectangle 25"/>
            <p:cNvSpPr>
              <a:spLocks noChangeArrowheads="1"/>
            </p:cNvSpPr>
            <p:nvPr/>
          </p:nvSpPr>
          <p:spPr bwMode="auto">
            <a:xfrm>
              <a:off x="3120" y="3633"/>
              <a:ext cx="228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800">
                  <a:cs typeface="Times New Roman" pitchFamily="18" charset="0"/>
                </a:rPr>
                <a:t>–</a:t>
              </a:r>
              <a:endParaRPr lang="en-US" sz="2800"/>
            </a:p>
          </p:txBody>
        </p:sp>
        <p:sp>
          <p:nvSpPr>
            <p:cNvPr id="21515" name="Rectangle 26"/>
            <p:cNvSpPr>
              <a:spLocks noChangeArrowheads="1"/>
            </p:cNvSpPr>
            <p:nvPr/>
          </p:nvSpPr>
          <p:spPr bwMode="auto">
            <a:xfrm>
              <a:off x="3168" y="3384"/>
              <a:ext cx="1584" cy="8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2800"/>
                <a:t>Net Working Capital </a:t>
              </a:r>
              <a:r>
                <a:rPr lang="en-US" sz="2400"/>
                <a:t>(excluding cash)</a:t>
              </a:r>
            </a:p>
          </p:txBody>
        </p:sp>
        <p:sp>
          <p:nvSpPr>
            <p:cNvPr id="21516" name="Rectangle 27"/>
            <p:cNvSpPr>
              <a:spLocks noChangeArrowheads="1"/>
            </p:cNvSpPr>
            <p:nvPr/>
          </p:nvSpPr>
          <p:spPr bwMode="auto">
            <a:xfrm>
              <a:off x="4839" y="3498"/>
              <a:ext cx="921" cy="5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2800"/>
                <a:t>Fixed Assets</a:t>
              </a:r>
            </a:p>
          </p:txBody>
        </p:sp>
        <p:sp>
          <p:nvSpPr>
            <p:cNvPr id="21517" name="Rectangle 28"/>
            <p:cNvSpPr>
              <a:spLocks noChangeArrowheads="1"/>
            </p:cNvSpPr>
            <p:nvPr/>
          </p:nvSpPr>
          <p:spPr bwMode="auto">
            <a:xfrm>
              <a:off x="4656" y="3633"/>
              <a:ext cx="228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800">
                  <a:cs typeface="Times New Roman" pitchFamily="18" charset="0"/>
                </a:rPr>
                <a:t>–</a:t>
              </a:r>
              <a:endParaRPr lang="en-US" sz="280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1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61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61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6115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1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61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61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6116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0066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1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61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61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164512" cy="1206500"/>
          </a:xfrm>
        </p:spPr>
        <p:txBody>
          <a:bodyPr/>
          <a:lstStyle/>
          <a:p>
            <a:pPr algn="just">
              <a:lnSpc>
                <a:spcPct val="85000"/>
              </a:lnSpc>
              <a:spcAft>
                <a:spcPts val="600"/>
              </a:spcAft>
            </a:pPr>
            <a:r>
              <a:rPr lang="en-US" sz="3200" smtClean="0"/>
              <a:t>Defining Cash in Terms of Other Elements	</a:t>
            </a:r>
            <a:r>
              <a:rPr lang="en-US" sz="1600" i="1" smtClean="0"/>
              <a:t>LO27.2</a:t>
            </a:r>
            <a:endParaRPr lang="en-US" sz="3200" smtClean="0"/>
          </a:p>
        </p:txBody>
      </p:sp>
      <p:sp>
        <p:nvSpPr>
          <p:cNvPr id="562179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2743200"/>
            <a:ext cx="7696200" cy="3505200"/>
          </a:xfrm>
        </p:spPr>
        <p:txBody>
          <a:bodyPr/>
          <a:lstStyle/>
          <a:p>
            <a:pPr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mtClean="0"/>
              <a:t>An increase in long-term debt and or equity leads to an increase in cash—as does a decrease in fixed assets or a decrease in the non-cash components of net working capital.</a:t>
            </a:r>
          </a:p>
          <a:p>
            <a:pPr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mtClean="0"/>
              <a:t>The sources and uses of cash statement follows from this reasoning.</a:t>
            </a:r>
          </a:p>
        </p:txBody>
      </p:sp>
      <p:grpSp>
        <p:nvGrpSpPr>
          <p:cNvPr id="22531" name="Group 4"/>
          <p:cNvGrpSpPr>
            <a:grpSpLocks/>
          </p:cNvGrpSpPr>
          <p:nvPr/>
        </p:nvGrpSpPr>
        <p:grpSpPr bwMode="auto">
          <a:xfrm>
            <a:off x="1066800" y="1219200"/>
            <a:ext cx="8077200" cy="1373188"/>
            <a:chOff x="672" y="3364"/>
            <a:chExt cx="5088" cy="865"/>
          </a:xfrm>
        </p:grpSpPr>
        <p:sp>
          <p:nvSpPr>
            <p:cNvPr id="22532" name="Text Box 5"/>
            <p:cNvSpPr txBox="1">
              <a:spLocks noChangeArrowheads="1"/>
            </p:cNvSpPr>
            <p:nvPr/>
          </p:nvSpPr>
          <p:spPr bwMode="auto">
            <a:xfrm>
              <a:off x="672" y="3633"/>
              <a:ext cx="672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2800"/>
                <a:t>Cash</a:t>
              </a:r>
            </a:p>
          </p:txBody>
        </p:sp>
        <p:sp>
          <p:nvSpPr>
            <p:cNvPr id="22533" name="Rectangle 6"/>
            <p:cNvSpPr>
              <a:spLocks noChangeArrowheads="1"/>
            </p:cNvSpPr>
            <p:nvPr/>
          </p:nvSpPr>
          <p:spPr bwMode="auto">
            <a:xfrm>
              <a:off x="1296" y="3633"/>
              <a:ext cx="242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800"/>
                <a:t>=</a:t>
              </a:r>
            </a:p>
          </p:txBody>
        </p:sp>
        <p:sp>
          <p:nvSpPr>
            <p:cNvPr id="22534" name="Rectangle 7"/>
            <p:cNvSpPr>
              <a:spLocks noChangeArrowheads="1"/>
            </p:cNvSpPr>
            <p:nvPr/>
          </p:nvSpPr>
          <p:spPr bwMode="auto">
            <a:xfrm>
              <a:off x="1536" y="3364"/>
              <a:ext cx="772" cy="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2800"/>
                <a:t>Long-Term Debt</a:t>
              </a:r>
            </a:p>
          </p:txBody>
        </p:sp>
        <p:sp>
          <p:nvSpPr>
            <p:cNvPr id="22535" name="Rectangle 8"/>
            <p:cNvSpPr>
              <a:spLocks noChangeArrowheads="1"/>
            </p:cNvSpPr>
            <p:nvPr/>
          </p:nvSpPr>
          <p:spPr bwMode="auto">
            <a:xfrm>
              <a:off x="2164" y="3633"/>
              <a:ext cx="242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800"/>
                <a:t>+</a:t>
              </a:r>
            </a:p>
          </p:txBody>
        </p:sp>
        <p:sp>
          <p:nvSpPr>
            <p:cNvPr id="22536" name="Rectangle 9"/>
            <p:cNvSpPr>
              <a:spLocks noChangeArrowheads="1"/>
            </p:cNvSpPr>
            <p:nvPr/>
          </p:nvSpPr>
          <p:spPr bwMode="auto">
            <a:xfrm>
              <a:off x="2400" y="3633"/>
              <a:ext cx="713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800"/>
                <a:t>Equity</a:t>
              </a:r>
            </a:p>
          </p:txBody>
        </p:sp>
        <p:sp>
          <p:nvSpPr>
            <p:cNvPr id="22537" name="Rectangle 10"/>
            <p:cNvSpPr>
              <a:spLocks noChangeArrowheads="1"/>
            </p:cNvSpPr>
            <p:nvPr/>
          </p:nvSpPr>
          <p:spPr bwMode="auto">
            <a:xfrm>
              <a:off x="3120" y="3633"/>
              <a:ext cx="228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800">
                  <a:cs typeface="Times New Roman" pitchFamily="18" charset="0"/>
                </a:rPr>
                <a:t>–</a:t>
              </a:r>
              <a:endParaRPr lang="en-US" sz="2800"/>
            </a:p>
          </p:txBody>
        </p:sp>
        <p:sp>
          <p:nvSpPr>
            <p:cNvPr id="22538" name="Rectangle 11"/>
            <p:cNvSpPr>
              <a:spLocks noChangeArrowheads="1"/>
            </p:cNvSpPr>
            <p:nvPr/>
          </p:nvSpPr>
          <p:spPr bwMode="auto">
            <a:xfrm>
              <a:off x="3168" y="3384"/>
              <a:ext cx="1584" cy="8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2800"/>
                <a:t>Net Working Capital </a:t>
              </a:r>
              <a:r>
                <a:rPr lang="en-US" sz="2400"/>
                <a:t>(excluding cash)</a:t>
              </a:r>
            </a:p>
          </p:txBody>
        </p:sp>
        <p:sp>
          <p:nvSpPr>
            <p:cNvPr id="22539" name="Rectangle 12"/>
            <p:cNvSpPr>
              <a:spLocks noChangeArrowheads="1"/>
            </p:cNvSpPr>
            <p:nvPr/>
          </p:nvSpPr>
          <p:spPr bwMode="auto">
            <a:xfrm>
              <a:off x="4839" y="3498"/>
              <a:ext cx="921" cy="5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2800"/>
                <a:t>Fixed Assets</a:t>
              </a:r>
            </a:p>
          </p:txBody>
        </p:sp>
        <p:sp>
          <p:nvSpPr>
            <p:cNvPr id="22540" name="Rectangle 13"/>
            <p:cNvSpPr>
              <a:spLocks noChangeArrowheads="1"/>
            </p:cNvSpPr>
            <p:nvPr/>
          </p:nvSpPr>
          <p:spPr bwMode="auto">
            <a:xfrm>
              <a:off x="4656" y="3633"/>
              <a:ext cx="228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800">
                  <a:cs typeface="Times New Roman" pitchFamily="18" charset="0"/>
                </a:rPr>
                <a:t>–</a:t>
              </a:r>
              <a:endParaRPr lang="en-US" sz="280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2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62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62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2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62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62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217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1073150"/>
          </a:xfrm>
        </p:spPr>
        <p:txBody>
          <a:bodyPr/>
          <a:lstStyle/>
          <a:p>
            <a:pPr algn="just">
              <a:lnSpc>
                <a:spcPct val="85000"/>
              </a:lnSpc>
              <a:spcAft>
                <a:spcPts val="600"/>
              </a:spcAft>
            </a:pPr>
            <a:r>
              <a:rPr lang="en-US" sz="3400" smtClean="0"/>
              <a:t>The Operating Cycle and the Cash Cycle (Figure 27.3)						</a:t>
            </a:r>
            <a:r>
              <a:rPr lang="en-US" sz="1600" i="1" smtClean="0"/>
              <a:t>LO27.3</a:t>
            </a:r>
            <a:endParaRPr lang="en-US" sz="3400" smtClean="0"/>
          </a:p>
        </p:txBody>
      </p:sp>
      <p:sp>
        <p:nvSpPr>
          <p:cNvPr id="563203" name="Line 3"/>
          <p:cNvSpPr>
            <a:spLocks noChangeShapeType="1"/>
          </p:cNvSpPr>
          <p:nvPr/>
        </p:nvSpPr>
        <p:spPr bwMode="auto">
          <a:xfrm>
            <a:off x="1143000" y="4267200"/>
            <a:ext cx="7620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63204" name="Text Box 4"/>
          <p:cNvSpPr txBox="1">
            <a:spLocks noChangeArrowheads="1"/>
          </p:cNvSpPr>
          <p:nvPr/>
        </p:nvSpPr>
        <p:spPr bwMode="auto">
          <a:xfrm>
            <a:off x="8077200" y="4267200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/>
              <a:t>Time</a:t>
            </a:r>
          </a:p>
        </p:txBody>
      </p:sp>
      <p:sp>
        <p:nvSpPr>
          <p:cNvPr id="563205" name="Text Box 5"/>
          <p:cNvSpPr txBox="1">
            <a:spLocks noChangeArrowheads="1"/>
          </p:cNvSpPr>
          <p:nvPr/>
        </p:nvSpPr>
        <p:spPr bwMode="auto">
          <a:xfrm>
            <a:off x="2438400" y="4540250"/>
            <a:ext cx="28956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/>
              <a:t>Accounts payable period</a:t>
            </a:r>
          </a:p>
        </p:txBody>
      </p:sp>
      <p:sp>
        <p:nvSpPr>
          <p:cNvPr id="563206" name="Line 6"/>
          <p:cNvSpPr>
            <a:spLocks noChangeShapeType="1"/>
          </p:cNvSpPr>
          <p:nvPr/>
        </p:nvSpPr>
        <p:spPr bwMode="auto">
          <a:xfrm flipV="1">
            <a:off x="5181600" y="2286000"/>
            <a:ext cx="0" cy="1981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63207" name="Line 7"/>
          <p:cNvSpPr>
            <a:spLocks noChangeShapeType="1"/>
          </p:cNvSpPr>
          <p:nvPr/>
        </p:nvSpPr>
        <p:spPr bwMode="auto">
          <a:xfrm>
            <a:off x="4953000" y="4267200"/>
            <a:ext cx="0" cy="762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563208" name="Line 8"/>
          <p:cNvSpPr>
            <a:spLocks noChangeShapeType="1"/>
          </p:cNvSpPr>
          <p:nvPr/>
        </p:nvSpPr>
        <p:spPr bwMode="auto">
          <a:xfrm>
            <a:off x="2133600" y="5638800"/>
            <a:ext cx="6477000" cy="0"/>
          </a:xfrm>
          <a:prstGeom prst="line">
            <a:avLst/>
          </a:prstGeom>
          <a:noFill/>
          <a:ln w="38100">
            <a:solidFill>
              <a:srgbClr val="CC3300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grpSp>
        <p:nvGrpSpPr>
          <p:cNvPr id="563237" name="Group 37"/>
          <p:cNvGrpSpPr>
            <a:grpSpLocks/>
          </p:cNvGrpSpPr>
          <p:nvPr/>
        </p:nvGrpSpPr>
        <p:grpSpPr bwMode="auto">
          <a:xfrm>
            <a:off x="4800600" y="6172200"/>
            <a:ext cx="3657600" cy="457200"/>
            <a:chOff x="3024" y="3888"/>
            <a:chExt cx="2304" cy="288"/>
          </a:xfrm>
        </p:grpSpPr>
        <p:sp>
          <p:nvSpPr>
            <p:cNvPr id="23585" name="Line 10"/>
            <p:cNvSpPr>
              <a:spLocks noChangeShapeType="1"/>
            </p:cNvSpPr>
            <p:nvPr/>
          </p:nvSpPr>
          <p:spPr bwMode="auto">
            <a:xfrm>
              <a:off x="3024" y="4032"/>
              <a:ext cx="2304" cy="0"/>
            </a:xfrm>
            <a:prstGeom prst="line">
              <a:avLst/>
            </a:prstGeom>
            <a:noFill/>
            <a:ln w="38100">
              <a:solidFill>
                <a:srgbClr val="006600"/>
              </a:solidFill>
              <a:round/>
              <a:headEnd type="triangle" w="med" len="med"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3586" name="Text Box 11"/>
            <p:cNvSpPr txBox="1">
              <a:spLocks noChangeArrowheads="1"/>
            </p:cNvSpPr>
            <p:nvPr/>
          </p:nvSpPr>
          <p:spPr bwMode="auto">
            <a:xfrm>
              <a:off x="3744" y="3888"/>
              <a:ext cx="1008" cy="28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>
                  <a:solidFill>
                    <a:srgbClr val="006600"/>
                  </a:solidFill>
                </a:rPr>
                <a:t>Cash cycle</a:t>
              </a:r>
            </a:p>
          </p:txBody>
        </p:sp>
      </p:grpSp>
      <p:sp>
        <p:nvSpPr>
          <p:cNvPr id="563212" name="Text Box 12"/>
          <p:cNvSpPr txBox="1">
            <a:spLocks noChangeArrowheads="1"/>
          </p:cNvSpPr>
          <p:nvPr/>
        </p:nvSpPr>
        <p:spPr bwMode="auto">
          <a:xfrm>
            <a:off x="3810000" y="5410200"/>
            <a:ext cx="2209800" cy="4572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>
                <a:solidFill>
                  <a:srgbClr val="CC3300"/>
                </a:solidFill>
              </a:rPr>
              <a:t>Operating cycle</a:t>
            </a:r>
          </a:p>
        </p:txBody>
      </p:sp>
      <p:sp>
        <p:nvSpPr>
          <p:cNvPr id="563213" name="Line 13"/>
          <p:cNvSpPr>
            <a:spLocks noChangeShapeType="1"/>
          </p:cNvSpPr>
          <p:nvPr/>
        </p:nvSpPr>
        <p:spPr bwMode="auto">
          <a:xfrm flipV="1">
            <a:off x="8610600" y="2590800"/>
            <a:ext cx="0" cy="1676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563214" name="Text Box 14"/>
          <p:cNvSpPr txBox="1">
            <a:spLocks noChangeArrowheads="1"/>
          </p:cNvSpPr>
          <p:nvPr/>
        </p:nvSpPr>
        <p:spPr bwMode="auto">
          <a:xfrm>
            <a:off x="7315200" y="1638300"/>
            <a:ext cx="17526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/>
              <a:t>Cash received </a:t>
            </a:r>
          </a:p>
        </p:txBody>
      </p:sp>
      <p:grpSp>
        <p:nvGrpSpPr>
          <p:cNvPr id="563215" name="Group 15"/>
          <p:cNvGrpSpPr>
            <a:grpSpLocks/>
          </p:cNvGrpSpPr>
          <p:nvPr/>
        </p:nvGrpSpPr>
        <p:grpSpPr bwMode="auto">
          <a:xfrm>
            <a:off x="5105400" y="3695700"/>
            <a:ext cx="3657600" cy="396875"/>
            <a:chOff x="3216" y="2328"/>
            <a:chExt cx="2304" cy="250"/>
          </a:xfrm>
        </p:grpSpPr>
        <p:sp>
          <p:nvSpPr>
            <p:cNvPr id="23582" name="Text Box 16"/>
            <p:cNvSpPr txBox="1">
              <a:spLocks noChangeArrowheads="1"/>
            </p:cNvSpPr>
            <p:nvPr/>
          </p:nvSpPr>
          <p:spPr bwMode="auto">
            <a:xfrm>
              <a:off x="3216" y="2328"/>
              <a:ext cx="2304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2000"/>
                <a:t>Accounts receivable period</a:t>
              </a:r>
            </a:p>
          </p:txBody>
        </p:sp>
        <p:sp>
          <p:nvSpPr>
            <p:cNvPr id="23583" name="Line 17"/>
            <p:cNvSpPr>
              <a:spLocks noChangeShapeType="1"/>
            </p:cNvSpPr>
            <p:nvPr/>
          </p:nvSpPr>
          <p:spPr bwMode="auto">
            <a:xfrm>
              <a:off x="5232" y="2448"/>
              <a:ext cx="192" cy="5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3584" name="Line 18"/>
            <p:cNvSpPr>
              <a:spLocks noChangeShapeType="1"/>
            </p:cNvSpPr>
            <p:nvPr/>
          </p:nvSpPr>
          <p:spPr bwMode="auto">
            <a:xfrm flipH="1">
              <a:off x="3264" y="2448"/>
              <a:ext cx="192" cy="5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63219" name="Group 19"/>
          <p:cNvGrpSpPr>
            <a:grpSpLocks/>
          </p:cNvGrpSpPr>
          <p:nvPr/>
        </p:nvGrpSpPr>
        <p:grpSpPr bwMode="auto">
          <a:xfrm>
            <a:off x="2133600" y="3695700"/>
            <a:ext cx="3048000" cy="396875"/>
            <a:chOff x="1344" y="2328"/>
            <a:chExt cx="1920" cy="250"/>
          </a:xfrm>
        </p:grpSpPr>
        <p:sp>
          <p:nvSpPr>
            <p:cNvPr id="23579" name="Text Box 20"/>
            <p:cNvSpPr txBox="1">
              <a:spLocks noChangeArrowheads="1"/>
            </p:cNvSpPr>
            <p:nvPr/>
          </p:nvSpPr>
          <p:spPr bwMode="auto">
            <a:xfrm>
              <a:off x="1584" y="2328"/>
              <a:ext cx="1440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2000"/>
                <a:t>Inventory period</a:t>
              </a:r>
            </a:p>
          </p:txBody>
        </p:sp>
        <p:sp>
          <p:nvSpPr>
            <p:cNvPr id="23580" name="Line 21"/>
            <p:cNvSpPr>
              <a:spLocks noChangeShapeType="1"/>
            </p:cNvSpPr>
            <p:nvPr/>
          </p:nvSpPr>
          <p:spPr bwMode="auto">
            <a:xfrm>
              <a:off x="2976" y="2448"/>
              <a:ext cx="288" cy="5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3581" name="Line 22"/>
            <p:cNvSpPr>
              <a:spLocks noChangeShapeType="1"/>
            </p:cNvSpPr>
            <p:nvPr/>
          </p:nvSpPr>
          <p:spPr bwMode="auto">
            <a:xfrm flipH="1" flipV="1">
              <a:off x="1344" y="2448"/>
              <a:ext cx="288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63223" name="Text Box 23"/>
          <p:cNvSpPr txBox="1">
            <a:spLocks noChangeArrowheads="1"/>
          </p:cNvSpPr>
          <p:nvPr/>
        </p:nvSpPr>
        <p:spPr bwMode="auto">
          <a:xfrm>
            <a:off x="3505200" y="1820863"/>
            <a:ext cx="3276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/>
              <a:t>Finished goods sold</a:t>
            </a:r>
          </a:p>
        </p:txBody>
      </p:sp>
      <p:sp>
        <p:nvSpPr>
          <p:cNvPr id="563224" name="Text Box 24"/>
          <p:cNvSpPr txBox="1">
            <a:spLocks noChangeArrowheads="1"/>
          </p:cNvSpPr>
          <p:nvPr/>
        </p:nvSpPr>
        <p:spPr bwMode="auto">
          <a:xfrm>
            <a:off x="1676400" y="5105400"/>
            <a:ext cx="24384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/>
              <a:t>Firm receives invoice</a:t>
            </a:r>
          </a:p>
        </p:txBody>
      </p:sp>
      <p:sp>
        <p:nvSpPr>
          <p:cNvPr id="563225" name="Text Box 25"/>
          <p:cNvSpPr txBox="1">
            <a:spLocks noChangeArrowheads="1"/>
          </p:cNvSpPr>
          <p:nvPr/>
        </p:nvSpPr>
        <p:spPr bwMode="auto">
          <a:xfrm>
            <a:off x="4191000" y="5105400"/>
            <a:ext cx="27432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/>
              <a:t>Cash paid for materials</a:t>
            </a:r>
          </a:p>
        </p:txBody>
      </p:sp>
      <p:grpSp>
        <p:nvGrpSpPr>
          <p:cNvPr id="563226" name="Group 26"/>
          <p:cNvGrpSpPr>
            <a:grpSpLocks/>
          </p:cNvGrpSpPr>
          <p:nvPr/>
        </p:nvGrpSpPr>
        <p:grpSpPr bwMode="auto">
          <a:xfrm>
            <a:off x="2133600" y="4724400"/>
            <a:ext cx="2819400" cy="0"/>
            <a:chOff x="1344" y="2976"/>
            <a:chExt cx="1776" cy="0"/>
          </a:xfrm>
        </p:grpSpPr>
        <p:sp>
          <p:nvSpPr>
            <p:cNvPr id="23577" name="Line 27"/>
            <p:cNvSpPr>
              <a:spLocks noChangeShapeType="1"/>
            </p:cNvSpPr>
            <p:nvPr/>
          </p:nvSpPr>
          <p:spPr bwMode="auto">
            <a:xfrm flipH="1" flipV="1">
              <a:off x="1344" y="2976"/>
              <a:ext cx="19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3578" name="Line 28"/>
            <p:cNvSpPr>
              <a:spLocks noChangeShapeType="1"/>
            </p:cNvSpPr>
            <p:nvPr/>
          </p:nvSpPr>
          <p:spPr bwMode="auto">
            <a:xfrm flipV="1">
              <a:off x="2928" y="2976"/>
              <a:ext cx="19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63229" name="Group 29"/>
          <p:cNvGrpSpPr>
            <a:grpSpLocks/>
          </p:cNvGrpSpPr>
          <p:nvPr/>
        </p:nvGrpSpPr>
        <p:grpSpPr bwMode="auto">
          <a:xfrm>
            <a:off x="1066800" y="1447800"/>
            <a:ext cx="1981200" cy="3657600"/>
            <a:chOff x="672" y="912"/>
            <a:chExt cx="1248" cy="2304"/>
          </a:xfrm>
        </p:grpSpPr>
        <p:sp>
          <p:nvSpPr>
            <p:cNvPr id="23571" name="Text Box 30"/>
            <p:cNvSpPr txBox="1">
              <a:spLocks noChangeArrowheads="1"/>
            </p:cNvSpPr>
            <p:nvPr/>
          </p:nvSpPr>
          <p:spPr bwMode="auto">
            <a:xfrm>
              <a:off x="672" y="1680"/>
              <a:ext cx="720" cy="3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/>
                <a:t>Order Placed</a:t>
              </a:r>
            </a:p>
          </p:txBody>
        </p:sp>
        <p:sp>
          <p:nvSpPr>
            <p:cNvPr id="23572" name="Text Box 31"/>
            <p:cNvSpPr txBox="1">
              <a:spLocks noChangeArrowheads="1"/>
            </p:cNvSpPr>
            <p:nvPr/>
          </p:nvSpPr>
          <p:spPr bwMode="auto">
            <a:xfrm>
              <a:off x="1104" y="1680"/>
              <a:ext cx="528" cy="3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>
                <a:spcBef>
                  <a:spcPct val="50000"/>
                </a:spcBef>
              </a:pPr>
              <a:r>
                <a:rPr lang="en-US" sz="1600"/>
                <a:t>Stock Arrives</a:t>
              </a:r>
            </a:p>
          </p:txBody>
        </p:sp>
        <p:sp>
          <p:nvSpPr>
            <p:cNvPr id="23573" name="Line 32"/>
            <p:cNvSpPr>
              <a:spLocks noChangeShapeType="1"/>
            </p:cNvSpPr>
            <p:nvPr/>
          </p:nvSpPr>
          <p:spPr bwMode="auto">
            <a:xfrm flipV="1">
              <a:off x="864" y="2064"/>
              <a:ext cx="0" cy="62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3574" name="Line 33"/>
            <p:cNvSpPr>
              <a:spLocks noChangeShapeType="1"/>
            </p:cNvSpPr>
            <p:nvPr/>
          </p:nvSpPr>
          <p:spPr bwMode="auto">
            <a:xfrm>
              <a:off x="1344" y="2064"/>
              <a:ext cx="0" cy="115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3575" name="Text Box 34"/>
            <p:cNvSpPr txBox="1">
              <a:spLocks noChangeArrowheads="1"/>
            </p:cNvSpPr>
            <p:nvPr/>
          </p:nvSpPr>
          <p:spPr bwMode="auto">
            <a:xfrm>
              <a:off x="720" y="912"/>
              <a:ext cx="1200" cy="5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>
                  <a:solidFill>
                    <a:srgbClr val="FF0000"/>
                  </a:solidFill>
                </a:rPr>
                <a:t>Raw material purchased</a:t>
              </a:r>
            </a:p>
          </p:txBody>
        </p:sp>
        <p:sp>
          <p:nvSpPr>
            <p:cNvPr id="23576" name="AutoShape 35"/>
            <p:cNvSpPr>
              <a:spLocks/>
            </p:cNvSpPr>
            <p:nvPr/>
          </p:nvSpPr>
          <p:spPr bwMode="auto">
            <a:xfrm rot="-5366171">
              <a:off x="1056" y="1248"/>
              <a:ext cx="264" cy="648"/>
            </a:xfrm>
            <a:prstGeom prst="rightBrace">
              <a:avLst>
                <a:gd name="adj1" fmla="val 20455"/>
                <a:gd name="adj2" fmla="val 50000"/>
              </a:avLst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63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3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563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3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63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3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563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63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563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3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563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63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563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5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3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63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5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563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000"/>
                            </p:stCondLst>
                            <p:childTnLst>
                              <p:par>
                                <p:cTn id="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563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03" grpId="0" animBg="1"/>
      <p:bldP spid="563204" grpId="0" autoUpdateAnimBg="0"/>
      <p:bldP spid="563205" grpId="0" autoUpdateAnimBg="0"/>
      <p:bldP spid="563206" grpId="0" animBg="1"/>
      <p:bldP spid="563207" grpId="0" animBg="1"/>
      <p:bldP spid="563208" grpId="0" animBg="1"/>
      <p:bldP spid="563212" grpId="0" animBg="1" autoUpdateAnimBg="0"/>
      <p:bldP spid="563213" grpId="0" animBg="1"/>
      <p:bldP spid="563214" grpId="0" autoUpdateAnimBg="0"/>
      <p:bldP spid="563223" grpId="0" autoUpdateAnimBg="0"/>
      <p:bldP spid="563224" grpId="0" autoUpdateAnimBg="0"/>
      <p:bldP spid="563225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1206500"/>
          </a:xfrm>
        </p:spPr>
        <p:txBody>
          <a:bodyPr/>
          <a:lstStyle/>
          <a:p>
            <a:r>
              <a:rPr lang="en-US" sz="3400" smtClean="0"/>
              <a:t>The Operating Cycle and the Cash Cycle	</a:t>
            </a:r>
            <a:r>
              <a:rPr lang="en-US" sz="1600" i="1" smtClean="0"/>
              <a:t>LO27.3</a:t>
            </a:r>
            <a:endParaRPr lang="en-US" sz="3400" smtClean="0"/>
          </a:p>
        </p:txBody>
      </p:sp>
      <p:sp>
        <p:nvSpPr>
          <p:cNvPr id="564227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3403600"/>
            <a:ext cx="8001000" cy="3378200"/>
          </a:xfrm>
        </p:spPr>
        <p:txBody>
          <a:bodyPr/>
          <a:lstStyle/>
          <a:p>
            <a:r>
              <a:rPr lang="en-US" smtClean="0"/>
              <a:t>In practice, the inventory period, the accounts receivable period, and the accounts payable period are measured by days in inventory, days in receivables, and days in payables.</a:t>
            </a:r>
            <a:endParaRPr lang="en-US" smtClean="0">
              <a:solidFill>
                <a:srgbClr val="006600"/>
              </a:solidFill>
            </a:endParaRPr>
          </a:p>
        </p:txBody>
      </p:sp>
      <p:grpSp>
        <p:nvGrpSpPr>
          <p:cNvPr id="24579" name="Group 4"/>
          <p:cNvGrpSpPr>
            <a:grpSpLocks/>
          </p:cNvGrpSpPr>
          <p:nvPr/>
        </p:nvGrpSpPr>
        <p:grpSpPr bwMode="auto">
          <a:xfrm>
            <a:off x="914400" y="1447800"/>
            <a:ext cx="7772400" cy="1373188"/>
            <a:chOff x="720" y="912"/>
            <a:chExt cx="4896" cy="865"/>
          </a:xfrm>
        </p:grpSpPr>
        <p:sp>
          <p:nvSpPr>
            <p:cNvPr id="24580" name="Rectangle 5"/>
            <p:cNvSpPr>
              <a:spLocks noChangeArrowheads="1"/>
            </p:cNvSpPr>
            <p:nvPr/>
          </p:nvSpPr>
          <p:spPr bwMode="auto">
            <a:xfrm>
              <a:off x="720" y="1181"/>
              <a:ext cx="1482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spcBef>
                  <a:spcPct val="20000"/>
                </a:spcBef>
              </a:pPr>
              <a:r>
                <a:rPr lang="en-US" sz="2800"/>
                <a:t>       Cash cycle</a:t>
              </a:r>
            </a:p>
          </p:txBody>
        </p:sp>
        <p:sp>
          <p:nvSpPr>
            <p:cNvPr id="24581" name="Rectangle 6"/>
            <p:cNvSpPr>
              <a:spLocks noChangeArrowheads="1"/>
            </p:cNvSpPr>
            <p:nvPr/>
          </p:nvSpPr>
          <p:spPr bwMode="auto">
            <a:xfrm>
              <a:off x="2256" y="1181"/>
              <a:ext cx="242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800"/>
                <a:t>=</a:t>
              </a:r>
            </a:p>
          </p:txBody>
        </p:sp>
        <p:sp>
          <p:nvSpPr>
            <p:cNvPr id="24582" name="Rectangle 7"/>
            <p:cNvSpPr>
              <a:spLocks noChangeArrowheads="1"/>
            </p:cNvSpPr>
            <p:nvPr/>
          </p:nvSpPr>
          <p:spPr bwMode="auto">
            <a:xfrm>
              <a:off x="2592" y="1181"/>
              <a:ext cx="1538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800"/>
                <a:t>Operating cycle</a:t>
              </a:r>
            </a:p>
          </p:txBody>
        </p:sp>
        <p:sp>
          <p:nvSpPr>
            <p:cNvPr id="24583" name="Rectangle 8"/>
            <p:cNvSpPr>
              <a:spLocks noChangeArrowheads="1"/>
            </p:cNvSpPr>
            <p:nvPr/>
          </p:nvSpPr>
          <p:spPr bwMode="auto">
            <a:xfrm>
              <a:off x="4176" y="1181"/>
              <a:ext cx="228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800"/>
                <a:t>–</a:t>
              </a:r>
            </a:p>
          </p:txBody>
        </p:sp>
        <p:sp>
          <p:nvSpPr>
            <p:cNvPr id="24584" name="Rectangle 9"/>
            <p:cNvSpPr>
              <a:spLocks noChangeArrowheads="1"/>
            </p:cNvSpPr>
            <p:nvPr/>
          </p:nvSpPr>
          <p:spPr bwMode="auto">
            <a:xfrm>
              <a:off x="4512" y="912"/>
              <a:ext cx="1104" cy="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2800"/>
                <a:t>Accounts payable period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64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64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422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1090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164512" cy="844550"/>
          </a:xfrm>
          <a:solidFill>
            <a:srgbClr val="FFFFFF"/>
          </a:solidFill>
        </p:spPr>
        <p:txBody>
          <a:bodyPr/>
          <a:lstStyle/>
          <a:p>
            <a:r>
              <a:rPr lang="en-US" sz="3200" smtClean="0"/>
              <a:t>The Operating Cycle and the Cash Cycle: An Example	</a:t>
            </a:r>
            <a:r>
              <a:rPr lang="en-US" smtClean="0"/>
              <a:t>						</a:t>
            </a:r>
            <a:r>
              <a:rPr lang="en-US" sz="1600" i="1" smtClean="0"/>
              <a:t>LO27.3</a:t>
            </a:r>
            <a:endParaRPr lang="en-US" smtClean="0"/>
          </a:p>
        </p:txBody>
      </p:sp>
      <p:sp>
        <p:nvSpPr>
          <p:cNvPr id="581635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447800"/>
            <a:ext cx="8001000" cy="5105400"/>
          </a:xfrm>
        </p:spPr>
        <p:txBody>
          <a:bodyPr/>
          <a:lstStyle/>
          <a:p>
            <a:r>
              <a:rPr lang="en-US" sz="2800" smtClean="0"/>
              <a:t>Consider the balance sheet and income statement for Tradewinds Manufacturing shown in Table 27.1.</a:t>
            </a:r>
          </a:p>
          <a:p>
            <a:r>
              <a:rPr lang="en-US" sz="2800" smtClean="0"/>
              <a:t>The operating cycle and the cash cycle can be determined for Tradewinds after calculating the appropriate ratios for inventory, receivables, and payables.</a:t>
            </a:r>
          </a:p>
        </p:txBody>
      </p:sp>
      <p:graphicFrame>
        <p:nvGraphicFramePr>
          <p:cNvPr id="601088" name="Object 1024"/>
          <p:cNvGraphicFramePr>
            <a:graphicFrameLocks noChangeAspect="1"/>
          </p:cNvGraphicFramePr>
          <p:nvPr/>
        </p:nvGraphicFramePr>
        <p:xfrm>
          <a:off x="1447800" y="4346575"/>
          <a:ext cx="7315200" cy="1214438"/>
        </p:xfrm>
        <a:graphic>
          <a:graphicData uri="http://schemas.openxmlformats.org/presentationml/2006/ole">
            <p:oleObj spid="_x0000_s601088" name="Equation" r:id="rId3" imgW="4089240" imgH="660240" progId="Equation.3">
              <p:embed/>
            </p:oleObj>
          </a:graphicData>
        </a:graphic>
      </p:graphicFrame>
      <p:graphicFrame>
        <p:nvGraphicFramePr>
          <p:cNvPr id="601089" name="Object 1025"/>
          <p:cNvGraphicFramePr>
            <a:graphicFrameLocks noChangeAspect="1"/>
          </p:cNvGraphicFramePr>
          <p:nvPr/>
        </p:nvGraphicFramePr>
        <p:xfrm>
          <a:off x="1447800" y="5416550"/>
          <a:ext cx="4343400" cy="1212850"/>
        </p:xfrm>
        <a:graphic>
          <a:graphicData uri="http://schemas.openxmlformats.org/presentationml/2006/ole">
            <p:oleObj spid="_x0000_s601089" name="Equation" r:id="rId4" imgW="2336760" imgH="6346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1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1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81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81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1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010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010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1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010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010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1635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2116" name="Rectangle 11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844550"/>
          </a:xfrm>
          <a:solidFill>
            <a:srgbClr val="FFFFFF"/>
          </a:solidFill>
        </p:spPr>
        <p:txBody>
          <a:bodyPr/>
          <a:lstStyle/>
          <a:p>
            <a:r>
              <a:rPr lang="en-US" smtClean="0"/>
              <a:t>The Operating Cycle and the Cash Cycle: An Example (continued)				</a:t>
            </a:r>
            <a:r>
              <a:rPr lang="en-US" sz="1600" i="1" smtClean="0"/>
              <a:t>LO27.3</a:t>
            </a:r>
            <a:endParaRPr lang="en-US" sz="1600" smtClean="0"/>
          </a:p>
        </p:txBody>
      </p:sp>
      <p:graphicFrame>
        <p:nvGraphicFramePr>
          <p:cNvPr id="602112" name="Object 1024"/>
          <p:cNvGraphicFramePr>
            <a:graphicFrameLocks noChangeAspect="1"/>
          </p:cNvGraphicFramePr>
          <p:nvPr>
            <p:ph idx="1"/>
          </p:nvPr>
        </p:nvGraphicFramePr>
        <p:xfrm>
          <a:off x="842963" y="1676400"/>
          <a:ext cx="7534275" cy="1212850"/>
        </p:xfrm>
        <a:graphic>
          <a:graphicData uri="http://schemas.openxmlformats.org/presentationml/2006/ole">
            <p:oleObj spid="_x0000_s602112" name="Equation" r:id="rId3" imgW="4101840" imgH="660240" progId="Equation.3">
              <p:embed/>
            </p:oleObj>
          </a:graphicData>
        </a:graphic>
      </p:graphicFrame>
      <p:graphicFrame>
        <p:nvGraphicFramePr>
          <p:cNvPr id="602113" name="Object 1025"/>
          <p:cNvGraphicFramePr>
            <a:graphicFrameLocks noChangeAspect="1"/>
          </p:cNvGraphicFramePr>
          <p:nvPr/>
        </p:nvGraphicFramePr>
        <p:xfrm>
          <a:off x="838200" y="4114800"/>
          <a:ext cx="8305800" cy="1141413"/>
        </p:xfrm>
        <a:graphic>
          <a:graphicData uri="http://schemas.openxmlformats.org/presentationml/2006/ole">
            <p:oleObj spid="_x0000_s602113" name="Equation" r:id="rId4" imgW="4800600" imgH="660240" progId="Equation.3">
              <p:embed/>
            </p:oleObj>
          </a:graphicData>
        </a:graphic>
      </p:graphicFrame>
      <p:graphicFrame>
        <p:nvGraphicFramePr>
          <p:cNvPr id="602114" name="Object 1026"/>
          <p:cNvGraphicFramePr>
            <a:graphicFrameLocks noChangeAspect="1"/>
          </p:cNvGraphicFramePr>
          <p:nvPr/>
        </p:nvGraphicFramePr>
        <p:xfrm>
          <a:off x="838200" y="2882900"/>
          <a:ext cx="4267200" cy="1231900"/>
        </p:xfrm>
        <a:graphic>
          <a:graphicData uri="http://schemas.openxmlformats.org/presentationml/2006/ole">
            <p:oleObj spid="_x0000_s602114" name="Equation" r:id="rId5" imgW="2260440" imgH="634680" progId="Equation.3">
              <p:embed/>
            </p:oleObj>
          </a:graphicData>
        </a:graphic>
      </p:graphicFrame>
      <p:graphicFrame>
        <p:nvGraphicFramePr>
          <p:cNvPr id="602115" name="Object 1027"/>
          <p:cNvGraphicFramePr>
            <a:graphicFrameLocks noChangeAspect="1"/>
          </p:cNvGraphicFramePr>
          <p:nvPr/>
        </p:nvGraphicFramePr>
        <p:xfrm>
          <a:off x="838200" y="5181600"/>
          <a:ext cx="4191000" cy="1230313"/>
        </p:xfrm>
        <a:graphic>
          <a:graphicData uri="http://schemas.openxmlformats.org/presentationml/2006/ole">
            <p:oleObj spid="_x0000_s602115" name="Equation" r:id="rId6" imgW="2222280" imgH="6346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2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02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02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2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02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02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2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02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02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2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02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02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3137" name="Rectangle 7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844550"/>
          </a:xfrm>
          <a:solidFill>
            <a:srgbClr val="FFFFFF"/>
          </a:solidFill>
        </p:spPr>
        <p:txBody>
          <a:bodyPr/>
          <a:lstStyle/>
          <a:p>
            <a:r>
              <a:rPr lang="en-US" smtClean="0"/>
              <a:t>The Operating Cycle and the Cash Cycle: An Example (continued)				</a:t>
            </a:r>
            <a:r>
              <a:rPr lang="en-US" sz="1600" i="1" smtClean="0"/>
              <a:t>LO27.3</a:t>
            </a:r>
            <a:endParaRPr lang="en-US" sz="1600" smtClean="0"/>
          </a:p>
        </p:txBody>
      </p:sp>
      <p:sp>
        <p:nvSpPr>
          <p:cNvPr id="583683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371600"/>
            <a:ext cx="8001000" cy="5105400"/>
          </a:xfrm>
        </p:spPr>
        <p:txBody>
          <a:bodyPr/>
          <a:lstStyle/>
          <a:p>
            <a:pPr>
              <a:buFontTx/>
              <a:buNone/>
            </a:pPr>
            <a:endParaRPr lang="en-US" sz="2600" smtClean="0"/>
          </a:p>
          <a:p>
            <a:pPr>
              <a:buFontTx/>
              <a:buNone/>
            </a:pPr>
            <a:r>
              <a:rPr lang="en-US" sz="2600" smtClean="0"/>
              <a:t>Operating cycle = Days in inventory + Days in receivables</a:t>
            </a:r>
          </a:p>
          <a:p>
            <a:pPr>
              <a:buFontTx/>
              <a:buNone/>
            </a:pPr>
            <a:r>
              <a:rPr lang="en-US" sz="2600" smtClean="0"/>
              <a:t>			  </a:t>
            </a:r>
          </a:p>
          <a:p>
            <a:pPr>
              <a:buFontTx/>
              <a:buNone/>
            </a:pPr>
            <a:r>
              <a:rPr lang="en-US" sz="2600" smtClean="0"/>
              <a:t>			    = 110.6 days + 57 days = 167.6 days.</a:t>
            </a:r>
          </a:p>
          <a:p>
            <a:pPr>
              <a:buFontTx/>
              <a:buNone/>
            </a:pPr>
            <a:endParaRPr lang="en-US" sz="2600" smtClean="0"/>
          </a:p>
          <a:p>
            <a:pPr>
              <a:buFontTx/>
              <a:buNone/>
            </a:pPr>
            <a:r>
              <a:rPr lang="en-US" sz="2600" smtClean="0"/>
              <a:t>Cash cycle = Operating cycle – Days in payable</a:t>
            </a:r>
          </a:p>
          <a:p>
            <a:pPr>
              <a:buFontTx/>
              <a:buNone/>
            </a:pPr>
            <a:endParaRPr lang="en-US" sz="2600" smtClean="0"/>
          </a:p>
          <a:p>
            <a:pPr>
              <a:buFontTx/>
              <a:buNone/>
            </a:pPr>
            <a:r>
              <a:rPr lang="en-US" sz="2600" smtClean="0"/>
              <a:t>		       = 167.6 days – 38.8 days.</a:t>
            </a:r>
          </a:p>
          <a:p>
            <a:pPr>
              <a:buFontTx/>
              <a:buNone/>
            </a:pPr>
            <a:endParaRPr lang="en-US" sz="260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3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3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83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83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83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83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6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836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836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6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836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836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61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164512" cy="1206500"/>
          </a:xfrm>
        </p:spPr>
        <p:txBody>
          <a:bodyPr/>
          <a:lstStyle/>
          <a:p>
            <a:r>
              <a:rPr lang="en-US" smtClean="0"/>
              <a:t>Interpreting the Cash Cycle			</a:t>
            </a:r>
            <a:r>
              <a:rPr lang="en-US" sz="1600" i="1" smtClean="0"/>
              <a:t>LO27.3</a:t>
            </a:r>
            <a:endParaRPr lang="en-US" sz="1600" smtClean="0"/>
          </a:p>
        </p:txBody>
      </p:sp>
      <p:sp>
        <p:nvSpPr>
          <p:cNvPr id="584707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371600"/>
            <a:ext cx="8001000" cy="51054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800" smtClean="0"/>
              <a:t>The cash cycle </a:t>
            </a:r>
            <a:r>
              <a:rPr lang="en-US" sz="2800" u="sng" smtClean="0"/>
              <a:t>increases</a:t>
            </a:r>
            <a:r>
              <a:rPr lang="en-US" sz="2800" smtClean="0"/>
              <a:t> as the inventory and receivables periods get longer.</a:t>
            </a:r>
          </a:p>
          <a:p>
            <a:pPr>
              <a:lnSpc>
                <a:spcPct val="90000"/>
              </a:lnSpc>
            </a:pPr>
            <a:r>
              <a:rPr lang="en-US" sz="2800" smtClean="0"/>
              <a:t>The cash cycle </a:t>
            </a:r>
            <a:r>
              <a:rPr lang="en-US" sz="2800" u="sng" smtClean="0"/>
              <a:t>decreases</a:t>
            </a:r>
            <a:r>
              <a:rPr lang="en-US" sz="2800" smtClean="0"/>
              <a:t> if the company is able to stall payment of payables by lengthening the payables period.</a:t>
            </a:r>
          </a:p>
          <a:p>
            <a:pPr>
              <a:lnSpc>
                <a:spcPct val="90000"/>
              </a:lnSpc>
            </a:pPr>
            <a:r>
              <a:rPr lang="en-US" sz="2800" smtClean="0"/>
              <a:t>The cash cycle is related to profitability and sustainable growth.</a:t>
            </a:r>
          </a:p>
          <a:p>
            <a:pPr lvl="1">
              <a:lnSpc>
                <a:spcPct val="90000"/>
              </a:lnSpc>
            </a:pPr>
            <a:r>
              <a:rPr lang="en-US" sz="2400" smtClean="0"/>
              <a:t>Increased inventories and receivables that may cause a cash cycle problem will also reduce total asset turnover and result in lower profitability.</a:t>
            </a:r>
          </a:p>
          <a:p>
            <a:pPr lvl="1">
              <a:lnSpc>
                <a:spcPct val="90000"/>
              </a:lnSpc>
            </a:pPr>
            <a:r>
              <a:rPr lang="en-US" sz="2400" smtClean="0"/>
              <a:t>The total asset turnover is directly linked to sustainable growth: reducing total asset turnover lowers sustainable growth.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4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4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84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84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84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84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84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84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7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847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847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4707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5185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920750"/>
          </a:xfrm>
        </p:spPr>
        <p:txBody>
          <a:bodyPr/>
          <a:lstStyle/>
          <a:p>
            <a:pPr>
              <a:lnSpc>
                <a:spcPct val="85000"/>
              </a:lnSpc>
              <a:spcAft>
                <a:spcPts val="600"/>
              </a:spcAft>
            </a:pPr>
            <a:r>
              <a:rPr lang="en-US" smtClean="0"/>
              <a:t>Some Aspects of Short-Term Financial Policy							</a:t>
            </a:r>
            <a:r>
              <a:rPr lang="en-US" sz="1600" i="1" smtClean="0"/>
              <a:t>LO27.4</a:t>
            </a:r>
            <a:endParaRPr lang="en-US" smtClean="0"/>
          </a:p>
        </p:txBody>
      </p:sp>
      <p:sp>
        <p:nvSpPr>
          <p:cNvPr id="565251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447800"/>
            <a:ext cx="8001000" cy="5105400"/>
          </a:xfrm>
        </p:spPr>
        <p:txBody>
          <a:bodyPr/>
          <a:lstStyle/>
          <a:p>
            <a:pPr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mtClean="0"/>
              <a:t>There are two elements of the policy that a firm adopts for short-term finance.</a:t>
            </a:r>
          </a:p>
          <a:p>
            <a:pPr lvl="1"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400" smtClean="0"/>
              <a:t>The Size of the Firm’s Investment in Current Assets</a:t>
            </a:r>
          </a:p>
          <a:p>
            <a:pPr lvl="1"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400" smtClean="0"/>
              <a:t>Usually measured relative to the firm’s level of total operating revenues.</a:t>
            </a:r>
          </a:p>
          <a:p>
            <a:pPr lvl="2"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mtClean="0"/>
              <a:t>Flexible </a:t>
            </a:r>
          </a:p>
          <a:p>
            <a:pPr lvl="2"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mtClean="0"/>
              <a:t>Restrictive</a:t>
            </a:r>
          </a:p>
          <a:p>
            <a:pPr lvl="1"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400" smtClean="0"/>
              <a:t>Alternative Financing Policies for Current Assets</a:t>
            </a:r>
          </a:p>
          <a:p>
            <a:pPr lvl="1"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400" smtClean="0"/>
              <a:t>Usually measured as the proportion of short-term debt to long-term debt.</a:t>
            </a:r>
          </a:p>
          <a:p>
            <a:pPr lvl="2"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mtClean="0"/>
              <a:t>Flexible </a:t>
            </a:r>
          </a:p>
          <a:p>
            <a:pPr lvl="2"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mtClean="0"/>
              <a:t>Restrictive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65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65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65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65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65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65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2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652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652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2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652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652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2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652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652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2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652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652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2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652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652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6209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164512" cy="1206500"/>
          </a:xfrm>
        </p:spPr>
        <p:txBody>
          <a:bodyPr/>
          <a:lstStyle/>
          <a:p>
            <a:pPr algn="just">
              <a:lnSpc>
                <a:spcPct val="85000"/>
              </a:lnSpc>
              <a:spcAft>
                <a:spcPts val="600"/>
              </a:spcAft>
            </a:pPr>
            <a:r>
              <a:rPr lang="en-US" sz="3200" smtClean="0"/>
              <a:t>The Size of the Investment in Current Assets	</a:t>
            </a:r>
            <a:r>
              <a:rPr lang="en-US" sz="1600" i="1" smtClean="0"/>
              <a:t>LO27.4</a:t>
            </a:r>
            <a:endParaRPr lang="en-US" sz="3200" smtClean="0"/>
          </a:p>
        </p:txBody>
      </p:sp>
      <p:sp>
        <p:nvSpPr>
          <p:cNvPr id="566275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371600"/>
            <a:ext cx="8001000" cy="51054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800" smtClean="0"/>
              <a:t>A flexible policy short-term finance policy would maintain a high ratio of current assets to sales.</a:t>
            </a:r>
          </a:p>
          <a:p>
            <a:pPr lvl="1">
              <a:lnSpc>
                <a:spcPct val="90000"/>
              </a:lnSpc>
            </a:pPr>
            <a:r>
              <a:rPr lang="en-US" sz="2400" smtClean="0"/>
              <a:t>Keeping large cash balances and investments in marketable securities.</a:t>
            </a:r>
          </a:p>
          <a:p>
            <a:pPr lvl="1">
              <a:lnSpc>
                <a:spcPct val="90000"/>
              </a:lnSpc>
            </a:pPr>
            <a:r>
              <a:rPr lang="en-US" sz="2400" smtClean="0"/>
              <a:t>Large investments in inventory.</a:t>
            </a:r>
          </a:p>
          <a:p>
            <a:pPr lvl="1">
              <a:lnSpc>
                <a:spcPct val="90000"/>
              </a:lnSpc>
            </a:pPr>
            <a:r>
              <a:rPr lang="en-US" sz="2400" smtClean="0"/>
              <a:t>Liberal credit terms.</a:t>
            </a:r>
          </a:p>
          <a:p>
            <a:pPr>
              <a:lnSpc>
                <a:spcPct val="90000"/>
              </a:lnSpc>
            </a:pPr>
            <a:r>
              <a:rPr lang="en-US" sz="2800" smtClean="0"/>
              <a:t>A restrictive short-term finance policy would maintain a low ratio of current assets to sales.</a:t>
            </a:r>
          </a:p>
          <a:p>
            <a:pPr lvl="1">
              <a:lnSpc>
                <a:spcPct val="90000"/>
              </a:lnSpc>
            </a:pPr>
            <a:r>
              <a:rPr lang="en-US" sz="2400" smtClean="0"/>
              <a:t>Keeping low cash balances, no investment in marketable securities.</a:t>
            </a:r>
          </a:p>
          <a:p>
            <a:pPr lvl="1">
              <a:lnSpc>
                <a:spcPct val="90000"/>
              </a:lnSpc>
            </a:pPr>
            <a:r>
              <a:rPr lang="en-US" sz="2400" smtClean="0"/>
              <a:t>Making small investments in inventory.</a:t>
            </a:r>
          </a:p>
          <a:p>
            <a:pPr lvl="1">
              <a:lnSpc>
                <a:spcPct val="90000"/>
              </a:lnSpc>
            </a:pPr>
            <a:r>
              <a:rPr lang="en-US" sz="2400" smtClean="0"/>
              <a:t>Allowing no credit sales (thus no accounts receivable).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6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66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66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6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66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66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6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66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66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6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66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66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62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662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662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62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662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662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62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662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662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62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662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662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6275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233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164512" cy="920750"/>
          </a:xfrm>
        </p:spPr>
        <p:txBody>
          <a:bodyPr/>
          <a:lstStyle/>
          <a:p>
            <a:r>
              <a:rPr lang="en-US" sz="3200" smtClean="0"/>
              <a:t>Carrying Costs and Shortage Costs (Figure 27.4)								</a:t>
            </a:r>
            <a:r>
              <a:rPr lang="en-US" sz="1600" i="1" smtClean="0"/>
              <a:t>LO27.4</a:t>
            </a:r>
            <a:endParaRPr lang="en-US" sz="3200" smtClean="0"/>
          </a:p>
        </p:txBody>
      </p:sp>
      <p:sp>
        <p:nvSpPr>
          <p:cNvPr id="607234" name="Line 3"/>
          <p:cNvSpPr>
            <a:spLocks noChangeShapeType="1"/>
          </p:cNvSpPr>
          <p:nvPr/>
        </p:nvSpPr>
        <p:spPr bwMode="auto">
          <a:xfrm flipV="1">
            <a:off x="2286000" y="1752600"/>
            <a:ext cx="0" cy="3429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07235" name="Line 4"/>
          <p:cNvSpPr>
            <a:spLocks noChangeShapeType="1"/>
          </p:cNvSpPr>
          <p:nvPr/>
        </p:nvSpPr>
        <p:spPr bwMode="auto">
          <a:xfrm>
            <a:off x="2286000" y="5181600"/>
            <a:ext cx="5334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07236" name="Text Box 5"/>
          <p:cNvSpPr txBox="1">
            <a:spLocks noChangeArrowheads="1"/>
          </p:cNvSpPr>
          <p:nvPr/>
        </p:nvSpPr>
        <p:spPr bwMode="auto">
          <a:xfrm>
            <a:off x="1676400" y="1600200"/>
            <a:ext cx="68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/>
              <a:t>$</a:t>
            </a:r>
          </a:p>
        </p:txBody>
      </p:sp>
      <p:sp>
        <p:nvSpPr>
          <p:cNvPr id="607237" name="Text Box 6"/>
          <p:cNvSpPr txBox="1">
            <a:spLocks noChangeArrowheads="1"/>
          </p:cNvSpPr>
          <p:nvPr/>
        </p:nvSpPr>
        <p:spPr bwMode="auto">
          <a:xfrm>
            <a:off x="6172200" y="5334000"/>
            <a:ext cx="25908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/>
              <a:t>Investment in Current Assets ($)</a:t>
            </a:r>
          </a:p>
        </p:txBody>
      </p:sp>
      <p:grpSp>
        <p:nvGrpSpPr>
          <p:cNvPr id="567303" name="Group 7"/>
          <p:cNvGrpSpPr>
            <a:grpSpLocks/>
          </p:cNvGrpSpPr>
          <p:nvPr/>
        </p:nvGrpSpPr>
        <p:grpSpPr bwMode="auto">
          <a:xfrm>
            <a:off x="2392363" y="2209800"/>
            <a:ext cx="5913437" cy="2514600"/>
            <a:chOff x="1507" y="1392"/>
            <a:chExt cx="3725" cy="1584"/>
          </a:xfrm>
        </p:grpSpPr>
        <p:sp>
          <p:nvSpPr>
            <p:cNvPr id="567304" name="Arc 8"/>
            <p:cNvSpPr>
              <a:spLocks/>
            </p:cNvSpPr>
            <p:nvPr/>
          </p:nvSpPr>
          <p:spPr bwMode="auto">
            <a:xfrm>
              <a:off x="1507" y="1392"/>
              <a:ext cx="2574" cy="1439"/>
            </a:xfrm>
            <a:custGeom>
              <a:avLst/>
              <a:gdLst>
                <a:gd name="G0" fmla="+- 21009 0 0"/>
                <a:gd name="G1" fmla="+- 0 0 0"/>
                <a:gd name="G2" fmla="+- 21600 0 0"/>
                <a:gd name="T0" fmla="*/ 20049 w 21009"/>
                <a:gd name="T1" fmla="*/ 21579 h 21579"/>
                <a:gd name="T2" fmla="*/ 0 w 21009"/>
                <a:gd name="T3" fmla="*/ 5018 h 21579"/>
                <a:gd name="T4" fmla="*/ 21009 w 21009"/>
                <a:gd name="T5" fmla="*/ 0 h 21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009" h="21579" fill="none" extrusionOk="0">
                  <a:moveTo>
                    <a:pt x="20049" y="21578"/>
                  </a:moveTo>
                  <a:cubicBezTo>
                    <a:pt x="10419" y="21150"/>
                    <a:pt x="2239" y="14393"/>
                    <a:pt x="-1" y="5018"/>
                  </a:cubicBezTo>
                </a:path>
                <a:path w="21009" h="21579" stroke="0" extrusionOk="0">
                  <a:moveTo>
                    <a:pt x="20049" y="21578"/>
                  </a:moveTo>
                  <a:cubicBezTo>
                    <a:pt x="10419" y="21150"/>
                    <a:pt x="2239" y="14393"/>
                    <a:pt x="-1" y="5018"/>
                  </a:cubicBezTo>
                  <a:lnTo>
                    <a:pt x="21009" y="0"/>
                  </a:lnTo>
                  <a:close/>
                </a:path>
              </a:pathLst>
            </a:custGeom>
            <a:noFill/>
            <a:ln w="38100">
              <a:solidFill>
                <a:schemeClr val="bg2">
                  <a:lumMod val="5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567305" name="Text Box 9"/>
            <p:cNvSpPr txBox="1">
              <a:spLocks noChangeArrowheads="1"/>
            </p:cNvSpPr>
            <p:nvPr/>
          </p:nvSpPr>
          <p:spPr bwMode="auto">
            <a:xfrm>
              <a:off x="3936" y="2688"/>
              <a:ext cx="129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 sz="2400" dirty="0">
                  <a:solidFill>
                    <a:schemeClr val="bg2">
                      <a:lumMod val="50000"/>
                    </a:schemeClr>
                  </a:solidFill>
                </a:rPr>
                <a:t>Shortage costs</a:t>
              </a:r>
            </a:p>
          </p:txBody>
        </p:sp>
      </p:grpSp>
      <p:sp>
        <p:nvSpPr>
          <p:cNvPr id="567306" name="Line 10"/>
          <p:cNvSpPr>
            <a:spLocks noChangeShapeType="1"/>
          </p:cNvSpPr>
          <p:nvPr/>
        </p:nvSpPr>
        <p:spPr bwMode="auto">
          <a:xfrm flipV="1">
            <a:off x="2286000" y="1905000"/>
            <a:ext cx="4876800" cy="3276600"/>
          </a:xfrm>
          <a:prstGeom prst="line">
            <a:avLst/>
          </a:prstGeom>
          <a:noFill/>
          <a:ln w="38100">
            <a:solidFill>
              <a:srgbClr val="0066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67307" name="Text Box 11"/>
          <p:cNvSpPr txBox="1">
            <a:spLocks noChangeArrowheads="1"/>
          </p:cNvSpPr>
          <p:nvPr/>
        </p:nvSpPr>
        <p:spPr bwMode="auto">
          <a:xfrm>
            <a:off x="6324600" y="2286000"/>
            <a:ext cx="2438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>
                <a:solidFill>
                  <a:srgbClr val="006600"/>
                </a:solidFill>
              </a:rPr>
              <a:t>Carrying costs</a:t>
            </a:r>
          </a:p>
        </p:txBody>
      </p:sp>
      <p:sp>
        <p:nvSpPr>
          <p:cNvPr id="567308" name="Arc 12"/>
          <p:cNvSpPr>
            <a:spLocks/>
          </p:cNvSpPr>
          <p:nvPr/>
        </p:nvSpPr>
        <p:spPr bwMode="auto">
          <a:xfrm>
            <a:off x="2432050" y="1600200"/>
            <a:ext cx="3359150" cy="1392238"/>
          </a:xfrm>
          <a:custGeom>
            <a:avLst/>
            <a:gdLst>
              <a:gd name="T0" fmla="*/ 3359150 w 32049"/>
              <a:gd name="T1" fmla="*/ 808529 h 21600"/>
              <a:gd name="T2" fmla="*/ 0 w 32049"/>
              <a:gd name="T3" fmla="*/ 1033994 h 21600"/>
              <a:gd name="T4" fmla="*/ 1516014 w 32049"/>
              <a:gd name="T5" fmla="*/ 0 h 21600"/>
              <a:gd name="T6" fmla="*/ 0 60000 65536"/>
              <a:gd name="T7" fmla="*/ 0 60000 65536"/>
              <a:gd name="T8" fmla="*/ 0 60000 65536"/>
              <a:gd name="T9" fmla="*/ 0 w 32049"/>
              <a:gd name="T10" fmla="*/ 0 h 21600"/>
              <a:gd name="T11" fmla="*/ 32049 w 32049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2049" h="21600" fill="none" extrusionOk="0">
                <a:moveTo>
                  <a:pt x="32048" y="12543"/>
                </a:moveTo>
                <a:cubicBezTo>
                  <a:pt x="27994" y="18226"/>
                  <a:pt x="21444" y="21599"/>
                  <a:pt x="14464" y="21600"/>
                </a:cubicBezTo>
                <a:cubicBezTo>
                  <a:pt x="9121" y="21600"/>
                  <a:pt x="3967" y="19619"/>
                  <a:pt x="-1" y="16042"/>
                </a:cubicBezTo>
              </a:path>
              <a:path w="32049" h="21600" stroke="0" extrusionOk="0">
                <a:moveTo>
                  <a:pt x="32048" y="12543"/>
                </a:moveTo>
                <a:cubicBezTo>
                  <a:pt x="27994" y="18226"/>
                  <a:pt x="21444" y="21599"/>
                  <a:pt x="14464" y="21600"/>
                </a:cubicBezTo>
                <a:cubicBezTo>
                  <a:pt x="9121" y="21600"/>
                  <a:pt x="3967" y="19619"/>
                  <a:pt x="-1" y="16042"/>
                </a:cubicBezTo>
                <a:lnTo>
                  <a:pt x="14464" y="0"/>
                </a:lnTo>
                <a:close/>
              </a:path>
            </a:pathLst>
          </a:custGeom>
          <a:noFill/>
          <a:ln w="38100">
            <a:solidFill>
              <a:srgbClr val="CC33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67309" name="Text Box 13"/>
          <p:cNvSpPr txBox="1">
            <a:spLocks noChangeArrowheads="1"/>
          </p:cNvSpPr>
          <p:nvPr/>
        </p:nvSpPr>
        <p:spPr bwMode="auto">
          <a:xfrm>
            <a:off x="5257800" y="1524000"/>
            <a:ext cx="39624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>
                <a:solidFill>
                  <a:srgbClr val="CC3300"/>
                </a:solidFill>
              </a:rPr>
              <a:t>Total costs of holding current assets.</a:t>
            </a:r>
          </a:p>
        </p:txBody>
      </p:sp>
      <p:grpSp>
        <p:nvGrpSpPr>
          <p:cNvPr id="567310" name="Group 14"/>
          <p:cNvGrpSpPr>
            <a:grpSpLocks/>
          </p:cNvGrpSpPr>
          <p:nvPr/>
        </p:nvGrpSpPr>
        <p:grpSpPr bwMode="auto">
          <a:xfrm>
            <a:off x="3429000" y="2971800"/>
            <a:ext cx="1143000" cy="2819400"/>
            <a:chOff x="2160" y="1872"/>
            <a:chExt cx="720" cy="1776"/>
          </a:xfrm>
        </p:grpSpPr>
        <p:sp>
          <p:nvSpPr>
            <p:cNvPr id="607247" name="Line 15"/>
            <p:cNvSpPr>
              <a:spLocks noChangeShapeType="1"/>
            </p:cNvSpPr>
            <p:nvPr/>
          </p:nvSpPr>
          <p:spPr bwMode="auto">
            <a:xfrm flipV="1">
              <a:off x="2496" y="1872"/>
              <a:ext cx="0" cy="1488"/>
            </a:xfrm>
            <a:prstGeom prst="line">
              <a:avLst/>
            </a:prstGeom>
            <a:noFill/>
            <a:ln w="28575" cap="rnd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07248" name="Text Box 16"/>
            <p:cNvSpPr txBox="1">
              <a:spLocks noChangeArrowheads="1"/>
            </p:cNvSpPr>
            <p:nvPr/>
          </p:nvSpPr>
          <p:spPr bwMode="auto">
            <a:xfrm>
              <a:off x="2160" y="3360"/>
              <a:ext cx="72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2400"/>
                <a:t>CA*</a:t>
              </a:r>
            </a:p>
          </p:txBody>
        </p:sp>
      </p:grpSp>
      <p:grpSp>
        <p:nvGrpSpPr>
          <p:cNvPr id="567313" name="Group 17"/>
          <p:cNvGrpSpPr>
            <a:grpSpLocks/>
          </p:cNvGrpSpPr>
          <p:nvPr/>
        </p:nvGrpSpPr>
        <p:grpSpPr bwMode="auto">
          <a:xfrm>
            <a:off x="2590800" y="1676400"/>
            <a:ext cx="1447800" cy="1143000"/>
            <a:chOff x="1632" y="1056"/>
            <a:chExt cx="912" cy="720"/>
          </a:xfrm>
        </p:grpSpPr>
        <p:sp>
          <p:nvSpPr>
            <p:cNvPr id="607245" name="Text Box 18"/>
            <p:cNvSpPr txBox="1">
              <a:spLocks noChangeArrowheads="1"/>
            </p:cNvSpPr>
            <p:nvPr/>
          </p:nvSpPr>
          <p:spPr bwMode="auto">
            <a:xfrm>
              <a:off x="1632" y="1056"/>
              <a:ext cx="912" cy="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/>
                <a:t>Minimum point</a:t>
              </a:r>
            </a:p>
          </p:txBody>
        </p:sp>
        <p:sp>
          <p:nvSpPr>
            <p:cNvPr id="607246" name="Arc 19"/>
            <p:cNvSpPr>
              <a:spLocks/>
            </p:cNvSpPr>
            <p:nvPr/>
          </p:nvSpPr>
          <p:spPr bwMode="auto">
            <a:xfrm>
              <a:off x="2160" y="1392"/>
              <a:ext cx="336" cy="384"/>
            </a:xfrm>
            <a:custGeom>
              <a:avLst/>
              <a:gdLst>
                <a:gd name="T0" fmla="*/ 0 w 21600"/>
                <a:gd name="T1" fmla="*/ 0 h 21600"/>
                <a:gd name="T2" fmla="*/ 336 w 21600"/>
                <a:gd name="T3" fmla="*/ 384 h 21600"/>
                <a:gd name="T4" fmla="*/ 0 w 21600"/>
                <a:gd name="T5" fmla="*/ 384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7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67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7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67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7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7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567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7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7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567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7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567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7306" grpId="0" animBg="1"/>
      <p:bldP spid="567307" grpId="0" autoUpdateAnimBg="0"/>
      <p:bldP spid="567308" grpId="0" animBg="1"/>
      <p:bldP spid="567309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8257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164512" cy="1206500"/>
          </a:xfrm>
        </p:spPr>
        <p:txBody>
          <a:bodyPr/>
          <a:lstStyle/>
          <a:p>
            <a:r>
              <a:rPr lang="en-US" sz="3200" smtClean="0"/>
              <a:t>Appropriate Flexible Policy (Figure 27.4)	</a:t>
            </a:r>
            <a:r>
              <a:rPr lang="en-US" sz="1600" i="1" smtClean="0"/>
              <a:t>LO27.4</a:t>
            </a:r>
            <a:endParaRPr lang="en-US" sz="3200" smtClean="0"/>
          </a:p>
        </p:txBody>
      </p:sp>
      <p:sp>
        <p:nvSpPr>
          <p:cNvPr id="608258" name="Line 3"/>
          <p:cNvSpPr>
            <a:spLocks noChangeShapeType="1"/>
          </p:cNvSpPr>
          <p:nvPr/>
        </p:nvSpPr>
        <p:spPr bwMode="auto">
          <a:xfrm flipV="1">
            <a:off x="2286000" y="1752600"/>
            <a:ext cx="0" cy="3429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08259" name="Line 4"/>
          <p:cNvSpPr>
            <a:spLocks noChangeShapeType="1"/>
          </p:cNvSpPr>
          <p:nvPr/>
        </p:nvSpPr>
        <p:spPr bwMode="auto">
          <a:xfrm>
            <a:off x="2286000" y="5181600"/>
            <a:ext cx="5334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08260" name="Text Box 5"/>
          <p:cNvSpPr txBox="1">
            <a:spLocks noChangeArrowheads="1"/>
          </p:cNvSpPr>
          <p:nvPr/>
        </p:nvSpPr>
        <p:spPr bwMode="auto">
          <a:xfrm>
            <a:off x="1676400" y="1600200"/>
            <a:ext cx="68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/>
              <a:t>$</a:t>
            </a:r>
          </a:p>
        </p:txBody>
      </p:sp>
      <p:sp>
        <p:nvSpPr>
          <p:cNvPr id="608261" name="Text Box 6"/>
          <p:cNvSpPr txBox="1">
            <a:spLocks noChangeArrowheads="1"/>
          </p:cNvSpPr>
          <p:nvPr/>
        </p:nvSpPr>
        <p:spPr bwMode="auto">
          <a:xfrm>
            <a:off x="6172200" y="5334000"/>
            <a:ext cx="25908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/>
              <a:t>Investment in Current Assets ($)</a:t>
            </a:r>
          </a:p>
        </p:txBody>
      </p:sp>
      <p:grpSp>
        <p:nvGrpSpPr>
          <p:cNvPr id="568327" name="Group 7"/>
          <p:cNvGrpSpPr>
            <a:grpSpLocks/>
          </p:cNvGrpSpPr>
          <p:nvPr/>
        </p:nvGrpSpPr>
        <p:grpSpPr bwMode="auto">
          <a:xfrm>
            <a:off x="2392363" y="2209800"/>
            <a:ext cx="5913437" cy="2514600"/>
            <a:chOff x="1507" y="1392"/>
            <a:chExt cx="3725" cy="1584"/>
          </a:xfrm>
        </p:grpSpPr>
        <p:sp>
          <p:nvSpPr>
            <p:cNvPr id="568328" name="Arc 8"/>
            <p:cNvSpPr>
              <a:spLocks/>
            </p:cNvSpPr>
            <p:nvPr/>
          </p:nvSpPr>
          <p:spPr bwMode="auto">
            <a:xfrm>
              <a:off x="1507" y="1392"/>
              <a:ext cx="2574" cy="1439"/>
            </a:xfrm>
            <a:custGeom>
              <a:avLst/>
              <a:gdLst>
                <a:gd name="G0" fmla="+- 21009 0 0"/>
                <a:gd name="G1" fmla="+- 0 0 0"/>
                <a:gd name="G2" fmla="+- 21600 0 0"/>
                <a:gd name="T0" fmla="*/ 20049 w 21009"/>
                <a:gd name="T1" fmla="*/ 21579 h 21579"/>
                <a:gd name="T2" fmla="*/ 0 w 21009"/>
                <a:gd name="T3" fmla="*/ 5018 h 21579"/>
                <a:gd name="T4" fmla="*/ 21009 w 21009"/>
                <a:gd name="T5" fmla="*/ 0 h 21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009" h="21579" fill="none" extrusionOk="0">
                  <a:moveTo>
                    <a:pt x="20049" y="21578"/>
                  </a:moveTo>
                  <a:cubicBezTo>
                    <a:pt x="10419" y="21150"/>
                    <a:pt x="2239" y="14393"/>
                    <a:pt x="-1" y="5018"/>
                  </a:cubicBezTo>
                </a:path>
                <a:path w="21009" h="21579" stroke="0" extrusionOk="0">
                  <a:moveTo>
                    <a:pt x="20049" y="21578"/>
                  </a:moveTo>
                  <a:cubicBezTo>
                    <a:pt x="10419" y="21150"/>
                    <a:pt x="2239" y="14393"/>
                    <a:pt x="-1" y="5018"/>
                  </a:cubicBezTo>
                  <a:lnTo>
                    <a:pt x="21009" y="0"/>
                  </a:lnTo>
                  <a:close/>
                </a:path>
              </a:pathLst>
            </a:custGeom>
            <a:noFill/>
            <a:ln w="38100">
              <a:solidFill>
                <a:schemeClr val="bg2">
                  <a:lumMod val="5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568329" name="Text Box 9"/>
            <p:cNvSpPr txBox="1">
              <a:spLocks noChangeArrowheads="1"/>
            </p:cNvSpPr>
            <p:nvPr/>
          </p:nvSpPr>
          <p:spPr bwMode="auto">
            <a:xfrm>
              <a:off x="3936" y="2688"/>
              <a:ext cx="129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 sz="2400" dirty="0">
                  <a:solidFill>
                    <a:schemeClr val="bg2">
                      <a:lumMod val="50000"/>
                    </a:schemeClr>
                  </a:solidFill>
                </a:rPr>
                <a:t>Shortage costs</a:t>
              </a:r>
            </a:p>
          </p:txBody>
        </p:sp>
      </p:grpSp>
      <p:sp>
        <p:nvSpPr>
          <p:cNvPr id="568330" name="Text Box 10"/>
          <p:cNvSpPr txBox="1">
            <a:spLocks noChangeArrowheads="1"/>
          </p:cNvSpPr>
          <p:nvPr/>
        </p:nvSpPr>
        <p:spPr bwMode="auto">
          <a:xfrm>
            <a:off x="6324600" y="2286000"/>
            <a:ext cx="2438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>
                <a:solidFill>
                  <a:srgbClr val="006600"/>
                </a:solidFill>
              </a:rPr>
              <a:t>Carrying costs</a:t>
            </a:r>
          </a:p>
        </p:txBody>
      </p:sp>
      <p:sp>
        <p:nvSpPr>
          <p:cNvPr id="568331" name="Arc 11"/>
          <p:cNvSpPr>
            <a:spLocks/>
          </p:cNvSpPr>
          <p:nvPr/>
        </p:nvSpPr>
        <p:spPr bwMode="auto">
          <a:xfrm>
            <a:off x="3651250" y="2265363"/>
            <a:ext cx="3359150" cy="1392237"/>
          </a:xfrm>
          <a:custGeom>
            <a:avLst/>
            <a:gdLst>
              <a:gd name="T0" fmla="*/ 3359150 w 32049"/>
              <a:gd name="T1" fmla="*/ 808529 h 21600"/>
              <a:gd name="T2" fmla="*/ 0 w 32049"/>
              <a:gd name="T3" fmla="*/ 1033994 h 21600"/>
              <a:gd name="T4" fmla="*/ 1516014 w 32049"/>
              <a:gd name="T5" fmla="*/ 0 h 21600"/>
              <a:gd name="T6" fmla="*/ 0 60000 65536"/>
              <a:gd name="T7" fmla="*/ 0 60000 65536"/>
              <a:gd name="T8" fmla="*/ 0 60000 65536"/>
              <a:gd name="T9" fmla="*/ 0 w 32049"/>
              <a:gd name="T10" fmla="*/ 0 h 21600"/>
              <a:gd name="T11" fmla="*/ 32049 w 32049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2049" h="21600" fill="none" extrusionOk="0">
                <a:moveTo>
                  <a:pt x="32048" y="12543"/>
                </a:moveTo>
                <a:cubicBezTo>
                  <a:pt x="27994" y="18226"/>
                  <a:pt x="21444" y="21599"/>
                  <a:pt x="14464" y="21600"/>
                </a:cubicBezTo>
                <a:cubicBezTo>
                  <a:pt x="9121" y="21600"/>
                  <a:pt x="3967" y="19619"/>
                  <a:pt x="-1" y="16042"/>
                </a:cubicBezTo>
              </a:path>
              <a:path w="32049" h="21600" stroke="0" extrusionOk="0">
                <a:moveTo>
                  <a:pt x="32048" y="12543"/>
                </a:moveTo>
                <a:cubicBezTo>
                  <a:pt x="27994" y="18226"/>
                  <a:pt x="21444" y="21599"/>
                  <a:pt x="14464" y="21600"/>
                </a:cubicBezTo>
                <a:cubicBezTo>
                  <a:pt x="9121" y="21600"/>
                  <a:pt x="3967" y="19619"/>
                  <a:pt x="-1" y="16042"/>
                </a:cubicBezTo>
                <a:lnTo>
                  <a:pt x="14464" y="0"/>
                </a:lnTo>
                <a:close/>
              </a:path>
            </a:pathLst>
          </a:custGeom>
          <a:noFill/>
          <a:ln w="38100">
            <a:solidFill>
              <a:srgbClr val="CC33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68332" name="Text Box 12"/>
          <p:cNvSpPr txBox="1">
            <a:spLocks noChangeArrowheads="1"/>
          </p:cNvSpPr>
          <p:nvPr/>
        </p:nvSpPr>
        <p:spPr bwMode="auto">
          <a:xfrm>
            <a:off x="5257800" y="1524000"/>
            <a:ext cx="39624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>
                <a:solidFill>
                  <a:srgbClr val="CC3300"/>
                </a:solidFill>
              </a:rPr>
              <a:t>Total costs of holding current assets.</a:t>
            </a:r>
          </a:p>
        </p:txBody>
      </p:sp>
      <p:grpSp>
        <p:nvGrpSpPr>
          <p:cNvPr id="568333" name="Group 13"/>
          <p:cNvGrpSpPr>
            <a:grpSpLocks/>
          </p:cNvGrpSpPr>
          <p:nvPr/>
        </p:nvGrpSpPr>
        <p:grpSpPr bwMode="auto">
          <a:xfrm>
            <a:off x="4800600" y="3657600"/>
            <a:ext cx="1143000" cy="2244725"/>
            <a:chOff x="2160" y="1872"/>
            <a:chExt cx="720" cy="1869"/>
          </a:xfrm>
        </p:grpSpPr>
        <p:sp>
          <p:nvSpPr>
            <p:cNvPr id="608271" name="Line 14"/>
            <p:cNvSpPr>
              <a:spLocks noChangeShapeType="1"/>
            </p:cNvSpPr>
            <p:nvPr/>
          </p:nvSpPr>
          <p:spPr bwMode="auto">
            <a:xfrm flipV="1">
              <a:off x="2496" y="1872"/>
              <a:ext cx="0" cy="1488"/>
            </a:xfrm>
            <a:prstGeom prst="line">
              <a:avLst/>
            </a:prstGeom>
            <a:noFill/>
            <a:ln w="28575" cap="rnd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08272" name="Text Box 15"/>
            <p:cNvSpPr txBox="1">
              <a:spLocks noChangeArrowheads="1"/>
            </p:cNvSpPr>
            <p:nvPr/>
          </p:nvSpPr>
          <p:spPr bwMode="auto">
            <a:xfrm>
              <a:off x="2160" y="3360"/>
              <a:ext cx="720" cy="3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2400"/>
                <a:t>CA*</a:t>
              </a:r>
            </a:p>
          </p:txBody>
        </p:sp>
      </p:grpSp>
      <p:grpSp>
        <p:nvGrpSpPr>
          <p:cNvPr id="568336" name="Group 16"/>
          <p:cNvGrpSpPr>
            <a:grpSpLocks/>
          </p:cNvGrpSpPr>
          <p:nvPr/>
        </p:nvGrpSpPr>
        <p:grpSpPr bwMode="auto">
          <a:xfrm>
            <a:off x="3962400" y="2438400"/>
            <a:ext cx="1447800" cy="1143000"/>
            <a:chOff x="1632" y="1056"/>
            <a:chExt cx="912" cy="720"/>
          </a:xfrm>
        </p:grpSpPr>
        <p:sp>
          <p:nvSpPr>
            <p:cNvPr id="608269" name="Text Box 17"/>
            <p:cNvSpPr txBox="1">
              <a:spLocks noChangeArrowheads="1"/>
            </p:cNvSpPr>
            <p:nvPr/>
          </p:nvSpPr>
          <p:spPr bwMode="auto">
            <a:xfrm>
              <a:off x="1632" y="1056"/>
              <a:ext cx="912" cy="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/>
                <a:t>Minimum point</a:t>
              </a:r>
            </a:p>
          </p:txBody>
        </p:sp>
        <p:sp>
          <p:nvSpPr>
            <p:cNvPr id="608270" name="Arc 18"/>
            <p:cNvSpPr>
              <a:spLocks/>
            </p:cNvSpPr>
            <p:nvPr/>
          </p:nvSpPr>
          <p:spPr bwMode="auto">
            <a:xfrm>
              <a:off x="2160" y="1392"/>
              <a:ext cx="336" cy="384"/>
            </a:xfrm>
            <a:custGeom>
              <a:avLst/>
              <a:gdLst>
                <a:gd name="T0" fmla="*/ 0 w 21600"/>
                <a:gd name="T1" fmla="*/ 0 h 21600"/>
                <a:gd name="T2" fmla="*/ 336 w 21600"/>
                <a:gd name="T3" fmla="*/ 384 h 21600"/>
                <a:gd name="T4" fmla="*/ 0 w 21600"/>
                <a:gd name="T5" fmla="*/ 384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68339" name="Arc 19"/>
          <p:cNvSpPr>
            <a:spLocks/>
          </p:cNvSpPr>
          <p:nvPr/>
        </p:nvSpPr>
        <p:spPr bwMode="auto">
          <a:xfrm flipV="1">
            <a:off x="2286000" y="531813"/>
            <a:ext cx="4876800" cy="4564062"/>
          </a:xfrm>
          <a:custGeom>
            <a:avLst/>
            <a:gdLst>
              <a:gd name="T0" fmla="*/ 342162 w 18486"/>
              <a:gd name="T1" fmla="*/ 0 h 21561"/>
              <a:gd name="T2" fmla="*/ 4876800 w 18486"/>
              <a:gd name="T3" fmla="*/ 2198946 h 21561"/>
              <a:gd name="T4" fmla="*/ 0 w 18486"/>
              <a:gd name="T5" fmla="*/ 4564062 h 21561"/>
              <a:gd name="T6" fmla="*/ 0 60000 65536"/>
              <a:gd name="T7" fmla="*/ 0 60000 65536"/>
              <a:gd name="T8" fmla="*/ 0 60000 65536"/>
              <a:gd name="T9" fmla="*/ 0 w 18486"/>
              <a:gd name="T10" fmla="*/ 0 h 21561"/>
              <a:gd name="T11" fmla="*/ 18486 w 18486"/>
              <a:gd name="T12" fmla="*/ 21561 h 2156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8486" h="21561" fill="none" extrusionOk="0">
                <a:moveTo>
                  <a:pt x="1297" y="-1"/>
                </a:moveTo>
                <a:cubicBezTo>
                  <a:pt x="8385" y="426"/>
                  <a:pt x="14812" y="4310"/>
                  <a:pt x="18485" y="10388"/>
                </a:cubicBezTo>
              </a:path>
              <a:path w="18486" h="21561" stroke="0" extrusionOk="0">
                <a:moveTo>
                  <a:pt x="1297" y="-1"/>
                </a:moveTo>
                <a:cubicBezTo>
                  <a:pt x="8385" y="426"/>
                  <a:pt x="14812" y="4310"/>
                  <a:pt x="18485" y="10388"/>
                </a:cubicBezTo>
                <a:lnTo>
                  <a:pt x="0" y="21561"/>
                </a:lnTo>
                <a:close/>
              </a:path>
            </a:pathLst>
          </a:custGeom>
          <a:noFill/>
          <a:ln w="38100">
            <a:solidFill>
              <a:srgbClr val="0066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8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68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8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68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8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8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568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8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8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568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8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568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8330" grpId="0" autoUpdateAnimBg="0"/>
      <p:bldP spid="568331" grpId="0" animBg="1"/>
      <p:bldP spid="568332" grpId="0" autoUpdateAnimBg="0"/>
      <p:bldP spid="56833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9281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164512" cy="920750"/>
          </a:xfrm>
        </p:spPr>
        <p:txBody>
          <a:bodyPr/>
          <a:lstStyle/>
          <a:p>
            <a:r>
              <a:rPr lang="en-US" sz="3200" smtClean="0"/>
              <a:t>When a Restrictive Policy is Appropriate (Figure 27.4)						</a:t>
            </a:r>
            <a:r>
              <a:rPr lang="en-US" sz="1600" i="1" smtClean="0"/>
              <a:t>LO27.4</a:t>
            </a:r>
            <a:endParaRPr lang="en-US" sz="3200" smtClean="0"/>
          </a:p>
        </p:txBody>
      </p:sp>
      <p:sp>
        <p:nvSpPr>
          <p:cNvPr id="609282" name="Line 3"/>
          <p:cNvSpPr>
            <a:spLocks noChangeShapeType="1"/>
          </p:cNvSpPr>
          <p:nvPr/>
        </p:nvSpPr>
        <p:spPr bwMode="auto">
          <a:xfrm flipV="1">
            <a:off x="2286000" y="1752600"/>
            <a:ext cx="0" cy="3429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09283" name="Line 4"/>
          <p:cNvSpPr>
            <a:spLocks noChangeShapeType="1"/>
          </p:cNvSpPr>
          <p:nvPr/>
        </p:nvSpPr>
        <p:spPr bwMode="auto">
          <a:xfrm>
            <a:off x="2286000" y="5181600"/>
            <a:ext cx="5334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09284" name="Text Box 5"/>
          <p:cNvSpPr txBox="1">
            <a:spLocks noChangeArrowheads="1"/>
          </p:cNvSpPr>
          <p:nvPr/>
        </p:nvSpPr>
        <p:spPr bwMode="auto">
          <a:xfrm>
            <a:off x="1676400" y="1600200"/>
            <a:ext cx="68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/>
              <a:t>$</a:t>
            </a:r>
          </a:p>
        </p:txBody>
      </p:sp>
      <p:sp>
        <p:nvSpPr>
          <p:cNvPr id="609285" name="Text Box 6"/>
          <p:cNvSpPr txBox="1">
            <a:spLocks noChangeArrowheads="1"/>
          </p:cNvSpPr>
          <p:nvPr/>
        </p:nvSpPr>
        <p:spPr bwMode="auto">
          <a:xfrm>
            <a:off x="6172200" y="5334000"/>
            <a:ext cx="25908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/>
              <a:t>Investment in Current Assets ($)</a:t>
            </a:r>
          </a:p>
        </p:txBody>
      </p:sp>
      <p:grpSp>
        <p:nvGrpSpPr>
          <p:cNvPr id="569351" name="Group 7"/>
          <p:cNvGrpSpPr>
            <a:grpSpLocks/>
          </p:cNvGrpSpPr>
          <p:nvPr/>
        </p:nvGrpSpPr>
        <p:grpSpPr bwMode="auto">
          <a:xfrm>
            <a:off x="2392363" y="2209800"/>
            <a:ext cx="4008437" cy="2887663"/>
            <a:chOff x="1507" y="1392"/>
            <a:chExt cx="3725" cy="1819"/>
          </a:xfrm>
        </p:grpSpPr>
        <p:sp>
          <p:nvSpPr>
            <p:cNvPr id="569352" name="Arc 8"/>
            <p:cNvSpPr>
              <a:spLocks/>
            </p:cNvSpPr>
            <p:nvPr/>
          </p:nvSpPr>
          <p:spPr bwMode="auto">
            <a:xfrm>
              <a:off x="1507" y="1392"/>
              <a:ext cx="2574" cy="1439"/>
            </a:xfrm>
            <a:custGeom>
              <a:avLst/>
              <a:gdLst>
                <a:gd name="G0" fmla="+- 21009 0 0"/>
                <a:gd name="G1" fmla="+- 0 0 0"/>
                <a:gd name="G2" fmla="+- 21600 0 0"/>
                <a:gd name="T0" fmla="*/ 20049 w 21009"/>
                <a:gd name="T1" fmla="*/ 21579 h 21579"/>
                <a:gd name="T2" fmla="*/ 0 w 21009"/>
                <a:gd name="T3" fmla="*/ 5018 h 21579"/>
                <a:gd name="T4" fmla="*/ 21009 w 21009"/>
                <a:gd name="T5" fmla="*/ 0 h 21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009" h="21579" fill="none" extrusionOk="0">
                  <a:moveTo>
                    <a:pt x="20049" y="21578"/>
                  </a:moveTo>
                  <a:cubicBezTo>
                    <a:pt x="10419" y="21150"/>
                    <a:pt x="2239" y="14393"/>
                    <a:pt x="-1" y="5018"/>
                  </a:cubicBezTo>
                </a:path>
                <a:path w="21009" h="21579" stroke="0" extrusionOk="0">
                  <a:moveTo>
                    <a:pt x="20049" y="21578"/>
                  </a:moveTo>
                  <a:cubicBezTo>
                    <a:pt x="10419" y="21150"/>
                    <a:pt x="2239" y="14393"/>
                    <a:pt x="-1" y="5018"/>
                  </a:cubicBezTo>
                  <a:lnTo>
                    <a:pt x="21009" y="0"/>
                  </a:lnTo>
                  <a:close/>
                </a:path>
              </a:pathLst>
            </a:custGeom>
            <a:noFill/>
            <a:ln w="38100">
              <a:solidFill>
                <a:schemeClr val="bg2">
                  <a:lumMod val="5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569353" name="Text Box 9"/>
            <p:cNvSpPr txBox="1">
              <a:spLocks noChangeArrowheads="1"/>
            </p:cNvSpPr>
            <p:nvPr/>
          </p:nvSpPr>
          <p:spPr bwMode="auto">
            <a:xfrm>
              <a:off x="3937" y="2688"/>
              <a:ext cx="1295" cy="5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 sz="2400" dirty="0">
                  <a:solidFill>
                    <a:schemeClr val="bg2">
                      <a:lumMod val="50000"/>
                    </a:schemeClr>
                  </a:solidFill>
                </a:rPr>
                <a:t>Shortage costs</a:t>
              </a:r>
            </a:p>
          </p:txBody>
        </p:sp>
      </p:grpSp>
      <p:sp>
        <p:nvSpPr>
          <p:cNvPr id="569354" name="Text Box 10"/>
          <p:cNvSpPr txBox="1">
            <a:spLocks noChangeArrowheads="1"/>
          </p:cNvSpPr>
          <p:nvPr/>
        </p:nvSpPr>
        <p:spPr bwMode="auto">
          <a:xfrm>
            <a:off x="4876800" y="2743200"/>
            <a:ext cx="2438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>
                <a:solidFill>
                  <a:srgbClr val="006600"/>
                </a:solidFill>
              </a:rPr>
              <a:t>Carrying costs</a:t>
            </a:r>
          </a:p>
        </p:txBody>
      </p:sp>
      <p:sp>
        <p:nvSpPr>
          <p:cNvPr id="569355" name="Arc 11"/>
          <p:cNvSpPr>
            <a:spLocks/>
          </p:cNvSpPr>
          <p:nvPr/>
        </p:nvSpPr>
        <p:spPr bwMode="auto">
          <a:xfrm>
            <a:off x="2438400" y="1447800"/>
            <a:ext cx="2365375" cy="1392238"/>
          </a:xfrm>
          <a:custGeom>
            <a:avLst/>
            <a:gdLst>
              <a:gd name="T0" fmla="*/ 2365375 w 41907"/>
              <a:gd name="T1" fmla="*/ 469816 h 21600"/>
              <a:gd name="T2" fmla="*/ 0 w 41907"/>
              <a:gd name="T3" fmla="*/ 67743 h 21600"/>
              <a:gd name="T4" fmla="*/ 1217711 w 41907"/>
              <a:gd name="T5" fmla="*/ 0 h 21600"/>
              <a:gd name="T6" fmla="*/ 0 60000 65536"/>
              <a:gd name="T7" fmla="*/ 0 60000 65536"/>
              <a:gd name="T8" fmla="*/ 0 60000 65536"/>
              <a:gd name="T9" fmla="*/ 0 w 41907"/>
              <a:gd name="T10" fmla="*/ 0 h 21600"/>
              <a:gd name="T11" fmla="*/ 41907 w 41907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1907" h="21600" fill="none" extrusionOk="0">
                <a:moveTo>
                  <a:pt x="41906" y="7288"/>
                </a:moveTo>
                <a:cubicBezTo>
                  <a:pt x="38829" y="15873"/>
                  <a:pt x="30693" y="21599"/>
                  <a:pt x="21574" y="21600"/>
                </a:cubicBezTo>
                <a:cubicBezTo>
                  <a:pt x="10053" y="21600"/>
                  <a:pt x="560" y="12558"/>
                  <a:pt x="-1" y="1051"/>
                </a:cubicBezTo>
              </a:path>
              <a:path w="41907" h="21600" stroke="0" extrusionOk="0">
                <a:moveTo>
                  <a:pt x="41906" y="7288"/>
                </a:moveTo>
                <a:cubicBezTo>
                  <a:pt x="38829" y="15873"/>
                  <a:pt x="30693" y="21599"/>
                  <a:pt x="21574" y="21600"/>
                </a:cubicBezTo>
                <a:cubicBezTo>
                  <a:pt x="10053" y="21600"/>
                  <a:pt x="560" y="12558"/>
                  <a:pt x="-1" y="1051"/>
                </a:cubicBezTo>
                <a:lnTo>
                  <a:pt x="21574" y="0"/>
                </a:lnTo>
                <a:close/>
              </a:path>
            </a:pathLst>
          </a:custGeom>
          <a:noFill/>
          <a:ln w="38100">
            <a:solidFill>
              <a:srgbClr val="CC33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69356" name="Text Box 12"/>
          <p:cNvSpPr txBox="1">
            <a:spLocks noChangeArrowheads="1"/>
          </p:cNvSpPr>
          <p:nvPr/>
        </p:nvSpPr>
        <p:spPr bwMode="auto">
          <a:xfrm>
            <a:off x="4495800" y="1524000"/>
            <a:ext cx="518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>
                <a:solidFill>
                  <a:srgbClr val="CC3300"/>
                </a:solidFill>
              </a:rPr>
              <a:t>Total costs of holding current assets.</a:t>
            </a:r>
          </a:p>
        </p:txBody>
      </p:sp>
      <p:grpSp>
        <p:nvGrpSpPr>
          <p:cNvPr id="569357" name="Group 13"/>
          <p:cNvGrpSpPr>
            <a:grpSpLocks/>
          </p:cNvGrpSpPr>
          <p:nvPr/>
        </p:nvGrpSpPr>
        <p:grpSpPr bwMode="auto">
          <a:xfrm>
            <a:off x="3124200" y="2895600"/>
            <a:ext cx="1143000" cy="2819400"/>
            <a:chOff x="2160" y="1872"/>
            <a:chExt cx="720" cy="1776"/>
          </a:xfrm>
        </p:grpSpPr>
        <p:sp>
          <p:nvSpPr>
            <p:cNvPr id="609295" name="Line 14"/>
            <p:cNvSpPr>
              <a:spLocks noChangeShapeType="1"/>
            </p:cNvSpPr>
            <p:nvPr/>
          </p:nvSpPr>
          <p:spPr bwMode="auto">
            <a:xfrm flipV="1">
              <a:off x="2496" y="1872"/>
              <a:ext cx="0" cy="1488"/>
            </a:xfrm>
            <a:prstGeom prst="line">
              <a:avLst/>
            </a:prstGeom>
            <a:noFill/>
            <a:ln w="28575" cap="rnd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09296" name="Text Box 15"/>
            <p:cNvSpPr txBox="1">
              <a:spLocks noChangeArrowheads="1"/>
            </p:cNvSpPr>
            <p:nvPr/>
          </p:nvSpPr>
          <p:spPr bwMode="auto">
            <a:xfrm>
              <a:off x="2160" y="3360"/>
              <a:ext cx="72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2400"/>
                <a:t>CA*</a:t>
              </a:r>
            </a:p>
          </p:txBody>
        </p:sp>
      </p:grpSp>
      <p:sp>
        <p:nvSpPr>
          <p:cNvPr id="569360" name="Arc 16"/>
          <p:cNvSpPr>
            <a:spLocks/>
          </p:cNvSpPr>
          <p:nvPr/>
        </p:nvSpPr>
        <p:spPr bwMode="auto">
          <a:xfrm flipV="1">
            <a:off x="2057400" y="-1752600"/>
            <a:ext cx="2895600" cy="6324600"/>
          </a:xfrm>
          <a:custGeom>
            <a:avLst/>
            <a:gdLst>
              <a:gd name="T0" fmla="*/ 260986 w 14390"/>
              <a:gd name="T1" fmla="*/ 0 h 21561"/>
              <a:gd name="T2" fmla="*/ 2895600 w 14390"/>
              <a:gd name="T3" fmla="*/ 1599557 h 21561"/>
              <a:gd name="T4" fmla="*/ 0 w 14390"/>
              <a:gd name="T5" fmla="*/ 6324600 h 21561"/>
              <a:gd name="T6" fmla="*/ 0 60000 65536"/>
              <a:gd name="T7" fmla="*/ 0 60000 65536"/>
              <a:gd name="T8" fmla="*/ 0 60000 65536"/>
              <a:gd name="T9" fmla="*/ 0 w 14390"/>
              <a:gd name="T10" fmla="*/ 0 h 21561"/>
              <a:gd name="T11" fmla="*/ 14390 w 14390"/>
              <a:gd name="T12" fmla="*/ 21561 h 2156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4390" h="21561" fill="none" extrusionOk="0">
                <a:moveTo>
                  <a:pt x="1297" y="-1"/>
                </a:moveTo>
                <a:cubicBezTo>
                  <a:pt x="6150" y="291"/>
                  <a:pt x="10764" y="2213"/>
                  <a:pt x="14390" y="5452"/>
                </a:cubicBezTo>
              </a:path>
              <a:path w="14390" h="21561" stroke="0" extrusionOk="0">
                <a:moveTo>
                  <a:pt x="1297" y="-1"/>
                </a:moveTo>
                <a:cubicBezTo>
                  <a:pt x="6150" y="291"/>
                  <a:pt x="10764" y="2213"/>
                  <a:pt x="14390" y="5452"/>
                </a:cubicBezTo>
                <a:lnTo>
                  <a:pt x="0" y="21561"/>
                </a:lnTo>
                <a:close/>
              </a:path>
            </a:pathLst>
          </a:custGeom>
          <a:noFill/>
          <a:ln w="38100">
            <a:solidFill>
              <a:srgbClr val="0066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569361" name="Group 17"/>
          <p:cNvGrpSpPr>
            <a:grpSpLocks/>
          </p:cNvGrpSpPr>
          <p:nvPr/>
        </p:nvGrpSpPr>
        <p:grpSpPr bwMode="auto">
          <a:xfrm>
            <a:off x="2438400" y="1463675"/>
            <a:ext cx="1447800" cy="1281113"/>
            <a:chOff x="1536" y="922"/>
            <a:chExt cx="912" cy="807"/>
          </a:xfrm>
        </p:grpSpPr>
        <p:sp>
          <p:nvSpPr>
            <p:cNvPr id="609293" name="Text Box 18"/>
            <p:cNvSpPr txBox="1">
              <a:spLocks noChangeArrowheads="1"/>
            </p:cNvSpPr>
            <p:nvPr/>
          </p:nvSpPr>
          <p:spPr bwMode="auto">
            <a:xfrm>
              <a:off x="1536" y="922"/>
              <a:ext cx="912" cy="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>
                <a:spcBef>
                  <a:spcPct val="50000"/>
                </a:spcBef>
              </a:pPr>
              <a:r>
                <a:rPr lang="en-US" sz="2400"/>
                <a:t>Minimum point</a:t>
              </a:r>
            </a:p>
          </p:txBody>
        </p:sp>
        <p:sp>
          <p:nvSpPr>
            <p:cNvPr id="609294" name="Arc 19"/>
            <p:cNvSpPr>
              <a:spLocks/>
            </p:cNvSpPr>
            <p:nvPr/>
          </p:nvSpPr>
          <p:spPr bwMode="auto">
            <a:xfrm>
              <a:off x="1968" y="1417"/>
              <a:ext cx="336" cy="312"/>
            </a:xfrm>
            <a:custGeom>
              <a:avLst/>
              <a:gdLst>
                <a:gd name="T0" fmla="*/ 195 w 21600"/>
                <a:gd name="T1" fmla="*/ 0 h 17577"/>
                <a:gd name="T2" fmla="*/ 336 w 21600"/>
                <a:gd name="T3" fmla="*/ 312 h 17577"/>
                <a:gd name="T4" fmla="*/ 0 w 21600"/>
                <a:gd name="T5" fmla="*/ 312 h 17577"/>
                <a:gd name="T6" fmla="*/ 0 60000 65536"/>
                <a:gd name="T7" fmla="*/ 0 60000 65536"/>
                <a:gd name="T8" fmla="*/ 0 60000 65536"/>
                <a:gd name="T9" fmla="*/ 0 w 21600"/>
                <a:gd name="T10" fmla="*/ 0 h 17577"/>
                <a:gd name="T11" fmla="*/ 21600 w 21600"/>
                <a:gd name="T12" fmla="*/ 17577 h 1757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17577" fill="none" extrusionOk="0">
                  <a:moveTo>
                    <a:pt x="12554" y="-1"/>
                  </a:moveTo>
                  <a:cubicBezTo>
                    <a:pt x="18230" y="4054"/>
                    <a:pt x="21600" y="10600"/>
                    <a:pt x="21600" y="17577"/>
                  </a:cubicBezTo>
                </a:path>
                <a:path w="21600" h="17577" stroke="0" extrusionOk="0">
                  <a:moveTo>
                    <a:pt x="12554" y="-1"/>
                  </a:moveTo>
                  <a:cubicBezTo>
                    <a:pt x="18230" y="4054"/>
                    <a:pt x="21600" y="10600"/>
                    <a:pt x="21600" y="17577"/>
                  </a:cubicBezTo>
                  <a:lnTo>
                    <a:pt x="0" y="17577"/>
                  </a:lnTo>
                  <a:close/>
                </a:path>
              </a:pathLst>
            </a:cu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9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69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9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69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9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9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569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9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9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569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9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569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9354" grpId="0" autoUpdateAnimBg="0"/>
      <p:bldP spid="569355" grpId="0" animBg="1"/>
      <p:bldP spid="569356" grpId="0" autoUpdateAnimBg="0"/>
      <p:bldP spid="56936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0305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164512" cy="996950"/>
          </a:xfrm>
        </p:spPr>
        <p:txBody>
          <a:bodyPr/>
          <a:lstStyle/>
          <a:p>
            <a:pPr algn="just">
              <a:lnSpc>
                <a:spcPct val="85000"/>
              </a:lnSpc>
              <a:spcAft>
                <a:spcPts val="600"/>
              </a:spcAft>
            </a:pPr>
            <a:r>
              <a:rPr lang="en-US" smtClean="0"/>
              <a:t>Alternative Financing Policies for Current Assets							</a:t>
            </a:r>
            <a:r>
              <a:rPr lang="en-US" sz="1600" i="1" smtClean="0"/>
              <a:t>LO27.4</a:t>
            </a:r>
            <a:endParaRPr lang="en-US" smtClean="0"/>
          </a:p>
        </p:txBody>
      </p:sp>
      <p:sp>
        <p:nvSpPr>
          <p:cNvPr id="570371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447800"/>
            <a:ext cx="8001000" cy="5105400"/>
          </a:xfrm>
        </p:spPr>
        <p:txBody>
          <a:bodyPr/>
          <a:lstStyle/>
          <a:p>
            <a:pPr eaLnBrk="0" hangingPunct="0">
              <a:spcBef>
                <a:spcPct val="0"/>
              </a:spcBef>
            </a:pPr>
            <a:r>
              <a:rPr lang="en-US" sz="2800" smtClean="0"/>
              <a:t>A flexible short-term finance policy means low proportion of short-term debt relative to long-term financing.</a:t>
            </a:r>
          </a:p>
          <a:p>
            <a:r>
              <a:rPr lang="en-US" sz="2800" smtClean="0"/>
              <a:t>A restrictive short-term finance policy means high proportion of short-term debt relative to long-term financing.</a:t>
            </a:r>
          </a:p>
          <a:p>
            <a:pPr eaLnBrk="0" hangingPunct="0">
              <a:spcBef>
                <a:spcPct val="0"/>
              </a:spcBef>
            </a:pPr>
            <a:r>
              <a:rPr lang="en-US" sz="2800" smtClean="0"/>
              <a:t>In an ideal world, short-term assets are always financed with short-term debt and long-term assets are always financed with long-term debt.</a:t>
            </a:r>
          </a:p>
          <a:p>
            <a:pPr eaLnBrk="0" hangingPunct="0">
              <a:spcBef>
                <a:spcPct val="0"/>
              </a:spcBef>
            </a:pPr>
            <a:r>
              <a:rPr lang="en-US" sz="2800" smtClean="0"/>
              <a:t>In this world, net working capital is always zero.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0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70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70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0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70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70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0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70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70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0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70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70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0371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1329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164512" cy="920750"/>
          </a:xfrm>
        </p:spPr>
        <p:txBody>
          <a:bodyPr/>
          <a:lstStyle/>
          <a:p>
            <a:r>
              <a:rPr lang="en-US" sz="3200" smtClean="0"/>
              <a:t>Financing Policy for an Idealized Economy (Figure 27.5)						</a:t>
            </a:r>
            <a:r>
              <a:rPr lang="en-US" sz="1600" i="1" smtClean="0"/>
              <a:t>LO27.4</a:t>
            </a:r>
            <a:endParaRPr lang="en-US" sz="3200" smtClean="0"/>
          </a:p>
        </p:txBody>
      </p:sp>
      <p:sp>
        <p:nvSpPr>
          <p:cNvPr id="611330" name="Line 3"/>
          <p:cNvSpPr>
            <a:spLocks noChangeShapeType="1"/>
          </p:cNvSpPr>
          <p:nvPr/>
        </p:nvSpPr>
        <p:spPr bwMode="auto">
          <a:xfrm flipV="1">
            <a:off x="1524000" y="1447800"/>
            <a:ext cx="0" cy="3200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grpSp>
        <p:nvGrpSpPr>
          <p:cNvPr id="572420" name="Group 4"/>
          <p:cNvGrpSpPr>
            <a:grpSpLocks/>
          </p:cNvGrpSpPr>
          <p:nvPr/>
        </p:nvGrpSpPr>
        <p:grpSpPr bwMode="auto">
          <a:xfrm>
            <a:off x="6705600" y="1676400"/>
            <a:ext cx="2057400" cy="2971800"/>
            <a:chOff x="4224" y="1536"/>
            <a:chExt cx="1296" cy="1872"/>
          </a:xfrm>
        </p:grpSpPr>
        <p:sp>
          <p:nvSpPr>
            <p:cNvPr id="611358" name="AutoShape 5"/>
            <p:cNvSpPr>
              <a:spLocks/>
            </p:cNvSpPr>
            <p:nvPr/>
          </p:nvSpPr>
          <p:spPr bwMode="auto">
            <a:xfrm>
              <a:off x="4224" y="1536"/>
              <a:ext cx="192" cy="1872"/>
            </a:xfrm>
            <a:prstGeom prst="rightBrace">
              <a:avLst>
                <a:gd name="adj1" fmla="val 75563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11359" name="Text Box 6"/>
            <p:cNvSpPr txBox="1">
              <a:spLocks noChangeArrowheads="1"/>
            </p:cNvSpPr>
            <p:nvPr/>
          </p:nvSpPr>
          <p:spPr bwMode="auto">
            <a:xfrm>
              <a:off x="4464" y="2064"/>
              <a:ext cx="1056" cy="9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/>
                <a:t>Long-term debt plus common stock</a:t>
              </a:r>
            </a:p>
          </p:txBody>
        </p:sp>
      </p:grpSp>
      <p:sp>
        <p:nvSpPr>
          <p:cNvPr id="611332" name="Text Box 7"/>
          <p:cNvSpPr txBox="1">
            <a:spLocks noChangeArrowheads="1"/>
          </p:cNvSpPr>
          <p:nvPr/>
        </p:nvSpPr>
        <p:spPr bwMode="auto">
          <a:xfrm>
            <a:off x="1143000" y="16002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/>
              <a:t>$</a:t>
            </a:r>
          </a:p>
        </p:txBody>
      </p:sp>
      <p:grpSp>
        <p:nvGrpSpPr>
          <p:cNvPr id="611333" name="Group 8"/>
          <p:cNvGrpSpPr>
            <a:grpSpLocks/>
          </p:cNvGrpSpPr>
          <p:nvPr/>
        </p:nvGrpSpPr>
        <p:grpSpPr bwMode="auto">
          <a:xfrm>
            <a:off x="1371600" y="4419600"/>
            <a:ext cx="6934200" cy="914400"/>
            <a:chOff x="864" y="3264"/>
            <a:chExt cx="4368" cy="576"/>
          </a:xfrm>
        </p:grpSpPr>
        <p:sp>
          <p:nvSpPr>
            <p:cNvPr id="611350" name="Line 9"/>
            <p:cNvSpPr>
              <a:spLocks noChangeShapeType="1"/>
            </p:cNvSpPr>
            <p:nvPr/>
          </p:nvSpPr>
          <p:spPr bwMode="auto">
            <a:xfrm>
              <a:off x="960" y="3408"/>
              <a:ext cx="3648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11351" name="Text Box 10"/>
            <p:cNvSpPr txBox="1">
              <a:spLocks noChangeArrowheads="1"/>
            </p:cNvSpPr>
            <p:nvPr/>
          </p:nvSpPr>
          <p:spPr bwMode="auto">
            <a:xfrm>
              <a:off x="4416" y="3552"/>
              <a:ext cx="81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/>
                <a:t>Time</a:t>
              </a:r>
            </a:p>
          </p:txBody>
        </p:sp>
        <p:sp>
          <p:nvSpPr>
            <p:cNvPr id="611352" name="Text Box 11"/>
            <p:cNvSpPr txBox="1">
              <a:spLocks noChangeArrowheads="1"/>
            </p:cNvSpPr>
            <p:nvPr/>
          </p:nvSpPr>
          <p:spPr bwMode="auto">
            <a:xfrm>
              <a:off x="864" y="3504"/>
              <a:ext cx="350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/>
                <a:t>0	1	2	3	4	5</a:t>
              </a:r>
            </a:p>
          </p:txBody>
        </p:sp>
        <p:sp>
          <p:nvSpPr>
            <p:cNvPr id="611353" name="Line 12"/>
            <p:cNvSpPr>
              <a:spLocks noChangeShapeType="1"/>
            </p:cNvSpPr>
            <p:nvPr/>
          </p:nvSpPr>
          <p:spPr bwMode="auto">
            <a:xfrm flipV="1">
              <a:off x="1536" y="3264"/>
              <a:ext cx="0" cy="14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11354" name="Line 13"/>
            <p:cNvSpPr>
              <a:spLocks noChangeShapeType="1"/>
            </p:cNvSpPr>
            <p:nvPr/>
          </p:nvSpPr>
          <p:spPr bwMode="auto">
            <a:xfrm flipV="1">
              <a:off x="2112" y="3264"/>
              <a:ext cx="0" cy="14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11355" name="Line 14"/>
            <p:cNvSpPr>
              <a:spLocks noChangeShapeType="1"/>
            </p:cNvSpPr>
            <p:nvPr/>
          </p:nvSpPr>
          <p:spPr bwMode="auto">
            <a:xfrm flipV="1">
              <a:off x="2688" y="3264"/>
              <a:ext cx="0" cy="14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11356" name="Line 15"/>
            <p:cNvSpPr>
              <a:spLocks noChangeShapeType="1"/>
            </p:cNvSpPr>
            <p:nvPr/>
          </p:nvSpPr>
          <p:spPr bwMode="auto">
            <a:xfrm flipV="1">
              <a:off x="3264" y="3264"/>
              <a:ext cx="0" cy="14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11357" name="Line 16"/>
            <p:cNvSpPr>
              <a:spLocks noChangeShapeType="1"/>
            </p:cNvSpPr>
            <p:nvPr/>
          </p:nvSpPr>
          <p:spPr bwMode="auto">
            <a:xfrm flipV="1">
              <a:off x="3840" y="3264"/>
              <a:ext cx="0" cy="14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72433" name="Line 17"/>
          <p:cNvSpPr>
            <a:spLocks noChangeShapeType="1"/>
          </p:cNvSpPr>
          <p:nvPr/>
        </p:nvSpPr>
        <p:spPr bwMode="auto">
          <a:xfrm flipV="1">
            <a:off x="5181600" y="1447800"/>
            <a:ext cx="0" cy="914400"/>
          </a:xfrm>
          <a:prstGeom prst="line">
            <a:avLst/>
          </a:prstGeom>
          <a:noFill/>
          <a:ln w="38100">
            <a:solidFill>
              <a:schemeClr val="bg2">
                <a:lumMod val="50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72434" name="Line 18"/>
          <p:cNvSpPr>
            <a:spLocks noChangeShapeType="1"/>
          </p:cNvSpPr>
          <p:nvPr/>
        </p:nvSpPr>
        <p:spPr bwMode="auto">
          <a:xfrm>
            <a:off x="1524000" y="3276600"/>
            <a:ext cx="914400" cy="457200"/>
          </a:xfrm>
          <a:prstGeom prst="line">
            <a:avLst/>
          </a:prstGeom>
          <a:noFill/>
          <a:ln w="38100">
            <a:solidFill>
              <a:schemeClr val="bg2">
                <a:lumMod val="50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72435" name="Line 19"/>
          <p:cNvSpPr>
            <a:spLocks noChangeShapeType="1"/>
          </p:cNvSpPr>
          <p:nvPr/>
        </p:nvSpPr>
        <p:spPr bwMode="auto">
          <a:xfrm>
            <a:off x="2438400" y="2819400"/>
            <a:ext cx="914400" cy="457200"/>
          </a:xfrm>
          <a:prstGeom prst="line">
            <a:avLst/>
          </a:prstGeom>
          <a:noFill/>
          <a:ln w="38100">
            <a:solidFill>
              <a:schemeClr val="bg2">
                <a:lumMod val="50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72436" name="Line 20"/>
          <p:cNvSpPr>
            <a:spLocks noChangeShapeType="1"/>
          </p:cNvSpPr>
          <p:nvPr/>
        </p:nvSpPr>
        <p:spPr bwMode="auto">
          <a:xfrm>
            <a:off x="3352800" y="2362200"/>
            <a:ext cx="914400" cy="457200"/>
          </a:xfrm>
          <a:prstGeom prst="line">
            <a:avLst/>
          </a:prstGeom>
          <a:noFill/>
          <a:ln w="38100">
            <a:solidFill>
              <a:schemeClr val="bg2">
                <a:lumMod val="50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72437" name="Line 21"/>
          <p:cNvSpPr>
            <a:spLocks noChangeShapeType="1"/>
          </p:cNvSpPr>
          <p:nvPr/>
        </p:nvSpPr>
        <p:spPr bwMode="auto">
          <a:xfrm>
            <a:off x="4267200" y="1905000"/>
            <a:ext cx="914400" cy="457200"/>
          </a:xfrm>
          <a:prstGeom prst="line">
            <a:avLst/>
          </a:prstGeom>
          <a:noFill/>
          <a:ln w="38100">
            <a:solidFill>
              <a:schemeClr val="bg2">
                <a:lumMod val="50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72438" name="Line 22"/>
          <p:cNvSpPr>
            <a:spLocks noChangeShapeType="1"/>
          </p:cNvSpPr>
          <p:nvPr/>
        </p:nvSpPr>
        <p:spPr bwMode="auto">
          <a:xfrm>
            <a:off x="5181600" y="1447800"/>
            <a:ext cx="914400" cy="457200"/>
          </a:xfrm>
          <a:prstGeom prst="line">
            <a:avLst/>
          </a:prstGeom>
          <a:noFill/>
          <a:ln w="38100">
            <a:solidFill>
              <a:schemeClr val="bg2">
                <a:lumMod val="50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72439" name="Line 23"/>
          <p:cNvSpPr>
            <a:spLocks noChangeShapeType="1"/>
          </p:cNvSpPr>
          <p:nvPr/>
        </p:nvSpPr>
        <p:spPr bwMode="auto">
          <a:xfrm flipV="1">
            <a:off x="4267200" y="1905000"/>
            <a:ext cx="0" cy="914400"/>
          </a:xfrm>
          <a:prstGeom prst="line">
            <a:avLst/>
          </a:prstGeom>
          <a:noFill/>
          <a:ln w="38100">
            <a:solidFill>
              <a:schemeClr val="bg2">
                <a:lumMod val="50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72440" name="Line 24"/>
          <p:cNvSpPr>
            <a:spLocks noChangeShapeType="1"/>
          </p:cNvSpPr>
          <p:nvPr/>
        </p:nvSpPr>
        <p:spPr bwMode="auto">
          <a:xfrm flipV="1">
            <a:off x="3352800" y="2362200"/>
            <a:ext cx="0" cy="914400"/>
          </a:xfrm>
          <a:prstGeom prst="line">
            <a:avLst/>
          </a:prstGeom>
          <a:noFill/>
          <a:ln w="38100">
            <a:solidFill>
              <a:schemeClr val="bg2">
                <a:lumMod val="50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72441" name="Line 25"/>
          <p:cNvSpPr>
            <a:spLocks noChangeShapeType="1"/>
          </p:cNvSpPr>
          <p:nvPr/>
        </p:nvSpPr>
        <p:spPr bwMode="auto">
          <a:xfrm flipV="1">
            <a:off x="2438400" y="2819400"/>
            <a:ext cx="0" cy="914400"/>
          </a:xfrm>
          <a:prstGeom prst="line">
            <a:avLst/>
          </a:prstGeom>
          <a:noFill/>
          <a:ln w="38100">
            <a:solidFill>
              <a:schemeClr val="bg2">
                <a:lumMod val="50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72442" name="Text Box 26"/>
          <p:cNvSpPr txBox="1">
            <a:spLocks noChangeArrowheads="1"/>
          </p:cNvSpPr>
          <p:nvPr/>
        </p:nvSpPr>
        <p:spPr bwMode="auto">
          <a:xfrm>
            <a:off x="1676400" y="1447800"/>
            <a:ext cx="28194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2400" dirty="0">
                <a:solidFill>
                  <a:schemeClr val="bg2">
                    <a:lumMod val="50000"/>
                  </a:schemeClr>
                </a:solidFill>
              </a:rPr>
              <a:t>Current assets = Short-term debt</a:t>
            </a:r>
          </a:p>
        </p:txBody>
      </p:sp>
      <p:sp>
        <p:nvSpPr>
          <p:cNvPr id="572443" name="Arc 27"/>
          <p:cNvSpPr>
            <a:spLocks/>
          </p:cNvSpPr>
          <p:nvPr/>
        </p:nvSpPr>
        <p:spPr bwMode="auto">
          <a:xfrm>
            <a:off x="1676400" y="2286000"/>
            <a:ext cx="533400" cy="1066800"/>
          </a:xfrm>
          <a:custGeom>
            <a:avLst/>
            <a:gdLst>
              <a:gd name="G0" fmla="+- 0 0 0"/>
              <a:gd name="G1" fmla="+- 13701 0 0"/>
              <a:gd name="G2" fmla="+- 21600 0 0"/>
              <a:gd name="T0" fmla="*/ 16698 w 21600"/>
              <a:gd name="T1" fmla="*/ 0 h 34166"/>
              <a:gd name="T2" fmla="*/ 6910 w 21600"/>
              <a:gd name="T3" fmla="*/ 34166 h 34166"/>
              <a:gd name="T4" fmla="*/ 0 w 21600"/>
              <a:gd name="T5" fmla="*/ 13701 h 34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34166" fill="none" extrusionOk="0">
                <a:moveTo>
                  <a:pt x="16698" y="-1"/>
                </a:moveTo>
                <a:cubicBezTo>
                  <a:pt x="19867" y="3862"/>
                  <a:pt x="21600" y="8704"/>
                  <a:pt x="21600" y="13701"/>
                </a:cubicBezTo>
                <a:cubicBezTo>
                  <a:pt x="21600" y="22967"/>
                  <a:pt x="15689" y="31201"/>
                  <a:pt x="6909" y="34165"/>
                </a:cubicBezTo>
              </a:path>
              <a:path w="21600" h="34166" stroke="0" extrusionOk="0">
                <a:moveTo>
                  <a:pt x="16698" y="-1"/>
                </a:moveTo>
                <a:cubicBezTo>
                  <a:pt x="19867" y="3862"/>
                  <a:pt x="21600" y="8704"/>
                  <a:pt x="21600" y="13701"/>
                </a:cubicBezTo>
                <a:cubicBezTo>
                  <a:pt x="21600" y="22967"/>
                  <a:pt x="15689" y="31201"/>
                  <a:pt x="6909" y="34165"/>
                </a:cubicBezTo>
                <a:lnTo>
                  <a:pt x="0" y="13701"/>
                </a:lnTo>
                <a:close/>
              </a:path>
            </a:pathLst>
          </a:custGeom>
          <a:noFill/>
          <a:ln w="28575">
            <a:solidFill>
              <a:schemeClr val="bg2">
                <a:lumMod val="50000"/>
              </a:schemeClr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CA"/>
          </a:p>
        </p:txBody>
      </p:sp>
      <p:grpSp>
        <p:nvGrpSpPr>
          <p:cNvPr id="572444" name="Group 28"/>
          <p:cNvGrpSpPr>
            <a:grpSpLocks/>
          </p:cNvGrpSpPr>
          <p:nvPr/>
        </p:nvGrpSpPr>
        <p:grpSpPr bwMode="auto">
          <a:xfrm>
            <a:off x="1524000" y="1524000"/>
            <a:ext cx="5334000" cy="2879725"/>
            <a:chOff x="960" y="1440"/>
            <a:chExt cx="3360" cy="1814"/>
          </a:xfrm>
        </p:grpSpPr>
        <p:sp>
          <p:nvSpPr>
            <p:cNvPr id="611347" name="Line 29"/>
            <p:cNvSpPr>
              <a:spLocks noChangeShapeType="1"/>
            </p:cNvSpPr>
            <p:nvPr/>
          </p:nvSpPr>
          <p:spPr bwMode="auto">
            <a:xfrm flipV="1">
              <a:off x="960" y="1440"/>
              <a:ext cx="3360" cy="1680"/>
            </a:xfrm>
            <a:prstGeom prst="line">
              <a:avLst/>
            </a:prstGeom>
            <a:noFill/>
            <a:ln w="38100">
              <a:solidFill>
                <a:srgbClr val="CC33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11348" name="Text Box 30"/>
            <p:cNvSpPr txBox="1">
              <a:spLocks noChangeArrowheads="1"/>
            </p:cNvSpPr>
            <p:nvPr/>
          </p:nvSpPr>
          <p:spPr bwMode="auto">
            <a:xfrm>
              <a:off x="1968" y="2736"/>
              <a:ext cx="1296" cy="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>
                  <a:solidFill>
                    <a:srgbClr val="CC3300"/>
                  </a:solidFill>
                </a:rPr>
                <a:t>Fixed assets:   a growing firm</a:t>
              </a:r>
            </a:p>
          </p:txBody>
        </p:sp>
        <p:sp>
          <p:nvSpPr>
            <p:cNvPr id="611349" name="Arc 31"/>
            <p:cNvSpPr>
              <a:spLocks/>
            </p:cNvSpPr>
            <p:nvPr/>
          </p:nvSpPr>
          <p:spPr bwMode="auto">
            <a:xfrm flipV="1">
              <a:off x="3024" y="2160"/>
              <a:ext cx="336" cy="720"/>
            </a:xfrm>
            <a:custGeom>
              <a:avLst/>
              <a:gdLst>
                <a:gd name="T0" fmla="*/ 0 w 21600"/>
                <a:gd name="T1" fmla="*/ 0 h 43184"/>
                <a:gd name="T2" fmla="*/ 13 w 21600"/>
                <a:gd name="T3" fmla="*/ 720 h 43184"/>
                <a:gd name="T4" fmla="*/ 0 w 21600"/>
                <a:gd name="T5" fmla="*/ 360 h 43184"/>
                <a:gd name="T6" fmla="*/ 0 60000 65536"/>
                <a:gd name="T7" fmla="*/ 0 60000 65536"/>
                <a:gd name="T8" fmla="*/ 0 60000 65536"/>
                <a:gd name="T9" fmla="*/ 0 w 21600"/>
                <a:gd name="T10" fmla="*/ 0 h 43184"/>
                <a:gd name="T11" fmla="*/ 21600 w 21600"/>
                <a:gd name="T12" fmla="*/ 43184 h 4318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43184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3209"/>
                    <a:pt x="12422" y="42743"/>
                    <a:pt x="821" y="43184"/>
                  </a:cubicBezTo>
                </a:path>
                <a:path w="21600" h="43184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3209"/>
                    <a:pt x="12422" y="42743"/>
                    <a:pt x="821" y="43184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>
              <a:solidFill>
                <a:srgbClr val="CC3300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611346" name="Text Box 32"/>
          <p:cNvSpPr txBox="1">
            <a:spLocks noChangeArrowheads="1"/>
          </p:cNvSpPr>
          <p:nvPr/>
        </p:nvSpPr>
        <p:spPr bwMode="auto">
          <a:xfrm>
            <a:off x="1143000" y="5334000"/>
            <a:ext cx="80010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/>
              <a:t>Grain elevator operators buy crops after harvest, store them, and sell them during the year. Inventory is financed with short-term debt. Net working capital is always zero.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72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72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72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724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724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572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572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572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72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572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572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572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572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572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572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572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2442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2353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76200"/>
            <a:ext cx="8229600" cy="914400"/>
          </a:xfrm>
        </p:spPr>
        <p:txBody>
          <a:bodyPr/>
          <a:lstStyle/>
          <a:p>
            <a:r>
              <a:rPr lang="en-US" sz="3200" smtClean="0"/>
              <a:t>Alternative Asset-Financing Strategies (Figure 27.6)								</a:t>
            </a:r>
            <a:r>
              <a:rPr lang="en-US" sz="1600" i="1" smtClean="0"/>
              <a:t>LO27.4</a:t>
            </a:r>
            <a:endParaRPr lang="en-US" sz="3200" smtClean="0"/>
          </a:p>
        </p:txBody>
      </p:sp>
      <p:sp>
        <p:nvSpPr>
          <p:cNvPr id="612354" name="Line 3"/>
          <p:cNvSpPr>
            <a:spLocks noChangeShapeType="1"/>
          </p:cNvSpPr>
          <p:nvPr/>
        </p:nvSpPr>
        <p:spPr bwMode="auto">
          <a:xfrm flipV="1">
            <a:off x="5486400" y="1981200"/>
            <a:ext cx="0" cy="3200400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/>
          <a:lstStyle/>
          <a:p>
            <a:endParaRPr lang="en-US"/>
          </a:p>
        </p:txBody>
      </p:sp>
      <p:sp>
        <p:nvSpPr>
          <p:cNvPr id="612355" name="Line 4"/>
          <p:cNvSpPr>
            <a:spLocks noChangeShapeType="1"/>
          </p:cNvSpPr>
          <p:nvPr/>
        </p:nvSpPr>
        <p:spPr bwMode="auto">
          <a:xfrm rot="16200000" flipV="1">
            <a:off x="7086600" y="3581400"/>
            <a:ext cx="0" cy="3200400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/>
          <a:lstStyle/>
          <a:p>
            <a:endParaRPr lang="en-US"/>
          </a:p>
        </p:txBody>
      </p:sp>
      <p:sp>
        <p:nvSpPr>
          <p:cNvPr id="612356" name="Line 5"/>
          <p:cNvSpPr>
            <a:spLocks noChangeShapeType="1"/>
          </p:cNvSpPr>
          <p:nvPr/>
        </p:nvSpPr>
        <p:spPr bwMode="auto">
          <a:xfrm rot="5400000">
            <a:off x="6210300" y="1714500"/>
            <a:ext cx="1524000" cy="2971800"/>
          </a:xfrm>
          <a:prstGeom prst="line">
            <a:avLst/>
          </a:prstGeom>
          <a:noFill/>
          <a:ln w="38100">
            <a:solidFill>
              <a:srgbClr val="993300"/>
            </a:solidFill>
            <a:prstDash val="dash"/>
            <a:round/>
            <a:headEnd type="none" w="sm" len="sm"/>
            <a:tailEnd type="none" w="sm" len="sm"/>
          </a:ln>
        </p:spPr>
        <p:txBody>
          <a:bodyPr wrap="none"/>
          <a:lstStyle/>
          <a:p>
            <a:endParaRPr lang="en-US"/>
          </a:p>
        </p:txBody>
      </p:sp>
      <p:sp>
        <p:nvSpPr>
          <p:cNvPr id="596998" name="Freeform 6"/>
          <p:cNvSpPr>
            <a:spLocks/>
          </p:cNvSpPr>
          <p:nvPr/>
        </p:nvSpPr>
        <p:spPr bwMode="auto">
          <a:xfrm>
            <a:off x="5486400" y="1905000"/>
            <a:ext cx="3276600" cy="1778000"/>
          </a:xfrm>
          <a:custGeom>
            <a:avLst/>
            <a:gdLst/>
            <a:ahLst/>
            <a:cxnLst>
              <a:cxn ang="0">
                <a:pos x="0" y="720"/>
              </a:cxn>
              <a:cxn ang="0">
                <a:pos x="480" y="1056"/>
              </a:cxn>
              <a:cxn ang="0">
                <a:pos x="912" y="336"/>
              </a:cxn>
              <a:cxn ang="0">
                <a:pos x="1440" y="528"/>
              </a:cxn>
              <a:cxn ang="0">
                <a:pos x="1728" y="48"/>
              </a:cxn>
              <a:cxn ang="0">
                <a:pos x="2064" y="240"/>
              </a:cxn>
            </a:cxnLst>
            <a:rect l="0" t="0" r="r" b="b"/>
            <a:pathLst>
              <a:path w="2064" h="1120">
                <a:moveTo>
                  <a:pt x="0" y="720"/>
                </a:moveTo>
                <a:cubicBezTo>
                  <a:pt x="164" y="920"/>
                  <a:pt x="328" y="1120"/>
                  <a:pt x="480" y="1056"/>
                </a:cubicBezTo>
                <a:cubicBezTo>
                  <a:pt x="632" y="992"/>
                  <a:pt x="752" y="424"/>
                  <a:pt x="912" y="336"/>
                </a:cubicBezTo>
                <a:cubicBezTo>
                  <a:pt x="1072" y="248"/>
                  <a:pt x="1304" y="576"/>
                  <a:pt x="1440" y="528"/>
                </a:cubicBezTo>
                <a:cubicBezTo>
                  <a:pt x="1576" y="480"/>
                  <a:pt x="1624" y="96"/>
                  <a:pt x="1728" y="48"/>
                </a:cubicBezTo>
                <a:cubicBezTo>
                  <a:pt x="1832" y="0"/>
                  <a:pt x="1948" y="120"/>
                  <a:pt x="2064" y="240"/>
                </a:cubicBezTo>
              </a:path>
            </a:pathLst>
          </a:custGeom>
          <a:noFill/>
          <a:ln w="28575" cap="sq" cmpd="sng">
            <a:solidFill>
              <a:schemeClr val="bg2">
                <a:lumMod val="50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>
              <a:defRPr/>
            </a:pPr>
            <a:endParaRPr lang="en-CA"/>
          </a:p>
        </p:txBody>
      </p:sp>
      <p:sp>
        <p:nvSpPr>
          <p:cNvPr id="612358" name="Line 7"/>
          <p:cNvSpPr>
            <a:spLocks noChangeShapeType="1"/>
          </p:cNvSpPr>
          <p:nvPr/>
        </p:nvSpPr>
        <p:spPr bwMode="auto">
          <a:xfrm flipV="1">
            <a:off x="7162800" y="3124200"/>
            <a:ext cx="0" cy="20574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/>
          <a:lstStyle/>
          <a:p>
            <a:endParaRPr lang="en-US"/>
          </a:p>
        </p:txBody>
      </p:sp>
      <p:sp>
        <p:nvSpPr>
          <p:cNvPr id="612359" name="Line 8"/>
          <p:cNvSpPr>
            <a:spLocks noChangeShapeType="1"/>
          </p:cNvSpPr>
          <p:nvPr/>
        </p:nvSpPr>
        <p:spPr bwMode="auto">
          <a:xfrm flipV="1">
            <a:off x="7162800" y="2438400"/>
            <a:ext cx="0" cy="6096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/>
          <a:lstStyle/>
          <a:p>
            <a:endParaRPr lang="en-US"/>
          </a:p>
        </p:txBody>
      </p:sp>
      <p:sp>
        <p:nvSpPr>
          <p:cNvPr id="612360" name="Text Box 9"/>
          <p:cNvSpPr txBox="1">
            <a:spLocks noChangeArrowheads="1"/>
          </p:cNvSpPr>
          <p:nvPr/>
        </p:nvSpPr>
        <p:spPr bwMode="auto">
          <a:xfrm>
            <a:off x="5105400" y="1843088"/>
            <a:ext cx="533400" cy="51911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/>
              <a:t>$</a:t>
            </a:r>
          </a:p>
        </p:txBody>
      </p:sp>
      <p:sp>
        <p:nvSpPr>
          <p:cNvPr id="612361" name="Text Box 10"/>
          <p:cNvSpPr txBox="1">
            <a:spLocks noChangeArrowheads="1"/>
          </p:cNvSpPr>
          <p:nvPr/>
        </p:nvSpPr>
        <p:spPr bwMode="auto">
          <a:xfrm>
            <a:off x="7848600" y="5149850"/>
            <a:ext cx="9144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/>
              <a:t>Time</a:t>
            </a:r>
          </a:p>
        </p:txBody>
      </p:sp>
      <p:sp>
        <p:nvSpPr>
          <p:cNvPr id="612362" name="Text Box 11"/>
          <p:cNvSpPr txBox="1">
            <a:spLocks noChangeArrowheads="1"/>
          </p:cNvSpPr>
          <p:nvPr/>
        </p:nvSpPr>
        <p:spPr bwMode="auto">
          <a:xfrm>
            <a:off x="5486400" y="4191000"/>
            <a:ext cx="1600200" cy="7016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2000"/>
              <a:t>Long Term Financing</a:t>
            </a:r>
          </a:p>
        </p:txBody>
      </p:sp>
      <p:sp>
        <p:nvSpPr>
          <p:cNvPr id="612363" name="Text Box 12"/>
          <p:cNvSpPr txBox="1">
            <a:spLocks noChangeArrowheads="1"/>
          </p:cNvSpPr>
          <p:nvPr/>
        </p:nvSpPr>
        <p:spPr bwMode="auto">
          <a:xfrm>
            <a:off x="7162800" y="2971800"/>
            <a:ext cx="1600200" cy="7016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/>
              <a:t>Short Term Financing</a:t>
            </a:r>
          </a:p>
        </p:txBody>
      </p:sp>
      <p:sp>
        <p:nvSpPr>
          <p:cNvPr id="612364" name="Arc 13"/>
          <p:cNvSpPr>
            <a:spLocks/>
          </p:cNvSpPr>
          <p:nvPr/>
        </p:nvSpPr>
        <p:spPr bwMode="auto">
          <a:xfrm>
            <a:off x="7162800" y="2743200"/>
            <a:ext cx="533400" cy="304800"/>
          </a:xfrm>
          <a:custGeom>
            <a:avLst/>
            <a:gdLst>
              <a:gd name="T0" fmla="*/ 0 w 21600"/>
              <a:gd name="T1" fmla="*/ 0 h 21600"/>
              <a:gd name="T2" fmla="*/ 533400 w 21600"/>
              <a:gd name="T3" fmla="*/ 304800 h 21600"/>
              <a:gd name="T4" fmla="*/ 0 w 21600"/>
              <a:gd name="T5" fmla="*/ 304800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19050" cap="sq">
            <a:solidFill>
              <a:schemeClr val="tx1"/>
            </a:solidFill>
            <a:round/>
            <a:headEnd type="triangle" w="med" len="med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12365" name="Text Box 14"/>
          <p:cNvSpPr txBox="1">
            <a:spLocks noChangeArrowheads="1"/>
          </p:cNvSpPr>
          <p:nvPr/>
        </p:nvSpPr>
        <p:spPr bwMode="auto">
          <a:xfrm>
            <a:off x="7086600" y="1219200"/>
            <a:ext cx="1600200" cy="7016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/>
              <a:t>Total Asset Requirement </a:t>
            </a:r>
          </a:p>
        </p:txBody>
      </p:sp>
      <p:sp>
        <p:nvSpPr>
          <p:cNvPr id="612366" name="Arc 15"/>
          <p:cNvSpPr>
            <a:spLocks/>
          </p:cNvSpPr>
          <p:nvPr/>
        </p:nvSpPr>
        <p:spPr bwMode="auto">
          <a:xfrm>
            <a:off x="8305800" y="1600200"/>
            <a:ext cx="533400" cy="474663"/>
          </a:xfrm>
          <a:custGeom>
            <a:avLst/>
            <a:gdLst>
              <a:gd name="T0" fmla="*/ 352044 w 21600"/>
              <a:gd name="T1" fmla="*/ 0 h 33647"/>
              <a:gd name="T2" fmla="*/ 315397 w 21600"/>
              <a:gd name="T3" fmla="*/ 474663 h 33647"/>
              <a:gd name="T4" fmla="*/ 0 w 21600"/>
              <a:gd name="T5" fmla="*/ 228917 h 33647"/>
              <a:gd name="T6" fmla="*/ 0 60000 65536"/>
              <a:gd name="T7" fmla="*/ 0 60000 65536"/>
              <a:gd name="T8" fmla="*/ 0 60000 65536"/>
              <a:gd name="T9" fmla="*/ 0 w 21600"/>
              <a:gd name="T10" fmla="*/ 0 h 33647"/>
              <a:gd name="T11" fmla="*/ 21600 w 21600"/>
              <a:gd name="T12" fmla="*/ 33647 h 33647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33647" fill="none" extrusionOk="0">
                <a:moveTo>
                  <a:pt x="14256" y="-1"/>
                </a:moveTo>
                <a:cubicBezTo>
                  <a:pt x="18924" y="4100"/>
                  <a:pt x="21600" y="10013"/>
                  <a:pt x="21600" y="16227"/>
                </a:cubicBezTo>
                <a:cubicBezTo>
                  <a:pt x="21600" y="23108"/>
                  <a:pt x="18321" y="29577"/>
                  <a:pt x="12771" y="33646"/>
                </a:cubicBezTo>
              </a:path>
              <a:path w="21600" h="33647" stroke="0" extrusionOk="0">
                <a:moveTo>
                  <a:pt x="14256" y="-1"/>
                </a:moveTo>
                <a:cubicBezTo>
                  <a:pt x="18924" y="4100"/>
                  <a:pt x="21600" y="10013"/>
                  <a:pt x="21600" y="16227"/>
                </a:cubicBezTo>
                <a:cubicBezTo>
                  <a:pt x="21600" y="23108"/>
                  <a:pt x="18321" y="29577"/>
                  <a:pt x="12771" y="33646"/>
                </a:cubicBezTo>
                <a:lnTo>
                  <a:pt x="0" y="16227"/>
                </a:lnTo>
                <a:close/>
              </a:path>
            </a:pathLst>
          </a:custGeom>
          <a:noFill/>
          <a:ln w="19050" cap="sq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12367" name="Arc 16"/>
          <p:cNvSpPr>
            <a:spLocks/>
          </p:cNvSpPr>
          <p:nvPr/>
        </p:nvSpPr>
        <p:spPr bwMode="auto">
          <a:xfrm>
            <a:off x="6221413" y="4765675"/>
            <a:ext cx="839787" cy="304800"/>
          </a:xfrm>
          <a:custGeom>
            <a:avLst/>
            <a:gdLst>
              <a:gd name="T0" fmla="*/ 839787 w 34026"/>
              <a:gd name="T1" fmla="*/ 227316 h 21600"/>
              <a:gd name="T2" fmla="*/ 0 w 34026"/>
              <a:gd name="T3" fmla="*/ 126972 h 21600"/>
              <a:gd name="T4" fmla="*/ 484656 w 34026"/>
              <a:gd name="T5" fmla="*/ 0 h 21600"/>
              <a:gd name="T6" fmla="*/ 0 60000 65536"/>
              <a:gd name="T7" fmla="*/ 0 60000 65536"/>
              <a:gd name="T8" fmla="*/ 0 60000 65536"/>
              <a:gd name="T9" fmla="*/ 0 w 34026"/>
              <a:gd name="T10" fmla="*/ 0 h 21600"/>
              <a:gd name="T11" fmla="*/ 34026 w 34026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4026" h="21600" fill="none" extrusionOk="0">
                <a:moveTo>
                  <a:pt x="34026" y="16109"/>
                </a:moveTo>
                <a:cubicBezTo>
                  <a:pt x="30067" y="19645"/>
                  <a:pt x="24945" y="21599"/>
                  <a:pt x="19637" y="21600"/>
                </a:cubicBezTo>
                <a:cubicBezTo>
                  <a:pt x="11190" y="21600"/>
                  <a:pt x="3518" y="16676"/>
                  <a:pt x="0" y="8997"/>
                </a:cubicBezTo>
              </a:path>
              <a:path w="34026" h="21600" stroke="0" extrusionOk="0">
                <a:moveTo>
                  <a:pt x="34026" y="16109"/>
                </a:moveTo>
                <a:cubicBezTo>
                  <a:pt x="30067" y="19645"/>
                  <a:pt x="24945" y="21599"/>
                  <a:pt x="19637" y="21600"/>
                </a:cubicBezTo>
                <a:cubicBezTo>
                  <a:pt x="11190" y="21600"/>
                  <a:pt x="3518" y="16676"/>
                  <a:pt x="0" y="8997"/>
                </a:cubicBezTo>
                <a:lnTo>
                  <a:pt x="19637" y="0"/>
                </a:lnTo>
                <a:close/>
              </a:path>
            </a:pathLst>
          </a:custGeom>
          <a:noFill/>
          <a:ln w="19050" cap="sq">
            <a:solidFill>
              <a:schemeClr val="tx1"/>
            </a:solidFill>
            <a:round/>
            <a:headEnd type="triangle" w="med" len="med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12368" name="Line 17"/>
          <p:cNvSpPr>
            <a:spLocks noChangeShapeType="1"/>
          </p:cNvSpPr>
          <p:nvPr/>
        </p:nvSpPr>
        <p:spPr bwMode="auto">
          <a:xfrm flipV="1">
            <a:off x="1219200" y="1981200"/>
            <a:ext cx="0" cy="3200400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/>
          <a:lstStyle/>
          <a:p>
            <a:endParaRPr lang="en-US"/>
          </a:p>
        </p:txBody>
      </p:sp>
      <p:sp>
        <p:nvSpPr>
          <p:cNvPr id="612369" name="Line 18"/>
          <p:cNvSpPr>
            <a:spLocks noChangeShapeType="1"/>
          </p:cNvSpPr>
          <p:nvPr/>
        </p:nvSpPr>
        <p:spPr bwMode="auto">
          <a:xfrm rot="16200000" flipV="1">
            <a:off x="2819400" y="3581400"/>
            <a:ext cx="0" cy="3200400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/>
          <a:lstStyle/>
          <a:p>
            <a:endParaRPr lang="en-US"/>
          </a:p>
        </p:txBody>
      </p:sp>
      <p:sp>
        <p:nvSpPr>
          <p:cNvPr id="612370" name="Line 19"/>
          <p:cNvSpPr>
            <a:spLocks noChangeShapeType="1"/>
          </p:cNvSpPr>
          <p:nvPr/>
        </p:nvSpPr>
        <p:spPr bwMode="auto">
          <a:xfrm rot="5400000">
            <a:off x="1943100" y="1714500"/>
            <a:ext cx="1524000" cy="2971800"/>
          </a:xfrm>
          <a:prstGeom prst="line">
            <a:avLst/>
          </a:prstGeom>
          <a:noFill/>
          <a:ln w="38100">
            <a:solidFill>
              <a:srgbClr val="993300"/>
            </a:solidFill>
            <a:prstDash val="dash"/>
            <a:round/>
            <a:headEnd type="none" w="sm" len="sm"/>
            <a:tailEnd type="none" w="sm" len="sm"/>
          </a:ln>
        </p:spPr>
        <p:txBody>
          <a:bodyPr wrap="none"/>
          <a:lstStyle/>
          <a:p>
            <a:endParaRPr lang="en-US"/>
          </a:p>
        </p:txBody>
      </p:sp>
      <p:sp>
        <p:nvSpPr>
          <p:cNvPr id="597012" name="Freeform 20"/>
          <p:cNvSpPr>
            <a:spLocks/>
          </p:cNvSpPr>
          <p:nvPr/>
        </p:nvSpPr>
        <p:spPr bwMode="auto">
          <a:xfrm rot="-418366">
            <a:off x="1219200" y="2667000"/>
            <a:ext cx="3276600" cy="1778000"/>
          </a:xfrm>
          <a:custGeom>
            <a:avLst/>
            <a:gdLst/>
            <a:ahLst/>
            <a:cxnLst>
              <a:cxn ang="0">
                <a:pos x="0" y="720"/>
              </a:cxn>
              <a:cxn ang="0">
                <a:pos x="480" y="1056"/>
              </a:cxn>
              <a:cxn ang="0">
                <a:pos x="912" y="336"/>
              </a:cxn>
              <a:cxn ang="0">
                <a:pos x="1440" y="528"/>
              </a:cxn>
              <a:cxn ang="0">
                <a:pos x="1728" y="48"/>
              </a:cxn>
              <a:cxn ang="0">
                <a:pos x="2064" y="240"/>
              </a:cxn>
            </a:cxnLst>
            <a:rect l="0" t="0" r="r" b="b"/>
            <a:pathLst>
              <a:path w="2064" h="1120">
                <a:moveTo>
                  <a:pt x="0" y="720"/>
                </a:moveTo>
                <a:cubicBezTo>
                  <a:pt x="164" y="920"/>
                  <a:pt x="328" y="1120"/>
                  <a:pt x="480" y="1056"/>
                </a:cubicBezTo>
                <a:cubicBezTo>
                  <a:pt x="632" y="992"/>
                  <a:pt x="752" y="424"/>
                  <a:pt x="912" y="336"/>
                </a:cubicBezTo>
                <a:cubicBezTo>
                  <a:pt x="1072" y="248"/>
                  <a:pt x="1304" y="576"/>
                  <a:pt x="1440" y="528"/>
                </a:cubicBezTo>
                <a:cubicBezTo>
                  <a:pt x="1576" y="480"/>
                  <a:pt x="1624" y="96"/>
                  <a:pt x="1728" y="48"/>
                </a:cubicBezTo>
                <a:cubicBezTo>
                  <a:pt x="1832" y="0"/>
                  <a:pt x="1948" y="120"/>
                  <a:pt x="2064" y="240"/>
                </a:cubicBezTo>
              </a:path>
            </a:pathLst>
          </a:custGeom>
          <a:noFill/>
          <a:ln w="28575" cap="sq" cmpd="sng">
            <a:solidFill>
              <a:schemeClr val="bg2">
                <a:lumMod val="50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>
              <a:defRPr/>
            </a:pPr>
            <a:endParaRPr lang="en-CA"/>
          </a:p>
        </p:txBody>
      </p:sp>
      <p:sp>
        <p:nvSpPr>
          <p:cNvPr id="612372" name="Line 21"/>
          <p:cNvSpPr>
            <a:spLocks noChangeShapeType="1"/>
          </p:cNvSpPr>
          <p:nvPr/>
        </p:nvSpPr>
        <p:spPr bwMode="auto">
          <a:xfrm flipV="1">
            <a:off x="2667000" y="3276600"/>
            <a:ext cx="0" cy="19050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/>
          <a:lstStyle/>
          <a:p>
            <a:endParaRPr lang="en-US"/>
          </a:p>
        </p:txBody>
      </p:sp>
      <p:sp>
        <p:nvSpPr>
          <p:cNvPr id="612373" name="Line 22"/>
          <p:cNvSpPr>
            <a:spLocks noChangeShapeType="1"/>
          </p:cNvSpPr>
          <p:nvPr/>
        </p:nvSpPr>
        <p:spPr bwMode="auto">
          <a:xfrm flipV="1">
            <a:off x="1676400" y="3733800"/>
            <a:ext cx="0" cy="6096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/>
          <a:lstStyle/>
          <a:p>
            <a:endParaRPr lang="en-US"/>
          </a:p>
        </p:txBody>
      </p:sp>
      <p:sp>
        <p:nvSpPr>
          <p:cNvPr id="612374" name="Text Box 23"/>
          <p:cNvSpPr txBox="1">
            <a:spLocks noChangeArrowheads="1"/>
          </p:cNvSpPr>
          <p:nvPr/>
        </p:nvSpPr>
        <p:spPr bwMode="auto">
          <a:xfrm>
            <a:off x="838200" y="1843088"/>
            <a:ext cx="533400" cy="51911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/>
              <a:t>$</a:t>
            </a:r>
          </a:p>
        </p:txBody>
      </p:sp>
      <p:sp>
        <p:nvSpPr>
          <p:cNvPr id="612375" name="Text Box 24"/>
          <p:cNvSpPr txBox="1">
            <a:spLocks noChangeArrowheads="1"/>
          </p:cNvSpPr>
          <p:nvPr/>
        </p:nvSpPr>
        <p:spPr bwMode="auto">
          <a:xfrm>
            <a:off x="3581400" y="5149850"/>
            <a:ext cx="9144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/>
              <a:t>Time</a:t>
            </a:r>
          </a:p>
        </p:txBody>
      </p:sp>
      <p:sp>
        <p:nvSpPr>
          <p:cNvPr id="612376" name="Text Box 25"/>
          <p:cNvSpPr txBox="1">
            <a:spLocks noChangeArrowheads="1"/>
          </p:cNvSpPr>
          <p:nvPr/>
        </p:nvSpPr>
        <p:spPr bwMode="auto">
          <a:xfrm>
            <a:off x="2743200" y="3962400"/>
            <a:ext cx="1600200" cy="7016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2000"/>
              <a:t>Long Term Financing</a:t>
            </a:r>
          </a:p>
        </p:txBody>
      </p:sp>
      <p:sp>
        <p:nvSpPr>
          <p:cNvPr id="612377" name="Text Box 26"/>
          <p:cNvSpPr txBox="1">
            <a:spLocks noChangeArrowheads="1"/>
          </p:cNvSpPr>
          <p:nvPr/>
        </p:nvSpPr>
        <p:spPr bwMode="auto">
          <a:xfrm>
            <a:off x="1295400" y="2438400"/>
            <a:ext cx="1600200" cy="7016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/>
              <a:t>Marketable Securities</a:t>
            </a:r>
          </a:p>
        </p:txBody>
      </p:sp>
      <p:sp>
        <p:nvSpPr>
          <p:cNvPr id="612378" name="Arc 27"/>
          <p:cNvSpPr>
            <a:spLocks/>
          </p:cNvSpPr>
          <p:nvPr/>
        </p:nvSpPr>
        <p:spPr bwMode="auto">
          <a:xfrm>
            <a:off x="1371600" y="2759075"/>
            <a:ext cx="533400" cy="1168400"/>
          </a:xfrm>
          <a:custGeom>
            <a:avLst/>
            <a:gdLst>
              <a:gd name="T0" fmla="*/ 245092 w 21600"/>
              <a:gd name="T1" fmla="*/ 1168400 h 34871"/>
              <a:gd name="T2" fmla="*/ 195037 w 21600"/>
              <a:gd name="T3" fmla="*/ 0 h 34871"/>
              <a:gd name="T4" fmla="*/ 533400 w 21600"/>
              <a:gd name="T5" fmla="*/ 559489 h 34871"/>
              <a:gd name="T6" fmla="*/ 0 60000 65536"/>
              <a:gd name="T7" fmla="*/ 0 60000 65536"/>
              <a:gd name="T8" fmla="*/ 0 60000 65536"/>
              <a:gd name="T9" fmla="*/ 0 w 21600"/>
              <a:gd name="T10" fmla="*/ 0 h 34871"/>
              <a:gd name="T11" fmla="*/ 21600 w 21600"/>
              <a:gd name="T12" fmla="*/ 34871 h 3487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34871" fill="none" extrusionOk="0">
                <a:moveTo>
                  <a:pt x="9925" y="34870"/>
                </a:moveTo>
                <a:cubicBezTo>
                  <a:pt x="3739" y="30897"/>
                  <a:pt x="0" y="24049"/>
                  <a:pt x="0" y="16698"/>
                </a:cubicBezTo>
                <a:cubicBezTo>
                  <a:pt x="-1" y="10230"/>
                  <a:pt x="2898" y="4102"/>
                  <a:pt x="7898" y="0"/>
                </a:cubicBezTo>
              </a:path>
              <a:path w="21600" h="34871" stroke="0" extrusionOk="0">
                <a:moveTo>
                  <a:pt x="9925" y="34870"/>
                </a:moveTo>
                <a:cubicBezTo>
                  <a:pt x="3739" y="30897"/>
                  <a:pt x="0" y="24049"/>
                  <a:pt x="0" y="16698"/>
                </a:cubicBezTo>
                <a:cubicBezTo>
                  <a:pt x="-1" y="10230"/>
                  <a:pt x="2898" y="4102"/>
                  <a:pt x="7898" y="0"/>
                </a:cubicBezTo>
                <a:lnTo>
                  <a:pt x="21600" y="16698"/>
                </a:lnTo>
                <a:close/>
              </a:path>
            </a:pathLst>
          </a:custGeom>
          <a:noFill/>
          <a:ln w="19050" cap="sq">
            <a:solidFill>
              <a:schemeClr val="tx1"/>
            </a:solidFill>
            <a:round/>
            <a:headEnd type="triangle" w="med" len="med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12379" name="Text Box 28"/>
          <p:cNvSpPr txBox="1">
            <a:spLocks noChangeArrowheads="1"/>
          </p:cNvSpPr>
          <p:nvPr/>
        </p:nvSpPr>
        <p:spPr bwMode="auto">
          <a:xfrm>
            <a:off x="2819400" y="1752600"/>
            <a:ext cx="1600200" cy="7016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/>
              <a:t>Total Asset Requirement </a:t>
            </a:r>
          </a:p>
        </p:txBody>
      </p:sp>
      <p:sp>
        <p:nvSpPr>
          <p:cNvPr id="612380" name="Arc 29"/>
          <p:cNvSpPr>
            <a:spLocks/>
          </p:cNvSpPr>
          <p:nvPr/>
        </p:nvSpPr>
        <p:spPr bwMode="auto">
          <a:xfrm>
            <a:off x="3962400" y="2192338"/>
            <a:ext cx="533400" cy="474662"/>
          </a:xfrm>
          <a:custGeom>
            <a:avLst/>
            <a:gdLst>
              <a:gd name="T0" fmla="*/ 352044 w 21600"/>
              <a:gd name="T1" fmla="*/ 0 h 33647"/>
              <a:gd name="T2" fmla="*/ 315397 w 21600"/>
              <a:gd name="T3" fmla="*/ 474662 h 33647"/>
              <a:gd name="T4" fmla="*/ 0 w 21600"/>
              <a:gd name="T5" fmla="*/ 228916 h 33647"/>
              <a:gd name="T6" fmla="*/ 0 60000 65536"/>
              <a:gd name="T7" fmla="*/ 0 60000 65536"/>
              <a:gd name="T8" fmla="*/ 0 60000 65536"/>
              <a:gd name="T9" fmla="*/ 0 w 21600"/>
              <a:gd name="T10" fmla="*/ 0 h 33647"/>
              <a:gd name="T11" fmla="*/ 21600 w 21600"/>
              <a:gd name="T12" fmla="*/ 33647 h 33647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33647" fill="none" extrusionOk="0">
                <a:moveTo>
                  <a:pt x="14256" y="-1"/>
                </a:moveTo>
                <a:cubicBezTo>
                  <a:pt x="18924" y="4100"/>
                  <a:pt x="21600" y="10013"/>
                  <a:pt x="21600" y="16227"/>
                </a:cubicBezTo>
                <a:cubicBezTo>
                  <a:pt x="21600" y="23108"/>
                  <a:pt x="18321" y="29577"/>
                  <a:pt x="12771" y="33646"/>
                </a:cubicBezTo>
              </a:path>
              <a:path w="21600" h="33647" stroke="0" extrusionOk="0">
                <a:moveTo>
                  <a:pt x="14256" y="-1"/>
                </a:moveTo>
                <a:cubicBezTo>
                  <a:pt x="18924" y="4100"/>
                  <a:pt x="21600" y="10013"/>
                  <a:pt x="21600" y="16227"/>
                </a:cubicBezTo>
                <a:cubicBezTo>
                  <a:pt x="21600" y="23108"/>
                  <a:pt x="18321" y="29577"/>
                  <a:pt x="12771" y="33646"/>
                </a:cubicBezTo>
                <a:lnTo>
                  <a:pt x="0" y="16227"/>
                </a:lnTo>
                <a:close/>
              </a:path>
            </a:pathLst>
          </a:custGeom>
          <a:noFill/>
          <a:ln w="19050" cap="sq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12381" name="Arc 30"/>
          <p:cNvSpPr>
            <a:spLocks/>
          </p:cNvSpPr>
          <p:nvPr/>
        </p:nvSpPr>
        <p:spPr bwMode="auto">
          <a:xfrm flipH="1">
            <a:off x="2717800" y="4495800"/>
            <a:ext cx="787400" cy="346075"/>
          </a:xfrm>
          <a:custGeom>
            <a:avLst/>
            <a:gdLst>
              <a:gd name="T0" fmla="*/ 787400 w 34026"/>
              <a:gd name="T1" fmla="*/ 258098 h 21600"/>
              <a:gd name="T2" fmla="*/ 0 w 34026"/>
              <a:gd name="T3" fmla="*/ 144166 h 21600"/>
              <a:gd name="T4" fmla="*/ 454422 w 34026"/>
              <a:gd name="T5" fmla="*/ 0 h 21600"/>
              <a:gd name="T6" fmla="*/ 0 60000 65536"/>
              <a:gd name="T7" fmla="*/ 0 60000 65536"/>
              <a:gd name="T8" fmla="*/ 0 60000 65536"/>
              <a:gd name="T9" fmla="*/ 0 w 34026"/>
              <a:gd name="T10" fmla="*/ 0 h 21600"/>
              <a:gd name="T11" fmla="*/ 34026 w 34026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4026" h="21600" fill="none" extrusionOk="0">
                <a:moveTo>
                  <a:pt x="34026" y="16109"/>
                </a:moveTo>
                <a:cubicBezTo>
                  <a:pt x="30067" y="19645"/>
                  <a:pt x="24945" y="21599"/>
                  <a:pt x="19637" y="21600"/>
                </a:cubicBezTo>
                <a:cubicBezTo>
                  <a:pt x="11190" y="21600"/>
                  <a:pt x="3518" y="16676"/>
                  <a:pt x="0" y="8997"/>
                </a:cubicBezTo>
              </a:path>
              <a:path w="34026" h="21600" stroke="0" extrusionOk="0">
                <a:moveTo>
                  <a:pt x="34026" y="16109"/>
                </a:moveTo>
                <a:cubicBezTo>
                  <a:pt x="30067" y="19645"/>
                  <a:pt x="24945" y="21599"/>
                  <a:pt x="19637" y="21600"/>
                </a:cubicBezTo>
                <a:cubicBezTo>
                  <a:pt x="11190" y="21600"/>
                  <a:pt x="3518" y="16676"/>
                  <a:pt x="0" y="8997"/>
                </a:cubicBezTo>
                <a:lnTo>
                  <a:pt x="19637" y="0"/>
                </a:lnTo>
                <a:close/>
              </a:path>
            </a:pathLst>
          </a:custGeom>
          <a:noFill/>
          <a:ln w="19050" cap="sq">
            <a:solidFill>
              <a:schemeClr val="tx1"/>
            </a:solidFill>
            <a:round/>
            <a:headEnd type="triangle" w="med" len="med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3377" name="Rectangle 1026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1206500"/>
          </a:xfrm>
        </p:spPr>
        <p:txBody>
          <a:bodyPr/>
          <a:lstStyle/>
          <a:p>
            <a:r>
              <a:rPr lang="en-US" smtClean="0"/>
              <a:t>A Remark on Short-term Financing	</a:t>
            </a:r>
            <a:r>
              <a:rPr lang="en-US" sz="1600" i="1" smtClean="0"/>
              <a:t>LO27.4</a:t>
            </a:r>
            <a:endParaRPr lang="en-US" sz="1600" smtClean="0"/>
          </a:p>
        </p:txBody>
      </p:sp>
      <p:sp>
        <p:nvSpPr>
          <p:cNvPr id="589827" name="Rectangle 1027"/>
          <p:cNvSpPr>
            <a:spLocks noGrp="1" noChangeArrowheads="1"/>
          </p:cNvSpPr>
          <p:nvPr>
            <p:ph idx="1"/>
          </p:nvPr>
        </p:nvSpPr>
        <p:spPr>
          <a:xfrm>
            <a:off x="914400" y="1143000"/>
            <a:ext cx="8001000" cy="53340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2800" smtClean="0"/>
              <a:t>Maturity mismatching produces rollover risk, the risk that reduced short-term financing may not be available.</a:t>
            </a:r>
          </a:p>
          <a:p>
            <a:pPr>
              <a:lnSpc>
                <a:spcPct val="80000"/>
              </a:lnSpc>
            </a:pPr>
            <a:r>
              <a:rPr lang="en-US" sz="2800" smtClean="0"/>
              <a:t>An example is the financial distress faced in 1992 by Olympia and York (O and Y), a real estate development firm.</a:t>
            </a:r>
          </a:p>
          <a:p>
            <a:pPr lvl="1">
              <a:lnSpc>
                <a:spcPct val="80000"/>
              </a:lnSpc>
            </a:pPr>
            <a:r>
              <a:rPr lang="en-US" sz="2400" smtClean="0"/>
              <a:t>O and Y’s main assets were office towers.</a:t>
            </a:r>
          </a:p>
          <a:p>
            <a:pPr lvl="1">
              <a:lnSpc>
                <a:spcPct val="80000"/>
              </a:lnSpc>
            </a:pPr>
            <a:r>
              <a:rPr lang="en-US" sz="2400" smtClean="0"/>
              <a:t>Financing for these long-term assets was short-term bank loans and commercial paper.</a:t>
            </a:r>
          </a:p>
          <a:p>
            <a:pPr lvl="1">
              <a:lnSpc>
                <a:spcPct val="80000"/>
              </a:lnSpc>
            </a:pPr>
            <a:r>
              <a:rPr lang="en-US" sz="2400" smtClean="0"/>
              <a:t>In 1992, investor fears about real estate prospects prevented O and Y from rolling over its commercial paper.</a:t>
            </a:r>
          </a:p>
          <a:p>
            <a:pPr lvl="1">
              <a:lnSpc>
                <a:spcPct val="80000"/>
              </a:lnSpc>
            </a:pPr>
            <a:r>
              <a:rPr lang="en-US" sz="2400" smtClean="0"/>
              <a:t>The crises pushed O and Y into financial crisis and bankruptcy.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9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9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8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898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898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8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898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898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8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898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898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8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898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898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8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898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898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9827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01" name="Rectangle 1026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164512" cy="1206500"/>
          </a:xfrm>
        </p:spPr>
        <p:txBody>
          <a:bodyPr/>
          <a:lstStyle/>
          <a:p>
            <a:r>
              <a:rPr lang="en-US" sz="3200" smtClean="0"/>
              <a:t>Current Assets and Liabilities in Practice	</a:t>
            </a:r>
            <a:r>
              <a:rPr lang="en-US" sz="1600" i="1" smtClean="0"/>
              <a:t>LO27.4</a:t>
            </a:r>
            <a:endParaRPr lang="en-US" sz="1600" smtClean="0"/>
          </a:p>
        </p:txBody>
      </p:sp>
      <p:sp>
        <p:nvSpPr>
          <p:cNvPr id="590851" name="Rectangle 1027"/>
          <p:cNvSpPr>
            <a:spLocks noGrp="1" noChangeArrowheads="1"/>
          </p:cNvSpPr>
          <p:nvPr>
            <p:ph idx="1"/>
          </p:nvPr>
        </p:nvSpPr>
        <p:spPr>
          <a:xfrm>
            <a:off x="914400" y="1143000"/>
            <a:ext cx="8001000" cy="5105400"/>
          </a:xfrm>
        </p:spPr>
        <p:txBody>
          <a:bodyPr/>
          <a:lstStyle/>
          <a:p>
            <a:r>
              <a:rPr lang="en-US" sz="2800" smtClean="0"/>
              <a:t>Advances in technology are changing the way Canadian firms manage their assets.</a:t>
            </a:r>
          </a:p>
          <a:p>
            <a:r>
              <a:rPr lang="en-US" sz="2800" smtClean="0"/>
              <a:t>With new techniques, such as just-in-time inventory and business-to-business (B2B) sales, industrial firms are moving away from flexible policies and toward a more restrictive approach to current assets.</a:t>
            </a:r>
          </a:p>
          <a:p>
            <a:r>
              <a:rPr lang="en-US" sz="2800" smtClean="0"/>
              <a:t>Current liabilities are also declining as a percentage of total assets.</a:t>
            </a:r>
          </a:p>
          <a:p>
            <a:r>
              <a:rPr lang="en-US" sz="2800" smtClean="0"/>
              <a:t>Firms are practicing maturity hedging as they match lower current liabilities with decreased current assets.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0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90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90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08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908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908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08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908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908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08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908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908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0851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425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164512" cy="1206500"/>
          </a:xfrm>
        </p:spPr>
        <p:txBody>
          <a:bodyPr/>
          <a:lstStyle/>
          <a:p>
            <a:pPr algn="just">
              <a:lnSpc>
                <a:spcPct val="85000"/>
              </a:lnSpc>
              <a:spcAft>
                <a:spcPts val="600"/>
              </a:spcAft>
            </a:pPr>
            <a:r>
              <a:rPr lang="en-US" smtClean="0"/>
              <a:t>Cash Budgeting					</a:t>
            </a:r>
            <a:r>
              <a:rPr lang="en-US" sz="1600" i="1" smtClean="0"/>
              <a:t>LO27.5</a:t>
            </a:r>
            <a:endParaRPr lang="en-US" sz="1600" smtClean="0"/>
          </a:p>
        </p:txBody>
      </p:sp>
      <p:sp>
        <p:nvSpPr>
          <p:cNvPr id="573443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143000"/>
            <a:ext cx="8001000" cy="5486400"/>
          </a:xfrm>
        </p:spPr>
        <p:txBody>
          <a:bodyPr/>
          <a:lstStyle/>
          <a:p>
            <a:pPr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mtClean="0"/>
              <a:t>A cash budget is a primary tool of short-run financial planning.</a:t>
            </a:r>
          </a:p>
          <a:p>
            <a:pPr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mtClean="0"/>
              <a:t>The idea is simple: Record the estimates of cash receipts and disbursements. </a:t>
            </a:r>
          </a:p>
          <a:p>
            <a:pPr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mtClean="0"/>
              <a:t>Cash Receipts</a:t>
            </a:r>
          </a:p>
          <a:p>
            <a:pPr lvl="1"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mtClean="0"/>
              <a:t>Arise from sales, but we need to estimate when we actually collect.</a:t>
            </a:r>
          </a:p>
          <a:p>
            <a:pPr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mtClean="0"/>
              <a:t>Cash Outflow </a:t>
            </a:r>
          </a:p>
          <a:p>
            <a:pPr lvl="1"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mtClean="0"/>
              <a:t>Payments of Accounts Payable</a:t>
            </a:r>
          </a:p>
          <a:p>
            <a:pPr lvl="1"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mtClean="0"/>
              <a:t>Wages, Taxes, and other Expenses</a:t>
            </a:r>
          </a:p>
          <a:p>
            <a:pPr lvl="1"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mtClean="0"/>
              <a:t>Capital Expenditures</a:t>
            </a:r>
          </a:p>
          <a:p>
            <a:pPr lvl="1"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mtClean="0"/>
              <a:t>Long-Term Financial Planning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73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73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73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73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73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73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734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734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734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734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734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734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734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734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734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734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734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734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4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449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164512" cy="1206500"/>
          </a:xfrm>
        </p:spPr>
        <p:txBody>
          <a:bodyPr/>
          <a:lstStyle/>
          <a:p>
            <a:r>
              <a:rPr lang="en-US" smtClean="0"/>
              <a:t>Cash Budgeting					</a:t>
            </a:r>
            <a:r>
              <a:rPr lang="en-US" sz="1600" i="1" smtClean="0"/>
              <a:t>LO27.5</a:t>
            </a:r>
            <a:endParaRPr lang="en-US" smtClean="0"/>
          </a:p>
        </p:txBody>
      </p:sp>
      <p:sp>
        <p:nvSpPr>
          <p:cNvPr id="580611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371600"/>
            <a:ext cx="8001000" cy="5105400"/>
          </a:xfrm>
        </p:spPr>
        <p:txBody>
          <a:bodyPr/>
          <a:lstStyle/>
          <a:p>
            <a:pPr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mtClean="0"/>
              <a:t>The cash balance tells the manager what borrowing is required or what lending will be possible in the short run.</a:t>
            </a:r>
          </a:p>
          <a:p>
            <a:pPr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mtClean="0"/>
              <a:t>The cash balance figures for Fun Toys appear in Table 27.6.</a:t>
            </a:r>
          </a:p>
          <a:p>
            <a:pPr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mtClean="0"/>
              <a:t>Fun Toys had established a minimum cash balance of $5 million to facilitate transactions and to protect against unexpected contingencies.</a:t>
            </a:r>
          </a:p>
          <a:p>
            <a:pPr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endParaRPr lang="en-US" smtClean="0"/>
          </a:p>
          <a:p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0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0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0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06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806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806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06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806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806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0611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7473" name="Rectangle 1026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164512" cy="1206500"/>
          </a:xfrm>
        </p:spPr>
        <p:txBody>
          <a:bodyPr/>
          <a:lstStyle/>
          <a:p>
            <a:r>
              <a:rPr lang="en-US" smtClean="0"/>
              <a:t>The Short-term Financial Plan		</a:t>
            </a:r>
            <a:r>
              <a:rPr lang="en-US" sz="1600" i="1" smtClean="0"/>
              <a:t>LO27.6</a:t>
            </a:r>
            <a:endParaRPr lang="en-US" smtClean="0"/>
          </a:p>
        </p:txBody>
      </p:sp>
      <p:sp>
        <p:nvSpPr>
          <p:cNvPr id="591875" name="Rectangle 1027"/>
          <p:cNvSpPr>
            <a:spLocks noGrp="1" noChangeArrowheads="1"/>
          </p:cNvSpPr>
          <p:nvPr>
            <p:ph idx="1"/>
          </p:nvPr>
        </p:nvSpPr>
        <p:spPr>
          <a:xfrm>
            <a:off x="914400" y="1066800"/>
            <a:ext cx="8001000" cy="5105400"/>
          </a:xfrm>
        </p:spPr>
        <p:txBody>
          <a:bodyPr/>
          <a:lstStyle/>
          <a:p>
            <a:pPr>
              <a:buFontTx/>
              <a:buNone/>
            </a:pPr>
            <a:r>
              <a:rPr lang="en-US" smtClean="0"/>
              <a:t>Short-term Financial Planning and Risk</a:t>
            </a:r>
          </a:p>
          <a:p>
            <a:r>
              <a:rPr lang="en-US" sz="2800" smtClean="0"/>
              <a:t>There are tools for assessing the degree of forecasting risks and identifying their components that are most critical to a financial plan’s success or failure.</a:t>
            </a:r>
          </a:p>
          <a:p>
            <a:r>
              <a:rPr lang="en-US" sz="2800" smtClean="0"/>
              <a:t>For example, Air Canada uses simulation analysis in forecasting its cash needs. The simulation is useful in capturing the variability of cash flow components in Canada’s airline industry.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18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918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918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18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918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918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8497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164512" cy="920750"/>
          </a:xfrm>
          <a:solidFill>
            <a:srgbClr val="FFFFFF"/>
          </a:solidFill>
        </p:spPr>
        <p:txBody>
          <a:bodyPr/>
          <a:lstStyle/>
          <a:p>
            <a:r>
              <a:rPr lang="en-US" smtClean="0"/>
              <a:t>The Short-term Financial Plan/Short-term Borrowing						</a:t>
            </a:r>
            <a:r>
              <a:rPr lang="en-US" sz="1600" i="1" smtClean="0"/>
              <a:t>LO27.6</a:t>
            </a:r>
            <a:endParaRPr lang="en-US" sz="1600" smtClean="0"/>
          </a:p>
        </p:txBody>
      </p:sp>
      <p:sp>
        <p:nvSpPr>
          <p:cNvPr id="592899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295400"/>
            <a:ext cx="8001000" cy="5105400"/>
          </a:xfrm>
        </p:spPr>
        <p:txBody>
          <a:bodyPr/>
          <a:lstStyle/>
          <a:p>
            <a:r>
              <a:rPr lang="en-US" sz="2800" smtClean="0"/>
              <a:t>Example: Chapters Online</a:t>
            </a:r>
          </a:p>
          <a:p>
            <a:pPr lvl="1"/>
            <a:r>
              <a:rPr lang="en-US" sz="2400" smtClean="0"/>
              <a:t>The firm’s internet division sold books, CD-Roms, DVDs, and videos through its website.</a:t>
            </a:r>
          </a:p>
          <a:p>
            <a:pPr lvl="1"/>
            <a:r>
              <a:rPr lang="en-US" sz="2400" smtClean="0"/>
              <a:t>In September1999, the company went public, raising equity at an offering price of $13.5/share.</a:t>
            </a:r>
          </a:p>
          <a:p>
            <a:pPr lvl="1"/>
            <a:r>
              <a:rPr lang="en-US" sz="2400" smtClean="0"/>
              <a:t>In August 2000, analysts calculated Chapters Online’s “burn rate,” the rate at which the firm was using cash, to determine its cash position.</a:t>
            </a:r>
          </a:p>
          <a:p>
            <a:pPr lvl="1"/>
            <a:r>
              <a:rPr lang="en-US" sz="2400" smtClean="0"/>
              <a:t>The stock price had fallen from the offering price of $13.5 to $2.80 per share within a year.</a:t>
            </a:r>
          </a:p>
          <a:p>
            <a:pPr lvl="1"/>
            <a:r>
              <a:rPr lang="en-US" sz="2400" smtClean="0"/>
              <a:t>Analysts focused on the availability of short-term borrowing to improve the firm’s financial position.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8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928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928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8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928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928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8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928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928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8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928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928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8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928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928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9521" name="Rectangle 5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844550"/>
          </a:xfrm>
          <a:solidFill>
            <a:srgbClr val="FFFFFF"/>
          </a:solidFill>
        </p:spPr>
        <p:txBody>
          <a:bodyPr/>
          <a:lstStyle/>
          <a:p>
            <a:r>
              <a:rPr lang="en-US" smtClean="0"/>
              <a:t>The Short-term Financial Plan/Short-term Borrowing (continued)				</a:t>
            </a:r>
            <a:r>
              <a:rPr lang="en-US" sz="1600" i="1" smtClean="0"/>
              <a:t>LO27.6</a:t>
            </a:r>
            <a:endParaRPr lang="en-US" sz="1600" smtClean="0"/>
          </a:p>
        </p:txBody>
      </p:sp>
      <p:sp>
        <p:nvSpPr>
          <p:cNvPr id="574467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447800"/>
            <a:ext cx="8001000" cy="5105400"/>
          </a:xfrm>
        </p:spPr>
        <p:txBody>
          <a:bodyPr/>
          <a:lstStyle/>
          <a:p>
            <a:pPr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 smtClean="0"/>
              <a:t>The most common way to finance a temporary cash deficit is to arrange a short-term, operating loan.</a:t>
            </a:r>
          </a:p>
          <a:p>
            <a:pPr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 smtClean="0"/>
              <a:t>Operating loans can be either unsecured or secured by collateral.</a:t>
            </a:r>
          </a:p>
          <a:p>
            <a:pPr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 smtClean="0"/>
              <a:t>Secured Loans</a:t>
            </a:r>
          </a:p>
          <a:p>
            <a:pPr lvl="1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400" smtClean="0"/>
              <a:t>Accounts receivable financing can be either </a:t>
            </a:r>
            <a:r>
              <a:rPr lang="en-US" sz="2400" i="1" smtClean="0"/>
              <a:t>assigned </a:t>
            </a:r>
            <a:r>
              <a:rPr lang="en-US" sz="2400" smtClean="0"/>
              <a:t>or </a:t>
            </a:r>
            <a:r>
              <a:rPr lang="en-US" sz="2400" i="1" smtClean="0"/>
              <a:t> factored.</a:t>
            </a:r>
          </a:p>
          <a:p>
            <a:pPr lvl="1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400" u="sng" smtClean="0"/>
              <a:t>Securitized</a:t>
            </a:r>
            <a:r>
              <a:rPr lang="en-US" sz="2400" smtClean="0"/>
              <a:t> receivables, is a new approach to receivables financing. For example, Sears Canada Ltd. sold its receivables to Sears Canada Receivables Trust (SCRT). SCRT issued debentures and commercial paper backed by a diversified portfolio of receivables.</a:t>
            </a:r>
            <a:endParaRPr lang="en-US" sz="2400" u="sng" smtClean="0"/>
          </a:p>
          <a:p>
            <a:pPr lvl="1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400" smtClean="0"/>
              <a:t>Inventory loans use inventory as collateral</a:t>
            </a:r>
            <a:r>
              <a:rPr lang="en-US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74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74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74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74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74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74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74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74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74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74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4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744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744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4467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0545" name="Rectangle 5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844550"/>
          </a:xfrm>
          <a:solidFill>
            <a:srgbClr val="FFFFFF"/>
          </a:solidFill>
        </p:spPr>
        <p:txBody>
          <a:bodyPr/>
          <a:lstStyle/>
          <a:p>
            <a:r>
              <a:rPr lang="en-US" smtClean="0"/>
              <a:t>The Short-term Financial Plan/Short-term Borrowing (continued)				</a:t>
            </a:r>
            <a:r>
              <a:rPr lang="en-US" sz="1600" i="1" smtClean="0"/>
              <a:t>LO27.6</a:t>
            </a:r>
            <a:endParaRPr lang="en-US" sz="1600" smtClean="0"/>
          </a:p>
        </p:txBody>
      </p:sp>
      <p:sp>
        <p:nvSpPr>
          <p:cNvPr id="593923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295400"/>
            <a:ext cx="8001000" cy="5105400"/>
          </a:xfrm>
        </p:spPr>
        <p:txBody>
          <a:bodyPr/>
          <a:lstStyle/>
          <a:p>
            <a:pPr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 smtClean="0"/>
              <a:t>Other Sources</a:t>
            </a:r>
          </a:p>
          <a:p>
            <a:pPr lvl="1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600" smtClean="0"/>
              <a:t>Commercial paper:</a:t>
            </a:r>
          </a:p>
          <a:p>
            <a:pPr lvl="2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mtClean="0"/>
              <a:t>Commercial paper: consists of short-term notes issued by large and highly rated firms.</a:t>
            </a:r>
          </a:p>
          <a:p>
            <a:pPr lvl="2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mtClean="0"/>
              <a:t>Firms issuing commercial paper in Canada generally have borrowing needs over $20 million.</a:t>
            </a:r>
          </a:p>
          <a:p>
            <a:pPr lvl="2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mtClean="0"/>
              <a:t>Dominion Bond Rating Service rates commercial paper similarly to bonds.</a:t>
            </a:r>
          </a:p>
          <a:p>
            <a:pPr lvl="1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600" smtClean="0"/>
              <a:t>Banker’s acceptances:</a:t>
            </a:r>
          </a:p>
          <a:p>
            <a:pPr lvl="2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mtClean="0"/>
              <a:t>Banker’s acceptances are a variant of commercial paper.</a:t>
            </a:r>
          </a:p>
          <a:p>
            <a:pPr lvl="2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mtClean="0"/>
              <a:t>Banker’s acceptances are more widely used than commercial paper in Canada because Canadian chartered banks enjoy stronger credit ratings than all but the largest corporations.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939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939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939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939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939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939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939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939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939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939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939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939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939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939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1569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164512" cy="1206500"/>
          </a:xfrm>
        </p:spPr>
        <p:txBody>
          <a:bodyPr/>
          <a:lstStyle/>
          <a:p>
            <a:pPr algn="just">
              <a:lnSpc>
                <a:spcPct val="85000"/>
              </a:lnSpc>
              <a:spcAft>
                <a:spcPts val="600"/>
              </a:spcAft>
            </a:pPr>
            <a:r>
              <a:rPr lang="en-US" smtClean="0"/>
              <a:t>Summary &amp; Conclusions			</a:t>
            </a:r>
            <a:r>
              <a:rPr lang="en-US" sz="1600" i="1" smtClean="0"/>
              <a:t>LO27.7</a:t>
            </a:r>
            <a:endParaRPr lang="en-US" sz="1600" smtClean="0"/>
          </a:p>
        </p:txBody>
      </p:sp>
      <p:sp>
        <p:nvSpPr>
          <p:cNvPr id="575491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066800"/>
            <a:ext cx="8001000" cy="5105400"/>
          </a:xfrm>
        </p:spPr>
        <p:txBody>
          <a:bodyPr/>
          <a:lstStyle/>
          <a:p>
            <a:r>
              <a:rPr lang="en-US" smtClean="0"/>
              <a:t>This chapter introduces the management of short-term finance.</a:t>
            </a:r>
          </a:p>
          <a:p>
            <a:pPr lvl="1"/>
            <a:r>
              <a:rPr lang="en-US" smtClean="0"/>
              <a:t>We examine the short-term uses and sources of cash as they appear on the firm’s financial statements. </a:t>
            </a:r>
          </a:p>
          <a:p>
            <a:pPr lvl="1"/>
            <a:r>
              <a:rPr lang="en-US" smtClean="0"/>
              <a:t>We see how current assets and current liabilities arise in the short-term operating activities and the cash cycle of the firm.</a:t>
            </a:r>
          </a:p>
          <a:p>
            <a:pPr lvl="1"/>
            <a:r>
              <a:rPr lang="en-US" smtClean="0"/>
              <a:t>From an accounting perspective, short-term finance involves net working capital.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54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754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754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54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754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754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54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754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754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2593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164512" cy="1206500"/>
          </a:xfrm>
        </p:spPr>
        <p:txBody>
          <a:bodyPr/>
          <a:lstStyle/>
          <a:p>
            <a:r>
              <a:rPr lang="en-US" smtClean="0"/>
              <a:t>Summary &amp; Conclusions			</a:t>
            </a:r>
            <a:r>
              <a:rPr lang="en-US" sz="1600" i="1" smtClean="0"/>
              <a:t>LO27.7</a:t>
            </a:r>
            <a:endParaRPr lang="en-US" sz="1600" smtClean="0"/>
          </a:p>
        </p:txBody>
      </p:sp>
      <p:sp>
        <p:nvSpPr>
          <p:cNvPr id="577539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066800"/>
            <a:ext cx="8001000" cy="54864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800" smtClean="0"/>
              <a:t>Managing short-term cash flows involves the minimization of costs. </a:t>
            </a:r>
          </a:p>
          <a:p>
            <a:pPr>
              <a:lnSpc>
                <a:spcPct val="90000"/>
              </a:lnSpc>
            </a:pPr>
            <a:r>
              <a:rPr lang="en-US" sz="2800" smtClean="0"/>
              <a:t>The two major costs are: </a:t>
            </a:r>
          </a:p>
          <a:p>
            <a:pPr lvl="1">
              <a:lnSpc>
                <a:spcPct val="90000"/>
              </a:lnSpc>
            </a:pPr>
            <a:r>
              <a:rPr lang="en-US" sz="2400" smtClean="0"/>
              <a:t>Carrying costs—the interest and related costs incurred by overinvesting in short-term assets such as cash.</a:t>
            </a:r>
          </a:p>
          <a:p>
            <a:pPr lvl="1">
              <a:lnSpc>
                <a:spcPct val="90000"/>
              </a:lnSpc>
            </a:pPr>
            <a:r>
              <a:rPr lang="en-US" sz="2400" smtClean="0"/>
              <a:t>Shortage costs—the cost of running out of short-term assets.</a:t>
            </a:r>
          </a:p>
          <a:p>
            <a:pPr>
              <a:lnSpc>
                <a:spcPct val="90000"/>
              </a:lnSpc>
            </a:pPr>
            <a:r>
              <a:rPr lang="en-US" sz="2800" smtClean="0"/>
              <a:t>The objective of managing short-term finance and short-term financial planning is to find the optimal tradeoff between these two costs.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7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77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77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7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77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77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7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77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77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7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77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77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7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77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77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7539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3617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164512" cy="1206500"/>
          </a:xfrm>
        </p:spPr>
        <p:txBody>
          <a:bodyPr/>
          <a:lstStyle/>
          <a:p>
            <a:r>
              <a:rPr lang="en-US" smtClean="0"/>
              <a:t>Summary &amp; Conclusions			</a:t>
            </a:r>
            <a:r>
              <a:rPr lang="en-US" sz="1600" i="1" smtClean="0"/>
              <a:t>LO27.7</a:t>
            </a:r>
            <a:endParaRPr lang="en-US" sz="1600" smtClean="0"/>
          </a:p>
        </p:txBody>
      </p:sp>
      <p:sp>
        <p:nvSpPr>
          <p:cNvPr id="578563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066800"/>
            <a:ext cx="8001000" cy="5105400"/>
          </a:xfrm>
        </p:spPr>
        <p:txBody>
          <a:bodyPr/>
          <a:lstStyle/>
          <a:p>
            <a:r>
              <a:rPr lang="en-US" smtClean="0"/>
              <a:t>In an ideal economy, the firm could perfectly predict its short-term uses and sources of cash and net working capital could be kept at zero. </a:t>
            </a:r>
          </a:p>
          <a:p>
            <a:r>
              <a:rPr lang="en-US" smtClean="0"/>
              <a:t>In the real world, net working capital provides a buffer that lets the firm meet its ongoing obligations.</a:t>
            </a:r>
          </a:p>
          <a:p>
            <a:r>
              <a:rPr lang="en-US" smtClean="0"/>
              <a:t>The financial manager seeks the optimal level of each of the current assets.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8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78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78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8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78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78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8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78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78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8563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41" name="Rectangle 1026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164512" cy="1206500"/>
          </a:xfrm>
        </p:spPr>
        <p:txBody>
          <a:bodyPr/>
          <a:lstStyle/>
          <a:p>
            <a:r>
              <a:rPr lang="en-US" smtClean="0"/>
              <a:t>Summary &amp; Conclusions			</a:t>
            </a:r>
            <a:r>
              <a:rPr lang="en-US" sz="1600" i="1" smtClean="0"/>
              <a:t>LO27.7</a:t>
            </a:r>
            <a:endParaRPr lang="en-US" sz="1600" smtClean="0"/>
          </a:p>
        </p:txBody>
      </p:sp>
      <p:sp>
        <p:nvSpPr>
          <p:cNvPr id="579587" name="Rectangle 1027"/>
          <p:cNvSpPr>
            <a:spLocks noGrp="1" noChangeArrowheads="1"/>
          </p:cNvSpPr>
          <p:nvPr>
            <p:ph idx="1"/>
          </p:nvPr>
        </p:nvSpPr>
        <p:spPr>
          <a:xfrm>
            <a:off x="914400" y="1143000"/>
            <a:ext cx="8001000" cy="5105400"/>
          </a:xfrm>
        </p:spPr>
        <p:txBody>
          <a:bodyPr/>
          <a:lstStyle/>
          <a:p>
            <a:r>
              <a:rPr lang="en-US" smtClean="0"/>
              <a:t>The financial manager can use the cash budget to identify short-term financial needs.</a:t>
            </a:r>
          </a:p>
          <a:p>
            <a:r>
              <a:rPr lang="en-US" smtClean="0"/>
              <a:t>The cash budget tells the manager what borrowing is required or what lending will be possible in the short run.</a:t>
            </a:r>
          </a:p>
          <a:p>
            <a:r>
              <a:rPr lang="en-US" smtClean="0"/>
              <a:t>The firm has available to it a number of possible ways of acquiring funds to meet short-term shortfalls, including unsecured and secured loans.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79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79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5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795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795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5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795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795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9587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5665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268288"/>
            <a:ext cx="8001000" cy="804862"/>
          </a:xfrm>
        </p:spPr>
        <p:txBody>
          <a:bodyPr/>
          <a:lstStyle/>
          <a:p>
            <a:r>
              <a:rPr lang="en-US" smtClean="0"/>
              <a:t>Quick Quiz</a:t>
            </a:r>
          </a:p>
        </p:txBody>
      </p:sp>
      <p:sp>
        <p:nvSpPr>
          <p:cNvPr id="600067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143000"/>
            <a:ext cx="8229600" cy="4906963"/>
          </a:xfrm>
        </p:spPr>
        <p:txBody>
          <a:bodyPr/>
          <a:lstStyle/>
          <a:p>
            <a:r>
              <a:rPr lang="en-US" smtClean="0"/>
              <a:t>How do you compute the operating cycle and the cash cycle?</a:t>
            </a:r>
          </a:p>
          <a:p>
            <a:r>
              <a:rPr lang="en-US" smtClean="0"/>
              <a:t>What are the differences between a flexible short-term financing policy and a restrictive one? What are the pros and cons of each?</a:t>
            </a:r>
          </a:p>
          <a:p>
            <a:r>
              <a:rPr lang="en-US" smtClean="0"/>
              <a:t>What are the key components of a cash budget?</a:t>
            </a:r>
          </a:p>
          <a:p>
            <a:r>
              <a:rPr lang="en-US" smtClean="0"/>
              <a:t>What are the major forms of short-term borrowing?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00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00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0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000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000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0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000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000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0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000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000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new template">
  <a:themeElements>
    <a:clrScheme name="Ross ppt template 2">
      <a:dk1>
        <a:srgbClr val="393939"/>
      </a:dk1>
      <a:lt1>
        <a:srgbClr val="FFFFFF"/>
      </a:lt1>
      <a:dk2>
        <a:srgbClr val="6600CC"/>
      </a:dk2>
      <a:lt2>
        <a:srgbClr val="CCCCFF"/>
      </a:lt2>
      <a:accent1>
        <a:srgbClr val="F9D87E"/>
      </a:accent1>
      <a:accent2>
        <a:srgbClr val="FFCCCC"/>
      </a:accent2>
      <a:accent3>
        <a:srgbClr val="FFFFFF"/>
      </a:accent3>
      <a:accent4>
        <a:srgbClr val="2F2F2F"/>
      </a:accent4>
      <a:accent5>
        <a:srgbClr val="FBE9C0"/>
      </a:accent5>
      <a:accent6>
        <a:srgbClr val="E7B9B9"/>
      </a:accent6>
      <a:hlink>
        <a:srgbClr val="FFCCFF"/>
      </a:hlink>
      <a:folHlink>
        <a:srgbClr val="99CCFF"/>
      </a:folHlink>
    </a:clrScheme>
    <a:fontScheme name="Ross ppt templat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D7429"/>
        </a:solidFill>
        <a:ln w="12700" cap="sq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D7429"/>
        </a:solidFill>
        <a:ln w="12700" cap="sq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Ross ppt template 1">
        <a:dk1>
          <a:srgbClr val="200B5B"/>
        </a:dk1>
        <a:lt1>
          <a:srgbClr val="EAEAEA"/>
        </a:lt1>
        <a:dk2>
          <a:srgbClr val="6600FF"/>
        </a:dk2>
        <a:lt2>
          <a:srgbClr val="FFCC66"/>
        </a:lt2>
        <a:accent1>
          <a:srgbClr val="EEB00B"/>
        </a:accent1>
        <a:accent2>
          <a:srgbClr val="6600CC"/>
        </a:accent2>
        <a:accent3>
          <a:srgbClr val="B8AAFF"/>
        </a:accent3>
        <a:accent4>
          <a:srgbClr val="C8C8C8"/>
        </a:accent4>
        <a:accent5>
          <a:srgbClr val="F5D4AA"/>
        </a:accent5>
        <a:accent6>
          <a:srgbClr val="5C00B9"/>
        </a:accent6>
        <a:hlink>
          <a:srgbClr val="FF33CC"/>
        </a:hlink>
        <a:folHlink>
          <a:srgbClr val="CC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ss ppt template 2">
        <a:dk1>
          <a:srgbClr val="393939"/>
        </a:dk1>
        <a:lt1>
          <a:srgbClr val="FFFFFF"/>
        </a:lt1>
        <a:dk2>
          <a:srgbClr val="6600CC"/>
        </a:dk2>
        <a:lt2>
          <a:srgbClr val="CCCCFF"/>
        </a:lt2>
        <a:accent1>
          <a:srgbClr val="F9D87E"/>
        </a:accent1>
        <a:accent2>
          <a:srgbClr val="FFCCCC"/>
        </a:accent2>
        <a:accent3>
          <a:srgbClr val="FFFFFF"/>
        </a:accent3>
        <a:accent4>
          <a:srgbClr val="2F2F2F"/>
        </a:accent4>
        <a:accent5>
          <a:srgbClr val="FBE9C0"/>
        </a:accent5>
        <a:accent6>
          <a:srgbClr val="E7B9B9"/>
        </a:accent6>
        <a:hlink>
          <a:srgbClr val="FFCC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ss ppt template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555555"/>
        </a:accent6>
        <a:hlink>
          <a:srgbClr val="969696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ss ppt template 4">
        <a:dk1>
          <a:srgbClr val="330000"/>
        </a:dk1>
        <a:lt1>
          <a:srgbClr val="FFFFCC"/>
        </a:lt1>
        <a:dk2>
          <a:srgbClr val="000000"/>
        </a:dk2>
        <a:lt2>
          <a:srgbClr val="FFCC00"/>
        </a:lt2>
        <a:accent1>
          <a:srgbClr val="FF9900"/>
        </a:accent1>
        <a:accent2>
          <a:srgbClr val="330099"/>
        </a:accent2>
        <a:accent3>
          <a:srgbClr val="AAAAAA"/>
        </a:accent3>
        <a:accent4>
          <a:srgbClr val="DADAAE"/>
        </a:accent4>
        <a:accent5>
          <a:srgbClr val="FFCAAA"/>
        </a:accent5>
        <a:accent6>
          <a:srgbClr val="2D008A"/>
        </a:accent6>
        <a:hlink>
          <a:srgbClr val="FF6633"/>
        </a:hlink>
        <a:folHlink>
          <a:srgbClr val="66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ss ppt template 5">
        <a:dk1>
          <a:srgbClr val="333300"/>
        </a:dk1>
        <a:lt1>
          <a:srgbClr val="DDDDDD"/>
        </a:lt1>
        <a:dk2>
          <a:srgbClr val="996600"/>
        </a:dk2>
        <a:lt2>
          <a:srgbClr val="FFCC66"/>
        </a:lt2>
        <a:accent1>
          <a:srgbClr val="EEB00B"/>
        </a:accent1>
        <a:accent2>
          <a:srgbClr val="330099"/>
        </a:accent2>
        <a:accent3>
          <a:srgbClr val="CAB8AA"/>
        </a:accent3>
        <a:accent4>
          <a:srgbClr val="BDBDBD"/>
        </a:accent4>
        <a:accent5>
          <a:srgbClr val="F5D4AA"/>
        </a:accent5>
        <a:accent6>
          <a:srgbClr val="2D008A"/>
        </a:accent6>
        <a:hlink>
          <a:srgbClr val="FF6633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ss ppt template 6">
        <a:dk1>
          <a:srgbClr val="003300"/>
        </a:dk1>
        <a:lt1>
          <a:srgbClr val="FFFFCC"/>
        </a:lt1>
        <a:dk2>
          <a:srgbClr val="999933"/>
        </a:dk2>
        <a:lt2>
          <a:srgbClr val="FFFF66"/>
        </a:lt2>
        <a:accent1>
          <a:srgbClr val="CC9900"/>
        </a:accent1>
        <a:accent2>
          <a:srgbClr val="330099"/>
        </a:accent2>
        <a:accent3>
          <a:srgbClr val="CACAAD"/>
        </a:accent3>
        <a:accent4>
          <a:srgbClr val="DADAAE"/>
        </a:accent4>
        <a:accent5>
          <a:srgbClr val="E2CAAA"/>
        </a:accent5>
        <a:accent6>
          <a:srgbClr val="2D008A"/>
        </a:accent6>
        <a:hlink>
          <a:srgbClr val="FF9900"/>
        </a:hlink>
        <a:folHlink>
          <a:srgbClr val="FF66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NewTemplate</Template>
  <TotalTime>3612</TotalTime>
  <Words>1884</Words>
  <Application>Microsoft Office PowerPoint</Application>
  <PresentationFormat>On-screen Show (4:3)</PresentationFormat>
  <Paragraphs>286</Paragraphs>
  <Slides>36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Design Template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2" baseType="lpstr">
      <vt:lpstr>Times New Roman</vt:lpstr>
      <vt:lpstr>Arial</vt:lpstr>
      <vt:lpstr>Symbol</vt:lpstr>
      <vt:lpstr>new template</vt:lpstr>
      <vt:lpstr>new template</vt:lpstr>
      <vt:lpstr>Equation</vt:lpstr>
      <vt:lpstr>Slide 0</vt:lpstr>
      <vt:lpstr>Slide 1</vt:lpstr>
      <vt:lpstr>Chapter Outline</vt:lpstr>
      <vt:lpstr>The Balance-Sheet Model of the Firm</vt:lpstr>
      <vt:lpstr>The Balance-Sheet Model of the Firm</vt:lpstr>
      <vt:lpstr>The Balance-Sheet Model of the Firm</vt:lpstr>
      <vt:lpstr>Tracing Cash and Net Working Capital LO27.1</vt:lpstr>
      <vt:lpstr>Defining Cash in Terms of Other Elements LO27.2</vt:lpstr>
      <vt:lpstr>Defining Cash in Terms of Other Elements LO27.2</vt:lpstr>
      <vt:lpstr>The Operating Cycle and the Cash Cycle (Figure 27.3)      LO27.3</vt:lpstr>
      <vt:lpstr>The Operating Cycle and the Cash Cycle LO27.3</vt:lpstr>
      <vt:lpstr>The Operating Cycle and the Cash Cycle: An Example       LO27.3</vt:lpstr>
      <vt:lpstr>The Operating Cycle and the Cash Cycle: An Example (continued)    LO27.3</vt:lpstr>
      <vt:lpstr>The Operating Cycle and the Cash Cycle: An Example (continued)    LO27.3</vt:lpstr>
      <vt:lpstr>Interpreting the Cash Cycle   LO27.3</vt:lpstr>
      <vt:lpstr>Some Aspects of Short-Term Financial Policy       LO27.4</vt:lpstr>
      <vt:lpstr>The Size of the Investment in Current Assets LO27.4</vt:lpstr>
      <vt:lpstr>Carrying Costs and Shortage Costs (Figure 27.4)        LO27.4</vt:lpstr>
      <vt:lpstr>Appropriate Flexible Policy (Figure 27.4) LO27.4</vt:lpstr>
      <vt:lpstr>When a Restrictive Policy is Appropriate (Figure 27.4)      LO27.4</vt:lpstr>
      <vt:lpstr>Alternative Financing Policies for Current Assets       LO27.4</vt:lpstr>
      <vt:lpstr>Financing Policy for an Idealized Economy (Figure 27.5)      LO27.4</vt:lpstr>
      <vt:lpstr>Alternative Asset-Financing Strategies (Figure 27.6)        LO27.4</vt:lpstr>
      <vt:lpstr>A Remark on Short-term Financing LO27.4</vt:lpstr>
      <vt:lpstr>Current Assets and Liabilities in Practice LO27.4</vt:lpstr>
      <vt:lpstr>Cash Budgeting     LO27.5</vt:lpstr>
      <vt:lpstr>Cash Budgeting     LO27.5</vt:lpstr>
      <vt:lpstr>The Short-term Financial Plan  LO27.6</vt:lpstr>
      <vt:lpstr>The Short-term Financial Plan/Short-term Borrowing      LO27.6</vt:lpstr>
      <vt:lpstr>The Short-term Financial Plan/Short-term Borrowing (continued)    LO27.6</vt:lpstr>
      <vt:lpstr>The Short-term Financial Plan/Short-term Borrowing (continued)    LO27.6</vt:lpstr>
      <vt:lpstr>Summary &amp; Conclusions   LO27.7</vt:lpstr>
      <vt:lpstr>Summary &amp; Conclusions   LO27.7</vt:lpstr>
      <vt:lpstr>Summary &amp; Conclusions   LO27.7</vt:lpstr>
      <vt:lpstr>Summary &amp; Conclusions   LO27.7</vt:lpstr>
      <vt:lpstr>Quick Quiz</vt:lpstr>
    </vt:vector>
  </TitlesOfParts>
  <Company>Irwin/ McGraw-Hill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Gady Jacoby; Wei Wang</dc:creator>
  <cp:lastModifiedBy>Lajili</cp:lastModifiedBy>
  <cp:revision>160</cp:revision>
  <dcterms:created xsi:type="dcterms:W3CDTF">2001-03-01T05:50:14Z</dcterms:created>
  <dcterms:modified xsi:type="dcterms:W3CDTF">2011-09-09T17:16:48Z</dcterms:modified>
</cp:coreProperties>
</file>