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5"/>
  </p:notesMasterIdLst>
  <p:handoutMasterIdLst>
    <p:handoutMasterId r:id="rId16"/>
  </p:handoutMasterIdLst>
  <p:sldIdLst>
    <p:sldId id="256" r:id="rId2"/>
    <p:sldId id="257" r:id="rId3"/>
    <p:sldId id="270" r:id="rId4"/>
    <p:sldId id="264" r:id="rId5"/>
    <p:sldId id="266" r:id="rId6"/>
    <p:sldId id="258" r:id="rId7"/>
    <p:sldId id="259" r:id="rId8"/>
    <p:sldId id="260" r:id="rId9"/>
    <p:sldId id="261" r:id="rId10"/>
    <p:sldId id="262" r:id="rId11"/>
    <p:sldId id="263" r:id="rId12"/>
    <p:sldId id="267" r:id="rId13"/>
    <p:sldId id="268" r:id="rId1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214" autoAdjust="0"/>
  </p:normalViewPr>
  <p:slideViewPr>
    <p:cSldViewPr>
      <p:cViewPr varScale="1">
        <p:scale>
          <a:sx n="48" d="100"/>
          <a:sy n="48" d="100"/>
        </p:scale>
        <p:origin x="1339" y="3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8435"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8436"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8437"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3EA398D3-32EB-4C8E-AA1F-6635757B4994}" type="slidenum">
              <a:rPr lang="en-US"/>
              <a:pPr>
                <a:defRPr/>
              </a:pPr>
              <a:t>‹#›</a:t>
            </a:fld>
            <a:endParaRPr lang="en-US"/>
          </a:p>
        </p:txBody>
      </p:sp>
    </p:spTree>
    <p:extLst>
      <p:ext uri="{BB962C8B-B14F-4D97-AF65-F5344CB8AC3E}">
        <p14:creationId xmlns:p14="http://schemas.microsoft.com/office/powerpoint/2010/main" val="6093070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7411"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06488" y="696913"/>
            <a:ext cx="4648200" cy="34861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7415"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E860016-D28A-4807-BCC1-6347695F2FF2}" type="slidenum">
              <a:rPr lang="en-US"/>
              <a:pPr>
                <a:defRPr/>
              </a:pPr>
              <a:t>‹#›</a:t>
            </a:fld>
            <a:endParaRPr lang="en-US"/>
          </a:p>
        </p:txBody>
      </p:sp>
    </p:spTree>
    <p:extLst>
      <p:ext uri="{BB962C8B-B14F-4D97-AF65-F5344CB8AC3E}">
        <p14:creationId xmlns:p14="http://schemas.microsoft.com/office/powerpoint/2010/main" val="40723945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Optional work:</a:t>
            </a:r>
          </a:p>
          <a:p>
            <a:r>
              <a:rPr lang="en-CA" sz="1200" b="0" i="0" kern="1200" dirty="0" smtClean="0">
                <a:solidFill>
                  <a:schemeClr val="tx1"/>
                </a:solidFill>
                <a:effectLst/>
                <a:latin typeface="Arial" charset="0"/>
                <a:ea typeface="+mn-ea"/>
                <a:cs typeface="+mn-cs"/>
              </a:rPr>
              <a:t>Is there a link between smoking and lung cancer?</a:t>
            </a:r>
          </a:p>
          <a:p>
            <a:r>
              <a:rPr lang="en-CA" sz="1200" b="0" i="0" kern="1200" dirty="0" smtClean="0">
                <a:solidFill>
                  <a:schemeClr val="tx1"/>
                </a:solidFill>
                <a:effectLst/>
                <a:latin typeface="Arial" charset="0"/>
                <a:ea typeface="+mn-ea"/>
                <a:cs typeface="+mn-cs"/>
              </a:rPr>
              <a:t> </a:t>
            </a:r>
          </a:p>
          <a:p>
            <a:r>
              <a:rPr lang="en-CA" sz="1200" b="0" i="0" kern="1200" dirty="0" smtClean="0">
                <a:solidFill>
                  <a:schemeClr val="tx1"/>
                </a:solidFill>
                <a:effectLst/>
                <a:latin typeface="Arial" charset="0"/>
                <a:ea typeface="+mn-ea"/>
                <a:cs typeface="+mn-cs"/>
              </a:rPr>
              <a:t>Do women have different perceptions of leisure time than men?</a:t>
            </a:r>
          </a:p>
          <a:p>
            <a:r>
              <a:rPr lang="en-CA" sz="1200" b="0" i="0" kern="1200" dirty="0" smtClean="0">
                <a:solidFill>
                  <a:schemeClr val="tx1"/>
                </a:solidFill>
                <a:effectLst/>
                <a:latin typeface="Arial" charset="0"/>
                <a:ea typeface="+mn-ea"/>
                <a:cs typeface="+mn-cs"/>
              </a:rPr>
              <a:t> </a:t>
            </a:r>
          </a:p>
          <a:p>
            <a:r>
              <a:rPr lang="en-CA" sz="1200" b="0" i="0" kern="1200" dirty="0" smtClean="0">
                <a:solidFill>
                  <a:schemeClr val="tx1"/>
                </a:solidFill>
                <a:effectLst/>
                <a:latin typeface="Arial" charset="0"/>
                <a:ea typeface="+mn-ea"/>
                <a:cs typeface="+mn-cs"/>
              </a:rPr>
              <a:t>Does workload result in exhaustion in life?</a:t>
            </a:r>
          </a:p>
          <a:p>
            <a:r>
              <a:rPr lang="en-CA" sz="1200" b="0" i="0" kern="1200" dirty="0" smtClean="0">
                <a:solidFill>
                  <a:schemeClr val="tx1"/>
                </a:solidFill>
                <a:effectLst/>
                <a:latin typeface="Arial" charset="0"/>
                <a:ea typeface="+mn-ea"/>
                <a:cs typeface="+mn-cs"/>
              </a:rPr>
              <a:t> </a:t>
            </a:r>
          </a:p>
          <a:p>
            <a:r>
              <a:rPr lang="en-CA" sz="1200" b="0" i="0" kern="1200" dirty="0" smtClean="0">
                <a:solidFill>
                  <a:schemeClr val="tx1"/>
                </a:solidFill>
                <a:effectLst/>
                <a:latin typeface="Arial" charset="0"/>
                <a:ea typeface="+mn-ea"/>
                <a:cs typeface="+mn-cs"/>
              </a:rPr>
              <a:t>Does occupation or region have the greater effect on happiness ratings?</a:t>
            </a:r>
          </a:p>
          <a:p>
            <a:r>
              <a:rPr lang="en-CA" sz="1200" b="0" i="0" kern="1200" dirty="0" smtClean="0">
                <a:solidFill>
                  <a:schemeClr val="tx1"/>
                </a:solidFill>
                <a:effectLst/>
                <a:latin typeface="Arial" charset="0"/>
                <a:ea typeface="+mn-ea"/>
                <a:cs typeface="+mn-cs"/>
              </a:rPr>
              <a:t> </a:t>
            </a:r>
          </a:p>
          <a:p>
            <a:r>
              <a:rPr lang="en-CA" sz="1200" b="0" i="0" kern="1200" smtClean="0">
                <a:solidFill>
                  <a:schemeClr val="tx1"/>
                </a:solidFill>
                <a:effectLst/>
                <a:latin typeface="Arial" charset="0"/>
                <a:ea typeface="+mn-ea"/>
                <a:cs typeface="+mn-cs"/>
              </a:rPr>
              <a:t>What effect does dieting and exercise have on lowering cholesterol ?</a:t>
            </a:r>
          </a:p>
          <a:p>
            <a:endParaRPr lang="en-CA"/>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1</a:t>
            </a:fld>
            <a:endParaRPr lang="en-US"/>
          </a:p>
        </p:txBody>
      </p:sp>
    </p:spTree>
    <p:extLst>
      <p:ext uri="{BB962C8B-B14F-4D97-AF65-F5344CB8AC3E}">
        <p14:creationId xmlns:p14="http://schemas.microsoft.com/office/powerpoint/2010/main" val="1555708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Does occupation influence income?</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2</a:t>
            </a:fld>
            <a:endParaRPr lang="en-US"/>
          </a:p>
        </p:txBody>
      </p:sp>
    </p:spTree>
    <p:extLst>
      <p:ext uri="{BB962C8B-B14F-4D97-AF65-F5344CB8AC3E}">
        <p14:creationId xmlns:p14="http://schemas.microsoft.com/office/powerpoint/2010/main" val="37981656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Causal</a:t>
            </a:r>
            <a:r>
              <a:rPr lang="en-CA" baseline="0" dirty="0" smtClean="0"/>
              <a:t> models belong in the quantitative</a:t>
            </a:r>
          </a:p>
          <a:p>
            <a:r>
              <a:rPr lang="en-CA" baseline="0" dirty="0" smtClean="0"/>
              <a:t>When you go to the field in step 5 and come back in step 6. the statistics in 6 will watch causal models. Steps done in a linear manner with a logic that streams from beginning to end. The only exception is unique variables you want to add in. if the literature doesn’t include it but it’s an emerging variable, put it in but explain why you’re putting it in. the qualitative family is about investigating little or unknown topics. Causal models for the qualitative family, we don’t adhere to these steps as much. It belongs after step 6. these first bunch of steps are useful when you have literature.</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3</a:t>
            </a:fld>
            <a:endParaRPr lang="en-US"/>
          </a:p>
        </p:txBody>
      </p:sp>
    </p:spTree>
    <p:extLst>
      <p:ext uri="{BB962C8B-B14F-4D97-AF65-F5344CB8AC3E}">
        <p14:creationId xmlns:p14="http://schemas.microsoft.com/office/powerpoint/2010/main" val="3497112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Causal</a:t>
            </a:r>
            <a:r>
              <a:rPr lang="en-CA" baseline="0" dirty="0" smtClean="0"/>
              <a:t> models belong in the quantitative family of surveys because it’s actually looking at cause and effect which is the main </a:t>
            </a:r>
            <a:r>
              <a:rPr lang="en-CA" baseline="0" dirty="0" err="1" smtClean="0"/>
              <a:t>empahasis</a:t>
            </a:r>
            <a:r>
              <a:rPr lang="en-CA" baseline="0" dirty="0" smtClean="0"/>
              <a:t> of adhering to the scientific family and all its rules. We need to know what it causing the effect (diagrams). With the causation comes direction.</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4</a:t>
            </a:fld>
            <a:endParaRPr lang="en-US"/>
          </a:p>
        </p:txBody>
      </p:sp>
    </p:spTree>
    <p:extLst>
      <p:ext uri="{BB962C8B-B14F-4D97-AF65-F5344CB8AC3E}">
        <p14:creationId xmlns:p14="http://schemas.microsoft.com/office/powerpoint/2010/main" val="3468855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**won’t be asked to define</a:t>
            </a:r>
            <a:r>
              <a:rPr lang="en-CA" baseline="0" dirty="0" smtClean="0"/>
              <a:t> in exam but you have to know what some of these things are because compare/contrast**</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5</a:t>
            </a:fld>
            <a:endParaRPr lang="en-US"/>
          </a:p>
        </p:txBody>
      </p:sp>
    </p:spTree>
    <p:extLst>
      <p:ext uri="{BB962C8B-B14F-4D97-AF65-F5344CB8AC3E}">
        <p14:creationId xmlns:p14="http://schemas.microsoft.com/office/powerpoint/2010/main" val="3701972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Only need to know first two for exam</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6</a:t>
            </a:fld>
            <a:endParaRPr lang="en-US"/>
          </a:p>
        </p:txBody>
      </p:sp>
    </p:spTree>
    <p:extLst>
      <p:ext uri="{BB962C8B-B14F-4D97-AF65-F5344CB8AC3E}">
        <p14:creationId xmlns:p14="http://schemas.microsoft.com/office/powerpoint/2010/main" val="1267945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Does Occupation influence Income?</a:t>
            </a:r>
          </a:p>
          <a:p>
            <a:r>
              <a:rPr lang="en-CA" dirty="0" smtClean="0"/>
              <a:t>Occupation (IV) -&gt; Income</a:t>
            </a:r>
            <a:r>
              <a:rPr lang="en-CA" baseline="0" dirty="0" smtClean="0"/>
              <a:t> (DV)</a:t>
            </a:r>
          </a:p>
          <a:p>
            <a:r>
              <a:rPr lang="en-CA" baseline="0" dirty="0" smtClean="0"/>
              <a:t>Basic causal model.</a:t>
            </a:r>
          </a:p>
          <a:p>
            <a:r>
              <a:rPr lang="en-CA" dirty="0" err="1" smtClean="0"/>
              <a:t>Xs</a:t>
            </a:r>
            <a:r>
              <a:rPr lang="en-CA" dirty="0" smtClean="0"/>
              <a:t> are independent variables. </a:t>
            </a:r>
            <a:r>
              <a:rPr lang="en-CA" dirty="0" err="1" smtClean="0"/>
              <a:t>Ys</a:t>
            </a:r>
            <a:r>
              <a:rPr lang="en-CA" dirty="0" smtClean="0"/>
              <a:t> are DVs.</a:t>
            </a:r>
          </a:p>
          <a:p>
            <a:r>
              <a:rPr lang="en-CA" dirty="0" smtClean="0"/>
              <a:t>All</a:t>
            </a:r>
            <a:r>
              <a:rPr lang="en-CA" baseline="0" dirty="0" smtClean="0"/>
              <a:t> kinds of statistics on each variables: averages, ranges. Different equations ask for different things. L.</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7</a:t>
            </a:fld>
            <a:endParaRPr lang="en-US"/>
          </a:p>
        </p:txBody>
      </p:sp>
    </p:spTree>
    <p:extLst>
      <p:ext uri="{BB962C8B-B14F-4D97-AF65-F5344CB8AC3E}">
        <p14:creationId xmlns:p14="http://schemas.microsoft.com/office/powerpoint/2010/main" val="475616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3 variables: two IVs and one DV (almost always)</a:t>
            </a:r>
          </a:p>
          <a:p>
            <a:r>
              <a:rPr lang="en-CA" dirty="0" smtClean="0"/>
              <a:t>Does where</a:t>
            </a:r>
            <a:r>
              <a:rPr lang="en-CA" baseline="0" dirty="0" smtClean="0"/>
              <a:t> you live (</a:t>
            </a:r>
            <a:r>
              <a:rPr lang="en-CA" baseline="0" dirty="0" err="1" smtClean="0"/>
              <a:t>prov</a:t>
            </a:r>
            <a:r>
              <a:rPr lang="en-CA" baseline="0" dirty="0" smtClean="0"/>
              <a:t>) influence the relationships between occupation and income?</a:t>
            </a:r>
          </a:p>
          <a:p>
            <a:r>
              <a:rPr lang="en-CA" baseline="0" dirty="0" smtClean="0"/>
              <a:t>In the equation whenever you see Xbar1 you’re looking for an average age (in this case).</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10</a:t>
            </a:fld>
            <a:endParaRPr lang="en-US"/>
          </a:p>
        </p:txBody>
      </p:sp>
    </p:spTree>
    <p:extLst>
      <p:ext uri="{BB962C8B-B14F-4D97-AF65-F5344CB8AC3E}">
        <p14:creationId xmlns:p14="http://schemas.microsoft.com/office/powerpoint/2010/main" val="3877067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You can’t show if one has</a:t>
            </a:r>
            <a:r>
              <a:rPr lang="en-CA" baseline="0" dirty="0" smtClean="0"/>
              <a:t> a more immediate effect.</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11</a:t>
            </a:fld>
            <a:endParaRPr lang="en-US"/>
          </a:p>
        </p:txBody>
      </p:sp>
    </p:spTree>
    <p:extLst>
      <p:ext uri="{BB962C8B-B14F-4D97-AF65-F5344CB8AC3E}">
        <p14:creationId xmlns:p14="http://schemas.microsoft.com/office/powerpoint/2010/main" val="453281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IV1 and IV2 has an</a:t>
            </a:r>
            <a:r>
              <a:rPr lang="en-CA" baseline="0" dirty="0" smtClean="0"/>
              <a:t> influencing effect on DV. </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12</a:t>
            </a:fld>
            <a:endParaRPr lang="en-US"/>
          </a:p>
        </p:txBody>
      </p:sp>
    </p:spTree>
    <p:extLst>
      <p:ext uri="{BB962C8B-B14F-4D97-AF65-F5344CB8AC3E}">
        <p14:creationId xmlns:p14="http://schemas.microsoft.com/office/powerpoint/2010/main" val="13565742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You have to remember that your variables are coming from the different</a:t>
            </a:r>
            <a:r>
              <a:rPr lang="en-CA" baseline="0" dirty="0" smtClean="0"/>
              <a:t> </a:t>
            </a:r>
            <a:r>
              <a:rPr lang="en-CA" dirty="0" smtClean="0"/>
              <a:t>literatures. And they all have a discussion between cause </a:t>
            </a:r>
            <a:r>
              <a:rPr lang="en-CA" smtClean="0"/>
              <a:t>and effect.</a:t>
            </a:r>
            <a:endParaRPr lang="en-CA" dirty="0"/>
          </a:p>
        </p:txBody>
      </p:sp>
      <p:sp>
        <p:nvSpPr>
          <p:cNvPr id="4" name="Slide Number Placeholder 3"/>
          <p:cNvSpPr>
            <a:spLocks noGrp="1"/>
          </p:cNvSpPr>
          <p:nvPr>
            <p:ph type="sldNum" sz="quarter" idx="10"/>
          </p:nvPr>
        </p:nvSpPr>
        <p:spPr/>
        <p:txBody>
          <a:bodyPr/>
          <a:lstStyle/>
          <a:p>
            <a:pPr>
              <a:defRPr/>
            </a:pPr>
            <a:fld id="{FE860016-D28A-4807-BCC1-6347695F2FF2}" type="slidenum">
              <a:rPr lang="en-US" smtClean="0"/>
              <a:pPr>
                <a:defRPr/>
              </a:pPr>
              <a:t>13</a:t>
            </a:fld>
            <a:endParaRPr lang="en-US"/>
          </a:p>
        </p:txBody>
      </p:sp>
    </p:spTree>
    <p:extLst>
      <p:ext uri="{BB962C8B-B14F-4D97-AF65-F5344CB8AC3E}">
        <p14:creationId xmlns:p14="http://schemas.microsoft.com/office/powerpoint/2010/main" val="2180730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8AC897-E201-49A2-8F92-BC62A471551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DD51C12-F811-450A-BC3E-BFB50BA483C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5E702E2-4A28-4E57-A40B-601D0A8E77E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59D3055-11CC-48C4-9EB2-27BBF677E25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2E0AFB4-AD08-4E5B-BF8D-E3A4EFA4E93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256F935-50A5-4AC9-BC9F-A0E241C5F64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E026507-EF8E-4665-AAE1-697C3D911D6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5BFDF3E-49DB-48DC-92B7-36B4FE321AD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EACDC7B-163A-4343-8CAE-8AA7C0943B5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BF0B3A-E7DE-4906-9FCB-D63C5300BEB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0CA26EB-C4C5-44FB-A4FB-07A05FD2BBF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4652C3C-8A27-467B-B2E4-B691E961597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a:xfrm>
            <a:off x="685800" y="990600"/>
            <a:ext cx="7772400" cy="1752600"/>
          </a:xfrm>
        </p:spPr>
        <p:txBody>
          <a:bodyPr/>
          <a:lstStyle/>
          <a:p>
            <a:pPr eaLnBrk="1" hangingPunct="1"/>
            <a:r>
              <a:rPr lang="en-US" sz="3600" smtClean="0"/>
              <a:t>Causal Models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5"/>
          <p:cNvSpPr>
            <a:spLocks noGrp="1"/>
          </p:cNvSpPr>
          <p:nvPr>
            <p:ph type="sldNum" sz="quarter" idx="12"/>
          </p:nvPr>
        </p:nvSpPr>
        <p:spPr>
          <a:noFill/>
        </p:spPr>
        <p:txBody>
          <a:bodyPr/>
          <a:lstStyle/>
          <a:p>
            <a:fld id="{B4383D11-0770-43E4-8084-F9A39215D7EA}" type="slidenum">
              <a:rPr lang="en-US" smtClean="0"/>
              <a:pPr/>
              <a:t>2</a:t>
            </a:fld>
            <a:endParaRPr lang="en-US" smtClean="0"/>
          </a:p>
        </p:txBody>
      </p:sp>
      <p:sp>
        <p:nvSpPr>
          <p:cNvPr id="16386" name="Rectangle 2"/>
          <p:cNvSpPr>
            <a:spLocks noGrp="1" noChangeArrowheads="1"/>
          </p:cNvSpPr>
          <p:nvPr>
            <p:ph type="title"/>
          </p:nvPr>
        </p:nvSpPr>
        <p:spPr/>
        <p:txBody>
          <a:bodyPr/>
          <a:lstStyle/>
          <a:p>
            <a:pPr eaLnBrk="1" hangingPunct="1"/>
            <a:r>
              <a:rPr lang="en-US" sz="3600" smtClean="0"/>
              <a:t>Objectives</a:t>
            </a:r>
          </a:p>
        </p:txBody>
      </p:sp>
      <p:sp>
        <p:nvSpPr>
          <p:cNvPr id="16387" name="Rectangle 3"/>
          <p:cNvSpPr>
            <a:spLocks noGrp="1" noChangeArrowheads="1"/>
          </p:cNvSpPr>
          <p:nvPr>
            <p:ph type="body" idx="1"/>
          </p:nvPr>
        </p:nvSpPr>
        <p:spPr/>
        <p:txBody>
          <a:bodyPr/>
          <a:lstStyle/>
          <a:p>
            <a:pPr eaLnBrk="1" hangingPunct="1"/>
            <a:endParaRPr lang="en-US" dirty="0" smtClean="0"/>
          </a:p>
          <a:p>
            <a:pPr eaLnBrk="1" hangingPunct="1"/>
            <a:r>
              <a:rPr lang="en-US" dirty="0" smtClean="0"/>
              <a:t>Know how to model simple and complex cause &amp; effect relationships</a:t>
            </a:r>
            <a:r>
              <a:rPr lang="en-US" dirty="0" smtClean="0"/>
              <a:t>.</a:t>
            </a:r>
          </a:p>
          <a:p>
            <a:pPr eaLnBrk="1" hangingPunct="1"/>
            <a:r>
              <a:rPr lang="en-US" dirty="0" smtClean="0"/>
              <a:t>Practical type questions for this lecture</a:t>
            </a:r>
          </a:p>
          <a:p>
            <a:pPr eaLnBrk="1" hangingPunct="1"/>
            <a:r>
              <a:rPr lang="en-US" dirty="0" smtClean="0"/>
              <a:t>Basic and simple extended causal models will be on exam</a:t>
            </a:r>
            <a:endParaRPr lang="en-US" dirty="0" smtClean="0"/>
          </a:p>
          <a:p>
            <a:pPr eaLnBrk="1" hangingPunct="1"/>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5"/>
          <p:cNvSpPr>
            <a:spLocks noGrp="1"/>
          </p:cNvSpPr>
          <p:nvPr>
            <p:ph type="sldNum" sz="quarter" idx="12"/>
          </p:nvPr>
        </p:nvSpPr>
        <p:spPr>
          <a:noFill/>
        </p:spPr>
        <p:txBody>
          <a:bodyPr/>
          <a:lstStyle/>
          <a:p>
            <a:fld id="{E4AF1FFC-869A-49E2-A3E2-70B7B284351B}" type="slidenum">
              <a:rPr lang="en-US" smtClean="0"/>
              <a:pPr/>
              <a:t>3</a:t>
            </a:fld>
            <a:endParaRPr lang="en-US" smtClean="0"/>
          </a:p>
        </p:txBody>
      </p:sp>
      <p:sp>
        <p:nvSpPr>
          <p:cNvPr id="17410" name="Rectangle 2"/>
          <p:cNvSpPr>
            <a:spLocks noGrp="1" noChangeArrowheads="1"/>
          </p:cNvSpPr>
          <p:nvPr>
            <p:ph type="title"/>
          </p:nvPr>
        </p:nvSpPr>
        <p:spPr/>
        <p:txBody>
          <a:bodyPr/>
          <a:lstStyle/>
          <a:p>
            <a:pPr eaLnBrk="1" hangingPunct="1"/>
            <a:r>
              <a:rPr lang="en-US" sz="3600" smtClean="0"/>
              <a:t>Steps in the Scientific Method</a:t>
            </a:r>
          </a:p>
        </p:txBody>
      </p:sp>
      <p:sp>
        <p:nvSpPr>
          <p:cNvPr id="17411" name="Rectangle 3"/>
          <p:cNvSpPr>
            <a:spLocks noGrp="1" noChangeArrowheads="1"/>
          </p:cNvSpPr>
          <p:nvPr>
            <p:ph type="body" idx="1"/>
          </p:nvPr>
        </p:nvSpPr>
        <p:spPr/>
        <p:txBody>
          <a:bodyPr/>
          <a:lstStyle/>
          <a:p>
            <a:pPr eaLnBrk="1" hangingPunct="1">
              <a:lnSpc>
                <a:spcPct val="80000"/>
              </a:lnSpc>
            </a:pPr>
            <a:r>
              <a:rPr lang="en-US" sz="2800" smtClean="0">
                <a:solidFill>
                  <a:schemeClr val="accent2"/>
                </a:solidFill>
              </a:rPr>
              <a:t> 1.  Identify the problem. (Literature Review &amp;  </a:t>
            </a:r>
          </a:p>
          <a:p>
            <a:pPr eaLnBrk="1" hangingPunct="1">
              <a:lnSpc>
                <a:spcPct val="80000"/>
              </a:lnSpc>
              <a:buFontTx/>
              <a:buNone/>
            </a:pPr>
            <a:r>
              <a:rPr lang="en-US" sz="2800" smtClean="0">
                <a:solidFill>
                  <a:schemeClr val="accent2"/>
                </a:solidFill>
              </a:rPr>
              <a:t>                                            Causal Models)</a:t>
            </a:r>
          </a:p>
          <a:p>
            <a:pPr eaLnBrk="1" hangingPunct="1">
              <a:lnSpc>
                <a:spcPct val="80000"/>
              </a:lnSpc>
            </a:pPr>
            <a:r>
              <a:rPr lang="en-US" sz="2800" smtClean="0"/>
              <a:t> 2.  Hypothesize the cause of the problem.</a:t>
            </a:r>
          </a:p>
          <a:p>
            <a:pPr eaLnBrk="1" hangingPunct="1">
              <a:lnSpc>
                <a:spcPct val="80000"/>
              </a:lnSpc>
            </a:pPr>
            <a:r>
              <a:rPr lang="en-US" sz="2800" smtClean="0"/>
              <a:t> 3.  Provide clear definitions of the concepts.</a:t>
            </a:r>
          </a:p>
          <a:p>
            <a:pPr eaLnBrk="1" hangingPunct="1">
              <a:lnSpc>
                <a:spcPct val="80000"/>
              </a:lnSpc>
            </a:pPr>
            <a:r>
              <a:rPr lang="en-US" sz="2800" smtClean="0"/>
              <a:t> 4.  Operationalize the concepts.</a:t>
            </a:r>
          </a:p>
          <a:p>
            <a:pPr eaLnBrk="1" hangingPunct="1">
              <a:lnSpc>
                <a:spcPct val="80000"/>
              </a:lnSpc>
            </a:pPr>
            <a:r>
              <a:rPr lang="en-US" sz="2800" smtClean="0"/>
              <a:t> 5.  Gather empirical data.</a:t>
            </a:r>
          </a:p>
          <a:p>
            <a:pPr eaLnBrk="1" hangingPunct="1">
              <a:lnSpc>
                <a:spcPct val="80000"/>
              </a:lnSpc>
            </a:pPr>
            <a:r>
              <a:rPr lang="en-US" sz="2800" smtClean="0"/>
              <a:t> 6.  Test the hypothesis or hypotheses. </a:t>
            </a:r>
          </a:p>
          <a:p>
            <a:pPr eaLnBrk="1" hangingPunct="1">
              <a:lnSpc>
                <a:spcPct val="80000"/>
              </a:lnSpc>
            </a:pPr>
            <a:r>
              <a:rPr lang="en-US" sz="2800" smtClean="0"/>
              <a:t> 7.  Reflect back on theory.</a:t>
            </a:r>
          </a:p>
          <a:p>
            <a:pPr eaLnBrk="1" hangingPunct="1">
              <a:lnSpc>
                <a:spcPct val="80000"/>
              </a:lnSpc>
            </a:pPr>
            <a:r>
              <a:rPr lang="en-US" sz="2800" smtClean="0"/>
              <a:t> 8.  Publicize the results.</a:t>
            </a:r>
          </a:p>
          <a:p>
            <a:pPr eaLnBrk="1" hangingPunct="1">
              <a:lnSpc>
                <a:spcPct val="80000"/>
              </a:lnSpc>
            </a:pPr>
            <a:r>
              <a:rPr lang="en-US" sz="2800" smtClean="0"/>
              <a:t> 9.  Replicate the results.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Number Placeholder 5"/>
          <p:cNvSpPr>
            <a:spLocks noGrp="1"/>
          </p:cNvSpPr>
          <p:nvPr>
            <p:ph type="sldNum" sz="quarter" idx="12"/>
          </p:nvPr>
        </p:nvSpPr>
        <p:spPr>
          <a:noFill/>
        </p:spPr>
        <p:txBody>
          <a:bodyPr/>
          <a:lstStyle/>
          <a:p>
            <a:fld id="{AAA21907-05EF-425B-91D7-8B221674BFA7}" type="slidenum">
              <a:rPr lang="en-US" smtClean="0"/>
              <a:pPr/>
              <a:t>4</a:t>
            </a:fld>
            <a:endParaRPr lang="en-US" smtClean="0"/>
          </a:p>
        </p:txBody>
      </p:sp>
      <p:sp>
        <p:nvSpPr>
          <p:cNvPr id="18434" name="Rectangle 2"/>
          <p:cNvSpPr>
            <a:spLocks noGrp="1" noChangeArrowheads="1"/>
          </p:cNvSpPr>
          <p:nvPr>
            <p:ph type="title"/>
          </p:nvPr>
        </p:nvSpPr>
        <p:spPr/>
        <p:txBody>
          <a:bodyPr/>
          <a:lstStyle/>
          <a:p>
            <a:pPr eaLnBrk="1" hangingPunct="1"/>
            <a:r>
              <a:rPr lang="en-US" sz="3600" smtClean="0"/>
              <a:t>Theories in Causal Models</a:t>
            </a:r>
          </a:p>
        </p:txBody>
      </p:sp>
      <p:sp>
        <p:nvSpPr>
          <p:cNvPr id="18435" name="Rectangle 3"/>
          <p:cNvSpPr>
            <a:spLocks noGrp="1" noChangeArrowheads="1"/>
          </p:cNvSpPr>
          <p:nvPr>
            <p:ph type="body" idx="1"/>
          </p:nvPr>
        </p:nvSpPr>
        <p:spPr/>
        <p:txBody>
          <a:bodyPr/>
          <a:lstStyle/>
          <a:p>
            <a:pPr eaLnBrk="1" hangingPunct="1">
              <a:lnSpc>
                <a:spcPct val="80000"/>
              </a:lnSpc>
            </a:pPr>
            <a:r>
              <a:rPr lang="en-US" sz="2400" smtClean="0"/>
              <a:t>Underlying the hypothesized causal connection between attitudes toward party leaders and voting is a theory about the causes of voting.</a:t>
            </a:r>
          </a:p>
          <a:p>
            <a:pPr eaLnBrk="1" hangingPunct="1">
              <a:lnSpc>
                <a:spcPct val="80000"/>
              </a:lnSpc>
            </a:pPr>
            <a:r>
              <a:rPr lang="en-US" sz="2400" smtClean="0"/>
              <a:t>A theory can be defined as “a statement of what are held to be the general laws, principles or causes of something known or observed.</a:t>
            </a:r>
          </a:p>
          <a:p>
            <a:pPr eaLnBrk="1" hangingPunct="1">
              <a:lnSpc>
                <a:spcPct val="80000"/>
              </a:lnSpc>
            </a:pPr>
            <a:r>
              <a:rPr lang="en-US" sz="2400" smtClean="0"/>
              <a:t>Theories are statements about the relationships between concepts</a:t>
            </a:r>
          </a:p>
          <a:p>
            <a:pPr eaLnBrk="1" hangingPunct="1">
              <a:lnSpc>
                <a:spcPct val="80000"/>
              </a:lnSpc>
            </a:pPr>
            <a:r>
              <a:rPr lang="en-US" sz="2400" smtClean="0"/>
              <a:t>Statistical techniques largely are able to assess the strength of association, not the direction of causation.  </a:t>
            </a:r>
          </a:p>
          <a:p>
            <a:pPr eaLnBrk="1" hangingPunct="1">
              <a:lnSpc>
                <a:spcPct val="80000"/>
              </a:lnSpc>
            </a:pPr>
            <a:r>
              <a:rPr lang="en-US" sz="2400" smtClean="0"/>
              <a:t>The direction of causation is determined by research design, in which the researcher hypothesizes a direction of causality and underpins this hypothesis with a more general theory of the causal relationship.</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Number Placeholder 5"/>
          <p:cNvSpPr>
            <a:spLocks noGrp="1"/>
          </p:cNvSpPr>
          <p:nvPr>
            <p:ph type="sldNum" sz="quarter" idx="12"/>
          </p:nvPr>
        </p:nvSpPr>
        <p:spPr>
          <a:noFill/>
        </p:spPr>
        <p:txBody>
          <a:bodyPr/>
          <a:lstStyle/>
          <a:p>
            <a:fld id="{2D7EBD09-D022-46EA-AC50-B35900EEADC9}" type="slidenum">
              <a:rPr lang="en-US" smtClean="0"/>
              <a:pPr/>
              <a:t>5</a:t>
            </a:fld>
            <a:endParaRPr lang="en-US" smtClean="0"/>
          </a:p>
        </p:txBody>
      </p:sp>
      <p:sp>
        <p:nvSpPr>
          <p:cNvPr id="19458" name="Rectangle 2"/>
          <p:cNvSpPr>
            <a:spLocks noGrp="1" noChangeArrowheads="1"/>
          </p:cNvSpPr>
          <p:nvPr>
            <p:ph type="title"/>
          </p:nvPr>
        </p:nvSpPr>
        <p:spPr/>
        <p:txBody>
          <a:bodyPr/>
          <a:lstStyle/>
          <a:p>
            <a:pPr eaLnBrk="1" hangingPunct="1"/>
            <a:r>
              <a:rPr lang="en-US" sz="3600" dirty="0" smtClean="0"/>
              <a:t>Causality or causation</a:t>
            </a:r>
            <a:endParaRPr lang="en-US" sz="3600" dirty="0" smtClean="0"/>
          </a:p>
        </p:txBody>
      </p:sp>
      <p:sp>
        <p:nvSpPr>
          <p:cNvPr id="19459" name="Rectangle 3"/>
          <p:cNvSpPr>
            <a:spLocks noGrp="1" noChangeArrowheads="1"/>
          </p:cNvSpPr>
          <p:nvPr>
            <p:ph type="body" idx="1"/>
          </p:nvPr>
        </p:nvSpPr>
        <p:spPr/>
        <p:txBody>
          <a:bodyPr/>
          <a:lstStyle/>
          <a:p>
            <a:pPr eaLnBrk="1" hangingPunct="1"/>
            <a:endParaRPr lang="en-US" dirty="0" smtClean="0"/>
          </a:p>
          <a:p>
            <a:pPr eaLnBrk="1" hangingPunct="1"/>
            <a:r>
              <a:rPr lang="en-US" dirty="0" smtClean="0"/>
              <a:t>Relationships between variables and the direction of that </a:t>
            </a:r>
            <a:r>
              <a:rPr lang="en-US" dirty="0" smtClean="0"/>
              <a:t>relationship</a:t>
            </a:r>
          </a:p>
          <a:p>
            <a:pPr eaLnBrk="1" hangingPunct="1"/>
            <a:r>
              <a:rPr lang="en-US" dirty="0" smtClean="0"/>
              <a:t>It has the variables we’re interested in: </a:t>
            </a:r>
            <a:r>
              <a:rPr lang="en-US" dirty="0" err="1" smtClean="0"/>
              <a:t>Ivs</a:t>
            </a:r>
            <a:r>
              <a:rPr lang="en-US" dirty="0" smtClean="0"/>
              <a:t> and DVs.</a:t>
            </a:r>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Number Placeholder 5"/>
          <p:cNvSpPr>
            <a:spLocks noGrp="1"/>
          </p:cNvSpPr>
          <p:nvPr>
            <p:ph type="sldNum" sz="quarter" idx="12"/>
          </p:nvPr>
        </p:nvSpPr>
        <p:spPr>
          <a:noFill/>
        </p:spPr>
        <p:txBody>
          <a:bodyPr/>
          <a:lstStyle/>
          <a:p>
            <a:fld id="{B8E25746-751E-4C8C-A3D4-E90A3EC65429}" type="slidenum">
              <a:rPr lang="en-US" smtClean="0"/>
              <a:pPr/>
              <a:t>6</a:t>
            </a:fld>
            <a:endParaRPr lang="en-US" smtClean="0"/>
          </a:p>
        </p:txBody>
      </p:sp>
      <p:sp>
        <p:nvSpPr>
          <p:cNvPr id="20482" name="Rectangle 2"/>
          <p:cNvSpPr>
            <a:spLocks noGrp="1" noChangeArrowheads="1"/>
          </p:cNvSpPr>
          <p:nvPr>
            <p:ph type="title"/>
          </p:nvPr>
        </p:nvSpPr>
        <p:spPr/>
        <p:txBody>
          <a:bodyPr/>
          <a:lstStyle/>
          <a:p>
            <a:pPr eaLnBrk="1" hangingPunct="1"/>
            <a:r>
              <a:rPr lang="en-US" sz="3600" smtClean="0"/>
              <a:t>Causal Models</a:t>
            </a:r>
          </a:p>
        </p:txBody>
      </p:sp>
      <p:sp>
        <p:nvSpPr>
          <p:cNvPr id="20483" name="Rectangle 3"/>
          <p:cNvSpPr>
            <a:spLocks noGrp="1" noChangeArrowheads="1"/>
          </p:cNvSpPr>
          <p:nvPr>
            <p:ph type="body" idx="1"/>
          </p:nvPr>
        </p:nvSpPr>
        <p:spPr/>
        <p:txBody>
          <a:bodyPr/>
          <a:lstStyle/>
          <a:p>
            <a:pPr eaLnBrk="1" hangingPunct="1"/>
            <a:endParaRPr lang="en-US" smtClean="0"/>
          </a:p>
          <a:p>
            <a:pPr eaLnBrk="1" hangingPunct="1"/>
            <a:r>
              <a:rPr lang="en-US" sz="2800" smtClean="0"/>
              <a:t>Basic Causal Models</a:t>
            </a:r>
          </a:p>
          <a:p>
            <a:pPr eaLnBrk="1" hangingPunct="1">
              <a:buFontTx/>
              <a:buNone/>
            </a:pPr>
            <a:endParaRPr lang="en-US" sz="2800" smtClean="0"/>
          </a:p>
          <a:p>
            <a:pPr eaLnBrk="1" hangingPunct="1"/>
            <a:r>
              <a:rPr lang="en-US" sz="2800" smtClean="0"/>
              <a:t>Simple Extended Causal Models</a:t>
            </a:r>
          </a:p>
          <a:p>
            <a:pPr eaLnBrk="1" hangingPunct="1">
              <a:buFontTx/>
              <a:buNone/>
            </a:pPr>
            <a:endParaRPr lang="en-US" sz="2800" smtClean="0"/>
          </a:p>
          <a:p>
            <a:pPr eaLnBrk="1" hangingPunct="1"/>
            <a:r>
              <a:rPr lang="en-US" sz="2800" smtClean="0"/>
              <a:t>Complex Extended Causal Models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Number Placeholder 5"/>
          <p:cNvSpPr>
            <a:spLocks noGrp="1"/>
          </p:cNvSpPr>
          <p:nvPr>
            <p:ph type="sldNum" sz="quarter" idx="12"/>
          </p:nvPr>
        </p:nvSpPr>
        <p:spPr>
          <a:noFill/>
        </p:spPr>
        <p:txBody>
          <a:bodyPr/>
          <a:lstStyle/>
          <a:p>
            <a:fld id="{B422A0F9-50B7-4A95-9B51-E6F50FF138A5}" type="slidenum">
              <a:rPr lang="en-US" smtClean="0"/>
              <a:pPr/>
              <a:t>7</a:t>
            </a:fld>
            <a:endParaRPr lang="en-US" smtClean="0"/>
          </a:p>
        </p:txBody>
      </p:sp>
      <p:sp>
        <p:nvSpPr>
          <p:cNvPr id="21506" name="Rectangle 2"/>
          <p:cNvSpPr>
            <a:spLocks noGrp="1" noChangeArrowheads="1"/>
          </p:cNvSpPr>
          <p:nvPr>
            <p:ph type="title"/>
          </p:nvPr>
        </p:nvSpPr>
        <p:spPr/>
        <p:txBody>
          <a:bodyPr/>
          <a:lstStyle/>
          <a:p>
            <a:pPr eaLnBrk="1" hangingPunct="1"/>
            <a:r>
              <a:rPr lang="en-US" sz="3600" smtClean="0"/>
              <a:t>Basic Causal Model</a:t>
            </a:r>
          </a:p>
        </p:txBody>
      </p:sp>
      <p:sp>
        <p:nvSpPr>
          <p:cNvPr id="21507" name="Rectangle 3"/>
          <p:cNvSpPr>
            <a:spLocks noGrp="1" noChangeArrowheads="1"/>
          </p:cNvSpPr>
          <p:nvPr>
            <p:ph type="body" idx="1"/>
          </p:nvPr>
        </p:nvSpPr>
        <p:spPr/>
        <p:txBody>
          <a:bodyPr/>
          <a:lstStyle/>
          <a:p>
            <a:pPr eaLnBrk="1" hangingPunct="1"/>
            <a:endParaRPr lang="en-US" dirty="0" smtClean="0"/>
          </a:p>
          <a:p>
            <a:pPr eaLnBrk="1" hangingPunct="1"/>
            <a:r>
              <a:rPr lang="en-US" dirty="0" smtClean="0"/>
              <a:t>X  </a:t>
            </a:r>
            <a:r>
              <a:rPr lang="en-US" dirty="0" smtClean="0">
                <a:sym typeface="Wingdings" pitchFamily="2" charset="2"/>
              </a:rPr>
              <a:t>  Y</a:t>
            </a:r>
          </a:p>
          <a:p>
            <a:pPr eaLnBrk="1" hangingPunct="1"/>
            <a:endParaRPr lang="en-US" dirty="0" smtClean="0">
              <a:sym typeface="Wingdings" pitchFamily="2" charset="2"/>
            </a:endParaRPr>
          </a:p>
          <a:p>
            <a:pPr eaLnBrk="1" hangingPunct="1"/>
            <a:r>
              <a:rPr lang="en-US" dirty="0" smtClean="0">
                <a:sym typeface="Wingdings" pitchFamily="2" charset="2"/>
              </a:rPr>
              <a:t>Age  Income</a:t>
            </a:r>
          </a:p>
          <a:p>
            <a:pPr eaLnBrk="1" hangingPunct="1"/>
            <a:endParaRPr lang="en-US" dirty="0" smtClean="0">
              <a:sym typeface="Wingdings" pitchFamily="2" charset="2"/>
            </a:endParaRPr>
          </a:p>
          <a:p>
            <a:pPr eaLnBrk="1" hangingPunct="1"/>
            <a:r>
              <a:rPr lang="en-US" dirty="0" smtClean="0">
                <a:sym typeface="Wingdings" pitchFamily="2" charset="2"/>
              </a:rPr>
              <a:t>IV  DV</a:t>
            </a:r>
          </a:p>
          <a:p>
            <a:pPr eaLnBrk="1" hangingPunct="1"/>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Number Placeholder 5"/>
          <p:cNvSpPr>
            <a:spLocks noGrp="1"/>
          </p:cNvSpPr>
          <p:nvPr>
            <p:ph type="sldNum" sz="quarter" idx="12"/>
          </p:nvPr>
        </p:nvSpPr>
        <p:spPr>
          <a:noFill/>
        </p:spPr>
        <p:txBody>
          <a:bodyPr/>
          <a:lstStyle/>
          <a:p>
            <a:fld id="{7E71D6A7-ACAF-47C0-A284-6C0E30BE4459}" type="slidenum">
              <a:rPr lang="en-US" smtClean="0"/>
              <a:pPr/>
              <a:t>8</a:t>
            </a:fld>
            <a:endParaRPr lang="en-US" smtClean="0"/>
          </a:p>
        </p:txBody>
      </p:sp>
      <p:sp>
        <p:nvSpPr>
          <p:cNvPr id="22530" name="Rectangle 2"/>
          <p:cNvSpPr>
            <a:spLocks noGrp="1" noChangeArrowheads="1"/>
          </p:cNvSpPr>
          <p:nvPr>
            <p:ph type="title"/>
          </p:nvPr>
        </p:nvSpPr>
        <p:spPr/>
        <p:txBody>
          <a:bodyPr/>
          <a:lstStyle/>
          <a:p>
            <a:pPr eaLnBrk="1" hangingPunct="1"/>
            <a:r>
              <a:rPr lang="en-US" sz="3600" smtClean="0"/>
              <a:t>Basic Causal Model</a:t>
            </a:r>
          </a:p>
        </p:txBody>
      </p:sp>
      <p:sp>
        <p:nvSpPr>
          <p:cNvPr id="22531" name="Rectangle 3"/>
          <p:cNvSpPr>
            <a:spLocks noGrp="1" noChangeArrowheads="1"/>
          </p:cNvSpPr>
          <p:nvPr>
            <p:ph type="body" idx="1"/>
          </p:nvPr>
        </p:nvSpPr>
        <p:spPr/>
        <p:txBody>
          <a:bodyPr/>
          <a:lstStyle/>
          <a:p>
            <a:pPr eaLnBrk="1" hangingPunct="1"/>
            <a:r>
              <a:rPr lang="en-US" sz="2800" smtClean="0"/>
              <a:t>There is one hypothesized causal factor (IV) and one outcome (DV)</a:t>
            </a:r>
          </a:p>
          <a:p>
            <a:pPr eaLnBrk="1" hangingPunct="1">
              <a:buFontTx/>
              <a:buNone/>
            </a:pPr>
            <a:endParaRPr lang="en-US" sz="2800" smtClean="0"/>
          </a:p>
          <a:p>
            <a:pPr eaLnBrk="1" hangingPunct="1"/>
            <a:r>
              <a:rPr lang="en-US" sz="2800" smtClean="0"/>
              <a:t>E.g..  Attitudes toward party leaders (IV) cause Canadians to vote (DV) for one party over another in an election.</a:t>
            </a:r>
          </a:p>
          <a:p>
            <a:pPr eaLnBrk="1" hangingPunct="1">
              <a:buFontTx/>
              <a:buNone/>
            </a:pPr>
            <a:endParaRPr lang="en-US" sz="2800" smtClean="0"/>
          </a:p>
          <a:p>
            <a:pPr eaLnBrk="1" hangingPunct="1"/>
            <a:r>
              <a:rPr lang="en-US" sz="2800" smtClean="0"/>
              <a:t>What are some other example?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Number Placeholder 5"/>
          <p:cNvSpPr>
            <a:spLocks noGrp="1"/>
          </p:cNvSpPr>
          <p:nvPr>
            <p:ph type="sldNum" sz="quarter" idx="12"/>
          </p:nvPr>
        </p:nvSpPr>
        <p:spPr>
          <a:noFill/>
        </p:spPr>
        <p:txBody>
          <a:bodyPr/>
          <a:lstStyle/>
          <a:p>
            <a:fld id="{AA8720D4-9DF9-4758-BAEC-569311599075}" type="slidenum">
              <a:rPr lang="en-US" smtClean="0"/>
              <a:pPr/>
              <a:t>9</a:t>
            </a:fld>
            <a:endParaRPr lang="en-US" smtClean="0"/>
          </a:p>
        </p:txBody>
      </p:sp>
      <p:sp>
        <p:nvSpPr>
          <p:cNvPr id="23554" name="Rectangle 2"/>
          <p:cNvSpPr>
            <a:spLocks noGrp="1" noChangeArrowheads="1"/>
          </p:cNvSpPr>
          <p:nvPr>
            <p:ph type="title"/>
          </p:nvPr>
        </p:nvSpPr>
        <p:spPr/>
        <p:txBody>
          <a:bodyPr/>
          <a:lstStyle/>
          <a:p>
            <a:pPr eaLnBrk="1" hangingPunct="1"/>
            <a:r>
              <a:rPr lang="en-US" sz="3600" smtClean="0"/>
              <a:t>Problem with Basic Causal Model</a:t>
            </a:r>
          </a:p>
        </p:txBody>
      </p:sp>
      <p:sp>
        <p:nvSpPr>
          <p:cNvPr id="23555" name="Rectangle 3"/>
          <p:cNvSpPr>
            <a:spLocks noGrp="1" noChangeArrowheads="1"/>
          </p:cNvSpPr>
          <p:nvPr>
            <p:ph type="body" idx="1"/>
          </p:nvPr>
        </p:nvSpPr>
        <p:spPr/>
        <p:txBody>
          <a:bodyPr/>
          <a:lstStyle/>
          <a:p>
            <a:pPr eaLnBrk="1" hangingPunct="1"/>
            <a:r>
              <a:rPr lang="en-US" sz="2800" smtClean="0"/>
              <a:t>Things in life aren’t that simple</a:t>
            </a:r>
          </a:p>
          <a:p>
            <a:pPr eaLnBrk="1" hangingPunct="1"/>
            <a:endParaRPr lang="en-US" sz="2800" smtClean="0"/>
          </a:p>
          <a:p>
            <a:pPr eaLnBrk="1" hangingPunct="1"/>
            <a:r>
              <a:rPr lang="en-US" sz="2800" smtClean="0"/>
              <a:t>Spurious Relationships – perhaps a 3</a:t>
            </a:r>
            <a:r>
              <a:rPr lang="en-US" sz="2800" baseline="30000" smtClean="0"/>
              <a:t>rd</a:t>
            </a:r>
            <a:r>
              <a:rPr lang="en-US" sz="2800" smtClean="0"/>
              <a:t> variable is affecting the two variable relationship portrayed in the Basic Causal Model</a:t>
            </a:r>
          </a:p>
          <a:p>
            <a:pPr eaLnBrk="1" hangingPunct="1"/>
            <a:endParaRPr lang="en-US" sz="28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Number Placeholder 5"/>
          <p:cNvSpPr>
            <a:spLocks noGrp="1"/>
          </p:cNvSpPr>
          <p:nvPr>
            <p:ph type="sldNum" sz="quarter" idx="12"/>
          </p:nvPr>
        </p:nvSpPr>
        <p:spPr>
          <a:noFill/>
        </p:spPr>
        <p:txBody>
          <a:bodyPr/>
          <a:lstStyle/>
          <a:p>
            <a:fld id="{47CCD109-5CF4-4E0E-9CF6-C62C76CAC4AD}" type="slidenum">
              <a:rPr lang="en-US" smtClean="0"/>
              <a:pPr/>
              <a:t>10</a:t>
            </a:fld>
            <a:endParaRPr lang="en-US" smtClean="0"/>
          </a:p>
        </p:txBody>
      </p:sp>
      <p:sp>
        <p:nvSpPr>
          <p:cNvPr id="24578" name="Rectangle 2"/>
          <p:cNvSpPr>
            <a:spLocks noGrp="1" noChangeArrowheads="1"/>
          </p:cNvSpPr>
          <p:nvPr>
            <p:ph type="title"/>
          </p:nvPr>
        </p:nvSpPr>
        <p:spPr/>
        <p:txBody>
          <a:bodyPr/>
          <a:lstStyle/>
          <a:p>
            <a:pPr eaLnBrk="1" hangingPunct="1"/>
            <a:r>
              <a:rPr lang="en-US" sz="4000" smtClean="0"/>
              <a:t>Simple Extended Causal Models</a:t>
            </a:r>
            <a:br>
              <a:rPr lang="en-US" sz="4000" smtClean="0"/>
            </a:br>
            <a:endParaRPr lang="en-US" sz="4000" smtClean="0"/>
          </a:p>
        </p:txBody>
      </p:sp>
      <p:sp>
        <p:nvSpPr>
          <p:cNvPr id="24579" name="Rectangle 3"/>
          <p:cNvSpPr>
            <a:spLocks noGrp="1" noChangeArrowheads="1"/>
          </p:cNvSpPr>
          <p:nvPr>
            <p:ph type="body" idx="1"/>
          </p:nvPr>
        </p:nvSpPr>
        <p:spPr/>
        <p:txBody>
          <a:bodyPr/>
          <a:lstStyle/>
          <a:p>
            <a:pPr eaLnBrk="1" hangingPunct="1"/>
            <a:r>
              <a:rPr lang="en-US" smtClean="0"/>
              <a:t>X1 </a:t>
            </a:r>
            <a:r>
              <a:rPr lang="en-US" smtClean="0">
                <a:sym typeface="Wingdings" pitchFamily="2" charset="2"/>
              </a:rPr>
              <a:t> Y1</a:t>
            </a:r>
          </a:p>
          <a:p>
            <a:pPr eaLnBrk="1" hangingPunct="1"/>
            <a:r>
              <a:rPr lang="en-US" smtClean="0">
                <a:sym typeface="Wingdings" pitchFamily="2" charset="2"/>
              </a:rPr>
              <a:t>X2  Y1</a:t>
            </a:r>
          </a:p>
          <a:p>
            <a:pPr eaLnBrk="1" hangingPunct="1"/>
            <a:endParaRPr lang="en-US" smtClean="0">
              <a:sym typeface="Wingdings" pitchFamily="2" charset="2"/>
            </a:endParaRPr>
          </a:p>
          <a:p>
            <a:pPr eaLnBrk="1" hangingPunct="1"/>
            <a:r>
              <a:rPr lang="en-US" smtClean="0"/>
              <a:t>Age (X1) &amp; Education (X2) </a:t>
            </a:r>
            <a:r>
              <a:rPr lang="en-US" smtClean="0">
                <a:sym typeface="Wingdings" pitchFamily="2" charset="2"/>
              </a:rPr>
              <a:t> Income (Y1)</a:t>
            </a:r>
          </a:p>
          <a:p>
            <a:pPr eaLnBrk="1" hangingPunct="1"/>
            <a:endParaRPr lang="en-US" smtClean="0"/>
          </a:p>
          <a:p>
            <a:pPr eaLnBrk="1" hangingPunct="1"/>
            <a:r>
              <a:rPr lang="en-US" smtClean="0"/>
              <a:t>IV1 &amp; IV2 </a:t>
            </a:r>
            <a:r>
              <a:rPr lang="en-US" smtClean="0">
                <a:sym typeface="Wingdings" pitchFamily="2" charset="2"/>
              </a:rPr>
              <a:t> DV</a:t>
            </a:r>
            <a:endParaRPr lang="en-US"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Number Placeholder 5"/>
          <p:cNvSpPr>
            <a:spLocks noGrp="1"/>
          </p:cNvSpPr>
          <p:nvPr>
            <p:ph type="sldNum" sz="quarter" idx="12"/>
          </p:nvPr>
        </p:nvSpPr>
        <p:spPr>
          <a:noFill/>
        </p:spPr>
        <p:txBody>
          <a:bodyPr/>
          <a:lstStyle/>
          <a:p>
            <a:fld id="{62FBB576-904D-4B44-A388-DFED840EC23D}" type="slidenum">
              <a:rPr lang="en-US" smtClean="0"/>
              <a:pPr/>
              <a:t>11</a:t>
            </a:fld>
            <a:endParaRPr lang="en-US" smtClean="0"/>
          </a:p>
        </p:txBody>
      </p:sp>
      <p:sp>
        <p:nvSpPr>
          <p:cNvPr id="25602" name="Rectangle 2"/>
          <p:cNvSpPr>
            <a:spLocks noGrp="1" noChangeArrowheads="1"/>
          </p:cNvSpPr>
          <p:nvPr>
            <p:ph type="title"/>
          </p:nvPr>
        </p:nvSpPr>
        <p:spPr/>
        <p:txBody>
          <a:bodyPr/>
          <a:lstStyle/>
          <a:p>
            <a:pPr eaLnBrk="1" hangingPunct="1"/>
            <a:r>
              <a:rPr lang="en-US" sz="3600" smtClean="0"/>
              <a:t>Problems with </a:t>
            </a:r>
            <a:br>
              <a:rPr lang="en-US" sz="3600" smtClean="0"/>
            </a:br>
            <a:r>
              <a:rPr lang="en-US" sz="3600" smtClean="0"/>
              <a:t>Simple Extended Causal Model</a:t>
            </a:r>
          </a:p>
        </p:txBody>
      </p:sp>
      <p:sp>
        <p:nvSpPr>
          <p:cNvPr id="25603" name="Rectangle 3"/>
          <p:cNvSpPr>
            <a:spLocks noGrp="1" noChangeArrowheads="1"/>
          </p:cNvSpPr>
          <p:nvPr>
            <p:ph type="body" idx="1"/>
          </p:nvPr>
        </p:nvSpPr>
        <p:spPr/>
        <p:txBody>
          <a:bodyPr/>
          <a:lstStyle/>
          <a:p>
            <a:pPr eaLnBrk="1" hangingPunct="1"/>
            <a:endParaRPr lang="en-US" smtClean="0"/>
          </a:p>
          <a:p>
            <a:pPr eaLnBrk="1" hangingPunct="1"/>
            <a:r>
              <a:rPr lang="en-US" sz="2800" smtClean="0"/>
              <a:t>one IV has a more immediate effect on the DV</a:t>
            </a:r>
          </a:p>
          <a:p>
            <a:pPr eaLnBrk="1" hangingPunct="1">
              <a:buFontTx/>
              <a:buNone/>
            </a:pPr>
            <a:endParaRPr lang="en-US" sz="2800" smtClean="0"/>
          </a:p>
          <a:p>
            <a:pPr eaLnBrk="1" hangingPunct="1"/>
            <a:r>
              <a:rPr lang="en-US" sz="2800" smtClean="0"/>
              <a:t>one or more IV(s) has an effect on the DV through another IV</a:t>
            </a:r>
          </a:p>
          <a:p>
            <a:pPr eaLnBrk="1" hangingPunct="1"/>
            <a:endParaRPr lang="en-US" sz="28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Number Placeholder 5"/>
          <p:cNvSpPr>
            <a:spLocks noGrp="1"/>
          </p:cNvSpPr>
          <p:nvPr>
            <p:ph type="sldNum" sz="quarter" idx="12"/>
          </p:nvPr>
        </p:nvSpPr>
        <p:spPr>
          <a:noFill/>
        </p:spPr>
        <p:txBody>
          <a:bodyPr/>
          <a:lstStyle/>
          <a:p>
            <a:fld id="{5DC3F86F-002D-49D9-871B-921C8FD4670B}" type="slidenum">
              <a:rPr lang="en-US" smtClean="0"/>
              <a:pPr/>
              <a:t>12</a:t>
            </a:fld>
            <a:endParaRPr lang="en-US" smtClean="0"/>
          </a:p>
        </p:txBody>
      </p:sp>
      <p:sp>
        <p:nvSpPr>
          <p:cNvPr id="26626" name="Rectangle 2"/>
          <p:cNvSpPr>
            <a:spLocks noGrp="1" noChangeArrowheads="1"/>
          </p:cNvSpPr>
          <p:nvPr>
            <p:ph type="title"/>
          </p:nvPr>
        </p:nvSpPr>
        <p:spPr/>
        <p:txBody>
          <a:bodyPr/>
          <a:lstStyle/>
          <a:p>
            <a:pPr eaLnBrk="1" hangingPunct="1"/>
            <a:r>
              <a:rPr lang="en-US" sz="4000" smtClean="0"/>
              <a:t>Complex Extended Causal Models</a:t>
            </a:r>
          </a:p>
        </p:txBody>
      </p:sp>
      <p:sp>
        <p:nvSpPr>
          <p:cNvPr id="26627" name="Rectangle 3"/>
          <p:cNvSpPr>
            <a:spLocks noGrp="1" noChangeArrowheads="1"/>
          </p:cNvSpPr>
          <p:nvPr>
            <p:ph type="body" idx="1"/>
          </p:nvPr>
        </p:nvSpPr>
        <p:spPr/>
        <p:txBody>
          <a:bodyPr/>
          <a:lstStyle/>
          <a:p>
            <a:pPr eaLnBrk="1" hangingPunct="1"/>
            <a:r>
              <a:rPr lang="en-US" smtClean="0"/>
              <a:t>X1 </a:t>
            </a:r>
            <a:r>
              <a:rPr lang="en-US" smtClean="0">
                <a:sym typeface="Wingdings" pitchFamily="2" charset="2"/>
              </a:rPr>
              <a:t> Y1/X3  Y2</a:t>
            </a:r>
          </a:p>
          <a:p>
            <a:pPr eaLnBrk="1" hangingPunct="1"/>
            <a:r>
              <a:rPr lang="en-US" smtClean="0">
                <a:sym typeface="Wingdings" pitchFamily="2" charset="2"/>
              </a:rPr>
              <a:t>X2  Y1/X3</a:t>
            </a:r>
          </a:p>
          <a:p>
            <a:pPr eaLnBrk="1" hangingPunct="1"/>
            <a:endParaRPr lang="en-US" smtClean="0">
              <a:sym typeface="Wingdings" pitchFamily="2" charset="2"/>
            </a:endParaRPr>
          </a:p>
          <a:p>
            <a:pPr eaLnBrk="1" hangingPunct="1"/>
            <a:r>
              <a:rPr lang="en-US" smtClean="0">
                <a:sym typeface="Wingdings" pitchFamily="2" charset="2"/>
              </a:rPr>
              <a:t>Age (X1) &amp; Education (X2)  Income (Y1)</a:t>
            </a:r>
          </a:p>
          <a:p>
            <a:pPr eaLnBrk="1" hangingPunct="1"/>
            <a:r>
              <a:rPr lang="en-US" smtClean="0">
                <a:sym typeface="Wingdings" pitchFamily="2" charset="2"/>
              </a:rPr>
              <a:t>Income (X3)  Support for socialism (Y2)</a:t>
            </a:r>
          </a:p>
          <a:p>
            <a:pPr eaLnBrk="1" hangingPunct="1"/>
            <a:r>
              <a:rPr lang="en-US" smtClean="0">
                <a:sym typeface="Wingdings" pitchFamily="2" charset="2"/>
              </a:rPr>
              <a:t>IV1 &amp; IV2  DV1/IV3  DV2</a:t>
            </a:r>
            <a:endParaRPr lang="en-US"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Number Placeholder 5"/>
          <p:cNvSpPr>
            <a:spLocks noGrp="1"/>
          </p:cNvSpPr>
          <p:nvPr>
            <p:ph type="sldNum" sz="quarter" idx="12"/>
          </p:nvPr>
        </p:nvSpPr>
        <p:spPr>
          <a:noFill/>
        </p:spPr>
        <p:txBody>
          <a:bodyPr/>
          <a:lstStyle/>
          <a:p>
            <a:fld id="{838E2B63-BC98-4826-8046-E23E297A8123}" type="slidenum">
              <a:rPr lang="en-US" smtClean="0"/>
              <a:pPr/>
              <a:t>13</a:t>
            </a:fld>
            <a:endParaRPr lang="en-US" smtClean="0"/>
          </a:p>
        </p:txBody>
      </p:sp>
      <p:sp>
        <p:nvSpPr>
          <p:cNvPr id="27650" name="Rectangle 2"/>
          <p:cNvSpPr>
            <a:spLocks noGrp="1" noChangeArrowheads="1"/>
          </p:cNvSpPr>
          <p:nvPr>
            <p:ph type="title"/>
          </p:nvPr>
        </p:nvSpPr>
        <p:spPr/>
        <p:txBody>
          <a:bodyPr/>
          <a:lstStyle/>
          <a:p>
            <a:pPr eaLnBrk="1" hangingPunct="1"/>
            <a:r>
              <a:rPr lang="en-US" sz="3200" b="1" smtClean="0"/>
              <a:t>Complex Extended Causal Models</a:t>
            </a:r>
          </a:p>
        </p:txBody>
      </p:sp>
      <p:sp>
        <p:nvSpPr>
          <p:cNvPr id="27651" name="Rectangle 3"/>
          <p:cNvSpPr>
            <a:spLocks noGrp="1" noChangeArrowheads="1"/>
          </p:cNvSpPr>
          <p:nvPr>
            <p:ph type="body" idx="1"/>
          </p:nvPr>
        </p:nvSpPr>
        <p:spPr>
          <a:xfrm>
            <a:off x="457200" y="1447800"/>
            <a:ext cx="8229600" cy="4648200"/>
          </a:xfrm>
        </p:spPr>
        <p:txBody>
          <a:bodyPr/>
          <a:lstStyle/>
          <a:p>
            <a:pPr eaLnBrk="1" hangingPunct="1">
              <a:lnSpc>
                <a:spcPct val="80000"/>
              </a:lnSpc>
            </a:pPr>
            <a:r>
              <a:rPr lang="en-US" sz="2400" smtClean="0"/>
              <a:t>This is a multivariate model vs the other two which are bivariate models</a:t>
            </a:r>
          </a:p>
          <a:p>
            <a:pPr eaLnBrk="1" hangingPunct="1">
              <a:lnSpc>
                <a:spcPct val="80000"/>
              </a:lnSpc>
              <a:buFontTx/>
              <a:buNone/>
            </a:pPr>
            <a:endParaRPr lang="en-US" sz="2400" smtClean="0"/>
          </a:p>
          <a:p>
            <a:pPr eaLnBrk="1" hangingPunct="1">
              <a:lnSpc>
                <a:spcPct val="80000"/>
              </a:lnSpc>
            </a:pPr>
            <a:r>
              <a:rPr lang="en-US" sz="2400" smtClean="0"/>
              <a:t>Very complex</a:t>
            </a:r>
          </a:p>
          <a:p>
            <a:pPr eaLnBrk="1" hangingPunct="1">
              <a:lnSpc>
                <a:spcPct val="80000"/>
              </a:lnSpc>
              <a:buFontTx/>
              <a:buNone/>
            </a:pPr>
            <a:endParaRPr lang="en-US" sz="2400" smtClean="0"/>
          </a:p>
          <a:p>
            <a:pPr eaLnBrk="1" hangingPunct="1">
              <a:lnSpc>
                <a:spcPct val="80000"/>
              </a:lnSpc>
            </a:pPr>
            <a:r>
              <a:rPr lang="en-US" sz="2400" smtClean="0"/>
              <a:t>Complexity comes from the literature</a:t>
            </a:r>
          </a:p>
          <a:p>
            <a:pPr eaLnBrk="1" hangingPunct="1">
              <a:lnSpc>
                <a:spcPct val="80000"/>
              </a:lnSpc>
              <a:buFontTx/>
              <a:buNone/>
            </a:pPr>
            <a:endParaRPr lang="en-US" sz="2400" smtClean="0"/>
          </a:p>
          <a:p>
            <a:pPr eaLnBrk="1" hangingPunct="1">
              <a:lnSpc>
                <a:spcPct val="80000"/>
              </a:lnSpc>
            </a:pPr>
            <a:r>
              <a:rPr lang="en-US" sz="2400" smtClean="0"/>
              <a:t>Whichever model you pick will come from your literature review</a:t>
            </a:r>
          </a:p>
          <a:p>
            <a:pPr eaLnBrk="1" hangingPunct="1">
              <a:lnSpc>
                <a:spcPct val="80000"/>
              </a:lnSpc>
              <a:buFontTx/>
              <a:buNone/>
            </a:pPr>
            <a:endParaRPr lang="en-US" sz="2400" smtClean="0"/>
          </a:p>
          <a:p>
            <a:pPr eaLnBrk="1" hangingPunct="1">
              <a:lnSpc>
                <a:spcPct val="80000"/>
              </a:lnSpc>
            </a:pPr>
            <a:r>
              <a:rPr lang="en-US" sz="2400" smtClean="0"/>
              <a:t>Draw IVs and DVs over the variables in your literature review to keep track of what models they are using – this will help you develop your model for your final project.</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2622</TotalTime>
  <Words>910</Words>
  <Application>Microsoft Office PowerPoint</Application>
  <PresentationFormat>On-screen Show (4:3)</PresentationFormat>
  <Paragraphs>130</Paragraphs>
  <Slides>13</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Wingdings</vt:lpstr>
      <vt:lpstr>Default Design</vt:lpstr>
      <vt:lpstr>Causal Models</vt:lpstr>
      <vt:lpstr>Objectives</vt:lpstr>
      <vt:lpstr>Steps in the Scientific Method</vt:lpstr>
      <vt:lpstr>Theories in Causal Models</vt:lpstr>
      <vt:lpstr>Causality or causation</vt:lpstr>
      <vt:lpstr>Causal Models</vt:lpstr>
      <vt:lpstr>Basic Causal Model</vt:lpstr>
      <vt:lpstr>Basic Causal Model</vt:lpstr>
      <vt:lpstr>Problem with Basic Causal Model</vt:lpstr>
      <vt:lpstr>Simple Extended Causal Models </vt:lpstr>
      <vt:lpstr>Problems with  Simple Extended Causal Model</vt:lpstr>
      <vt:lpstr>Complex Extended Causal Models</vt:lpstr>
      <vt:lpstr>Complex Extended Causal Models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the Political World: Concepts</dc:title>
  <dc:creator>Stephanie Mullen</dc:creator>
  <cp:lastModifiedBy>Rafa Hossain</cp:lastModifiedBy>
  <cp:revision>23</cp:revision>
  <dcterms:created xsi:type="dcterms:W3CDTF">2006-09-16T22:22:34Z</dcterms:created>
  <dcterms:modified xsi:type="dcterms:W3CDTF">2014-01-30T21:44:28Z</dcterms:modified>
</cp:coreProperties>
</file>