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y="5143500" cx="9144000"/>
  <p:notesSz cx="6858000" cy="9144000"/>
  <p:embeddedFontLst>
    <p:embeddedFont>
      <p:font typeface="Average"/>
      <p:regular r:id="rId26"/>
    </p:embeddedFont>
    <p:embeddedFont>
      <p:font typeface="Quicksand"/>
      <p:regular r:id="rId27"/>
      <p:bold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Average-regular.fntdata"/><Relationship Id="rId25" Type="http://schemas.openxmlformats.org/officeDocument/2006/relationships/slide" Target="slides/slide21.xml"/><Relationship Id="rId28" Type="http://schemas.openxmlformats.org/officeDocument/2006/relationships/font" Target="fonts/Quicksand-bold.fntdata"/><Relationship Id="rId27" Type="http://schemas.openxmlformats.org/officeDocument/2006/relationships/font" Target="fonts/Quicksand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Shape 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https://www.google.ca/search?biw=1600&amp;bih=764&amp;tbm=isch&amp;sa=1&amp;q=agenda&amp;oq=agenda&amp;gs_l=img.3...17528.1875268.0.1876514.0.0.0.0.0.0.0.0..0.0....0...1c.1.64.img..0.0.0.RxgaxktviOk#imgrc=kY-RZ2pQHyp0kM%3A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Shape 15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Shape 17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/>
          <p:nvPr>
            <p:ph type="ctrTitle"/>
          </p:nvPr>
        </p:nvSpPr>
        <p:spPr>
          <a:xfrm>
            <a:off x="1319175" y="2157318"/>
            <a:ext cx="6680400" cy="1159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6000"/>
            </a:lvl1pPr>
            <a:lvl2pPr lvl="1">
              <a:spcBef>
                <a:spcPts val="0"/>
              </a:spcBef>
              <a:buSzPct val="100000"/>
              <a:defRPr sz="6000"/>
            </a:lvl2pPr>
            <a:lvl3pPr lvl="2">
              <a:spcBef>
                <a:spcPts val="0"/>
              </a:spcBef>
              <a:buSzPct val="100000"/>
              <a:defRPr sz="6000"/>
            </a:lvl3pPr>
            <a:lvl4pPr lvl="3">
              <a:spcBef>
                <a:spcPts val="0"/>
              </a:spcBef>
              <a:buSzPct val="100000"/>
              <a:defRPr sz="6000"/>
            </a:lvl4pPr>
            <a:lvl5pPr lvl="4">
              <a:spcBef>
                <a:spcPts val="0"/>
              </a:spcBef>
              <a:buSzPct val="100000"/>
              <a:defRPr sz="6000"/>
            </a:lvl5pPr>
            <a:lvl6pPr lvl="5">
              <a:spcBef>
                <a:spcPts val="0"/>
              </a:spcBef>
              <a:buSzPct val="100000"/>
              <a:defRPr sz="6000"/>
            </a:lvl6pPr>
            <a:lvl7pPr lvl="6">
              <a:spcBef>
                <a:spcPts val="0"/>
              </a:spcBef>
              <a:buSzPct val="100000"/>
              <a:defRPr sz="6000"/>
            </a:lvl7pPr>
            <a:lvl8pPr lvl="7">
              <a:spcBef>
                <a:spcPts val="0"/>
              </a:spcBef>
              <a:buSzPct val="100000"/>
              <a:defRPr sz="6000"/>
            </a:lvl8pPr>
            <a:lvl9pPr lvl="8">
              <a:spcBef>
                <a:spcPts val="0"/>
              </a:spcBef>
              <a:buSzPct val="100000"/>
              <a:defRPr sz="6000"/>
            </a:lvl9pPr>
          </a:lstStyle>
          <a:p/>
        </p:txBody>
      </p:sp>
      <p:cxnSp>
        <p:nvCxnSpPr>
          <p:cNvPr id="10" name="Shape 10"/>
          <p:cNvCxnSpPr>
            <a:stCxn id="11" idx="4"/>
          </p:cNvCxnSpPr>
          <p:nvPr/>
        </p:nvCxnSpPr>
        <p:spPr>
          <a:xfrm>
            <a:off x="903750" y="2672925"/>
            <a:ext cx="0" cy="2470800"/>
          </a:xfrm>
          <a:prstGeom prst="straightConnector1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11" name="Shape 11"/>
          <p:cNvSpPr/>
          <p:nvPr/>
        </p:nvSpPr>
        <p:spPr>
          <a:xfrm>
            <a:off x="769050" y="2470725"/>
            <a:ext cx="269400" cy="202200"/>
          </a:xfrm>
          <a:prstGeom prst="ellipse">
            <a:avLst/>
          </a:prstGeom>
          <a:solidFill>
            <a:srgbClr val="39C0BA"/>
          </a:solidFill>
          <a:ln cap="flat" cmpd="sng" w="28575">
            <a:solidFill>
              <a:srgbClr val="2E3037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ub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/>
          <p:nvPr>
            <p:ph type="ctrTitle"/>
          </p:nvPr>
        </p:nvSpPr>
        <p:spPr>
          <a:xfrm>
            <a:off x="1530175" y="2307787"/>
            <a:ext cx="6767100" cy="5322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>
              <a:spcBef>
                <a:spcPts val="0"/>
              </a:spcBef>
              <a:buSzPct val="100000"/>
              <a:defRPr sz="3000"/>
            </a:lvl1pPr>
            <a:lvl2pPr lvl="1" rtl="0">
              <a:spcBef>
                <a:spcPts val="0"/>
              </a:spcBef>
              <a:buSzPct val="100000"/>
              <a:defRPr sz="3000"/>
            </a:lvl2pPr>
            <a:lvl3pPr lvl="2" rtl="0">
              <a:spcBef>
                <a:spcPts val="0"/>
              </a:spcBef>
              <a:buSzPct val="100000"/>
              <a:defRPr sz="3000"/>
            </a:lvl3pPr>
            <a:lvl4pPr lvl="3" rtl="0">
              <a:spcBef>
                <a:spcPts val="0"/>
              </a:spcBef>
              <a:buSzPct val="100000"/>
              <a:defRPr sz="3000"/>
            </a:lvl4pPr>
            <a:lvl5pPr lvl="4" rtl="0">
              <a:spcBef>
                <a:spcPts val="0"/>
              </a:spcBef>
              <a:buSzPct val="100000"/>
              <a:defRPr sz="3000"/>
            </a:lvl5pPr>
            <a:lvl6pPr lvl="5" rtl="0">
              <a:spcBef>
                <a:spcPts val="0"/>
              </a:spcBef>
              <a:buSzPct val="100000"/>
              <a:defRPr sz="3000"/>
            </a:lvl6pPr>
            <a:lvl7pPr lvl="6" rtl="0">
              <a:spcBef>
                <a:spcPts val="0"/>
              </a:spcBef>
              <a:buSzPct val="100000"/>
              <a:defRPr sz="3000"/>
            </a:lvl7pPr>
            <a:lvl8pPr lvl="7" rtl="0">
              <a:spcBef>
                <a:spcPts val="0"/>
              </a:spcBef>
              <a:buSzPct val="100000"/>
              <a:defRPr sz="3000"/>
            </a:lvl8pPr>
            <a:lvl9pPr lvl="8" rtl="0">
              <a:spcBef>
                <a:spcPts val="0"/>
              </a:spcBef>
              <a:buSzPct val="100000"/>
              <a:defRPr sz="3000"/>
            </a:lvl9pPr>
          </a:lstStyle>
          <a:p/>
        </p:txBody>
      </p:sp>
      <p:sp>
        <p:nvSpPr>
          <p:cNvPr id="14" name="Shape 14"/>
          <p:cNvSpPr txBox="1"/>
          <p:nvPr>
            <p:ph idx="1" type="subTitle"/>
          </p:nvPr>
        </p:nvSpPr>
        <p:spPr>
          <a:xfrm>
            <a:off x="1530175" y="2782912"/>
            <a:ext cx="6927900" cy="353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buNone/>
              <a:defRPr sz="1800"/>
            </a:lvl1pPr>
            <a:lvl2pPr lvl="1" rtl="0">
              <a:spcBef>
                <a:spcPts val="0"/>
              </a:spcBef>
              <a:buSzPct val="100000"/>
              <a:buNone/>
              <a:defRPr sz="1800"/>
            </a:lvl2pPr>
            <a:lvl3pPr lvl="2" rtl="0">
              <a:spcBef>
                <a:spcPts val="0"/>
              </a:spcBef>
              <a:buSzPct val="100000"/>
              <a:buNone/>
              <a:defRPr sz="1800"/>
            </a:lvl3pPr>
            <a:lvl4pPr lvl="3" rtl="0">
              <a:spcBef>
                <a:spcPts val="0"/>
              </a:spcBef>
              <a:buNone/>
              <a:defRPr/>
            </a:lvl4pPr>
            <a:lvl5pPr lvl="4" rtl="0">
              <a:spcBef>
                <a:spcPts val="0"/>
              </a:spcBef>
              <a:buNone/>
              <a:defRPr/>
            </a:lvl5pPr>
            <a:lvl6pPr lvl="5" rtl="0">
              <a:spcBef>
                <a:spcPts val="0"/>
              </a:spcBef>
              <a:buNone/>
              <a:defRPr/>
            </a:lvl6pPr>
            <a:lvl7pPr lvl="6" rtl="0">
              <a:spcBef>
                <a:spcPts val="0"/>
              </a:spcBef>
              <a:buNone/>
              <a:defRPr/>
            </a:lvl7pPr>
            <a:lvl8pPr lvl="7" rtl="0">
              <a:spcBef>
                <a:spcPts val="0"/>
              </a:spcBef>
              <a:buNone/>
              <a:defRPr/>
            </a:lvl8pPr>
            <a:lvl9pPr lvl="8" rtl="0">
              <a:spcBef>
                <a:spcPts val="0"/>
              </a:spcBef>
              <a:buNone/>
              <a:defRPr/>
            </a:lvl9pPr>
          </a:lstStyle>
          <a:p/>
        </p:txBody>
      </p:sp>
      <p:cxnSp>
        <p:nvCxnSpPr>
          <p:cNvPr id="15" name="Shape 15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16" name="Shape 16"/>
          <p:cNvSpPr/>
          <p:nvPr/>
        </p:nvSpPr>
        <p:spPr>
          <a:xfrm>
            <a:off x="555825" y="957075"/>
            <a:ext cx="696000" cy="637500"/>
          </a:xfrm>
          <a:prstGeom prst="ellipse">
            <a:avLst/>
          </a:prstGeom>
          <a:solidFill>
            <a:srgbClr val="39C0BA"/>
          </a:solidFill>
          <a:ln cap="flat" cmpd="sng" w="28575">
            <a:solidFill>
              <a:srgbClr val="2E3037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Quo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>
            <p:ph idx="1" type="body"/>
          </p:nvPr>
        </p:nvSpPr>
        <p:spPr>
          <a:xfrm>
            <a:off x="1633225" y="2161800"/>
            <a:ext cx="6700500" cy="8199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1pPr>
            <a:lvl2pPr lvl="1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2pPr>
            <a:lvl3pPr lvl="2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3pPr>
            <a:lvl4pPr lvl="3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4pPr>
            <a:lvl5pPr lvl="4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5pPr>
            <a:lvl6pPr lvl="5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6pPr>
            <a:lvl7pPr lvl="6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7pPr>
            <a:lvl8pPr lvl="7" rtl="0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8pPr>
            <a:lvl9pPr lvl="8">
              <a:spcBef>
                <a:spcPts val="0"/>
              </a:spcBef>
              <a:buClr>
                <a:srgbClr val="39C0BA"/>
              </a:buClr>
              <a:buSzPct val="100000"/>
              <a:defRPr i="1" sz="2800">
                <a:solidFill>
                  <a:srgbClr val="39C0BA"/>
                </a:solidFill>
              </a:defRPr>
            </a:lvl9pPr>
          </a:lstStyle>
          <a:p/>
        </p:txBody>
      </p:sp>
      <p:cxnSp>
        <p:nvCxnSpPr>
          <p:cNvPr id="19" name="Shape 19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20" name="Shape 20"/>
          <p:cNvSpPr/>
          <p:nvPr/>
        </p:nvSpPr>
        <p:spPr>
          <a:xfrm>
            <a:off x="537225" y="2264099"/>
            <a:ext cx="733200" cy="615300"/>
          </a:xfrm>
          <a:prstGeom prst="ellipse">
            <a:avLst/>
          </a:prstGeom>
          <a:solidFill>
            <a:srgbClr val="39C0BA"/>
          </a:solidFill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" name="Shape 21"/>
          <p:cNvSpPr txBox="1"/>
          <p:nvPr/>
        </p:nvSpPr>
        <p:spPr>
          <a:xfrm>
            <a:off x="250725" y="2241953"/>
            <a:ext cx="1306200" cy="65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b="1" lang="en" sz="4800">
                <a:latin typeface="Quicksand"/>
                <a:ea typeface="Quicksand"/>
                <a:cs typeface="Quicksand"/>
                <a:sym typeface="Quicksand"/>
              </a:rPr>
              <a:t>  </a:t>
            </a:r>
            <a:r>
              <a:rPr b="1" lang="en" sz="4800">
                <a:latin typeface="Quicksand"/>
                <a:ea typeface="Quicksand"/>
                <a:cs typeface="Quicksand"/>
                <a:sym typeface="Quicksand"/>
              </a:rPr>
              <a:t>“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+ 1 column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hape 23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24" name="Shape 24"/>
          <p:cNvSpPr/>
          <p:nvPr/>
        </p:nvSpPr>
        <p:spPr>
          <a:xfrm>
            <a:off x="808725" y="600562"/>
            <a:ext cx="190200" cy="142800"/>
          </a:xfrm>
          <a:prstGeom prst="ellipse">
            <a:avLst/>
          </a:prstGeom>
          <a:solidFill>
            <a:srgbClr val="39C0BA"/>
          </a:solidFill>
          <a:ln cap="flat" cmpd="sng" w="28575">
            <a:solidFill>
              <a:srgbClr val="2E3037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5" name="Shape 25"/>
          <p:cNvSpPr/>
          <p:nvPr/>
        </p:nvSpPr>
        <p:spPr>
          <a:xfrm>
            <a:off x="769050" y="1396425"/>
            <a:ext cx="269400" cy="2022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" name="Shape 26"/>
          <p:cNvSpPr txBox="1"/>
          <p:nvPr>
            <p:ph type="title"/>
          </p:nvPr>
        </p:nvSpPr>
        <p:spPr>
          <a:xfrm>
            <a:off x="1165475" y="499481"/>
            <a:ext cx="6858000" cy="345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rt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27" name="Shape 27"/>
          <p:cNvSpPr txBox="1"/>
          <p:nvPr>
            <p:ph idx="1" type="body"/>
          </p:nvPr>
        </p:nvSpPr>
        <p:spPr>
          <a:xfrm>
            <a:off x="1165497" y="1200150"/>
            <a:ext cx="6858000" cy="3725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600"/>
              </a:spcBef>
              <a:buClr>
                <a:srgbClr val="F3F3F3"/>
              </a:buClr>
              <a:buSzPct val="100000"/>
              <a:buFont typeface="Quicksand"/>
              <a:buChar char="◦"/>
              <a:defRPr sz="30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480"/>
              </a:spcBef>
              <a:buClr>
                <a:srgbClr val="F3F3F3"/>
              </a:buClr>
              <a:buSzPct val="100000"/>
              <a:buFont typeface="Quicksand"/>
              <a:buChar char="▫"/>
              <a:defRPr sz="24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rtl="0">
              <a:spcBef>
                <a:spcPts val="480"/>
              </a:spcBef>
              <a:buClr>
                <a:srgbClr val="F3F3F3"/>
              </a:buClr>
              <a:buSzPct val="100000"/>
              <a:buFont typeface="Quicksand"/>
              <a:defRPr sz="24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rtl="0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rtl="0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rtl="0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rtl="0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rtl="0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rtl="0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+ 2 column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1165475" y="499481"/>
            <a:ext cx="6858000" cy="345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1165474" y="1200150"/>
            <a:ext cx="3306900" cy="3725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2600"/>
            </a:lvl1pPr>
            <a:lvl2pPr lvl="1">
              <a:spcBef>
                <a:spcPts val="0"/>
              </a:spcBef>
              <a:buSzPct val="100000"/>
              <a:defRPr sz="2600"/>
            </a:lvl2pPr>
            <a:lvl3pPr lvl="2">
              <a:spcBef>
                <a:spcPts val="0"/>
              </a:spcBef>
              <a:buSzPct val="100000"/>
              <a:defRPr sz="2600"/>
            </a:lvl3pPr>
            <a:lvl4pPr lvl="3">
              <a:spcBef>
                <a:spcPts val="0"/>
              </a:spcBef>
              <a:buSzPct val="100000"/>
              <a:defRPr sz="2600"/>
            </a:lvl4pPr>
            <a:lvl5pPr lvl="4">
              <a:spcBef>
                <a:spcPts val="0"/>
              </a:spcBef>
              <a:buSzPct val="100000"/>
              <a:defRPr sz="2600"/>
            </a:lvl5pPr>
            <a:lvl6pPr lvl="5">
              <a:spcBef>
                <a:spcPts val="0"/>
              </a:spcBef>
              <a:buSzPct val="100000"/>
              <a:defRPr sz="2600"/>
            </a:lvl6pPr>
            <a:lvl7pPr lvl="6">
              <a:spcBef>
                <a:spcPts val="0"/>
              </a:spcBef>
              <a:buSzPct val="100000"/>
              <a:defRPr sz="2600"/>
            </a:lvl7pPr>
            <a:lvl8pPr lvl="7">
              <a:spcBef>
                <a:spcPts val="0"/>
              </a:spcBef>
              <a:buSzPct val="100000"/>
              <a:defRPr sz="2600"/>
            </a:lvl8pPr>
            <a:lvl9pPr lvl="8">
              <a:spcBef>
                <a:spcPts val="0"/>
              </a:spcBef>
              <a:buSzPct val="100000"/>
              <a:defRPr sz="2600"/>
            </a:lvl9pPr>
          </a:lstStyle>
          <a:p/>
        </p:txBody>
      </p:sp>
      <p:sp>
        <p:nvSpPr>
          <p:cNvPr id="31" name="Shape 31"/>
          <p:cNvSpPr txBox="1"/>
          <p:nvPr>
            <p:ph idx="2" type="body"/>
          </p:nvPr>
        </p:nvSpPr>
        <p:spPr>
          <a:xfrm>
            <a:off x="4671569" y="1200150"/>
            <a:ext cx="3306900" cy="3725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2600"/>
            </a:lvl1pPr>
            <a:lvl2pPr lvl="1">
              <a:spcBef>
                <a:spcPts val="0"/>
              </a:spcBef>
              <a:buSzPct val="100000"/>
              <a:defRPr sz="2600"/>
            </a:lvl2pPr>
            <a:lvl3pPr lvl="2">
              <a:spcBef>
                <a:spcPts val="0"/>
              </a:spcBef>
              <a:buSzPct val="100000"/>
              <a:defRPr sz="2600"/>
            </a:lvl3pPr>
            <a:lvl4pPr lvl="3">
              <a:spcBef>
                <a:spcPts val="0"/>
              </a:spcBef>
              <a:buSzPct val="100000"/>
              <a:defRPr sz="2600"/>
            </a:lvl4pPr>
            <a:lvl5pPr lvl="4">
              <a:spcBef>
                <a:spcPts val="0"/>
              </a:spcBef>
              <a:buSzPct val="100000"/>
              <a:defRPr sz="2600"/>
            </a:lvl5pPr>
            <a:lvl6pPr lvl="5">
              <a:spcBef>
                <a:spcPts val="0"/>
              </a:spcBef>
              <a:buSzPct val="100000"/>
              <a:defRPr sz="2600"/>
            </a:lvl6pPr>
            <a:lvl7pPr lvl="6">
              <a:spcBef>
                <a:spcPts val="0"/>
              </a:spcBef>
              <a:buSzPct val="100000"/>
              <a:defRPr sz="2600"/>
            </a:lvl7pPr>
            <a:lvl8pPr lvl="7">
              <a:spcBef>
                <a:spcPts val="0"/>
              </a:spcBef>
              <a:buSzPct val="100000"/>
              <a:defRPr sz="2600"/>
            </a:lvl8pPr>
            <a:lvl9pPr lvl="8">
              <a:spcBef>
                <a:spcPts val="0"/>
              </a:spcBef>
              <a:buSzPct val="100000"/>
              <a:defRPr sz="2600"/>
            </a:lvl9pPr>
          </a:lstStyle>
          <a:p/>
        </p:txBody>
      </p:sp>
      <p:cxnSp>
        <p:nvCxnSpPr>
          <p:cNvPr id="32" name="Shape 32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33" name="Shape 33"/>
          <p:cNvSpPr/>
          <p:nvPr/>
        </p:nvSpPr>
        <p:spPr>
          <a:xfrm>
            <a:off x="808725" y="600562"/>
            <a:ext cx="190200" cy="142800"/>
          </a:xfrm>
          <a:prstGeom prst="ellipse">
            <a:avLst/>
          </a:prstGeom>
          <a:solidFill>
            <a:srgbClr val="39C0BA"/>
          </a:solidFill>
          <a:ln cap="flat" cmpd="sng" w="28575">
            <a:solidFill>
              <a:srgbClr val="2E3037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769050" y="1396425"/>
            <a:ext cx="269400" cy="2022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4320000" y="1396425"/>
            <a:ext cx="269400" cy="2022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Title + 3 column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>
            <p:ph type="title"/>
          </p:nvPr>
        </p:nvSpPr>
        <p:spPr>
          <a:xfrm>
            <a:off x="1165475" y="499481"/>
            <a:ext cx="6858000" cy="345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1" type="body"/>
          </p:nvPr>
        </p:nvSpPr>
        <p:spPr>
          <a:xfrm>
            <a:off x="1165475" y="1255481"/>
            <a:ext cx="2403600" cy="3670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3692249" y="1255481"/>
            <a:ext cx="2403600" cy="3670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/>
        </p:txBody>
      </p:sp>
      <p:sp>
        <p:nvSpPr>
          <p:cNvPr id="40" name="Shape 40"/>
          <p:cNvSpPr txBox="1"/>
          <p:nvPr>
            <p:ph idx="3" type="body"/>
          </p:nvPr>
        </p:nvSpPr>
        <p:spPr>
          <a:xfrm>
            <a:off x="6219023" y="1255481"/>
            <a:ext cx="2403600" cy="3670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/>
        </p:txBody>
      </p:sp>
      <p:cxnSp>
        <p:nvCxnSpPr>
          <p:cNvPr id="41" name="Shape 41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42" name="Shape 42"/>
          <p:cNvSpPr/>
          <p:nvPr/>
        </p:nvSpPr>
        <p:spPr>
          <a:xfrm>
            <a:off x="769050" y="1396425"/>
            <a:ext cx="269400" cy="2022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772900" y="2467700"/>
            <a:ext cx="269400" cy="2022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4" name="Shape 44"/>
          <p:cNvSpPr/>
          <p:nvPr/>
        </p:nvSpPr>
        <p:spPr>
          <a:xfrm>
            <a:off x="772900" y="3538975"/>
            <a:ext cx="269400" cy="2022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165475" y="499481"/>
            <a:ext cx="6858000" cy="345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cxnSp>
        <p:nvCxnSpPr>
          <p:cNvPr id="47" name="Shape 47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48" name="Shape 48"/>
          <p:cNvSpPr/>
          <p:nvPr/>
        </p:nvSpPr>
        <p:spPr>
          <a:xfrm>
            <a:off x="808725" y="600562"/>
            <a:ext cx="190200" cy="142800"/>
          </a:xfrm>
          <a:prstGeom prst="ellipse">
            <a:avLst/>
          </a:prstGeom>
          <a:solidFill>
            <a:srgbClr val="39C0BA"/>
          </a:solidFill>
          <a:ln cap="flat" cmpd="sng" w="28575">
            <a:solidFill>
              <a:srgbClr val="2E3037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idx="1" type="body"/>
          </p:nvPr>
        </p:nvSpPr>
        <p:spPr>
          <a:xfrm>
            <a:off x="1165475" y="4331317"/>
            <a:ext cx="7521300" cy="434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360"/>
              </a:spcBef>
              <a:buSzPct val="100000"/>
              <a:buNone/>
              <a:defRPr sz="1800"/>
            </a:lvl1pPr>
          </a:lstStyle>
          <a:p/>
        </p:txBody>
      </p:sp>
      <p:cxnSp>
        <p:nvCxnSpPr>
          <p:cNvPr id="51" name="Shape 51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52" name="Shape 52"/>
          <p:cNvSpPr/>
          <p:nvPr/>
        </p:nvSpPr>
        <p:spPr>
          <a:xfrm>
            <a:off x="808650" y="4464637"/>
            <a:ext cx="190200" cy="1428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Shape 54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999FA9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55" name="Shape 55"/>
          <p:cNvSpPr/>
          <p:nvPr/>
        </p:nvSpPr>
        <p:spPr>
          <a:xfrm>
            <a:off x="808650" y="2500425"/>
            <a:ext cx="190200" cy="142800"/>
          </a:xfrm>
          <a:prstGeom prst="ellipse">
            <a:avLst/>
          </a:prstGeom>
          <a:solidFill>
            <a:srgbClr val="2E3037"/>
          </a:solidFill>
          <a:ln cap="flat" cmpd="sng" w="9525">
            <a:solidFill>
              <a:srgbClr val="999FA9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lank key colo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7" name="Shape 57"/>
          <p:cNvCxnSpPr/>
          <p:nvPr/>
        </p:nvCxnSpPr>
        <p:spPr>
          <a:xfrm>
            <a:off x="903825" y="-5943"/>
            <a:ext cx="0" cy="5149500"/>
          </a:xfrm>
          <a:prstGeom prst="straightConnector1">
            <a:avLst/>
          </a:prstGeom>
          <a:noFill/>
          <a:ln cap="flat" cmpd="sng" w="9525">
            <a:solidFill>
              <a:srgbClr val="2E3037"/>
            </a:solidFill>
            <a:prstDash val="solid"/>
            <a:round/>
            <a:headEnd len="lg" w="lg" type="none"/>
            <a:tailEnd len="lg" w="lg" type="none"/>
          </a:ln>
        </p:spPr>
      </p:cxnSp>
      <p:sp>
        <p:nvSpPr>
          <p:cNvPr id="58" name="Shape 58"/>
          <p:cNvSpPr/>
          <p:nvPr/>
        </p:nvSpPr>
        <p:spPr>
          <a:xfrm>
            <a:off x="808650" y="2500425"/>
            <a:ext cx="190200" cy="142800"/>
          </a:xfrm>
          <a:prstGeom prst="ellipse">
            <a:avLst/>
          </a:prstGeom>
          <a:solidFill>
            <a:srgbClr val="39C0BA"/>
          </a:solidFill>
          <a:ln cap="flat" cmpd="sng" w="9525">
            <a:solidFill>
              <a:srgbClr val="2E3037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Title 1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/>
          <p:nvPr/>
        </p:nvSpPr>
        <p:spPr>
          <a:xfrm>
            <a:off x="818062" y="805650"/>
            <a:ext cx="7507875" cy="3532200"/>
          </a:xfrm>
          <a:custGeom>
            <a:pathLst>
              <a:path extrusionOk="0" h="141288" w="300315">
                <a:moveTo>
                  <a:pt x="121105" y="0"/>
                </a:moveTo>
                <a:lnTo>
                  <a:pt x="0" y="0"/>
                </a:lnTo>
                <a:lnTo>
                  <a:pt x="0" y="141288"/>
                </a:lnTo>
                <a:lnTo>
                  <a:pt x="300315" y="141288"/>
                </a:lnTo>
                <a:lnTo>
                  <a:pt x="300315" y="305"/>
                </a:lnTo>
                <a:lnTo>
                  <a:pt x="179211" y="305"/>
                </a:lnTo>
              </a:path>
            </a:pathLst>
          </a:custGeom>
          <a:noFill/>
          <a:ln cap="flat" cmpd="sng" w="152400">
            <a:solidFill>
              <a:srgbClr val="FFFFFF"/>
            </a:solidFill>
            <a:prstDash val="solid"/>
            <a:miter/>
            <a:headEnd len="lg" w="lg" type="none"/>
            <a:tailEnd len="lg" w="lg" type="none"/>
          </a:ln>
        </p:spPr>
      </p:sp>
      <p:sp>
        <p:nvSpPr>
          <p:cNvPr id="61" name="Shape 61"/>
          <p:cNvSpPr txBox="1"/>
          <p:nvPr>
            <p:ph type="ctrTitle"/>
          </p:nvPr>
        </p:nvSpPr>
        <p:spPr>
          <a:xfrm>
            <a:off x="2296350" y="1991850"/>
            <a:ext cx="4551300" cy="1159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1pPr>
            <a:lvl2pPr lvl="1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2pPr>
            <a:lvl3pPr lvl="2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3pPr>
            <a:lvl4pPr lvl="3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4pPr>
            <a:lvl5pPr lvl="4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5pPr>
            <a:lvl6pPr lvl="5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6pPr>
            <a:lvl7pPr lvl="6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7pPr>
            <a:lvl8pPr lvl="7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8pPr>
            <a:lvl9pPr lvl="8" rtl="0" algn="ctr">
              <a:spcBef>
                <a:spcPts val="0"/>
              </a:spcBef>
              <a:buClr>
                <a:srgbClr val="434343"/>
              </a:buClr>
              <a:buSzPct val="100000"/>
              <a:defRPr sz="3000">
                <a:solidFill>
                  <a:srgbClr val="434343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TITLE_AND_BODY_1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4" name="Shape 6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66" name="Shape 6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39C0BA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1165475" y="499481"/>
            <a:ext cx="6858000" cy="345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>
              <a:spcBef>
                <a:spcPts val="0"/>
              </a:spcBef>
              <a:buClr>
                <a:srgbClr val="39C0BA"/>
              </a:buClr>
              <a:buSzPct val="100000"/>
              <a:buFont typeface="Quicksand"/>
              <a:buNone/>
              <a:defRPr sz="1800">
                <a:solidFill>
                  <a:srgbClr val="39C0BA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1165497" y="1200150"/>
            <a:ext cx="6858000" cy="37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600"/>
              </a:spcBef>
              <a:buClr>
                <a:srgbClr val="F3F3F3"/>
              </a:buClr>
              <a:buSzPct val="100000"/>
              <a:buFont typeface="Quicksand"/>
              <a:buChar char="◦"/>
              <a:defRPr sz="30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480"/>
              </a:spcBef>
              <a:buClr>
                <a:srgbClr val="F3F3F3"/>
              </a:buClr>
              <a:buSzPct val="100000"/>
              <a:buFont typeface="Quicksand"/>
              <a:buChar char="▫"/>
              <a:defRPr sz="24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>
              <a:spcBef>
                <a:spcPts val="480"/>
              </a:spcBef>
              <a:buClr>
                <a:srgbClr val="F3F3F3"/>
              </a:buClr>
              <a:buSzPct val="100000"/>
              <a:buFont typeface="Quicksand"/>
              <a:defRPr sz="24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>
              <a:spcBef>
                <a:spcPts val="360"/>
              </a:spcBef>
              <a:buClr>
                <a:srgbClr val="F3F3F3"/>
              </a:buClr>
              <a:buSzPct val="100000"/>
              <a:buFont typeface="Quicksand"/>
              <a:defRPr sz="1800">
                <a:solidFill>
                  <a:srgbClr val="F3F3F3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0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0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0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0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0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0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0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0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09.gif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0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00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08.png"/></Relationships>
</file>

<file path=ppt/slides/_rels/slide21.xml.rels><?xml version="1.0" encoding="UTF-8" standalone="yes"?><Relationships xmlns="http://schemas.openxmlformats.org/package/2006/relationships"><Relationship Id="rId11" Type="http://schemas.openxmlformats.org/officeDocument/2006/relationships/hyperlink" Target="http://www.topmba.com/mba-programs/one-year-mbas-online-mbas-and-beyond-alternatives-two-year-programs" TargetMode="External"/><Relationship Id="rId10" Type="http://schemas.openxmlformats.org/officeDocument/2006/relationships/hyperlink" Target="http://static1.squarespace.com/static/5230b4bae4b0bb2fd2e8a288/t/5258ca0be4b0daa056cedad9/1381550604058/Core_Comp-2.png" TargetMode="External"/><Relationship Id="rId13" Type="http://schemas.openxmlformats.org/officeDocument/2006/relationships/hyperlink" Target="https://www.roberthalf.com.sg/sites/roberthalf.com.sg/files/styles/blog_image/public/employee-performance-appraisal.jpg?itok=T5YUbZrs" TargetMode="External"/><Relationship Id="rId12" Type="http://schemas.openxmlformats.org/officeDocument/2006/relationships/hyperlink" Target="http://www.employee-performance.com/blog/the-traditional-rating-scale-needs-improvement/" TargetMode="External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://www.ikkinkshof.nl/sites/default/files/styles/large/public/360.png?itok=mRrtLMgW" TargetMode="External"/><Relationship Id="rId4" Type="http://schemas.openxmlformats.org/officeDocument/2006/relationships/hyperlink" Target="http://www.topendsports.com/head2head/athletes/golf/woods.htm" TargetMode="External"/><Relationship Id="rId9" Type="http://schemas.openxmlformats.org/officeDocument/2006/relationships/hyperlink" Target="http://images.clipartpanda.com/satellite-clipart-satellite-clipart-1.jpg" TargetMode="External"/><Relationship Id="rId15" Type="http://schemas.openxmlformats.org/officeDocument/2006/relationships/hyperlink" Target="http://www.custominsight.com/images/360-superman.png" TargetMode="External"/><Relationship Id="rId14" Type="http://schemas.openxmlformats.org/officeDocument/2006/relationships/hyperlink" Target="http://www.menaitech.com/wp-content/uploads/2016/03/performance-appraisal-system-in-dubai.jpg" TargetMode="External"/><Relationship Id="rId16" Type="http://schemas.openxmlformats.org/officeDocument/2006/relationships/hyperlink" Target="http://eastonpersonnel.com/yahoo_site_admin/assets/images/group.8094152_std.jpg" TargetMode="External"/><Relationship Id="rId5" Type="http://schemas.openxmlformats.org/officeDocument/2006/relationships/hyperlink" Target="http://www.javatpoint.com/marketinghr/hr/images/360DegreePerformanceAppraisal.jpg" TargetMode="External"/><Relationship Id="rId6" Type="http://schemas.openxmlformats.org/officeDocument/2006/relationships/hyperlink" Target="http://anythingurban.typepad.com/.a/6a011278db110528a40115706048c4970c-pi" TargetMode="External"/><Relationship Id="rId7" Type="http://schemas.openxmlformats.org/officeDocument/2006/relationships/hyperlink" Target="https://www.google.ca/search?biw=1600&amp;bih=764&amp;tbm=isch&amp;sa=1&amp;q=agenda&amp;oq=agenda&amp;gs_l=img.3...17528.1875268.0.1876514.0.0.0.0.0.0.0.0..0.0....0...1c.1.64.img..0.0.0.RxgaxktviOk#imgrc=kY-RZ2pQHyp0kM%3A" TargetMode="External"/><Relationship Id="rId8" Type="http://schemas.openxmlformats.org/officeDocument/2006/relationships/hyperlink" Target="http://www.videoexcellence.com/b2b-video-marketing-formats-drive-sal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type="ctrTitle"/>
          </p:nvPr>
        </p:nvSpPr>
        <p:spPr>
          <a:xfrm>
            <a:off x="2365900" y="106593"/>
            <a:ext cx="6680400" cy="1159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Aleksandra Romanowski, 8721181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Anushka D’souza, 8527542 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Christopher Schofield, 8720798 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Isabelle St-Jean, 8641570 </a:t>
            </a:r>
          </a:p>
          <a:p>
            <a:pPr lv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Martin Zhao, 8615411</a:t>
            </a:r>
          </a:p>
        </p:txBody>
      </p:sp>
      <p:sp>
        <p:nvSpPr>
          <p:cNvPr id="72" name="Shape 72"/>
          <p:cNvSpPr txBox="1"/>
          <p:nvPr>
            <p:ph idx="4294967295" type="body"/>
          </p:nvPr>
        </p:nvSpPr>
        <p:spPr>
          <a:xfrm>
            <a:off x="1153675" y="1155300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 b="1" sz="4800">
              <a:solidFill>
                <a:srgbClr val="000000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en" sz="4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AdMarketing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600">
              <a:solidFill>
                <a:srgbClr val="000000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4800">
              <a:solidFill>
                <a:srgbClr val="000000"/>
              </a:solidFill>
            </a:endParaRPr>
          </a:p>
        </p:txBody>
      </p:sp>
      <p:pic>
        <p:nvPicPr>
          <p:cNvPr descr="Logomakr_9YQA1c.png" id="73" name="Shape 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52200" y="3317124"/>
            <a:ext cx="2094100" cy="175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>
        <p14:prism dir="l"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idx="1" type="body"/>
          </p:nvPr>
        </p:nvSpPr>
        <p:spPr>
          <a:xfrm>
            <a:off x="1649900" y="2203475"/>
            <a:ext cx="7261500" cy="8199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Success isn’t about how much MONEY you make, it’s about the DIFFERENCE you make in people’s lives </a:t>
            </a:r>
          </a:p>
          <a:p>
            <a:pPr indent="457200" lvl="0" marL="4114800">
              <a:spcBef>
                <a:spcPts val="0"/>
              </a:spcBef>
              <a:buNone/>
            </a:pPr>
            <a:r>
              <a:rPr i="0" lang="en" sz="2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~</a:t>
            </a:r>
            <a:r>
              <a:rPr lang="en" sz="2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Michelle Obama</a:t>
            </a:r>
          </a:p>
        </p:txBody>
      </p:sp>
      <p:pic>
        <p:nvPicPr>
          <p:cNvPr descr="6a011278db110528a40115706048c4970c.jpg" id="79" name="Shape 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0025" y="2954924"/>
            <a:ext cx="1546724" cy="182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>
            <p:ph idx="4294967295" type="title"/>
          </p:nvPr>
        </p:nvSpPr>
        <p:spPr>
          <a:xfrm>
            <a:off x="1082925" y="133240"/>
            <a:ext cx="2660700" cy="733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Agenda</a:t>
            </a:r>
          </a:p>
        </p:txBody>
      </p:sp>
      <p:sp>
        <p:nvSpPr>
          <p:cNvPr id="85" name="Shape 85"/>
          <p:cNvSpPr txBox="1"/>
          <p:nvPr>
            <p:ph idx="4294967295" type="body"/>
          </p:nvPr>
        </p:nvSpPr>
        <p:spPr>
          <a:xfrm>
            <a:off x="1082925" y="950850"/>
            <a:ext cx="7310700" cy="3241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indent="-393700" lvl="0" marL="457200" rtl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  <a:buAutoNum type="arabicPeriod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Problem</a:t>
            </a:r>
          </a:p>
          <a:p>
            <a:pPr indent="-393700" lvl="0" marL="457200" rtl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  <a:buAutoNum type="arabicPeriod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Implications</a:t>
            </a:r>
          </a:p>
          <a:p>
            <a:pPr indent="-393700" lvl="0" marL="457200" rtl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  <a:buAutoNum type="arabicPeriod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Alternatives</a:t>
            </a:r>
          </a:p>
          <a:p>
            <a:pPr indent="-393700" lvl="0" marL="457200" rtl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  <a:buAutoNum type="arabicPeriod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Recommendation</a:t>
            </a:r>
          </a:p>
          <a:p>
            <a:pPr indent="-393700" lvl="0" marL="45720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  <a:buAutoNum type="arabicPeriod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Implementation </a:t>
            </a:r>
          </a:p>
        </p:txBody>
      </p:sp>
      <p:pic>
        <p:nvPicPr>
          <p:cNvPr descr="graphics-agenda-603334.jpg" id="86" name="Shape 86"/>
          <p:cNvPicPr preferRelativeResize="0"/>
          <p:nvPr/>
        </p:nvPicPr>
        <p:blipFill rotWithShape="1">
          <a:blip r:embed="rId3">
            <a:alphaModFix/>
          </a:blip>
          <a:srcRect b="7935" l="16511" r="16884" t="7918"/>
          <a:stretch/>
        </p:blipFill>
        <p:spPr>
          <a:xfrm rot="-1409908">
            <a:off x="5660789" y="913720"/>
            <a:ext cx="2081401" cy="29261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/>
          <p:nvPr>
            <p:ph type="title"/>
          </p:nvPr>
        </p:nvSpPr>
        <p:spPr>
          <a:xfrm>
            <a:off x="548650" y="391350"/>
            <a:ext cx="82836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Analysis </a:t>
            </a:r>
          </a:p>
        </p:txBody>
      </p:sp>
      <p:pic>
        <p:nvPicPr>
          <p:cNvPr id="92" name="Shape 92"/>
          <p:cNvPicPr preferRelativeResize="0"/>
          <p:nvPr/>
        </p:nvPicPr>
        <p:blipFill rotWithShape="1">
          <a:blip r:embed="rId3">
            <a:alphaModFix/>
          </a:blip>
          <a:srcRect b="0" l="18711" r="18478" t="0"/>
          <a:stretch/>
        </p:blipFill>
        <p:spPr>
          <a:xfrm>
            <a:off x="3452350" y="372387"/>
            <a:ext cx="4735997" cy="4398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4294967295" type="title"/>
          </p:nvPr>
        </p:nvSpPr>
        <p:spPr>
          <a:xfrm>
            <a:off x="916650" y="368625"/>
            <a:ext cx="4938900" cy="653400"/>
          </a:xfrm>
          <a:prstGeom prst="rect">
            <a:avLst/>
          </a:prstGeom>
          <a:ln>
            <a:noFill/>
          </a:ln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Satellite Problems</a:t>
            </a:r>
          </a:p>
        </p:txBody>
      </p:sp>
      <p:sp>
        <p:nvSpPr>
          <p:cNvPr id="98" name="Shape 98"/>
          <p:cNvSpPr txBox="1"/>
          <p:nvPr>
            <p:ph idx="4294967295" type="body"/>
          </p:nvPr>
        </p:nvSpPr>
        <p:spPr>
          <a:xfrm>
            <a:off x="1329600" y="1083000"/>
            <a:ext cx="6897600" cy="3109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Customer dissatisfaction 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Loss of revenue 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Loss of value behind informal meetings</a:t>
            </a:r>
          </a:p>
        </p:txBody>
      </p:sp>
      <p:pic>
        <p:nvPicPr>
          <p:cNvPr descr="satellite-clipart-satellite-clipart-1.jpg.png" id="99" name="Shape 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6719250" y="2718750"/>
            <a:ext cx="2424750" cy="242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562925" y="391350"/>
            <a:ext cx="8269500" cy="626100"/>
          </a:xfrm>
          <a:prstGeom prst="rect">
            <a:avLst/>
          </a:prstGeom>
          <a:ln>
            <a:noFill/>
          </a:ln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Primary Problem</a:t>
            </a:r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311700" y="1125850"/>
            <a:ext cx="7915800" cy="3066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393700" lvl="0" marL="457200" rtl="0"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Through the current performance appraisal system, AdMarketing is placing too much focus on sales rather than customer service</a:t>
            </a:r>
          </a:p>
        </p:txBody>
      </p:sp>
      <p:pic>
        <p:nvPicPr>
          <p:cNvPr descr="sales.jpg" id="106" name="Shape 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4162" y="2566525"/>
            <a:ext cx="2923325" cy="2192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idx="4294967295" type="title"/>
          </p:nvPr>
        </p:nvSpPr>
        <p:spPr>
          <a:xfrm>
            <a:off x="909725" y="397200"/>
            <a:ext cx="7654200" cy="628800"/>
          </a:xfrm>
          <a:prstGeom prst="rect">
            <a:avLst/>
          </a:prstGeom>
          <a:ln>
            <a:noFill/>
          </a:ln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Implications on Organization</a:t>
            </a:r>
          </a:p>
        </p:txBody>
      </p:sp>
      <p:sp>
        <p:nvSpPr>
          <p:cNvPr id="112" name="Shape 112"/>
          <p:cNvSpPr txBox="1"/>
          <p:nvPr>
            <p:ph idx="4294967295" type="body"/>
          </p:nvPr>
        </p:nvSpPr>
        <p:spPr>
          <a:xfrm>
            <a:off x="1247975" y="1252775"/>
            <a:ext cx="6912900" cy="2650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Gaining a poor public image 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Repelling potential investors 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Other companies gaining competitive advantage</a:t>
            </a:r>
          </a:p>
        </p:txBody>
      </p:sp>
      <p:pic>
        <p:nvPicPr>
          <p:cNvPr descr="dominos.jpg" id="113" name="Shape 1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96725" y="3276925"/>
            <a:ext cx="3151274" cy="157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/>
          <p:nvPr>
            <p:ph idx="4294967295" type="title"/>
          </p:nvPr>
        </p:nvSpPr>
        <p:spPr>
          <a:xfrm>
            <a:off x="909725" y="368025"/>
            <a:ext cx="8773800" cy="626100"/>
          </a:xfrm>
          <a:prstGeom prst="rect">
            <a:avLst/>
          </a:prstGeom>
          <a:ln>
            <a:noFill/>
          </a:ln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Implications on Personnel</a:t>
            </a:r>
          </a:p>
        </p:txBody>
      </p:sp>
      <p:sp>
        <p:nvSpPr>
          <p:cNvPr id="119" name="Shape 119"/>
          <p:cNvSpPr txBox="1"/>
          <p:nvPr>
            <p:ph idx="4294967295" type="body"/>
          </p:nvPr>
        </p:nvSpPr>
        <p:spPr>
          <a:xfrm>
            <a:off x="1282950" y="1152475"/>
            <a:ext cx="6018300" cy="2148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Limiting potential employees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Informal meetings seen as unimportant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Negligence of CSR</a:t>
            </a:r>
          </a:p>
        </p:txBody>
      </p:sp>
      <p:pic>
        <p:nvPicPr>
          <p:cNvPr id="120" name="Shape 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1650" y="3239387"/>
            <a:ext cx="4419600" cy="162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ctrTitle"/>
          </p:nvPr>
        </p:nvSpPr>
        <p:spPr>
          <a:xfrm>
            <a:off x="1481275" y="1026637"/>
            <a:ext cx="6767100" cy="5322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Alternatives</a:t>
            </a:r>
          </a:p>
        </p:txBody>
      </p:sp>
      <p:sp>
        <p:nvSpPr>
          <p:cNvPr id="126" name="Shape 126"/>
          <p:cNvSpPr txBox="1"/>
          <p:nvPr>
            <p:ph idx="1" type="subTitle"/>
          </p:nvPr>
        </p:nvSpPr>
        <p:spPr>
          <a:xfrm>
            <a:off x="2107175" y="1658262"/>
            <a:ext cx="6927900" cy="353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355600" lvl="0" marL="457200">
              <a:lnSpc>
                <a:spcPct val="2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verage"/>
              <a:buAutoNum type="arabicPeriod"/>
            </a:pPr>
            <a:r>
              <a:rPr lang="en" sz="20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Graphic Rating Scale</a:t>
            </a:r>
          </a:p>
          <a:p>
            <a:pPr indent="-355600" lvl="0" marL="457200">
              <a:lnSpc>
                <a:spcPct val="2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verage"/>
              <a:buAutoNum type="arabicPeriod"/>
            </a:pPr>
            <a:r>
              <a:rPr lang="en" sz="20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Behaviourally anchored rating scale</a:t>
            </a:r>
          </a:p>
          <a:p>
            <a:pPr indent="-355600" lvl="0" marL="457200">
              <a:lnSpc>
                <a:spcPct val="2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verage"/>
              <a:buAutoNum type="arabicPeriod"/>
            </a:pPr>
            <a:r>
              <a:rPr lang="en" sz="20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Critical incidence technique</a:t>
            </a:r>
          </a:p>
          <a:p>
            <a:pPr indent="-355600" lvl="0" marL="457200">
              <a:lnSpc>
                <a:spcPct val="20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verage"/>
              <a:buAutoNum type="arabicPeriod"/>
            </a:pPr>
            <a:r>
              <a:rPr lang="en" sz="20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360 degree feedback</a:t>
            </a:r>
          </a:p>
        </p:txBody>
      </p:sp>
      <p:pic>
        <p:nvPicPr>
          <p:cNvPr descr="choices.jpg" id="127" name="Shape 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24675" y="3432937"/>
            <a:ext cx="3143250" cy="145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/>
          <p:nvPr>
            <p:ph idx="4294967295" type="title"/>
          </p:nvPr>
        </p:nvSpPr>
        <p:spPr>
          <a:xfrm>
            <a:off x="909725" y="391350"/>
            <a:ext cx="79224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Graphic Rating Scale</a:t>
            </a:r>
          </a:p>
        </p:txBody>
      </p:sp>
      <p:sp>
        <p:nvSpPr>
          <p:cNvPr id="133" name="Shape 133"/>
          <p:cNvSpPr txBox="1"/>
          <p:nvPr>
            <p:ph idx="4294967295" type="body"/>
          </p:nvPr>
        </p:nvSpPr>
        <p:spPr>
          <a:xfrm>
            <a:off x="1364600" y="1158675"/>
            <a:ext cx="6238200" cy="3241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Vital traits are rated from 1-5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 total score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Overall employee performance</a:t>
            </a:r>
          </a:p>
        </p:txBody>
      </p:sp>
      <p:pic>
        <p:nvPicPr>
          <p:cNvPr descr="stars.gif" id="134" name="Shape 134"/>
          <p:cNvPicPr preferRelativeResize="0"/>
          <p:nvPr/>
        </p:nvPicPr>
        <p:blipFill rotWithShape="1">
          <a:blip r:embed="rId3">
            <a:alphaModFix/>
          </a:blip>
          <a:srcRect b="4021" l="0" r="0" t="0"/>
          <a:stretch/>
        </p:blipFill>
        <p:spPr>
          <a:xfrm rot="1">
            <a:off x="1364599" y="3596675"/>
            <a:ext cx="3438225" cy="1390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>
            <p:ph idx="4294967295" type="title"/>
          </p:nvPr>
        </p:nvSpPr>
        <p:spPr>
          <a:xfrm>
            <a:off x="909650" y="254875"/>
            <a:ext cx="7797300" cy="748500"/>
          </a:xfrm>
          <a:prstGeom prst="rect">
            <a:avLst/>
          </a:prstGeom>
          <a:ln>
            <a:noFill/>
          </a:ln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Behaviourally Anchored Rating Scale</a:t>
            </a:r>
          </a:p>
        </p:txBody>
      </p:sp>
      <p:sp>
        <p:nvSpPr>
          <p:cNvPr id="140" name="Shape 140"/>
          <p:cNvSpPr txBox="1"/>
          <p:nvPr>
            <p:ph idx="4294967295" type="body"/>
          </p:nvPr>
        </p:nvSpPr>
        <p:spPr>
          <a:xfrm>
            <a:off x="1481225" y="1188300"/>
            <a:ext cx="6249600" cy="2766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Assigns numerical rankings to different employee behaviours to determine the effectiveness of each</a:t>
            </a:r>
          </a:p>
        </p:txBody>
      </p:sp>
      <p:pic>
        <p:nvPicPr>
          <p:cNvPr descr="behavior.jpg" id="141" name="Shape 1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8348" y="2441875"/>
            <a:ext cx="2458600" cy="2483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idx="4294967295" type="title"/>
          </p:nvPr>
        </p:nvSpPr>
        <p:spPr>
          <a:xfrm>
            <a:off x="932550" y="505950"/>
            <a:ext cx="7934100" cy="557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Critical Incidence Technique</a:t>
            </a:r>
          </a:p>
        </p:txBody>
      </p:sp>
      <p:sp>
        <p:nvSpPr>
          <p:cNvPr id="147" name="Shape 147"/>
          <p:cNvSpPr txBox="1"/>
          <p:nvPr>
            <p:ph idx="4294967295" type="body"/>
          </p:nvPr>
        </p:nvSpPr>
        <p:spPr>
          <a:xfrm>
            <a:off x="1621200" y="1225875"/>
            <a:ext cx="6556800" cy="2223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 performance appraisal method that keeps a record of one’s effective and ineffective behavior. </a:t>
            </a:r>
          </a:p>
        </p:txBody>
      </p:sp>
      <p:pic>
        <p:nvPicPr>
          <p:cNvPr descr="report.jpg" id="148" name="Shape 1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2378" y="2712928"/>
            <a:ext cx="3705674" cy="1954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idx="4294967295" type="title"/>
          </p:nvPr>
        </p:nvSpPr>
        <p:spPr>
          <a:xfrm>
            <a:off x="933050" y="391350"/>
            <a:ext cx="78993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360 Degree Feedback</a:t>
            </a:r>
          </a:p>
        </p:txBody>
      </p:sp>
      <p:sp>
        <p:nvSpPr>
          <p:cNvPr id="154" name="Shape 154"/>
          <p:cNvSpPr txBox="1"/>
          <p:nvPr>
            <p:ph idx="4294967295" type="body"/>
          </p:nvPr>
        </p:nvSpPr>
        <p:spPr>
          <a:xfrm>
            <a:off x="1527900" y="1152475"/>
            <a:ext cx="32772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Uses Feedback from 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→ Managers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→ Peers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→ Subordinates</a:t>
            </a:r>
          </a:p>
          <a:p>
            <a:pPr lvl="0"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→ Customers</a:t>
            </a:r>
          </a:p>
        </p:txBody>
      </p:sp>
      <p:pic>
        <p:nvPicPr>
          <p:cNvPr id="155" name="Shape 1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26775" y="1341300"/>
            <a:ext cx="3678050" cy="3322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Recommended solution</a:t>
            </a:r>
          </a:p>
        </p:txBody>
      </p:sp>
      <p:sp>
        <p:nvSpPr>
          <p:cNvPr id="161" name="Shape 16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393700" lvl="0" marL="457200" rtl="0"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360 Degree Feedback</a:t>
            </a:r>
          </a:p>
          <a:p>
            <a:pPr indent="-393700" lvl="0" marL="457200" rtl="0"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Addresses issues </a:t>
            </a:r>
          </a:p>
          <a:p>
            <a:pPr indent="-393700" lvl="0" marL="457200" rtl="0"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Accurate qualitative analysis</a:t>
            </a:r>
          </a:p>
          <a:p>
            <a:pPr indent="-393700" lvl="0" marL="457200"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Widely successful  </a:t>
            </a:r>
          </a:p>
        </p:txBody>
      </p:sp>
      <p:pic>
        <p:nvPicPr>
          <p:cNvPr descr="360.png" id="162" name="Shape 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40197" y="1309375"/>
            <a:ext cx="3292099" cy="325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type="title"/>
          </p:nvPr>
        </p:nvSpPr>
        <p:spPr>
          <a:xfrm>
            <a:off x="1165475" y="499472"/>
            <a:ext cx="6858000" cy="4803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Pros and cons</a:t>
            </a:r>
          </a:p>
        </p:txBody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1165474" y="1200150"/>
            <a:ext cx="3306900" cy="3725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u="sng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Pros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Market Customer service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Increased knowledge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Friendlier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Eliminates bias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Performance improvements</a:t>
            </a:r>
          </a:p>
        </p:txBody>
      </p:sp>
      <p:sp>
        <p:nvSpPr>
          <p:cNvPr id="169" name="Shape 169"/>
          <p:cNvSpPr txBox="1"/>
          <p:nvPr>
            <p:ph idx="2" type="body"/>
          </p:nvPr>
        </p:nvSpPr>
        <p:spPr>
          <a:xfrm>
            <a:off x="4716575" y="1200150"/>
            <a:ext cx="3306900" cy="2555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u="sng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Cons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Can be complex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Time Consuming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Costly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1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Reliability of some respondents</a:t>
            </a:r>
          </a:p>
        </p:txBody>
      </p:sp>
      <p:pic>
        <p:nvPicPr>
          <p:cNvPr id="170" name="Shape 1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43100" y="3683850"/>
            <a:ext cx="2227674" cy="1459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>
            <p:ph idx="4294967295" type="title"/>
          </p:nvPr>
        </p:nvSpPr>
        <p:spPr>
          <a:xfrm>
            <a:off x="1069825" y="356350"/>
            <a:ext cx="85206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Compared to alternatives</a:t>
            </a:r>
          </a:p>
        </p:txBody>
      </p:sp>
      <p:sp>
        <p:nvSpPr>
          <p:cNvPr id="176" name="Shape 176"/>
          <p:cNvSpPr txBox="1"/>
          <p:nvPr>
            <p:ph idx="4294967295" type="body"/>
          </p:nvPr>
        </p:nvSpPr>
        <p:spPr>
          <a:xfrm>
            <a:off x="1714500" y="1152475"/>
            <a:ext cx="51435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More qualitative </a:t>
            </a: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Constructive </a:t>
            </a:r>
          </a:p>
          <a:p>
            <a:pPr indent="0" lvl="0" marL="0" rtl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More feedback than from one person</a:t>
            </a:r>
          </a:p>
          <a:p>
            <a:pPr indent="-69850" lvl="0" marL="0" algn="just">
              <a:lnSpc>
                <a:spcPct val="200000"/>
              </a:lnSpc>
              <a:spcBef>
                <a:spcPts val="0"/>
              </a:spcBef>
              <a:buClr>
                <a:schemeClr val="dk1"/>
              </a:buClr>
              <a:buSzPct val="42307"/>
              <a:buFont typeface="Arial"/>
              <a:buNone/>
            </a:pPr>
            <a:r>
              <a:rPr lang="en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Precise and reliable</a:t>
            </a:r>
          </a:p>
        </p:txBody>
      </p:sp>
      <p:pic>
        <p:nvPicPr>
          <p:cNvPr id="177" name="Shape 1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0575" y="431549"/>
            <a:ext cx="3206800" cy="2472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idx="4294967295" type="title"/>
          </p:nvPr>
        </p:nvSpPr>
        <p:spPr>
          <a:xfrm>
            <a:off x="991375" y="391350"/>
            <a:ext cx="78411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How it solves the problem?</a:t>
            </a:r>
          </a:p>
        </p:txBody>
      </p:sp>
      <p:sp>
        <p:nvSpPr>
          <p:cNvPr id="183" name="Shape 183"/>
          <p:cNvSpPr txBox="1"/>
          <p:nvPr>
            <p:ph idx="4294967295" type="body"/>
          </p:nvPr>
        </p:nvSpPr>
        <p:spPr>
          <a:xfrm>
            <a:off x="1516225" y="1152475"/>
            <a:ext cx="7316100" cy="2078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buNone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Qualitative performance appraisal</a:t>
            </a:r>
          </a:p>
          <a:p>
            <a:pPr indent="-393700" lvl="0" marL="457200" rtl="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Better customer service </a:t>
            </a:r>
          </a:p>
          <a:p>
            <a:pPr indent="-393700" lvl="0" marL="457200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verage"/>
            </a:pPr>
            <a:r>
              <a:rPr lang="en" sz="2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Increased revenue</a:t>
            </a:r>
          </a:p>
        </p:txBody>
      </p:sp>
      <p:pic>
        <p:nvPicPr>
          <p:cNvPr id="184" name="Shape 1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3750" y="2925425"/>
            <a:ext cx="4000327" cy="2078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/>
          <p:nvPr>
            <p:ph type="title"/>
          </p:nvPr>
        </p:nvSpPr>
        <p:spPr>
          <a:xfrm>
            <a:off x="852725" y="576581"/>
            <a:ext cx="6858000" cy="345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Implementation</a:t>
            </a:r>
          </a:p>
        </p:txBody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1165475" y="1213830"/>
            <a:ext cx="2403600" cy="628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Immediate Term</a:t>
            </a:r>
          </a:p>
        </p:txBody>
      </p:sp>
      <p:sp>
        <p:nvSpPr>
          <p:cNvPr id="191" name="Shape 191"/>
          <p:cNvSpPr txBox="1"/>
          <p:nvPr>
            <p:ph idx="2" type="body"/>
          </p:nvPr>
        </p:nvSpPr>
        <p:spPr>
          <a:xfrm>
            <a:off x="1165475" y="2261700"/>
            <a:ext cx="2293200" cy="620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Short Term</a:t>
            </a:r>
          </a:p>
        </p:txBody>
      </p:sp>
      <p:sp>
        <p:nvSpPr>
          <p:cNvPr id="192" name="Shape 192"/>
          <p:cNvSpPr txBox="1"/>
          <p:nvPr>
            <p:ph idx="3" type="body"/>
          </p:nvPr>
        </p:nvSpPr>
        <p:spPr>
          <a:xfrm>
            <a:off x="1165475" y="3301176"/>
            <a:ext cx="1618800" cy="708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Long Term </a:t>
            </a:r>
          </a:p>
        </p:txBody>
      </p:sp>
      <p:pic>
        <p:nvPicPr>
          <p:cNvPr descr="Core_Comp-2.png" id="193" name="Shape 1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89575" y="1703827"/>
            <a:ext cx="3354425" cy="3164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/>
          <p:nvPr>
            <p:ph idx="1" type="body"/>
          </p:nvPr>
        </p:nvSpPr>
        <p:spPr>
          <a:xfrm>
            <a:off x="1649900" y="2203475"/>
            <a:ext cx="7261500" cy="8199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Success isn’t about how much MONEY you make, it’s about the DIFFERENCE you make in people’s lives </a:t>
            </a:r>
          </a:p>
          <a:p>
            <a:pPr indent="457200" lvl="0" marL="4114800" rtl="0">
              <a:spcBef>
                <a:spcPts val="0"/>
              </a:spcBef>
              <a:buNone/>
            </a:pPr>
            <a:r>
              <a:rPr i="0" lang="en" sz="2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~</a:t>
            </a:r>
            <a:r>
              <a:rPr lang="en" sz="2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Michelle Obama</a:t>
            </a:r>
          </a:p>
        </p:txBody>
      </p:sp>
      <p:pic>
        <p:nvPicPr>
          <p:cNvPr descr="6a011278db110528a40115706048c4970c.jpg" id="199" name="Shape 1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0025" y="2954924"/>
            <a:ext cx="1546724" cy="182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/>
          <p:nvPr>
            <p:ph type="ctrTitle"/>
          </p:nvPr>
        </p:nvSpPr>
        <p:spPr>
          <a:xfrm>
            <a:off x="2365900" y="106593"/>
            <a:ext cx="6680400" cy="1159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Aleksandra Romanowski, 8721181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Anushka D’souza, 8527542 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Christopher Schofield, 8720798, 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Isabelle St-Jean, 8641570 </a:t>
            </a:r>
          </a:p>
          <a:p>
            <a:pPr lvl="0" rtl="0" algn="r">
              <a:lnSpc>
                <a:spcPct val="115000"/>
              </a:lnSpc>
              <a:spcBef>
                <a:spcPts val="0"/>
              </a:spcBef>
              <a:buNone/>
            </a:pPr>
            <a:r>
              <a:rPr lang="en" sz="14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Martin Zhao, 8615411</a:t>
            </a:r>
          </a:p>
        </p:txBody>
      </p:sp>
      <p:sp>
        <p:nvSpPr>
          <p:cNvPr id="205" name="Shape 205"/>
          <p:cNvSpPr txBox="1"/>
          <p:nvPr>
            <p:ph idx="4294967295" type="body"/>
          </p:nvPr>
        </p:nvSpPr>
        <p:spPr>
          <a:xfrm>
            <a:off x="1153675" y="1155300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4800">
              <a:solidFill>
                <a:srgbClr val="000000"/>
              </a:solidFill>
            </a:endParaRPr>
          </a:p>
          <a:p>
            <a:pPr lvl="0" rtl="0">
              <a:spcBef>
                <a:spcPts val="0"/>
              </a:spcBef>
              <a:buNone/>
            </a:pPr>
            <a:r>
              <a:rPr lang="en" sz="48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AdMarketing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600">
              <a:solidFill>
                <a:srgbClr val="000000"/>
              </a:solidFill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4800">
              <a:solidFill>
                <a:srgbClr val="000000"/>
              </a:solidFill>
            </a:endParaRPr>
          </a:p>
        </p:txBody>
      </p:sp>
      <p:pic>
        <p:nvPicPr>
          <p:cNvPr descr="Logomakr_9YQA1c.png" id="206" name="Shape 2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52200" y="3317124"/>
            <a:ext cx="2094100" cy="175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>
                <a:solidFill>
                  <a:srgbClr val="000000"/>
                </a:solidFill>
                <a:latin typeface="Average"/>
                <a:ea typeface="Average"/>
                <a:cs typeface="Average"/>
                <a:sym typeface="Average"/>
              </a:rPr>
              <a:t>Photos</a:t>
            </a:r>
          </a:p>
        </p:txBody>
      </p:sp>
      <p:sp>
        <p:nvSpPr>
          <p:cNvPr id="212" name="Shape 212"/>
          <p:cNvSpPr txBox="1"/>
          <p:nvPr>
            <p:ph idx="1" type="body"/>
          </p:nvPr>
        </p:nvSpPr>
        <p:spPr>
          <a:xfrm>
            <a:off x="311700" y="1017450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verage"/>
                <a:ea typeface="Average"/>
                <a:cs typeface="Average"/>
                <a:sym typeface="Average"/>
                <a:hlinkClick r:id="rId3"/>
              </a:rPr>
              <a:t>http://www.ikkinkshof.nl/sites/default/files/styles/large/public/360.png?itok=mRrtLMgW</a:t>
            </a:r>
          </a:p>
          <a:p>
            <a:pPr lv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verage"/>
                <a:ea typeface="Average"/>
                <a:cs typeface="Average"/>
                <a:sym typeface="Average"/>
                <a:hlinkClick r:id="rId4"/>
              </a:rPr>
              <a:t>http://www.topendsports.com/head2head/athletes/golf/woods.htm</a:t>
            </a:r>
          </a:p>
          <a:p>
            <a:pPr lv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verage"/>
                <a:ea typeface="Average"/>
                <a:cs typeface="Average"/>
                <a:sym typeface="Average"/>
                <a:hlinkClick r:id="rId5"/>
              </a:rPr>
              <a:t>http://www.javatpoint.com/marketinghr/hr/images/360DegreePerformanceAppraisal.jpg</a:t>
            </a:r>
          </a:p>
          <a:p>
            <a:pPr lv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verage"/>
                <a:ea typeface="Average"/>
                <a:cs typeface="Average"/>
                <a:sym typeface="Average"/>
                <a:hlinkClick r:id="rId6"/>
              </a:rPr>
              <a:t>http://anythingurban.typepad.com/.a/6a011278db110528a40115706048c4970c-pi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https://www.google.ca/search?biw=1600&amp;bih=764&amp;tbm=isch&amp;sa=1&amp;q=agenda&amp;oq=agenda&amp;gs_l=img.3...17528.1875268.0.1876514.0.0.0.0.0.0.0.0..0.0....0...1c.1.64.img..0.0.0.RxgaxktviOk#imgrc=kY-RZ2pQHyp0kM%3A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http://www.videoexcellence.com/b2b-video-marketing-formats-drive-sales/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http://images.clipartpanda.com/satellite-clipart-satellite-clipart-1.jpg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</a:rPr>
              <a:t>http://static1.squarespace.com/static/5230b4bae4b0bb2fd2e8a288/t/5258ca0be4b0daa056cedad9/1381550604058/Core_Comp-2.png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1"/>
              </a:rPr>
              <a:t>http://www.topmba.com/mba-programs/one-year-mbas-online-mbas-and-beyond-alternatives-two-year-programs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2"/>
              </a:rPr>
              <a:t>http://www.employee-performance.com/blog/the-traditional-rating-scale-needs-improvement/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3"/>
              </a:rPr>
              <a:t>https://www.roberthalf.com.sg/sites/roberthalf.com.sg/files/styles/blog_image/public/employee-performance-appraisal.jpg?itok=T5YUbZrs</a:t>
            </a:r>
            <a:r>
              <a:rPr lang="en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4"/>
              </a:rPr>
              <a:t>http://www.menaitech.com/wp-content/uploads/2016/03/performance-appraisal-system-in-dubai.jpg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5"/>
              </a:rPr>
              <a:t>http://www.custominsight.com/images/360-superman.png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6"/>
              </a:rPr>
              <a:t>http://eastonpersonnel.com/yahoo_site_admin/assets/images/group.8094152_std.jpg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000">
              <a:latin typeface="Average"/>
              <a:ea typeface="Average"/>
              <a:cs typeface="Average"/>
              <a:sym typeface="Average"/>
            </a:endParaRPr>
          </a:p>
        </p:txBody>
      </p:sp>
    </p:spTree>
  </p:cSld>
  <p:clrMapOvr>
    <a:masterClrMapping/>
  </p:clrMapOvr>
  <p:transition>
    <p:push dir="r"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Eleanor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