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9144000" cy="6858000"/>
  <p:notesSz cx="6858000" cy="9144000"/>
  <p:defaultTextStyle>
    <a:lvl1pPr>
      <a:defRPr sz="2400">
        <a:latin typeface="+mn-lt"/>
        <a:ea typeface="+mn-ea"/>
        <a:cs typeface="+mn-cs"/>
        <a:sym typeface="Helvetica Neue"/>
      </a:defRPr>
    </a:lvl1pPr>
    <a:lvl2pPr>
      <a:defRPr sz="2400">
        <a:latin typeface="+mn-lt"/>
        <a:ea typeface="+mn-ea"/>
        <a:cs typeface="+mn-cs"/>
        <a:sym typeface="Helvetica Neue"/>
      </a:defRPr>
    </a:lvl2pPr>
    <a:lvl3pPr>
      <a:defRPr sz="2400">
        <a:latin typeface="+mn-lt"/>
        <a:ea typeface="+mn-ea"/>
        <a:cs typeface="+mn-cs"/>
        <a:sym typeface="Helvetica Neue"/>
      </a:defRPr>
    </a:lvl3pPr>
    <a:lvl4pPr>
      <a:defRPr sz="2400">
        <a:latin typeface="+mn-lt"/>
        <a:ea typeface="+mn-ea"/>
        <a:cs typeface="+mn-cs"/>
        <a:sym typeface="Helvetica Neue"/>
      </a:defRPr>
    </a:lvl4pPr>
    <a:lvl5pPr>
      <a:defRPr sz="2400">
        <a:latin typeface="+mn-lt"/>
        <a:ea typeface="+mn-ea"/>
        <a:cs typeface="+mn-cs"/>
        <a:sym typeface="Helvetica Neue"/>
      </a:defRPr>
    </a:lvl5pPr>
    <a:lvl6pPr>
      <a:defRPr sz="2400">
        <a:latin typeface="+mn-lt"/>
        <a:ea typeface="+mn-ea"/>
        <a:cs typeface="+mn-cs"/>
        <a:sym typeface="Helvetica Neue"/>
      </a:defRPr>
    </a:lvl6pPr>
    <a:lvl7pPr>
      <a:defRPr sz="2400">
        <a:latin typeface="+mn-lt"/>
        <a:ea typeface="+mn-ea"/>
        <a:cs typeface="+mn-cs"/>
        <a:sym typeface="Helvetica Neue"/>
      </a:defRPr>
    </a:lvl7pPr>
    <a:lvl8pPr>
      <a:defRPr sz="2400">
        <a:latin typeface="+mn-lt"/>
        <a:ea typeface="+mn-ea"/>
        <a:cs typeface="+mn-cs"/>
        <a:sym typeface="Helvetica Neue"/>
      </a:defRPr>
    </a:lvl8pPr>
    <a:lvl9pPr>
      <a:defRPr sz="2400"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ECDD"/>
          </a:solidFill>
        </a:fill>
      </a:tcStyle>
    </a:wholeTbl>
    <a:band2H>
      <a:tcTxStyle b="def" i="def"/>
      <a:tcStyle>
        <a:tcBdr/>
        <a:fill>
          <a:solidFill>
            <a:srgbClr val="E6F6E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firstRow>
  </a:tblStyle>
  <a:tblStyle styleId="{C7B018BB-80A7-4F77-B60F-C8B233D01FF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BDBDB"/>
          </a:solidFill>
        </a:fill>
      </a:tcStyle>
    </a:wholeTbl>
    <a:band2H>
      <a:tcTxStyle b="def" i="def"/>
      <a:tcStyle>
        <a:tcBdr/>
        <a:fill>
          <a:solidFill>
            <a:srgbClr val="EEEEEE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Row>
  </a:tblStyle>
  <a:tblStyle styleId="{EEE7283C-3CF3-47DC-8721-378D4A62B22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E6"/>
          </a:solidFill>
        </a:fill>
      </a:tcStyle>
    </a:wholeTbl>
    <a:band2H>
      <a:tcTxStyle b="def" i="def"/>
      <a:tcStyle>
        <a:tcBdr/>
        <a:fill>
          <a:solidFill>
            <a:srgbClr val="E7E7F3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firstRow>
  </a:tblStyle>
  <a:tblStyle styleId="{CF821DB8-F4EB-4A41-A1BA-3FCAFE7338EE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CC99"/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CC99"/>
          </a:solidFill>
        </a:fill>
      </a:tcStyle>
    </a:firstRow>
  </a:tblStyle>
  <a:tblStyle styleId="{33BA23B1-9221-436E-865A-0063620EA4FD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6" name="Shape 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sldNum" sz="quarter" idx="2"/>
          </p:nvPr>
        </p:nvSpPr>
        <p:spPr>
          <a:xfrm>
            <a:off x="7010400" y="6400800"/>
            <a:ext cx="1905000" cy="421388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  <p:transition spd="med" advClick="1"/>
  <p:txStyles>
    <p:titleStyle>
      <a:lvl1pPr algn="ctr">
        <a:defRPr sz="4400">
          <a:latin typeface="Times New Roman"/>
          <a:ea typeface="Times New Roman"/>
          <a:cs typeface="Times New Roman"/>
          <a:sym typeface="Times New Roman"/>
        </a:defRPr>
      </a:lvl1pPr>
      <a:lvl2pPr algn="ctr">
        <a:defRPr sz="4400">
          <a:latin typeface="Times New Roman"/>
          <a:ea typeface="Times New Roman"/>
          <a:cs typeface="Times New Roman"/>
          <a:sym typeface="Times New Roman"/>
        </a:defRPr>
      </a:lvl2pPr>
      <a:lvl3pPr algn="ctr">
        <a:defRPr sz="4400">
          <a:latin typeface="Times New Roman"/>
          <a:ea typeface="Times New Roman"/>
          <a:cs typeface="Times New Roman"/>
          <a:sym typeface="Times New Roman"/>
        </a:defRPr>
      </a:lvl3pPr>
      <a:lvl4pPr algn="ctr">
        <a:defRPr sz="4400">
          <a:latin typeface="Times New Roman"/>
          <a:ea typeface="Times New Roman"/>
          <a:cs typeface="Times New Roman"/>
          <a:sym typeface="Times New Roman"/>
        </a:defRPr>
      </a:lvl4pPr>
      <a:lvl5pPr algn="ctr">
        <a:defRPr sz="4400">
          <a:latin typeface="Times New Roman"/>
          <a:ea typeface="Times New Roman"/>
          <a:cs typeface="Times New Roman"/>
          <a:sym typeface="Times New Roman"/>
        </a:defRPr>
      </a:lvl5pPr>
      <a:lvl6pPr algn="ctr">
        <a:defRPr sz="4400">
          <a:latin typeface="Times New Roman"/>
          <a:ea typeface="Times New Roman"/>
          <a:cs typeface="Times New Roman"/>
          <a:sym typeface="Times New Roman"/>
        </a:defRPr>
      </a:lvl6pPr>
      <a:lvl7pPr algn="ctr">
        <a:defRPr sz="4400">
          <a:latin typeface="Times New Roman"/>
          <a:ea typeface="Times New Roman"/>
          <a:cs typeface="Times New Roman"/>
          <a:sym typeface="Times New Roman"/>
        </a:defRPr>
      </a:lvl7pPr>
      <a:lvl8pPr algn="ctr">
        <a:defRPr sz="4400">
          <a:latin typeface="Times New Roman"/>
          <a:ea typeface="Times New Roman"/>
          <a:cs typeface="Times New Roman"/>
          <a:sym typeface="Times New Roman"/>
        </a:defRPr>
      </a:lvl8pPr>
      <a:lvl9pPr algn="ctr">
        <a:defRPr sz="4400">
          <a:latin typeface="Times New Roman"/>
          <a:ea typeface="Times New Roman"/>
          <a:cs typeface="Times New Roman"/>
          <a:sym typeface="Times New Roman"/>
        </a:defRPr>
      </a:lvl9pPr>
    </p:titleStyle>
    <p:bodyStyle>
      <a:lvl1pPr marL="342900" indent="-342900">
        <a:spcBef>
          <a:spcPts val="700"/>
        </a:spcBef>
        <a:buSzPct val="100000"/>
        <a:buChar char="»"/>
        <a:defRPr sz="3200">
          <a:latin typeface="Times New Roman"/>
          <a:ea typeface="Times New Roman"/>
          <a:cs typeface="Times New Roman"/>
          <a:sym typeface="Times New Roman"/>
        </a:defRPr>
      </a:lvl1pPr>
      <a:lvl2pPr marL="783771" indent="-326571">
        <a:spcBef>
          <a:spcPts val="700"/>
        </a:spcBef>
        <a:buSzPct val="100000"/>
        <a:buChar char="–"/>
        <a:defRPr sz="3200">
          <a:latin typeface="Times New Roman"/>
          <a:ea typeface="Times New Roman"/>
          <a:cs typeface="Times New Roman"/>
          <a:sym typeface="Times New Roman"/>
        </a:defRPr>
      </a:lvl2pPr>
      <a:lvl3pPr marL="1219200" indent="-3048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3pPr>
      <a:lvl4pPr marL="1737360" indent="-365760">
        <a:spcBef>
          <a:spcPts val="700"/>
        </a:spcBef>
        <a:buSzPct val="100000"/>
        <a:buChar char="–"/>
        <a:defRPr sz="3200">
          <a:latin typeface="Times New Roman"/>
          <a:ea typeface="Times New Roman"/>
          <a:cs typeface="Times New Roman"/>
          <a:sym typeface="Times New Roman"/>
        </a:defRPr>
      </a:lvl4pPr>
      <a:lvl5pPr marL="2235200" indent="-406400">
        <a:spcBef>
          <a:spcPts val="700"/>
        </a:spcBef>
        <a:buSzPct val="100000"/>
        <a:buChar char="»"/>
        <a:defRPr sz="3200">
          <a:latin typeface="Times New Roman"/>
          <a:ea typeface="Times New Roman"/>
          <a:cs typeface="Times New Roman"/>
          <a:sym typeface="Times New Roman"/>
        </a:defRPr>
      </a:lvl5pPr>
      <a:lvl6pPr marL="26924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6pPr>
      <a:lvl7pPr marL="31496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7pPr>
      <a:lvl8pPr marL="36068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8pPr>
      <a:lvl9pPr marL="40640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9pPr>
    </p:bodyStyle>
    <p:otherStyle>
      <a:lvl1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1pPr>
      <a:lvl2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2pPr>
      <a:lvl3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3pPr>
      <a:lvl4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4pPr>
      <a:lvl5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5pPr>
      <a:lvl6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6pPr>
      <a:lvl7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7pPr>
      <a:lvl8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8pPr>
      <a:lvl9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3124200" y="6400799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9" name="Shape 9"/>
          <p:cNvSpPr/>
          <p:nvPr>
            <p:ph type="title" idx="4294967295"/>
          </p:nvPr>
        </p:nvSpPr>
        <p:spPr>
          <a:xfrm>
            <a:off x="-2" y="2514600"/>
            <a:ext cx="9144004" cy="1981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0" defTabSz="521208">
              <a:defRPr sz="1800"/>
            </a:pPr>
            <a:r>
              <a:rPr sz="2500"/>
              <a:t>Lecture3:</a:t>
            </a:r>
            <a:br>
              <a:rPr sz="2500"/>
            </a:br>
            <a:br>
              <a:rPr sz="2500"/>
            </a:br>
            <a:r>
              <a:rPr sz="2500">
                <a:solidFill>
                  <a:srgbClr val="3333CC"/>
                </a:solidFill>
              </a:rPr>
              <a:t>Data Types, Variables, and More on “printf()”</a:t>
            </a:r>
            <a:br>
              <a:rPr sz="2500">
                <a:solidFill>
                  <a:srgbClr val="3333CC"/>
                </a:solidFill>
              </a:rPr>
            </a:br>
            <a:br>
              <a:rPr sz="2500">
                <a:solidFill>
                  <a:srgbClr val="3333CC"/>
                </a:solidFill>
              </a:rPr>
            </a:br>
          </a:p>
        </p:txBody>
      </p:sp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 idx="4294967295"/>
          </p:nvPr>
        </p:nvSpPr>
        <p:spPr>
          <a:xfrm>
            <a:off x="76199" y="76200"/>
            <a:ext cx="8358190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>
              <a:defRPr b="1" sz="3200"/>
            </a:lvl1pPr>
          </a:lstStyle>
          <a:p>
            <a:pPr lvl="0">
              <a:defRPr b="0" sz="1800"/>
            </a:pPr>
            <a:r>
              <a:rPr b="1" sz="3200"/>
              <a:t>Binary Representation</a:t>
            </a:r>
          </a:p>
        </p:txBody>
      </p:sp>
      <p:sp>
        <p:nvSpPr>
          <p:cNvPr id="12" name="Shape 12"/>
          <p:cNvSpPr/>
          <p:nvPr/>
        </p:nvSpPr>
        <p:spPr>
          <a:xfrm>
            <a:off x="488950" y="1160459"/>
            <a:ext cx="8575675" cy="40161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Data and programs are all represented as  </a:t>
            </a:r>
            <a:r>
              <a:rPr b="1" i="1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binary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format inside a computer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binary representation uses strings consisting of 0 and 1.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single 0 or 1 is called a 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bit</a:t>
            </a:r>
            <a:endParaRPr b="1" i="1">
              <a:solidFill>
                <a:srgbClr val="0433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string of 8 bits is called a 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byte</a:t>
            </a:r>
            <a:endParaRPr b="1" i="1">
              <a:solidFill>
                <a:srgbClr val="0433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How many different configures can a byte take?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00000000, 00000001, 00000010, 00000011, …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byte is the basic unit of representation in a computer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set of rules are built-in to convert between numbers and bytes and between program instructions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Rules are machine dependent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Rules for number conversion (or “encoding”):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fixed point rules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floating point rules</a:t>
            </a:r>
          </a:p>
        </p:txBody>
      </p:sp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/>
          <p:nvPr>
            <p:ph type="sldNum" sz="quarter" idx="2"/>
          </p:nvPr>
        </p:nvSpPr>
        <p:spPr>
          <a:xfrm>
            <a:off x="7010400" y="6400798"/>
            <a:ext cx="1905000" cy="4213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>
              <a:defRPr sz="1800"/>
            </a:pPr>
            <a:fld id="{86CB4B4D-7CA3-9044-876B-883B54F8677D}" type="slidenum">
              <a:rPr sz="2400"/>
            </a:fld>
          </a:p>
        </p:txBody>
      </p:sp>
      <p:sp>
        <p:nvSpPr>
          <p:cNvPr id="15" name="Shape 15"/>
          <p:cNvSpPr/>
          <p:nvPr/>
        </p:nvSpPr>
        <p:spPr>
          <a:xfrm>
            <a:off x="466968" y="945004"/>
            <a:ext cx="8210065" cy="39044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Fixed point rules: essentially converting between bytes and integers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Example: 2 bits can represent 4 integers: 00 ~ 0, 01 ~1, 10 ~ 2, 11 ~ 3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This rule is the so-called Natural Binary Encoding (just one of the many encoding rules)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“There are only 10 kinds of people in this world: those who know binary and those who dont’t”</a:t>
            </a:r>
            <a:endParaRPr b="1" i="1">
              <a:solidFill>
                <a:srgbClr val="33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One byte can represent 2^8=256 integers, e.g. in the range of  {0, 1, …, 255} or of {-128, -127, …, 127}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Two bytes can represent 2^16=65,536 integers, e.g., in the range of  {0,1, …, 65536}, or {-32768, -32766, …, 32767}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In C: “31”, “-10”, “0” are interpreted as fixed point numbers by default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In C: </a:t>
            </a:r>
            <a:r>
              <a:rPr b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short, int, long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are fixed-point types, and each of these types has an “</a:t>
            </a:r>
            <a:r>
              <a:rPr b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unsigned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” version</a:t>
            </a:r>
          </a:p>
        </p:txBody>
      </p:sp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>
            <p:ph type="sldNum" sz="quarter" idx="2"/>
          </p:nvPr>
        </p:nvSpPr>
        <p:spPr>
          <a:xfrm>
            <a:off x="7010400" y="6400798"/>
            <a:ext cx="1905000" cy="4213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>
              <a:defRPr sz="1800"/>
            </a:pPr>
            <a:fld id="{86CB4B4D-7CA3-9044-876B-883B54F8677D}" type="slidenum">
              <a:rPr sz="2400"/>
            </a:fld>
          </a:p>
        </p:txBody>
      </p:sp>
      <p:sp>
        <p:nvSpPr>
          <p:cNvPr id="18" name="Shape 18"/>
          <p:cNvSpPr/>
          <p:nvPr/>
        </p:nvSpPr>
        <p:spPr>
          <a:xfrm>
            <a:off x="358694" y="2772436"/>
            <a:ext cx="8483755" cy="19359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Floating point rules: essentially converting between bytes and rational numbers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More complex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More bytes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to encode rational  numbers with </a:t>
            </a:r>
            <a:r>
              <a:rPr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larger range and/or higher precision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Fewer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bytes to encode rational numbers with </a:t>
            </a:r>
            <a:r>
              <a:rPr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smaller range and/or lower precision</a:t>
            </a:r>
            <a:endParaRPr>
              <a:solidFill>
                <a:srgbClr val="0433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In C: “0.78”, “-2.5”, “7.0” are interpreted as floating point numbers by default.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8001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In C:</a:t>
            </a:r>
            <a:r>
              <a:rPr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float, double, long double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are floating point types</a:t>
            </a:r>
          </a:p>
        </p:txBody>
      </p:sp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>
            <p:ph type="title" idx="4294967295"/>
          </p:nvPr>
        </p:nvSpPr>
        <p:spPr>
          <a:xfrm>
            <a:off x="76199" y="76200"/>
            <a:ext cx="8358190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>
              <a:defRPr b="1" sz="3200"/>
            </a:lvl1pPr>
          </a:lstStyle>
          <a:p>
            <a:pPr lvl="0">
              <a:defRPr b="0" sz="1800"/>
            </a:pPr>
            <a:r>
              <a:rPr b="1" sz="3200"/>
              <a:t>Variables</a:t>
            </a:r>
          </a:p>
        </p:txBody>
      </p:sp>
      <p:sp>
        <p:nvSpPr>
          <p:cNvPr id="21" name="Shape 21"/>
          <p:cNvSpPr/>
          <p:nvPr/>
        </p:nvSpPr>
        <p:spPr>
          <a:xfrm>
            <a:off x="349250" y="690560"/>
            <a:ext cx="8575675" cy="58729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basic object in any computer language is the </a:t>
            </a:r>
            <a:r>
              <a:rPr b="1" i="1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variable</a:t>
            </a:r>
            <a:endParaRPr b="1" i="1">
              <a:solidFill>
                <a:srgbClr val="33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variable is stored in a group of memory units (ie, byte), and to the</a:t>
            </a:r>
            <a:r>
              <a:rPr b="1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address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of the memory is associated with the variable.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type of a variable implies how much memory it takes to store a value of its type, (e.g. it takes less memory to store an integer value than a real value) and how is the value of the variable is encoded into bytes.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memory can be thought logically as an array of bytes, each having an 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address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If we think each byte as a house, the memory is a street lined up with houses, and street number of the houses are the address of the byte.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variable is 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declared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using syntax like this: </a:t>
            </a:r>
            <a:r>
              <a:rPr>
                <a:solidFill>
                  <a:srgbClr val="9421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 x;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This line of declaration is a command, which means “create an int typed variable whose name is x”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With this command, the program requests the operating system to 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a block of 8 bytes (noting that int typed values are represented by 8 bytes) and reserve it for storing the value of x. </a:t>
            </a:r>
            <a:endParaRPr b="1" i="1">
              <a:solidFill>
                <a:srgbClr val="0433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If this command is successfully executed, the operating system will also remember 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address of the first byte in the block of bytes reserved for x (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this address is also referred to as the</a:t>
            </a:r>
            <a:r>
              <a:rPr b="1" i="1">
                <a:solidFill>
                  <a:srgbClr val="04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“address of x”)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for future access of the variable x.</a:t>
            </a:r>
            <a:endParaRPr b="1" i="1">
              <a:solidFill>
                <a:srgbClr val="0433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For example, if later the program wants to get the value of x, the operating system will, based on the address of x, find the block of 8 bytes, and convert it to a number. </a:t>
            </a:r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/>
          <p:nvPr>
            <p:ph type="sldNum" sz="quarter" idx="2"/>
          </p:nvPr>
        </p:nvSpPr>
        <p:spPr>
          <a:xfrm>
            <a:off x="7010400" y="6400798"/>
            <a:ext cx="1905000" cy="4213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>
            <a:lvl1pPr defTabSz="868680">
              <a:defRPr sz="2200"/>
            </a:lvl1pPr>
          </a:lstStyle>
          <a:p>
            <a:pPr lvl="0">
              <a:defRPr sz="1800"/>
            </a:pPr>
            <a:fld id="{86CB4B4D-7CA3-9044-876B-883B54F8677D}" type="slidenum">
              <a:rPr sz="2200"/>
            </a:fld>
          </a:p>
        </p:txBody>
      </p:sp>
      <p:sp>
        <p:nvSpPr>
          <p:cNvPr id="24" name="Shape 24"/>
          <p:cNvSpPr/>
          <p:nvPr/>
        </p:nvSpPr>
        <p:spPr>
          <a:xfrm>
            <a:off x="359318" y="447496"/>
            <a:ext cx="8285813" cy="27487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marL="180472" indent="-180472">
              <a:buSzPct val="100000"/>
              <a:buFont typeface="Times New Roman"/>
              <a:buChar char="•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Variable assignment is done using syntax like this: “</a:t>
            </a:r>
            <a:r>
              <a:rPr>
                <a:solidFill>
                  <a:srgbClr val="9421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x=3;”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where we have assumed that the variable x has been declared to have int type.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180472" indent="-180472">
              <a:buSzPct val="100000"/>
              <a:buFont typeface="Times New Roman"/>
              <a:buChar char="•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“=“ sign in assignment does not mean “equals” or “is equal to”. It means “assign value 3 to variable x”.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180472" indent="-180472">
              <a:buSzPct val="100000"/>
              <a:buFont typeface="Times New Roman"/>
              <a:buChar char="•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execution of this command involves 1) converting the value 3 to an 8-byte representation, and 2) store the 8 bytes to the block of memory reserved for x.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180472" indent="-180472">
              <a:buSzPct val="100000"/>
              <a:buFont typeface="Times New Roman"/>
              <a:buChar char="•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If that memory reserved for x previously has stored some value, the value will be replaced by the (8-byte representation of ) new value, 3.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180472" indent="-180472">
              <a:buSzPct val="100000"/>
              <a:buFont typeface="Times New Roman"/>
              <a:buChar char="•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Declare two variables of the same type: e.g. </a:t>
            </a:r>
            <a:r>
              <a:rPr>
                <a:solidFill>
                  <a:srgbClr val="9421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float a, b;</a:t>
            </a:r>
            <a:endParaRPr>
              <a:solidFill>
                <a:srgbClr val="94219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180472" indent="-180472">
              <a:buSzPct val="100000"/>
              <a:buFont typeface="Times New Roman"/>
              <a:buChar char="•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Declare a variable and initialize its value: e.g.,</a:t>
            </a:r>
            <a:r>
              <a:rPr>
                <a:solidFill>
                  <a:srgbClr val="9421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int y=5;</a:t>
            </a:r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295275" y="838198"/>
            <a:ext cx="8616950" cy="5478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0" marL="342900" indent="-342900">
              <a:spcBef>
                <a:spcPts val="21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can be used to print out numbers and the content of variables to the screen: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E.g.:	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printf(“%d”, 100);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Courier New"/>
              <a:buChar char=" "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	printf(“%f”, 101.3);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Courier New"/>
              <a:buChar char=" "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	printf(“%d”, integer_1);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Courier New"/>
              <a:buChar char=" "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 	printf(“%f”, real_1);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12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%d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is the </a:t>
            </a:r>
            <a:r>
              <a:rPr u="sng">
                <a:latin typeface="Times New Roman"/>
                <a:ea typeface="Times New Roman"/>
                <a:cs typeface="Times New Roman"/>
                <a:sym typeface="Times New Roman"/>
              </a:rPr>
              <a:t>conversion specifier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used to print out an integer and the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%f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is the specifier used to print out a real number.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conversion specifier informs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of the </a:t>
            </a:r>
            <a:r>
              <a:rPr u="sng">
                <a:latin typeface="Times New Roman"/>
                <a:ea typeface="Times New Roman"/>
                <a:cs typeface="Times New Roman"/>
                <a:sym typeface="Times New Roman"/>
              </a:rPr>
              <a:t>type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of the data to be printed.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conversion specifier always begins with a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%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specifier must be enclosed in a pair of quotes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“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and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“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As we shall see, there are many more conversion specifiers.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12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More than one “object” can be written out using a single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E.g.:	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printf(“The sum is %f”, sum);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arguments to printf are seperated by a comma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,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0" marL="342900" indent="-342900">
              <a:spcBef>
                <a:spcPts val="12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%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can be printed out as part of a message.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 two percent symbols </a:t>
            </a:r>
            <a:r>
              <a:rPr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%%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print one out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27" name="Shape 27"/>
          <p:cNvSpPr/>
          <p:nvPr/>
        </p:nvSpPr>
        <p:spPr>
          <a:xfrm>
            <a:off x="2514600" y="192782"/>
            <a:ext cx="3505200" cy="452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32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b="0" sz="1800"/>
            </a:pPr>
            <a:r>
              <a:rPr b="1" sz="3200"/>
              <a:t>More on “printf()”</a:t>
            </a:r>
          </a:p>
        </p:txBody>
      </p:sp>
      <p:sp>
        <p:nvSpPr>
          <p:cNvPr id="28" name="Shape 28"/>
          <p:cNvSpPr/>
          <p:nvPr/>
        </p:nvSpPr>
        <p:spPr>
          <a:xfrm>
            <a:off x="304800" y="6400800"/>
            <a:ext cx="2667000" cy="1956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Prof. Shervin Shirmohammadi</a:t>
            </a:r>
          </a:p>
        </p:txBody>
      </p:sp>
      <p:sp>
        <p:nvSpPr>
          <p:cNvPr id="29" name="Shape 29"/>
          <p:cNvSpPr/>
          <p:nvPr/>
        </p:nvSpPr>
        <p:spPr>
          <a:xfrm>
            <a:off x="3124200" y="6400800"/>
            <a:ext cx="2895600" cy="1956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30" name="Shape 30"/>
          <p:cNvSpPr/>
          <p:nvPr/>
        </p:nvSpPr>
        <p:spPr>
          <a:xfrm>
            <a:off x="7010400" y="6400800"/>
            <a:ext cx="1905000" cy="1956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2-20</a:t>
            </a:r>
          </a:p>
        </p:txBody>
      </p:sp>
    </p:spTree>
  </p:cSld>
  <p:clrMapOvr>
    <a:masterClrMapping/>
  </p:clrMapOvr>
  <p:transition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>
            <p:ph type="body" idx="4294967295"/>
          </p:nvPr>
        </p:nvSpPr>
        <p:spPr>
          <a:xfrm>
            <a:off x="434975" y="944561"/>
            <a:ext cx="8991600" cy="53340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2" marL="1070862" indent="-193038" defTabSz="877822">
              <a:spcBef>
                <a:spcPts val="400"/>
              </a:spcBef>
              <a:defRPr sz="1800"/>
            </a:pPr>
            <a:r>
              <a:rPr b="1" sz="1900"/>
              <a:t>Type		printf			scanf</a:t>
            </a:r>
            <a:endParaRPr b="1" sz="1900"/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short	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%i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%hd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%hi		%hd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%hi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int		</a:t>
            </a:r>
            <a:r>
              <a:rPr sz="17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%d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%i			</a:t>
            </a:r>
            <a:r>
              <a:rPr sz="17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%d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%i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long	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%li		%ld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%li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unsigned short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%hu			%hu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unsigned int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%u			%u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unsigned long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%lu			%lu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float		</a:t>
            </a:r>
            <a:r>
              <a:rPr sz="17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%f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		</a:t>
            </a:r>
            <a:r>
              <a:rPr sz="17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%f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double	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%f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		%lf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%lg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%lG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33272" indent="-155447" defTabSz="877822">
              <a:spcBef>
                <a:spcPts val="400"/>
              </a:spcBef>
              <a:defRPr sz="1800"/>
            </a:pPr>
            <a:r>
              <a:rPr sz="1700"/>
              <a:t>long double	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%Lf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%Lg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%LG	%Lf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%LE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%Lg</a:t>
            </a:r>
            <a:r>
              <a:rPr sz="1700"/>
              <a:t>,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%LG</a:t>
            </a: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097280" indent="-219455" defTabSz="877822">
              <a:spcBef>
                <a:spcPts val="500"/>
              </a:spcBef>
              <a:buFont typeface="Courier New"/>
              <a:defRPr sz="1800"/>
            </a:pPr>
            <a:endParaRPr sz="1700"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605462" indent="-166550" defTabSz="877822">
              <a:spcBef>
                <a:spcPts val="400"/>
              </a:spcBef>
              <a:defRPr sz="1800"/>
            </a:pPr>
            <a:r>
              <a:rPr sz="1700"/>
              <a:t>Careful with the conversion specifier for a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double</a:t>
            </a:r>
            <a:r>
              <a:rPr sz="1700"/>
              <a:t> in a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printf</a:t>
            </a:r>
            <a:r>
              <a:rPr sz="1700"/>
              <a:t>.</a:t>
            </a:r>
            <a:endParaRPr sz="1700"/>
          </a:p>
          <a:p>
            <a:pPr lvl="1" marL="605462" indent="-166550" defTabSz="877822">
              <a:spcBef>
                <a:spcPts val="400"/>
              </a:spcBef>
              <a:defRPr sz="1800"/>
            </a:pPr>
            <a:r>
              <a:rPr sz="1700"/>
              <a:t>The conversion specifier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 prints out the number in scientific notation: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1.0e0</a:t>
            </a:r>
            <a:endParaRPr sz="1700"/>
          </a:p>
          <a:p>
            <a:pPr lvl="1" marL="605462" indent="-166550" defTabSz="877822">
              <a:spcBef>
                <a:spcPts val="400"/>
              </a:spcBef>
              <a:defRPr sz="1800"/>
            </a:pPr>
            <a:r>
              <a:rPr sz="1700"/>
              <a:t>The conversion specifier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r>
              <a:rPr sz="1700"/>
              <a:t> prints out the number in scientific notation: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1.0E0</a:t>
            </a:r>
            <a:endParaRPr sz="1700"/>
          </a:p>
          <a:p>
            <a:pPr lvl="1" marL="605462" indent="-166550" defTabSz="877822">
              <a:spcBef>
                <a:spcPts val="400"/>
              </a:spcBef>
              <a:defRPr sz="1800"/>
            </a:pPr>
            <a:r>
              <a:rPr sz="1700"/>
              <a:t>The conversion specifier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</a:t>
            </a:r>
            <a:r>
              <a:rPr sz="1700"/>
              <a:t> prints out the number in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%f</a:t>
            </a:r>
            <a:r>
              <a:rPr sz="1700"/>
              <a:t> or in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  <a:endParaRPr sz="1700"/>
          </a:p>
          <a:p>
            <a:pPr lvl="1" marL="605462" indent="-166550" defTabSz="877822">
              <a:spcBef>
                <a:spcPts val="400"/>
              </a:spcBef>
              <a:defRPr sz="1800"/>
            </a:pPr>
            <a:r>
              <a:rPr sz="1700"/>
              <a:t>The conversion specifier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%G</a:t>
            </a:r>
            <a:r>
              <a:rPr sz="1700"/>
              <a:t> prints out the number in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%f</a:t>
            </a:r>
            <a:r>
              <a:rPr sz="1700"/>
              <a:t> or in </a:t>
            </a:r>
            <a:r>
              <a:rPr sz="1700">
                <a:latin typeface="Courier New"/>
                <a:ea typeface="Courier New"/>
                <a:cs typeface="Courier New"/>
                <a:sym typeface="Courier New"/>
              </a:rPr>
              <a:t>%E</a:t>
            </a:r>
          </a:p>
        </p:txBody>
      </p:sp>
      <p:sp>
        <p:nvSpPr>
          <p:cNvPr id="33" name="Shape 33"/>
          <p:cNvSpPr/>
          <p:nvPr/>
        </p:nvSpPr>
        <p:spPr>
          <a:xfrm>
            <a:off x="252412" y="223836"/>
            <a:ext cx="4878394" cy="3484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lvl="0"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Numerical Conversion Specifiers in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printf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and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scanf</a:t>
            </a:r>
          </a:p>
        </p:txBody>
      </p:sp>
      <p:sp>
        <p:nvSpPr>
          <p:cNvPr id="34" name="Shape 34"/>
          <p:cNvSpPr/>
          <p:nvPr/>
        </p:nvSpPr>
        <p:spPr>
          <a:xfrm flipH="1">
            <a:off x="2771774" y="1008062"/>
            <a:ext cx="2" cy="3124201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</a:p>
        </p:txBody>
      </p:sp>
      <p:sp>
        <p:nvSpPr>
          <p:cNvPr id="35" name="Shape 35"/>
          <p:cNvSpPr/>
          <p:nvPr/>
        </p:nvSpPr>
        <p:spPr>
          <a:xfrm flipH="1">
            <a:off x="5591173" y="1084262"/>
            <a:ext cx="3" cy="3124201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</a:p>
        </p:txBody>
      </p:sp>
      <p:sp>
        <p:nvSpPr>
          <p:cNvPr id="36" name="Shape 36"/>
          <p:cNvSpPr/>
          <p:nvPr/>
        </p:nvSpPr>
        <p:spPr>
          <a:xfrm>
            <a:off x="1171575" y="1312862"/>
            <a:ext cx="7239000" cy="1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</a:p>
        </p:txBody>
      </p:sp>
      <p:sp>
        <p:nvSpPr>
          <p:cNvPr id="37" name="Shape 37"/>
          <p:cNvSpPr/>
          <p:nvPr/>
        </p:nvSpPr>
        <p:spPr>
          <a:xfrm>
            <a:off x="304800" y="6400800"/>
            <a:ext cx="2667000" cy="287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Prof. Shervin Shirmohammadi</a:t>
            </a:r>
          </a:p>
        </p:txBody>
      </p:sp>
      <p:sp>
        <p:nvSpPr>
          <p:cNvPr id="38" name="Shape 38"/>
          <p:cNvSpPr/>
          <p:nvPr/>
        </p:nvSpPr>
        <p:spPr>
          <a:xfrm>
            <a:off x="3124200" y="6400800"/>
            <a:ext cx="2895600" cy="287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39" name="Shape 39"/>
          <p:cNvSpPr/>
          <p:nvPr/>
        </p:nvSpPr>
        <p:spPr>
          <a:xfrm>
            <a:off x="7010400" y="6400800"/>
            <a:ext cx="1905000" cy="287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2-25</a:t>
            </a:r>
          </a:p>
        </p:txBody>
      </p:sp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0C9"/>
      </a:accent5>
      <a:accent6>
        <a:srgbClr val="2E2EB9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0C9"/>
      </a:accent5>
      <a:accent6>
        <a:srgbClr val="2E2EB9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