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handoutMasterIdLst>
    <p:handoutMasterId r:id="rId20"/>
  </p:handoutMasterIdLst>
  <p:sldIdLst>
    <p:sldId id="257" r:id="rId2"/>
    <p:sldId id="276" r:id="rId3"/>
    <p:sldId id="258" r:id="rId4"/>
    <p:sldId id="259" r:id="rId5"/>
    <p:sldId id="277" r:id="rId6"/>
    <p:sldId id="272" r:id="rId7"/>
    <p:sldId id="261" r:id="rId8"/>
    <p:sldId id="273" r:id="rId9"/>
    <p:sldId id="275" r:id="rId10"/>
    <p:sldId id="264" r:id="rId11"/>
    <p:sldId id="265" r:id="rId12"/>
    <p:sldId id="266" r:id="rId13"/>
    <p:sldId id="267" r:id="rId14"/>
    <p:sldId id="268" r:id="rId15"/>
    <p:sldId id="269" r:id="rId16"/>
    <p:sldId id="271" r:id="rId17"/>
    <p:sldId id="270" r:id="rId18"/>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bw"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78238"/>
  </p:normalViewPr>
  <p:slideViewPr>
    <p:cSldViewPr snapToGrid="0" snapToObjects="1">
      <p:cViewPr varScale="1">
        <p:scale>
          <a:sx n="76" d="100"/>
          <a:sy n="76" d="100"/>
        </p:scale>
        <p:origin x="2144" y="192"/>
      </p:cViewPr>
      <p:guideLst>
        <p:guide orient="horz" pos="2160"/>
        <p:guide pos="2880"/>
      </p:guideLst>
    </p:cSldViewPr>
  </p:slideViewPr>
  <p:notesTextViewPr>
    <p:cViewPr>
      <p:scale>
        <a:sx n="100" d="100"/>
        <a:sy n="100" d="100"/>
      </p:scale>
      <p:origin x="0" y="-340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handoutMaster" Target="handoutMasters/handoutMaster1.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90E133-CC59-5046-8348-919C50902B2B}" type="datetimeFigureOut">
              <a:rPr lang="fr-FR" smtClean="0"/>
              <a:t>16/09/2016</a:t>
            </a:fld>
            <a:endParaRPr lang="en-CA"/>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43AD802-9389-A248-922D-750266082A71}" type="slidenum">
              <a:rPr lang="en-CA" smtClean="0"/>
              <a:t>‹#›</a:t>
            </a:fld>
            <a:endParaRPr lang="en-CA"/>
          </a:p>
        </p:txBody>
      </p:sp>
    </p:spTree>
    <p:extLst>
      <p:ext uri="{BB962C8B-B14F-4D97-AF65-F5344CB8AC3E}">
        <p14:creationId xmlns:p14="http://schemas.microsoft.com/office/powerpoint/2010/main" val="2699924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ABA7B3-E6A9-FB48-8FF6-3859B12D9339}" type="datetimeFigureOut">
              <a:rPr lang="fr-FR" smtClean="0"/>
              <a:t>16/09/2016</a:t>
            </a:fld>
            <a:endParaRPr lang="en-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168EB2-CC6E-DD4B-88B8-FC1F04E6D45F}" type="slidenum">
              <a:rPr lang="en-CA" smtClean="0"/>
              <a:t>‹#›</a:t>
            </a:fld>
            <a:endParaRPr lang="en-CA"/>
          </a:p>
        </p:txBody>
      </p:sp>
    </p:spTree>
    <p:extLst>
      <p:ext uri="{BB962C8B-B14F-4D97-AF65-F5344CB8AC3E}">
        <p14:creationId xmlns:p14="http://schemas.microsoft.com/office/powerpoint/2010/main" val="87239070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Administration</a:t>
            </a:r>
            <a:r>
              <a:rPr lang="fr-FR" baseline="0" dirty="0" smtClean="0"/>
              <a:t> publique spécifique par rapport au privé. Élus peuvent mettre en place des pratiques car en ont la légitimité. Lien entre légitimité démocratique et pouvoir de décision. Il faut que ce soit des gens choisis collectivement.</a:t>
            </a:r>
          </a:p>
          <a:p>
            <a:endParaRPr lang="fr-FR" baseline="0" dirty="0" smtClean="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7</a:t>
            </a:fld>
            <a:endParaRPr lang="en-CA"/>
          </a:p>
        </p:txBody>
      </p:sp>
    </p:spTree>
    <p:extLst>
      <p:ext uri="{BB962C8B-B14F-4D97-AF65-F5344CB8AC3E}">
        <p14:creationId xmlns:p14="http://schemas.microsoft.com/office/powerpoint/2010/main" val="1894791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CA" dirty="0" smtClean="0"/>
              <a:t>But </a:t>
            </a:r>
            <a:r>
              <a:rPr lang="en-CA" dirty="0" err="1" smtClean="0"/>
              <a:t>politique</a:t>
            </a:r>
            <a:r>
              <a:rPr lang="en-CA" baseline="0" dirty="0" smtClean="0"/>
              <a:t> : </a:t>
            </a:r>
            <a:r>
              <a:rPr lang="en-CA" baseline="0" dirty="0" err="1" smtClean="0"/>
              <a:t>qu’est-ce</a:t>
            </a:r>
            <a:r>
              <a:rPr lang="en-CA" baseline="0" dirty="0" smtClean="0"/>
              <a:t> qui </a:t>
            </a:r>
            <a:r>
              <a:rPr lang="en-CA" baseline="0" dirty="0" err="1" smtClean="0"/>
              <a:t>devrait</a:t>
            </a:r>
            <a:r>
              <a:rPr lang="en-CA" baseline="0" dirty="0" smtClean="0"/>
              <a:t> </a:t>
            </a:r>
            <a:r>
              <a:rPr lang="fr-FR" baseline="0" dirty="0" smtClean="0"/>
              <a:t>être fait ? Le moment politique c’est la décision, portée par une personne. Valeurs politiques : choix de société, libéral ou conservateur ? Valeur administration : neutralité et efficacité : neutralité vis-à-vis des élus (je peux travailler avec un gouvernement libéral ou conservateur), vis-à-vis des administrés. Légitimité au mérite, liée à la compétence. On est élu non pas pour notre appartenance ethnique ou sociale comme au XIX mais car on est diplômé. Discipline : sciences politiques s’intéresse aux enjeux de pouvoir dans la société, la gestion et l’organisation. Une </a:t>
            </a:r>
            <a:r>
              <a:rPr lang="fr-FR" baseline="0" dirty="0" err="1" smtClean="0"/>
              <a:t>poltiique</a:t>
            </a:r>
            <a:r>
              <a:rPr lang="fr-FR" baseline="0" dirty="0" smtClean="0"/>
              <a:t> publique nécessite une faisabilité, donc c’est le premier lien entre but politique et but administration. Le personnel que l’on trouve et qui assiste un maire par exemple ne fait pas partie de l’administration, c’est du personnel politique, nommé par le maire. Lien entre science politique et administration publique synthèse des deux pour comprendre. La dichotomie est une grille de lecture et en même temps il faut la prendre de manière critique, idéal type quoi. </a:t>
            </a:r>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8</a:t>
            </a:fld>
            <a:endParaRPr lang="en-CA"/>
          </a:p>
        </p:txBody>
      </p:sp>
    </p:spTree>
    <p:extLst>
      <p:ext uri="{BB962C8B-B14F-4D97-AF65-F5344CB8AC3E}">
        <p14:creationId xmlns:p14="http://schemas.microsoft.com/office/powerpoint/2010/main" val="1483690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Administration publique</a:t>
            </a:r>
            <a:r>
              <a:rPr lang="fr-FR" baseline="0" dirty="0" smtClean="0"/>
              <a:t> canadienne est récente. Etat fédéral, deuxième moitié XIXème. Modèle </a:t>
            </a:r>
            <a:r>
              <a:rPr lang="fr-FR" baseline="0" dirty="0" err="1" smtClean="0"/>
              <a:t>batard</a:t>
            </a:r>
            <a:r>
              <a:rPr lang="fr-FR" baseline="0" dirty="0" smtClean="0"/>
              <a:t>. Fonction publique qui se centralise pour savoir comment collecter l’impôt.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9</a:t>
            </a:fld>
            <a:endParaRPr lang="en-CA"/>
          </a:p>
        </p:txBody>
      </p:sp>
    </p:spTree>
    <p:extLst>
      <p:ext uri="{BB962C8B-B14F-4D97-AF65-F5344CB8AC3E}">
        <p14:creationId xmlns:p14="http://schemas.microsoft.com/office/powerpoint/2010/main" val="550953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Il</a:t>
            </a:r>
            <a:r>
              <a:rPr lang="fr-FR" baseline="0" dirty="0" smtClean="0"/>
              <a:t> découpe l’histoire canadienne en 4 périodes.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10</a:t>
            </a:fld>
            <a:endParaRPr lang="en-CA"/>
          </a:p>
        </p:txBody>
      </p:sp>
    </p:spTree>
    <p:extLst>
      <p:ext uri="{BB962C8B-B14F-4D97-AF65-F5344CB8AC3E}">
        <p14:creationId xmlns:p14="http://schemas.microsoft.com/office/powerpoint/2010/main" val="410705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Fin</a:t>
            </a:r>
            <a:r>
              <a:rPr lang="fr-FR" baseline="0" dirty="0" smtClean="0"/>
              <a:t> de la construction de l’état canadien par consolidation territoriale. Etat dont le rôle est de construire physiquement son territoire. PGM : l’Etat se développe davantage pour gérer stock et pénurie (contrôle des prix que l’état n’avait pas avant, le prix du blé essentiellement). On améliore la captation de l’impôt. Extension du conseil du Trésor. </a:t>
            </a:r>
          </a:p>
          <a:p>
            <a:endParaRPr lang="fr-FR" baseline="0" dirty="0" smtClean="0"/>
          </a:p>
          <a:p>
            <a:r>
              <a:rPr lang="fr-FR" baseline="0" dirty="0" smtClean="0"/>
              <a:t>Ouverture de l’Etat fédéral à de nouvelles compétences mais finalement l’Etat se rétracte après la guerre.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11</a:t>
            </a:fld>
            <a:endParaRPr lang="en-CA"/>
          </a:p>
        </p:txBody>
      </p:sp>
    </p:spTree>
    <p:extLst>
      <p:ext uri="{BB962C8B-B14F-4D97-AF65-F5344CB8AC3E}">
        <p14:creationId xmlns:p14="http://schemas.microsoft.com/office/powerpoint/2010/main" val="703826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Contrairement à l’état américain, l’état canadien ne s’investit pas autant. Assurance emploi mise en place que dans les années 40. Banque centrale</a:t>
            </a:r>
            <a:r>
              <a:rPr lang="fr-FR" baseline="0" dirty="0" smtClean="0"/>
              <a:t> crée pour réguler le secteur bancaire privé. On construit des outils pour achever l’état et le territoire (Canada </a:t>
            </a:r>
            <a:r>
              <a:rPr lang="fr-FR" baseline="0" dirty="0" err="1" smtClean="0"/>
              <a:t>Airllies</a:t>
            </a:r>
            <a:r>
              <a:rPr lang="fr-FR" baseline="0" dirty="0" smtClean="0"/>
              <a:t> </a:t>
            </a:r>
            <a:r>
              <a:rPr lang="fr-FR" baseline="0" dirty="0" err="1" smtClean="0"/>
              <a:t>ect</a:t>
            </a:r>
            <a:r>
              <a:rPr lang="fr-FR" baseline="0" dirty="0" smtClean="0"/>
              <a:t>)</a:t>
            </a:r>
          </a:p>
          <a:p>
            <a:endParaRPr lang="fr-FR" baseline="0" dirty="0" smtClean="0"/>
          </a:p>
          <a:p>
            <a:r>
              <a:rPr lang="fr-FR" baseline="0" dirty="0" smtClean="0"/>
              <a:t>Guerre : renforcement fonction publique, notamment autour du PM. On a besoin d’expertise, de compétences. Développement de la statistique : production de blé, les ressources humaines, les femmes au travail, les hommes mobilisables</a:t>
            </a:r>
            <a:r>
              <a:rPr lang="is-IS" baseline="0" dirty="0" smtClean="0"/>
              <a:t>… </a:t>
            </a:r>
          </a:p>
          <a:p>
            <a:endParaRPr lang="is-IS" baseline="0" dirty="0" smtClean="0"/>
          </a:p>
          <a:p>
            <a:r>
              <a:rPr lang="is-IS" baseline="0" dirty="0" smtClean="0"/>
              <a:t>Nouveaux imp</a:t>
            </a:r>
            <a:r>
              <a:rPr lang="fr-FR" baseline="0" dirty="0" err="1" smtClean="0"/>
              <a:t>ôts</a:t>
            </a:r>
            <a:r>
              <a:rPr lang="fr-FR" baseline="0" dirty="0" smtClean="0"/>
              <a:t> pour financer l’effort de guerre.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12</a:t>
            </a:fld>
            <a:endParaRPr lang="en-CA"/>
          </a:p>
        </p:txBody>
      </p:sp>
    </p:spTree>
    <p:extLst>
      <p:ext uri="{BB962C8B-B14F-4D97-AF65-F5344CB8AC3E}">
        <p14:creationId xmlns:p14="http://schemas.microsoft.com/office/powerpoint/2010/main" val="163094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Encore</a:t>
            </a:r>
            <a:r>
              <a:rPr lang="fr-FR" baseline="0" dirty="0" smtClean="0"/>
              <a:t> une fois, l’État se rétracte. Succès de la gestion des affaires publiques pendant la guerre font que l’Etat s’intéresse au développement économique et social. Reconnaissances des compétences des individus qui ont travaillé pendant la guerre. On développe la fonction publique (les sous-ministres ont de plus en plus de doctorats). </a:t>
            </a:r>
          </a:p>
          <a:p>
            <a:endParaRPr lang="fr-FR" baseline="0" dirty="0" smtClean="0"/>
          </a:p>
          <a:p>
            <a:r>
              <a:rPr lang="fr-FR" baseline="0" dirty="0" smtClean="0"/>
              <a:t>Théorie </a:t>
            </a:r>
            <a:r>
              <a:rPr lang="fr-FR" baseline="0" dirty="0" err="1" smtClean="0"/>
              <a:t>keynesienne</a:t>
            </a:r>
            <a:r>
              <a:rPr lang="fr-FR" baseline="0" dirty="0" smtClean="0"/>
              <a:t> à la mode : les politiques visent à influencer directement le monde social. Nouvelles interventions qui s’accompagnent de nouvelles institutions : expansion des états en taille, en champs de compétences, en type d’intervention.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13</a:t>
            </a:fld>
            <a:endParaRPr lang="en-CA"/>
          </a:p>
        </p:txBody>
      </p:sp>
    </p:spTree>
    <p:extLst>
      <p:ext uri="{BB962C8B-B14F-4D97-AF65-F5344CB8AC3E}">
        <p14:creationId xmlns:p14="http://schemas.microsoft.com/office/powerpoint/2010/main" val="1126062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70’s : crise économique. Transformation des dépenses publiques, coup d’arrêt au dépenses. Idée</a:t>
            </a:r>
            <a:r>
              <a:rPr lang="fr-FR" baseline="0" dirty="0" smtClean="0"/>
              <a:t> : il y a moins d’argent, il faut rationnaliser les dépenses publiques, et montrer qu’elles sont rentables. Ex : si j’investis dans le décrochage scolaire, puis-je démontrer que c’est rentable, que ça a de l’effet ? L’état se retire de certains secteurs, privatisations. </a:t>
            </a:r>
            <a:endParaRPr lang="fr-FR" dirty="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14</a:t>
            </a:fld>
            <a:endParaRPr lang="en-CA"/>
          </a:p>
        </p:txBody>
      </p:sp>
    </p:spTree>
    <p:extLst>
      <p:ext uri="{BB962C8B-B14F-4D97-AF65-F5344CB8AC3E}">
        <p14:creationId xmlns:p14="http://schemas.microsoft.com/office/powerpoint/2010/main" val="256269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Périodes</a:t>
            </a:r>
            <a:r>
              <a:rPr lang="fr-FR" baseline="0" dirty="0" smtClean="0"/>
              <a:t> de développement et de contraction de l’Etat.</a:t>
            </a:r>
            <a:r>
              <a:rPr lang="fr-FR" baseline="0" dirty="0"/>
              <a:t> </a:t>
            </a:r>
            <a:endParaRPr lang="fr-FR" baseline="0" dirty="0" smtClean="0"/>
          </a:p>
          <a:p>
            <a:endParaRPr lang="fr-FR" baseline="0" dirty="0" smtClean="0"/>
          </a:p>
          <a:p>
            <a:r>
              <a:rPr lang="fr-FR" baseline="0" dirty="0" smtClean="0"/>
              <a:t>L’Etat pas en dehors société. C’est la représentation que l’on s’en fait et ce qu’on lui demande qui fait évoluer son image et son rôle. </a:t>
            </a:r>
          </a:p>
          <a:p>
            <a:endParaRPr lang="fr-FR" baseline="0" dirty="0" smtClean="0"/>
          </a:p>
          <a:p>
            <a:r>
              <a:rPr lang="fr-FR" baseline="0" dirty="0" smtClean="0"/>
              <a:t>Tendance : multiplication des lieux de pouvoirs, on le délègue vers le pallier municipal par exemple (Ottawa). </a:t>
            </a:r>
          </a:p>
          <a:p>
            <a:endParaRPr lang="fr-FR" baseline="0" dirty="0" smtClean="0"/>
          </a:p>
          <a:p>
            <a:r>
              <a:rPr lang="fr-FR" baseline="0" dirty="0" smtClean="0"/>
              <a:t>Tendance : complexification des politiques publiques. Les décideurs doivent prendre en compte de plus en plus de facteurs : l’acceptabilité sociale, l’environnement. Pas la logique rationaliste des années 60/70. </a:t>
            </a:r>
          </a:p>
          <a:p>
            <a:endParaRPr lang="fr-FR" baseline="0" dirty="0" smtClean="0"/>
          </a:p>
          <a:p>
            <a:r>
              <a:rPr lang="fr-FR" baseline="0" dirty="0" smtClean="0"/>
              <a:t>Différents aspects pour traiter la complexité. </a:t>
            </a:r>
          </a:p>
          <a:p>
            <a:endParaRPr lang="fr-FR" baseline="0" dirty="0" smtClean="0"/>
          </a:p>
          <a:p>
            <a:r>
              <a:rPr lang="fr-FR" baseline="0" dirty="0" smtClean="0"/>
              <a:t>Finances publiques : par rapport à la période des Trente Glorieuses, cycles de contraction des finances publiques. </a:t>
            </a:r>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15</a:t>
            </a:fld>
            <a:endParaRPr lang="en-CA"/>
          </a:p>
        </p:txBody>
      </p:sp>
    </p:spTree>
    <p:extLst>
      <p:ext uri="{BB962C8B-B14F-4D97-AF65-F5344CB8AC3E}">
        <p14:creationId xmlns:p14="http://schemas.microsoft.com/office/powerpoint/2010/main" val="2034580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Tiers-secteurs</a:t>
            </a:r>
            <a:r>
              <a:rPr lang="fr-FR" baseline="0" dirty="0" smtClean="0"/>
              <a:t> : organismes à but non lucratifs. </a:t>
            </a:r>
          </a:p>
          <a:p>
            <a:endParaRPr lang="fr-FR" baseline="0" dirty="0" smtClean="0"/>
          </a:p>
          <a:p>
            <a:r>
              <a:rPr lang="fr-FR" baseline="0" dirty="0" smtClean="0"/>
              <a:t>Renouvellement de la fonction publique : départs des baby boom, donc individus formés autrement. </a:t>
            </a:r>
          </a:p>
          <a:p>
            <a:endParaRPr lang="fr-FR" baseline="0" dirty="0" smtClean="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16</a:t>
            </a:fld>
            <a:endParaRPr lang="en-CA"/>
          </a:p>
        </p:txBody>
      </p:sp>
    </p:spTree>
    <p:extLst>
      <p:ext uri="{BB962C8B-B14F-4D97-AF65-F5344CB8AC3E}">
        <p14:creationId xmlns:p14="http://schemas.microsoft.com/office/powerpoint/2010/main" val="808635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baseline="0" dirty="0" smtClean="0"/>
              <a:t>Nouveau paradigme administration publique ? Doit encore plus produire un service de qualité, prise en compte renouvelée des habitants, habitus de la performance, mode de gestion</a:t>
            </a:r>
          </a:p>
          <a:p>
            <a:r>
              <a:rPr lang="fr-FR" baseline="0" dirty="0" smtClean="0"/>
              <a:t>du secteur privé. </a:t>
            </a:r>
            <a:endParaRPr lang="fr-FR" dirty="0" smtClean="0"/>
          </a:p>
          <a:p>
            <a:endParaRPr lang="fr-FR"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fr-FR" baseline="0" dirty="0" smtClean="0"/>
              <a:t>Fondamental : dans les notes de </a:t>
            </a:r>
            <a:r>
              <a:rPr lang="fr-FR" baseline="0" dirty="0" err="1" smtClean="0"/>
              <a:t>breffage</a:t>
            </a:r>
            <a:r>
              <a:rPr lang="fr-FR" baseline="0" dirty="0" smtClean="0"/>
              <a:t>, on devra se demander : de qui dépends ce service, à qui je m’adresse ? </a:t>
            </a:r>
          </a:p>
          <a:p>
            <a:endParaRPr lang="fr-FR" dirty="0" smtClean="0"/>
          </a:p>
          <a:p>
            <a:r>
              <a:rPr lang="fr-FR" dirty="0" smtClean="0"/>
              <a:t>Texte à lire : </a:t>
            </a:r>
          </a:p>
          <a:p>
            <a:endParaRPr lang="fr-FR" dirty="0" smtClean="0"/>
          </a:p>
          <a:p>
            <a:r>
              <a:rPr lang="fr-FR" dirty="0" err="1" smtClean="0"/>
              <a:t>Eric</a:t>
            </a:r>
            <a:r>
              <a:rPr lang="fr-FR" dirty="0" smtClean="0"/>
              <a:t> Champagne : enjeu lié à la répartition</a:t>
            </a:r>
            <a:r>
              <a:rPr lang="fr-FR" baseline="0" dirty="0" smtClean="0"/>
              <a:t> des compétences entre pouvoir fédéral et provinces. Controverse. On va donc essayer de rendre le fédéralisme flexible, ouvert. Partage de compétences qui est pas forcément figé. </a:t>
            </a:r>
          </a:p>
          <a:p>
            <a:endParaRPr lang="fr-FR" baseline="0" dirty="0" smtClean="0"/>
          </a:p>
          <a:p>
            <a:r>
              <a:rPr lang="fr-FR" baseline="0" dirty="0" smtClean="0"/>
              <a:t>Tension entre centralisation et décentralisation : états unitaires ou formes de décentralisations de plus en plus fréquentes. Fédéralisme en est une, mais certains états fédéraux restent forts. </a:t>
            </a:r>
          </a:p>
          <a:p>
            <a:endParaRPr lang="fr-FR" baseline="0" dirty="0" smtClean="0"/>
          </a:p>
          <a:p>
            <a:r>
              <a:rPr lang="fr-FR" baseline="0" dirty="0" smtClean="0"/>
              <a:t>À retenir : les variantes de décentralisation. Déconcentration administrative : quand l’unité centrale crée une délégation régionale mais sur laquelle l’administration centrale garde le contrôle. Pas d’autonomie décisionnelle. Décentralisation fonctionnelle : l’agence ou l’institution a un peu plus de pouvoir, mais elle doit rendre des comptes à son ministre de tutelle, mais mise à distance existe. Dernier modèle : la dévolution, beaucoup plus politique. On transfère à la fois des responsabilités et pouvoir à une autorité légitime. On est plus dans le corps administratif : au R.U, ce que Londres a offert à l’Ecosse ou Pays de Galle, avec leurs parlements. Pouvoir de taxation qui permet d’accompagner ce transfert. </a:t>
            </a:r>
          </a:p>
          <a:p>
            <a:endParaRPr lang="fr-FR" baseline="0" dirty="0" smtClean="0"/>
          </a:p>
          <a:p>
            <a:r>
              <a:rPr lang="fr-FR" baseline="0" dirty="0" smtClean="0"/>
              <a:t>2. Constitution et séparation des pouvoirs</a:t>
            </a:r>
          </a:p>
          <a:p>
            <a:endParaRPr lang="fr-FR" baseline="0" dirty="0" smtClean="0"/>
          </a:p>
          <a:p>
            <a:r>
              <a:rPr lang="fr-FR" baseline="0" dirty="0" smtClean="0"/>
              <a:t>Référence ultime, donne pouvoir de faire loi et encadre son pouvoir. Assure l’Etat de droit. Elus et fonctionnaires vivent et travaillent en conformité avec ce cadre. </a:t>
            </a:r>
          </a:p>
          <a:p>
            <a:endParaRPr lang="fr-FR" baseline="0" dirty="0" smtClean="0"/>
          </a:p>
          <a:p>
            <a:r>
              <a:rPr lang="fr-FR" baseline="0" dirty="0" smtClean="0"/>
              <a:t>Orwell, Les 7 commandements du manoir de la ferme des animaux. </a:t>
            </a:r>
          </a:p>
          <a:p>
            <a:endParaRPr lang="fr-FR" baseline="0" dirty="0" smtClean="0"/>
          </a:p>
          <a:p>
            <a:r>
              <a:rPr lang="fr-FR" baseline="0" dirty="0" smtClean="0"/>
              <a:t>Processus formel et engageant pour la société qui va l’engager. Légitimité forte, processus d’adoption ornée de symbolisme. Révision : pas simplement. Protection continue. « Bell </a:t>
            </a:r>
            <a:r>
              <a:rPr lang="fr-FR" baseline="0" dirty="0" err="1" smtClean="0"/>
              <a:t>Helicoptere</a:t>
            </a:r>
            <a:r>
              <a:rPr lang="fr-FR" baseline="0" dirty="0" smtClean="0"/>
              <a:t> 2007 » : discrimination selon l’origine des individus. S’oppose à la constitution canadienne. Constitution orale et écrites. Canada c’est les deux, volet écrit et principes constitutionnels. Ex : il est nulle part écrit que le premier ministre est chef de majorité au parlement. Revoir séparation des pouvoirs. </a:t>
            </a:r>
          </a:p>
          <a:p>
            <a:endParaRPr lang="fr-FR" baseline="0" dirty="0" smtClean="0"/>
          </a:p>
          <a:p>
            <a:r>
              <a:rPr lang="fr-FR" baseline="0" dirty="0" smtClean="0"/>
              <a:t>4. Modèle de Westminster : pouvoir exécutif subordonné au pouvoir législatif (tire sa légitimité de la chambre des communes), chef de l’état et chef d gouvernement, exécutif </a:t>
            </a:r>
            <a:r>
              <a:rPr lang="fr-FR" baseline="0" dirty="0" err="1" smtClean="0"/>
              <a:t>bicéphal</a:t>
            </a:r>
            <a:r>
              <a:rPr lang="fr-FR" baseline="0" dirty="0" smtClean="0"/>
              <a:t>. Gouvernement constitué des membres du parlement. Bipartisme. Bicaméralisme. Monisme. Les députés questionnent le parlement. </a:t>
            </a:r>
          </a:p>
          <a:p>
            <a:endParaRPr lang="fr-FR" baseline="0" dirty="0" smtClean="0"/>
          </a:p>
          <a:p>
            <a:r>
              <a:rPr lang="fr-FR" baseline="0" dirty="0" smtClean="0"/>
              <a:t>Deux résumés de textes à rendre. La date est la date limite pour rendre. </a:t>
            </a:r>
          </a:p>
          <a:p>
            <a:endParaRPr lang="fr-FR" baseline="0" dirty="0" smtClean="0"/>
          </a:p>
          <a:p>
            <a:r>
              <a:rPr lang="fr-FR" baseline="0" dirty="0" smtClean="0"/>
              <a:t>Note de </a:t>
            </a:r>
            <a:r>
              <a:rPr lang="fr-FR" baseline="0" dirty="0" err="1" smtClean="0"/>
              <a:t>breffage</a:t>
            </a:r>
            <a:r>
              <a:rPr lang="fr-FR" baseline="0" dirty="0" smtClean="0"/>
              <a:t> : outil de communication privilégié dans l’administration public. Soit donner information sur un enjeu, soit donner un avis sur cet enjeu. Notes d’information ou de décisions. 1 à 2 pages, généralement 2000 mots. Communiquer les informations essentielles. </a:t>
            </a:r>
          </a:p>
          <a:p>
            <a:endParaRPr lang="fr-FR" baseline="0" dirty="0" smtClean="0"/>
          </a:p>
        </p:txBody>
      </p:sp>
      <p:sp>
        <p:nvSpPr>
          <p:cNvPr id="4" name="Espace réservé du numéro de diapositive 3"/>
          <p:cNvSpPr>
            <a:spLocks noGrp="1"/>
          </p:cNvSpPr>
          <p:nvPr>
            <p:ph type="sldNum" sz="quarter" idx="10"/>
          </p:nvPr>
        </p:nvSpPr>
        <p:spPr/>
        <p:txBody>
          <a:bodyPr/>
          <a:lstStyle/>
          <a:p>
            <a:fld id="{DB168EB2-CC6E-DD4B-88B8-FC1F04E6D45F}" type="slidenum">
              <a:rPr lang="en-CA" smtClean="0"/>
              <a:t>17</a:t>
            </a:fld>
            <a:endParaRPr lang="en-CA"/>
          </a:p>
        </p:txBody>
      </p:sp>
    </p:spTree>
    <p:extLst>
      <p:ext uri="{BB962C8B-B14F-4D97-AF65-F5344CB8AC3E}">
        <p14:creationId xmlns:p14="http://schemas.microsoft.com/office/powerpoint/2010/main" val="949179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CA" smtClean="0"/>
              <a:t>Cliquez et modifiez le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smtClean="0"/>
              <a:t>Cliquez pour modifier le style des sous-titres du masque</a:t>
            </a:r>
            <a:endParaRPr lang="en-CA"/>
          </a:p>
        </p:txBody>
      </p:sp>
      <p:sp>
        <p:nvSpPr>
          <p:cNvPr id="4" name="Espace réservé de la date 3"/>
          <p:cNvSpPr>
            <a:spLocks noGrp="1"/>
          </p:cNvSpPr>
          <p:nvPr>
            <p:ph type="dt" sz="half" idx="10"/>
          </p:nvPr>
        </p:nvSpPr>
        <p:spPr/>
        <p:txBody>
          <a:body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1620249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contenu 2"/>
          <p:cNvSpPr>
            <a:spLocks noGrp="1"/>
          </p:cNvSpPr>
          <p:nvPr>
            <p:ph idx="1"/>
          </p:nvPr>
        </p:nvSpPr>
        <p:spPr/>
        <p:txBody>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3542325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CA" smtClean="0"/>
              <a:t>Cliquez et modifiez le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smtClean="0"/>
              <a:t>Cliquez pour modifier les styles du texte du masque</a:t>
            </a:r>
          </a:p>
        </p:txBody>
      </p:sp>
      <p:sp>
        <p:nvSpPr>
          <p:cNvPr id="4" name="Espace réservé de la date 3"/>
          <p:cNvSpPr>
            <a:spLocks noGrp="1"/>
          </p:cNvSpPr>
          <p:nvPr>
            <p:ph type="dt" sz="half" idx="10"/>
          </p:nvPr>
        </p:nvSpPr>
        <p:spPr/>
        <p:txBody>
          <a:body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4087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5" name="Espace réservé de la date 4"/>
          <p:cNvSpPr>
            <a:spLocks noGrp="1"/>
          </p:cNvSpPr>
          <p:nvPr>
            <p:ph type="dt" sz="half" idx="10"/>
          </p:nvPr>
        </p:nvSpPr>
        <p:spPr/>
        <p:txBody>
          <a:bodyPr/>
          <a:lstStyle/>
          <a:p>
            <a:fld id="{88F6114C-9671-9F49-97FC-4781FCB182CA}" type="datetimeFigureOut">
              <a:rPr lang="fr-FR" smtClean="0"/>
              <a:t>16/09/2016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244165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CA" smtClean="0"/>
              <a:t>Cliquez et modifiez le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7" name="Espace réservé de la date 6"/>
          <p:cNvSpPr>
            <a:spLocks noGrp="1"/>
          </p:cNvSpPr>
          <p:nvPr>
            <p:ph type="dt" sz="half" idx="10"/>
          </p:nvPr>
        </p:nvSpPr>
        <p:spPr/>
        <p:txBody>
          <a:bodyPr/>
          <a:lstStyle/>
          <a:p>
            <a:fld id="{88F6114C-9671-9F49-97FC-4781FCB182CA}" type="datetimeFigureOut">
              <a:rPr lang="fr-FR" smtClean="0"/>
              <a:t>16/09/2016</a:t>
            </a:fld>
            <a:endParaRPr lang="en-CA"/>
          </a:p>
        </p:txBody>
      </p:sp>
      <p:sp>
        <p:nvSpPr>
          <p:cNvPr id="8" name="Espace réservé du pied de page 7"/>
          <p:cNvSpPr>
            <a:spLocks noGrp="1"/>
          </p:cNvSpPr>
          <p:nvPr>
            <p:ph type="ftr" sz="quarter" idx="11"/>
          </p:nvPr>
        </p:nvSpPr>
        <p:spPr/>
        <p:txBody>
          <a:bodyPr/>
          <a:lstStyle/>
          <a:p>
            <a:endParaRPr lang="en-CA"/>
          </a:p>
        </p:txBody>
      </p:sp>
      <p:sp>
        <p:nvSpPr>
          <p:cNvPr id="9" name="Espace réservé du numéro de diapositive 8"/>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355859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e la date 2"/>
          <p:cNvSpPr>
            <a:spLocks noGrp="1"/>
          </p:cNvSpPr>
          <p:nvPr>
            <p:ph type="dt" sz="half" idx="10"/>
          </p:nvPr>
        </p:nvSpPr>
        <p:spPr/>
        <p:txBody>
          <a:bodyPr/>
          <a:lstStyle/>
          <a:p>
            <a:fld id="{88F6114C-9671-9F49-97FC-4781FCB182CA}" type="datetimeFigureOut">
              <a:rPr lang="fr-FR" smtClean="0"/>
              <a:t>16/09/2016</a:t>
            </a:fld>
            <a:endParaRPr lang="en-CA"/>
          </a:p>
        </p:txBody>
      </p:sp>
      <p:sp>
        <p:nvSpPr>
          <p:cNvPr id="4" name="Espace réservé du pied de page 3"/>
          <p:cNvSpPr>
            <a:spLocks noGrp="1"/>
          </p:cNvSpPr>
          <p:nvPr>
            <p:ph type="ftr" sz="quarter" idx="11"/>
          </p:nvPr>
        </p:nvSpPr>
        <p:spPr/>
        <p:txBody>
          <a:bodyPr/>
          <a:lstStyle/>
          <a:p>
            <a:endParaRPr lang="en-CA"/>
          </a:p>
        </p:txBody>
      </p:sp>
      <p:sp>
        <p:nvSpPr>
          <p:cNvPr id="5" name="Espace réservé du numéro de diapositive 4"/>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4090235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8F6114C-9671-9F49-97FC-4781FCB182CA}" type="datetimeFigureOut">
              <a:rPr lang="fr-FR" smtClean="0"/>
              <a:t>16/09/2016</a:t>
            </a:fld>
            <a:endParaRPr lang="en-CA"/>
          </a:p>
        </p:txBody>
      </p:sp>
      <p:sp>
        <p:nvSpPr>
          <p:cNvPr id="3" name="Espace réservé du pied de page 2"/>
          <p:cNvSpPr>
            <a:spLocks noGrp="1"/>
          </p:cNvSpPr>
          <p:nvPr>
            <p:ph type="ftr" sz="quarter" idx="11"/>
          </p:nvPr>
        </p:nvSpPr>
        <p:spPr/>
        <p:txBody>
          <a:bodyPr/>
          <a:lstStyle/>
          <a:p>
            <a:endParaRPr lang="en-CA"/>
          </a:p>
        </p:txBody>
      </p:sp>
      <p:sp>
        <p:nvSpPr>
          <p:cNvPr id="4" name="Espace réservé du numéro de diapositive 3"/>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3695466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CA" smtClean="0"/>
              <a:t>Cliquez et modifiez le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88F6114C-9671-9F49-97FC-4781FCB182CA}" type="datetimeFigureOut">
              <a:rPr lang="fr-FR" smtClean="0"/>
              <a:t>16/09/2016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989036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CA" smtClean="0"/>
              <a:t>Cliquez et modifiez le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Cliquez pour modifier les styles du texte du masque</a:t>
            </a:r>
          </a:p>
        </p:txBody>
      </p:sp>
      <p:sp>
        <p:nvSpPr>
          <p:cNvPr id="5" name="Espace réservé de la date 4"/>
          <p:cNvSpPr>
            <a:spLocks noGrp="1"/>
          </p:cNvSpPr>
          <p:nvPr>
            <p:ph type="dt" sz="half" idx="10"/>
          </p:nvPr>
        </p:nvSpPr>
        <p:spPr/>
        <p:txBody>
          <a:bodyPr/>
          <a:lstStyle/>
          <a:p>
            <a:fld id="{88F6114C-9671-9F49-97FC-4781FCB182CA}" type="datetimeFigureOut">
              <a:rPr lang="fr-FR" smtClean="0"/>
              <a:t>16/09/2016</a:t>
            </a:fld>
            <a:endParaRPr lang="en-CA"/>
          </a:p>
        </p:txBody>
      </p:sp>
      <p:sp>
        <p:nvSpPr>
          <p:cNvPr id="6" name="Espace réservé du pied de page 5"/>
          <p:cNvSpPr>
            <a:spLocks noGrp="1"/>
          </p:cNvSpPr>
          <p:nvPr>
            <p:ph type="ftr" sz="quarter" idx="11"/>
          </p:nvPr>
        </p:nvSpPr>
        <p:spPr/>
        <p:txBody>
          <a:bodyPr/>
          <a:lstStyle/>
          <a:p>
            <a:endParaRPr lang="en-CA"/>
          </a:p>
        </p:txBody>
      </p:sp>
      <p:sp>
        <p:nvSpPr>
          <p:cNvPr id="7" name="Espace réservé du numéro de diapositive 6"/>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3846365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smtClean="0"/>
              <a:t>Cliquez et modifiez le titre</a:t>
            </a:r>
            <a:endParaRPr lang="en-CA"/>
          </a:p>
        </p:txBody>
      </p:sp>
      <p:sp>
        <p:nvSpPr>
          <p:cNvPr id="3" name="Espace réservé du texte vertical 2"/>
          <p:cNvSpPr>
            <a:spLocks noGrp="1"/>
          </p:cNvSpPr>
          <p:nvPr>
            <p:ph type="body" orient="vert" idx="1"/>
          </p:nvPr>
        </p:nvSpPr>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1446909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CA" smtClean="0"/>
              <a:t>Cliquez et modifiez le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10"/>
          </p:nvPr>
        </p:nvSpPr>
        <p:spPr/>
        <p:txBody>
          <a:body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11"/>
          </p:nvPr>
        </p:nvSpPr>
        <p:spPr/>
        <p:txBody>
          <a:bodyPr/>
          <a:lstStyle/>
          <a:p>
            <a:endParaRPr lang="en-CA"/>
          </a:p>
        </p:txBody>
      </p:sp>
      <p:sp>
        <p:nvSpPr>
          <p:cNvPr id="6" name="Espace réservé du numéro de diapositive 5"/>
          <p:cNvSpPr>
            <a:spLocks noGrp="1"/>
          </p:cNvSpPr>
          <p:nvPr>
            <p:ph type="sldNum" sz="quarter" idx="12"/>
          </p:nvPr>
        </p:nvSpPr>
        <p:spPr/>
        <p:txBody>
          <a:bodyPr/>
          <a:lstStyle/>
          <a:p>
            <a:fld id="{265FFAD6-5AA0-2044-B6AC-1801771EA5A7}" type="slidenum">
              <a:rPr lang="en-CA" smtClean="0"/>
              <a:t>‹#›</a:t>
            </a:fld>
            <a:endParaRPr lang="en-CA"/>
          </a:p>
        </p:txBody>
      </p:sp>
    </p:spTree>
    <p:extLst>
      <p:ext uri="{BB962C8B-B14F-4D97-AF65-F5344CB8AC3E}">
        <p14:creationId xmlns:p14="http://schemas.microsoft.com/office/powerpoint/2010/main" val="21623166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smtClean="0"/>
              <a:t>Cliquez et modifiez le titre</a:t>
            </a:r>
            <a:endParaRPr lang="en-CA"/>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endParaRPr lang="en-CA"/>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F6114C-9671-9F49-97FC-4781FCB182CA}" type="datetimeFigureOut">
              <a:rPr lang="fr-FR" smtClean="0"/>
              <a:t>16/09/2016</a:t>
            </a:fld>
            <a:endParaRPr lang="en-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5FFAD6-5AA0-2044-B6AC-1801771EA5A7}" type="slidenum">
              <a:rPr lang="en-CA" smtClean="0"/>
              <a:t>‹#›</a:t>
            </a:fld>
            <a:endParaRPr lang="en-CA"/>
          </a:p>
        </p:txBody>
      </p:sp>
    </p:spTree>
    <p:extLst>
      <p:ext uri="{BB962C8B-B14F-4D97-AF65-F5344CB8AC3E}">
        <p14:creationId xmlns:p14="http://schemas.microsoft.com/office/powerpoint/2010/main" val="1387248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ctrTitle"/>
          </p:nvPr>
        </p:nvSpPr>
        <p:spPr/>
        <p:txBody>
          <a:bodyPr/>
          <a:lstStyle/>
          <a:p>
            <a:pPr eaLnBrk="1" hangingPunct="1"/>
            <a:r>
              <a:rPr lang="en-CA" dirty="0">
                <a:latin typeface="Arial" charset="0"/>
              </a:rPr>
              <a:t>PAP </a:t>
            </a:r>
            <a:r>
              <a:rPr lang="en-CA" dirty="0" smtClean="0">
                <a:latin typeface="Arial" charset="0"/>
              </a:rPr>
              <a:t>2700-16</a:t>
            </a:r>
            <a:endParaRPr lang="en-CA" dirty="0">
              <a:latin typeface="Arial" charset="0"/>
            </a:endParaRPr>
          </a:p>
        </p:txBody>
      </p:sp>
      <p:sp>
        <p:nvSpPr>
          <p:cNvPr id="14339" name="Rectangle 3"/>
          <p:cNvSpPr>
            <a:spLocks noGrp="1" noChangeArrowheads="1"/>
          </p:cNvSpPr>
          <p:nvPr>
            <p:ph type="subTitle" idx="1"/>
          </p:nvPr>
        </p:nvSpPr>
        <p:spPr>
          <a:xfrm>
            <a:off x="533400" y="3886200"/>
            <a:ext cx="7239000" cy="1752600"/>
          </a:xfrm>
        </p:spPr>
        <p:txBody>
          <a:bodyPr/>
          <a:lstStyle/>
          <a:p>
            <a:pPr algn="r" eaLnBrk="1" hangingPunct="1"/>
            <a:r>
              <a:rPr lang="en-CA">
                <a:latin typeface="Arial" charset="0"/>
              </a:rPr>
              <a:t>Séance 2 : Définitions, </a:t>
            </a:r>
          </a:p>
          <a:p>
            <a:pPr algn="r" eaLnBrk="1" hangingPunct="1"/>
            <a:r>
              <a:rPr lang="en-CA">
                <a:latin typeface="Arial" charset="0"/>
              </a:rPr>
              <a:t>histoire et enjeux</a:t>
            </a:r>
          </a:p>
        </p:txBody>
      </p:sp>
    </p:spTree>
    <p:extLst>
      <p:ext uri="{BB962C8B-B14F-4D97-AF65-F5344CB8AC3E}">
        <p14:creationId xmlns:p14="http://schemas.microsoft.com/office/powerpoint/2010/main" val="13416141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CA" dirty="0" smtClean="0"/>
              <a:t>Lecture “du bon usage de </a:t>
            </a:r>
            <a:r>
              <a:rPr lang="en-CA" dirty="0" err="1" smtClean="0"/>
              <a:t>l’histoire</a:t>
            </a:r>
            <a:r>
              <a:rPr lang="en-CA" dirty="0" smtClean="0"/>
              <a:t> administrative“, </a:t>
            </a:r>
            <a:r>
              <a:rPr lang="en-CA" dirty="0" err="1" smtClean="0"/>
              <a:t>Gow</a:t>
            </a:r>
            <a:r>
              <a:rPr lang="en-CA" dirty="0" smtClean="0"/>
              <a:t> (2016)</a:t>
            </a:r>
            <a:endParaRPr lang="en-CA" dirty="0"/>
          </a:p>
        </p:txBody>
      </p:sp>
      <p:sp>
        <p:nvSpPr>
          <p:cNvPr id="3" name="Espace réservé du contenu 2"/>
          <p:cNvSpPr>
            <a:spLocks noGrp="1"/>
          </p:cNvSpPr>
          <p:nvPr>
            <p:ph idx="1"/>
          </p:nvPr>
        </p:nvSpPr>
        <p:spPr/>
        <p:txBody>
          <a:bodyPr/>
          <a:lstStyle/>
          <a:p>
            <a:r>
              <a:rPr lang="en-CA" dirty="0" err="1" smtClean="0"/>
              <a:t>Quelles</a:t>
            </a:r>
            <a:r>
              <a:rPr lang="en-CA" dirty="0" smtClean="0"/>
              <a:t> </a:t>
            </a:r>
            <a:r>
              <a:rPr lang="en-CA" dirty="0" err="1" smtClean="0"/>
              <a:t>sont</a:t>
            </a:r>
            <a:r>
              <a:rPr lang="en-CA" dirty="0" smtClean="0"/>
              <a:t> les </a:t>
            </a:r>
            <a:r>
              <a:rPr lang="en-CA" dirty="0" err="1" smtClean="0"/>
              <a:t>idées</a:t>
            </a:r>
            <a:r>
              <a:rPr lang="en-CA" dirty="0" smtClean="0"/>
              <a:t> </a:t>
            </a:r>
            <a:r>
              <a:rPr lang="en-CA" dirty="0" err="1" smtClean="0"/>
              <a:t>principales</a:t>
            </a:r>
            <a:r>
              <a:rPr lang="en-CA" dirty="0" smtClean="0"/>
              <a:t> </a:t>
            </a:r>
            <a:r>
              <a:rPr lang="en-CA" dirty="0" err="1" smtClean="0"/>
              <a:t>proposées</a:t>
            </a:r>
            <a:r>
              <a:rPr lang="en-CA" dirty="0" smtClean="0"/>
              <a:t> </a:t>
            </a:r>
            <a:r>
              <a:rPr lang="en-CA" dirty="0" err="1" smtClean="0"/>
              <a:t>dans</a:t>
            </a:r>
            <a:r>
              <a:rPr lang="en-CA" dirty="0" smtClean="0"/>
              <a:t> </a:t>
            </a:r>
            <a:r>
              <a:rPr lang="en-CA" dirty="0" err="1" smtClean="0"/>
              <a:t>ce</a:t>
            </a:r>
            <a:r>
              <a:rPr lang="en-CA" dirty="0" smtClean="0"/>
              <a:t> </a:t>
            </a:r>
            <a:r>
              <a:rPr lang="en-CA" dirty="0" err="1" smtClean="0"/>
              <a:t>texte</a:t>
            </a:r>
            <a:r>
              <a:rPr lang="en-CA" dirty="0" smtClean="0"/>
              <a:t> ?</a:t>
            </a:r>
            <a:endParaRPr lang="en-CA" dirty="0"/>
          </a:p>
        </p:txBody>
      </p:sp>
    </p:spTree>
    <p:extLst>
      <p:ext uri="{BB962C8B-B14F-4D97-AF65-F5344CB8AC3E}">
        <p14:creationId xmlns:p14="http://schemas.microsoft.com/office/powerpoint/2010/main" val="10483690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CA">
                <a:latin typeface="Arial" charset="0"/>
              </a:rPr>
              <a:t>Plan de la séance</a:t>
            </a:r>
          </a:p>
        </p:txBody>
      </p:sp>
      <p:sp>
        <p:nvSpPr>
          <p:cNvPr id="15363" name="Rectangle 3"/>
          <p:cNvSpPr>
            <a:spLocks noGrp="1" noChangeArrowheads="1"/>
          </p:cNvSpPr>
          <p:nvPr>
            <p:ph type="body" idx="1"/>
          </p:nvPr>
        </p:nvSpPr>
        <p:spPr/>
        <p:txBody>
          <a:bodyPr/>
          <a:lstStyle/>
          <a:p>
            <a:pPr marL="609600" indent="-609600" eaLnBrk="1" hangingPunct="1">
              <a:buFontTx/>
              <a:buAutoNum type="arabicPeriod"/>
            </a:pPr>
            <a:r>
              <a:rPr lang="en-CA" dirty="0" err="1">
                <a:latin typeface="Arial" charset="0"/>
              </a:rPr>
              <a:t>Qu</a:t>
            </a:r>
            <a:r>
              <a:rPr lang="ja-JP" altLang="en-CA" dirty="0">
                <a:latin typeface="Arial" charset="0"/>
              </a:rPr>
              <a:t>’</a:t>
            </a:r>
            <a:r>
              <a:rPr lang="en-CA" dirty="0" err="1">
                <a:latin typeface="Arial" charset="0"/>
              </a:rPr>
              <a:t>est-ce</a:t>
            </a:r>
            <a:r>
              <a:rPr lang="en-CA" dirty="0">
                <a:latin typeface="Arial" charset="0"/>
              </a:rPr>
              <a:t> </a:t>
            </a:r>
            <a:r>
              <a:rPr lang="en-CA" dirty="0" err="1">
                <a:latin typeface="Arial" charset="0"/>
              </a:rPr>
              <a:t>que</a:t>
            </a:r>
            <a:r>
              <a:rPr lang="en-CA" dirty="0">
                <a:latin typeface="Arial" charset="0"/>
              </a:rPr>
              <a:t> l</a:t>
            </a:r>
            <a:r>
              <a:rPr lang="ja-JP" altLang="en-CA" dirty="0">
                <a:latin typeface="Arial" charset="0"/>
              </a:rPr>
              <a:t>’</a:t>
            </a:r>
            <a:r>
              <a:rPr lang="en-CA" dirty="0">
                <a:latin typeface="Arial" charset="0"/>
              </a:rPr>
              <a:t>administration </a:t>
            </a:r>
            <a:r>
              <a:rPr lang="en-CA" dirty="0" err="1">
                <a:latin typeface="Arial" charset="0"/>
              </a:rPr>
              <a:t>publique</a:t>
            </a:r>
            <a:r>
              <a:rPr lang="en-CA" dirty="0">
                <a:latin typeface="Arial" charset="0"/>
              </a:rPr>
              <a:t> </a:t>
            </a:r>
            <a:r>
              <a:rPr lang="en-CA" dirty="0" smtClean="0">
                <a:latin typeface="Arial" charset="0"/>
              </a:rPr>
              <a:t>?</a:t>
            </a:r>
          </a:p>
          <a:p>
            <a:pPr marL="857250" lvl="1" indent="-457200"/>
            <a:r>
              <a:rPr lang="en-CA" dirty="0" err="1" smtClean="0">
                <a:latin typeface="Arial" charset="0"/>
              </a:rPr>
              <a:t>Dichotomie</a:t>
            </a:r>
            <a:r>
              <a:rPr lang="en-CA" dirty="0" smtClean="0">
                <a:latin typeface="Arial" charset="0"/>
              </a:rPr>
              <a:t> politico-administrative</a:t>
            </a:r>
          </a:p>
          <a:p>
            <a:pPr marL="857250" lvl="1" indent="-457200"/>
            <a:r>
              <a:rPr lang="en-CA" dirty="0" err="1" smtClean="0">
                <a:latin typeface="Arial" charset="0"/>
              </a:rPr>
              <a:t>Dichotomie</a:t>
            </a:r>
            <a:r>
              <a:rPr lang="en-CA" dirty="0" smtClean="0">
                <a:latin typeface="Arial" charset="0"/>
              </a:rPr>
              <a:t> public-</a:t>
            </a:r>
            <a:r>
              <a:rPr lang="en-CA" dirty="0" err="1" smtClean="0">
                <a:latin typeface="Arial" charset="0"/>
              </a:rPr>
              <a:t>privé</a:t>
            </a:r>
            <a:endParaRPr lang="en-CA" dirty="0">
              <a:latin typeface="Arial" charset="0"/>
            </a:endParaRPr>
          </a:p>
          <a:p>
            <a:pPr marL="609600" indent="-609600" eaLnBrk="1" hangingPunct="1">
              <a:buFontTx/>
              <a:buAutoNum type="arabicPeriod"/>
            </a:pPr>
            <a:r>
              <a:rPr lang="en-CA" dirty="0" err="1">
                <a:latin typeface="Arial" charset="0"/>
              </a:rPr>
              <a:t>Brève</a:t>
            </a:r>
            <a:r>
              <a:rPr lang="en-CA" dirty="0">
                <a:latin typeface="Arial" charset="0"/>
              </a:rPr>
              <a:t> histoire de l</a:t>
            </a:r>
            <a:r>
              <a:rPr lang="ja-JP" altLang="en-CA" dirty="0">
                <a:latin typeface="Arial" charset="0"/>
              </a:rPr>
              <a:t>’</a:t>
            </a:r>
            <a:r>
              <a:rPr lang="en-CA" dirty="0">
                <a:latin typeface="Arial" charset="0"/>
              </a:rPr>
              <a:t>administration </a:t>
            </a:r>
            <a:r>
              <a:rPr lang="en-CA" dirty="0" err="1">
                <a:latin typeface="Arial" charset="0"/>
              </a:rPr>
              <a:t>publique</a:t>
            </a:r>
            <a:r>
              <a:rPr lang="en-CA" dirty="0">
                <a:latin typeface="Arial" charset="0"/>
              </a:rPr>
              <a:t> au Canada</a:t>
            </a:r>
          </a:p>
          <a:p>
            <a:pPr marL="609600" indent="-609600" eaLnBrk="1" hangingPunct="1">
              <a:buFontTx/>
              <a:buAutoNum type="arabicPeriod"/>
            </a:pPr>
            <a:r>
              <a:rPr lang="en-CA" dirty="0" err="1">
                <a:latin typeface="Arial" charset="0"/>
              </a:rPr>
              <a:t>Quelques</a:t>
            </a:r>
            <a:r>
              <a:rPr lang="en-CA" dirty="0">
                <a:latin typeface="Arial" charset="0"/>
              </a:rPr>
              <a:t> </a:t>
            </a:r>
            <a:r>
              <a:rPr lang="en-CA" dirty="0" err="1">
                <a:latin typeface="Arial" charset="0"/>
              </a:rPr>
              <a:t>enjeux</a:t>
            </a:r>
            <a:r>
              <a:rPr lang="en-CA" dirty="0">
                <a:latin typeface="Arial" charset="0"/>
              </a:rPr>
              <a:t> </a:t>
            </a:r>
            <a:r>
              <a:rPr lang="en-CA" dirty="0" err="1">
                <a:latin typeface="Arial" charset="0"/>
              </a:rPr>
              <a:t>contemporains</a:t>
            </a:r>
            <a:endParaRPr lang="en-CA" dirty="0">
              <a:latin typeface="Arial" charset="0"/>
            </a:endParaRPr>
          </a:p>
        </p:txBody>
      </p:sp>
    </p:spTree>
    <p:extLst>
      <p:ext uri="{BB962C8B-B14F-4D97-AF65-F5344CB8AC3E}">
        <p14:creationId xmlns:p14="http://schemas.microsoft.com/office/powerpoint/2010/main" val="1042824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r>
              <a:rPr lang="en-CA" sz="4000">
                <a:latin typeface="Arial" charset="0"/>
              </a:rPr>
              <a:t>1. Qu</a:t>
            </a:r>
            <a:r>
              <a:rPr lang="ja-JP" altLang="en-CA" sz="4000">
                <a:latin typeface="Arial" charset="0"/>
              </a:rPr>
              <a:t>’</a:t>
            </a:r>
            <a:r>
              <a:rPr lang="en-CA" sz="4000">
                <a:latin typeface="Arial" charset="0"/>
              </a:rPr>
              <a:t>est-ce que l</a:t>
            </a:r>
            <a:r>
              <a:rPr lang="ja-JP" altLang="en-CA" sz="4000">
                <a:latin typeface="Arial" charset="0"/>
              </a:rPr>
              <a:t>’</a:t>
            </a:r>
            <a:r>
              <a:rPr lang="en-CA" sz="4000">
                <a:latin typeface="Arial" charset="0"/>
              </a:rPr>
              <a:t>administration publique (AP)</a:t>
            </a:r>
          </a:p>
        </p:txBody>
      </p:sp>
      <p:sp>
        <p:nvSpPr>
          <p:cNvPr id="16387" name="Rectangle 3"/>
          <p:cNvSpPr>
            <a:spLocks noGrp="1" noChangeArrowheads="1"/>
          </p:cNvSpPr>
          <p:nvPr>
            <p:ph type="body" idx="1"/>
          </p:nvPr>
        </p:nvSpPr>
        <p:spPr>
          <a:xfrm>
            <a:off x="457199" y="1600200"/>
            <a:ext cx="8376411" cy="5091924"/>
          </a:xfrm>
        </p:spPr>
        <p:txBody>
          <a:bodyPr>
            <a:normAutofit fontScale="62500" lnSpcReduction="20000"/>
          </a:bodyPr>
          <a:lstStyle/>
          <a:p>
            <a:pPr>
              <a:lnSpc>
                <a:spcPct val="90000"/>
              </a:lnSpc>
            </a:pPr>
            <a:r>
              <a:rPr lang="en-CA" sz="3800" i="1" dirty="0" err="1">
                <a:latin typeface="Arial" charset="0"/>
              </a:rPr>
              <a:t>Une</a:t>
            </a:r>
            <a:r>
              <a:rPr lang="en-CA" sz="3800" i="1" dirty="0">
                <a:latin typeface="Arial" charset="0"/>
              </a:rPr>
              <a:t> </a:t>
            </a:r>
            <a:r>
              <a:rPr lang="en-CA" sz="3800" i="1" dirty="0" err="1">
                <a:latin typeface="Arial" charset="0"/>
              </a:rPr>
              <a:t>définition</a:t>
            </a:r>
            <a:r>
              <a:rPr lang="en-CA" sz="3800" i="1" dirty="0">
                <a:latin typeface="Arial" charset="0"/>
              </a:rPr>
              <a:t> </a:t>
            </a:r>
            <a:r>
              <a:rPr lang="en-CA" sz="3800" i="1" dirty="0" smtClean="0">
                <a:latin typeface="Arial" charset="0"/>
              </a:rPr>
              <a:t>plus </a:t>
            </a:r>
            <a:r>
              <a:rPr lang="en-CA" sz="3800" i="1" dirty="0" err="1" smtClean="0">
                <a:latin typeface="Arial" charset="0"/>
              </a:rPr>
              <a:t>ou</a:t>
            </a:r>
            <a:r>
              <a:rPr lang="en-CA" sz="3800" i="1" dirty="0" smtClean="0">
                <a:latin typeface="Arial" charset="0"/>
              </a:rPr>
              <a:t> </a:t>
            </a:r>
            <a:r>
              <a:rPr lang="en-CA" sz="3800" i="1" dirty="0" err="1" smtClean="0">
                <a:latin typeface="Arial" charset="0"/>
              </a:rPr>
              <a:t>moins</a:t>
            </a:r>
            <a:r>
              <a:rPr lang="en-CA" sz="3800" i="1" dirty="0" smtClean="0">
                <a:latin typeface="Arial" charset="0"/>
              </a:rPr>
              <a:t> large</a:t>
            </a:r>
          </a:p>
          <a:p>
            <a:pPr lvl="1">
              <a:lnSpc>
                <a:spcPct val="90000"/>
              </a:lnSpc>
            </a:pPr>
            <a:r>
              <a:rPr lang="en-CA" sz="3800" i="1" dirty="0" smtClean="0">
                <a:latin typeface="Arial" charset="0"/>
              </a:rPr>
              <a:t>Tout </a:t>
            </a:r>
            <a:r>
              <a:rPr lang="en-CA" sz="3800" i="1" dirty="0" err="1" smtClean="0">
                <a:latin typeface="Arial" charset="0"/>
              </a:rPr>
              <a:t>ce</a:t>
            </a:r>
            <a:r>
              <a:rPr lang="en-CA" sz="3800" i="1" dirty="0" smtClean="0">
                <a:latin typeface="Arial" charset="0"/>
              </a:rPr>
              <a:t> qui </a:t>
            </a:r>
            <a:r>
              <a:rPr lang="en-CA" sz="3800" i="1" dirty="0" err="1" smtClean="0">
                <a:latin typeface="Arial" charset="0"/>
              </a:rPr>
              <a:t>concerne</a:t>
            </a:r>
            <a:r>
              <a:rPr lang="en-CA" sz="3800" i="1" dirty="0" smtClean="0">
                <a:latin typeface="Arial" charset="0"/>
              </a:rPr>
              <a:t> la </a:t>
            </a:r>
            <a:r>
              <a:rPr lang="en-CA" sz="3800" i="1" dirty="0" err="1" smtClean="0">
                <a:latin typeface="Arial" charset="0"/>
              </a:rPr>
              <a:t>conduite</a:t>
            </a:r>
            <a:r>
              <a:rPr lang="en-CA" sz="3800" i="1" dirty="0" smtClean="0">
                <a:latin typeface="Arial" charset="0"/>
              </a:rPr>
              <a:t> des affaires </a:t>
            </a:r>
            <a:r>
              <a:rPr lang="en-CA" sz="3800" i="1" dirty="0" err="1" smtClean="0">
                <a:latin typeface="Arial" charset="0"/>
              </a:rPr>
              <a:t>gouvernementales</a:t>
            </a:r>
            <a:endParaRPr lang="en-CA" sz="3800" i="1" dirty="0" smtClean="0">
              <a:latin typeface="Arial" charset="0"/>
            </a:endParaRPr>
          </a:p>
          <a:p>
            <a:pPr lvl="1">
              <a:lnSpc>
                <a:spcPct val="90000"/>
              </a:lnSpc>
            </a:pPr>
            <a:r>
              <a:rPr lang="en-CA" sz="3800" i="1" dirty="0" smtClean="0">
                <a:latin typeface="Arial" charset="0"/>
              </a:rPr>
              <a:t>Le </a:t>
            </a:r>
            <a:r>
              <a:rPr lang="en-CA" sz="3800" i="1" dirty="0" err="1" smtClean="0">
                <a:latin typeface="Arial" charset="0"/>
              </a:rPr>
              <a:t>fonctionnement</a:t>
            </a:r>
            <a:r>
              <a:rPr lang="en-CA" sz="3800" i="1" dirty="0" smtClean="0">
                <a:latin typeface="Arial" charset="0"/>
              </a:rPr>
              <a:t> </a:t>
            </a:r>
            <a:r>
              <a:rPr lang="en-CA" sz="3800" i="1" dirty="0" err="1" smtClean="0">
                <a:latin typeface="Arial" charset="0"/>
              </a:rPr>
              <a:t>administratif</a:t>
            </a:r>
            <a:r>
              <a:rPr lang="en-CA" sz="3800" i="1" dirty="0" smtClean="0">
                <a:latin typeface="Arial" charset="0"/>
              </a:rPr>
              <a:t> interne de </a:t>
            </a:r>
            <a:r>
              <a:rPr lang="en-CA" sz="3800" i="1" dirty="0" err="1" smtClean="0">
                <a:latin typeface="Arial" charset="0"/>
              </a:rPr>
              <a:t>l’État</a:t>
            </a:r>
            <a:endParaRPr lang="en-CA" sz="3800" i="1" dirty="0" smtClean="0">
              <a:latin typeface="Arial" charset="0"/>
            </a:endParaRPr>
          </a:p>
          <a:p>
            <a:pPr>
              <a:lnSpc>
                <a:spcPct val="90000"/>
              </a:lnSpc>
            </a:pPr>
            <a:endParaRPr lang="en-CA" sz="3800" i="1" dirty="0" smtClean="0">
              <a:latin typeface="Arial" charset="0"/>
            </a:endParaRPr>
          </a:p>
          <a:p>
            <a:pPr>
              <a:lnSpc>
                <a:spcPct val="90000"/>
              </a:lnSpc>
            </a:pPr>
            <a:r>
              <a:rPr lang="en-CA" sz="3800" i="1" dirty="0" err="1" smtClean="0">
                <a:latin typeface="Arial" charset="0"/>
              </a:rPr>
              <a:t>Une</a:t>
            </a:r>
            <a:r>
              <a:rPr lang="en-CA" sz="3800" i="1" dirty="0" smtClean="0">
                <a:latin typeface="Arial" charset="0"/>
              </a:rPr>
              <a:t> </a:t>
            </a:r>
            <a:r>
              <a:rPr lang="en-CA" sz="3800" i="1" dirty="0" err="1" smtClean="0">
                <a:latin typeface="Arial" charset="0"/>
              </a:rPr>
              <a:t>définition</a:t>
            </a:r>
            <a:r>
              <a:rPr lang="en-CA" sz="3800" i="1" dirty="0" smtClean="0">
                <a:latin typeface="Arial" charset="0"/>
              </a:rPr>
              <a:t> </a:t>
            </a:r>
            <a:r>
              <a:rPr lang="en-CA" sz="3800" i="1" dirty="0" err="1" smtClean="0">
                <a:latin typeface="Arial" charset="0"/>
              </a:rPr>
              <a:t>à</a:t>
            </a:r>
            <a:r>
              <a:rPr lang="en-CA" sz="3800" i="1" dirty="0" smtClean="0">
                <a:latin typeface="Arial" charset="0"/>
              </a:rPr>
              <a:t> double </a:t>
            </a:r>
            <a:r>
              <a:rPr lang="en-CA" sz="3800" i="1" dirty="0" err="1" smtClean="0">
                <a:latin typeface="Arial" charset="0"/>
              </a:rPr>
              <a:t>volet</a:t>
            </a:r>
            <a:r>
              <a:rPr lang="en-CA" sz="3800" i="1" dirty="0" smtClean="0">
                <a:latin typeface="Arial" charset="0"/>
              </a:rPr>
              <a:t>: </a:t>
            </a:r>
            <a:r>
              <a:rPr lang="en-CA" sz="3800" i="1" dirty="0" err="1" smtClean="0">
                <a:latin typeface="Arial" charset="0"/>
              </a:rPr>
              <a:t>académique</a:t>
            </a:r>
            <a:r>
              <a:rPr lang="en-CA" sz="3800" i="1" dirty="0" smtClean="0">
                <a:latin typeface="Arial" charset="0"/>
              </a:rPr>
              <a:t> et </a:t>
            </a:r>
            <a:r>
              <a:rPr lang="en-CA" sz="3800" i="1" dirty="0" err="1" smtClean="0">
                <a:latin typeface="Arial" charset="0"/>
              </a:rPr>
              <a:t>empirique</a:t>
            </a:r>
            <a:endParaRPr lang="en-CA" sz="3800" i="1" dirty="0" smtClean="0">
              <a:latin typeface="Arial" charset="0"/>
            </a:endParaRPr>
          </a:p>
          <a:p>
            <a:pPr lvl="1">
              <a:lnSpc>
                <a:spcPct val="90000"/>
              </a:lnSpc>
            </a:pPr>
            <a:r>
              <a:rPr lang="en-CA" sz="3800" i="1" dirty="0" smtClean="0">
                <a:latin typeface="Arial" charset="0"/>
              </a:rPr>
              <a:t>Le champ </a:t>
            </a:r>
            <a:r>
              <a:rPr lang="en-CA" sz="3800" i="1" dirty="0" err="1" smtClean="0">
                <a:latin typeface="Arial" charset="0"/>
              </a:rPr>
              <a:t>académique</a:t>
            </a:r>
            <a:r>
              <a:rPr lang="en-CA" sz="3800" i="1" dirty="0" smtClean="0">
                <a:latin typeface="Arial" charset="0"/>
              </a:rPr>
              <a:t> de </a:t>
            </a:r>
            <a:r>
              <a:rPr lang="en-CA" sz="3800" i="1" dirty="0" err="1" smtClean="0">
                <a:latin typeface="Arial" charset="0"/>
              </a:rPr>
              <a:t>l’AP</a:t>
            </a:r>
            <a:r>
              <a:rPr lang="en-CA" sz="3800" i="1" dirty="0" smtClean="0">
                <a:latin typeface="Arial" charset="0"/>
              </a:rPr>
              <a:t> </a:t>
            </a:r>
            <a:r>
              <a:rPr lang="en-CA" sz="3800" i="1" dirty="0" err="1" smtClean="0">
                <a:latin typeface="Arial" charset="0"/>
              </a:rPr>
              <a:t>est</a:t>
            </a:r>
            <a:r>
              <a:rPr lang="en-CA" sz="3800" i="1" dirty="0" smtClean="0">
                <a:latin typeface="Arial" charset="0"/>
              </a:rPr>
              <a:t> </a:t>
            </a:r>
            <a:r>
              <a:rPr lang="en-CA" sz="3800" i="1" dirty="0" err="1" smtClean="0">
                <a:latin typeface="Arial" charset="0"/>
              </a:rPr>
              <a:t>interdisciplinaire</a:t>
            </a:r>
            <a:r>
              <a:rPr lang="en-CA" sz="3800" i="1" dirty="0" smtClean="0">
                <a:latin typeface="Arial" charset="0"/>
              </a:rPr>
              <a:t> (</a:t>
            </a:r>
            <a:r>
              <a:rPr lang="en-CA" sz="3800" i="1" dirty="0" err="1" smtClean="0">
                <a:latin typeface="Arial" charset="0"/>
              </a:rPr>
              <a:t>Droit</a:t>
            </a:r>
            <a:r>
              <a:rPr lang="en-CA" sz="3800" i="1" dirty="0" smtClean="0">
                <a:latin typeface="Arial" charset="0"/>
              </a:rPr>
              <a:t>, </a:t>
            </a:r>
            <a:r>
              <a:rPr lang="en-CA" sz="3800" i="1" dirty="0" err="1" smtClean="0">
                <a:latin typeface="Arial" charset="0"/>
              </a:rPr>
              <a:t>Sc</a:t>
            </a:r>
            <a:r>
              <a:rPr lang="en-CA" sz="3800" i="1" dirty="0" smtClean="0">
                <a:latin typeface="Arial" charset="0"/>
              </a:rPr>
              <a:t> Po, </a:t>
            </a:r>
            <a:r>
              <a:rPr lang="en-CA" sz="3800" i="1" dirty="0" err="1" smtClean="0">
                <a:latin typeface="Arial" charset="0"/>
              </a:rPr>
              <a:t>Gestion</a:t>
            </a:r>
            <a:r>
              <a:rPr lang="en-CA" sz="3800" i="1" dirty="0" smtClean="0">
                <a:latin typeface="Arial" charset="0"/>
              </a:rPr>
              <a:t>, </a:t>
            </a:r>
            <a:r>
              <a:rPr lang="en-CA" sz="3800" i="1" dirty="0" err="1" smtClean="0">
                <a:latin typeface="Arial" charset="0"/>
              </a:rPr>
              <a:t>mais</a:t>
            </a:r>
            <a:r>
              <a:rPr lang="en-CA" sz="3800" i="1" dirty="0" smtClean="0">
                <a:latin typeface="Arial" charset="0"/>
              </a:rPr>
              <a:t> </a:t>
            </a:r>
            <a:r>
              <a:rPr lang="en-CA" sz="3800" i="1" dirty="0" err="1" smtClean="0">
                <a:latin typeface="Arial" charset="0"/>
              </a:rPr>
              <a:t>aussi</a:t>
            </a:r>
            <a:r>
              <a:rPr lang="en-CA" sz="3800" i="1" dirty="0" smtClean="0">
                <a:latin typeface="Arial" charset="0"/>
              </a:rPr>
              <a:t> </a:t>
            </a:r>
            <a:r>
              <a:rPr lang="en-CA" sz="3800" i="1" dirty="0" err="1" smtClean="0">
                <a:latin typeface="Arial" charset="0"/>
              </a:rPr>
              <a:t>sociologie</a:t>
            </a:r>
            <a:r>
              <a:rPr lang="en-CA" sz="3800" i="1" dirty="0" smtClean="0">
                <a:latin typeface="Arial" charset="0"/>
              </a:rPr>
              <a:t>, </a:t>
            </a:r>
            <a:r>
              <a:rPr lang="en-CA" sz="3800" i="1" dirty="0" err="1" smtClean="0">
                <a:latin typeface="Arial" charset="0"/>
              </a:rPr>
              <a:t>économie</a:t>
            </a:r>
            <a:r>
              <a:rPr lang="en-CA" sz="3800" i="1" dirty="0" smtClean="0">
                <a:latin typeface="Arial" charset="0"/>
              </a:rPr>
              <a:t>, </a:t>
            </a:r>
            <a:r>
              <a:rPr lang="en-CA" sz="3800" i="1" dirty="0" err="1" smtClean="0">
                <a:latin typeface="Arial" charset="0"/>
              </a:rPr>
              <a:t>psychologie</a:t>
            </a:r>
            <a:r>
              <a:rPr lang="en-CA" sz="3800" i="1" dirty="0" smtClean="0">
                <a:latin typeface="Arial" charset="0"/>
              </a:rPr>
              <a:t>…)</a:t>
            </a:r>
          </a:p>
          <a:p>
            <a:pPr marL="457200" lvl="1" indent="0">
              <a:lnSpc>
                <a:spcPct val="90000"/>
              </a:lnSpc>
              <a:buNone/>
            </a:pPr>
            <a:endParaRPr lang="en-CA" sz="3800" i="1" dirty="0" smtClean="0">
              <a:latin typeface="Arial" charset="0"/>
            </a:endParaRPr>
          </a:p>
          <a:p>
            <a:pPr marL="457200" lvl="1" indent="0">
              <a:lnSpc>
                <a:spcPct val="90000"/>
              </a:lnSpc>
              <a:buNone/>
            </a:pPr>
            <a:endParaRPr lang="en-CA" sz="3400" i="1" dirty="0">
              <a:latin typeface="Arial" charset="0"/>
            </a:endParaRPr>
          </a:p>
          <a:p>
            <a:pPr marL="457200" lvl="1" indent="0">
              <a:lnSpc>
                <a:spcPct val="90000"/>
              </a:lnSpc>
              <a:buNone/>
            </a:pPr>
            <a:endParaRPr lang="en-CA" sz="3400" i="1" dirty="0" smtClean="0">
              <a:latin typeface="Arial" charset="0"/>
            </a:endParaRPr>
          </a:p>
          <a:p>
            <a:pPr lvl="1">
              <a:lnSpc>
                <a:spcPct val="90000"/>
              </a:lnSpc>
            </a:pPr>
            <a:r>
              <a:rPr lang="en-CA" sz="3400" i="1" dirty="0" smtClean="0">
                <a:latin typeface="Arial" charset="0"/>
              </a:rPr>
              <a:t>Le champ </a:t>
            </a:r>
            <a:r>
              <a:rPr lang="en-CA" sz="3400" i="1" dirty="0" err="1" smtClean="0">
                <a:latin typeface="Arial" charset="0"/>
              </a:rPr>
              <a:t>empirique</a:t>
            </a:r>
            <a:r>
              <a:rPr lang="en-CA" sz="3400" i="1" dirty="0" smtClean="0">
                <a:latin typeface="Arial" charset="0"/>
              </a:rPr>
              <a:t> (un ensemble de </a:t>
            </a:r>
            <a:r>
              <a:rPr lang="en-CA" sz="3400" i="1" dirty="0" err="1" smtClean="0">
                <a:latin typeface="Arial" charset="0"/>
              </a:rPr>
              <a:t>pratiques</a:t>
            </a:r>
            <a:r>
              <a:rPr lang="en-CA" sz="3400" i="1" dirty="0" smtClean="0">
                <a:latin typeface="Arial" charset="0"/>
              </a:rPr>
              <a:t> et </a:t>
            </a:r>
            <a:r>
              <a:rPr lang="en-CA" sz="3400" i="1" dirty="0" err="1" smtClean="0">
                <a:latin typeface="Arial" charset="0"/>
              </a:rPr>
              <a:t>d’arrangements</a:t>
            </a:r>
            <a:r>
              <a:rPr lang="en-CA" sz="3400" i="1" dirty="0" smtClean="0">
                <a:latin typeface="Arial" charset="0"/>
              </a:rPr>
              <a:t> </a:t>
            </a:r>
            <a:r>
              <a:rPr lang="en-CA" sz="3400" i="1" dirty="0" err="1" smtClean="0">
                <a:latin typeface="Arial" charset="0"/>
              </a:rPr>
              <a:t>institutionnels</a:t>
            </a:r>
            <a:r>
              <a:rPr lang="en-CA" sz="3400" i="1" dirty="0" smtClean="0">
                <a:latin typeface="Arial" charset="0"/>
              </a:rPr>
              <a:t> </a:t>
            </a:r>
            <a:r>
              <a:rPr lang="en-CA" sz="3400" i="1" dirty="0" err="1" smtClean="0">
                <a:latin typeface="Arial" charset="0"/>
              </a:rPr>
              <a:t>visant</a:t>
            </a:r>
            <a:r>
              <a:rPr lang="en-CA" sz="3400" i="1" dirty="0" smtClean="0">
                <a:latin typeface="Arial" charset="0"/>
              </a:rPr>
              <a:t> la production de services et </a:t>
            </a:r>
            <a:r>
              <a:rPr lang="en-CA" sz="3400" i="1" dirty="0" err="1" smtClean="0">
                <a:latin typeface="Arial" charset="0"/>
              </a:rPr>
              <a:t>régulations</a:t>
            </a:r>
            <a:r>
              <a:rPr lang="en-CA" sz="3400" i="1" dirty="0" smtClean="0">
                <a:latin typeface="Arial" charset="0"/>
              </a:rPr>
              <a:t> </a:t>
            </a:r>
            <a:r>
              <a:rPr lang="en-CA" sz="3400" i="1" dirty="0" err="1" smtClean="0">
                <a:latin typeface="Arial" charset="0"/>
              </a:rPr>
              <a:t>publiques</a:t>
            </a:r>
            <a:r>
              <a:rPr lang="en-CA" sz="3400" i="1" dirty="0" smtClean="0">
                <a:latin typeface="Arial" charset="0"/>
              </a:rPr>
              <a:t>)</a:t>
            </a:r>
            <a:endParaRPr lang="en-CA" sz="3400" i="1" dirty="0">
              <a:latin typeface="Arial" charset="0"/>
            </a:endParaRPr>
          </a:p>
          <a:p>
            <a:pPr eaLnBrk="1" hangingPunct="1">
              <a:lnSpc>
                <a:spcPct val="90000"/>
              </a:lnSpc>
            </a:pPr>
            <a:endParaRPr lang="en-CA" sz="3400" dirty="0">
              <a:latin typeface="Arial" charset="0"/>
            </a:endParaRPr>
          </a:p>
          <a:p>
            <a:pPr eaLnBrk="1" hangingPunct="1">
              <a:lnSpc>
                <a:spcPct val="90000"/>
              </a:lnSpc>
              <a:buFontTx/>
              <a:buNone/>
            </a:pPr>
            <a:r>
              <a:rPr lang="fr-FR" b="1" dirty="0">
                <a:latin typeface="Arial" charset="0"/>
              </a:rPr>
              <a:t>	</a:t>
            </a:r>
            <a:endParaRPr lang="en-CA" b="1" dirty="0">
              <a:latin typeface="Arial" charset="0"/>
            </a:endParaRPr>
          </a:p>
        </p:txBody>
      </p:sp>
      <p:sp>
        <p:nvSpPr>
          <p:cNvPr id="2" name="Flèche courbée vers la droite 1"/>
          <p:cNvSpPr/>
          <p:nvPr/>
        </p:nvSpPr>
        <p:spPr>
          <a:xfrm>
            <a:off x="172052" y="3995298"/>
            <a:ext cx="570296" cy="1683732"/>
          </a:xfrm>
          <a:prstGeom prst="curv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schemeClr val="tx1"/>
              </a:solidFill>
            </a:endParaRPr>
          </a:p>
        </p:txBody>
      </p:sp>
      <p:sp>
        <p:nvSpPr>
          <p:cNvPr id="6" name="Flèche courbée vers la droite 5"/>
          <p:cNvSpPr/>
          <p:nvPr/>
        </p:nvSpPr>
        <p:spPr>
          <a:xfrm rot="11566323">
            <a:off x="8077707" y="3739226"/>
            <a:ext cx="577099" cy="1682192"/>
          </a:xfrm>
          <a:prstGeom prst="curvedRightArrow">
            <a:avLst>
              <a:gd name="adj1" fmla="val 22458"/>
              <a:gd name="adj2" fmla="val 75605"/>
              <a:gd name="adj3" fmla="val 25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solidFill>
                <a:schemeClr val="tx1"/>
              </a:solidFill>
            </a:endParaRPr>
          </a:p>
        </p:txBody>
      </p:sp>
      <p:sp>
        <p:nvSpPr>
          <p:cNvPr id="3" name="Rectangle 2"/>
          <p:cNvSpPr/>
          <p:nvPr/>
        </p:nvSpPr>
        <p:spPr>
          <a:xfrm>
            <a:off x="2939779" y="4580323"/>
            <a:ext cx="3125300" cy="413799"/>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CA" dirty="0" smtClean="0"/>
              <a:t>Les </a:t>
            </a:r>
            <a:r>
              <a:rPr lang="en-CA" dirty="0" err="1" smtClean="0"/>
              <a:t>étudiants</a:t>
            </a:r>
            <a:r>
              <a:rPr lang="en-CA" dirty="0" smtClean="0"/>
              <a:t> en AP</a:t>
            </a:r>
            <a:endParaRPr lang="en-CA" dirty="0"/>
          </a:p>
        </p:txBody>
      </p:sp>
    </p:spTree>
    <p:extLst>
      <p:ext uri="{BB962C8B-B14F-4D97-AF65-F5344CB8AC3E}">
        <p14:creationId xmlns:p14="http://schemas.microsoft.com/office/powerpoint/2010/main" val="159657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38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387">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387">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P spid="2" grpId="0" animBg="1"/>
      <p:bldP spid="6"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9907" y="-156725"/>
            <a:ext cx="7577247" cy="1143000"/>
          </a:xfrm>
        </p:spPr>
        <p:txBody>
          <a:bodyPr>
            <a:normAutofit/>
          </a:bodyPr>
          <a:lstStyle/>
          <a:p>
            <a:r>
              <a:rPr lang="en-CA" sz="2400" dirty="0" smtClean="0"/>
              <a:t>Distinction public-</a:t>
            </a:r>
            <a:r>
              <a:rPr lang="en-CA" sz="2400" dirty="0" err="1" smtClean="0"/>
              <a:t>privé</a:t>
            </a:r>
            <a:endParaRPr lang="en-CA" sz="2400" dirty="0"/>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735084116"/>
              </p:ext>
            </p:extLst>
          </p:nvPr>
        </p:nvGraphicFramePr>
        <p:xfrm>
          <a:off x="0" y="693405"/>
          <a:ext cx="8962047" cy="5943600"/>
        </p:xfrm>
        <a:graphic>
          <a:graphicData uri="http://schemas.openxmlformats.org/drawingml/2006/table">
            <a:tbl>
              <a:tblPr firstRow="1" bandRow="1">
                <a:tableStyleId>{5C22544A-7EE6-4342-B048-85BDC9FD1C3A}</a:tableStyleId>
              </a:tblPr>
              <a:tblGrid>
                <a:gridCol w="1351475"/>
                <a:gridCol w="3978470"/>
                <a:gridCol w="3632102"/>
              </a:tblGrid>
              <a:tr h="370840">
                <a:tc>
                  <a:txBody>
                    <a:bodyPr/>
                    <a:lstStyle/>
                    <a:p>
                      <a:endParaRPr lang="fr-FR" sz="2000" noProof="0"/>
                    </a:p>
                  </a:txBody>
                  <a:tcPr/>
                </a:tc>
                <a:tc>
                  <a:txBody>
                    <a:bodyPr/>
                    <a:lstStyle/>
                    <a:p>
                      <a:r>
                        <a:rPr lang="fr-FR" sz="2000" noProof="0" smtClean="0"/>
                        <a:t>Secteur public</a:t>
                      </a:r>
                      <a:endParaRPr lang="fr-FR" sz="2000" noProof="0"/>
                    </a:p>
                  </a:txBody>
                  <a:tcPr/>
                </a:tc>
                <a:tc>
                  <a:txBody>
                    <a:bodyPr/>
                    <a:lstStyle/>
                    <a:p>
                      <a:r>
                        <a:rPr lang="fr-FR" sz="2000" noProof="0" smtClean="0"/>
                        <a:t>Secteur</a:t>
                      </a:r>
                      <a:r>
                        <a:rPr lang="fr-FR" sz="2000" baseline="0" noProof="0" smtClean="0"/>
                        <a:t> privé</a:t>
                      </a:r>
                      <a:endParaRPr lang="fr-FR" sz="2000" noProof="0"/>
                    </a:p>
                  </a:txBody>
                  <a:tcPr/>
                </a:tc>
              </a:tr>
              <a:tr h="741680">
                <a:tc>
                  <a:txBody>
                    <a:bodyPr/>
                    <a:lstStyle/>
                    <a:p>
                      <a:r>
                        <a:rPr lang="fr-FR" sz="2000" noProof="0" smtClean="0"/>
                        <a:t>Mandats et objectifs</a:t>
                      </a:r>
                      <a:endParaRPr lang="fr-FR" sz="2000" noProof="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dirty="0" smtClean="0"/>
                        <a:t>biens</a:t>
                      </a:r>
                      <a:r>
                        <a:rPr lang="fr-FR" sz="2000" baseline="0" noProof="0" dirty="0" smtClean="0"/>
                        <a:t> et services publics</a:t>
                      </a:r>
                      <a:endParaRPr lang="fr-FR" sz="2000" noProof="0" dirty="0" smtClean="0"/>
                    </a:p>
                    <a:p>
                      <a:endParaRPr lang="fr-FR" sz="2000" noProof="0" dirty="0" smtClean="0"/>
                    </a:p>
                    <a:p>
                      <a:r>
                        <a:rPr lang="fr-FR" sz="2000" noProof="0" dirty="0" smtClean="0"/>
                        <a:t>Objectifs variés et parfois contradictoires et souvent difficilement mesurables</a:t>
                      </a:r>
                    </a:p>
                    <a:p>
                      <a:endParaRPr lang="fr-FR" sz="2000" noProof="0" dirty="0" smtClean="0"/>
                    </a:p>
                    <a:p>
                      <a:r>
                        <a:rPr lang="fr-FR" sz="2000" noProof="0" dirty="0" smtClean="0"/>
                        <a:t>Valeurs politiques (démocratiques)</a:t>
                      </a:r>
                      <a:endParaRPr lang="fr-FR" sz="2000" noProof="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smtClean="0"/>
                        <a:t>Biens et services commerciaux</a:t>
                      </a:r>
                    </a:p>
                    <a:p>
                      <a:endParaRPr lang="fr-FR" sz="2000" noProof="0" smtClean="0"/>
                    </a:p>
                    <a:p>
                      <a:r>
                        <a:rPr lang="fr-FR" sz="2000" noProof="0" smtClean="0"/>
                        <a:t>Objectifs financiers et commerciaux mesurables</a:t>
                      </a:r>
                    </a:p>
                    <a:p>
                      <a:endParaRPr lang="fr-FR" sz="2000" noProof="0" smtClean="0"/>
                    </a:p>
                    <a:p>
                      <a:r>
                        <a:rPr lang="fr-FR" sz="2000" noProof="0" smtClean="0"/>
                        <a:t>Rentabilité</a:t>
                      </a:r>
                      <a:r>
                        <a:rPr lang="fr-FR" sz="2000" baseline="0" noProof="0" smtClean="0"/>
                        <a:t> – valeurs du marché</a:t>
                      </a:r>
                      <a:endParaRPr lang="fr-FR" sz="2000" noProof="0"/>
                    </a:p>
                  </a:txBody>
                  <a:tcPr/>
                </a:tc>
              </a:tr>
              <a:tr h="370840">
                <a:tc>
                  <a:txBody>
                    <a:bodyPr/>
                    <a:lstStyle/>
                    <a:p>
                      <a:r>
                        <a:rPr lang="fr-FR" sz="2000" noProof="0" smtClean="0"/>
                        <a:t>GRH</a:t>
                      </a:r>
                      <a:endParaRPr lang="fr-FR" sz="2000" noProof="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dirty="0" smtClean="0"/>
                        <a:t>Temporalité</a:t>
                      </a:r>
                      <a:r>
                        <a:rPr lang="fr-FR" sz="2000" baseline="0" noProof="0" dirty="0" smtClean="0"/>
                        <a:t> politique (mandat)</a:t>
                      </a:r>
                      <a:endParaRPr lang="fr-FR" sz="2000" noProof="0" dirty="0" smtClean="0"/>
                    </a:p>
                    <a:p>
                      <a:r>
                        <a:rPr lang="fr-FR" sz="2000" noProof="0" dirty="0" smtClean="0"/>
                        <a:t>Contraintes</a:t>
                      </a:r>
                      <a:r>
                        <a:rPr lang="fr-FR" sz="2000" baseline="0" noProof="0" dirty="0" smtClean="0"/>
                        <a:t> à l’embauche/carrière des RH</a:t>
                      </a:r>
                    </a:p>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dirty="0" smtClean="0"/>
                        <a:t>Rotation</a:t>
                      </a:r>
                      <a:r>
                        <a:rPr lang="fr-FR" sz="2000" baseline="0" noProof="0" dirty="0" smtClean="0"/>
                        <a:t> rapide des gestionnaires</a:t>
                      </a:r>
                      <a:endParaRPr lang="fr-FR" sz="2000" noProof="0" dirty="0" smtClean="0"/>
                    </a:p>
                    <a:p>
                      <a:endParaRPr lang="fr-FR" sz="2000" noProof="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smtClean="0"/>
                        <a:t>Temporalité</a:t>
                      </a:r>
                      <a:r>
                        <a:rPr lang="fr-FR" sz="2000" baseline="0" noProof="0" smtClean="0"/>
                        <a:t> potentiellement plus longue</a:t>
                      </a:r>
                      <a:endParaRPr lang="fr-FR" sz="2000" noProof="0" smtClean="0"/>
                    </a:p>
                    <a:p>
                      <a:r>
                        <a:rPr lang="fr-FR" sz="2000" noProof="0" smtClean="0"/>
                        <a:t>Plus grande flexibilité dans la GRH</a:t>
                      </a:r>
                    </a:p>
                    <a:p>
                      <a:pPr marL="0" marR="0" indent="0" algn="l" defTabSz="457200" rtl="0" eaLnBrk="1" fontAlgn="auto" latinLnBrk="0" hangingPunct="1">
                        <a:lnSpc>
                          <a:spcPct val="100000"/>
                        </a:lnSpc>
                        <a:spcBef>
                          <a:spcPts val="0"/>
                        </a:spcBef>
                        <a:spcAft>
                          <a:spcPts val="0"/>
                        </a:spcAft>
                        <a:buClrTx/>
                        <a:buSzTx/>
                        <a:buFontTx/>
                        <a:buNone/>
                        <a:tabLst/>
                        <a:defRPr/>
                      </a:pPr>
                      <a:r>
                        <a:rPr lang="fr-FR" sz="2000" noProof="0" smtClean="0"/>
                        <a:t>Stabilité</a:t>
                      </a:r>
                      <a:r>
                        <a:rPr lang="fr-FR" sz="2000" baseline="0" noProof="0" smtClean="0"/>
                        <a:t> des gestionnaires</a:t>
                      </a:r>
                      <a:endParaRPr lang="fr-FR" sz="2000" noProof="0" smtClean="0"/>
                    </a:p>
                    <a:p>
                      <a:endParaRPr lang="fr-FR" sz="2000" noProof="0"/>
                    </a:p>
                  </a:txBody>
                  <a:tcPr/>
                </a:tc>
              </a:tr>
              <a:tr h="370840">
                <a:tc>
                  <a:txBody>
                    <a:bodyPr/>
                    <a:lstStyle/>
                    <a:p>
                      <a:r>
                        <a:rPr lang="fr-FR" sz="2000" noProof="0" smtClean="0"/>
                        <a:t>Valeurs</a:t>
                      </a:r>
                      <a:endParaRPr lang="fr-FR" sz="2000" noProof="0"/>
                    </a:p>
                  </a:txBody>
                  <a:tcPr/>
                </a:tc>
                <a:tc>
                  <a:txBody>
                    <a:bodyPr/>
                    <a:lstStyle/>
                    <a:p>
                      <a:r>
                        <a:rPr lang="fr-FR" sz="2000" noProof="0" smtClean="0"/>
                        <a:t>Valeur centrale : équité</a:t>
                      </a:r>
                      <a:r>
                        <a:rPr lang="fr-FR" sz="2000" baseline="0" noProof="0" smtClean="0"/>
                        <a:t> entre les citoyens</a:t>
                      </a:r>
                      <a:endParaRPr lang="fr-FR" sz="2000" noProof="0"/>
                    </a:p>
                  </a:txBody>
                  <a:tcPr/>
                </a:tc>
                <a:tc>
                  <a:txBody>
                    <a:bodyPr/>
                    <a:lstStyle/>
                    <a:p>
                      <a:r>
                        <a:rPr lang="fr-FR" sz="2000" noProof="0" smtClean="0"/>
                        <a:t>Valeur centrale : efficience et compétitivité</a:t>
                      </a:r>
                      <a:endParaRPr lang="fr-FR" sz="2000" noProof="0"/>
                    </a:p>
                  </a:txBody>
                  <a:tcPr/>
                </a:tc>
              </a:tr>
              <a:tr h="370840">
                <a:tc>
                  <a:txBody>
                    <a:bodyPr/>
                    <a:lstStyle/>
                    <a:p>
                      <a:endParaRPr lang="fr-FR" sz="2000" noProof="0"/>
                    </a:p>
                  </a:txBody>
                  <a:tcPr/>
                </a:tc>
                <a:tc>
                  <a:txBody>
                    <a:bodyPr/>
                    <a:lstStyle/>
                    <a:p>
                      <a:r>
                        <a:rPr lang="fr-FR" sz="2000" noProof="0" smtClean="0"/>
                        <a:t>Transparence</a:t>
                      </a:r>
                      <a:r>
                        <a:rPr lang="fr-FR" sz="2000" baseline="0" noProof="0" smtClean="0"/>
                        <a:t> /surveillance populaire /imputabilité</a:t>
                      </a:r>
                      <a:endParaRPr lang="fr-FR" sz="2000" noProof="0"/>
                    </a:p>
                  </a:txBody>
                  <a:tcPr/>
                </a:tc>
                <a:tc>
                  <a:txBody>
                    <a:bodyPr/>
                    <a:lstStyle/>
                    <a:p>
                      <a:r>
                        <a:rPr lang="fr-FR" sz="2000" noProof="0" dirty="0" smtClean="0"/>
                        <a:t>Secret commercial</a:t>
                      </a:r>
                      <a:endParaRPr lang="fr-FR" sz="2000" noProof="0" dirty="0"/>
                    </a:p>
                  </a:txBody>
                  <a:tcPr/>
                </a:tc>
              </a:tr>
            </a:tbl>
          </a:graphicData>
        </a:graphic>
      </p:graphicFrame>
    </p:spTree>
    <p:extLst>
      <p:ext uri="{BB962C8B-B14F-4D97-AF65-F5344CB8AC3E}">
        <p14:creationId xmlns:p14="http://schemas.microsoft.com/office/powerpoint/2010/main" val="391456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en-CA"/>
          </a:p>
        </p:txBody>
      </p:sp>
      <p:sp>
        <p:nvSpPr>
          <p:cNvPr id="3" name="Espace réservé du contenu 2"/>
          <p:cNvSpPr>
            <a:spLocks noGrp="1"/>
          </p:cNvSpPr>
          <p:nvPr>
            <p:ph idx="1"/>
          </p:nvPr>
        </p:nvSpPr>
        <p:spPr/>
        <p:txBody>
          <a:bodyPr/>
          <a:lstStyle/>
          <a:p>
            <a:r>
              <a:rPr lang="fr-FR" b="1" dirty="0" smtClean="0">
                <a:latin typeface="Arial" charset="0"/>
              </a:rPr>
              <a:t>L’administration publique est entendue comme un ensemble d’activités, de personnes, de ressources et de connaissances, qui participent à la </a:t>
            </a:r>
            <a:r>
              <a:rPr lang="fr-FR" b="1" dirty="0" smtClean="0">
                <a:solidFill>
                  <a:schemeClr val="hlink"/>
                </a:solidFill>
                <a:latin typeface="Arial" charset="0"/>
              </a:rPr>
              <a:t>décision</a:t>
            </a:r>
            <a:r>
              <a:rPr lang="fr-FR" b="1" dirty="0" smtClean="0">
                <a:latin typeface="Arial" charset="0"/>
              </a:rPr>
              <a:t> politique (incluant l’émergence, la formulation et la mise en œuvre)</a:t>
            </a:r>
          </a:p>
          <a:p>
            <a:r>
              <a:rPr lang="fr-FR" b="1" dirty="0" smtClean="0">
                <a:solidFill>
                  <a:schemeClr val="bg2"/>
                </a:solidFill>
                <a:latin typeface="Arial" charset="0"/>
              </a:rPr>
              <a:t>Mettre en forme + Mettre en </a:t>
            </a:r>
            <a:r>
              <a:rPr lang="fr-FR" b="1" dirty="0" err="1" smtClean="0">
                <a:solidFill>
                  <a:schemeClr val="bg2"/>
                </a:solidFill>
                <a:latin typeface="Arial" charset="0"/>
              </a:rPr>
              <a:t>oeuvre</a:t>
            </a:r>
            <a:endParaRPr lang="en-CA" b="1" dirty="0" smtClean="0">
              <a:solidFill>
                <a:schemeClr val="bg2"/>
              </a:solidFill>
              <a:latin typeface="Arial" charset="0"/>
            </a:endParaRPr>
          </a:p>
          <a:p>
            <a:endParaRPr lang="en-CA" dirty="0"/>
          </a:p>
        </p:txBody>
      </p:sp>
    </p:spTree>
    <p:extLst>
      <p:ext uri="{BB962C8B-B14F-4D97-AF65-F5344CB8AC3E}">
        <p14:creationId xmlns:p14="http://schemas.microsoft.com/office/powerpoint/2010/main" val="41525664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body" idx="1"/>
          </p:nvPr>
        </p:nvSpPr>
        <p:spPr>
          <a:xfrm>
            <a:off x="457200" y="381000"/>
            <a:ext cx="8229600" cy="5745163"/>
          </a:xfrm>
        </p:spPr>
        <p:txBody>
          <a:bodyPr/>
          <a:lstStyle/>
          <a:p>
            <a:pPr eaLnBrk="1" hangingPunct="1"/>
            <a:r>
              <a:rPr lang="en-CA" i="1" dirty="0">
                <a:latin typeface="Arial" charset="0"/>
              </a:rPr>
              <a:t>Notion </a:t>
            </a:r>
            <a:r>
              <a:rPr lang="en-CA" i="1" dirty="0" smtClean="0">
                <a:latin typeface="Arial" charset="0"/>
              </a:rPr>
              <a:t>descriptive – </a:t>
            </a:r>
            <a:r>
              <a:rPr lang="en-CA" i="1" dirty="0" err="1" smtClean="0">
                <a:latin typeface="Arial" charset="0"/>
              </a:rPr>
              <a:t>dichotomie</a:t>
            </a:r>
            <a:r>
              <a:rPr lang="en-CA" i="1" dirty="0" smtClean="0">
                <a:latin typeface="Arial" charset="0"/>
              </a:rPr>
              <a:t> politico-administrative</a:t>
            </a:r>
          </a:p>
          <a:p>
            <a:pPr eaLnBrk="1" hangingPunct="1"/>
            <a:endParaRPr lang="en-CA" i="1" dirty="0">
              <a:latin typeface="Arial" charset="0"/>
            </a:endParaRPr>
          </a:p>
          <a:p>
            <a:pPr eaLnBrk="1" hangingPunct="1">
              <a:buFontTx/>
              <a:buNone/>
            </a:pPr>
            <a:r>
              <a:rPr lang="en-CA" dirty="0" err="1">
                <a:latin typeface="Arial" charset="0"/>
              </a:rPr>
              <a:t>Processus</a:t>
            </a:r>
            <a:r>
              <a:rPr lang="en-CA" dirty="0">
                <a:latin typeface="Arial" charset="0"/>
              </a:rPr>
              <a:t> </a:t>
            </a:r>
            <a:r>
              <a:rPr lang="en-CA" dirty="0" err="1">
                <a:latin typeface="Arial" charset="0"/>
              </a:rPr>
              <a:t>historique</a:t>
            </a:r>
            <a:r>
              <a:rPr lang="en-CA" dirty="0">
                <a:latin typeface="Arial" charset="0"/>
              </a:rPr>
              <a:t> de division du travail au </a:t>
            </a:r>
            <a:r>
              <a:rPr lang="en-CA" dirty="0" err="1">
                <a:latin typeface="Arial" charset="0"/>
              </a:rPr>
              <a:t>sein</a:t>
            </a:r>
            <a:r>
              <a:rPr lang="en-CA" dirty="0">
                <a:latin typeface="Arial" charset="0"/>
              </a:rPr>
              <a:t> de l</a:t>
            </a:r>
            <a:r>
              <a:rPr lang="ja-JP" altLang="en-CA" dirty="0">
                <a:latin typeface="Arial" charset="0"/>
              </a:rPr>
              <a:t>’</a:t>
            </a:r>
            <a:r>
              <a:rPr lang="en-CA" dirty="0" err="1">
                <a:latin typeface="Arial" charset="0"/>
              </a:rPr>
              <a:t>appareil</a:t>
            </a:r>
            <a:r>
              <a:rPr lang="en-CA" dirty="0">
                <a:latin typeface="Arial" charset="0"/>
              </a:rPr>
              <a:t> d</a:t>
            </a:r>
            <a:r>
              <a:rPr lang="ja-JP" altLang="en-CA" dirty="0">
                <a:latin typeface="Arial" charset="0"/>
              </a:rPr>
              <a:t>’</a:t>
            </a:r>
            <a:r>
              <a:rPr lang="en-CA" dirty="0" err="1">
                <a:latin typeface="Arial" charset="0"/>
              </a:rPr>
              <a:t>état</a:t>
            </a:r>
            <a:endParaRPr lang="en-CA" dirty="0">
              <a:latin typeface="Arial" charset="0"/>
            </a:endParaRPr>
          </a:p>
          <a:p>
            <a:pPr eaLnBrk="1" hangingPunct="1">
              <a:buFontTx/>
              <a:buChar char="-"/>
            </a:pPr>
            <a:r>
              <a:rPr lang="en-CA" dirty="0" err="1">
                <a:latin typeface="Arial" charset="0"/>
              </a:rPr>
              <a:t>Fonction</a:t>
            </a:r>
            <a:r>
              <a:rPr lang="en-CA" dirty="0">
                <a:latin typeface="Arial" charset="0"/>
              </a:rPr>
              <a:t> </a:t>
            </a:r>
            <a:r>
              <a:rPr lang="en-CA" dirty="0" err="1">
                <a:latin typeface="Arial" charset="0"/>
              </a:rPr>
              <a:t>politique</a:t>
            </a:r>
            <a:r>
              <a:rPr lang="en-CA" dirty="0">
                <a:latin typeface="Arial" charset="0"/>
              </a:rPr>
              <a:t> : </a:t>
            </a:r>
            <a:r>
              <a:rPr lang="en-CA" dirty="0" err="1">
                <a:latin typeface="Arial" charset="0"/>
              </a:rPr>
              <a:t>décision</a:t>
            </a:r>
            <a:r>
              <a:rPr lang="en-CA" dirty="0">
                <a:latin typeface="Arial" charset="0"/>
              </a:rPr>
              <a:t> et </a:t>
            </a:r>
            <a:r>
              <a:rPr lang="en-CA" dirty="0" err="1">
                <a:latin typeface="Arial" charset="0"/>
              </a:rPr>
              <a:t>légitimité</a:t>
            </a:r>
            <a:r>
              <a:rPr lang="en-CA" dirty="0">
                <a:latin typeface="Arial" charset="0"/>
              </a:rPr>
              <a:t> </a:t>
            </a:r>
            <a:r>
              <a:rPr lang="en-CA" dirty="0" err="1">
                <a:latin typeface="Arial" charset="0"/>
              </a:rPr>
              <a:t>démocratique</a:t>
            </a:r>
            <a:endParaRPr lang="en-CA" dirty="0">
              <a:latin typeface="Arial" charset="0"/>
            </a:endParaRPr>
          </a:p>
          <a:p>
            <a:pPr eaLnBrk="1" hangingPunct="1">
              <a:buFontTx/>
              <a:buChar char="-"/>
            </a:pPr>
            <a:r>
              <a:rPr lang="en-CA" dirty="0" err="1">
                <a:latin typeface="Arial" charset="0"/>
              </a:rPr>
              <a:t>Fonction</a:t>
            </a:r>
            <a:r>
              <a:rPr lang="en-CA" dirty="0">
                <a:latin typeface="Arial" charset="0"/>
              </a:rPr>
              <a:t> administrative : </a:t>
            </a:r>
            <a:r>
              <a:rPr lang="en-CA" dirty="0" err="1">
                <a:latin typeface="Arial" charset="0"/>
              </a:rPr>
              <a:t>mise</a:t>
            </a:r>
            <a:r>
              <a:rPr lang="en-CA" dirty="0">
                <a:latin typeface="Arial" charset="0"/>
              </a:rPr>
              <a:t> en </a:t>
            </a:r>
            <a:r>
              <a:rPr lang="en-CA" dirty="0" smtClean="0">
                <a:latin typeface="Arial" charset="0"/>
              </a:rPr>
              <a:t>oeuvre des </a:t>
            </a:r>
            <a:r>
              <a:rPr lang="en-CA" dirty="0" err="1" smtClean="0">
                <a:latin typeface="Arial" charset="0"/>
              </a:rPr>
              <a:t>décisions</a:t>
            </a:r>
            <a:r>
              <a:rPr lang="en-CA" dirty="0" smtClean="0">
                <a:latin typeface="Arial" charset="0"/>
              </a:rPr>
              <a:t> </a:t>
            </a:r>
            <a:r>
              <a:rPr lang="en-CA" dirty="0" err="1" smtClean="0">
                <a:latin typeface="Arial" charset="0"/>
              </a:rPr>
              <a:t>politiques</a:t>
            </a:r>
            <a:r>
              <a:rPr lang="en-CA" dirty="0" smtClean="0">
                <a:latin typeface="Arial" charset="0"/>
              </a:rPr>
              <a:t> </a:t>
            </a:r>
            <a:r>
              <a:rPr lang="en-CA" dirty="0">
                <a:latin typeface="Arial" charset="0"/>
              </a:rPr>
              <a:t>et </a:t>
            </a:r>
            <a:r>
              <a:rPr lang="en-CA" dirty="0" err="1">
                <a:latin typeface="Arial" charset="0"/>
              </a:rPr>
              <a:t>légitimité</a:t>
            </a:r>
            <a:r>
              <a:rPr lang="en-CA" dirty="0">
                <a:latin typeface="Arial" charset="0"/>
              </a:rPr>
              <a:t> technique (</a:t>
            </a:r>
            <a:r>
              <a:rPr lang="en-CA" dirty="0" err="1">
                <a:latin typeface="Arial" charset="0"/>
              </a:rPr>
              <a:t>compétence</a:t>
            </a:r>
            <a:r>
              <a:rPr lang="en-CA" dirty="0">
                <a:latin typeface="Arial" charset="0"/>
              </a:rPr>
              <a:t>)</a:t>
            </a:r>
          </a:p>
          <a:p>
            <a:pPr eaLnBrk="1" hangingPunct="1">
              <a:buFontTx/>
              <a:buNone/>
            </a:pPr>
            <a:endParaRPr lang="en-CA" dirty="0">
              <a:latin typeface="Arial" charset="0"/>
            </a:endParaRPr>
          </a:p>
        </p:txBody>
      </p:sp>
    </p:spTree>
    <p:extLst>
      <p:ext uri="{BB962C8B-B14F-4D97-AF65-F5344CB8AC3E}">
        <p14:creationId xmlns:p14="http://schemas.microsoft.com/office/powerpoint/2010/main" val="3518555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en-CA" i="1" dirty="0" err="1">
                <a:latin typeface="Arial" charset="0"/>
              </a:rPr>
              <a:t>D</a:t>
            </a:r>
            <a:r>
              <a:rPr lang="en-CA" i="1" dirty="0" err="1" smtClean="0">
                <a:latin typeface="Arial" charset="0"/>
              </a:rPr>
              <a:t>ichotomie</a:t>
            </a:r>
            <a:r>
              <a:rPr lang="en-CA" i="1" dirty="0" smtClean="0">
                <a:latin typeface="Arial" charset="0"/>
              </a:rPr>
              <a:t> politico-administrative</a:t>
            </a:r>
            <a:br>
              <a:rPr lang="en-CA" i="1" dirty="0" smtClean="0">
                <a:latin typeface="Arial" charset="0"/>
              </a:rPr>
            </a:br>
            <a:endParaRPr lang="en-CA" dirty="0"/>
          </a:p>
        </p:txBody>
      </p:sp>
      <p:graphicFrame>
        <p:nvGraphicFramePr>
          <p:cNvPr id="4" name="Espace réservé du contenu 3"/>
          <p:cNvGraphicFramePr>
            <a:graphicFrameLocks noGrp="1"/>
          </p:cNvGraphicFramePr>
          <p:nvPr>
            <p:ph idx="1"/>
            <p:extLst>
              <p:ext uri="{D42A27DB-BD31-4B8C-83A1-F6EECF244321}">
                <p14:modId xmlns:p14="http://schemas.microsoft.com/office/powerpoint/2010/main" val="1035300663"/>
              </p:ext>
            </p:extLst>
          </p:nvPr>
        </p:nvGraphicFramePr>
        <p:xfrm>
          <a:off x="457200" y="1141512"/>
          <a:ext cx="8504848" cy="5560005"/>
        </p:xfrm>
        <a:graphic>
          <a:graphicData uri="http://schemas.openxmlformats.org/drawingml/2006/table">
            <a:tbl>
              <a:tblPr firstRow="1" bandRow="1">
                <a:tableStyleId>{5C22544A-7EE6-4342-B048-85BDC9FD1C3A}</a:tableStyleId>
              </a:tblPr>
              <a:tblGrid>
                <a:gridCol w="1695476"/>
                <a:gridCol w="3318318"/>
                <a:gridCol w="3491054"/>
              </a:tblGrid>
              <a:tr h="910833">
                <a:tc>
                  <a:txBody>
                    <a:bodyPr/>
                    <a:lstStyle/>
                    <a:p>
                      <a:endParaRPr lang="en-CA" sz="2000" dirty="0"/>
                    </a:p>
                  </a:txBody>
                  <a:tcPr/>
                </a:tc>
                <a:tc>
                  <a:txBody>
                    <a:bodyPr/>
                    <a:lstStyle/>
                    <a:p>
                      <a:r>
                        <a:rPr lang="en-CA" sz="2000" dirty="0" err="1" smtClean="0"/>
                        <a:t>Politique</a:t>
                      </a:r>
                      <a:endParaRPr lang="en-CA" sz="2000" dirty="0"/>
                    </a:p>
                  </a:txBody>
                  <a:tcPr/>
                </a:tc>
                <a:tc>
                  <a:txBody>
                    <a:bodyPr/>
                    <a:lstStyle/>
                    <a:p>
                      <a:r>
                        <a:rPr lang="en-CA" sz="2000" dirty="0" smtClean="0"/>
                        <a:t>Administration</a:t>
                      </a:r>
                      <a:endParaRPr lang="en-CA" sz="2000" dirty="0"/>
                    </a:p>
                  </a:txBody>
                  <a:tcPr/>
                </a:tc>
              </a:tr>
              <a:tr h="910833">
                <a:tc>
                  <a:txBody>
                    <a:bodyPr/>
                    <a:lstStyle/>
                    <a:p>
                      <a:r>
                        <a:rPr lang="en-CA" sz="2000" dirty="0" smtClean="0"/>
                        <a:t>But</a:t>
                      </a:r>
                      <a:endParaRPr lang="en-CA" sz="2000" dirty="0"/>
                    </a:p>
                  </a:txBody>
                  <a:tcPr/>
                </a:tc>
                <a:tc>
                  <a:txBody>
                    <a:bodyPr/>
                    <a:lstStyle/>
                    <a:p>
                      <a:r>
                        <a:rPr lang="en-CA" sz="2000" dirty="0" err="1" smtClean="0"/>
                        <a:t>Qu’est-ce</a:t>
                      </a:r>
                      <a:r>
                        <a:rPr lang="en-CA" sz="2000" dirty="0" smtClean="0"/>
                        <a:t> qui </a:t>
                      </a:r>
                      <a:r>
                        <a:rPr lang="en-CA" sz="2000" dirty="0" err="1" smtClean="0"/>
                        <a:t>devrait</a:t>
                      </a:r>
                      <a:r>
                        <a:rPr lang="en-CA" sz="2000" dirty="0" smtClean="0"/>
                        <a:t> </a:t>
                      </a:r>
                      <a:r>
                        <a:rPr lang="en-CA" sz="2000" dirty="0" err="1" smtClean="0"/>
                        <a:t>être</a:t>
                      </a:r>
                      <a:r>
                        <a:rPr lang="en-CA" sz="2000" dirty="0" smtClean="0"/>
                        <a:t> fait ?</a:t>
                      </a:r>
                      <a:endParaRPr lang="en-CA" sz="2000" dirty="0"/>
                    </a:p>
                  </a:txBody>
                  <a:tcPr/>
                </a:tc>
                <a:tc>
                  <a:txBody>
                    <a:bodyPr/>
                    <a:lstStyle/>
                    <a:p>
                      <a:r>
                        <a:rPr lang="en-CA" sz="2000" dirty="0" smtClean="0"/>
                        <a:t>Comment le faire</a:t>
                      </a:r>
                      <a:r>
                        <a:rPr lang="en-CA" sz="2000" baseline="0" dirty="0" smtClean="0"/>
                        <a:t> ?</a:t>
                      </a:r>
                      <a:endParaRPr lang="en-CA" sz="2000" dirty="0"/>
                    </a:p>
                  </a:txBody>
                  <a:tcPr/>
                </a:tc>
              </a:tr>
              <a:tr h="910833">
                <a:tc>
                  <a:txBody>
                    <a:bodyPr/>
                    <a:lstStyle/>
                    <a:p>
                      <a:r>
                        <a:rPr lang="en-CA" sz="2000" dirty="0" smtClean="0"/>
                        <a:t>Moment</a:t>
                      </a:r>
                      <a:endParaRPr lang="en-CA" sz="2000" dirty="0"/>
                    </a:p>
                  </a:txBody>
                  <a:tcPr/>
                </a:tc>
                <a:tc>
                  <a:txBody>
                    <a:bodyPr/>
                    <a:lstStyle/>
                    <a:p>
                      <a:r>
                        <a:rPr lang="en-CA" sz="2000" dirty="0" err="1" smtClean="0"/>
                        <a:t>décision</a:t>
                      </a:r>
                      <a:endParaRPr lang="en-CA" sz="2000" dirty="0"/>
                    </a:p>
                  </a:txBody>
                  <a:tcPr/>
                </a:tc>
                <a:tc>
                  <a:txBody>
                    <a:bodyPr/>
                    <a:lstStyle/>
                    <a:p>
                      <a:r>
                        <a:rPr lang="en-CA" sz="2000" dirty="0" err="1" smtClean="0"/>
                        <a:t>Mise</a:t>
                      </a:r>
                      <a:r>
                        <a:rPr lang="en-CA" sz="2000" dirty="0" smtClean="0"/>
                        <a:t> en oeuvre</a:t>
                      </a:r>
                      <a:endParaRPr lang="en-CA" sz="2000" dirty="0"/>
                    </a:p>
                  </a:txBody>
                  <a:tcPr/>
                </a:tc>
              </a:tr>
              <a:tr h="910833">
                <a:tc>
                  <a:txBody>
                    <a:bodyPr/>
                    <a:lstStyle/>
                    <a:p>
                      <a:r>
                        <a:rPr lang="en-CA" sz="2000" dirty="0" err="1" smtClean="0"/>
                        <a:t>Valeurs</a:t>
                      </a:r>
                      <a:endParaRPr lang="en-CA" sz="2000" dirty="0"/>
                    </a:p>
                  </a:txBody>
                  <a:tcPr/>
                </a:tc>
                <a:tc>
                  <a:txBody>
                    <a:bodyPr/>
                    <a:lstStyle/>
                    <a:p>
                      <a:r>
                        <a:rPr lang="en-CA" sz="2000" dirty="0" err="1" smtClean="0"/>
                        <a:t>Valeurs</a:t>
                      </a:r>
                      <a:r>
                        <a:rPr lang="en-CA" sz="2000" dirty="0" smtClean="0"/>
                        <a:t> </a:t>
                      </a:r>
                      <a:r>
                        <a:rPr lang="en-CA" sz="2000" dirty="0" err="1" smtClean="0"/>
                        <a:t>politiques</a:t>
                      </a:r>
                      <a:endParaRPr lang="en-CA" sz="2000" dirty="0"/>
                    </a:p>
                  </a:txBody>
                  <a:tcPr/>
                </a:tc>
                <a:tc>
                  <a:txBody>
                    <a:bodyPr/>
                    <a:lstStyle/>
                    <a:p>
                      <a:r>
                        <a:rPr lang="en-CA" sz="2000" dirty="0" err="1" smtClean="0"/>
                        <a:t>Neutralité</a:t>
                      </a:r>
                      <a:r>
                        <a:rPr lang="en-CA" sz="2000" baseline="0" dirty="0" smtClean="0"/>
                        <a:t> et </a:t>
                      </a:r>
                      <a:r>
                        <a:rPr lang="en-CA" sz="2000" baseline="0" dirty="0" err="1" smtClean="0"/>
                        <a:t>efficacité</a:t>
                      </a:r>
                      <a:endParaRPr lang="en-CA" sz="2000" dirty="0"/>
                    </a:p>
                  </a:txBody>
                  <a:tcPr/>
                </a:tc>
              </a:tr>
              <a:tr h="910833">
                <a:tc>
                  <a:txBody>
                    <a:bodyPr/>
                    <a:lstStyle/>
                    <a:p>
                      <a:r>
                        <a:rPr lang="en-CA" sz="2000" dirty="0" err="1" smtClean="0"/>
                        <a:t>Légitimité</a:t>
                      </a:r>
                      <a:endParaRPr lang="en-CA" sz="2000" dirty="0"/>
                    </a:p>
                  </a:txBody>
                  <a:tcPr/>
                </a:tc>
                <a:tc>
                  <a:txBody>
                    <a:bodyPr/>
                    <a:lstStyle/>
                    <a:p>
                      <a:r>
                        <a:rPr lang="en-CA" sz="2000" dirty="0" err="1" smtClean="0"/>
                        <a:t>Démocratique</a:t>
                      </a:r>
                      <a:r>
                        <a:rPr lang="en-CA" sz="2000" dirty="0" smtClean="0"/>
                        <a:t> et </a:t>
                      </a:r>
                      <a:r>
                        <a:rPr lang="en-CA" sz="2000" dirty="0" err="1" smtClean="0"/>
                        <a:t>partisane</a:t>
                      </a:r>
                      <a:endParaRPr lang="en-CA" sz="2000" dirty="0"/>
                    </a:p>
                  </a:txBody>
                  <a:tcPr/>
                </a:tc>
                <a:tc>
                  <a:txBody>
                    <a:bodyPr/>
                    <a:lstStyle/>
                    <a:p>
                      <a:r>
                        <a:rPr lang="en-CA" sz="2000" dirty="0" err="1" smtClean="0"/>
                        <a:t>Mérite</a:t>
                      </a:r>
                      <a:endParaRPr lang="en-CA" sz="2000" dirty="0"/>
                    </a:p>
                  </a:txBody>
                  <a:tcPr/>
                </a:tc>
              </a:tr>
              <a:tr h="910833">
                <a:tc>
                  <a:txBody>
                    <a:bodyPr/>
                    <a:lstStyle/>
                    <a:p>
                      <a:r>
                        <a:rPr lang="en-CA" sz="2000" dirty="0" smtClean="0"/>
                        <a:t>discipline</a:t>
                      </a:r>
                      <a:endParaRPr lang="en-CA" sz="2000" dirty="0"/>
                    </a:p>
                  </a:txBody>
                  <a:tcPr/>
                </a:tc>
                <a:tc>
                  <a:txBody>
                    <a:bodyPr/>
                    <a:lstStyle/>
                    <a:p>
                      <a:r>
                        <a:rPr lang="en-CA" sz="2000" dirty="0" smtClean="0"/>
                        <a:t>Science </a:t>
                      </a:r>
                      <a:r>
                        <a:rPr lang="en-CA" sz="2000" dirty="0" err="1" smtClean="0"/>
                        <a:t>politique</a:t>
                      </a:r>
                      <a:r>
                        <a:rPr lang="en-CA" sz="2000" dirty="0" smtClean="0"/>
                        <a:t> (</a:t>
                      </a:r>
                      <a:r>
                        <a:rPr lang="en-CA" sz="2000" dirty="0" err="1" smtClean="0"/>
                        <a:t>enjeux</a:t>
                      </a:r>
                      <a:r>
                        <a:rPr lang="en-CA" sz="2000" dirty="0" smtClean="0"/>
                        <a:t> de </a:t>
                      </a:r>
                      <a:r>
                        <a:rPr lang="en-CA" sz="2000" dirty="0" err="1" smtClean="0"/>
                        <a:t>pouvoir</a:t>
                      </a:r>
                      <a:r>
                        <a:rPr lang="en-CA" sz="2000" dirty="0" smtClean="0"/>
                        <a:t>)</a:t>
                      </a:r>
                      <a:endParaRPr lang="en-CA" sz="2000" dirty="0"/>
                    </a:p>
                  </a:txBody>
                  <a:tcPr/>
                </a:tc>
                <a:tc>
                  <a:txBody>
                    <a:bodyPr/>
                    <a:lstStyle/>
                    <a:p>
                      <a:r>
                        <a:rPr lang="en-CA" sz="2000" dirty="0" smtClean="0"/>
                        <a:t>Administration</a:t>
                      </a:r>
                      <a:r>
                        <a:rPr lang="en-CA" sz="2000" baseline="0" dirty="0" smtClean="0"/>
                        <a:t> </a:t>
                      </a:r>
                      <a:r>
                        <a:rPr lang="en-CA" sz="2000" baseline="0" dirty="0" err="1" smtClean="0"/>
                        <a:t>publique</a:t>
                      </a:r>
                      <a:r>
                        <a:rPr lang="en-CA" sz="2000" baseline="0" dirty="0" smtClean="0"/>
                        <a:t> (science administrative –</a:t>
                      </a:r>
                      <a:r>
                        <a:rPr lang="en-CA" sz="2000" baseline="0" dirty="0" err="1" smtClean="0"/>
                        <a:t>enjeux</a:t>
                      </a:r>
                      <a:r>
                        <a:rPr lang="en-CA" sz="2000" baseline="0" dirty="0" smtClean="0"/>
                        <a:t> de </a:t>
                      </a:r>
                      <a:r>
                        <a:rPr lang="en-CA" sz="2000" baseline="0" dirty="0" err="1" smtClean="0"/>
                        <a:t>gestion</a:t>
                      </a:r>
                      <a:r>
                        <a:rPr lang="en-CA" sz="2000" baseline="0" dirty="0" smtClean="0"/>
                        <a:t> et </a:t>
                      </a:r>
                      <a:r>
                        <a:rPr lang="en-CA" sz="2000" baseline="0" dirty="0" err="1" smtClean="0"/>
                        <a:t>d’organisation</a:t>
                      </a:r>
                      <a:r>
                        <a:rPr lang="en-CA" sz="2000" baseline="0" dirty="0" smtClean="0"/>
                        <a:t>)</a:t>
                      </a:r>
                      <a:endParaRPr lang="en-CA" sz="2000" dirty="0"/>
                    </a:p>
                  </a:txBody>
                  <a:tcPr/>
                </a:tc>
              </a:tr>
            </a:tbl>
          </a:graphicData>
        </a:graphic>
      </p:graphicFrame>
      <p:sp>
        <p:nvSpPr>
          <p:cNvPr id="5" name="Double flèche horizontale 4"/>
          <p:cNvSpPr/>
          <p:nvPr/>
        </p:nvSpPr>
        <p:spPr>
          <a:xfrm>
            <a:off x="4704429" y="2411448"/>
            <a:ext cx="1198746"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6" name="Double flèche horizontale 5"/>
          <p:cNvSpPr/>
          <p:nvPr/>
        </p:nvSpPr>
        <p:spPr>
          <a:xfrm>
            <a:off x="4695085" y="5217868"/>
            <a:ext cx="1198746"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7" name="Double flèche horizontale 6"/>
          <p:cNvSpPr/>
          <p:nvPr/>
        </p:nvSpPr>
        <p:spPr>
          <a:xfrm rot="1873306">
            <a:off x="3656418" y="2987080"/>
            <a:ext cx="2318502"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8" name="Double flèche horizontale 7"/>
          <p:cNvSpPr/>
          <p:nvPr/>
        </p:nvSpPr>
        <p:spPr>
          <a:xfrm>
            <a:off x="4695085" y="3205950"/>
            <a:ext cx="1198746"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9" name="Double flèche horizontale 8"/>
          <p:cNvSpPr/>
          <p:nvPr/>
        </p:nvSpPr>
        <p:spPr>
          <a:xfrm>
            <a:off x="4704429" y="4243023"/>
            <a:ext cx="1198746"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
        <p:nvSpPr>
          <p:cNvPr id="10" name="Double flèche horizontale 9"/>
          <p:cNvSpPr/>
          <p:nvPr/>
        </p:nvSpPr>
        <p:spPr>
          <a:xfrm>
            <a:off x="4847485" y="6055176"/>
            <a:ext cx="1198746" cy="370992"/>
          </a:xfrm>
          <a:prstGeom prst="lef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22555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r>
              <a:rPr lang="en-CA" dirty="0" smtClean="0"/>
              <a:t>L’AP </a:t>
            </a:r>
            <a:r>
              <a:rPr lang="en-CA" dirty="0" err="1" smtClean="0"/>
              <a:t>canadienne</a:t>
            </a:r>
            <a:r>
              <a:rPr lang="en-CA" dirty="0" smtClean="0"/>
              <a:t> </a:t>
            </a:r>
            <a:r>
              <a:rPr lang="en-CA" dirty="0" err="1" smtClean="0"/>
              <a:t>relativement</a:t>
            </a:r>
            <a:r>
              <a:rPr lang="en-CA" dirty="0" smtClean="0"/>
              <a:t> </a:t>
            </a:r>
            <a:r>
              <a:rPr lang="en-CA" dirty="0" err="1" smtClean="0"/>
              <a:t>récente</a:t>
            </a:r>
            <a:endParaRPr lang="en-CA" dirty="0" smtClean="0"/>
          </a:p>
          <a:p>
            <a:r>
              <a:rPr lang="en-CA" dirty="0" err="1" smtClean="0"/>
              <a:t>Influencée</a:t>
            </a:r>
            <a:r>
              <a:rPr lang="en-CA" dirty="0" smtClean="0"/>
              <a:t> par </a:t>
            </a:r>
            <a:r>
              <a:rPr lang="en-CA" dirty="0" err="1" smtClean="0"/>
              <a:t>d’autres</a:t>
            </a:r>
            <a:r>
              <a:rPr lang="en-CA" dirty="0" smtClean="0"/>
              <a:t> </a:t>
            </a:r>
            <a:r>
              <a:rPr lang="en-CA" dirty="0" err="1" smtClean="0"/>
              <a:t>modèles</a:t>
            </a:r>
            <a:r>
              <a:rPr lang="en-CA" dirty="0" smtClean="0"/>
              <a:t> </a:t>
            </a:r>
            <a:r>
              <a:rPr lang="en-CA" dirty="0" err="1" smtClean="0"/>
              <a:t>pratiques</a:t>
            </a:r>
            <a:r>
              <a:rPr lang="en-CA" dirty="0" smtClean="0"/>
              <a:t> et </a:t>
            </a:r>
            <a:r>
              <a:rPr lang="en-CA" dirty="0" err="1" smtClean="0"/>
              <a:t>théoriques</a:t>
            </a:r>
            <a:r>
              <a:rPr lang="en-CA" dirty="0" smtClean="0"/>
              <a:t> (France, GB, ÉU)</a:t>
            </a:r>
          </a:p>
          <a:p>
            <a:endParaRPr lang="en-CA" dirty="0"/>
          </a:p>
          <a:p>
            <a:r>
              <a:rPr lang="en-CA" dirty="0" smtClean="0"/>
              <a:t>En lien avec la construction de </a:t>
            </a:r>
            <a:r>
              <a:rPr lang="en-CA" dirty="0" err="1" smtClean="0"/>
              <a:t>l’État</a:t>
            </a:r>
            <a:r>
              <a:rPr lang="en-CA" dirty="0" smtClean="0"/>
              <a:t> </a:t>
            </a:r>
            <a:r>
              <a:rPr lang="en-CA" dirty="0" err="1" smtClean="0"/>
              <a:t>moderne</a:t>
            </a:r>
            <a:r>
              <a:rPr lang="en-CA" dirty="0" smtClean="0"/>
              <a:t> en occident (</a:t>
            </a:r>
            <a:r>
              <a:rPr lang="en-CA" dirty="0" err="1" smtClean="0"/>
              <a:t>armée</a:t>
            </a:r>
            <a:r>
              <a:rPr lang="en-CA" dirty="0"/>
              <a:t> </a:t>
            </a:r>
            <a:r>
              <a:rPr lang="en-CA" dirty="0" smtClean="0"/>
              <a:t>+ </a:t>
            </a:r>
            <a:r>
              <a:rPr lang="en-CA" dirty="0" err="1" smtClean="0"/>
              <a:t>fonction</a:t>
            </a:r>
            <a:r>
              <a:rPr lang="en-CA" dirty="0" smtClean="0"/>
              <a:t> </a:t>
            </a:r>
            <a:r>
              <a:rPr lang="en-CA" dirty="0" err="1" smtClean="0"/>
              <a:t>publique</a:t>
            </a:r>
            <a:r>
              <a:rPr lang="en-CA" dirty="0" smtClean="0"/>
              <a:t> </a:t>
            </a:r>
            <a:r>
              <a:rPr lang="en-CA" dirty="0" err="1" smtClean="0"/>
              <a:t>centralisée</a:t>
            </a:r>
            <a:r>
              <a:rPr lang="en-CA" dirty="0" smtClean="0"/>
              <a:t>)</a:t>
            </a:r>
            <a:endParaRPr lang="en-CA" dirty="0"/>
          </a:p>
        </p:txBody>
      </p:sp>
      <p:sp>
        <p:nvSpPr>
          <p:cNvPr id="4" name="Rectangle 2"/>
          <p:cNvSpPr>
            <a:spLocks noGrp="1" noChangeArrowheads="1"/>
          </p:cNvSpPr>
          <p:nvPr>
            <p:ph type="title"/>
          </p:nvPr>
        </p:nvSpPr>
        <p:spPr/>
        <p:txBody>
          <a:bodyPr/>
          <a:lstStyle/>
          <a:p>
            <a:pPr eaLnBrk="1" hangingPunct="1"/>
            <a:r>
              <a:rPr lang="fr-FR" dirty="0">
                <a:latin typeface="Arial" charset="0"/>
              </a:rPr>
              <a:t>2. Perspective historique</a:t>
            </a:r>
            <a:endParaRPr lang="en-CA" dirty="0">
              <a:latin typeface="Arial" charset="0"/>
            </a:endParaRPr>
          </a:p>
        </p:txBody>
      </p:sp>
    </p:spTree>
    <p:extLst>
      <p:ext uri="{BB962C8B-B14F-4D97-AF65-F5344CB8AC3E}">
        <p14:creationId xmlns:p14="http://schemas.microsoft.com/office/powerpoint/2010/main" val="2728364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fr-FR" dirty="0">
                <a:latin typeface="Arial" charset="0"/>
              </a:rPr>
              <a:t>2. Perspective historique</a:t>
            </a:r>
            <a:endParaRPr lang="en-CA" dirty="0">
              <a:latin typeface="Arial" charset="0"/>
            </a:endParaRPr>
          </a:p>
        </p:txBody>
      </p:sp>
      <p:sp>
        <p:nvSpPr>
          <p:cNvPr id="21507" name="Rectangle 3"/>
          <p:cNvSpPr>
            <a:spLocks noGrp="1" noChangeArrowheads="1"/>
          </p:cNvSpPr>
          <p:nvPr>
            <p:ph type="body" idx="1"/>
          </p:nvPr>
        </p:nvSpPr>
        <p:spPr/>
        <p:txBody>
          <a:bodyPr/>
          <a:lstStyle/>
          <a:p>
            <a:pPr eaLnBrk="1" hangingPunct="1">
              <a:buFontTx/>
              <a:buNone/>
            </a:pPr>
            <a:r>
              <a:rPr lang="fr-FR" sz="2000" dirty="0" err="1">
                <a:latin typeface="Arial" charset="0"/>
              </a:rPr>
              <a:t>A.Roberts</a:t>
            </a:r>
            <a:r>
              <a:rPr lang="fr-FR" sz="2000" dirty="0">
                <a:latin typeface="Arial" charset="0"/>
              </a:rPr>
              <a:t> in </a:t>
            </a:r>
            <a:r>
              <a:rPr lang="fr-FR" sz="2000" dirty="0" err="1">
                <a:latin typeface="Arial" charset="0"/>
              </a:rPr>
              <a:t>Dunn’s</a:t>
            </a:r>
            <a:r>
              <a:rPr lang="fr-FR" sz="2000" dirty="0">
                <a:latin typeface="Arial" charset="0"/>
              </a:rPr>
              <a:t>, </a:t>
            </a:r>
            <a:r>
              <a:rPr lang="fr-FR" sz="2000" i="1" dirty="0" err="1">
                <a:latin typeface="Arial" charset="0"/>
              </a:rPr>
              <a:t>Handbook</a:t>
            </a:r>
            <a:r>
              <a:rPr lang="fr-FR" sz="2000" i="1" dirty="0">
                <a:latin typeface="Arial" charset="0"/>
              </a:rPr>
              <a:t> of Canadian Public administration</a:t>
            </a:r>
            <a:r>
              <a:rPr lang="en-US" dirty="0">
                <a:latin typeface="Arial" charset="0"/>
              </a:rPr>
              <a:t> </a:t>
            </a:r>
          </a:p>
          <a:p>
            <a:pPr eaLnBrk="1" hangingPunct="1">
              <a:buFontTx/>
              <a:buChar char="-"/>
            </a:pPr>
            <a:r>
              <a:rPr lang="en-US" dirty="0" err="1">
                <a:latin typeface="Arial" charset="0"/>
              </a:rPr>
              <a:t>l’AP</a:t>
            </a:r>
            <a:r>
              <a:rPr lang="en-US" dirty="0">
                <a:latin typeface="Arial" charset="0"/>
              </a:rPr>
              <a:t> ne se </a:t>
            </a:r>
            <a:r>
              <a:rPr lang="en-US" dirty="0" err="1">
                <a:latin typeface="Arial" charset="0"/>
              </a:rPr>
              <a:t>développe</a:t>
            </a:r>
            <a:r>
              <a:rPr lang="en-US" dirty="0">
                <a:latin typeface="Arial" charset="0"/>
              </a:rPr>
              <a:t> pas de </a:t>
            </a:r>
            <a:r>
              <a:rPr lang="en-US" dirty="0" err="1">
                <a:latin typeface="Arial" charset="0"/>
              </a:rPr>
              <a:t>façon</a:t>
            </a:r>
            <a:r>
              <a:rPr lang="en-US" dirty="0">
                <a:latin typeface="Arial" charset="0"/>
              </a:rPr>
              <a:t> continue</a:t>
            </a:r>
          </a:p>
          <a:p>
            <a:pPr eaLnBrk="1" hangingPunct="1">
              <a:buFontTx/>
              <a:buChar char="-"/>
            </a:pPr>
            <a:r>
              <a:rPr lang="en-CA" dirty="0" err="1">
                <a:latin typeface="Arial" charset="0"/>
              </a:rPr>
              <a:t>Selon</a:t>
            </a:r>
            <a:r>
              <a:rPr lang="en-CA" dirty="0">
                <a:latin typeface="Arial" charset="0"/>
              </a:rPr>
              <a:t> les champs de l</a:t>
            </a:r>
            <a:r>
              <a:rPr lang="ja-JP" altLang="en-CA" dirty="0">
                <a:latin typeface="Arial" charset="0"/>
              </a:rPr>
              <a:t>’</a:t>
            </a:r>
            <a:r>
              <a:rPr lang="en-CA" dirty="0">
                <a:latin typeface="Arial" charset="0"/>
              </a:rPr>
              <a:t>AP, les </a:t>
            </a:r>
            <a:r>
              <a:rPr lang="en-CA" dirty="0" err="1">
                <a:latin typeface="Arial" charset="0"/>
              </a:rPr>
              <a:t>développements</a:t>
            </a:r>
            <a:r>
              <a:rPr lang="en-CA" dirty="0">
                <a:latin typeface="Arial" charset="0"/>
              </a:rPr>
              <a:t> </a:t>
            </a:r>
            <a:r>
              <a:rPr lang="en-CA" dirty="0" smtClean="0">
                <a:latin typeface="Arial" charset="0"/>
              </a:rPr>
              <a:t>n</a:t>
            </a:r>
            <a:r>
              <a:rPr lang="fr-CA" dirty="0" smtClean="0">
                <a:latin typeface="Arial" charset="0"/>
              </a:rPr>
              <a:t>’</a:t>
            </a:r>
            <a:r>
              <a:rPr lang="en-CA" dirty="0" err="1" smtClean="0">
                <a:latin typeface="Arial" charset="0"/>
              </a:rPr>
              <a:t>ont</a:t>
            </a:r>
            <a:r>
              <a:rPr lang="en-CA" dirty="0" smtClean="0">
                <a:latin typeface="Arial" charset="0"/>
              </a:rPr>
              <a:t> </a:t>
            </a:r>
            <a:r>
              <a:rPr lang="en-CA" dirty="0">
                <a:latin typeface="Arial" charset="0"/>
              </a:rPr>
              <a:t>pas la </a:t>
            </a:r>
            <a:r>
              <a:rPr lang="en-CA" dirty="0" err="1">
                <a:latin typeface="Arial" charset="0"/>
              </a:rPr>
              <a:t>même</a:t>
            </a:r>
            <a:r>
              <a:rPr lang="en-CA" dirty="0">
                <a:latin typeface="Arial" charset="0"/>
              </a:rPr>
              <a:t> </a:t>
            </a:r>
            <a:r>
              <a:rPr lang="en-CA" dirty="0" err="1">
                <a:latin typeface="Arial" charset="0"/>
              </a:rPr>
              <a:t>temporalité</a:t>
            </a:r>
            <a:r>
              <a:rPr lang="en-CA" dirty="0">
                <a:latin typeface="Arial" charset="0"/>
              </a:rPr>
              <a:t> d</a:t>
            </a:r>
            <a:r>
              <a:rPr lang="ja-JP" altLang="en-CA" dirty="0">
                <a:latin typeface="Arial" charset="0"/>
              </a:rPr>
              <a:t>’</a:t>
            </a:r>
            <a:r>
              <a:rPr lang="en-CA" dirty="0" err="1">
                <a:latin typeface="Arial" charset="0"/>
              </a:rPr>
              <a:t>où</a:t>
            </a:r>
            <a:r>
              <a:rPr lang="en-CA" dirty="0">
                <a:latin typeface="Arial" charset="0"/>
              </a:rPr>
              <a:t> un image </a:t>
            </a:r>
            <a:r>
              <a:rPr lang="en-CA" dirty="0" err="1">
                <a:latin typeface="Arial" charset="0"/>
              </a:rPr>
              <a:t>parfois</a:t>
            </a:r>
            <a:r>
              <a:rPr lang="en-CA" dirty="0">
                <a:latin typeface="Arial" charset="0"/>
              </a:rPr>
              <a:t> </a:t>
            </a:r>
            <a:r>
              <a:rPr lang="en-CA" dirty="0" err="1">
                <a:latin typeface="Arial" charset="0"/>
              </a:rPr>
              <a:t>incohérente</a:t>
            </a:r>
            <a:endParaRPr lang="en-CA" dirty="0">
              <a:latin typeface="Arial" charset="0"/>
            </a:endParaRPr>
          </a:p>
          <a:p>
            <a:pPr eaLnBrk="1" hangingPunct="1">
              <a:buFontTx/>
              <a:buChar char="-"/>
            </a:pPr>
            <a:r>
              <a:rPr lang="en-CA" dirty="0">
                <a:latin typeface="Arial" charset="0"/>
              </a:rPr>
              <a:t>4 </a:t>
            </a:r>
            <a:r>
              <a:rPr lang="en-CA" dirty="0" err="1">
                <a:latin typeface="Arial" charset="0"/>
              </a:rPr>
              <a:t>périodes</a:t>
            </a:r>
            <a:r>
              <a:rPr lang="en-CA" dirty="0">
                <a:latin typeface="Arial" charset="0"/>
              </a:rPr>
              <a:t> </a:t>
            </a:r>
          </a:p>
        </p:txBody>
      </p:sp>
    </p:spTree>
    <p:extLst>
      <p:ext uri="{BB962C8B-B14F-4D97-AF65-F5344CB8AC3E}">
        <p14:creationId xmlns:p14="http://schemas.microsoft.com/office/powerpoint/2010/main" val="3335196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fontScale="90000"/>
          </a:bodyPr>
          <a:lstStyle/>
          <a:p>
            <a:pPr marL="838200" indent="-838200" eaLnBrk="1" hangingPunct="1"/>
            <a:r>
              <a:rPr lang="fr-FR" sz="4000" b="1" i="1">
                <a:latin typeface="Arial" charset="0"/>
              </a:rPr>
              <a:t>1900-1928 : L’état ferroviaire</a:t>
            </a:r>
            <a:r>
              <a:rPr lang="en-US" sz="4000" b="1" i="1">
                <a:latin typeface="Arial" charset="0"/>
              </a:rPr>
              <a:t/>
            </a:r>
            <a:br>
              <a:rPr lang="en-US" sz="4000" b="1" i="1">
                <a:latin typeface="Arial" charset="0"/>
              </a:rPr>
            </a:br>
            <a:endParaRPr lang="en-CA" sz="4000" b="1" i="1">
              <a:latin typeface="Arial" charset="0"/>
            </a:endParaRPr>
          </a:p>
        </p:txBody>
      </p:sp>
      <p:sp>
        <p:nvSpPr>
          <p:cNvPr id="22531" name="Rectangle 3"/>
          <p:cNvSpPr>
            <a:spLocks noGrp="1" noChangeArrowheads="1"/>
          </p:cNvSpPr>
          <p:nvPr>
            <p:ph type="body" idx="1"/>
          </p:nvPr>
        </p:nvSpPr>
        <p:spPr/>
        <p:txBody>
          <a:bodyPr>
            <a:normAutofit/>
          </a:bodyPr>
          <a:lstStyle/>
          <a:p>
            <a:pPr eaLnBrk="1" hangingPunct="1"/>
            <a:r>
              <a:rPr lang="en-CA" dirty="0">
                <a:latin typeface="Arial" charset="0"/>
              </a:rPr>
              <a:t>Consolidation </a:t>
            </a:r>
            <a:r>
              <a:rPr lang="en-CA" dirty="0" err="1">
                <a:latin typeface="Arial" charset="0"/>
              </a:rPr>
              <a:t>territoriale</a:t>
            </a:r>
            <a:endParaRPr lang="en-CA" dirty="0">
              <a:latin typeface="Arial" charset="0"/>
            </a:endParaRPr>
          </a:p>
          <a:p>
            <a:pPr lvl="1" eaLnBrk="1" hangingPunct="1"/>
            <a:r>
              <a:rPr lang="en-CA" dirty="0" err="1">
                <a:latin typeface="Arial" charset="0"/>
                <a:ea typeface="ＭＳ Ｐゴシック" charset="0"/>
              </a:rPr>
              <a:t>Développement</a:t>
            </a:r>
            <a:r>
              <a:rPr lang="en-CA" dirty="0">
                <a:latin typeface="Arial" charset="0"/>
                <a:ea typeface="ＭＳ Ｐゴシック" charset="0"/>
              </a:rPr>
              <a:t> et </a:t>
            </a:r>
            <a:r>
              <a:rPr lang="en-CA" dirty="0" err="1">
                <a:latin typeface="Arial" charset="0"/>
                <a:ea typeface="ＭＳ Ｐゴシック" charset="0"/>
              </a:rPr>
              <a:t>équipement</a:t>
            </a:r>
            <a:r>
              <a:rPr lang="en-CA" dirty="0">
                <a:latin typeface="Arial" charset="0"/>
                <a:ea typeface="ＭＳ Ｐゴシック" charset="0"/>
              </a:rPr>
              <a:t> par les transports</a:t>
            </a:r>
          </a:p>
          <a:p>
            <a:pPr lvl="1" eaLnBrk="1" hangingPunct="1"/>
            <a:r>
              <a:rPr lang="en-CA" dirty="0">
                <a:latin typeface="Arial" charset="0"/>
                <a:ea typeface="ＭＳ Ｐゴシック" charset="0"/>
              </a:rPr>
              <a:t>Immigration</a:t>
            </a:r>
          </a:p>
          <a:p>
            <a:pPr eaLnBrk="1" hangingPunct="1"/>
            <a:r>
              <a:rPr lang="en-CA" dirty="0" err="1">
                <a:latin typeface="Arial" charset="0"/>
              </a:rPr>
              <a:t>Période</a:t>
            </a:r>
            <a:r>
              <a:rPr lang="en-CA" dirty="0">
                <a:latin typeface="Arial" charset="0"/>
              </a:rPr>
              <a:t> des </a:t>
            </a:r>
            <a:r>
              <a:rPr lang="en-CA" dirty="0" err="1">
                <a:latin typeface="Arial" charset="0"/>
              </a:rPr>
              <a:t>mesures</a:t>
            </a:r>
            <a:r>
              <a:rPr lang="en-CA" dirty="0">
                <a:latin typeface="Arial" charset="0"/>
              </a:rPr>
              <a:t> de guerre</a:t>
            </a:r>
          </a:p>
          <a:p>
            <a:pPr lvl="1" eaLnBrk="1" hangingPunct="1"/>
            <a:r>
              <a:rPr lang="en-CA" dirty="0" err="1">
                <a:latin typeface="Arial" charset="0"/>
                <a:ea typeface="ＭＳ Ｐゴシック" charset="0"/>
              </a:rPr>
              <a:t>Contrôle</a:t>
            </a:r>
            <a:r>
              <a:rPr lang="en-CA" dirty="0">
                <a:latin typeface="Arial" charset="0"/>
                <a:ea typeface="ＭＳ Ｐゴシック" charset="0"/>
              </a:rPr>
              <a:t> des prix ; </a:t>
            </a:r>
            <a:r>
              <a:rPr lang="en-CA" dirty="0" err="1">
                <a:latin typeface="Arial" charset="0"/>
                <a:ea typeface="ＭＳ Ｐゴシック" charset="0"/>
              </a:rPr>
              <a:t>collecte</a:t>
            </a:r>
            <a:r>
              <a:rPr lang="en-CA" dirty="0">
                <a:latin typeface="Arial" charset="0"/>
                <a:ea typeface="ＭＳ Ｐゴシック" charset="0"/>
              </a:rPr>
              <a:t> des </a:t>
            </a:r>
            <a:r>
              <a:rPr lang="en-CA" dirty="0" err="1">
                <a:latin typeface="Arial" charset="0"/>
                <a:ea typeface="ＭＳ Ｐゴシック" charset="0"/>
              </a:rPr>
              <a:t>impôts</a:t>
            </a:r>
            <a:r>
              <a:rPr lang="en-CA" dirty="0">
                <a:latin typeface="Arial" charset="0"/>
                <a:ea typeface="ＭＳ Ｐゴシック" charset="0"/>
              </a:rPr>
              <a:t> ; </a:t>
            </a:r>
            <a:r>
              <a:rPr lang="en-CA" dirty="0" err="1">
                <a:latin typeface="Arial" charset="0"/>
                <a:ea typeface="ＭＳ Ｐゴシック" charset="0"/>
              </a:rPr>
              <a:t>Conseil</a:t>
            </a:r>
            <a:r>
              <a:rPr lang="en-CA" dirty="0">
                <a:latin typeface="Arial" charset="0"/>
                <a:ea typeface="ＭＳ Ｐゴシック" charset="0"/>
              </a:rPr>
              <a:t> du </a:t>
            </a:r>
            <a:r>
              <a:rPr lang="en-CA" dirty="0" err="1">
                <a:latin typeface="Arial" charset="0"/>
                <a:ea typeface="ＭＳ Ｐゴシック" charset="0"/>
              </a:rPr>
              <a:t>Trésor</a:t>
            </a:r>
            <a:r>
              <a:rPr lang="en-CA" dirty="0">
                <a:latin typeface="Arial" charset="0"/>
                <a:ea typeface="ＭＳ Ｐゴシック" charset="0"/>
              </a:rPr>
              <a:t> ; </a:t>
            </a:r>
            <a:r>
              <a:rPr lang="en-CA" dirty="0" err="1">
                <a:latin typeface="Arial" charset="0"/>
                <a:ea typeface="ＭＳ Ｐゴシック" charset="0"/>
              </a:rPr>
              <a:t>lutte</a:t>
            </a:r>
            <a:r>
              <a:rPr lang="en-CA" dirty="0">
                <a:latin typeface="Arial" charset="0"/>
                <a:ea typeface="ＭＳ Ｐゴシック" charset="0"/>
              </a:rPr>
              <a:t> </a:t>
            </a:r>
            <a:r>
              <a:rPr lang="en-CA" dirty="0" err="1">
                <a:latin typeface="Arial" charset="0"/>
                <a:ea typeface="ＭＳ Ｐゴシック" charset="0"/>
              </a:rPr>
              <a:t>contre</a:t>
            </a:r>
            <a:r>
              <a:rPr lang="en-CA" dirty="0">
                <a:latin typeface="Arial" charset="0"/>
                <a:ea typeface="ＭＳ Ｐゴシック" charset="0"/>
              </a:rPr>
              <a:t> la corruption ;</a:t>
            </a:r>
          </a:p>
          <a:p>
            <a:pPr lvl="1" eaLnBrk="1" hangingPunct="1">
              <a:buFontTx/>
              <a:buNone/>
            </a:pPr>
            <a:endParaRPr lang="en-CA" dirty="0">
              <a:latin typeface="Arial" charset="0"/>
              <a:ea typeface="ＭＳ Ｐゴシック" charset="0"/>
            </a:endParaRPr>
          </a:p>
        </p:txBody>
      </p:sp>
    </p:spTree>
    <p:extLst>
      <p:ext uri="{BB962C8B-B14F-4D97-AF65-F5344CB8AC3E}">
        <p14:creationId xmlns:p14="http://schemas.microsoft.com/office/powerpoint/2010/main" val="29077948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marL="838200" indent="-838200" eaLnBrk="1" hangingPunct="1"/>
            <a:r>
              <a:rPr lang="fr-FR" sz="4000" b="1" i="1">
                <a:latin typeface="Arial" charset="0"/>
              </a:rPr>
              <a:t>1929-1945 : Crise et expansion</a:t>
            </a:r>
            <a:r>
              <a:rPr lang="en-US" sz="4000" b="1" i="1">
                <a:latin typeface="Arial" charset="0"/>
              </a:rPr>
              <a:t/>
            </a:r>
            <a:br>
              <a:rPr lang="en-US" sz="4000" b="1" i="1">
                <a:latin typeface="Arial" charset="0"/>
              </a:rPr>
            </a:br>
            <a:endParaRPr lang="en-CA" sz="4000" b="1" i="1">
              <a:latin typeface="Arial" charset="0"/>
            </a:endParaRPr>
          </a:p>
        </p:txBody>
      </p:sp>
      <p:sp>
        <p:nvSpPr>
          <p:cNvPr id="23555" name="Rectangle 3"/>
          <p:cNvSpPr>
            <a:spLocks noGrp="1" noChangeArrowheads="1"/>
          </p:cNvSpPr>
          <p:nvPr>
            <p:ph type="body" idx="1"/>
          </p:nvPr>
        </p:nvSpPr>
        <p:spPr/>
        <p:txBody>
          <a:bodyPr/>
          <a:lstStyle/>
          <a:p>
            <a:pPr eaLnBrk="1" hangingPunct="1"/>
            <a:r>
              <a:rPr lang="en-CA">
                <a:latin typeface="Arial" charset="0"/>
              </a:rPr>
              <a:t>La crise :</a:t>
            </a:r>
          </a:p>
          <a:p>
            <a:pPr lvl="1" eaLnBrk="1" hangingPunct="1"/>
            <a:r>
              <a:rPr lang="en-CA">
                <a:latin typeface="Arial" charset="0"/>
                <a:ea typeface="ＭＳ Ｐゴシック" charset="0"/>
              </a:rPr>
              <a:t>Idée d</a:t>
            </a:r>
            <a:r>
              <a:rPr lang="ja-JP" altLang="en-CA">
                <a:latin typeface="Arial" charset="0"/>
                <a:ea typeface="ＭＳ Ｐゴシック" charset="0"/>
              </a:rPr>
              <a:t>’</a:t>
            </a:r>
            <a:r>
              <a:rPr lang="en-CA">
                <a:latin typeface="Arial" charset="0"/>
                <a:ea typeface="ＭＳ Ｐゴシック" charset="0"/>
              </a:rPr>
              <a:t>une assurance emploi (</a:t>
            </a:r>
            <a:r>
              <a:rPr lang="en-CA" i="1">
                <a:latin typeface="Arial" charset="0"/>
                <a:ea typeface="ＭＳ Ｐゴシック" charset="0"/>
              </a:rPr>
              <a:t>1940</a:t>
            </a:r>
            <a:r>
              <a:rPr lang="en-CA">
                <a:latin typeface="Arial" charset="0"/>
                <a:ea typeface="ＭＳ Ｐゴシック" charset="0"/>
              </a:rPr>
              <a:t>) ; </a:t>
            </a:r>
          </a:p>
          <a:p>
            <a:pPr lvl="1" eaLnBrk="1" hangingPunct="1"/>
            <a:r>
              <a:rPr lang="en-CA">
                <a:latin typeface="Arial" charset="0"/>
                <a:ea typeface="ＭＳ Ｐゴシック" charset="0"/>
              </a:rPr>
              <a:t>Création de la Banque Centrale, Trans Canada Airlines et de Radio Canada</a:t>
            </a:r>
          </a:p>
          <a:p>
            <a:pPr eaLnBrk="1" hangingPunct="1"/>
            <a:r>
              <a:rPr lang="en-CA">
                <a:latin typeface="Arial" charset="0"/>
              </a:rPr>
              <a:t>La guerre</a:t>
            </a:r>
          </a:p>
          <a:p>
            <a:pPr lvl="1" eaLnBrk="1" hangingPunct="1"/>
            <a:r>
              <a:rPr lang="en-CA">
                <a:latin typeface="Arial" charset="0"/>
                <a:ea typeface="ＭＳ Ｐゴシック" charset="0"/>
              </a:rPr>
              <a:t>Centralisation et contrôle des revenus ;</a:t>
            </a:r>
          </a:p>
          <a:p>
            <a:pPr lvl="1" eaLnBrk="1" hangingPunct="1"/>
            <a:r>
              <a:rPr lang="en-CA">
                <a:latin typeface="Arial" charset="0"/>
                <a:ea typeface="ＭＳ Ｐゴシック" charset="0"/>
              </a:rPr>
              <a:t>développement du Cabinet, de la statistique.</a:t>
            </a:r>
          </a:p>
          <a:p>
            <a:pPr eaLnBrk="1" hangingPunct="1"/>
            <a:endParaRPr lang="en-CA">
              <a:latin typeface="Arial" charset="0"/>
            </a:endParaRPr>
          </a:p>
        </p:txBody>
      </p:sp>
    </p:spTree>
    <p:extLst>
      <p:ext uri="{BB962C8B-B14F-4D97-AF65-F5344CB8AC3E}">
        <p14:creationId xmlns:p14="http://schemas.microsoft.com/office/powerpoint/2010/main" val="4303498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304800"/>
            <a:ext cx="8686800" cy="1143000"/>
          </a:xfrm>
        </p:spPr>
        <p:txBody>
          <a:bodyPr>
            <a:normAutofit fontScale="90000"/>
          </a:bodyPr>
          <a:lstStyle/>
          <a:p>
            <a:pPr marL="838200" indent="-838200" eaLnBrk="1" hangingPunct="1"/>
            <a:r>
              <a:rPr lang="en-US" sz="3600" b="1" i="1">
                <a:latin typeface="Arial" charset="0"/>
              </a:rPr>
              <a:t/>
            </a:r>
            <a:br>
              <a:rPr lang="en-US" sz="3600" b="1" i="1">
                <a:latin typeface="Arial" charset="0"/>
              </a:rPr>
            </a:br>
            <a:r>
              <a:rPr lang="en-US" sz="3600" b="1" i="1">
                <a:latin typeface="Arial" charset="0"/>
              </a:rPr>
              <a:t>1946-1973 :</a:t>
            </a:r>
            <a:br>
              <a:rPr lang="en-US" sz="3600" b="1" i="1">
                <a:latin typeface="Arial" charset="0"/>
              </a:rPr>
            </a:br>
            <a:r>
              <a:rPr lang="en-US" sz="3600" b="1" i="1">
                <a:latin typeface="Arial" charset="0"/>
              </a:rPr>
              <a:t> Construire un nouvel ordre social</a:t>
            </a:r>
            <a:br>
              <a:rPr lang="en-US" sz="3600" b="1" i="1">
                <a:latin typeface="Arial" charset="0"/>
              </a:rPr>
            </a:br>
            <a:endParaRPr lang="en-CA" sz="3600" b="1" i="1">
              <a:latin typeface="Arial" charset="0"/>
            </a:endParaRPr>
          </a:p>
        </p:txBody>
      </p:sp>
      <p:sp>
        <p:nvSpPr>
          <p:cNvPr id="24579" name="Rectangle 3"/>
          <p:cNvSpPr>
            <a:spLocks noGrp="1" noChangeArrowheads="1"/>
          </p:cNvSpPr>
          <p:nvPr>
            <p:ph type="body" idx="1"/>
          </p:nvPr>
        </p:nvSpPr>
        <p:spPr/>
        <p:txBody>
          <a:bodyPr/>
          <a:lstStyle/>
          <a:p>
            <a:pPr eaLnBrk="1" hangingPunct="1"/>
            <a:endParaRPr lang="en-CA">
              <a:latin typeface="Arial" charset="0"/>
            </a:endParaRPr>
          </a:p>
          <a:p>
            <a:pPr eaLnBrk="1" hangingPunct="1"/>
            <a:r>
              <a:rPr lang="en-CA">
                <a:latin typeface="Arial" charset="0"/>
              </a:rPr>
              <a:t>Accumulation d</a:t>
            </a:r>
            <a:r>
              <a:rPr lang="ja-JP" altLang="en-CA">
                <a:latin typeface="Arial" charset="0"/>
              </a:rPr>
              <a:t>’</a:t>
            </a:r>
            <a:r>
              <a:rPr lang="en-CA">
                <a:latin typeface="Arial" charset="0"/>
              </a:rPr>
              <a:t>expériences/expertises</a:t>
            </a:r>
          </a:p>
          <a:p>
            <a:pPr eaLnBrk="1" hangingPunct="1"/>
            <a:r>
              <a:rPr lang="en-CA">
                <a:latin typeface="Arial" charset="0"/>
              </a:rPr>
              <a:t>Amélioration de la fonction publique</a:t>
            </a:r>
          </a:p>
          <a:p>
            <a:pPr eaLnBrk="1" hangingPunct="1"/>
            <a:r>
              <a:rPr lang="en-CA">
                <a:latin typeface="Arial" charset="0"/>
              </a:rPr>
              <a:t>Théorie keynesienne (</a:t>
            </a:r>
            <a:r>
              <a:rPr lang="en-CA" i="1">
                <a:latin typeface="Arial" charset="0"/>
              </a:rPr>
              <a:t>New Social order, 1945</a:t>
            </a:r>
            <a:r>
              <a:rPr lang="en-CA">
                <a:latin typeface="Arial" charset="0"/>
              </a:rPr>
              <a:t>)</a:t>
            </a:r>
          </a:p>
          <a:p>
            <a:pPr eaLnBrk="1" hangingPunct="1"/>
            <a:r>
              <a:rPr lang="en-CA">
                <a:latin typeface="Arial" charset="0"/>
              </a:rPr>
              <a:t>Multiplication des programmes sociaux et des institutions publiques fédérales</a:t>
            </a:r>
          </a:p>
        </p:txBody>
      </p:sp>
    </p:spTree>
    <p:extLst>
      <p:ext uri="{BB962C8B-B14F-4D97-AF65-F5344CB8AC3E}">
        <p14:creationId xmlns:p14="http://schemas.microsoft.com/office/powerpoint/2010/main" val="17441007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normAutofit fontScale="90000"/>
          </a:bodyPr>
          <a:lstStyle/>
          <a:p>
            <a:pPr marL="838200" indent="-838200" eaLnBrk="1" hangingPunct="1"/>
            <a:r>
              <a:rPr lang="fr-FR" sz="4000" b="1" i="1">
                <a:latin typeface="Arial" charset="0"/>
              </a:rPr>
              <a:t/>
            </a:r>
            <a:br>
              <a:rPr lang="fr-FR" sz="4000" b="1" i="1">
                <a:latin typeface="Arial" charset="0"/>
              </a:rPr>
            </a:br>
            <a:r>
              <a:rPr lang="fr-FR" sz="4000" b="1" i="1">
                <a:latin typeface="Arial" charset="0"/>
              </a:rPr>
              <a:t>1974-1999 : Instabilité et retrait de l’État</a:t>
            </a:r>
            <a:r>
              <a:rPr lang="en-US" sz="4000" b="1" i="1">
                <a:latin typeface="Arial" charset="0"/>
              </a:rPr>
              <a:t/>
            </a:r>
            <a:br>
              <a:rPr lang="en-US" sz="4000" b="1" i="1">
                <a:latin typeface="Arial" charset="0"/>
              </a:rPr>
            </a:br>
            <a:endParaRPr lang="en-CA" sz="4000" b="1" i="1">
              <a:latin typeface="Arial" charset="0"/>
            </a:endParaRPr>
          </a:p>
        </p:txBody>
      </p:sp>
      <p:sp>
        <p:nvSpPr>
          <p:cNvPr id="25603" name="Rectangle 3"/>
          <p:cNvSpPr>
            <a:spLocks noGrp="1" noChangeArrowheads="1"/>
          </p:cNvSpPr>
          <p:nvPr>
            <p:ph type="body" idx="1"/>
          </p:nvPr>
        </p:nvSpPr>
        <p:spPr/>
        <p:txBody>
          <a:bodyPr/>
          <a:lstStyle/>
          <a:p>
            <a:pPr eaLnBrk="1" hangingPunct="1"/>
            <a:endParaRPr lang="en-CA">
              <a:latin typeface="Arial" charset="0"/>
            </a:endParaRPr>
          </a:p>
          <a:p>
            <a:pPr eaLnBrk="1" hangingPunct="1"/>
            <a:r>
              <a:rPr lang="en-CA">
                <a:latin typeface="Arial" charset="0"/>
              </a:rPr>
              <a:t>Crise économique. Dépenses publiques doivent être </a:t>
            </a:r>
            <a:r>
              <a:rPr lang="ja-JP" altLang="en-CA">
                <a:latin typeface="Arial" charset="0"/>
              </a:rPr>
              <a:t>“</a:t>
            </a:r>
            <a:r>
              <a:rPr lang="en-CA">
                <a:latin typeface="Arial" charset="0"/>
              </a:rPr>
              <a:t>rentables</a:t>
            </a:r>
            <a:r>
              <a:rPr lang="ja-JP" altLang="en-CA">
                <a:latin typeface="Arial" charset="0"/>
              </a:rPr>
              <a:t>”</a:t>
            </a:r>
            <a:r>
              <a:rPr lang="en-CA">
                <a:latin typeface="Arial" charset="0"/>
              </a:rPr>
              <a:t>.</a:t>
            </a:r>
          </a:p>
          <a:p>
            <a:pPr eaLnBrk="1" hangingPunct="1"/>
            <a:r>
              <a:rPr lang="en-CA">
                <a:latin typeface="Arial" charset="0"/>
              </a:rPr>
              <a:t>Retrait de l</a:t>
            </a:r>
            <a:r>
              <a:rPr lang="ja-JP" altLang="en-CA">
                <a:latin typeface="Arial" charset="0"/>
              </a:rPr>
              <a:t>’</a:t>
            </a:r>
            <a:r>
              <a:rPr lang="en-CA">
                <a:latin typeface="Arial" charset="0"/>
              </a:rPr>
              <a:t>État dans certains secteurs</a:t>
            </a:r>
          </a:p>
          <a:p>
            <a:pPr eaLnBrk="1" hangingPunct="1"/>
            <a:r>
              <a:rPr lang="en-CA">
                <a:latin typeface="Arial" charset="0"/>
              </a:rPr>
              <a:t>Réorganisations internes pour améliorer l</a:t>
            </a:r>
            <a:r>
              <a:rPr lang="ja-JP" altLang="en-CA">
                <a:latin typeface="Arial" charset="0"/>
              </a:rPr>
              <a:t>’</a:t>
            </a:r>
            <a:r>
              <a:rPr lang="en-CA">
                <a:latin typeface="Arial" charset="0"/>
              </a:rPr>
              <a:t>efficacité.</a:t>
            </a:r>
          </a:p>
          <a:p>
            <a:pPr eaLnBrk="1" hangingPunct="1"/>
            <a:r>
              <a:rPr lang="en-CA">
                <a:latin typeface="Arial" charset="0"/>
              </a:rPr>
              <a:t>Enjeu constitutionnel : blinguisme, bureau des relations fédérales-provinciales (1975)</a:t>
            </a:r>
          </a:p>
        </p:txBody>
      </p:sp>
    </p:spTree>
    <p:extLst>
      <p:ext uri="{BB962C8B-B14F-4D97-AF65-F5344CB8AC3E}">
        <p14:creationId xmlns:p14="http://schemas.microsoft.com/office/powerpoint/2010/main" val="32275639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CA">
                <a:latin typeface="Arial" charset="0"/>
              </a:rPr>
              <a:t>3. Enjeux contemporains</a:t>
            </a:r>
          </a:p>
        </p:txBody>
      </p:sp>
      <p:sp>
        <p:nvSpPr>
          <p:cNvPr id="26627" name="Rectangle 3"/>
          <p:cNvSpPr>
            <a:spLocks noGrp="1" noChangeArrowheads="1"/>
          </p:cNvSpPr>
          <p:nvPr>
            <p:ph type="body" idx="1"/>
          </p:nvPr>
        </p:nvSpPr>
        <p:spPr/>
        <p:txBody>
          <a:bodyPr>
            <a:normAutofit lnSpcReduction="10000"/>
          </a:bodyPr>
          <a:lstStyle/>
          <a:p>
            <a:pPr eaLnBrk="1" hangingPunct="1">
              <a:lnSpc>
                <a:spcPct val="90000"/>
              </a:lnSpc>
            </a:pPr>
            <a:r>
              <a:rPr lang="en-CA" dirty="0" err="1">
                <a:latin typeface="Arial" charset="0"/>
              </a:rPr>
              <a:t>Contexte</a:t>
            </a:r>
            <a:r>
              <a:rPr lang="en-CA" dirty="0">
                <a:latin typeface="Arial" charset="0"/>
              </a:rPr>
              <a:t> </a:t>
            </a:r>
            <a:r>
              <a:rPr lang="en-CA" dirty="0" err="1">
                <a:latin typeface="Arial" charset="0"/>
              </a:rPr>
              <a:t>changeant</a:t>
            </a:r>
            <a:r>
              <a:rPr lang="en-CA" dirty="0">
                <a:latin typeface="Arial" charset="0"/>
              </a:rPr>
              <a:t> de l</a:t>
            </a:r>
            <a:r>
              <a:rPr lang="ja-JP" altLang="en-CA" dirty="0">
                <a:latin typeface="Arial" charset="0"/>
              </a:rPr>
              <a:t>’</a:t>
            </a:r>
            <a:r>
              <a:rPr lang="en-CA" dirty="0">
                <a:latin typeface="Arial" charset="0"/>
              </a:rPr>
              <a:t>administration </a:t>
            </a:r>
            <a:r>
              <a:rPr lang="en-CA" dirty="0" err="1">
                <a:latin typeface="Arial" charset="0"/>
              </a:rPr>
              <a:t>publique</a:t>
            </a:r>
            <a:endParaRPr lang="en-CA" dirty="0">
              <a:latin typeface="Arial" charset="0"/>
            </a:endParaRPr>
          </a:p>
          <a:p>
            <a:pPr lvl="1" eaLnBrk="1" hangingPunct="1">
              <a:lnSpc>
                <a:spcPct val="90000"/>
              </a:lnSpc>
            </a:pPr>
            <a:r>
              <a:rPr lang="en-CA" dirty="0" err="1">
                <a:latin typeface="Arial" charset="0"/>
                <a:ea typeface="ＭＳ Ｐゴシック" charset="0"/>
              </a:rPr>
              <a:t>Évolution</a:t>
            </a:r>
            <a:r>
              <a:rPr lang="en-CA" dirty="0">
                <a:latin typeface="Arial" charset="0"/>
                <a:ea typeface="ＭＳ Ｐゴシック" charset="0"/>
              </a:rPr>
              <a:t> de l</a:t>
            </a:r>
            <a:r>
              <a:rPr lang="ja-JP" altLang="en-CA" dirty="0">
                <a:latin typeface="Arial" charset="0"/>
                <a:ea typeface="ＭＳ Ｐゴシック" charset="0"/>
              </a:rPr>
              <a:t>’</a:t>
            </a:r>
            <a:r>
              <a:rPr lang="en-CA" dirty="0" err="1">
                <a:latin typeface="Arial" charset="0"/>
                <a:ea typeface="ＭＳ Ｐゴシック" charset="0"/>
              </a:rPr>
              <a:t>État</a:t>
            </a:r>
            <a:r>
              <a:rPr lang="en-CA" dirty="0">
                <a:latin typeface="Arial" charset="0"/>
                <a:ea typeface="ＭＳ Ｐゴシック" charset="0"/>
              </a:rPr>
              <a:t>, de </a:t>
            </a:r>
            <a:r>
              <a:rPr lang="en-CA" dirty="0" err="1">
                <a:latin typeface="Arial" charset="0"/>
                <a:ea typeface="ＭＳ Ｐゴシック" charset="0"/>
              </a:rPr>
              <a:t>sa</a:t>
            </a:r>
            <a:r>
              <a:rPr lang="en-CA" dirty="0">
                <a:latin typeface="Arial" charset="0"/>
                <a:ea typeface="ＭＳ Ｐゴシック" charset="0"/>
              </a:rPr>
              <a:t> place, des </a:t>
            </a:r>
            <a:r>
              <a:rPr lang="en-CA" dirty="0" err="1">
                <a:latin typeface="Arial" charset="0"/>
                <a:ea typeface="ＭＳ Ｐゴシック" charset="0"/>
              </a:rPr>
              <a:t>représentations</a:t>
            </a:r>
            <a:r>
              <a:rPr lang="en-CA" dirty="0">
                <a:latin typeface="Arial" charset="0"/>
                <a:ea typeface="ＭＳ Ｐゴシック" charset="0"/>
              </a:rPr>
              <a:t> </a:t>
            </a:r>
            <a:r>
              <a:rPr lang="en-CA" dirty="0" err="1">
                <a:latin typeface="Arial" charset="0"/>
                <a:ea typeface="ＭＳ Ｐゴシック" charset="0"/>
              </a:rPr>
              <a:t>que</a:t>
            </a:r>
            <a:r>
              <a:rPr lang="en-CA" dirty="0">
                <a:latin typeface="Arial" charset="0"/>
                <a:ea typeface="ＭＳ Ｐゴシック" charset="0"/>
              </a:rPr>
              <a:t> l</a:t>
            </a:r>
            <a:r>
              <a:rPr lang="ja-JP" altLang="en-CA" dirty="0">
                <a:latin typeface="Arial" charset="0"/>
                <a:ea typeface="ＭＳ Ｐゴシック" charset="0"/>
              </a:rPr>
              <a:t>’</a:t>
            </a:r>
            <a:r>
              <a:rPr lang="en-CA" dirty="0">
                <a:latin typeface="Arial" charset="0"/>
                <a:ea typeface="ＭＳ Ｐゴシック" charset="0"/>
              </a:rPr>
              <a:t>on s</a:t>
            </a:r>
            <a:r>
              <a:rPr lang="ja-JP" altLang="en-CA" dirty="0">
                <a:latin typeface="Arial" charset="0"/>
                <a:ea typeface="ＭＳ Ｐゴシック" charset="0"/>
              </a:rPr>
              <a:t>’</a:t>
            </a:r>
            <a:r>
              <a:rPr lang="en-CA" dirty="0">
                <a:latin typeface="Arial" charset="0"/>
                <a:ea typeface="ＭＳ Ｐゴシック" charset="0"/>
              </a:rPr>
              <a:t>en fait.</a:t>
            </a:r>
          </a:p>
          <a:p>
            <a:pPr lvl="1" eaLnBrk="1" hangingPunct="1">
              <a:lnSpc>
                <a:spcPct val="90000"/>
              </a:lnSpc>
            </a:pPr>
            <a:r>
              <a:rPr lang="en-CA" dirty="0" err="1">
                <a:latin typeface="Arial" charset="0"/>
                <a:ea typeface="ＭＳ Ｐゴシック" charset="0"/>
              </a:rPr>
              <a:t>Évolution</a:t>
            </a:r>
            <a:r>
              <a:rPr lang="en-CA" dirty="0">
                <a:latin typeface="Arial" charset="0"/>
                <a:ea typeface="ＭＳ Ｐゴシック" charset="0"/>
              </a:rPr>
              <a:t> </a:t>
            </a:r>
            <a:r>
              <a:rPr lang="en-CA" dirty="0" err="1">
                <a:latin typeface="Arial" charset="0"/>
                <a:ea typeface="ＭＳ Ｐゴシック" charset="0"/>
              </a:rPr>
              <a:t>dans</a:t>
            </a:r>
            <a:r>
              <a:rPr lang="en-CA" dirty="0">
                <a:latin typeface="Arial" charset="0"/>
                <a:ea typeface="ＭＳ Ｐゴシック" charset="0"/>
              </a:rPr>
              <a:t> la </a:t>
            </a:r>
            <a:r>
              <a:rPr lang="en-CA" dirty="0" err="1">
                <a:latin typeface="Arial" charset="0"/>
                <a:ea typeface="ＭＳ Ｐゴシック" charset="0"/>
              </a:rPr>
              <a:t>manière</a:t>
            </a:r>
            <a:r>
              <a:rPr lang="en-CA" dirty="0">
                <a:latin typeface="Arial" charset="0"/>
                <a:ea typeface="ＭＳ Ｐゴシック" charset="0"/>
              </a:rPr>
              <a:t> de </a:t>
            </a:r>
            <a:r>
              <a:rPr lang="en-CA" dirty="0" err="1">
                <a:latin typeface="Arial" charset="0"/>
                <a:ea typeface="ＭＳ Ｐゴシック" charset="0"/>
              </a:rPr>
              <a:t>gérer</a:t>
            </a:r>
            <a:r>
              <a:rPr lang="en-CA" dirty="0">
                <a:latin typeface="Arial" charset="0"/>
                <a:ea typeface="ＭＳ Ｐゴシック" charset="0"/>
              </a:rPr>
              <a:t> les affaires </a:t>
            </a:r>
            <a:r>
              <a:rPr lang="en-CA" dirty="0" err="1">
                <a:latin typeface="Arial" charset="0"/>
                <a:ea typeface="ＭＳ Ｐゴシック" charset="0"/>
              </a:rPr>
              <a:t>publiques</a:t>
            </a:r>
            <a:r>
              <a:rPr lang="en-CA" dirty="0">
                <a:latin typeface="Arial" charset="0"/>
                <a:ea typeface="ＭＳ Ｐゴシック" charset="0"/>
              </a:rPr>
              <a:t> </a:t>
            </a:r>
          </a:p>
          <a:p>
            <a:pPr lvl="2" eaLnBrk="1" hangingPunct="1">
              <a:lnSpc>
                <a:spcPct val="90000"/>
              </a:lnSpc>
            </a:pPr>
            <a:r>
              <a:rPr lang="en-CA" dirty="0">
                <a:latin typeface="Arial" charset="0"/>
                <a:ea typeface="ＭＳ Ｐゴシック" charset="0"/>
              </a:rPr>
              <a:t>Plus de </a:t>
            </a:r>
            <a:r>
              <a:rPr lang="en-CA" dirty="0" err="1" smtClean="0">
                <a:latin typeface="Arial" charset="0"/>
                <a:ea typeface="ＭＳ Ｐゴシック" charset="0"/>
              </a:rPr>
              <a:t>lieux</a:t>
            </a:r>
            <a:r>
              <a:rPr lang="en-CA" dirty="0" smtClean="0">
                <a:latin typeface="Arial" charset="0"/>
                <a:ea typeface="ＭＳ Ｐゴシック" charset="0"/>
              </a:rPr>
              <a:t> (local/provincial/</a:t>
            </a:r>
            <a:r>
              <a:rPr lang="en-CA" dirty="0" err="1" smtClean="0">
                <a:latin typeface="Arial" charset="0"/>
                <a:ea typeface="ＭＳ Ｐゴシック" charset="0"/>
              </a:rPr>
              <a:t>fédéral</a:t>
            </a:r>
            <a:r>
              <a:rPr lang="en-CA" dirty="0" smtClean="0">
                <a:latin typeface="Arial" charset="0"/>
                <a:ea typeface="ＭＳ Ｐゴシック" charset="0"/>
              </a:rPr>
              <a:t>/international)</a:t>
            </a:r>
            <a:endParaRPr lang="en-CA" dirty="0">
              <a:latin typeface="Arial" charset="0"/>
              <a:ea typeface="ＭＳ Ｐゴシック" charset="0"/>
            </a:endParaRPr>
          </a:p>
          <a:p>
            <a:pPr lvl="2" eaLnBrk="1" hangingPunct="1">
              <a:lnSpc>
                <a:spcPct val="90000"/>
              </a:lnSpc>
            </a:pPr>
            <a:r>
              <a:rPr lang="en-CA" dirty="0">
                <a:latin typeface="Arial" charset="0"/>
                <a:ea typeface="ＭＳ Ｐゴシック" charset="0"/>
              </a:rPr>
              <a:t>Plus </a:t>
            </a:r>
            <a:r>
              <a:rPr lang="en-CA" dirty="0" smtClean="0">
                <a:latin typeface="Arial" charset="0"/>
                <a:ea typeface="ＭＳ Ｐゴシック" charset="0"/>
              </a:rPr>
              <a:t>d</a:t>
            </a:r>
            <a:r>
              <a:rPr lang="ja-JP" altLang="en-CA" dirty="0" smtClean="0">
                <a:latin typeface="Arial" charset="0"/>
                <a:ea typeface="ＭＳ Ｐゴシック" charset="0"/>
              </a:rPr>
              <a:t>’</a:t>
            </a:r>
            <a:r>
              <a:rPr lang="en-CA" dirty="0" err="1" smtClean="0">
                <a:latin typeface="Arial" charset="0"/>
                <a:ea typeface="ＭＳ Ｐゴシック" charset="0"/>
              </a:rPr>
              <a:t>imputabilité</a:t>
            </a:r>
            <a:r>
              <a:rPr lang="en-CA" dirty="0" smtClean="0">
                <a:latin typeface="Arial" charset="0"/>
                <a:ea typeface="ＭＳ Ｐゴシック" charset="0"/>
              </a:rPr>
              <a:t> (</a:t>
            </a:r>
            <a:r>
              <a:rPr lang="en-CA" dirty="0" err="1" smtClean="0">
                <a:latin typeface="Arial" charset="0"/>
                <a:ea typeface="ＭＳ Ｐゴシック" charset="0"/>
              </a:rPr>
              <a:t>accessibilité</a:t>
            </a:r>
            <a:r>
              <a:rPr lang="en-CA" dirty="0" smtClean="0">
                <a:latin typeface="Arial" charset="0"/>
                <a:ea typeface="ＭＳ Ｐゴシック" charset="0"/>
              </a:rPr>
              <a:t> et </a:t>
            </a:r>
            <a:r>
              <a:rPr lang="en-CA" dirty="0" err="1" smtClean="0">
                <a:latin typeface="Arial" charset="0"/>
                <a:ea typeface="ＭＳ Ｐゴシック" charset="0"/>
              </a:rPr>
              <a:t>lisibilité</a:t>
            </a:r>
            <a:r>
              <a:rPr lang="en-CA" dirty="0" smtClean="0">
                <a:latin typeface="Arial" charset="0"/>
                <a:ea typeface="ＭＳ Ｐゴシック" charset="0"/>
              </a:rPr>
              <a:t>)</a:t>
            </a:r>
            <a:endParaRPr lang="en-CA" dirty="0">
              <a:latin typeface="Arial" charset="0"/>
              <a:ea typeface="ＭＳ Ｐゴシック" charset="0"/>
            </a:endParaRPr>
          </a:p>
          <a:p>
            <a:pPr lvl="2" eaLnBrk="1" hangingPunct="1">
              <a:lnSpc>
                <a:spcPct val="90000"/>
              </a:lnSpc>
            </a:pPr>
            <a:r>
              <a:rPr lang="en-CA" dirty="0" err="1">
                <a:latin typeface="Arial" charset="0"/>
                <a:ea typeface="ＭＳ Ｐゴシック" charset="0"/>
              </a:rPr>
              <a:t>Politiques</a:t>
            </a:r>
            <a:r>
              <a:rPr lang="en-CA" dirty="0">
                <a:latin typeface="Arial" charset="0"/>
                <a:ea typeface="ＭＳ Ｐゴシック" charset="0"/>
              </a:rPr>
              <a:t> plus </a:t>
            </a:r>
            <a:r>
              <a:rPr lang="en-CA" dirty="0" smtClean="0">
                <a:latin typeface="Arial" charset="0"/>
                <a:ea typeface="ＭＳ Ｐゴシック" charset="0"/>
              </a:rPr>
              <a:t>complexes (</a:t>
            </a:r>
            <a:r>
              <a:rPr lang="en-CA" dirty="0" err="1" smtClean="0">
                <a:latin typeface="Arial" charset="0"/>
                <a:ea typeface="ＭＳ Ｐゴシック" charset="0"/>
              </a:rPr>
              <a:t>enjeux</a:t>
            </a:r>
            <a:r>
              <a:rPr lang="en-CA" dirty="0" smtClean="0">
                <a:latin typeface="Arial" charset="0"/>
                <a:ea typeface="ＭＳ Ｐゴシック" charset="0"/>
              </a:rPr>
              <a:t> </a:t>
            </a:r>
            <a:r>
              <a:rPr lang="en-CA" dirty="0" err="1" smtClean="0">
                <a:latin typeface="Arial" charset="0"/>
                <a:ea typeface="ＭＳ Ｐゴシック" charset="0"/>
              </a:rPr>
              <a:t>saisis</a:t>
            </a:r>
            <a:r>
              <a:rPr lang="en-CA" dirty="0" smtClean="0">
                <a:latin typeface="Arial" charset="0"/>
                <a:ea typeface="ＭＳ Ｐゴシック" charset="0"/>
              </a:rPr>
              <a:t> </a:t>
            </a:r>
            <a:r>
              <a:rPr lang="en-CA" dirty="0" err="1" smtClean="0">
                <a:latin typeface="Arial" charset="0"/>
                <a:ea typeface="ＭＳ Ｐゴシック" charset="0"/>
              </a:rPr>
              <a:t>dans</a:t>
            </a:r>
            <a:r>
              <a:rPr lang="en-CA" dirty="0" smtClean="0">
                <a:latin typeface="Arial" charset="0"/>
                <a:ea typeface="ＭＳ Ｐゴシック" charset="0"/>
              </a:rPr>
              <a:t> </a:t>
            </a:r>
            <a:r>
              <a:rPr lang="en-CA" dirty="0" err="1" smtClean="0">
                <a:latin typeface="Arial" charset="0"/>
                <a:ea typeface="ＭＳ Ｐゴシック" charset="0"/>
              </a:rPr>
              <a:t>leur</a:t>
            </a:r>
            <a:r>
              <a:rPr lang="en-CA" dirty="0" smtClean="0">
                <a:latin typeface="Arial" charset="0"/>
                <a:ea typeface="ＭＳ Ｐゴシック" charset="0"/>
              </a:rPr>
              <a:t> multiples dimensions / </a:t>
            </a:r>
            <a:r>
              <a:rPr lang="en-CA" dirty="0" err="1" smtClean="0">
                <a:latin typeface="Arial" charset="0"/>
                <a:ea typeface="ＭＳ Ｐゴシック" charset="0"/>
              </a:rPr>
              <a:t>contraintes</a:t>
            </a:r>
            <a:r>
              <a:rPr lang="en-CA" dirty="0" smtClean="0">
                <a:latin typeface="Arial" charset="0"/>
                <a:ea typeface="ＭＳ Ｐゴシック" charset="0"/>
              </a:rPr>
              <a:t> multiples)</a:t>
            </a:r>
            <a:endParaRPr lang="en-CA" dirty="0">
              <a:latin typeface="Arial" charset="0"/>
              <a:ea typeface="ＭＳ Ｐゴシック" charset="0"/>
            </a:endParaRPr>
          </a:p>
          <a:p>
            <a:pPr lvl="2" eaLnBrk="1" hangingPunct="1">
              <a:lnSpc>
                <a:spcPct val="90000"/>
              </a:lnSpc>
            </a:pPr>
            <a:r>
              <a:rPr lang="en-CA" dirty="0">
                <a:latin typeface="Arial" charset="0"/>
                <a:ea typeface="ＭＳ Ｐゴシック" charset="0"/>
              </a:rPr>
              <a:t>Finances </a:t>
            </a:r>
            <a:r>
              <a:rPr lang="en-CA" dirty="0" err="1">
                <a:latin typeface="Arial" charset="0"/>
                <a:ea typeface="ＭＳ Ｐゴシック" charset="0"/>
              </a:rPr>
              <a:t>publiques</a:t>
            </a:r>
            <a:r>
              <a:rPr lang="en-CA" dirty="0">
                <a:latin typeface="Arial" charset="0"/>
                <a:ea typeface="ＭＳ Ｐゴシック" charset="0"/>
              </a:rPr>
              <a:t> plus </a:t>
            </a:r>
            <a:r>
              <a:rPr lang="en-CA" dirty="0" err="1">
                <a:latin typeface="Arial" charset="0"/>
                <a:ea typeface="ＭＳ Ｐゴシック" charset="0"/>
              </a:rPr>
              <a:t>contraignantes</a:t>
            </a:r>
            <a:endParaRPr lang="en-CA" dirty="0">
              <a:latin typeface="Arial" charset="0"/>
              <a:ea typeface="ＭＳ Ｐゴシック" charset="0"/>
            </a:endParaRPr>
          </a:p>
        </p:txBody>
      </p:sp>
    </p:spTree>
    <p:extLst>
      <p:ext uri="{BB962C8B-B14F-4D97-AF65-F5344CB8AC3E}">
        <p14:creationId xmlns:p14="http://schemas.microsoft.com/office/powerpoint/2010/main" val="40826340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endParaRPr lang="fr-FR">
              <a:latin typeface="Arial" charset="0"/>
            </a:endParaRPr>
          </a:p>
        </p:txBody>
      </p:sp>
      <p:sp>
        <p:nvSpPr>
          <p:cNvPr id="28675" name="Rectangle 3"/>
          <p:cNvSpPr>
            <a:spLocks noGrp="1" noChangeArrowheads="1"/>
          </p:cNvSpPr>
          <p:nvPr>
            <p:ph type="body" idx="1"/>
          </p:nvPr>
        </p:nvSpPr>
        <p:spPr/>
        <p:txBody>
          <a:bodyPr/>
          <a:lstStyle/>
          <a:p>
            <a:pPr eaLnBrk="1" hangingPunct="1"/>
            <a:r>
              <a:rPr lang="en-CA" dirty="0" err="1">
                <a:latin typeface="Arial" charset="0"/>
              </a:rPr>
              <a:t>Quelques</a:t>
            </a:r>
            <a:r>
              <a:rPr lang="en-CA" dirty="0">
                <a:latin typeface="Arial" charset="0"/>
              </a:rPr>
              <a:t> nouveaux </a:t>
            </a:r>
            <a:r>
              <a:rPr lang="en-CA" dirty="0" err="1">
                <a:latin typeface="Arial" charset="0"/>
              </a:rPr>
              <a:t>enjeux</a:t>
            </a:r>
            <a:endParaRPr lang="en-CA" dirty="0">
              <a:latin typeface="Arial" charset="0"/>
            </a:endParaRPr>
          </a:p>
          <a:p>
            <a:pPr lvl="1" eaLnBrk="1" hangingPunct="1"/>
            <a:r>
              <a:rPr lang="en-CA" dirty="0">
                <a:latin typeface="Arial" charset="0"/>
                <a:ea typeface="ＭＳ Ｐゴシック" charset="0"/>
              </a:rPr>
              <a:t>(nouvelle) </a:t>
            </a:r>
            <a:r>
              <a:rPr lang="en-CA" dirty="0" err="1">
                <a:latin typeface="Arial" charset="0"/>
                <a:ea typeface="ＭＳ Ｐゴシック" charset="0"/>
              </a:rPr>
              <a:t>gestion</a:t>
            </a:r>
            <a:r>
              <a:rPr lang="en-CA" dirty="0">
                <a:latin typeface="Arial" charset="0"/>
                <a:ea typeface="ＭＳ Ｐゴシック" charset="0"/>
              </a:rPr>
              <a:t> </a:t>
            </a:r>
            <a:r>
              <a:rPr lang="en-CA" dirty="0" err="1">
                <a:latin typeface="Arial" charset="0"/>
                <a:ea typeface="ＭＳ Ｐゴシック" charset="0"/>
              </a:rPr>
              <a:t>publique</a:t>
            </a:r>
            <a:endParaRPr lang="en-CA" dirty="0">
              <a:latin typeface="Arial" charset="0"/>
              <a:ea typeface="ＭＳ Ｐゴシック" charset="0"/>
            </a:endParaRPr>
          </a:p>
          <a:p>
            <a:pPr lvl="1" eaLnBrk="1" hangingPunct="1"/>
            <a:r>
              <a:rPr lang="en-CA" dirty="0" err="1">
                <a:latin typeface="Arial" charset="0"/>
                <a:ea typeface="ＭＳ Ｐゴシック" charset="0"/>
              </a:rPr>
              <a:t>Troisième</a:t>
            </a:r>
            <a:r>
              <a:rPr lang="en-CA" dirty="0">
                <a:latin typeface="Arial" charset="0"/>
                <a:ea typeface="ＭＳ Ｐゴシック" charset="0"/>
              </a:rPr>
              <a:t> </a:t>
            </a:r>
            <a:r>
              <a:rPr lang="en-CA" dirty="0" err="1">
                <a:latin typeface="Arial" charset="0"/>
                <a:ea typeface="ＭＳ Ｐゴシック" charset="0"/>
              </a:rPr>
              <a:t>secteur</a:t>
            </a:r>
            <a:endParaRPr lang="en-CA" dirty="0">
              <a:latin typeface="Arial" charset="0"/>
              <a:ea typeface="ＭＳ Ｐゴシック" charset="0"/>
            </a:endParaRPr>
          </a:p>
          <a:p>
            <a:pPr lvl="1" eaLnBrk="1" hangingPunct="1"/>
            <a:r>
              <a:rPr lang="en-CA" dirty="0" err="1">
                <a:latin typeface="Arial" charset="0"/>
                <a:ea typeface="ＭＳ Ｐゴシック" charset="0"/>
              </a:rPr>
              <a:t>Autorités</a:t>
            </a:r>
            <a:r>
              <a:rPr lang="en-CA" dirty="0">
                <a:latin typeface="Arial" charset="0"/>
                <a:ea typeface="ＭＳ Ｐゴシック" charset="0"/>
              </a:rPr>
              <a:t> locales</a:t>
            </a:r>
          </a:p>
          <a:p>
            <a:pPr lvl="1" eaLnBrk="1" hangingPunct="1"/>
            <a:r>
              <a:rPr lang="en-CA" dirty="0" err="1">
                <a:latin typeface="Arial" charset="0"/>
                <a:ea typeface="ＭＳ Ｐゴシック" charset="0"/>
              </a:rPr>
              <a:t>Vieillissement</a:t>
            </a:r>
            <a:r>
              <a:rPr lang="en-CA" dirty="0">
                <a:latin typeface="Arial" charset="0"/>
                <a:ea typeface="ＭＳ Ｐゴシック" charset="0"/>
              </a:rPr>
              <a:t> de la population et </a:t>
            </a:r>
            <a:r>
              <a:rPr lang="en-CA" dirty="0" err="1">
                <a:latin typeface="Arial" charset="0"/>
                <a:ea typeface="ＭＳ Ｐゴシック" charset="0"/>
              </a:rPr>
              <a:t>renouvellement</a:t>
            </a:r>
            <a:r>
              <a:rPr lang="en-CA" dirty="0">
                <a:latin typeface="Arial" charset="0"/>
                <a:ea typeface="ＭＳ Ｐゴシック" charset="0"/>
              </a:rPr>
              <a:t> de la </a:t>
            </a:r>
            <a:r>
              <a:rPr lang="en-CA" dirty="0" err="1">
                <a:latin typeface="Arial" charset="0"/>
                <a:ea typeface="ＭＳ Ｐゴシック" charset="0"/>
              </a:rPr>
              <a:t>fonction</a:t>
            </a:r>
            <a:r>
              <a:rPr lang="en-CA" dirty="0">
                <a:latin typeface="Arial" charset="0"/>
                <a:ea typeface="ＭＳ Ｐゴシック" charset="0"/>
              </a:rPr>
              <a:t> </a:t>
            </a:r>
            <a:r>
              <a:rPr lang="en-CA" dirty="0" err="1">
                <a:latin typeface="Arial" charset="0"/>
                <a:ea typeface="ＭＳ Ｐゴシック" charset="0"/>
              </a:rPr>
              <a:t>publique</a:t>
            </a:r>
            <a:endParaRPr lang="en-CA" dirty="0">
              <a:latin typeface="Arial" charset="0"/>
              <a:ea typeface="ＭＳ Ｐゴシック" charset="0"/>
            </a:endParaRPr>
          </a:p>
          <a:p>
            <a:pPr lvl="1" eaLnBrk="1" hangingPunct="1"/>
            <a:r>
              <a:rPr lang="en-CA" dirty="0">
                <a:latin typeface="Arial" charset="0"/>
                <a:ea typeface="ＭＳ Ｐゴシック" charset="0"/>
              </a:rPr>
              <a:t>Nouveaux champs de l</a:t>
            </a:r>
            <a:r>
              <a:rPr lang="ja-JP" altLang="en-CA" dirty="0">
                <a:latin typeface="Arial" charset="0"/>
                <a:ea typeface="ＭＳ Ｐゴシック" charset="0"/>
              </a:rPr>
              <a:t>’</a:t>
            </a:r>
            <a:r>
              <a:rPr lang="en-CA" dirty="0">
                <a:latin typeface="Arial" charset="0"/>
                <a:ea typeface="ＭＳ Ｐゴシック" charset="0"/>
              </a:rPr>
              <a:t>intervention </a:t>
            </a:r>
            <a:r>
              <a:rPr lang="en-CA" dirty="0" err="1">
                <a:latin typeface="Arial" charset="0"/>
                <a:ea typeface="ＭＳ Ｐゴシック" charset="0"/>
              </a:rPr>
              <a:t>publique</a:t>
            </a:r>
            <a:r>
              <a:rPr lang="en-CA" dirty="0">
                <a:latin typeface="Arial" charset="0"/>
                <a:ea typeface="ＭＳ Ｐゴシック" charset="0"/>
              </a:rPr>
              <a:t> </a:t>
            </a:r>
          </a:p>
        </p:txBody>
      </p:sp>
    </p:spTree>
    <p:extLst>
      <p:ext uri="{BB962C8B-B14F-4D97-AF65-F5344CB8AC3E}">
        <p14:creationId xmlns:p14="http://schemas.microsoft.com/office/powerpoint/2010/main" val="31735495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1"/>
          </p:nvPr>
        </p:nvSpPr>
        <p:spPr>
          <a:xfrm>
            <a:off x="457200" y="457200"/>
            <a:ext cx="8229600" cy="5668963"/>
          </a:xfrm>
        </p:spPr>
        <p:txBody>
          <a:bodyPr>
            <a:normAutofit lnSpcReduction="10000"/>
          </a:bodyPr>
          <a:lstStyle/>
          <a:p>
            <a:pPr marL="609600" indent="-609600" eaLnBrk="1" hangingPunct="1">
              <a:lnSpc>
                <a:spcPct val="80000"/>
              </a:lnSpc>
              <a:buFontTx/>
              <a:buNone/>
            </a:pPr>
            <a:r>
              <a:rPr lang="fr-FR" sz="2400" dirty="0">
                <a:solidFill>
                  <a:schemeClr val="hlink"/>
                </a:solidFill>
                <a:latin typeface="Arial" charset="0"/>
              </a:rPr>
              <a:t>Nouveau paradigme de l’administration </a:t>
            </a:r>
            <a:r>
              <a:rPr lang="fr-FR" sz="2400" dirty="0" smtClean="0">
                <a:solidFill>
                  <a:schemeClr val="hlink"/>
                </a:solidFill>
                <a:latin typeface="Arial" charset="0"/>
              </a:rPr>
              <a:t>publique (performance et décentralisation)</a:t>
            </a:r>
            <a:endParaRPr lang="fr-FR" sz="2400" dirty="0">
              <a:solidFill>
                <a:schemeClr val="hlink"/>
              </a:solidFill>
              <a:latin typeface="Arial" charset="0"/>
            </a:endParaRPr>
          </a:p>
          <a:p>
            <a:pPr marL="609600" indent="-609600" eaLnBrk="1" hangingPunct="1">
              <a:lnSpc>
                <a:spcPct val="80000"/>
              </a:lnSpc>
            </a:pPr>
            <a:endParaRPr lang="fr-FR" sz="2400" dirty="0">
              <a:latin typeface="Arial" charset="0"/>
            </a:endParaRPr>
          </a:p>
          <a:p>
            <a:pPr marL="609600" indent="-609600" eaLnBrk="1" hangingPunct="1">
              <a:lnSpc>
                <a:spcPct val="80000"/>
              </a:lnSpc>
            </a:pPr>
            <a:r>
              <a:rPr lang="fr-FR" sz="2400" dirty="0">
                <a:latin typeface="Arial" charset="0"/>
              </a:rPr>
              <a:t>la production de services de grande qualité que les citoyens souhaitent </a:t>
            </a:r>
          </a:p>
          <a:p>
            <a:pPr marL="609600" indent="-609600" eaLnBrk="1" hangingPunct="1">
              <a:lnSpc>
                <a:spcPct val="80000"/>
              </a:lnSpc>
            </a:pPr>
            <a:r>
              <a:rPr lang="fr-FR" sz="2400" dirty="0">
                <a:latin typeface="Arial" charset="0"/>
              </a:rPr>
              <a:t>exiger, mesurer et récompenser la performance des organisations et des individus.</a:t>
            </a:r>
          </a:p>
          <a:p>
            <a:pPr marL="609600" indent="-609600" eaLnBrk="1" hangingPunct="1">
              <a:lnSpc>
                <a:spcPct val="80000"/>
              </a:lnSpc>
            </a:pPr>
            <a:r>
              <a:rPr lang="fr-FR" sz="2400" dirty="0">
                <a:latin typeface="Arial" charset="0"/>
              </a:rPr>
              <a:t>favoriser l’autonomie de gestion, en réduisant en particulier les contrôles des agences centrales. </a:t>
            </a:r>
          </a:p>
          <a:p>
            <a:pPr marL="609600" indent="-609600" eaLnBrk="1" hangingPunct="1">
              <a:lnSpc>
                <a:spcPct val="80000"/>
              </a:lnSpc>
            </a:pPr>
            <a:r>
              <a:rPr lang="fr-FR" sz="2400" dirty="0">
                <a:latin typeface="Arial" charset="0"/>
              </a:rPr>
              <a:t>reconnaître l’importance de fournir des ressources humaines et technologiques pour que les gestionnaires puissent être réellement </a:t>
            </a:r>
            <a:r>
              <a:rPr lang="fr-FR" sz="2400" dirty="0" smtClean="0">
                <a:latin typeface="Arial" charset="0"/>
              </a:rPr>
              <a:t>performants. </a:t>
            </a:r>
            <a:endParaRPr lang="fr-FR" sz="2400" dirty="0">
              <a:latin typeface="Arial" charset="0"/>
            </a:endParaRPr>
          </a:p>
          <a:p>
            <a:pPr marL="609600" indent="-609600" eaLnBrk="1" hangingPunct="1">
              <a:lnSpc>
                <a:spcPct val="80000"/>
              </a:lnSpc>
            </a:pPr>
            <a:r>
              <a:rPr lang="fr-FR" sz="2400" dirty="0">
                <a:latin typeface="Arial" charset="0"/>
              </a:rPr>
              <a:t>promouvoir l’idée de compétition, et réfléchir sur les services qui devraient être conservés dans le secteur public et ceux qui pourraient être pris en charge par le secteur privé ou non gouvernemental (ONG)</a:t>
            </a:r>
          </a:p>
          <a:p>
            <a:pPr marL="609600" indent="-609600" algn="r" eaLnBrk="1" hangingPunct="1">
              <a:lnSpc>
                <a:spcPct val="80000"/>
              </a:lnSpc>
              <a:buFontTx/>
              <a:buNone/>
            </a:pPr>
            <a:r>
              <a:rPr lang="fr-FR" sz="2400" dirty="0">
                <a:latin typeface="Arial" charset="0"/>
              </a:rPr>
              <a:t>(Traduction de Borins, 1995 : 5-11, </a:t>
            </a:r>
          </a:p>
          <a:p>
            <a:pPr marL="609600" indent="-609600" algn="r" eaLnBrk="1" hangingPunct="1">
              <a:lnSpc>
                <a:spcPct val="80000"/>
              </a:lnSpc>
              <a:buFontTx/>
              <a:buNone/>
            </a:pPr>
            <a:r>
              <a:rPr lang="fr-FR" sz="2400" dirty="0">
                <a:latin typeface="Arial" charset="0"/>
              </a:rPr>
              <a:t>cité dans Borins, 2002 : 4). </a:t>
            </a:r>
            <a:endParaRPr lang="en-CA" sz="2400" dirty="0">
              <a:latin typeface="Arial" charset="0"/>
            </a:endParaRPr>
          </a:p>
        </p:txBody>
      </p:sp>
    </p:spTree>
    <p:extLst>
      <p:ext uri="{BB962C8B-B14F-4D97-AF65-F5344CB8AC3E}">
        <p14:creationId xmlns:p14="http://schemas.microsoft.com/office/powerpoint/2010/main" val="378828615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1639</TotalTime>
  <Words>1919</Words>
  <Application>Microsoft Macintosh PowerPoint</Application>
  <PresentationFormat>Présentation à l'écran (4:3)</PresentationFormat>
  <Paragraphs>201</Paragraphs>
  <Slides>17</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Arial</vt:lpstr>
      <vt:lpstr>Calibri</vt:lpstr>
      <vt:lpstr>ＭＳ Ｐゴシック</vt:lpstr>
      <vt:lpstr>Thème Office</vt:lpstr>
      <vt:lpstr>PAP 2700-16</vt:lpstr>
      <vt:lpstr>Lecture “du bon usage de l’histoire administrative“, Gow (2016)</vt:lpstr>
      <vt:lpstr>Plan de la séance</vt:lpstr>
      <vt:lpstr>1. Qu’est-ce que l’administration publique (AP)</vt:lpstr>
      <vt:lpstr>Distinction public-privé</vt:lpstr>
      <vt:lpstr>Présentation PowerPoint</vt:lpstr>
      <vt:lpstr>Présentation PowerPoint</vt:lpstr>
      <vt:lpstr>Dichotomie politico-administrative </vt:lpstr>
      <vt:lpstr>2. Perspective historique</vt:lpstr>
      <vt:lpstr>2. Perspective historique</vt:lpstr>
      <vt:lpstr>1900-1928 : L’état ferroviaire </vt:lpstr>
      <vt:lpstr>1929-1945 : Crise et expansion </vt:lpstr>
      <vt:lpstr> 1946-1973 :  Construire un nouvel ordre social </vt:lpstr>
      <vt:lpstr> 1974-1999 : Instabilité et retrait de l’État </vt:lpstr>
      <vt:lpstr>3. Enjeux contemporains</vt:lpstr>
      <vt:lpstr>Présentation PowerPoint</vt:lpstr>
      <vt:lpstr>Présentation PowerPoint</vt:lpstr>
    </vt:vector>
  </TitlesOfParts>
  <Company>Université d'Ottawa</Company>
  <LinksUpToDate>false</LinksUpToDate>
  <SharedDoc>false</SharedDoc>
  <HyperlinksChanged>false</HyperlinksChanged>
  <AppVersion>15.0022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PAP 2700-16</dc:title>
  <dc:creator>Anne Mevellec2</dc:creator>
  <cp:lastModifiedBy>yannis Telaoumaten</cp:lastModifiedBy>
  <cp:revision>35</cp:revision>
  <cp:lastPrinted>2016-09-13T15:01:32Z</cp:lastPrinted>
  <dcterms:created xsi:type="dcterms:W3CDTF">2016-09-12T14:25:57Z</dcterms:created>
  <dcterms:modified xsi:type="dcterms:W3CDTF">2016-09-16T18:21:42Z</dcterms:modified>
</cp:coreProperties>
</file>