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24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  <a:ln>
            <a:noFill/>
          </a:ln>
        </p:spPr>
        <p:txBody>
          <a:bodyPr/>
          <a:lstStyle>
            <a:lvl1pPr marL="0" indent="0" algn="r">
              <a:buNone/>
              <a:defRPr b="1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78223-45E6-429B-8E63-5BE341B28ECC}" type="datetimeFigureOut">
              <a:rPr lang="en-US" smtClean="0"/>
              <a:t>11-11-15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7FBD4-368D-4076-A02D-FB92D7A3753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78223-45E6-429B-8E63-5BE341B28ECC}" type="datetimeFigureOut">
              <a:rPr lang="en-US" smtClean="0"/>
              <a:t>11-11-15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7FBD4-368D-4076-A02D-FB92D7A3753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78223-45E6-429B-8E63-5BE341B28ECC}" type="datetimeFigureOut">
              <a:rPr lang="en-US" smtClean="0"/>
              <a:t>11-11-15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7FBD4-368D-4076-A02D-FB92D7A3753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78223-45E6-429B-8E63-5BE341B28ECC}" type="datetimeFigureOut">
              <a:rPr lang="en-US" smtClean="0"/>
              <a:t>11-11-15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7FBD4-368D-4076-A02D-FB92D7A3753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78223-45E6-429B-8E63-5BE341B28ECC}" type="datetimeFigureOut">
              <a:rPr lang="en-US" smtClean="0"/>
              <a:t>11-11-15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7FBD4-368D-4076-A02D-FB92D7A3753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78223-45E6-429B-8E63-5BE341B28ECC}" type="datetimeFigureOut">
              <a:rPr lang="en-US" smtClean="0"/>
              <a:t>11-11-15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7FBD4-368D-4076-A02D-FB92D7A3753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78223-45E6-429B-8E63-5BE341B28ECC}" type="datetimeFigureOut">
              <a:rPr lang="en-US" smtClean="0"/>
              <a:t>11-11-15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7FBD4-368D-4076-A02D-FB92D7A3753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78223-45E6-429B-8E63-5BE341B28ECC}" type="datetimeFigureOut">
              <a:rPr lang="en-US" smtClean="0"/>
              <a:t>11-11-15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7FBD4-368D-4076-A02D-FB92D7A3753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78223-45E6-429B-8E63-5BE341B28ECC}" type="datetimeFigureOut">
              <a:rPr lang="en-US" smtClean="0"/>
              <a:t>11-11-15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7FBD4-368D-4076-A02D-FB92D7A3753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78223-45E6-429B-8E63-5BE341B28ECC}" type="datetimeFigureOut">
              <a:rPr lang="en-US" smtClean="0"/>
              <a:t>11-11-15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7FBD4-368D-4076-A02D-FB92D7A3753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78223-45E6-429B-8E63-5BE341B28ECC}" type="datetimeFigureOut">
              <a:rPr lang="en-US" smtClean="0"/>
              <a:t>11-11-15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7FBD4-368D-4076-A02D-FB92D7A3753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78223-45E6-429B-8E63-5BE341B28ECC}" type="datetimeFigureOut">
              <a:rPr lang="en-US" smtClean="0"/>
              <a:t>11-11-15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A7FBD4-368D-4076-A02D-FB92D7A3753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r" defTabSz="914400" rtl="0" eaLnBrk="1" latinLnBrk="0" hangingPunct="1">
        <a:spcBef>
          <a:spcPct val="0"/>
        </a:spcBef>
        <a:buNone/>
        <a:defRPr sz="4400" kern="1200">
          <a:ln>
            <a:solidFill>
              <a:schemeClr val="accent6">
                <a:lumMod val="50000"/>
              </a:schemeClr>
            </a:solidFill>
          </a:ln>
          <a:solidFill>
            <a:schemeClr val="accent5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0" eaLnBrk="1" latinLnBrk="0" hangingPunct="1">
        <a:spcBef>
          <a:spcPct val="20000"/>
        </a:spcBef>
        <a:buFont typeface="Arial" pitchFamily="34" charset="0"/>
        <a:buChar char="•"/>
        <a:defRPr sz="3200" b="1" i="0" u="none" kern="1200">
          <a:solidFill>
            <a:schemeClr val="bg1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1pPr>
      <a:lvl2pPr marL="742950" indent="-285750" algn="r" defTabSz="914400" rtl="0" eaLnBrk="1" latinLnBrk="0" hangingPunct="1">
        <a:spcBef>
          <a:spcPct val="20000"/>
        </a:spcBef>
        <a:buFont typeface="Arial" pitchFamily="34" charset="0"/>
        <a:buChar char="–"/>
        <a:defRPr sz="2800" b="1" i="0" u="none" kern="1200">
          <a:solidFill>
            <a:schemeClr val="bg1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2pPr>
      <a:lvl3pPr marL="1143000" indent="-228600" algn="r" defTabSz="914400" rtl="0" eaLnBrk="1" latinLnBrk="0" hangingPunct="1">
        <a:spcBef>
          <a:spcPct val="20000"/>
        </a:spcBef>
        <a:buFont typeface="Arial" pitchFamily="34" charset="0"/>
        <a:buChar char="•"/>
        <a:defRPr sz="2400" b="1" i="0" u="none" kern="1200">
          <a:solidFill>
            <a:schemeClr val="bg1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3pPr>
      <a:lvl4pPr marL="1600200" indent="-228600" algn="r" defTabSz="914400" rtl="0" eaLnBrk="1" latinLnBrk="0" hangingPunct="1">
        <a:spcBef>
          <a:spcPct val="20000"/>
        </a:spcBef>
        <a:buFont typeface="Arial" pitchFamily="34" charset="0"/>
        <a:buChar char="–"/>
        <a:defRPr sz="2000" b="1" i="0" u="none" kern="1200">
          <a:solidFill>
            <a:schemeClr val="bg1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4pPr>
      <a:lvl5pPr marL="2057400" indent="-228600" algn="r" defTabSz="914400" rtl="0" eaLnBrk="1" latinLnBrk="0" hangingPunct="1">
        <a:spcBef>
          <a:spcPct val="20000"/>
        </a:spcBef>
        <a:buFont typeface="Arial" pitchFamily="34" charset="0"/>
        <a:buChar char="»"/>
        <a:defRPr sz="2000" b="1" i="0" u="none" kern="1200">
          <a:solidFill>
            <a:schemeClr val="bg1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4" Type="http://schemas.openxmlformats.org/officeDocument/2006/relationships/image" Target="../media/image2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4" Type="http://schemas.openxmlformats.org/officeDocument/2006/relationships/image" Target="../media/image3.pn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3.docx"/><Relationship Id="rId4" Type="http://schemas.openxmlformats.org/officeDocument/2006/relationships/image" Target="../media/image4.png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4.docx"/><Relationship Id="rId4" Type="http://schemas.openxmlformats.org/officeDocument/2006/relationships/image" Target="../media/image5.e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LSR 1500</a:t>
            </a:r>
            <a:br>
              <a:rPr lang="en-CA" dirty="0" smtClean="0"/>
            </a:br>
            <a:r>
              <a:rPr lang="en-CA" dirty="0" smtClean="0"/>
              <a:t>Le </a:t>
            </a:r>
            <a:r>
              <a:rPr lang="en-CA" dirty="0" err="1" smtClean="0"/>
              <a:t>plein</a:t>
            </a:r>
            <a:r>
              <a:rPr lang="en-CA" dirty="0" smtClean="0"/>
              <a:t> air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François Gravelle Ph.D.</a:t>
            </a:r>
            <a:endParaRPr lang="en-C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>
                <a:effectLst/>
              </a:rPr>
              <a:t>Le plein air est essentiellement un champ </a:t>
            </a:r>
            <a:r>
              <a:rPr lang="fr-CA" dirty="0" smtClean="0">
                <a:effectLst/>
              </a:rPr>
              <a:t>multidisciplinaire.  Cependant</a:t>
            </a:r>
            <a:r>
              <a:rPr lang="fr-CA" dirty="0">
                <a:effectLst/>
              </a:rPr>
              <a:t>, à la base le plein air représente l’interaction de deux grands secteurs soient: humains et ressources naturelles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250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Interaction entre les dimensions des ressources naturelles et humaines</a:t>
            </a:r>
            <a:r>
              <a:rPr lang="en-US" dirty="0"/>
              <a:t> 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67196"/>
              </p:ext>
            </p:extLst>
          </p:nvPr>
        </p:nvGraphicFramePr>
        <p:xfrm>
          <a:off x="260674" y="1988840"/>
          <a:ext cx="8226608" cy="4392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Document" r:id="rId3" imgW="5613400" imgH="2997200" progId="Word.Document.12">
                  <p:embed/>
                </p:oleObj>
              </mc:Choice>
              <mc:Fallback>
                <p:oleObj name="Document" r:id="rId3" imgW="5613400" imgH="29972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0674" y="1988840"/>
                        <a:ext cx="8226608" cy="43924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0629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b="1" dirty="0"/>
              <a:t>La dimension humaine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dirty="0">
                <a:effectLst/>
              </a:rPr>
              <a:t>prendre en ligne de compte un ensemble de facteurs clefs qui vont inclure : </a:t>
            </a:r>
            <a:endParaRPr lang="fr-CA" dirty="0" smtClean="0">
              <a:effectLst/>
            </a:endParaRPr>
          </a:p>
          <a:p>
            <a:pPr lvl="1"/>
            <a:r>
              <a:rPr lang="fr-CA" dirty="0" smtClean="0">
                <a:effectLst/>
              </a:rPr>
              <a:t>la </a:t>
            </a:r>
            <a:r>
              <a:rPr lang="fr-CA" dirty="0">
                <a:effectLst/>
              </a:rPr>
              <a:t>motivation et les besoins des participants, </a:t>
            </a:r>
            <a:endParaRPr lang="fr-CA" dirty="0" smtClean="0">
              <a:effectLst/>
            </a:endParaRPr>
          </a:p>
          <a:p>
            <a:pPr lvl="1"/>
            <a:r>
              <a:rPr lang="fr-CA" dirty="0" smtClean="0">
                <a:effectLst/>
              </a:rPr>
              <a:t>les </a:t>
            </a:r>
            <a:r>
              <a:rPr lang="fr-CA" dirty="0">
                <a:effectLst/>
              </a:rPr>
              <a:t>activités de plein air</a:t>
            </a:r>
            <a:r>
              <a:rPr lang="fr-CA" dirty="0" smtClean="0">
                <a:effectLst/>
              </a:rPr>
              <a:t>,</a:t>
            </a:r>
          </a:p>
          <a:p>
            <a:pPr lvl="1"/>
            <a:r>
              <a:rPr lang="fr-CA" dirty="0" smtClean="0">
                <a:effectLst/>
              </a:rPr>
              <a:t> </a:t>
            </a:r>
            <a:r>
              <a:rPr lang="fr-CA" dirty="0">
                <a:effectLst/>
              </a:rPr>
              <a:t>l’environnement dans lequel </a:t>
            </a:r>
            <a:endParaRPr lang="fr-CA" dirty="0" smtClean="0">
              <a:effectLst/>
            </a:endParaRPr>
          </a:p>
          <a:p>
            <a:pPr lvl="1"/>
            <a:r>
              <a:rPr lang="fr-CA" dirty="0" smtClean="0">
                <a:effectLst/>
              </a:rPr>
              <a:t>les </a:t>
            </a:r>
            <a:r>
              <a:rPr lang="fr-CA" dirty="0">
                <a:effectLst/>
              </a:rPr>
              <a:t>activités se déroulent, </a:t>
            </a:r>
            <a:endParaRPr lang="fr-CA" dirty="0" smtClean="0">
              <a:effectLst/>
            </a:endParaRPr>
          </a:p>
          <a:p>
            <a:pPr lvl="1"/>
            <a:r>
              <a:rPr lang="fr-CA" dirty="0" smtClean="0">
                <a:effectLst/>
              </a:rPr>
              <a:t>les </a:t>
            </a:r>
            <a:r>
              <a:rPr lang="fr-CA" dirty="0">
                <a:effectLst/>
              </a:rPr>
              <a:t>résultats de l’activité de plein air (expérience)</a:t>
            </a:r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716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Modèle de l’expérience de plein air</a:t>
            </a:r>
            <a:r>
              <a:rPr lang="en-US" dirty="0"/>
              <a:t> 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8461017"/>
              </p:ext>
            </p:extLst>
          </p:nvPr>
        </p:nvGraphicFramePr>
        <p:xfrm>
          <a:off x="-70946" y="2204864"/>
          <a:ext cx="9216412" cy="30026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Document" r:id="rId3" imgW="5613400" imgH="1828800" progId="Word.Document.12">
                  <p:embed/>
                </p:oleObj>
              </mc:Choice>
              <mc:Fallback>
                <p:oleObj name="Document" r:id="rId3" imgW="5613400" imgH="18288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70946" y="2204864"/>
                        <a:ext cx="9216412" cy="3002632"/>
                      </a:xfrm>
                      <a:prstGeom prst="rect">
                        <a:avLst/>
                      </a:prstGeom>
                      <a:solidFill>
                        <a:srgbClr val="F3EC93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548148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/>
              <a:t>Définir et comprendre le loisir de plein air</a:t>
            </a:r>
            <a:r>
              <a:rPr lang="en-US" dirty="0"/>
              <a:t> 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1581588"/>
              </p:ext>
            </p:extLst>
          </p:nvPr>
        </p:nvGraphicFramePr>
        <p:xfrm>
          <a:off x="755576" y="1465865"/>
          <a:ext cx="7752860" cy="53673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Document" r:id="rId3" imgW="5613400" imgH="3886200" progId="Word.Document.12">
                  <p:embed/>
                </p:oleObj>
              </mc:Choice>
              <mc:Fallback>
                <p:oleObj name="Document" r:id="rId3" imgW="5613400" imgH="38862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5576" y="1465865"/>
                        <a:ext cx="7752860" cy="5367365"/>
                      </a:xfrm>
                      <a:prstGeom prst="rect">
                        <a:avLst/>
                      </a:prstGeom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46082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 smtClean="0"/>
              <a:t>Les </a:t>
            </a:r>
            <a:r>
              <a:rPr lang="fr-CA" b="1" dirty="0"/>
              <a:t>ressources naturelles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>
                <a:effectLst/>
              </a:rPr>
              <a:t>Les ressources naturelles représentent la pierre angulaire de la pratique des activités de plein </a:t>
            </a:r>
            <a:r>
              <a:rPr lang="fr-CA" dirty="0" smtClean="0">
                <a:effectLst/>
              </a:rPr>
              <a:t>air.</a:t>
            </a:r>
            <a:r>
              <a:rPr lang="en-US" dirty="0" smtClean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9606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/>
              <a:t>Types d’activité de plein air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>
                <a:effectLst/>
              </a:rPr>
              <a:t>Le plein air peut être </a:t>
            </a:r>
            <a:r>
              <a:rPr lang="fr-CA" dirty="0" smtClean="0">
                <a:effectLst/>
              </a:rPr>
              <a:t>subdivisé </a:t>
            </a:r>
            <a:r>
              <a:rPr lang="fr-CA" dirty="0">
                <a:effectLst/>
              </a:rPr>
              <a:t>dans un ensemble de types d’activités qui sont </a:t>
            </a:r>
            <a:r>
              <a:rPr lang="fr-CA" dirty="0" smtClean="0">
                <a:effectLst/>
              </a:rPr>
              <a:t>influencées </a:t>
            </a:r>
            <a:r>
              <a:rPr lang="fr-CA" dirty="0">
                <a:effectLst/>
              </a:rPr>
              <a:t>par plusieurs domaines</a:t>
            </a:r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9910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3600" dirty="0"/>
              <a:t>Interrelation entre les </a:t>
            </a:r>
            <a:r>
              <a:rPr lang="fr-CA" sz="3600" dirty="0" err="1"/>
              <a:t>sub-divisions</a:t>
            </a:r>
            <a:r>
              <a:rPr lang="fr-CA" sz="3600" dirty="0"/>
              <a:t> du plein air.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fr-CA" sz="3600" dirty="0"/>
              <a:t>Source : Moore et Driver (2005</a:t>
            </a:r>
            <a:r>
              <a:rPr lang="fr-CA" sz="4000" dirty="0"/>
              <a:t>)</a:t>
            </a:r>
            <a:r>
              <a:rPr lang="en-US" dirty="0"/>
              <a:t> 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8479988"/>
              </p:ext>
            </p:extLst>
          </p:nvPr>
        </p:nvGraphicFramePr>
        <p:xfrm>
          <a:off x="1907704" y="1412776"/>
          <a:ext cx="5638800" cy="527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Document" r:id="rId3" imgW="5638800" imgH="5270500" progId="Word.Document.12">
                  <p:embed/>
                </p:oleObj>
              </mc:Choice>
              <mc:Fallback>
                <p:oleObj name="Document" r:id="rId3" imgW="5638800" imgH="52705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07704" y="1412776"/>
                        <a:ext cx="5638800" cy="5270500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448346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 smtClean="0"/>
              <a:t>Ceux qui s’</a:t>
            </a:r>
            <a:r>
              <a:rPr lang="fr-CA" dirty="0" err="1" smtClean="0"/>
              <a:t>intéresent</a:t>
            </a:r>
            <a:r>
              <a:rPr lang="fr-CA" dirty="0" smtClean="0"/>
              <a:t> au loisir de plein air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smtClean="0"/>
              <a:t>Le participant</a:t>
            </a:r>
          </a:p>
          <a:p>
            <a:r>
              <a:rPr lang="fr-CA" dirty="0" smtClean="0"/>
              <a:t>Les équipes de travails gouvernementales</a:t>
            </a:r>
          </a:p>
          <a:p>
            <a:r>
              <a:rPr lang="fr-CA" dirty="0" smtClean="0"/>
              <a:t>Fournisseurs et intervenants…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36231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 </a:t>
            </a:r>
            <a:r>
              <a:rPr lang="fr-CA" b="1" dirty="0"/>
              <a:t>diversité des loisirs de plein air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smtClean="0"/>
              <a:t>Politiques</a:t>
            </a:r>
          </a:p>
          <a:p>
            <a:r>
              <a:rPr lang="fr-CA" dirty="0" smtClean="0"/>
              <a:t>Ressources</a:t>
            </a:r>
          </a:p>
          <a:p>
            <a:r>
              <a:rPr lang="fr-CA" dirty="0" smtClean="0"/>
              <a:t>Attentes de la communauté…</a:t>
            </a:r>
          </a:p>
        </p:txBody>
      </p:sp>
    </p:spTree>
    <p:extLst>
      <p:ext uri="{BB962C8B-B14F-4D97-AF65-F5344CB8AC3E}">
        <p14:creationId xmlns:p14="http://schemas.microsoft.com/office/powerpoint/2010/main" val="2513681151"/>
      </p:ext>
    </p:extLst>
  </p:cSld>
  <p:clrMapOvr>
    <a:masterClrMapping/>
  </p:clrMapOvr>
</p:sld>
</file>

<file path=ppt/theme/theme1.xml><?xml version="1.0" encoding="utf-8"?>
<a:theme xmlns:a="http://schemas.openxmlformats.org/drawingml/2006/main" name="TC300070049990">
  <a:themeElements>
    <a:clrScheme name="Nature">
      <a:dk1>
        <a:srgbClr val="494429"/>
      </a:dk1>
      <a:lt1>
        <a:srgbClr val="208313"/>
      </a:lt1>
      <a:dk2>
        <a:srgbClr val="9CB11D"/>
      </a:dk2>
      <a:lt2>
        <a:srgbClr val="EBE04B"/>
      </a:lt2>
      <a:accent1>
        <a:srgbClr val="BBE22A"/>
      </a:accent1>
      <a:accent2>
        <a:srgbClr val="609F31"/>
      </a:accent2>
      <a:accent3>
        <a:srgbClr val="9BBB59"/>
      </a:accent3>
      <a:accent4>
        <a:srgbClr val="C4D614"/>
      </a:accent4>
      <a:accent5>
        <a:srgbClr val="F19D21"/>
      </a:accent5>
      <a:accent6>
        <a:srgbClr val="A8813A"/>
      </a:accent6>
      <a:hlink>
        <a:srgbClr val="634D2F"/>
      </a:hlink>
      <a:folHlink>
        <a:srgbClr val="444B29"/>
      </a:folHlink>
    </a:clrScheme>
    <a:fontScheme name="Nature">
      <a:majorFont>
        <a:latin typeface="Impact"/>
        <a:ea typeface=""/>
        <a:cs typeface=""/>
      </a:majorFont>
      <a:minorFont>
        <a:latin typeface="Papyru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/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33" ma:contentTypeDescription="Create a new document." ma:contentTypeScope="" ma:versionID="37d3ec2b48d53e45b233ad8f52fe1b11"/>
</file>

<file path=customXml/itemProps1.xml><?xml version="1.0" encoding="utf-8"?>
<ds:datastoreItem xmlns:ds="http://schemas.openxmlformats.org/officeDocument/2006/customXml" ds:itemID="{0BCA546A-88D4-4A68-ADCE-B26CD28F0458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1F1BB40-A172-4331-A92F-E4F2AF51CDD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C0EB58F-88F9-4A18-80E8-E700417FCD34}">
  <ds:schemaRefs>
    <ds:schemaRef ds:uri="http://schemas.microsoft.com/office/2006/metadata/contentType"/>
    <ds:schemaRef ds:uri="http://schemas.microsoft.com/office/2006/metadata/properties/metaAttribut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TC300070049990</Template>
  <TotalTime>26</TotalTime>
  <Words>160</Words>
  <Application>Microsoft Macintosh PowerPoint</Application>
  <PresentationFormat>On-screen Show (4:3)</PresentationFormat>
  <Paragraphs>27</Paragraphs>
  <Slides>11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TC300070049990</vt:lpstr>
      <vt:lpstr>Microsoft Word Document</vt:lpstr>
      <vt:lpstr>LSR 1500 Le plein air</vt:lpstr>
      <vt:lpstr>Introduction</vt:lpstr>
      <vt:lpstr>Interaction entre les dimensions des ressources naturelles et humaines </vt:lpstr>
      <vt:lpstr>La dimension humaine </vt:lpstr>
      <vt:lpstr>Modèle de l’expérience de plein air </vt:lpstr>
      <vt:lpstr>Définir et comprendre le loisir de plein air </vt:lpstr>
      <vt:lpstr>Les ressources naturelles </vt:lpstr>
      <vt:lpstr>Types d’activité de plein air </vt:lpstr>
      <vt:lpstr>Interrelation entre les sub-divisions du plein air. Source : Moore et Driver (2005) </vt:lpstr>
      <vt:lpstr>Ceux qui s’intéresent au loisir de plein air</vt:lpstr>
      <vt:lpstr>La diversité des loisirs de plein air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LSR 1500 Le plein air</dc:title>
  <dc:subject/>
  <dc:creator/>
  <cp:keywords/>
  <dc:description/>
  <cp:lastModifiedBy>François Gravelle Ph.D.</cp:lastModifiedBy>
  <cp:revision>8</cp:revision>
  <dcterms:modified xsi:type="dcterms:W3CDTF">2011-11-15T17:16:24Z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TC300070049990</vt:lpwstr>
  </property>
</Properties>
</file>