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86"/>
    <p:restoredTop sz="83479"/>
  </p:normalViewPr>
  <p:slideViewPr>
    <p:cSldViewPr>
      <p:cViewPr varScale="1">
        <p:scale>
          <a:sx n="151" d="100"/>
          <a:sy n="151" d="100"/>
        </p:scale>
        <p:origin x="3000" y="192"/>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34C69A9D-82A9-254B-8229-E7BD00FD725A}" type="datetimeFigureOut">
              <a:rPr lang="en-CA" smtClean="0"/>
              <a:t>2021-01-28</a:t>
            </a:fld>
            <a:endParaRPr lang="en-CA"/>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B9DD0C69-893E-3C47-A580-6B9F4D1CA120}" type="slidenum">
              <a:rPr lang="en-CA" smtClean="0"/>
              <a:t>‹#›</a:t>
            </a:fld>
            <a:endParaRPr lang="en-CA"/>
          </a:p>
        </p:txBody>
      </p:sp>
    </p:spTree>
    <p:extLst>
      <p:ext uri="{BB962C8B-B14F-4D97-AF65-F5344CB8AC3E}">
        <p14:creationId xmlns:p14="http://schemas.microsoft.com/office/powerpoint/2010/main" val="2361866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Community is a set of species that co-occur in a habitat. A population is the individuals of a single species</a:t>
            </a:r>
          </a:p>
          <a:p>
            <a:r>
              <a:rPr lang="en-CA" dirty="0"/>
              <a:t>These words are different components of a community and we use them to study communities. </a:t>
            </a:r>
          </a:p>
          <a:p>
            <a:endParaRPr lang="en-CA" dirty="0"/>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a:t>
            </a:fld>
            <a:endParaRPr lang="en-CA"/>
          </a:p>
        </p:txBody>
      </p:sp>
    </p:spTree>
    <p:extLst>
      <p:ext uri="{BB962C8B-B14F-4D97-AF65-F5344CB8AC3E}">
        <p14:creationId xmlns:p14="http://schemas.microsoft.com/office/powerpoint/2010/main" val="2992081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Community ecology Science that understands the processes that govern the variation in communities structure in time and space and describing the patterns in communities. </a:t>
            </a:r>
          </a:p>
          <a:p>
            <a:endParaRPr lang="en-CA" dirty="0"/>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2</a:t>
            </a:fld>
            <a:endParaRPr lang="en-CA"/>
          </a:p>
        </p:txBody>
      </p:sp>
    </p:spTree>
    <p:extLst>
      <p:ext uri="{BB962C8B-B14F-4D97-AF65-F5344CB8AC3E}">
        <p14:creationId xmlns:p14="http://schemas.microsoft.com/office/powerpoint/2010/main" val="2138402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Interacting directly or indirectly.</a:t>
            </a:r>
          </a:p>
          <a:p>
            <a:r>
              <a:rPr lang="en-CA" dirty="0"/>
              <a:t>Interaction of dispersal of seeds. </a:t>
            </a:r>
          </a:p>
          <a:p>
            <a:r>
              <a:rPr lang="en-CA" dirty="0"/>
              <a:t>Making arbitrary decisions and starting from there.</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3</a:t>
            </a:fld>
            <a:endParaRPr lang="en-CA"/>
          </a:p>
        </p:txBody>
      </p:sp>
    </p:spTree>
    <p:extLst>
      <p:ext uri="{BB962C8B-B14F-4D97-AF65-F5344CB8AC3E}">
        <p14:creationId xmlns:p14="http://schemas.microsoft.com/office/powerpoint/2010/main" val="4090500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Note: when talking about a population, it means only to one species.</a:t>
            </a:r>
          </a:p>
          <a:p>
            <a:r>
              <a:rPr lang="en-CA" dirty="0"/>
              <a:t>Sometimes, multiple species can be considered a population when studying them.</a:t>
            </a:r>
          </a:p>
          <a:p>
            <a:r>
              <a:rPr lang="en-CA" dirty="0"/>
              <a:t>But can also be specific to one species.</a:t>
            </a:r>
          </a:p>
          <a:p>
            <a:r>
              <a:rPr lang="en-CA" dirty="0"/>
              <a:t>Its tricky when studying trees bcz there can be multiple species in a population of similar looking trees.</a:t>
            </a:r>
          </a:p>
          <a:p>
            <a:r>
              <a:rPr lang="en-CA" dirty="0"/>
              <a:t>Composition: not quantity. Not counting. We are looking for the qualitative aspect of the species. Observe and describe composition for one community.</a:t>
            </a:r>
          </a:p>
          <a:p>
            <a:endParaRPr lang="en-CA" dirty="0"/>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4</a:t>
            </a:fld>
            <a:endParaRPr lang="en-CA"/>
          </a:p>
        </p:txBody>
      </p:sp>
    </p:spTree>
    <p:extLst>
      <p:ext uri="{BB962C8B-B14F-4D97-AF65-F5344CB8AC3E}">
        <p14:creationId xmlns:p14="http://schemas.microsoft.com/office/powerpoint/2010/main" val="1585976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For example; where are the most unique species on the planet? Amazon.. </a:t>
            </a:r>
            <a:r>
              <a:rPr lang="en-CA" dirty="0" err="1"/>
              <a:t>Etc</a:t>
            </a:r>
            <a:r>
              <a:rPr lang="en-CA" dirty="0"/>
              <a:t> </a:t>
            </a:r>
          </a:p>
          <a:p>
            <a:r>
              <a:rPr lang="en-CA" dirty="0"/>
              <a:t>Intrinsic value to biodiversity. Diversity of life. The pattern and the processes that govern these patterns. </a:t>
            </a:r>
          </a:p>
          <a:p>
            <a:r>
              <a:rPr lang="en-CA" dirty="0"/>
              <a:t>Convincing someone who doesn’t car? Species in many cases have a monetary and social value. Social; psychological studies, if living in green spaces and nature, it has positive value on mental health). Monetary; biodiversity will provide services to humans. Pollination is a prime example. Blueberries are being pollinated and they will be dispersed and more will grow. Preserving forests and maximizing the amount of bees and abundance will ensure this happening. It will increase success of production.</a:t>
            </a:r>
          </a:p>
          <a:p>
            <a:endParaRPr lang="en-CA" dirty="0"/>
          </a:p>
          <a:p>
            <a:r>
              <a:rPr lang="en-CA" dirty="0"/>
              <a:t>To Conserve biodiversity we need to understand the processes of biodiversity and the patterns.</a:t>
            </a:r>
          </a:p>
          <a:p>
            <a:r>
              <a:rPr lang="en-CA" dirty="0"/>
              <a:t>Maintenance of diversity is about things that happen in a given time. Distribution of diversity is about why are there different communities in some and the difference in richness and evenness.</a:t>
            </a:r>
          </a:p>
        </p:txBody>
      </p:sp>
      <p:sp>
        <p:nvSpPr>
          <p:cNvPr id="4" name="Slide Number Placeholder 3"/>
          <p:cNvSpPr>
            <a:spLocks noGrp="1"/>
          </p:cNvSpPr>
          <p:nvPr>
            <p:ph type="sldNum" sz="quarter" idx="5"/>
          </p:nvPr>
        </p:nvSpPr>
        <p:spPr/>
        <p:txBody>
          <a:bodyPr/>
          <a:lstStyle/>
          <a:p>
            <a:fld id="{B9DD0C69-893E-3C47-A580-6B9F4D1CA120}" type="slidenum">
              <a:rPr lang="en-CA" smtClean="0"/>
              <a:t>5</a:t>
            </a:fld>
            <a:endParaRPr lang="en-CA"/>
          </a:p>
        </p:txBody>
      </p:sp>
    </p:spTree>
    <p:extLst>
      <p:ext uri="{BB962C8B-B14F-4D97-AF65-F5344CB8AC3E}">
        <p14:creationId xmlns:p14="http://schemas.microsoft.com/office/powerpoint/2010/main" val="781121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Almost discharged this biome/ecosystem. </a:t>
            </a:r>
          </a:p>
          <a:p>
            <a:r>
              <a:rPr lang="en-CA" dirty="0"/>
              <a:t>A lot of efforts in Canada to recreate and restore this biome. </a:t>
            </a:r>
          </a:p>
        </p:txBody>
      </p:sp>
      <p:sp>
        <p:nvSpPr>
          <p:cNvPr id="4" name="Slide Number Placeholder 3"/>
          <p:cNvSpPr>
            <a:spLocks noGrp="1"/>
          </p:cNvSpPr>
          <p:nvPr>
            <p:ph type="sldNum" sz="quarter" idx="5"/>
          </p:nvPr>
        </p:nvSpPr>
        <p:spPr/>
        <p:txBody>
          <a:bodyPr/>
          <a:lstStyle/>
          <a:p>
            <a:fld id="{B9DD0C69-893E-3C47-A580-6B9F4D1CA120}" type="slidenum">
              <a:rPr lang="en-CA" smtClean="0"/>
              <a:t>6</a:t>
            </a:fld>
            <a:endParaRPr lang="en-CA"/>
          </a:p>
        </p:txBody>
      </p:sp>
    </p:spTree>
    <p:extLst>
      <p:ext uri="{BB962C8B-B14F-4D97-AF65-F5344CB8AC3E}">
        <p14:creationId xmlns:p14="http://schemas.microsoft.com/office/powerpoint/2010/main" val="1771839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These rules must be in consideration when attempting to restore a community. </a:t>
            </a:r>
          </a:p>
          <a:p>
            <a:r>
              <a:rPr lang="en-CA" dirty="0"/>
              <a:t>They didn’t know burning grassland was bad.</a:t>
            </a:r>
          </a:p>
          <a:p>
            <a:r>
              <a:rPr lang="en-CA" dirty="0"/>
              <a:t>Putting a lot of species together and hoping it will work is wrong. Maybe missing some key species. Some plants need specific fungal species to success and survive the nature of the community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7</a:t>
            </a:fld>
            <a:endParaRPr lang="en-CA"/>
          </a:p>
        </p:txBody>
      </p:sp>
    </p:spTree>
    <p:extLst>
      <p:ext uri="{BB962C8B-B14F-4D97-AF65-F5344CB8AC3E}">
        <p14:creationId xmlns:p14="http://schemas.microsoft.com/office/powerpoint/2010/main" val="2292834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Is niche partitioning required?</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9</a:t>
            </a:fld>
            <a:endParaRPr lang="en-CA"/>
          </a:p>
        </p:txBody>
      </p:sp>
    </p:spTree>
    <p:extLst>
      <p:ext uri="{BB962C8B-B14F-4D97-AF65-F5344CB8AC3E}">
        <p14:creationId xmlns:p14="http://schemas.microsoft.com/office/powerpoint/2010/main" val="1288122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Different colours allow us to see different species.</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10</a:t>
            </a:fld>
            <a:endParaRPr lang="en-CA"/>
          </a:p>
        </p:txBody>
      </p:sp>
    </p:spTree>
    <p:extLst>
      <p:ext uri="{BB962C8B-B14F-4D97-AF65-F5344CB8AC3E}">
        <p14:creationId xmlns:p14="http://schemas.microsoft.com/office/powerpoint/2010/main" val="705274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The question now is about distribution of diversity than maintenance.</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11</a:t>
            </a:fld>
            <a:endParaRPr lang="en-CA"/>
          </a:p>
        </p:txBody>
      </p:sp>
    </p:spTree>
    <p:extLst>
      <p:ext uri="{BB962C8B-B14F-4D97-AF65-F5344CB8AC3E}">
        <p14:creationId xmlns:p14="http://schemas.microsoft.com/office/powerpoint/2010/main" val="2157597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256/24 gives 10.7. if there were 10 individuals of the species, then we would have an even community. </a:t>
            </a:r>
          </a:p>
          <a:p>
            <a:r>
              <a:rPr lang="en-CA" dirty="0"/>
              <a:t>If 200 of the individuals belong to yellow poplar, then that species is dominant and low evenness.</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12</a:t>
            </a:fld>
            <a:endParaRPr lang="en-CA"/>
          </a:p>
        </p:txBody>
      </p:sp>
    </p:spTree>
    <p:extLst>
      <p:ext uri="{BB962C8B-B14F-4D97-AF65-F5344CB8AC3E}">
        <p14:creationId xmlns:p14="http://schemas.microsoft.com/office/powerpoint/2010/main" val="27189610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We almost never know the exact number of species or living forms. </a:t>
            </a:r>
          </a:p>
          <a:p>
            <a:r>
              <a:rPr lang="en-CA" dirty="0"/>
              <a:t>Trees are a great example because they are easy to see and distinguish.</a:t>
            </a:r>
          </a:p>
          <a:p>
            <a:r>
              <a:rPr lang="en-CA" dirty="0"/>
              <a:t>Insects are tricky because they are hard to easily see and identify. Specific sampling and small area are studied to make a correct guess when quantifying insects or any other complex organisms. </a:t>
            </a:r>
          </a:p>
          <a:p>
            <a:r>
              <a:rPr lang="en-CA" dirty="0"/>
              <a:t>Insects that live in the soil are very hard to find. A device is used to extract the insects and then quantify them and study the richness and species present.</a:t>
            </a:r>
          </a:p>
          <a:p>
            <a:r>
              <a:rPr lang="en-CA" dirty="0"/>
              <a:t>The more shoveling is done, the more information is done. </a:t>
            </a:r>
          </a:p>
          <a:p>
            <a:endParaRPr lang="en-CA" dirty="0"/>
          </a:p>
          <a:p>
            <a:endParaRPr lang="en-CA" dirty="0"/>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14</a:t>
            </a:fld>
            <a:endParaRPr lang="en-CA"/>
          </a:p>
        </p:txBody>
      </p:sp>
    </p:spTree>
    <p:extLst>
      <p:ext uri="{BB962C8B-B14F-4D97-AF65-F5344CB8AC3E}">
        <p14:creationId xmlns:p14="http://schemas.microsoft.com/office/powerpoint/2010/main" val="39889583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Accumulation curve to get an idea of the </a:t>
            </a:r>
            <a:r>
              <a:rPr lang="en-CA" dirty="0" err="1"/>
              <a:t>completence</a:t>
            </a:r>
            <a:r>
              <a:rPr lang="en-CA" dirty="0"/>
              <a:t> of the sampling and it tells if we have a good or bad estimate of </a:t>
            </a:r>
            <a:r>
              <a:rPr lang="en-CA" dirty="0" err="1"/>
              <a:t>rischness</a:t>
            </a:r>
            <a:r>
              <a:rPr lang="en-CA" dirty="0"/>
              <a:t>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15</a:t>
            </a:fld>
            <a:endParaRPr lang="en-CA"/>
          </a:p>
        </p:txBody>
      </p:sp>
    </p:spTree>
    <p:extLst>
      <p:ext uri="{BB962C8B-B14F-4D97-AF65-F5344CB8AC3E}">
        <p14:creationId xmlns:p14="http://schemas.microsoft.com/office/powerpoint/2010/main" val="3585042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Blue line: the number of samples (x axis – the number of shovels or extracting) so after 25 extractions, 17/18 species are present there. but the more we extract, the more species are present. </a:t>
            </a:r>
          </a:p>
          <a:p>
            <a:r>
              <a:rPr lang="en-CA" dirty="0"/>
              <a:t>So without knowing there is more present, how do we know when to stop extracting more? We look at the slope at 25, it is very steep and so this gives us more reason that there is more species present and to keep on going.</a:t>
            </a:r>
          </a:p>
          <a:p>
            <a:r>
              <a:rPr lang="en-CA" dirty="0"/>
              <a:t>When the slope isn’t steep anymore, that is a good determination that the maximal richness is reached.</a:t>
            </a:r>
          </a:p>
          <a:p>
            <a:r>
              <a:rPr lang="en-CA" dirty="0"/>
              <a:t>We don’t always know when to exactly stop. So, we make an estimated guess based on the accumulation curve and the slope steepness.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16</a:t>
            </a:fld>
            <a:endParaRPr lang="en-CA"/>
          </a:p>
        </p:txBody>
      </p:sp>
    </p:spTree>
    <p:extLst>
      <p:ext uri="{BB962C8B-B14F-4D97-AF65-F5344CB8AC3E}">
        <p14:creationId xmlns:p14="http://schemas.microsoft.com/office/powerpoint/2010/main" val="1419434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On the y axis cumulative </a:t>
            </a:r>
            <a:r>
              <a:rPr lang="en-CA"/>
              <a:t>species richness </a:t>
            </a:r>
            <a:r>
              <a:rPr lang="en-CA" dirty="0"/>
              <a:t>where new species </a:t>
            </a:r>
            <a:r>
              <a:rPr lang="en-CA"/>
              <a:t>are added.</a:t>
            </a:r>
            <a:endParaRPr lang="en-CA" dirty="0"/>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17</a:t>
            </a:fld>
            <a:endParaRPr lang="en-CA"/>
          </a:p>
        </p:txBody>
      </p:sp>
    </p:spTree>
    <p:extLst>
      <p:ext uri="{BB962C8B-B14F-4D97-AF65-F5344CB8AC3E}">
        <p14:creationId xmlns:p14="http://schemas.microsoft.com/office/powerpoint/2010/main" val="36290496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The brown curve, the slope is more flat, the relative abundance is more even. </a:t>
            </a:r>
          </a:p>
          <a:p>
            <a:r>
              <a:rPr lang="en-CA" dirty="0"/>
              <a:t>The orange is steep, a couple dominant species. Four are intermediate. </a:t>
            </a:r>
          </a:p>
          <a:p>
            <a:r>
              <a:rPr lang="en-CA" dirty="0"/>
              <a:t>Relative abundance is the abundance of a species in relation to the community.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19</a:t>
            </a:fld>
            <a:endParaRPr lang="en-CA"/>
          </a:p>
        </p:txBody>
      </p:sp>
    </p:spTree>
    <p:extLst>
      <p:ext uri="{BB962C8B-B14F-4D97-AF65-F5344CB8AC3E}">
        <p14:creationId xmlns:p14="http://schemas.microsoft.com/office/powerpoint/2010/main" val="40313349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Opposite of evenness is dominance.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20</a:t>
            </a:fld>
            <a:endParaRPr lang="en-CA"/>
          </a:p>
        </p:txBody>
      </p:sp>
    </p:spTree>
    <p:extLst>
      <p:ext uri="{BB962C8B-B14F-4D97-AF65-F5344CB8AC3E}">
        <p14:creationId xmlns:p14="http://schemas.microsoft.com/office/powerpoint/2010/main" val="3405119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Sometimes dominance </a:t>
            </a:r>
            <a:r>
              <a:rPr lang="en-CA" dirty="0" err="1"/>
              <a:t>isnt</a:t>
            </a:r>
            <a:r>
              <a:rPr lang="en-CA" dirty="0"/>
              <a:t> referred based on relative abundance, but on biomass. We say X species has a high biomass.</a:t>
            </a:r>
          </a:p>
          <a:p>
            <a:r>
              <a:rPr lang="en-CA" dirty="0"/>
              <a:t>What causes dominance? Ongoing question… mainly a species that has competitive dominance over others. </a:t>
            </a:r>
          </a:p>
        </p:txBody>
      </p:sp>
      <p:sp>
        <p:nvSpPr>
          <p:cNvPr id="4" name="Slide Number Placeholder 3"/>
          <p:cNvSpPr>
            <a:spLocks noGrp="1"/>
          </p:cNvSpPr>
          <p:nvPr>
            <p:ph type="sldNum" sz="quarter" idx="5"/>
          </p:nvPr>
        </p:nvSpPr>
        <p:spPr/>
        <p:txBody>
          <a:bodyPr/>
          <a:lstStyle/>
          <a:p>
            <a:fld id="{B9DD0C69-893E-3C47-A580-6B9F4D1CA120}" type="slidenum">
              <a:rPr lang="en-CA" smtClean="0"/>
              <a:t>21</a:t>
            </a:fld>
            <a:endParaRPr lang="en-CA"/>
          </a:p>
        </p:txBody>
      </p:sp>
    </p:spTree>
    <p:extLst>
      <p:ext uri="{BB962C8B-B14F-4D97-AF65-F5344CB8AC3E}">
        <p14:creationId xmlns:p14="http://schemas.microsoft.com/office/powerpoint/2010/main" val="9570134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Zebra mussel was introduced in great lakes and they invaded. Has high abundance and high biomass. It is changing the chemistry of the water. </a:t>
            </a:r>
          </a:p>
          <a:p>
            <a:r>
              <a:rPr lang="en-CA" dirty="0"/>
              <a:t>Kudzu is also introduced from </a:t>
            </a:r>
            <a:r>
              <a:rPr lang="en-CA" dirty="0" err="1"/>
              <a:t>asia</a:t>
            </a:r>
            <a:r>
              <a:rPr lang="en-CA" dirty="0"/>
              <a:t> and it covers vegetation. There is nothing that slows this growth and no predator that prevents its abundance.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22</a:t>
            </a:fld>
            <a:endParaRPr lang="en-CA"/>
          </a:p>
        </p:txBody>
      </p:sp>
    </p:spTree>
    <p:extLst>
      <p:ext uri="{BB962C8B-B14F-4D97-AF65-F5344CB8AC3E}">
        <p14:creationId xmlns:p14="http://schemas.microsoft.com/office/powerpoint/2010/main" val="3999238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DI is a matrix that was created by people working in conservation. Index that tells us which place I precious. </a:t>
            </a:r>
          </a:p>
          <a:p>
            <a:r>
              <a:rPr lang="en-CA" dirty="0"/>
              <a:t>Combining information in several things.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23</a:t>
            </a:fld>
            <a:endParaRPr lang="en-CA"/>
          </a:p>
        </p:txBody>
      </p:sp>
    </p:spTree>
    <p:extLst>
      <p:ext uri="{BB962C8B-B14F-4D97-AF65-F5344CB8AC3E}">
        <p14:creationId xmlns:p14="http://schemas.microsoft.com/office/powerpoint/2010/main" val="27790698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Takes into consideration the species richness and evenness.</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24</a:t>
            </a:fld>
            <a:endParaRPr lang="en-CA"/>
          </a:p>
        </p:txBody>
      </p:sp>
    </p:spTree>
    <p:extLst>
      <p:ext uri="{BB962C8B-B14F-4D97-AF65-F5344CB8AC3E}">
        <p14:creationId xmlns:p14="http://schemas.microsoft.com/office/powerpoint/2010/main" val="694553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Community A is more even. It will have a higher D value bcz its more even. The species richness is the same bcz bot have 2 species.</a:t>
            </a:r>
          </a:p>
        </p:txBody>
      </p:sp>
      <p:sp>
        <p:nvSpPr>
          <p:cNvPr id="4" name="Slide Number Placeholder 3"/>
          <p:cNvSpPr>
            <a:spLocks noGrp="1"/>
          </p:cNvSpPr>
          <p:nvPr>
            <p:ph type="sldNum" sz="quarter" idx="5"/>
          </p:nvPr>
        </p:nvSpPr>
        <p:spPr/>
        <p:txBody>
          <a:bodyPr/>
          <a:lstStyle/>
          <a:p>
            <a:fld id="{B9DD0C69-893E-3C47-A580-6B9F4D1CA120}" type="slidenum">
              <a:rPr lang="en-CA" smtClean="0"/>
              <a:t>26</a:t>
            </a:fld>
            <a:endParaRPr lang="en-CA"/>
          </a:p>
        </p:txBody>
      </p:sp>
    </p:spTree>
    <p:extLst>
      <p:ext uri="{BB962C8B-B14F-4D97-AF65-F5344CB8AC3E}">
        <p14:creationId xmlns:p14="http://schemas.microsoft.com/office/powerpoint/2010/main" val="4260295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Quantifying composition is done by comparing species.</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27</a:t>
            </a:fld>
            <a:endParaRPr lang="en-CA"/>
          </a:p>
        </p:txBody>
      </p:sp>
    </p:spTree>
    <p:extLst>
      <p:ext uri="{BB962C8B-B14F-4D97-AF65-F5344CB8AC3E}">
        <p14:creationId xmlns:p14="http://schemas.microsoft.com/office/powerpoint/2010/main" val="4587146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Here they are both even. There are 2 species present bcz there are two species present. Richness is 2.  compositional similarities here. </a:t>
            </a:r>
          </a:p>
          <a:p>
            <a:endParaRPr lang="en-CA" dirty="0"/>
          </a:p>
        </p:txBody>
      </p:sp>
      <p:sp>
        <p:nvSpPr>
          <p:cNvPr id="4" name="Slide Number Placeholder 3"/>
          <p:cNvSpPr>
            <a:spLocks noGrp="1"/>
          </p:cNvSpPr>
          <p:nvPr>
            <p:ph type="sldNum" sz="quarter" idx="5"/>
          </p:nvPr>
        </p:nvSpPr>
        <p:spPr/>
        <p:txBody>
          <a:bodyPr/>
          <a:lstStyle/>
          <a:p>
            <a:fld id="{B9DD0C69-893E-3C47-A580-6B9F4D1CA120}" type="slidenum">
              <a:rPr lang="en-CA" smtClean="0"/>
              <a:t>28</a:t>
            </a:fld>
            <a:endParaRPr lang="en-CA"/>
          </a:p>
        </p:txBody>
      </p:sp>
    </p:spTree>
    <p:extLst>
      <p:ext uri="{BB962C8B-B14F-4D97-AF65-F5344CB8AC3E}">
        <p14:creationId xmlns:p14="http://schemas.microsoft.com/office/powerpoint/2010/main" val="14136969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Done by quantifying the distance between both</a:t>
            </a:r>
          </a:p>
          <a:p>
            <a:r>
              <a:rPr lang="en-CA" dirty="0"/>
              <a:t>Each dot is a particular substrate from a particular site. Ants on different substrates. Ordination is used to show how similar the composition of species from different communities is.</a:t>
            </a:r>
          </a:p>
          <a:p>
            <a:r>
              <a:rPr lang="en-CA" dirty="0"/>
              <a:t>If the dots are overlapping, there is similarity. If they are distant, there is no similarity in composition. </a:t>
            </a:r>
          </a:p>
          <a:p>
            <a:r>
              <a:rPr lang="en-CA" dirty="0"/>
              <a:t>Here the red dots are closer, so the composition of the ants from the ground are more similar. </a:t>
            </a:r>
          </a:p>
          <a:p>
            <a:r>
              <a:rPr lang="en-CA" dirty="0"/>
              <a:t>Also, we see some shrub ants in trees. So, different substrates have different ant communities. Influence of substrate on the composition of ant distribution. </a:t>
            </a:r>
          </a:p>
        </p:txBody>
      </p:sp>
      <p:sp>
        <p:nvSpPr>
          <p:cNvPr id="4" name="Slide Number Placeholder 3"/>
          <p:cNvSpPr>
            <a:spLocks noGrp="1"/>
          </p:cNvSpPr>
          <p:nvPr>
            <p:ph type="sldNum" sz="quarter" idx="5"/>
          </p:nvPr>
        </p:nvSpPr>
        <p:spPr/>
        <p:txBody>
          <a:bodyPr/>
          <a:lstStyle/>
          <a:p>
            <a:fld id="{B9DD0C69-893E-3C47-A580-6B9F4D1CA120}" type="slidenum">
              <a:rPr lang="en-CA" smtClean="0"/>
              <a:t>30</a:t>
            </a:fld>
            <a:endParaRPr lang="en-CA"/>
          </a:p>
        </p:txBody>
      </p:sp>
    </p:spTree>
    <p:extLst>
      <p:ext uri="{BB962C8B-B14F-4D97-AF65-F5344CB8AC3E}">
        <p14:creationId xmlns:p14="http://schemas.microsoft.com/office/powerpoint/2010/main" val="4072969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68275" y="83819"/>
            <a:ext cx="8807450" cy="513080"/>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1/28/21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800000"/>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0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1/28/21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1190625" y="1531937"/>
            <a:ext cx="612775" cy="1081085"/>
          </a:xfrm>
          <a:prstGeom prst="rect">
            <a:avLst/>
          </a:prstGeom>
          <a:blipFill>
            <a:blip r:embed="rId2" cstate="print"/>
            <a:stretch>
              <a:fillRect/>
            </a:stretch>
          </a:blipFill>
        </p:spPr>
        <p:txBody>
          <a:bodyPr wrap="square" lIns="0" tIns="0" rIns="0" bIns="0" rtlCol="0"/>
          <a:lstStyle/>
          <a:p>
            <a:endParaRPr/>
          </a:p>
        </p:txBody>
      </p:sp>
      <p:sp>
        <p:nvSpPr>
          <p:cNvPr id="17" name="bg object 17"/>
          <p:cNvSpPr/>
          <p:nvPr/>
        </p:nvSpPr>
        <p:spPr>
          <a:xfrm>
            <a:off x="2824162" y="4895850"/>
            <a:ext cx="612775" cy="1079498"/>
          </a:xfrm>
          <a:prstGeom prst="rect">
            <a:avLst/>
          </a:prstGeom>
          <a:blipFill>
            <a:blip r:embed="rId2" cstate="print"/>
            <a:stretch>
              <a:fillRect/>
            </a:stretch>
          </a:blipFill>
        </p:spPr>
        <p:txBody>
          <a:bodyPr wrap="square" lIns="0" tIns="0" rIns="0" bIns="0" rtlCol="0"/>
          <a:lstStyle/>
          <a:p>
            <a:endParaRPr/>
          </a:p>
        </p:txBody>
      </p:sp>
      <p:sp>
        <p:nvSpPr>
          <p:cNvPr id="18" name="bg object 18"/>
          <p:cNvSpPr/>
          <p:nvPr/>
        </p:nvSpPr>
        <p:spPr>
          <a:xfrm>
            <a:off x="2409825" y="1560513"/>
            <a:ext cx="612775" cy="1079497"/>
          </a:xfrm>
          <a:prstGeom prst="rect">
            <a:avLst/>
          </a:prstGeom>
          <a:blipFill>
            <a:blip r:embed="rId2" cstate="print"/>
            <a:stretch>
              <a:fillRect/>
            </a:stretch>
          </a:blipFill>
        </p:spPr>
        <p:txBody>
          <a:bodyPr wrap="square" lIns="0" tIns="0" rIns="0" bIns="0" rtlCol="0"/>
          <a:lstStyle/>
          <a:p>
            <a:endParaRPr/>
          </a:p>
        </p:txBody>
      </p:sp>
      <p:sp>
        <p:nvSpPr>
          <p:cNvPr id="19" name="bg object 19"/>
          <p:cNvSpPr/>
          <p:nvPr/>
        </p:nvSpPr>
        <p:spPr>
          <a:xfrm>
            <a:off x="2319337" y="3240088"/>
            <a:ext cx="612775" cy="1079497"/>
          </a:xfrm>
          <a:prstGeom prst="rect">
            <a:avLst/>
          </a:prstGeom>
          <a:blipFill>
            <a:blip r:embed="rId2" cstate="print"/>
            <a:stretch>
              <a:fillRect/>
            </a:stretch>
          </a:blipFill>
        </p:spPr>
        <p:txBody>
          <a:bodyPr wrap="square" lIns="0" tIns="0" rIns="0" bIns="0" rtlCol="0"/>
          <a:lstStyle/>
          <a:p>
            <a:endParaRPr/>
          </a:p>
        </p:txBody>
      </p:sp>
      <p:sp>
        <p:nvSpPr>
          <p:cNvPr id="20" name="bg object 20"/>
          <p:cNvSpPr/>
          <p:nvPr/>
        </p:nvSpPr>
        <p:spPr>
          <a:xfrm>
            <a:off x="557212" y="3325812"/>
            <a:ext cx="612773" cy="1081085"/>
          </a:xfrm>
          <a:prstGeom prst="rect">
            <a:avLst/>
          </a:prstGeom>
          <a:blipFill>
            <a:blip r:embed="rId2" cstate="print"/>
            <a:stretch>
              <a:fillRect/>
            </a:stretch>
          </a:blipFill>
        </p:spPr>
        <p:txBody>
          <a:bodyPr wrap="square" lIns="0" tIns="0" rIns="0" bIns="0" rtlCol="0"/>
          <a:lstStyle/>
          <a:p>
            <a:endParaRPr/>
          </a:p>
        </p:txBody>
      </p:sp>
      <p:sp>
        <p:nvSpPr>
          <p:cNvPr id="21" name="bg object 21"/>
          <p:cNvSpPr/>
          <p:nvPr/>
        </p:nvSpPr>
        <p:spPr>
          <a:xfrm>
            <a:off x="5429250" y="1612900"/>
            <a:ext cx="612772" cy="1079500"/>
          </a:xfrm>
          <a:prstGeom prst="rect">
            <a:avLst/>
          </a:prstGeom>
          <a:blipFill>
            <a:blip r:embed="rId2" cstate="print"/>
            <a:stretch>
              <a:fillRect/>
            </a:stretch>
          </a:blipFill>
        </p:spPr>
        <p:txBody>
          <a:bodyPr wrap="square" lIns="0" tIns="0" rIns="0" bIns="0" rtlCol="0"/>
          <a:lstStyle/>
          <a:p>
            <a:endParaRPr/>
          </a:p>
        </p:txBody>
      </p:sp>
      <p:sp>
        <p:nvSpPr>
          <p:cNvPr id="22" name="bg object 22"/>
          <p:cNvSpPr/>
          <p:nvPr/>
        </p:nvSpPr>
        <p:spPr>
          <a:xfrm>
            <a:off x="6575425" y="4456112"/>
            <a:ext cx="612772" cy="1079498"/>
          </a:xfrm>
          <a:prstGeom prst="rect">
            <a:avLst/>
          </a:prstGeom>
          <a:blipFill>
            <a:blip r:embed="rId2" cstate="print"/>
            <a:stretch>
              <a:fillRect/>
            </a:stretch>
          </a:blipFill>
        </p:spPr>
        <p:txBody>
          <a:bodyPr wrap="square" lIns="0" tIns="0" rIns="0" bIns="0" rtlCol="0"/>
          <a:lstStyle/>
          <a:p>
            <a:endParaRPr/>
          </a:p>
        </p:txBody>
      </p:sp>
      <p:sp>
        <p:nvSpPr>
          <p:cNvPr id="23" name="bg object 23"/>
          <p:cNvSpPr/>
          <p:nvPr/>
        </p:nvSpPr>
        <p:spPr>
          <a:xfrm>
            <a:off x="7208835" y="1614488"/>
            <a:ext cx="612772" cy="1079497"/>
          </a:xfrm>
          <a:prstGeom prst="rect">
            <a:avLst/>
          </a:prstGeom>
          <a:blipFill>
            <a:blip r:embed="rId2" cstate="print"/>
            <a:stretch>
              <a:fillRect/>
            </a:stretch>
          </a:blipFill>
        </p:spPr>
        <p:txBody>
          <a:bodyPr wrap="square" lIns="0" tIns="0" rIns="0" bIns="0" rtlCol="0"/>
          <a:lstStyle/>
          <a:p>
            <a:endParaRPr/>
          </a:p>
        </p:txBody>
      </p:sp>
      <p:sp>
        <p:nvSpPr>
          <p:cNvPr id="24" name="bg object 24"/>
          <p:cNvSpPr/>
          <p:nvPr/>
        </p:nvSpPr>
        <p:spPr>
          <a:xfrm>
            <a:off x="6932614" y="3128963"/>
            <a:ext cx="612772" cy="1079497"/>
          </a:xfrm>
          <a:prstGeom prst="rect">
            <a:avLst/>
          </a:prstGeom>
          <a:blipFill>
            <a:blip r:embed="rId2" cstate="print"/>
            <a:stretch>
              <a:fillRect/>
            </a:stretch>
          </a:blipFill>
        </p:spPr>
        <p:txBody>
          <a:bodyPr wrap="square" lIns="0" tIns="0" rIns="0" bIns="0" rtlCol="0"/>
          <a:lstStyle/>
          <a:p>
            <a:endParaRPr/>
          </a:p>
        </p:txBody>
      </p:sp>
      <p:sp>
        <p:nvSpPr>
          <p:cNvPr id="25" name="bg object 25"/>
          <p:cNvSpPr/>
          <p:nvPr/>
        </p:nvSpPr>
        <p:spPr>
          <a:xfrm>
            <a:off x="6007100" y="3182938"/>
            <a:ext cx="612772" cy="1079497"/>
          </a:xfrm>
          <a:prstGeom prst="rect">
            <a:avLst/>
          </a:prstGeom>
          <a:blipFill>
            <a:blip r:embed="rId2" cstate="print"/>
            <a:stretch>
              <a:fillRect/>
            </a:stretch>
          </a:blipFill>
        </p:spPr>
        <p:txBody>
          <a:bodyPr wrap="square" lIns="0" tIns="0" rIns="0" bIns="0" rtlCol="0"/>
          <a:lstStyle/>
          <a:p>
            <a:endParaRPr/>
          </a:p>
        </p:txBody>
      </p:sp>
      <p:sp>
        <p:nvSpPr>
          <p:cNvPr id="26" name="bg object 26"/>
          <p:cNvSpPr/>
          <p:nvPr/>
        </p:nvSpPr>
        <p:spPr>
          <a:xfrm>
            <a:off x="3320766" y="3803820"/>
            <a:ext cx="652802" cy="836045"/>
          </a:xfrm>
          <a:prstGeom prst="rect">
            <a:avLst/>
          </a:prstGeom>
          <a:blipFill>
            <a:blip r:embed="rId3" cstate="print"/>
            <a:stretch>
              <a:fillRect/>
            </a:stretch>
          </a:blipFill>
        </p:spPr>
        <p:txBody>
          <a:bodyPr wrap="square" lIns="0" tIns="0" rIns="0" bIns="0" rtlCol="0"/>
          <a:lstStyle/>
          <a:p>
            <a:endParaRPr/>
          </a:p>
        </p:txBody>
      </p:sp>
      <p:sp>
        <p:nvSpPr>
          <p:cNvPr id="27" name="bg object 27"/>
          <p:cNvSpPr/>
          <p:nvPr/>
        </p:nvSpPr>
        <p:spPr>
          <a:xfrm>
            <a:off x="1638016" y="5462757"/>
            <a:ext cx="652802" cy="836044"/>
          </a:xfrm>
          <a:prstGeom prst="rect">
            <a:avLst/>
          </a:prstGeom>
          <a:blipFill>
            <a:blip r:embed="rId3" cstate="print"/>
            <a:stretch>
              <a:fillRect/>
            </a:stretch>
          </a:blipFill>
        </p:spPr>
        <p:txBody>
          <a:bodyPr wrap="square" lIns="0" tIns="0" rIns="0" bIns="0" rtlCol="0"/>
          <a:lstStyle/>
          <a:p>
            <a:endParaRPr/>
          </a:p>
        </p:txBody>
      </p:sp>
      <p:sp>
        <p:nvSpPr>
          <p:cNvPr id="28" name="bg object 28"/>
          <p:cNvSpPr/>
          <p:nvPr/>
        </p:nvSpPr>
        <p:spPr>
          <a:xfrm>
            <a:off x="3309654" y="2305220"/>
            <a:ext cx="652802" cy="836045"/>
          </a:xfrm>
          <a:prstGeom prst="rect">
            <a:avLst/>
          </a:prstGeom>
          <a:blipFill>
            <a:blip r:embed="rId3" cstate="print"/>
            <a:stretch>
              <a:fillRect/>
            </a:stretch>
          </a:blipFill>
        </p:spPr>
        <p:txBody>
          <a:bodyPr wrap="square" lIns="0" tIns="0" rIns="0" bIns="0" rtlCol="0"/>
          <a:lstStyle/>
          <a:p>
            <a:endParaRPr/>
          </a:p>
        </p:txBody>
      </p:sp>
      <p:sp>
        <p:nvSpPr>
          <p:cNvPr id="29" name="bg object 29"/>
          <p:cNvSpPr/>
          <p:nvPr/>
        </p:nvSpPr>
        <p:spPr>
          <a:xfrm>
            <a:off x="1442753" y="3043408"/>
            <a:ext cx="652801" cy="836043"/>
          </a:xfrm>
          <a:prstGeom prst="rect">
            <a:avLst/>
          </a:prstGeom>
          <a:blipFill>
            <a:blip r:embed="rId3" cstate="print"/>
            <a:stretch>
              <a:fillRect/>
            </a:stretch>
          </a:blipFill>
        </p:spPr>
        <p:txBody>
          <a:bodyPr wrap="square" lIns="0" tIns="0" rIns="0" bIns="0" rtlCol="0"/>
          <a:lstStyle/>
          <a:p>
            <a:endParaRPr/>
          </a:p>
        </p:txBody>
      </p:sp>
      <p:sp>
        <p:nvSpPr>
          <p:cNvPr id="30" name="bg object 30"/>
          <p:cNvSpPr/>
          <p:nvPr/>
        </p:nvSpPr>
        <p:spPr>
          <a:xfrm>
            <a:off x="1495434" y="4361033"/>
            <a:ext cx="653879" cy="836043"/>
          </a:xfrm>
          <a:prstGeom prst="rect">
            <a:avLst/>
          </a:prstGeom>
          <a:blipFill>
            <a:blip r:embed="rId3" cstate="print"/>
            <a:stretch>
              <a:fillRect/>
            </a:stretch>
          </a:blipFill>
        </p:spPr>
        <p:txBody>
          <a:bodyPr wrap="square" lIns="0" tIns="0" rIns="0" bIns="0" rtlCol="0"/>
          <a:lstStyle/>
          <a:p>
            <a:endParaRPr/>
          </a:p>
        </p:txBody>
      </p:sp>
      <p:sp>
        <p:nvSpPr>
          <p:cNvPr id="31" name="bg object 31"/>
          <p:cNvSpPr/>
          <p:nvPr/>
        </p:nvSpPr>
        <p:spPr>
          <a:xfrm>
            <a:off x="5700712" y="4467225"/>
            <a:ext cx="688975" cy="1273173"/>
          </a:xfrm>
          <a:prstGeom prst="rect">
            <a:avLst/>
          </a:prstGeom>
          <a:blipFill>
            <a:blip r:embed="rId4" cstate="print"/>
            <a:stretch>
              <a:fillRect/>
            </a:stretch>
          </a:blipFill>
        </p:spPr>
        <p:txBody>
          <a:bodyPr wrap="square" lIns="0" tIns="0" rIns="0" bIns="0" rtlCol="0"/>
          <a:lstStyle/>
          <a:p>
            <a:endParaRPr/>
          </a:p>
        </p:txBody>
      </p:sp>
      <p:sp>
        <p:nvSpPr>
          <p:cNvPr id="32" name="bg object 32"/>
          <p:cNvSpPr/>
          <p:nvPr/>
        </p:nvSpPr>
        <p:spPr>
          <a:xfrm>
            <a:off x="7767635" y="3311525"/>
            <a:ext cx="688972" cy="1273175"/>
          </a:xfrm>
          <a:prstGeom prst="rect">
            <a:avLst/>
          </a:prstGeom>
          <a:blipFill>
            <a:blip r:embed="rId4" cstate="print"/>
            <a:stretch>
              <a:fillRect/>
            </a:stretch>
          </a:blipFill>
        </p:spPr>
        <p:txBody>
          <a:bodyPr wrap="square" lIns="0" tIns="0" rIns="0" bIns="0" rtlCol="0"/>
          <a:lstStyle/>
          <a:p>
            <a:endParaRPr/>
          </a:p>
        </p:txBody>
      </p:sp>
      <p:sp>
        <p:nvSpPr>
          <p:cNvPr id="33" name="bg object 33"/>
          <p:cNvSpPr/>
          <p:nvPr/>
        </p:nvSpPr>
        <p:spPr>
          <a:xfrm>
            <a:off x="6275386" y="1509713"/>
            <a:ext cx="688972" cy="1273172"/>
          </a:xfrm>
          <a:prstGeom prst="rect">
            <a:avLst/>
          </a:prstGeom>
          <a:blipFill>
            <a:blip r:embed="rId4" cstate="print"/>
            <a:stretch>
              <a:fillRect/>
            </a:stretch>
          </a:blipFill>
        </p:spPr>
        <p:txBody>
          <a:bodyPr wrap="square" lIns="0" tIns="0" rIns="0" bIns="0" rtlCol="0"/>
          <a:lstStyle/>
          <a:p>
            <a:endParaRPr/>
          </a:p>
        </p:txBody>
      </p:sp>
      <p:sp>
        <p:nvSpPr>
          <p:cNvPr id="34" name="bg object 34"/>
          <p:cNvSpPr/>
          <p:nvPr/>
        </p:nvSpPr>
        <p:spPr>
          <a:xfrm>
            <a:off x="5184775" y="2990850"/>
            <a:ext cx="688972" cy="1273175"/>
          </a:xfrm>
          <a:prstGeom prst="rect">
            <a:avLst/>
          </a:prstGeom>
          <a:blipFill>
            <a:blip r:embed="rId4" cstate="print"/>
            <a:stretch>
              <a:fillRect/>
            </a:stretch>
          </a:blipFill>
        </p:spPr>
        <p:txBody>
          <a:bodyPr wrap="square" lIns="0" tIns="0" rIns="0" bIns="0" rtlCol="0"/>
          <a:lstStyle/>
          <a:p>
            <a:endParaRPr/>
          </a:p>
        </p:txBody>
      </p:sp>
      <p:sp>
        <p:nvSpPr>
          <p:cNvPr id="35" name="bg object 35"/>
          <p:cNvSpPr/>
          <p:nvPr/>
        </p:nvSpPr>
        <p:spPr>
          <a:xfrm>
            <a:off x="7321550" y="4784725"/>
            <a:ext cx="687384" cy="1273173"/>
          </a:xfrm>
          <a:prstGeom prst="rect">
            <a:avLst/>
          </a:prstGeom>
          <a:blipFill>
            <a:blip r:embed="rId4" cstate="print"/>
            <a:stretch>
              <a:fillRect/>
            </a:stretch>
          </a:blipFill>
        </p:spPr>
        <p:txBody>
          <a:bodyPr wrap="square" lIns="0" tIns="0" rIns="0" bIns="0" rtlCol="0"/>
          <a:lstStyle/>
          <a:p>
            <a:endParaRPr/>
          </a:p>
        </p:txBody>
      </p:sp>
      <p:sp>
        <p:nvSpPr>
          <p:cNvPr id="36" name="bg object 36"/>
          <p:cNvSpPr/>
          <p:nvPr/>
        </p:nvSpPr>
        <p:spPr>
          <a:xfrm>
            <a:off x="311726" y="1005840"/>
            <a:ext cx="4044140" cy="5557056"/>
          </a:xfrm>
          <a:prstGeom prst="rect">
            <a:avLst/>
          </a:prstGeom>
          <a:blipFill>
            <a:blip r:embed="rId5" cstate="print"/>
            <a:stretch>
              <a:fillRect/>
            </a:stretch>
          </a:blipFill>
        </p:spPr>
        <p:txBody>
          <a:bodyPr wrap="square" lIns="0" tIns="0" rIns="0" bIns="0" rtlCol="0"/>
          <a:lstStyle/>
          <a:p>
            <a:endParaRPr/>
          </a:p>
        </p:txBody>
      </p:sp>
      <p:sp>
        <p:nvSpPr>
          <p:cNvPr id="37" name="bg object 37"/>
          <p:cNvSpPr/>
          <p:nvPr/>
        </p:nvSpPr>
        <p:spPr>
          <a:xfrm>
            <a:off x="4584469" y="1018309"/>
            <a:ext cx="4039984" cy="5557056"/>
          </a:xfrm>
          <a:prstGeom prst="rect">
            <a:avLst/>
          </a:prstGeom>
          <a:blipFill>
            <a:blip r:embed="rId6"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2800" b="1" i="0">
                <a:solidFill>
                  <a:srgbClr val="800000"/>
                </a:solidFill>
                <a:latin typeface="Arial"/>
                <a:cs typeface="Arial"/>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1/28/21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800000"/>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1/28/21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1/28/21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228364" y="2512059"/>
            <a:ext cx="6567170" cy="869950"/>
          </a:xfrm>
          <a:prstGeom prst="rect">
            <a:avLst/>
          </a:prstGeom>
        </p:spPr>
        <p:txBody>
          <a:bodyPr wrap="square" lIns="0" tIns="0" rIns="0" bIns="0">
            <a:spAutoFit/>
          </a:bodyPr>
          <a:lstStyle>
            <a:lvl1pPr>
              <a:defRPr sz="2800" b="1" i="0">
                <a:solidFill>
                  <a:srgbClr val="800000"/>
                </a:solidFill>
                <a:latin typeface="Arial"/>
                <a:cs typeface="Arial"/>
              </a:defRPr>
            </a:lvl1pPr>
          </a:lstStyle>
          <a:p>
            <a:endParaRPr/>
          </a:p>
        </p:txBody>
      </p:sp>
      <p:sp>
        <p:nvSpPr>
          <p:cNvPr id="3" name="Holder 3"/>
          <p:cNvSpPr>
            <a:spLocks noGrp="1"/>
          </p:cNvSpPr>
          <p:nvPr>
            <p:ph type="body" idx="1"/>
          </p:nvPr>
        </p:nvSpPr>
        <p:spPr>
          <a:xfrm>
            <a:off x="502919" y="2787395"/>
            <a:ext cx="8138160" cy="2250440"/>
          </a:xfrm>
          <a:prstGeom prst="rect">
            <a:avLst/>
          </a:prstGeom>
        </p:spPr>
        <p:txBody>
          <a:bodyPr wrap="square" lIns="0" tIns="0" rIns="0" bIns="0">
            <a:spAutoFit/>
          </a:bodyPr>
          <a:lstStyle>
            <a:lvl1pPr>
              <a:defRPr sz="20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1/28/21</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mailto:jp.lessard@concordia.ca"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13.jpg"/><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024128"/>
            <a:ext cx="6150862" cy="640079"/>
          </a:xfrm>
          <a:prstGeom prst="rect">
            <a:avLst/>
          </a:prstGeom>
          <a:blipFill>
            <a:blip r:embed="rId3" cstate="print"/>
            <a:stretch>
              <a:fillRect/>
            </a:stretch>
          </a:blipFill>
        </p:spPr>
        <p:txBody>
          <a:bodyPr wrap="square" lIns="0" tIns="0" rIns="0" bIns="0" rtlCol="0"/>
          <a:lstStyle/>
          <a:p>
            <a:endParaRPr/>
          </a:p>
        </p:txBody>
      </p:sp>
      <p:sp>
        <p:nvSpPr>
          <p:cNvPr id="3" name="object 3"/>
          <p:cNvSpPr txBox="1">
            <a:spLocks noGrp="1"/>
          </p:cNvSpPr>
          <p:nvPr>
            <p:ph type="title"/>
          </p:nvPr>
        </p:nvSpPr>
        <p:spPr>
          <a:prstGeom prst="rect">
            <a:avLst/>
          </a:prstGeom>
        </p:spPr>
        <p:txBody>
          <a:bodyPr vert="horz" wrap="square" lIns="0" tIns="33655" rIns="0" bIns="0" rtlCol="0">
            <a:spAutoFit/>
          </a:bodyPr>
          <a:lstStyle/>
          <a:p>
            <a:pPr marL="12700" marR="5080" indent="2449195">
              <a:lnSpc>
                <a:spcPts val="3290"/>
              </a:lnSpc>
              <a:spcBef>
                <a:spcPts val="265"/>
              </a:spcBef>
            </a:pPr>
            <a:r>
              <a:rPr spc="-10" dirty="0">
                <a:solidFill>
                  <a:srgbClr val="000000"/>
                </a:solidFill>
              </a:rPr>
              <a:t>Lecture </a:t>
            </a:r>
            <a:r>
              <a:rPr dirty="0">
                <a:solidFill>
                  <a:srgbClr val="000000"/>
                </a:solidFill>
              </a:rPr>
              <a:t>#2  </a:t>
            </a:r>
            <a:r>
              <a:rPr spc="-15" dirty="0"/>
              <a:t>Quantification of </a:t>
            </a:r>
            <a:r>
              <a:rPr spc="-10" dirty="0"/>
              <a:t>community</a:t>
            </a:r>
            <a:r>
              <a:rPr spc="-55" dirty="0"/>
              <a:t> </a:t>
            </a:r>
            <a:r>
              <a:rPr spc="-5" dirty="0"/>
              <a:t>structure:</a:t>
            </a:r>
          </a:p>
        </p:txBody>
      </p:sp>
      <p:sp>
        <p:nvSpPr>
          <p:cNvPr id="4" name="object 4"/>
          <p:cNvSpPr txBox="1"/>
          <p:nvPr/>
        </p:nvSpPr>
        <p:spPr>
          <a:xfrm>
            <a:off x="605788" y="3340100"/>
            <a:ext cx="7932420" cy="760095"/>
          </a:xfrm>
          <a:prstGeom prst="rect">
            <a:avLst/>
          </a:prstGeom>
        </p:spPr>
        <p:txBody>
          <a:bodyPr vert="horz" wrap="square" lIns="0" tIns="9525" rIns="0" bIns="0" rtlCol="0">
            <a:spAutoFit/>
          </a:bodyPr>
          <a:lstStyle/>
          <a:p>
            <a:pPr marL="568325" marR="5080" indent="-555625">
              <a:lnSpc>
                <a:spcPct val="100800"/>
              </a:lnSpc>
              <a:spcBef>
                <a:spcPts val="75"/>
              </a:spcBef>
            </a:pPr>
            <a:r>
              <a:rPr sz="2400" dirty="0">
                <a:solidFill>
                  <a:srgbClr val="800000"/>
                </a:solidFill>
                <a:latin typeface="Arial"/>
                <a:cs typeface="Arial"/>
              </a:rPr>
              <a:t>species </a:t>
            </a:r>
            <a:r>
              <a:rPr sz="2400" spc="-5" dirty="0">
                <a:solidFill>
                  <a:srgbClr val="800000"/>
                </a:solidFill>
                <a:latin typeface="Arial"/>
                <a:cs typeface="Arial"/>
              </a:rPr>
              <a:t>composition, </a:t>
            </a:r>
            <a:r>
              <a:rPr sz="2400" dirty="0">
                <a:solidFill>
                  <a:srgbClr val="800000"/>
                </a:solidFill>
                <a:latin typeface="Arial"/>
                <a:cs typeface="Arial"/>
              </a:rPr>
              <a:t>species </a:t>
            </a:r>
            <a:r>
              <a:rPr sz="2400" spc="-5" dirty="0">
                <a:solidFill>
                  <a:srgbClr val="800000"/>
                </a:solidFill>
                <a:latin typeface="Arial"/>
                <a:cs typeface="Arial"/>
              </a:rPr>
              <a:t>richness, relative </a:t>
            </a:r>
            <a:r>
              <a:rPr sz="2400" dirty="0">
                <a:solidFill>
                  <a:srgbClr val="800000"/>
                </a:solidFill>
                <a:latin typeface="Arial"/>
                <a:cs typeface="Arial"/>
              </a:rPr>
              <a:t>abundance  and dominance, indices of </a:t>
            </a:r>
            <a:r>
              <a:rPr sz="2400" spc="-5" dirty="0">
                <a:solidFill>
                  <a:srgbClr val="800000"/>
                </a:solidFill>
                <a:latin typeface="Arial"/>
                <a:cs typeface="Arial"/>
              </a:rPr>
              <a:t>diversity </a:t>
            </a:r>
            <a:r>
              <a:rPr sz="2400" dirty="0">
                <a:solidFill>
                  <a:srgbClr val="800000"/>
                </a:solidFill>
                <a:latin typeface="Arial"/>
                <a:cs typeface="Arial"/>
              </a:rPr>
              <a:t>and</a:t>
            </a:r>
            <a:r>
              <a:rPr sz="2400" spc="-120" dirty="0">
                <a:solidFill>
                  <a:srgbClr val="800000"/>
                </a:solidFill>
                <a:latin typeface="Arial"/>
                <a:cs typeface="Arial"/>
              </a:rPr>
              <a:t> </a:t>
            </a:r>
            <a:r>
              <a:rPr sz="2400" dirty="0">
                <a:solidFill>
                  <a:srgbClr val="800000"/>
                </a:solidFill>
                <a:latin typeface="Arial"/>
                <a:cs typeface="Arial"/>
              </a:rPr>
              <a:t>evenness</a:t>
            </a:r>
            <a:endParaRPr sz="2400">
              <a:latin typeface="Arial"/>
              <a:cs typeface="Arial"/>
            </a:endParaRPr>
          </a:p>
        </p:txBody>
      </p:sp>
      <p:sp>
        <p:nvSpPr>
          <p:cNvPr id="5" name="object 5"/>
          <p:cNvSpPr txBox="1"/>
          <p:nvPr/>
        </p:nvSpPr>
        <p:spPr>
          <a:xfrm>
            <a:off x="78738" y="63500"/>
            <a:ext cx="4284980" cy="299720"/>
          </a:xfrm>
          <a:prstGeom prst="rect">
            <a:avLst/>
          </a:prstGeom>
        </p:spPr>
        <p:txBody>
          <a:bodyPr vert="horz" wrap="square" lIns="0" tIns="12700" rIns="0" bIns="0" rtlCol="0">
            <a:spAutoFit/>
          </a:bodyPr>
          <a:lstStyle/>
          <a:p>
            <a:pPr marL="12700">
              <a:lnSpc>
                <a:spcPct val="100000"/>
              </a:lnSpc>
              <a:spcBef>
                <a:spcPts val="100"/>
              </a:spcBef>
            </a:pPr>
            <a:r>
              <a:rPr sz="1800" spc="-15" dirty="0">
                <a:latin typeface="Arial"/>
                <a:cs typeface="Arial"/>
              </a:rPr>
              <a:t>BIOL </a:t>
            </a:r>
            <a:r>
              <a:rPr sz="1800" spc="-5" dirty="0">
                <a:latin typeface="Arial"/>
                <a:cs typeface="Arial"/>
              </a:rPr>
              <a:t>353 </a:t>
            </a:r>
            <a:r>
              <a:rPr sz="1800" dirty="0">
                <a:latin typeface="Arial"/>
                <a:cs typeface="Arial"/>
              </a:rPr>
              <a:t>– </a:t>
            </a:r>
            <a:r>
              <a:rPr sz="1800" spc="-5" dirty="0">
                <a:latin typeface="Arial"/>
                <a:cs typeface="Arial"/>
              </a:rPr>
              <a:t>Communities and</a:t>
            </a:r>
            <a:r>
              <a:rPr sz="1800" spc="-200" dirty="0">
                <a:latin typeface="Arial"/>
                <a:cs typeface="Arial"/>
              </a:rPr>
              <a:t> </a:t>
            </a:r>
            <a:r>
              <a:rPr sz="1800" spc="-10" dirty="0">
                <a:latin typeface="Arial"/>
                <a:cs typeface="Arial"/>
              </a:rPr>
              <a:t>Ecosystems</a:t>
            </a:r>
            <a:endParaRPr sz="1800">
              <a:latin typeface="Arial"/>
              <a:cs typeface="Arial"/>
            </a:endParaRPr>
          </a:p>
        </p:txBody>
      </p:sp>
      <p:sp>
        <p:nvSpPr>
          <p:cNvPr id="6" name="object 6"/>
          <p:cNvSpPr txBox="1"/>
          <p:nvPr/>
        </p:nvSpPr>
        <p:spPr>
          <a:xfrm>
            <a:off x="237490" y="6385052"/>
            <a:ext cx="2517775" cy="299720"/>
          </a:xfrm>
          <a:prstGeom prst="rect">
            <a:avLst/>
          </a:prstGeom>
        </p:spPr>
        <p:txBody>
          <a:bodyPr vert="horz" wrap="square" lIns="0" tIns="12700" rIns="0" bIns="0" rtlCol="0">
            <a:spAutoFit/>
          </a:bodyPr>
          <a:lstStyle/>
          <a:p>
            <a:pPr marL="12700">
              <a:lnSpc>
                <a:spcPct val="100000"/>
              </a:lnSpc>
              <a:spcBef>
                <a:spcPts val="100"/>
              </a:spcBef>
            </a:pPr>
            <a:r>
              <a:rPr sz="1800" u="sng" spc="-10" dirty="0">
                <a:uFill>
                  <a:solidFill>
                    <a:srgbClr val="000000"/>
                  </a:solidFill>
                </a:uFill>
                <a:latin typeface="Arial"/>
                <a:cs typeface="Arial"/>
                <a:hlinkClick r:id="rId4"/>
              </a:rPr>
              <a:t>jp.lessard@concordia.ca</a:t>
            </a:r>
            <a:endParaRPr sz="1800">
              <a:latin typeface="Arial"/>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75590" algn="l"/>
                <a:tab pos="8746490" algn="l"/>
              </a:tabLst>
            </a:pPr>
            <a:r>
              <a:rPr sz="3200" b="0" u="heavy" dirty="0">
                <a:solidFill>
                  <a:srgbClr val="008B5D"/>
                </a:solidFill>
                <a:uFill>
                  <a:solidFill>
                    <a:srgbClr val="009A70"/>
                  </a:solidFill>
                </a:uFill>
                <a:latin typeface="Times New Roman"/>
                <a:cs typeface="Times New Roman"/>
              </a:rPr>
              <a:t> 	</a:t>
            </a:r>
            <a:r>
              <a:rPr sz="3200" u="heavy" spc="-5" dirty="0">
                <a:solidFill>
                  <a:srgbClr val="008B5D"/>
                </a:solidFill>
                <a:uFill>
                  <a:solidFill>
                    <a:srgbClr val="009A70"/>
                  </a:solidFill>
                </a:uFill>
              </a:rPr>
              <a:t>Outline	</a:t>
            </a:r>
            <a:endParaRPr sz="3200">
              <a:latin typeface="Times New Roman"/>
              <a:cs typeface="Times New Roman"/>
            </a:endParaRPr>
          </a:p>
        </p:txBody>
      </p:sp>
      <p:sp>
        <p:nvSpPr>
          <p:cNvPr id="3" name="object 3"/>
          <p:cNvSpPr txBox="1"/>
          <p:nvPr/>
        </p:nvSpPr>
        <p:spPr>
          <a:xfrm>
            <a:off x="431163" y="942339"/>
            <a:ext cx="5186680" cy="1293495"/>
          </a:xfrm>
          <a:prstGeom prst="rect">
            <a:avLst/>
          </a:prstGeom>
        </p:spPr>
        <p:txBody>
          <a:bodyPr vert="horz" wrap="square" lIns="0" tIns="219710" rIns="0" bIns="0" rtlCol="0">
            <a:spAutoFit/>
          </a:bodyPr>
          <a:lstStyle/>
          <a:p>
            <a:pPr marL="355600" indent="-342900">
              <a:lnSpc>
                <a:spcPct val="100000"/>
              </a:lnSpc>
              <a:spcBef>
                <a:spcPts val="1730"/>
              </a:spcBef>
              <a:buAutoNum type="arabicPeriod"/>
              <a:tabLst>
                <a:tab pos="355600" algn="l"/>
              </a:tabLst>
            </a:pPr>
            <a:r>
              <a:rPr sz="2800" spc="-5" dirty="0">
                <a:latin typeface="Calibri"/>
                <a:cs typeface="Calibri"/>
              </a:rPr>
              <a:t>What is community</a:t>
            </a:r>
            <a:r>
              <a:rPr sz="2800" dirty="0">
                <a:latin typeface="Calibri"/>
                <a:cs typeface="Calibri"/>
              </a:rPr>
              <a:t> </a:t>
            </a:r>
            <a:r>
              <a:rPr sz="2800" spc="-10" dirty="0">
                <a:latin typeface="Calibri"/>
                <a:cs typeface="Calibri"/>
              </a:rPr>
              <a:t>ecology?</a:t>
            </a:r>
            <a:endParaRPr sz="2800">
              <a:latin typeface="Calibri"/>
              <a:cs typeface="Calibri"/>
            </a:endParaRPr>
          </a:p>
          <a:p>
            <a:pPr marL="355600" indent="-342900">
              <a:lnSpc>
                <a:spcPct val="100000"/>
              </a:lnSpc>
              <a:spcBef>
                <a:spcPts val="1635"/>
              </a:spcBef>
              <a:buAutoNum type="arabicPeriod"/>
              <a:tabLst>
                <a:tab pos="355600" algn="l"/>
              </a:tabLst>
            </a:pPr>
            <a:r>
              <a:rPr sz="2800" spc="-5" dirty="0">
                <a:latin typeface="Calibri"/>
                <a:cs typeface="Calibri"/>
              </a:rPr>
              <a:t>Quantifying community</a:t>
            </a:r>
            <a:r>
              <a:rPr sz="2800" spc="-15" dirty="0">
                <a:latin typeface="Calibri"/>
                <a:cs typeface="Calibri"/>
              </a:rPr>
              <a:t> </a:t>
            </a:r>
            <a:r>
              <a:rPr sz="2800" spc="-5" dirty="0">
                <a:latin typeface="Calibri"/>
                <a:cs typeface="Calibri"/>
              </a:rPr>
              <a:t>structure</a:t>
            </a:r>
            <a:endParaRPr sz="2800">
              <a:latin typeface="Calibri"/>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88290" algn="l"/>
                <a:tab pos="8746490" algn="l"/>
              </a:tabLst>
            </a:pPr>
            <a:r>
              <a:rPr sz="3200" b="0" u="heavy" dirty="0">
                <a:solidFill>
                  <a:srgbClr val="008B5D"/>
                </a:solidFill>
                <a:uFill>
                  <a:solidFill>
                    <a:srgbClr val="009A70"/>
                  </a:solidFill>
                </a:uFill>
                <a:latin typeface="Times New Roman"/>
                <a:cs typeface="Times New Roman"/>
              </a:rPr>
              <a:t> 	</a:t>
            </a:r>
            <a:r>
              <a:rPr sz="3200" u="heavy" spc="-15" dirty="0">
                <a:solidFill>
                  <a:srgbClr val="008B5D"/>
                </a:solidFill>
                <a:uFill>
                  <a:solidFill>
                    <a:srgbClr val="009A70"/>
                  </a:solidFill>
                </a:uFill>
              </a:rPr>
              <a:t>Chapter </a:t>
            </a:r>
            <a:r>
              <a:rPr sz="3200" u="heavy" spc="-5" dirty="0">
                <a:solidFill>
                  <a:srgbClr val="008B5D"/>
                </a:solidFill>
                <a:uFill>
                  <a:solidFill>
                    <a:srgbClr val="009A70"/>
                  </a:solidFill>
                </a:uFill>
              </a:rPr>
              <a:t>16 </a:t>
            </a:r>
            <a:r>
              <a:rPr sz="3200" u="heavy" spc="-15" dirty="0">
                <a:solidFill>
                  <a:srgbClr val="008B5D"/>
                </a:solidFill>
                <a:uFill>
                  <a:solidFill>
                    <a:srgbClr val="009A70"/>
                  </a:solidFill>
                </a:uFill>
              </a:rPr>
              <a:t>COMMUNITY</a:t>
            </a:r>
            <a:r>
              <a:rPr sz="3200" u="heavy" spc="-50" dirty="0">
                <a:solidFill>
                  <a:srgbClr val="008B5D"/>
                </a:solidFill>
                <a:uFill>
                  <a:solidFill>
                    <a:srgbClr val="009A70"/>
                  </a:solidFill>
                </a:uFill>
              </a:rPr>
              <a:t> </a:t>
            </a:r>
            <a:r>
              <a:rPr sz="3200" u="heavy" spc="-10" dirty="0">
                <a:solidFill>
                  <a:srgbClr val="008B5D"/>
                </a:solidFill>
                <a:uFill>
                  <a:solidFill>
                    <a:srgbClr val="009A70"/>
                  </a:solidFill>
                </a:uFill>
              </a:rPr>
              <a:t>STRUCTURE	</a:t>
            </a:r>
            <a:endParaRPr sz="3200" dirty="0">
              <a:latin typeface="Times New Roman"/>
              <a:cs typeface="Times New Roman"/>
            </a:endParaRPr>
          </a:p>
        </p:txBody>
      </p:sp>
      <p:sp>
        <p:nvSpPr>
          <p:cNvPr id="3" name="object 3"/>
          <p:cNvSpPr txBox="1"/>
          <p:nvPr/>
        </p:nvSpPr>
        <p:spPr>
          <a:xfrm>
            <a:off x="443863" y="911859"/>
            <a:ext cx="7349490" cy="1725295"/>
          </a:xfrm>
          <a:prstGeom prst="rect">
            <a:avLst/>
          </a:prstGeom>
        </p:spPr>
        <p:txBody>
          <a:bodyPr vert="horz" wrap="square" lIns="0" tIns="12700" rIns="0" bIns="0" rtlCol="0">
            <a:spAutoFit/>
          </a:bodyPr>
          <a:lstStyle/>
          <a:p>
            <a:pPr marL="355600" marR="5080" indent="-342900" algn="just">
              <a:lnSpc>
                <a:spcPct val="100000"/>
              </a:lnSpc>
              <a:spcBef>
                <a:spcPts val="100"/>
              </a:spcBef>
            </a:pPr>
            <a:r>
              <a:rPr sz="2800" dirty="0">
                <a:latin typeface="Arial"/>
                <a:cs typeface="Arial"/>
              </a:rPr>
              <a:t>A broad </a:t>
            </a:r>
            <a:r>
              <a:rPr sz="2800" spc="-5" dirty="0">
                <a:latin typeface="Arial"/>
                <a:cs typeface="Arial"/>
              </a:rPr>
              <a:t>definition </a:t>
            </a:r>
            <a:r>
              <a:rPr sz="2800" dirty="0">
                <a:latin typeface="Arial"/>
                <a:cs typeface="Arial"/>
              </a:rPr>
              <a:t>of </a:t>
            </a:r>
            <a:r>
              <a:rPr sz="2800" b="1" spc="-5" dirty="0">
                <a:latin typeface="Arial"/>
                <a:cs typeface="Arial"/>
              </a:rPr>
              <a:t>ecological </a:t>
            </a:r>
            <a:r>
              <a:rPr sz="2800" b="1" spc="-10" dirty="0">
                <a:latin typeface="Arial"/>
                <a:cs typeface="Arial"/>
              </a:rPr>
              <a:t>community</a:t>
            </a:r>
            <a:r>
              <a:rPr sz="2800" b="1" spc="-260" dirty="0">
                <a:latin typeface="Arial"/>
                <a:cs typeface="Arial"/>
              </a:rPr>
              <a:t> </a:t>
            </a:r>
            <a:r>
              <a:rPr sz="2800" dirty="0">
                <a:latin typeface="Arial"/>
                <a:cs typeface="Arial"/>
              </a:rPr>
              <a:t>is  a group of species </a:t>
            </a:r>
            <a:r>
              <a:rPr sz="2800" spc="-5" dirty="0">
                <a:latin typeface="Arial"/>
                <a:cs typeface="Arial"/>
              </a:rPr>
              <a:t>that </a:t>
            </a:r>
            <a:r>
              <a:rPr sz="2800" dirty="0">
                <a:latin typeface="Arial"/>
                <a:cs typeface="Arial"/>
              </a:rPr>
              <a:t>occupy a given</a:t>
            </a:r>
            <a:r>
              <a:rPr sz="2800" spc="-90" dirty="0">
                <a:latin typeface="Arial"/>
                <a:cs typeface="Arial"/>
              </a:rPr>
              <a:t> </a:t>
            </a:r>
            <a:r>
              <a:rPr sz="2800" dirty="0">
                <a:latin typeface="Arial"/>
                <a:cs typeface="Arial"/>
              </a:rPr>
              <a:t>area,  </a:t>
            </a:r>
            <a:r>
              <a:rPr sz="2800" spc="-5" dirty="0">
                <a:latin typeface="Arial"/>
                <a:cs typeface="Arial"/>
              </a:rPr>
              <a:t>interacting </a:t>
            </a:r>
            <a:r>
              <a:rPr sz="2800" dirty="0">
                <a:latin typeface="Arial"/>
                <a:cs typeface="Arial"/>
              </a:rPr>
              <a:t>either </a:t>
            </a:r>
            <a:r>
              <a:rPr sz="2800" spc="-5" dirty="0">
                <a:latin typeface="Arial"/>
                <a:cs typeface="Arial"/>
              </a:rPr>
              <a:t>directly </a:t>
            </a:r>
            <a:r>
              <a:rPr sz="2800" dirty="0">
                <a:latin typeface="Arial"/>
                <a:cs typeface="Arial"/>
              </a:rPr>
              <a:t>or</a:t>
            </a:r>
            <a:r>
              <a:rPr sz="2800" spc="-20" dirty="0">
                <a:latin typeface="Arial"/>
                <a:cs typeface="Arial"/>
              </a:rPr>
              <a:t> </a:t>
            </a:r>
            <a:r>
              <a:rPr sz="2800" spc="-5" dirty="0">
                <a:latin typeface="Arial"/>
                <a:cs typeface="Arial"/>
              </a:rPr>
              <a:t>indirectly</a:t>
            </a:r>
            <a:endParaRPr sz="2800">
              <a:latin typeface="Arial"/>
              <a:cs typeface="Arial"/>
            </a:endParaRPr>
          </a:p>
          <a:p>
            <a:pPr marL="469900" algn="just">
              <a:lnSpc>
                <a:spcPct val="100000"/>
              </a:lnSpc>
              <a:spcBef>
                <a:spcPts val="425"/>
              </a:spcBef>
            </a:pPr>
            <a:r>
              <a:rPr sz="2400" dirty="0">
                <a:latin typeface="Arial"/>
                <a:cs typeface="Arial"/>
              </a:rPr>
              <a:t>– A </a:t>
            </a:r>
            <a:r>
              <a:rPr sz="2400" spc="-5" dirty="0">
                <a:latin typeface="Arial"/>
                <a:cs typeface="Arial"/>
              </a:rPr>
              <a:t>spatial</a:t>
            </a:r>
            <a:r>
              <a:rPr sz="2400" spc="70" dirty="0">
                <a:latin typeface="Arial"/>
                <a:cs typeface="Arial"/>
              </a:rPr>
              <a:t> </a:t>
            </a:r>
            <a:r>
              <a:rPr sz="2400" dirty="0">
                <a:latin typeface="Arial"/>
                <a:cs typeface="Arial"/>
              </a:rPr>
              <a:t>concept</a:t>
            </a:r>
            <a:endParaRPr sz="2400">
              <a:latin typeface="Arial"/>
              <a:cs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88290" algn="l"/>
                <a:tab pos="8746490" algn="l"/>
              </a:tabLst>
            </a:pPr>
            <a:r>
              <a:rPr sz="3200" b="0" u="heavy" dirty="0">
                <a:solidFill>
                  <a:srgbClr val="008B5D"/>
                </a:solidFill>
                <a:uFill>
                  <a:solidFill>
                    <a:srgbClr val="009A70"/>
                  </a:solidFill>
                </a:uFill>
                <a:latin typeface="Times New Roman"/>
                <a:cs typeface="Times New Roman"/>
              </a:rPr>
              <a:t> 	</a:t>
            </a:r>
            <a:r>
              <a:rPr sz="3200" u="heavy" spc="-15" dirty="0">
                <a:solidFill>
                  <a:srgbClr val="008B5D"/>
                </a:solidFill>
                <a:uFill>
                  <a:solidFill>
                    <a:srgbClr val="009A70"/>
                  </a:solidFill>
                </a:uFill>
              </a:rPr>
              <a:t>COMMUNITY</a:t>
            </a:r>
            <a:r>
              <a:rPr sz="3200" u="heavy" spc="-85" dirty="0">
                <a:solidFill>
                  <a:srgbClr val="008B5D"/>
                </a:solidFill>
                <a:uFill>
                  <a:solidFill>
                    <a:srgbClr val="009A70"/>
                  </a:solidFill>
                </a:uFill>
              </a:rPr>
              <a:t> </a:t>
            </a:r>
            <a:r>
              <a:rPr sz="3200" u="heavy" spc="-10" dirty="0">
                <a:solidFill>
                  <a:srgbClr val="008B5D"/>
                </a:solidFill>
                <a:uFill>
                  <a:solidFill>
                    <a:srgbClr val="009A70"/>
                  </a:solidFill>
                </a:uFill>
              </a:rPr>
              <a:t>STRUCTURE	</a:t>
            </a:r>
            <a:endParaRPr sz="3200">
              <a:latin typeface="Times New Roman"/>
              <a:cs typeface="Times New Roman"/>
            </a:endParaRPr>
          </a:p>
        </p:txBody>
      </p:sp>
      <p:sp>
        <p:nvSpPr>
          <p:cNvPr id="3" name="object 3"/>
          <p:cNvSpPr txBox="1"/>
          <p:nvPr/>
        </p:nvSpPr>
        <p:spPr>
          <a:xfrm>
            <a:off x="180975" y="911859"/>
            <a:ext cx="8707755" cy="3895725"/>
          </a:xfrm>
          <a:prstGeom prst="rect">
            <a:avLst/>
          </a:prstGeom>
        </p:spPr>
        <p:txBody>
          <a:bodyPr vert="horz" wrap="square" lIns="0" tIns="6350" rIns="0" bIns="0" rtlCol="0">
            <a:spAutoFit/>
          </a:bodyPr>
          <a:lstStyle/>
          <a:p>
            <a:pPr marL="2131695" marR="947419" indent="-1769745">
              <a:lnSpc>
                <a:spcPct val="101400"/>
              </a:lnSpc>
              <a:spcBef>
                <a:spcPts val="50"/>
              </a:spcBef>
            </a:pPr>
            <a:r>
              <a:rPr sz="2800" b="1" spc="-20" dirty="0">
                <a:latin typeface="Arial"/>
                <a:cs typeface="Arial"/>
              </a:rPr>
              <a:t>What </a:t>
            </a:r>
            <a:r>
              <a:rPr sz="2800" b="1" spc="-15" dirty="0">
                <a:latin typeface="Arial"/>
                <a:cs typeface="Arial"/>
              </a:rPr>
              <a:t>are the </a:t>
            </a:r>
            <a:r>
              <a:rPr sz="2800" b="1" spc="-20" dirty="0">
                <a:latin typeface="Arial"/>
                <a:cs typeface="Arial"/>
              </a:rPr>
              <a:t>components </a:t>
            </a:r>
            <a:r>
              <a:rPr sz="2800" b="1" spc="-10" dirty="0">
                <a:latin typeface="Arial"/>
                <a:cs typeface="Arial"/>
              </a:rPr>
              <a:t>of </a:t>
            </a:r>
            <a:r>
              <a:rPr sz="2800" b="1" spc="-15" dirty="0">
                <a:latin typeface="Arial"/>
                <a:cs typeface="Arial"/>
              </a:rPr>
              <a:t>the </a:t>
            </a:r>
            <a:r>
              <a:rPr sz="2800" b="1" u="heavy" spc="-20" dirty="0">
                <a:uFill>
                  <a:solidFill>
                    <a:srgbClr val="000000"/>
                  </a:solidFill>
                </a:uFill>
                <a:latin typeface="Arial"/>
                <a:cs typeface="Arial"/>
              </a:rPr>
              <a:t>structure</a:t>
            </a:r>
            <a:r>
              <a:rPr sz="2800" b="1" spc="-195" dirty="0">
                <a:latin typeface="Arial"/>
                <a:cs typeface="Arial"/>
              </a:rPr>
              <a:t> </a:t>
            </a:r>
            <a:r>
              <a:rPr sz="2800" b="1" spc="-20" dirty="0">
                <a:latin typeface="Arial"/>
                <a:cs typeface="Arial"/>
              </a:rPr>
              <a:t>of  ecological</a:t>
            </a:r>
            <a:r>
              <a:rPr sz="2800" b="1" spc="-55" dirty="0">
                <a:latin typeface="Arial"/>
                <a:cs typeface="Arial"/>
              </a:rPr>
              <a:t> </a:t>
            </a:r>
            <a:r>
              <a:rPr sz="2800" b="1" spc="-20" dirty="0">
                <a:latin typeface="Arial"/>
                <a:cs typeface="Arial"/>
              </a:rPr>
              <a:t>communities?</a:t>
            </a:r>
            <a:endParaRPr sz="2800" dirty="0">
              <a:latin typeface="Arial"/>
              <a:cs typeface="Arial"/>
            </a:endParaRPr>
          </a:p>
          <a:p>
            <a:pPr>
              <a:lnSpc>
                <a:spcPct val="100000"/>
              </a:lnSpc>
              <a:spcBef>
                <a:spcPts val="15"/>
              </a:spcBef>
            </a:pPr>
            <a:endParaRPr sz="3050" dirty="0">
              <a:latin typeface="Arial"/>
              <a:cs typeface="Arial"/>
            </a:endParaRPr>
          </a:p>
          <a:p>
            <a:pPr marL="469900" indent="-457200">
              <a:lnSpc>
                <a:spcPct val="100000"/>
              </a:lnSpc>
              <a:buAutoNum type="arabicPeriod"/>
              <a:tabLst>
                <a:tab pos="469265" algn="l"/>
                <a:tab pos="469900" algn="l"/>
              </a:tabLst>
            </a:pPr>
            <a:r>
              <a:rPr sz="2400" spc="-15" dirty="0">
                <a:latin typeface="Arial"/>
                <a:cs typeface="Arial"/>
              </a:rPr>
              <a:t>The </a:t>
            </a:r>
            <a:r>
              <a:rPr sz="2400" spc="-20" dirty="0">
                <a:latin typeface="Arial"/>
                <a:cs typeface="Arial"/>
              </a:rPr>
              <a:t>number </a:t>
            </a:r>
            <a:r>
              <a:rPr sz="2400" spc="-10" dirty="0">
                <a:latin typeface="Arial"/>
                <a:cs typeface="Arial"/>
              </a:rPr>
              <a:t>of </a:t>
            </a:r>
            <a:r>
              <a:rPr sz="2400" spc="-20" dirty="0">
                <a:latin typeface="Arial"/>
                <a:cs typeface="Arial"/>
              </a:rPr>
              <a:t>species </a:t>
            </a:r>
            <a:r>
              <a:rPr sz="2400" spc="-10" dirty="0">
                <a:latin typeface="Arial"/>
                <a:cs typeface="Arial"/>
              </a:rPr>
              <a:t>in </a:t>
            </a:r>
            <a:r>
              <a:rPr sz="2400" spc="-15" dirty="0">
                <a:latin typeface="Arial"/>
                <a:cs typeface="Arial"/>
              </a:rPr>
              <a:t>the </a:t>
            </a:r>
            <a:r>
              <a:rPr sz="2400" spc="-20" dirty="0">
                <a:latin typeface="Arial"/>
                <a:cs typeface="Arial"/>
              </a:rPr>
              <a:t>community (Species</a:t>
            </a:r>
            <a:r>
              <a:rPr sz="2400" spc="-245" dirty="0">
                <a:latin typeface="Arial"/>
                <a:cs typeface="Arial"/>
              </a:rPr>
              <a:t> </a:t>
            </a:r>
            <a:r>
              <a:rPr sz="2400" spc="-20" dirty="0">
                <a:latin typeface="Arial"/>
                <a:cs typeface="Arial"/>
              </a:rPr>
              <a:t>richness)</a:t>
            </a:r>
            <a:endParaRPr sz="2400" dirty="0">
              <a:latin typeface="Arial"/>
              <a:cs typeface="Arial"/>
            </a:endParaRPr>
          </a:p>
          <a:p>
            <a:pPr>
              <a:lnSpc>
                <a:spcPct val="100000"/>
              </a:lnSpc>
              <a:spcBef>
                <a:spcPts val="50"/>
              </a:spcBef>
              <a:buFont typeface="Arial"/>
              <a:buAutoNum type="arabicPeriod"/>
            </a:pPr>
            <a:endParaRPr sz="2500" dirty="0">
              <a:latin typeface="Arial"/>
              <a:cs typeface="Arial"/>
            </a:endParaRPr>
          </a:p>
          <a:p>
            <a:pPr marL="469900" indent="-457200">
              <a:lnSpc>
                <a:spcPct val="100000"/>
              </a:lnSpc>
              <a:spcBef>
                <a:spcPts val="5"/>
              </a:spcBef>
              <a:buAutoNum type="arabicPeriod"/>
              <a:tabLst>
                <a:tab pos="469265" algn="l"/>
                <a:tab pos="469900" algn="l"/>
              </a:tabLst>
            </a:pPr>
            <a:r>
              <a:rPr sz="2400" spc="-15" dirty="0">
                <a:latin typeface="Arial"/>
                <a:cs typeface="Arial"/>
              </a:rPr>
              <a:t>The </a:t>
            </a:r>
            <a:r>
              <a:rPr sz="2400" spc="-20" dirty="0">
                <a:latin typeface="Arial"/>
                <a:cs typeface="Arial"/>
              </a:rPr>
              <a:t>total number </a:t>
            </a:r>
            <a:r>
              <a:rPr sz="2400" spc="-10" dirty="0">
                <a:latin typeface="Arial"/>
                <a:cs typeface="Arial"/>
              </a:rPr>
              <a:t>of </a:t>
            </a:r>
            <a:r>
              <a:rPr sz="2400" spc="-20" dirty="0">
                <a:latin typeface="Arial"/>
                <a:cs typeface="Arial"/>
              </a:rPr>
              <a:t>individuals </a:t>
            </a:r>
            <a:r>
              <a:rPr sz="2400" spc="-10" dirty="0">
                <a:latin typeface="Arial"/>
                <a:cs typeface="Arial"/>
              </a:rPr>
              <a:t>in </a:t>
            </a:r>
            <a:r>
              <a:rPr sz="2400" spc="-15" dirty="0">
                <a:latin typeface="Arial"/>
                <a:cs typeface="Arial"/>
              </a:rPr>
              <a:t>the </a:t>
            </a:r>
            <a:r>
              <a:rPr sz="2400" spc="-20" dirty="0">
                <a:latin typeface="Arial"/>
                <a:cs typeface="Arial"/>
              </a:rPr>
              <a:t>community</a:t>
            </a:r>
            <a:r>
              <a:rPr sz="2400" spc="-260" dirty="0">
                <a:latin typeface="Arial"/>
                <a:cs typeface="Arial"/>
              </a:rPr>
              <a:t> </a:t>
            </a:r>
            <a:r>
              <a:rPr sz="2400" spc="-20" dirty="0">
                <a:latin typeface="Arial"/>
                <a:cs typeface="Arial"/>
              </a:rPr>
              <a:t>(Abundance)</a:t>
            </a:r>
            <a:endParaRPr sz="2400" dirty="0">
              <a:latin typeface="Arial"/>
              <a:cs typeface="Arial"/>
            </a:endParaRPr>
          </a:p>
          <a:p>
            <a:pPr>
              <a:lnSpc>
                <a:spcPct val="100000"/>
              </a:lnSpc>
              <a:spcBef>
                <a:spcPts val="50"/>
              </a:spcBef>
              <a:buFont typeface="Arial"/>
              <a:buAutoNum type="arabicPeriod"/>
            </a:pPr>
            <a:endParaRPr sz="2500" dirty="0">
              <a:latin typeface="Arial"/>
              <a:cs typeface="Arial"/>
            </a:endParaRPr>
          </a:p>
          <a:p>
            <a:pPr marL="469900" indent="-457200">
              <a:lnSpc>
                <a:spcPct val="100000"/>
              </a:lnSpc>
              <a:buAutoNum type="arabicPeriod"/>
              <a:tabLst>
                <a:tab pos="469265" algn="l"/>
                <a:tab pos="469900" algn="l"/>
              </a:tabLst>
            </a:pPr>
            <a:r>
              <a:rPr sz="2400" spc="-15" dirty="0">
                <a:latin typeface="Arial"/>
                <a:cs typeface="Arial"/>
              </a:rPr>
              <a:t>The </a:t>
            </a:r>
            <a:r>
              <a:rPr sz="2400" spc="-20" dirty="0">
                <a:latin typeface="Arial"/>
                <a:cs typeface="Arial"/>
              </a:rPr>
              <a:t>spread </a:t>
            </a:r>
            <a:r>
              <a:rPr sz="2400" spc="-10" dirty="0">
                <a:latin typeface="Arial"/>
                <a:cs typeface="Arial"/>
              </a:rPr>
              <a:t>of </a:t>
            </a:r>
            <a:r>
              <a:rPr sz="2400" spc="-20" dirty="0">
                <a:latin typeface="Arial"/>
                <a:cs typeface="Arial"/>
              </a:rPr>
              <a:t>individuals among species</a:t>
            </a:r>
            <a:r>
              <a:rPr sz="2400" spc="-155" dirty="0">
                <a:latin typeface="Arial"/>
                <a:cs typeface="Arial"/>
              </a:rPr>
              <a:t> </a:t>
            </a:r>
            <a:r>
              <a:rPr sz="2400" spc="-25" dirty="0">
                <a:latin typeface="Arial"/>
                <a:cs typeface="Arial"/>
              </a:rPr>
              <a:t>(Evenness)</a:t>
            </a:r>
            <a:endParaRPr sz="2400" dirty="0">
              <a:latin typeface="Arial"/>
              <a:cs typeface="Arial"/>
            </a:endParaRPr>
          </a:p>
          <a:p>
            <a:pPr>
              <a:lnSpc>
                <a:spcPct val="100000"/>
              </a:lnSpc>
              <a:spcBef>
                <a:spcPts val="50"/>
              </a:spcBef>
              <a:buFont typeface="Arial"/>
              <a:buAutoNum type="arabicPeriod"/>
            </a:pPr>
            <a:endParaRPr sz="2400" dirty="0">
              <a:latin typeface="Arial"/>
              <a:cs typeface="Arial"/>
            </a:endParaRPr>
          </a:p>
          <a:p>
            <a:pPr marL="469900" indent="-457200">
              <a:lnSpc>
                <a:spcPct val="100000"/>
              </a:lnSpc>
              <a:buAutoNum type="arabicPeriod"/>
              <a:tabLst>
                <a:tab pos="469265" algn="l"/>
                <a:tab pos="469900" algn="l"/>
              </a:tabLst>
            </a:pPr>
            <a:r>
              <a:rPr sz="2400" spc="-15" dirty="0">
                <a:latin typeface="Arial"/>
                <a:cs typeface="Arial"/>
              </a:rPr>
              <a:t>The </a:t>
            </a:r>
            <a:r>
              <a:rPr sz="2400" spc="-20" dirty="0">
                <a:latin typeface="Arial"/>
                <a:cs typeface="Arial"/>
              </a:rPr>
              <a:t>identity </a:t>
            </a:r>
            <a:r>
              <a:rPr sz="2400" spc="-10" dirty="0">
                <a:latin typeface="Arial"/>
                <a:cs typeface="Arial"/>
              </a:rPr>
              <a:t>of </a:t>
            </a:r>
            <a:r>
              <a:rPr sz="2400" spc="-20" dirty="0">
                <a:latin typeface="Arial"/>
                <a:cs typeface="Arial"/>
              </a:rPr>
              <a:t>species </a:t>
            </a:r>
            <a:r>
              <a:rPr sz="2400" spc="-10" dirty="0">
                <a:latin typeface="Arial"/>
                <a:cs typeface="Arial"/>
              </a:rPr>
              <a:t>in </a:t>
            </a:r>
            <a:r>
              <a:rPr sz="2400" dirty="0">
                <a:latin typeface="Arial"/>
                <a:cs typeface="Arial"/>
              </a:rPr>
              <a:t>a </a:t>
            </a:r>
            <a:r>
              <a:rPr sz="2400" spc="-20" dirty="0">
                <a:latin typeface="Arial"/>
                <a:cs typeface="Arial"/>
              </a:rPr>
              <a:t>community</a:t>
            </a:r>
            <a:r>
              <a:rPr sz="2400" spc="-245" dirty="0">
                <a:latin typeface="Arial"/>
                <a:cs typeface="Arial"/>
              </a:rPr>
              <a:t> </a:t>
            </a:r>
            <a:r>
              <a:rPr sz="2400" spc="-20" dirty="0">
                <a:latin typeface="Arial"/>
                <a:cs typeface="Arial"/>
              </a:rPr>
              <a:t>(Composition)</a:t>
            </a:r>
            <a:endParaRPr sz="2400" dirty="0">
              <a:latin typeface="Arial"/>
              <a:cs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88290" algn="l"/>
                <a:tab pos="8746490" algn="l"/>
              </a:tabLst>
            </a:pPr>
            <a:r>
              <a:rPr sz="3200" b="0" u="heavy" dirty="0">
                <a:solidFill>
                  <a:srgbClr val="008B5D"/>
                </a:solidFill>
                <a:uFill>
                  <a:solidFill>
                    <a:srgbClr val="009A70"/>
                  </a:solidFill>
                </a:uFill>
                <a:latin typeface="Times New Roman"/>
                <a:cs typeface="Times New Roman"/>
              </a:rPr>
              <a:t> 	</a:t>
            </a:r>
            <a:r>
              <a:rPr sz="3200" u="heavy" spc="-15" dirty="0">
                <a:solidFill>
                  <a:srgbClr val="008B5D"/>
                </a:solidFill>
                <a:uFill>
                  <a:solidFill>
                    <a:srgbClr val="009A70"/>
                  </a:solidFill>
                </a:uFill>
              </a:rPr>
              <a:t>COMMUNITY</a:t>
            </a:r>
            <a:r>
              <a:rPr sz="3200" u="heavy" spc="-85" dirty="0">
                <a:solidFill>
                  <a:srgbClr val="008B5D"/>
                </a:solidFill>
                <a:uFill>
                  <a:solidFill>
                    <a:srgbClr val="009A70"/>
                  </a:solidFill>
                </a:uFill>
              </a:rPr>
              <a:t> </a:t>
            </a:r>
            <a:r>
              <a:rPr sz="3200" u="heavy" spc="-10" dirty="0">
                <a:solidFill>
                  <a:srgbClr val="008B5D"/>
                </a:solidFill>
                <a:uFill>
                  <a:solidFill>
                    <a:srgbClr val="009A70"/>
                  </a:solidFill>
                </a:uFill>
              </a:rPr>
              <a:t>STRUCTURE	</a:t>
            </a:r>
            <a:endParaRPr sz="3200">
              <a:latin typeface="Times New Roman"/>
              <a:cs typeface="Times New Roman"/>
            </a:endParaRPr>
          </a:p>
        </p:txBody>
      </p:sp>
      <p:sp>
        <p:nvSpPr>
          <p:cNvPr id="3" name="object 3"/>
          <p:cNvSpPr txBox="1"/>
          <p:nvPr/>
        </p:nvSpPr>
        <p:spPr>
          <a:xfrm>
            <a:off x="180973" y="911859"/>
            <a:ext cx="8570595" cy="5245735"/>
          </a:xfrm>
          <a:prstGeom prst="rect">
            <a:avLst/>
          </a:prstGeom>
        </p:spPr>
        <p:txBody>
          <a:bodyPr vert="horz" wrap="square" lIns="0" tIns="6350" rIns="0" bIns="0" rtlCol="0">
            <a:spAutoFit/>
          </a:bodyPr>
          <a:lstStyle/>
          <a:p>
            <a:pPr marL="1917700" marR="894080" indent="-1468120">
              <a:lnSpc>
                <a:spcPct val="101400"/>
              </a:lnSpc>
              <a:spcBef>
                <a:spcPts val="50"/>
              </a:spcBef>
            </a:pPr>
            <a:r>
              <a:rPr sz="2800" b="1" spc="-20" dirty="0">
                <a:latin typeface="Arial"/>
                <a:cs typeface="Arial"/>
              </a:rPr>
              <a:t>Why </a:t>
            </a:r>
            <a:r>
              <a:rPr sz="2800" b="1" spc="-10" dirty="0">
                <a:latin typeface="Arial"/>
                <a:cs typeface="Arial"/>
              </a:rPr>
              <a:t>do </a:t>
            </a:r>
            <a:r>
              <a:rPr sz="2800" b="1" spc="-20" dirty="0">
                <a:latin typeface="Arial"/>
                <a:cs typeface="Arial"/>
              </a:rPr>
              <a:t>ecologists </a:t>
            </a:r>
            <a:r>
              <a:rPr sz="2800" b="1" spc="-15" dirty="0">
                <a:latin typeface="Arial"/>
                <a:cs typeface="Arial"/>
              </a:rPr>
              <a:t>care about the</a:t>
            </a:r>
            <a:r>
              <a:rPr sz="2800" b="1" spc="-175" dirty="0">
                <a:latin typeface="Arial"/>
                <a:cs typeface="Arial"/>
              </a:rPr>
              <a:t> </a:t>
            </a:r>
            <a:r>
              <a:rPr sz="2800" b="1" spc="-20" dirty="0">
                <a:latin typeface="Arial"/>
                <a:cs typeface="Arial"/>
              </a:rPr>
              <a:t>structure  </a:t>
            </a:r>
            <a:r>
              <a:rPr sz="2800" b="1" spc="-10" dirty="0">
                <a:latin typeface="Arial"/>
                <a:cs typeface="Arial"/>
              </a:rPr>
              <a:t>of </a:t>
            </a:r>
            <a:r>
              <a:rPr sz="2800" b="1" spc="-20" dirty="0">
                <a:latin typeface="Arial"/>
                <a:cs typeface="Arial"/>
              </a:rPr>
              <a:t>ecological</a:t>
            </a:r>
            <a:r>
              <a:rPr sz="2800" b="1" spc="-95" dirty="0">
                <a:latin typeface="Arial"/>
                <a:cs typeface="Arial"/>
              </a:rPr>
              <a:t> </a:t>
            </a:r>
            <a:r>
              <a:rPr sz="2800" b="1" spc="-20" dirty="0">
                <a:latin typeface="Arial"/>
                <a:cs typeface="Arial"/>
              </a:rPr>
              <a:t>communities?</a:t>
            </a:r>
            <a:endParaRPr sz="2800" dirty="0">
              <a:latin typeface="Arial"/>
              <a:cs typeface="Arial"/>
            </a:endParaRPr>
          </a:p>
          <a:p>
            <a:pPr marL="469900" marR="66675" indent="-457200">
              <a:lnSpc>
                <a:spcPct val="100400"/>
              </a:lnSpc>
              <a:spcBef>
                <a:spcPts val="2645"/>
              </a:spcBef>
              <a:buAutoNum type="arabicPeriod"/>
              <a:tabLst>
                <a:tab pos="469265" algn="l"/>
                <a:tab pos="469900" algn="l"/>
              </a:tabLst>
            </a:pPr>
            <a:r>
              <a:rPr sz="2400" spc="-20" dirty="0">
                <a:latin typeface="Arial"/>
                <a:cs typeface="Arial"/>
              </a:rPr>
              <a:t>Understand </a:t>
            </a:r>
            <a:r>
              <a:rPr sz="2400" spc="-15" dirty="0">
                <a:latin typeface="Arial"/>
                <a:cs typeface="Arial"/>
              </a:rPr>
              <a:t>the </a:t>
            </a:r>
            <a:r>
              <a:rPr sz="2400" spc="-20" dirty="0">
                <a:latin typeface="Arial"/>
                <a:cs typeface="Arial"/>
              </a:rPr>
              <a:t>processes that enable </a:t>
            </a:r>
            <a:r>
              <a:rPr sz="2400" spc="-15" dirty="0">
                <a:latin typeface="Arial"/>
                <a:cs typeface="Arial"/>
              </a:rPr>
              <a:t>the </a:t>
            </a:r>
            <a:r>
              <a:rPr sz="2400" spc="-20" dirty="0">
                <a:latin typeface="Arial"/>
                <a:cs typeface="Arial"/>
              </a:rPr>
              <a:t>maintenance,</a:t>
            </a:r>
            <a:r>
              <a:rPr sz="2400" spc="-265" dirty="0">
                <a:latin typeface="Arial"/>
                <a:cs typeface="Arial"/>
              </a:rPr>
              <a:t> </a:t>
            </a:r>
            <a:r>
              <a:rPr sz="2400" spc="-15" dirty="0">
                <a:latin typeface="Arial"/>
                <a:cs typeface="Arial"/>
              </a:rPr>
              <a:t>and  </a:t>
            </a:r>
            <a:r>
              <a:rPr sz="2400" spc="-20" dirty="0">
                <a:latin typeface="Arial"/>
                <a:cs typeface="Arial"/>
              </a:rPr>
              <a:t>govern </a:t>
            </a:r>
            <a:r>
              <a:rPr sz="2400" spc="-15" dirty="0">
                <a:latin typeface="Arial"/>
                <a:cs typeface="Arial"/>
              </a:rPr>
              <a:t>the </a:t>
            </a:r>
            <a:r>
              <a:rPr sz="2400" spc="-20" dirty="0">
                <a:latin typeface="Arial"/>
                <a:cs typeface="Arial"/>
              </a:rPr>
              <a:t>distribution, </a:t>
            </a:r>
            <a:r>
              <a:rPr sz="2400" spc="-10" dirty="0">
                <a:latin typeface="Arial"/>
                <a:cs typeface="Arial"/>
              </a:rPr>
              <a:t>of </a:t>
            </a:r>
            <a:r>
              <a:rPr sz="2400" spc="-20" dirty="0">
                <a:latin typeface="Arial"/>
                <a:cs typeface="Arial"/>
              </a:rPr>
              <a:t>biological diversity </a:t>
            </a:r>
            <a:r>
              <a:rPr sz="2400" spc="-25" dirty="0">
                <a:latin typeface="Arial"/>
                <a:cs typeface="Arial"/>
              </a:rPr>
              <a:t>(a.k.a.  </a:t>
            </a:r>
            <a:r>
              <a:rPr sz="2400" b="1" i="1" spc="-25" dirty="0">
                <a:latin typeface="Arial"/>
                <a:cs typeface="Arial"/>
              </a:rPr>
              <a:t>biodiversity</a:t>
            </a:r>
            <a:r>
              <a:rPr sz="2400" spc="-25" dirty="0">
                <a:latin typeface="Arial"/>
                <a:cs typeface="Arial"/>
              </a:rPr>
              <a:t>)</a:t>
            </a:r>
            <a:endParaRPr sz="2400" dirty="0">
              <a:latin typeface="Arial"/>
              <a:cs typeface="Arial"/>
            </a:endParaRPr>
          </a:p>
          <a:p>
            <a:pPr>
              <a:lnSpc>
                <a:spcPct val="100000"/>
              </a:lnSpc>
              <a:spcBef>
                <a:spcPts val="20"/>
              </a:spcBef>
              <a:buFont typeface="Arial"/>
              <a:buAutoNum type="arabicPeriod"/>
            </a:pPr>
            <a:endParaRPr sz="2550" dirty="0">
              <a:latin typeface="Arial"/>
              <a:cs typeface="Arial"/>
            </a:endParaRPr>
          </a:p>
          <a:p>
            <a:pPr marL="469900" marR="38735" indent="-457200" algn="just">
              <a:lnSpc>
                <a:spcPct val="99200"/>
              </a:lnSpc>
              <a:buAutoNum type="arabicPeriod"/>
              <a:tabLst>
                <a:tab pos="469900" algn="l"/>
              </a:tabLst>
            </a:pPr>
            <a:r>
              <a:rPr sz="2400" spc="-25" dirty="0">
                <a:latin typeface="Arial"/>
                <a:cs typeface="Arial"/>
              </a:rPr>
              <a:t>Biodiversity </a:t>
            </a:r>
            <a:r>
              <a:rPr sz="2400" spc="-20" dirty="0">
                <a:latin typeface="Arial"/>
                <a:cs typeface="Arial"/>
              </a:rPr>
              <a:t>relates </a:t>
            </a:r>
            <a:r>
              <a:rPr sz="2400" spc="-15" dirty="0">
                <a:latin typeface="Arial"/>
                <a:cs typeface="Arial"/>
              </a:rPr>
              <a:t>to </a:t>
            </a:r>
            <a:r>
              <a:rPr sz="2400" spc="-20" dirty="0">
                <a:latin typeface="Arial"/>
                <a:cs typeface="Arial"/>
              </a:rPr>
              <a:t>the diversity </a:t>
            </a:r>
            <a:r>
              <a:rPr sz="2400" spc="-10" dirty="0">
                <a:latin typeface="Arial"/>
                <a:cs typeface="Arial"/>
              </a:rPr>
              <a:t>of </a:t>
            </a:r>
            <a:r>
              <a:rPr sz="2400" spc="-20" dirty="0">
                <a:latin typeface="Arial"/>
                <a:cs typeface="Arial"/>
              </a:rPr>
              <a:t>life forms, which </a:t>
            </a:r>
            <a:r>
              <a:rPr sz="2400" spc="-15" dirty="0">
                <a:latin typeface="Arial"/>
                <a:cs typeface="Arial"/>
              </a:rPr>
              <a:t>has</a:t>
            </a:r>
            <a:r>
              <a:rPr sz="2400" spc="-315" dirty="0">
                <a:latin typeface="Arial"/>
                <a:cs typeface="Arial"/>
              </a:rPr>
              <a:t> </a:t>
            </a:r>
            <a:r>
              <a:rPr sz="2400" spc="-10" dirty="0">
                <a:latin typeface="Arial"/>
                <a:cs typeface="Arial"/>
              </a:rPr>
              <a:t>an  </a:t>
            </a:r>
            <a:r>
              <a:rPr sz="2400" spc="-20" dirty="0">
                <a:latin typeface="Arial"/>
                <a:cs typeface="Arial"/>
              </a:rPr>
              <a:t>intrinsic value </a:t>
            </a:r>
            <a:r>
              <a:rPr sz="2400" spc="-15" dirty="0">
                <a:latin typeface="Arial"/>
                <a:cs typeface="Arial"/>
              </a:rPr>
              <a:t>for </a:t>
            </a:r>
            <a:r>
              <a:rPr sz="2400" spc="-20" dirty="0">
                <a:latin typeface="Arial"/>
                <a:cs typeface="Arial"/>
              </a:rPr>
              <a:t>many </a:t>
            </a:r>
            <a:r>
              <a:rPr sz="2400" spc="-10" dirty="0">
                <a:latin typeface="Arial"/>
                <a:cs typeface="Arial"/>
              </a:rPr>
              <a:t>of </a:t>
            </a:r>
            <a:r>
              <a:rPr sz="2400" spc="-15" dirty="0">
                <a:latin typeface="Arial"/>
                <a:cs typeface="Arial"/>
              </a:rPr>
              <a:t>us, and </a:t>
            </a:r>
            <a:r>
              <a:rPr sz="2400" spc="-20" dirty="0">
                <a:latin typeface="Arial"/>
                <a:cs typeface="Arial"/>
              </a:rPr>
              <a:t>which provide </a:t>
            </a:r>
            <a:r>
              <a:rPr sz="2400" b="1" i="1" spc="-20" dirty="0">
                <a:latin typeface="Arial"/>
                <a:cs typeface="Arial"/>
              </a:rPr>
              <a:t>services </a:t>
            </a:r>
            <a:r>
              <a:rPr sz="2400" spc="-25" dirty="0">
                <a:latin typeface="Arial"/>
                <a:cs typeface="Arial"/>
              </a:rPr>
              <a:t>to  </a:t>
            </a:r>
            <a:r>
              <a:rPr sz="2400" spc="-20" dirty="0">
                <a:latin typeface="Arial"/>
                <a:cs typeface="Arial"/>
              </a:rPr>
              <a:t>humans</a:t>
            </a:r>
            <a:endParaRPr sz="2400" dirty="0">
              <a:latin typeface="Arial"/>
              <a:cs typeface="Arial"/>
            </a:endParaRPr>
          </a:p>
          <a:p>
            <a:pPr>
              <a:lnSpc>
                <a:spcPct val="100000"/>
              </a:lnSpc>
              <a:spcBef>
                <a:spcPts val="50"/>
              </a:spcBef>
              <a:buFont typeface="Arial"/>
              <a:buAutoNum type="arabicPeriod"/>
            </a:pPr>
            <a:endParaRPr sz="2500" dirty="0">
              <a:latin typeface="Arial"/>
              <a:cs typeface="Arial"/>
            </a:endParaRPr>
          </a:p>
          <a:p>
            <a:pPr marL="469900" marR="5080" indent="-457200">
              <a:lnSpc>
                <a:spcPct val="99200"/>
              </a:lnSpc>
              <a:buAutoNum type="arabicPeriod"/>
              <a:tabLst>
                <a:tab pos="469265" algn="l"/>
                <a:tab pos="469900" algn="l"/>
              </a:tabLst>
            </a:pPr>
            <a:r>
              <a:rPr sz="2400" dirty="0">
                <a:latin typeface="Arial"/>
                <a:cs typeface="Arial"/>
              </a:rPr>
              <a:t>A </a:t>
            </a:r>
            <a:r>
              <a:rPr sz="2400" spc="-20" dirty="0">
                <a:latin typeface="Arial"/>
                <a:cs typeface="Arial"/>
              </a:rPr>
              <a:t>better understanding </a:t>
            </a:r>
            <a:r>
              <a:rPr sz="2400" spc="-10" dirty="0">
                <a:latin typeface="Arial"/>
                <a:cs typeface="Arial"/>
              </a:rPr>
              <a:t>of </a:t>
            </a:r>
            <a:r>
              <a:rPr sz="2400" spc="-15" dirty="0">
                <a:latin typeface="Arial"/>
                <a:cs typeface="Arial"/>
              </a:rPr>
              <a:t>how </a:t>
            </a:r>
            <a:r>
              <a:rPr sz="2400" spc="-20" dirty="0">
                <a:latin typeface="Arial"/>
                <a:cs typeface="Arial"/>
              </a:rPr>
              <a:t>biodiversity </a:t>
            </a:r>
            <a:r>
              <a:rPr sz="2400" spc="-10" dirty="0">
                <a:latin typeface="Arial"/>
                <a:cs typeface="Arial"/>
              </a:rPr>
              <a:t>is </a:t>
            </a:r>
            <a:r>
              <a:rPr sz="2400" spc="-20" dirty="0">
                <a:latin typeface="Arial"/>
                <a:cs typeface="Arial"/>
              </a:rPr>
              <a:t>maintained  through </a:t>
            </a:r>
            <a:r>
              <a:rPr sz="2400" spc="-15" dirty="0">
                <a:latin typeface="Arial"/>
                <a:cs typeface="Arial"/>
              </a:rPr>
              <a:t>time and </a:t>
            </a:r>
            <a:r>
              <a:rPr sz="2400" spc="-20" dirty="0">
                <a:latin typeface="Arial"/>
                <a:cs typeface="Arial"/>
              </a:rPr>
              <a:t>distributed </a:t>
            </a:r>
            <a:r>
              <a:rPr sz="2400" spc="-10" dirty="0">
                <a:latin typeface="Arial"/>
                <a:cs typeface="Arial"/>
              </a:rPr>
              <a:t>in </a:t>
            </a:r>
            <a:r>
              <a:rPr sz="2400" spc="-20" dirty="0">
                <a:latin typeface="Arial"/>
                <a:cs typeface="Arial"/>
              </a:rPr>
              <a:t>space </a:t>
            </a:r>
            <a:r>
              <a:rPr sz="2400" spc="-10" dirty="0">
                <a:latin typeface="Arial"/>
                <a:cs typeface="Arial"/>
              </a:rPr>
              <a:t>is </a:t>
            </a:r>
            <a:r>
              <a:rPr sz="2400" spc="-20" dirty="0">
                <a:latin typeface="Arial"/>
                <a:cs typeface="Arial"/>
              </a:rPr>
              <a:t>essential </a:t>
            </a:r>
            <a:r>
              <a:rPr sz="2400" spc="-15" dirty="0">
                <a:latin typeface="Arial"/>
                <a:cs typeface="Arial"/>
              </a:rPr>
              <a:t>for</a:t>
            </a:r>
            <a:r>
              <a:rPr sz="2400" spc="-290" dirty="0">
                <a:latin typeface="Arial"/>
                <a:cs typeface="Arial"/>
              </a:rPr>
              <a:t> </a:t>
            </a:r>
            <a:r>
              <a:rPr sz="2400" spc="-25" dirty="0">
                <a:latin typeface="Arial"/>
                <a:cs typeface="Arial"/>
              </a:rPr>
              <a:t>effective  </a:t>
            </a:r>
            <a:r>
              <a:rPr sz="2400" spc="-20" dirty="0">
                <a:latin typeface="Arial"/>
                <a:cs typeface="Arial"/>
              </a:rPr>
              <a:t>conservation</a:t>
            </a:r>
            <a:r>
              <a:rPr sz="2400" spc="-50" dirty="0">
                <a:latin typeface="Arial"/>
                <a:cs typeface="Arial"/>
              </a:rPr>
              <a:t> </a:t>
            </a:r>
            <a:r>
              <a:rPr sz="2400" spc="-30" dirty="0">
                <a:latin typeface="Arial"/>
                <a:cs typeface="Arial"/>
              </a:rPr>
              <a:t>efforts</a:t>
            </a:r>
            <a:endParaRPr sz="2400" dirty="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88290" algn="l"/>
                <a:tab pos="8746490" algn="l"/>
              </a:tabLst>
            </a:pPr>
            <a:r>
              <a:rPr sz="3200" u="heavy" dirty="0">
                <a:solidFill>
                  <a:srgbClr val="008B5D"/>
                </a:solidFill>
                <a:uFill>
                  <a:solidFill>
                    <a:srgbClr val="009A70"/>
                  </a:solidFill>
                </a:uFill>
                <a:latin typeface="Times New Roman"/>
                <a:cs typeface="Times New Roman"/>
              </a:rPr>
              <a:t> 	</a:t>
            </a:r>
            <a:r>
              <a:rPr sz="3200" b="1" u="heavy" dirty="0">
                <a:solidFill>
                  <a:srgbClr val="008B5D"/>
                </a:solidFill>
                <a:uFill>
                  <a:solidFill>
                    <a:srgbClr val="009A70"/>
                  </a:solidFill>
                </a:uFill>
                <a:latin typeface="Arial"/>
                <a:cs typeface="Arial"/>
              </a:rPr>
              <a:t>Part </a:t>
            </a:r>
            <a:r>
              <a:rPr sz="3200" b="1" u="heavy" spc="-15" dirty="0">
                <a:solidFill>
                  <a:srgbClr val="008B5D"/>
                </a:solidFill>
                <a:uFill>
                  <a:solidFill>
                    <a:srgbClr val="009A70"/>
                  </a:solidFill>
                </a:uFill>
                <a:latin typeface="Arial"/>
                <a:cs typeface="Arial"/>
              </a:rPr>
              <a:t>Five COMMUNITY</a:t>
            </a:r>
            <a:r>
              <a:rPr sz="3200" b="1" u="heavy" spc="-100" dirty="0">
                <a:solidFill>
                  <a:srgbClr val="008B5D"/>
                </a:solidFill>
                <a:uFill>
                  <a:solidFill>
                    <a:srgbClr val="009A70"/>
                  </a:solidFill>
                </a:uFill>
                <a:latin typeface="Arial"/>
                <a:cs typeface="Arial"/>
              </a:rPr>
              <a:t> </a:t>
            </a:r>
            <a:r>
              <a:rPr sz="3200" b="1" u="heavy" spc="-20" dirty="0">
                <a:solidFill>
                  <a:srgbClr val="008B5D"/>
                </a:solidFill>
                <a:uFill>
                  <a:solidFill>
                    <a:srgbClr val="009A70"/>
                  </a:solidFill>
                </a:uFill>
                <a:latin typeface="Arial"/>
                <a:cs typeface="Arial"/>
              </a:rPr>
              <a:t>ECOLOGY	</a:t>
            </a:r>
            <a:endParaRPr sz="3200">
              <a:latin typeface="Arial"/>
              <a:cs typeface="Arial"/>
            </a:endParaRPr>
          </a:p>
        </p:txBody>
      </p:sp>
      <p:sp>
        <p:nvSpPr>
          <p:cNvPr id="3" name="object 3"/>
          <p:cNvSpPr txBox="1"/>
          <p:nvPr/>
        </p:nvSpPr>
        <p:spPr>
          <a:xfrm>
            <a:off x="180975" y="883411"/>
            <a:ext cx="7925434" cy="1473200"/>
          </a:xfrm>
          <a:prstGeom prst="rect">
            <a:avLst/>
          </a:prstGeom>
        </p:spPr>
        <p:txBody>
          <a:bodyPr vert="horz" wrap="square" lIns="0" tIns="10795" rIns="0" bIns="0" rtlCol="0">
            <a:spAutoFit/>
          </a:bodyPr>
          <a:lstStyle/>
          <a:p>
            <a:pPr marL="12700" marR="5080" algn="just">
              <a:lnSpc>
                <a:spcPct val="132100"/>
              </a:lnSpc>
              <a:spcBef>
                <a:spcPts val="85"/>
              </a:spcBef>
            </a:pPr>
            <a:r>
              <a:rPr sz="2400" spc="-10" dirty="0">
                <a:latin typeface="Arial"/>
                <a:cs typeface="Arial"/>
              </a:rPr>
              <a:t>The </a:t>
            </a:r>
            <a:r>
              <a:rPr sz="2400" dirty="0">
                <a:latin typeface="Arial"/>
                <a:cs typeface="Arial"/>
              </a:rPr>
              <a:t>prairies of </a:t>
            </a:r>
            <a:r>
              <a:rPr sz="2400" spc="-10" dirty="0">
                <a:latin typeface="Arial"/>
                <a:cs typeface="Arial"/>
              </a:rPr>
              <a:t>North </a:t>
            </a:r>
            <a:r>
              <a:rPr sz="2400" spc="-5" dirty="0">
                <a:latin typeface="Arial"/>
                <a:cs typeface="Arial"/>
              </a:rPr>
              <a:t>America </a:t>
            </a:r>
            <a:r>
              <a:rPr sz="2400" dirty="0">
                <a:latin typeface="Arial"/>
                <a:cs typeface="Arial"/>
              </a:rPr>
              <a:t>once covered a large</a:t>
            </a:r>
            <a:r>
              <a:rPr sz="2400" spc="-250" dirty="0">
                <a:latin typeface="Arial"/>
                <a:cs typeface="Arial"/>
              </a:rPr>
              <a:t> </a:t>
            </a:r>
            <a:r>
              <a:rPr sz="2400" spc="-5" dirty="0">
                <a:latin typeface="Arial"/>
                <a:cs typeface="Arial"/>
              </a:rPr>
              <a:t>portion  </a:t>
            </a:r>
            <a:r>
              <a:rPr sz="2400" dirty="0">
                <a:latin typeface="Arial"/>
                <a:cs typeface="Arial"/>
              </a:rPr>
              <a:t>of </a:t>
            </a:r>
            <a:r>
              <a:rPr sz="2400" spc="-10" dirty="0">
                <a:latin typeface="Arial"/>
                <a:cs typeface="Arial"/>
              </a:rPr>
              <a:t>the </a:t>
            </a:r>
            <a:r>
              <a:rPr sz="2400" spc="-5" dirty="0">
                <a:latin typeface="Arial"/>
                <a:cs typeface="Arial"/>
              </a:rPr>
              <a:t>continent. </a:t>
            </a:r>
            <a:r>
              <a:rPr sz="2400" spc="-85" dirty="0">
                <a:latin typeface="Arial"/>
                <a:cs typeface="Arial"/>
              </a:rPr>
              <a:t>Today, </a:t>
            </a:r>
            <a:r>
              <a:rPr sz="2400" dirty="0">
                <a:latin typeface="Arial"/>
                <a:cs typeface="Arial"/>
              </a:rPr>
              <a:t>less </a:t>
            </a:r>
            <a:r>
              <a:rPr sz="2400" spc="-5" dirty="0">
                <a:latin typeface="Arial"/>
                <a:cs typeface="Arial"/>
              </a:rPr>
              <a:t>than </a:t>
            </a:r>
            <a:r>
              <a:rPr sz="2400" dirty="0">
                <a:latin typeface="Arial"/>
                <a:cs typeface="Arial"/>
              </a:rPr>
              <a:t>1% of </a:t>
            </a:r>
            <a:r>
              <a:rPr sz="2400" spc="-10" dirty="0">
                <a:latin typeface="Arial"/>
                <a:cs typeface="Arial"/>
              </a:rPr>
              <a:t>the </a:t>
            </a:r>
            <a:r>
              <a:rPr sz="2400" dirty="0">
                <a:latin typeface="Arial"/>
                <a:cs typeface="Arial"/>
              </a:rPr>
              <a:t>prairie remains  </a:t>
            </a:r>
            <a:r>
              <a:rPr sz="2400" spc="-15" dirty="0">
                <a:latin typeface="Arial"/>
                <a:cs typeface="Arial"/>
              </a:rPr>
              <a:t>intact, </a:t>
            </a:r>
            <a:r>
              <a:rPr sz="2400" spc="-10" dirty="0">
                <a:latin typeface="Arial"/>
                <a:cs typeface="Arial"/>
              </a:rPr>
              <a:t>mostly </a:t>
            </a:r>
            <a:r>
              <a:rPr sz="2400" dirty="0">
                <a:latin typeface="Arial"/>
                <a:cs typeface="Arial"/>
              </a:rPr>
              <a:t>in small </a:t>
            </a:r>
            <a:r>
              <a:rPr sz="2400" spc="-5" dirty="0">
                <a:latin typeface="Arial"/>
                <a:cs typeface="Arial"/>
              </a:rPr>
              <a:t>isolated</a:t>
            </a:r>
            <a:r>
              <a:rPr sz="2400" spc="-55" dirty="0">
                <a:latin typeface="Arial"/>
                <a:cs typeface="Arial"/>
              </a:rPr>
              <a:t> </a:t>
            </a:r>
            <a:r>
              <a:rPr sz="2400" spc="-5" dirty="0">
                <a:latin typeface="Arial"/>
                <a:cs typeface="Arial"/>
              </a:rPr>
              <a:t>patches</a:t>
            </a:r>
            <a:endParaRPr sz="2400">
              <a:latin typeface="Arial"/>
              <a:cs typeface="Arial"/>
            </a:endParaRPr>
          </a:p>
        </p:txBody>
      </p:sp>
      <p:sp>
        <p:nvSpPr>
          <p:cNvPr id="4" name="object 4"/>
          <p:cNvSpPr/>
          <p:nvPr/>
        </p:nvSpPr>
        <p:spPr>
          <a:xfrm>
            <a:off x="404595" y="2492669"/>
            <a:ext cx="4730965" cy="4013784"/>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5402261" y="2572631"/>
            <a:ext cx="3055937" cy="3914772"/>
          </a:xfrm>
          <a:prstGeom prst="rect">
            <a:avLst/>
          </a:prstGeom>
          <a:blipFill>
            <a:blip r:embed="rId4" cstate="print"/>
            <a:stretch>
              <a:fillRect/>
            </a:stretch>
          </a:blipFill>
        </p:spPr>
        <p:txBody>
          <a:bodyPr wrap="square" lIns="0" tIns="0" rIns="0" bIns="0" rtlCol="0"/>
          <a:lstStyle/>
          <a:p>
            <a:endParaRPr/>
          </a:p>
        </p:txBody>
      </p:sp>
      <p:sp>
        <p:nvSpPr>
          <p:cNvPr id="6" name="object 6"/>
          <p:cNvSpPr txBox="1"/>
          <p:nvPr/>
        </p:nvSpPr>
        <p:spPr>
          <a:xfrm>
            <a:off x="5488937" y="6162547"/>
            <a:ext cx="2007235" cy="208279"/>
          </a:xfrm>
          <a:prstGeom prst="rect">
            <a:avLst/>
          </a:prstGeom>
        </p:spPr>
        <p:txBody>
          <a:bodyPr vert="horz" wrap="square" lIns="0" tIns="12700" rIns="0" bIns="0" rtlCol="0">
            <a:spAutoFit/>
          </a:bodyPr>
          <a:lstStyle/>
          <a:p>
            <a:pPr marL="12700">
              <a:lnSpc>
                <a:spcPct val="100000"/>
              </a:lnSpc>
              <a:spcBef>
                <a:spcPts val="100"/>
              </a:spcBef>
            </a:pPr>
            <a:r>
              <a:rPr sz="1200" spc="-15" dirty="0">
                <a:solidFill>
                  <a:srgbClr val="FFFFFF"/>
                </a:solidFill>
                <a:latin typeface="Arial"/>
                <a:cs typeface="Arial"/>
              </a:rPr>
              <a:t>Western </a:t>
            </a:r>
            <a:r>
              <a:rPr sz="1200" spc="-5" dirty="0">
                <a:solidFill>
                  <a:srgbClr val="FFFFFF"/>
                </a:solidFill>
                <a:latin typeface="Arial"/>
                <a:cs typeface="Arial"/>
              </a:rPr>
              <a:t>prairie fringed</a:t>
            </a:r>
            <a:r>
              <a:rPr sz="1200" spc="-50" dirty="0">
                <a:solidFill>
                  <a:srgbClr val="FFFFFF"/>
                </a:solidFill>
                <a:latin typeface="Arial"/>
                <a:cs typeface="Arial"/>
              </a:rPr>
              <a:t> </a:t>
            </a:r>
            <a:r>
              <a:rPr sz="1200" spc="-5" dirty="0">
                <a:solidFill>
                  <a:srgbClr val="FFFFFF"/>
                </a:solidFill>
                <a:latin typeface="Arial"/>
                <a:cs typeface="Arial"/>
              </a:rPr>
              <a:t>orchid</a:t>
            </a:r>
            <a:endParaRPr sz="1200">
              <a:latin typeface="Arial"/>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88290" algn="l"/>
                <a:tab pos="8746490" algn="l"/>
              </a:tabLst>
            </a:pPr>
            <a:r>
              <a:rPr sz="3200" b="0" u="heavy" dirty="0">
                <a:solidFill>
                  <a:srgbClr val="008B5D"/>
                </a:solidFill>
                <a:uFill>
                  <a:solidFill>
                    <a:srgbClr val="009A70"/>
                  </a:solidFill>
                </a:uFill>
                <a:latin typeface="Times New Roman"/>
                <a:cs typeface="Times New Roman"/>
              </a:rPr>
              <a:t> 	</a:t>
            </a:r>
            <a:r>
              <a:rPr sz="3200" u="heavy" dirty="0">
                <a:solidFill>
                  <a:srgbClr val="008B5D"/>
                </a:solidFill>
                <a:uFill>
                  <a:solidFill>
                    <a:srgbClr val="009A70"/>
                  </a:solidFill>
                </a:uFill>
              </a:rPr>
              <a:t>Part </a:t>
            </a:r>
            <a:r>
              <a:rPr sz="3200" u="heavy" spc="-15" dirty="0">
                <a:solidFill>
                  <a:srgbClr val="008B5D"/>
                </a:solidFill>
                <a:uFill>
                  <a:solidFill>
                    <a:srgbClr val="009A70"/>
                  </a:solidFill>
                </a:uFill>
              </a:rPr>
              <a:t>Five COMMUNITY</a:t>
            </a:r>
            <a:r>
              <a:rPr sz="3200" u="heavy" spc="-100" dirty="0">
                <a:solidFill>
                  <a:srgbClr val="008B5D"/>
                </a:solidFill>
                <a:uFill>
                  <a:solidFill>
                    <a:srgbClr val="009A70"/>
                  </a:solidFill>
                </a:uFill>
              </a:rPr>
              <a:t> </a:t>
            </a:r>
            <a:r>
              <a:rPr sz="3200" u="heavy" spc="-20" dirty="0">
                <a:solidFill>
                  <a:srgbClr val="008B5D"/>
                </a:solidFill>
                <a:uFill>
                  <a:solidFill>
                    <a:srgbClr val="009A70"/>
                  </a:solidFill>
                </a:uFill>
              </a:rPr>
              <a:t>ECOLOGY	</a:t>
            </a:r>
            <a:endParaRPr sz="3200">
              <a:latin typeface="Times New Roman"/>
              <a:cs typeface="Times New Roman"/>
            </a:endParaRPr>
          </a:p>
        </p:txBody>
      </p:sp>
      <p:sp>
        <p:nvSpPr>
          <p:cNvPr id="3" name="object 3"/>
          <p:cNvSpPr txBox="1"/>
          <p:nvPr/>
        </p:nvSpPr>
        <p:spPr>
          <a:xfrm>
            <a:off x="382904" y="913891"/>
            <a:ext cx="7986395" cy="4454525"/>
          </a:xfrm>
          <a:prstGeom prst="rect">
            <a:avLst/>
          </a:prstGeom>
        </p:spPr>
        <p:txBody>
          <a:bodyPr vert="horz" wrap="square" lIns="0" tIns="9525" rIns="0" bIns="0" rtlCol="0">
            <a:spAutoFit/>
          </a:bodyPr>
          <a:lstStyle/>
          <a:p>
            <a:pPr marL="12700" marR="5080">
              <a:lnSpc>
                <a:spcPct val="100800"/>
              </a:lnSpc>
              <a:spcBef>
                <a:spcPts val="75"/>
              </a:spcBef>
            </a:pPr>
            <a:r>
              <a:rPr sz="2400" spc="-10" dirty="0">
                <a:latin typeface="Arial"/>
                <a:cs typeface="Arial"/>
              </a:rPr>
              <a:t>In </a:t>
            </a:r>
            <a:r>
              <a:rPr sz="2400" spc="-5" dirty="0">
                <a:latin typeface="Arial"/>
                <a:cs typeface="Arial"/>
              </a:rPr>
              <a:t>the </a:t>
            </a:r>
            <a:r>
              <a:rPr sz="2400" dirty="0">
                <a:latin typeface="Arial"/>
                <a:cs typeface="Arial"/>
              </a:rPr>
              <a:t>early 1960s </a:t>
            </a:r>
            <a:r>
              <a:rPr sz="2400" spc="-15" dirty="0">
                <a:latin typeface="Arial"/>
                <a:cs typeface="Arial"/>
              </a:rPr>
              <a:t>efforts </a:t>
            </a:r>
            <a:r>
              <a:rPr sz="2400" spc="-10" dirty="0">
                <a:latin typeface="Arial"/>
                <a:cs typeface="Arial"/>
              </a:rPr>
              <a:t>to </a:t>
            </a:r>
            <a:r>
              <a:rPr sz="2400" dirty="0">
                <a:latin typeface="Arial"/>
                <a:cs typeface="Arial"/>
              </a:rPr>
              <a:t>reverse </a:t>
            </a:r>
            <a:r>
              <a:rPr sz="2400" spc="-5" dirty="0">
                <a:latin typeface="Arial"/>
                <a:cs typeface="Arial"/>
              </a:rPr>
              <a:t>the </a:t>
            </a:r>
            <a:r>
              <a:rPr sz="2400" dirty="0">
                <a:latin typeface="Arial"/>
                <a:cs typeface="Arial"/>
              </a:rPr>
              <a:t>loss of prairie  </a:t>
            </a:r>
            <a:r>
              <a:rPr sz="2400" spc="-10" dirty="0">
                <a:latin typeface="Arial"/>
                <a:cs typeface="Arial"/>
              </a:rPr>
              <a:t>ecosystems </a:t>
            </a:r>
            <a:r>
              <a:rPr sz="2400" dirty="0">
                <a:latin typeface="Arial"/>
                <a:cs typeface="Arial"/>
              </a:rPr>
              <a:t>met </a:t>
            </a:r>
            <a:r>
              <a:rPr sz="2400" spc="-5" dirty="0">
                <a:latin typeface="Arial"/>
                <a:cs typeface="Arial"/>
              </a:rPr>
              <a:t>with failure </a:t>
            </a:r>
            <a:r>
              <a:rPr sz="2400" dirty="0">
                <a:latin typeface="Arial"/>
                <a:cs typeface="Arial"/>
              </a:rPr>
              <a:t>due </a:t>
            </a:r>
            <a:r>
              <a:rPr sz="2400" spc="-10" dirty="0">
                <a:latin typeface="Arial"/>
                <a:cs typeface="Arial"/>
              </a:rPr>
              <a:t>to </a:t>
            </a:r>
            <a:r>
              <a:rPr sz="2400" dirty="0">
                <a:latin typeface="Arial"/>
                <a:cs typeface="Arial"/>
              </a:rPr>
              <a:t>a poor </a:t>
            </a:r>
            <a:r>
              <a:rPr sz="2400" spc="-5" dirty="0">
                <a:latin typeface="Arial"/>
                <a:cs typeface="Arial"/>
              </a:rPr>
              <a:t>understanding</a:t>
            </a:r>
            <a:r>
              <a:rPr sz="2400" spc="-95" dirty="0">
                <a:latin typeface="Arial"/>
                <a:cs typeface="Arial"/>
              </a:rPr>
              <a:t> </a:t>
            </a:r>
            <a:r>
              <a:rPr sz="2400" dirty="0">
                <a:latin typeface="Arial"/>
                <a:cs typeface="Arial"/>
              </a:rPr>
              <a:t>of</a:t>
            </a:r>
          </a:p>
          <a:p>
            <a:pPr marL="355600">
              <a:lnSpc>
                <a:spcPct val="100000"/>
              </a:lnSpc>
            </a:pPr>
            <a:r>
              <a:rPr sz="2400" dirty="0">
                <a:latin typeface="Arial"/>
                <a:cs typeface="Arial"/>
              </a:rPr>
              <a:t>ecological</a:t>
            </a:r>
            <a:r>
              <a:rPr sz="2400" spc="-15" dirty="0">
                <a:latin typeface="Arial"/>
                <a:cs typeface="Arial"/>
              </a:rPr>
              <a:t> </a:t>
            </a:r>
            <a:r>
              <a:rPr sz="2400" spc="-5" dirty="0">
                <a:latin typeface="Arial"/>
                <a:cs typeface="Arial"/>
              </a:rPr>
              <a:t>communities</a:t>
            </a:r>
            <a:endParaRPr sz="2400" dirty="0">
              <a:latin typeface="Arial"/>
              <a:cs typeface="Arial"/>
            </a:endParaRPr>
          </a:p>
          <a:p>
            <a:pPr>
              <a:lnSpc>
                <a:spcPct val="100000"/>
              </a:lnSpc>
              <a:spcBef>
                <a:spcPts val="15"/>
              </a:spcBef>
            </a:pPr>
            <a:endParaRPr sz="3200" dirty="0">
              <a:latin typeface="Arial"/>
              <a:cs typeface="Arial"/>
            </a:endParaRPr>
          </a:p>
          <a:p>
            <a:pPr marL="748665" marR="526415" indent="-279400">
              <a:lnSpc>
                <a:spcPct val="100800"/>
              </a:lnSpc>
              <a:spcBef>
                <a:spcPts val="5"/>
              </a:spcBef>
              <a:buChar char="–"/>
              <a:tabLst>
                <a:tab pos="755650" algn="l"/>
              </a:tabLst>
            </a:pPr>
            <a:r>
              <a:rPr sz="2400" spc="-5" dirty="0">
                <a:latin typeface="Arial"/>
                <a:cs typeface="Arial"/>
              </a:rPr>
              <a:t>Small populations that </a:t>
            </a:r>
            <a:r>
              <a:rPr sz="2400" dirty="0">
                <a:latin typeface="Arial"/>
                <a:cs typeface="Arial"/>
              </a:rPr>
              <a:t>were </a:t>
            </a:r>
            <a:r>
              <a:rPr sz="2400" spc="-5" dirty="0">
                <a:latin typeface="Arial"/>
                <a:cs typeface="Arial"/>
              </a:rPr>
              <a:t>too distant from other  patches (preventing</a:t>
            </a:r>
            <a:r>
              <a:rPr sz="2400" spc="-20" dirty="0">
                <a:latin typeface="Arial"/>
                <a:cs typeface="Arial"/>
              </a:rPr>
              <a:t> </a:t>
            </a:r>
            <a:r>
              <a:rPr sz="2400" dirty="0">
                <a:latin typeface="Arial"/>
                <a:cs typeface="Arial"/>
              </a:rPr>
              <a:t>pollination)</a:t>
            </a:r>
          </a:p>
          <a:p>
            <a:pPr>
              <a:lnSpc>
                <a:spcPct val="100000"/>
              </a:lnSpc>
              <a:spcBef>
                <a:spcPts val="20"/>
              </a:spcBef>
              <a:buFont typeface="Arial"/>
              <a:buChar char="–"/>
            </a:pPr>
            <a:endParaRPr sz="3550" dirty="0">
              <a:latin typeface="Arial"/>
              <a:cs typeface="Arial"/>
            </a:endParaRPr>
          </a:p>
          <a:p>
            <a:pPr marL="748665" marR="1274445" indent="-279400">
              <a:lnSpc>
                <a:spcPct val="100800"/>
              </a:lnSpc>
              <a:buChar char="–"/>
              <a:tabLst>
                <a:tab pos="755650" algn="l"/>
              </a:tabLst>
            </a:pPr>
            <a:r>
              <a:rPr sz="2400" dirty="0">
                <a:latin typeface="Arial"/>
                <a:cs typeface="Arial"/>
              </a:rPr>
              <a:t>A lack of </a:t>
            </a:r>
            <a:r>
              <a:rPr sz="2400" spc="-5" dirty="0">
                <a:latin typeface="Arial"/>
                <a:cs typeface="Arial"/>
              </a:rPr>
              <a:t>understanding </a:t>
            </a:r>
            <a:r>
              <a:rPr sz="2400" dirty="0">
                <a:latin typeface="Arial"/>
                <a:cs typeface="Arial"/>
              </a:rPr>
              <a:t>of </a:t>
            </a:r>
            <a:r>
              <a:rPr sz="2400" spc="-5" dirty="0">
                <a:latin typeface="Arial"/>
                <a:cs typeface="Arial"/>
              </a:rPr>
              <a:t>the </a:t>
            </a:r>
            <a:r>
              <a:rPr sz="2400" dirty="0">
                <a:latin typeface="Arial"/>
                <a:cs typeface="Arial"/>
              </a:rPr>
              <a:t>role of</a:t>
            </a:r>
            <a:r>
              <a:rPr sz="2400" spc="-315" dirty="0">
                <a:latin typeface="Arial"/>
                <a:cs typeface="Arial"/>
              </a:rPr>
              <a:t> </a:t>
            </a:r>
            <a:r>
              <a:rPr sz="2400" spc="-5" dirty="0">
                <a:latin typeface="Arial"/>
                <a:cs typeface="Arial"/>
              </a:rPr>
              <a:t>natural  disturbances (e.g.,</a:t>
            </a:r>
            <a:r>
              <a:rPr sz="2400" spc="-35" dirty="0">
                <a:latin typeface="Arial"/>
                <a:cs typeface="Arial"/>
              </a:rPr>
              <a:t> </a:t>
            </a:r>
            <a:r>
              <a:rPr sz="2400" spc="-5" dirty="0">
                <a:latin typeface="Arial"/>
                <a:cs typeface="Arial"/>
              </a:rPr>
              <a:t>fire)</a:t>
            </a:r>
            <a:endParaRPr sz="2400" dirty="0">
              <a:latin typeface="Arial"/>
              <a:cs typeface="Arial"/>
            </a:endParaRPr>
          </a:p>
          <a:p>
            <a:pPr>
              <a:lnSpc>
                <a:spcPct val="100000"/>
              </a:lnSpc>
              <a:buFont typeface="Arial"/>
              <a:buChar char="–"/>
            </a:pPr>
            <a:endParaRPr sz="3400" dirty="0">
              <a:latin typeface="Arial"/>
              <a:cs typeface="Arial"/>
            </a:endParaRPr>
          </a:p>
          <a:p>
            <a:pPr marL="755015" indent="-285750">
              <a:lnSpc>
                <a:spcPct val="100000"/>
              </a:lnSpc>
              <a:spcBef>
                <a:spcPts val="5"/>
              </a:spcBef>
              <a:buChar char="–"/>
              <a:tabLst>
                <a:tab pos="755650" algn="l"/>
              </a:tabLst>
            </a:pPr>
            <a:r>
              <a:rPr sz="2400" dirty="0">
                <a:latin typeface="Arial"/>
                <a:cs typeface="Arial"/>
              </a:rPr>
              <a:t>Not </a:t>
            </a:r>
            <a:r>
              <a:rPr sz="2400" spc="-5" dirty="0">
                <a:latin typeface="Arial"/>
                <a:cs typeface="Arial"/>
              </a:rPr>
              <a:t>the full </a:t>
            </a:r>
            <a:r>
              <a:rPr sz="2400" dirty="0">
                <a:latin typeface="Arial"/>
                <a:cs typeface="Arial"/>
              </a:rPr>
              <a:t>complement of species</a:t>
            </a:r>
            <a:r>
              <a:rPr sz="2400" spc="-120" dirty="0">
                <a:latin typeface="Arial"/>
                <a:cs typeface="Arial"/>
              </a:rPr>
              <a:t> </a:t>
            </a:r>
            <a:r>
              <a:rPr sz="2400" spc="-5" dirty="0">
                <a:latin typeface="Arial"/>
                <a:cs typeface="Arial"/>
              </a:rPr>
              <a:t>diversity</a:t>
            </a:r>
            <a:endParaRPr sz="2400" dirty="0">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88290" algn="l"/>
                <a:tab pos="8746490" algn="l"/>
              </a:tabLst>
            </a:pPr>
            <a:r>
              <a:rPr sz="3200" b="0" u="heavy" dirty="0">
                <a:solidFill>
                  <a:srgbClr val="008B5D"/>
                </a:solidFill>
                <a:uFill>
                  <a:solidFill>
                    <a:srgbClr val="009A70"/>
                  </a:solidFill>
                </a:uFill>
                <a:latin typeface="Times New Roman"/>
                <a:cs typeface="Times New Roman"/>
              </a:rPr>
              <a:t> 	</a:t>
            </a:r>
            <a:r>
              <a:rPr sz="3200" u="heavy" dirty="0">
                <a:solidFill>
                  <a:srgbClr val="008B5D"/>
                </a:solidFill>
                <a:uFill>
                  <a:solidFill>
                    <a:srgbClr val="009A70"/>
                  </a:solidFill>
                </a:uFill>
              </a:rPr>
              <a:t>Part </a:t>
            </a:r>
            <a:r>
              <a:rPr sz="3200" u="heavy" spc="-15" dirty="0">
                <a:solidFill>
                  <a:srgbClr val="008B5D"/>
                </a:solidFill>
                <a:uFill>
                  <a:solidFill>
                    <a:srgbClr val="009A70"/>
                  </a:solidFill>
                </a:uFill>
              </a:rPr>
              <a:t>Five COMMUNITY</a:t>
            </a:r>
            <a:r>
              <a:rPr sz="3200" u="heavy" spc="-100" dirty="0">
                <a:solidFill>
                  <a:srgbClr val="008B5D"/>
                </a:solidFill>
                <a:uFill>
                  <a:solidFill>
                    <a:srgbClr val="009A70"/>
                  </a:solidFill>
                </a:uFill>
              </a:rPr>
              <a:t> </a:t>
            </a:r>
            <a:r>
              <a:rPr sz="3200" u="heavy" spc="-20" dirty="0">
                <a:solidFill>
                  <a:srgbClr val="008B5D"/>
                </a:solidFill>
                <a:uFill>
                  <a:solidFill>
                    <a:srgbClr val="009A70"/>
                  </a:solidFill>
                </a:uFill>
              </a:rPr>
              <a:t>ECOLOGY	</a:t>
            </a:r>
            <a:endParaRPr sz="3200">
              <a:latin typeface="Times New Roman"/>
              <a:cs typeface="Times New Roman"/>
            </a:endParaRPr>
          </a:p>
        </p:txBody>
      </p:sp>
      <p:sp>
        <p:nvSpPr>
          <p:cNvPr id="3" name="object 3"/>
          <p:cNvSpPr txBox="1"/>
          <p:nvPr/>
        </p:nvSpPr>
        <p:spPr>
          <a:xfrm>
            <a:off x="382904" y="911859"/>
            <a:ext cx="7713980" cy="1305560"/>
          </a:xfrm>
          <a:prstGeom prst="rect">
            <a:avLst/>
          </a:prstGeom>
        </p:spPr>
        <p:txBody>
          <a:bodyPr vert="horz" wrap="square" lIns="0" tIns="12700" rIns="0" bIns="0" rtlCol="0">
            <a:spAutoFit/>
          </a:bodyPr>
          <a:lstStyle/>
          <a:p>
            <a:pPr marL="469900" marR="5080" indent="-457200">
              <a:lnSpc>
                <a:spcPct val="100000"/>
              </a:lnSpc>
              <a:spcBef>
                <a:spcPts val="100"/>
              </a:spcBef>
              <a:buChar char="•"/>
              <a:tabLst>
                <a:tab pos="469265" algn="l"/>
                <a:tab pos="469900" algn="l"/>
              </a:tabLst>
            </a:pPr>
            <a:r>
              <a:rPr sz="2800" dirty="0">
                <a:latin typeface="Arial"/>
                <a:cs typeface="Arial"/>
              </a:rPr>
              <a:t>Success in community </a:t>
            </a:r>
            <a:r>
              <a:rPr sz="2800" spc="-5" dirty="0">
                <a:latin typeface="Arial"/>
                <a:cs typeface="Arial"/>
              </a:rPr>
              <a:t>restoration </a:t>
            </a:r>
            <a:r>
              <a:rPr sz="2800" dirty="0">
                <a:latin typeface="Arial"/>
                <a:cs typeface="Arial"/>
              </a:rPr>
              <a:t>today is</a:t>
            </a:r>
            <a:r>
              <a:rPr sz="2800" spc="-100" dirty="0">
                <a:latin typeface="Arial"/>
                <a:cs typeface="Arial"/>
              </a:rPr>
              <a:t> </a:t>
            </a:r>
            <a:r>
              <a:rPr sz="2800" spc="-5" dirty="0">
                <a:latin typeface="Arial"/>
                <a:cs typeface="Arial"/>
              </a:rPr>
              <a:t>the  </a:t>
            </a:r>
            <a:r>
              <a:rPr sz="2800" dirty="0">
                <a:latin typeface="Arial"/>
                <a:cs typeface="Arial"/>
              </a:rPr>
              <a:t>product of a </a:t>
            </a:r>
            <a:r>
              <a:rPr sz="2800" spc="-5" dirty="0">
                <a:latin typeface="Arial"/>
                <a:cs typeface="Arial"/>
              </a:rPr>
              <a:t>better understanding </a:t>
            </a:r>
            <a:r>
              <a:rPr sz="2800" dirty="0">
                <a:latin typeface="Arial"/>
                <a:cs typeface="Arial"/>
              </a:rPr>
              <a:t>of  community</a:t>
            </a:r>
            <a:r>
              <a:rPr sz="2800" spc="-10" dirty="0">
                <a:latin typeface="Arial"/>
                <a:cs typeface="Arial"/>
              </a:rPr>
              <a:t> </a:t>
            </a:r>
            <a:r>
              <a:rPr sz="2800" dirty="0">
                <a:latin typeface="Arial"/>
                <a:cs typeface="Arial"/>
              </a:rPr>
              <a:t>dynamics</a:t>
            </a:r>
            <a:endParaRPr sz="2800">
              <a:latin typeface="Arial"/>
              <a:cs typeface="Arial"/>
            </a:endParaRPr>
          </a:p>
        </p:txBody>
      </p:sp>
      <p:sp>
        <p:nvSpPr>
          <p:cNvPr id="4" name="object 4"/>
          <p:cNvSpPr/>
          <p:nvPr/>
        </p:nvSpPr>
        <p:spPr>
          <a:xfrm>
            <a:off x="854802" y="2970213"/>
            <a:ext cx="4280758" cy="3402009"/>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5402261" y="2998787"/>
            <a:ext cx="2533647" cy="3354384"/>
          </a:xfrm>
          <a:prstGeom prst="rect">
            <a:avLst/>
          </a:prstGeom>
          <a:blipFill>
            <a:blip r:embed="rId3" cstate="print"/>
            <a:stretch>
              <a:fillRect/>
            </a:stretch>
          </a:blipFill>
        </p:spPr>
        <p:txBody>
          <a:bodyPr wrap="square" lIns="0" tIns="0" rIns="0" bIns="0" rtlCol="0"/>
          <a:lstStyle/>
          <a:p>
            <a:endParaRPr/>
          </a:p>
        </p:txBody>
      </p:sp>
      <p:sp>
        <p:nvSpPr>
          <p:cNvPr id="6" name="object 6"/>
          <p:cNvSpPr txBox="1"/>
          <p:nvPr/>
        </p:nvSpPr>
        <p:spPr>
          <a:xfrm>
            <a:off x="5488937" y="6162547"/>
            <a:ext cx="2007235" cy="208279"/>
          </a:xfrm>
          <a:prstGeom prst="rect">
            <a:avLst/>
          </a:prstGeom>
        </p:spPr>
        <p:txBody>
          <a:bodyPr vert="horz" wrap="square" lIns="0" tIns="12700" rIns="0" bIns="0" rtlCol="0">
            <a:spAutoFit/>
          </a:bodyPr>
          <a:lstStyle/>
          <a:p>
            <a:pPr marL="12700">
              <a:lnSpc>
                <a:spcPct val="100000"/>
              </a:lnSpc>
              <a:spcBef>
                <a:spcPts val="100"/>
              </a:spcBef>
            </a:pPr>
            <a:r>
              <a:rPr sz="1200" spc="-15" dirty="0">
                <a:solidFill>
                  <a:srgbClr val="FFFFFF"/>
                </a:solidFill>
                <a:latin typeface="Arial"/>
                <a:cs typeface="Arial"/>
              </a:rPr>
              <a:t>Western </a:t>
            </a:r>
            <a:r>
              <a:rPr sz="1200" spc="-5" dirty="0">
                <a:solidFill>
                  <a:srgbClr val="FFFFFF"/>
                </a:solidFill>
                <a:latin typeface="Arial"/>
                <a:cs typeface="Arial"/>
              </a:rPr>
              <a:t>prairie fringed</a:t>
            </a:r>
            <a:r>
              <a:rPr sz="1200" spc="-50" dirty="0">
                <a:solidFill>
                  <a:srgbClr val="FFFFFF"/>
                </a:solidFill>
                <a:latin typeface="Arial"/>
                <a:cs typeface="Arial"/>
              </a:rPr>
              <a:t> </a:t>
            </a:r>
            <a:r>
              <a:rPr sz="1200" spc="-5" dirty="0">
                <a:solidFill>
                  <a:srgbClr val="FFFFFF"/>
                </a:solidFill>
                <a:latin typeface="Arial"/>
                <a:cs typeface="Arial"/>
              </a:rPr>
              <a:t>orchid</a:t>
            </a:r>
            <a:endParaRPr sz="1200">
              <a:latin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8275" y="83819"/>
            <a:ext cx="8759825" cy="513080"/>
          </a:xfrm>
          <a:prstGeom prst="rect">
            <a:avLst/>
          </a:prstGeom>
        </p:spPr>
        <p:txBody>
          <a:bodyPr vert="horz" wrap="square" lIns="0" tIns="12700" rIns="0" bIns="0" rtlCol="0">
            <a:spAutoFit/>
          </a:bodyPr>
          <a:lstStyle/>
          <a:p>
            <a:pPr marL="12700">
              <a:lnSpc>
                <a:spcPct val="100000"/>
              </a:lnSpc>
              <a:spcBef>
                <a:spcPts val="100"/>
              </a:spcBef>
              <a:tabLst>
                <a:tab pos="288290" algn="l"/>
                <a:tab pos="8746490" algn="l"/>
              </a:tabLst>
            </a:pPr>
            <a:r>
              <a:rPr sz="3200" b="0" u="heavy" dirty="0">
                <a:solidFill>
                  <a:srgbClr val="008B5D"/>
                </a:solidFill>
                <a:uFill>
                  <a:solidFill>
                    <a:srgbClr val="009A70"/>
                  </a:solidFill>
                </a:uFill>
                <a:latin typeface="Times New Roman"/>
                <a:cs typeface="Times New Roman"/>
              </a:rPr>
              <a:t> 	</a:t>
            </a:r>
            <a:r>
              <a:rPr sz="3200" u="heavy" dirty="0">
                <a:solidFill>
                  <a:srgbClr val="008B5D"/>
                </a:solidFill>
                <a:uFill>
                  <a:solidFill>
                    <a:srgbClr val="009A70"/>
                  </a:solidFill>
                </a:uFill>
              </a:rPr>
              <a:t>Part </a:t>
            </a:r>
            <a:r>
              <a:rPr sz="3200" u="heavy" spc="-15" dirty="0">
                <a:solidFill>
                  <a:srgbClr val="008B5D"/>
                </a:solidFill>
                <a:uFill>
                  <a:solidFill>
                    <a:srgbClr val="009A70"/>
                  </a:solidFill>
                </a:uFill>
              </a:rPr>
              <a:t>Five COMMUNITY</a:t>
            </a:r>
            <a:r>
              <a:rPr sz="3200" u="heavy" spc="-100" dirty="0">
                <a:solidFill>
                  <a:srgbClr val="008B5D"/>
                </a:solidFill>
                <a:uFill>
                  <a:solidFill>
                    <a:srgbClr val="009A70"/>
                  </a:solidFill>
                </a:uFill>
              </a:rPr>
              <a:t> </a:t>
            </a:r>
            <a:r>
              <a:rPr sz="3200" u="heavy" spc="-20" dirty="0">
                <a:solidFill>
                  <a:srgbClr val="008B5D"/>
                </a:solidFill>
                <a:uFill>
                  <a:solidFill>
                    <a:srgbClr val="009A70"/>
                  </a:solidFill>
                </a:uFill>
              </a:rPr>
              <a:t>ECOLOGY	</a:t>
            </a:r>
            <a:endParaRPr sz="3200">
              <a:latin typeface="Times New Roman"/>
              <a:cs typeface="Times New Roman"/>
            </a:endParaRPr>
          </a:p>
        </p:txBody>
      </p:sp>
      <p:sp>
        <p:nvSpPr>
          <p:cNvPr id="3" name="object 3"/>
          <p:cNvSpPr txBox="1"/>
          <p:nvPr/>
        </p:nvSpPr>
        <p:spPr>
          <a:xfrm>
            <a:off x="443863" y="924052"/>
            <a:ext cx="7446009" cy="4898390"/>
          </a:xfrm>
          <a:prstGeom prst="rect">
            <a:avLst/>
          </a:prstGeom>
        </p:spPr>
        <p:txBody>
          <a:bodyPr vert="horz" wrap="square" lIns="0" tIns="13970" rIns="0" bIns="0" rtlCol="0">
            <a:spAutoFit/>
          </a:bodyPr>
          <a:lstStyle/>
          <a:p>
            <a:pPr marL="355600" marR="5080" indent="-342900">
              <a:lnSpc>
                <a:spcPct val="99600"/>
              </a:lnSpc>
              <a:spcBef>
                <a:spcPts val="110"/>
              </a:spcBef>
              <a:buChar char="•"/>
              <a:tabLst>
                <a:tab pos="354330" algn="l"/>
                <a:tab pos="354965" algn="l"/>
              </a:tabLst>
            </a:pPr>
            <a:r>
              <a:rPr sz="2800" spc="-15" dirty="0">
                <a:latin typeface="Arial"/>
                <a:cs typeface="Arial"/>
              </a:rPr>
              <a:t>Attempts </a:t>
            </a:r>
            <a:r>
              <a:rPr sz="2800" dirty="0">
                <a:latin typeface="Arial"/>
                <a:cs typeface="Arial"/>
              </a:rPr>
              <a:t>at </a:t>
            </a:r>
            <a:r>
              <a:rPr sz="2800" spc="-5" dirty="0">
                <a:latin typeface="Arial"/>
                <a:cs typeface="Arial"/>
              </a:rPr>
              <a:t>reconstructing </a:t>
            </a:r>
            <a:r>
              <a:rPr sz="2800" dirty="0">
                <a:latin typeface="Arial"/>
                <a:cs typeface="Arial"/>
              </a:rPr>
              <a:t>communities</a:t>
            </a:r>
            <a:r>
              <a:rPr sz="2800" spc="-80" dirty="0">
                <a:latin typeface="Arial"/>
                <a:cs typeface="Arial"/>
              </a:rPr>
              <a:t> </a:t>
            </a:r>
            <a:r>
              <a:rPr sz="2800" dirty="0">
                <a:latin typeface="Arial"/>
                <a:cs typeface="Arial"/>
              </a:rPr>
              <a:t>raise  countless </a:t>
            </a:r>
            <a:r>
              <a:rPr sz="2800" spc="-5" dirty="0">
                <a:latin typeface="Arial"/>
                <a:cs typeface="Arial"/>
              </a:rPr>
              <a:t>questions </a:t>
            </a:r>
            <a:r>
              <a:rPr sz="2800" dirty="0">
                <a:latin typeface="Arial"/>
                <a:cs typeface="Arial"/>
              </a:rPr>
              <a:t>— </a:t>
            </a:r>
            <a:r>
              <a:rPr sz="2800" spc="-5" dirty="0">
                <a:latin typeface="Arial"/>
                <a:cs typeface="Arial"/>
              </a:rPr>
              <a:t>questions </a:t>
            </a:r>
            <a:r>
              <a:rPr sz="2800" dirty="0">
                <a:latin typeface="Arial"/>
                <a:cs typeface="Arial"/>
              </a:rPr>
              <a:t>central </a:t>
            </a:r>
            <a:r>
              <a:rPr sz="2800" spc="-10" dirty="0">
                <a:latin typeface="Arial"/>
                <a:cs typeface="Arial"/>
              </a:rPr>
              <a:t>to  </a:t>
            </a:r>
            <a:r>
              <a:rPr sz="2800" spc="-5" dirty="0">
                <a:latin typeface="Arial"/>
                <a:cs typeface="Arial"/>
              </a:rPr>
              <a:t>the </a:t>
            </a:r>
            <a:r>
              <a:rPr sz="2800" spc="-10" dirty="0">
                <a:latin typeface="Arial"/>
                <a:cs typeface="Arial"/>
              </a:rPr>
              <a:t>study </a:t>
            </a:r>
            <a:r>
              <a:rPr sz="2800" dirty="0">
                <a:latin typeface="Arial"/>
                <a:cs typeface="Arial"/>
              </a:rPr>
              <a:t>of ecological</a:t>
            </a:r>
            <a:r>
              <a:rPr sz="2800" spc="-40" dirty="0">
                <a:latin typeface="Arial"/>
                <a:cs typeface="Arial"/>
              </a:rPr>
              <a:t> </a:t>
            </a:r>
            <a:r>
              <a:rPr sz="2800" spc="-5" dirty="0">
                <a:latin typeface="Arial"/>
                <a:cs typeface="Arial"/>
              </a:rPr>
              <a:t>studies:</a:t>
            </a:r>
            <a:endParaRPr sz="2800">
              <a:latin typeface="Arial"/>
              <a:cs typeface="Arial"/>
            </a:endParaRPr>
          </a:p>
          <a:p>
            <a:pPr>
              <a:lnSpc>
                <a:spcPct val="100000"/>
              </a:lnSpc>
              <a:spcBef>
                <a:spcPts val="55"/>
              </a:spcBef>
              <a:buFont typeface="Arial"/>
              <a:buChar char="•"/>
            </a:pPr>
            <a:endParaRPr sz="3100">
              <a:latin typeface="Arial"/>
              <a:cs typeface="Arial"/>
            </a:endParaRPr>
          </a:p>
          <a:p>
            <a:pPr marL="748030" marR="204470" lvl="1" indent="-279400">
              <a:lnSpc>
                <a:spcPct val="100800"/>
              </a:lnSpc>
              <a:buChar char="–"/>
              <a:tabLst>
                <a:tab pos="755015" algn="l"/>
              </a:tabLst>
            </a:pPr>
            <a:r>
              <a:rPr sz="2400" spc="-10" dirty="0">
                <a:latin typeface="Arial"/>
                <a:cs typeface="Arial"/>
              </a:rPr>
              <a:t>What </a:t>
            </a:r>
            <a:r>
              <a:rPr sz="2400" spc="-5" dirty="0">
                <a:latin typeface="Arial"/>
                <a:cs typeface="Arial"/>
              </a:rPr>
              <a:t>controls the relative </a:t>
            </a:r>
            <a:r>
              <a:rPr sz="2400" dirty="0">
                <a:latin typeface="Arial"/>
                <a:cs typeface="Arial"/>
              </a:rPr>
              <a:t>abundance of</a:t>
            </a:r>
            <a:r>
              <a:rPr sz="2400" spc="-105" dirty="0">
                <a:latin typeface="Arial"/>
                <a:cs typeface="Arial"/>
              </a:rPr>
              <a:t> </a:t>
            </a:r>
            <a:r>
              <a:rPr sz="2400" dirty="0">
                <a:latin typeface="Arial"/>
                <a:cs typeface="Arial"/>
              </a:rPr>
              <a:t>species  </a:t>
            </a:r>
            <a:r>
              <a:rPr sz="2400" spc="-5" dirty="0">
                <a:latin typeface="Arial"/>
                <a:cs typeface="Arial"/>
              </a:rPr>
              <a:t>within the</a:t>
            </a:r>
            <a:r>
              <a:rPr sz="2400" spc="-20" dirty="0">
                <a:latin typeface="Arial"/>
                <a:cs typeface="Arial"/>
              </a:rPr>
              <a:t> </a:t>
            </a:r>
            <a:r>
              <a:rPr sz="2400" spc="-5" dirty="0">
                <a:latin typeface="Arial"/>
                <a:cs typeface="Arial"/>
              </a:rPr>
              <a:t>community?</a:t>
            </a:r>
            <a:endParaRPr sz="2400">
              <a:latin typeface="Arial"/>
              <a:cs typeface="Arial"/>
            </a:endParaRPr>
          </a:p>
          <a:p>
            <a:pPr marL="748030" marR="170180" lvl="1" indent="-279400">
              <a:lnSpc>
                <a:spcPct val="100800"/>
              </a:lnSpc>
              <a:spcBef>
                <a:spcPts val="480"/>
              </a:spcBef>
              <a:buChar char="–"/>
              <a:tabLst>
                <a:tab pos="723265" algn="l"/>
              </a:tabLst>
            </a:pPr>
            <a:r>
              <a:rPr sz="2400" spc="-10" dirty="0">
                <a:latin typeface="Arial"/>
                <a:cs typeface="Arial"/>
              </a:rPr>
              <a:t>What </a:t>
            </a:r>
            <a:r>
              <a:rPr sz="2400" spc="-5" dirty="0">
                <a:latin typeface="Arial"/>
                <a:cs typeface="Arial"/>
              </a:rPr>
              <a:t>determines the composition </a:t>
            </a:r>
            <a:r>
              <a:rPr sz="2400" dirty="0">
                <a:latin typeface="Arial"/>
                <a:cs typeface="Arial"/>
              </a:rPr>
              <a:t>of species in</a:t>
            </a:r>
            <a:r>
              <a:rPr sz="2400" spc="-95" dirty="0">
                <a:latin typeface="Arial"/>
                <a:cs typeface="Arial"/>
              </a:rPr>
              <a:t> </a:t>
            </a:r>
            <a:r>
              <a:rPr sz="2400" dirty="0">
                <a:latin typeface="Arial"/>
                <a:cs typeface="Arial"/>
              </a:rPr>
              <a:t>a  </a:t>
            </a:r>
            <a:r>
              <a:rPr sz="2400" spc="-5" dirty="0">
                <a:latin typeface="Arial"/>
                <a:cs typeface="Arial"/>
              </a:rPr>
              <a:t>community?</a:t>
            </a:r>
            <a:endParaRPr sz="2400">
              <a:latin typeface="Arial"/>
              <a:cs typeface="Arial"/>
            </a:endParaRPr>
          </a:p>
          <a:p>
            <a:pPr marL="748030" marR="321945" lvl="1" indent="-279400">
              <a:lnSpc>
                <a:spcPct val="100800"/>
              </a:lnSpc>
              <a:spcBef>
                <a:spcPts val="505"/>
              </a:spcBef>
              <a:buChar char="–"/>
              <a:tabLst>
                <a:tab pos="755015" algn="l"/>
              </a:tabLst>
            </a:pPr>
            <a:r>
              <a:rPr sz="2400" dirty="0">
                <a:latin typeface="Arial"/>
                <a:cs typeface="Arial"/>
              </a:rPr>
              <a:t>Do species in </a:t>
            </a:r>
            <a:r>
              <a:rPr sz="2400" spc="-5" dirty="0">
                <a:latin typeface="Arial"/>
                <a:cs typeface="Arial"/>
              </a:rPr>
              <a:t>the community partition </a:t>
            </a:r>
            <a:r>
              <a:rPr sz="2400" dirty="0">
                <a:latin typeface="Arial"/>
                <a:cs typeface="Arial"/>
              </a:rPr>
              <a:t>niches</a:t>
            </a:r>
            <a:r>
              <a:rPr sz="2400" spc="-120" dirty="0">
                <a:latin typeface="Arial"/>
                <a:cs typeface="Arial"/>
              </a:rPr>
              <a:t> </a:t>
            </a:r>
            <a:r>
              <a:rPr sz="2400" spc="-10" dirty="0">
                <a:latin typeface="Arial"/>
                <a:cs typeface="Arial"/>
              </a:rPr>
              <a:t>to  </a:t>
            </a:r>
            <a:r>
              <a:rPr sz="2400" spc="-5" dirty="0">
                <a:latin typeface="Arial"/>
                <a:cs typeface="Arial"/>
              </a:rPr>
              <a:t>coexist?</a:t>
            </a:r>
            <a:endParaRPr sz="2400">
              <a:latin typeface="Arial"/>
              <a:cs typeface="Arial"/>
            </a:endParaRPr>
          </a:p>
          <a:p>
            <a:pPr marL="748030" marR="829310" lvl="1" indent="-279400">
              <a:lnSpc>
                <a:spcPct val="100800"/>
              </a:lnSpc>
              <a:spcBef>
                <a:spcPts val="480"/>
              </a:spcBef>
              <a:buChar char="–"/>
              <a:tabLst>
                <a:tab pos="755015" algn="l"/>
              </a:tabLst>
            </a:pPr>
            <a:r>
              <a:rPr sz="2400" dirty="0">
                <a:latin typeface="Arial"/>
                <a:cs typeface="Arial"/>
              </a:rPr>
              <a:t>Do species all play </a:t>
            </a:r>
            <a:r>
              <a:rPr sz="2400" spc="-5" dirty="0">
                <a:latin typeface="Arial"/>
                <a:cs typeface="Arial"/>
              </a:rPr>
              <a:t>the </a:t>
            </a:r>
            <a:r>
              <a:rPr sz="2400" dirty="0">
                <a:latin typeface="Arial"/>
                <a:cs typeface="Arial"/>
              </a:rPr>
              <a:t>same </a:t>
            </a:r>
            <a:r>
              <a:rPr sz="2400" spc="-10" dirty="0">
                <a:latin typeface="Arial"/>
                <a:cs typeface="Arial"/>
              </a:rPr>
              <a:t>function </a:t>
            </a:r>
            <a:r>
              <a:rPr sz="2400" dirty="0">
                <a:latin typeface="Arial"/>
                <a:cs typeface="Arial"/>
              </a:rPr>
              <a:t>in</a:t>
            </a:r>
            <a:r>
              <a:rPr sz="2400" spc="-130" dirty="0">
                <a:latin typeface="Arial"/>
                <a:cs typeface="Arial"/>
              </a:rPr>
              <a:t> </a:t>
            </a:r>
            <a:r>
              <a:rPr sz="2400" spc="-5" dirty="0">
                <a:latin typeface="Arial"/>
                <a:cs typeface="Arial"/>
              </a:rPr>
              <a:t>the  community?</a:t>
            </a:r>
            <a:endParaRPr sz="2400">
              <a:latin typeface="Arial"/>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4939" y="552195"/>
            <a:ext cx="6497955" cy="452120"/>
          </a:xfrm>
          <a:prstGeom prst="rect">
            <a:avLst/>
          </a:prstGeom>
        </p:spPr>
        <p:txBody>
          <a:bodyPr vert="horz" wrap="square" lIns="0" tIns="12700" rIns="0" bIns="0" rtlCol="0">
            <a:spAutoFit/>
          </a:bodyPr>
          <a:lstStyle/>
          <a:p>
            <a:pPr marL="12700">
              <a:lnSpc>
                <a:spcPct val="100000"/>
              </a:lnSpc>
              <a:spcBef>
                <a:spcPts val="100"/>
              </a:spcBef>
            </a:pPr>
            <a:r>
              <a:rPr b="0" dirty="0">
                <a:solidFill>
                  <a:srgbClr val="000000"/>
                </a:solidFill>
                <a:latin typeface="Arial"/>
                <a:cs typeface="Arial"/>
              </a:rPr>
              <a:t>The community of trees on Mont</a:t>
            </a:r>
            <a:r>
              <a:rPr b="0" spc="-60" dirty="0">
                <a:solidFill>
                  <a:srgbClr val="000000"/>
                </a:solidFill>
                <a:latin typeface="Arial"/>
                <a:cs typeface="Arial"/>
              </a:rPr>
              <a:t> </a:t>
            </a:r>
            <a:r>
              <a:rPr b="0" dirty="0">
                <a:solidFill>
                  <a:srgbClr val="000000"/>
                </a:solidFill>
                <a:latin typeface="Arial"/>
                <a:cs typeface="Arial"/>
              </a:rPr>
              <a:t>Royal…</a:t>
            </a:r>
          </a:p>
        </p:txBody>
      </p:sp>
      <p:sp>
        <p:nvSpPr>
          <p:cNvPr id="3" name="object 3"/>
          <p:cNvSpPr/>
          <p:nvPr/>
        </p:nvSpPr>
        <p:spPr>
          <a:xfrm>
            <a:off x="0" y="1285875"/>
            <a:ext cx="9144000" cy="5229224"/>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1140" y="475995"/>
            <a:ext cx="6557645" cy="885190"/>
          </a:xfrm>
          <a:prstGeom prst="rect">
            <a:avLst/>
          </a:prstGeom>
        </p:spPr>
        <p:txBody>
          <a:bodyPr vert="horz" wrap="square" lIns="0" tIns="6350" rIns="0" bIns="0" rtlCol="0">
            <a:spAutoFit/>
          </a:bodyPr>
          <a:lstStyle/>
          <a:p>
            <a:pPr marL="12700" marR="5080">
              <a:lnSpc>
                <a:spcPct val="101400"/>
              </a:lnSpc>
              <a:spcBef>
                <a:spcPts val="50"/>
              </a:spcBef>
            </a:pPr>
            <a:r>
              <a:rPr b="0" dirty="0">
                <a:solidFill>
                  <a:srgbClr val="000000"/>
                </a:solidFill>
                <a:latin typeface="Arial"/>
                <a:cs typeface="Arial"/>
              </a:rPr>
              <a:t>The community of trees in the Blue</a:t>
            </a:r>
            <a:r>
              <a:rPr b="0" spc="-70" dirty="0">
                <a:solidFill>
                  <a:srgbClr val="000000"/>
                </a:solidFill>
                <a:latin typeface="Arial"/>
                <a:cs typeface="Arial"/>
              </a:rPr>
              <a:t> </a:t>
            </a:r>
            <a:r>
              <a:rPr b="0" dirty="0">
                <a:solidFill>
                  <a:srgbClr val="000000"/>
                </a:solidFill>
                <a:latin typeface="Arial"/>
                <a:cs typeface="Arial"/>
              </a:rPr>
              <a:t>Ridge  Mountains of </a:t>
            </a:r>
            <a:r>
              <a:rPr b="0" spc="-15" dirty="0">
                <a:solidFill>
                  <a:srgbClr val="000000"/>
                </a:solidFill>
                <a:latin typeface="Arial"/>
                <a:cs typeface="Arial"/>
              </a:rPr>
              <a:t>West</a:t>
            </a:r>
            <a:r>
              <a:rPr b="0" spc="-35" dirty="0">
                <a:solidFill>
                  <a:srgbClr val="000000"/>
                </a:solidFill>
                <a:latin typeface="Arial"/>
                <a:cs typeface="Arial"/>
              </a:rPr>
              <a:t> </a:t>
            </a:r>
            <a:r>
              <a:rPr b="0" spc="-5" dirty="0">
                <a:solidFill>
                  <a:srgbClr val="000000"/>
                </a:solidFill>
                <a:latin typeface="Arial"/>
                <a:cs typeface="Arial"/>
              </a:rPr>
              <a:t>Virginia…</a:t>
            </a:r>
          </a:p>
        </p:txBody>
      </p:sp>
      <p:sp>
        <p:nvSpPr>
          <p:cNvPr id="3" name="object 3"/>
          <p:cNvSpPr/>
          <p:nvPr/>
        </p:nvSpPr>
        <p:spPr>
          <a:xfrm>
            <a:off x="0" y="1752600"/>
            <a:ext cx="9144000" cy="3747526"/>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52400" y="152401"/>
            <a:ext cx="4183062" cy="5851522"/>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4648200" y="139701"/>
            <a:ext cx="4183061" cy="1079497"/>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4648200" y="1397001"/>
            <a:ext cx="4183061" cy="5341773"/>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4495797" y="1"/>
            <a:ext cx="0" cy="6858000"/>
          </a:xfrm>
          <a:custGeom>
            <a:avLst/>
            <a:gdLst/>
            <a:ahLst/>
            <a:cxnLst/>
            <a:rect l="l" t="t" r="r" b="b"/>
            <a:pathLst>
              <a:path h="6858000">
                <a:moveTo>
                  <a:pt x="0" y="0"/>
                </a:moveTo>
                <a:lnTo>
                  <a:pt x="1" y="6857997"/>
                </a:lnTo>
              </a:path>
            </a:pathLst>
          </a:custGeom>
          <a:ln w="25399">
            <a:solidFill>
              <a:srgbClr val="000000"/>
            </a:solidFill>
          </a:ln>
        </p:spPr>
        <p:txBody>
          <a:bodyPr wrap="square" lIns="0" tIns="0" rIns="0" bIns="0" rtlCol="0"/>
          <a:lstStyle/>
          <a: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500" y="83819"/>
            <a:ext cx="813435" cy="513080"/>
          </a:xfrm>
          <a:prstGeom prst="rect">
            <a:avLst/>
          </a:prstGeom>
        </p:spPr>
        <p:txBody>
          <a:bodyPr vert="horz" wrap="square" lIns="0" tIns="12700" rIns="0" bIns="0" rtlCol="0">
            <a:spAutoFit/>
          </a:bodyPr>
          <a:lstStyle/>
          <a:p>
            <a:pPr marL="12700">
              <a:lnSpc>
                <a:spcPct val="100000"/>
              </a:lnSpc>
              <a:spcBef>
                <a:spcPts val="100"/>
              </a:spcBef>
            </a:pPr>
            <a:r>
              <a:rPr sz="3200" spc="-5" dirty="0">
                <a:solidFill>
                  <a:srgbClr val="008B5D"/>
                </a:solidFill>
              </a:rPr>
              <a:t>16</a:t>
            </a:r>
            <a:r>
              <a:rPr sz="3200" spc="-20" dirty="0">
                <a:solidFill>
                  <a:srgbClr val="008B5D"/>
                </a:solidFill>
              </a:rPr>
              <a:t>.</a:t>
            </a:r>
            <a:r>
              <a:rPr sz="3200" dirty="0">
                <a:solidFill>
                  <a:srgbClr val="008B5D"/>
                </a:solidFill>
              </a:rPr>
              <a:t>1</a:t>
            </a:r>
            <a:endParaRPr sz="3200"/>
          </a:p>
        </p:txBody>
      </p:sp>
      <p:sp>
        <p:nvSpPr>
          <p:cNvPr id="3" name="object 3"/>
          <p:cNvSpPr txBox="1"/>
          <p:nvPr/>
        </p:nvSpPr>
        <p:spPr>
          <a:xfrm>
            <a:off x="431163" y="907795"/>
            <a:ext cx="7700009" cy="3723004"/>
          </a:xfrm>
          <a:prstGeom prst="rect">
            <a:avLst/>
          </a:prstGeom>
        </p:spPr>
        <p:txBody>
          <a:bodyPr vert="horz" wrap="square" lIns="0" tIns="12700" rIns="0" bIns="0" rtlCol="0">
            <a:spAutoFit/>
          </a:bodyPr>
          <a:lstStyle/>
          <a:p>
            <a:pPr marL="368300" marR="423545" indent="-342900">
              <a:lnSpc>
                <a:spcPct val="111700"/>
              </a:lnSpc>
              <a:spcBef>
                <a:spcPts val="100"/>
              </a:spcBef>
              <a:buSzPct val="116666"/>
              <a:buFont typeface="Arial"/>
              <a:buChar char="•"/>
              <a:tabLst>
                <a:tab pos="367030" algn="l"/>
                <a:tab pos="367665" algn="l"/>
              </a:tabLst>
            </a:pPr>
            <a:r>
              <a:rPr sz="2400" b="1" spc="-10" dirty="0">
                <a:latin typeface="Arial"/>
                <a:cs typeface="Arial"/>
              </a:rPr>
              <a:t>Species richness </a:t>
            </a:r>
            <a:r>
              <a:rPr sz="2400" spc="-10" dirty="0">
                <a:latin typeface="Arial"/>
                <a:cs typeface="Arial"/>
              </a:rPr>
              <a:t>(</a:t>
            </a:r>
            <a:r>
              <a:rPr sz="2400" i="1" spc="-10" dirty="0">
                <a:latin typeface="Arial"/>
                <a:cs typeface="Arial"/>
              </a:rPr>
              <a:t>S</a:t>
            </a:r>
            <a:r>
              <a:rPr sz="2400" spc="-10" dirty="0">
                <a:latin typeface="Arial"/>
                <a:cs typeface="Arial"/>
              </a:rPr>
              <a:t>) </a:t>
            </a:r>
            <a:r>
              <a:rPr sz="2400" dirty="0">
                <a:latin typeface="Arial"/>
                <a:cs typeface="Arial"/>
              </a:rPr>
              <a:t>is </a:t>
            </a:r>
            <a:r>
              <a:rPr sz="2400" spc="-5" dirty="0">
                <a:latin typeface="Arial"/>
                <a:cs typeface="Arial"/>
              </a:rPr>
              <a:t>the </a:t>
            </a:r>
            <a:r>
              <a:rPr sz="2400" dirty="0">
                <a:latin typeface="Arial"/>
                <a:cs typeface="Arial"/>
              </a:rPr>
              <a:t>count of </a:t>
            </a:r>
            <a:r>
              <a:rPr sz="2400" spc="-5" dirty="0">
                <a:latin typeface="Arial"/>
                <a:cs typeface="Arial"/>
              </a:rPr>
              <a:t>the </a:t>
            </a:r>
            <a:r>
              <a:rPr sz="2400" dirty="0">
                <a:latin typeface="Arial"/>
                <a:cs typeface="Arial"/>
              </a:rPr>
              <a:t>number</a:t>
            </a:r>
            <a:r>
              <a:rPr sz="2400" spc="-165" dirty="0">
                <a:latin typeface="Arial"/>
                <a:cs typeface="Arial"/>
              </a:rPr>
              <a:t> </a:t>
            </a:r>
            <a:r>
              <a:rPr sz="2400" dirty="0">
                <a:latin typeface="Arial"/>
                <a:cs typeface="Arial"/>
              </a:rPr>
              <a:t>of  species occurring </a:t>
            </a:r>
            <a:r>
              <a:rPr sz="2400" spc="-5" dirty="0">
                <a:latin typeface="Arial"/>
                <a:cs typeface="Arial"/>
              </a:rPr>
              <a:t>within the</a:t>
            </a:r>
            <a:r>
              <a:rPr sz="2400" spc="-50" dirty="0">
                <a:latin typeface="Arial"/>
                <a:cs typeface="Arial"/>
              </a:rPr>
              <a:t> </a:t>
            </a:r>
            <a:r>
              <a:rPr sz="2400" spc="-5" dirty="0">
                <a:latin typeface="Arial"/>
                <a:cs typeface="Arial"/>
              </a:rPr>
              <a:t>community</a:t>
            </a:r>
            <a:endParaRPr sz="2400">
              <a:latin typeface="Arial"/>
              <a:cs typeface="Arial"/>
            </a:endParaRPr>
          </a:p>
          <a:p>
            <a:pPr>
              <a:lnSpc>
                <a:spcPct val="100000"/>
              </a:lnSpc>
              <a:spcBef>
                <a:spcPts val="30"/>
              </a:spcBef>
              <a:buChar char="•"/>
            </a:pPr>
            <a:endParaRPr sz="2850">
              <a:latin typeface="Arial"/>
              <a:cs typeface="Arial"/>
            </a:endParaRPr>
          </a:p>
          <a:p>
            <a:pPr marL="482600" marR="43815" indent="-457200">
              <a:lnSpc>
                <a:spcPct val="114199"/>
              </a:lnSpc>
              <a:buFont typeface="Arial"/>
              <a:buChar char="•"/>
              <a:tabLst>
                <a:tab pos="481965" algn="l"/>
                <a:tab pos="482600" algn="l"/>
              </a:tabLst>
            </a:pPr>
            <a:r>
              <a:rPr sz="2400" b="1" spc="-20" dirty="0">
                <a:latin typeface="Arial"/>
                <a:cs typeface="Arial"/>
              </a:rPr>
              <a:t>Abundance </a:t>
            </a:r>
            <a:r>
              <a:rPr sz="2400" b="1" dirty="0">
                <a:latin typeface="Arial"/>
                <a:cs typeface="Arial"/>
              </a:rPr>
              <a:t>(N) </a:t>
            </a:r>
            <a:r>
              <a:rPr sz="2400" dirty="0">
                <a:latin typeface="Arial"/>
                <a:cs typeface="Arial"/>
              </a:rPr>
              <a:t>is </a:t>
            </a:r>
            <a:r>
              <a:rPr sz="2400" spc="-5" dirty="0">
                <a:latin typeface="Arial"/>
                <a:cs typeface="Arial"/>
              </a:rPr>
              <a:t>the total </a:t>
            </a:r>
            <a:r>
              <a:rPr sz="2400" dirty="0">
                <a:latin typeface="Arial"/>
                <a:cs typeface="Arial"/>
              </a:rPr>
              <a:t>number of individuals in a  </a:t>
            </a:r>
            <a:r>
              <a:rPr sz="2400" spc="-5" dirty="0">
                <a:latin typeface="Arial"/>
                <a:cs typeface="Arial"/>
              </a:rPr>
              <a:t>community </a:t>
            </a:r>
            <a:r>
              <a:rPr sz="2400" dirty="0">
                <a:latin typeface="Arial"/>
                <a:cs typeface="Arial"/>
              </a:rPr>
              <a:t>(all species</a:t>
            </a:r>
            <a:r>
              <a:rPr sz="2400" spc="-10" dirty="0">
                <a:latin typeface="Arial"/>
                <a:cs typeface="Arial"/>
              </a:rPr>
              <a:t> </a:t>
            </a:r>
            <a:r>
              <a:rPr sz="2400" spc="-5" dirty="0">
                <a:latin typeface="Arial"/>
                <a:cs typeface="Arial"/>
              </a:rPr>
              <a:t>confounded)</a:t>
            </a:r>
            <a:endParaRPr sz="2400">
              <a:latin typeface="Arial"/>
              <a:cs typeface="Arial"/>
            </a:endParaRPr>
          </a:p>
          <a:p>
            <a:pPr>
              <a:lnSpc>
                <a:spcPct val="100000"/>
              </a:lnSpc>
              <a:spcBef>
                <a:spcPts val="5"/>
              </a:spcBef>
              <a:buChar char="•"/>
            </a:pPr>
            <a:endParaRPr sz="3450">
              <a:latin typeface="Arial"/>
              <a:cs typeface="Arial"/>
            </a:endParaRPr>
          </a:p>
          <a:p>
            <a:pPr marL="368300" marR="17780" indent="-342900">
              <a:lnSpc>
                <a:spcPct val="102099"/>
              </a:lnSpc>
              <a:buFont typeface="Arial"/>
              <a:buChar char="•"/>
              <a:tabLst>
                <a:tab pos="367030" algn="l"/>
                <a:tab pos="367665" algn="l"/>
              </a:tabLst>
            </a:pPr>
            <a:r>
              <a:rPr sz="2400" b="1" spc="-10" dirty="0">
                <a:latin typeface="Arial"/>
                <a:cs typeface="Arial"/>
              </a:rPr>
              <a:t>Relative </a:t>
            </a:r>
            <a:r>
              <a:rPr sz="2400" b="1" spc="-20" dirty="0">
                <a:latin typeface="Arial"/>
                <a:cs typeface="Arial"/>
              </a:rPr>
              <a:t>abundance </a:t>
            </a:r>
            <a:r>
              <a:rPr sz="2400" b="1" spc="-5" dirty="0">
                <a:latin typeface="Arial"/>
                <a:cs typeface="Arial"/>
              </a:rPr>
              <a:t>(P) </a:t>
            </a:r>
            <a:r>
              <a:rPr sz="2400" spc="-5" dirty="0">
                <a:latin typeface="Arial"/>
                <a:cs typeface="Arial"/>
              </a:rPr>
              <a:t>represents the percentage </a:t>
            </a:r>
            <a:r>
              <a:rPr sz="2400" dirty="0">
                <a:latin typeface="Arial"/>
                <a:cs typeface="Arial"/>
              </a:rPr>
              <a:t>of  individuals </a:t>
            </a:r>
            <a:r>
              <a:rPr sz="2400" spc="-5" dirty="0">
                <a:latin typeface="Arial"/>
                <a:cs typeface="Arial"/>
              </a:rPr>
              <a:t>(n</a:t>
            </a:r>
            <a:r>
              <a:rPr sz="2400" spc="-7" baseline="-17361" dirty="0">
                <a:latin typeface="Arial"/>
                <a:cs typeface="Arial"/>
              </a:rPr>
              <a:t>i</a:t>
            </a:r>
            <a:r>
              <a:rPr sz="2400" spc="-5" dirty="0">
                <a:latin typeface="Arial"/>
                <a:cs typeface="Arial"/>
              </a:rPr>
              <a:t>) </a:t>
            </a:r>
            <a:r>
              <a:rPr sz="2400" dirty="0">
                <a:latin typeface="Arial"/>
                <a:cs typeface="Arial"/>
              </a:rPr>
              <a:t>each species </a:t>
            </a:r>
            <a:r>
              <a:rPr sz="2400" spc="-5" dirty="0">
                <a:latin typeface="Arial"/>
                <a:cs typeface="Arial"/>
              </a:rPr>
              <a:t>contributes </a:t>
            </a:r>
            <a:r>
              <a:rPr sz="2400" spc="-10" dirty="0">
                <a:latin typeface="Arial"/>
                <a:cs typeface="Arial"/>
              </a:rPr>
              <a:t>to </a:t>
            </a:r>
            <a:r>
              <a:rPr sz="2400" spc="-5" dirty="0">
                <a:latin typeface="Arial"/>
                <a:cs typeface="Arial"/>
              </a:rPr>
              <a:t>the </a:t>
            </a:r>
            <a:r>
              <a:rPr sz="2400" spc="-10" dirty="0">
                <a:latin typeface="Arial"/>
                <a:cs typeface="Arial"/>
              </a:rPr>
              <a:t>total  </a:t>
            </a:r>
            <a:r>
              <a:rPr sz="2400" dirty="0">
                <a:latin typeface="Arial"/>
                <a:cs typeface="Arial"/>
              </a:rPr>
              <a:t>number of individuals (N) in a</a:t>
            </a:r>
            <a:r>
              <a:rPr sz="2400" spc="-85" dirty="0">
                <a:latin typeface="Arial"/>
                <a:cs typeface="Arial"/>
              </a:rPr>
              <a:t> </a:t>
            </a:r>
            <a:r>
              <a:rPr sz="2400" spc="-5" dirty="0">
                <a:latin typeface="Arial"/>
                <a:cs typeface="Arial"/>
              </a:rPr>
              <a:t>community</a:t>
            </a:r>
            <a:endParaRPr sz="2400">
              <a:latin typeface="Arial"/>
              <a:cs typeface="Arial"/>
            </a:endParaRPr>
          </a:p>
        </p:txBody>
      </p:sp>
      <p:sp>
        <p:nvSpPr>
          <p:cNvPr id="4" name="object 4"/>
          <p:cNvSpPr/>
          <p:nvPr/>
        </p:nvSpPr>
        <p:spPr>
          <a:xfrm>
            <a:off x="180975" y="6858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500" y="83819"/>
            <a:ext cx="8004175" cy="998219"/>
          </a:xfrm>
          <a:prstGeom prst="rect">
            <a:avLst/>
          </a:prstGeom>
        </p:spPr>
        <p:txBody>
          <a:bodyPr vert="horz" wrap="square" lIns="0" tIns="12700" rIns="0" bIns="0" rtlCol="0">
            <a:spAutoFit/>
          </a:bodyPr>
          <a:lstStyle/>
          <a:p>
            <a:pPr marL="12700">
              <a:lnSpc>
                <a:spcPts val="3829"/>
              </a:lnSpc>
              <a:spcBef>
                <a:spcPts val="100"/>
              </a:spcBef>
            </a:pPr>
            <a:r>
              <a:rPr sz="3200" spc="-20" dirty="0">
                <a:solidFill>
                  <a:srgbClr val="008B5D"/>
                </a:solidFill>
              </a:rPr>
              <a:t>QUANTIFYING ECOLOGY </a:t>
            </a:r>
            <a:r>
              <a:rPr sz="3200" spc="-10" dirty="0">
                <a:solidFill>
                  <a:srgbClr val="008B5D"/>
                </a:solidFill>
              </a:rPr>
              <a:t>16.1</a:t>
            </a:r>
            <a:r>
              <a:rPr sz="3200" spc="-50" dirty="0">
                <a:solidFill>
                  <a:srgbClr val="008B5D"/>
                </a:solidFill>
              </a:rPr>
              <a:t> </a:t>
            </a:r>
            <a:r>
              <a:rPr sz="3200" spc="-15" dirty="0">
                <a:solidFill>
                  <a:srgbClr val="008B5D"/>
                </a:solidFill>
              </a:rPr>
              <a:t>Estimating</a:t>
            </a:r>
            <a:endParaRPr sz="3200"/>
          </a:p>
          <a:p>
            <a:pPr marL="12700">
              <a:lnSpc>
                <a:spcPts val="3829"/>
              </a:lnSpc>
            </a:pPr>
            <a:r>
              <a:rPr sz="3200" spc="-15" dirty="0">
                <a:solidFill>
                  <a:srgbClr val="008B5D"/>
                </a:solidFill>
              </a:rPr>
              <a:t>Species</a:t>
            </a:r>
            <a:r>
              <a:rPr sz="3200" spc="-20" dirty="0">
                <a:solidFill>
                  <a:srgbClr val="008B5D"/>
                </a:solidFill>
              </a:rPr>
              <a:t> </a:t>
            </a:r>
            <a:r>
              <a:rPr sz="3200" spc="-15" dirty="0">
                <a:solidFill>
                  <a:srgbClr val="008B5D"/>
                </a:solidFill>
              </a:rPr>
              <a:t>Richness</a:t>
            </a:r>
            <a:endParaRPr sz="3200"/>
          </a:p>
        </p:txBody>
      </p:sp>
      <p:sp>
        <p:nvSpPr>
          <p:cNvPr id="3" name="object 3"/>
          <p:cNvSpPr txBox="1"/>
          <p:nvPr/>
        </p:nvSpPr>
        <p:spPr>
          <a:xfrm>
            <a:off x="443863" y="1294892"/>
            <a:ext cx="7916545" cy="4993640"/>
          </a:xfrm>
          <a:prstGeom prst="rect">
            <a:avLst/>
          </a:prstGeom>
        </p:spPr>
        <p:txBody>
          <a:bodyPr vert="horz" wrap="square" lIns="0" tIns="12700" rIns="0" bIns="0" rtlCol="0">
            <a:spAutoFit/>
          </a:bodyPr>
          <a:lstStyle/>
          <a:p>
            <a:pPr marL="355600" marR="1142365" indent="-342900" algn="just">
              <a:lnSpc>
                <a:spcPct val="111700"/>
              </a:lnSpc>
              <a:spcBef>
                <a:spcPts val="100"/>
              </a:spcBef>
              <a:buSzPct val="116666"/>
              <a:buChar char="•"/>
              <a:tabLst>
                <a:tab pos="354965" algn="l"/>
              </a:tabLst>
            </a:pPr>
            <a:r>
              <a:rPr sz="2400" spc="-5" dirty="0">
                <a:latin typeface="Arial"/>
                <a:cs typeface="Arial"/>
              </a:rPr>
              <a:t>Species </a:t>
            </a:r>
            <a:r>
              <a:rPr sz="2400" dirty="0">
                <a:latin typeface="Arial"/>
                <a:cs typeface="Arial"/>
              </a:rPr>
              <a:t>richness </a:t>
            </a:r>
            <a:r>
              <a:rPr sz="2400" spc="-10" dirty="0">
                <a:latin typeface="Arial"/>
                <a:cs typeface="Arial"/>
              </a:rPr>
              <a:t>(</a:t>
            </a:r>
            <a:r>
              <a:rPr sz="2400" i="1" spc="-10" dirty="0">
                <a:latin typeface="Arial"/>
                <a:cs typeface="Arial"/>
              </a:rPr>
              <a:t>S</a:t>
            </a:r>
            <a:r>
              <a:rPr sz="2400" spc="-10" dirty="0">
                <a:latin typeface="Arial"/>
                <a:cs typeface="Arial"/>
              </a:rPr>
              <a:t>) </a:t>
            </a:r>
            <a:r>
              <a:rPr sz="2400" dirty="0">
                <a:latin typeface="Arial"/>
                <a:cs typeface="Arial"/>
              </a:rPr>
              <a:t>is </a:t>
            </a:r>
            <a:r>
              <a:rPr sz="2400" spc="-5" dirty="0">
                <a:latin typeface="Arial"/>
                <a:cs typeface="Arial"/>
              </a:rPr>
              <a:t>the simplest </a:t>
            </a:r>
            <a:r>
              <a:rPr sz="2400" dirty="0">
                <a:latin typeface="Arial"/>
                <a:cs typeface="Arial"/>
              </a:rPr>
              <a:t>measure</a:t>
            </a:r>
            <a:r>
              <a:rPr sz="2400" spc="-114" dirty="0">
                <a:latin typeface="Arial"/>
                <a:cs typeface="Arial"/>
              </a:rPr>
              <a:t> </a:t>
            </a:r>
            <a:r>
              <a:rPr sz="2400" dirty="0">
                <a:latin typeface="Arial"/>
                <a:cs typeface="Arial"/>
              </a:rPr>
              <a:t>of  </a:t>
            </a:r>
            <a:r>
              <a:rPr sz="2400" spc="-5" dirty="0">
                <a:latin typeface="Arial"/>
                <a:cs typeface="Arial"/>
              </a:rPr>
              <a:t>diversity</a:t>
            </a:r>
            <a:endParaRPr sz="2400">
              <a:latin typeface="Arial"/>
              <a:cs typeface="Arial"/>
            </a:endParaRPr>
          </a:p>
          <a:p>
            <a:pPr>
              <a:lnSpc>
                <a:spcPct val="100000"/>
              </a:lnSpc>
              <a:spcBef>
                <a:spcPts val="35"/>
              </a:spcBef>
              <a:buChar char="•"/>
            </a:pPr>
            <a:endParaRPr sz="3450">
              <a:latin typeface="Arial"/>
              <a:cs typeface="Arial"/>
            </a:endParaRPr>
          </a:p>
          <a:p>
            <a:pPr marL="355600" marR="1003935" indent="-342900" algn="just">
              <a:lnSpc>
                <a:spcPct val="114199"/>
              </a:lnSpc>
              <a:buChar char="•"/>
              <a:tabLst>
                <a:tab pos="354965" algn="l"/>
              </a:tabLst>
            </a:pPr>
            <a:r>
              <a:rPr sz="2400" spc="-5" dirty="0">
                <a:latin typeface="Arial"/>
                <a:cs typeface="Arial"/>
              </a:rPr>
              <a:t>Some </a:t>
            </a:r>
            <a:r>
              <a:rPr sz="2400" dirty="0">
                <a:latin typeface="Arial"/>
                <a:cs typeface="Arial"/>
              </a:rPr>
              <a:t>consider species richness one of </a:t>
            </a:r>
            <a:r>
              <a:rPr sz="2400" spc="-5" dirty="0">
                <a:latin typeface="Arial"/>
                <a:cs typeface="Arial"/>
              </a:rPr>
              <a:t>the</a:t>
            </a:r>
            <a:r>
              <a:rPr sz="2400" spc="-170" dirty="0">
                <a:latin typeface="Arial"/>
                <a:cs typeface="Arial"/>
              </a:rPr>
              <a:t> </a:t>
            </a:r>
            <a:r>
              <a:rPr sz="2400" spc="-10" dirty="0">
                <a:latin typeface="Arial"/>
                <a:cs typeface="Arial"/>
              </a:rPr>
              <a:t>most  </a:t>
            </a:r>
            <a:r>
              <a:rPr sz="2400" spc="-5" dirty="0">
                <a:latin typeface="Arial"/>
                <a:cs typeface="Arial"/>
              </a:rPr>
              <a:t>important component of community</a:t>
            </a:r>
            <a:r>
              <a:rPr sz="2400" spc="-70" dirty="0">
                <a:latin typeface="Arial"/>
                <a:cs typeface="Arial"/>
              </a:rPr>
              <a:t> </a:t>
            </a:r>
            <a:r>
              <a:rPr sz="2400" spc="-15" dirty="0">
                <a:latin typeface="Arial"/>
                <a:cs typeface="Arial"/>
              </a:rPr>
              <a:t>structure</a:t>
            </a:r>
            <a:endParaRPr sz="2400">
              <a:latin typeface="Arial"/>
              <a:cs typeface="Arial"/>
            </a:endParaRPr>
          </a:p>
          <a:p>
            <a:pPr marL="748030" marR="5080" indent="-279400" algn="just">
              <a:lnSpc>
                <a:spcPct val="98400"/>
              </a:lnSpc>
              <a:spcBef>
                <a:spcPts val="770"/>
              </a:spcBef>
            </a:pPr>
            <a:r>
              <a:rPr sz="2400" dirty="0">
                <a:latin typeface="Arial"/>
                <a:cs typeface="Arial"/>
              </a:rPr>
              <a:t>– </a:t>
            </a:r>
            <a:r>
              <a:rPr sz="2000" spc="-5" dirty="0">
                <a:latin typeface="Arial"/>
                <a:cs typeface="Arial"/>
              </a:rPr>
              <a:t>Robert May (1936 </a:t>
            </a:r>
            <a:r>
              <a:rPr sz="2000" dirty="0">
                <a:latin typeface="Arial"/>
                <a:cs typeface="Arial"/>
              </a:rPr>
              <a:t>– 2020) </a:t>
            </a:r>
            <a:r>
              <a:rPr sz="2000" spc="-5" dirty="0">
                <a:latin typeface="Arial"/>
                <a:cs typeface="Arial"/>
              </a:rPr>
              <a:t>famously </a:t>
            </a:r>
            <a:r>
              <a:rPr sz="2000" spc="-10" dirty="0">
                <a:latin typeface="Arial"/>
                <a:cs typeface="Arial"/>
              </a:rPr>
              <a:t>stated </a:t>
            </a:r>
            <a:r>
              <a:rPr sz="2000" dirty="0">
                <a:latin typeface="Arial"/>
                <a:cs typeface="Arial"/>
              </a:rPr>
              <a:t>if aliens </a:t>
            </a:r>
            <a:r>
              <a:rPr sz="2000" spc="-5" dirty="0">
                <a:latin typeface="Arial"/>
                <a:cs typeface="Arial"/>
              </a:rPr>
              <a:t>were </a:t>
            </a:r>
            <a:r>
              <a:rPr sz="2000" spc="-10" dirty="0">
                <a:latin typeface="Arial"/>
                <a:cs typeface="Arial"/>
              </a:rPr>
              <a:t>to </a:t>
            </a:r>
            <a:r>
              <a:rPr sz="2000" dirty="0">
                <a:latin typeface="Arial"/>
                <a:cs typeface="Arial"/>
              </a:rPr>
              <a:t>visit  </a:t>
            </a:r>
            <a:r>
              <a:rPr sz="2000" spc="-10" dirty="0">
                <a:latin typeface="Arial"/>
                <a:cs typeface="Arial"/>
              </a:rPr>
              <a:t>the </a:t>
            </a:r>
            <a:r>
              <a:rPr sz="2000" dirty="0">
                <a:latin typeface="Arial"/>
                <a:cs typeface="Arial"/>
              </a:rPr>
              <a:t>planet and ask how </a:t>
            </a:r>
            <a:r>
              <a:rPr sz="2000" spc="-5" dirty="0">
                <a:latin typeface="Arial"/>
                <a:cs typeface="Arial"/>
              </a:rPr>
              <a:t>many </a:t>
            </a:r>
            <a:r>
              <a:rPr sz="2000" spc="-10" dirty="0">
                <a:latin typeface="Arial"/>
                <a:cs typeface="Arial"/>
              </a:rPr>
              <a:t>different </a:t>
            </a:r>
            <a:r>
              <a:rPr sz="2000" spc="-5" dirty="0">
                <a:latin typeface="Arial"/>
                <a:cs typeface="Arial"/>
              </a:rPr>
              <a:t>life </a:t>
            </a:r>
            <a:r>
              <a:rPr sz="2000" spc="-10" dirty="0">
                <a:latin typeface="Arial"/>
                <a:cs typeface="Arial"/>
              </a:rPr>
              <a:t>forms </a:t>
            </a:r>
            <a:r>
              <a:rPr sz="2000" spc="-5" dirty="0">
                <a:latin typeface="Arial"/>
                <a:cs typeface="Arial"/>
              </a:rPr>
              <a:t>exist, </a:t>
            </a:r>
            <a:r>
              <a:rPr sz="2000" dirty="0">
                <a:latin typeface="Arial"/>
                <a:cs typeface="Arial"/>
              </a:rPr>
              <a:t>we</a:t>
            </a:r>
            <a:r>
              <a:rPr sz="2000" spc="-165" dirty="0">
                <a:latin typeface="Arial"/>
                <a:cs typeface="Arial"/>
              </a:rPr>
              <a:t> </a:t>
            </a:r>
            <a:r>
              <a:rPr sz="2000" dirty="0">
                <a:latin typeface="Arial"/>
                <a:cs typeface="Arial"/>
              </a:rPr>
              <a:t>would  not be able </a:t>
            </a:r>
            <a:r>
              <a:rPr sz="2000" spc="-10" dirty="0">
                <a:latin typeface="Arial"/>
                <a:cs typeface="Arial"/>
              </a:rPr>
              <a:t>to </a:t>
            </a:r>
            <a:r>
              <a:rPr sz="2000" dirty="0">
                <a:latin typeface="Arial"/>
                <a:cs typeface="Arial"/>
              </a:rPr>
              <a:t>give an </a:t>
            </a:r>
            <a:r>
              <a:rPr sz="2000" spc="-5" dirty="0">
                <a:latin typeface="Arial"/>
                <a:cs typeface="Arial"/>
              </a:rPr>
              <a:t>accurate</a:t>
            </a:r>
            <a:r>
              <a:rPr sz="2000" spc="-120" dirty="0">
                <a:latin typeface="Arial"/>
                <a:cs typeface="Arial"/>
              </a:rPr>
              <a:t> </a:t>
            </a:r>
            <a:r>
              <a:rPr sz="2000" spc="-5" dirty="0">
                <a:latin typeface="Arial"/>
                <a:cs typeface="Arial"/>
              </a:rPr>
              <a:t>response</a:t>
            </a:r>
            <a:endParaRPr sz="2000">
              <a:latin typeface="Arial"/>
              <a:cs typeface="Arial"/>
            </a:endParaRPr>
          </a:p>
          <a:p>
            <a:pPr>
              <a:lnSpc>
                <a:spcPct val="100000"/>
              </a:lnSpc>
            </a:pPr>
            <a:endParaRPr sz="2200">
              <a:latin typeface="Arial"/>
              <a:cs typeface="Arial"/>
            </a:endParaRPr>
          </a:p>
          <a:p>
            <a:pPr marL="355600" marR="111760" indent="-342900">
              <a:lnSpc>
                <a:spcPct val="114599"/>
              </a:lnSpc>
              <a:spcBef>
                <a:spcPts val="1350"/>
              </a:spcBef>
              <a:buChar char="•"/>
              <a:tabLst>
                <a:tab pos="354330" algn="l"/>
                <a:tab pos="354965" algn="l"/>
              </a:tabLst>
            </a:pPr>
            <a:r>
              <a:rPr sz="2400" spc="-10" dirty="0">
                <a:latin typeface="Arial"/>
                <a:cs typeface="Arial"/>
              </a:rPr>
              <a:t>Estimating </a:t>
            </a:r>
            <a:r>
              <a:rPr sz="2400" dirty="0">
                <a:latin typeface="Arial"/>
                <a:cs typeface="Arial"/>
              </a:rPr>
              <a:t>richness </a:t>
            </a:r>
            <a:r>
              <a:rPr sz="2400" spc="-5" dirty="0">
                <a:latin typeface="Arial"/>
                <a:cs typeface="Arial"/>
              </a:rPr>
              <a:t>within </a:t>
            </a:r>
            <a:r>
              <a:rPr sz="2400" dirty="0">
                <a:latin typeface="Arial"/>
                <a:cs typeface="Arial"/>
              </a:rPr>
              <a:t>a single </a:t>
            </a:r>
            <a:r>
              <a:rPr sz="2400" spc="-5" dirty="0">
                <a:latin typeface="Arial"/>
                <a:cs typeface="Arial"/>
              </a:rPr>
              <a:t>community </a:t>
            </a:r>
            <a:r>
              <a:rPr sz="2400" dirty="0">
                <a:latin typeface="Arial"/>
                <a:cs typeface="Arial"/>
              </a:rPr>
              <a:t>is less  </a:t>
            </a:r>
            <a:r>
              <a:rPr sz="2400" spc="-5" dirty="0">
                <a:latin typeface="Arial"/>
                <a:cs typeface="Arial"/>
              </a:rPr>
              <a:t>daunting, </a:t>
            </a:r>
            <a:r>
              <a:rPr sz="2400" dirty="0">
                <a:latin typeface="Arial"/>
                <a:cs typeface="Arial"/>
              </a:rPr>
              <a:t>but even </a:t>
            </a:r>
            <a:r>
              <a:rPr sz="2400" spc="-5" dirty="0">
                <a:latin typeface="Arial"/>
                <a:cs typeface="Arial"/>
              </a:rPr>
              <a:t>then, </a:t>
            </a:r>
            <a:r>
              <a:rPr sz="2400" u="heavy" dirty="0">
                <a:uFill>
                  <a:solidFill>
                    <a:srgbClr val="000000"/>
                  </a:solidFill>
                </a:uFill>
                <a:latin typeface="Arial"/>
                <a:cs typeface="Arial"/>
              </a:rPr>
              <a:t>we usually rely on an </a:t>
            </a:r>
            <a:r>
              <a:rPr sz="2400" u="heavy" spc="-5" dirty="0">
                <a:uFill>
                  <a:solidFill>
                    <a:srgbClr val="000000"/>
                  </a:solidFill>
                </a:uFill>
                <a:latin typeface="Arial"/>
                <a:cs typeface="Arial"/>
              </a:rPr>
              <a:t>estimate  rather than </a:t>
            </a:r>
            <a:r>
              <a:rPr sz="2400" u="heavy" dirty="0">
                <a:uFill>
                  <a:solidFill>
                    <a:srgbClr val="000000"/>
                  </a:solidFill>
                </a:uFill>
                <a:latin typeface="Arial"/>
                <a:cs typeface="Arial"/>
              </a:rPr>
              <a:t>an </a:t>
            </a:r>
            <a:r>
              <a:rPr sz="2400" u="heavy" spc="-5" dirty="0">
                <a:uFill>
                  <a:solidFill>
                    <a:srgbClr val="000000"/>
                  </a:solidFill>
                </a:uFill>
                <a:latin typeface="Arial"/>
                <a:cs typeface="Arial"/>
              </a:rPr>
              <a:t>absolute</a:t>
            </a:r>
            <a:r>
              <a:rPr sz="2400" u="heavy" spc="-15" dirty="0">
                <a:uFill>
                  <a:solidFill>
                    <a:srgbClr val="000000"/>
                  </a:solidFill>
                </a:uFill>
                <a:latin typeface="Arial"/>
                <a:cs typeface="Arial"/>
              </a:rPr>
              <a:t> </a:t>
            </a:r>
            <a:r>
              <a:rPr sz="2400" u="heavy" dirty="0">
                <a:uFill>
                  <a:solidFill>
                    <a:srgbClr val="000000"/>
                  </a:solidFill>
                </a:uFill>
                <a:latin typeface="Arial"/>
                <a:cs typeface="Arial"/>
              </a:rPr>
              <a:t>number</a:t>
            </a:r>
            <a:endParaRPr sz="2400">
              <a:latin typeface="Arial"/>
              <a:cs typeface="Arial"/>
            </a:endParaRPr>
          </a:p>
        </p:txBody>
      </p:sp>
      <p:sp>
        <p:nvSpPr>
          <p:cNvPr id="4" name="object 4"/>
          <p:cNvSpPr/>
          <p:nvPr/>
        </p:nvSpPr>
        <p:spPr>
          <a:xfrm>
            <a:off x="180975" y="116205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500" y="83819"/>
            <a:ext cx="8004175" cy="998219"/>
          </a:xfrm>
          <a:prstGeom prst="rect">
            <a:avLst/>
          </a:prstGeom>
        </p:spPr>
        <p:txBody>
          <a:bodyPr vert="horz" wrap="square" lIns="0" tIns="12700" rIns="0" bIns="0" rtlCol="0">
            <a:spAutoFit/>
          </a:bodyPr>
          <a:lstStyle/>
          <a:p>
            <a:pPr marL="12700">
              <a:lnSpc>
                <a:spcPts val="3829"/>
              </a:lnSpc>
              <a:spcBef>
                <a:spcPts val="100"/>
              </a:spcBef>
            </a:pPr>
            <a:r>
              <a:rPr sz="3200" spc="-20" dirty="0">
                <a:solidFill>
                  <a:srgbClr val="008B5D"/>
                </a:solidFill>
              </a:rPr>
              <a:t>QUANTIFYING ECOLOGY </a:t>
            </a:r>
            <a:r>
              <a:rPr sz="3200" spc="-10" dirty="0">
                <a:solidFill>
                  <a:srgbClr val="008B5D"/>
                </a:solidFill>
              </a:rPr>
              <a:t>16.1</a:t>
            </a:r>
            <a:r>
              <a:rPr sz="3200" spc="-50" dirty="0">
                <a:solidFill>
                  <a:srgbClr val="008B5D"/>
                </a:solidFill>
              </a:rPr>
              <a:t> </a:t>
            </a:r>
            <a:r>
              <a:rPr sz="3200" spc="-15" dirty="0">
                <a:solidFill>
                  <a:srgbClr val="008B5D"/>
                </a:solidFill>
              </a:rPr>
              <a:t>Estimating</a:t>
            </a:r>
            <a:endParaRPr sz="3200"/>
          </a:p>
          <a:p>
            <a:pPr marL="12700">
              <a:lnSpc>
                <a:spcPts val="3829"/>
              </a:lnSpc>
            </a:pPr>
            <a:r>
              <a:rPr sz="3200" spc="-15" dirty="0">
                <a:solidFill>
                  <a:srgbClr val="008B5D"/>
                </a:solidFill>
              </a:rPr>
              <a:t>Species</a:t>
            </a:r>
            <a:r>
              <a:rPr sz="3200" spc="-20" dirty="0">
                <a:solidFill>
                  <a:srgbClr val="008B5D"/>
                </a:solidFill>
              </a:rPr>
              <a:t> </a:t>
            </a:r>
            <a:r>
              <a:rPr sz="3200" spc="-15" dirty="0">
                <a:solidFill>
                  <a:srgbClr val="008B5D"/>
                </a:solidFill>
              </a:rPr>
              <a:t>Richness</a:t>
            </a:r>
            <a:endParaRPr sz="3200"/>
          </a:p>
        </p:txBody>
      </p:sp>
      <p:sp>
        <p:nvSpPr>
          <p:cNvPr id="3" name="object 3"/>
          <p:cNvSpPr txBox="1"/>
          <p:nvPr/>
        </p:nvSpPr>
        <p:spPr>
          <a:xfrm>
            <a:off x="443863" y="1230883"/>
            <a:ext cx="8145780" cy="4100829"/>
          </a:xfrm>
          <a:prstGeom prst="rect">
            <a:avLst/>
          </a:prstGeom>
        </p:spPr>
        <p:txBody>
          <a:bodyPr vert="horz" wrap="square" lIns="0" tIns="12700" rIns="0" bIns="0" rtlCol="0">
            <a:spAutoFit/>
          </a:bodyPr>
          <a:lstStyle/>
          <a:p>
            <a:pPr marL="355600" marR="5080" indent="-342900">
              <a:lnSpc>
                <a:spcPct val="114199"/>
              </a:lnSpc>
              <a:spcBef>
                <a:spcPts val="100"/>
              </a:spcBef>
              <a:buChar char="•"/>
              <a:tabLst>
                <a:tab pos="354330" algn="l"/>
                <a:tab pos="354965" algn="l"/>
              </a:tabLst>
            </a:pPr>
            <a:r>
              <a:rPr sz="2400" spc="-150" dirty="0">
                <a:latin typeface="Arial"/>
                <a:cs typeface="Arial"/>
              </a:rPr>
              <a:t>To </a:t>
            </a:r>
            <a:r>
              <a:rPr sz="2400" spc="-10" dirty="0">
                <a:latin typeface="Arial"/>
                <a:cs typeface="Arial"/>
              </a:rPr>
              <a:t>estimate </a:t>
            </a:r>
            <a:r>
              <a:rPr sz="2400" spc="-5" dirty="0">
                <a:latin typeface="Arial"/>
                <a:cs typeface="Arial"/>
              </a:rPr>
              <a:t>the </a:t>
            </a:r>
            <a:r>
              <a:rPr sz="2400" dirty="0">
                <a:latin typeface="Arial"/>
                <a:cs typeface="Arial"/>
              </a:rPr>
              <a:t>number of species we need </a:t>
            </a:r>
            <a:r>
              <a:rPr sz="2400" spc="-10" dirty="0">
                <a:latin typeface="Arial"/>
                <a:cs typeface="Arial"/>
              </a:rPr>
              <a:t>to </a:t>
            </a:r>
            <a:r>
              <a:rPr sz="2400" spc="-5" dirty="0">
                <a:latin typeface="Arial"/>
                <a:cs typeface="Arial"/>
              </a:rPr>
              <a:t>delineate </a:t>
            </a:r>
            <a:r>
              <a:rPr sz="2400" dirty="0">
                <a:latin typeface="Arial"/>
                <a:cs typeface="Arial"/>
              </a:rPr>
              <a:t>a  sampling area </a:t>
            </a:r>
            <a:r>
              <a:rPr sz="2400" spc="-5" dirty="0">
                <a:latin typeface="Arial"/>
                <a:cs typeface="Arial"/>
              </a:rPr>
              <a:t>(e.g.</a:t>
            </a:r>
            <a:r>
              <a:rPr sz="2400" spc="-30" dirty="0">
                <a:latin typeface="Arial"/>
                <a:cs typeface="Arial"/>
              </a:rPr>
              <a:t> </a:t>
            </a:r>
            <a:r>
              <a:rPr sz="2400" spc="-5" dirty="0">
                <a:latin typeface="Arial"/>
                <a:cs typeface="Arial"/>
              </a:rPr>
              <a:t>site)</a:t>
            </a:r>
            <a:endParaRPr sz="2400">
              <a:latin typeface="Arial"/>
              <a:cs typeface="Arial"/>
            </a:endParaRPr>
          </a:p>
          <a:p>
            <a:pPr>
              <a:lnSpc>
                <a:spcPct val="100000"/>
              </a:lnSpc>
              <a:buFont typeface="Arial"/>
              <a:buChar char="•"/>
            </a:pPr>
            <a:endParaRPr sz="3450">
              <a:latin typeface="Arial"/>
              <a:cs typeface="Arial"/>
            </a:endParaRPr>
          </a:p>
          <a:p>
            <a:pPr marL="355600" marR="339725" indent="-342900">
              <a:lnSpc>
                <a:spcPct val="102099"/>
              </a:lnSpc>
              <a:buChar char="•"/>
              <a:tabLst>
                <a:tab pos="354330" algn="l"/>
                <a:tab pos="354965" algn="l"/>
              </a:tabLst>
            </a:pPr>
            <a:r>
              <a:rPr sz="2400" dirty="0">
                <a:latin typeface="Arial"/>
                <a:cs typeface="Arial"/>
              </a:rPr>
              <a:t>More species will be </a:t>
            </a:r>
            <a:r>
              <a:rPr sz="2400" spc="-5" dirty="0">
                <a:latin typeface="Arial"/>
                <a:cs typeface="Arial"/>
              </a:rPr>
              <a:t>encountered with </a:t>
            </a:r>
            <a:r>
              <a:rPr sz="2400" dirty="0">
                <a:latin typeface="Arial"/>
                <a:cs typeface="Arial"/>
              </a:rPr>
              <a:t>increasing  sampling </a:t>
            </a:r>
            <a:r>
              <a:rPr sz="2400" spc="-15" dirty="0">
                <a:latin typeface="Arial"/>
                <a:cs typeface="Arial"/>
              </a:rPr>
              <a:t>effort; </a:t>
            </a:r>
            <a:r>
              <a:rPr sz="2400" spc="-10" dirty="0">
                <a:latin typeface="Arial"/>
                <a:cs typeface="Arial"/>
              </a:rPr>
              <a:t>i.e. the more sample taken </a:t>
            </a:r>
            <a:r>
              <a:rPr sz="2400" spc="-5" dirty="0">
                <a:latin typeface="Arial"/>
                <a:cs typeface="Arial"/>
              </a:rPr>
              <a:t>at </a:t>
            </a:r>
            <a:r>
              <a:rPr sz="2400" dirty="0">
                <a:latin typeface="Arial"/>
                <a:cs typeface="Arial"/>
              </a:rPr>
              <a:t>a </a:t>
            </a:r>
            <a:r>
              <a:rPr sz="2400" spc="-10" dirty="0">
                <a:latin typeface="Arial"/>
                <a:cs typeface="Arial"/>
              </a:rPr>
              <a:t>site,</a:t>
            </a:r>
            <a:r>
              <a:rPr sz="2400" spc="-220" dirty="0">
                <a:latin typeface="Arial"/>
                <a:cs typeface="Arial"/>
              </a:rPr>
              <a:t> </a:t>
            </a:r>
            <a:r>
              <a:rPr sz="2400" spc="-10" dirty="0">
                <a:latin typeface="Arial"/>
                <a:cs typeface="Arial"/>
              </a:rPr>
              <a:t>the  higher the estimated species richness</a:t>
            </a:r>
            <a:r>
              <a:rPr sz="2400" spc="-95" dirty="0">
                <a:latin typeface="Arial"/>
                <a:cs typeface="Arial"/>
              </a:rPr>
              <a:t> </a:t>
            </a:r>
            <a:r>
              <a:rPr sz="2400" spc="-10" dirty="0">
                <a:latin typeface="Arial"/>
                <a:cs typeface="Arial"/>
              </a:rPr>
              <a:t>(S)</a:t>
            </a:r>
            <a:endParaRPr sz="2400">
              <a:latin typeface="Arial"/>
              <a:cs typeface="Arial"/>
            </a:endParaRPr>
          </a:p>
          <a:p>
            <a:pPr>
              <a:lnSpc>
                <a:spcPct val="100000"/>
              </a:lnSpc>
              <a:spcBef>
                <a:spcPts val="10"/>
              </a:spcBef>
              <a:buFont typeface="Arial"/>
              <a:buChar char="•"/>
            </a:pPr>
            <a:endParaRPr sz="3600">
              <a:latin typeface="Arial"/>
              <a:cs typeface="Arial"/>
            </a:endParaRPr>
          </a:p>
          <a:p>
            <a:pPr marL="469900" marR="420370" indent="-457200">
              <a:lnSpc>
                <a:spcPct val="99200"/>
              </a:lnSpc>
              <a:spcBef>
                <a:spcPts val="5"/>
              </a:spcBef>
              <a:buChar char="•"/>
              <a:tabLst>
                <a:tab pos="469265" algn="l"/>
                <a:tab pos="469900" algn="l"/>
              </a:tabLst>
            </a:pPr>
            <a:r>
              <a:rPr sz="2400" spc="-30" dirty="0">
                <a:latin typeface="Arial"/>
                <a:cs typeface="Arial"/>
              </a:rPr>
              <a:t>We </a:t>
            </a:r>
            <a:r>
              <a:rPr sz="2400" spc="-10" dirty="0">
                <a:latin typeface="Arial"/>
                <a:cs typeface="Arial"/>
              </a:rPr>
              <a:t>can use </a:t>
            </a:r>
            <a:r>
              <a:rPr sz="2400" dirty="0">
                <a:latin typeface="Arial"/>
                <a:cs typeface="Arial"/>
              </a:rPr>
              <a:t>« </a:t>
            </a:r>
            <a:r>
              <a:rPr sz="2400" spc="-10" dirty="0">
                <a:latin typeface="Arial"/>
                <a:cs typeface="Arial"/>
              </a:rPr>
              <a:t>accumulation curves </a:t>
            </a:r>
            <a:r>
              <a:rPr sz="2400" dirty="0">
                <a:latin typeface="Arial"/>
                <a:cs typeface="Arial"/>
              </a:rPr>
              <a:t>» </a:t>
            </a:r>
            <a:r>
              <a:rPr sz="2400" spc="-10" dirty="0">
                <a:latin typeface="Arial"/>
                <a:cs typeface="Arial"/>
              </a:rPr>
              <a:t>to asses </a:t>
            </a:r>
            <a:r>
              <a:rPr sz="2400" spc="-15" dirty="0">
                <a:latin typeface="Arial"/>
                <a:cs typeface="Arial"/>
              </a:rPr>
              <a:t>the  completeness </a:t>
            </a:r>
            <a:r>
              <a:rPr sz="2400" spc="-5" dirty="0">
                <a:latin typeface="Arial"/>
                <a:cs typeface="Arial"/>
              </a:rPr>
              <a:t>of </a:t>
            </a:r>
            <a:r>
              <a:rPr sz="2400" spc="-10" dirty="0">
                <a:latin typeface="Arial"/>
                <a:cs typeface="Arial"/>
              </a:rPr>
              <a:t>the sampling </a:t>
            </a:r>
            <a:r>
              <a:rPr sz="2400" spc="-20" dirty="0">
                <a:latin typeface="Arial"/>
                <a:cs typeface="Arial"/>
              </a:rPr>
              <a:t>effort, </a:t>
            </a:r>
            <a:r>
              <a:rPr sz="2400" spc="-10" dirty="0">
                <a:latin typeface="Arial"/>
                <a:cs typeface="Arial"/>
              </a:rPr>
              <a:t>and therefore our  level </a:t>
            </a:r>
            <a:r>
              <a:rPr sz="2400" spc="-5" dirty="0">
                <a:latin typeface="Arial"/>
                <a:cs typeface="Arial"/>
              </a:rPr>
              <a:t>of </a:t>
            </a:r>
            <a:r>
              <a:rPr sz="2400" spc="-15" dirty="0">
                <a:latin typeface="Arial"/>
                <a:cs typeface="Arial"/>
              </a:rPr>
              <a:t>confidence </a:t>
            </a:r>
            <a:r>
              <a:rPr sz="2400" spc="-5" dirty="0">
                <a:latin typeface="Arial"/>
                <a:cs typeface="Arial"/>
              </a:rPr>
              <a:t>in </a:t>
            </a:r>
            <a:r>
              <a:rPr sz="2400" spc="-10" dirty="0">
                <a:latin typeface="Arial"/>
                <a:cs typeface="Arial"/>
              </a:rPr>
              <a:t>the </a:t>
            </a:r>
            <a:r>
              <a:rPr sz="2400" spc="-15" dirty="0">
                <a:latin typeface="Arial"/>
                <a:cs typeface="Arial"/>
              </a:rPr>
              <a:t>estimation </a:t>
            </a:r>
            <a:r>
              <a:rPr sz="2400" spc="-5" dirty="0">
                <a:latin typeface="Arial"/>
                <a:cs typeface="Arial"/>
              </a:rPr>
              <a:t>of</a:t>
            </a:r>
            <a:r>
              <a:rPr sz="2400" spc="-130" dirty="0">
                <a:latin typeface="Arial"/>
                <a:cs typeface="Arial"/>
              </a:rPr>
              <a:t> </a:t>
            </a:r>
            <a:r>
              <a:rPr sz="2400" dirty="0">
                <a:latin typeface="Arial"/>
                <a:cs typeface="Arial"/>
              </a:rPr>
              <a:t>S</a:t>
            </a:r>
            <a:endParaRPr sz="2400">
              <a:latin typeface="Arial"/>
              <a:cs typeface="Arial"/>
            </a:endParaRPr>
          </a:p>
        </p:txBody>
      </p:sp>
      <p:sp>
        <p:nvSpPr>
          <p:cNvPr id="4" name="object 4"/>
          <p:cNvSpPr/>
          <p:nvPr/>
        </p:nvSpPr>
        <p:spPr>
          <a:xfrm>
            <a:off x="180975" y="1139826"/>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500" y="83819"/>
            <a:ext cx="7997190" cy="998219"/>
          </a:xfrm>
          <a:prstGeom prst="rect">
            <a:avLst/>
          </a:prstGeom>
        </p:spPr>
        <p:txBody>
          <a:bodyPr vert="horz" wrap="square" lIns="0" tIns="12700" rIns="0" bIns="0" rtlCol="0">
            <a:spAutoFit/>
          </a:bodyPr>
          <a:lstStyle/>
          <a:p>
            <a:pPr marL="12700">
              <a:lnSpc>
                <a:spcPts val="3829"/>
              </a:lnSpc>
              <a:spcBef>
                <a:spcPts val="100"/>
              </a:spcBef>
            </a:pPr>
            <a:r>
              <a:rPr sz="3200" spc="-20" dirty="0">
                <a:solidFill>
                  <a:srgbClr val="008B5D"/>
                </a:solidFill>
              </a:rPr>
              <a:t>QUANTIFYING ECOLOGY </a:t>
            </a:r>
            <a:r>
              <a:rPr sz="3200" spc="-10" dirty="0">
                <a:solidFill>
                  <a:srgbClr val="008B5D"/>
                </a:solidFill>
              </a:rPr>
              <a:t>16.1</a:t>
            </a:r>
            <a:r>
              <a:rPr sz="3200" spc="-110" dirty="0">
                <a:solidFill>
                  <a:srgbClr val="008B5D"/>
                </a:solidFill>
              </a:rPr>
              <a:t> </a:t>
            </a:r>
            <a:r>
              <a:rPr sz="3200" spc="-15" dirty="0">
                <a:solidFill>
                  <a:srgbClr val="008B5D"/>
                </a:solidFill>
              </a:rPr>
              <a:t>Estimating</a:t>
            </a:r>
            <a:endParaRPr sz="3200"/>
          </a:p>
          <a:p>
            <a:pPr marL="12700">
              <a:lnSpc>
                <a:spcPts val="3829"/>
              </a:lnSpc>
            </a:pPr>
            <a:r>
              <a:rPr sz="3200" spc="-15" dirty="0">
                <a:solidFill>
                  <a:srgbClr val="008B5D"/>
                </a:solidFill>
              </a:rPr>
              <a:t>Species</a:t>
            </a:r>
            <a:r>
              <a:rPr sz="3200" spc="-20" dirty="0">
                <a:solidFill>
                  <a:srgbClr val="008B5D"/>
                </a:solidFill>
              </a:rPr>
              <a:t> </a:t>
            </a:r>
            <a:r>
              <a:rPr sz="3200" spc="-15" dirty="0">
                <a:solidFill>
                  <a:srgbClr val="008B5D"/>
                </a:solidFill>
              </a:rPr>
              <a:t>Richness</a:t>
            </a:r>
            <a:endParaRPr sz="3200"/>
          </a:p>
        </p:txBody>
      </p:sp>
      <p:sp>
        <p:nvSpPr>
          <p:cNvPr id="3" name="object 3"/>
          <p:cNvSpPr/>
          <p:nvPr/>
        </p:nvSpPr>
        <p:spPr>
          <a:xfrm>
            <a:off x="180975" y="1139826"/>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4" name="object 4"/>
          <p:cNvSpPr/>
          <p:nvPr/>
        </p:nvSpPr>
        <p:spPr>
          <a:xfrm>
            <a:off x="1628357" y="1600200"/>
            <a:ext cx="6144042" cy="4265361"/>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304800" y="1245108"/>
            <a:ext cx="7685405" cy="2908935"/>
          </a:xfrm>
          <a:prstGeom prst="rect">
            <a:avLst/>
          </a:prstGeom>
        </p:spPr>
        <p:txBody>
          <a:bodyPr vert="horz" wrap="square" lIns="0" tIns="111760" rIns="0" bIns="0" rtlCol="0">
            <a:spAutoFit/>
          </a:bodyPr>
          <a:lstStyle/>
          <a:p>
            <a:pPr marL="12700">
              <a:lnSpc>
                <a:spcPct val="100000"/>
              </a:lnSpc>
              <a:spcBef>
                <a:spcPts val="880"/>
              </a:spcBef>
            </a:pPr>
            <a:r>
              <a:rPr sz="2800" b="1" spc="-10" dirty="0">
                <a:latin typeface="Arial"/>
                <a:cs typeface="Arial"/>
              </a:rPr>
              <a:t>Species accumulation</a:t>
            </a:r>
            <a:r>
              <a:rPr sz="2800" b="1" spc="-30" dirty="0">
                <a:latin typeface="Arial"/>
                <a:cs typeface="Arial"/>
              </a:rPr>
              <a:t> </a:t>
            </a:r>
            <a:r>
              <a:rPr sz="2800" b="1" spc="-5" dirty="0">
                <a:latin typeface="Arial"/>
                <a:cs typeface="Arial"/>
              </a:rPr>
              <a:t>curve:</a:t>
            </a:r>
            <a:endParaRPr sz="2800">
              <a:latin typeface="Arial"/>
              <a:cs typeface="Arial"/>
            </a:endParaRPr>
          </a:p>
          <a:p>
            <a:pPr marL="704215" indent="-234950">
              <a:lnSpc>
                <a:spcPct val="100000"/>
              </a:lnSpc>
              <a:spcBef>
                <a:spcPts val="560"/>
              </a:spcBef>
              <a:buChar char="–"/>
              <a:tabLst>
                <a:tab pos="704850" algn="l"/>
              </a:tabLst>
            </a:pPr>
            <a:r>
              <a:rPr sz="2000" spc="-10" dirty="0">
                <a:latin typeface="Arial"/>
                <a:cs typeface="Arial"/>
              </a:rPr>
              <a:t>Where the </a:t>
            </a:r>
            <a:r>
              <a:rPr sz="2000" dirty="0">
                <a:latin typeface="Arial"/>
                <a:cs typeface="Arial"/>
              </a:rPr>
              <a:t>abscissa </a:t>
            </a:r>
            <a:r>
              <a:rPr sz="2000" spc="-5" dirty="0">
                <a:latin typeface="Arial"/>
                <a:cs typeface="Arial"/>
              </a:rPr>
              <a:t>(x-axis) </a:t>
            </a:r>
            <a:r>
              <a:rPr sz="2000" dirty="0">
                <a:latin typeface="Arial"/>
                <a:cs typeface="Arial"/>
              </a:rPr>
              <a:t>= </a:t>
            </a:r>
            <a:r>
              <a:rPr sz="2000" spc="-5" dirty="0">
                <a:latin typeface="Arial"/>
                <a:cs typeface="Arial"/>
              </a:rPr>
              <a:t>number </a:t>
            </a:r>
            <a:r>
              <a:rPr sz="2000" dirty="0">
                <a:latin typeface="Arial"/>
                <a:cs typeface="Arial"/>
              </a:rPr>
              <a:t>of</a:t>
            </a:r>
            <a:r>
              <a:rPr sz="2000" spc="-114" dirty="0">
                <a:latin typeface="Arial"/>
                <a:cs typeface="Arial"/>
              </a:rPr>
              <a:t> </a:t>
            </a:r>
            <a:r>
              <a:rPr sz="2000" dirty="0">
                <a:latin typeface="Arial"/>
                <a:cs typeface="Arial"/>
              </a:rPr>
              <a:t>samples</a:t>
            </a:r>
            <a:endParaRPr sz="2000">
              <a:latin typeface="Arial"/>
              <a:cs typeface="Arial"/>
            </a:endParaRPr>
          </a:p>
          <a:p>
            <a:pPr marL="704215" indent="-234950">
              <a:lnSpc>
                <a:spcPct val="100000"/>
              </a:lnSpc>
              <a:spcBef>
                <a:spcPts val="480"/>
              </a:spcBef>
              <a:buChar char="–"/>
              <a:tabLst>
                <a:tab pos="704850" algn="l"/>
              </a:tabLst>
            </a:pPr>
            <a:r>
              <a:rPr sz="2000" spc="-10" dirty="0">
                <a:latin typeface="Arial"/>
                <a:cs typeface="Arial"/>
              </a:rPr>
              <a:t>Ordinate </a:t>
            </a:r>
            <a:r>
              <a:rPr sz="2000" spc="-5" dirty="0">
                <a:latin typeface="Arial"/>
                <a:cs typeface="Arial"/>
              </a:rPr>
              <a:t>(y-axis) </a:t>
            </a:r>
            <a:r>
              <a:rPr sz="2000" dirty="0">
                <a:latin typeface="Arial"/>
                <a:cs typeface="Arial"/>
              </a:rPr>
              <a:t>= </a:t>
            </a:r>
            <a:r>
              <a:rPr sz="2000" spc="-10" dirty="0">
                <a:latin typeface="Arial"/>
                <a:cs typeface="Arial"/>
              </a:rPr>
              <a:t>estimated </a:t>
            </a:r>
            <a:r>
              <a:rPr sz="2000" dirty="0">
                <a:latin typeface="Arial"/>
                <a:cs typeface="Arial"/>
              </a:rPr>
              <a:t>species richness</a:t>
            </a:r>
            <a:r>
              <a:rPr sz="2000" spc="-85" dirty="0">
                <a:latin typeface="Arial"/>
                <a:cs typeface="Arial"/>
              </a:rPr>
              <a:t> </a:t>
            </a:r>
            <a:r>
              <a:rPr sz="2000" spc="-5" dirty="0">
                <a:latin typeface="Arial"/>
                <a:cs typeface="Arial"/>
              </a:rPr>
              <a:t>(S)</a:t>
            </a:r>
            <a:endParaRPr sz="2000">
              <a:latin typeface="Arial"/>
              <a:cs typeface="Arial"/>
            </a:endParaRPr>
          </a:p>
          <a:p>
            <a:pPr marL="748665" marR="5080" indent="-279400">
              <a:lnSpc>
                <a:spcPct val="117000"/>
              </a:lnSpc>
              <a:spcBef>
                <a:spcPts val="700"/>
              </a:spcBef>
              <a:buChar char="–"/>
              <a:tabLst>
                <a:tab pos="704215" algn="l"/>
              </a:tabLst>
            </a:pPr>
            <a:r>
              <a:rPr sz="2000" dirty="0">
                <a:latin typeface="Arial"/>
                <a:cs typeface="Arial"/>
              </a:rPr>
              <a:t>Species richness can be </a:t>
            </a:r>
            <a:r>
              <a:rPr sz="2000" spc="-10" dirty="0">
                <a:latin typeface="Arial"/>
                <a:cs typeface="Arial"/>
              </a:rPr>
              <a:t>estimated </a:t>
            </a:r>
            <a:r>
              <a:rPr sz="2000" dirty="0">
                <a:latin typeface="Arial"/>
                <a:cs typeface="Arial"/>
              </a:rPr>
              <a:t>based on </a:t>
            </a:r>
            <a:r>
              <a:rPr sz="2000" spc="-10" dirty="0">
                <a:latin typeface="Arial"/>
                <a:cs typeface="Arial"/>
              </a:rPr>
              <a:t>the asymptote</a:t>
            </a:r>
            <a:r>
              <a:rPr sz="2000" spc="-114" dirty="0">
                <a:latin typeface="Arial"/>
                <a:cs typeface="Arial"/>
              </a:rPr>
              <a:t> </a:t>
            </a:r>
            <a:r>
              <a:rPr sz="2000" dirty="0">
                <a:latin typeface="Arial"/>
                <a:cs typeface="Arial"/>
              </a:rPr>
              <a:t>of  </a:t>
            </a:r>
            <a:r>
              <a:rPr sz="2000" spc="-10" dirty="0">
                <a:latin typeface="Arial"/>
                <a:cs typeface="Arial"/>
              </a:rPr>
              <a:t>the </a:t>
            </a:r>
            <a:r>
              <a:rPr sz="2000" spc="-5" dirty="0">
                <a:latin typeface="Arial"/>
                <a:cs typeface="Arial"/>
              </a:rPr>
              <a:t>accumulation</a:t>
            </a:r>
            <a:r>
              <a:rPr sz="2000" spc="-20" dirty="0">
                <a:latin typeface="Arial"/>
                <a:cs typeface="Arial"/>
              </a:rPr>
              <a:t> </a:t>
            </a:r>
            <a:r>
              <a:rPr sz="2000" spc="-5" dirty="0">
                <a:latin typeface="Arial"/>
                <a:cs typeface="Arial"/>
              </a:rPr>
              <a:t>curve</a:t>
            </a:r>
            <a:endParaRPr sz="2000">
              <a:latin typeface="Arial"/>
              <a:cs typeface="Arial"/>
            </a:endParaRPr>
          </a:p>
          <a:p>
            <a:pPr marL="748665" marR="317500" indent="-279400">
              <a:lnSpc>
                <a:spcPct val="117000"/>
              </a:lnSpc>
              <a:spcBef>
                <a:spcPts val="790"/>
              </a:spcBef>
              <a:buChar char="–"/>
              <a:tabLst>
                <a:tab pos="704215" algn="l"/>
              </a:tabLst>
            </a:pPr>
            <a:r>
              <a:rPr sz="2000" spc="-5" dirty="0">
                <a:latin typeface="Arial"/>
                <a:cs typeface="Arial"/>
              </a:rPr>
              <a:t>If </a:t>
            </a:r>
            <a:r>
              <a:rPr sz="2000" dirty="0">
                <a:latin typeface="Arial"/>
                <a:cs typeface="Arial"/>
              </a:rPr>
              <a:t>no </a:t>
            </a:r>
            <a:r>
              <a:rPr sz="2000" spc="-5" dirty="0">
                <a:latin typeface="Arial"/>
                <a:cs typeface="Arial"/>
              </a:rPr>
              <a:t>plateau </a:t>
            </a:r>
            <a:r>
              <a:rPr sz="2000" dirty="0">
                <a:latin typeface="Arial"/>
                <a:cs typeface="Arial"/>
              </a:rPr>
              <a:t>is </a:t>
            </a:r>
            <a:r>
              <a:rPr sz="2000" spc="-5" dirty="0">
                <a:latin typeface="Arial"/>
                <a:cs typeface="Arial"/>
              </a:rPr>
              <a:t>reached, then </a:t>
            </a:r>
            <a:r>
              <a:rPr sz="2000" dirty="0">
                <a:latin typeface="Arial"/>
                <a:cs typeface="Arial"/>
              </a:rPr>
              <a:t>we cannot be </a:t>
            </a:r>
            <a:r>
              <a:rPr sz="2000" spc="-5" dirty="0">
                <a:latin typeface="Arial"/>
                <a:cs typeface="Arial"/>
              </a:rPr>
              <a:t>confident </a:t>
            </a:r>
            <a:r>
              <a:rPr sz="2000" dirty="0">
                <a:latin typeface="Arial"/>
                <a:cs typeface="Arial"/>
              </a:rPr>
              <a:t>in our  </a:t>
            </a:r>
            <a:r>
              <a:rPr sz="2000" spc="-5" dirty="0">
                <a:latin typeface="Arial"/>
                <a:cs typeface="Arial"/>
              </a:rPr>
              <a:t>estimation </a:t>
            </a:r>
            <a:r>
              <a:rPr sz="2000" dirty="0">
                <a:latin typeface="Arial"/>
                <a:cs typeface="Arial"/>
              </a:rPr>
              <a:t>of</a:t>
            </a:r>
            <a:r>
              <a:rPr sz="2000" spc="-25" dirty="0">
                <a:latin typeface="Arial"/>
                <a:cs typeface="Arial"/>
              </a:rPr>
              <a:t> </a:t>
            </a:r>
            <a:r>
              <a:rPr sz="2000" dirty="0">
                <a:latin typeface="Arial"/>
                <a:cs typeface="Arial"/>
              </a:rPr>
              <a:t>S</a:t>
            </a:r>
            <a:endParaRPr sz="2000">
              <a:latin typeface="Arial"/>
              <a:cs typeface="Arial"/>
            </a:endParaRPr>
          </a:p>
        </p:txBody>
      </p:sp>
      <p:sp>
        <p:nvSpPr>
          <p:cNvPr id="3" name="object 3"/>
          <p:cNvSpPr txBox="1">
            <a:spLocks noGrp="1"/>
          </p:cNvSpPr>
          <p:nvPr>
            <p:ph type="title"/>
          </p:nvPr>
        </p:nvSpPr>
        <p:spPr>
          <a:xfrm>
            <a:off x="444500" y="83819"/>
            <a:ext cx="7997190" cy="998219"/>
          </a:xfrm>
          <a:prstGeom prst="rect">
            <a:avLst/>
          </a:prstGeom>
        </p:spPr>
        <p:txBody>
          <a:bodyPr vert="horz" wrap="square" lIns="0" tIns="12700" rIns="0" bIns="0" rtlCol="0">
            <a:spAutoFit/>
          </a:bodyPr>
          <a:lstStyle/>
          <a:p>
            <a:pPr marL="12700">
              <a:lnSpc>
                <a:spcPts val="3829"/>
              </a:lnSpc>
              <a:spcBef>
                <a:spcPts val="100"/>
              </a:spcBef>
            </a:pPr>
            <a:r>
              <a:rPr sz="3200" spc="-20" dirty="0">
                <a:solidFill>
                  <a:srgbClr val="008B5D"/>
                </a:solidFill>
              </a:rPr>
              <a:t>QUANTIFYING ECOLOGY </a:t>
            </a:r>
            <a:r>
              <a:rPr sz="3200" spc="-10" dirty="0">
                <a:solidFill>
                  <a:srgbClr val="008B5D"/>
                </a:solidFill>
              </a:rPr>
              <a:t>16.1</a:t>
            </a:r>
            <a:r>
              <a:rPr sz="3200" spc="-110" dirty="0">
                <a:solidFill>
                  <a:srgbClr val="008B5D"/>
                </a:solidFill>
              </a:rPr>
              <a:t> </a:t>
            </a:r>
            <a:r>
              <a:rPr sz="3200" spc="-15" dirty="0">
                <a:solidFill>
                  <a:srgbClr val="008B5D"/>
                </a:solidFill>
              </a:rPr>
              <a:t>Estimating</a:t>
            </a:r>
            <a:endParaRPr sz="3200"/>
          </a:p>
          <a:p>
            <a:pPr marL="12700">
              <a:lnSpc>
                <a:spcPts val="3829"/>
              </a:lnSpc>
            </a:pPr>
            <a:r>
              <a:rPr sz="3200" spc="-15" dirty="0">
                <a:solidFill>
                  <a:srgbClr val="008B5D"/>
                </a:solidFill>
              </a:rPr>
              <a:t>Species</a:t>
            </a:r>
            <a:r>
              <a:rPr sz="3200" spc="-20" dirty="0">
                <a:solidFill>
                  <a:srgbClr val="008B5D"/>
                </a:solidFill>
              </a:rPr>
              <a:t> </a:t>
            </a:r>
            <a:r>
              <a:rPr sz="3200" spc="-15" dirty="0">
                <a:solidFill>
                  <a:srgbClr val="008B5D"/>
                </a:solidFill>
              </a:rPr>
              <a:t>Richness</a:t>
            </a:r>
            <a:endParaRPr sz="3200"/>
          </a:p>
        </p:txBody>
      </p:sp>
      <p:sp>
        <p:nvSpPr>
          <p:cNvPr id="4" name="object 4"/>
          <p:cNvSpPr/>
          <p:nvPr/>
        </p:nvSpPr>
        <p:spPr>
          <a:xfrm>
            <a:off x="180975" y="1139826"/>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5" name="object 5"/>
          <p:cNvSpPr/>
          <p:nvPr/>
        </p:nvSpPr>
        <p:spPr>
          <a:xfrm>
            <a:off x="3265305" y="3973286"/>
            <a:ext cx="3821294" cy="2735452"/>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374469" y="295147"/>
            <a:ext cx="7712075" cy="5975350"/>
          </a:xfrm>
          <a:prstGeom prst="rect">
            <a:avLst/>
          </a:prstGeom>
        </p:spPr>
        <p:txBody>
          <a:bodyPr vert="horz" wrap="square" lIns="0" tIns="119380" rIns="0" bIns="0" rtlCol="0">
            <a:spAutoFit/>
          </a:bodyPr>
          <a:lstStyle/>
          <a:p>
            <a:pPr marL="34290">
              <a:lnSpc>
                <a:spcPct val="100000"/>
              </a:lnSpc>
              <a:spcBef>
                <a:spcPts val="940"/>
              </a:spcBef>
            </a:pPr>
            <a:r>
              <a:rPr sz="2400" b="1" spc="-15" dirty="0">
                <a:latin typeface="Arial"/>
                <a:cs typeface="Arial"/>
              </a:rPr>
              <a:t>Context:</a:t>
            </a:r>
            <a:endParaRPr sz="2400">
              <a:latin typeface="Arial"/>
              <a:cs typeface="Arial"/>
            </a:endParaRPr>
          </a:p>
          <a:p>
            <a:pPr marL="12700" marR="125095">
              <a:lnSpc>
                <a:spcPct val="100600"/>
              </a:lnSpc>
              <a:spcBef>
                <a:spcPts val="819"/>
              </a:spcBef>
            </a:pPr>
            <a:r>
              <a:rPr sz="2400" spc="-15" dirty="0">
                <a:latin typeface="Arial"/>
                <a:cs typeface="Arial"/>
              </a:rPr>
              <a:t>Pretend </a:t>
            </a:r>
            <a:r>
              <a:rPr sz="2400" spc="-10" dirty="0">
                <a:latin typeface="Arial"/>
                <a:cs typeface="Arial"/>
              </a:rPr>
              <a:t>that you are working for </a:t>
            </a:r>
            <a:r>
              <a:rPr sz="2400" dirty="0">
                <a:latin typeface="Arial"/>
                <a:cs typeface="Arial"/>
              </a:rPr>
              <a:t>a </a:t>
            </a:r>
            <a:r>
              <a:rPr sz="2400" spc="-10" dirty="0">
                <a:latin typeface="Arial"/>
                <a:cs typeface="Arial"/>
              </a:rPr>
              <a:t>National Park </a:t>
            </a:r>
            <a:r>
              <a:rPr sz="2400" spc="-5" dirty="0">
                <a:latin typeface="Arial"/>
                <a:cs typeface="Arial"/>
              </a:rPr>
              <a:t>as </a:t>
            </a:r>
            <a:r>
              <a:rPr sz="2400" dirty="0">
                <a:latin typeface="Arial"/>
                <a:cs typeface="Arial"/>
              </a:rPr>
              <a:t>a  </a:t>
            </a:r>
            <a:r>
              <a:rPr sz="2400" spc="-15" dirty="0">
                <a:latin typeface="Arial"/>
                <a:cs typeface="Arial"/>
              </a:rPr>
              <a:t>conservation scientist. </a:t>
            </a:r>
            <a:r>
              <a:rPr sz="2400" spc="-10" dirty="0">
                <a:latin typeface="Arial"/>
                <a:cs typeface="Arial"/>
              </a:rPr>
              <a:t>One area </a:t>
            </a:r>
            <a:r>
              <a:rPr sz="2400" spc="-5" dirty="0">
                <a:latin typeface="Arial"/>
                <a:cs typeface="Arial"/>
              </a:rPr>
              <a:t>of </a:t>
            </a:r>
            <a:r>
              <a:rPr sz="2400" spc="-10" dirty="0">
                <a:latin typeface="Arial"/>
                <a:cs typeface="Arial"/>
              </a:rPr>
              <a:t>the park has  </a:t>
            </a:r>
            <a:r>
              <a:rPr sz="2400" spc="-15" dirty="0">
                <a:latin typeface="Arial"/>
                <a:cs typeface="Arial"/>
              </a:rPr>
              <a:t>serpentine </a:t>
            </a:r>
            <a:r>
              <a:rPr sz="2400" spc="-10" dirty="0">
                <a:latin typeface="Arial"/>
                <a:cs typeface="Arial"/>
              </a:rPr>
              <a:t>soil, which </a:t>
            </a:r>
            <a:r>
              <a:rPr sz="2400" spc="-5" dirty="0">
                <a:latin typeface="Arial"/>
                <a:cs typeface="Arial"/>
              </a:rPr>
              <a:t>is </a:t>
            </a:r>
            <a:r>
              <a:rPr sz="2400" dirty="0">
                <a:latin typeface="Arial"/>
                <a:cs typeface="Arial"/>
              </a:rPr>
              <a:t>a </a:t>
            </a:r>
            <a:r>
              <a:rPr sz="2400" spc="-10" dirty="0">
                <a:latin typeface="Arial"/>
                <a:cs typeface="Arial"/>
              </a:rPr>
              <a:t>type </a:t>
            </a:r>
            <a:r>
              <a:rPr sz="2400" spc="-5" dirty="0">
                <a:latin typeface="Arial"/>
                <a:cs typeface="Arial"/>
              </a:rPr>
              <a:t>of </a:t>
            </a:r>
            <a:r>
              <a:rPr sz="2400" spc="-10" dirty="0">
                <a:latin typeface="Arial"/>
                <a:cs typeface="Arial"/>
              </a:rPr>
              <a:t>soil that few plants</a:t>
            </a:r>
            <a:r>
              <a:rPr sz="2400" spc="-225" dirty="0">
                <a:latin typeface="Arial"/>
                <a:cs typeface="Arial"/>
              </a:rPr>
              <a:t> </a:t>
            </a:r>
            <a:r>
              <a:rPr sz="2400" spc="-10" dirty="0">
                <a:latin typeface="Arial"/>
                <a:cs typeface="Arial"/>
              </a:rPr>
              <a:t>can  grow on. As </a:t>
            </a:r>
            <a:r>
              <a:rPr sz="2400" dirty="0">
                <a:latin typeface="Arial"/>
                <a:cs typeface="Arial"/>
              </a:rPr>
              <a:t>a </a:t>
            </a:r>
            <a:r>
              <a:rPr sz="2400" spc="-10" dirty="0">
                <a:latin typeface="Arial"/>
                <a:cs typeface="Arial"/>
              </a:rPr>
              <a:t>result, many </a:t>
            </a:r>
            <a:r>
              <a:rPr sz="2400" spc="-5" dirty="0">
                <a:latin typeface="Arial"/>
                <a:cs typeface="Arial"/>
              </a:rPr>
              <a:t>of </a:t>
            </a:r>
            <a:r>
              <a:rPr sz="2400" spc="-10" dirty="0">
                <a:latin typeface="Arial"/>
                <a:cs typeface="Arial"/>
              </a:rPr>
              <a:t>the plants </a:t>
            </a:r>
            <a:r>
              <a:rPr sz="2400" spc="-5" dirty="0">
                <a:latin typeface="Arial"/>
                <a:cs typeface="Arial"/>
              </a:rPr>
              <a:t>in </a:t>
            </a:r>
            <a:r>
              <a:rPr sz="2400" spc="-10" dirty="0">
                <a:latin typeface="Arial"/>
                <a:cs typeface="Arial"/>
              </a:rPr>
              <a:t>that area are  rare and therefore </a:t>
            </a:r>
            <a:r>
              <a:rPr sz="2400" dirty="0">
                <a:latin typeface="Arial"/>
                <a:cs typeface="Arial"/>
              </a:rPr>
              <a:t>a </a:t>
            </a:r>
            <a:r>
              <a:rPr sz="2400" spc="-10" dirty="0">
                <a:latin typeface="Arial"/>
                <a:cs typeface="Arial"/>
              </a:rPr>
              <a:t>concern for</a:t>
            </a:r>
            <a:r>
              <a:rPr sz="2400" spc="-125" dirty="0">
                <a:latin typeface="Arial"/>
                <a:cs typeface="Arial"/>
              </a:rPr>
              <a:t> </a:t>
            </a:r>
            <a:r>
              <a:rPr sz="2400" spc="-10" dirty="0">
                <a:latin typeface="Arial"/>
                <a:cs typeface="Arial"/>
              </a:rPr>
              <a:t>conservation.</a:t>
            </a:r>
            <a:endParaRPr sz="2400">
              <a:latin typeface="Arial"/>
              <a:cs typeface="Arial"/>
            </a:endParaRPr>
          </a:p>
          <a:p>
            <a:pPr>
              <a:lnSpc>
                <a:spcPct val="100000"/>
              </a:lnSpc>
              <a:spcBef>
                <a:spcPts val="40"/>
              </a:spcBef>
            </a:pPr>
            <a:endParaRPr sz="3450">
              <a:latin typeface="Arial"/>
              <a:cs typeface="Arial"/>
            </a:endParaRPr>
          </a:p>
          <a:p>
            <a:pPr marL="34290">
              <a:lnSpc>
                <a:spcPct val="100000"/>
              </a:lnSpc>
            </a:pPr>
            <a:r>
              <a:rPr sz="2400" b="1" spc="-15" dirty="0">
                <a:latin typeface="Arial"/>
                <a:cs typeface="Arial"/>
              </a:rPr>
              <a:t>Question:</a:t>
            </a:r>
            <a:endParaRPr sz="2400">
              <a:latin typeface="Arial"/>
              <a:cs typeface="Arial"/>
            </a:endParaRPr>
          </a:p>
          <a:p>
            <a:pPr marL="34290" marR="414655">
              <a:lnSpc>
                <a:spcPct val="100800"/>
              </a:lnSpc>
              <a:spcBef>
                <a:spcPts val="725"/>
              </a:spcBef>
            </a:pPr>
            <a:r>
              <a:rPr sz="2400" spc="-10" dirty="0">
                <a:latin typeface="Arial"/>
                <a:cs typeface="Arial"/>
              </a:rPr>
              <a:t>In order to convince the Quebec Government to</a:t>
            </a:r>
            <a:r>
              <a:rPr sz="2400" spc="-175" dirty="0">
                <a:latin typeface="Arial"/>
                <a:cs typeface="Arial"/>
              </a:rPr>
              <a:t> </a:t>
            </a:r>
            <a:r>
              <a:rPr sz="2400" spc="-10" dirty="0">
                <a:latin typeface="Arial"/>
                <a:cs typeface="Arial"/>
              </a:rPr>
              <a:t>invest  funds </a:t>
            </a:r>
            <a:r>
              <a:rPr sz="2400" spc="-5" dirty="0">
                <a:latin typeface="Arial"/>
                <a:cs typeface="Arial"/>
              </a:rPr>
              <a:t>in </a:t>
            </a:r>
            <a:r>
              <a:rPr sz="2400" spc="-10" dirty="0">
                <a:latin typeface="Arial"/>
                <a:cs typeface="Arial"/>
              </a:rPr>
              <a:t>protecting this area </a:t>
            </a:r>
            <a:r>
              <a:rPr sz="2400" spc="-5" dirty="0">
                <a:latin typeface="Arial"/>
                <a:cs typeface="Arial"/>
              </a:rPr>
              <a:t>of </a:t>
            </a:r>
            <a:r>
              <a:rPr sz="2400" spc="-10" dirty="0">
                <a:latin typeface="Arial"/>
                <a:cs typeface="Arial"/>
              </a:rPr>
              <a:t>the park, you must  estimate the number </a:t>
            </a:r>
            <a:r>
              <a:rPr sz="2400" spc="-5" dirty="0">
                <a:latin typeface="Arial"/>
                <a:cs typeface="Arial"/>
              </a:rPr>
              <a:t>of </a:t>
            </a:r>
            <a:r>
              <a:rPr sz="2400" spc="-10" dirty="0">
                <a:latin typeface="Arial"/>
                <a:cs typeface="Arial"/>
              </a:rPr>
              <a:t>plant species occurring</a:t>
            </a:r>
            <a:r>
              <a:rPr sz="2400" spc="-140" dirty="0">
                <a:latin typeface="Arial"/>
                <a:cs typeface="Arial"/>
              </a:rPr>
              <a:t> </a:t>
            </a:r>
            <a:r>
              <a:rPr sz="2400" spc="-15" dirty="0">
                <a:latin typeface="Arial"/>
                <a:cs typeface="Arial"/>
              </a:rPr>
              <a:t>there.</a:t>
            </a:r>
            <a:endParaRPr sz="2400">
              <a:latin typeface="Arial"/>
              <a:cs typeface="Arial"/>
            </a:endParaRPr>
          </a:p>
          <a:p>
            <a:pPr marL="34290" marR="5080">
              <a:lnSpc>
                <a:spcPct val="99400"/>
              </a:lnSpc>
              <a:spcBef>
                <a:spcPts val="40"/>
              </a:spcBef>
            </a:pPr>
            <a:r>
              <a:rPr sz="2400" spc="-85" dirty="0">
                <a:latin typeface="Arial"/>
                <a:cs typeface="Arial"/>
              </a:rPr>
              <a:t>You </a:t>
            </a:r>
            <a:r>
              <a:rPr sz="2400" spc="-10" dirty="0">
                <a:latin typeface="Arial"/>
                <a:cs typeface="Arial"/>
              </a:rPr>
              <a:t>therefore carry </a:t>
            </a:r>
            <a:r>
              <a:rPr sz="2400" spc="-5" dirty="0">
                <a:latin typeface="Arial"/>
                <a:cs typeface="Arial"/>
              </a:rPr>
              <a:t>on </a:t>
            </a:r>
            <a:r>
              <a:rPr sz="2400" dirty="0">
                <a:latin typeface="Arial"/>
                <a:cs typeface="Arial"/>
              </a:rPr>
              <a:t>a </a:t>
            </a:r>
            <a:r>
              <a:rPr sz="2400" spc="-10" dirty="0">
                <a:latin typeface="Arial"/>
                <a:cs typeface="Arial"/>
              </a:rPr>
              <a:t>survey </a:t>
            </a:r>
            <a:r>
              <a:rPr sz="2400" spc="-5" dirty="0">
                <a:latin typeface="Arial"/>
                <a:cs typeface="Arial"/>
              </a:rPr>
              <a:t>by </a:t>
            </a:r>
            <a:r>
              <a:rPr sz="2400" spc="-15" dirty="0">
                <a:latin typeface="Arial"/>
                <a:cs typeface="Arial"/>
              </a:rPr>
              <a:t>identifying </a:t>
            </a:r>
            <a:r>
              <a:rPr sz="2400" spc="-10" dirty="0">
                <a:latin typeface="Arial"/>
                <a:cs typeface="Arial"/>
              </a:rPr>
              <a:t>the species  found </a:t>
            </a:r>
            <a:r>
              <a:rPr sz="2400" spc="-5" dirty="0">
                <a:latin typeface="Arial"/>
                <a:cs typeface="Arial"/>
              </a:rPr>
              <a:t>in 20 </a:t>
            </a:r>
            <a:r>
              <a:rPr sz="2400" spc="-10" dirty="0">
                <a:latin typeface="Arial"/>
                <a:cs typeface="Arial"/>
              </a:rPr>
              <a:t>quadrats. </a:t>
            </a:r>
            <a:r>
              <a:rPr sz="2400" spc="-30" dirty="0">
                <a:latin typeface="Arial"/>
                <a:cs typeface="Arial"/>
              </a:rPr>
              <a:t>However, </a:t>
            </a:r>
            <a:r>
              <a:rPr sz="2400" spc="-10" dirty="0">
                <a:latin typeface="Arial"/>
                <a:cs typeface="Arial"/>
              </a:rPr>
              <a:t>your accumulation curve  doesn’t reach </a:t>
            </a:r>
            <a:r>
              <a:rPr sz="2400" dirty="0">
                <a:latin typeface="Arial"/>
                <a:cs typeface="Arial"/>
              </a:rPr>
              <a:t>a </a:t>
            </a:r>
            <a:r>
              <a:rPr sz="2400" spc="-10" dirty="0">
                <a:latin typeface="Arial"/>
                <a:cs typeface="Arial"/>
              </a:rPr>
              <a:t>plateau. What can you </a:t>
            </a:r>
            <a:r>
              <a:rPr sz="2400" spc="-5" dirty="0">
                <a:latin typeface="Arial"/>
                <a:cs typeface="Arial"/>
              </a:rPr>
              <a:t>do </a:t>
            </a:r>
            <a:r>
              <a:rPr sz="2400" spc="-10" dirty="0">
                <a:latin typeface="Arial"/>
                <a:cs typeface="Arial"/>
              </a:rPr>
              <a:t>to improve  your </a:t>
            </a:r>
            <a:r>
              <a:rPr sz="2400" spc="-15" dirty="0">
                <a:latin typeface="Arial"/>
                <a:cs typeface="Arial"/>
              </a:rPr>
              <a:t>estimation </a:t>
            </a:r>
            <a:r>
              <a:rPr sz="2400" spc="-5" dirty="0">
                <a:latin typeface="Arial"/>
                <a:cs typeface="Arial"/>
              </a:rPr>
              <a:t>of</a:t>
            </a:r>
            <a:r>
              <a:rPr sz="2400" spc="-60" dirty="0">
                <a:latin typeface="Arial"/>
                <a:cs typeface="Arial"/>
              </a:rPr>
              <a:t> </a:t>
            </a:r>
            <a:r>
              <a:rPr sz="2400" spc="-15" dirty="0">
                <a:latin typeface="Arial"/>
                <a:cs typeface="Arial"/>
              </a:rPr>
              <a:t>(S)?</a:t>
            </a:r>
            <a:endParaRPr sz="2400">
              <a:latin typeface="Arial"/>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44500" y="965708"/>
            <a:ext cx="8305800" cy="1494790"/>
          </a:xfrm>
          <a:prstGeom prst="rect">
            <a:avLst/>
          </a:prstGeom>
        </p:spPr>
        <p:txBody>
          <a:bodyPr vert="horz" wrap="square" lIns="0" tIns="9525" rIns="0" bIns="0" rtlCol="0">
            <a:spAutoFit/>
          </a:bodyPr>
          <a:lstStyle/>
          <a:p>
            <a:pPr marL="12700" marR="1163955">
              <a:lnSpc>
                <a:spcPct val="100800"/>
              </a:lnSpc>
              <a:spcBef>
                <a:spcPts val="75"/>
              </a:spcBef>
            </a:pPr>
            <a:r>
              <a:rPr sz="2400" dirty="0">
                <a:latin typeface="Arial"/>
                <a:cs typeface="Arial"/>
              </a:rPr>
              <a:t>A common </a:t>
            </a:r>
            <a:r>
              <a:rPr sz="2400" spc="-5" dirty="0">
                <a:latin typeface="Arial"/>
                <a:cs typeface="Arial"/>
              </a:rPr>
              <a:t>method for </a:t>
            </a:r>
            <a:r>
              <a:rPr sz="2400" dirty="0">
                <a:latin typeface="Arial"/>
                <a:cs typeface="Arial"/>
              </a:rPr>
              <a:t>comparing </a:t>
            </a:r>
            <a:r>
              <a:rPr sz="2400" spc="-5" dirty="0">
                <a:latin typeface="Arial"/>
                <a:cs typeface="Arial"/>
              </a:rPr>
              <a:t>patterns </a:t>
            </a:r>
            <a:r>
              <a:rPr sz="2400" dirty="0">
                <a:latin typeface="Arial"/>
                <a:cs typeface="Arial"/>
              </a:rPr>
              <a:t>of</a:t>
            </a:r>
            <a:r>
              <a:rPr sz="2400" spc="-305" dirty="0">
                <a:latin typeface="Arial"/>
                <a:cs typeface="Arial"/>
              </a:rPr>
              <a:t> </a:t>
            </a:r>
            <a:r>
              <a:rPr sz="2400" dirty="0">
                <a:latin typeface="Arial"/>
                <a:cs typeface="Arial"/>
              </a:rPr>
              <a:t>species  richness and </a:t>
            </a:r>
            <a:r>
              <a:rPr sz="2400" spc="-5" dirty="0">
                <a:latin typeface="Arial"/>
                <a:cs typeface="Arial"/>
              </a:rPr>
              <a:t>evenness between communities</a:t>
            </a:r>
            <a:r>
              <a:rPr sz="2400" spc="-55" dirty="0">
                <a:latin typeface="Arial"/>
                <a:cs typeface="Arial"/>
              </a:rPr>
              <a:t> </a:t>
            </a:r>
            <a:r>
              <a:rPr sz="2400" dirty="0">
                <a:latin typeface="Arial"/>
                <a:cs typeface="Arial"/>
              </a:rPr>
              <a:t>is</a:t>
            </a:r>
            <a:endParaRPr sz="2400">
              <a:latin typeface="Arial"/>
              <a:cs typeface="Arial"/>
            </a:endParaRPr>
          </a:p>
          <a:p>
            <a:pPr marL="12700">
              <a:lnSpc>
                <a:spcPct val="100000"/>
              </a:lnSpc>
            </a:pPr>
            <a:r>
              <a:rPr sz="2400" spc="-10" dirty="0">
                <a:latin typeface="Arial"/>
                <a:cs typeface="Arial"/>
              </a:rPr>
              <a:t>to </a:t>
            </a:r>
            <a:r>
              <a:rPr sz="2400" dirty="0">
                <a:latin typeface="Arial"/>
                <a:cs typeface="Arial"/>
              </a:rPr>
              <a:t>plot </a:t>
            </a:r>
            <a:r>
              <a:rPr sz="2400" spc="-5" dirty="0">
                <a:latin typeface="Arial"/>
                <a:cs typeface="Arial"/>
              </a:rPr>
              <a:t>the relative </a:t>
            </a:r>
            <a:r>
              <a:rPr sz="2400" dirty="0">
                <a:latin typeface="Arial"/>
                <a:cs typeface="Arial"/>
              </a:rPr>
              <a:t>abundance of each species</a:t>
            </a:r>
            <a:r>
              <a:rPr sz="2400" spc="-125" dirty="0">
                <a:latin typeface="Arial"/>
                <a:cs typeface="Arial"/>
              </a:rPr>
              <a:t> </a:t>
            </a:r>
            <a:r>
              <a:rPr sz="2400" spc="-5" dirty="0">
                <a:latin typeface="Arial"/>
                <a:cs typeface="Arial"/>
              </a:rPr>
              <a:t>against</a:t>
            </a:r>
            <a:endParaRPr sz="2400">
              <a:latin typeface="Arial"/>
              <a:cs typeface="Arial"/>
            </a:endParaRPr>
          </a:p>
          <a:p>
            <a:pPr marL="12700">
              <a:lnSpc>
                <a:spcPct val="100000"/>
              </a:lnSpc>
              <a:spcBef>
                <a:spcPts val="25"/>
              </a:spcBef>
            </a:pPr>
            <a:r>
              <a:rPr sz="2400" dirty="0">
                <a:latin typeface="Arial"/>
                <a:cs typeface="Arial"/>
              </a:rPr>
              <a:t>rank (called a </a:t>
            </a:r>
            <a:r>
              <a:rPr sz="2400" b="1" spc="-5" dirty="0">
                <a:latin typeface="Arial"/>
                <a:cs typeface="Arial"/>
              </a:rPr>
              <a:t>rank- </a:t>
            </a:r>
            <a:r>
              <a:rPr sz="2400" b="1" spc="-25" dirty="0">
                <a:latin typeface="Arial"/>
                <a:cs typeface="Arial"/>
              </a:rPr>
              <a:t>abundance </a:t>
            </a:r>
            <a:r>
              <a:rPr sz="2400" b="1" spc="-5" dirty="0">
                <a:latin typeface="Arial"/>
                <a:cs typeface="Arial"/>
              </a:rPr>
              <a:t>curve </a:t>
            </a:r>
            <a:r>
              <a:rPr sz="2400" dirty="0">
                <a:latin typeface="Arial"/>
                <a:cs typeface="Arial"/>
              </a:rPr>
              <a:t>or </a:t>
            </a:r>
            <a:r>
              <a:rPr sz="2400" spc="-5" dirty="0">
                <a:latin typeface="Arial"/>
                <a:cs typeface="Arial"/>
              </a:rPr>
              <a:t>the </a:t>
            </a:r>
            <a:r>
              <a:rPr sz="2400" b="1" spc="-10" dirty="0">
                <a:latin typeface="Arial"/>
                <a:cs typeface="Arial"/>
              </a:rPr>
              <a:t>Whittaker</a:t>
            </a:r>
            <a:r>
              <a:rPr sz="2400" b="1" spc="-135" dirty="0">
                <a:latin typeface="Arial"/>
                <a:cs typeface="Arial"/>
              </a:rPr>
              <a:t> </a:t>
            </a:r>
            <a:r>
              <a:rPr sz="2400" b="1" spc="-15" dirty="0">
                <a:latin typeface="Arial"/>
                <a:cs typeface="Arial"/>
              </a:rPr>
              <a:t>plot</a:t>
            </a:r>
            <a:r>
              <a:rPr sz="2400" spc="-15" dirty="0">
                <a:latin typeface="Arial"/>
                <a:cs typeface="Arial"/>
              </a:rPr>
              <a:t>)</a:t>
            </a:r>
            <a:endParaRPr sz="2400">
              <a:latin typeface="Arial"/>
              <a:cs typeface="Arial"/>
            </a:endParaRPr>
          </a:p>
        </p:txBody>
      </p:sp>
      <p:sp>
        <p:nvSpPr>
          <p:cNvPr id="3" name="object 3"/>
          <p:cNvSpPr txBox="1">
            <a:spLocks noGrp="1"/>
          </p:cNvSpPr>
          <p:nvPr>
            <p:ph type="title"/>
          </p:nvPr>
        </p:nvSpPr>
        <p:spPr>
          <a:xfrm>
            <a:off x="444500" y="83819"/>
            <a:ext cx="5591175"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16.1 </a:t>
            </a:r>
            <a:r>
              <a:rPr sz="3200" spc="-5" dirty="0">
                <a:solidFill>
                  <a:srgbClr val="008B5D"/>
                </a:solidFill>
              </a:rPr>
              <a:t>Rank abundance</a:t>
            </a:r>
            <a:r>
              <a:rPr sz="3200" spc="-65" dirty="0">
                <a:solidFill>
                  <a:srgbClr val="008B5D"/>
                </a:solidFill>
              </a:rPr>
              <a:t> </a:t>
            </a:r>
            <a:r>
              <a:rPr sz="3200" spc="-10" dirty="0">
                <a:solidFill>
                  <a:srgbClr val="008B5D"/>
                </a:solidFill>
              </a:rPr>
              <a:t>curves</a:t>
            </a:r>
            <a:endParaRPr sz="3200"/>
          </a:p>
        </p:txBody>
      </p:sp>
      <p:sp>
        <p:nvSpPr>
          <p:cNvPr id="4" name="object 4"/>
          <p:cNvSpPr/>
          <p:nvPr/>
        </p:nvSpPr>
        <p:spPr>
          <a:xfrm>
            <a:off x="180975" y="6858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5" name="object 5"/>
          <p:cNvSpPr/>
          <p:nvPr/>
        </p:nvSpPr>
        <p:spPr>
          <a:xfrm>
            <a:off x="1143000" y="2750954"/>
            <a:ext cx="6272209" cy="3883339"/>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500" y="83819"/>
            <a:ext cx="3421379"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16.3</a:t>
            </a:r>
            <a:r>
              <a:rPr sz="3200" spc="-95" dirty="0">
                <a:solidFill>
                  <a:srgbClr val="008B5D"/>
                </a:solidFill>
              </a:rPr>
              <a:t> </a:t>
            </a:r>
            <a:r>
              <a:rPr sz="3200" spc="-10" dirty="0">
                <a:solidFill>
                  <a:srgbClr val="008B5D"/>
                </a:solidFill>
              </a:rPr>
              <a:t>DOMINANCE</a:t>
            </a:r>
            <a:endParaRPr sz="3200"/>
          </a:p>
        </p:txBody>
      </p:sp>
      <p:sp>
        <p:nvSpPr>
          <p:cNvPr id="3" name="object 3"/>
          <p:cNvSpPr txBox="1"/>
          <p:nvPr/>
        </p:nvSpPr>
        <p:spPr>
          <a:xfrm>
            <a:off x="443863" y="978915"/>
            <a:ext cx="8373745" cy="4963160"/>
          </a:xfrm>
          <a:prstGeom prst="rect">
            <a:avLst/>
          </a:prstGeom>
        </p:spPr>
        <p:txBody>
          <a:bodyPr vert="horz" wrap="square" lIns="0" tIns="6350" rIns="0" bIns="0" rtlCol="0">
            <a:spAutoFit/>
          </a:bodyPr>
          <a:lstStyle/>
          <a:p>
            <a:pPr marL="355600" marR="5080" indent="-342900">
              <a:lnSpc>
                <a:spcPct val="101400"/>
              </a:lnSpc>
              <a:spcBef>
                <a:spcPts val="50"/>
              </a:spcBef>
              <a:buChar char="•"/>
              <a:tabLst>
                <a:tab pos="354330" algn="l"/>
                <a:tab pos="354965" algn="l"/>
              </a:tabLst>
            </a:pPr>
            <a:r>
              <a:rPr sz="2800" spc="-10" dirty="0">
                <a:latin typeface="Arial"/>
                <a:cs typeface="Arial"/>
              </a:rPr>
              <a:t>When </a:t>
            </a:r>
            <a:r>
              <a:rPr sz="2800" dirty="0">
                <a:latin typeface="Arial"/>
                <a:cs typeface="Arial"/>
              </a:rPr>
              <a:t>a single or </a:t>
            </a:r>
            <a:r>
              <a:rPr sz="2800" spc="-5" dirty="0">
                <a:latin typeface="Arial"/>
                <a:cs typeface="Arial"/>
              </a:rPr>
              <a:t>few </a:t>
            </a:r>
            <a:r>
              <a:rPr sz="2800" dirty="0">
                <a:latin typeface="Arial"/>
                <a:cs typeface="Arial"/>
              </a:rPr>
              <a:t>species predominate </a:t>
            </a:r>
            <a:r>
              <a:rPr sz="2800" spc="-5" dirty="0">
                <a:latin typeface="Arial"/>
                <a:cs typeface="Arial"/>
              </a:rPr>
              <a:t>within </a:t>
            </a:r>
            <a:r>
              <a:rPr sz="2800" dirty="0">
                <a:latin typeface="Arial"/>
                <a:cs typeface="Arial"/>
              </a:rPr>
              <a:t>a  </a:t>
            </a:r>
            <a:r>
              <a:rPr sz="2800" spc="-25" dirty="0">
                <a:latin typeface="Arial"/>
                <a:cs typeface="Arial"/>
              </a:rPr>
              <a:t>community, </a:t>
            </a:r>
            <a:r>
              <a:rPr sz="2800" spc="-5" dirty="0">
                <a:latin typeface="Arial"/>
                <a:cs typeface="Arial"/>
              </a:rPr>
              <a:t>these </a:t>
            </a:r>
            <a:r>
              <a:rPr sz="2800" dirty="0">
                <a:latin typeface="Arial"/>
                <a:cs typeface="Arial"/>
              </a:rPr>
              <a:t>species are referred </a:t>
            </a:r>
            <a:r>
              <a:rPr sz="2800" spc="-10" dirty="0">
                <a:latin typeface="Arial"/>
                <a:cs typeface="Arial"/>
              </a:rPr>
              <a:t>to </a:t>
            </a:r>
            <a:r>
              <a:rPr sz="2800" dirty="0">
                <a:latin typeface="Arial"/>
                <a:cs typeface="Arial"/>
              </a:rPr>
              <a:t>as  </a:t>
            </a:r>
            <a:r>
              <a:rPr sz="2800" b="1" spc="-15" dirty="0">
                <a:latin typeface="Arial"/>
                <a:cs typeface="Arial"/>
              </a:rPr>
              <a:t>dominants</a:t>
            </a:r>
            <a:endParaRPr sz="2800">
              <a:latin typeface="Arial"/>
              <a:cs typeface="Arial"/>
            </a:endParaRPr>
          </a:p>
          <a:p>
            <a:pPr>
              <a:lnSpc>
                <a:spcPct val="100000"/>
              </a:lnSpc>
              <a:spcBef>
                <a:spcPts val="20"/>
              </a:spcBef>
              <a:buFont typeface="Arial"/>
              <a:buChar char="•"/>
            </a:pPr>
            <a:endParaRPr sz="3400">
              <a:latin typeface="Arial"/>
              <a:cs typeface="Arial"/>
            </a:endParaRPr>
          </a:p>
          <a:p>
            <a:pPr marL="355600" marR="183515" indent="-342900">
              <a:lnSpc>
                <a:spcPct val="100200"/>
              </a:lnSpc>
              <a:buChar char="•"/>
              <a:tabLst>
                <a:tab pos="354330" algn="l"/>
                <a:tab pos="354965" algn="l"/>
              </a:tabLst>
            </a:pPr>
            <a:r>
              <a:rPr sz="2800" dirty="0">
                <a:latin typeface="Arial"/>
                <a:cs typeface="Arial"/>
              </a:rPr>
              <a:t>Dominant species are usually defined separately  </a:t>
            </a:r>
            <a:r>
              <a:rPr sz="2800" spc="-5" dirty="0">
                <a:latin typeface="Arial"/>
                <a:cs typeface="Arial"/>
              </a:rPr>
              <a:t>for </a:t>
            </a:r>
            <a:r>
              <a:rPr sz="2800" spc="-10" dirty="0">
                <a:latin typeface="Arial"/>
                <a:cs typeface="Arial"/>
              </a:rPr>
              <a:t>different </a:t>
            </a:r>
            <a:r>
              <a:rPr sz="2800" dirty="0">
                <a:latin typeface="Arial"/>
                <a:cs typeface="Arial"/>
              </a:rPr>
              <a:t>taxonomic or </a:t>
            </a:r>
            <a:r>
              <a:rPr sz="2800" spc="-5" dirty="0">
                <a:latin typeface="Arial"/>
                <a:cs typeface="Arial"/>
              </a:rPr>
              <a:t>functional </a:t>
            </a:r>
            <a:r>
              <a:rPr sz="2800" dirty="0">
                <a:latin typeface="Arial"/>
                <a:cs typeface="Arial"/>
              </a:rPr>
              <a:t>groups of  organisms </a:t>
            </a:r>
            <a:r>
              <a:rPr sz="2800" spc="-5" dirty="0">
                <a:latin typeface="Arial"/>
                <a:cs typeface="Arial"/>
              </a:rPr>
              <a:t>within the </a:t>
            </a:r>
            <a:r>
              <a:rPr sz="2800" dirty="0">
                <a:latin typeface="Arial"/>
                <a:cs typeface="Arial"/>
              </a:rPr>
              <a:t>community </a:t>
            </a:r>
            <a:r>
              <a:rPr sz="2800" spc="-5" dirty="0">
                <a:latin typeface="Arial"/>
                <a:cs typeface="Arial"/>
              </a:rPr>
              <a:t>(e.g., tree </a:t>
            </a:r>
            <a:r>
              <a:rPr sz="2800" dirty="0">
                <a:latin typeface="Arial"/>
                <a:cs typeface="Arial"/>
              </a:rPr>
              <a:t>versus  herbaceous plant</a:t>
            </a:r>
            <a:r>
              <a:rPr sz="2800" spc="-40" dirty="0">
                <a:latin typeface="Arial"/>
                <a:cs typeface="Arial"/>
              </a:rPr>
              <a:t> </a:t>
            </a:r>
            <a:r>
              <a:rPr sz="2800" dirty="0">
                <a:latin typeface="Arial"/>
                <a:cs typeface="Arial"/>
              </a:rPr>
              <a:t>species)</a:t>
            </a:r>
            <a:endParaRPr sz="2800">
              <a:latin typeface="Arial"/>
              <a:cs typeface="Arial"/>
            </a:endParaRPr>
          </a:p>
          <a:p>
            <a:pPr>
              <a:lnSpc>
                <a:spcPct val="100000"/>
              </a:lnSpc>
              <a:spcBef>
                <a:spcPts val="10"/>
              </a:spcBef>
              <a:buFont typeface="Arial"/>
              <a:buChar char="•"/>
            </a:pPr>
            <a:endParaRPr sz="4150">
              <a:latin typeface="Arial"/>
              <a:cs typeface="Arial"/>
            </a:endParaRPr>
          </a:p>
          <a:p>
            <a:pPr marL="469900" marR="234315" indent="-457200">
              <a:lnSpc>
                <a:spcPts val="3310"/>
              </a:lnSpc>
              <a:spcBef>
                <a:spcPts val="5"/>
              </a:spcBef>
              <a:buChar char="•"/>
              <a:tabLst>
                <a:tab pos="469265" algn="l"/>
                <a:tab pos="469900" algn="l"/>
              </a:tabLst>
            </a:pPr>
            <a:r>
              <a:rPr sz="2800" dirty="0">
                <a:latin typeface="Arial"/>
                <a:cs typeface="Arial"/>
              </a:rPr>
              <a:t>A community </a:t>
            </a:r>
            <a:r>
              <a:rPr sz="2800" spc="-5" dirty="0">
                <a:latin typeface="Arial"/>
                <a:cs typeface="Arial"/>
              </a:rPr>
              <a:t>with </a:t>
            </a:r>
            <a:r>
              <a:rPr sz="2800" dirty="0">
                <a:latin typeface="Arial"/>
                <a:cs typeface="Arial"/>
              </a:rPr>
              <a:t>a high level of </a:t>
            </a:r>
            <a:r>
              <a:rPr sz="2800" u="heavy" dirty="0">
                <a:uFill>
                  <a:solidFill>
                    <a:srgbClr val="000000"/>
                  </a:solidFill>
                </a:uFill>
                <a:latin typeface="Arial"/>
                <a:cs typeface="Arial"/>
              </a:rPr>
              <a:t>dominance</a:t>
            </a:r>
            <a:r>
              <a:rPr sz="2800" spc="-180" dirty="0">
                <a:latin typeface="Arial"/>
                <a:cs typeface="Arial"/>
              </a:rPr>
              <a:t> </a:t>
            </a:r>
            <a:r>
              <a:rPr sz="2800" dirty="0">
                <a:latin typeface="Arial"/>
                <a:cs typeface="Arial"/>
              </a:rPr>
              <a:t>also  exhibit low</a:t>
            </a:r>
            <a:r>
              <a:rPr sz="2800" spc="-15" dirty="0">
                <a:latin typeface="Arial"/>
                <a:cs typeface="Arial"/>
              </a:rPr>
              <a:t> </a:t>
            </a:r>
            <a:r>
              <a:rPr sz="2800" u="heavy" dirty="0">
                <a:uFill>
                  <a:solidFill>
                    <a:srgbClr val="000000"/>
                  </a:solidFill>
                </a:uFill>
                <a:latin typeface="Arial"/>
                <a:cs typeface="Arial"/>
              </a:rPr>
              <a:t>evenness</a:t>
            </a:r>
            <a:endParaRPr sz="2800">
              <a:latin typeface="Arial"/>
              <a:cs typeface="Arial"/>
            </a:endParaRPr>
          </a:p>
        </p:txBody>
      </p:sp>
      <p:sp>
        <p:nvSpPr>
          <p:cNvPr id="4" name="object 4"/>
          <p:cNvSpPr/>
          <p:nvPr/>
        </p:nvSpPr>
        <p:spPr>
          <a:xfrm>
            <a:off x="180975" y="682626"/>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500" y="83819"/>
            <a:ext cx="3421379"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16.3</a:t>
            </a:r>
            <a:r>
              <a:rPr sz="3200" spc="-95" dirty="0">
                <a:solidFill>
                  <a:srgbClr val="008B5D"/>
                </a:solidFill>
              </a:rPr>
              <a:t> </a:t>
            </a:r>
            <a:r>
              <a:rPr sz="3200" spc="-10" dirty="0">
                <a:solidFill>
                  <a:srgbClr val="008B5D"/>
                </a:solidFill>
              </a:rPr>
              <a:t>DOMINANCE</a:t>
            </a:r>
            <a:endParaRPr sz="3200"/>
          </a:p>
        </p:txBody>
      </p:sp>
      <p:sp>
        <p:nvSpPr>
          <p:cNvPr id="3" name="object 3"/>
          <p:cNvSpPr/>
          <p:nvPr/>
        </p:nvSpPr>
        <p:spPr>
          <a:xfrm>
            <a:off x="180975" y="682626"/>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4" name="object 4"/>
          <p:cNvSpPr/>
          <p:nvPr/>
        </p:nvSpPr>
        <p:spPr>
          <a:xfrm>
            <a:off x="4549824" y="2667000"/>
            <a:ext cx="4314772" cy="3314848"/>
          </a:xfrm>
          <a:prstGeom prst="rect">
            <a:avLst/>
          </a:prstGeom>
          <a:blipFill>
            <a:blip r:embed="rId3" cstate="print"/>
            <a:stretch>
              <a:fillRect/>
            </a:stretch>
          </a:blipFill>
        </p:spPr>
        <p:txBody>
          <a:bodyPr wrap="square" lIns="0" tIns="0" rIns="0" bIns="0" rtlCol="0"/>
          <a:lstStyle/>
          <a:p>
            <a:endParaRPr/>
          </a:p>
        </p:txBody>
      </p:sp>
      <p:sp>
        <p:nvSpPr>
          <p:cNvPr id="5" name="object 5"/>
          <p:cNvSpPr txBox="1"/>
          <p:nvPr/>
        </p:nvSpPr>
        <p:spPr>
          <a:xfrm>
            <a:off x="370842" y="1075435"/>
            <a:ext cx="7932420" cy="4953000"/>
          </a:xfrm>
          <a:prstGeom prst="rect">
            <a:avLst/>
          </a:prstGeom>
        </p:spPr>
        <p:txBody>
          <a:bodyPr vert="horz" wrap="square" lIns="0" tIns="9525" rIns="0" bIns="0" rtlCol="0">
            <a:spAutoFit/>
          </a:bodyPr>
          <a:lstStyle/>
          <a:p>
            <a:pPr marL="374650" marR="5080" indent="-342900">
              <a:lnSpc>
                <a:spcPct val="100800"/>
              </a:lnSpc>
              <a:spcBef>
                <a:spcPts val="75"/>
              </a:spcBef>
              <a:buSzPct val="83333"/>
              <a:buChar char="•"/>
              <a:tabLst>
                <a:tab pos="374015" algn="l"/>
                <a:tab pos="374650" algn="l"/>
              </a:tabLst>
            </a:pPr>
            <a:r>
              <a:rPr sz="2400" dirty="0">
                <a:latin typeface="Arial"/>
                <a:cs typeface="Arial"/>
              </a:rPr>
              <a:t>Dominance can </a:t>
            </a:r>
            <a:r>
              <a:rPr sz="2400" spc="-5" dirty="0">
                <a:latin typeface="Arial"/>
                <a:cs typeface="Arial"/>
              </a:rPr>
              <a:t>reflect the </a:t>
            </a:r>
            <a:r>
              <a:rPr sz="2400" dirty="0">
                <a:latin typeface="Arial"/>
                <a:cs typeface="Arial"/>
              </a:rPr>
              <a:t>number of </a:t>
            </a:r>
            <a:r>
              <a:rPr sz="2400" spc="-5" dirty="0">
                <a:latin typeface="Arial"/>
                <a:cs typeface="Arial"/>
              </a:rPr>
              <a:t>individuals, </a:t>
            </a:r>
            <a:r>
              <a:rPr sz="2400" dirty="0">
                <a:latin typeface="Arial"/>
                <a:cs typeface="Arial"/>
              </a:rPr>
              <a:t>size</a:t>
            </a:r>
            <a:r>
              <a:rPr sz="2400" spc="-185" dirty="0">
                <a:latin typeface="Arial"/>
                <a:cs typeface="Arial"/>
              </a:rPr>
              <a:t> </a:t>
            </a:r>
            <a:r>
              <a:rPr sz="2400" dirty="0">
                <a:latin typeface="Arial"/>
                <a:cs typeface="Arial"/>
              </a:rPr>
              <a:t>of  </a:t>
            </a:r>
            <a:r>
              <a:rPr sz="2400" spc="-5" dirty="0">
                <a:latin typeface="Arial"/>
                <a:cs typeface="Arial"/>
              </a:rPr>
              <a:t>individuals, </a:t>
            </a:r>
            <a:r>
              <a:rPr sz="2400" dirty="0">
                <a:latin typeface="Arial"/>
                <a:cs typeface="Arial"/>
              </a:rPr>
              <a:t>or some </a:t>
            </a:r>
            <a:r>
              <a:rPr sz="2400" spc="-5" dirty="0">
                <a:latin typeface="Arial"/>
                <a:cs typeface="Arial"/>
              </a:rPr>
              <a:t>combination </a:t>
            </a:r>
            <a:r>
              <a:rPr sz="2400" dirty="0">
                <a:latin typeface="Arial"/>
                <a:cs typeface="Arial"/>
              </a:rPr>
              <a:t>of </a:t>
            </a:r>
            <a:r>
              <a:rPr sz="2400" spc="-10" dirty="0">
                <a:latin typeface="Arial"/>
                <a:cs typeface="Arial"/>
              </a:rPr>
              <a:t>characteristics </a:t>
            </a:r>
            <a:r>
              <a:rPr sz="2400" spc="-5" dirty="0">
                <a:latin typeface="Arial"/>
                <a:cs typeface="Arial"/>
              </a:rPr>
              <a:t>that  </a:t>
            </a:r>
            <a:r>
              <a:rPr sz="2400" dirty="0">
                <a:latin typeface="Arial"/>
                <a:cs typeface="Arial"/>
              </a:rPr>
              <a:t>include </a:t>
            </a:r>
            <a:r>
              <a:rPr sz="2400" spc="-5" dirty="0">
                <a:latin typeface="Arial"/>
                <a:cs typeface="Arial"/>
              </a:rPr>
              <a:t>both the </a:t>
            </a:r>
            <a:r>
              <a:rPr sz="2400" dirty="0">
                <a:latin typeface="Arial"/>
                <a:cs typeface="Arial"/>
              </a:rPr>
              <a:t>number and size of</a:t>
            </a:r>
            <a:r>
              <a:rPr sz="2400" spc="-105" dirty="0">
                <a:latin typeface="Arial"/>
                <a:cs typeface="Arial"/>
              </a:rPr>
              <a:t> </a:t>
            </a:r>
            <a:r>
              <a:rPr sz="2400" dirty="0">
                <a:latin typeface="Arial"/>
                <a:cs typeface="Arial"/>
              </a:rPr>
              <a:t>individuals</a:t>
            </a:r>
            <a:endParaRPr sz="2400">
              <a:latin typeface="Arial"/>
              <a:cs typeface="Arial"/>
            </a:endParaRPr>
          </a:p>
          <a:p>
            <a:pPr>
              <a:lnSpc>
                <a:spcPct val="100000"/>
              </a:lnSpc>
              <a:spcBef>
                <a:spcPts val="25"/>
              </a:spcBef>
              <a:buChar char="•"/>
            </a:pPr>
            <a:endParaRPr sz="2400">
              <a:latin typeface="Arial"/>
              <a:cs typeface="Arial"/>
            </a:endParaRPr>
          </a:p>
          <a:p>
            <a:pPr marL="354965" marR="4260850" indent="-342900">
              <a:lnSpc>
                <a:spcPct val="100800"/>
              </a:lnSpc>
              <a:buChar char="•"/>
              <a:tabLst>
                <a:tab pos="354965" algn="l"/>
                <a:tab pos="355600" algn="l"/>
              </a:tabLst>
            </a:pPr>
            <a:r>
              <a:rPr sz="2400" dirty="0">
                <a:latin typeface="Arial"/>
                <a:cs typeface="Arial"/>
              </a:rPr>
              <a:t>Dominant species are  </a:t>
            </a:r>
            <a:r>
              <a:rPr sz="2400" spc="-5" dirty="0">
                <a:latin typeface="Arial"/>
                <a:cs typeface="Arial"/>
              </a:rPr>
              <a:t>typically the </a:t>
            </a:r>
            <a:r>
              <a:rPr sz="2400" dirty="0">
                <a:latin typeface="Arial"/>
                <a:cs typeface="Arial"/>
              </a:rPr>
              <a:t>dominant  </a:t>
            </a:r>
            <a:r>
              <a:rPr sz="2400" spc="-5" dirty="0">
                <a:latin typeface="Arial"/>
                <a:cs typeface="Arial"/>
              </a:rPr>
              <a:t>competitors </a:t>
            </a:r>
            <a:r>
              <a:rPr sz="2400" dirty="0">
                <a:latin typeface="Arial"/>
                <a:cs typeface="Arial"/>
              </a:rPr>
              <a:t>under </a:t>
            </a:r>
            <a:r>
              <a:rPr sz="2400" spc="-5" dirty="0">
                <a:latin typeface="Arial"/>
                <a:cs typeface="Arial"/>
              </a:rPr>
              <a:t>the  </a:t>
            </a:r>
            <a:r>
              <a:rPr sz="2400" dirty="0">
                <a:latin typeface="Arial"/>
                <a:cs typeface="Arial"/>
              </a:rPr>
              <a:t>prevailing </a:t>
            </a:r>
            <a:r>
              <a:rPr sz="2400" spc="-5" dirty="0">
                <a:latin typeface="Arial"/>
                <a:cs typeface="Arial"/>
              </a:rPr>
              <a:t>environmental  conditions</a:t>
            </a:r>
            <a:endParaRPr sz="2400">
              <a:latin typeface="Arial"/>
              <a:cs typeface="Arial"/>
            </a:endParaRPr>
          </a:p>
          <a:p>
            <a:pPr>
              <a:lnSpc>
                <a:spcPct val="100000"/>
              </a:lnSpc>
              <a:spcBef>
                <a:spcPts val="15"/>
              </a:spcBef>
            </a:pPr>
            <a:endParaRPr sz="3050">
              <a:latin typeface="Arial"/>
              <a:cs typeface="Arial"/>
            </a:endParaRPr>
          </a:p>
          <a:p>
            <a:pPr marL="354965" marR="4392295" algn="just">
              <a:lnSpc>
                <a:spcPct val="129000"/>
              </a:lnSpc>
            </a:pPr>
            <a:r>
              <a:rPr sz="2000" spc="-15" dirty="0">
                <a:latin typeface="Arial"/>
                <a:cs typeface="Arial"/>
              </a:rPr>
              <a:t>(N.B. </a:t>
            </a:r>
            <a:r>
              <a:rPr sz="2000" spc="-10" dirty="0">
                <a:latin typeface="Arial"/>
                <a:cs typeface="Arial"/>
              </a:rPr>
              <a:t>Other factors </a:t>
            </a:r>
            <a:r>
              <a:rPr sz="2000" spc="-5" dirty="0">
                <a:latin typeface="Arial"/>
                <a:cs typeface="Arial"/>
              </a:rPr>
              <a:t>may</a:t>
            </a:r>
            <a:r>
              <a:rPr sz="2000" spc="-114" dirty="0">
                <a:latin typeface="Arial"/>
                <a:cs typeface="Arial"/>
              </a:rPr>
              <a:t> </a:t>
            </a:r>
            <a:r>
              <a:rPr sz="2000" dirty="0">
                <a:latin typeface="Arial"/>
                <a:cs typeface="Arial"/>
              </a:rPr>
              <a:t>also  </a:t>
            </a:r>
            <a:r>
              <a:rPr sz="2000" spc="-5" dirty="0">
                <a:latin typeface="Arial"/>
                <a:cs typeface="Arial"/>
              </a:rPr>
              <a:t>determine </a:t>
            </a:r>
            <a:r>
              <a:rPr sz="2000" dirty="0">
                <a:latin typeface="Arial"/>
                <a:cs typeface="Arial"/>
              </a:rPr>
              <a:t>dominance </a:t>
            </a:r>
            <a:r>
              <a:rPr sz="2000" spc="-5" dirty="0">
                <a:latin typeface="Arial"/>
                <a:cs typeface="Arial"/>
              </a:rPr>
              <a:t>within  communities)</a:t>
            </a:r>
            <a:endParaRPr sz="2000">
              <a:latin typeface="Arial"/>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43863" y="1007364"/>
            <a:ext cx="6870065" cy="513080"/>
          </a:xfrm>
          <a:prstGeom prst="rect">
            <a:avLst/>
          </a:prstGeom>
        </p:spPr>
        <p:txBody>
          <a:bodyPr vert="horz" wrap="square" lIns="0" tIns="12700" rIns="0" bIns="0" rtlCol="0">
            <a:spAutoFit/>
          </a:bodyPr>
          <a:lstStyle/>
          <a:p>
            <a:pPr marL="355600" indent="-343535">
              <a:lnSpc>
                <a:spcPct val="100000"/>
              </a:lnSpc>
              <a:spcBef>
                <a:spcPts val="100"/>
              </a:spcBef>
              <a:buFont typeface="Arial"/>
              <a:buChar char="•"/>
              <a:tabLst>
                <a:tab pos="355600" algn="l"/>
                <a:tab pos="356235" algn="l"/>
              </a:tabLst>
            </a:pPr>
            <a:r>
              <a:rPr sz="3200" b="1" spc="-25" dirty="0">
                <a:latin typeface="Arial"/>
                <a:cs typeface="Arial"/>
              </a:rPr>
              <a:t>Why </a:t>
            </a:r>
            <a:r>
              <a:rPr sz="3200" b="1" dirty="0">
                <a:latin typeface="Arial"/>
                <a:cs typeface="Arial"/>
              </a:rPr>
              <a:t>are </a:t>
            </a:r>
            <a:r>
              <a:rPr sz="3200" b="1" spc="-10" dirty="0">
                <a:latin typeface="Arial"/>
                <a:cs typeface="Arial"/>
              </a:rPr>
              <a:t>some species</a:t>
            </a:r>
            <a:r>
              <a:rPr sz="3200" b="1" spc="-80" dirty="0">
                <a:latin typeface="Arial"/>
                <a:cs typeface="Arial"/>
              </a:rPr>
              <a:t> </a:t>
            </a:r>
            <a:r>
              <a:rPr sz="3200" b="1" spc="-25" dirty="0">
                <a:latin typeface="Arial"/>
                <a:cs typeface="Arial"/>
              </a:rPr>
              <a:t>dominant?</a:t>
            </a:r>
            <a:endParaRPr sz="3200">
              <a:latin typeface="Arial"/>
              <a:cs typeface="Arial"/>
            </a:endParaRPr>
          </a:p>
        </p:txBody>
      </p:sp>
      <p:sp>
        <p:nvSpPr>
          <p:cNvPr id="3" name="object 3"/>
          <p:cNvSpPr txBox="1"/>
          <p:nvPr/>
        </p:nvSpPr>
        <p:spPr>
          <a:xfrm>
            <a:off x="793113" y="1870964"/>
            <a:ext cx="3505835" cy="299720"/>
          </a:xfrm>
          <a:prstGeom prst="rect">
            <a:avLst/>
          </a:prstGeom>
        </p:spPr>
        <p:txBody>
          <a:bodyPr vert="horz" wrap="square" lIns="0" tIns="12700" rIns="0" bIns="0" rtlCol="0">
            <a:spAutoFit/>
          </a:bodyPr>
          <a:lstStyle/>
          <a:p>
            <a:pPr marL="12700">
              <a:lnSpc>
                <a:spcPct val="100000"/>
              </a:lnSpc>
              <a:spcBef>
                <a:spcPts val="100"/>
              </a:spcBef>
            </a:pPr>
            <a:r>
              <a:rPr sz="1800" spc="-15" dirty="0">
                <a:latin typeface="Arial"/>
                <a:cs typeface="Arial"/>
              </a:rPr>
              <a:t>Zebra </a:t>
            </a:r>
            <a:r>
              <a:rPr sz="1800" spc="-5" dirty="0">
                <a:latin typeface="Arial"/>
                <a:cs typeface="Arial"/>
              </a:rPr>
              <a:t>mussel: an invasive</a:t>
            </a:r>
            <a:r>
              <a:rPr sz="1800" spc="-50" dirty="0">
                <a:latin typeface="Arial"/>
                <a:cs typeface="Arial"/>
              </a:rPr>
              <a:t> </a:t>
            </a:r>
            <a:r>
              <a:rPr sz="1800" spc="-5" dirty="0">
                <a:latin typeface="Arial"/>
                <a:cs typeface="Arial"/>
              </a:rPr>
              <a:t>species</a:t>
            </a:r>
            <a:endParaRPr sz="1800">
              <a:latin typeface="Arial"/>
              <a:cs typeface="Arial"/>
            </a:endParaRPr>
          </a:p>
        </p:txBody>
      </p:sp>
      <p:sp>
        <p:nvSpPr>
          <p:cNvPr id="4" name="object 4"/>
          <p:cNvSpPr txBox="1">
            <a:spLocks noGrp="1"/>
          </p:cNvSpPr>
          <p:nvPr>
            <p:ph type="title"/>
          </p:nvPr>
        </p:nvSpPr>
        <p:spPr>
          <a:xfrm>
            <a:off x="444500" y="83819"/>
            <a:ext cx="3421379"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16.3</a:t>
            </a:r>
            <a:r>
              <a:rPr sz="3200" spc="-95" dirty="0">
                <a:solidFill>
                  <a:srgbClr val="008B5D"/>
                </a:solidFill>
              </a:rPr>
              <a:t> </a:t>
            </a:r>
            <a:r>
              <a:rPr sz="3200" spc="-10" dirty="0">
                <a:solidFill>
                  <a:srgbClr val="008B5D"/>
                </a:solidFill>
              </a:rPr>
              <a:t>DOMINANCE</a:t>
            </a:r>
            <a:endParaRPr sz="3200"/>
          </a:p>
        </p:txBody>
      </p:sp>
      <p:sp>
        <p:nvSpPr>
          <p:cNvPr id="5" name="object 5"/>
          <p:cNvSpPr/>
          <p:nvPr/>
        </p:nvSpPr>
        <p:spPr>
          <a:xfrm>
            <a:off x="180975" y="682626"/>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6" name="object 6"/>
          <p:cNvSpPr/>
          <p:nvPr/>
        </p:nvSpPr>
        <p:spPr>
          <a:xfrm>
            <a:off x="627062" y="3889375"/>
            <a:ext cx="3355973" cy="2519361"/>
          </a:xfrm>
          <a:prstGeom prst="rect">
            <a:avLst/>
          </a:prstGeom>
          <a:blipFill>
            <a:blip r:embed="rId3" cstate="print"/>
            <a:stretch>
              <a:fillRect/>
            </a:stretch>
          </a:blipFill>
        </p:spPr>
        <p:txBody>
          <a:bodyPr wrap="square" lIns="0" tIns="0" rIns="0" bIns="0" rtlCol="0"/>
          <a:lstStyle/>
          <a:p>
            <a:endParaRPr/>
          </a:p>
        </p:txBody>
      </p:sp>
      <p:sp>
        <p:nvSpPr>
          <p:cNvPr id="7" name="object 7"/>
          <p:cNvSpPr txBox="1"/>
          <p:nvPr/>
        </p:nvSpPr>
        <p:spPr>
          <a:xfrm>
            <a:off x="4104640" y="6074155"/>
            <a:ext cx="277939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Kudzu: an invasive</a:t>
            </a:r>
            <a:r>
              <a:rPr sz="1800" spc="-60" dirty="0">
                <a:latin typeface="Arial"/>
                <a:cs typeface="Arial"/>
              </a:rPr>
              <a:t> </a:t>
            </a:r>
            <a:r>
              <a:rPr sz="1800" spc="-5" dirty="0">
                <a:latin typeface="Arial"/>
                <a:cs typeface="Arial"/>
              </a:rPr>
              <a:t>species</a:t>
            </a:r>
            <a:endParaRPr sz="1800">
              <a:latin typeface="Arial"/>
              <a:cs typeface="Arial"/>
            </a:endParaRPr>
          </a:p>
        </p:txBody>
      </p:sp>
      <p:sp>
        <p:nvSpPr>
          <p:cNvPr id="8" name="object 8"/>
          <p:cNvSpPr/>
          <p:nvPr/>
        </p:nvSpPr>
        <p:spPr>
          <a:xfrm>
            <a:off x="4449761" y="1722437"/>
            <a:ext cx="3792536" cy="2373311"/>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43863" y="890523"/>
            <a:ext cx="7802245" cy="3180080"/>
          </a:xfrm>
          <a:prstGeom prst="rect">
            <a:avLst/>
          </a:prstGeom>
        </p:spPr>
        <p:txBody>
          <a:bodyPr vert="horz" wrap="square" lIns="0" tIns="7620" rIns="0" bIns="0" rtlCol="0">
            <a:spAutoFit/>
          </a:bodyPr>
          <a:lstStyle/>
          <a:p>
            <a:pPr marL="355600" marR="5080" indent="-342900">
              <a:lnSpc>
                <a:spcPct val="101099"/>
              </a:lnSpc>
              <a:spcBef>
                <a:spcPts val="60"/>
              </a:spcBef>
              <a:buFont typeface="Arial"/>
              <a:buChar char="•"/>
              <a:tabLst>
                <a:tab pos="354330" algn="l"/>
                <a:tab pos="354965" algn="l"/>
              </a:tabLst>
            </a:pPr>
            <a:r>
              <a:rPr sz="2800" b="1" spc="-10" dirty="0">
                <a:latin typeface="Arial"/>
                <a:cs typeface="Arial"/>
              </a:rPr>
              <a:t>Diversity indices </a:t>
            </a:r>
            <a:r>
              <a:rPr sz="2800" dirty="0">
                <a:latin typeface="Arial"/>
                <a:cs typeface="Arial"/>
              </a:rPr>
              <a:t>provide a way </a:t>
            </a:r>
            <a:r>
              <a:rPr sz="2800" spc="-10" dirty="0">
                <a:latin typeface="Arial"/>
                <a:cs typeface="Arial"/>
              </a:rPr>
              <a:t>to </a:t>
            </a:r>
            <a:r>
              <a:rPr sz="2800" spc="-5" dirty="0">
                <a:latin typeface="Arial"/>
                <a:cs typeface="Arial"/>
              </a:rPr>
              <a:t>quantify the  </a:t>
            </a:r>
            <a:r>
              <a:rPr sz="2800" dirty="0">
                <a:latin typeface="Arial"/>
                <a:cs typeface="Arial"/>
              </a:rPr>
              <a:t>relationship between species richness and  relative</a:t>
            </a:r>
            <a:r>
              <a:rPr sz="2800" spc="-10" dirty="0">
                <a:latin typeface="Arial"/>
                <a:cs typeface="Arial"/>
              </a:rPr>
              <a:t> </a:t>
            </a:r>
            <a:r>
              <a:rPr sz="2800" dirty="0">
                <a:latin typeface="Arial"/>
                <a:cs typeface="Arial"/>
              </a:rPr>
              <a:t>abundance</a:t>
            </a:r>
            <a:endParaRPr sz="2800">
              <a:latin typeface="Arial"/>
              <a:cs typeface="Arial"/>
            </a:endParaRPr>
          </a:p>
          <a:p>
            <a:pPr>
              <a:lnSpc>
                <a:spcPct val="100000"/>
              </a:lnSpc>
              <a:spcBef>
                <a:spcPts val="40"/>
              </a:spcBef>
              <a:buFont typeface="Arial"/>
              <a:buChar char="•"/>
            </a:pPr>
            <a:endParaRPr sz="2950">
              <a:latin typeface="Arial"/>
              <a:cs typeface="Arial"/>
            </a:endParaRPr>
          </a:p>
          <a:p>
            <a:pPr marL="927100" lvl="1" indent="-457200">
              <a:lnSpc>
                <a:spcPct val="100000"/>
              </a:lnSpc>
              <a:buChar char="•"/>
              <a:tabLst>
                <a:tab pos="926465" algn="l"/>
                <a:tab pos="927100" algn="l"/>
              </a:tabLst>
            </a:pPr>
            <a:r>
              <a:rPr sz="2800" dirty="0">
                <a:latin typeface="Arial"/>
                <a:cs typeface="Arial"/>
              </a:rPr>
              <a:t>Example of diversity</a:t>
            </a:r>
            <a:r>
              <a:rPr sz="2800" spc="-25" dirty="0">
                <a:latin typeface="Arial"/>
                <a:cs typeface="Arial"/>
              </a:rPr>
              <a:t> </a:t>
            </a:r>
            <a:r>
              <a:rPr sz="2800" dirty="0">
                <a:latin typeface="Arial"/>
                <a:cs typeface="Arial"/>
              </a:rPr>
              <a:t>indices:</a:t>
            </a:r>
            <a:endParaRPr sz="2800">
              <a:latin typeface="Arial"/>
              <a:cs typeface="Arial"/>
            </a:endParaRPr>
          </a:p>
          <a:p>
            <a:pPr marL="1024890">
              <a:lnSpc>
                <a:spcPct val="100000"/>
              </a:lnSpc>
              <a:spcBef>
                <a:spcPts val="555"/>
              </a:spcBef>
            </a:pPr>
            <a:r>
              <a:rPr sz="2800" spc="-25" dirty="0">
                <a:latin typeface="Arial"/>
                <a:cs typeface="Arial"/>
              </a:rPr>
              <a:t>-</a:t>
            </a:r>
            <a:r>
              <a:rPr sz="2800" b="1" spc="-25" dirty="0">
                <a:latin typeface="Arial"/>
                <a:cs typeface="Arial"/>
              </a:rPr>
              <a:t>Simpson’s </a:t>
            </a:r>
            <a:r>
              <a:rPr sz="2800" b="1" spc="-5" dirty="0">
                <a:latin typeface="Arial"/>
                <a:cs typeface="Arial"/>
              </a:rPr>
              <a:t>diversity</a:t>
            </a:r>
            <a:r>
              <a:rPr sz="2800" b="1" spc="5" dirty="0">
                <a:latin typeface="Arial"/>
                <a:cs typeface="Arial"/>
              </a:rPr>
              <a:t> </a:t>
            </a:r>
            <a:r>
              <a:rPr sz="2800" b="1" spc="-15" dirty="0">
                <a:latin typeface="Arial"/>
                <a:cs typeface="Arial"/>
              </a:rPr>
              <a:t>index</a:t>
            </a:r>
            <a:endParaRPr sz="2800">
              <a:latin typeface="Arial"/>
              <a:cs typeface="Arial"/>
            </a:endParaRPr>
          </a:p>
          <a:p>
            <a:pPr marL="1024890">
              <a:lnSpc>
                <a:spcPct val="100000"/>
              </a:lnSpc>
              <a:spcBef>
                <a:spcPts val="620"/>
              </a:spcBef>
            </a:pPr>
            <a:r>
              <a:rPr sz="2800" spc="-15" dirty="0">
                <a:latin typeface="Arial"/>
                <a:cs typeface="Arial"/>
              </a:rPr>
              <a:t>-Shannon-Wiener </a:t>
            </a:r>
            <a:r>
              <a:rPr sz="2800" dirty="0">
                <a:latin typeface="Arial"/>
                <a:cs typeface="Arial"/>
              </a:rPr>
              <a:t>diversity</a:t>
            </a:r>
            <a:r>
              <a:rPr sz="2800" spc="5" dirty="0">
                <a:latin typeface="Arial"/>
                <a:cs typeface="Arial"/>
              </a:rPr>
              <a:t> </a:t>
            </a:r>
            <a:r>
              <a:rPr sz="2800" dirty="0">
                <a:latin typeface="Arial"/>
                <a:cs typeface="Arial"/>
              </a:rPr>
              <a:t>index</a:t>
            </a:r>
            <a:endParaRPr sz="2800">
              <a:latin typeface="Arial"/>
              <a:cs typeface="Arial"/>
            </a:endParaRPr>
          </a:p>
        </p:txBody>
      </p:sp>
      <p:sp>
        <p:nvSpPr>
          <p:cNvPr id="3" name="object 3"/>
          <p:cNvSpPr txBox="1">
            <a:spLocks noGrp="1"/>
          </p:cNvSpPr>
          <p:nvPr>
            <p:ph type="title"/>
          </p:nvPr>
        </p:nvSpPr>
        <p:spPr>
          <a:xfrm>
            <a:off x="444500" y="83819"/>
            <a:ext cx="4924425"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16.1 SPECIES</a:t>
            </a:r>
            <a:r>
              <a:rPr sz="3200" spc="-90" dirty="0">
                <a:solidFill>
                  <a:srgbClr val="008B5D"/>
                </a:solidFill>
              </a:rPr>
              <a:t> </a:t>
            </a:r>
            <a:r>
              <a:rPr sz="3200" spc="-15" dirty="0">
                <a:solidFill>
                  <a:srgbClr val="008B5D"/>
                </a:solidFill>
              </a:rPr>
              <a:t>DIVERSITY</a:t>
            </a:r>
            <a:endParaRPr sz="3200"/>
          </a:p>
        </p:txBody>
      </p:sp>
      <p:sp>
        <p:nvSpPr>
          <p:cNvPr id="4" name="object 4"/>
          <p:cNvSpPr/>
          <p:nvPr/>
        </p:nvSpPr>
        <p:spPr>
          <a:xfrm>
            <a:off x="180975" y="6858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2384741" y="1009396"/>
            <a:ext cx="4385310" cy="452120"/>
          </a:xfrm>
          <a:prstGeom prst="rect">
            <a:avLst/>
          </a:prstGeom>
        </p:spPr>
        <p:txBody>
          <a:bodyPr vert="horz" wrap="square" lIns="0" tIns="12700" rIns="0" bIns="0" rtlCol="0">
            <a:spAutoFit/>
          </a:bodyPr>
          <a:lstStyle/>
          <a:p>
            <a:pPr marL="12700">
              <a:lnSpc>
                <a:spcPct val="100000"/>
              </a:lnSpc>
              <a:spcBef>
                <a:spcPts val="100"/>
              </a:spcBef>
            </a:pPr>
            <a:r>
              <a:rPr sz="2800" b="1" spc="-20" dirty="0">
                <a:latin typeface="Arial"/>
                <a:cs typeface="Arial"/>
              </a:rPr>
              <a:t>Simpson’s </a:t>
            </a:r>
            <a:r>
              <a:rPr sz="2800" b="1" spc="-5" dirty="0">
                <a:latin typeface="Arial"/>
                <a:cs typeface="Arial"/>
              </a:rPr>
              <a:t>diversity</a:t>
            </a:r>
            <a:r>
              <a:rPr sz="2800" b="1" spc="-35" dirty="0">
                <a:latin typeface="Arial"/>
                <a:cs typeface="Arial"/>
              </a:rPr>
              <a:t> </a:t>
            </a:r>
            <a:r>
              <a:rPr sz="2800" b="1" spc="-15" dirty="0">
                <a:latin typeface="Arial"/>
                <a:cs typeface="Arial"/>
              </a:rPr>
              <a:t>index</a:t>
            </a:r>
            <a:endParaRPr sz="2800">
              <a:latin typeface="Arial"/>
              <a:cs typeface="Arial"/>
            </a:endParaRPr>
          </a:p>
        </p:txBody>
      </p:sp>
      <p:sp>
        <p:nvSpPr>
          <p:cNvPr id="3" name="object 3"/>
          <p:cNvSpPr txBox="1"/>
          <p:nvPr/>
        </p:nvSpPr>
        <p:spPr>
          <a:xfrm>
            <a:off x="5169533" y="2077720"/>
            <a:ext cx="79375" cy="314960"/>
          </a:xfrm>
          <a:prstGeom prst="rect">
            <a:avLst/>
          </a:prstGeom>
        </p:spPr>
        <p:txBody>
          <a:bodyPr vert="horz" wrap="square" lIns="0" tIns="12700" rIns="0" bIns="0" rtlCol="0">
            <a:spAutoFit/>
          </a:bodyPr>
          <a:lstStyle/>
          <a:p>
            <a:pPr marL="12700">
              <a:lnSpc>
                <a:spcPct val="100000"/>
              </a:lnSpc>
              <a:spcBef>
                <a:spcPts val="100"/>
              </a:spcBef>
            </a:pPr>
            <a:r>
              <a:rPr sz="1900" i="1" dirty="0">
                <a:latin typeface="Arial"/>
                <a:cs typeface="Arial"/>
              </a:rPr>
              <a:t>i</a:t>
            </a:r>
            <a:endParaRPr sz="1900">
              <a:latin typeface="Arial"/>
              <a:cs typeface="Arial"/>
            </a:endParaRPr>
          </a:p>
        </p:txBody>
      </p:sp>
      <p:sp>
        <p:nvSpPr>
          <p:cNvPr id="4" name="object 4"/>
          <p:cNvSpPr txBox="1"/>
          <p:nvPr/>
        </p:nvSpPr>
        <p:spPr>
          <a:xfrm>
            <a:off x="3749038" y="1899411"/>
            <a:ext cx="1657985" cy="452120"/>
          </a:xfrm>
          <a:prstGeom prst="rect">
            <a:avLst/>
          </a:prstGeom>
        </p:spPr>
        <p:txBody>
          <a:bodyPr vert="horz" wrap="square" lIns="0" tIns="12700" rIns="0" bIns="0" rtlCol="0">
            <a:spAutoFit/>
          </a:bodyPr>
          <a:lstStyle/>
          <a:p>
            <a:pPr marL="38100">
              <a:lnSpc>
                <a:spcPct val="100000"/>
              </a:lnSpc>
              <a:spcBef>
                <a:spcPts val="100"/>
              </a:spcBef>
            </a:pPr>
            <a:r>
              <a:rPr sz="2800" b="1" i="1" dirty="0">
                <a:latin typeface="Arial"/>
                <a:cs typeface="Arial"/>
              </a:rPr>
              <a:t>D </a:t>
            </a:r>
            <a:r>
              <a:rPr sz="2800" dirty="0">
                <a:latin typeface="Arial"/>
                <a:cs typeface="Arial"/>
              </a:rPr>
              <a:t>= </a:t>
            </a:r>
            <a:r>
              <a:rPr sz="2800" spc="-10" dirty="0">
                <a:latin typeface="Arial"/>
                <a:cs typeface="Arial"/>
              </a:rPr>
              <a:t>1/</a:t>
            </a:r>
            <a:r>
              <a:rPr sz="2800" spc="-10" dirty="0">
                <a:latin typeface="Symbol"/>
                <a:cs typeface="Symbol"/>
              </a:rPr>
              <a:t></a:t>
            </a:r>
            <a:r>
              <a:rPr sz="2800" i="1" spc="-10" dirty="0">
                <a:latin typeface="Arial"/>
                <a:cs typeface="Arial"/>
              </a:rPr>
              <a:t>P</a:t>
            </a:r>
            <a:r>
              <a:rPr sz="2800" i="1" spc="-515" dirty="0">
                <a:latin typeface="Arial"/>
                <a:cs typeface="Arial"/>
              </a:rPr>
              <a:t> </a:t>
            </a:r>
            <a:r>
              <a:rPr sz="2850" baseline="20467" dirty="0">
                <a:latin typeface="Arial"/>
                <a:cs typeface="Arial"/>
              </a:rPr>
              <a:t>2</a:t>
            </a:r>
            <a:endParaRPr sz="2850" baseline="20467">
              <a:latin typeface="Arial"/>
              <a:cs typeface="Arial"/>
            </a:endParaRPr>
          </a:p>
        </p:txBody>
      </p:sp>
      <p:sp>
        <p:nvSpPr>
          <p:cNvPr id="5" name="object 5"/>
          <p:cNvSpPr txBox="1">
            <a:spLocks noGrp="1"/>
          </p:cNvSpPr>
          <p:nvPr>
            <p:ph type="title"/>
          </p:nvPr>
        </p:nvSpPr>
        <p:spPr>
          <a:xfrm>
            <a:off x="444500" y="83819"/>
            <a:ext cx="4924425"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16.1 SPECIES</a:t>
            </a:r>
            <a:r>
              <a:rPr sz="3200" spc="-90" dirty="0">
                <a:solidFill>
                  <a:srgbClr val="008B5D"/>
                </a:solidFill>
              </a:rPr>
              <a:t> </a:t>
            </a:r>
            <a:r>
              <a:rPr sz="3200" spc="-15" dirty="0">
                <a:solidFill>
                  <a:srgbClr val="008B5D"/>
                </a:solidFill>
              </a:rPr>
              <a:t>DIVERSITY</a:t>
            </a:r>
            <a:endParaRPr sz="3200"/>
          </a:p>
        </p:txBody>
      </p:sp>
      <p:sp>
        <p:nvSpPr>
          <p:cNvPr id="6" name="object 6"/>
          <p:cNvSpPr/>
          <p:nvPr/>
        </p:nvSpPr>
        <p:spPr>
          <a:xfrm>
            <a:off x="180975" y="6858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7" name="object 7"/>
          <p:cNvSpPr txBox="1">
            <a:spLocks noGrp="1"/>
          </p:cNvSpPr>
          <p:nvPr>
            <p:ph type="body" idx="1"/>
          </p:nvPr>
        </p:nvSpPr>
        <p:spPr>
          <a:prstGeom prst="rect">
            <a:avLst/>
          </a:prstGeom>
        </p:spPr>
        <p:txBody>
          <a:bodyPr vert="horz" wrap="square" lIns="0" tIns="64135" rIns="0" bIns="0" rtlCol="0">
            <a:spAutoFit/>
          </a:bodyPr>
          <a:lstStyle/>
          <a:p>
            <a:pPr marL="591185">
              <a:lnSpc>
                <a:spcPct val="100000"/>
              </a:lnSpc>
              <a:spcBef>
                <a:spcPts val="505"/>
              </a:spcBef>
              <a:tabLst>
                <a:tab pos="934085" algn="l"/>
              </a:tabLst>
            </a:pPr>
            <a:r>
              <a:rPr dirty="0">
                <a:latin typeface="Symbol"/>
                <a:cs typeface="Symbol"/>
              </a:rPr>
              <a:t></a:t>
            </a:r>
            <a:r>
              <a:rPr dirty="0">
                <a:latin typeface="Times New Roman"/>
                <a:cs typeface="Times New Roman"/>
              </a:rPr>
              <a:t>	</a:t>
            </a:r>
            <a:r>
              <a:rPr dirty="0"/>
              <a:t>= </a:t>
            </a:r>
            <a:r>
              <a:rPr spc="-5" dirty="0"/>
              <a:t>summation </a:t>
            </a:r>
            <a:r>
              <a:rPr spc="-10" dirty="0"/>
              <a:t>for </a:t>
            </a:r>
            <a:r>
              <a:rPr dirty="0"/>
              <a:t>all</a:t>
            </a:r>
            <a:r>
              <a:rPr spc="-60" dirty="0"/>
              <a:t> </a:t>
            </a:r>
            <a:r>
              <a:rPr dirty="0"/>
              <a:t>species</a:t>
            </a:r>
          </a:p>
          <a:p>
            <a:pPr marL="591185">
              <a:lnSpc>
                <a:spcPct val="100000"/>
              </a:lnSpc>
              <a:spcBef>
                <a:spcPts val="409"/>
              </a:spcBef>
            </a:pPr>
            <a:r>
              <a:rPr i="1" spc="-10" dirty="0">
                <a:latin typeface="Arial"/>
                <a:cs typeface="Arial"/>
              </a:rPr>
              <a:t>P</a:t>
            </a:r>
            <a:r>
              <a:rPr sz="1950" i="1" spc="-15" baseline="-12820" dirty="0">
                <a:latin typeface="Arial"/>
                <a:cs typeface="Arial"/>
              </a:rPr>
              <a:t>i </a:t>
            </a:r>
            <a:r>
              <a:rPr sz="2000" dirty="0"/>
              <a:t>= </a:t>
            </a:r>
            <a:r>
              <a:rPr sz="2000" spc="-5" dirty="0"/>
              <a:t>relative </a:t>
            </a:r>
            <a:r>
              <a:rPr sz="2000" dirty="0"/>
              <a:t>abundance of each species </a:t>
            </a:r>
            <a:r>
              <a:rPr sz="2000" i="1" spc="-5" dirty="0">
                <a:latin typeface="Arial"/>
                <a:cs typeface="Arial"/>
              </a:rPr>
              <a:t>expressed </a:t>
            </a:r>
            <a:r>
              <a:rPr sz="2000" i="1" dirty="0">
                <a:latin typeface="Arial"/>
                <a:cs typeface="Arial"/>
              </a:rPr>
              <a:t>as a</a:t>
            </a:r>
            <a:r>
              <a:rPr sz="2000" i="1" spc="-275" dirty="0">
                <a:latin typeface="Arial"/>
                <a:cs typeface="Arial"/>
              </a:rPr>
              <a:t> </a:t>
            </a:r>
            <a:r>
              <a:rPr sz="2000" i="1" spc="-5" dirty="0">
                <a:latin typeface="Arial"/>
                <a:cs typeface="Arial"/>
              </a:rPr>
              <a:t>proportion</a:t>
            </a:r>
            <a:endParaRPr sz="2000">
              <a:latin typeface="Arial"/>
              <a:cs typeface="Arial"/>
            </a:endParaRPr>
          </a:p>
          <a:p>
            <a:pPr marL="1391285" indent="-342900">
              <a:lnSpc>
                <a:spcPct val="100000"/>
              </a:lnSpc>
              <a:spcBef>
                <a:spcPts val="505"/>
              </a:spcBef>
              <a:buChar char="•"/>
              <a:tabLst>
                <a:tab pos="1390650" algn="l"/>
                <a:tab pos="1391285" algn="l"/>
              </a:tabLst>
            </a:pPr>
            <a:r>
              <a:rPr spc="-10" dirty="0"/>
              <a:t>P</a:t>
            </a:r>
            <a:r>
              <a:rPr sz="1950" spc="-15" baseline="-12820" dirty="0"/>
              <a:t>i </a:t>
            </a:r>
            <a:r>
              <a:rPr sz="2000" dirty="0"/>
              <a:t>= n</a:t>
            </a:r>
            <a:r>
              <a:rPr sz="1950" baseline="-12820" dirty="0"/>
              <a:t>i </a:t>
            </a:r>
            <a:r>
              <a:rPr sz="2000" dirty="0"/>
              <a:t>/</a:t>
            </a:r>
            <a:r>
              <a:rPr sz="2000" spc="-340" dirty="0"/>
              <a:t> </a:t>
            </a:r>
            <a:r>
              <a:rPr sz="2000" dirty="0"/>
              <a:t>N</a:t>
            </a:r>
            <a:endParaRPr sz="2000"/>
          </a:p>
          <a:p>
            <a:pPr marL="514984">
              <a:lnSpc>
                <a:spcPct val="100000"/>
              </a:lnSpc>
              <a:spcBef>
                <a:spcPts val="35"/>
              </a:spcBef>
            </a:pPr>
            <a:endParaRPr sz="3100"/>
          </a:p>
          <a:p>
            <a:pPr marL="591185">
              <a:lnSpc>
                <a:spcPct val="100000"/>
              </a:lnSpc>
            </a:pPr>
            <a:r>
              <a:rPr i="1" dirty="0">
                <a:latin typeface="Arial"/>
                <a:cs typeface="Arial"/>
              </a:rPr>
              <a:t>n</a:t>
            </a:r>
            <a:r>
              <a:rPr sz="1950" i="1" baseline="-12820" dirty="0">
                <a:latin typeface="Arial"/>
                <a:cs typeface="Arial"/>
              </a:rPr>
              <a:t>i </a:t>
            </a:r>
            <a:r>
              <a:rPr sz="2000" i="1" dirty="0">
                <a:latin typeface="Arial"/>
                <a:cs typeface="Arial"/>
              </a:rPr>
              <a:t>= </a:t>
            </a:r>
            <a:r>
              <a:rPr sz="2000" spc="-5" dirty="0"/>
              <a:t>number </a:t>
            </a:r>
            <a:r>
              <a:rPr sz="2000" dirty="0"/>
              <a:t>of individuals of species</a:t>
            </a:r>
            <a:r>
              <a:rPr sz="2000" spc="-265" dirty="0"/>
              <a:t> </a:t>
            </a:r>
            <a:r>
              <a:rPr sz="2000" i="1" dirty="0">
                <a:latin typeface="Arial"/>
                <a:cs typeface="Arial"/>
              </a:rPr>
              <a:t>i</a:t>
            </a:r>
            <a:endParaRPr sz="2000">
              <a:latin typeface="Arial"/>
              <a:cs typeface="Arial"/>
            </a:endParaRPr>
          </a:p>
          <a:p>
            <a:pPr marL="591185">
              <a:lnSpc>
                <a:spcPct val="100000"/>
              </a:lnSpc>
              <a:spcBef>
                <a:spcPts val="600"/>
              </a:spcBef>
            </a:pPr>
            <a:r>
              <a:rPr i="1" dirty="0">
                <a:latin typeface="Arial"/>
                <a:cs typeface="Arial"/>
              </a:rPr>
              <a:t>N </a:t>
            </a:r>
            <a:r>
              <a:rPr dirty="0"/>
              <a:t>= </a:t>
            </a:r>
            <a:r>
              <a:rPr spc="-10" dirty="0"/>
              <a:t>total </a:t>
            </a:r>
            <a:r>
              <a:rPr spc="-5" dirty="0"/>
              <a:t>number </a:t>
            </a:r>
            <a:r>
              <a:rPr dirty="0"/>
              <a:t>of individuals of all</a:t>
            </a:r>
            <a:r>
              <a:rPr spc="-145" dirty="0"/>
              <a:t> </a:t>
            </a:r>
            <a:r>
              <a:rPr dirty="0"/>
              <a:t>species</a:t>
            </a:r>
          </a:p>
        </p:txBody>
      </p:sp>
      <p:sp>
        <p:nvSpPr>
          <p:cNvPr id="8" name="object 8"/>
          <p:cNvSpPr txBox="1"/>
          <p:nvPr/>
        </p:nvSpPr>
        <p:spPr>
          <a:xfrm>
            <a:off x="2301239" y="5850635"/>
            <a:ext cx="5315585" cy="330200"/>
          </a:xfrm>
          <a:prstGeom prst="rect">
            <a:avLst/>
          </a:prstGeom>
        </p:spPr>
        <p:txBody>
          <a:bodyPr vert="horz" wrap="square" lIns="0" tIns="12700" rIns="0" bIns="0" rtlCol="0">
            <a:spAutoFit/>
          </a:bodyPr>
          <a:lstStyle/>
          <a:p>
            <a:pPr marL="38100">
              <a:lnSpc>
                <a:spcPct val="100000"/>
              </a:lnSpc>
              <a:spcBef>
                <a:spcPts val="100"/>
              </a:spcBef>
            </a:pPr>
            <a:r>
              <a:rPr sz="2000" b="1" i="1" dirty="0">
                <a:latin typeface="Arial"/>
                <a:cs typeface="Arial"/>
              </a:rPr>
              <a:t>D </a:t>
            </a:r>
            <a:r>
              <a:rPr sz="2000" i="1" spc="-5" dirty="0">
                <a:latin typeface="Arial"/>
                <a:cs typeface="Arial"/>
              </a:rPr>
              <a:t>ranges </a:t>
            </a:r>
            <a:r>
              <a:rPr sz="2000" i="1" spc="-10" dirty="0">
                <a:latin typeface="Arial"/>
                <a:cs typeface="Arial"/>
              </a:rPr>
              <a:t>from </a:t>
            </a:r>
            <a:r>
              <a:rPr sz="2000" i="1" dirty="0">
                <a:latin typeface="Arial"/>
                <a:cs typeface="Arial"/>
              </a:rPr>
              <a:t>1 </a:t>
            </a:r>
            <a:r>
              <a:rPr sz="2000" i="1" spc="-10" dirty="0">
                <a:latin typeface="Arial"/>
                <a:cs typeface="Arial"/>
              </a:rPr>
              <a:t>to </a:t>
            </a:r>
            <a:r>
              <a:rPr sz="2000" i="1" dirty="0">
                <a:latin typeface="Arial"/>
                <a:cs typeface="Arial"/>
              </a:rPr>
              <a:t>S </a:t>
            </a:r>
            <a:r>
              <a:rPr sz="2000" i="1" spc="5" dirty="0">
                <a:latin typeface="Arial"/>
                <a:cs typeface="Arial"/>
              </a:rPr>
              <a:t>(D</a:t>
            </a:r>
            <a:r>
              <a:rPr sz="1950" i="1" spc="7" baseline="-12820" dirty="0">
                <a:latin typeface="Arial"/>
                <a:cs typeface="Arial"/>
              </a:rPr>
              <a:t>max </a:t>
            </a:r>
            <a:r>
              <a:rPr sz="2000" i="1" dirty="0">
                <a:latin typeface="Arial"/>
                <a:cs typeface="Arial"/>
              </a:rPr>
              <a:t>= species</a:t>
            </a:r>
            <a:r>
              <a:rPr sz="2000" i="1" spc="-290" dirty="0">
                <a:latin typeface="Arial"/>
                <a:cs typeface="Arial"/>
              </a:rPr>
              <a:t> </a:t>
            </a:r>
            <a:r>
              <a:rPr sz="2000" i="1" dirty="0">
                <a:latin typeface="Arial"/>
                <a:cs typeface="Arial"/>
              </a:rPr>
              <a:t>richness)</a:t>
            </a:r>
            <a:endParaRPr sz="2000">
              <a:latin typeface="Arial"/>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18463" y="902969"/>
            <a:ext cx="8096250" cy="4587240"/>
          </a:xfrm>
          <a:prstGeom prst="rect">
            <a:avLst/>
          </a:prstGeom>
        </p:spPr>
        <p:txBody>
          <a:bodyPr vert="horz" wrap="square" lIns="0" tIns="106680" rIns="0" bIns="0" rtlCol="0">
            <a:spAutoFit/>
          </a:bodyPr>
          <a:lstStyle/>
          <a:p>
            <a:pPr marL="380365" indent="-342265">
              <a:lnSpc>
                <a:spcPct val="100000"/>
              </a:lnSpc>
              <a:spcBef>
                <a:spcPts val="840"/>
              </a:spcBef>
              <a:buFont typeface="Arial"/>
              <a:buChar char="•"/>
              <a:tabLst>
                <a:tab pos="379730" algn="l"/>
                <a:tab pos="380365" algn="l"/>
              </a:tabLst>
            </a:pPr>
            <a:r>
              <a:rPr sz="2800" b="1" spc="-10" dirty="0">
                <a:latin typeface="Arial"/>
                <a:cs typeface="Arial"/>
              </a:rPr>
              <a:t>Species</a:t>
            </a:r>
            <a:r>
              <a:rPr sz="2800" b="1" spc="-70" dirty="0">
                <a:latin typeface="Arial"/>
                <a:cs typeface="Arial"/>
              </a:rPr>
              <a:t> </a:t>
            </a:r>
            <a:r>
              <a:rPr sz="2800" b="1" spc="-5" dirty="0">
                <a:latin typeface="Arial"/>
                <a:cs typeface="Arial"/>
              </a:rPr>
              <a:t>evenness</a:t>
            </a:r>
            <a:endParaRPr sz="2800">
              <a:latin typeface="Arial"/>
              <a:cs typeface="Arial"/>
            </a:endParaRPr>
          </a:p>
          <a:p>
            <a:pPr marL="1866264">
              <a:lnSpc>
                <a:spcPct val="100000"/>
              </a:lnSpc>
              <a:spcBef>
                <a:spcPts val="850"/>
              </a:spcBef>
            </a:pPr>
            <a:r>
              <a:rPr sz="3200" b="1" i="1" dirty="0">
                <a:latin typeface="Arial"/>
                <a:cs typeface="Arial"/>
              </a:rPr>
              <a:t>E </a:t>
            </a:r>
            <a:r>
              <a:rPr sz="3200" i="1" dirty="0">
                <a:latin typeface="Arial"/>
                <a:cs typeface="Arial"/>
              </a:rPr>
              <a:t>=</a:t>
            </a:r>
            <a:r>
              <a:rPr sz="3200" i="1" spc="-130" dirty="0">
                <a:latin typeface="Arial"/>
                <a:cs typeface="Arial"/>
              </a:rPr>
              <a:t> </a:t>
            </a:r>
            <a:r>
              <a:rPr sz="3200" i="1" spc="-5" dirty="0">
                <a:latin typeface="Arial"/>
                <a:cs typeface="Arial"/>
              </a:rPr>
              <a:t>D/D</a:t>
            </a:r>
            <a:r>
              <a:rPr sz="3150" spc="-7" baseline="-15873" dirty="0">
                <a:latin typeface="Arial"/>
                <a:cs typeface="Arial"/>
              </a:rPr>
              <a:t>max</a:t>
            </a:r>
            <a:endParaRPr sz="3150" baseline="-15873">
              <a:latin typeface="Arial"/>
              <a:cs typeface="Arial"/>
            </a:endParaRPr>
          </a:p>
          <a:p>
            <a:pPr marL="780415" lvl="1" indent="-285750">
              <a:lnSpc>
                <a:spcPct val="100000"/>
              </a:lnSpc>
              <a:spcBef>
                <a:spcPts val="2265"/>
              </a:spcBef>
              <a:buChar char="–"/>
              <a:tabLst>
                <a:tab pos="781050" algn="l"/>
              </a:tabLst>
            </a:pPr>
            <a:r>
              <a:rPr sz="2400" spc="-5" dirty="0">
                <a:latin typeface="Arial"/>
                <a:cs typeface="Arial"/>
              </a:rPr>
              <a:t>D</a:t>
            </a:r>
            <a:r>
              <a:rPr sz="2400" spc="-7" baseline="-13888" dirty="0">
                <a:latin typeface="Arial"/>
                <a:cs typeface="Arial"/>
              </a:rPr>
              <a:t>max </a:t>
            </a:r>
            <a:r>
              <a:rPr sz="2400" dirty="0">
                <a:latin typeface="Arial"/>
                <a:cs typeface="Arial"/>
              </a:rPr>
              <a:t>= species</a:t>
            </a:r>
            <a:r>
              <a:rPr sz="2400" spc="-260" dirty="0">
                <a:latin typeface="Arial"/>
                <a:cs typeface="Arial"/>
              </a:rPr>
              <a:t> </a:t>
            </a:r>
            <a:r>
              <a:rPr sz="2400" dirty="0">
                <a:latin typeface="Arial"/>
                <a:cs typeface="Arial"/>
              </a:rPr>
              <a:t>richness</a:t>
            </a:r>
            <a:endParaRPr sz="2400">
              <a:latin typeface="Arial"/>
              <a:cs typeface="Arial"/>
            </a:endParaRPr>
          </a:p>
          <a:p>
            <a:pPr marL="780415" lvl="1" indent="-285750">
              <a:lnSpc>
                <a:spcPct val="100000"/>
              </a:lnSpc>
              <a:spcBef>
                <a:spcPts val="600"/>
              </a:spcBef>
              <a:buChar char="–"/>
              <a:tabLst>
                <a:tab pos="781050" algn="l"/>
              </a:tabLst>
            </a:pPr>
            <a:r>
              <a:rPr sz="2400" dirty="0">
                <a:latin typeface="Arial"/>
                <a:cs typeface="Arial"/>
              </a:rPr>
              <a:t>D = </a:t>
            </a:r>
            <a:r>
              <a:rPr sz="2400" spc="-5" dirty="0">
                <a:latin typeface="Arial"/>
                <a:cs typeface="Arial"/>
              </a:rPr>
              <a:t>diversity</a:t>
            </a:r>
            <a:r>
              <a:rPr sz="2400" spc="-50" dirty="0">
                <a:latin typeface="Arial"/>
                <a:cs typeface="Arial"/>
              </a:rPr>
              <a:t> </a:t>
            </a:r>
            <a:r>
              <a:rPr sz="2400" dirty="0">
                <a:latin typeface="Arial"/>
                <a:cs typeface="Arial"/>
              </a:rPr>
              <a:t>index</a:t>
            </a:r>
            <a:endParaRPr sz="2400">
              <a:latin typeface="Arial"/>
              <a:cs typeface="Arial"/>
            </a:endParaRPr>
          </a:p>
          <a:p>
            <a:pPr marL="773430" marR="1199515" lvl="1" indent="-279400">
              <a:lnSpc>
                <a:spcPct val="102499"/>
              </a:lnSpc>
              <a:spcBef>
                <a:spcPts val="359"/>
              </a:spcBef>
              <a:buChar char="–"/>
              <a:tabLst>
                <a:tab pos="780415" algn="l"/>
              </a:tabLst>
            </a:pPr>
            <a:r>
              <a:rPr sz="2400" spc="-10" dirty="0">
                <a:latin typeface="Arial"/>
                <a:cs typeface="Arial"/>
              </a:rPr>
              <a:t>Is </a:t>
            </a:r>
            <a:r>
              <a:rPr sz="2400" dirty="0">
                <a:latin typeface="Arial"/>
                <a:cs typeface="Arial"/>
              </a:rPr>
              <a:t>a measure used </a:t>
            </a:r>
            <a:r>
              <a:rPr sz="2400" spc="-10" dirty="0">
                <a:latin typeface="Arial"/>
                <a:cs typeface="Arial"/>
              </a:rPr>
              <a:t>to </a:t>
            </a:r>
            <a:r>
              <a:rPr sz="2400" spc="-5" dirty="0">
                <a:latin typeface="Arial"/>
                <a:cs typeface="Arial"/>
              </a:rPr>
              <a:t>determine the equitable  distribution </a:t>
            </a:r>
            <a:r>
              <a:rPr sz="2400" dirty="0">
                <a:latin typeface="Arial"/>
                <a:cs typeface="Arial"/>
              </a:rPr>
              <a:t>of </a:t>
            </a:r>
            <a:r>
              <a:rPr sz="2400" spc="-5" dirty="0">
                <a:latin typeface="Arial"/>
                <a:cs typeface="Arial"/>
              </a:rPr>
              <a:t>individuals among </a:t>
            </a:r>
            <a:r>
              <a:rPr sz="2400" dirty="0">
                <a:latin typeface="Arial"/>
                <a:cs typeface="Arial"/>
              </a:rPr>
              <a:t>species in a  </a:t>
            </a:r>
            <a:r>
              <a:rPr sz="2400" spc="-5" dirty="0">
                <a:latin typeface="Arial"/>
                <a:cs typeface="Arial"/>
              </a:rPr>
              <a:t>community</a:t>
            </a:r>
            <a:endParaRPr sz="2400">
              <a:latin typeface="Arial"/>
              <a:cs typeface="Arial"/>
            </a:endParaRPr>
          </a:p>
          <a:p>
            <a:pPr marL="773430" marR="30480" lvl="1" indent="-279400">
              <a:lnSpc>
                <a:spcPct val="100400"/>
              </a:lnSpc>
              <a:spcBef>
                <a:spcPts val="610"/>
              </a:spcBef>
              <a:buChar char="–"/>
              <a:tabLst>
                <a:tab pos="780415" algn="l"/>
              </a:tabLst>
            </a:pPr>
            <a:r>
              <a:rPr sz="2400" dirty="0">
                <a:latin typeface="Arial"/>
                <a:cs typeface="Arial"/>
              </a:rPr>
              <a:t>Ranges </a:t>
            </a:r>
            <a:r>
              <a:rPr sz="2400" spc="-5" dirty="0">
                <a:latin typeface="Arial"/>
                <a:cs typeface="Arial"/>
              </a:rPr>
              <a:t>from </a:t>
            </a:r>
            <a:r>
              <a:rPr sz="2400" dirty="0">
                <a:latin typeface="Arial"/>
                <a:cs typeface="Arial"/>
              </a:rPr>
              <a:t>0 </a:t>
            </a:r>
            <a:r>
              <a:rPr sz="2400" spc="-10" dirty="0">
                <a:latin typeface="Arial"/>
                <a:cs typeface="Arial"/>
              </a:rPr>
              <a:t>to </a:t>
            </a:r>
            <a:r>
              <a:rPr sz="2400" dirty="0">
                <a:latin typeface="Arial"/>
                <a:cs typeface="Arial"/>
              </a:rPr>
              <a:t>1 (maximum evenness </a:t>
            </a:r>
            <a:r>
              <a:rPr sz="2400" spc="-5" dirty="0">
                <a:latin typeface="Arial"/>
                <a:cs typeface="Arial"/>
              </a:rPr>
              <a:t>indicates</a:t>
            </a:r>
            <a:r>
              <a:rPr sz="2400" spc="-125" dirty="0">
                <a:latin typeface="Arial"/>
                <a:cs typeface="Arial"/>
              </a:rPr>
              <a:t> </a:t>
            </a:r>
            <a:r>
              <a:rPr sz="2400" spc="-5" dirty="0">
                <a:latin typeface="Arial"/>
                <a:cs typeface="Arial"/>
              </a:rPr>
              <a:t>the  relative </a:t>
            </a:r>
            <a:r>
              <a:rPr sz="2400" dirty="0">
                <a:latin typeface="Arial"/>
                <a:cs typeface="Arial"/>
              </a:rPr>
              <a:t>abundance of all individuals belonging </a:t>
            </a:r>
            <a:r>
              <a:rPr sz="2400" spc="-10" dirty="0">
                <a:latin typeface="Arial"/>
                <a:cs typeface="Arial"/>
              </a:rPr>
              <a:t>to </a:t>
            </a:r>
            <a:r>
              <a:rPr sz="2400" i="1" dirty="0">
                <a:latin typeface="Arial"/>
                <a:cs typeface="Arial"/>
              </a:rPr>
              <a:t>n</a:t>
            </a:r>
            <a:r>
              <a:rPr sz="2400" dirty="0">
                <a:latin typeface="Arial"/>
                <a:cs typeface="Arial"/>
              </a:rPr>
              <a:t>-  species is</a:t>
            </a:r>
            <a:r>
              <a:rPr sz="2400" spc="-30" dirty="0">
                <a:latin typeface="Arial"/>
                <a:cs typeface="Arial"/>
              </a:rPr>
              <a:t> </a:t>
            </a:r>
            <a:r>
              <a:rPr sz="2400" dirty="0">
                <a:latin typeface="Arial"/>
                <a:cs typeface="Arial"/>
              </a:rPr>
              <a:t>equal)</a:t>
            </a:r>
            <a:endParaRPr sz="2400">
              <a:latin typeface="Arial"/>
              <a:cs typeface="Arial"/>
            </a:endParaRPr>
          </a:p>
        </p:txBody>
      </p:sp>
      <p:sp>
        <p:nvSpPr>
          <p:cNvPr id="3" name="object 3"/>
          <p:cNvSpPr txBox="1">
            <a:spLocks noGrp="1"/>
          </p:cNvSpPr>
          <p:nvPr>
            <p:ph type="title"/>
          </p:nvPr>
        </p:nvSpPr>
        <p:spPr>
          <a:xfrm>
            <a:off x="444500" y="83819"/>
            <a:ext cx="4924425"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16.1 SPECIES</a:t>
            </a:r>
            <a:r>
              <a:rPr sz="3200" spc="-90" dirty="0">
                <a:solidFill>
                  <a:srgbClr val="008B5D"/>
                </a:solidFill>
              </a:rPr>
              <a:t> </a:t>
            </a:r>
            <a:r>
              <a:rPr sz="3200" spc="-15" dirty="0">
                <a:solidFill>
                  <a:srgbClr val="008B5D"/>
                </a:solidFill>
              </a:rPr>
              <a:t>DIVERSITY</a:t>
            </a:r>
            <a:endParaRPr sz="3200"/>
          </a:p>
        </p:txBody>
      </p:sp>
      <p:sp>
        <p:nvSpPr>
          <p:cNvPr id="4" name="object 4"/>
          <p:cNvSpPr/>
          <p:nvPr/>
        </p:nvSpPr>
        <p:spPr>
          <a:xfrm>
            <a:off x="180975" y="6858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61950" y="1033463"/>
            <a:ext cx="3942079" cy="5454650"/>
          </a:xfrm>
          <a:prstGeom prst="rect">
            <a:avLst/>
          </a:prstGeom>
          <a:ln w="9524">
            <a:solidFill>
              <a:srgbClr val="000000"/>
            </a:solidFill>
          </a:ln>
        </p:spPr>
        <p:txBody>
          <a:bodyPr vert="horz" wrap="square" lIns="0" tIns="0" rIns="0" bIns="0" rtlCol="0">
            <a:spAutoFit/>
          </a:bodyPr>
          <a:lstStyle/>
          <a:p>
            <a:pPr marL="104775">
              <a:lnSpc>
                <a:spcPts val="2160"/>
              </a:lnSpc>
            </a:pPr>
            <a:r>
              <a:rPr sz="1800" spc="-5" dirty="0">
                <a:latin typeface="Arial"/>
                <a:cs typeface="Arial"/>
              </a:rPr>
              <a:t>Community</a:t>
            </a:r>
            <a:r>
              <a:rPr sz="1800" spc="-210" dirty="0">
                <a:latin typeface="Arial"/>
                <a:cs typeface="Arial"/>
              </a:rPr>
              <a:t> </a:t>
            </a:r>
            <a:r>
              <a:rPr sz="1800" dirty="0">
                <a:latin typeface="Arial"/>
                <a:cs typeface="Arial"/>
              </a:rPr>
              <a:t>A</a:t>
            </a:r>
            <a:endParaRPr sz="1800">
              <a:latin typeface="Arial"/>
              <a:cs typeface="Arial"/>
            </a:endParaRPr>
          </a:p>
        </p:txBody>
      </p:sp>
      <p:sp>
        <p:nvSpPr>
          <p:cNvPr id="3" name="object 3"/>
          <p:cNvSpPr txBox="1"/>
          <p:nvPr/>
        </p:nvSpPr>
        <p:spPr>
          <a:xfrm>
            <a:off x="4633912" y="1047751"/>
            <a:ext cx="3942079" cy="5454650"/>
          </a:xfrm>
          <a:prstGeom prst="rect">
            <a:avLst/>
          </a:prstGeom>
          <a:ln w="9524">
            <a:solidFill>
              <a:srgbClr val="000000"/>
            </a:solidFill>
          </a:ln>
        </p:spPr>
        <p:txBody>
          <a:bodyPr vert="horz" wrap="square" lIns="0" tIns="635" rIns="0" bIns="0" rtlCol="0">
            <a:spAutoFit/>
          </a:bodyPr>
          <a:lstStyle/>
          <a:p>
            <a:pPr marL="131445">
              <a:lnSpc>
                <a:spcPct val="100000"/>
              </a:lnSpc>
              <a:spcBef>
                <a:spcPts val="5"/>
              </a:spcBef>
            </a:pPr>
            <a:r>
              <a:rPr sz="1800" spc="-5" dirty="0">
                <a:latin typeface="Arial"/>
                <a:cs typeface="Arial"/>
              </a:rPr>
              <a:t>Community</a:t>
            </a:r>
            <a:r>
              <a:rPr sz="1800" spc="-20" dirty="0">
                <a:latin typeface="Arial"/>
                <a:cs typeface="Arial"/>
              </a:rPr>
              <a:t> </a:t>
            </a:r>
            <a:r>
              <a:rPr sz="1800" dirty="0">
                <a:latin typeface="Arial"/>
                <a:cs typeface="Arial"/>
              </a:rPr>
              <a:t>B</a:t>
            </a:r>
            <a:endParaRPr sz="1800">
              <a:latin typeface="Arial"/>
              <a:cs typeface="Arial"/>
            </a:endParaRPr>
          </a:p>
        </p:txBody>
      </p:sp>
      <p:sp>
        <p:nvSpPr>
          <p:cNvPr id="4" name="object 4"/>
          <p:cNvSpPr txBox="1">
            <a:spLocks noGrp="1"/>
          </p:cNvSpPr>
          <p:nvPr>
            <p:ph type="title"/>
          </p:nvPr>
        </p:nvSpPr>
        <p:spPr>
          <a:xfrm>
            <a:off x="823912" y="290067"/>
            <a:ext cx="7343775" cy="452120"/>
          </a:xfrm>
          <a:prstGeom prst="rect">
            <a:avLst/>
          </a:prstGeom>
        </p:spPr>
        <p:txBody>
          <a:bodyPr vert="horz" wrap="square" lIns="0" tIns="12700" rIns="0" bIns="0" rtlCol="0">
            <a:spAutoFit/>
          </a:bodyPr>
          <a:lstStyle/>
          <a:p>
            <a:pPr marL="12700">
              <a:lnSpc>
                <a:spcPct val="100000"/>
              </a:lnSpc>
              <a:spcBef>
                <a:spcPts val="100"/>
              </a:spcBef>
            </a:pPr>
            <a:r>
              <a:rPr spc="-5" dirty="0">
                <a:solidFill>
                  <a:srgbClr val="000000"/>
                </a:solidFill>
              </a:rPr>
              <a:t>Which </a:t>
            </a:r>
            <a:r>
              <a:rPr dirty="0">
                <a:solidFill>
                  <a:srgbClr val="000000"/>
                </a:solidFill>
              </a:rPr>
              <a:t>of these </a:t>
            </a:r>
            <a:r>
              <a:rPr spc="-5" dirty="0">
                <a:solidFill>
                  <a:srgbClr val="000000"/>
                </a:solidFill>
              </a:rPr>
              <a:t>communities is more</a:t>
            </a:r>
            <a:r>
              <a:rPr spc="10" dirty="0">
                <a:solidFill>
                  <a:srgbClr val="000000"/>
                </a:solidFill>
              </a:rPr>
              <a:t> </a:t>
            </a:r>
            <a:r>
              <a:rPr dirty="0">
                <a:solidFill>
                  <a:srgbClr val="000000"/>
                </a:solidFill>
              </a:rPr>
              <a:t>even?</a:t>
            </a:r>
          </a:p>
        </p:txBody>
      </p:sp>
      <p:grpSp>
        <p:nvGrpSpPr>
          <p:cNvPr id="5" name="object 5"/>
          <p:cNvGrpSpPr/>
          <p:nvPr/>
        </p:nvGrpSpPr>
        <p:grpSpPr>
          <a:xfrm>
            <a:off x="5943600" y="1371600"/>
            <a:ext cx="2098675" cy="3098800"/>
            <a:chOff x="5943600" y="1371600"/>
            <a:chExt cx="2098675" cy="3098800"/>
          </a:xfrm>
        </p:grpSpPr>
        <p:sp>
          <p:nvSpPr>
            <p:cNvPr id="6" name="object 6"/>
            <p:cNvSpPr/>
            <p:nvPr/>
          </p:nvSpPr>
          <p:spPr>
            <a:xfrm>
              <a:off x="5943600" y="2971800"/>
              <a:ext cx="955357" cy="1498600"/>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7086600" y="1371600"/>
              <a:ext cx="955357" cy="1498600"/>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6858000" y="2895600"/>
              <a:ext cx="955357" cy="1498600"/>
            </a:xfrm>
            <a:prstGeom prst="rect">
              <a:avLst/>
            </a:prstGeom>
            <a:blipFill>
              <a:blip r:embed="rId3" cstate="print"/>
              <a:stretch>
                <a:fillRect/>
              </a:stretch>
            </a:blipFill>
          </p:spPr>
          <p:txBody>
            <a:bodyPr wrap="square" lIns="0" tIns="0" rIns="0" bIns="0" rtlCol="0"/>
            <a:lstStyle/>
            <a:p>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4500" y="83819"/>
            <a:ext cx="5654040"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16.5 SPECIES</a:t>
            </a:r>
            <a:r>
              <a:rPr sz="3200" spc="-75" dirty="0">
                <a:solidFill>
                  <a:srgbClr val="008B5D"/>
                </a:solidFill>
              </a:rPr>
              <a:t> </a:t>
            </a:r>
            <a:r>
              <a:rPr sz="3200" spc="-25" dirty="0">
                <a:solidFill>
                  <a:srgbClr val="008B5D"/>
                </a:solidFill>
              </a:rPr>
              <a:t>COMPOSITION</a:t>
            </a:r>
            <a:endParaRPr sz="3200"/>
          </a:p>
        </p:txBody>
      </p:sp>
      <p:sp>
        <p:nvSpPr>
          <p:cNvPr id="3" name="object 3"/>
          <p:cNvSpPr/>
          <p:nvPr/>
        </p:nvSpPr>
        <p:spPr>
          <a:xfrm>
            <a:off x="101598" y="6731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4" name="object 4"/>
          <p:cNvSpPr txBox="1"/>
          <p:nvPr/>
        </p:nvSpPr>
        <p:spPr>
          <a:xfrm>
            <a:off x="443863" y="978915"/>
            <a:ext cx="8212455" cy="3086735"/>
          </a:xfrm>
          <a:prstGeom prst="rect">
            <a:avLst/>
          </a:prstGeom>
        </p:spPr>
        <p:txBody>
          <a:bodyPr vert="horz" wrap="square" lIns="0" tIns="12700" rIns="0" bIns="0" rtlCol="0">
            <a:spAutoFit/>
          </a:bodyPr>
          <a:lstStyle/>
          <a:p>
            <a:pPr marL="355600" marR="694055" indent="-342900">
              <a:lnSpc>
                <a:spcPts val="3500"/>
              </a:lnSpc>
              <a:spcBef>
                <a:spcPts val="100"/>
              </a:spcBef>
              <a:buFont typeface="Arial"/>
              <a:buChar char="•"/>
              <a:tabLst>
                <a:tab pos="354330" algn="l"/>
                <a:tab pos="354965" algn="l"/>
              </a:tabLst>
            </a:pPr>
            <a:r>
              <a:rPr sz="2800" b="1" spc="-30" dirty="0">
                <a:latin typeface="Arial"/>
                <a:cs typeface="Arial"/>
              </a:rPr>
              <a:t>Species </a:t>
            </a:r>
            <a:r>
              <a:rPr sz="2800" b="1" spc="-35" dirty="0">
                <a:latin typeface="Arial"/>
                <a:cs typeface="Arial"/>
              </a:rPr>
              <a:t>composition </a:t>
            </a:r>
            <a:r>
              <a:rPr sz="2800" spc="-30" dirty="0">
                <a:latin typeface="Arial"/>
                <a:cs typeface="Arial"/>
              </a:rPr>
              <a:t>relates </a:t>
            </a:r>
            <a:r>
              <a:rPr sz="2800" spc="-20" dirty="0">
                <a:latin typeface="Arial"/>
                <a:cs typeface="Arial"/>
              </a:rPr>
              <a:t>to </a:t>
            </a:r>
            <a:r>
              <a:rPr sz="2800" spc="-25" dirty="0">
                <a:latin typeface="Arial"/>
                <a:cs typeface="Arial"/>
              </a:rPr>
              <a:t>the </a:t>
            </a:r>
            <a:r>
              <a:rPr sz="2800" spc="-35" dirty="0">
                <a:latin typeface="Arial"/>
                <a:cs typeface="Arial"/>
              </a:rPr>
              <a:t>identity</a:t>
            </a:r>
            <a:r>
              <a:rPr sz="2800" spc="-325" dirty="0">
                <a:latin typeface="Arial"/>
                <a:cs typeface="Arial"/>
              </a:rPr>
              <a:t> </a:t>
            </a:r>
            <a:r>
              <a:rPr sz="2800" spc="-35" dirty="0">
                <a:latin typeface="Arial"/>
                <a:cs typeface="Arial"/>
              </a:rPr>
              <a:t>or  </a:t>
            </a:r>
            <a:r>
              <a:rPr sz="2800" spc="-25" dirty="0">
                <a:latin typeface="Arial"/>
                <a:cs typeface="Arial"/>
              </a:rPr>
              <a:t>make </a:t>
            </a:r>
            <a:r>
              <a:rPr sz="2800" spc="-20" dirty="0">
                <a:latin typeface="Arial"/>
                <a:cs typeface="Arial"/>
              </a:rPr>
              <a:t>up of </a:t>
            </a:r>
            <a:r>
              <a:rPr sz="2800" spc="-35" dirty="0">
                <a:latin typeface="Arial"/>
                <a:cs typeface="Arial"/>
              </a:rPr>
              <a:t>species </a:t>
            </a:r>
            <a:r>
              <a:rPr sz="2800" spc="-20" dirty="0">
                <a:latin typeface="Arial"/>
                <a:cs typeface="Arial"/>
              </a:rPr>
              <a:t>in </a:t>
            </a:r>
            <a:r>
              <a:rPr sz="2800" dirty="0">
                <a:latin typeface="Arial"/>
                <a:cs typeface="Arial"/>
              </a:rPr>
              <a:t>a</a:t>
            </a:r>
            <a:r>
              <a:rPr sz="2800" spc="-325" dirty="0">
                <a:latin typeface="Arial"/>
                <a:cs typeface="Arial"/>
              </a:rPr>
              <a:t> </a:t>
            </a:r>
            <a:r>
              <a:rPr sz="2800" spc="-35" dirty="0">
                <a:latin typeface="Arial"/>
                <a:cs typeface="Arial"/>
              </a:rPr>
              <a:t>community</a:t>
            </a:r>
            <a:endParaRPr sz="2800">
              <a:latin typeface="Arial"/>
              <a:cs typeface="Arial"/>
            </a:endParaRPr>
          </a:p>
          <a:p>
            <a:pPr marL="666750" marR="2139315" indent="-217804">
              <a:lnSpc>
                <a:spcPct val="108000"/>
              </a:lnSpc>
              <a:spcBef>
                <a:spcPts val="425"/>
              </a:spcBef>
            </a:pPr>
            <a:r>
              <a:rPr sz="2000" dirty="0">
                <a:latin typeface="Arial"/>
                <a:cs typeface="Arial"/>
              </a:rPr>
              <a:t>– </a:t>
            </a:r>
            <a:r>
              <a:rPr sz="2000" spc="-5" dirty="0">
                <a:latin typeface="Arial"/>
                <a:cs typeface="Arial"/>
              </a:rPr>
              <a:t>Sometimes takes into consideration </a:t>
            </a:r>
            <a:r>
              <a:rPr sz="2000" dirty="0">
                <a:latin typeface="Arial"/>
                <a:cs typeface="Arial"/>
              </a:rPr>
              <a:t>abundance,  but </a:t>
            </a:r>
            <a:r>
              <a:rPr sz="2000" spc="-5" dirty="0">
                <a:latin typeface="Arial"/>
                <a:cs typeface="Arial"/>
              </a:rPr>
              <a:t>the focus </a:t>
            </a:r>
            <a:r>
              <a:rPr sz="2000" dirty="0">
                <a:latin typeface="Arial"/>
                <a:cs typeface="Arial"/>
              </a:rPr>
              <a:t>is on</a:t>
            </a:r>
            <a:r>
              <a:rPr sz="2000" spc="-55" dirty="0">
                <a:latin typeface="Arial"/>
                <a:cs typeface="Arial"/>
              </a:rPr>
              <a:t> </a:t>
            </a:r>
            <a:r>
              <a:rPr sz="2000" spc="-5" dirty="0">
                <a:latin typeface="Arial"/>
                <a:cs typeface="Arial"/>
              </a:rPr>
              <a:t>identity</a:t>
            </a:r>
            <a:endParaRPr sz="2000">
              <a:latin typeface="Arial"/>
              <a:cs typeface="Arial"/>
            </a:endParaRPr>
          </a:p>
          <a:p>
            <a:pPr>
              <a:lnSpc>
                <a:spcPct val="100000"/>
              </a:lnSpc>
              <a:spcBef>
                <a:spcPts val="40"/>
              </a:spcBef>
            </a:pPr>
            <a:endParaRPr sz="2000">
              <a:latin typeface="Arial"/>
              <a:cs typeface="Arial"/>
            </a:endParaRPr>
          </a:p>
          <a:p>
            <a:pPr marL="355600" marR="832485" indent="-342900">
              <a:lnSpc>
                <a:spcPct val="101400"/>
              </a:lnSpc>
              <a:spcBef>
                <a:spcPts val="5"/>
              </a:spcBef>
              <a:buChar char="•"/>
              <a:tabLst>
                <a:tab pos="354965" algn="l"/>
                <a:tab pos="355600" algn="l"/>
              </a:tabLst>
            </a:pPr>
            <a:r>
              <a:rPr sz="2800" spc="-30" dirty="0">
                <a:latin typeface="Arial"/>
                <a:cs typeface="Arial"/>
              </a:rPr>
              <a:t>Species composition </a:t>
            </a:r>
            <a:r>
              <a:rPr sz="2800" spc="-25" dirty="0">
                <a:latin typeface="Arial"/>
                <a:cs typeface="Arial"/>
              </a:rPr>
              <a:t>can only </a:t>
            </a:r>
            <a:r>
              <a:rPr sz="2800" spc="-15" dirty="0">
                <a:latin typeface="Arial"/>
                <a:cs typeface="Arial"/>
              </a:rPr>
              <a:t>be </a:t>
            </a:r>
            <a:r>
              <a:rPr sz="2800" spc="-30" dirty="0">
                <a:latin typeface="Arial"/>
                <a:cs typeface="Arial"/>
              </a:rPr>
              <a:t>quantified</a:t>
            </a:r>
            <a:r>
              <a:rPr sz="2800" spc="-375" dirty="0">
                <a:latin typeface="Arial"/>
                <a:cs typeface="Arial"/>
              </a:rPr>
              <a:t> </a:t>
            </a:r>
            <a:r>
              <a:rPr sz="2800" spc="-20" dirty="0">
                <a:latin typeface="Arial"/>
                <a:cs typeface="Arial"/>
              </a:rPr>
              <a:t>in  </a:t>
            </a:r>
            <a:r>
              <a:rPr sz="2800" spc="-30" dirty="0">
                <a:latin typeface="Arial"/>
                <a:cs typeface="Arial"/>
              </a:rPr>
              <a:t>relation </a:t>
            </a:r>
            <a:r>
              <a:rPr sz="2800" spc="-20" dirty="0">
                <a:latin typeface="Arial"/>
                <a:cs typeface="Arial"/>
              </a:rPr>
              <a:t>to </a:t>
            </a:r>
            <a:r>
              <a:rPr sz="2800" spc="-35" dirty="0">
                <a:latin typeface="Arial"/>
                <a:cs typeface="Arial"/>
              </a:rPr>
              <a:t>another</a:t>
            </a:r>
            <a:r>
              <a:rPr sz="2800" spc="-165" dirty="0">
                <a:latin typeface="Arial"/>
                <a:cs typeface="Arial"/>
              </a:rPr>
              <a:t> </a:t>
            </a:r>
            <a:r>
              <a:rPr sz="2800" spc="-35" dirty="0">
                <a:latin typeface="Arial"/>
                <a:cs typeface="Arial"/>
              </a:rPr>
              <a:t>community</a:t>
            </a:r>
            <a:endParaRPr sz="2800">
              <a:latin typeface="Arial"/>
              <a:cs typeface="Arial"/>
            </a:endParaRPr>
          </a:p>
          <a:p>
            <a:pPr marL="354965">
              <a:lnSpc>
                <a:spcPts val="2335"/>
              </a:lnSpc>
            </a:pPr>
            <a:r>
              <a:rPr sz="2000" dirty="0">
                <a:latin typeface="Arial"/>
                <a:cs typeface="Arial"/>
              </a:rPr>
              <a:t>– Similarity in </a:t>
            </a:r>
            <a:r>
              <a:rPr sz="2000" spc="-5" dirty="0">
                <a:latin typeface="Arial"/>
                <a:cs typeface="Arial"/>
              </a:rPr>
              <a:t>the composition </a:t>
            </a:r>
            <a:r>
              <a:rPr sz="2000" dirty="0">
                <a:latin typeface="Arial"/>
                <a:cs typeface="Arial"/>
              </a:rPr>
              <a:t>of species </a:t>
            </a:r>
            <a:r>
              <a:rPr sz="2000" spc="-5" dirty="0">
                <a:latin typeface="Arial"/>
                <a:cs typeface="Arial"/>
              </a:rPr>
              <a:t>between community </a:t>
            </a:r>
            <a:r>
              <a:rPr sz="2000" dirty="0">
                <a:latin typeface="Arial"/>
                <a:cs typeface="Arial"/>
              </a:rPr>
              <a:t>A and</a:t>
            </a:r>
            <a:r>
              <a:rPr sz="2000" spc="-290" dirty="0">
                <a:latin typeface="Arial"/>
                <a:cs typeface="Arial"/>
              </a:rPr>
              <a:t> </a:t>
            </a:r>
            <a:r>
              <a:rPr sz="2000" dirty="0">
                <a:latin typeface="Arial"/>
                <a:cs typeface="Arial"/>
              </a:rPr>
              <a:t>B</a:t>
            </a:r>
            <a:endParaRPr sz="2000">
              <a:latin typeface="Arial"/>
              <a:cs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61950" y="1033463"/>
            <a:ext cx="3942079" cy="5454650"/>
          </a:xfrm>
          <a:prstGeom prst="rect">
            <a:avLst/>
          </a:prstGeom>
          <a:ln w="9524">
            <a:solidFill>
              <a:srgbClr val="000000"/>
            </a:solidFill>
          </a:ln>
        </p:spPr>
        <p:txBody>
          <a:bodyPr vert="horz" wrap="square" lIns="0" tIns="0" rIns="0" bIns="0" rtlCol="0">
            <a:spAutoFit/>
          </a:bodyPr>
          <a:lstStyle/>
          <a:p>
            <a:pPr marL="104775">
              <a:lnSpc>
                <a:spcPts val="2160"/>
              </a:lnSpc>
            </a:pPr>
            <a:r>
              <a:rPr sz="1800" spc="-5" dirty="0">
                <a:latin typeface="Arial"/>
                <a:cs typeface="Arial"/>
              </a:rPr>
              <a:t>Community</a:t>
            </a:r>
            <a:r>
              <a:rPr sz="1800" spc="-210" dirty="0">
                <a:latin typeface="Arial"/>
                <a:cs typeface="Arial"/>
              </a:rPr>
              <a:t> </a:t>
            </a:r>
            <a:r>
              <a:rPr sz="1800" dirty="0">
                <a:latin typeface="Arial"/>
                <a:cs typeface="Arial"/>
              </a:rPr>
              <a:t>A</a:t>
            </a:r>
            <a:endParaRPr sz="1800">
              <a:latin typeface="Arial"/>
              <a:cs typeface="Arial"/>
            </a:endParaRPr>
          </a:p>
        </p:txBody>
      </p:sp>
      <p:sp>
        <p:nvSpPr>
          <p:cNvPr id="3" name="object 3"/>
          <p:cNvSpPr txBox="1"/>
          <p:nvPr/>
        </p:nvSpPr>
        <p:spPr>
          <a:xfrm>
            <a:off x="4633912" y="1047751"/>
            <a:ext cx="3942079" cy="5454650"/>
          </a:xfrm>
          <a:prstGeom prst="rect">
            <a:avLst/>
          </a:prstGeom>
          <a:ln w="9524">
            <a:solidFill>
              <a:srgbClr val="000000"/>
            </a:solidFill>
          </a:ln>
        </p:spPr>
        <p:txBody>
          <a:bodyPr vert="horz" wrap="square" lIns="0" tIns="635" rIns="0" bIns="0" rtlCol="0">
            <a:spAutoFit/>
          </a:bodyPr>
          <a:lstStyle/>
          <a:p>
            <a:pPr marL="131445">
              <a:lnSpc>
                <a:spcPct val="100000"/>
              </a:lnSpc>
              <a:spcBef>
                <a:spcPts val="5"/>
              </a:spcBef>
            </a:pPr>
            <a:r>
              <a:rPr sz="1800" spc="-5" dirty="0">
                <a:latin typeface="Arial"/>
                <a:cs typeface="Arial"/>
              </a:rPr>
              <a:t>Community</a:t>
            </a:r>
            <a:r>
              <a:rPr sz="1800" spc="-20" dirty="0">
                <a:latin typeface="Arial"/>
                <a:cs typeface="Arial"/>
              </a:rPr>
              <a:t> </a:t>
            </a:r>
            <a:r>
              <a:rPr sz="1800" dirty="0">
                <a:latin typeface="Arial"/>
                <a:cs typeface="Arial"/>
              </a:rPr>
              <a:t>B</a:t>
            </a:r>
            <a:endParaRPr sz="1800">
              <a:latin typeface="Arial"/>
              <a:cs typeface="Arial"/>
            </a:endParaRPr>
          </a:p>
        </p:txBody>
      </p:sp>
      <p:sp>
        <p:nvSpPr>
          <p:cNvPr id="4" name="object 4"/>
          <p:cNvSpPr txBox="1">
            <a:spLocks noGrp="1"/>
          </p:cNvSpPr>
          <p:nvPr>
            <p:ph type="title"/>
          </p:nvPr>
        </p:nvSpPr>
        <p:spPr>
          <a:xfrm>
            <a:off x="903287" y="52323"/>
            <a:ext cx="7184390" cy="885190"/>
          </a:xfrm>
          <a:prstGeom prst="rect">
            <a:avLst/>
          </a:prstGeom>
        </p:spPr>
        <p:txBody>
          <a:bodyPr vert="horz" wrap="square" lIns="0" tIns="6350" rIns="0" bIns="0" rtlCol="0">
            <a:spAutoFit/>
          </a:bodyPr>
          <a:lstStyle/>
          <a:p>
            <a:pPr marL="514984" marR="5080" indent="-502920">
              <a:lnSpc>
                <a:spcPct val="101400"/>
              </a:lnSpc>
              <a:spcBef>
                <a:spcPts val="50"/>
              </a:spcBef>
            </a:pPr>
            <a:r>
              <a:rPr spc="-5" dirty="0">
                <a:solidFill>
                  <a:srgbClr val="000000"/>
                </a:solidFill>
              </a:rPr>
              <a:t>Which </a:t>
            </a:r>
            <a:r>
              <a:rPr dirty="0">
                <a:solidFill>
                  <a:srgbClr val="000000"/>
                </a:solidFill>
              </a:rPr>
              <a:t>component of </a:t>
            </a:r>
            <a:r>
              <a:rPr spc="-5" dirty="0">
                <a:solidFill>
                  <a:srgbClr val="000000"/>
                </a:solidFill>
              </a:rPr>
              <a:t>community </a:t>
            </a:r>
            <a:r>
              <a:rPr dirty="0">
                <a:solidFill>
                  <a:srgbClr val="000000"/>
                </a:solidFill>
              </a:rPr>
              <a:t>structure  </a:t>
            </a:r>
            <a:r>
              <a:rPr spc="-5" dirty="0">
                <a:solidFill>
                  <a:srgbClr val="000000"/>
                </a:solidFill>
              </a:rPr>
              <a:t>differs between </a:t>
            </a:r>
            <a:r>
              <a:rPr dirty="0">
                <a:solidFill>
                  <a:srgbClr val="000000"/>
                </a:solidFill>
              </a:rPr>
              <a:t>these</a:t>
            </a:r>
            <a:r>
              <a:rPr spc="15" dirty="0">
                <a:solidFill>
                  <a:srgbClr val="000000"/>
                </a:solidFill>
              </a:rPr>
              <a:t> </a:t>
            </a:r>
            <a:r>
              <a:rPr spc="-5" dirty="0">
                <a:solidFill>
                  <a:srgbClr val="000000"/>
                </a:solidFill>
              </a:rPr>
              <a:t>communities?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
            <a:ext cx="9143997" cy="6857997"/>
          </a:xfrm>
          <a:prstGeom prst="rect">
            <a:avLst/>
          </a:prstGeom>
          <a:blipFill>
            <a:blip r:embed="rId2" cstate="print"/>
            <a:stretch>
              <a:fillRect/>
            </a:stretch>
          </a:blipFill>
        </p:spPr>
        <p:txBody>
          <a:bodyPr wrap="square" lIns="0" tIns="0" rIns="0" bIns="0" rtlCol="0"/>
          <a:lstStyle/>
          <a:p>
            <a:endParaRPr/>
          </a:p>
        </p:txBody>
      </p:sp>
      <p:sp>
        <p:nvSpPr>
          <p:cNvPr id="3" name="object 3"/>
          <p:cNvSpPr txBox="1"/>
          <p:nvPr/>
        </p:nvSpPr>
        <p:spPr>
          <a:xfrm>
            <a:off x="453388" y="963675"/>
            <a:ext cx="7857490" cy="3895725"/>
          </a:xfrm>
          <a:prstGeom prst="rect">
            <a:avLst/>
          </a:prstGeom>
        </p:spPr>
        <p:txBody>
          <a:bodyPr vert="horz" wrap="square" lIns="0" tIns="6350" rIns="0" bIns="0" rtlCol="0">
            <a:spAutoFit/>
          </a:bodyPr>
          <a:lstStyle/>
          <a:p>
            <a:pPr marL="355600" marR="532130" indent="-342900">
              <a:lnSpc>
                <a:spcPct val="101400"/>
              </a:lnSpc>
              <a:spcBef>
                <a:spcPts val="50"/>
              </a:spcBef>
              <a:buChar char="•"/>
              <a:tabLst>
                <a:tab pos="354330" algn="l"/>
                <a:tab pos="354965" algn="l"/>
              </a:tabLst>
            </a:pPr>
            <a:r>
              <a:rPr sz="2800" spc="-5" dirty="0">
                <a:latin typeface="Arial"/>
                <a:cs typeface="Arial"/>
              </a:rPr>
              <a:t>Communities </a:t>
            </a:r>
            <a:r>
              <a:rPr sz="2800" dirty="0">
                <a:latin typeface="Arial"/>
                <a:cs typeface="Arial"/>
              </a:rPr>
              <a:t>may have similar richness and  diversity indices but </a:t>
            </a:r>
            <a:r>
              <a:rPr sz="2800" spc="-15" dirty="0">
                <a:latin typeface="Arial"/>
                <a:cs typeface="Arial"/>
              </a:rPr>
              <a:t>differ </a:t>
            </a:r>
            <a:r>
              <a:rPr sz="2800" dirty="0">
                <a:latin typeface="Arial"/>
                <a:cs typeface="Arial"/>
              </a:rPr>
              <a:t>in</a:t>
            </a:r>
            <a:r>
              <a:rPr sz="2800" spc="-60" dirty="0">
                <a:latin typeface="Arial"/>
                <a:cs typeface="Arial"/>
              </a:rPr>
              <a:t> </a:t>
            </a:r>
            <a:r>
              <a:rPr sz="2800" dirty="0">
                <a:latin typeface="Arial"/>
                <a:cs typeface="Arial"/>
              </a:rPr>
              <a:t>composition</a:t>
            </a:r>
            <a:endParaRPr sz="2800">
              <a:latin typeface="Arial"/>
              <a:cs typeface="Arial"/>
            </a:endParaRPr>
          </a:p>
          <a:p>
            <a:pPr>
              <a:lnSpc>
                <a:spcPct val="100000"/>
              </a:lnSpc>
              <a:spcBef>
                <a:spcPts val="25"/>
              </a:spcBef>
              <a:buFont typeface="Arial"/>
              <a:buChar char="•"/>
            </a:pPr>
            <a:endParaRPr sz="3200">
              <a:latin typeface="Arial"/>
              <a:cs typeface="Arial"/>
            </a:endParaRPr>
          </a:p>
          <a:p>
            <a:pPr marL="355600" marR="5080" indent="-342900">
              <a:lnSpc>
                <a:spcPct val="101200"/>
              </a:lnSpc>
              <a:buChar char="•"/>
              <a:tabLst>
                <a:tab pos="354330" algn="l"/>
                <a:tab pos="354965" algn="l"/>
              </a:tabLst>
            </a:pPr>
            <a:r>
              <a:rPr sz="2800" spc="-10" dirty="0">
                <a:latin typeface="Arial"/>
                <a:cs typeface="Arial"/>
              </a:rPr>
              <a:t>In </a:t>
            </a:r>
            <a:r>
              <a:rPr sz="2800" spc="-5" dirty="0">
                <a:latin typeface="Arial"/>
                <a:cs typeface="Arial"/>
              </a:rPr>
              <a:t>the </a:t>
            </a:r>
            <a:r>
              <a:rPr sz="2800" dirty="0">
                <a:latin typeface="Arial"/>
                <a:cs typeface="Arial"/>
              </a:rPr>
              <a:t>southern Boreal </a:t>
            </a:r>
            <a:r>
              <a:rPr sz="2800" spc="-5" dirty="0">
                <a:latin typeface="Arial"/>
                <a:cs typeface="Arial"/>
              </a:rPr>
              <a:t>forest, </a:t>
            </a:r>
            <a:r>
              <a:rPr sz="2800" dirty="0">
                <a:latin typeface="Arial"/>
                <a:cs typeface="Arial"/>
              </a:rPr>
              <a:t>variation in </a:t>
            </a:r>
            <a:r>
              <a:rPr sz="2800" spc="-10" dirty="0">
                <a:latin typeface="Arial"/>
                <a:cs typeface="Arial"/>
              </a:rPr>
              <a:t>stand  </a:t>
            </a:r>
            <a:r>
              <a:rPr sz="2800" spc="-5" dirty="0">
                <a:latin typeface="Arial"/>
                <a:cs typeface="Arial"/>
              </a:rPr>
              <a:t>types (e.g., </a:t>
            </a:r>
            <a:r>
              <a:rPr sz="2800" dirty="0">
                <a:latin typeface="Arial"/>
                <a:cs typeface="Arial"/>
              </a:rPr>
              <a:t>black spruce </a:t>
            </a:r>
            <a:r>
              <a:rPr sz="2800" spc="-5" dirty="0">
                <a:latin typeface="Arial"/>
                <a:cs typeface="Arial"/>
              </a:rPr>
              <a:t>stands) </a:t>
            </a:r>
            <a:r>
              <a:rPr sz="2800" dirty="0">
                <a:latin typeface="Arial"/>
                <a:cs typeface="Arial"/>
              </a:rPr>
              <a:t>can </a:t>
            </a:r>
            <a:r>
              <a:rPr sz="2800" spc="-10" dirty="0">
                <a:latin typeface="Arial"/>
                <a:cs typeface="Arial"/>
              </a:rPr>
              <a:t>reflect  </a:t>
            </a:r>
            <a:r>
              <a:rPr sz="2800" dirty="0">
                <a:latin typeface="Arial"/>
                <a:cs typeface="Arial"/>
              </a:rPr>
              <a:t>composition of </a:t>
            </a:r>
            <a:r>
              <a:rPr sz="2800" spc="-5" dirty="0">
                <a:latin typeface="Arial"/>
                <a:cs typeface="Arial"/>
              </a:rPr>
              <a:t>understory </a:t>
            </a:r>
            <a:r>
              <a:rPr sz="2800" dirty="0">
                <a:latin typeface="Arial"/>
                <a:cs typeface="Arial"/>
              </a:rPr>
              <a:t>species </a:t>
            </a:r>
            <a:r>
              <a:rPr sz="2800" spc="-5" dirty="0">
                <a:latin typeface="Arial"/>
                <a:cs typeface="Arial"/>
              </a:rPr>
              <a:t>(e.g.,</a:t>
            </a:r>
            <a:r>
              <a:rPr sz="2800" spc="-80" dirty="0">
                <a:latin typeface="Arial"/>
                <a:cs typeface="Arial"/>
              </a:rPr>
              <a:t> </a:t>
            </a:r>
            <a:r>
              <a:rPr sz="2800" dirty="0">
                <a:latin typeface="Arial"/>
                <a:cs typeface="Arial"/>
              </a:rPr>
              <a:t>lichens  and</a:t>
            </a:r>
            <a:r>
              <a:rPr sz="2800" spc="-10" dirty="0">
                <a:latin typeface="Arial"/>
                <a:cs typeface="Arial"/>
              </a:rPr>
              <a:t> </a:t>
            </a:r>
            <a:r>
              <a:rPr sz="2800" dirty="0">
                <a:latin typeface="Arial"/>
                <a:cs typeface="Arial"/>
              </a:rPr>
              <a:t>mosses)</a:t>
            </a:r>
            <a:endParaRPr sz="2800">
              <a:latin typeface="Arial"/>
              <a:cs typeface="Arial"/>
            </a:endParaRPr>
          </a:p>
          <a:p>
            <a:pPr marL="749300" marR="926465" indent="-279400">
              <a:lnSpc>
                <a:spcPct val="100000"/>
              </a:lnSpc>
              <a:spcBef>
                <a:spcPts val="640"/>
              </a:spcBef>
            </a:pPr>
            <a:r>
              <a:rPr sz="2400" dirty="0">
                <a:latin typeface="Arial"/>
                <a:cs typeface="Arial"/>
              </a:rPr>
              <a:t>– Changes in species </a:t>
            </a:r>
            <a:r>
              <a:rPr sz="2400" spc="-5" dirty="0">
                <a:latin typeface="Arial"/>
                <a:cs typeface="Arial"/>
              </a:rPr>
              <a:t>composition </a:t>
            </a:r>
            <a:r>
              <a:rPr sz="2400" dirty="0">
                <a:latin typeface="Arial"/>
                <a:cs typeface="Arial"/>
              </a:rPr>
              <a:t>may </a:t>
            </a:r>
            <a:r>
              <a:rPr sz="2400" spc="-5" dirty="0">
                <a:latin typeface="Arial"/>
                <a:cs typeface="Arial"/>
              </a:rPr>
              <a:t>indicate  </a:t>
            </a:r>
            <a:r>
              <a:rPr sz="2400" spc="-10" dirty="0">
                <a:latin typeface="Arial"/>
                <a:cs typeface="Arial"/>
              </a:rPr>
              <a:t>differences </a:t>
            </a:r>
            <a:r>
              <a:rPr sz="2400" dirty="0">
                <a:latin typeface="Arial"/>
                <a:cs typeface="Arial"/>
              </a:rPr>
              <a:t>in </a:t>
            </a:r>
            <a:r>
              <a:rPr sz="2400" spc="-5" dirty="0">
                <a:latin typeface="Arial"/>
                <a:cs typeface="Arial"/>
              </a:rPr>
              <a:t>substrate</a:t>
            </a:r>
            <a:r>
              <a:rPr sz="2400" spc="-25" dirty="0">
                <a:latin typeface="Arial"/>
                <a:cs typeface="Arial"/>
              </a:rPr>
              <a:t> </a:t>
            </a:r>
            <a:r>
              <a:rPr sz="2400" spc="-5" dirty="0">
                <a:latin typeface="Arial"/>
                <a:cs typeface="Arial"/>
              </a:rPr>
              <a:t>conditions</a:t>
            </a:r>
            <a:endParaRPr sz="2400">
              <a:latin typeface="Arial"/>
              <a:cs typeface="Arial"/>
            </a:endParaRPr>
          </a:p>
        </p:txBody>
      </p:sp>
      <p:sp>
        <p:nvSpPr>
          <p:cNvPr id="4" name="object 4"/>
          <p:cNvSpPr txBox="1">
            <a:spLocks noGrp="1"/>
          </p:cNvSpPr>
          <p:nvPr>
            <p:ph type="title"/>
          </p:nvPr>
        </p:nvSpPr>
        <p:spPr>
          <a:xfrm>
            <a:off x="444500" y="83819"/>
            <a:ext cx="5654040"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16.5 SPECIES</a:t>
            </a:r>
            <a:r>
              <a:rPr sz="3200" spc="-75" dirty="0">
                <a:solidFill>
                  <a:srgbClr val="008B5D"/>
                </a:solidFill>
              </a:rPr>
              <a:t> </a:t>
            </a:r>
            <a:r>
              <a:rPr sz="3200" spc="-25" dirty="0">
                <a:solidFill>
                  <a:srgbClr val="008B5D"/>
                </a:solidFill>
              </a:rPr>
              <a:t>COMPOSITION</a:t>
            </a:r>
            <a:endParaRPr sz="3200"/>
          </a:p>
        </p:txBody>
      </p:sp>
      <p:sp>
        <p:nvSpPr>
          <p:cNvPr id="5" name="object 5"/>
          <p:cNvSpPr/>
          <p:nvPr/>
        </p:nvSpPr>
        <p:spPr>
          <a:xfrm>
            <a:off x="101598" y="6731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53388" y="963675"/>
            <a:ext cx="7998459" cy="1735455"/>
          </a:xfrm>
          <a:prstGeom prst="rect">
            <a:avLst/>
          </a:prstGeom>
        </p:spPr>
        <p:txBody>
          <a:bodyPr vert="horz" wrap="square" lIns="0" tIns="11430" rIns="0" bIns="0" rtlCol="0">
            <a:spAutoFit/>
          </a:bodyPr>
          <a:lstStyle/>
          <a:p>
            <a:pPr marL="355600" marR="5080" indent="-342900">
              <a:lnSpc>
                <a:spcPct val="100200"/>
              </a:lnSpc>
              <a:spcBef>
                <a:spcPts val="90"/>
              </a:spcBef>
              <a:buChar char="•"/>
              <a:tabLst>
                <a:tab pos="354330" algn="l"/>
                <a:tab pos="354965" algn="l"/>
              </a:tabLst>
            </a:pPr>
            <a:r>
              <a:rPr sz="2800" spc="-10" dirty="0">
                <a:latin typeface="Arial"/>
                <a:cs typeface="Arial"/>
              </a:rPr>
              <a:t>Multivariate statistical </a:t>
            </a:r>
            <a:r>
              <a:rPr sz="2800" dirty="0">
                <a:latin typeface="Arial"/>
                <a:cs typeface="Arial"/>
              </a:rPr>
              <a:t>methods (e.g. </a:t>
            </a:r>
            <a:r>
              <a:rPr sz="2800" b="1" spc="-15" dirty="0">
                <a:latin typeface="Arial"/>
                <a:cs typeface="Arial"/>
              </a:rPr>
              <a:t>Ordination</a:t>
            </a:r>
            <a:r>
              <a:rPr sz="2800" spc="-15" dirty="0">
                <a:latin typeface="Arial"/>
                <a:cs typeface="Arial"/>
              </a:rPr>
              <a:t>)  </a:t>
            </a:r>
            <a:r>
              <a:rPr sz="2800" dirty="0">
                <a:latin typeface="Arial"/>
                <a:cs typeface="Arial"/>
              </a:rPr>
              <a:t>allow </a:t>
            </a:r>
            <a:r>
              <a:rPr sz="2800" spc="-5" dirty="0">
                <a:latin typeface="Arial"/>
                <a:cs typeface="Arial"/>
              </a:rPr>
              <a:t>for </a:t>
            </a:r>
            <a:r>
              <a:rPr sz="2800" dirty="0">
                <a:latin typeface="Arial"/>
                <a:cs typeface="Arial"/>
              </a:rPr>
              <a:t>more </a:t>
            </a:r>
            <a:r>
              <a:rPr sz="2800" spc="-5" dirty="0">
                <a:latin typeface="Arial"/>
                <a:cs typeface="Arial"/>
              </a:rPr>
              <a:t>sophisticated </a:t>
            </a:r>
            <a:r>
              <a:rPr sz="2800" dirty="0">
                <a:latin typeface="Arial"/>
                <a:cs typeface="Arial"/>
              </a:rPr>
              <a:t>comparisons of  community </a:t>
            </a:r>
            <a:r>
              <a:rPr sz="2800" spc="-10" dirty="0">
                <a:latin typeface="Arial"/>
                <a:cs typeface="Arial"/>
              </a:rPr>
              <a:t>structure </a:t>
            </a:r>
            <a:r>
              <a:rPr sz="2800" dirty="0">
                <a:latin typeface="Arial"/>
                <a:cs typeface="Arial"/>
              </a:rPr>
              <a:t>based on </a:t>
            </a:r>
            <a:r>
              <a:rPr sz="2800" u="heavy" dirty="0">
                <a:uFill>
                  <a:solidFill>
                    <a:srgbClr val="000000"/>
                  </a:solidFill>
                </a:uFill>
                <a:latin typeface="Arial"/>
                <a:cs typeface="Arial"/>
              </a:rPr>
              <a:t>species  composition</a:t>
            </a:r>
            <a:endParaRPr sz="2800">
              <a:latin typeface="Arial"/>
              <a:cs typeface="Arial"/>
            </a:endParaRPr>
          </a:p>
        </p:txBody>
      </p:sp>
      <p:sp>
        <p:nvSpPr>
          <p:cNvPr id="3" name="object 3"/>
          <p:cNvSpPr txBox="1">
            <a:spLocks noGrp="1"/>
          </p:cNvSpPr>
          <p:nvPr>
            <p:ph type="title"/>
          </p:nvPr>
        </p:nvSpPr>
        <p:spPr>
          <a:xfrm>
            <a:off x="444500" y="83819"/>
            <a:ext cx="5654040" cy="513080"/>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008B5D"/>
                </a:solidFill>
              </a:rPr>
              <a:t>16.5 SPECIES</a:t>
            </a:r>
            <a:r>
              <a:rPr sz="3200" spc="-75" dirty="0">
                <a:solidFill>
                  <a:srgbClr val="008B5D"/>
                </a:solidFill>
              </a:rPr>
              <a:t> </a:t>
            </a:r>
            <a:r>
              <a:rPr sz="3200" spc="-25" dirty="0">
                <a:solidFill>
                  <a:srgbClr val="008B5D"/>
                </a:solidFill>
              </a:rPr>
              <a:t>COMPOSITION</a:t>
            </a:r>
            <a:endParaRPr sz="3200"/>
          </a:p>
        </p:txBody>
      </p:sp>
      <p:sp>
        <p:nvSpPr>
          <p:cNvPr id="4" name="object 4"/>
          <p:cNvSpPr/>
          <p:nvPr/>
        </p:nvSpPr>
        <p:spPr>
          <a:xfrm>
            <a:off x="101598" y="673101"/>
            <a:ext cx="8734425" cy="0"/>
          </a:xfrm>
          <a:custGeom>
            <a:avLst/>
            <a:gdLst/>
            <a:ahLst/>
            <a:cxnLst/>
            <a:rect l="l" t="t" r="r" b="b"/>
            <a:pathLst>
              <a:path w="8734425">
                <a:moveTo>
                  <a:pt x="0" y="0"/>
                </a:moveTo>
                <a:lnTo>
                  <a:pt x="8734422" y="1"/>
                </a:lnTo>
              </a:path>
            </a:pathLst>
          </a:custGeom>
          <a:ln w="44449">
            <a:solidFill>
              <a:srgbClr val="009A70"/>
            </a:solidFill>
          </a:ln>
        </p:spPr>
        <p:txBody>
          <a:bodyPr wrap="square" lIns="0" tIns="0" rIns="0" bIns="0" rtlCol="0"/>
          <a:lstStyle/>
          <a:p>
            <a:endParaRPr/>
          </a:p>
        </p:txBody>
      </p:sp>
      <p:sp>
        <p:nvSpPr>
          <p:cNvPr id="5" name="object 5"/>
          <p:cNvSpPr/>
          <p:nvPr/>
        </p:nvSpPr>
        <p:spPr>
          <a:xfrm>
            <a:off x="4028883" y="2793523"/>
            <a:ext cx="4791003" cy="3997979"/>
          </a:xfrm>
          <a:prstGeom prst="rect">
            <a:avLst/>
          </a:prstGeom>
          <a:blipFill>
            <a:blip r:embed="rId3" cstate="print"/>
            <a:stretch>
              <a:fillRect/>
            </a:stretch>
          </a:blipFill>
        </p:spPr>
        <p:txBody>
          <a:bodyPr wrap="square" lIns="0" tIns="0" rIns="0" bIns="0" rtlCol="0"/>
          <a:lstStyle/>
          <a:p>
            <a:endParaRPr/>
          </a:p>
        </p:txBody>
      </p:sp>
      <p:grpSp>
        <p:nvGrpSpPr>
          <p:cNvPr id="6" name="object 6"/>
          <p:cNvGrpSpPr/>
          <p:nvPr/>
        </p:nvGrpSpPr>
        <p:grpSpPr>
          <a:xfrm>
            <a:off x="376237" y="3348037"/>
            <a:ext cx="3343275" cy="2232025"/>
            <a:chOff x="376237" y="3348037"/>
            <a:chExt cx="3343275" cy="2232025"/>
          </a:xfrm>
        </p:grpSpPr>
        <p:sp>
          <p:nvSpPr>
            <p:cNvPr id="7" name="object 7"/>
            <p:cNvSpPr/>
            <p:nvPr/>
          </p:nvSpPr>
          <p:spPr>
            <a:xfrm>
              <a:off x="381000" y="3352800"/>
              <a:ext cx="3333748" cy="2222497"/>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381000" y="3352800"/>
              <a:ext cx="3333750" cy="2222500"/>
            </a:xfrm>
            <a:custGeom>
              <a:avLst/>
              <a:gdLst/>
              <a:ahLst/>
              <a:cxnLst/>
              <a:rect l="l" t="t" r="r" b="b"/>
              <a:pathLst>
                <a:path w="3333750" h="2222500">
                  <a:moveTo>
                    <a:pt x="0" y="0"/>
                  </a:moveTo>
                  <a:lnTo>
                    <a:pt x="3333749" y="0"/>
                  </a:lnTo>
                  <a:lnTo>
                    <a:pt x="3333749" y="2222498"/>
                  </a:lnTo>
                  <a:lnTo>
                    <a:pt x="0" y="2222498"/>
                  </a:lnTo>
                  <a:lnTo>
                    <a:pt x="0" y="0"/>
                  </a:lnTo>
                  <a:close/>
                </a:path>
              </a:pathLst>
            </a:custGeom>
            <a:ln w="9525">
              <a:solidFill>
                <a:srgbClr val="000000"/>
              </a:solidFill>
            </a:ln>
          </p:spPr>
          <p:txBody>
            <a:bodyPr wrap="square" lIns="0" tIns="0" rIns="0" bIns="0" rtlCol="0"/>
            <a:lstStyle/>
            <a:p>
              <a:endParaRPr/>
            </a:p>
          </p:txBody>
        </p:sp>
      </p:grpSp>
      <p:sp>
        <p:nvSpPr>
          <p:cNvPr id="9" name="object 9"/>
          <p:cNvSpPr txBox="1"/>
          <p:nvPr/>
        </p:nvSpPr>
        <p:spPr>
          <a:xfrm>
            <a:off x="307340" y="6433820"/>
            <a:ext cx="3755390" cy="208279"/>
          </a:xfrm>
          <a:prstGeom prst="rect">
            <a:avLst/>
          </a:prstGeom>
        </p:spPr>
        <p:txBody>
          <a:bodyPr vert="horz" wrap="square" lIns="0" tIns="12700" rIns="0" bIns="0" rtlCol="0">
            <a:spAutoFit/>
          </a:bodyPr>
          <a:lstStyle/>
          <a:p>
            <a:pPr marL="12700">
              <a:lnSpc>
                <a:spcPct val="100000"/>
              </a:lnSpc>
              <a:spcBef>
                <a:spcPts val="100"/>
              </a:spcBef>
            </a:pPr>
            <a:r>
              <a:rPr sz="1200" spc="-5" dirty="0">
                <a:latin typeface="Arial"/>
                <a:cs typeface="Arial"/>
              </a:rPr>
              <a:t>data from Fowler et al. 2014, </a:t>
            </a:r>
            <a:r>
              <a:rPr sz="1200" i="1" spc="-5" dirty="0">
                <a:latin typeface="Arial"/>
                <a:cs typeface="Arial"/>
              </a:rPr>
              <a:t>Journal of Animal</a:t>
            </a:r>
            <a:r>
              <a:rPr sz="1200" i="1" spc="5" dirty="0">
                <a:latin typeface="Arial"/>
                <a:cs typeface="Arial"/>
              </a:rPr>
              <a:t> </a:t>
            </a:r>
            <a:r>
              <a:rPr sz="1200" i="1" spc="-5" dirty="0">
                <a:latin typeface="Arial"/>
                <a:cs typeface="Arial"/>
              </a:rPr>
              <a:t>Ecology</a:t>
            </a:r>
            <a:endParaRPr sz="1200">
              <a:latin typeface="Arial"/>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163</TotalTime>
  <Words>2513</Words>
  <Application>Microsoft Macintosh PowerPoint</Application>
  <PresentationFormat>On-screen Show (4:3)</PresentationFormat>
  <Paragraphs>234</Paragraphs>
  <Slides>30</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Symbol</vt:lpstr>
      <vt:lpstr>Times New Roman</vt:lpstr>
      <vt:lpstr>Office Theme</vt:lpstr>
      <vt:lpstr>Lecture #2  Quantification of community structure:</vt:lpstr>
      <vt:lpstr>  Outline </vt:lpstr>
      <vt:lpstr>  Chapter 16 COMMUNITY STRUCTURE </vt:lpstr>
      <vt:lpstr>  COMMUNITY STRUCTURE </vt:lpstr>
      <vt:lpstr>  COMMUNITY STRUCTURE </vt:lpstr>
      <vt:lpstr>PowerPoint Presentation</vt:lpstr>
      <vt:lpstr>  Part Five COMMUNITY ECOLOGY </vt:lpstr>
      <vt:lpstr>  Part Five COMMUNITY ECOLOGY </vt:lpstr>
      <vt:lpstr>  Part Five COMMUNITY ECOLOGY </vt:lpstr>
      <vt:lpstr>The community of trees on Mont Royal…</vt:lpstr>
      <vt:lpstr>The community of trees in the Blue Ridge  Mountains of West Virginia…</vt:lpstr>
      <vt:lpstr>PowerPoint Presentation</vt:lpstr>
      <vt:lpstr>16.1</vt:lpstr>
      <vt:lpstr>QUANTIFYING ECOLOGY 16.1 Estimating Species Richness</vt:lpstr>
      <vt:lpstr>QUANTIFYING ECOLOGY 16.1 Estimating Species Richness</vt:lpstr>
      <vt:lpstr>QUANTIFYING ECOLOGY 16.1 Estimating Species Richness</vt:lpstr>
      <vt:lpstr>QUANTIFYING ECOLOGY 16.1 Estimating Species Richness</vt:lpstr>
      <vt:lpstr>PowerPoint Presentation</vt:lpstr>
      <vt:lpstr>16.1 Rank abundance curves</vt:lpstr>
      <vt:lpstr>16.3 DOMINANCE</vt:lpstr>
      <vt:lpstr>16.3 DOMINANCE</vt:lpstr>
      <vt:lpstr>16.3 DOMINANCE</vt:lpstr>
      <vt:lpstr>16.1 SPECIES DIVERSITY</vt:lpstr>
      <vt:lpstr>16.1 SPECIES DIVERSITY</vt:lpstr>
      <vt:lpstr>16.1 SPECIES DIVERSITY</vt:lpstr>
      <vt:lpstr>Which of these communities is more even?</vt:lpstr>
      <vt:lpstr>16.5 SPECIES COMPOSITION</vt:lpstr>
      <vt:lpstr>Which component of community structure  differs between these communities?</vt:lpstr>
      <vt:lpstr>16.5 SPECIES COMPOSITION</vt:lpstr>
      <vt:lpstr>16.5 SPECIES COMPOSITION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Quantification of community structure:</dc:title>
  <cp:lastModifiedBy>Levon Arslanian</cp:lastModifiedBy>
  <cp:revision>16</cp:revision>
  <dcterms:created xsi:type="dcterms:W3CDTF">2021-01-13T18:26:32Z</dcterms:created>
  <dcterms:modified xsi:type="dcterms:W3CDTF">2021-01-29T02:28:40Z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2021-01-13T00:00:00Z</vt:filetime>
  </property>
  <property fmtid="{D5CDD505-2E9C-101B-9397-08002B2CF9AE}" pid="3" name="LastSaved">
    <vt:filetime>2021-01-13T00:00:00Z</vt:filetime>
  </property>
</Properties>
</file>