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3"/>
  </p:notesMasterIdLst>
  <p:sldIdLst>
    <p:sldId id="257" r:id="rId2"/>
    <p:sldId id="333" r:id="rId3"/>
    <p:sldId id="341" r:id="rId4"/>
    <p:sldId id="303" r:id="rId5"/>
    <p:sldId id="304" r:id="rId6"/>
    <p:sldId id="305" r:id="rId7"/>
    <p:sldId id="360" r:id="rId8"/>
    <p:sldId id="359" r:id="rId9"/>
    <p:sldId id="310" r:id="rId10"/>
    <p:sldId id="344" r:id="rId11"/>
    <p:sldId id="312" r:id="rId12"/>
    <p:sldId id="353" r:id="rId13"/>
    <p:sldId id="354" r:id="rId14"/>
    <p:sldId id="350" r:id="rId15"/>
    <p:sldId id="351" r:id="rId16"/>
    <p:sldId id="352" r:id="rId17"/>
    <p:sldId id="314" r:id="rId18"/>
    <p:sldId id="315" r:id="rId19"/>
    <p:sldId id="347" r:id="rId20"/>
    <p:sldId id="348" r:id="rId21"/>
    <p:sldId id="357" r:id="rId22"/>
    <p:sldId id="358" r:id="rId23"/>
    <p:sldId id="334" r:id="rId24"/>
    <p:sldId id="335" r:id="rId25"/>
    <p:sldId id="336" r:id="rId26"/>
    <p:sldId id="337" r:id="rId27"/>
    <p:sldId id="338" r:id="rId28"/>
    <p:sldId id="355" r:id="rId29"/>
    <p:sldId id="356" r:id="rId30"/>
    <p:sldId id="340" r:id="rId31"/>
    <p:sldId id="31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0094C8"/>
    <a:srgbClr val="00A1DA"/>
    <a:srgbClr val="00A7E2"/>
    <a:srgbClr val="009900"/>
    <a:srgbClr val="79D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62" autoAdjust="0"/>
    <p:restoredTop sz="64273" autoAdjust="0"/>
  </p:normalViewPr>
  <p:slideViewPr>
    <p:cSldViewPr>
      <p:cViewPr varScale="1">
        <p:scale>
          <a:sx n="48" d="100"/>
          <a:sy n="48" d="100"/>
        </p:scale>
        <p:origin x="2418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620D2-50CA-4F52-887D-043E675A6053}" type="datetimeFigureOut">
              <a:rPr lang="en-CA" smtClean="0"/>
              <a:t>2015-04-07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6DE467-C17C-47D7-8961-E0A37D98074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53237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71DE3F-D893-4D14-AAE6-406D6E2873C3}" type="slidenum">
              <a:rPr lang="en-CA" smtClean="0"/>
              <a:pPr>
                <a:defRPr/>
              </a:pPr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05862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4851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91234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4483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58063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2318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8567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Pain requires activity of the brain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 smtClean="0"/>
              <a:t>If reflexes</a:t>
            </a:r>
            <a:r>
              <a:rPr lang="en-US" baseline="0" dirty="0" smtClean="0"/>
              <a:t> are absent or exaggerated, it is an indicated that is going on in higher level activity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If one is in a coma or experience a stroke, reflexes may be absent due to impaired functioning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23978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Tendon: attaches</a:t>
            </a:r>
            <a:r>
              <a:rPr lang="en-US" baseline="0" dirty="0" smtClean="0"/>
              <a:t> muscle to bone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92072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Goal is to keep the muscle at</a:t>
            </a:r>
            <a:r>
              <a:rPr lang="en-US" baseline="0" dirty="0" smtClean="0"/>
              <a:t> a constant length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Recipical inhibition– prevents muscle from contracting or lengthening too quickly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Signal goes to both agonist and antagonist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Step 1- spindles send signal to spinal cord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Step 2- synapse – 2 synapse, 1 for agonist (quad- contract) and second to  antagonist (to lengthen) – prevent knee from buckling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97342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1-Action of taping stretches</a:t>
            </a:r>
            <a:r>
              <a:rPr lang="en-US" baseline="0" dirty="0" smtClean="0"/>
              <a:t> the quad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2-Send signal</a:t>
            </a:r>
            <a:r>
              <a:rPr lang="en-US" baseline="0" dirty="0" smtClean="0"/>
              <a:t> to spinal cord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9734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Muscle</a:t>
            </a:r>
            <a:r>
              <a:rPr lang="en-US" baseline="0" dirty="0" smtClean="0"/>
              <a:t> spindle sends the signal to spinal cord </a:t>
            </a:r>
            <a:r>
              <a:rPr lang="en-US" baseline="0" dirty="0" smtClean="0">
                <a:sym typeface="Wingdings"/>
              </a:rPr>
              <a:t> relay a signal back to muscle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>
                <a:sym typeface="Wingdings"/>
              </a:rPr>
              <a:t>Goal: keep the muscles at a constant length for protective function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>
                <a:sym typeface="Wingdings"/>
              </a:rPr>
              <a:t>If there was no overriding function from the brain, there would be no movement, spinal cord would keep your arm frozen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022029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If</a:t>
            </a:r>
            <a:r>
              <a:rPr lang="en-US" baseline="0" dirty="0" smtClean="0"/>
              <a:t> there was not that protective function from tendon, muscles would be ripped off bone  -- tendon reflex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19410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Blue</a:t>
            </a:r>
            <a:r>
              <a:rPr lang="en-US" baseline="0" dirty="0" smtClean="0"/>
              <a:t>= sensory nerves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Anuspiral– sensory nerves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Flowar spray – nerve ending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Why this complexity? Next slides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10814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341499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Alpha</a:t>
            </a:r>
            <a:r>
              <a:rPr lang="en-US" baseline="0" dirty="0" smtClean="0"/>
              <a:t>-gamma coactivation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Ensures when muscles contracts, ensures muscle spindle also contracts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90411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Tendon Reflex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2 Polysynaptic</a:t>
            </a:r>
            <a:r>
              <a:rPr lang="en-US" baseline="0" dirty="0" smtClean="0"/>
              <a:t> branching in spinal cord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“NEGATIVE” output tells the muscle to slow down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“POSITIVE” = excitatory synapse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97342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On the contralateral</a:t>
            </a:r>
            <a:r>
              <a:rPr lang="en-US" baseline="0" dirty="0" smtClean="0"/>
              <a:t> response, opposite side of body responds to stimulus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Don’t need to know this diagram</a:t>
            </a:r>
            <a:endParaRPr lang="en-US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Know definitions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963964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Start</a:t>
            </a:r>
            <a:r>
              <a:rPr lang="en-US" baseline="0" dirty="0" smtClean="0"/>
              <a:t> at bottom and move up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sz="1200" i="0" dirty="0" smtClean="0">
                <a:cs typeface="Times New Roman" pitchFamily="18" charset="0"/>
                <a:sym typeface="Wingdings" panose="05000000000000000000" pitchFamily="2" charset="2"/>
              </a:rPr>
              <a:t>Babinski sign– indicates</a:t>
            </a:r>
            <a:r>
              <a:rPr lang="en-CA" sz="1200" i="0" baseline="0" dirty="0" smtClean="0">
                <a:cs typeface="Times New Roman" pitchFamily="18" charset="0"/>
                <a:sym typeface="Wingdings" panose="05000000000000000000" pitchFamily="2" charset="2"/>
              </a:rPr>
              <a:t> upper motor neuron lesion (in adults) </a:t>
            </a:r>
          </a:p>
          <a:p>
            <a:endParaRPr lang="en-CA" sz="1200" b="1" i="1" baseline="0" dirty="0" smtClean="0">
              <a:cs typeface="Times New Roman" pitchFamily="18" charset="0"/>
              <a:sym typeface="Wingdings" panose="05000000000000000000" pitchFamily="2" charset="2"/>
            </a:endParaRPr>
          </a:p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51140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Scratch</a:t>
            </a:r>
            <a:r>
              <a:rPr lang="en-US" baseline="0" dirty="0" smtClean="0"/>
              <a:t> “hammer” across abdomen toward umbilicus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Response -&gt; umbilicus moves toward stimulus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367040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Should see arm jerk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 smtClean="0"/>
              <a:t>Must</a:t>
            </a:r>
            <a:r>
              <a:rPr lang="en-US" baseline="0" dirty="0" smtClean="0"/>
              <a:t> do multiple times to ensure that stimulus is being applied correctly and there is no response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Neuropathy in diabetics– glucose damages neurons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If one is in a coma, will have absent reflexes </a:t>
            </a:r>
            <a:endParaRPr lang="en-US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Dorsal Horn injury in neurosyphilis – excellent antibiotics against syphilis</a:t>
            </a:r>
            <a:endParaRPr lang="en-US" baseline="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/>
              <a:t>S</a:t>
            </a:r>
            <a:r>
              <a:rPr lang="en-US" baseline="0" dirty="0" smtClean="0"/>
              <a:t>yphilis used to cause morbid cutaneous and sensation of ants crawling on skin </a:t>
            </a:r>
          </a:p>
          <a:p>
            <a:r>
              <a:rPr lang="en-US" baseline="0" dirty="0" smtClean="0"/>
              <a:t>-Section in textbook that may be wrong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577640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CVA-</a:t>
            </a:r>
            <a:r>
              <a:rPr lang="en-US" baseline="0" dirty="0" smtClean="0"/>
              <a:t> cerebrovascular accidents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Two types of stokes: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1-Ischemic stroke– blood supply to brain is cut off </a:t>
            </a:r>
            <a:r>
              <a:rPr lang="en-US" baseline="0" dirty="0" smtClean="0">
                <a:sym typeface="Wingdings"/>
              </a:rPr>
              <a:t> lead to infract (tissue death due to lack of O2)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>
                <a:sym typeface="Wingdings"/>
              </a:rPr>
              <a:t>2- H</a:t>
            </a:r>
            <a:r>
              <a:rPr lang="en-US" baseline="0" dirty="0" smtClean="0"/>
              <a:t>emorrhagic stroke – brain bleed </a:t>
            </a:r>
            <a:r>
              <a:rPr lang="en-US" baseline="0" dirty="0" smtClean="0">
                <a:sym typeface="Wingdings"/>
              </a:rPr>
              <a:t> results in loss of blood supply  tissue death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>
                <a:sym typeface="Wingdings"/>
              </a:rPr>
              <a:t>TXT for two types of strokes couldn't</a:t>
            </a:r>
            <a:r>
              <a:rPr lang="fr-FR" baseline="0" dirty="0" smtClean="0">
                <a:sym typeface="Wingdings"/>
              </a:rPr>
              <a:t>’</a:t>
            </a:r>
            <a:r>
              <a:rPr lang="en-US" baseline="0" dirty="0" smtClean="0">
                <a:sym typeface="Wingdings"/>
              </a:rPr>
              <a:t>t be more different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625639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44831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912346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Involves</a:t>
            </a:r>
            <a:r>
              <a:rPr lang="en-US" baseline="0" dirty="0" smtClean="0"/>
              <a:t> primarily motor neurons– signal going to muscle (smooth and cardiac muscle, and glands)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ANS ensures that all body activity is receiving maximum nutrients it needs, via the blood, to perform activity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287517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Cell body in CAN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Axon</a:t>
            </a:r>
            <a:r>
              <a:rPr lang="en-US" baseline="0" dirty="0" smtClean="0"/>
              <a:t> comes out, to go to the effector organs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34134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1866661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014052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Does not mean blood is shunted</a:t>
            </a:r>
            <a:r>
              <a:rPr lang="en-US" baseline="0" dirty="0" smtClean="0"/>
              <a:t> away from the brain; must keep blood flow to brain because it is the most demanding organ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014052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There is a balance between SYM and PARA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 smtClean="0"/>
              <a:t>One</a:t>
            </a:r>
            <a:r>
              <a:rPr lang="en-US" baseline="0" dirty="0" smtClean="0"/>
              <a:t> inputs and one is elevated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The output of the other decreases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37974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mtClean="0"/>
              <a:t>NO CHAPTER 11 ON EXAM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6F72AC-2DC7-48EE-B312-76D53CF166EE}" type="slidenum">
              <a:rPr lang="en-CA" smtClean="0"/>
              <a:pPr>
                <a:defRPr/>
              </a:pPr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61830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729A0-748B-45B0-A6C4-562B6B36DC33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95953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9E329-56D1-4D8A-AB59-32ADB4D7AA0B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746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CDA82-45C1-404C-B083-21C3E154A102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40714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D046-DBD4-4B07-8655-885E14F8095F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7663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C101F-6815-4E61-AECE-40BCB3F0B3A0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00646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588D-8B15-4ED1-8D9D-532F1AD80554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6174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2FACF-396E-4986-BDD0-C4F0D4F46C5B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059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29BE3-59BB-4203-AC69-EF49316F2107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1738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091B4-4024-462B-9A37-2616613EDBC1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9518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AC161-D6DE-4105-AED2-16F8979710DC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7777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5CD18-3650-4C9D-835F-AEAFD8235B1D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92993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15AF0-5220-443D-905B-2D6DC414FC62}" type="datetime1">
              <a:rPr lang="en-CA" smtClean="0"/>
              <a:t>2015-04-07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9D948-ABCD-4603-885A-4FF7DBA67FF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938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7T4NI_2qDEM" TargetMode="Externa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7T4NI_2qDEM" TargetMode="Externa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26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lideshare.net/shahparind/syphilis-and-neurosyphilis-101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hyperlink" Target="https://www.utoledo.edu/med/.../Neuroanatomy_Lesions_of_the_Sp.pdf" TargetMode="Externa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0" y="34925"/>
            <a:ext cx="9144000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CA" dirty="0"/>
          </a:p>
        </p:txBody>
      </p:sp>
      <p:sp>
        <p:nvSpPr>
          <p:cNvPr id="2051" name="Subtitle 2"/>
          <p:cNvSpPr txBox="1">
            <a:spLocks/>
          </p:cNvSpPr>
          <p:nvPr/>
        </p:nvSpPr>
        <p:spPr bwMode="auto">
          <a:xfrm>
            <a:off x="14288" y="395886"/>
            <a:ext cx="912971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Font typeface="Arial" charset="0"/>
              <a:buNone/>
            </a:pPr>
            <a:r>
              <a:rPr lang="en-CA" altLang="en-US" dirty="0" smtClean="0">
                <a:latin typeface="+mn-lt"/>
              </a:rPr>
              <a:t>ANP1106   </a:t>
            </a:r>
            <a:r>
              <a:rPr lang="en-CA" altLang="en-US" dirty="0">
                <a:latin typeface="+mn-lt"/>
              </a:rPr>
              <a:t>Anatomy &amp; Physiology </a:t>
            </a:r>
            <a:r>
              <a:rPr lang="en-CA" altLang="en-US" dirty="0" smtClean="0">
                <a:latin typeface="+mn-lt"/>
              </a:rPr>
              <a:t>II, Part 2</a:t>
            </a:r>
            <a:endParaRPr lang="en-CA" altLang="en-US" dirty="0">
              <a:latin typeface="+mn-lt"/>
            </a:endParaRPr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0" y="841804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smtClean="0">
                <a:latin typeface="+mn-lt"/>
              </a:rPr>
              <a:t>F </a:t>
            </a:r>
            <a:r>
              <a:rPr lang="en-US" altLang="en-US" sz="1800" dirty="0">
                <a:latin typeface="+mn-lt"/>
              </a:rPr>
              <a:t>Feiner, PhD, MD</a:t>
            </a:r>
            <a:endParaRPr lang="en-CA" altLang="en-US" sz="1800" dirty="0">
              <a:latin typeface="+mn-lt"/>
            </a:endParaRPr>
          </a:p>
        </p:txBody>
      </p:sp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0" y="1154541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>
                <a:latin typeface="+mn-lt"/>
              </a:rPr>
              <a:t>Friday, March 20</a:t>
            </a:r>
            <a:endParaRPr lang="en-CA" altLang="en-US" sz="18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 bwMode="auto">
          <a:xfrm>
            <a:off x="14288" y="1557936"/>
            <a:ext cx="9129712" cy="110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CA" sz="3200" b="1" i="1" dirty="0" smtClean="0">
                <a:solidFill>
                  <a:srgbClr val="0070C0"/>
                </a:solidFill>
              </a:rPr>
              <a:t>Reflex Activity</a:t>
            </a:r>
          </a:p>
          <a:p>
            <a:pPr>
              <a:defRPr/>
            </a:pPr>
            <a:r>
              <a:rPr lang="en-CA" sz="3200" b="1" i="1" dirty="0">
                <a:solidFill>
                  <a:srgbClr val="0070C0"/>
                </a:solidFill>
              </a:rPr>
              <a:t>The </a:t>
            </a:r>
            <a:r>
              <a:rPr lang="en-CA" sz="3200" b="1" i="1" dirty="0" smtClean="0">
                <a:solidFill>
                  <a:srgbClr val="0070C0"/>
                </a:solidFill>
              </a:rPr>
              <a:t>Autonomic </a:t>
            </a:r>
            <a:r>
              <a:rPr lang="en-CA" sz="3200" b="1" i="1" dirty="0">
                <a:solidFill>
                  <a:srgbClr val="0070C0"/>
                </a:solidFill>
              </a:rPr>
              <a:t>Nervous </a:t>
            </a:r>
            <a:r>
              <a:rPr lang="en-CA" sz="3200" b="1" i="1" dirty="0" smtClean="0">
                <a:solidFill>
                  <a:srgbClr val="0070C0"/>
                </a:solidFill>
              </a:rPr>
              <a:t>System. Overview</a:t>
            </a:r>
            <a:endParaRPr lang="en-CA" sz="3200" b="1" i="1" dirty="0">
              <a:solidFill>
                <a:srgbClr val="0070C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60993" y="5425089"/>
            <a:ext cx="30794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Kaitlyn Weaver and Andrew </a:t>
            </a:r>
            <a:r>
              <a:rPr lang="en-US" sz="1400" dirty="0" smtClean="0">
                <a:solidFill>
                  <a:schemeClr val="bg1"/>
                </a:solidFill>
              </a:rPr>
              <a:t>Poje (2014)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574728" y="5407223"/>
            <a:ext cx="12809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Ty Cobb (1914)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8785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Posted March 20, 12:30 PM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6" name="Picture 2" descr="http://content.artofmanliness.com/uploads/2012/04/baseb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690" y="2769870"/>
            <a:ext cx="4922520" cy="386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3874866" y="6123503"/>
            <a:ext cx="31681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T</a:t>
            </a:r>
            <a:r>
              <a:rPr lang="en-US" sz="1600" dirty="0" smtClean="0"/>
              <a:t>y </a:t>
            </a:r>
            <a:r>
              <a:rPr lang="en-US" sz="1600" dirty="0"/>
              <a:t>Cobb (</a:t>
            </a:r>
            <a:r>
              <a:rPr lang="en-US" sz="1600" dirty="0" smtClean="0"/>
              <a:t>1</a:t>
            </a:r>
            <a:r>
              <a:rPr lang="en-US" sz="1600" dirty="0" smtClean="0">
                <a:solidFill>
                  <a:schemeClr val="bg1"/>
                </a:solidFill>
              </a:rPr>
              <a:t>886-1961) </a:t>
            </a:r>
            <a:r>
              <a:rPr lang="en-US" sz="1600" dirty="0">
                <a:solidFill>
                  <a:schemeClr val="bg1"/>
                </a:solidFill>
              </a:rPr>
              <a:t>/</a:t>
            </a:r>
            <a:r>
              <a:rPr lang="en-US" sz="1600" dirty="0" smtClean="0">
                <a:solidFill>
                  <a:schemeClr val="bg1"/>
                </a:solidFill>
              </a:rPr>
              <a:t>Detroit Tigers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83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6656" y="1724918"/>
            <a:ext cx="86473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The Reflex Arc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Muscle Spindles and Tendon Organs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Stretch Reflex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Tendon Reflex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Flexor and Crossed Extensor Reflexes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Superficial Reflexes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2</a:t>
            </a:fld>
            <a:endParaRPr lang="en-CA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0" y="1261191"/>
            <a:ext cx="91440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§"/>
              <a:defRPr/>
            </a:pPr>
            <a:r>
              <a:rPr lang="en-CA" sz="2800" b="1" i="1" dirty="0" smtClean="0">
                <a:solidFill>
                  <a:srgbClr val="0070C0"/>
                </a:solidFill>
                <a:latin typeface="+mn-lt"/>
              </a:rPr>
              <a:t>Reflex Activity 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(</a:t>
            </a:r>
            <a:r>
              <a:rPr lang="en-US" sz="2800" dirty="0">
                <a:cs typeface="Times New Roman" pitchFamily="18" charset="0"/>
              </a:rPr>
              <a:t>C</a:t>
            </a:r>
            <a:r>
              <a:rPr lang="en-US" sz="2800" dirty="0" smtClean="0">
                <a:cs typeface="Times New Roman" pitchFamily="18" charset="0"/>
              </a:rPr>
              <a:t>h 13, </a:t>
            </a:r>
            <a:r>
              <a:rPr lang="en-US" sz="2800" i="1" dirty="0" smtClean="0">
                <a:cs typeface="Times New Roman" pitchFamily="18" charset="0"/>
              </a:rPr>
              <a:t>pp </a:t>
            </a:r>
            <a:r>
              <a:rPr lang="en-US" sz="2800" dirty="0" smtClean="0">
                <a:cs typeface="Times New Roman" pitchFamily="18" charset="0"/>
              </a:rPr>
              <a:t>513-519)</a:t>
            </a:r>
            <a:endParaRPr lang="en-CA" sz="2800" b="1" i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6656" y="5351085"/>
            <a:ext cx="78091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Comparison of Somatic and Autonomic Nervous Systems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ANS Divisions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4590201"/>
            <a:ext cx="7391400" cy="754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§"/>
              <a:defRPr/>
            </a:pPr>
            <a:r>
              <a:rPr lang="en-CA" sz="2800" b="1" i="1" dirty="0" smtClean="0">
                <a:solidFill>
                  <a:srgbClr val="0070C0"/>
                </a:solidFill>
                <a:latin typeface="+mn-lt"/>
              </a:rPr>
              <a:t>Autonomic Nervous System, Overview</a:t>
            </a:r>
            <a:r>
              <a:rPr lang="en-US" sz="2800" dirty="0">
                <a:cs typeface="Times New Roman" pitchFamily="18" charset="0"/>
              </a:rPr>
              <a:t> (Ch </a:t>
            </a:r>
            <a:r>
              <a:rPr lang="en-US" sz="2800" dirty="0" smtClean="0">
                <a:cs typeface="Times New Roman" pitchFamily="18" charset="0"/>
              </a:rPr>
              <a:t>14, </a:t>
            </a:r>
            <a:r>
              <a:rPr lang="en-US" sz="2800" i="1" dirty="0" smtClean="0">
                <a:cs typeface="Times New Roman" pitchFamily="18" charset="0"/>
              </a:rPr>
              <a:t>pp </a:t>
            </a:r>
            <a:r>
              <a:rPr lang="en-US" sz="2800" dirty="0" smtClean="0">
                <a:cs typeface="Times New Roman" pitchFamily="18" charset="0"/>
              </a:rPr>
              <a:t>524-527)</a:t>
            </a:r>
            <a:endParaRPr lang="en-CA" sz="2800" b="1" i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420688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Lecture Content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3" name="Picture 2" descr="http://www-fp.pearsonhighered.com/bigcovers/03216963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7160"/>
            <a:ext cx="1019175" cy="123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21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3</a:t>
            </a:fld>
            <a:endParaRPr lang="en-CA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5334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Organization of the Peripheral Nervous System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0513" t="73422" r="70241" b="23422"/>
          <a:stretch/>
        </p:blipFill>
        <p:spPr bwMode="auto">
          <a:xfrm>
            <a:off x="7162800" y="4108406"/>
            <a:ext cx="1676817" cy="3219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181600" y="4181136"/>
            <a:ext cx="10887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21703" t="31603" r="33333" b="39636"/>
          <a:stretch/>
        </p:blipFill>
        <p:spPr bwMode="auto">
          <a:xfrm>
            <a:off x="228583" y="990600"/>
            <a:ext cx="8771218" cy="31558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09" y="2882895"/>
            <a:ext cx="3350791" cy="367030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348990" y="2301240"/>
            <a:ext cx="1764000" cy="33499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ectangle 19"/>
          <p:cNvSpPr/>
          <p:nvPr/>
        </p:nvSpPr>
        <p:spPr>
          <a:xfrm>
            <a:off x="5168910" y="2133600"/>
            <a:ext cx="3636000" cy="33499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TextBox 20"/>
          <p:cNvSpPr txBox="1"/>
          <p:nvPr/>
        </p:nvSpPr>
        <p:spPr>
          <a:xfrm>
            <a:off x="3388658" y="2308860"/>
            <a:ext cx="17091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100" b="1" dirty="0">
                <a:latin typeface="Arial Black" panose="020B0A04020102020204" pitchFamily="34" charset="0"/>
                <a:cs typeface="Aharoni" panose="02010803020104030203" pitchFamily="2" charset="-79"/>
              </a:rPr>
              <a:t>[</a:t>
            </a:r>
            <a:r>
              <a:rPr lang="en-CA" sz="1100" b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Sensory receptors]</a:t>
            </a:r>
            <a:endParaRPr lang="en-US" sz="11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3357540" y="2286000"/>
            <a:ext cx="1728000" cy="0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260564" y="2145030"/>
            <a:ext cx="140134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100" b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[Motor Endings]</a:t>
            </a:r>
            <a:endParaRPr lang="en-US" sz="11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5179530" y="2133600"/>
            <a:ext cx="3600000" cy="0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848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4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1197424"/>
            <a:ext cx="9144000" cy="859976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4800" b="1" dirty="0" smtClean="0">
                <a:solidFill>
                  <a:srgbClr val="C00000"/>
                </a:solidFill>
                <a:latin typeface="+mn-lt"/>
              </a:rPr>
              <a:t>Peripheral Nervous System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CA" sz="4800" b="1" dirty="0" smtClean="0">
                <a:solidFill>
                  <a:srgbClr val="C00000"/>
                </a:solidFill>
                <a:latin typeface="+mn-lt"/>
              </a:rPr>
              <a:t>PART 4.  Reflex Activity</a:t>
            </a:r>
            <a:endParaRPr lang="en-CA" sz="48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6" name="Picture 5" descr="http://lowres.jantoo.com/medical-knee_jerk-reaction-reacted-doctor-knee-16517718_low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50" b="9375"/>
          <a:stretch/>
        </p:blipFill>
        <p:spPr bwMode="auto">
          <a:xfrm>
            <a:off x="2278380" y="2861302"/>
            <a:ext cx="4589145" cy="36461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3475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5</a:t>
            </a:fld>
            <a:endParaRPr lang="en-CA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4191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The Reflex Arc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5601" y="1407552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Inborn (Intrinsic) Reflex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21980" y="1818144"/>
            <a:ext cx="81220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Rapid predictable motor response to a stimulus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Unlearned, unpremeditated, involuntary, built in</a:t>
            </a:r>
            <a:endParaRPr lang="en-CA" sz="2800" dirty="0" smtClean="0">
              <a:latin typeface="+mn-lt"/>
              <a:cs typeface="Times New Roman" pitchFamily="18" charset="0"/>
              <a:sym typeface="Wingdings" panose="05000000000000000000" pitchFamily="2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Prevent having to think about maintaining posture, avoiding pain and controlling visceral activities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May (</a:t>
            </a:r>
            <a:r>
              <a:rPr lang="en-CA" sz="2800" i="1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eg</a:t>
            </a:r>
            <a:r>
              <a:rPr lang="en-CA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drop pot of splashed hot water) or may not (</a:t>
            </a:r>
            <a:r>
              <a:rPr lang="en-CA" sz="2800" i="1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eg</a:t>
            </a:r>
            <a:r>
              <a:rPr lang="en-CA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change in BP) </a:t>
            </a:r>
            <a:r>
              <a:rPr lang="en-CA" sz="2800" dirty="0">
                <a:cs typeface="Times New Roman" pitchFamily="18" charset="0"/>
                <a:sym typeface="Wingdings" panose="05000000000000000000" pitchFamily="2" charset="2"/>
              </a:rPr>
              <a:t>be </a:t>
            </a: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aware </a:t>
            </a:r>
            <a:r>
              <a:rPr lang="en-CA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of reflex response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795168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Two Types of Reflexes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8852" y="4724400"/>
            <a:ext cx="54869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Learned (Acquired) Reflex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15232" y="5134992"/>
            <a:ext cx="7823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R</a:t>
            </a:r>
            <a:r>
              <a:rPr lang="en-CA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esults from practice/repetition (eg driving a car) 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7200" y="5758032"/>
            <a:ext cx="8610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No clear distinction: inborn reflexes can be modified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1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6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2391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Components of a Reflex Arc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5601" y="1126270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Site of stimulus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52136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sz="2800" b="1" dirty="0" smtClean="0">
                <a:solidFill>
                  <a:srgbClr val="0070C0"/>
                </a:solidFill>
                <a:latin typeface="+mj-lt"/>
              </a:rPr>
              <a:t>1 - </a:t>
            </a:r>
            <a:r>
              <a:rPr lang="en-US" sz="100" dirty="0" smtClean="0">
                <a:solidFill>
                  <a:srgbClr val="0070C0"/>
                </a:solidFill>
                <a:latin typeface="Wingdings" panose="05000000000000000000" pitchFamily="2" charset="2"/>
              </a:rPr>
              <a:t> 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Receptor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4707" y="1981516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Afferent impulse </a:t>
            </a:r>
            <a:r>
              <a:rPr lang="en-US" altLang="en-US" sz="20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US" altLang="en-US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CNS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894" y="1607382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2 - Sensory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neuron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5601" y="2779366"/>
            <a:ext cx="432499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1 (</a:t>
            </a:r>
            <a:r>
              <a:rPr lang="en-US" altLang="en-US" sz="2800" dirty="0" smtClean="0">
                <a:cs typeface="Times New Roman" pitchFamily="18" charset="0"/>
              </a:rPr>
              <a:t>m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onosynaptic-shown) or more (polysynaptic) links between </a:t>
            </a:r>
            <a:r>
              <a:rPr lang="en-US" sz="2800" dirty="0" smtClean="0">
                <a:solidFill>
                  <a:srgbClr val="0070C0"/>
                </a:solidFill>
                <a:latin typeface="Wingdings" panose="05000000000000000000" pitchFamily="2" charset="2"/>
              </a:rPr>
              <a:t>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and </a:t>
            </a:r>
            <a:r>
              <a:rPr lang="en-US" sz="2800" dirty="0" smtClean="0">
                <a:solidFill>
                  <a:srgbClr val="0070C0"/>
                </a:solidFill>
                <a:latin typeface="Wingdings" panose="05000000000000000000" pitchFamily="2" charset="2"/>
              </a:rPr>
              <a:t>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405232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3 - Integration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center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5601" y="4422598"/>
            <a:ext cx="38677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Efferent impulse </a:t>
            </a:r>
            <a:r>
              <a:rPr lang="en-US" altLang="en-US" sz="20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US" altLang="en-US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 effector organ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4048464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dirty="0" smtClean="0">
                <a:solidFill>
                  <a:srgbClr val="0070C0"/>
                </a:solidFill>
                <a:latin typeface="+mj-lt"/>
              </a:rPr>
              <a:t>4 -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Motor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neuron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5601" y="5621176"/>
            <a:ext cx="46297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Muscle fiber/gland cell contracts/secretes 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5247042"/>
            <a:ext cx="46297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sz="2800" b="1" dirty="0" smtClean="0">
                <a:solidFill>
                  <a:srgbClr val="0070C0"/>
                </a:solidFill>
                <a:latin typeface="+mj-lt"/>
              </a:rPr>
              <a:t>5 - </a:t>
            </a:r>
            <a:r>
              <a:rPr lang="en-US" sz="100" dirty="0" smtClean="0">
                <a:solidFill>
                  <a:srgbClr val="0070C0"/>
                </a:solidFill>
                <a:latin typeface="Wingdings" panose="05000000000000000000" pitchFamily="2" charset="2"/>
              </a:rPr>
              <a:t>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Effector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13943" t="4843" r="14583"/>
          <a:stretch/>
        </p:blipFill>
        <p:spPr bwMode="auto">
          <a:xfrm>
            <a:off x="4702884" y="1816447"/>
            <a:ext cx="4357055" cy="32629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902840" y="4873823"/>
            <a:ext cx="11881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13.15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62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86141" y="2743200"/>
            <a:ext cx="392875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One </a:t>
            </a:r>
            <a:r>
              <a:rPr lang="en-US" altLang="en-US" sz="2800" dirty="0" smtClean="0">
                <a:cs typeface="Times New Roman" pitchFamily="18" charset="0"/>
              </a:rPr>
              <a:t>m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onosynaptic link and one polysynaptic link between sensory neuron</a:t>
            </a:r>
            <a:r>
              <a:rPr lang="en-US" altLang="en-US" sz="1200" dirty="0" smtClean="0">
                <a:latin typeface="+mn-lt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70C0"/>
                </a:solidFill>
                <a:latin typeface="Wingdings" panose="05000000000000000000" pitchFamily="2" charset="2"/>
              </a:rPr>
              <a:t></a:t>
            </a:r>
            <a:r>
              <a:rPr lang="en-US" altLang="en-US" sz="1400" dirty="0" smtClean="0">
                <a:latin typeface="+mn-lt"/>
                <a:cs typeface="Times New Roman" pitchFamily="18" charset="0"/>
              </a:rPr>
              <a:t> 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and motor neurons</a:t>
            </a:r>
            <a:r>
              <a:rPr lang="en-US" altLang="en-US" dirty="0" smtClean="0">
                <a:latin typeface="+mn-lt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70C0"/>
                </a:solidFill>
                <a:latin typeface="Wingdings" panose="05000000000000000000" pitchFamily="2" charset="2"/>
              </a:rPr>
              <a:t>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09600"/>
            <a:ext cx="501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</a:rPr>
              <a:t> Knee-Jerk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Reflex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7</a:t>
            </a:fld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487680" y="1005840"/>
            <a:ext cx="45351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b="1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  <a:t>Integration center </a:t>
            </a:r>
            <a:endParaRPr lang="en-CA" sz="2800" dirty="0"/>
          </a:p>
          <a:p>
            <a:pPr marL="0" lvl="2">
              <a:defRPr/>
            </a:pPr>
            <a:r>
              <a:rPr lang="en-US" altLang="en-US" sz="2800" dirty="0">
                <a:cs typeface="Times New Roman" pitchFamily="18" charset="0"/>
              </a:rPr>
              <a:t> </a:t>
            </a:r>
            <a:r>
              <a:rPr lang="en-US" altLang="en-US" sz="2800" dirty="0" smtClean="0">
                <a:cs typeface="Times New Roman" pitchFamily="18" charset="0"/>
              </a:rPr>
              <a:t>     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more complex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60120" y="5286315"/>
            <a:ext cx="392875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cs typeface="Times New Roman" pitchFamily="18" charset="0"/>
              </a:rPr>
              <a:t>Added component: interneuron    in one branch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322320" y="5890260"/>
            <a:ext cx="249880" cy="228600"/>
          </a:xfrm>
          <a:prstGeom prst="ellipse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TextBox 15"/>
          <p:cNvSpPr txBox="1"/>
          <p:nvPr/>
        </p:nvSpPr>
        <p:spPr>
          <a:xfrm>
            <a:off x="982331" y="1905000"/>
            <a:ext cx="392875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cs typeface="Times New Roman" pitchFamily="18" charset="0"/>
              </a:rPr>
              <a:t>Sensory neuron </a:t>
            </a:r>
            <a:r>
              <a:rPr lang="en-US" sz="2800" dirty="0">
                <a:solidFill>
                  <a:srgbClr val="0070C0"/>
                </a:solidFill>
                <a:latin typeface="Wingdings" panose="05000000000000000000" pitchFamily="2" charset="2"/>
              </a:rPr>
              <a:t> </a:t>
            </a:r>
            <a:r>
              <a:rPr lang="en-US" altLang="en-US" sz="2800" dirty="0" smtClean="0">
                <a:cs typeface="Times New Roman" pitchFamily="18" charset="0"/>
              </a:rPr>
              <a:t>branches</a:t>
            </a:r>
            <a:endParaRPr lang="en-US" altLang="en-US" sz="2800" dirty="0">
              <a:cs typeface="Times New Roman" pitchFamily="18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23"/>
          <a:stretch/>
        </p:blipFill>
        <p:spPr bwMode="auto">
          <a:xfrm>
            <a:off x="5200587" y="1066790"/>
            <a:ext cx="3181413" cy="40574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9" t="83898"/>
          <a:stretch/>
        </p:blipFill>
        <p:spPr bwMode="auto">
          <a:xfrm>
            <a:off x="6537703" y="5296142"/>
            <a:ext cx="1844297" cy="8760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Rectangle 20"/>
          <p:cNvSpPr>
            <a:spLocks noChangeAspect="1"/>
          </p:cNvSpPr>
          <p:nvPr/>
        </p:nvSpPr>
        <p:spPr>
          <a:xfrm>
            <a:off x="4794443" y="2244090"/>
            <a:ext cx="505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  <a:latin typeface="Wingdings" panose="05000000000000000000" pitchFamily="2" charset="2"/>
              </a:rPr>
              <a:t></a:t>
            </a:r>
            <a:endParaRPr lang="en-CA" sz="2800" dirty="0"/>
          </a:p>
        </p:txBody>
      </p:sp>
      <p:sp>
        <p:nvSpPr>
          <p:cNvPr id="22" name="Rectangle 21"/>
          <p:cNvSpPr>
            <a:spLocks noChangeAspect="1"/>
          </p:cNvSpPr>
          <p:nvPr/>
        </p:nvSpPr>
        <p:spPr>
          <a:xfrm>
            <a:off x="4792980" y="2766060"/>
            <a:ext cx="505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  <a:latin typeface="Wingdings" panose="05000000000000000000" pitchFamily="2" charset="2"/>
              </a:rPr>
              <a:t></a:t>
            </a:r>
            <a:endParaRPr lang="en-CA" sz="2800" dirty="0"/>
          </a:p>
        </p:txBody>
      </p:sp>
      <p:sp>
        <p:nvSpPr>
          <p:cNvPr id="23" name="Rectangle 22"/>
          <p:cNvSpPr/>
          <p:nvPr/>
        </p:nvSpPr>
        <p:spPr>
          <a:xfrm>
            <a:off x="7162800" y="1696016"/>
            <a:ext cx="1385455" cy="226638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4" name="Rectangle 23"/>
          <p:cNvSpPr/>
          <p:nvPr/>
        </p:nvSpPr>
        <p:spPr>
          <a:xfrm>
            <a:off x="8012795" y="590550"/>
            <a:ext cx="11769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2">
              <a:defRPr/>
            </a:pPr>
            <a:r>
              <a:rPr lang="en-US" altLang="en-US" sz="15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</a:t>
            </a:r>
          </a:p>
          <a:p>
            <a:pPr marL="0" lvl="2">
              <a:defRPr/>
            </a:pPr>
            <a:r>
              <a:rPr lang="en-US" altLang="en-US" sz="15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endParaRPr lang="en-US" altLang="en-US" sz="15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8096250" y="1087398"/>
            <a:ext cx="8320" cy="608473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/>
          <p:cNvSpPr txBox="1">
            <a:spLocks/>
          </p:cNvSpPr>
          <p:nvPr/>
        </p:nvSpPr>
        <p:spPr>
          <a:xfrm>
            <a:off x="0" y="2391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Components of a Reflex Arc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070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8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4677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Spinal Reflexes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52136"/>
            <a:ext cx="7848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Somatic actions mediated by spinal cord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5600" y="4154031"/>
            <a:ext cx="851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In fact, continuous facilitating signals from brain required for normal spinal reflexes</a:t>
            </a:r>
          </a:p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Exaggerated, distorted or absent reflexes indicate pathology of specific higher cortical regions (see below) 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pic>
        <p:nvPicPr>
          <p:cNvPr id="2050" name="Picture 2" descr="http://alfgrumblemp.files.wordpress.com/2012/12/0-a-hot-water.jpeg?w=4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925" y="2019299"/>
            <a:ext cx="2352675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06402" y="2067580"/>
            <a:ext cx="5294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/>
              <a:t>Pull arm away before pain is felt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1106402" y="2600980"/>
            <a:ext cx="49895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/>
              <a:t>Awareness of surroundings may govern action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75600" y="1126270"/>
            <a:ext cx="851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+mn-lt"/>
                <a:cs typeface="Times New Roman" pitchFamily="18" charset="0"/>
              </a:rPr>
              <a:t>No direct involvement of higher brain centres</a:t>
            </a:r>
          </a:p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But, brain “advised” - can facilitate / inhibit / adapt</a:t>
            </a:r>
          </a:p>
        </p:txBody>
      </p:sp>
    </p:spTree>
    <p:extLst>
      <p:ext uri="{BB962C8B-B14F-4D97-AF65-F5344CB8AC3E}">
        <p14:creationId xmlns:p14="http://schemas.microsoft.com/office/powerpoint/2010/main" val="258697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9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4191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Antagonistic Pairs of Muscles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5" name="Picture 4" descr="http://www.emsjunkie.com/wp-content/uploads/2012/09/Flex-Extend-01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1" t="57207" r="4167" b="5128"/>
          <a:stretch/>
        </p:blipFill>
        <p:spPr bwMode="auto">
          <a:xfrm>
            <a:off x="370361" y="3011388"/>
            <a:ext cx="8392639" cy="33132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752136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Flexing / extending of opposing muscles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85200" y="2014818"/>
            <a:ext cx="760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When hamstring contracts, quadriceps relaxes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8230" y="2410480"/>
            <a:ext cx="760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>
                <a:cs typeface="Times New Roman" pitchFamily="18" charset="0"/>
              </a:rPr>
              <a:t>When quadriceps </a:t>
            </a:r>
            <a:r>
              <a:rPr lang="en-CA" altLang="en-US" sz="2800" dirty="0" smtClean="0">
                <a:cs typeface="Times New Roman" pitchFamily="18" charset="0"/>
              </a:rPr>
              <a:t>contracts, </a:t>
            </a:r>
            <a:r>
              <a:rPr lang="en-CA" altLang="en-US" sz="2800" dirty="0">
                <a:cs typeface="Times New Roman" pitchFamily="18" charset="0"/>
              </a:rPr>
              <a:t>hamstring</a:t>
            </a:r>
            <a:r>
              <a:rPr lang="en-CA" altLang="en-US" sz="2800" dirty="0" smtClean="0">
                <a:cs typeface="Times New Roman" pitchFamily="18" charset="0"/>
              </a:rPr>
              <a:t> </a:t>
            </a:r>
            <a:r>
              <a:rPr lang="en-CA" altLang="en-US" sz="2800" dirty="0">
                <a:cs typeface="Times New Roman" pitchFamily="18" charset="0"/>
              </a:rPr>
              <a:t>relaxes</a:t>
            </a:r>
            <a:endParaRPr lang="en-CA" altLang="en-US" sz="2800" dirty="0" smtClean="0"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7690" y="1162050"/>
            <a:ext cx="8001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Hamstring and quadriceps muscles oppose </a:t>
            </a:r>
          </a:p>
          <a:p>
            <a:pPr marL="0" lvl="2">
              <a:defRPr/>
            </a:pPr>
            <a:r>
              <a:rPr lang="en-CA" altLang="en-US" sz="2800" dirty="0" smtClean="0">
                <a:cs typeface="Times New Roman" pitchFamily="18" charset="0"/>
              </a:rPr>
              <a:t>       each other, ie are antagonistic: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693920" y="4903470"/>
            <a:ext cx="1447800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ectangle 19"/>
          <p:cNvSpPr/>
          <p:nvPr/>
        </p:nvSpPr>
        <p:spPr>
          <a:xfrm>
            <a:off x="3611880" y="4992410"/>
            <a:ext cx="14906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alt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Tendons attach</a:t>
            </a: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CA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uscle to bone</a:t>
            </a:r>
            <a:endParaRPr lang="en-CA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482073" y="5572780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alt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Hamstring</a:t>
            </a:r>
          </a:p>
          <a:p>
            <a:r>
              <a:rPr lang="en-CA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(relaxed)</a:t>
            </a:r>
            <a:endParaRPr lang="en-CA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743200" y="4876800"/>
            <a:ext cx="914400" cy="31370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5045331" y="4419600"/>
            <a:ext cx="669669" cy="61405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6017637" y="4842510"/>
            <a:ext cx="124083" cy="69598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07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96148"/>
            <a:ext cx="7620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Physiological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: </a:t>
            </a: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r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eciprocal inhibition i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nsures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7" y="1840230"/>
            <a:ext cx="8861772" cy="4955597"/>
          </a:xfrm>
          <a:prstGeom prst="rect">
            <a:avLst/>
          </a:prstGeom>
        </p:spPr>
      </p:pic>
      <p:pic>
        <p:nvPicPr>
          <p:cNvPr id="9" name="Picture 8" descr="http://grantpierce.files.wordpress.com/2013/08/valguscollapse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3"/>
          <a:stretch/>
        </p:blipFill>
        <p:spPr bwMode="auto">
          <a:xfrm>
            <a:off x="7949696" y="76199"/>
            <a:ext cx="1163741" cy="16030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822178" y="6173035"/>
            <a:ext cx="12875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13.18a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Patellar/Knee-Jerk</a:t>
            </a:r>
            <a:r>
              <a:rPr lang="en-CA" sz="3600" b="1" dirty="0">
                <a:solidFill>
                  <a:srgbClr val="C00000"/>
                </a:solidFill>
              </a:rPr>
              <a:t> Stretch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Reflex/1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722368" y="6293450"/>
            <a:ext cx="2304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80010" y="2430780"/>
            <a:ext cx="81505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700" b="1" dirty="0">
                <a:solidFill>
                  <a:srgbClr val="0094C8"/>
                </a:solidFill>
              </a:rPr>
              <a:t>o</a:t>
            </a:r>
            <a:r>
              <a:rPr lang="en-CA" sz="1700" b="1" dirty="0" smtClean="0">
                <a:solidFill>
                  <a:srgbClr val="0094C8"/>
                </a:solidFill>
              </a:rPr>
              <a:t>f quads</a:t>
            </a:r>
            <a:endParaRPr lang="en-US" sz="1700" b="1" dirty="0">
              <a:solidFill>
                <a:srgbClr val="0094C8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430386" y="2579371"/>
            <a:ext cx="1268874" cy="152399"/>
          </a:xfrm>
          <a:prstGeom prst="line">
            <a:avLst/>
          </a:prstGeom>
          <a:ln w="22225">
            <a:solidFill>
              <a:srgbClr val="009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856845" y="6492629"/>
            <a:ext cx="1182503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700" b="1" dirty="0" smtClean="0">
                <a:solidFill>
                  <a:srgbClr val="00A1DA"/>
                </a:solidFill>
              </a:rPr>
              <a:t>hamstrings</a:t>
            </a:r>
            <a:endParaRPr lang="en-US" sz="1700" b="1" dirty="0">
              <a:solidFill>
                <a:srgbClr val="00A1DA"/>
              </a:solidFill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967452" y="6490226"/>
            <a:ext cx="936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008118" y="6500398"/>
            <a:ext cx="23310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>
                <a:solidFill>
                  <a:srgbClr val="FF0000"/>
                </a:solidFill>
                <a:cs typeface="Arial" panose="020B0604020202020204" pitchFamily="34" charset="0"/>
              </a:rPr>
              <a:t>r</a:t>
            </a:r>
            <a:r>
              <a:rPr lang="en-CA" sz="16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eflex muscle contraction</a:t>
            </a:r>
            <a:endParaRPr lang="en-US" sz="1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1915445" y="6488432"/>
            <a:ext cx="168873" cy="1905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114160" y="2590802"/>
            <a:ext cx="1404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64630" y="642493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10</a:t>
            </a:fld>
            <a:endParaRPr lang="en-CA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1680458" y="2583182"/>
            <a:ext cx="612000" cy="0"/>
          </a:xfrm>
          <a:prstGeom prst="line">
            <a:avLst/>
          </a:prstGeom>
          <a:ln w="19050">
            <a:solidFill>
              <a:srgbClr val="009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110868" y="6282692"/>
            <a:ext cx="1620000" cy="0"/>
          </a:xfrm>
          <a:prstGeom prst="line">
            <a:avLst/>
          </a:prstGeom>
          <a:ln w="19050">
            <a:solidFill>
              <a:srgbClr val="009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8" idx="1"/>
          </p:cNvCxnSpPr>
          <p:nvPr/>
        </p:nvCxnSpPr>
        <p:spPr>
          <a:xfrm flipH="1" flipV="1">
            <a:off x="6743948" y="6289854"/>
            <a:ext cx="112897" cy="379747"/>
          </a:xfrm>
          <a:prstGeom prst="line">
            <a:avLst/>
          </a:prstGeom>
          <a:ln w="22225">
            <a:solidFill>
              <a:srgbClr val="009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 descr="http://forchristandculture.files.wordpress.com/2013/03/no_sign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718" y="590555"/>
            <a:ext cx="339176" cy="339176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TextBox 24"/>
          <p:cNvSpPr txBox="1"/>
          <p:nvPr/>
        </p:nvSpPr>
        <p:spPr>
          <a:xfrm>
            <a:off x="461010" y="1385233"/>
            <a:ext cx="5939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Stand up </a:t>
            </a:r>
            <a:r>
              <a:rPr lang="en-CA" altLang="en-US" sz="2000" dirty="0" smtClean="0"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CA" altLang="en-US" sz="2800" dirty="0" smtClean="0">
                <a:cs typeface="Times New Roman" pitchFamily="18" charset="0"/>
                <a:sym typeface="Wingdings" panose="05000000000000000000" pitchFamily="2" charset="2"/>
              </a:rPr>
              <a:t> K</a:t>
            </a:r>
            <a:r>
              <a:rPr lang="en-CA" altLang="en-US" sz="2800" dirty="0" smtClean="0">
                <a:cs typeface="Times New Roman" pitchFamily="18" charset="0"/>
              </a:rPr>
              <a:t>nees begin to buckle</a:t>
            </a:r>
          </a:p>
        </p:txBody>
      </p:sp>
      <p:sp>
        <p:nvSpPr>
          <p:cNvPr id="2" name="Rectangle 1"/>
          <p:cNvSpPr/>
          <p:nvPr/>
        </p:nvSpPr>
        <p:spPr>
          <a:xfrm>
            <a:off x="563880" y="977920"/>
            <a:ext cx="3615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2">
              <a:defRPr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constant muscle length</a:t>
            </a:r>
            <a:endParaRPr lang="en-US" altLang="en-US" sz="2800" dirty="0"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67740" y="1771650"/>
            <a:ext cx="34717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altLang="en-US" sz="2000" dirty="0" smtClean="0"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CA" altLang="en-US" sz="2800" dirty="0" smtClean="0">
                <a:cs typeface="Times New Roman" pitchFamily="18" charset="0"/>
                <a:sym typeface="Wingdings" panose="05000000000000000000" pitchFamily="2" charset="2"/>
              </a:rPr>
              <a:t> Quads lengthen</a:t>
            </a:r>
            <a:r>
              <a:rPr lang="en-CA" altLang="en-US" sz="2800" dirty="0" smtClean="0">
                <a:cs typeface="Times New Roman" pitchFamily="18" charset="0"/>
              </a:rPr>
              <a:t> . . .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26485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03546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Clinical: Test Sensory &amp; Motor Connections and Spinal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3141" t="13105" r="12981"/>
          <a:stretch/>
        </p:blipFill>
        <p:spPr bwMode="auto">
          <a:xfrm>
            <a:off x="733495" y="1783080"/>
            <a:ext cx="7656125" cy="50653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989570" y="4145280"/>
            <a:ext cx="115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b="1" dirty="0">
                <a:solidFill>
                  <a:srgbClr val="FF0000"/>
                </a:solidFill>
              </a:rPr>
              <a:t>r</a:t>
            </a:r>
            <a:r>
              <a:rPr lang="en-CA" sz="1600" b="1" dirty="0" smtClean="0">
                <a:solidFill>
                  <a:srgbClr val="FF0000"/>
                </a:solidFill>
              </a:rPr>
              <a:t>eflex </a:t>
            </a:r>
          </a:p>
          <a:p>
            <a:r>
              <a:rPr lang="en-CA" sz="1600" b="1" dirty="0" smtClean="0">
                <a:solidFill>
                  <a:srgbClr val="FF0000"/>
                </a:solidFill>
              </a:rPr>
              <a:t>muscle contraction</a:t>
            </a:r>
            <a:endParaRPr lang="en-US" sz="1600" b="1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7961970" y="4906200"/>
            <a:ext cx="180000" cy="504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469965" y="5410200"/>
            <a:ext cx="2484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Patellar/Knee-Jerk</a:t>
            </a:r>
            <a:r>
              <a:rPr lang="en-CA" sz="3600" b="1" dirty="0">
                <a:solidFill>
                  <a:srgbClr val="C00000"/>
                </a:solidFill>
              </a:rPr>
              <a:t> Stretch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Reflex/2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990600"/>
            <a:ext cx="2702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2">
              <a:defRPr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Cord Functioning</a:t>
            </a:r>
            <a:endParaRPr lang="en-US" altLang="en-US" sz="2800" dirty="0"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29400" y="6550223"/>
            <a:ext cx="12875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13.18b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11</a:t>
            </a:fld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461010" y="1408093"/>
            <a:ext cx="84543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Tapping kneecap (patella) </a:t>
            </a:r>
            <a:r>
              <a:rPr lang="en-CA" altLang="en-US" sz="2800" dirty="0" smtClean="0">
                <a:cs typeface="Times New Roman" pitchFamily="18" charset="0"/>
                <a:sym typeface="Wingdings" panose="05000000000000000000" pitchFamily="2" charset="2"/>
              </a:rPr>
              <a:t>stretches quadriceps . . .</a:t>
            </a:r>
            <a:endParaRPr lang="en-CA" altLang="en-US" sz="28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36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12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4677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Muscle Spindles and Tendon Organs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52136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Muscle Spindle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3720" y="1969770"/>
            <a:ext cx="82383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Mediates a stretch reflex, a feedback loop that controls rate of muscle lengthening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0600" y="2773680"/>
            <a:ext cx="7635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Muscle lengthens:        detects change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571" t="38991" r="60831" b="52485"/>
          <a:stretch/>
        </p:blipFill>
        <p:spPr bwMode="auto">
          <a:xfrm>
            <a:off x="3025140" y="838200"/>
            <a:ext cx="613706" cy="3872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1571" t="38991" r="60831" b="52485"/>
          <a:stretch/>
        </p:blipFill>
        <p:spPr bwMode="auto">
          <a:xfrm>
            <a:off x="4251962" y="2873711"/>
            <a:ext cx="613706" cy="3872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90600" y="3173730"/>
            <a:ext cx="8077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Output to spinal cord, which relays back a signal to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" y="4042410"/>
            <a:ext cx="411304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Protective: maintains constant muscle length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1010" y="1177290"/>
            <a:ext cx="86829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Sensory proprioceptor within muscle fiber - measures its length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983" y="4170859"/>
            <a:ext cx="3989817" cy="235948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3578959"/>
            <a:ext cx="7162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en-US" sz="2800" dirty="0">
                <a:cs typeface="Times New Roman" pitchFamily="18" charset="0"/>
              </a:rPr>
              <a:t>t</a:t>
            </a:r>
            <a:r>
              <a:rPr lang="en-CA" altLang="en-US" sz="2800" dirty="0" smtClean="0">
                <a:cs typeface="Times New Roman" pitchFamily="18" charset="0"/>
              </a:rPr>
              <a:t>he muscle</a:t>
            </a:r>
            <a:r>
              <a:rPr lang="en-CA" altLang="en-US" sz="2800" dirty="0">
                <a:cs typeface="Times New Roman" pitchFamily="18" charset="0"/>
              </a:rPr>
              <a:t>, causing it to contract (spinal reflex) </a:t>
            </a:r>
            <a:endParaRPr lang="en-CA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61010" y="4876442"/>
            <a:ext cx="434721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Overriding messages from CNS can tell muscle to continue to lengthen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31571" t="38991" r="60831" b="52485"/>
          <a:stretch/>
        </p:blipFill>
        <p:spPr bwMode="auto">
          <a:xfrm>
            <a:off x="5299710" y="5634990"/>
            <a:ext cx="382119" cy="2411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5139865" y="4511040"/>
            <a:ext cx="9218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en-US" sz="1400" b="1" dirty="0" smtClean="0">
                <a:cs typeface="Times New Roman" pitchFamily="18" charset="0"/>
              </a:rPr>
              <a:t>Muscle lengthens </a:t>
            </a:r>
          </a:p>
          <a:p>
            <a:r>
              <a:rPr lang="en-CA" altLang="en-US" sz="1400" b="1" dirty="0" smtClean="0">
                <a:cs typeface="Times New Roman" pitchFamily="18" charset="0"/>
              </a:rPr>
              <a:t>then </a:t>
            </a:r>
          </a:p>
          <a:p>
            <a:r>
              <a:rPr lang="en-CA" altLang="en-US" sz="1400" b="1" dirty="0" smtClean="0">
                <a:cs typeface="Times New Roman" pitchFamily="18" charset="0"/>
              </a:rPr>
              <a:t>contracts</a:t>
            </a:r>
            <a:endParaRPr lang="en-CA" sz="1400" b="1" dirty="0"/>
          </a:p>
        </p:txBody>
      </p:sp>
      <p:sp>
        <p:nvSpPr>
          <p:cNvPr id="18" name="Rectangle 17"/>
          <p:cNvSpPr/>
          <p:nvPr/>
        </p:nvSpPr>
        <p:spPr>
          <a:xfrm>
            <a:off x="7719060" y="5547360"/>
            <a:ext cx="10894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en-US" sz="1400" b="1" dirty="0" smtClean="0">
                <a:cs typeface="Times New Roman" pitchFamily="18" charset="0"/>
              </a:rPr>
              <a:t>Spinal cord</a:t>
            </a:r>
            <a:endParaRPr lang="en-CA" sz="1400" b="1" dirty="0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677460" y="5581650"/>
            <a:ext cx="647140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943600" y="5200650"/>
            <a:ext cx="609600" cy="1156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-2580000">
            <a:off x="6373200" y="4907280"/>
            <a:ext cx="18000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600000" flipH="1">
            <a:off x="6973336" y="5311225"/>
            <a:ext cx="140428" cy="8923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7512851" y="6191250"/>
            <a:ext cx="6805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altLang="en-US" sz="1400" dirty="0" smtClean="0">
                <a:cs typeface="Times New Roman" pitchFamily="18" charset="0"/>
                <a:hlinkClick r:id="rId5"/>
              </a:rPr>
              <a:t>Source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331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4677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Muscle Spindles and Tendon Organs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52136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Tendon Organ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43226" t="32827" r="51315" b="58780"/>
          <a:stretch/>
        </p:blipFill>
        <p:spPr bwMode="auto">
          <a:xfrm>
            <a:off x="2872741" y="853440"/>
            <a:ext cx="440935" cy="3813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5"/>
          <a:stretch/>
        </p:blipFill>
        <p:spPr bwMode="auto">
          <a:xfrm>
            <a:off x="5114017" y="4392930"/>
            <a:ext cx="3801383" cy="24086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48208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13</a:t>
            </a:fld>
            <a:endParaRPr lang="en-CA" dirty="0"/>
          </a:p>
        </p:txBody>
      </p:sp>
      <p:sp>
        <p:nvSpPr>
          <p:cNvPr id="11" name="Rectangle 10"/>
          <p:cNvSpPr/>
          <p:nvPr/>
        </p:nvSpPr>
        <p:spPr>
          <a:xfrm>
            <a:off x="7612604" y="5840730"/>
            <a:ext cx="10894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en-US" sz="1400" b="1" dirty="0" smtClean="0">
                <a:cs typeface="Times New Roman" pitchFamily="18" charset="0"/>
              </a:rPr>
              <a:t>Spinal cord</a:t>
            </a:r>
            <a:endParaRPr lang="en-CA" sz="1400" b="1" dirty="0"/>
          </a:p>
        </p:txBody>
      </p:sp>
      <p:sp>
        <p:nvSpPr>
          <p:cNvPr id="12" name="Rectangle 11"/>
          <p:cNvSpPr/>
          <p:nvPr/>
        </p:nvSpPr>
        <p:spPr>
          <a:xfrm>
            <a:off x="7284251" y="6484620"/>
            <a:ext cx="6805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altLang="en-US" sz="1400" dirty="0" smtClean="0">
                <a:cs typeface="Times New Roman" pitchFamily="18" charset="0"/>
                <a:hlinkClick r:id="rId5"/>
              </a:rPr>
              <a:t>Source</a:t>
            </a:r>
            <a:endParaRPr lang="en-CA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43226" t="32827" r="51315" b="58780"/>
          <a:stretch/>
        </p:blipFill>
        <p:spPr bwMode="auto">
          <a:xfrm>
            <a:off x="5105400" y="4610100"/>
            <a:ext cx="274544" cy="2374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5143899" y="4926330"/>
            <a:ext cx="9218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en-US" sz="1400" b="1" dirty="0" smtClean="0">
                <a:cs typeface="Times New Roman" pitchFamily="18" charset="0"/>
              </a:rPr>
              <a:t>Muscle and tendon lengthen </a:t>
            </a:r>
          </a:p>
          <a:p>
            <a:r>
              <a:rPr lang="en-CA" altLang="en-US" sz="1400" b="1" dirty="0" smtClean="0">
                <a:cs typeface="Times New Roman" pitchFamily="18" charset="0"/>
              </a:rPr>
              <a:t>then </a:t>
            </a:r>
          </a:p>
          <a:p>
            <a:r>
              <a:rPr lang="en-CA" altLang="en-US" sz="1400" b="1" dirty="0" smtClean="0">
                <a:cs typeface="Times New Roman" pitchFamily="18" charset="0"/>
              </a:rPr>
              <a:t>shorten</a:t>
            </a:r>
            <a:endParaRPr lang="en-CA" sz="1400" b="1" dirty="0"/>
          </a:p>
        </p:txBody>
      </p:sp>
      <p:sp>
        <p:nvSpPr>
          <p:cNvPr id="16" name="Rectangle 15"/>
          <p:cNvSpPr/>
          <p:nvPr/>
        </p:nvSpPr>
        <p:spPr>
          <a:xfrm>
            <a:off x="5311539" y="4579620"/>
            <a:ext cx="1241885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en-US" sz="1300" b="1" dirty="0">
                <a:cs typeface="Times New Roman" pitchFamily="18" charset="0"/>
              </a:rPr>
              <a:t>i</a:t>
            </a:r>
            <a:r>
              <a:rPr lang="en-CA" altLang="en-US" sz="1300" b="1" dirty="0" smtClean="0">
                <a:cs typeface="Times New Roman" pitchFamily="18" charset="0"/>
              </a:rPr>
              <a:t>nside tendon</a:t>
            </a:r>
            <a:endParaRPr lang="en-CA" sz="1300" b="1" dirty="0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5837144" y="5558790"/>
            <a:ext cx="598170" cy="5897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187664" y="4813242"/>
            <a:ext cx="304800" cy="5588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-1380000">
            <a:off x="6900522" y="4781970"/>
            <a:ext cx="18000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600000" flipH="1">
            <a:off x="6979206" y="5576148"/>
            <a:ext cx="140428" cy="8923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61010" y="1177290"/>
            <a:ext cx="86829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Sensory proprioceptor within tendon - measures its tension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3720" y="1992630"/>
            <a:ext cx="82383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Mediates a stretch reflex, a feedback loop that controls amount of tension on tendon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0600" y="2796540"/>
            <a:ext cx="7635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Muscle lengthens: force transmitted to tendon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90600" y="3611880"/>
            <a:ext cx="8077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Output to spinal cord, which relays back a signal to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524000" y="4004310"/>
            <a:ext cx="7467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en-US" sz="2800" dirty="0">
                <a:cs typeface="Times New Roman" pitchFamily="18" charset="0"/>
              </a:rPr>
              <a:t>t</a:t>
            </a:r>
            <a:r>
              <a:rPr lang="en-CA" altLang="en-US" sz="2800" dirty="0" smtClean="0">
                <a:cs typeface="Times New Roman" pitchFamily="18" charset="0"/>
              </a:rPr>
              <a:t>he muscle</a:t>
            </a:r>
            <a:r>
              <a:rPr lang="en-CA" altLang="en-US" sz="2800" dirty="0">
                <a:cs typeface="Times New Roman" pitchFamily="18" charset="0"/>
              </a:rPr>
              <a:t>, causing it to </a:t>
            </a:r>
            <a:r>
              <a:rPr lang="en-CA" altLang="en-US" sz="2800" dirty="0" smtClean="0">
                <a:cs typeface="Times New Roman" pitchFamily="18" charset="0"/>
              </a:rPr>
              <a:t>stop lengthening </a:t>
            </a:r>
            <a:r>
              <a:rPr lang="en-CA" altLang="en-US" sz="2800" dirty="0">
                <a:cs typeface="Times New Roman" pitchFamily="18" charset="0"/>
              </a:rPr>
              <a:t>(spinal reflex) </a:t>
            </a:r>
            <a:endParaRPr lang="en-CA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1002030" y="3210580"/>
            <a:ext cx="381190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     detects increase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68630" y="4844713"/>
            <a:ext cx="43819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Shutdown of muscle contraction protective – prevents tendon from being pulled off bone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/>
          <a:srcRect l="43226" t="32827" r="51315" b="58780"/>
          <a:stretch/>
        </p:blipFill>
        <p:spPr bwMode="auto">
          <a:xfrm>
            <a:off x="1521215" y="3295650"/>
            <a:ext cx="440935" cy="3813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402473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14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4677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Muscle Spindle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97230"/>
            <a:ext cx="4694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Muscle spindle anatomy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: </a:t>
            </a:r>
            <a:r>
              <a:rPr lang="en-US" altLang="en-US" sz="2800" dirty="0" smtClean="0">
                <a:latin typeface="+mn-lt"/>
                <a:cs typeface="Times New Roman" pitchFamily="18" charset="0"/>
              </a:rPr>
              <a:t> 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3201" y="1100257"/>
            <a:ext cx="2039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Capsule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2178" y="1914475"/>
            <a:ext cx="33550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Intrafusal (inside) 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5558" y="3120985"/>
            <a:ext cx="4378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Sensory Nerves: 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12178" y="3522029"/>
            <a:ext cx="38884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Anulospiral (I</a:t>
            </a:r>
            <a:r>
              <a:rPr lang="en-CA" altLang="en-US" sz="2800" baseline="30000" dirty="0" smtClean="0">
                <a:cs typeface="Times New Roman" pitchFamily="18" charset="0"/>
              </a:rPr>
              <a:t>o</a:t>
            </a:r>
            <a:r>
              <a:rPr lang="en-CA" altLang="en-US" sz="2800" dirty="0" smtClean="0">
                <a:cs typeface="Times New Roman" pitchFamily="18" charset="0"/>
              </a:rPr>
              <a:t>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4800" y="5125861"/>
            <a:ext cx="4378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Motor Nerves: 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3778" y="5538241"/>
            <a:ext cx="48974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l-GR" sz="2800" dirty="0" smtClean="0"/>
              <a:t>γ</a:t>
            </a:r>
            <a:r>
              <a:rPr lang="en-CA" sz="1600" dirty="0" smtClean="0"/>
              <a:t> </a:t>
            </a:r>
            <a:r>
              <a:rPr lang="en-CA" altLang="en-US" sz="2800" dirty="0" smtClean="0">
                <a:cs typeface="Times New Roman" pitchFamily="18" charset="0"/>
              </a:rPr>
              <a:t>Efferent to muscle spindle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5940050"/>
            <a:ext cx="6553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l-GR" sz="2800" dirty="0" smtClean="0"/>
              <a:t>α</a:t>
            </a:r>
            <a:r>
              <a:rPr lang="en-CA" sz="1600" dirty="0" smtClean="0"/>
              <a:t> </a:t>
            </a:r>
            <a:r>
              <a:rPr lang="en-CA" altLang="en-US" sz="2800" dirty="0" smtClean="0">
                <a:cs typeface="Times New Roman" pitchFamily="18" charset="0"/>
              </a:rPr>
              <a:t>Efferent to extrafusal muscle fibers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3200" y="1517698"/>
            <a:ext cx="3410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Muscle fibers: 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2178" y="2710420"/>
            <a:ext cx="38884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Extrafusal (outside) 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04536" y="3918190"/>
            <a:ext cx="38884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Flower spray(II</a:t>
            </a:r>
            <a:r>
              <a:rPr lang="en-CA" altLang="en-US" sz="2800" baseline="30000" dirty="0" smtClean="0">
                <a:cs typeface="Times New Roman" pitchFamily="18" charset="0"/>
              </a:rPr>
              <a:t>o</a:t>
            </a:r>
            <a:r>
              <a:rPr lang="en-CA" altLang="en-US" sz="2800" dirty="0" smtClean="0">
                <a:cs typeface="Times New Roman" pitchFamily="18" charset="0"/>
              </a:rPr>
              <a:t>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04536" y="4317197"/>
            <a:ext cx="31434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latin typeface="+mn-lt"/>
                <a:cs typeface="Times New Roman" pitchFamily="18" charset="0"/>
              </a:rPr>
              <a:t>Sensory fiber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8740" y="4709420"/>
            <a:ext cx="28362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altLang="en-US" sz="2800" dirty="0">
                <a:cs typeface="Times New Roman" pitchFamily="18" charset="0"/>
              </a:rPr>
              <a:t> (to tendon organ)</a:t>
            </a:r>
            <a:endParaRPr lang="en-CA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1521778" y="2305310"/>
            <a:ext cx="30502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ü"/>
              <a:defRPr/>
            </a:pPr>
            <a:r>
              <a:rPr lang="en-CA" altLang="en-US" sz="2800" dirty="0" smtClean="0">
                <a:cs typeface="Times New Roman" pitchFamily="18" charset="0"/>
              </a:rPr>
              <a:t>Noncontractile</a:t>
            </a:r>
            <a:endParaRPr lang="en-US" altLang="en-US" sz="2800" dirty="0" smtClean="0">
              <a:latin typeface="+mn-lt"/>
              <a:cs typeface="Times New Roman" pitchFamily="18" charset="0"/>
            </a:endParaRPr>
          </a:p>
        </p:txBody>
      </p:sp>
      <p:pic>
        <p:nvPicPr>
          <p:cNvPr id="26" name="Picture 2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105" y="842010"/>
            <a:ext cx="4705985" cy="469646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696200" y="5715000"/>
            <a:ext cx="11881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13.16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29200" y="5227320"/>
            <a:ext cx="14478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(See below)</a:t>
            </a:r>
            <a:endParaRPr lang="en-US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90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15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Muscle Lengthens / Muscle Spindle Stretched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32212" t="13227" r="32532"/>
          <a:stretch/>
        </p:blipFill>
        <p:spPr bwMode="auto">
          <a:xfrm>
            <a:off x="262890" y="761998"/>
            <a:ext cx="4298411" cy="59508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32372" t="12857" r="32212"/>
          <a:stretch/>
        </p:blipFill>
        <p:spPr bwMode="auto">
          <a:xfrm>
            <a:off x="4556760" y="762000"/>
            <a:ext cx="4317918" cy="59762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067550" y="6550223"/>
            <a:ext cx="12875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13.17a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://cdn.mysitemyway.com/etc-mysitemyway/icons/legacy-previews/icons/blue-jelly-icons-arrows/007358-blue-jelly-icon-arrows-arrow-thick-lef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57601" y="1828800"/>
            <a:ext cx="1760000" cy="1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60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16</a:t>
            </a:fld>
            <a:endParaRPr lang="en-CA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7596" t="48049" r="40231" b="9402"/>
          <a:stretch/>
        </p:blipFill>
        <p:spPr bwMode="auto">
          <a:xfrm>
            <a:off x="990600" y="723872"/>
            <a:ext cx="3042471" cy="59819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61249" t="48049" r="26907" b="9402"/>
          <a:stretch/>
        </p:blipFill>
        <p:spPr bwMode="auto">
          <a:xfrm>
            <a:off x="5147310" y="723900"/>
            <a:ext cx="2960243" cy="59819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Muscle Shortens / Muscle Spindle Slackened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95110" y="6542603"/>
            <a:ext cx="12875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13.17b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4034791" y="722315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4187191" y="726125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4382037" y="735330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4534437" y="739140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4724401" y="739140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4876801" y="742950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5071647" y="752155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/>
          <a:srcRect l="20673" t="10541" r="77819" b="2849"/>
          <a:stretch/>
        </p:blipFill>
        <p:spPr bwMode="auto">
          <a:xfrm>
            <a:off x="5224047" y="755965"/>
            <a:ext cx="186153" cy="6013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29" name="Picture 2" descr="http://cdn.mysitemyway.com/etc-mysitemyway/icons/legacy-previews/icons/blue-jelly-icons-arrows/007358-blue-jelly-icon-arrows-arrow-thick-lef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733800" y="1531620"/>
            <a:ext cx="1760000" cy="1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05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76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Tendon Organ / Tendon Reflex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55314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Diametric opposite of the stretch reflex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3301" t="16523" r="12981" b="14246"/>
          <a:stretch/>
        </p:blipFill>
        <p:spPr bwMode="auto">
          <a:xfrm>
            <a:off x="738549" y="2864814"/>
            <a:ext cx="7414851" cy="39169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117654" y="6390042"/>
            <a:ext cx="11881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13.19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17</a:t>
            </a:fld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467958" y="1066800"/>
            <a:ext cx="85998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Reciprocal activation of antagonist</a:t>
            </a:r>
            <a:r>
              <a:rPr lang="en-CA" altLang="en-US" sz="2800" b="1" dirty="0" smtClean="0">
                <a:cs typeface="Times New Roman" pitchFamily="18" charset="0"/>
              </a:rPr>
              <a:t> </a:t>
            </a:r>
            <a:r>
              <a:rPr lang="en-CA" altLang="en-US" sz="2800" dirty="0" smtClean="0">
                <a:cs typeface="Times New Roman" pitchFamily="18" charset="0"/>
              </a:rPr>
              <a:t>prevents muscles /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881588" y="3253296"/>
            <a:ext cx="1055772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42789" y="3660909"/>
            <a:ext cx="140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>
                <a:solidFill>
                  <a:srgbClr val="FF0000"/>
                </a:solidFill>
              </a:rPr>
              <a:t>Report muscle tension</a:t>
            </a:r>
            <a:endParaRPr lang="en-US" sz="1600" dirty="0">
              <a:solidFill>
                <a:srgbClr val="FF0000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1600200" y="3255084"/>
            <a:ext cx="593127" cy="45720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989706" y="1482440"/>
            <a:ext cx="411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CA" altLang="en-US" sz="2800" dirty="0">
                <a:cs typeface="Times New Roman" pitchFamily="18" charset="0"/>
              </a:rPr>
              <a:t>tendons from </a:t>
            </a:r>
            <a:r>
              <a:rPr lang="en-CA" altLang="en-US" sz="2800" dirty="0" smtClean="0">
                <a:cs typeface="Times New Roman" pitchFamily="18" charset="0"/>
              </a:rPr>
              <a:t>tearing </a:t>
            </a:r>
            <a:endParaRPr lang="en-CA" altLang="en-US" sz="2800" dirty="0"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7958" y="1894242"/>
            <a:ext cx="86760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CA" altLang="en-US" sz="2800" dirty="0">
                <a:cs typeface="Times New Roman" pitchFamily="18" charset="0"/>
              </a:rPr>
              <a:t>Also insure smooth </a:t>
            </a:r>
            <a:r>
              <a:rPr lang="en-CA" altLang="en-US" sz="2800" dirty="0" smtClean="0">
                <a:cs typeface="Times New Roman" pitchFamily="18" charset="0"/>
              </a:rPr>
              <a:t>onset/termination muscle contract</a:t>
            </a:r>
            <a:r>
              <a:rPr lang="en-CA" altLang="en-US" sz="2800" baseline="30000" dirty="0" smtClean="0">
                <a:cs typeface="Times New Roman" pitchFamily="18" charset="0"/>
              </a:rPr>
              <a:t>n</a:t>
            </a:r>
            <a:endParaRPr lang="en-US" sz="2800" baseline="30000" dirty="0"/>
          </a:p>
        </p:txBody>
      </p:sp>
    </p:spTree>
    <p:extLst>
      <p:ext uri="{BB962C8B-B14F-4D97-AF65-F5344CB8AC3E}">
        <p14:creationId xmlns:p14="http://schemas.microsoft.com/office/powerpoint/2010/main" val="296648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534400" y="6356350"/>
            <a:ext cx="4572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18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18393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The Flexor and Crossed-Extensor Reflexes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52136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Flexor (aka Withdrawal) Reflex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5600" y="1153758"/>
            <a:ext cx="8668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eg R arm withdrawn with finger-prick/attacker grab </a:t>
            </a:r>
          </a:p>
        </p:txBody>
      </p:sp>
      <p:pic>
        <p:nvPicPr>
          <p:cNvPr id="7" name="Picture 6" descr="http://webpop.github.io/jquery.pin/images/pin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56" t="12393" r="41368" b="10256"/>
          <a:stretch/>
        </p:blipFill>
        <p:spPr bwMode="auto">
          <a:xfrm rot="7568849">
            <a:off x="3888383" y="5840013"/>
            <a:ext cx="135141" cy="2947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1600516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Crossed-Extensor Reflex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5600" y="2002138"/>
            <a:ext cx="86684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Opposite response on contralateral side to eg push away attacker or maintain balance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64" y="3189744"/>
            <a:ext cx="27432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CA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Descending signals from brain can override </a:t>
            </a:r>
            <a:r>
              <a:rPr lang="en-CA" altLang="en-US" sz="2800" b="1" i="1" u="sng" dirty="0" smtClean="0">
                <a:solidFill>
                  <a:srgbClr val="0070C0"/>
                </a:solidFill>
                <a:cs typeface="Times New Roman" pitchFamily="18" charset="0"/>
              </a:rPr>
              <a:t>all</a:t>
            </a:r>
            <a:r>
              <a:rPr lang="en-CA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 reflexes</a:t>
            </a:r>
            <a:endParaRPr lang="en-CA" altLang="en-US" sz="2800" b="1" dirty="0" smtClean="0">
              <a:solidFill>
                <a:srgbClr val="0070C0"/>
              </a:solidFill>
              <a:cs typeface="Times New Roman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12980" t="2849" r="12501" b="5698"/>
          <a:stretch/>
        </p:blipFill>
        <p:spPr bwMode="auto">
          <a:xfrm>
            <a:off x="3048000" y="2851138"/>
            <a:ext cx="5678348" cy="39199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11975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143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Superficial Reflexes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52136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Tests for intact corticospinal tract &amp; cord-level structures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5600" y="1347447"/>
            <a:ext cx="318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b="1" dirty="0" smtClean="0">
                <a:cs typeface="Times New Roman" pitchFamily="18" charset="0"/>
              </a:rPr>
              <a:t>Plantar reflex</a:t>
            </a:r>
            <a:r>
              <a:rPr lang="en-CA" altLang="en-US" sz="2800" dirty="0" smtClean="0">
                <a:cs typeface="Times New Roman" pitchFamily="18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4802" y="1739205"/>
            <a:ext cx="739719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Draw blunt object upward along lateral aspect plantar surface of foot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4385" t="46583" r="48208" b="45402"/>
          <a:stretch/>
        </p:blipFill>
        <p:spPr bwMode="auto">
          <a:xfrm>
            <a:off x="1752600" y="87307"/>
            <a:ext cx="699873" cy="4259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2" name="Picture 11" descr="http://captionmax.com/structure/img/blog/med_terms_babinski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80" b="18134"/>
          <a:stretch/>
        </p:blipFill>
        <p:spPr bwMode="auto">
          <a:xfrm>
            <a:off x="152395" y="4865719"/>
            <a:ext cx="6988683" cy="19922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7" name="Picture 16" descr="http://o.quizlet.com/PXmdnjB1ivDLouW58PR62w_m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4865726"/>
            <a:ext cx="1587500" cy="190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Rectangle 17"/>
          <p:cNvSpPr/>
          <p:nvPr/>
        </p:nvSpPr>
        <p:spPr>
          <a:xfrm>
            <a:off x="1447800" y="3393103"/>
            <a:ext cx="7772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Abnormal response:</a:t>
            </a:r>
            <a:r>
              <a:rPr lang="en-CA" sz="2800" i="1" dirty="0" smtClean="0"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Babinski sign</a:t>
            </a:r>
            <a:r>
              <a:rPr lang="en-CA" sz="2800" dirty="0">
                <a:cs typeface="Times New Roman" pitchFamily="18" charset="0"/>
                <a:sym typeface="Wingdings" panose="05000000000000000000" pitchFamily="2" charset="2"/>
              </a:rPr>
              <a:t>.</a:t>
            </a: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 Tows spread apart, big toe upgoing. Sign of an upper motor neuron lesion. Normal in infants </a:t>
            </a:r>
            <a:r>
              <a:rPr lang="en-CA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632710" y="6290666"/>
            <a:ext cx="16584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>
                <a:solidFill>
                  <a:srgbClr val="92D050"/>
                </a:solidFill>
                <a:latin typeface="+mj-lt"/>
                <a:cs typeface="Arial" panose="020B0604020202020204" pitchFamily="34" charset="0"/>
                <a:sym typeface="Wingdings" panose="05000000000000000000" pitchFamily="2" charset="2"/>
              </a:rPr>
              <a:t>n</a:t>
            </a:r>
            <a:r>
              <a:rPr lang="en-CA" sz="1400" b="1" dirty="0" smtClean="0">
                <a:solidFill>
                  <a:srgbClr val="92D050"/>
                </a:solidFill>
                <a:latin typeface="+mj-lt"/>
                <a:cs typeface="Arial" panose="020B0604020202020204" pitchFamily="34" charset="0"/>
                <a:sym typeface="Wingdings" panose="05000000000000000000" pitchFamily="2" charset="2"/>
              </a:rPr>
              <a:t>ormal response is plantar reflex</a:t>
            </a:r>
            <a:endParaRPr lang="en-US" sz="1400" b="1" dirty="0" smtClean="0">
              <a:solidFill>
                <a:srgbClr val="92D05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74770" y="4739878"/>
            <a:ext cx="2535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:</a:t>
            </a:r>
            <a:endParaRPr lang="en-CA" sz="1600" dirty="0"/>
          </a:p>
        </p:txBody>
      </p:sp>
      <p:sp>
        <p:nvSpPr>
          <p:cNvPr id="13" name="Rectangle 12"/>
          <p:cNvSpPr/>
          <p:nvPr/>
        </p:nvSpPr>
        <p:spPr>
          <a:xfrm>
            <a:off x="1447800" y="2556510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CA" sz="2800" dirty="0" smtClean="0">
                <a:cs typeface="Times New Roman" pitchFamily="18" charset="0"/>
                <a:sym typeface="Wingdings" panose="05000000000000000000" pitchFamily="2" charset="2"/>
              </a:rPr>
              <a:t>Normal response: toes remain together and curl downward </a:t>
            </a:r>
            <a:r>
              <a:rPr lang="en-CA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9848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81000" y="1143000"/>
            <a:ext cx="38989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b="1" dirty="0" smtClean="0">
                <a:cs typeface="Times New Roman" pitchFamily="18" charset="0"/>
              </a:rPr>
              <a:t>Abdominal reflex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77222" y="1534758"/>
            <a:ext cx="826677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Stroke skin of abdomen towards umbilicus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Normal response:</a:t>
            </a:r>
            <a:r>
              <a:rPr lang="en-CA" altLang="en-US" sz="2000" dirty="0" smtClean="0">
                <a:cs typeface="Times New Roman" pitchFamily="18" charset="0"/>
              </a:rPr>
              <a:t> </a:t>
            </a:r>
            <a:r>
              <a:rPr lang="en-CA" altLang="en-US" sz="2800" dirty="0" smtClean="0">
                <a:cs typeface="Times New Roman" pitchFamily="18" charset="0"/>
              </a:rPr>
              <a:t>umbilicus</a:t>
            </a:r>
            <a:r>
              <a:rPr lang="en-CA" altLang="en-US" sz="2000" dirty="0" smtClean="0">
                <a:cs typeface="Times New Roman" pitchFamily="18" charset="0"/>
              </a:rPr>
              <a:t> </a:t>
            </a:r>
            <a:r>
              <a:rPr lang="en-CA" altLang="en-US" sz="2800" dirty="0" smtClean="0">
                <a:cs typeface="Times New Roman" pitchFamily="18" charset="0"/>
              </a:rPr>
              <a:t>moves towards stimulus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Checks integrity of ventral rami from T</a:t>
            </a:r>
            <a:r>
              <a:rPr lang="en-CA" altLang="en-US" sz="2800" baseline="-25000" dirty="0" smtClean="0">
                <a:cs typeface="Times New Roman" pitchFamily="18" charset="0"/>
              </a:rPr>
              <a:t>8</a:t>
            </a:r>
            <a:r>
              <a:rPr lang="en-CA" altLang="en-US" sz="2800" dirty="0" smtClean="0">
                <a:cs typeface="Times New Roman" pitchFamily="18" charset="0"/>
              </a:rPr>
              <a:t> to T</a:t>
            </a:r>
            <a:r>
              <a:rPr lang="en-CA" altLang="en-US" sz="2800" baseline="-25000" dirty="0" smtClean="0">
                <a:cs typeface="Times New Roman" pitchFamily="18" charset="0"/>
              </a:rPr>
              <a:t>12</a:t>
            </a:r>
            <a:r>
              <a:rPr lang="en-CA" altLang="en-US" sz="2800" dirty="0" smtClean="0">
                <a:cs typeface="Times New Roman" pitchFamily="18" charset="0"/>
              </a:rPr>
              <a:t> </a:t>
            </a:r>
          </a:p>
        </p:txBody>
      </p:sp>
      <p:pic>
        <p:nvPicPr>
          <p:cNvPr id="3074" name="Picture 2" descr="http://o.quizlet.com/HriGR1r1cIBCuLtLqrl6yQ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06" y="3276600"/>
            <a:ext cx="2895600" cy="249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181" y="2971800"/>
            <a:ext cx="5432294" cy="373470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0" y="752136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Tests for intact corticospinal tract &amp; cord-level structures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20</a:t>
            </a:fld>
            <a:endParaRPr lang="en-CA" dirty="0"/>
          </a:p>
        </p:txBody>
      </p:sp>
      <p:sp>
        <p:nvSpPr>
          <p:cNvPr id="18" name="TextBox 17"/>
          <p:cNvSpPr txBox="1"/>
          <p:nvPr/>
        </p:nvSpPr>
        <p:spPr>
          <a:xfrm>
            <a:off x="7955854" y="6016823"/>
            <a:ext cx="11881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13.8a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1143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Superficial Reflexes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/>
          <a:srcRect l="44385" t="46583" r="48208" b="45402"/>
          <a:stretch/>
        </p:blipFill>
        <p:spPr bwMode="auto">
          <a:xfrm>
            <a:off x="1752600" y="87307"/>
            <a:ext cx="699873" cy="4259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1695911" y="4804861"/>
            <a:ext cx="209089" cy="376739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283970" y="4149090"/>
            <a:ext cx="389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>
                <a:latin typeface="Wingdings" panose="05000000000000000000" pitchFamily="2" charset="2"/>
              </a:rPr>
              <a:t>Œ</a:t>
            </a:r>
            <a:endParaRPr lang="en-CA" dirty="0">
              <a:latin typeface="Wingdings" panose="05000000000000000000" pitchFamily="2" charset="2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752600" y="4800600"/>
            <a:ext cx="389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Wingdings" panose="05000000000000000000" pitchFamily="2" charset="2"/>
              </a:rPr>
              <a:t></a:t>
            </a:r>
            <a:endParaRPr lang="en-CA" dirty="0">
              <a:solidFill>
                <a:schemeClr val="bg1"/>
              </a:solidFill>
              <a:latin typeface="Wingdings" panose="05000000000000000000" pitchFamily="2" charset="2"/>
            </a:endParaRPr>
          </a:p>
        </p:txBody>
      </p:sp>
      <p:pic>
        <p:nvPicPr>
          <p:cNvPr id="22" name="Picture 21" descr="http://www.trimbio.co.uk/media/catalog/product/cache/1/image/9df78eab33525d08d6e5fb8d27136e95/t/a/talyor_hammer_cut_out.pn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58" b="20714"/>
          <a:stretch/>
        </p:blipFill>
        <p:spPr bwMode="auto">
          <a:xfrm rot="19050926">
            <a:off x="644494" y="3335086"/>
            <a:ext cx="1766888" cy="4800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4037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83930"/>
            <a:ext cx="9144000" cy="646112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</a:rPr>
              <a:t>            Homeostatic Imbalance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4385" t="46583" r="48208" b="45402"/>
          <a:stretch/>
        </p:blipFill>
        <p:spPr bwMode="auto">
          <a:xfrm>
            <a:off x="1794510" y="76200"/>
            <a:ext cx="1128827" cy="6870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57150" y="959220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Clinical Importance of Stretch Reflexes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13" name="Picture 2" descr="http://media.ebaumsworld.com/picture/jgregpegleg/syphili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856862"/>
            <a:ext cx="1625346" cy="223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33449" y="1796713"/>
            <a:ext cx="559071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CA" altLang="en-US" sz="2800" dirty="0" smtClean="0">
                <a:cs typeface="Times New Roman" pitchFamily="18" charset="0"/>
              </a:rPr>
              <a:t>nerve damage/ventral horn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6400" y="3036570"/>
            <a:ext cx="746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CA" sz="2800" dirty="0" smtClean="0"/>
              <a:t>III</a:t>
            </a:r>
            <a:r>
              <a:rPr lang="en-CA" sz="2800" baseline="30000" dirty="0" smtClean="0"/>
              <a:t>o</a:t>
            </a:r>
            <a:r>
              <a:rPr lang="en-CA" sz="2800" dirty="0" smtClean="0"/>
              <a:t> syphilis (tabes dorsalis): </a:t>
            </a:r>
            <a:r>
              <a:rPr lang="en-CA" sz="2800" dirty="0" smtClean="0">
                <a:hlinkClick r:id="rId5"/>
              </a:rPr>
              <a:t>dorsal horn injury</a:t>
            </a:r>
            <a:endParaRPr lang="en-CA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2" y="4129300"/>
            <a:ext cx="2046541" cy="1890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13460" y="2209800"/>
            <a:ext cx="58445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>
                <a:cs typeface="Times New Roman" pitchFamily="18" charset="0"/>
              </a:rPr>
              <a:t>e</a:t>
            </a:r>
            <a:r>
              <a:rPr lang="en-CA" altLang="en-US" sz="2800" dirty="0" smtClean="0">
                <a:cs typeface="Times New Roman" pitchFamily="18" charset="0"/>
              </a:rPr>
              <a:t>g Chronic diabetes, neurosyphilis, coma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7670" y="1379220"/>
            <a:ext cx="62979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Hypoactive/absent </a:t>
            </a:r>
            <a:r>
              <a:rPr lang="en-CA" altLang="en-US" sz="2800" dirty="0">
                <a:cs typeface="Times New Roman" pitchFamily="18" charset="0"/>
              </a:rPr>
              <a:t>reflexes</a:t>
            </a:r>
            <a:r>
              <a:rPr lang="en-CA" altLang="en-US" sz="2800" dirty="0" smtClean="0">
                <a:cs typeface="Times New Roman" pitchFamily="18" charset="0"/>
              </a:rPr>
              <a:t>: peripheral</a:t>
            </a:r>
          </a:p>
        </p:txBody>
      </p:sp>
      <p:pic>
        <p:nvPicPr>
          <p:cNvPr id="21" name="Picture 20" descr="http://meded.ucsd.edu/clinicalmed/neuro_biceps_reflex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4" r="18104"/>
          <a:stretch/>
        </p:blipFill>
        <p:spPr bwMode="auto">
          <a:xfrm>
            <a:off x="6705600" y="846118"/>
            <a:ext cx="2200275" cy="22669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2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21</a:t>
            </a:fld>
            <a:endParaRPr lang="en-CA" dirty="0"/>
          </a:p>
        </p:txBody>
      </p:sp>
      <p:sp>
        <p:nvSpPr>
          <p:cNvPr id="27" name="TextBox 26"/>
          <p:cNvSpPr txBox="1"/>
          <p:nvPr/>
        </p:nvSpPr>
        <p:spPr>
          <a:xfrm>
            <a:off x="1645919" y="3515380"/>
            <a:ext cx="566928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CA" sz="2800" dirty="0"/>
              <a:t>d</a:t>
            </a:r>
            <a:r>
              <a:rPr lang="en-CA" sz="2800" dirty="0" smtClean="0"/>
              <a:t>ecades after infection, paresthesias (morbid cutaneous sensations/ formication ),ataxia, </a:t>
            </a:r>
            <a:r>
              <a:rPr lang="en-CA" sz="2800" dirty="0"/>
              <a:t>deafness, visual impairment, dementia </a:t>
            </a:r>
            <a:r>
              <a:rPr lang="en-CA" dirty="0">
                <a:hlinkClick r:id="rId8"/>
              </a:rPr>
              <a:t>[ref</a:t>
            </a:r>
            <a:r>
              <a:rPr lang="en-CA" dirty="0" smtClean="0">
                <a:hlinkClick r:id="rId8"/>
              </a:rPr>
              <a:t>]</a:t>
            </a:r>
            <a:r>
              <a:rPr lang="en-CA" dirty="0" smtClean="0"/>
              <a:t>—rarely seen today because of penicillin 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16918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22</a:t>
            </a:fld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1371600"/>
            <a:ext cx="51816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Hyperactive: corticospinal tract lesions reduce reciprocal inhibition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7002" y="2653605"/>
            <a:ext cx="444559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>
                <a:cs typeface="Times New Roman" pitchFamily="18" charset="0"/>
              </a:rPr>
              <a:t>e</a:t>
            </a:r>
            <a:r>
              <a:rPr lang="en-CA" altLang="en-US" sz="2800" dirty="0" smtClean="0">
                <a:cs typeface="Times New Roman" pitchFamily="18" charset="0"/>
              </a:rPr>
              <a:t>g cerebrovascular accident (‘CVA, stroke’)</a:t>
            </a:r>
          </a:p>
        </p:txBody>
      </p:sp>
      <p:pic>
        <p:nvPicPr>
          <p:cNvPr id="8" name="Picture 7" descr="http://www.straightdope.com/images/art/1995/95092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447800"/>
            <a:ext cx="3400425" cy="226695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0" y="959220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Clinical Importance of Stretch Reflexes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183930"/>
            <a:ext cx="9144000" cy="646112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</a:rPr>
              <a:t>            Homeostatic Imbalance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44385" t="46583" r="48208" b="45402"/>
          <a:stretch/>
        </p:blipFill>
        <p:spPr bwMode="auto">
          <a:xfrm>
            <a:off x="1794510" y="76200"/>
            <a:ext cx="1128827" cy="6870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026" y="3638550"/>
            <a:ext cx="4129664" cy="303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9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23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2410" y="990600"/>
            <a:ext cx="9144000" cy="859976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4800" b="1" dirty="0" smtClean="0">
                <a:solidFill>
                  <a:srgbClr val="C00000"/>
                </a:solidFill>
                <a:latin typeface="+mn-lt"/>
              </a:rPr>
              <a:t>ANS Overview</a:t>
            </a:r>
            <a:endParaRPr lang="en-CA" sz="48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5" name="Picture 4" descr="http://www.enotrac.com/media/img/cartoons/de/2008/2008_2_NPZ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674" y="2024042"/>
            <a:ext cx="4972431" cy="35255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36242" y="5711469"/>
            <a:ext cx="86684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CA" altLang="en-US" sz="2400" dirty="0" smtClean="0">
                <a:cs typeface="Times New Roman" pitchFamily="18" charset="0"/>
              </a:rPr>
              <a:t>“Exquisitely sensitive to changes in internal environment, balancing competing demands for resources under ever changing conditions” </a:t>
            </a:r>
          </a:p>
        </p:txBody>
      </p:sp>
    </p:spTree>
    <p:extLst>
      <p:ext uri="{BB962C8B-B14F-4D97-AF65-F5344CB8AC3E}">
        <p14:creationId xmlns:p14="http://schemas.microsoft.com/office/powerpoint/2010/main" val="116056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24</a:t>
            </a:fld>
            <a:endParaRPr lang="en-CA" dirty="0"/>
          </a:p>
        </p:txBody>
      </p:sp>
      <p:pic>
        <p:nvPicPr>
          <p:cNvPr id="1026" name="Picture 2" descr="C:\Frank\01 University of Ottawa\2014 Winter ANP1106D Human Anatomy &amp; Physiology II\7. Nervous System Physiology [NFF]\03] Wk 9.2 Wed Mar 12 2014\ch_14_unlabeled\figure_14_01_unlabe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72" y="1179576"/>
            <a:ext cx="8601456" cy="33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882895"/>
            <a:ext cx="3350791" cy="36703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1538" y="1274778"/>
            <a:ext cx="2672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chemeClr val="bg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Central nervous system (CNS)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66744" y="1284642"/>
            <a:ext cx="2949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Peripheral nervous system (PNS)</a:t>
            </a:r>
            <a:endParaRPr lang="en-U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9000" y="2046642"/>
            <a:ext cx="1707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Sensory (afferent)</a:t>
            </a:r>
          </a:p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division</a:t>
            </a:r>
            <a:endParaRPr lang="en-U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4805" y="2057400"/>
            <a:ext cx="24434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Motor (efferent)  division</a:t>
            </a:r>
            <a:endParaRPr lang="en-U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95428" y="2840022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Somatic nervous</a:t>
            </a:r>
          </a:p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system</a:t>
            </a:r>
            <a:endParaRPr lang="en-U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85594" y="2840916"/>
            <a:ext cx="1821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Autonomic nervous</a:t>
            </a:r>
          </a:p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System (ANS)</a:t>
            </a:r>
            <a:endParaRPr lang="en-U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80555" y="3743980"/>
            <a:ext cx="12282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Sympathetic</a:t>
            </a:r>
          </a:p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division</a:t>
            </a:r>
            <a:endParaRPr lang="en-U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06359" y="3766074"/>
            <a:ext cx="1608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Parasympathetic</a:t>
            </a:r>
          </a:p>
          <a:p>
            <a:pPr algn="ctr"/>
            <a:r>
              <a:rPr lang="en-CA" sz="1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division</a:t>
            </a:r>
            <a:endParaRPr lang="en-U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0" y="183930"/>
            <a:ext cx="9144000" cy="646112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Place of ANS in the (Highly Integrated) Nervous System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40090" y="302514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***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69685" y="5943600"/>
            <a:ext cx="4489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*** </a:t>
            </a:r>
            <a:r>
              <a:rPr lang="en-CA" dirty="0" smtClean="0">
                <a:latin typeface="Arial" panose="020B0604020202020204" pitchFamily="34" charset="0"/>
                <a:cs typeface="Arial" panose="020B0604020202020204" pitchFamily="34" charset="0"/>
              </a:rPr>
              <a:t>There are sensory nerves in the ANS!  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5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25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6963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The Autonomic Nervous System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52136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Principle system that stabilizes our internal environment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5600" y="1197106"/>
            <a:ext cx="86684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Motor neurons that innervate smooth/cardiac muscle and glands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0600" y="2034990"/>
            <a:ext cx="81534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Respond to sensory signals from visceral (internal) organs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958" y="2873506"/>
            <a:ext cx="8668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General functions: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0600" y="3298116"/>
            <a:ext cx="81534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Ensures optimal support for body activities 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Shunts blood to ‘needy’ areas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Speeds up/slows down heart (</a:t>
            </a:r>
            <a:r>
              <a:rPr lang="en-US" sz="2000" dirty="0">
                <a:latin typeface="Wingdings" panose="05000000000000000000" pitchFamily="2" charset="2"/>
              </a:rPr>
              <a:t>á</a:t>
            </a:r>
            <a:r>
              <a:rPr lang="en-CA" altLang="en-US" sz="2800" dirty="0" smtClean="0">
                <a:cs typeface="Times New Roman" pitchFamily="18" charset="0"/>
              </a:rPr>
              <a:t>HR, </a:t>
            </a:r>
            <a:r>
              <a:rPr lang="en-US" sz="2000" dirty="0" smtClean="0">
                <a:latin typeface="Wingdings" panose="05000000000000000000" pitchFamily="2" charset="2"/>
              </a:rPr>
              <a:t>â</a:t>
            </a:r>
            <a:r>
              <a:rPr lang="en-CA" altLang="en-US" sz="2800" dirty="0" smtClean="0">
                <a:cs typeface="Times New Roman" pitchFamily="18" charset="0"/>
              </a:rPr>
              <a:t>HR)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Blood pressure (BP), body temperature (T) </a:t>
            </a:r>
            <a:r>
              <a:rPr lang="en-US" sz="2000" dirty="0">
                <a:latin typeface="Wingdings" panose="05000000000000000000" pitchFamily="2" charset="2"/>
              </a:rPr>
              <a:t>á</a:t>
            </a:r>
            <a:r>
              <a:rPr lang="en-US" sz="100" dirty="0">
                <a:latin typeface="Wingdings" panose="05000000000000000000" pitchFamily="2" charset="2"/>
              </a:rPr>
              <a:t> </a:t>
            </a:r>
            <a:r>
              <a:rPr lang="en-CA" altLang="en-US" sz="2800" dirty="0">
                <a:cs typeface="Times New Roman" pitchFamily="18" charset="0"/>
              </a:rPr>
              <a:t>or</a:t>
            </a:r>
            <a:r>
              <a:rPr lang="en-US" sz="300" dirty="0">
                <a:latin typeface="Wingdings" panose="05000000000000000000" pitchFamily="2" charset="2"/>
              </a:rPr>
              <a:t> </a:t>
            </a:r>
            <a:r>
              <a:rPr lang="en-US" sz="2000" dirty="0">
                <a:latin typeface="Wingdings" panose="05000000000000000000" pitchFamily="2" charset="2"/>
              </a:rPr>
              <a:t>â</a:t>
            </a:r>
            <a:endParaRPr lang="en-CA" altLang="en-US" sz="2800" dirty="0" smtClean="0">
              <a:cs typeface="Times New Roman" pitchFamily="18" charset="0"/>
            </a:endParaRP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Stomach secretions </a:t>
            </a:r>
            <a:r>
              <a:rPr lang="en-US" sz="2000" dirty="0" smtClean="0">
                <a:latin typeface="Wingdings" panose="05000000000000000000" pitchFamily="2" charset="2"/>
              </a:rPr>
              <a:t>á</a:t>
            </a:r>
            <a:r>
              <a:rPr lang="en-US" sz="100" dirty="0" smtClean="0">
                <a:latin typeface="Wingdings" panose="05000000000000000000" pitchFamily="2" charset="2"/>
              </a:rPr>
              <a:t> </a:t>
            </a:r>
            <a:r>
              <a:rPr lang="en-CA" altLang="en-US" sz="2800" dirty="0" smtClean="0">
                <a:cs typeface="Times New Roman" pitchFamily="18" charset="0"/>
              </a:rPr>
              <a:t>or</a:t>
            </a:r>
            <a:r>
              <a:rPr lang="en-US" sz="300" dirty="0" smtClean="0">
                <a:latin typeface="Wingdings" panose="05000000000000000000" pitchFamily="2" charset="2"/>
              </a:rPr>
              <a:t> </a:t>
            </a:r>
            <a:r>
              <a:rPr lang="en-US" sz="2000" dirty="0">
                <a:latin typeface="Wingdings" panose="05000000000000000000" pitchFamily="2" charset="2"/>
              </a:rPr>
              <a:t>â</a:t>
            </a:r>
            <a:endParaRPr lang="en-CA" altLang="en-US" sz="2800" dirty="0" smtClean="0"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5496580"/>
            <a:ext cx="8668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Mostly without our awareness, attention or control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6306" y="5903893"/>
            <a:ext cx="86684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Aka involuntary nervous system or general visceral motor system</a:t>
            </a:r>
            <a:endParaRPr lang="en-CA" altLang="en-US" sz="2800" u="sng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50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26</a:t>
            </a:fld>
            <a:endParaRPr lang="en-CA" dirty="0"/>
          </a:p>
        </p:txBody>
      </p:sp>
      <p:pic>
        <p:nvPicPr>
          <p:cNvPr id="2050" name="Picture 2" descr="C:\Frank\01 University of Ottawa\2014 Winter ANP1106D Human Anatomy &amp; Physiology II\7. Nervous System Physiology [NFF]\03] Wk 9.2 Wed Mar 12 2014\ch_14_labeled\figure_14_02_labe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" y="1066800"/>
            <a:ext cx="8939174" cy="56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3534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Motor Neurons: Somatic </a:t>
            </a:r>
            <a:r>
              <a:rPr lang="en-CA" sz="3600" b="1" i="1" dirty="0" smtClean="0">
                <a:solidFill>
                  <a:srgbClr val="C00000"/>
                </a:solidFill>
                <a:latin typeface="+mn-lt"/>
              </a:rPr>
              <a:t>v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ANS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32814" y="6282462"/>
            <a:ext cx="10887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14.2</a:t>
            </a:r>
            <a:endParaRPr lang="en-US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1"/>
          <p:cNvSpPr txBox="1">
            <a:spLocks/>
          </p:cNvSpPr>
          <p:nvPr/>
        </p:nvSpPr>
        <p:spPr>
          <a:xfrm>
            <a:off x="67056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229D948-ABCD-4603-885A-4FF7DBA67FFE}" type="slidenum">
              <a:rPr lang="en-CA" smtClean="0"/>
              <a:pPr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7342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27</a:t>
            </a:fld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6218" t="19658" r="26923" b="40456"/>
          <a:stretch/>
        </p:blipFill>
        <p:spPr bwMode="auto">
          <a:xfrm>
            <a:off x="32046" y="929640"/>
            <a:ext cx="8987699" cy="54707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3534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Motor Neurons: Somatic </a:t>
            </a:r>
            <a:r>
              <a:rPr lang="en-CA" sz="3600" b="1" i="1" dirty="0" smtClean="0">
                <a:solidFill>
                  <a:srgbClr val="C00000"/>
                </a:solidFill>
                <a:latin typeface="+mn-lt"/>
              </a:rPr>
              <a:t>v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ANS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388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4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28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87108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ANS DIVISIONS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5600" y="1068588"/>
            <a:ext cx="6001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b="1" dirty="0" smtClean="0">
                <a:cs typeface="Times New Roman" pitchFamily="18" charset="0"/>
              </a:rPr>
              <a:t>Rest / Digest</a:t>
            </a:r>
            <a:r>
              <a:rPr lang="en-CA" altLang="en-US" sz="2800" dirty="0" smtClean="0">
                <a:cs typeface="Times New Roman" pitchFamily="18" charset="0"/>
              </a:rPr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4086" y="2302722"/>
            <a:ext cx="430371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Maintenance: digestion / elimination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6768" y="1471420"/>
            <a:ext cx="439628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Minimizes body energy use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58326" y="3121521"/>
            <a:ext cx="439472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BP/HR low normal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GI actively digesting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>
                <a:cs typeface="Times New Roman" pitchFamily="18" charset="0"/>
              </a:rPr>
              <a:t>P</a:t>
            </a:r>
            <a:r>
              <a:rPr lang="en-CA" altLang="en-US" sz="2800" dirty="0" smtClean="0">
                <a:cs typeface="Times New Roman" pitchFamily="18" charset="0"/>
              </a:rPr>
              <a:t>upils constricted /lenses accommodated (close vision)</a:t>
            </a:r>
          </a:p>
        </p:txBody>
      </p:sp>
      <p:pic>
        <p:nvPicPr>
          <p:cNvPr id="1026" name="Picture 2" descr="http://bminusblogs.files.wordpress.com/2013/05/breakfast-in-b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338" y="1881476"/>
            <a:ext cx="3696462" cy="230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0" y="666966"/>
            <a:ext cx="64198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Parasympathetic Nervous System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46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4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29</a:t>
            </a:fld>
            <a:endParaRPr lang="en-CA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87108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ANS DIVISIONS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5968" y="1417320"/>
            <a:ext cx="5663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Mobilize body during activity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7388" y="990600"/>
            <a:ext cx="6304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b="1" dirty="0" smtClean="0">
                <a:cs typeface="Times New Roman" pitchFamily="18" charset="0"/>
              </a:rPr>
              <a:t>Fight or Flight</a:t>
            </a:r>
            <a:r>
              <a:rPr lang="en-CA" altLang="en-US" sz="2800" dirty="0" smtClean="0">
                <a:cs typeface="Times New Roman" pitchFamily="18" charset="0"/>
              </a:rPr>
              <a:t>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8326" y="1840230"/>
            <a:ext cx="368987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HR/BP/respiration rate</a:t>
            </a:r>
            <a:r>
              <a:rPr lang="en-US" sz="100" dirty="0" smtClean="0">
                <a:latin typeface="Wingdings" panose="05000000000000000000" pitchFamily="2" charset="2"/>
              </a:rPr>
              <a:t> </a:t>
            </a:r>
            <a:r>
              <a:rPr lang="en-US" sz="2000" b="1" dirty="0" smtClean="0">
                <a:latin typeface="Wingdings" panose="05000000000000000000" pitchFamily="2" charset="2"/>
              </a:rPr>
              <a:t>á</a:t>
            </a:r>
            <a:endParaRPr lang="en-CA" sz="2800" dirty="0">
              <a:cs typeface="Times New Roman" pitchFamily="18" charset="0"/>
            </a:endParaRP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>
                <a:cs typeface="Times New Roman" pitchFamily="18" charset="0"/>
              </a:rPr>
              <a:t>D</a:t>
            </a:r>
            <a:r>
              <a:rPr lang="en-CA" altLang="en-US" sz="2800" dirty="0" smtClean="0">
                <a:cs typeface="Times New Roman" pitchFamily="18" charset="0"/>
              </a:rPr>
              <a:t>ry mouth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>
                <a:cs typeface="Times New Roman" pitchFamily="18" charset="0"/>
              </a:rPr>
              <a:t>C</a:t>
            </a:r>
            <a:r>
              <a:rPr lang="en-CA" altLang="en-US" sz="2800" dirty="0" smtClean="0">
                <a:cs typeface="Times New Roman" pitchFamily="18" charset="0"/>
              </a:rPr>
              <a:t>old/ sweaty skin</a:t>
            </a:r>
          </a:p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>
                <a:cs typeface="Times New Roman" pitchFamily="18" charset="0"/>
              </a:rPr>
              <a:t>D</a:t>
            </a:r>
            <a:r>
              <a:rPr lang="en-CA" altLang="en-US" sz="2800" dirty="0" smtClean="0">
                <a:cs typeface="Times New Roman" pitchFamily="18" charset="0"/>
              </a:rPr>
              <a:t>ilated pupils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54966" y="3947160"/>
            <a:ext cx="407423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Constricts blood vessels: shunts blood to heart/skeletal muscles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3258" y="5638800"/>
            <a:ext cx="810454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CA" altLang="en-US" sz="2800" dirty="0" smtClean="0">
                <a:cs typeface="Times New Roman" pitchFamily="18" charset="0"/>
              </a:rPr>
              <a:t>Provides energy: bronchioles dilate, more glucose from liver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0" y="590766"/>
            <a:ext cx="64198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Sympathetic Nervous System</a:t>
            </a:r>
            <a:endParaRPr lang="en-US" altLang="en-US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11" name="Picture 10" descr="https://cdn.thedissolve.com/articles/None/detail.0587a1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1" y="2209800"/>
            <a:ext cx="3991928" cy="24517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683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30</a:t>
            </a:fld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11652" y="718074"/>
            <a:ext cx="8668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CA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Usually</a:t>
            </a:r>
            <a:r>
              <a:rPr lang="en-CA" altLang="en-US" sz="2800" b="1" dirty="0" smtClean="0">
                <a:solidFill>
                  <a:srgbClr val="0070C0"/>
                </a:solidFill>
                <a:cs typeface="Times New Roman" pitchFamily="18" charset="0"/>
              </a:rPr>
              <a:t>, both divisions serve same visceral organ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7958" y="1143000"/>
            <a:ext cx="85236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Parasympathetic: </a:t>
            </a:r>
            <a:r>
              <a:rPr lang="en-CA" altLang="en-US" sz="3200" b="1" dirty="0" smtClean="0">
                <a:cs typeface="Times New Roman" pitchFamily="18" charset="0"/>
              </a:rPr>
              <a:t>D</a:t>
            </a:r>
            <a:r>
              <a:rPr lang="en-CA" altLang="en-US" sz="2800" dirty="0" smtClean="0">
                <a:cs typeface="Times New Roman" pitchFamily="18" charset="0"/>
              </a:rPr>
              <a:t>igestion, </a:t>
            </a:r>
            <a:r>
              <a:rPr lang="en-CA" altLang="en-US" sz="3200" b="1" dirty="0">
                <a:cs typeface="Times New Roman" pitchFamily="18" charset="0"/>
              </a:rPr>
              <a:t>D</a:t>
            </a:r>
            <a:r>
              <a:rPr lang="en-CA" altLang="en-US" sz="2800" dirty="0" smtClean="0">
                <a:cs typeface="Times New Roman" pitchFamily="18" charset="0"/>
              </a:rPr>
              <a:t>efecation, </a:t>
            </a:r>
            <a:r>
              <a:rPr lang="en-CA" altLang="en-US" sz="3200" b="1" dirty="0">
                <a:cs typeface="Times New Roman" pitchFamily="18" charset="0"/>
              </a:rPr>
              <a:t>D</a:t>
            </a:r>
            <a:r>
              <a:rPr lang="en-CA" altLang="en-US" sz="2800" dirty="0" smtClean="0">
                <a:cs typeface="Times New Roman" pitchFamily="18" charset="0"/>
              </a:rPr>
              <a:t>iuresis</a:t>
            </a:r>
          </a:p>
        </p:txBody>
      </p:sp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957" y="2809875"/>
            <a:ext cx="5506085" cy="37433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6306" y="1601672"/>
            <a:ext cx="85236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Sympathetic: </a:t>
            </a:r>
            <a:r>
              <a:rPr lang="en-CA" altLang="en-US" sz="3200" b="1" dirty="0" smtClean="0">
                <a:cs typeface="Times New Roman" pitchFamily="18" charset="0"/>
              </a:rPr>
              <a:t>E</a:t>
            </a:r>
            <a:r>
              <a:rPr lang="en-CA" altLang="en-US" sz="2800" dirty="0" smtClean="0">
                <a:cs typeface="Times New Roman" pitchFamily="18" charset="0"/>
              </a:rPr>
              <a:t>xercise, </a:t>
            </a:r>
            <a:r>
              <a:rPr lang="en-CA" altLang="en-US" sz="3200" b="1" dirty="0">
                <a:cs typeface="Times New Roman" pitchFamily="18" charset="0"/>
              </a:rPr>
              <a:t>E</a:t>
            </a:r>
            <a:r>
              <a:rPr lang="en-CA" altLang="en-US" sz="2800" dirty="0" smtClean="0">
                <a:cs typeface="Times New Roman" pitchFamily="18" charset="0"/>
              </a:rPr>
              <a:t>xcitement</a:t>
            </a:r>
            <a:r>
              <a:rPr lang="en-CA" altLang="en-US" sz="2800" b="1" dirty="0" smtClean="0">
                <a:cs typeface="Times New Roman" pitchFamily="18" charset="0"/>
              </a:rPr>
              <a:t>, </a:t>
            </a:r>
            <a:r>
              <a:rPr lang="en-CA" altLang="en-US" sz="3200" b="1" dirty="0">
                <a:cs typeface="Times New Roman" pitchFamily="18" charset="0"/>
              </a:rPr>
              <a:t>E</a:t>
            </a:r>
            <a:r>
              <a:rPr lang="en-CA" altLang="en-US" sz="2800" dirty="0" smtClean="0">
                <a:cs typeface="Times New Roman" pitchFamily="18" charset="0"/>
              </a:rPr>
              <a:t>mergency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7958" y="2079810"/>
            <a:ext cx="85236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Homeostasis: </a:t>
            </a:r>
            <a:r>
              <a:rPr lang="en-CA" altLang="en-US" sz="2800" dirty="0">
                <a:cs typeface="Times New Roman" pitchFamily="18" charset="0"/>
              </a:rPr>
              <a:t>d</a:t>
            </a:r>
            <a:r>
              <a:rPr lang="en-CA" altLang="en-US" sz="2800" dirty="0" smtClean="0">
                <a:cs typeface="Times New Roman" pitchFamily="18" charset="0"/>
              </a:rPr>
              <a:t>ynamic antagonism </a:t>
            </a:r>
            <a:r>
              <a:rPr lang="en-CA" altLang="en-US" sz="2800" dirty="0">
                <a:cs typeface="Times New Roman" pitchFamily="18" charset="0"/>
              </a:rPr>
              <a:t>/ </a:t>
            </a:r>
            <a:r>
              <a:rPr lang="en-CA" altLang="en-US" sz="2800" dirty="0" smtClean="0">
                <a:cs typeface="Times New Roman" pitchFamily="18" charset="0"/>
              </a:rPr>
              <a:t>counterbalancing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87108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ANS DIVISIONS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280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FE817-47EF-4FF8-9FDA-48E71C1E37A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414144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Next Lecture – Wed March 25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1960" y="2254266"/>
            <a:ext cx="58826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The Autonomic Nervous System, Part 2: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17560" y="3110805"/>
            <a:ext cx="464504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cs typeface="Times New Roman" pitchFamily="18" charset="0"/>
              </a:rPr>
              <a:t>Anatomy, Physiology, Homeostatic Imbalances (</a:t>
            </a:r>
            <a:r>
              <a:rPr lang="en-US" sz="2800" dirty="0" smtClean="0">
                <a:cs typeface="Times New Roman" pitchFamily="18" charset="0"/>
              </a:rPr>
              <a:t>Ch </a:t>
            </a:r>
            <a:r>
              <a:rPr lang="en-US" sz="2800" dirty="0">
                <a:cs typeface="Times New Roman" pitchFamily="18" charset="0"/>
              </a:rPr>
              <a:t>14, </a:t>
            </a:r>
            <a:r>
              <a:rPr lang="en-US" sz="2800" i="1" dirty="0">
                <a:cs typeface="Times New Roman" pitchFamily="18" charset="0"/>
              </a:rPr>
              <a:t>pp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527-539</a:t>
            </a:r>
            <a:r>
              <a:rPr lang="en-CA" altLang="en-US" sz="2800" dirty="0" smtClean="0">
                <a:cs typeface="Times New Roman" pitchFamily="18" charset="0"/>
              </a:rPr>
              <a:t>) 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894" y="6003166"/>
            <a:ext cx="9144000" cy="848853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2400" b="1" dirty="0" smtClean="0">
                <a:solidFill>
                  <a:srgbClr val="009900"/>
                </a:solidFill>
                <a:latin typeface="+mn-lt"/>
              </a:rPr>
              <a:t>Mastering A&amp;P Assignment #6 (PNS) will be posted today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CA" sz="2400" b="1" dirty="0" smtClean="0">
                <a:solidFill>
                  <a:srgbClr val="009900"/>
                </a:solidFill>
              </a:rPr>
              <a:t>at ~5 </a:t>
            </a:r>
            <a:r>
              <a:rPr lang="en-CA" sz="2400" b="1" dirty="0">
                <a:solidFill>
                  <a:srgbClr val="009900"/>
                </a:solidFill>
              </a:rPr>
              <a:t>pm </a:t>
            </a:r>
            <a:r>
              <a:rPr lang="en-CA" sz="2400" b="1" dirty="0" smtClean="0">
                <a:solidFill>
                  <a:srgbClr val="009900"/>
                </a:solidFill>
                <a:latin typeface="+mn-lt"/>
              </a:rPr>
              <a:t>and is due by Thursday Mar 26 at 11:59 pm</a:t>
            </a:r>
            <a:endParaRPr lang="en-CA" sz="2400" dirty="0">
              <a:solidFill>
                <a:srgbClr val="009900"/>
              </a:solidFill>
              <a:latin typeface="+mn-lt"/>
            </a:endParaRPr>
          </a:p>
        </p:txBody>
      </p:sp>
      <p:pic>
        <p:nvPicPr>
          <p:cNvPr id="16" name="Picture 2" descr="http://www-fp.pearsonhighered.com/bigcovers/03216963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37160"/>
            <a:ext cx="1019175" cy="123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medicalfoods.com/articles/wp-content/uploads/2011/11/Purple-Nervous-System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133600"/>
            <a:ext cx="20574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38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4131</TotalTime>
  <Words>1924</Words>
  <Application>Microsoft Office PowerPoint</Application>
  <PresentationFormat>On-screen Show (4:3)</PresentationFormat>
  <Paragraphs>360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Aharoni</vt:lpstr>
      <vt:lpstr>Arial</vt:lpstr>
      <vt:lpstr>Arial Black</vt:lpstr>
      <vt:lpstr>Calibri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PsychEMR, Inc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NF2</dc:creator>
  <cp:lastModifiedBy>Manon Maurice</cp:lastModifiedBy>
  <cp:revision>438</cp:revision>
  <dcterms:created xsi:type="dcterms:W3CDTF">2013-09-17T01:47:35Z</dcterms:created>
  <dcterms:modified xsi:type="dcterms:W3CDTF">2015-04-07T22:42:38Z</dcterms:modified>
</cp:coreProperties>
</file>