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4" r:id="rId1"/>
  </p:sldMasterIdLst>
  <p:sldIdLst>
    <p:sldId id="305" r:id="rId2"/>
    <p:sldId id="275" r:id="rId3"/>
    <p:sldId id="277" r:id="rId4"/>
    <p:sldId id="278" r:id="rId5"/>
    <p:sldId id="279" r:id="rId6"/>
    <p:sldId id="280" r:id="rId7"/>
    <p:sldId id="281" r:id="rId8"/>
    <p:sldId id="283" r:id="rId9"/>
    <p:sldId id="282" r:id="rId10"/>
    <p:sldId id="301" r:id="rId11"/>
    <p:sldId id="302" r:id="rId12"/>
    <p:sldId id="303" r:id="rId13"/>
    <p:sldId id="285" r:id="rId14"/>
    <p:sldId id="286" r:id="rId15"/>
    <p:sldId id="287" r:id="rId16"/>
    <p:sldId id="288" r:id="rId17"/>
    <p:sldId id="291" r:id="rId18"/>
    <p:sldId id="293" r:id="rId19"/>
    <p:sldId id="294" r:id="rId20"/>
    <p:sldId id="295" r:id="rId21"/>
    <p:sldId id="296" r:id="rId22"/>
    <p:sldId id="297" r:id="rId23"/>
    <p:sldId id="306" r:id="rId24"/>
    <p:sldId id="308" r:id="rId25"/>
    <p:sldId id="307" r:id="rId26"/>
    <p:sldId id="298" r:id="rId27"/>
    <p:sldId id="299" r:id="rId28"/>
    <p:sldId id="284" r:id="rId29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7" d="100"/>
          <a:sy n="97" d="100"/>
        </p:scale>
        <p:origin x="-18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F466F-BDA4-4F18-9C7B-FF0A9A1B0E80}" type="datetime1">
              <a:rPr lang="en-US" smtClean="0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F607B-A47E-422C-9BEF-122CCDB7C526}" type="datetime1">
              <a:rPr lang="en-US" smtClean="0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9A7CB-BEE6-4F99-898E-913F06E8E125}" type="datetime1">
              <a:rPr lang="en-US" smtClean="0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E300C-6FC5-4FC3-AF1A-075E4F50620D}" type="datetime1">
              <a:rPr lang="en-US" smtClean="0"/>
              <a:pPr/>
              <a:t>10/24/2013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295D-4A77-4DEB-B04C-9F4282A8BC04}" type="datetime1">
              <a:rPr lang="en-US" smtClean="0"/>
              <a:pPr/>
              <a:t>10/24/2013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8685-4D0C-42D5-8013-B5904CD1FCBC}" type="datetime1">
              <a:rPr lang="en-US" smtClean="0"/>
              <a:pPr/>
              <a:t>10/24/2013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26C0-9885-4BA9-BBFA-A52CBFEBB775}" type="datetime1">
              <a:rPr lang="en-US" smtClean="0"/>
              <a:pPr/>
              <a:t>10/24/2013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1B38-C5EB-4D66-9137-0AFE9CDEDE8F}" type="datetime1">
              <a:rPr lang="en-US" smtClean="0"/>
              <a:pPr/>
              <a:t>10/24/2013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B613C-1AD7-49D3-885D-F654C5CDBAA6}" type="datetime1">
              <a:rPr lang="en-US" smtClean="0"/>
              <a:pPr/>
              <a:t>10/24/2013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4290-6522-4139-852E-05BD9E7F0D2E}" type="datetime1">
              <a:rPr lang="en-US" smtClean="0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55F9-81EA-47C5-8059-9E5C2B437C70}" type="datetime1">
              <a:rPr lang="en-US" smtClean="0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327B613C-1AD7-49D3-885D-F654C5CDBAA6}" type="datetime1">
              <a:rPr lang="en-US" smtClean="0"/>
              <a:pPr/>
              <a:t>10/24/2013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77" r:id="rId3"/>
    <p:sldLayoutId id="2147483978" r:id="rId4"/>
    <p:sldLayoutId id="2147483979" r:id="rId5"/>
    <p:sldLayoutId id="2147483980" r:id="rId6"/>
    <p:sldLayoutId id="2147483981" r:id="rId7"/>
    <p:sldLayoutId id="2147483982" r:id="rId8"/>
    <p:sldLayoutId id="2147483983" r:id="rId9"/>
    <p:sldLayoutId id="2147483984" r:id="rId10"/>
    <p:sldLayoutId id="2147483985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73187" y="1298222"/>
            <a:ext cx="7543800" cy="2593975"/>
          </a:xfrm>
        </p:spPr>
        <p:txBody>
          <a:bodyPr/>
          <a:lstStyle/>
          <a:p>
            <a:r>
              <a:rPr lang="en-US" dirty="0" smtClean="0"/>
              <a:t>Document</a:t>
            </a:r>
            <a:br>
              <a:rPr lang="en-US" dirty="0" smtClean="0"/>
            </a:br>
            <a:r>
              <a:rPr lang="en-US" dirty="0" smtClean="0"/>
              <a:t>   Citation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Micheline </a:t>
            </a:r>
            <a:r>
              <a:rPr lang="en-US" dirty="0" err="1" smtClean="0"/>
              <a:t>Besner</a:t>
            </a:r>
            <a:endParaRPr lang="en-US" dirty="0" smtClean="0"/>
          </a:p>
          <a:p>
            <a:r>
              <a:rPr lang="en-US" dirty="0" smtClean="0"/>
              <a:t>Fall, 2013</a:t>
            </a:r>
            <a:endParaRPr lang="en-US" dirty="0"/>
          </a:p>
        </p:txBody>
      </p:sp>
      <p:pic>
        <p:nvPicPr>
          <p:cNvPr id="6" name="Picture 5" descr="citation_pictur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180" y="0"/>
            <a:ext cx="458782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56180" y="6596390"/>
            <a:ext cx="45878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http://</a:t>
            </a:r>
            <a:r>
              <a:rPr lang="en-US" sz="1100" dirty="0" err="1">
                <a:solidFill>
                  <a:schemeClr val="bg1"/>
                </a:solidFill>
              </a:rPr>
              <a:t>www.queensu.ca</a:t>
            </a:r>
            <a:r>
              <a:rPr lang="en-US" sz="1100" dirty="0">
                <a:solidFill>
                  <a:schemeClr val="bg1"/>
                </a:solidFill>
              </a:rPr>
              <a:t>/</a:t>
            </a:r>
            <a:r>
              <a:rPr lang="en-US" sz="1100" dirty="0" err="1">
                <a:solidFill>
                  <a:schemeClr val="bg1"/>
                </a:solidFill>
              </a:rPr>
              <a:t>academicintegrity</a:t>
            </a:r>
            <a:r>
              <a:rPr lang="en-US" sz="1100" dirty="0">
                <a:solidFill>
                  <a:schemeClr val="bg1"/>
                </a:solidFill>
              </a:rPr>
              <a:t>/students/</a:t>
            </a:r>
            <a:r>
              <a:rPr lang="en-US" sz="1100" dirty="0" err="1">
                <a:solidFill>
                  <a:schemeClr val="bg1"/>
                </a:solidFill>
              </a:rPr>
              <a:t>essy</a:t>
            </a:r>
            <a:r>
              <a:rPr lang="en-US" sz="1100" dirty="0">
                <a:solidFill>
                  <a:schemeClr val="bg1"/>
                </a:solidFill>
              </a:rPr>
              <a:t>/</a:t>
            </a:r>
            <a:r>
              <a:rPr lang="en-US" sz="1100" dirty="0" err="1">
                <a:solidFill>
                  <a:schemeClr val="bg1"/>
                </a:solidFill>
              </a:rPr>
              <a:t>citations.html</a:t>
            </a:r>
            <a:endParaRPr lang="en-US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464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Intellectual Property Rights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</a:t>
            </a:r>
            <a:r>
              <a:rPr lang="en-US" dirty="0" smtClean="0"/>
              <a:t>ndividuals and organizations that produce the resources you encounter in your research have legal rights to their material</a:t>
            </a:r>
          </a:p>
          <a:p>
            <a:r>
              <a:rPr lang="en-US" dirty="0" smtClean="0"/>
              <a:t>The laws concerning intellectual property include the following areas:</a:t>
            </a:r>
          </a:p>
          <a:p>
            <a:pPr marL="571500" indent="-457200">
              <a:buAutoNum type="arabicParenR"/>
            </a:pPr>
            <a:r>
              <a:rPr lang="en-US" dirty="0" smtClean="0"/>
              <a:t>Patent law: governs inventions and novel manufacturing processes</a:t>
            </a:r>
          </a:p>
          <a:p>
            <a:pPr marL="571500" indent="-457200">
              <a:buAutoNum type="arabicParenR"/>
            </a:pPr>
            <a:r>
              <a:rPr lang="en-US" dirty="0" smtClean="0"/>
              <a:t>Trademark law: Pertains to things like company names and product names, slogans, and symbols</a:t>
            </a:r>
          </a:p>
          <a:p>
            <a:pPr marL="571500" indent="-457200">
              <a:buAutoNum type="arabicParenR"/>
            </a:pPr>
            <a:r>
              <a:rPr lang="en-US" dirty="0" smtClean="0"/>
              <a:t>Copyright law: Deals with written works, images, performances, and computer software</a:t>
            </a:r>
          </a:p>
          <a:p>
            <a:r>
              <a:rPr lang="en-US" dirty="0" smtClean="0"/>
              <a:t>Our concerns fall mainly into the copyright law category </a:t>
            </a:r>
          </a:p>
        </p:txBody>
      </p:sp>
    </p:spTree>
    <p:extLst>
      <p:ext uri="{BB962C8B-B14F-4D97-AF65-F5344CB8AC3E}">
        <p14:creationId xmlns:p14="http://schemas.microsoft.com/office/powerpoint/2010/main" val="2604308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Document Your Sources?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Documentation is efficient</a:t>
            </a:r>
            <a:endParaRPr lang="en-US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dirty="0"/>
              <a:t>I</a:t>
            </a:r>
            <a:r>
              <a:rPr lang="en-US" dirty="0" smtClean="0"/>
              <a:t>t provides a network for organizing and locating recorded knowledge</a:t>
            </a:r>
          </a:p>
          <a:p>
            <a:r>
              <a:rPr lang="en-US" dirty="0" smtClean="0"/>
              <a:t>If you cite your sources properly, you provide your readers with the information necessary for locating the research materials that you used in your report themselves</a:t>
            </a:r>
          </a:p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Documentation provides authority</a:t>
            </a:r>
          </a:p>
          <a:p>
            <a:r>
              <a:rPr lang="en-US" dirty="0" smtClean="0"/>
              <a:t>By making any claim you invite a challenge from your reader, “says who?”</a:t>
            </a:r>
          </a:p>
          <a:p>
            <a:r>
              <a:rPr lang="en-US" dirty="0" smtClean="0"/>
              <a:t>Especially with controversial topics, citing authorities as sources will lend validity to your statements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099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Should You Document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Any source from which you use exact wording</a:t>
            </a:r>
          </a:p>
          <a:p>
            <a:r>
              <a:rPr lang="en-US" dirty="0" smtClean="0"/>
              <a:t>Any source from which you adapt material into your own words</a:t>
            </a:r>
          </a:p>
          <a:p>
            <a:r>
              <a:rPr lang="en-US" dirty="0" smtClean="0"/>
              <a:t>Any source from which you took a visual illustration: chart, graph, drawing, etc.</a:t>
            </a:r>
          </a:p>
          <a:p>
            <a:endParaRPr lang="en-US" dirty="0"/>
          </a:p>
          <a:p>
            <a:pPr marL="114300" indent="0">
              <a:buNone/>
            </a:pPr>
            <a:r>
              <a:rPr lang="en-US" dirty="0" smtClean="0"/>
              <a:t>* All of these sources need to be documented whether they appear in print, online, or in any other electronic form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7206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Should You Document?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Borrowed material has to be cited twice</a:t>
            </a:r>
          </a:p>
          <a:p>
            <a:pPr marL="571500" indent="-457200">
              <a:buFont typeface="+mj-lt"/>
              <a:buAutoNum type="arabicPeriod"/>
            </a:pPr>
            <a:r>
              <a:rPr lang="en-US" dirty="0" smtClean="0"/>
              <a:t>First at the point in the text where you quote directly, or paraphrase from the text</a:t>
            </a:r>
          </a:p>
          <a:p>
            <a:pPr marL="571500" indent="-457200">
              <a:buFont typeface="+mj-lt"/>
              <a:buAutoNum type="arabicPeriod"/>
            </a:pPr>
            <a:r>
              <a:rPr lang="en-US" dirty="0" smtClean="0"/>
              <a:t>Second at the end of your document in a list with all the sources used for your report (References page)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2742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Three Most Common Citation Styles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MLA </a:t>
            </a:r>
            <a:r>
              <a:rPr lang="en-US" dirty="0"/>
              <a:t>– Modern Language </a:t>
            </a:r>
            <a:r>
              <a:rPr lang="en-US" dirty="0" smtClean="0"/>
              <a:t>Association</a:t>
            </a:r>
          </a:p>
          <a:p>
            <a:r>
              <a:rPr lang="en-US" dirty="0" smtClean="0"/>
              <a:t>APA </a:t>
            </a:r>
            <a:r>
              <a:rPr lang="en-US" dirty="0"/>
              <a:t>– American Psychological </a:t>
            </a:r>
            <a:r>
              <a:rPr lang="en-US" dirty="0" smtClean="0"/>
              <a:t>Association</a:t>
            </a:r>
          </a:p>
          <a:p>
            <a:r>
              <a:rPr lang="en-US" dirty="0" smtClean="0"/>
              <a:t>IEEE </a:t>
            </a:r>
            <a:r>
              <a:rPr lang="en-US" dirty="0"/>
              <a:t>– Institute of Electrical and Electronics Engineers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7178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IEEE Citation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At Algonquin, and most likely in your future academic and professional career, you will be using IEEE citation style</a:t>
            </a:r>
          </a:p>
          <a:p>
            <a:r>
              <a:rPr lang="en-US" dirty="0" smtClean="0"/>
              <a:t>“IEEE is </a:t>
            </a:r>
            <a:r>
              <a:rPr lang="en-US" dirty="0"/>
              <a:t>the world’s largest technical professional </a:t>
            </a:r>
            <a:r>
              <a:rPr lang="en-US" dirty="0" smtClean="0"/>
              <a:t>society for professionals </a:t>
            </a:r>
            <a:r>
              <a:rPr lang="en-US" dirty="0"/>
              <a:t>involved in all aspects of the electrical, </a:t>
            </a:r>
            <a:r>
              <a:rPr lang="en-US" dirty="0" smtClean="0"/>
              <a:t>electronic, computing, science, and technology </a:t>
            </a:r>
            <a:r>
              <a:rPr lang="en-US" dirty="0" smtClean="0"/>
              <a:t>fields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3125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IEEE References Page Guide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 </a:t>
            </a:r>
            <a:r>
              <a:rPr lang="en-US" dirty="0"/>
              <a:t>IEEE </a:t>
            </a:r>
            <a:r>
              <a:rPr lang="en-US" dirty="0" smtClean="0"/>
              <a:t>style the references in your bibliography </a:t>
            </a:r>
            <a:r>
              <a:rPr lang="en-US" dirty="0"/>
              <a:t>should be </a:t>
            </a:r>
            <a:r>
              <a:rPr lang="en-US" dirty="0" smtClean="0"/>
              <a:t>numbered, </a:t>
            </a:r>
            <a:r>
              <a:rPr lang="en-US" dirty="0"/>
              <a:t>and </a:t>
            </a:r>
            <a:r>
              <a:rPr lang="en-US" dirty="0" smtClean="0"/>
              <a:t>should appear </a:t>
            </a:r>
            <a:r>
              <a:rPr lang="en-US" dirty="0"/>
              <a:t>in the order </a:t>
            </a:r>
            <a:r>
              <a:rPr lang="en-US" dirty="0" smtClean="0"/>
              <a:t>that they appeared </a:t>
            </a:r>
            <a:r>
              <a:rPr lang="en-US" dirty="0"/>
              <a:t>in the </a:t>
            </a:r>
            <a:r>
              <a:rPr lang="en-US" dirty="0" smtClean="0"/>
              <a:t>body of your report</a:t>
            </a:r>
          </a:p>
          <a:p>
            <a:r>
              <a:rPr lang="en-US" dirty="0" smtClean="0"/>
              <a:t>IEEE </a:t>
            </a:r>
            <a:r>
              <a:rPr lang="en-US" dirty="0"/>
              <a:t>citation style has 3 main </a:t>
            </a:r>
            <a:r>
              <a:rPr lang="en-US" dirty="0" smtClean="0"/>
              <a:t>features:</a:t>
            </a:r>
            <a:endParaRPr lang="en-US" dirty="0"/>
          </a:p>
          <a:p>
            <a:pPr marL="571500" indent="-457200">
              <a:buAutoNum type="arabicParenR"/>
            </a:pPr>
            <a:r>
              <a:rPr lang="en-US" dirty="0" smtClean="0"/>
              <a:t>The </a:t>
            </a:r>
            <a:r>
              <a:rPr lang="en-US" dirty="0"/>
              <a:t>author name </a:t>
            </a:r>
            <a:r>
              <a:rPr lang="en-US" dirty="0" smtClean="0"/>
              <a:t>appears with the </a:t>
            </a:r>
            <a:r>
              <a:rPr lang="en-US" dirty="0"/>
              <a:t>first name (or initial</a:t>
            </a:r>
            <a:r>
              <a:rPr lang="en-US" dirty="0" smtClean="0"/>
              <a:t>) first, </a:t>
            </a:r>
            <a:r>
              <a:rPr lang="en-US" dirty="0"/>
              <a:t>and </a:t>
            </a:r>
            <a:r>
              <a:rPr lang="en-US" dirty="0" smtClean="0"/>
              <a:t>the last name </a:t>
            </a:r>
            <a:r>
              <a:rPr lang="en-US" dirty="0" smtClean="0"/>
              <a:t>last </a:t>
            </a:r>
          </a:p>
          <a:p>
            <a:pPr marL="571500" indent="-457200">
              <a:buAutoNum type="arabicParenR"/>
            </a:pPr>
            <a:r>
              <a:rPr lang="en-US" dirty="0" smtClean="0"/>
              <a:t>The title of an article (or chapter, conference paper, etc.) is in quotation marks </a:t>
            </a:r>
          </a:p>
          <a:p>
            <a:pPr marL="571500" indent="-457200">
              <a:buAutoNum type="arabicParenR"/>
            </a:pPr>
            <a:r>
              <a:rPr lang="en-US" dirty="0" smtClean="0"/>
              <a:t>The </a:t>
            </a:r>
            <a:r>
              <a:rPr lang="en-US" dirty="0"/>
              <a:t>title of a</a:t>
            </a:r>
            <a:r>
              <a:rPr lang="en-US" dirty="0" smtClean="0"/>
              <a:t> journal, book or website </a:t>
            </a:r>
            <a:r>
              <a:rPr lang="en-US" dirty="0"/>
              <a:t>is in </a:t>
            </a:r>
            <a:r>
              <a:rPr lang="en-US" dirty="0" smtClean="0"/>
              <a:t>italics</a:t>
            </a:r>
          </a:p>
          <a:p>
            <a:pPr marL="114300" indent="0">
              <a:buNone/>
            </a:pPr>
            <a:endParaRPr lang="nl-NL" sz="18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97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In-Text Citation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When referring to a source, or quoting directly from a source, in the body of your report, you must show the reader where to find the source in your bibliography </a:t>
            </a:r>
          </a:p>
          <a:p>
            <a:r>
              <a:rPr lang="en-US" dirty="0" smtClean="0"/>
              <a:t>Do this by adding a corresponding number [in brackets] to the number under which the source is listed at the back of your report</a:t>
            </a:r>
          </a:p>
          <a:p>
            <a:r>
              <a:rPr lang="en-US" dirty="0" smtClean="0"/>
              <a:t>If you are quoting a source directly, include in the square brackets the page(s) you are quoting from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Examples:</a:t>
            </a:r>
          </a:p>
          <a:p>
            <a:pPr marL="114300" indent="0">
              <a:buNone/>
            </a:pPr>
            <a:endParaRPr lang="en-US" dirty="0" smtClean="0"/>
          </a:p>
          <a:p>
            <a:pPr marL="571500" indent="-457200">
              <a:buAutoNum type="arabicParenR"/>
            </a:pPr>
            <a:r>
              <a:rPr lang="en-GB" sz="2000" dirty="0" smtClean="0">
                <a:latin typeface="Calibri" charset="0"/>
              </a:rPr>
              <a:t>The </a:t>
            </a:r>
            <a:r>
              <a:rPr lang="en-GB" sz="2000" dirty="0">
                <a:latin typeface="Calibri" charset="0"/>
              </a:rPr>
              <a:t>theory was first put forward in 1987 [1</a:t>
            </a:r>
            <a:r>
              <a:rPr lang="en-GB" sz="2000" dirty="0" smtClean="0">
                <a:latin typeface="Calibri" charset="0"/>
              </a:rPr>
              <a:t>]. </a:t>
            </a:r>
          </a:p>
          <a:p>
            <a:pPr marL="571500" indent="-457200">
              <a:buAutoNum type="arabicParenR"/>
            </a:pPr>
            <a:r>
              <a:rPr lang="en-GB" sz="2000" dirty="0" err="1" smtClean="0">
                <a:latin typeface="Calibri" charset="0"/>
              </a:rPr>
              <a:t>Sholtz</a:t>
            </a:r>
            <a:r>
              <a:rPr lang="en-GB" sz="2000" dirty="0" smtClean="0">
                <a:latin typeface="Calibri" charset="0"/>
              </a:rPr>
              <a:t> has argued that “blah blah” [2:13]. </a:t>
            </a:r>
          </a:p>
          <a:p>
            <a:pPr marL="571500" indent="-457200">
              <a:buAutoNum type="arabicParenR"/>
            </a:pPr>
            <a:r>
              <a:rPr lang="en-US" sz="2000" dirty="0" smtClean="0">
                <a:latin typeface="Calibri" charset="0"/>
              </a:rPr>
              <a:t>Several </a:t>
            </a:r>
            <a:r>
              <a:rPr lang="en-US" sz="2000" dirty="0">
                <a:latin typeface="Calibri" charset="0"/>
              </a:rPr>
              <a:t>recent studies [1], [3], [4], [15], [16] have suggested </a:t>
            </a:r>
            <a:r>
              <a:rPr lang="en-US" sz="2000" dirty="0" smtClean="0">
                <a:latin typeface="Calibri" charset="0"/>
              </a:rPr>
              <a:t>that…</a:t>
            </a:r>
            <a:endParaRPr lang="en-US" sz="2000" dirty="0">
              <a:latin typeface="Calibri" charset="0"/>
            </a:endParaRPr>
          </a:p>
          <a:p>
            <a:pPr marL="571500" indent="-457200">
              <a:buAutoNum type="arabicParenR"/>
            </a:pPr>
            <a:endParaRPr lang="en-GB" sz="2000" dirty="0" smtClean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104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In-Text Quotations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dirty="0">
                <a:latin typeface="Calibri" charset="0"/>
              </a:rPr>
              <a:t>When quoting word-for-word from another text or </a:t>
            </a:r>
            <a:r>
              <a:rPr lang="en-GB" dirty="0" smtClean="0">
                <a:latin typeface="Calibri" charset="0"/>
              </a:rPr>
              <a:t>document, </a:t>
            </a:r>
            <a:r>
              <a:rPr lang="en-GB" dirty="0">
                <a:latin typeface="Calibri" charset="0"/>
              </a:rPr>
              <a:t>put </a:t>
            </a:r>
            <a:r>
              <a:rPr lang="en-GB" dirty="0" smtClean="0">
                <a:latin typeface="Calibri" charset="0"/>
              </a:rPr>
              <a:t>the quoted section in </a:t>
            </a:r>
            <a:r>
              <a:rPr lang="en-GB" dirty="0">
                <a:latin typeface="Calibri" charset="0"/>
              </a:rPr>
              <a:t>quotation marks</a:t>
            </a:r>
          </a:p>
          <a:p>
            <a:pPr>
              <a:lnSpc>
                <a:spcPct val="90000"/>
              </a:lnSpc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dirty="0">
                <a:latin typeface="Calibri" charset="0"/>
              </a:rPr>
              <a:t>Indicate any </a:t>
            </a:r>
            <a:r>
              <a:rPr lang="en-GB" dirty="0" smtClean="0">
                <a:latin typeface="Calibri" charset="0"/>
              </a:rPr>
              <a:t>changes you have made </a:t>
            </a:r>
            <a:r>
              <a:rPr lang="en-GB" dirty="0">
                <a:latin typeface="Calibri" charset="0"/>
              </a:rPr>
              <a:t>to </a:t>
            </a:r>
            <a:r>
              <a:rPr lang="en-GB" dirty="0" smtClean="0">
                <a:latin typeface="Calibri" charset="0"/>
              </a:rPr>
              <a:t>the text </a:t>
            </a:r>
            <a:r>
              <a:rPr lang="en-GB" dirty="0">
                <a:latin typeface="Calibri" charset="0"/>
              </a:rPr>
              <a:t>with square brackets</a:t>
            </a:r>
          </a:p>
          <a:p>
            <a:pPr>
              <a:lnSpc>
                <a:spcPct val="90000"/>
              </a:lnSpc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dirty="0">
                <a:latin typeface="Calibri" charset="0"/>
              </a:rPr>
              <a:t>Any clarification of </a:t>
            </a:r>
            <a:r>
              <a:rPr lang="en-GB" dirty="0" smtClean="0">
                <a:latin typeface="Calibri" charset="0"/>
              </a:rPr>
              <a:t>the original </a:t>
            </a:r>
            <a:r>
              <a:rPr lang="en-GB" dirty="0">
                <a:latin typeface="Calibri" charset="0"/>
              </a:rPr>
              <a:t>quote is </a:t>
            </a:r>
            <a:r>
              <a:rPr lang="en-GB" dirty="0" smtClean="0">
                <a:latin typeface="Calibri" charset="0"/>
              </a:rPr>
              <a:t>also enclosed </a:t>
            </a:r>
            <a:r>
              <a:rPr lang="en-GB" dirty="0">
                <a:latin typeface="Calibri" charset="0"/>
              </a:rPr>
              <a:t>in square brackets</a:t>
            </a:r>
          </a:p>
          <a:p>
            <a:pPr>
              <a:lnSpc>
                <a:spcPct val="90000"/>
              </a:lnSpc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dirty="0">
                <a:latin typeface="Calibri" charset="0"/>
              </a:rPr>
              <a:t>More than 4</a:t>
            </a:r>
            <a:r>
              <a:rPr lang="en-GB" dirty="0" smtClean="0">
                <a:latin typeface="Calibri" charset="0"/>
              </a:rPr>
              <a:t> lines </a:t>
            </a:r>
            <a:r>
              <a:rPr lang="en-GB" dirty="0">
                <a:latin typeface="Calibri" charset="0"/>
              </a:rPr>
              <a:t>of </a:t>
            </a:r>
            <a:r>
              <a:rPr lang="en-GB" dirty="0" smtClean="0">
                <a:latin typeface="Calibri" charset="0"/>
              </a:rPr>
              <a:t>quoted text </a:t>
            </a:r>
            <a:r>
              <a:rPr lang="en-GB" dirty="0">
                <a:latin typeface="Calibri" charset="0"/>
              </a:rPr>
              <a:t>should be </a:t>
            </a:r>
            <a:r>
              <a:rPr lang="en-GB" dirty="0" smtClean="0">
                <a:latin typeface="Calibri" charset="0"/>
              </a:rPr>
              <a:t>indented and separated from the body of your paragraph with an extra space</a:t>
            </a:r>
            <a:endParaRPr lang="en-GB" dirty="0">
              <a:latin typeface="Calibri" charset="0"/>
            </a:endParaRPr>
          </a:p>
          <a:p>
            <a:pPr>
              <a:lnSpc>
                <a:spcPct val="90000"/>
              </a:lnSpc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dirty="0" smtClean="0">
                <a:latin typeface="Calibri" charset="0"/>
              </a:rPr>
              <a:t>With direct quotations, the exact page numbers used are required in your “in-text” citations. In the square brackets you should include the source number, a colon, and then the page number(s) that the quote is from</a:t>
            </a:r>
          </a:p>
          <a:p>
            <a:pPr marL="114300" indent="0">
              <a:lnSpc>
                <a:spcPct val="90000"/>
              </a:lnSpc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  <a:latin typeface="Calibri" charset="0"/>
              </a:rPr>
              <a:t>[source number:page number(s)] </a:t>
            </a:r>
            <a:endParaRPr lang="en-GB" dirty="0">
              <a:solidFill>
                <a:schemeClr val="accent2">
                  <a:lumMod val="75000"/>
                </a:schemeClr>
              </a:solidFill>
              <a:latin typeface="Calibri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85761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Example of Square Bracket Additions and Clarifications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en-US" dirty="0" smtClean="0"/>
          </a:p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Section of original </a:t>
            </a:r>
            <a:r>
              <a:rPr lang="en-US" dirty="0">
                <a:solidFill>
                  <a:srgbClr val="689C9A"/>
                </a:solidFill>
              </a:rPr>
              <a:t>t</a:t>
            </a:r>
            <a:r>
              <a:rPr lang="en-US" dirty="0" smtClean="0">
                <a:solidFill>
                  <a:srgbClr val="689C9A"/>
                </a:solidFill>
              </a:rPr>
              <a:t>ext:</a:t>
            </a:r>
          </a:p>
          <a:p>
            <a:pPr marL="114300" indent="0">
              <a:buNone/>
            </a:pPr>
            <a:r>
              <a:rPr lang="en-GB" sz="2400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The issue lies with John and his team. John refused 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to consider the results of the initial experiment, and, therefore, ignored the potential of the technology when applied to this </a:t>
            </a:r>
            <a:r>
              <a:rPr lang="en-GB" sz="2400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problem. At the time of discovery</a:t>
            </a:r>
            <a:r>
              <a:rPr lang="en-US" sz="2400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…</a:t>
            </a:r>
            <a:endParaRPr lang="en-US" dirty="0" smtClean="0"/>
          </a:p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Original text </a:t>
            </a:r>
            <a:r>
              <a:rPr lang="en-US" dirty="0">
                <a:solidFill>
                  <a:srgbClr val="689C9A"/>
                </a:solidFill>
              </a:rPr>
              <a:t>q</a:t>
            </a:r>
            <a:r>
              <a:rPr lang="en-US" dirty="0" smtClean="0">
                <a:solidFill>
                  <a:srgbClr val="689C9A"/>
                </a:solidFill>
              </a:rPr>
              <a:t>uoted in body of someone’s report with </a:t>
            </a:r>
            <a:r>
              <a:rPr lang="en-US" dirty="0">
                <a:solidFill>
                  <a:srgbClr val="689C9A"/>
                </a:solidFill>
              </a:rPr>
              <a:t>s</a:t>
            </a:r>
            <a:r>
              <a:rPr lang="en-US" dirty="0" smtClean="0">
                <a:solidFill>
                  <a:srgbClr val="689C9A"/>
                </a:solidFill>
              </a:rPr>
              <a:t>light </a:t>
            </a:r>
            <a:r>
              <a:rPr lang="en-US" dirty="0">
                <a:solidFill>
                  <a:srgbClr val="689C9A"/>
                </a:solidFill>
              </a:rPr>
              <a:t>v</a:t>
            </a:r>
            <a:r>
              <a:rPr lang="en-US" dirty="0" smtClean="0">
                <a:solidFill>
                  <a:srgbClr val="689C9A"/>
                </a:solidFill>
              </a:rPr>
              <a:t>ariations to provide the reader with context:</a:t>
            </a:r>
            <a:endParaRPr lang="en-US" dirty="0">
              <a:solidFill>
                <a:srgbClr val="689C9A"/>
              </a:solidFill>
            </a:endParaRPr>
          </a:p>
          <a:p>
            <a:pPr marL="114300" indent="0">
              <a:buNone/>
            </a:pP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This issue </a:t>
            </a:r>
            <a:r>
              <a:rPr lang="en-GB" sz="2400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with John and his team occurred because “[they] refused 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to consider the results of the initial experiment, and, therefore, ignored the potential of the technology when applied to this problem [at the time of discovery</a:t>
            </a:r>
            <a:r>
              <a:rPr lang="en-GB" sz="2400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]” 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[</a:t>
            </a:r>
            <a:r>
              <a:rPr lang="en-GB" sz="2400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1: 54]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.</a:t>
            </a:r>
          </a:p>
          <a:p>
            <a:pPr marL="11430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59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Example of Quotation Longer Than 4 Lines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pPr marL="114300" indent="0">
              <a:buNone/>
            </a:pPr>
            <a:r>
              <a:rPr lang="en-US" dirty="0" smtClean="0"/>
              <a:t>Shultz states that,</a:t>
            </a:r>
          </a:p>
          <a:p>
            <a:pPr marL="114300" indent="0">
              <a:buNone/>
            </a:pPr>
            <a:r>
              <a:rPr lang="en-US" dirty="0" smtClean="0"/>
              <a:t>	</a:t>
            </a:r>
          </a:p>
          <a:p>
            <a:pPr marL="114300" indent="0">
              <a:buNone/>
            </a:pPr>
            <a:r>
              <a:rPr lang="en-US" dirty="0"/>
              <a:t>	</a:t>
            </a:r>
            <a:r>
              <a:rPr lang="en-US" dirty="0" smtClean="0"/>
              <a:t>“</a:t>
            </a:r>
            <a:r>
              <a:rPr lang="en-US" dirty="0" err="1" smtClean="0"/>
              <a:t>blaaaaaaaaaaaaaaaaaaaaaaaaaaaaaaaaaaaaaaaaaaaaaa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	</a:t>
            </a:r>
            <a:r>
              <a:rPr lang="en-US" dirty="0" err="1" smtClean="0"/>
              <a:t>aaaaaaaaaaa</a:t>
            </a:r>
            <a:r>
              <a:rPr lang="en-US" dirty="0" smtClean="0"/>
              <a:t>. </a:t>
            </a:r>
            <a:r>
              <a:rPr lang="en-US" dirty="0" err="1" smtClean="0"/>
              <a:t>Blaaaaaaaaaaaaaaaaaaaaaaaaaaaaaaaaaaa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	</a:t>
            </a:r>
            <a:r>
              <a:rPr lang="en-US" dirty="0" err="1" smtClean="0"/>
              <a:t>aaaaaaa</a:t>
            </a:r>
            <a:r>
              <a:rPr lang="en-US" dirty="0" smtClean="0"/>
              <a:t>. </a:t>
            </a:r>
            <a:r>
              <a:rPr lang="en-US" dirty="0" err="1" smtClean="0"/>
              <a:t>Blaaaaaaaaaaaaaaaaaaaaaaaaaaaaaaaaaaaa</a:t>
            </a:r>
            <a:r>
              <a:rPr lang="en-US" dirty="0" smtClean="0"/>
              <a:t>. </a:t>
            </a:r>
            <a:r>
              <a:rPr lang="en-US" dirty="0" err="1" smtClean="0"/>
              <a:t>Bl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	</a:t>
            </a:r>
            <a:r>
              <a:rPr lang="en-US" dirty="0" err="1" smtClean="0"/>
              <a:t>aaaaaaaaaaaaaaaaaaaaaaaaaaaaaaaaaaaaaa</a:t>
            </a:r>
            <a:r>
              <a:rPr lang="en-US" dirty="0" smtClean="0"/>
              <a:t>.” [1:12-13]</a:t>
            </a:r>
          </a:p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r>
              <a:rPr lang="en-US" dirty="0" smtClean="0"/>
              <a:t>This quote demonstrates that…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6132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689C9A"/>
                </a:solidFill>
              </a:rPr>
              <a:t>Examples of Source Types and How to Cite Them on a References Page</a:t>
            </a:r>
            <a:endParaRPr lang="en-US" dirty="0">
              <a:solidFill>
                <a:srgbClr val="689C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9013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Print</a:t>
            </a:r>
            <a:r>
              <a:rPr lang="en-US" dirty="0" smtClean="0">
                <a:solidFill>
                  <a:srgbClr val="689C9A"/>
                </a:solidFill>
              </a:rPr>
              <a:t> References</a:t>
            </a:r>
            <a:endParaRPr lang="en-US" dirty="0">
              <a:solidFill>
                <a:srgbClr val="689C9A"/>
              </a:solidFill>
            </a:endParaRPr>
          </a:p>
        </p:txBody>
      </p:sp>
      <p:pic>
        <p:nvPicPr>
          <p:cNvPr id="6" name="Picture 5" descr="Books-257x3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607" y="132765"/>
            <a:ext cx="4455725" cy="520123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653332" y="4932402"/>
            <a:ext cx="608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[4]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859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Books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Basic Format: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</a:t>
            </a:r>
            <a:r>
              <a:rPr lang="en-US" dirty="0"/>
              <a:t>Author(s). </a:t>
            </a:r>
            <a:r>
              <a:rPr lang="en-US" dirty="0" smtClean="0"/>
              <a:t>“Title of Chapter in Book,” in </a:t>
            </a:r>
            <a:r>
              <a:rPr lang="en-US" i="1" dirty="0" smtClean="0"/>
              <a:t>Book title</a:t>
            </a:r>
            <a:r>
              <a:rPr lang="en-US" dirty="0" smtClean="0"/>
              <a:t>, edition. Editor(s)             </a:t>
            </a:r>
          </a:p>
          <a:p>
            <a:pPr marL="114300" indent="0">
              <a:buNone/>
            </a:pPr>
            <a:r>
              <a:rPr lang="en-US" dirty="0" smtClean="0"/>
              <a:t>      name, Ed. City of publishing company: </a:t>
            </a:r>
            <a:r>
              <a:rPr lang="en-US" dirty="0"/>
              <a:t>Publishing company, year,  </a:t>
            </a:r>
            <a:r>
              <a:rPr lang="en-US" dirty="0" smtClean="0"/>
              <a:t>  </a:t>
            </a:r>
          </a:p>
          <a:p>
            <a:pPr marL="114300" indent="0">
              <a:buNone/>
            </a:pPr>
            <a:r>
              <a:rPr lang="en-US" dirty="0" smtClean="0"/>
              <a:t>      chapter, section, pp</a:t>
            </a:r>
            <a:r>
              <a:rPr lang="en-US" dirty="0"/>
              <a:t>. </a:t>
            </a:r>
            <a:endParaRPr lang="en-US" dirty="0" smtClean="0"/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Examples: </a:t>
            </a:r>
          </a:p>
          <a:p>
            <a:pPr marL="114300" indent="0">
              <a:buNone/>
            </a:pPr>
            <a:r>
              <a:rPr lang="en-US" dirty="0" smtClean="0"/>
              <a:t>[1] W.K</a:t>
            </a:r>
            <a:r>
              <a:rPr lang="en-US" dirty="0"/>
              <a:t>. Chen. </a:t>
            </a:r>
            <a:r>
              <a:rPr lang="en-US" i="1" dirty="0"/>
              <a:t>Linear Networks and Systems</a:t>
            </a:r>
            <a:r>
              <a:rPr lang="en-US" dirty="0"/>
              <a:t>. </a:t>
            </a:r>
            <a:r>
              <a:rPr lang="en-US" dirty="0" smtClean="0"/>
              <a:t>Belmont: </a:t>
            </a:r>
            <a:r>
              <a:rPr lang="en-US" dirty="0"/>
              <a:t>Wadsworth, 1993,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pp. 123-35.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[2] </a:t>
            </a:r>
            <a:r>
              <a:rPr lang="en-US" dirty="0"/>
              <a:t>J.E. Bourne. “Synthetic structure of industrial </a:t>
            </a:r>
            <a:r>
              <a:rPr lang="en-US" dirty="0" smtClean="0"/>
              <a:t>plastics</a:t>
            </a:r>
            <a:r>
              <a:rPr lang="en-US" dirty="0"/>
              <a:t>,</a:t>
            </a:r>
            <a:r>
              <a:rPr lang="en-US" dirty="0" smtClean="0"/>
              <a:t>” in </a:t>
            </a:r>
            <a:r>
              <a:rPr lang="en-US" i="1" dirty="0"/>
              <a:t>Plastics</a:t>
            </a:r>
            <a:r>
              <a:rPr lang="en-US" dirty="0"/>
              <a:t>, 2nd </a:t>
            </a:r>
            <a:endParaRPr lang="en-US" dirty="0" smtClean="0"/>
          </a:p>
          <a:p>
            <a:pPr marL="114300" indent="0">
              <a:buNone/>
            </a:pPr>
            <a:r>
              <a:rPr lang="en-US" dirty="0" smtClean="0"/>
              <a:t>      ed</a:t>
            </a:r>
            <a:r>
              <a:rPr lang="en-US" dirty="0"/>
              <a:t>., vol. 3. J. Peters, Ed. New York: McGraw-Hill, 1964, pp.15-67</a:t>
            </a:r>
            <a:r>
              <a:rPr lang="en-US" dirty="0" smtClean="0"/>
              <a:t>.</a:t>
            </a:r>
          </a:p>
          <a:p>
            <a:pPr marL="114300" indent="0">
              <a:buNone/>
            </a:pPr>
            <a:endParaRPr lang="en-US" dirty="0"/>
          </a:p>
          <a:p>
            <a:r>
              <a:rPr lang="en-US" dirty="0" smtClean="0"/>
              <a:t>Use “</a:t>
            </a:r>
            <a:r>
              <a:rPr lang="en-US" i="1" dirty="0" smtClean="0"/>
              <a:t>et </a:t>
            </a:r>
            <a:r>
              <a:rPr lang="en-US" i="1" dirty="0"/>
              <a:t>al</a:t>
            </a:r>
            <a:r>
              <a:rPr lang="en-US" i="1" dirty="0" smtClean="0"/>
              <a:t>.” </a:t>
            </a:r>
            <a:r>
              <a:rPr lang="en-US" dirty="0"/>
              <a:t>when three or more names are given</a:t>
            </a:r>
            <a:r>
              <a:rPr lang="en-US" dirty="0" smtClean="0"/>
              <a:t>.</a:t>
            </a:r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Example: W.K. Chen, J.E. Bourne, Lydia Smith, </a:t>
            </a:r>
            <a:r>
              <a:rPr lang="en-US" i="1" dirty="0" smtClean="0"/>
              <a:t>et al.</a:t>
            </a:r>
            <a:endParaRPr lang="en-US" dirty="0" smtClean="0"/>
          </a:p>
          <a:p>
            <a:pPr>
              <a:buFontTx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909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Article in a Journal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Basic Format: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</a:t>
            </a:r>
            <a:r>
              <a:rPr lang="en-US" dirty="0"/>
              <a:t>Author(s). “Article </a:t>
            </a:r>
            <a:r>
              <a:rPr lang="en-US" dirty="0" smtClean="0"/>
              <a:t>title.</a:t>
            </a:r>
            <a:r>
              <a:rPr lang="en-US" i="1" dirty="0" smtClean="0"/>
              <a:t>” </a:t>
            </a:r>
            <a:r>
              <a:rPr lang="en-US" i="1" dirty="0"/>
              <a:t>Journal title</a:t>
            </a:r>
            <a:r>
              <a:rPr lang="en-US" dirty="0"/>
              <a:t>, vol., </a:t>
            </a:r>
            <a:r>
              <a:rPr lang="en-US" dirty="0" err="1"/>
              <a:t>pp</a:t>
            </a:r>
            <a:r>
              <a:rPr lang="en-US" dirty="0"/>
              <a:t>, date</a:t>
            </a:r>
            <a:r>
              <a:rPr lang="en-US" dirty="0" smtClean="0"/>
              <a:t>.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Example: 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G</a:t>
            </a:r>
            <a:r>
              <a:rPr lang="en-US" dirty="0"/>
              <a:t>. </a:t>
            </a:r>
            <a:r>
              <a:rPr lang="en-US" dirty="0" err="1"/>
              <a:t>Pevere</a:t>
            </a:r>
            <a:r>
              <a:rPr lang="en-US" dirty="0"/>
              <a:t>. “Infrared Nation.” </a:t>
            </a:r>
            <a:r>
              <a:rPr lang="en-US" i="1" dirty="0"/>
              <a:t>The International Journal </a:t>
            </a:r>
            <a:r>
              <a:rPr lang="en-US" i="1" dirty="0" smtClean="0"/>
              <a:t>of              </a:t>
            </a:r>
          </a:p>
          <a:p>
            <a:pPr marL="114300" indent="0">
              <a:buNone/>
            </a:pPr>
            <a:r>
              <a:rPr lang="en-US" i="1" dirty="0" smtClean="0"/>
              <a:t>      Infrared </a:t>
            </a:r>
            <a:r>
              <a:rPr lang="en-US" i="1" dirty="0"/>
              <a:t>Design</a:t>
            </a:r>
            <a:r>
              <a:rPr lang="en-US" dirty="0"/>
              <a:t>, vol. 33, pp. 56-99, Jan. 1979</a:t>
            </a:r>
            <a:r>
              <a:rPr lang="en-US" dirty="0" smtClean="0"/>
              <a:t>.</a:t>
            </a:r>
          </a:p>
          <a:p>
            <a:pPr marL="114300" indent="0">
              <a:buNone/>
            </a:pPr>
            <a:endParaRPr lang="en-US" dirty="0"/>
          </a:p>
          <a:p>
            <a:r>
              <a:rPr lang="en-US" dirty="0" smtClean="0"/>
              <a:t> Always abbreviate month names (Sept., Jan.) in IEEE Style citations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8935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Handbooks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Basic Format: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</a:t>
            </a:r>
            <a:r>
              <a:rPr lang="en-US" i="1" dirty="0"/>
              <a:t>Name of Manual/Handbook</a:t>
            </a:r>
            <a:r>
              <a:rPr lang="en-US" dirty="0"/>
              <a:t>, </a:t>
            </a:r>
            <a:r>
              <a:rPr lang="en-US" dirty="0" smtClean="0"/>
              <a:t>edition.</a:t>
            </a:r>
            <a:r>
              <a:rPr lang="en-US" dirty="0"/>
              <a:t>, Abbrev. Name of Co.,  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City </a:t>
            </a:r>
            <a:r>
              <a:rPr lang="en-US" dirty="0"/>
              <a:t>of Co., Abbrev. </a:t>
            </a:r>
            <a:r>
              <a:rPr lang="en-US" dirty="0" smtClean="0"/>
              <a:t>State/ Province, </a:t>
            </a:r>
            <a:r>
              <a:rPr lang="en-US" dirty="0"/>
              <a:t>year, pp</a:t>
            </a:r>
            <a:r>
              <a:rPr lang="en-US" dirty="0" smtClean="0"/>
              <a:t>.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Example: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</a:t>
            </a:r>
            <a:r>
              <a:rPr lang="en-US" i="1" dirty="0"/>
              <a:t>Transmission Systems for Communications</a:t>
            </a:r>
            <a:r>
              <a:rPr lang="en-US" dirty="0"/>
              <a:t>, 3rd ed., Western 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Electric </a:t>
            </a:r>
            <a:r>
              <a:rPr lang="en-US" dirty="0"/>
              <a:t>Co., Winston-Salem, NC, 1985, pp. 44–60</a:t>
            </a:r>
            <a:r>
              <a:rPr lang="en-US" dirty="0" smtClean="0"/>
              <a:t>.</a:t>
            </a:r>
          </a:p>
          <a:p>
            <a:pPr marL="11430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9430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Electronic References 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Picture 5" descr="electronic references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678" y="305187"/>
            <a:ext cx="5729322" cy="470944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35803" y="4123873"/>
            <a:ext cx="511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[6]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9360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Electronic Books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Basic Format: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</a:t>
            </a:r>
            <a:r>
              <a:rPr lang="en-US" dirty="0"/>
              <a:t>Author. (year, m</a:t>
            </a:r>
            <a:r>
              <a:rPr lang="en-US" dirty="0" smtClean="0"/>
              <a:t>onth </a:t>
            </a:r>
            <a:r>
              <a:rPr lang="en-US" dirty="0"/>
              <a:t>day). </a:t>
            </a:r>
            <a:r>
              <a:rPr lang="en-US" i="1" dirty="0"/>
              <a:t>Book title</a:t>
            </a:r>
            <a:r>
              <a:rPr lang="en-US" dirty="0"/>
              <a:t>. (edition). [Type of  </a:t>
            </a:r>
            <a:r>
              <a:rPr lang="en-US" dirty="0" smtClean="0"/>
              <a:t> </a:t>
            </a:r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medium</a:t>
            </a:r>
            <a:r>
              <a:rPr lang="en-US" dirty="0"/>
              <a:t>]. </a:t>
            </a:r>
            <a:r>
              <a:rPr lang="en-US" dirty="0" smtClean="0"/>
              <a:t>Available</a:t>
            </a:r>
            <a:r>
              <a:rPr lang="en-US" dirty="0"/>
              <a:t>: site/path/file [date </a:t>
            </a:r>
            <a:r>
              <a:rPr lang="en-US" dirty="0" smtClean="0"/>
              <a:t>  </a:t>
            </a:r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accessed</a:t>
            </a:r>
            <a:r>
              <a:rPr lang="en-US" dirty="0"/>
              <a:t>]</a:t>
            </a:r>
            <a:r>
              <a:rPr lang="en-US" dirty="0" smtClean="0"/>
              <a:t>.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Example: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</a:t>
            </a:r>
            <a:r>
              <a:rPr lang="en-US" dirty="0"/>
              <a:t>S. Calmer. (1999, June 1). </a:t>
            </a:r>
            <a:r>
              <a:rPr lang="en-US" i="1" dirty="0"/>
              <a:t>Engineering and Art</a:t>
            </a:r>
            <a:r>
              <a:rPr lang="en-US" dirty="0"/>
              <a:t>. (2nd edition).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[Online</a:t>
            </a:r>
            <a:r>
              <a:rPr lang="en-US" dirty="0"/>
              <a:t>]. </a:t>
            </a:r>
            <a:r>
              <a:rPr lang="en-US" dirty="0" smtClean="0"/>
              <a:t>Available</a:t>
            </a:r>
            <a:r>
              <a:rPr lang="en-US" dirty="0"/>
              <a:t>: www.enggart.com/</a:t>
            </a:r>
            <a:r>
              <a:rPr lang="en-US" dirty="0" smtClean="0"/>
              <a:t>examples</a:t>
            </a:r>
            <a:r>
              <a:rPr lang="en-US" dirty="0"/>
              <a:t> </a:t>
            </a:r>
            <a:r>
              <a:rPr lang="en-US" dirty="0" smtClean="0"/>
              <a:t>  </a:t>
            </a:r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</a:t>
            </a:r>
            <a:r>
              <a:rPr lang="en-US" dirty="0" err="1" smtClean="0"/>
              <a:t>students.html</a:t>
            </a:r>
            <a:r>
              <a:rPr lang="en-US" dirty="0" smtClean="0"/>
              <a:t> </a:t>
            </a:r>
            <a:r>
              <a:rPr lang="en-US" dirty="0"/>
              <a:t>[May 21, 2003].</a:t>
            </a:r>
          </a:p>
        </p:txBody>
      </p:sp>
    </p:spTree>
    <p:extLst>
      <p:ext uri="{BB962C8B-B14F-4D97-AF65-F5344CB8AC3E}">
        <p14:creationId xmlns:p14="http://schemas.microsoft.com/office/powerpoint/2010/main" val="9817841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Electronic Journals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Basic Format: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</a:t>
            </a:r>
            <a:r>
              <a:rPr lang="en-US" dirty="0"/>
              <a:t>Author. (year, month). “Article title.” </a:t>
            </a:r>
            <a:r>
              <a:rPr lang="en-US" i="1" dirty="0"/>
              <a:t>Journal title</a:t>
            </a:r>
            <a:r>
              <a:rPr lang="en-US" dirty="0"/>
              <a:t>. [Type of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medium</a:t>
            </a:r>
            <a:r>
              <a:rPr lang="en-US" dirty="0"/>
              <a:t>]. Vol. (issue), pages. Available: site/path/file [date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accessed</a:t>
            </a:r>
            <a:r>
              <a:rPr lang="en-US" dirty="0"/>
              <a:t>]</a:t>
            </a:r>
            <a:r>
              <a:rPr lang="en-US" dirty="0" smtClean="0"/>
              <a:t>.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Example: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</a:t>
            </a:r>
            <a:r>
              <a:rPr lang="en-US" dirty="0"/>
              <a:t>A. Paul. (1987, Oct.). “Electrical properties of flying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machines</a:t>
            </a:r>
            <a:r>
              <a:rPr lang="en-US" dirty="0"/>
              <a:t>.” </a:t>
            </a:r>
            <a:r>
              <a:rPr lang="en-US" i="1" dirty="0"/>
              <a:t>Flying Machines</a:t>
            </a:r>
            <a:r>
              <a:rPr lang="en-US" dirty="0"/>
              <a:t>. [</a:t>
            </a:r>
            <a:r>
              <a:rPr lang="en-US" dirty="0" smtClean="0"/>
              <a:t>Online</a:t>
            </a:r>
            <a:r>
              <a:rPr lang="en-US" dirty="0"/>
              <a:t>]. 38(1), pp. 778-998.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Available</a:t>
            </a:r>
            <a:r>
              <a:rPr lang="en-US" dirty="0"/>
              <a:t>: </a:t>
            </a:r>
            <a:r>
              <a:rPr lang="en-US" dirty="0" err="1"/>
              <a:t>www.flyingmachjourn</a:t>
            </a:r>
            <a:r>
              <a:rPr lang="en-US" dirty="0"/>
              <a:t>/properties/</a:t>
            </a:r>
            <a:r>
              <a:rPr lang="en-US" dirty="0" err="1"/>
              <a:t>fly.edu</a:t>
            </a:r>
            <a:r>
              <a:rPr lang="en-US" dirty="0"/>
              <a:t> [Dec. 1,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2003</a:t>
            </a:r>
            <a:r>
              <a:rPr lang="en-US" dirty="0"/>
              <a:t>].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427544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World Wide Web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Basic Format: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</a:t>
            </a:r>
            <a:r>
              <a:rPr lang="en-US" dirty="0"/>
              <a:t>Author(s</a:t>
            </a:r>
            <a:r>
              <a:rPr lang="en-US" dirty="0" smtClean="0"/>
              <a:t>). </a:t>
            </a:r>
            <a:r>
              <a:rPr lang="en-US" dirty="0"/>
              <a:t>“</a:t>
            </a:r>
            <a:r>
              <a:rPr lang="en-US" dirty="0" smtClean="0"/>
              <a:t>Title of document.</a:t>
            </a:r>
            <a:r>
              <a:rPr lang="en-US" dirty="0"/>
              <a:t>” </a:t>
            </a:r>
            <a:r>
              <a:rPr lang="en-US" i="1" dirty="0" smtClean="0"/>
              <a:t>Web Page</a:t>
            </a:r>
            <a:r>
              <a:rPr lang="en-US" dirty="0" smtClean="0"/>
              <a:t>. Internet</a:t>
            </a:r>
            <a:r>
              <a:rPr lang="en-US" dirty="0"/>
              <a:t>: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complete </a:t>
            </a:r>
            <a:r>
              <a:rPr lang="en-US" dirty="0"/>
              <a:t>URL, date </a:t>
            </a:r>
            <a:r>
              <a:rPr lang="en-US" dirty="0" smtClean="0"/>
              <a:t>updated </a:t>
            </a:r>
            <a:r>
              <a:rPr lang="en-US" dirty="0"/>
              <a:t>[date accessed]</a:t>
            </a:r>
            <a:r>
              <a:rPr lang="en-US" dirty="0" smtClean="0"/>
              <a:t>.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Example: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</a:t>
            </a:r>
            <a:r>
              <a:rPr lang="nl-NL" dirty="0"/>
              <a:t>M. Duncan. “Engineering </a:t>
            </a:r>
            <a:r>
              <a:rPr lang="nl-NL" dirty="0" err="1"/>
              <a:t>Concepts</a:t>
            </a:r>
            <a:r>
              <a:rPr lang="nl-NL" dirty="0"/>
              <a:t> on Ice</a:t>
            </a:r>
            <a:r>
              <a:rPr lang="nl-NL" dirty="0" smtClean="0"/>
              <a:t>.” </a:t>
            </a:r>
            <a:r>
              <a:rPr lang="nl-NL" i="1" dirty="0" smtClean="0"/>
              <a:t>Engineering </a:t>
            </a:r>
          </a:p>
          <a:p>
            <a:pPr marL="114300" indent="0">
              <a:buNone/>
            </a:pPr>
            <a:r>
              <a:rPr lang="nl-NL" i="1" dirty="0"/>
              <a:t> </a:t>
            </a:r>
            <a:r>
              <a:rPr lang="nl-NL" i="1" dirty="0" smtClean="0"/>
              <a:t>     Engines.</a:t>
            </a:r>
            <a:r>
              <a:rPr lang="nl-NL" dirty="0" smtClean="0"/>
              <a:t> </a:t>
            </a:r>
            <a:r>
              <a:rPr lang="nl-NL" dirty="0"/>
              <a:t>Internet: </a:t>
            </a:r>
            <a:r>
              <a:rPr lang="nl-NL" dirty="0" err="1" smtClean="0"/>
              <a:t>www.iceengg.edu</a:t>
            </a:r>
            <a:r>
              <a:rPr lang="nl-NL" dirty="0"/>
              <a:t>/</a:t>
            </a:r>
            <a:r>
              <a:rPr lang="nl-NL" dirty="0" err="1"/>
              <a:t>staff.html</a:t>
            </a:r>
            <a:r>
              <a:rPr lang="nl-NL" dirty="0"/>
              <a:t>, </a:t>
            </a:r>
            <a:r>
              <a:rPr lang="nl-NL" dirty="0" err="1"/>
              <a:t>Oct</a:t>
            </a:r>
            <a:r>
              <a:rPr lang="nl-NL" dirty="0"/>
              <a:t>. 25, </a:t>
            </a:r>
            <a:endParaRPr lang="nl-NL" dirty="0" smtClean="0"/>
          </a:p>
          <a:p>
            <a:pPr marL="114300" indent="0">
              <a:buNone/>
            </a:pPr>
            <a:r>
              <a:rPr lang="nl-NL" dirty="0" smtClean="0"/>
              <a:t>      2000 </a:t>
            </a:r>
            <a:r>
              <a:rPr lang="nl-NL" dirty="0"/>
              <a:t>[Nov. 29, 2003].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1970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689C9A"/>
                </a:solidFill>
              </a:rPr>
              <a:t>Styles for less common resources</a:t>
            </a:r>
            <a:endParaRPr lang="en-US" dirty="0">
              <a:solidFill>
                <a:srgbClr val="689C9A"/>
              </a:solidFill>
            </a:endParaRPr>
          </a:p>
        </p:txBody>
      </p:sp>
      <p:pic>
        <p:nvPicPr>
          <p:cNvPr id="6" name="Picture 5" descr="newspap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372" y="577343"/>
            <a:ext cx="5769610" cy="38944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339941" y="3810458"/>
            <a:ext cx="461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[7]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48412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Interview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Basic Format:</a:t>
            </a:r>
          </a:p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r>
              <a:rPr lang="en-US" dirty="0" smtClean="0"/>
              <a:t>[1] Interview [or Personal Communication] with Name of </a:t>
            </a:r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Interviewee, Position, Organization, Date.</a:t>
            </a:r>
          </a:p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Example: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Interview </a:t>
            </a:r>
            <a:r>
              <a:rPr lang="en-US" dirty="0"/>
              <a:t>[or Personal Communication] with Prof. Elmer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</a:t>
            </a:r>
            <a:r>
              <a:rPr lang="en-US" dirty="0" err="1" smtClean="0"/>
              <a:t>Hixon</a:t>
            </a:r>
            <a:r>
              <a:rPr lang="en-US" dirty="0"/>
              <a:t>, BCE Department, The University of Texas at Austin,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March </a:t>
            </a:r>
            <a:r>
              <a:rPr lang="en-US" dirty="0"/>
              <a:t>12, 1995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633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Email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Basic Format:</a:t>
            </a:r>
          </a:p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r>
              <a:rPr lang="en-US" dirty="0" smtClean="0"/>
              <a:t>[1] Author</a:t>
            </a:r>
            <a:r>
              <a:rPr lang="en-US" dirty="0"/>
              <a:t>. Subject line of posting. Personal E-mail (date).</a:t>
            </a:r>
            <a:br>
              <a:rPr lang="en-US" dirty="0"/>
            </a:br>
            <a:endParaRPr lang="en-US" dirty="0" smtClean="0">
              <a:solidFill>
                <a:srgbClr val="689C9A"/>
              </a:solidFill>
            </a:endParaRPr>
          </a:p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Example</a:t>
            </a:r>
            <a:r>
              <a:rPr lang="en-US" dirty="0">
                <a:solidFill>
                  <a:srgbClr val="689C9A"/>
                </a:solidFill>
              </a:rPr>
              <a:t>:</a:t>
            </a:r>
            <a:r>
              <a:rPr lang="en-US" dirty="0"/>
              <a:t/>
            </a:r>
            <a:br>
              <a:rPr lang="en-US" dirty="0"/>
            </a:br>
            <a:endParaRPr lang="en-US" dirty="0" smtClean="0"/>
          </a:p>
          <a:p>
            <a:pPr marL="114300" indent="0">
              <a:buNone/>
            </a:pPr>
            <a:r>
              <a:rPr lang="en-US" dirty="0" smtClean="0"/>
              <a:t>[1] J</a:t>
            </a:r>
            <a:r>
              <a:rPr lang="en-US" dirty="0"/>
              <a:t>. Aston. “RE: new location, okay?” Personal e-mail (Jul. 3,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2003</a:t>
            </a:r>
            <a:r>
              <a:rPr lang="en-US" dirty="0"/>
              <a:t>). </a:t>
            </a:r>
            <a:endParaRPr lang="en-US" dirty="0"/>
          </a:p>
          <a:p>
            <a:pPr marL="11430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5359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Telephone Conversation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Basic Format:</a:t>
            </a:r>
          </a:p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r>
              <a:rPr lang="en-US" dirty="0" smtClean="0"/>
              <a:t>[1] Speaker’s name. Position, Organization. Telephone </a:t>
            </a:r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Conversation. City, Provence. Date, Year. </a:t>
            </a:r>
          </a:p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Example: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John </a:t>
            </a:r>
            <a:r>
              <a:rPr lang="en-US" dirty="0"/>
              <a:t>Smith. Chief Executive Officer, Alberta Research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Council</a:t>
            </a:r>
            <a:r>
              <a:rPr lang="en-US" dirty="0"/>
              <a:t>. Telephone conversation. Calgary, AB. October 15,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2009</a:t>
            </a:r>
            <a:r>
              <a:rPr lang="en-US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22884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Newspaper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Basic Format: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</a:t>
            </a:r>
            <a:r>
              <a:rPr lang="en-US" dirty="0"/>
              <a:t>Author(s</a:t>
            </a:r>
            <a:r>
              <a:rPr lang="en-US" dirty="0" smtClean="0"/>
              <a:t>). </a:t>
            </a:r>
            <a:r>
              <a:rPr lang="en-US" dirty="0"/>
              <a:t>“Article title.” </a:t>
            </a:r>
            <a:r>
              <a:rPr lang="en-US" i="1" dirty="0"/>
              <a:t>Newspaper </a:t>
            </a:r>
            <a:r>
              <a:rPr lang="en-US" dirty="0"/>
              <a:t>(month, year), section,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pages.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Example: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</a:t>
            </a:r>
            <a:r>
              <a:rPr lang="en-US" dirty="0"/>
              <a:t>B. Bart. “Going Faster.” </a:t>
            </a:r>
            <a:r>
              <a:rPr lang="en-US" i="1" dirty="0"/>
              <a:t>Globe and Mail </a:t>
            </a:r>
            <a:r>
              <a:rPr lang="en-US" dirty="0"/>
              <a:t>(Oct. 14, 2002), sec.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A </a:t>
            </a:r>
            <a:r>
              <a:rPr lang="en-US" dirty="0"/>
              <a:t>p.1.</a:t>
            </a:r>
          </a:p>
        </p:txBody>
      </p:sp>
    </p:spTree>
    <p:extLst>
      <p:ext uri="{BB962C8B-B14F-4D97-AF65-F5344CB8AC3E}">
        <p14:creationId xmlns:p14="http://schemas.microsoft.com/office/powerpoint/2010/main" val="800851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Basic Format: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</a:t>
            </a:r>
            <a:r>
              <a:rPr lang="en-US" dirty="0"/>
              <a:t>Lecturer(s). </a:t>
            </a:r>
            <a:r>
              <a:rPr lang="en-US" dirty="0" smtClean="0"/>
              <a:t>Course number. Class Lecture, Topic: </a:t>
            </a:r>
            <a:r>
              <a:rPr lang="en-US" dirty="0"/>
              <a:t>“Lecture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</a:t>
            </a:r>
            <a:r>
              <a:rPr lang="en-US" dirty="0" smtClean="0"/>
              <a:t>title</a:t>
            </a:r>
            <a:r>
              <a:rPr lang="en-US" dirty="0"/>
              <a:t>.” </a:t>
            </a:r>
            <a:r>
              <a:rPr lang="en-US" dirty="0" smtClean="0"/>
              <a:t>Room, Location</a:t>
            </a:r>
            <a:r>
              <a:rPr lang="en-US" dirty="0"/>
              <a:t>, date</a:t>
            </a:r>
            <a:r>
              <a:rPr lang="en-US" dirty="0" smtClean="0"/>
              <a:t>.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>
                <a:solidFill>
                  <a:srgbClr val="689C9A"/>
                </a:solidFill>
              </a:rPr>
              <a:t>Example: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[1] </a:t>
            </a:r>
            <a:r>
              <a:rPr lang="en-US" dirty="0"/>
              <a:t>S. Maw. </a:t>
            </a:r>
            <a:r>
              <a:rPr lang="en-US" dirty="0" err="1" smtClean="0"/>
              <a:t>Eng</a:t>
            </a:r>
            <a:r>
              <a:rPr lang="en-US" dirty="0" smtClean="0"/>
              <a:t> </a:t>
            </a:r>
            <a:r>
              <a:rPr lang="en-US" dirty="0"/>
              <a:t>251. Class Lecture, Topic: “Speed skating.” ICT </a:t>
            </a:r>
            <a:endParaRPr lang="en-US" dirty="0" smtClean="0"/>
          </a:p>
          <a:p>
            <a:pPr marL="114300" indent="0">
              <a:buNone/>
            </a:pPr>
            <a:r>
              <a:rPr lang="en-US" dirty="0"/>
              <a:t> </a:t>
            </a:r>
            <a:r>
              <a:rPr lang="en-US" dirty="0" smtClean="0"/>
              <a:t>     224, </a:t>
            </a:r>
            <a:r>
              <a:rPr lang="en-US" dirty="0"/>
              <a:t>University of Calgary, Calgary, </a:t>
            </a:r>
            <a:r>
              <a:rPr lang="en-US" dirty="0" smtClean="0"/>
              <a:t>Alberta</a:t>
            </a:r>
            <a:r>
              <a:rPr lang="en-US" dirty="0"/>
              <a:t>, Oct. 31, 2003.</a:t>
            </a:r>
          </a:p>
        </p:txBody>
      </p:sp>
    </p:spTree>
    <p:extLst>
      <p:ext uri="{BB962C8B-B14F-4D97-AF65-F5344CB8AC3E}">
        <p14:creationId xmlns:p14="http://schemas.microsoft.com/office/powerpoint/2010/main" val="42394411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114300" indent="0">
              <a:buNone/>
            </a:pPr>
            <a:r>
              <a:rPr lang="nl-NL" sz="2400" dirty="0" smtClean="0"/>
              <a:t>[1] </a:t>
            </a:r>
            <a:r>
              <a:rPr lang="en-US" sz="2400" i="1" dirty="0" smtClean="0"/>
              <a:t>Technical Communication</a:t>
            </a:r>
            <a:r>
              <a:rPr lang="en-US" sz="2400" dirty="0" smtClean="0"/>
              <a:t>. 5</a:t>
            </a:r>
            <a:r>
              <a:rPr lang="en-US" sz="2400" baseline="30000" dirty="0" smtClean="0"/>
              <a:t>th</a:t>
            </a:r>
            <a:r>
              <a:rPr lang="en-US" sz="2400" dirty="0" smtClean="0"/>
              <a:t> ed. </a:t>
            </a:r>
            <a:r>
              <a:rPr lang="nl-NL" sz="2400" dirty="0"/>
              <a:t>Don </a:t>
            </a:r>
            <a:r>
              <a:rPr lang="en-US" sz="2400" dirty="0" err="1"/>
              <a:t>Klepp</a:t>
            </a:r>
            <a:r>
              <a:rPr lang="en-US" sz="2400" dirty="0"/>
              <a:t> and John M. </a:t>
            </a:r>
            <a:r>
              <a:rPr lang="en-US" sz="2400" dirty="0" err="1" smtClean="0"/>
              <a:t>Lannon</a:t>
            </a:r>
            <a:r>
              <a:rPr lang="en-US" sz="2400" dirty="0" smtClean="0"/>
              <a:t> Eds. </a:t>
            </a:r>
          </a:p>
          <a:p>
            <a:pPr marL="11430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     Toronto:</a:t>
            </a:r>
            <a:r>
              <a:rPr lang="en-US" sz="2400" dirty="0"/>
              <a:t> </a:t>
            </a:r>
            <a:r>
              <a:rPr lang="en-US" sz="2400" dirty="0" smtClean="0"/>
              <a:t>Pearson</a:t>
            </a:r>
            <a:r>
              <a:rPr lang="en-US" sz="2400" dirty="0"/>
              <a:t> </a:t>
            </a:r>
            <a:r>
              <a:rPr lang="en-US" sz="2400" dirty="0" smtClean="0"/>
              <a:t>Canada, 2012.</a:t>
            </a:r>
          </a:p>
          <a:p>
            <a:pPr marL="114300" indent="0">
              <a:buNone/>
            </a:pPr>
            <a:endParaRPr lang="en-US" sz="2400" dirty="0"/>
          </a:p>
          <a:p>
            <a:pPr marL="114300" indent="0">
              <a:buNone/>
            </a:pPr>
            <a:r>
              <a:rPr lang="en-US" sz="2400" dirty="0" smtClean="0"/>
              <a:t>[2] </a:t>
            </a:r>
            <a:r>
              <a:rPr lang="en-US" sz="2400" i="1" dirty="0" smtClean="0"/>
              <a:t>Technical Communication:</a:t>
            </a:r>
            <a:r>
              <a:rPr lang="en-US" sz="2400" i="1" dirty="0"/>
              <a:t> </a:t>
            </a:r>
            <a:r>
              <a:rPr lang="en-US" sz="2400" i="1" dirty="0" smtClean="0"/>
              <a:t>A</a:t>
            </a:r>
            <a:r>
              <a:rPr lang="en-US" sz="2400" i="1" dirty="0"/>
              <a:t> </a:t>
            </a:r>
            <a:r>
              <a:rPr lang="en-US" sz="2400" i="1" dirty="0" smtClean="0"/>
              <a:t>Reader-Centered</a:t>
            </a:r>
            <a:r>
              <a:rPr lang="en-US" sz="2400" i="1" dirty="0"/>
              <a:t> </a:t>
            </a:r>
            <a:r>
              <a:rPr lang="en-US" sz="2400" i="1" dirty="0" smtClean="0"/>
              <a:t>Approach</a:t>
            </a:r>
            <a:r>
              <a:rPr lang="en-US" sz="2400" dirty="0" smtClean="0"/>
              <a:t>. 1</a:t>
            </a:r>
            <a:r>
              <a:rPr lang="en-US" sz="2400" baseline="30000" dirty="0" smtClean="0"/>
              <a:t>st</a:t>
            </a:r>
            <a:r>
              <a:rPr lang="en-US" sz="2400" dirty="0" smtClean="0"/>
              <a:t> ed. </a:t>
            </a:r>
            <a:r>
              <a:rPr lang="en-US" sz="2400" dirty="0"/>
              <a:t>Paul </a:t>
            </a:r>
            <a:endParaRPr lang="en-US" sz="2400" dirty="0" smtClean="0"/>
          </a:p>
          <a:p>
            <a:pPr marL="114300" indent="0">
              <a:buNone/>
            </a:pPr>
            <a:r>
              <a:rPr lang="en-US" sz="2400" dirty="0" smtClean="0"/>
              <a:t>      Anderson </a:t>
            </a:r>
            <a:r>
              <a:rPr lang="en-US" sz="2400" dirty="0"/>
              <a:t>and Kerry </a:t>
            </a:r>
            <a:r>
              <a:rPr lang="en-US" sz="2400" dirty="0" err="1"/>
              <a:t>Surman</a:t>
            </a:r>
            <a:r>
              <a:rPr lang="en-US" sz="2400" dirty="0"/>
              <a:t> Eds. </a:t>
            </a:r>
            <a:r>
              <a:rPr lang="en-US" sz="2400" dirty="0" smtClean="0"/>
              <a:t>Toronto:</a:t>
            </a:r>
            <a:r>
              <a:rPr lang="en-US" sz="2400" dirty="0"/>
              <a:t> </a:t>
            </a:r>
            <a:r>
              <a:rPr lang="en-US" sz="2400" dirty="0" smtClean="0"/>
              <a:t>Thomson</a:t>
            </a:r>
            <a:r>
              <a:rPr lang="en-US" sz="2400" dirty="0"/>
              <a:t> </a:t>
            </a:r>
            <a:r>
              <a:rPr lang="it-IT" sz="2400" dirty="0" smtClean="0"/>
              <a:t>Nelson, </a:t>
            </a:r>
            <a:r>
              <a:rPr lang="en-US" sz="2400" dirty="0" smtClean="0"/>
              <a:t>2003</a:t>
            </a:r>
            <a:r>
              <a:rPr lang="en-US" sz="2400" dirty="0"/>
              <a:t>.	</a:t>
            </a:r>
            <a:endParaRPr lang="nl-NL" sz="2400" dirty="0" smtClean="0"/>
          </a:p>
          <a:p>
            <a:pPr marL="114300" indent="0">
              <a:buNone/>
            </a:pPr>
            <a:endParaRPr lang="nl-NL" sz="2400" dirty="0" smtClean="0"/>
          </a:p>
          <a:p>
            <a:pPr marL="114300" indent="0">
              <a:buNone/>
            </a:pPr>
            <a:r>
              <a:rPr lang="nl-NL" sz="2400" dirty="0" smtClean="0"/>
              <a:t>[3] </a:t>
            </a:r>
            <a:r>
              <a:rPr lang="nl-NL" sz="2400" dirty="0"/>
              <a:t>“IEEE Citaten Style Guide.” Internet: </a:t>
            </a:r>
            <a:r>
              <a:rPr lang="pl-PL" sz="2400" dirty="0">
                <a:solidFill>
                  <a:srgbClr val="2F2B20"/>
                </a:solidFill>
              </a:rPr>
              <a:t>http://www.ijssst.info/info/IEEE</a:t>
            </a:r>
            <a:r>
              <a:rPr lang="pl-PL" sz="2400" dirty="0" smtClean="0">
                <a:solidFill>
                  <a:srgbClr val="2F2B20"/>
                </a:solidFill>
              </a:rPr>
              <a:t>-</a:t>
            </a:r>
          </a:p>
          <a:p>
            <a:pPr marL="114300" indent="0">
              <a:buNone/>
            </a:pPr>
            <a:r>
              <a:rPr lang="pl-PL" sz="2400" dirty="0" smtClean="0">
                <a:solidFill>
                  <a:srgbClr val="2F2B20"/>
                </a:solidFill>
              </a:rPr>
              <a:t>        </a:t>
            </a:r>
            <a:r>
              <a:rPr lang="pl-PL" sz="2400" dirty="0" err="1" smtClean="0">
                <a:solidFill>
                  <a:srgbClr val="2F2B20"/>
                </a:solidFill>
              </a:rPr>
              <a:t>Citation</a:t>
            </a:r>
            <a:r>
              <a:rPr lang="pl-PL" sz="2400" dirty="0" err="1">
                <a:solidFill>
                  <a:srgbClr val="2F2B20"/>
                </a:solidFill>
              </a:rPr>
              <a:t>-StyleGuide.pdf</a:t>
            </a:r>
            <a:r>
              <a:rPr lang="nl-NL" sz="2400" dirty="0"/>
              <a:t>, [Sept. 18, 2012]</a:t>
            </a:r>
            <a:r>
              <a:rPr lang="nl-NL" sz="2400" dirty="0" smtClean="0"/>
              <a:t>.</a:t>
            </a:r>
          </a:p>
          <a:p>
            <a:pPr marL="114300" indent="0">
              <a:buNone/>
            </a:pPr>
            <a:endParaRPr lang="nl-NL" sz="2400" dirty="0"/>
          </a:p>
          <a:p>
            <a:pPr marL="114300" indent="0">
              <a:buNone/>
            </a:pPr>
            <a:r>
              <a:rPr lang="nl-NL" sz="2400" dirty="0"/>
              <a:t>[4] </a:t>
            </a:r>
            <a:r>
              <a:rPr lang="nl-NL" sz="2400" i="1" dirty="0" err="1" smtClean="0"/>
              <a:t>Suehor</a:t>
            </a:r>
            <a:r>
              <a:rPr lang="nl-NL" sz="2400" i="1" dirty="0" smtClean="0"/>
              <a:t> Wood Pub Ltd. </a:t>
            </a:r>
            <a:r>
              <a:rPr lang="nl-NL" sz="2400" dirty="0" smtClean="0"/>
              <a:t>Internet: http://www.suehorwoodpubltd.com/</a:t>
            </a:r>
          </a:p>
          <a:p>
            <a:pPr marL="114300" indent="0">
              <a:buNone/>
            </a:pPr>
            <a:r>
              <a:rPr lang="nl-NL" sz="2400" dirty="0" smtClean="0"/>
              <a:t>      </a:t>
            </a:r>
            <a:r>
              <a:rPr lang="nl-NL" sz="2400" dirty="0" err="1" smtClean="0"/>
              <a:t>category</a:t>
            </a:r>
            <a:r>
              <a:rPr lang="nl-NL" sz="2400" dirty="0"/>
              <a:t>/books</a:t>
            </a:r>
            <a:r>
              <a:rPr lang="nl-NL" sz="2400" dirty="0" smtClean="0"/>
              <a:t>/, [Spet. 18, 2012].</a:t>
            </a:r>
          </a:p>
          <a:p>
            <a:pPr marL="114300" indent="0">
              <a:buNone/>
            </a:pPr>
            <a:endParaRPr lang="nl-NL" sz="2400" dirty="0"/>
          </a:p>
          <a:p>
            <a:pPr marL="114300" indent="0">
              <a:buNone/>
            </a:pPr>
            <a:r>
              <a:rPr lang="nl-NL" sz="2400" dirty="0" smtClean="0"/>
              <a:t>[5] D. </a:t>
            </a:r>
            <a:r>
              <a:rPr lang="nl-NL" sz="2400" dirty="0" err="1" smtClean="0"/>
              <a:t>Graffox</a:t>
            </a:r>
            <a:r>
              <a:rPr lang="nl-NL" sz="2400" dirty="0" smtClean="0"/>
              <a:t>. “IEEE Citaten Reference.</a:t>
            </a:r>
            <a:r>
              <a:rPr lang="nl-NL" sz="2400" dirty="0"/>
              <a:t>” Internet: http://www.ieee.org</a:t>
            </a:r>
            <a:r>
              <a:rPr lang="nl-NL" sz="2400" dirty="0" smtClean="0"/>
              <a:t>/</a:t>
            </a:r>
          </a:p>
          <a:p>
            <a:pPr marL="114300" indent="0">
              <a:buNone/>
            </a:pPr>
            <a:r>
              <a:rPr lang="nl-NL" sz="2400" dirty="0" smtClean="0"/>
              <a:t>      </a:t>
            </a:r>
            <a:r>
              <a:rPr lang="nl-NL" sz="2400" dirty="0" err="1" smtClean="0"/>
              <a:t>documents</a:t>
            </a:r>
            <a:r>
              <a:rPr lang="nl-NL" sz="2400" dirty="0"/>
              <a:t>/</a:t>
            </a:r>
            <a:r>
              <a:rPr lang="nl-NL" sz="2400" dirty="0" smtClean="0"/>
              <a:t>ieeecitationref.pdf, Sept. 2009 [Sept. 18, 2012].</a:t>
            </a:r>
          </a:p>
          <a:p>
            <a:pPr marL="114300" indent="0">
              <a:buNone/>
            </a:pPr>
            <a:endParaRPr lang="nl-NL" sz="2400" dirty="0"/>
          </a:p>
          <a:p>
            <a:pPr marL="114300" indent="0">
              <a:buNone/>
            </a:pPr>
            <a:r>
              <a:rPr lang="nl-NL" sz="2400" dirty="0" smtClean="0"/>
              <a:t>[6] </a:t>
            </a:r>
            <a:r>
              <a:rPr lang="nl-NL" sz="2400" i="1" dirty="0" err="1" smtClean="0"/>
              <a:t>Webcase</a:t>
            </a:r>
            <a:r>
              <a:rPr lang="nl-NL" sz="2400" i="1" dirty="0" smtClean="0"/>
              <a:t> Online </a:t>
            </a:r>
            <a:r>
              <a:rPr lang="nl-NL" sz="2400" i="1" dirty="0" err="1" smtClean="0"/>
              <a:t>Evidence</a:t>
            </a:r>
            <a:r>
              <a:rPr lang="nl-NL" sz="2400" i="1" dirty="0" smtClean="0"/>
              <a:t> Tool</a:t>
            </a:r>
            <a:r>
              <a:rPr lang="nl-NL" sz="2400" dirty="0" smtClean="0"/>
              <a:t>. Internet: </a:t>
            </a:r>
            <a:r>
              <a:rPr lang="en-US" sz="2400" dirty="0"/>
              <a:t>http://veresoftware.com/index.php</a:t>
            </a:r>
            <a:r>
              <a:rPr lang="en-US" sz="2400" dirty="0" smtClean="0"/>
              <a:t>?</a:t>
            </a:r>
          </a:p>
          <a:p>
            <a:pPr marL="114300" indent="0">
              <a:buNone/>
            </a:pPr>
            <a:r>
              <a:rPr lang="en-US" sz="2400" dirty="0" smtClean="0"/>
              <a:t>      page</a:t>
            </a:r>
            <a:r>
              <a:rPr lang="en-US" sz="2400" dirty="0"/>
              <a:t>=</a:t>
            </a:r>
            <a:r>
              <a:rPr lang="en-US" sz="2400" dirty="0" smtClean="0"/>
              <a:t>references, [Sept. 18, 2012].</a:t>
            </a:r>
          </a:p>
          <a:p>
            <a:pPr marL="114300" indent="0">
              <a:buNone/>
            </a:pPr>
            <a:endParaRPr lang="en-US" sz="2400" dirty="0"/>
          </a:p>
          <a:p>
            <a:pPr marL="114300" indent="0">
              <a:buNone/>
            </a:pPr>
            <a:r>
              <a:rPr lang="en-US" sz="2400" dirty="0" smtClean="0"/>
              <a:t>[7] </a:t>
            </a:r>
            <a:r>
              <a:rPr lang="en-US" sz="2400" i="1" dirty="0" err="1" smtClean="0"/>
              <a:t>ParkPress</a:t>
            </a:r>
            <a:r>
              <a:rPr lang="en-US" sz="2400" i="1" dirty="0" smtClean="0"/>
              <a:t>.</a:t>
            </a:r>
            <a:r>
              <a:rPr lang="en-US" sz="2400" dirty="0" smtClean="0"/>
              <a:t> Internet: </a:t>
            </a:r>
            <a:r>
              <a:rPr lang="pl-PL" sz="2400" dirty="0"/>
              <a:t>http://www.parkpressprinters.com/</a:t>
            </a:r>
            <a:r>
              <a:rPr lang="pl-PL" sz="2400" dirty="0" smtClean="0"/>
              <a:t>newspaperprinting.asp, [Sept. 18 </a:t>
            </a:r>
          </a:p>
          <a:p>
            <a:pPr marL="114300" indent="0">
              <a:buNone/>
            </a:pPr>
            <a:r>
              <a:rPr lang="pl-PL" sz="2400" dirty="0"/>
              <a:t> </a:t>
            </a:r>
            <a:r>
              <a:rPr lang="pl-PL" sz="2400" dirty="0" smtClean="0"/>
              <a:t>     2012].</a:t>
            </a:r>
            <a:endParaRPr lang="pl-PL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2158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Adjacency.thmx</Template>
  <TotalTime>1101</TotalTime>
  <Words>1808</Words>
  <Application>Microsoft Macintosh PowerPoint</Application>
  <PresentationFormat>On-screen Show (4:3)</PresentationFormat>
  <Paragraphs>226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Adjacency</vt:lpstr>
      <vt:lpstr>Document    Citation</vt:lpstr>
      <vt:lpstr>Intellectual Property Rights</vt:lpstr>
      <vt:lpstr>Why Document Your Sources?</vt:lpstr>
      <vt:lpstr>What Should You Document</vt:lpstr>
      <vt:lpstr>How Should You Document? </vt:lpstr>
      <vt:lpstr>The Three Most Common Citation Styles</vt:lpstr>
      <vt:lpstr>IEEE Citation Style</vt:lpstr>
      <vt:lpstr>IEEE References Page Guide</vt:lpstr>
      <vt:lpstr>In-Text Citation</vt:lpstr>
      <vt:lpstr>In-Text Quotations</vt:lpstr>
      <vt:lpstr>Example of Square Bracket Additions and Clarifications</vt:lpstr>
      <vt:lpstr>Example of Quotation Longer Than 4 Lines</vt:lpstr>
      <vt:lpstr>Examples of Source Types and How to Cite Them on a References Page</vt:lpstr>
      <vt:lpstr>Print References</vt:lpstr>
      <vt:lpstr>Books</vt:lpstr>
      <vt:lpstr>Article in a Journal</vt:lpstr>
      <vt:lpstr>Handbooks</vt:lpstr>
      <vt:lpstr>Electronic References </vt:lpstr>
      <vt:lpstr>Electronic Books</vt:lpstr>
      <vt:lpstr>Electronic Journals</vt:lpstr>
      <vt:lpstr>World Wide Web</vt:lpstr>
      <vt:lpstr>Styles for less common resources</vt:lpstr>
      <vt:lpstr>Interview</vt:lpstr>
      <vt:lpstr>Email</vt:lpstr>
      <vt:lpstr>Telephone Conversation</vt:lpstr>
      <vt:lpstr>Newspaper</vt:lpstr>
      <vt:lpstr>Lecture</vt:lpstr>
      <vt:lpstr>References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Conducting Research</dc:title>
  <dc:creator>Micheline</dc:creator>
  <cp:lastModifiedBy>Micheline</cp:lastModifiedBy>
  <cp:revision>109</cp:revision>
  <dcterms:created xsi:type="dcterms:W3CDTF">2012-09-19T00:46:27Z</dcterms:created>
  <dcterms:modified xsi:type="dcterms:W3CDTF">2013-10-24T18:34:47Z</dcterms:modified>
</cp:coreProperties>
</file>