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1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sldIdLst>
    <p:sldId id="256" r:id="rId2"/>
    <p:sldId id="258" r:id="rId3"/>
    <p:sldId id="261" r:id="rId4"/>
    <p:sldId id="262" r:id="rId5"/>
    <p:sldId id="263" r:id="rId6"/>
    <p:sldId id="264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5" r:id="rId15"/>
    <p:sldId id="276" r:id="rId16"/>
    <p:sldId id="325" r:id="rId17"/>
    <p:sldId id="326" r:id="rId18"/>
    <p:sldId id="327" r:id="rId19"/>
    <p:sldId id="328" r:id="rId20"/>
    <p:sldId id="329" r:id="rId21"/>
    <p:sldId id="277" r:id="rId22"/>
    <p:sldId id="338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9" r:id="rId32"/>
    <p:sldId id="340" r:id="rId33"/>
    <p:sldId id="341" r:id="rId34"/>
    <p:sldId id="342" r:id="rId35"/>
    <p:sldId id="283" r:id="rId36"/>
    <p:sldId id="284" r:id="rId37"/>
    <p:sldId id="285" r:id="rId38"/>
    <p:sldId id="286" r:id="rId39"/>
    <p:sldId id="287" r:id="rId40"/>
    <p:sldId id="288" r:id="rId41"/>
    <p:sldId id="349" r:id="rId42"/>
    <p:sldId id="350" r:id="rId43"/>
    <p:sldId id="351" r:id="rId44"/>
    <p:sldId id="352" r:id="rId45"/>
    <p:sldId id="353" r:id="rId46"/>
    <p:sldId id="354" r:id="rId47"/>
    <p:sldId id="289" r:id="rId48"/>
    <p:sldId id="294" r:id="rId49"/>
    <p:sldId id="355" r:id="rId50"/>
    <p:sldId id="295" r:id="rId51"/>
    <p:sldId id="296" r:id="rId52"/>
    <p:sldId id="297" r:id="rId53"/>
    <p:sldId id="298" r:id="rId54"/>
    <p:sldId id="292" r:id="rId55"/>
    <p:sldId id="361" r:id="rId56"/>
    <p:sldId id="362" r:id="rId57"/>
    <p:sldId id="299" r:id="rId58"/>
    <p:sldId id="300" r:id="rId59"/>
    <p:sldId id="301" r:id="rId60"/>
    <p:sldId id="302" r:id="rId61"/>
    <p:sldId id="303" r:id="rId62"/>
    <p:sldId id="304" r:id="rId63"/>
    <p:sldId id="305" r:id="rId64"/>
    <p:sldId id="357" r:id="rId65"/>
    <p:sldId id="358" r:id="rId66"/>
    <p:sldId id="306" r:id="rId67"/>
    <p:sldId id="260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86772" autoAdjust="0"/>
  </p:normalViewPr>
  <p:slideViewPr>
    <p:cSldViewPr snapToGrid="0">
      <p:cViewPr varScale="1">
        <p:scale>
          <a:sx n="96" d="100"/>
          <a:sy n="96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xime\Dropbox\projets\Redaction\Harper\Quebec%20chapter%20summer%202015\harper-qc%20sovereignty%20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500"/>
              <a:t>Bloc Québécois'</a:t>
            </a:r>
            <a:r>
              <a:rPr lang="en-US" sz="1500" baseline="0"/>
              <a:t> share of seats in Quebec (%)</a:t>
            </a:r>
            <a:endParaRPr lang="en-US" sz="1500"/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none"/>
          </c:marker>
          <c:cat>
            <c:numRef>
              <c:f>elections!$B$5:$I$5</c:f>
              <c:numCache>
                <c:formatCode>General</c:formatCode>
                <c:ptCount val="8"/>
                <c:pt idx="0">
                  <c:v>1993</c:v>
                </c:pt>
                <c:pt idx="1">
                  <c:v>1997</c:v>
                </c:pt>
                <c:pt idx="2">
                  <c:v>2000</c:v>
                </c:pt>
                <c:pt idx="3">
                  <c:v>2004</c:v>
                </c:pt>
                <c:pt idx="4">
                  <c:v>2006</c:v>
                </c:pt>
                <c:pt idx="5">
                  <c:v>2008</c:v>
                </c:pt>
                <c:pt idx="6">
                  <c:v>2011</c:v>
                </c:pt>
                <c:pt idx="7">
                  <c:v>2015</c:v>
                </c:pt>
              </c:numCache>
            </c:numRef>
          </c:cat>
          <c:val>
            <c:numRef>
              <c:f>elections!$B$9:$I$9</c:f>
              <c:numCache>
                <c:formatCode>General</c:formatCode>
                <c:ptCount val="8"/>
                <c:pt idx="0">
                  <c:v>0.72</c:v>
                </c:pt>
                <c:pt idx="1">
                  <c:v>0.58666666666666667</c:v>
                </c:pt>
                <c:pt idx="2">
                  <c:v>0.50666666666666671</c:v>
                </c:pt>
                <c:pt idx="3">
                  <c:v>0.72</c:v>
                </c:pt>
                <c:pt idx="4">
                  <c:v>0.68</c:v>
                </c:pt>
                <c:pt idx="5">
                  <c:v>0.65333333333333332</c:v>
                </c:pt>
                <c:pt idx="6">
                  <c:v>5.3333333333333337E-2</c:v>
                </c:pt>
                <c:pt idx="7">
                  <c:v>0.12820512820512819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0C1-4289-BE7D-7316670341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2021376"/>
        <c:axId val="131070208"/>
      </c:lineChart>
      <c:catAx>
        <c:axId val="122021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31070208"/>
        <c:crosses val="autoZero"/>
        <c:auto val="1"/>
        <c:lblAlgn val="ctr"/>
        <c:lblOffset val="100"/>
        <c:noMultiLvlLbl val="0"/>
      </c:catAx>
      <c:valAx>
        <c:axId val="13107020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220213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2C66C-C8F0-4007-8837-8920E6FF6EEB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FAD3F-3DD9-4601-B296-E1E2AB24C7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12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83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564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26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6523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891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35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536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363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563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429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65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9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07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684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509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031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461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57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516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1773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0069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1037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5670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3248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299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635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2417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8612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796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9338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80898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8260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7893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63184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14292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18731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6469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75919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34920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73589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20183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10605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74873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5597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0023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97880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5FAD3F-3DD9-4601-B296-E1E2AB24C731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41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ADF3A-9896-45B5-BC07-EE49484A64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F41160-8D38-4923-B1EF-E462E1B8E3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342DD-E3F7-44CC-8ABF-750F784F6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3ED07-6E82-4048-AF0F-39E94F9DD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E2AA0-0824-4B4F-AF91-85B04B6F9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903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A3095-09E7-486A-895A-0CBD8AC36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1142B-4854-4612-975A-AD08E98A6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D2BAD-C762-4E96-B989-CFB9A1F4C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2332B-CAE3-40C4-A77A-A2A72BE16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E446B9-98D9-4B57-A599-945861187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378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30DA8-B090-4260-AE26-1EA8F543B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981E95-3180-4F3C-B835-8DB65920E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1EE56-DF66-4718-AC2C-60A8FB953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18497-3711-44EA-A74F-1736ED7B4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FDC23-7CD6-4B81-A5E4-51B66B269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426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7F4EA-FAD6-4D74-A5B4-6C87C04A8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A29B80-AF9B-4E6B-8735-99106EBA32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5D77F-3A64-4170-A5AE-F82A6CF07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D3C0F3-8A4E-4106-B8C7-4FF86FAAF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08D9F3-F5BB-44EC-A067-F35A1EA00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2B21-D1A1-496C-9341-9AAF5A208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56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2AFC8-BFED-4032-AEBF-9C06AB738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68AEF4-4785-4207-941F-9A1AAC6D3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5AA33B-909F-42FA-8295-E121B8BF26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E50AF5-947A-4EF2-A0C2-05C38B01A7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7AAC1B-2758-483A-8303-88C5273660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7E6AE4-8D1F-40F0-A1F0-92CF294C6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F28AFA-9AE2-4593-AEE8-FC5C624BC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1A35A9-1D20-46F7-AF0C-D1859EF54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808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DBDF-746C-4BCD-B1FA-C886DD4E3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C7E19-03C1-4672-8153-706F79112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F3C52C-2745-4DF4-A545-CE6A7B569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B57E05-57EF-4E48-A47C-93B871C8A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46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770CDD-B0C4-4A0C-AC12-E124BFBEA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0BF9BD-744B-49FB-A25B-C338E81F3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A07E3C-A146-4D0A-9D98-1BF4B66CF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224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4BD88-6D1E-48D8-B884-4EDA91CBA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11274-2B80-4F26-9E05-01E7DB531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77EC9C-074C-4D3B-9F1D-2BE24C0ACB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589C4D-66FB-4A48-890D-710870F8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9CF30-0A25-4EF4-9E36-90EA83798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65C89A-ED06-4933-9382-7705008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15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30A29-F592-48A3-A5F8-F6753A28F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8592E1-378D-437B-B94D-F15B5381A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F288E-83C5-4A26-932F-D0494EA44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265A42-0620-4400-A40C-565E6BD74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9793F-657E-4ACB-BB4E-468085BB7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BAF421-5ED4-4BEA-8E67-27C5DBFC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309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23F7E-53C1-442A-9146-E8503BA64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AA96BE-CB01-45F3-A876-9DBDA5A85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2E5B8-049C-4DFA-AC93-5205E12FB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76563-40D6-4FC3-B109-FB659A023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18731-42D2-422F-BD94-DF30ABE1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99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3AF7E5-F644-4612-BE8E-8E717326CE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62BB7-AF1D-4BA1-9FAA-BD97EE1705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0764F-9EDE-401E-BD0F-35A6577FD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62480-6620-453D-BD7C-6FCFFA5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59085-7D18-42C3-980E-449B31747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339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9EFA8-906A-4C92-AD9A-5452A983E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D3F0A9-15C1-4125-AC01-CB82D00F1F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87D3A-3056-4A7C-8F72-7A10032CC9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A1DFA-5BDF-40B0-A79D-34DC18D40974}" type="datetimeFigureOut">
              <a:rPr lang="en-US" smtClean="0"/>
              <a:t>3/19/2018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4ACCF-32B2-43C1-990E-DFB32CBD4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0CF6A-3F68-48AD-8C29-FD0EC25AC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F56B7-D3A9-454F-A198-4B640CBB3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68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14B3E-EE8C-4AE4-AD55-7BDC1F5606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POLI 204</a:t>
            </a:r>
            <a:br>
              <a:rPr lang="en-US" dirty="0"/>
            </a:br>
            <a:r>
              <a:rPr lang="en-US" dirty="0"/>
              <a:t>Introduction to Canadian Politics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95AA5D-B1C9-4F11-AC63-6CD817FCA2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Political Parties and Electoral </a:t>
            </a:r>
            <a:r>
              <a:rPr lang="en-US" sz="3200" dirty="0" err="1"/>
              <a:t>Behaviour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65357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F380F-87C6-4142-9C42-6D243D53C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35484-25C9-4119-87FC-E353F551F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history of party systems in Canada</a:t>
            </a:r>
          </a:p>
          <a:p>
            <a:r>
              <a:rPr lang="en-US" sz="3600" dirty="0"/>
              <a:t>How parties work</a:t>
            </a:r>
          </a:p>
          <a:p>
            <a:r>
              <a:rPr lang="en-US" sz="3600" dirty="0"/>
              <a:t>Voting </a:t>
            </a:r>
            <a:r>
              <a:rPr lang="en-US" sz="3600" dirty="0" err="1"/>
              <a:t>Behaviour</a:t>
            </a:r>
            <a:r>
              <a:rPr lang="en-US" sz="3600" dirty="0"/>
              <a:t> in Canada</a:t>
            </a:r>
          </a:p>
          <a:p>
            <a:endParaRPr lang="en-US" sz="3600" dirty="0"/>
          </a:p>
          <a:p>
            <a:r>
              <a:rPr lang="en-US" sz="3600" dirty="0"/>
              <a:t>Essay Question</a:t>
            </a:r>
          </a:p>
        </p:txBody>
      </p:sp>
    </p:spTree>
    <p:extLst>
      <p:ext uri="{BB962C8B-B14F-4D97-AF65-F5344CB8AC3E}">
        <p14:creationId xmlns:p14="http://schemas.microsoft.com/office/powerpoint/2010/main" val="305737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Before</a:t>
            </a:r>
            <a:r>
              <a:rPr lang="fr-CA" dirty="0"/>
              <a:t> </a:t>
            </a:r>
            <a:r>
              <a:rPr lang="fr-CA" dirty="0" err="1"/>
              <a:t>we</a:t>
            </a:r>
            <a:r>
              <a:rPr lang="fr-CA" dirty="0"/>
              <a:t> </a:t>
            </a:r>
            <a:r>
              <a:rPr lang="fr-CA" dirty="0" err="1"/>
              <a:t>begin</a:t>
            </a:r>
            <a:r>
              <a:rPr lang="fr-CA" dirty="0"/>
              <a:t> </a:t>
            </a:r>
            <a:r>
              <a:rPr lang="fr-CA" dirty="0" err="1"/>
              <a:t>studying</a:t>
            </a:r>
            <a:r>
              <a:rPr lang="fr-CA" dirty="0"/>
              <a:t> </a:t>
            </a:r>
            <a:r>
              <a:rPr lang="fr-CA" b="1" dirty="0"/>
              <a:t>party </a:t>
            </a:r>
            <a:r>
              <a:rPr lang="fr-CA" b="1" dirty="0" err="1"/>
              <a:t>systems</a:t>
            </a:r>
            <a:r>
              <a:rPr lang="fr-CA" dirty="0"/>
              <a:t>, </a:t>
            </a:r>
            <a:r>
              <a:rPr lang="fr-CA" dirty="0" err="1"/>
              <a:t>we</a:t>
            </a:r>
            <a:r>
              <a:rPr lang="fr-CA" dirty="0"/>
              <a:t> </a:t>
            </a:r>
            <a:r>
              <a:rPr lang="fr-CA" dirty="0" err="1"/>
              <a:t>need</a:t>
            </a:r>
            <a:r>
              <a:rPr lang="fr-CA" dirty="0"/>
              <a:t> to </a:t>
            </a:r>
            <a:r>
              <a:rPr lang="fr-CA" dirty="0" err="1"/>
              <a:t>define</a:t>
            </a:r>
            <a:r>
              <a:rPr lang="fr-CA" dirty="0"/>
              <a:t> </a:t>
            </a:r>
            <a:r>
              <a:rPr lang="fr-CA" dirty="0" err="1"/>
              <a:t>what</a:t>
            </a:r>
            <a:r>
              <a:rPr lang="fr-CA" dirty="0"/>
              <a:t> </a:t>
            </a:r>
            <a:r>
              <a:rPr lang="fr-CA" dirty="0" err="1"/>
              <a:t>they</a:t>
            </a:r>
            <a:r>
              <a:rPr lang="fr-CA" dirty="0"/>
              <a:t> are. </a:t>
            </a:r>
          </a:p>
          <a:p>
            <a:endParaRPr lang="fr-CA" dirty="0"/>
          </a:p>
          <a:p>
            <a:r>
              <a:rPr lang="fr-CA" dirty="0" err="1"/>
              <a:t>Based</a:t>
            </a:r>
            <a:r>
              <a:rPr lang="fr-CA" dirty="0"/>
              <a:t> on </a:t>
            </a:r>
            <a:r>
              <a:rPr lang="fr-CA" dirty="0" err="1"/>
              <a:t>your</a:t>
            </a:r>
            <a:r>
              <a:rPr lang="fr-CA" dirty="0"/>
              <a:t> </a:t>
            </a:r>
            <a:r>
              <a:rPr lang="fr-CA" dirty="0" err="1"/>
              <a:t>readings</a:t>
            </a:r>
            <a:r>
              <a:rPr lang="fr-CA" dirty="0"/>
              <a:t>, how </a:t>
            </a:r>
            <a:r>
              <a:rPr lang="fr-CA" dirty="0" err="1"/>
              <a:t>would</a:t>
            </a:r>
            <a:r>
              <a:rPr lang="fr-CA" dirty="0"/>
              <a:t> </a:t>
            </a:r>
            <a:r>
              <a:rPr lang="fr-CA" dirty="0" err="1"/>
              <a:t>you</a:t>
            </a:r>
            <a:r>
              <a:rPr lang="fr-CA" dirty="0"/>
              <a:t> </a:t>
            </a:r>
            <a:r>
              <a:rPr lang="fr-CA" dirty="0" err="1"/>
              <a:t>define</a:t>
            </a:r>
            <a:r>
              <a:rPr lang="fr-CA" dirty="0"/>
              <a:t> a party system? </a:t>
            </a:r>
          </a:p>
          <a:p>
            <a:endParaRPr lang="fr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12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888168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According</a:t>
            </a:r>
            <a:r>
              <a:rPr lang="fr-CA" dirty="0"/>
              <a:t> to the </a:t>
            </a:r>
            <a:r>
              <a:rPr lang="fr-CA" dirty="0" err="1"/>
              <a:t>textbook</a:t>
            </a:r>
            <a:r>
              <a:rPr lang="fr-CA" dirty="0"/>
              <a:t>, </a:t>
            </a:r>
            <a:r>
              <a:rPr lang="fr-CA" dirty="0" err="1"/>
              <a:t>there</a:t>
            </a:r>
            <a:r>
              <a:rPr lang="fr-CA" dirty="0"/>
              <a:t> are 4 </a:t>
            </a:r>
            <a:r>
              <a:rPr lang="fr-CA" dirty="0" err="1"/>
              <a:t>different</a:t>
            </a:r>
            <a:r>
              <a:rPr lang="fr-CA" dirty="0"/>
              <a:t> stages in the </a:t>
            </a:r>
            <a:r>
              <a:rPr lang="fr-CA" dirty="0" err="1"/>
              <a:t>evolution</a:t>
            </a:r>
            <a:r>
              <a:rPr lang="fr-CA" dirty="0"/>
              <a:t> of 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</a:p>
          <a:p>
            <a:endParaRPr lang="fr-CA" dirty="0"/>
          </a:p>
          <a:p>
            <a:pPr marL="514350" indent="-514350">
              <a:buFont typeface="+mj-lt"/>
              <a:buAutoNum type="arabicPeriod"/>
            </a:pPr>
            <a:r>
              <a:rPr lang="fr-CA" dirty="0"/>
              <a:t>Bipartisan party system (1867-1921)</a:t>
            </a:r>
          </a:p>
          <a:p>
            <a:pPr marL="514350" indent="-514350">
              <a:buFont typeface="+mj-lt"/>
              <a:buAutoNum type="arabicPeriod"/>
            </a:pPr>
            <a:r>
              <a:rPr lang="fr-CA" dirty="0" err="1"/>
              <a:t>Appearance</a:t>
            </a:r>
            <a:r>
              <a:rPr lang="fr-CA" dirty="0"/>
              <a:t> of </a:t>
            </a:r>
            <a:r>
              <a:rPr lang="fr-CA" dirty="0" err="1"/>
              <a:t>third</a:t>
            </a:r>
            <a:r>
              <a:rPr lang="fr-CA" dirty="0"/>
              <a:t> parties (1921-1957)</a:t>
            </a:r>
          </a:p>
          <a:p>
            <a:pPr marL="514350" indent="-514350">
              <a:buFont typeface="+mj-lt"/>
              <a:buAutoNum type="arabicPeriod"/>
            </a:pPr>
            <a:r>
              <a:rPr lang="fr-CA" dirty="0"/>
              <a:t>The </a:t>
            </a:r>
            <a:r>
              <a:rPr lang="fr-CA" dirty="0" err="1"/>
              <a:t>nationalization</a:t>
            </a:r>
            <a:r>
              <a:rPr lang="fr-CA" dirty="0"/>
              <a:t> of </a:t>
            </a:r>
            <a:r>
              <a:rPr lang="fr-CA" dirty="0" err="1"/>
              <a:t>political</a:t>
            </a:r>
            <a:r>
              <a:rPr lang="fr-CA" dirty="0"/>
              <a:t> parties (1963-1988)</a:t>
            </a:r>
          </a:p>
          <a:p>
            <a:pPr marL="514350" indent="-514350">
              <a:buFont typeface="+mj-lt"/>
              <a:buAutoNum type="arabicPeriod"/>
            </a:pPr>
            <a:r>
              <a:rPr lang="fr-CA" dirty="0"/>
              <a:t>The </a:t>
            </a:r>
            <a:r>
              <a:rPr lang="fr-CA" dirty="0" err="1"/>
              <a:t>regionalization</a:t>
            </a:r>
            <a:r>
              <a:rPr lang="fr-CA" dirty="0"/>
              <a:t> of </a:t>
            </a:r>
            <a:r>
              <a:rPr lang="fr-CA" dirty="0" err="1"/>
              <a:t>political</a:t>
            </a:r>
            <a:r>
              <a:rPr lang="fr-CA" dirty="0"/>
              <a:t> parties (1993-2015)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63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sz="3200" dirty="0"/>
              <a:t>The first party system </a:t>
            </a:r>
            <a:r>
              <a:rPr lang="fr-CA" sz="3200" dirty="0" err="1"/>
              <a:t>spans</a:t>
            </a:r>
            <a:r>
              <a:rPr lang="fr-CA" sz="3200" dirty="0"/>
              <a:t> the </a:t>
            </a:r>
            <a:r>
              <a:rPr lang="fr-CA" sz="3200" dirty="0" err="1"/>
              <a:t>period</a:t>
            </a:r>
            <a:r>
              <a:rPr lang="fr-CA" sz="3200" dirty="0"/>
              <a:t> </a:t>
            </a:r>
            <a:r>
              <a:rPr lang="fr-CA" sz="3200" dirty="0" err="1"/>
              <a:t>going</a:t>
            </a:r>
            <a:r>
              <a:rPr lang="fr-CA" sz="3200" dirty="0"/>
              <a:t> </a:t>
            </a:r>
            <a:r>
              <a:rPr lang="fr-CA" sz="3200" dirty="0" err="1"/>
              <a:t>from</a:t>
            </a:r>
            <a:r>
              <a:rPr lang="fr-CA" sz="3200" dirty="0"/>
              <a:t> the </a:t>
            </a:r>
            <a:r>
              <a:rPr lang="fr-CA" sz="3200" dirty="0" err="1"/>
              <a:t>foundation</a:t>
            </a:r>
            <a:r>
              <a:rPr lang="fr-CA" sz="3200" dirty="0"/>
              <a:t> of Canada to the first </a:t>
            </a:r>
            <a:r>
              <a:rPr lang="fr-CA" sz="3200" dirty="0" err="1"/>
              <a:t>election</a:t>
            </a:r>
            <a:r>
              <a:rPr lang="fr-CA" sz="3200" dirty="0"/>
              <a:t> </a:t>
            </a:r>
            <a:r>
              <a:rPr lang="fr-CA" sz="3200" dirty="0" err="1"/>
              <a:t>following</a:t>
            </a:r>
            <a:r>
              <a:rPr lang="fr-CA" sz="3200" dirty="0"/>
              <a:t> World </a:t>
            </a:r>
            <a:r>
              <a:rPr lang="fr-CA" sz="3200" dirty="0" err="1"/>
              <a:t>War</a:t>
            </a:r>
            <a:r>
              <a:rPr lang="fr-CA" sz="3200" dirty="0"/>
              <a:t> 1. </a:t>
            </a:r>
          </a:p>
          <a:p>
            <a:endParaRPr lang="fr-CA" sz="3200" dirty="0"/>
          </a:p>
          <a:p>
            <a:r>
              <a:rPr lang="fr-CA" sz="3200" dirty="0"/>
              <a:t>There </a:t>
            </a:r>
            <a:r>
              <a:rPr lang="fr-CA" sz="3200" dirty="0" err="1"/>
              <a:t>were</a:t>
            </a:r>
            <a:r>
              <a:rPr lang="fr-CA" sz="3200" dirty="0"/>
              <a:t> not </a:t>
            </a:r>
            <a:r>
              <a:rPr lang="fr-CA" sz="3200" dirty="0" err="1"/>
              <a:t>many</a:t>
            </a:r>
            <a:r>
              <a:rPr lang="fr-CA" sz="3200" dirty="0"/>
              <a:t> </a:t>
            </a:r>
            <a:r>
              <a:rPr lang="fr-CA" sz="3200" dirty="0" err="1"/>
              <a:t>differences</a:t>
            </a:r>
            <a:r>
              <a:rPr lang="fr-CA" sz="3200" dirty="0"/>
              <a:t> in the </a:t>
            </a:r>
            <a:r>
              <a:rPr lang="fr-CA" sz="3200" dirty="0" err="1"/>
              <a:t>political</a:t>
            </a:r>
            <a:r>
              <a:rPr lang="fr-CA" sz="3200" dirty="0"/>
              <a:t> positions </a:t>
            </a:r>
            <a:r>
              <a:rPr lang="fr-CA" sz="3200" dirty="0" err="1"/>
              <a:t>defended</a:t>
            </a:r>
            <a:r>
              <a:rPr lang="fr-CA" sz="3200" dirty="0"/>
              <a:t> by </a:t>
            </a:r>
            <a:r>
              <a:rPr lang="fr-CA" sz="3200" dirty="0" err="1"/>
              <a:t>these</a:t>
            </a:r>
            <a:r>
              <a:rPr lang="fr-CA" sz="3200" dirty="0"/>
              <a:t> parties. </a:t>
            </a:r>
          </a:p>
          <a:p>
            <a:endParaRPr lang="fr-CA" sz="3200" dirty="0"/>
          </a:p>
          <a:p>
            <a:r>
              <a:rPr lang="fr-CA" sz="3200" dirty="0" err="1"/>
              <a:t>Politics</a:t>
            </a:r>
            <a:r>
              <a:rPr lang="fr-CA" sz="3200" dirty="0"/>
              <a:t> </a:t>
            </a:r>
            <a:r>
              <a:rPr lang="fr-CA" sz="3200" dirty="0" err="1"/>
              <a:t>under</a:t>
            </a:r>
            <a:r>
              <a:rPr lang="fr-CA" sz="3200" dirty="0"/>
              <a:t> the first party system </a:t>
            </a:r>
            <a:r>
              <a:rPr lang="fr-CA" sz="3200" dirty="0" err="1"/>
              <a:t>were</a:t>
            </a:r>
            <a:r>
              <a:rPr lang="fr-CA" sz="3200" dirty="0"/>
              <a:t> </a:t>
            </a:r>
            <a:r>
              <a:rPr lang="fr-CA" sz="3200" dirty="0" err="1"/>
              <a:t>thus</a:t>
            </a:r>
            <a:r>
              <a:rPr lang="fr-CA" sz="3200" dirty="0"/>
              <a:t> an </a:t>
            </a:r>
            <a:r>
              <a:rPr lang="fr-CA" sz="3200" dirty="0" err="1"/>
              <a:t>affair</a:t>
            </a:r>
            <a:r>
              <a:rPr lang="fr-CA" sz="3200" dirty="0"/>
              <a:t> of </a:t>
            </a:r>
            <a:r>
              <a:rPr lang="fr-CA" sz="3200" b="1" dirty="0"/>
              <a:t>patronage</a:t>
            </a:r>
            <a:r>
              <a:rPr lang="fr-CA" sz="3200" dirty="0"/>
              <a:t>.</a:t>
            </a:r>
          </a:p>
          <a:p>
            <a:endParaRPr lang="fr-CA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497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 err="1"/>
              <a:t>What</a:t>
            </a:r>
            <a:r>
              <a:rPr lang="fr-CA" dirty="0"/>
              <a:t> </a:t>
            </a:r>
            <a:r>
              <a:rPr lang="fr-CA" dirty="0" err="1"/>
              <a:t>is</a:t>
            </a:r>
            <a:r>
              <a:rPr lang="fr-CA" dirty="0"/>
              <a:t> patronage?</a:t>
            </a:r>
          </a:p>
        </p:txBody>
      </p:sp>
    </p:spTree>
    <p:extLst>
      <p:ext uri="{BB962C8B-B14F-4D97-AF65-F5344CB8AC3E}">
        <p14:creationId xmlns:p14="http://schemas.microsoft.com/office/powerpoint/2010/main" val="1930251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  <a:p>
            <a:r>
              <a:rPr lang="fr-CA" dirty="0" err="1"/>
              <a:t>While</a:t>
            </a:r>
            <a:r>
              <a:rPr lang="fr-CA" dirty="0"/>
              <a:t> patronage </a:t>
            </a:r>
            <a:r>
              <a:rPr lang="fr-CA" dirty="0" err="1"/>
              <a:t>politics</a:t>
            </a:r>
            <a:r>
              <a:rPr lang="fr-CA" dirty="0"/>
              <a:t> </a:t>
            </a:r>
            <a:r>
              <a:rPr lang="fr-CA" dirty="0" err="1"/>
              <a:t>is</a:t>
            </a:r>
            <a:r>
              <a:rPr lang="fr-CA" dirty="0"/>
              <a:t> </a:t>
            </a:r>
            <a:r>
              <a:rPr lang="fr-CA" dirty="0" err="1"/>
              <a:t>often</a:t>
            </a:r>
            <a:r>
              <a:rPr lang="fr-CA" dirty="0"/>
              <a:t> </a:t>
            </a:r>
            <a:r>
              <a:rPr lang="fr-CA" dirty="0" err="1"/>
              <a:t>seen</a:t>
            </a:r>
            <a:r>
              <a:rPr lang="fr-CA" dirty="0"/>
              <a:t> </a:t>
            </a:r>
            <a:r>
              <a:rPr lang="fr-CA" dirty="0" err="1"/>
              <a:t>negatively</a:t>
            </a:r>
            <a:r>
              <a:rPr lang="fr-CA" dirty="0"/>
              <a:t> </a:t>
            </a:r>
            <a:r>
              <a:rPr lang="fr-CA" dirty="0" err="1"/>
              <a:t>today</a:t>
            </a:r>
            <a:r>
              <a:rPr lang="fr-CA" dirty="0"/>
              <a:t>, </a:t>
            </a:r>
            <a:r>
              <a:rPr lang="fr-CA" dirty="0" err="1"/>
              <a:t>it</a:t>
            </a:r>
            <a:r>
              <a:rPr lang="fr-CA" dirty="0"/>
              <a:t> </a:t>
            </a:r>
            <a:r>
              <a:rPr lang="fr-CA" dirty="0" err="1"/>
              <a:t>had</a:t>
            </a:r>
            <a:r>
              <a:rPr lang="fr-CA" dirty="0"/>
              <a:t> the </a:t>
            </a:r>
            <a:r>
              <a:rPr lang="fr-CA" dirty="0" err="1"/>
              <a:t>advantage</a:t>
            </a:r>
            <a:r>
              <a:rPr lang="fr-CA" dirty="0"/>
              <a:t> of </a:t>
            </a:r>
            <a:r>
              <a:rPr lang="fr-CA" dirty="0" err="1"/>
              <a:t>integrating</a:t>
            </a:r>
            <a:r>
              <a:rPr lang="fr-CA" dirty="0"/>
              <a:t> diverse populations </a:t>
            </a:r>
            <a:r>
              <a:rPr lang="fr-CA" dirty="0" err="1"/>
              <a:t>within</a:t>
            </a:r>
            <a:r>
              <a:rPr lang="fr-CA" dirty="0"/>
              <a:t> one country. </a:t>
            </a:r>
          </a:p>
          <a:p>
            <a:endParaRPr lang="fr-CA" dirty="0"/>
          </a:p>
          <a:p>
            <a:endParaRPr lang="fr-CA" dirty="0"/>
          </a:p>
          <a:p>
            <a:r>
              <a:rPr lang="fr-CA" dirty="0" err="1"/>
              <a:t>Canada’s</a:t>
            </a:r>
            <a:r>
              <a:rPr lang="fr-CA" dirty="0"/>
              <a:t> population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divided</a:t>
            </a:r>
            <a:r>
              <a:rPr lang="fr-CA" dirty="0"/>
              <a:t>, </a:t>
            </a:r>
            <a:r>
              <a:rPr lang="fr-CA" dirty="0" err="1"/>
              <a:t>especially</a:t>
            </a:r>
            <a:r>
              <a:rPr lang="fr-CA" dirty="0"/>
              <a:t> </a:t>
            </a:r>
            <a:r>
              <a:rPr lang="fr-CA" dirty="0" err="1"/>
              <a:t>along</a:t>
            </a:r>
            <a:r>
              <a:rPr lang="fr-CA" dirty="0"/>
              <a:t> the French-English axis. 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37707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658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  <a:p>
            <a:r>
              <a:rPr lang="fr-CA" dirty="0"/>
              <a:t>A key </a:t>
            </a:r>
            <a:r>
              <a:rPr lang="fr-CA" dirty="0" err="1"/>
              <a:t>reason</a:t>
            </a:r>
            <a:r>
              <a:rPr lang="fr-CA" dirty="0"/>
              <a:t> for the </a:t>
            </a:r>
            <a:r>
              <a:rPr lang="fr-CA" dirty="0" err="1"/>
              <a:t>emergence</a:t>
            </a:r>
            <a:r>
              <a:rPr lang="fr-CA" dirty="0"/>
              <a:t> of the second party system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linked</a:t>
            </a:r>
            <a:r>
              <a:rPr lang="fr-CA" dirty="0"/>
              <a:t> to World </a:t>
            </a:r>
            <a:r>
              <a:rPr lang="fr-CA" dirty="0" err="1"/>
              <a:t>War</a:t>
            </a:r>
            <a:r>
              <a:rPr lang="fr-CA" dirty="0"/>
              <a:t> 1. </a:t>
            </a:r>
          </a:p>
          <a:p>
            <a:endParaRPr lang="fr-CA" dirty="0"/>
          </a:p>
          <a:p>
            <a:r>
              <a:rPr lang="fr-CA" dirty="0" err="1"/>
              <a:t>Wartime</a:t>
            </a:r>
            <a:r>
              <a:rPr lang="fr-CA" dirty="0"/>
              <a:t> conscription </a:t>
            </a:r>
            <a:r>
              <a:rPr lang="fr-CA" dirty="0" err="1"/>
              <a:t>proved</a:t>
            </a:r>
            <a:r>
              <a:rPr lang="fr-CA" dirty="0"/>
              <a:t> a </a:t>
            </a:r>
            <a:r>
              <a:rPr lang="fr-CA" dirty="0" err="1"/>
              <a:t>particularly</a:t>
            </a:r>
            <a:r>
              <a:rPr lang="fr-CA" dirty="0"/>
              <a:t> divisive issues.</a:t>
            </a:r>
          </a:p>
        </p:txBody>
      </p:sp>
    </p:spTree>
    <p:extLst>
      <p:ext uri="{BB962C8B-B14F-4D97-AF65-F5344CB8AC3E}">
        <p14:creationId xmlns:p14="http://schemas.microsoft.com/office/powerpoint/2010/main" val="3296998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This division </a:t>
            </a:r>
            <a:r>
              <a:rPr lang="fr-CA" dirty="0" err="1"/>
              <a:t>had</a:t>
            </a:r>
            <a:r>
              <a:rPr lang="fr-CA" dirty="0"/>
              <a:t> an impact on the </a:t>
            </a:r>
            <a:r>
              <a:rPr lang="fr-CA" dirty="0" err="1"/>
              <a:t>two</a:t>
            </a:r>
            <a:r>
              <a:rPr lang="fr-CA" dirty="0"/>
              <a:t> parties of the time.</a:t>
            </a:r>
          </a:p>
          <a:p>
            <a:endParaRPr lang="fr-CA" dirty="0"/>
          </a:p>
          <a:p>
            <a:r>
              <a:rPr lang="fr-CA" dirty="0"/>
              <a:t>The Conservatives, </a:t>
            </a:r>
            <a:r>
              <a:rPr lang="fr-CA" dirty="0" err="1"/>
              <a:t>who</a:t>
            </a:r>
            <a:r>
              <a:rPr lang="fr-CA" dirty="0"/>
              <a:t> </a:t>
            </a:r>
            <a:r>
              <a:rPr lang="fr-CA" dirty="0" err="1"/>
              <a:t>were</a:t>
            </a:r>
            <a:r>
              <a:rPr lang="fr-CA" dirty="0"/>
              <a:t> in </a:t>
            </a:r>
            <a:r>
              <a:rPr lang="fr-CA" dirty="0" err="1"/>
              <a:t>government</a:t>
            </a:r>
            <a:r>
              <a:rPr lang="fr-CA" dirty="0"/>
              <a:t>, </a:t>
            </a:r>
            <a:r>
              <a:rPr lang="fr-CA" dirty="0" err="1"/>
              <a:t>supported</a:t>
            </a:r>
            <a:r>
              <a:rPr lang="fr-CA" dirty="0"/>
              <a:t> conscription.</a:t>
            </a:r>
          </a:p>
          <a:p>
            <a:endParaRPr lang="fr-CA" dirty="0"/>
          </a:p>
          <a:p>
            <a:r>
              <a:rPr lang="fr-CA" dirty="0"/>
              <a:t>The </a:t>
            </a:r>
            <a:r>
              <a:rPr lang="fr-CA" dirty="0" err="1"/>
              <a:t>Liberals</a:t>
            </a:r>
            <a:r>
              <a:rPr lang="fr-CA" dirty="0"/>
              <a:t> </a:t>
            </a:r>
            <a:r>
              <a:rPr lang="fr-CA" dirty="0" err="1"/>
              <a:t>opposed</a:t>
            </a:r>
            <a:r>
              <a:rPr lang="fr-CA" dirty="0"/>
              <a:t> the </a:t>
            </a:r>
            <a:r>
              <a:rPr lang="fr-CA" dirty="0" err="1"/>
              <a:t>government</a:t>
            </a:r>
            <a:r>
              <a:rPr lang="fr-CA" dirty="0"/>
              <a:t>.</a:t>
            </a:r>
          </a:p>
          <a:p>
            <a:pPr marL="0" indent="0">
              <a:buNone/>
            </a:pPr>
            <a:r>
              <a:rPr lang="fr-CA" dirty="0"/>
              <a:t> </a:t>
            </a:r>
          </a:p>
          <a:p>
            <a:r>
              <a:rPr lang="fr-CA" dirty="0"/>
              <a:t>The Conservatives won in 1917 on a pro-conscription platform, but </a:t>
            </a:r>
            <a:r>
              <a:rPr lang="fr-CA" dirty="0" err="1"/>
              <a:t>lost</a:t>
            </a:r>
            <a:r>
              <a:rPr lang="fr-CA" dirty="0"/>
              <a:t> to the </a:t>
            </a:r>
            <a:r>
              <a:rPr lang="fr-CA" dirty="0" err="1"/>
              <a:t>Liberals</a:t>
            </a:r>
            <a:r>
              <a:rPr lang="fr-CA" dirty="0"/>
              <a:t> in 1921. </a:t>
            </a:r>
          </a:p>
        </p:txBody>
      </p:sp>
    </p:spTree>
    <p:extLst>
      <p:ext uri="{BB962C8B-B14F-4D97-AF65-F5344CB8AC3E}">
        <p14:creationId xmlns:p14="http://schemas.microsoft.com/office/powerpoint/2010/main" val="656099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1921 </a:t>
            </a:r>
            <a:r>
              <a:rPr lang="fr-CA" dirty="0" err="1"/>
              <a:t>election</a:t>
            </a:r>
            <a:r>
              <a:rPr lang="fr-CA" dirty="0"/>
              <a:t>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remarkable</a:t>
            </a:r>
            <a:r>
              <a:rPr lang="fr-CA" dirty="0"/>
              <a:t> for </a:t>
            </a:r>
            <a:r>
              <a:rPr lang="fr-CA" dirty="0" err="1"/>
              <a:t>other</a:t>
            </a:r>
            <a:r>
              <a:rPr lang="fr-CA" dirty="0"/>
              <a:t> </a:t>
            </a:r>
            <a:r>
              <a:rPr lang="fr-CA" dirty="0" err="1"/>
              <a:t>reasons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/>
              <a:t>It </a:t>
            </a:r>
            <a:r>
              <a:rPr lang="fr-CA" dirty="0" err="1"/>
              <a:t>marked</a:t>
            </a:r>
            <a:r>
              <a:rPr lang="fr-CA" dirty="0"/>
              <a:t> the entry of a new party in the </a:t>
            </a:r>
            <a:r>
              <a:rPr lang="fr-CA" dirty="0" err="1"/>
              <a:t>political</a:t>
            </a:r>
            <a:r>
              <a:rPr lang="fr-CA" dirty="0"/>
              <a:t> </a:t>
            </a:r>
            <a:r>
              <a:rPr lang="fr-CA" dirty="0" err="1"/>
              <a:t>arena</a:t>
            </a:r>
            <a:r>
              <a:rPr lang="fr-CA" dirty="0"/>
              <a:t>: the Progressive Party. </a:t>
            </a:r>
          </a:p>
          <a:p>
            <a:endParaRPr lang="fr-CA" dirty="0"/>
          </a:p>
          <a:p>
            <a:r>
              <a:rPr lang="fr-CA" dirty="0"/>
              <a:t>This </a:t>
            </a:r>
            <a:r>
              <a:rPr lang="fr-CA" dirty="0" err="1"/>
              <a:t>marked</a:t>
            </a:r>
            <a:r>
              <a:rPr lang="fr-CA" dirty="0"/>
              <a:t> the </a:t>
            </a:r>
            <a:r>
              <a:rPr lang="fr-CA" dirty="0" err="1"/>
              <a:t>increasing</a:t>
            </a:r>
            <a:r>
              <a:rPr lang="fr-CA" dirty="0"/>
              <a:t> importance of </a:t>
            </a:r>
            <a:r>
              <a:rPr lang="fr-CA" dirty="0" err="1"/>
              <a:t>regional</a:t>
            </a:r>
            <a:r>
              <a:rPr lang="fr-CA" dirty="0"/>
              <a:t> and class </a:t>
            </a:r>
            <a:r>
              <a:rPr lang="fr-CA" dirty="0" err="1"/>
              <a:t>based</a:t>
            </a:r>
            <a:r>
              <a:rPr lang="fr-CA" dirty="0"/>
              <a:t> divisions in Canadian </a:t>
            </a:r>
            <a:r>
              <a:rPr lang="fr-CA" dirty="0" err="1"/>
              <a:t>politics</a:t>
            </a:r>
            <a:r>
              <a:rPr lang="fr-CA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878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sz="3200" dirty="0"/>
              <a:t>This marks the </a:t>
            </a:r>
            <a:r>
              <a:rPr lang="fr-CA" sz="3200" dirty="0" err="1"/>
              <a:t>beginning</a:t>
            </a:r>
            <a:r>
              <a:rPr lang="fr-CA" sz="3200" dirty="0"/>
              <a:t> of the second party system. </a:t>
            </a:r>
          </a:p>
          <a:p>
            <a:endParaRPr lang="fr-CA" sz="3200" dirty="0"/>
          </a:p>
          <a:p>
            <a:r>
              <a:rPr lang="fr-CA" dirty="0"/>
              <a:t>The </a:t>
            </a:r>
            <a:r>
              <a:rPr lang="fr-CA" dirty="0" err="1"/>
              <a:t>economic</a:t>
            </a:r>
            <a:r>
              <a:rPr lang="fr-CA" dirty="0"/>
              <a:t> </a:t>
            </a:r>
            <a:r>
              <a:rPr lang="fr-CA" dirty="0" err="1"/>
              <a:t>depression</a:t>
            </a:r>
            <a:r>
              <a:rPr lang="fr-CA" dirty="0"/>
              <a:t> of the 1930s </a:t>
            </a:r>
            <a:r>
              <a:rPr lang="fr-CA" dirty="0" err="1"/>
              <a:t>led</a:t>
            </a:r>
            <a:r>
              <a:rPr lang="fr-CA" dirty="0"/>
              <a:t> to the apparition of </a:t>
            </a:r>
            <a:r>
              <a:rPr lang="fr-CA" dirty="0" err="1"/>
              <a:t>two</a:t>
            </a:r>
            <a:r>
              <a:rPr lang="fr-CA" dirty="0"/>
              <a:t> new </a:t>
            </a:r>
            <a:r>
              <a:rPr lang="fr-CA" dirty="0" err="1"/>
              <a:t>political</a:t>
            </a:r>
            <a:r>
              <a:rPr lang="fr-CA" dirty="0"/>
              <a:t> parties </a:t>
            </a:r>
            <a:r>
              <a:rPr lang="fr-CA" dirty="0" err="1"/>
              <a:t>defending</a:t>
            </a:r>
            <a:r>
              <a:rPr lang="fr-CA" dirty="0"/>
              <a:t> western </a:t>
            </a:r>
            <a:r>
              <a:rPr lang="fr-CA" dirty="0" err="1"/>
              <a:t>populism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The </a:t>
            </a:r>
            <a:r>
              <a:rPr lang="fr-CA" dirty="0" err="1"/>
              <a:t>Co-operative</a:t>
            </a:r>
            <a:r>
              <a:rPr lang="fr-CA" dirty="0"/>
              <a:t> Commonwealth </a:t>
            </a:r>
            <a:r>
              <a:rPr lang="fr-CA" dirty="0" err="1"/>
              <a:t>Federation</a:t>
            </a:r>
            <a:r>
              <a:rPr lang="fr-CA" dirty="0"/>
              <a:t> </a:t>
            </a:r>
            <a:r>
              <a:rPr lang="fr-CA" dirty="0" err="1"/>
              <a:t>represented</a:t>
            </a:r>
            <a:r>
              <a:rPr lang="fr-CA" dirty="0"/>
              <a:t> a </a:t>
            </a:r>
            <a:r>
              <a:rPr lang="fr-CA" dirty="0" err="1"/>
              <a:t>left-wing</a:t>
            </a:r>
            <a:r>
              <a:rPr lang="fr-CA" dirty="0"/>
              <a:t> alternative.</a:t>
            </a:r>
          </a:p>
          <a:p>
            <a:endParaRPr lang="fr-CA" dirty="0"/>
          </a:p>
          <a:p>
            <a:r>
              <a:rPr lang="fr-CA" dirty="0"/>
              <a:t>The Social </a:t>
            </a:r>
            <a:r>
              <a:rPr lang="fr-CA" dirty="0" err="1"/>
              <a:t>Credit</a:t>
            </a:r>
            <a:r>
              <a:rPr lang="fr-CA" dirty="0"/>
              <a:t> </a:t>
            </a:r>
            <a:r>
              <a:rPr lang="fr-CA" dirty="0" err="1"/>
              <a:t>represented</a:t>
            </a:r>
            <a:r>
              <a:rPr lang="fr-CA" dirty="0"/>
              <a:t> a right-</a:t>
            </a:r>
            <a:r>
              <a:rPr lang="fr-CA" dirty="0" err="1"/>
              <a:t>wing</a:t>
            </a:r>
            <a:r>
              <a:rPr lang="fr-CA" dirty="0"/>
              <a:t> alternative.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2432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sz="3200" dirty="0"/>
              <a:t>This </a:t>
            </a:r>
            <a:r>
              <a:rPr lang="fr-CA" sz="3200" dirty="0" err="1"/>
              <a:t>period</a:t>
            </a:r>
            <a:r>
              <a:rPr lang="fr-CA" sz="3200" dirty="0"/>
              <a:t> </a:t>
            </a:r>
            <a:r>
              <a:rPr lang="fr-CA" sz="3200" dirty="0" err="1"/>
              <a:t>also</a:t>
            </a:r>
            <a:r>
              <a:rPr lang="fr-CA" sz="3200" dirty="0"/>
              <a:t> </a:t>
            </a:r>
            <a:r>
              <a:rPr lang="fr-CA" sz="3200" dirty="0" err="1"/>
              <a:t>marked</a:t>
            </a:r>
            <a:r>
              <a:rPr lang="fr-CA" sz="3200" dirty="0"/>
              <a:t> the </a:t>
            </a:r>
            <a:r>
              <a:rPr lang="fr-CA" sz="3200" dirty="0" err="1"/>
              <a:t>beginning</a:t>
            </a:r>
            <a:r>
              <a:rPr lang="fr-CA" sz="3200" dirty="0"/>
              <a:t> of </a:t>
            </a:r>
            <a:r>
              <a:rPr lang="fr-CA" sz="3200" dirty="0" err="1"/>
              <a:t>brokerage</a:t>
            </a:r>
            <a:r>
              <a:rPr lang="fr-CA" sz="3200" dirty="0"/>
              <a:t> </a:t>
            </a:r>
            <a:r>
              <a:rPr lang="fr-CA" sz="3200" dirty="0" err="1"/>
              <a:t>politics</a:t>
            </a:r>
            <a:r>
              <a:rPr lang="fr-CA" sz="3200" dirty="0"/>
              <a:t> in Canada. </a:t>
            </a:r>
          </a:p>
          <a:p>
            <a:endParaRPr lang="fr-CA" sz="3200" dirty="0"/>
          </a:p>
          <a:p>
            <a:endParaRPr lang="fr-CA" sz="3200" dirty="0"/>
          </a:p>
          <a:p>
            <a:r>
              <a:rPr lang="fr-CA" sz="3200" dirty="0" err="1"/>
              <a:t>Brokerage</a:t>
            </a:r>
            <a:r>
              <a:rPr lang="fr-CA" sz="3200" dirty="0"/>
              <a:t> </a:t>
            </a:r>
            <a:r>
              <a:rPr lang="fr-CA" sz="3200" dirty="0" err="1"/>
              <a:t>politics</a:t>
            </a:r>
            <a:r>
              <a:rPr lang="fr-CA" sz="3200" dirty="0"/>
              <a:t> </a:t>
            </a:r>
            <a:r>
              <a:rPr lang="fr-CA" sz="3200" dirty="0" err="1"/>
              <a:t>refers</a:t>
            </a:r>
            <a:r>
              <a:rPr lang="fr-CA" sz="3200" dirty="0"/>
              <a:t> to the </a:t>
            </a:r>
            <a:r>
              <a:rPr lang="fr-CA" sz="3200" dirty="0" err="1"/>
              <a:t>idea</a:t>
            </a:r>
            <a:r>
              <a:rPr lang="fr-CA" sz="3200" dirty="0"/>
              <a:t> of </a:t>
            </a:r>
            <a:r>
              <a:rPr lang="fr-CA" sz="3200" dirty="0" err="1"/>
              <a:t>brokering</a:t>
            </a:r>
            <a:r>
              <a:rPr lang="fr-CA" sz="3200" dirty="0"/>
              <a:t> an agreement </a:t>
            </a:r>
            <a:r>
              <a:rPr lang="fr-CA" sz="3200" dirty="0" err="1"/>
              <a:t>between</a:t>
            </a:r>
            <a:r>
              <a:rPr lang="fr-CA" sz="3200" dirty="0"/>
              <a:t> multiple </a:t>
            </a:r>
            <a:r>
              <a:rPr lang="fr-CA" sz="3200" dirty="0" err="1"/>
              <a:t>sides</a:t>
            </a:r>
            <a:r>
              <a:rPr lang="fr-CA" sz="3200" dirty="0"/>
              <a:t> on a </a:t>
            </a:r>
            <a:r>
              <a:rPr lang="fr-CA" sz="3200" dirty="0" err="1"/>
              <a:t>given</a:t>
            </a:r>
            <a:r>
              <a:rPr lang="fr-CA" sz="3200" dirty="0"/>
              <a:t> issue.</a:t>
            </a:r>
          </a:p>
          <a:p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1312061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French vs. English</a:t>
            </a:r>
          </a:p>
          <a:p>
            <a:r>
              <a:rPr lang="fr-CA" dirty="0"/>
              <a:t>Rural vs. Urban</a:t>
            </a:r>
          </a:p>
          <a:p>
            <a:r>
              <a:rPr lang="fr-CA" dirty="0"/>
              <a:t>West vs. East</a:t>
            </a:r>
          </a:p>
          <a:p>
            <a:r>
              <a:rPr lang="fr-CA" dirty="0"/>
              <a:t>Class </a:t>
            </a:r>
            <a:r>
              <a:rPr lang="fr-CA" dirty="0" err="1"/>
              <a:t>Conflict</a:t>
            </a:r>
            <a:endParaRPr lang="fr-CA" dirty="0"/>
          </a:p>
          <a:p>
            <a:endParaRPr lang="fr-CA" dirty="0"/>
          </a:p>
          <a:p>
            <a:r>
              <a:rPr lang="fr-CA" dirty="0" err="1"/>
              <a:t>Politics</a:t>
            </a:r>
            <a:r>
              <a:rPr lang="fr-CA" dirty="0"/>
              <a:t> in the second party system </a:t>
            </a:r>
            <a:r>
              <a:rPr lang="fr-CA" dirty="0" err="1"/>
              <a:t>were</a:t>
            </a:r>
            <a:r>
              <a:rPr lang="fr-CA" dirty="0"/>
              <a:t> not </a:t>
            </a:r>
            <a:r>
              <a:rPr lang="fr-CA" dirty="0" err="1"/>
              <a:t>ideological</a:t>
            </a:r>
            <a:r>
              <a:rPr lang="fr-CA" dirty="0"/>
              <a:t>, but </a:t>
            </a:r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were</a:t>
            </a:r>
            <a:r>
              <a:rPr lang="fr-CA" dirty="0"/>
              <a:t> not </a:t>
            </a:r>
            <a:r>
              <a:rPr lang="fr-CA" dirty="0" err="1"/>
              <a:t>based</a:t>
            </a:r>
            <a:r>
              <a:rPr lang="fr-CA" dirty="0"/>
              <a:t> in patronage </a:t>
            </a:r>
            <a:r>
              <a:rPr lang="fr-CA" dirty="0" err="1"/>
              <a:t>either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1201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</a:t>
            </a:r>
            <a:r>
              <a:rPr lang="fr-CA" dirty="0" err="1"/>
              <a:t>Liberals</a:t>
            </a:r>
            <a:r>
              <a:rPr lang="fr-CA" dirty="0"/>
              <a:t> </a:t>
            </a:r>
            <a:r>
              <a:rPr lang="fr-CA" dirty="0" err="1"/>
              <a:t>maintained</a:t>
            </a:r>
            <a:r>
              <a:rPr lang="fr-CA" dirty="0"/>
              <a:t> </a:t>
            </a:r>
            <a:r>
              <a:rPr lang="fr-CA" dirty="0" err="1"/>
              <a:t>their</a:t>
            </a:r>
            <a:r>
              <a:rPr lang="fr-CA" dirty="0"/>
              <a:t> </a:t>
            </a:r>
            <a:r>
              <a:rPr lang="fr-CA" dirty="0" err="1"/>
              <a:t>advantage</a:t>
            </a:r>
            <a:r>
              <a:rPr lang="fr-CA" dirty="0"/>
              <a:t> in </a:t>
            </a:r>
            <a:r>
              <a:rPr lang="fr-CA" dirty="0" err="1"/>
              <a:t>Quebec</a:t>
            </a:r>
            <a:r>
              <a:rPr lang="fr-CA" dirty="0"/>
              <a:t> </a:t>
            </a:r>
            <a:r>
              <a:rPr lang="fr-CA" dirty="0" err="1"/>
              <a:t>during</a:t>
            </a:r>
            <a:r>
              <a:rPr lang="fr-CA" dirty="0"/>
              <a:t> </a:t>
            </a:r>
            <a:r>
              <a:rPr lang="fr-CA" dirty="0" err="1"/>
              <a:t>this</a:t>
            </a:r>
            <a:r>
              <a:rPr lang="fr-CA" dirty="0"/>
              <a:t> time </a:t>
            </a:r>
            <a:r>
              <a:rPr lang="fr-CA" dirty="0" err="1"/>
              <a:t>period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In </a:t>
            </a:r>
            <a:r>
              <a:rPr lang="fr-CA" dirty="0" err="1"/>
              <a:t>doing</a:t>
            </a:r>
            <a:r>
              <a:rPr lang="fr-CA" dirty="0"/>
              <a:t> </a:t>
            </a:r>
            <a:r>
              <a:rPr lang="fr-CA" dirty="0" err="1"/>
              <a:t>so</a:t>
            </a:r>
            <a:r>
              <a:rPr lang="fr-CA" dirty="0"/>
              <a:t>, </a:t>
            </a:r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managed</a:t>
            </a:r>
            <a:r>
              <a:rPr lang="fr-CA" dirty="0"/>
              <a:t> to </a:t>
            </a:r>
            <a:r>
              <a:rPr lang="fr-CA" dirty="0" err="1"/>
              <a:t>win</a:t>
            </a:r>
            <a:r>
              <a:rPr lang="fr-CA" dirty="0"/>
              <a:t> </a:t>
            </a:r>
            <a:r>
              <a:rPr lang="fr-CA" dirty="0" err="1"/>
              <a:t>most</a:t>
            </a:r>
            <a:r>
              <a:rPr lang="fr-CA" dirty="0"/>
              <a:t> </a:t>
            </a:r>
            <a:r>
              <a:rPr lang="fr-CA" dirty="0" err="1"/>
              <a:t>elections</a:t>
            </a:r>
            <a:r>
              <a:rPr lang="fr-CA" dirty="0"/>
              <a:t> and </a:t>
            </a:r>
            <a:r>
              <a:rPr lang="fr-CA" dirty="0" err="1"/>
              <a:t>become</a:t>
            </a:r>
            <a:r>
              <a:rPr lang="fr-CA" dirty="0"/>
              <a:t> the « </a:t>
            </a:r>
            <a:r>
              <a:rPr lang="fr-CA" dirty="0" err="1"/>
              <a:t>natural</a:t>
            </a:r>
            <a:r>
              <a:rPr lang="fr-CA" dirty="0"/>
              <a:t> </a:t>
            </a:r>
            <a:r>
              <a:rPr lang="fr-CA" dirty="0" err="1"/>
              <a:t>governing</a:t>
            </a:r>
            <a:r>
              <a:rPr lang="fr-CA" dirty="0"/>
              <a:t> party » over </a:t>
            </a:r>
            <a:r>
              <a:rPr lang="fr-CA" dirty="0" err="1"/>
              <a:t>this</a:t>
            </a:r>
            <a:r>
              <a:rPr lang="fr-CA" dirty="0"/>
              <a:t> time </a:t>
            </a:r>
            <a:r>
              <a:rPr lang="fr-CA" dirty="0" err="1"/>
              <a:t>period</a:t>
            </a:r>
            <a:r>
              <a:rPr lang="fr-CA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49075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507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Liberal </a:t>
            </a:r>
            <a:r>
              <a:rPr lang="fr-CA" dirty="0" err="1"/>
              <a:t>hold</a:t>
            </a:r>
            <a:r>
              <a:rPr lang="fr-CA" dirty="0"/>
              <a:t> on </a:t>
            </a:r>
            <a:r>
              <a:rPr lang="fr-CA" dirty="0" err="1"/>
              <a:t>government</a:t>
            </a:r>
            <a:r>
              <a:rPr lang="fr-CA" dirty="0"/>
              <a:t> </a:t>
            </a:r>
            <a:r>
              <a:rPr lang="fr-CA" dirty="0" err="1"/>
              <a:t>lasted</a:t>
            </a:r>
            <a:r>
              <a:rPr lang="fr-CA" dirty="0"/>
              <a:t> </a:t>
            </a:r>
            <a:r>
              <a:rPr lang="fr-CA" dirty="0" err="1"/>
              <a:t>from</a:t>
            </a:r>
            <a:r>
              <a:rPr lang="fr-CA" dirty="0"/>
              <a:t> 1935 to 1957. </a:t>
            </a:r>
          </a:p>
          <a:p>
            <a:endParaRPr lang="fr-CA" dirty="0"/>
          </a:p>
          <a:p>
            <a:r>
              <a:rPr lang="fr-CA" dirty="0"/>
              <a:t>It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broken</a:t>
            </a:r>
            <a:r>
              <a:rPr lang="fr-CA" dirty="0"/>
              <a:t> by John Diefenbaker.</a:t>
            </a:r>
          </a:p>
          <a:p>
            <a:endParaRPr lang="fr-CA" dirty="0"/>
          </a:p>
          <a:p>
            <a:r>
              <a:rPr lang="fr-CA" dirty="0"/>
              <a:t>He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then</a:t>
            </a:r>
            <a:r>
              <a:rPr lang="fr-CA" dirty="0"/>
              <a:t> </a:t>
            </a:r>
            <a:r>
              <a:rPr lang="fr-CA" dirty="0" err="1"/>
              <a:t>defeated</a:t>
            </a:r>
            <a:r>
              <a:rPr lang="fr-CA" dirty="0"/>
              <a:t> in 1963. </a:t>
            </a:r>
          </a:p>
          <a:p>
            <a:endParaRPr lang="fr-CA" dirty="0"/>
          </a:p>
          <a:p>
            <a:r>
              <a:rPr lang="fr-CA" dirty="0"/>
              <a:t>This marks the </a:t>
            </a:r>
            <a:r>
              <a:rPr lang="fr-CA" dirty="0" err="1"/>
              <a:t>beginning</a:t>
            </a:r>
            <a:r>
              <a:rPr lang="fr-CA" dirty="0"/>
              <a:t> of the </a:t>
            </a:r>
            <a:r>
              <a:rPr lang="fr-CA" dirty="0" err="1"/>
              <a:t>third</a:t>
            </a:r>
            <a:r>
              <a:rPr lang="fr-CA" dirty="0"/>
              <a:t> party system.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6506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</a:t>
            </a:r>
            <a:r>
              <a:rPr lang="fr-CA" dirty="0" err="1"/>
              <a:t>Liberals</a:t>
            </a:r>
            <a:r>
              <a:rPr lang="fr-CA" dirty="0"/>
              <a:t> </a:t>
            </a:r>
            <a:r>
              <a:rPr lang="fr-CA" dirty="0" err="1"/>
              <a:t>returned</a:t>
            </a:r>
            <a:r>
              <a:rPr lang="fr-CA" dirty="0"/>
              <a:t> to </a:t>
            </a:r>
            <a:r>
              <a:rPr lang="fr-CA" dirty="0" err="1"/>
              <a:t>their</a:t>
            </a:r>
            <a:r>
              <a:rPr lang="fr-CA" dirty="0"/>
              <a:t> dominant position in the </a:t>
            </a:r>
            <a:r>
              <a:rPr lang="fr-CA" dirty="0" err="1"/>
              <a:t>third</a:t>
            </a:r>
            <a:r>
              <a:rPr lang="fr-CA" dirty="0"/>
              <a:t> party system.</a:t>
            </a:r>
          </a:p>
          <a:p>
            <a:endParaRPr lang="fr-CA" dirty="0"/>
          </a:p>
          <a:p>
            <a:r>
              <a:rPr lang="fr-CA" dirty="0"/>
              <a:t>Lester B Pearson and Pierre-Elliot Trudeau are the </a:t>
            </a:r>
            <a:r>
              <a:rPr lang="fr-CA" dirty="0" err="1"/>
              <a:t>two</a:t>
            </a:r>
            <a:r>
              <a:rPr lang="fr-CA" dirty="0"/>
              <a:t> </a:t>
            </a:r>
            <a:r>
              <a:rPr lang="fr-CA" dirty="0" err="1"/>
              <a:t>defining</a:t>
            </a:r>
            <a:r>
              <a:rPr lang="fr-CA" dirty="0"/>
              <a:t> Prime </a:t>
            </a:r>
            <a:r>
              <a:rPr lang="fr-CA" dirty="0" err="1"/>
              <a:t>ministers</a:t>
            </a:r>
            <a:r>
              <a:rPr lang="fr-CA" dirty="0"/>
              <a:t> of the time </a:t>
            </a:r>
            <a:r>
              <a:rPr lang="fr-CA" dirty="0" err="1"/>
              <a:t>period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The CCF </a:t>
            </a:r>
            <a:r>
              <a:rPr lang="fr-CA" dirty="0" err="1"/>
              <a:t>rebranded</a:t>
            </a:r>
            <a:r>
              <a:rPr lang="fr-CA" dirty="0"/>
              <a:t> </a:t>
            </a:r>
            <a:r>
              <a:rPr lang="fr-CA" dirty="0" err="1"/>
              <a:t>itself</a:t>
            </a:r>
            <a:r>
              <a:rPr lang="fr-CA" dirty="0"/>
              <a:t> as the New Democratic Party (NDP).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56146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sz="3600" dirty="0" err="1"/>
              <a:t>Furthermore</a:t>
            </a:r>
            <a:r>
              <a:rPr lang="fr-CA" sz="3600" dirty="0"/>
              <a:t>, </a:t>
            </a:r>
            <a:r>
              <a:rPr lang="fr-CA" sz="3600" dirty="0" err="1"/>
              <a:t>many</a:t>
            </a:r>
            <a:r>
              <a:rPr lang="fr-CA" sz="3600" dirty="0"/>
              <a:t> changes </a:t>
            </a:r>
            <a:r>
              <a:rPr lang="fr-CA" sz="3600" dirty="0" err="1"/>
              <a:t>happened</a:t>
            </a:r>
            <a:r>
              <a:rPr lang="fr-CA" sz="3600" dirty="0"/>
              <a:t> at the time to </a:t>
            </a:r>
            <a:r>
              <a:rPr lang="fr-CA" sz="3600" dirty="0" err="1"/>
              <a:t>electoral</a:t>
            </a:r>
            <a:r>
              <a:rPr lang="fr-CA" sz="3600" dirty="0"/>
              <a:t> </a:t>
            </a:r>
            <a:r>
              <a:rPr lang="fr-CA" sz="3600" dirty="0" err="1"/>
              <a:t>competition</a:t>
            </a:r>
            <a:r>
              <a:rPr lang="fr-CA" sz="3600" dirty="0"/>
              <a:t>.</a:t>
            </a:r>
          </a:p>
          <a:p>
            <a:endParaRPr lang="fr-CA" sz="3600" dirty="0"/>
          </a:p>
          <a:p>
            <a:r>
              <a:rPr lang="fr-CA" sz="3600" dirty="0" err="1"/>
              <a:t>Politics</a:t>
            </a:r>
            <a:r>
              <a:rPr lang="fr-CA" sz="3600" dirty="0"/>
              <a:t> </a:t>
            </a:r>
            <a:r>
              <a:rPr lang="fr-CA" sz="3600" dirty="0" err="1"/>
              <a:t>became</a:t>
            </a:r>
            <a:r>
              <a:rPr lang="fr-CA" sz="3600" dirty="0"/>
              <a:t> more </a:t>
            </a:r>
            <a:r>
              <a:rPr lang="fr-CA" sz="3600" dirty="0" err="1"/>
              <a:t>ideological</a:t>
            </a:r>
            <a:r>
              <a:rPr lang="fr-CA" sz="3600" dirty="0"/>
              <a:t>, </a:t>
            </a:r>
            <a:r>
              <a:rPr lang="fr-CA" sz="3600" dirty="0" err="1"/>
              <a:t>with</a:t>
            </a:r>
            <a:r>
              <a:rPr lang="fr-CA" sz="3600" dirty="0"/>
              <a:t> the structure of </a:t>
            </a:r>
            <a:r>
              <a:rPr lang="fr-CA" sz="3600" dirty="0" err="1"/>
              <a:t>left</a:t>
            </a:r>
            <a:r>
              <a:rPr lang="fr-CA" sz="3600" dirty="0"/>
              <a:t>-right </a:t>
            </a:r>
            <a:r>
              <a:rPr lang="fr-CA" sz="3600" dirty="0" err="1"/>
              <a:t>politics</a:t>
            </a:r>
            <a:r>
              <a:rPr lang="fr-CA" sz="3600" dirty="0"/>
              <a:t> </a:t>
            </a:r>
            <a:r>
              <a:rPr lang="fr-CA" sz="3600" dirty="0" err="1"/>
              <a:t>we</a:t>
            </a:r>
            <a:r>
              <a:rPr lang="fr-CA" sz="3600" dirty="0"/>
              <a:t> are </a:t>
            </a:r>
            <a:r>
              <a:rPr lang="fr-CA" sz="3600" dirty="0" err="1"/>
              <a:t>familiar</a:t>
            </a:r>
            <a:r>
              <a:rPr lang="fr-CA" sz="3600" dirty="0"/>
              <a:t> </a:t>
            </a:r>
            <a:r>
              <a:rPr lang="fr-CA" sz="3600" dirty="0" err="1"/>
              <a:t>with</a:t>
            </a:r>
            <a:r>
              <a:rPr lang="fr-CA" sz="3600" dirty="0"/>
              <a:t> </a:t>
            </a:r>
            <a:r>
              <a:rPr lang="fr-CA" sz="3600" dirty="0" err="1"/>
              <a:t>today</a:t>
            </a:r>
            <a:r>
              <a:rPr lang="fr-CA" sz="3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189101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Trudeau </a:t>
            </a:r>
            <a:r>
              <a:rPr lang="fr-CA" dirty="0" err="1"/>
              <a:t>developed</a:t>
            </a:r>
            <a:r>
              <a:rPr lang="fr-CA" dirty="0"/>
              <a:t> a national </a:t>
            </a:r>
            <a:r>
              <a:rPr lang="fr-CA" dirty="0" err="1"/>
              <a:t>strategy</a:t>
            </a:r>
            <a:r>
              <a:rPr lang="fr-CA" dirty="0"/>
              <a:t>, </a:t>
            </a:r>
            <a:r>
              <a:rPr lang="fr-CA" dirty="0" err="1"/>
              <a:t>based</a:t>
            </a:r>
            <a:r>
              <a:rPr lang="fr-CA" dirty="0"/>
              <a:t> on </a:t>
            </a:r>
            <a:r>
              <a:rPr lang="fr-CA" dirty="0" err="1"/>
              <a:t>symbols</a:t>
            </a:r>
            <a:r>
              <a:rPr lang="fr-CA" dirty="0"/>
              <a:t> of Canadian </a:t>
            </a:r>
            <a:r>
              <a:rPr lang="fr-CA" dirty="0" err="1"/>
              <a:t>identity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 err="1"/>
              <a:t>During</a:t>
            </a:r>
            <a:r>
              <a:rPr lang="fr-CA" dirty="0"/>
              <a:t> </a:t>
            </a:r>
            <a:r>
              <a:rPr lang="fr-CA" dirty="0" err="1"/>
              <a:t>this</a:t>
            </a:r>
            <a:r>
              <a:rPr lang="fr-CA" dirty="0"/>
              <a:t> time </a:t>
            </a:r>
            <a:r>
              <a:rPr lang="fr-CA" dirty="0" err="1"/>
              <a:t>period</a:t>
            </a:r>
            <a:r>
              <a:rPr lang="fr-CA" dirty="0"/>
              <a:t>, the parties </a:t>
            </a:r>
            <a:r>
              <a:rPr lang="fr-CA" dirty="0" err="1"/>
              <a:t>started</a:t>
            </a:r>
            <a:r>
              <a:rPr lang="fr-CA" dirty="0"/>
              <a:t> </a:t>
            </a:r>
            <a:r>
              <a:rPr lang="fr-CA" dirty="0" err="1"/>
              <a:t>appealing</a:t>
            </a:r>
            <a:r>
              <a:rPr lang="fr-CA" dirty="0"/>
              <a:t> to the </a:t>
            </a:r>
            <a:r>
              <a:rPr lang="fr-CA" dirty="0" err="1"/>
              <a:t>whole</a:t>
            </a:r>
            <a:r>
              <a:rPr lang="fr-CA" dirty="0"/>
              <a:t> country at once, </a:t>
            </a:r>
            <a:r>
              <a:rPr lang="fr-CA" dirty="0" err="1"/>
              <a:t>rather</a:t>
            </a:r>
            <a:r>
              <a:rPr lang="fr-CA" dirty="0"/>
              <a:t> </a:t>
            </a:r>
            <a:r>
              <a:rPr lang="fr-CA" dirty="0" err="1"/>
              <a:t>than</a:t>
            </a:r>
            <a:r>
              <a:rPr lang="fr-CA" dirty="0"/>
              <a:t> select groups. </a:t>
            </a:r>
          </a:p>
          <a:p>
            <a:endParaRPr lang="fr-CA" dirty="0"/>
          </a:p>
          <a:p>
            <a:r>
              <a:rPr lang="fr-CA" dirty="0"/>
              <a:t>This </a:t>
            </a:r>
            <a:r>
              <a:rPr lang="fr-CA" dirty="0" err="1"/>
              <a:t>is</a:t>
            </a:r>
            <a:r>
              <a:rPr lang="fr-CA" dirty="0"/>
              <a:t> the </a:t>
            </a:r>
            <a:r>
              <a:rPr lang="fr-CA" dirty="0" err="1"/>
              <a:t>period</a:t>
            </a:r>
            <a:r>
              <a:rPr lang="fr-CA" dirty="0"/>
              <a:t> of </a:t>
            </a:r>
            <a:r>
              <a:rPr lang="fr-CA" dirty="0" err="1"/>
              <a:t>nationalized</a:t>
            </a:r>
            <a:r>
              <a:rPr lang="fr-CA" dirty="0"/>
              <a:t> </a:t>
            </a:r>
            <a:r>
              <a:rPr lang="fr-CA" dirty="0" err="1"/>
              <a:t>campaigning</a:t>
            </a:r>
            <a:r>
              <a:rPr lang="fr-CA" dirty="0"/>
              <a:t> in Canada.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276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2B964-2C62-4863-BB5F-68BDF6D47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F2635-A182-4C27-9A54-F9ED200E86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One </a:t>
            </a:r>
            <a:r>
              <a:rPr lang="fr-CA" dirty="0" err="1"/>
              <a:t>reason</a:t>
            </a:r>
            <a:r>
              <a:rPr lang="fr-CA" dirty="0"/>
              <a:t> for </a:t>
            </a:r>
            <a:r>
              <a:rPr lang="fr-CA" dirty="0" err="1"/>
              <a:t>this</a:t>
            </a:r>
            <a:r>
              <a:rPr lang="fr-CA" dirty="0"/>
              <a:t> </a:t>
            </a:r>
            <a:r>
              <a:rPr lang="fr-CA" dirty="0" err="1"/>
              <a:t>nationalization</a:t>
            </a:r>
            <a:r>
              <a:rPr lang="fr-CA" dirty="0"/>
              <a:t> of </a:t>
            </a:r>
            <a:r>
              <a:rPr lang="fr-CA" dirty="0" err="1"/>
              <a:t>electoral</a:t>
            </a:r>
            <a:r>
              <a:rPr lang="fr-CA" dirty="0"/>
              <a:t> </a:t>
            </a:r>
            <a:r>
              <a:rPr lang="fr-CA" dirty="0" err="1"/>
              <a:t>campaigns</a:t>
            </a:r>
            <a:r>
              <a:rPr lang="fr-CA" dirty="0"/>
              <a:t> </a:t>
            </a:r>
            <a:r>
              <a:rPr lang="fr-CA" dirty="0" err="1"/>
              <a:t>rests</a:t>
            </a:r>
            <a:r>
              <a:rPr lang="fr-CA" dirty="0"/>
              <a:t> </a:t>
            </a:r>
            <a:r>
              <a:rPr lang="fr-CA" dirty="0" err="1"/>
              <a:t>upon</a:t>
            </a:r>
            <a:r>
              <a:rPr lang="fr-CA" dirty="0"/>
              <a:t> the </a:t>
            </a:r>
            <a:r>
              <a:rPr lang="fr-CA" dirty="0" err="1"/>
              <a:t>emergence</a:t>
            </a:r>
            <a:r>
              <a:rPr lang="fr-CA" dirty="0"/>
              <a:t> of new </a:t>
            </a:r>
            <a:r>
              <a:rPr lang="fr-CA" dirty="0" err="1"/>
              <a:t>technology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 err="1"/>
              <a:t>What</a:t>
            </a:r>
            <a:r>
              <a:rPr lang="fr-CA" dirty="0"/>
              <a:t> </a:t>
            </a:r>
            <a:r>
              <a:rPr lang="fr-CA" dirty="0" err="1"/>
              <a:t>technological</a:t>
            </a:r>
            <a:r>
              <a:rPr lang="fr-CA" dirty="0"/>
              <a:t> </a:t>
            </a:r>
            <a:r>
              <a:rPr lang="fr-CA" dirty="0" err="1"/>
              <a:t>tool</a:t>
            </a:r>
            <a:r>
              <a:rPr lang="fr-CA" dirty="0"/>
              <a:t> </a:t>
            </a:r>
            <a:r>
              <a:rPr lang="fr-CA" dirty="0" err="1"/>
              <a:t>appeared</a:t>
            </a:r>
            <a:r>
              <a:rPr lang="fr-CA" dirty="0"/>
              <a:t> in </a:t>
            </a:r>
            <a:r>
              <a:rPr lang="fr-CA" dirty="0" err="1"/>
              <a:t>this</a:t>
            </a:r>
            <a:r>
              <a:rPr lang="fr-CA" dirty="0"/>
              <a:t> time </a:t>
            </a:r>
            <a:r>
              <a:rPr lang="fr-CA" dirty="0" err="1"/>
              <a:t>period</a:t>
            </a:r>
            <a:r>
              <a:rPr lang="fr-CA" dirty="0"/>
              <a:t>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would</a:t>
            </a:r>
            <a:r>
              <a:rPr lang="fr-CA" dirty="0"/>
              <a:t> help national </a:t>
            </a:r>
            <a:r>
              <a:rPr lang="fr-CA" dirty="0" err="1"/>
              <a:t>campaigns</a:t>
            </a:r>
            <a:r>
              <a:rPr lang="fr-CA" dirty="0"/>
              <a:t>?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544914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It </a:t>
            </a:r>
            <a:r>
              <a:rPr lang="fr-CA" dirty="0" err="1"/>
              <a:t>is</a:t>
            </a:r>
            <a:r>
              <a:rPr lang="fr-CA" dirty="0"/>
              <a:t> not </a:t>
            </a:r>
            <a:r>
              <a:rPr lang="fr-CA" dirty="0" err="1"/>
              <a:t>because</a:t>
            </a:r>
            <a:r>
              <a:rPr lang="fr-CA" dirty="0"/>
              <a:t> the parties </a:t>
            </a:r>
            <a:r>
              <a:rPr lang="fr-CA" dirty="0" err="1"/>
              <a:t>tried</a:t>
            </a:r>
            <a:r>
              <a:rPr lang="fr-CA" dirty="0"/>
              <a:t> to do </a:t>
            </a:r>
            <a:r>
              <a:rPr lang="fr-CA" dirty="0" err="1"/>
              <a:t>so</a:t>
            </a:r>
            <a:r>
              <a:rPr lang="fr-CA" dirty="0"/>
              <a:t>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succeeded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The </a:t>
            </a:r>
            <a:r>
              <a:rPr lang="fr-CA" dirty="0" err="1"/>
              <a:t>Liberals</a:t>
            </a:r>
            <a:r>
              <a:rPr lang="fr-CA" dirty="0"/>
              <a:t> </a:t>
            </a:r>
            <a:r>
              <a:rPr lang="fr-CA" dirty="0" err="1"/>
              <a:t>did</a:t>
            </a:r>
            <a:r>
              <a:rPr lang="fr-CA" dirty="0"/>
              <a:t> </a:t>
            </a:r>
            <a:r>
              <a:rPr lang="fr-CA" dirty="0" err="1"/>
              <a:t>poorly</a:t>
            </a:r>
            <a:r>
              <a:rPr lang="fr-CA" dirty="0"/>
              <a:t> in the West.</a:t>
            </a:r>
          </a:p>
          <a:p>
            <a:endParaRPr lang="fr-CA" dirty="0"/>
          </a:p>
          <a:p>
            <a:r>
              <a:rPr lang="fr-CA" dirty="0"/>
              <a:t>Conservatives </a:t>
            </a:r>
            <a:r>
              <a:rPr lang="fr-CA" dirty="0" err="1"/>
              <a:t>did</a:t>
            </a:r>
            <a:r>
              <a:rPr lang="fr-CA" dirty="0"/>
              <a:t> </a:t>
            </a:r>
            <a:r>
              <a:rPr lang="fr-CA" dirty="0" err="1"/>
              <a:t>well</a:t>
            </a:r>
            <a:r>
              <a:rPr lang="fr-CA" dirty="0"/>
              <a:t> in English Canada.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046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7757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After</a:t>
            </a:r>
            <a:r>
              <a:rPr lang="fr-CA" dirty="0"/>
              <a:t> </a:t>
            </a:r>
            <a:r>
              <a:rPr lang="fr-CA" dirty="0" err="1"/>
              <a:t>Trudeau’s</a:t>
            </a:r>
            <a:r>
              <a:rPr lang="fr-CA" dirty="0"/>
              <a:t> </a:t>
            </a:r>
            <a:r>
              <a:rPr lang="fr-CA" dirty="0" err="1"/>
              <a:t>departure</a:t>
            </a:r>
            <a:r>
              <a:rPr lang="fr-CA" dirty="0"/>
              <a:t> </a:t>
            </a:r>
            <a:r>
              <a:rPr lang="fr-CA" dirty="0" err="1"/>
              <a:t>from</a:t>
            </a:r>
            <a:r>
              <a:rPr lang="fr-CA" dirty="0"/>
              <a:t> </a:t>
            </a:r>
            <a:r>
              <a:rPr lang="fr-CA" dirty="0" err="1"/>
              <a:t>politics</a:t>
            </a:r>
            <a:r>
              <a:rPr lang="fr-CA" dirty="0"/>
              <a:t> in 1984, Mulroney </a:t>
            </a:r>
            <a:r>
              <a:rPr lang="fr-CA" dirty="0" err="1"/>
              <a:t>led</a:t>
            </a:r>
            <a:r>
              <a:rPr lang="fr-CA" dirty="0"/>
              <a:t> the Conservatives to </a:t>
            </a:r>
            <a:r>
              <a:rPr lang="fr-CA" dirty="0" err="1"/>
              <a:t>victory</a:t>
            </a:r>
            <a:r>
              <a:rPr lang="fr-CA" dirty="0"/>
              <a:t>.</a:t>
            </a:r>
          </a:p>
          <a:p>
            <a:endParaRPr lang="fr-CA" dirty="0"/>
          </a:p>
          <a:p>
            <a:endParaRPr lang="fr-CA" dirty="0"/>
          </a:p>
          <a:p>
            <a:r>
              <a:rPr lang="fr-CA" dirty="0"/>
              <a:t>Key topics for Mulroney </a:t>
            </a:r>
            <a:r>
              <a:rPr lang="fr-CA" dirty="0" err="1"/>
              <a:t>were</a:t>
            </a:r>
            <a:r>
              <a:rPr lang="fr-CA" dirty="0"/>
              <a:t> </a:t>
            </a:r>
            <a:r>
              <a:rPr lang="fr-CA" dirty="0" err="1"/>
              <a:t>constitutional</a:t>
            </a:r>
            <a:r>
              <a:rPr lang="fr-CA" dirty="0"/>
              <a:t> </a:t>
            </a:r>
            <a:r>
              <a:rPr lang="fr-CA" dirty="0" err="1"/>
              <a:t>negotiations</a:t>
            </a:r>
            <a:r>
              <a:rPr lang="fr-CA" dirty="0"/>
              <a:t> and </a:t>
            </a:r>
            <a:r>
              <a:rPr lang="fr-CA" dirty="0" err="1"/>
              <a:t>negotiating</a:t>
            </a:r>
            <a:r>
              <a:rPr lang="fr-CA" dirty="0"/>
              <a:t> a Free Trade Agreement </a:t>
            </a:r>
            <a:r>
              <a:rPr lang="fr-CA" dirty="0" err="1"/>
              <a:t>with</a:t>
            </a:r>
            <a:r>
              <a:rPr lang="fr-CA" dirty="0"/>
              <a:t> the United States. </a:t>
            </a:r>
          </a:p>
        </p:txBody>
      </p:sp>
    </p:spTree>
    <p:extLst>
      <p:ext uri="{BB962C8B-B14F-4D97-AF65-F5344CB8AC3E}">
        <p14:creationId xmlns:p14="http://schemas.microsoft.com/office/powerpoint/2010/main" val="30176736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first mandate </a:t>
            </a:r>
            <a:r>
              <a:rPr lang="fr-CA" dirty="0" err="1"/>
              <a:t>went</a:t>
            </a:r>
            <a:r>
              <a:rPr lang="fr-CA" dirty="0"/>
              <a:t> </a:t>
            </a:r>
            <a:r>
              <a:rPr lang="fr-CA" dirty="0" err="1"/>
              <a:t>rather</a:t>
            </a:r>
            <a:r>
              <a:rPr lang="fr-CA" dirty="0"/>
              <a:t> </a:t>
            </a:r>
            <a:r>
              <a:rPr lang="fr-CA" dirty="0" err="1"/>
              <a:t>well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The </a:t>
            </a:r>
            <a:r>
              <a:rPr lang="fr-CA" dirty="0" err="1"/>
              <a:t>government</a:t>
            </a:r>
            <a:r>
              <a:rPr lang="fr-CA" dirty="0"/>
              <a:t> </a:t>
            </a:r>
            <a:r>
              <a:rPr lang="fr-CA" dirty="0" err="1"/>
              <a:t>prepared</a:t>
            </a:r>
            <a:r>
              <a:rPr lang="fr-CA" dirty="0"/>
              <a:t> the </a:t>
            </a:r>
            <a:r>
              <a:rPr lang="fr-CA" dirty="0" err="1"/>
              <a:t>Meech</a:t>
            </a:r>
            <a:r>
              <a:rPr lang="fr-CA" dirty="0"/>
              <a:t> Lake Accord, </a:t>
            </a:r>
            <a:r>
              <a:rPr lang="fr-CA" dirty="0" err="1"/>
              <a:t>which</a:t>
            </a:r>
            <a:r>
              <a:rPr lang="fr-CA" dirty="0"/>
              <a:t> </a:t>
            </a:r>
            <a:r>
              <a:rPr lang="fr-CA" dirty="0" err="1"/>
              <a:t>received</a:t>
            </a:r>
            <a:r>
              <a:rPr lang="fr-CA" dirty="0"/>
              <a:t> </a:t>
            </a:r>
            <a:r>
              <a:rPr lang="fr-CA" dirty="0" err="1"/>
              <a:t>wide</a:t>
            </a:r>
            <a:r>
              <a:rPr lang="fr-CA" dirty="0"/>
              <a:t> support </a:t>
            </a:r>
            <a:r>
              <a:rPr lang="fr-CA" dirty="0" err="1"/>
              <a:t>from</a:t>
            </a:r>
            <a:r>
              <a:rPr lang="fr-CA" dirty="0"/>
              <a:t> provincial premiers (</a:t>
            </a:r>
            <a:r>
              <a:rPr lang="fr-CA" dirty="0" err="1"/>
              <a:t>including</a:t>
            </a:r>
            <a:r>
              <a:rPr lang="fr-CA" dirty="0"/>
              <a:t> </a:t>
            </a:r>
            <a:r>
              <a:rPr lang="fr-CA" dirty="0" err="1"/>
              <a:t>Quebec’s</a:t>
            </a:r>
            <a:r>
              <a:rPr lang="fr-CA" dirty="0"/>
              <a:t>).</a:t>
            </a:r>
          </a:p>
          <a:p>
            <a:endParaRPr lang="fr-CA" dirty="0"/>
          </a:p>
          <a:p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also</a:t>
            </a:r>
            <a:r>
              <a:rPr lang="fr-CA" dirty="0"/>
              <a:t> </a:t>
            </a:r>
            <a:r>
              <a:rPr lang="fr-CA" dirty="0" err="1"/>
              <a:t>succesfully</a:t>
            </a:r>
            <a:r>
              <a:rPr lang="fr-CA" dirty="0"/>
              <a:t> </a:t>
            </a:r>
            <a:r>
              <a:rPr lang="fr-CA" dirty="0" err="1"/>
              <a:t>negotiated</a:t>
            </a:r>
            <a:r>
              <a:rPr lang="fr-CA" dirty="0"/>
              <a:t> the free </a:t>
            </a:r>
            <a:r>
              <a:rPr lang="fr-CA" dirty="0" err="1"/>
              <a:t>trade</a:t>
            </a:r>
            <a:r>
              <a:rPr lang="fr-CA" dirty="0"/>
              <a:t> agreement </a:t>
            </a:r>
            <a:r>
              <a:rPr lang="fr-CA" dirty="0" err="1"/>
              <a:t>with</a:t>
            </a:r>
            <a:r>
              <a:rPr lang="fr-CA" dirty="0"/>
              <a:t> the U.S.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8588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However</a:t>
            </a:r>
            <a:r>
              <a:rPr lang="fr-CA" dirty="0"/>
              <a:t>, </a:t>
            </a:r>
            <a:r>
              <a:rPr lang="fr-CA" dirty="0" err="1"/>
              <a:t>this</a:t>
            </a:r>
            <a:r>
              <a:rPr lang="fr-CA" dirty="0"/>
              <a:t> </a:t>
            </a:r>
            <a:r>
              <a:rPr lang="fr-CA" dirty="0" err="1"/>
              <a:t>success</a:t>
            </a:r>
            <a:r>
              <a:rPr lang="fr-CA" dirty="0"/>
              <a:t> </a:t>
            </a:r>
            <a:r>
              <a:rPr lang="fr-CA" dirty="0" err="1"/>
              <a:t>would</a:t>
            </a:r>
            <a:r>
              <a:rPr lang="fr-CA" dirty="0"/>
              <a:t> not last. </a:t>
            </a:r>
          </a:p>
          <a:p>
            <a:endParaRPr lang="fr-CA" dirty="0"/>
          </a:p>
          <a:p>
            <a:r>
              <a:rPr lang="fr-CA" dirty="0"/>
              <a:t>The free </a:t>
            </a:r>
            <a:r>
              <a:rPr lang="fr-CA" dirty="0" err="1"/>
              <a:t>trade</a:t>
            </a:r>
            <a:r>
              <a:rPr lang="fr-CA" dirty="0"/>
              <a:t> agreement </a:t>
            </a:r>
            <a:r>
              <a:rPr lang="fr-CA" dirty="0" err="1"/>
              <a:t>led</a:t>
            </a:r>
            <a:r>
              <a:rPr lang="fr-CA" dirty="0"/>
              <a:t> to </a:t>
            </a:r>
            <a:r>
              <a:rPr lang="fr-CA" dirty="0" err="1"/>
              <a:t>sharp</a:t>
            </a:r>
            <a:r>
              <a:rPr lang="fr-CA" dirty="0"/>
              <a:t> </a:t>
            </a:r>
            <a:r>
              <a:rPr lang="fr-CA" dirty="0" err="1"/>
              <a:t>criticisms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Most </a:t>
            </a:r>
            <a:r>
              <a:rPr lang="fr-CA" dirty="0" err="1"/>
              <a:t>importantly</a:t>
            </a:r>
            <a:r>
              <a:rPr lang="fr-CA" dirty="0"/>
              <a:t>, the </a:t>
            </a:r>
            <a:r>
              <a:rPr lang="fr-CA" dirty="0" err="1"/>
              <a:t>constitutional</a:t>
            </a:r>
            <a:r>
              <a:rPr lang="fr-CA" dirty="0"/>
              <a:t> </a:t>
            </a:r>
            <a:r>
              <a:rPr lang="fr-CA" dirty="0" err="1"/>
              <a:t>negotiations</a:t>
            </a:r>
            <a:r>
              <a:rPr lang="fr-CA" dirty="0"/>
              <a:t> </a:t>
            </a:r>
            <a:r>
              <a:rPr lang="fr-CA" dirty="0" err="1"/>
              <a:t>were</a:t>
            </a:r>
            <a:r>
              <a:rPr lang="fr-CA" dirty="0"/>
              <a:t> </a:t>
            </a:r>
            <a:r>
              <a:rPr lang="fr-CA" dirty="0" err="1"/>
              <a:t>never</a:t>
            </a:r>
            <a:r>
              <a:rPr lang="fr-CA" dirty="0"/>
              <a:t> </a:t>
            </a:r>
            <a:r>
              <a:rPr lang="fr-CA" dirty="0" err="1"/>
              <a:t>concluded</a:t>
            </a:r>
            <a:r>
              <a:rPr lang="fr-CA" dirty="0"/>
              <a:t> </a:t>
            </a:r>
            <a:r>
              <a:rPr lang="fr-CA" dirty="0" err="1"/>
              <a:t>succesfully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73985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As </a:t>
            </a:r>
            <a:r>
              <a:rPr lang="fr-CA" dirty="0" err="1"/>
              <a:t>seen</a:t>
            </a:r>
            <a:r>
              <a:rPr lang="fr-CA" dirty="0"/>
              <a:t> </a:t>
            </a:r>
            <a:r>
              <a:rPr lang="fr-CA" dirty="0" err="1"/>
              <a:t>before</a:t>
            </a:r>
            <a:r>
              <a:rPr lang="fr-CA" dirty="0"/>
              <a:t>, parties in Canada </a:t>
            </a:r>
            <a:r>
              <a:rPr lang="fr-CA" dirty="0" err="1"/>
              <a:t>were</a:t>
            </a:r>
            <a:r>
              <a:rPr lang="fr-CA" dirty="0"/>
              <a:t> </a:t>
            </a:r>
            <a:r>
              <a:rPr lang="fr-CA" dirty="0" err="1"/>
              <a:t>trying</a:t>
            </a:r>
            <a:r>
              <a:rPr lang="fr-CA" dirty="0"/>
              <a:t> to run </a:t>
            </a:r>
            <a:r>
              <a:rPr lang="fr-CA" dirty="0" err="1"/>
              <a:t>campaigns</a:t>
            </a:r>
            <a:r>
              <a:rPr lang="fr-CA" dirty="0"/>
              <a:t> </a:t>
            </a:r>
            <a:r>
              <a:rPr lang="fr-CA" dirty="0" err="1"/>
              <a:t>while</a:t>
            </a:r>
            <a:r>
              <a:rPr lang="fr-CA" dirty="0"/>
              <a:t> </a:t>
            </a:r>
            <a:r>
              <a:rPr lang="fr-CA" dirty="0" err="1"/>
              <a:t>promoting</a:t>
            </a:r>
            <a:r>
              <a:rPr lang="fr-CA" dirty="0"/>
              <a:t> </a:t>
            </a:r>
            <a:r>
              <a:rPr lang="fr-CA" dirty="0" err="1"/>
              <a:t>unity</a:t>
            </a:r>
            <a:r>
              <a:rPr lang="fr-CA" dirty="0"/>
              <a:t> and </a:t>
            </a:r>
            <a:r>
              <a:rPr lang="fr-CA" dirty="0" err="1"/>
              <a:t>brokerage</a:t>
            </a:r>
            <a:r>
              <a:rPr lang="fr-CA" dirty="0"/>
              <a:t> </a:t>
            </a:r>
            <a:r>
              <a:rPr lang="fr-CA" dirty="0" err="1"/>
              <a:t>politics</a:t>
            </a:r>
            <a:r>
              <a:rPr lang="fr-CA" dirty="0"/>
              <a:t>.</a:t>
            </a:r>
          </a:p>
          <a:p>
            <a:r>
              <a:rPr lang="fr-CA" dirty="0"/>
              <a:t>Not </a:t>
            </a:r>
            <a:r>
              <a:rPr lang="fr-CA" dirty="0" err="1"/>
              <a:t>so</a:t>
            </a:r>
            <a:r>
              <a:rPr lang="fr-CA" dirty="0"/>
              <a:t> </a:t>
            </a:r>
            <a:r>
              <a:rPr lang="fr-CA" dirty="0" err="1"/>
              <a:t>much</a:t>
            </a:r>
            <a:r>
              <a:rPr lang="fr-CA" dirty="0"/>
              <a:t> for the </a:t>
            </a:r>
            <a:r>
              <a:rPr lang="fr-CA" dirty="0" err="1"/>
              <a:t>two</a:t>
            </a:r>
            <a:r>
              <a:rPr lang="fr-CA" dirty="0"/>
              <a:t> parties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appeared</a:t>
            </a:r>
            <a:r>
              <a:rPr lang="fr-CA" dirty="0"/>
              <a:t> in the 1993 </a:t>
            </a:r>
            <a:r>
              <a:rPr lang="fr-CA" dirty="0" err="1"/>
              <a:t>election</a:t>
            </a:r>
            <a:r>
              <a:rPr lang="fr-CA" dirty="0"/>
              <a:t>.</a:t>
            </a:r>
          </a:p>
          <a:p>
            <a:r>
              <a:rPr lang="fr-CA" dirty="0"/>
              <a:t>Can </a:t>
            </a:r>
            <a:r>
              <a:rPr lang="fr-CA" dirty="0" err="1"/>
              <a:t>you</a:t>
            </a:r>
            <a:r>
              <a:rPr lang="fr-CA" dirty="0"/>
              <a:t> </a:t>
            </a:r>
            <a:r>
              <a:rPr lang="fr-CA" dirty="0" err="1"/>
              <a:t>name</a:t>
            </a:r>
            <a:r>
              <a:rPr lang="fr-CA" dirty="0"/>
              <a:t> </a:t>
            </a:r>
            <a:r>
              <a:rPr lang="fr-CA" dirty="0" err="1"/>
              <a:t>them</a:t>
            </a:r>
            <a:r>
              <a:rPr lang="fr-CA" dirty="0"/>
              <a:t>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4637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</a:t>
            </a:r>
            <a:r>
              <a:rPr lang="fr-CA" dirty="0" err="1"/>
              <a:t>creation</a:t>
            </a:r>
            <a:r>
              <a:rPr lang="fr-CA" dirty="0"/>
              <a:t> of </a:t>
            </a:r>
            <a:r>
              <a:rPr lang="fr-CA" dirty="0" err="1"/>
              <a:t>these</a:t>
            </a:r>
            <a:r>
              <a:rPr lang="fr-CA" dirty="0"/>
              <a:t> </a:t>
            </a:r>
            <a:r>
              <a:rPr lang="fr-CA" dirty="0" err="1"/>
              <a:t>two</a:t>
            </a:r>
            <a:r>
              <a:rPr lang="fr-CA" dirty="0"/>
              <a:t> parties </a:t>
            </a:r>
            <a:r>
              <a:rPr lang="fr-CA" dirty="0" err="1"/>
              <a:t>left</a:t>
            </a:r>
            <a:r>
              <a:rPr lang="fr-CA" dirty="0"/>
              <a:t> the Conservative party </a:t>
            </a:r>
            <a:r>
              <a:rPr lang="fr-CA" dirty="0" err="1"/>
              <a:t>without</a:t>
            </a:r>
            <a:r>
              <a:rPr lang="fr-CA" dirty="0"/>
              <a:t> a base.</a:t>
            </a:r>
          </a:p>
          <a:p>
            <a:r>
              <a:rPr lang="fr-CA" dirty="0"/>
              <a:t>In the 1993 </a:t>
            </a:r>
            <a:r>
              <a:rPr lang="fr-CA" dirty="0" err="1"/>
              <a:t>election</a:t>
            </a:r>
            <a:r>
              <a:rPr lang="fr-CA" dirty="0"/>
              <a:t>, </a:t>
            </a:r>
            <a:r>
              <a:rPr lang="fr-CA" dirty="0" err="1"/>
              <a:t>it</a:t>
            </a:r>
            <a:r>
              <a:rPr lang="fr-CA" dirty="0"/>
              <a:t> </a:t>
            </a:r>
            <a:r>
              <a:rPr lang="fr-CA" dirty="0" err="1"/>
              <a:t>went</a:t>
            </a:r>
            <a:r>
              <a:rPr lang="fr-CA" dirty="0"/>
              <a:t> </a:t>
            </a:r>
            <a:r>
              <a:rPr lang="fr-CA" dirty="0" err="1"/>
              <a:t>from</a:t>
            </a:r>
            <a:r>
              <a:rPr lang="fr-CA" dirty="0"/>
              <a:t> 156 </a:t>
            </a:r>
            <a:r>
              <a:rPr lang="fr-CA" dirty="0" err="1"/>
              <a:t>seats</a:t>
            </a:r>
            <a:r>
              <a:rPr lang="fr-CA" dirty="0"/>
              <a:t> to </a:t>
            </a:r>
            <a:r>
              <a:rPr lang="fr-CA" dirty="0" err="1"/>
              <a:t>only</a:t>
            </a:r>
            <a:r>
              <a:rPr lang="fr-CA" dirty="0"/>
              <a:t> 2. </a:t>
            </a:r>
          </a:p>
          <a:p>
            <a:r>
              <a:rPr lang="fr-CA" dirty="0"/>
              <a:t>The NDP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reduced</a:t>
            </a:r>
            <a:r>
              <a:rPr lang="fr-CA" dirty="0"/>
              <a:t> to 8 </a:t>
            </a:r>
            <a:r>
              <a:rPr lang="fr-CA" dirty="0" err="1"/>
              <a:t>seats</a:t>
            </a:r>
            <a:r>
              <a:rPr lang="fr-CA" dirty="0"/>
              <a:t>. </a:t>
            </a:r>
          </a:p>
          <a:p>
            <a:r>
              <a:rPr lang="fr-CA" dirty="0"/>
              <a:t>The Bloc Québécois won 54 and the Reform won 53. </a:t>
            </a:r>
          </a:p>
          <a:p>
            <a:r>
              <a:rPr lang="fr-CA" dirty="0"/>
              <a:t>The </a:t>
            </a:r>
            <a:r>
              <a:rPr lang="fr-CA" dirty="0" err="1"/>
              <a:t>Liberals</a:t>
            </a:r>
            <a:r>
              <a:rPr lang="fr-CA" dirty="0"/>
              <a:t> won 177, in large part </a:t>
            </a:r>
            <a:r>
              <a:rPr lang="fr-CA" dirty="0" err="1"/>
              <a:t>thanks</a:t>
            </a:r>
            <a:r>
              <a:rPr lang="fr-CA" dirty="0"/>
              <a:t> to support in Ontario. </a:t>
            </a:r>
          </a:p>
          <a:p>
            <a:r>
              <a:rPr lang="fr-CA" dirty="0"/>
              <a:t>This </a:t>
            </a:r>
            <a:r>
              <a:rPr lang="fr-CA" dirty="0" err="1"/>
              <a:t>means</a:t>
            </a:r>
            <a:r>
              <a:rPr lang="fr-CA" dirty="0"/>
              <a:t> </a:t>
            </a:r>
            <a:r>
              <a:rPr lang="fr-CA" dirty="0" err="1"/>
              <a:t>that</a:t>
            </a:r>
            <a:r>
              <a:rPr lang="fr-CA" dirty="0"/>
              <a:t> in 1993, the Bloc Québécois, a party </a:t>
            </a:r>
            <a:r>
              <a:rPr lang="fr-CA" dirty="0" err="1"/>
              <a:t>devoted</a:t>
            </a:r>
            <a:r>
              <a:rPr lang="fr-CA" dirty="0"/>
              <a:t> to </a:t>
            </a:r>
            <a:r>
              <a:rPr lang="fr-CA" dirty="0" err="1"/>
              <a:t>separation</a:t>
            </a:r>
            <a:r>
              <a:rPr lang="fr-CA" dirty="0"/>
              <a:t> </a:t>
            </a:r>
            <a:r>
              <a:rPr lang="fr-CA" dirty="0" err="1"/>
              <a:t>from</a:t>
            </a:r>
            <a:r>
              <a:rPr lang="fr-CA" dirty="0"/>
              <a:t> Canada, </a:t>
            </a:r>
            <a:r>
              <a:rPr lang="fr-CA" dirty="0" err="1"/>
              <a:t>served</a:t>
            </a:r>
            <a:r>
              <a:rPr lang="fr-CA" dirty="0"/>
              <a:t> as Her </a:t>
            </a:r>
            <a:r>
              <a:rPr lang="fr-CA" dirty="0" err="1"/>
              <a:t>Majesty’s</a:t>
            </a:r>
            <a:r>
              <a:rPr lang="fr-CA" dirty="0"/>
              <a:t> Loyal Opposition.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8263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</a:t>
            </a:r>
            <a:r>
              <a:rPr lang="fr-CA" dirty="0" err="1"/>
              <a:t>Liberals</a:t>
            </a:r>
            <a:r>
              <a:rPr lang="fr-CA" dirty="0"/>
              <a:t> </a:t>
            </a:r>
            <a:r>
              <a:rPr lang="fr-CA" dirty="0" err="1"/>
              <a:t>ruled</a:t>
            </a:r>
            <a:r>
              <a:rPr lang="fr-CA" dirty="0"/>
              <a:t> </a:t>
            </a:r>
            <a:r>
              <a:rPr lang="fr-CA" dirty="0" err="1"/>
              <a:t>without</a:t>
            </a:r>
            <a:r>
              <a:rPr lang="fr-CA" dirty="0"/>
              <a:t> interruption </a:t>
            </a:r>
            <a:r>
              <a:rPr lang="fr-CA" dirty="0" err="1"/>
              <a:t>after</a:t>
            </a:r>
            <a:r>
              <a:rPr lang="fr-CA" dirty="0"/>
              <a:t> 1993.</a:t>
            </a:r>
          </a:p>
          <a:p>
            <a:endParaRPr lang="fr-CA" dirty="0"/>
          </a:p>
          <a:p>
            <a:endParaRPr lang="fr-CA" dirty="0"/>
          </a:p>
          <a:p>
            <a:r>
              <a:rPr lang="fr-CA" dirty="0"/>
              <a:t>The right-</a:t>
            </a:r>
            <a:r>
              <a:rPr lang="fr-CA" dirty="0" err="1"/>
              <a:t>wing</a:t>
            </a:r>
            <a:r>
              <a:rPr lang="fr-CA" dirty="0"/>
              <a:t> parties (Conservative and Reform/Alliance) </a:t>
            </a:r>
            <a:r>
              <a:rPr lang="fr-CA" dirty="0" err="1"/>
              <a:t>realized</a:t>
            </a:r>
            <a:r>
              <a:rPr lang="fr-CA" dirty="0"/>
              <a:t> </a:t>
            </a:r>
            <a:r>
              <a:rPr lang="fr-CA" dirty="0" err="1"/>
              <a:t>that</a:t>
            </a:r>
            <a:r>
              <a:rPr lang="fr-CA" dirty="0"/>
              <a:t> the division of right-</a:t>
            </a:r>
            <a:r>
              <a:rPr lang="fr-CA" dirty="0" err="1"/>
              <a:t>wing</a:t>
            </a:r>
            <a:r>
              <a:rPr lang="fr-CA" dirty="0"/>
              <a:t> votes </a:t>
            </a:r>
            <a:r>
              <a:rPr lang="fr-CA" dirty="0" err="1"/>
              <a:t>between</a:t>
            </a:r>
            <a:r>
              <a:rPr lang="fr-CA" dirty="0"/>
              <a:t> </a:t>
            </a:r>
            <a:r>
              <a:rPr lang="fr-CA" dirty="0" err="1"/>
              <a:t>two</a:t>
            </a:r>
            <a:r>
              <a:rPr lang="fr-CA" dirty="0"/>
              <a:t> parties </a:t>
            </a:r>
            <a:r>
              <a:rPr lang="fr-CA" dirty="0" err="1"/>
              <a:t>was</a:t>
            </a:r>
            <a:r>
              <a:rPr lang="fr-CA" dirty="0"/>
              <a:t> a </a:t>
            </a:r>
            <a:r>
              <a:rPr lang="fr-CA" dirty="0" err="1"/>
              <a:t>problem</a:t>
            </a:r>
            <a:r>
              <a:rPr lang="fr-CA" dirty="0"/>
              <a:t>.</a:t>
            </a:r>
          </a:p>
          <a:p>
            <a:endParaRPr lang="fr-CA" dirty="0"/>
          </a:p>
          <a:p>
            <a:endParaRPr lang="fr-CA" dirty="0"/>
          </a:p>
          <a:p>
            <a:r>
              <a:rPr lang="fr-CA" dirty="0"/>
              <a:t>The Conservative Party won in 2006.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160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Bloc Québécois </a:t>
            </a:r>
            <a:r>
              <a:rPr lang="fr-CA" dirty="0" err="1"/>
              <a:t>remained</a:t>
            </a:r>
            <a:r>
              <a:rPr lang="fr-CA" dirty="0"/>
              <a:t> </a:t>
            </a:r>
            <a:r>
              <a:rPr lang="fr-CA" dirty="0" err="1"/>
              <a:t>relatively</a:t>
            </a:r>
            <a:r>
              <a:rPr lang="fr-CA" dirty="0"/>
              <a:t> </a:t>
            </a:r>
            <a:r>
              <a:rPr lang="fr-CA" dirty="0" err="1"/>
              <a:t>strong</a:t>
            </a:r>
            <a:r>
              <a:rPr lang="fr-CA" dirty="0"/>
              <a:t> </a:t>
            </a:r>
            <a:r>
              <a:rPr lang="fr-CA" dirty="0" err="1"/>
              <a:t>during</a:t>
            </a:r>
            <a:r>
              <a:rPr lang="fr-CA" dirty="0"/>
              <a:t> </a:t>
            </a:r>
            <a:r>
              <a:rPr lang="fr-CA" dirty="0" err="1"/>
              <a:t>this</a:t>
            </a:r>
            <a:r>
              <a:rPr lang="fr-CA" dirty="0"/>
              <a:t> time </a:t>
            </a:r>
            <a:r>
              <a:rPr lang="fr-CA" dirty="0" err="1"/>
              <a:t>period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It </a:t>
            </a:r>
            <a:r>
              <a:rPr lang="fr-CA" dirty="0" err="1"/>
              <a:t>lost</a:t>
            </a:r>
            <a:r>
              <a:rPr lang="fr-CA" dirty="0"/>
              <a:t> </a:t>
            </a:r>
            <a:r>
              <a:rPr lang="fr-CA" dirty="0" err="1"/>
              <a:t>steam</a:t>
            </a:r>
            <a:r>
              <a:rPr lang="fr-CA" dirty="0"/>
              <a:t> </a:t>
            </a:r>
            <a:r>
              <a:rPr lang="fr-CA" dirty="0" err="1"/>
              <a:t>after</a:t>
            </a:r>
            <a:r>
              <a:rPr lang="fr-CA" dirty="0"/>
              <a:t> 1993, but </a:t>
            </a:r>
            <a:r>
              <a:rPr lang="fr-CA" dirty="0" err="1"/>
              <a:t>regained</a:t>
            </a:r>
            <a:r>
              <a:rPr lang="fr-CA" dirty="0"/>
              <a:t> a lot of support </a:t>
            </a:r>
            <a:r>
              <a:rPr lang="fr-CA" dirty="0" err="1"/>
              <a:t>after</a:t>
            </a:r>
            <a:r>
              <a:rPr lang="fr-CA" dirty="0"/>
              <a:t> the </a:t>
            </a:r>
            <a:r>
              <a:rPr lang="fr-CA" dirty="0" err="1"/>
              <a:t>sponsorship</a:t>
            </a:r>
            <a:r>
              <a:rPr lang="fr-CA" dirty="0"/>
              <a:t> </a:t>
            </a:r>
            <a:r>
              <a:rPr lang="fr-CA" dirty="0" err="1"/>
              <a:t>scandal</a:t>
            </a:r>
            <a:r>
              <a:rPr lang="fr-CA" dirty="0"/>
              <a:t> (2004 </a:t>
            </a:r>
            <a:r>
              <a:rPr lang="fr-CA" dirty="0" err="1"/>
              <a:t>election</a:t>
            </a:r>
            <a:r>
              <a:rPr lang="fr-CA" dirty="0"/>
              <a:t>). </a:t>
            </a:r>
          </a:p>
          <a:p>
            <a:endParaRPr lang="fr-CA" dirty="0"/>
          </a:p>
          <a:p>
            <a:r>
              <a:rPr lang="fr-CA" dirty="0" err="1"/>
              <a:t>However</a:t>
            </a:r>
            <a:r>
              <a:rPr lang="fr-CA" dirty="0"/>
              <a:t>, </a:t>
            </a:r>
            <a:r>
              <a:rPr lang="fr-CA" dirty="0" err="1"/>
              <a:t>it</a:t>
            </a:r>
            <a:r>
              <a:rPr lang="fr-CA" dirty="0"/>
              <a:t> </a:t>
            </a:r>
            <a:r>
              <a:rPr lang="fr-CA" dirty="0" err="1"/>
              <a:t>did</a:t>
            </a:r>
            <a:r>
              <a:rPr lang="fr-CA" dirty="0"/>
              <a:t> not manage to </a:t>
            </a:r>
            <a:r>
              <a:rPr lang="fr-CA" dirty="0" err="1"/>
              <a:t>maintain</a:t>
            </a:r>
            <a:r>
              <a:rPr lang="fr-CA" dirty="0"/>
              <a:t> </a:t>
            </a:r>
            <a:r>
              <a:rPr lang="fr-CA" dirty="0" err="1"/>
              <a:t>this</a:t>
            </a:r>
            <a:r>
              <a:rPr lang="fr-CA" dirty="0"/>
              <a:t> </a:t>
            </a:r>
            <a:r>
              <a:rPr lang="fr-CA" dirty="0" err="1"/>
              <a:t>level</a:t>
            </a:r>
            <a:r>
              <a:rPr lang="fr-CA" dirty="0"/>
              <a:t> of support </a:t>
            </a:r>
            <a:r>
              <a:rPr lang="fr-CA" dirty="0" err="1"/>
              <a:t>during</a:t>
            </a:r>
            <a:r>
              <a:rPr lang="fr-CA" dirty="0"/>
              <a:t> the time Harper </a:t>
            </a:r>
            <a:r>
              <a:rPr lang="fr-CA" dirty="0" err="1"/>
              <a:t>spent</a:t>
            </a:r>
            <a:r>
              <a:rPr lang="fr-CA" dirty="0"/>
              <a:t> in </a:t>
            </a:r>
            <a:r>
              <a:rPr lang="fr-CA" dirty="0" err="1"/>
              <a:t>government</a:t>
            </a:r>
            <a:r>
              <a:rPr lang="fr-CA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043034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08CCC6C-B098-4041-B471-8DB4D392098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578853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It </a:t>
            </a:r>
            <a:r>
              <a:rPr lang="fr-CA" dirty="0" err="1"/>
              <a:t>is</a:t>
            </a:r>
            <a:r>
              <a:rPr lang="fr-CA" dirty="0"/>
              <a:t> </a:t>
            </a:r>
            <a:r>
              <a:rPr lang="fr-CA" dirty="0" err="1"/>
              <a:t>unclear</a:t>
            </a:r>
            <a:r>
              <a:rPr lang="fr-CA" dirty="0"/>
              <a:t> </a:t>
            </a:r>
            <a:r>
              <a:rPr lang="fr-CA" dirty="0" err="1"/>
              <a:t>what</a:t>
            </a:r>
            <a:r>
              <a:rPr lang="fr-CA" dirty="0"/>
              <a:t> </a:t>
            </a:r>
            <a:r>
              <a:rPr lang="fr-CA" dirty="0" err="1"/>
              <a:t>will</a:t>
            </a:r>
            <a:r>
              <a:rPr lang="fr-CA" dirty="0"/>
              <a:t> </a:t>
            </a:r>
            <a:r>
              <a:rPr lang="fr-CA" dirty="0" err="1"/>
              <a:t>happen</a:t>
            </a:r>
            <a:r>
              <a:rPr lang="fr-CA" dirty="0"/>
              <a:t> to the Bloc Québécois.</a:t>
            </a:r>
          </a:p>
          <a:p>
            <a:endParaRPr lang="fr-CA" dirty="0"/>
          </a:p>
          <a:p>
            <a:r>
              <a:rPr lang="fr-CA" dirty="0"/>
              <a:t>Will </a:t>
            </a:r>
            <a:r>
              <a:rPr lang="fr-CA" dirty="0" err="1"/>
              <a:t>it</a:t>
            </a:r>
            <a:r>
              <a:rPr lang="fr-CA" dirty="0"/>
              <a:t> regain support, or </a:t>
            </a:r>
            <a:r>
              <a:rPr lang="fr-CA" dirty="0" err="1"/>
              <a:t>be</a:t>
            </a:r>
            <a:r>
              <a:rPr lang="fr-CA" dirty="0"/>
              <a:t> </a:t>
            </a:r>
            <a:r>
              <a:rPr lang="fr-CA" dirty="0" err="1"/>
              <a:t>limited</a:t>
            </a:r>
            <a:r>
              <a:rPr lang="fr-CA" dirty="0"/>
              <a:t> to a </a:t>
            </a:r>
            <a:r>
              <a:rPr lang="fr-CA" dirty="0" err="1"/>
              <a:t>small</a:t>
            </a:r>
            <a:r>
              <a:rPr lang="fr-CA" dirty="0"/>
              <a:t> </a:t>
            </a:r>
            <a:r>
              <a:rPr lang="fr-CA" dirty="0" err="1"/>
              <a:t>number</a:t>
            </a:r>
            <a:r>
              <a:rPr lang="fr-CA" dirty="0"/>
              <a:t> of </a:t>
            </a:r>
            <a:r>
              <a:rPr lang="fr-CA" dirty="0" err="1"/>
              <a:t>seats</a:t>
            </a:r>
            <a:r>
              <a:rPr lang="fr-CA" dirty="0"/>
              <a:t>, or </a:t>
            </a:r>
            <a:r>
              <a:rPr lang="fr-CA" dirty="0" err="1"/>
              <a:t>even</a:t>
            </a:r>
            <a:r>
              <a:rPr lang="fr-CA" dirty="0"/>
              <a:t> </a:t>
            </a:r>
            <a:r>
              <a:rPr lang="fr-CA" dirty="0" err="1"/>
              <a:t>disappear</a:t>
            </a:r>
            <a:r>
              <a:rPr lang="fr-CA" dirty="0"/>
              <a:t>?</a:t>
            </a:r>
          </a:p>
          <a:p>
            <a:endParaRPr lang="fr-CA" dirty="0"/>
          </a:p>
          <a:p>
            <a:r>
              <a:rPr lang="fr-CA" dirty="0"/>
              <a:t>Will Canadian </a:t>
            </a:r>
            <a:r>
              <a:rPr lang="fr-CA" dirty="0" err="1"/>
              <a:t>politics</a:t>
            </a:r>
            <a:r>
              <a:rPr lang="fr-CA" dirty="0"/>
              <a:t> </a:t>
            </a:r>
            <a:r>
              <a:rPr lang="fr-CA" dirty="0" err="1"/>
              <a:t>stabilize</a:t>
            </a:r>
            <a:r>
              <a:rPr lang="fr-CA" dirty="0"/>
              <a:t> at 3 main parties, </a:t>
            </a:r>
            <a:r>
              <a:rPr lang="fr-CA" dirty="0" err="1"/>
              <a:t>which</a:t>
            </a:r>
            <a:r>
              <a:rPr lang="fr-CA" dirty="0"/>
              <a:t> </a:t>
            </a:r>
            <a:r>
              <a:rPr lang="fr-CA" dirty="0" err="1"/>
              <a:t>would</a:t>
            </a:r>
            <a:r>
              <a:rPr lang="fr-CA" dirty="0"/>
              <a:t> </a:t>
            </a:r>
            <a:r>
              <a:rPr lang="fr-CA" dirty="0" err="1"/>
              <a:t>be</a:t>
            </a:r>
            <a:r>
              <a:rPr lang="fr-CA" dirty="0"/>
              <a:t> a return to the </a:t>
            </a:r>
            <a:r>
              <a:rPr lang="fr-CA" dirty="0" err="1"/>
              <a:t>third</a:t>
            </a:r>
            <a:r>
              <a:rPr lang="fr-CA" dirty="0"/>
              <a:t> party system?</a:t>
            </a:r>
          </a:p>
          <a:p>
            <a:endParaRPr lang="fr-CA" dirty="0"/>
          </a:p>
          <a:p>
            <a:r>
              <a:rPr lang="fr-CA" dirty="0"/>
              <a:t>Will new parties </a:t>
            </a:r>
            <a:r>
              <a:rPr lang="fr-CA" dirty="0" err="1"/>
              <a:t>appear</a:t>
            </a:r>
            <a:r>
              <a:rPr lang="fr-CA" dirty="0"/>
              <a:t>, and if </a:t>
            </a:r>
            <a:r>
              <a:rPr lang="fr-CA" dirty="0" err="1"/>
              <a:t>so</a:t>
            </a:r>
            <a:r>
              <a:rPr lang="fr-CA" dirty="0"/>
              <a:t>, </a:t>
            </a:r>
            <a:r>
              <a:rPr lang="fr-CA" dirty="0" err="1"/>
              <a:t>what</a:t>
            </a:r>
            <a:r>
              <a:rPr lang="fr-CA" dirty="0"/>
              <a:t> </a:t>
            </a:r>
            <a:r>
              <a:rPr lang="fr-CA" dirty="0" err="1"/>
              <a:t>would</a:t>
            </a:r>
            <a:r>
              <a:rPr lang="fr-CA" dirty="0"/>
              <a:t> cause </a:t>
            </a:r>
            <a:r>
              <a:rPr lang="fr-CA" dirty="0" err="1"/>
              <a:t>this</a:t>
            </a:r>
            <a:r>
              <a:rPr lang="fr-CA" dirty="0"/>
              <a:t> to </a:t>
            </a:r>
            <a:r>
              <a:rPr lang="fr-CA" dirty="0" err="1"/>
              <a:t>happen</a:t>
            </a:r>
            <a:r>
              <a:rPr lang="fr-CA" dirty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46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Party </a:t>
            </a:r>
            <a:r>
              <a:rPr lang="fr-CA" dirty="0" err="1"/>
              <a:t>Systems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053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Political parties are institutions that have many roles in Canada. </a:t>
            </a:r>
          </a:p>
          <a:p>
            <a:endParaRPr lang="en-US" sz="3200" dirty="0"/>
          </a:p>
          <a:p>
            <a:r>
              <a:rPr lang="en-US" sz="3200" dirty="0"/>
              <a:t>They play a role in parliamentary representation.</a:t>
            </a:r>
          </a:p>
          <a:p>
            <a:endParaRPr lang="en-US" sz="3200" dirty="0"/>
          </a:p>
          <a:p>
            <a:r>
              <a:rPr lang="en-US" sz="3200" dirty="0"/>
              <a:t>They are responsible for ensuring the link between the electorate and the governance of Canada. </a:t>
            </a:r>
          </a:p>
        </p:txBody>
      </p:sp>
    </p:spTree>
    <p:extLst>
      <p:ext uri="{BB962C8B-B14F-4D97-AF65-F5344CB8AC3E}">
        <p14:creationId xmlns:p14="http://schemas.microsoft.com/office/powerpoint/2010/main" val="3508067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/>
              <a:t>Originally, representatives were not elected under a party banner.</a:t>
            </a:r>
          </a:p>
          <a:p>
            <a:endParaRPr lang="en-US" sz="3600" dirty="0"/>
          </a:p>
          <a:p>
            <a:r>
              <a:rPr lang="en-US" sz="3600" dirty="0"/>
              <a:t>Instead, individuals would be elected on the basis of their personal competence and charisma. </a:t>
            </a:r>
          </a:p>
          <a:p>
            <a:endParaRPr lang="en-US" sz="3600" dirty="0"/>
          </a:p>
          <a:p>
            <a:r>
              <a:rPr lang="en-US" sz="3600" dirty="0"/>
              <a:t>Collectivities would choose who to send to represent the commune on this basis.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0329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/>
              <a:t>Representatives would soon notice, however, that they would vote similarly to others in Parliament. </a:t>
            </a:r>
          </a:p>
          <a:p>
            <a:endParaRPr lang="en-US" sz="3600" dirty="0"/>
          </a:p>
          <a:p>
            <a:r>
              <a:rPr lang="en-US" sz="3600" dirty="0"/>
              <a:t>They approached these other representatives to form coalitions of mutual interest.</a:t>
            </a:r>
          </a:p>
          <a:p>
            <a:endParaRPr lang="en-US" sz="3600" dirty="0"/>
          </a:p>
          <a:p>
            <a:r>
              <a:rPr lang="en-US" sz="3600" dirty="0"/>
              <a:t>Eventually, these coalitions became the parties we know today. </a:t>
            </a:r>
          </a:p>
        </p:txBody>
      </p:sp>
    </p:spTree>
    <p:extLst>
      <p:ext uri="{BB962C8B-B14F-4D97-AF65-F5344CB8AC3E}">
        <p14:creationId xmlns:p14="http://schemas.microsoft.com/office/powerpoint/2010/main" val="36524585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Party membership in Canada is fairly low.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r>
              <a:rPr lang="fr-CA" dirty="0"/>
              <a:t>Certain groups are </a:t>
            </a:r>
            <a:r>
              <a:rPr lang="fr-CA" dirty="0" err="1"/>
              <a:t>overrepresented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/>
              <a:t>Parties do </a:t>
            </a:r>
            <a:r>
              <a:rPr lang="fr-CA" dirty="0" err="1"/>
              <a:t>try</a:t>
            </a:r>
            <a:r>
              <a:rPr lang="fr-CA" dirty="0"/>
              <a:t> to change </a:t>
            </a:r>
            <a:r>
              <a:rPr lang="fr-CA" dirty="0" err="1"/>
              <a:t>this</a:t>
            </a:r>
            <a:r>
              <a:rPr lang="fr-CA" dirty="0"/>
              <a:t> </a:t>
            </a:r>
            <a:r>
              <a:rPr lang="fr-CA" dirty="0" err="1"/>
              <a:t>fact</a:t>
            </a:r>
            <a:r>
              <a:rPr lang="fr-CA" dirty="0"/>
              <a:t>, by </a:t>
            </a:r>
            <a:r>
              <a:rPr lang="fr-CA" dirty="0" err="1"/>
              <a:t>creating</a:t>
            </a:r>
            <a:r>
              <a:rPr lang="fr-CA" dirty="0"/>
              <a:t> commissions and clubs </a:t>
            </a:r>
            <a:r>
              <a:rPr lang="fr-CA" dirty="0" err="1"/>
              <a:t>targeting</a:t>
            </a:r>
            <a:r>
              <a:rPr lang="fr-CA" dirty="0"/>
              <a:t> </a:t>
            </a:r>
            <a:r>
              <a:rPr lang="fr-CA" dirty="0" err="1"/>
              <a:t>underrepresented</a:t>
            </a:r>
            <a:r>
              <a:rPr lang="fr-CA" dirty="0"/>
              <a:t> groups.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483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There are </a:t>
            </a:r>
            <a:r>
              <a:rPr lang="fr-CA" dirty="0" err="1"/>
              <a:t>many</a:t>
            </a:r>
            <a:r>
              <a:rPr lang="fr-CA" dirty="0"/>
              <a:t> </a:t>
            </a:r>
            <a:r>
              <a:rPr lang="fr-CA" dirty="0" err="1"/>
              <a:t>rules</a:t>
            </a:r>
            <a:r>
              <a:rPr lang="fr-CA" dirty="0"/>
              <a:t> </a:t>
            </a:r>
            <a:r>
              <a:rPr lang="fr-CA" dirty="0" err="1"/>
              <a:t>limiting</a:t>
            </a:r>
            <a:r>
              <a:rPr lang="fr-CA" dirty="0"/>
              <a:t> how parties are </a:t>
            </a:r>
            <a:r>
              <a:rPr lang="fr-CA" dirty="0" err="1"/>
              <a:t>financed</a:t>
            </a:r>
            <a:r>
              <a:rPr lang="fr-CA" dirty="0"/>
              <a:t> in Canada. </a:t>
            </a:r>
          </a:p>
          <a:p>
            <a:endParaRPr lang="fr-CA" dirty="0"/>
          </a:p>
          <a:p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were</a:t>
            </a:r>
            <a:r>
              <a:rPr lang="fr-CA" dirty="0"/>
              <a:t> </a:t>
            </a:r>
            <a:r>
              <a:rPr lang="fr-CA" dirty="0" err="1"/>
              <a:t>introduced</a:t>
            </a:r>
            <a:r>
              <a:rPr lang="fr-CA" dirty="0"/>
              <a:t> in the 1974 </a:t>
            </a:r>
            <a:r>
              <a:rPr lang="fr-CA" dirty="0" err="1"/>
              <a:t>Elections</a:t>
            </a:r>
            <a:r>
              <a:rPr lang="fr-CA" dirty="0"/>
              <a:t> </a:t>
            </a:r>
            <a:r>
              <a:rPr lang="fr-CA" dirty="0" err="1"/>
              <a:t>Expenses</a:t>
            </a:r>
            <a:r>
              <a:rPr lang="fr-CA" dirty="0"/>
              <a:t> </a:t>
            </a:r>
            <a:r>
              <a:rPr lang="fr-CA" dirty="0" err="1"/>
              <a:t>Act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/>
              <a:t>This </a:t>
            </a:r>
            <a:r>
              <a:rPr lang="fr-CA" dirty="0" err="1"/>
              <a:t>encouraged</a:t>
            </a:r>
            <a:r>
              <a:rPr lang="fr-CA" dirty="0"/>
              <a:t> donations and </a:t>
            </a:r>
            <a:r>
              <a:rPr lang="fr-CA" dirty="0" err="1"/>
              <a:t>encouraged</a:t>
            </a:r>
            <a:r>
              <a:rPr lang="fr-CA" dirty="0"/>
              <a:t> parties to </a:t>
            </a:r>
            <a:r>
              <a:rPr lang="fr-CA" dirty="0" err="1"/>
              <a:t>maintain</a:t>
            </a:r>
            <a:r>
              <a:rPr lang="fr-CA" dirty="0"/>
              <a:t> contact </a:t>
            </a:r>
            <a:r>
              <a:rPr lang="fr-CA" dirty="0" err="1"/>
              <a:t>with</a:t>
            </a:r>
            <a:r>
              <a:rPr lang="fr-CA" dirty="0"/>
              <a:t> </a:t>
            </a:r>
            <a:r>
              <a:rPr lang="fr-CA" dirty="0" err="1"/>
              <a:t>individuals</a:t>
            </a:r>
            <a:r>
              <a:rPr lang="fr-CA" dirty="0"/>
              <a:t> in-</a:t>
            </a:r>
            <a:r>
              <a:rPr lang="fr-CA" dirty="0" err="1"/>
              <a:t>between</a:t>
            </a:r>
            <a:r>
              <a:rPr lang="fr-CA" dirty="0"/>
              <a:t> </a:t>
            </a:r>
            <a:r>
              <a:rPr lang="fr-CA" dirty="0" err="1"/>
              <a:t>elections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/>
              <a:t>It </a:t>
            </a:r>
            <a:r>
              <a:rPr lang="fr-CA" dirty="0" err="1"/>
              <a:t>also</a:t>
            </a:r>
            <a:r>
              <a:rPr lang="fr-CA" dirty="0"/>
              <a:t> </a:t>
            </a:r>
            <a:r>
              <a:rPr lang="fr-CA" dirty="0" err="1"/>
              <a:t>ensured</a:t>
            </a:r>
            <a:r>
              <a:rPr lang="fr-CA" dirty="0"/>
              <a:t> </a:t>
            </a:r>
            <a:r>
              <a:rPr lang="fr-CA" dirty="0" err="1"/>
              <a:t>greater</a:t>
            </a:r>
            <a:r>
              <a:rPr lang="fr-CA" dirty="0"/>
              <a:t> </a:t>
            </a:r>
            <a:r>
              <a:rPr lang="fr-CA" dirty="0" err="1"/>
              <a:t>transparency</a:t>
            </a:r>
            <a:r>
              <a:rPr lang="fr-CA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3060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In 2003, PM Jean Chrétien </a:t>
            </a:r>
            <a:r>
              <a:rPr lang="fr-CA" dirty="0" err="1"/>
              <a:t>adopted</a:t>
            </a:r>
            <a:r>
              <a:rPr lang="fr-CA" dirty="0"/>
              <a:t> a </a:t>
            </a:r>
            <a:r>
              <a:rPr lang="fr-CA" dirty="0" err="1"/>
              <a:t>law</a:t>
            </a:r>
            <a:r>
              <a:rPr lang="fr-CA" dirty="0"/>
              <a:t> </a:t>
            </a:r>
            <a:r>
              <a:rPr lang="fr-CA" dirty="0" err="1"/>
              <a:t>making</a:t>
            </a:r>
            <a:r>
              <a:rPr lang="fr-CA" dirty="0"/>
              <a:t> </a:t>
            </a:r>
            <a:r>
              <a:rPr lang="fr-CA" dirty="0" err="1"/>
              <a:t>it</a:t>
            </a:r>
            <a:r>
              <a:rPr lang="fr-CA" dirty="0"/>
              <a:t> </a:t>
            </a:r>
            <a:r>
              <a:rPr lang="fr-CA" dirty="0" err="1"/>
              <a:t>illegal</a:t>
            </a:r>
            <a:r>
              <a:rPr lang="fr-CA" dirty="0"/>
              <a:t> for corporations and unions to </a:t>
            </a:r>
            <a:r>
              <a:rPr lang="fr-CA" dirty="0" err="1"/>
              <a:t>donate</a:t>
            </a:r>
            <a:r>
              <a:rPr lang="fr-CA" dirty="0"/>
              <a:t> to </a:t>
            </a:r>
            <a:r>
              <a:rPr lang="fr-CA" dirty="0" err="1"/>
              <a:t>political</a:t>
            </a:r>
            <a:r>
              <a:rPr lang="fr-CA" dirty="0"/>
              <a:t> parties. </a:t>
            </a:r>
          </a:p>
          <a:p>
            <a:endParaRPr lang="fr-CA" dirty="0"/>
          </a:p>
          <a:p>
            <a:r>
              <a:rPr lang="fr-CA" dirty="0" err="1"/>
              <a:t>Similar</a:t>
            </a:r>
            <a:r>
              <a:rPr lang="fr-CA" dirty="0"/>
              <a:t> restrictions </a:t>
            </a:r>
            <a:r>
              <a:rPr lang="fr-CA" dirty="0" err="1"/>
              <a:t>were</a:t>
            </a:r>
            <a:r>
              <a:rPr lang="fr-CA" dirty="0"/>
              <a:t> </a:t>
            </a:r>
            <a:r>
              <a:rPr lang="fr-CA" dirty="0" err="1"/>
              <a:t>adopted</a:t>
            </a:r>
            <a:r>
              <a:rPr lang="fr-CA" dirty="0"/>
              <a:t> as </a:t>
            </a:r>
            <a:r>
              <a:rPr lang="fr-CA" dirty="0" err="1"/>
              <a:t>early</a:t>
            </a:r>
            <a:r>
              <a:rPr lang="fr-CA" dirty="0"/>
              <a:t> as 1977 by the Lévesque </a:t>
            </a:r>
            <a:r>
              <a:rPr lang="fr-CA" dirty="0" err="1"/>
              <a:t>government</a:t>
            </a:r>
            <a:r>
              <a:rPr lang="fr-CA" dirty="0"/>
              <a:t> in Québec. </a:t>
            </a:r>
          </a:p>
          <a:p>
            <a:endParaRPr lang="fr-CA" dirty="0"/>
          </a:p>
          <a:p>
            <a:r>
              <a:rPr lang="fr-CA" dirty="0"/>
              <a:t>The Québec cap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further</a:t>
            </a:r>
            <a:r>
              <a:rPr lang="fr-CA" dirty="0"/>
              <a:t> </a:t>
            </a:r>
            <a:r>
              <a:rPr lang="fr-CA" dirty="0" err="1"/>
              <a:t>reduced</a:t>
            </a:r>
            <a:r>
              <a:rPr lang="fr-CA" dirty="0"/>
              <a:t> to 100$/</a:t>
            </a:r>
            <a:r>
              <a:rPr lang="fr-CA" dirty="0" err="1"/>
              <a:t>year</a:t>
            </a:r>
            <a:r>
              <a:rPr lang="fr-CA" dirty="0"/>
              <a:t> in 2012, </a:t>
            </a:r>
            <a:r>
              <a:rPr lang="fr-CA" dirty="0" err="1"/>
              <a:t>after</a:t>
            </a:r>
            <a:r>
              <a:rPr lang="fr-CA" dirty="0"/>
              <a:t> the Charbonneau commission.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895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13F8-79DA-4EE3-913B-61D922ED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1A08-F6EC-49E2-B437-A095C10C0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 dirty="0"/>
          </a:p>
          <a:p>
            <a:r>
              <a:rPr lang="fr-CA" dirty="0"/>
              <a:t>Party </a:t>
            </a:r>
            <a:r>
              <a:rPr lang="fr-CA" dirty="0" err="1"/>
              <a:t>activities</a:t>
            </a:r>
            <a:r>
              <a:rPr lang="fr-CA" dirty="0"/>
              <a:t> tend to </a:t>
            </a:r>
            <a:r>
              <a:rPr lang="fr-CA" dirty="0" err="1"/>
              <a:t>be</a:t>
            </a:r>
            <a:r>
              <a:rPr lang="fr-CA" dirty="0"/>
              <a:t> </a:t>
            </a:r>
            <a:r>
              <a:rPr lang="fr-CA" dirty="0" err="1"/>
              <a:t>very</a:t>
            </a:r>
            <a:r>
              <a:rPr lang="fr-CA" dirty="0"/>
              <a:t> </a:t>
            </a:r>
            <a:r>
              <a:rPr lang="fr-CA" dirty="0" err="1"/>
              <a:t>busy</a:t>
            </a:r>
            <a:r>
              <a:rPr lang="fr-CA" dirty="0"/>
              <a:t> </a:t>
            </a:r>
            <a:r>
              <a:rPr lang="fr-CA" dirty="0" err="1"/>
              <a:t>around</a:t>
            </a:r>
            <a:r>
              <a:rPr lang="fr-CA" dirty="0"/>
              <a:t> </a:t>
            </a:r>
            <a:r>
              <a:rPr lang="fr-CA" dirty="0" err="1"/>
              <a:t>election</a:t>
            </a:r>
            <a:r>
              <a:rPr lang="fr-CA" dirty="0"/>
              <a:t> time.</a:t>
            </a:r>
          </a:p>
          <a:p>
            <a:endParaRPr lang="fr-CA" dirty="0"/>
          </a:p>
          <a:p>
            <a:r>
              <a:rPr lang="fr-CA" dirty="0" err="1"/>
              <a:t>Things</a:t>
            </a:r>
            <a:r>
              <a:rPr lang="fr-CA" dirty="0"/>
              <a:t> are </a:t>
            </a:r>
            <a:r>
              <a:rPr lang="fr-CA" dirty="0" err="1"/>
              <a:t>less</a:t>
            </a:r>
            <a:r>
              <a:rPr lang="fr-CA" dirty="0"/>
              <a:t> </a:t>
            </a:r>
            <a:r>
              <a:rPr lang="fr-CA" dirty="0" err="1"/>
              <a:t>busy</a:t>
            </a:r>
            <a:r>
              <a:rPr lang="fr-CA" dirty="0"/>
              <a:t> </a:t>
            </a:r>
            <a:r>
              <a:rPr lang="fr-CA" dirty="0" err="1"/>
              <a:t>between</a:t>
            </a:r>
            <a:r>
              <a:rPr lang="fr-CA" dirty="0"/>
              <a:t> </a:t>
            </a:r>
            <a:r>
              <a:rPr lang="fr-CA" dirty="0" err="1"/>
              <a:t>elections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 err="1"/>
              <a:t>Many</a:t>
            </a:r>
            <a:r>
              <a:rPr lang="fr-CA" dirty="0"/>
              <a:t> </a:t>
            </a:r>
            <a:r>
              <a:rPr lang="fr-CA" dirty="0" err="1"/>
              <a:t>members</a:t>
            </a:r>
            <a:r>
              <a:rPr lang="fr-CA" dirty="0"/>
              <a:t> </a:t>
            </a:r>
            <a:r>
              <a:rPr lang="fr-CA" dirty="0" err="1"/>
              <a:t>would</a:t>
            </a:r>
            <a:r>
              <a:rPr lang="fr-CA" dirty="0"/>
              <a:t> like to have </a:t>
            </a:r>
            <a:r>
              <a:rPr lang="fr-CA" dirty="0" err="1"/>
              <a:t>greater</a:t>
            </a:r>
            <a:r>
              <a:rPr lang="fr-CA" dirty="0"/>
              <a:t> influence in the party, </a:t>
            </a:r>
            <a:r>
              <a:rPr lang="fr-CA" dirty="0" err="1"/>
              <a:t>especially</a:t>
            </a:r>
            <a:r>
              <a:rPr lang="fr-CA" dirty="0"/>
              <a:t> </a:t>
            </a:r>
            <a:r>
              <a:rPr lang="fr-CA" dirty="0" err="1"/>
              <a:t>regarding</a:t>
            </a:r>
            <a:r>
              <a:rPr lang="fr-CA" dirty="0"/>
              <a:t> the </a:t>
            </a:r>
            <a:r>
              <a:rPr lang="fr-CA" dirty="0" err="1"/>
              <a:t>creation</a:t>
            </a:r>
            <a:r>
              <a:rPr lang="fr-CA" dirty="0"/>
              <a:t> of party </a:t>
            </a:r>
            <a:r>
              <a:rPr lang="fr-CA" dirty="0" err="1"/>
              <a:t>policy</a:t>
            </a:r>
            <a:r>
              <a:rPr lang="fr-CA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7494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13F8-79DA-4EE3-913B-61D922ED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1A08-F6EC-49E2-B437-A095C10C0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The </a:t>
            </a:r>
            <a:r>
              <a:rPr lang="fr-CA" dirty="0" err="1"/>
              <a:t>choice</a:t>
            </a:r>
            <a:r>
              <a:rPr lang="fr-CA" dirty="0"/>
              <a:t> of local candidates </a:t>
            </a:r>
            <a:r>
              <a:rPr lang="fr-CA" dirty="0" err="1"/>
              <a:t>is</a:t>
            </a:r>
            <a:r>
              <a:rPr lang="fr-CA" dirty="0"/>
              <a:t> </a:t>
            </a:r>
            <a:r>
              <a:rPr lang="fr-CA" dirty="0" err="1"/>
              <a:t>largely</a:t>
            </a:r>
            <a:r>
              <a:rPr lang="fr-CA" dirty="0"/>
              <a:t> </a:t>
            </a:r>
            <a:r>
              <a:rPr lang="fr-CA" dirty="0" err="1"/>
              <a:t>left</a:t>
            </a:r>
            <a:r>
              <a:rPr lang="fr-CA" dirty="0"/>
              <a:t> to the </a:t>
            </a:r>
            <a:r>
              <a:rPr lang="fr-CA" dirty="0" err="1"/>
              <a:t>choice</a:t>
            </a:r>
            <a:r>
              <a:rPr lang="fr-CA" dirty="0"/>
              <a:t> of the </a:t>
            </a:r>
            <a:r>
              <a:rPr lang="fr-CA" dirty="0" err="1"/>
              <a:t>members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Party leaders have the </a:t>
            </a:r>
            <a:r>
              <a:rPr lang="fr-CA" dirty="0" err="1"/>
              <a:t>ability</a:t>
            </a:r>
            <a:r>
              <a:rPr lang="fr-CA" dirty="0"/>
              <a:t> to veto a candidate, but </a:t>
            </a:r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rarely</a:t>
            </a:r>
            <a:r>
              <a:rPr lang="fr-CA" dirty="0"/>
              <a:t> use </a:t>
            </a:r>
            <a:r>
              <a:rPr lang="fr-CA" dirty="0" err="1"/>
              <a:t>it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may</a:t>
            </a:r>
            <a:r>
              <a:rPr lang="fr-CA" dirty="0"/>
              <a:t> impose </a:t>
            </a:r>
            <a:r>
              <a:rPr lang="fr-CA" dirty="0" err="1"/>
              <a:t>their</a:t>
            </a:r>
            <a:r>
              <a:rPr lang="fr-CA" dirty="0"/>
              <a:t> candidate if </a:t>
            </a:r>
            <a:r>
              <a:rPr lang="fr-CA" dirty="0" err="1"/>
              <a:t>they</a:t>
            </a:r>
            <a:r>
              <a:rPr lang="fr-CA" dirty="0"/>
              <a:t> have a star candidate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they</a:t>
            </a:r>
            <a:r>
              <a:rPr lang="fr-CA" dirty="0"/>
              <a:t> </a:t>
            </a:r>
            <a:r>
              <a:rPr lang="fr-CA" dirty="0" err="1"/>
              <a:t>think</a:t>
            </a:r>
            <a:r>
              <a:rPr lang="fr-CA" dirty="0"/>
              <a:t> </a:t>
            </a:r>
            <a:r>
              <a:rPr lang="fr-CA" dirty="0" err="1"/>
              <a:t>would</a:t>
            </a:r>
            <a:r>
              <a:rPr lang="fr-CA" dirty="0"/>
              <a:t> </a:t>
            </a:r>
            <a:r>
              <a:rPr lang="fr-CA" dirty="0" err="1"/>
              <a:t>make</a:t>
            </a:r>
            <a:r>
              <a:rPr lang="fr-CA" dirty="0"/>
              <a:t> a good </a:t>
            </a:r>
            <a:r>
              <a:rPr lang="fr-CA" dirty="0" err="1"/>
              <a:t>minister</a:t>
            </a:r>
            <a:r>
              <a:rPr lang="fr-CA" dirty="0"/>
              <a:t>, for instance. </a:t>
            </a:r>
          </a:p>
        </p:txBody>
      </p:sp>
    </p:spTree>
    <p:extLst>
      <p:ext uri="{BB962C8B-B14F-4D97-AF65-F5344CB8AC3E}">
        <p14:creationId xmlns:p14="http://schemas.microsoft.com/office/powerpoint/2010/main" val="17714836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13F8-79DA-4EE3-913B-61D922ED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1A08-F6EC-49E2-B437-A095C10C0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</a:t>
            </a:r>
            <a:r>
              <a:rPr lang="fr-CA" dirty="0" err="1"/>
              <a:t>selection</a:t>
            </a:r>
            <a:r>
              <a:rPr lang="fr-CA" dirty="0"/>
              <a:t> of party leaders has </a:t>
            </a:r>
            <a:r>
              <a:rPr lang="fr-CA" dirty="0" err="1"/>
              <a:t>become</a:t>
            </a:r>
            <a:r>
              <a:rPr lang="fr-CA" dirty="0"/>
              <a:t> more open </a:t>
            </a:r>
            <a:r>
              <a:rPr lang="fr-CA" dirty="0" err="1"/>
              <a:t>with</a:t>
            </a:r>
            <a:r>
              <a:rPr lang="fr-CA" dirty="0"/>
              <a:t> time. </a:t>
            </a:r>
          </a:p>
          <a:p>
            <a:endParaRPr lang="fr-CA" dirty="0"/>
          </a:p>
          <a:p>
            <a:r>
              <a:rPr lang="fr-CA" dirty="0" err="1"/>
              <a:t>Initially</a:t>
            </a:r>
            <a:r>
              <a:rPr lang="fr-CA" dirty="0"/>
              <a:t>, leaders </a:t>
            </a:r>
            <a:r>
              <a:rPr lang="fr-CA" dirty="0" err="1"/>
              <a:t>were</a:t>
            </a:r>
            <a:r>
              <a:rPr lang="fr-CA" dirty="0"/>
              <a:t> </a:t>
            </a:r>
            <a:r>
              <a:rPr lang="fr-CA"/>
              <a:t>selected </a:t>
            </a:r>
            <a:r>
              <a:rPr lang="fr-CA" dirty="0"/>
              <a:t>by a </a:t>
            </a:r>
            <a:r>
              <a:rPr lang="fr-CA" dirty="0" err="1"/>
              <a:t>small</a:t>
            </a:r>
            <a:r>
              <a:rPr lang="fr-CA" dirty="0"/>
              <a:t> group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included</a:t>
            </a:r>
            <a:r>
              <a:rPr lang="fr-CA" dirty="0"/>
              <a:t> </a:t>
            </a:r>
            <a:r>
              <a:rPr lang="fr-CA" dirty="0" err="1"/>
              <a:t>parliamentarians</a:t>
            </a:r>
            <a:r>
              <a:rPr lang="fr-CA" dirty="0"/>
              <a:t> and party </a:t>
            </a:r>
            <a:r>
              <a:rPr lang="fr-CA" dirty="0" err="1"/>
              <a:t>insiders</a:t>
            </a:r>
            <a:r>
              <a:rPr lang="fr-CA" dirty="0"/>
              <a:t>. There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very</a:t>
            </a:r>
            <a:r>
              <a:rPr lang="fr-CA" dirty="0"/>
              <a:t> </a:t>
            </a:r>
            <a:r>
              <a:rPr lang="fr-CA" dirty="0" err="1"/>
              <a:t>little</a:t>
            </a:r>
            <a:r>
              <a:rPr lang="fr-CA" dirty="0"/>
              <a:t> influence </a:t>
            </a:r>
            <a:r>
              <a:rPr lang="fr-CA" dirty="0" err="1"/>
              <a:t>from</a:t>
            </a:r>
            <a:r>
              <a:rPr lang="fr-CA" dirty="0"/>
              <a:t> the base.</a:t>
            </a:r>
          </a:p>
          <a:p>
            <a:endParaRPr lang="fr-CA" dirty="0"/>
          </a:p>
          <a:p>
            <a:r>
              <a:rPr lang="fr-CA" dirty="0"/>
              <a:t>The 1960s </a:t>
            </a:r>
            <a:r>
              <a:rPr lang="fr-CA" dirty="0" err="1"/>
              <a:t>saw</a:t>
            </a:r>
            <a:r>
              <a:rPr lang="fr-CA" dirty="0"/>
              <a:t> the </a:t>
            </a:r>
            <a:r>
              <a:rPr lang="fr-CA" dirty="0" err="1"/>
              <a:t>beginning</a:t>
            </a:r>
            <a:r>
              <a:rPr lang="fr-CA" dirty="0"/>
              <a:t> of large </a:t>
            </a:r>
            <a:r>
              <a:rPr lang="fr-CA" dirty="0" err="1"/>
              <a:t>delegate</a:t>
            </a:r>
            <a:r>
              <a:rPr lang="fr-CA" dirty="0"/>
              <a:t> conventions.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9252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13F8-79DA-4EE3-913B-61D922ED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1A08-F6EC-49E2-B437-A095C10C0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With</a:t>
            </a:r>
            <a:r>
              <a:rPr lang="fr-CA" dirty="0"/>
              <a:t> time, </a:t>
            </a:r>
            <a:r>
              <a:rPr lang="fr-CA" dirty="0" err="1"/>
              <a:t>even</a:t>
            </a:r>
            <a:r>
              <a:rPr lang="fr-CA" dirty="0"/>
              <a:t> </a:t>
            </a:r>
            <a:r>
              <a:rPr lang="fr-CA" dirty="0" err="1"/>
              <a:t>delegate</a:t>
            </a:r>
            <a:r>
              <a:rPr lang="fr-CA" dirty="0"/>
              <a:t> conventions </a:t>
            </a:r>
            <a:r>
              <a:rPr lang="fr-CA" dirty="0" err="1"/>
              <a:t>seemed</a:t>
            </a:r>
            <a:r>
              <a:rPr lang="fr-CA" dirty="0"/>
              <a:t> </a:t>
            </a:r>
            <a:r>
              <a:rPr lang="fr-CA" dirty="0" err="1"/>
              <a:t>too</a:t>
            </a:r>
            <a:r>
              <a:rPr lang="fr-CA" dirty="0"/>
              <a:t> restrictive.</a:t>
            </a:r>
          </a:p>
          <a:p>
            <a:endParaRPr lang="fr-CA" dirty="0"/>
          </a:p>
          <a:p>
            <a:r>
              <a:rPr lang="fr-CA" dirty="0"/>
              <a:t>The first parties to change the model </a:t>
            </a:r>
            <a:r>
              <a:rPr lang="fr-CA" dirty="0" err="1"/>
              <a:t>federally</a:t>
            </a:r>
            <a:r>
              <a:rPr lang="fr-CA" dirty="0"/>
              <a:t> </a:t>
            </a:r>
            <a:r>
              <a:rPr lang="fr-CA" dirty="0" err="1"/>
              <a:t>were</a:t>
            </a:r>
            <a:r>
              <a:rPr lang="fr-CA" dirty="0"/>
              <a:t> the Reform Party and the Bloc Québécois. </a:t>
            </a:r>
          </a:p>
          <a:p>
            <a:endParaRPr lang="fr-CA" dirty="0"/>
          </a:p>
          <a:p>
            <a:r>
              <a:rPr lang="fr-CA" dirty="0"/>
              <a:t>The </a:t>
            </a:r>
            <a:r>
              <a:rPr lang="fr-CA" dirty="0" err="1"/>
              <a:t>other</a:t>
            </a:r>
            <a:r>
              <a:rPr lang="fr-CA" dirty="0"/>
              <a:t> parties </a:t>
            </a:r>
            <a:r>
              <a:rPr lang="fr-CA" dirty="0" err="1"/>
              <a:t>had</a:t>
            </a:r>
            <a:r>
              <a:rPr lang="fr-CA" dirty="0"/>
              <a:t> to follow </a:t>
            </a:r>
            <a:r>
              <a:rPr lang="fr-CA" dirty="0" err="1"/>
              <a:t>because</a:t>
            </a:r>
            <a:r>
              <a:rPr lang="fr-CA" dirty="0"/>
              <a:t> of pressure </a:t>
            </a:r>
            <a:r>
              <a:rPr lang="fr-CA" dirty="0" err="1"/>
              <a:t>from</a:t>
            </a:r>
            <a:r>
              <a:rPr lang="fr-CA" dirty="0"/>
              <a:t> </a:t>
            </a:r>
            <a:r>
              <a:rPr lang="fr-CA" dirty="0" err="1"/>
              <a:t>their</a:t>
            </a:r>
            <a:r>
              <a:rPr lang="fr-CA" dirty="0"/>
              <a:t> </a:t>
            </a:r>
            <a:r>
              <a:rPr lang="fr-CA" dirty="0" err="1"/>
              <a:t>own</a:t>
            </a:r>
            <a:r>
              <a:rPr lang="fr-CA" dirty="0"/>
              <a:t> </a:t>
            </a:r>
            <a:r>
              <a:rPr lang="fr-CA" dirty="0" err="1"/>
              <a:t>members</a:t>
            </a:r>
            <a:r>
              <a:rPr lang="fr-CA" dirty="0"/>
              <a:t>. 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168090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13F8-79DA-4EE3-913B-61D922ED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1A08-F6EC-49E2-B437-A095C10C0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NDP </a:t>
            </a:r>
            <a:r>
              <a:rPr lang="fr-CA" dirty="0" err="1"/>
              <a:t>follows</a:t>
            </a:r>
            <a:r>
              <a:rPr lang="fr-CA" dirty="0"/>
              <a:t> a direct model of one-</a:t>
            </a:r>
            <a:r>
              <a:rPr lang="fr-CA" dirty="0" err="1"/>
              <a:t>member</a:t>
            </a:r>
            <a:r>
              <a:rPr lang="fr-CA" dirty="0"/>
              <a:t>, one-vote. </a:t>
            </a:r>
          </a:p>
          <a:p>
            <a:endParaRPr lang="fr-CA" dirty="0"/>
          </a:p>
          <a:p>
            <a:r>
              <a:rPr lang="fr-CA" dirty="0"/>
              <a:t>The Conservative Party has </a:t>
            </a:r>
            <a:r>
              <a:rPr lang="fr-CA" dirty="0" err="1"/>
              <a:t>adopted</a:t>
            </a:r>
            <a:r>
              <a:rPr lang="fr-CA" dirty="0"/>
              <a:t> a system </a:t>
            </a:r>
            <a:r>
              <a:rPr lang="fr-CA" dirty="0" err="1"/>
              <a:t>where</a:t>
            </a:r>
            <a:r>
              <a:rPr lang="fr-CA" dirty="0"/>
              <a:t> </a:t>
            </a:r>
            <a:r>
              <a:rPr lang="fr-CA" dirty="0" err="1"/>
              <a:t>individual</a:t>
            </a:r>
            <a:r>
              <a:rPr lang="fr-CA" dirty="0"/>
              <a:t> votes are </a:t>
            </a:r>
            <a:r>
              <a:rPr lang="fr-CA" dirty="0" err="1"/>
              <a:t>weighed</a:t>
            </a:r>
            <a:r>
              <a:rPr lang="fr-CA" dirty="0"/>
              <a:t> </a:t>
            </a:r>
            <a:r>
              <a:rPr lang="fr-CA" dirty="0" err="1"/>
              <a:t>so</a:t>
            </a:r>
            <a:r>
              <a:rPr lang="fr-CA" dirty="0"/>
              <a:t>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each</a:t>
            </a:r>
            <a:r>
              <a:rPr lang="fr-CA" dirty="0"/>
              <a:t> </a:t>
            </a:r>
            <a:r>
              <a:rPr lang="fr-CA" dirty="0" err="1"/>
              <a:t>constituency</a:t>
            </a:r>
            <a:r>
              <a:rPr lang="fr-CA" dirty="0"/>
              <a:t> has the </a:t>
            </a:r>
            <a:r>
              <a:rPr lang="fr-CA" dirty="0" err="1"/>
              <a:t>same</a:t>
            </a:r>
            <a:r>
              <a:rPr lang="fr-CA" dirty="0"/>
              <a:t> </a:t>
            </a:r>
            <a:r>
              <a:rPr lang="fr-CA" dirty="0" err="1"/>
              <a:t>weight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 err="1"/>
              <a:t>Finally</a:t>
            </a:r>
            <a:r>
              <a:rPr lang="fr-CA" dirty="0"/>
              <a:t>, the </a:t>
            </a:r>
            <a:r>
              <a:rPr lang="fr-CA" dirty="0" err="1"/>
              <a:t>Liberals</a:t>
            </a:r>
            <a:r>
              <a:rPr lang="fr-CA" dirty="0"/>
              <a:t> have </a:t>
            </a:r>
            <a:r>
              <a:rPr lang="fr-CA" dirty="0" err="1"/>
              <a:t>adopted</a:t>
            </a:r>
            <a:r>
              <a:rPr lang="fr-CA" dirty="0"/>
              <a:t> a system </a:t>
            </a:r>
            <a:r>
              <a:rPr lang="fr-CA" dirty="0" err="1"/>
              <a:t>where</a:t>
            </a:r>
            <a:r>
              <a:rPr lang="fr-CA" dirty="0"/>
              <a:t> </a:t>
            </a:r>
            <a:r>
              <a:rPr lang="fr-CA" dirty="0" err="1"/>
              <a:t>even</a:t>
            </a:r>
            <a:r>
              <a:rPr lang="fr-CA" dirty="0"/>
              <a:t> non-</a:t>
            </a:r>
            <a:r>
              <a:rPr lang="fr-CA" dirty="0" err="1"/>
              <a:t>members</a:t>
            </a:r>
            <a:r>
              <a:rPr lang="fr-CA" dirty="0"/>
              <a:t> can vote.</a:t>
            </a:r>
          </a:p>
        </p:txBody>
      </p:sp>
    </p:spTree>
    <p:extLst>
      <p:ext uri="{BB962C8B-B14F-4D97-AF65-F5344CB8AC3E}">
        <p14:creationId xmlns:p14="http://schemas.microsoft.com/office/powerpoint/2010/main" val="8712450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A13F8-79DA-4EE3-913B-61D922ED3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How parties </a:t>
            </a:r>
            <a:r>
              <a:rPr lang="fr-CA" dirty="0" err="1"/>
              <a:t>work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1A08-F6EC-49E2-B437-A095C10C0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1564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In </a:t>
            </a:r>
            <a:r>
              <a:rPr lang="fr-CA" dirty="0" err="1"/>
              <a:t>order</a:t>
            </a:r>
            <a:r>
              <a:rPr lang="fr-CA" dirty="0"/>
              <a:t> to </a:t>
            </a:r>
            <a:r>
              <a:rPr lang="fr-CA" dirty="0" err="1"/>
              <a:t>function</a:t>
            </a:r>
            <a:r>
              <a:rPr lang="fr-CA" dirty="0"/>
              <a:t>, </a:t>
            </a:r>
            <a:r>
              <a:rPr lang="fr-CA" dirty="0" err="1"/>
              <a:t>political</a:t>
            </a:r>
            <a:r>
              <a:rPr lang="fr-CA" dirty="0"/>
              <a:t> parties </a:t>
            </a:r>
            <a:r>
              <a:rPr lang="fr-CA" dirty="0" err="1"/>
              <a:t>need</a:t>
            </a:r>
            <a:r>
              <a:rPr lang="fr-CA" dirty="0"/>
              <a:t> </a:t>
            </a:r>
            <a:r>
              <a:rPr lang="fr-CA" dirty="0" err="1"/>
              <a:t>electoral</a:t>
            </a:r>
            <a:r>
              <a:rPr lang="fr-CA" dirty="0"/>
              <a:t> support. </a:t>
            </a:r>
          </a:p>
          <a:p>
            <a:r>
              <a:rPr lang="fr-CA" dirty="0" err="1"/>
              <a:t>We</a:t>
            </a:r>
            <a:r>
              <a:rPr lang="fr-CA" dirty="0"/>
              <a:t> are </a:t>
            </a:r>
            <a:r>
              <a:rPr lang="fr-CA" dirty="0" err="1"/>
              <a:t>thus</a:t>
            </a:r>
            <a:r>
              <a:rPr lang="fr-CA" dirty="0"/>
              <a:t> </a:t>
            </a:r>
            <a:r>
              <a:rPr lang="fr-CA" dirty="0" err="1"/>
              <a:t>going</a:t>
            </a:r>
            <a:r>
              <a:rPr lang="fr-CA" dirty="0"/>
              <a:t> to </a:t>
            </a:r>
            <a:r>
              <a:rPr lang="fr-CA" dirty="0" err="1"/>
              <a:t>conclude</a:t>
            </a:r>
            <a:r>
              <a:rPr lang="fr-CA" dirty="0"/>
              <a:t> </a:t>
            </a:r>
            <a:r>
              <a:rPr lang="fr-CA" dirty="0" err="1"/>
              <a:t>with</a:t>
            </a:r>
            <a:r>
              <a:rPr lang="fr-CA" dirty="0"/>
              <a:t> an </a:t>
            </a:r>
            <a:r>
              <a:rPr lang="fr-CA" dirty="0" err="1"/>
              <a:t>overview</a:t>
            </a:r>
            <a:r>
              <a:rPr lang="fr-CA" dirty="0"/>
              <a:t> of </a:t>
            </a:r>
            <a:r>
              <a:rPr lang="fr-CA" dirty="0" err="1"/>
              <a:t>voters</a:t>
            </a:r>
            <a:r>
              <a:rPr lang="fr-CA" dirty="0"/>
              <a:t> in Canadian </a:t>
            </a:r>
            <a:r>
              <a:rPr lang="fr-CA" dirty="0" err="1"/>
              <a:t>politics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/>
              <a:t>How </a:t>
            </a:r>
            <a:r>
              <a:rPr lang="fr-CA" dirty="0" err="1"/>
              <a:t>many</a:t>
            </a:r>
            <a:r>
              <a:rPr lang="fr-CA" dirty="0"/>
              <a:t> </a:t>
            </a:r>
            <a:r>
              <a:rPr lang="fr-CA" dirty="0" err="1"/>
              <a:t>Canadians</a:t>
            </a:r>
            <a:r>
              <a:rPr lang="fr-CA" dirty="0"/>
              <a:t> vote?</a:t>
            </a:r>
          </a:p>
          <a:p>
            <a:r>
              <a:rPr lang="fr-CA" dirty="0" err="1"/>
              <a:t>Who</a:t>
            </a:r>
            <a:r>
              <a:rPr lang="fr-CA" dirty="0"/>
              <a:t> votes for </a:t>
            </a:r>
            <a:r>
              <a:rPr lang="fr-CA" dirty="0" err="1"/>
              <a:t>whom</a:t>
            </a:r>
            <a:r>
              <a:rPr lang="fr-CA" dirty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6475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Abstention in Canada </a:t>
            </a:r>
            <a:r>
              <a:rPr lang="fr-CA" dirty="0" err="1"/>
              <a:t>is</a:t>
            </a:r>
            <a:r>
              <a:rPr lang="fr-CA" dirty="0"/>
              <a:t> </a:t>
            </a:r>
            <a:r>
              <a:rPr lang="fr-CA" dirty="0" err="1"/>
              <a:t>fairly</a:t>
            </a:r>
            <a:r>
              <a:rPr lang="fr-CA" dirty="0"/>
              <a:t> high. </a:t>
            </a:r>
          </a:p>
          <a:p>
            <a:endParaRPr lang="fr-CA" dirty="0"/>
          </a:p>
          <a:p>
            <a:r>
              <a:rPr lang="fr-CA" dirty="0"/>
              <a:t>Abstention has </a:t>
            </a:r>
            <a:r>
              <a:rPr lang="fr-CA" dirty="0" err="1"/>
              <a:t>varied</a:t>
            </a:r>
            <a:r>
              <a:rPr lang="fr-CA" dirty="0"/>
              <a:t> </a:t>
            </a:r>
            <a:r>
              <a:rPr lang="fr-CA" dirty="0" err="1"/>
              <a:t>from</a:t>
            </a:r>
            <a:r>
              <a:rPr lang="fr-CA" dirty="0"/>
              <a:t> 25% to 40% </a:t>
            </a:r>
            <a:r>
              <a:rPr lang="fr-CA" dirty="0" err="1"/>
              <a:t>since</a:t>
            </a:r>
            <a:r>
              <a:rPr lang="fr-CA" dirty="0"/>
              <a:t> the end of the second World </a:t>
            </a:r>
            <a:r>
              <a:rPr lang="fr-CA" dirty="0" err="1"/>
              <a:t>War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/>
              <a:t>A Royal Commission on the topic identifies </a:t>
            </a:r>
            <a:r>
              <a:rPr lang="fr-CA" dirty="0" err="1"/>
              <a:t>three</a:t>
            </a:r>
            <a:r>
              <a:rPr lang="fr-CA" dirty="0"/>
              <a:t> </a:t>
            </a:r>
            <a:r>
              <a:rPr lang="fr-CA" dirty="0" err="1"/>
              <a:t>institutional</a:t>
            </a:r>
            <a:r>
              <a:rPr lang="fr-CA" dirty="0"/>
              <a:t> </a:t>
            </a:r>
            <a:r>
              <a:rPr lang="fr-CA" dirty="0" err="1"/>
              <a:t>reasons</a:t>
            </a:r>
            <a:r>
              <a:rPr lang="fr-CA" dirty="0"/>
              <a:t> for </a:t>
            </a:r>
            <a:r>
              <a:rPr lang="fr-CA" dirty="0" err="1"/>
              <a:t>this</a:t>
            </a:r>
            <a:r>
              <a:rPr lang="fr-CA" dirty="0"/>
              <a:t> </a:t>
            </a:r>
            <a:r>
              <a:rPr lang="fr-CA" dirty="0" err="1"/>
              <a:t>low</a:t>
            </a:r>
            <a:r>
              <a:rPr lang="fr-CA" dirty="0"/>
              <a:t> </a:t>
            </a:r>
            <a:r>
              <a:rPr lang="fr-CA" dirty="0" err="1"/>
              <a:t>turnout</a:t>
            </a:r>
            <a:r>
              <a:rPr lang="fr-CA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6127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01E8F-561C-4A60-B926-EC46F4E86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BD3D3-7804-41B0-8047-E846AE5A6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 descr="Voter turnout in Canada 1867-present">
            <a:extLst>
              <a:ext uri="{FF2B5EF4-FFF2-40B4-BE49-F238E27FC236}">
                <a16:creationId xmlns:a16="http://schemas.microsoft.com/office/drawing/2014/main" id="{7FDB5865-3492-4F13-B68A-97185131A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896" y="1690688"/>
            <a:ext cx="7042404" cy="468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0305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fr-CA" dirty="0"/>
              <a:t>No </a:t>
            </a:r>
            <a:r>
              <a:rPr lang="fr-CA" dirty="0" err="1"/>
              <a:t>mandatory</a:t>
            </a:r>
            <a:r>
              <a:rPr lang="fr-CA" dirty="0"/>
              <a:t> </a:t>
            </a:r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law</a:t>
            </a:r>
            <a:r>
              <a:rPr lang="fr-CA" dirty="0"/>
              <a:t>. </a:t>
            </a:r>
          </a:p>
          <a:p>
            <a:pPr marL="514350" indent="-514350">
              <a:buFont typeface="+mj-lt"/>
              <a:buAutoNum type="arabicPeriod"/>
            </a:pPr>
            <a:endParaRPr lang="fr-CA" dirty="0"/>
          </a:p>
          <a:p>
            <a:pPr marL="514350" indent="-514350">
              <a:buFont typeface="+mj-lt"/>
              <a:buAutoNum type="arabicPeriod"/>
            </a:pPr>
            <a:r>
              <a:rPr lang="fr-CA" dirty="0" err="1"/>
              <a:t>Bicameralism</a:t>
            </a:r>
            <a:endParaRPr lang="fr-CA" dirty="0"/>
          </a:p>
          <a:p>
            <a:pPr marL="514350" indent="-514350">
              <a:buFont typeface="+mj-lt"/>
              <a:buAutoNum type="arabicPeriod"/>
            </a:pPr>
            <a:endParaRPr lang="fr-CA" dirty="0"/>
          </a:p>
          <a:p>
            <a:pPr marL="0" indent="0">
              <a:buNone/>
            </a:pPr>
            <a:r>
              <a:rPr lang="fr-CA" dirty="0"/>
              <a:t>3. </a:t>
            </a:r>
            <a:r>
              <a:rPr lang="fr-CA" dirty="0" err="1"/>
              <a:t>Majoritarian</a:t>
            </a:r>
            <a:r>
              <a:rPr lang="fr-CA" dirty="0"/>
              <a:t> </a:t>
            </a:r>
            <a:r>
              <a:rPr lang="fr-CA" dirty="0" err="1"/>
              <a:t>electoral</a:t>
            </a:r>
            <a:r>
              <a:rPr lang="fr-CA" dirty="0"/>
              <a:t> system</a:t>
            </a:r>
          </a:p>
          <a:p>
            <a:pPr marL="971550" lvl="1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2775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The cause of the drop in </a:t>
            </a:r>
            <a:r>
              <a:rPr lang="fr-CA" dirty="0" err="1"/>
              <a:t>turnout</a:t>
            </a:r>
            <a:r>
              <a:rPr lang="fr-CA" dirty="0"/>
              <a:t> over time </a:t>
            </a:r>
            <a:r>
              <a:rPr lang="fr-CA" dirty="0" err="1"/>
              <a:t>is</a:t>
            </a:r>
            <a:r>
              <a:rPr lang="fr-CA" dirty="0"/>
              <a:t> due to </a:t>
            </a:r>
            <a:r>
              <a:rPr lang="fr-CA" dirty="0" err="1"/>
              <a:t>generational</a:t>
            </a:r>
            <a:r>
              <a:rPr lang="fr-CA" dirty="0"/>
              <a:t> change.</a:t>
            </a:r>
          </a:p>
          <a:p>
            <a:endParaRPr lang="fr-CA" dirty="0"/>
          </a:p>
          <a:p>
            <a:r>
              <a:rPr lang="fr-CA" dirty="0"/>
              <a:t>This </a:t>
            </a:r>
            <a:r>
              <a:rPr lang="fr-CA" dirty="0" err="1"/>
              <a:t>should</a:t>
            </a:r>
            <a:r>
              <a:rPr lang="fr-CA" dirty="0"/>
              <a:t> not </a:t>
            </a:r>
            <a:r>
              <a:rPr lang="fr-CA" dirty="0" err="1"/>
              <a:t>be</a:t>
            </a:r>
            <a:r>
              <a:rPr lang="fr-CA" dirty="0"/>
              <a:t> </a:t>
            </a:r>
            <a:r>
              <a:rPr lang="fr-CA" dirty="0" err="1"/>
              <a:t>confused</a:t>
            </a:r>
            <a:r>
              <a:rPr lang="fr-CA" dirty="0"/>
              <a:t> </a:t>
            </a:r>
            <a:r>
              <a:rPr lang="fr-CA" dirty="0" err="1"/>
              <a:t>with</a:t>
            </a:r>
            <a:r>
              <a:rPr lang="fr-CA" dirty="0"/>
              <a:t> a life cycle </a:t>
            </a:r>
            <a:r>
              <a:rPr lang="fr-CA" dirty="0" err="1"/>
              <a:t>effect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 err="1"/>
              <a:t>Youth</a:t>
            </a:r>
            <a:r>
              <a:rPr lang="fr-CA" dirty="0"/>
              <a:t> are </a:t>
            </a:r>
            <a:r>
              <a:rPr lang="fr-CA" dirty="0" err="1"/>
              <a:t>also</a:t>
            </a:r>
            <a:r>
              <a:rPr lang="fr-CA" dirty="0"/>
              <a:t> </a:t>
            </a:r>
            <a:r>
              <a:rPr lang="fr-CA" dirty="0" err="1"/>
              <a:t>less</a:t>
            </a:r>
            <a:r>
              <a:rPr lang="fr-CA" dirty="0"/>
              <a:t> </a:t>
            </a:r>
            <a:r>
              <a:rPr lang="fr-CA" dirty="0" err="1"/>
              <a:t>interested</a:t>
            </a:r>
            <a:r>
              <a:rPr lang="fr-CA" dirty="0"/>
              <a:t> in </a:t>
            </a:r>
            <a:r>
              <a:rPr lang="fr-CA" dirty="0" err="1"/>
              <a:t>politics</a:t>
            </a:r>
            <a:r>
              <a:rPr lang="fr-CA" dirty="0"/>
              <a:t>, </a:t>
            </a:r>
            <a:r>
              <a:rPr lang="fr-CA" dirty="0" err="1"/>
              <a:t>less</a:t>
            </a:r>
            <a:r>
              <a:rPr lang="fr-CA" dirty="0"/>
              <a:t> </a:t>
            </a:r>
            <a:r>
              <a:rPr lang="fr-CA" dirty="0" err="1"/>
              <a:t>informed</a:t>
            </a:r>
            <a:r>
              <a:rPr lang="fr-CA" dirty="0"/>
              <a:t>, and </a:t>
            </a:r>
            <a:r>
              <a:rPr lang="fr-CA" dirty="0" err="1"/>
              <a:t>less</a:t>
            </a:r>
            <a:r>
              <a:rPr lang="fr-CA" dirty="0"/>
              <a:t> </a:t>
            </a:r>
            <a:r>
              <a:rPr lang="fr-CA" dirty="0" err="1"/>
              <a:t>likely</a:t>
            </a:r>
            <a:r>
              <a:rPr lang="fr-CA" dirty="0"/>
              <a:t> to </a:t>
            </a:r>
            <a:r>
              <a:rPr lang="fr-CA" dirty="0" err="1"/>
              <a:t>see</a:t>
            </a:r>
            <a:r>
              <a:rPr lang="fr-CA" dirty="0"/>
              <a:t> </a:t>
            </a:r>
            <a:r>
              <a:rPr lang="fr-CA" dirty="0" err="1"/>
              <a:t>voting</a:t>
            </a:r>
            <a:r>
              <a:rPr lang="fr-CA" dirty="0"/>
              <a:t> as a </a:t>
            </a:r>
            <a:r>
              <a:rPr lang="fr-CA" dirty="0" err="1"/>
              <a:t>duty</a:t>
            </a:r>
            <a:r>
              <a:rPr lang="fr-CA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9803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3200" dirty="0" err="1"/>
              <a:t>Many</a:t>
            </a:r>
            <a:r>
              <a:rPr lang="fr-CA" sz="3200" dirty="0"/>
              <a:t> </a:t>
            </a:r>
            <a:r>
              <a:rPr lang="fr-CA" sz="3200" dirty="0" err="1"/>
              <a:t>explanations</a:t>
            </a:r>
            <a:r>
              <a:rPr lang="fr-CA" sz="3200" dirty="0"/>
              <a:t> have been </a:t>
            </a:r>
            <a:r>
              <a:rPr lang="fr-CA" sz="3200" dirty="0" err="1"/>
              <a:t>offered</a:t>
            </a:r>
            <a:r>
              <a:rPr lang="fr-CA" sz="3200" dirty="0"/>
              <a:t> to </a:t>
            </a:r>
            <a:r>
              <a:rPr lang="fr-CA" sz="3200" dirty="0" err="1"/>
              <a:t>explain</a:t>
            </a:r>
            <a:r>
              <a:rPr lang="fr-CA" sz="3200" dirty="0"/>
              <a:t> vote </a:t>
            </a:r>
            <a:r>
              <a:rPr lang="fr-CA" sz="3200" dirty="0" err="1"/>
              <a:t>choice</a:t>
            </a:r>
            <a:r>
              <a:rPr lang="fr-CA" sz="3200" dirty="0"/>
              <a:t> in Canada.</a:t>
            </a:r>
          </a:p>
          <a:p>
            <a:endParaRPr lang="fr-CA" sz="3200" dirty="0"/>
          </a:p>
          <a:p>
            <a:r>
              <a:rPr lang="fr-CA" sz="3200" dirty="0" err="1"/>
              <a:t>Some</a:t>
            </a:r>
            <a:r>
              <a:rPr lang="fr-CA" sz="3200" dirty="0"/>
              <a:t> argue </a:t>
            </a:r>
            <a:r>
              <a:rPr lang="fr-CA" sz="3200" dirty="0" err="1"/>
              <a:t>that</a:t>
            </a:r>
            <a:r>
              <a:rPr lang="fr-CA" sz="3200" dirty="0"/>
              <a:t> the vote </a:t>
            </a:r>
            <a:r>
              <a:rPr lang="fr-CA" sz="3200" dirty="0" err="1"/>
              <a:t>is</a:t>
            </a:r>
            <a:r>
              <a:rPr lang="fr-CA" sz="3200" dirty="0"/>
              <a:t> </a:t>
            </a:r>
            <a:r>
              <a:rPr lang="fr-CA" sz="3200" dirty="0" err="1"/>
              <a:t>based</a:t>
            </a:r>
            <a:r>
              <a:rPr lang="fr-CA" sz="3200" dirty="0"/>
              <a:t> on </a:t>
            </a:r>
            <a:r>
              <a:rPr lang="fr-CA" sz="3200" dirty="0" err="1"/>
              <a:t>sociodemographic</a:t>
            </a:r>
            <a:r>
              <a:rPr lang="fr-CA" sz="3200" dirty="0"/>
              <a:t> </a:t>
            </a:r>
            <a:r>
              <a:rPr lang="fr-CA" sz="3200" dirty="0" err="1"/>
              <a:t>characteristics</a:t>
            </a:r>
            <a:r>
              <a:rPr lang="fr-CA" sz="3200" dirty="0"/>
              <a:t>. </a:t>
            </a:r>
          </a:p>
          <a:p>
            <a:endParaRPr lang="fr-CA" sz="3200" dirty="0"/>
          </a:p>
          <a:p>
            <a:r>
              <a:rPr lang="fr-CA" sz="3200" dirty="0" err="1"/>
              <a:t>These</a:t>
            </a:r>
            <a:r>
              <a:rPr lang="fr-CA" sz="3200" dirty="0"/>
              <a:t> </a:t>
            </a:r>
            <a:r>
              <a:rPr lang="fr-CA" sz="3200" dirty="0" err="1"/>
              <a:t>characteristics</a:t>
            </a:r>
            <a:r>
              <a:rPr lang="fr-CA" sz="3200" dirty="0"/>
              <a:t> </a:t>
            </a:r>
            <a:r>
              <a:rPr lang="fr-CA" sz="3200" dirty="0" err="1"/>
              <a:t>include</a:t>
            </a:r>
            <a:r>
              <a:rPr lang="fr-CA" sz="3200" dirty="0"/>
              <a:t> </a:t>
            </a:r>
            <a:r>
              <a:rPr lang="fr-CA" sz="3200" dirty="0" err="1"/>
              <a:t>region</a:t>
            </a:r>
            <a:r>
              <a:rPr lang="fr-CA" sz="3200" dirty="0"/>
              <a:t>, religion, </a:t>
            </a:r>
            <a:r>
              <a:rPr lang="fr-CA" sz="3200" dirty="0" err="1"/>
              <a:t>language</a:t>
            </a:r>
            <a:r>
              <a:rPr lang="fr-CA" sz="3200" dirty="0"/>
              <a:t>, </a:t>
            </a:r>
            <a:r>
              <a:rPr lang="fr-CA" sz="3200" dirty="0" err="1"/>
              <a:t>unionization</a:t>
            </a:r>
            <a:r>
              <a:rPr lang="fr-CA" sz="3200" dirty="0"/>
              <a:t> and </a:t>
            </a:r>
            <a:r>
              <a:rPr lang="fr-CA" sz="3200" dirty="0" err="1"/>
              <a:t>gender</a:t>
            </a:r>
            <a:r>
              <a:rPr lang="fr-CA" sz="3200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64219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Traditionally</a:t>
            </a:r>
            <a:r>
              <a:rPr lang="fr-CA" dirty="0"/>
              <a:t>, the </a:t>
            </a:r>
            <a:r>
              <a:rPr lang="fr-CA" dirty="0" err="1"/>
              <a:t>Liberals</a:t>
            </a:r>
            <a:r>
              <a:rPr lang="fr-CA" dirty="0"/>
              <a:t> </a:t>
            </a:r>
            <a:r>
              <a:rPr lang="fr-CA" dirty="0" err="1"/>
              <a:t>obtained</a:t>
            </a:r>
            <a:r>
              <a:rPr lang="fr-CA" dirty="0"/>
              <a:t> </a:t>
            </a:r>
            <a:r>
              <a:rPr lang="fr-CA" dirty="0" err="1"/>
              <a:t>many</a:t>
            </a:r>
            <a:r>
              <a:rPr lang="fr-CA" dirty="0"/>
              <a:t> votes in </a:t>
            </a:r>
            <a:r>
              <a:rPr lang="fr-CA" dirty="0" err="1"/>
              <a:t>Quebec</a:t>
            </a:r>
            <a:r>
              <a:rPr lang="fr-CA" dirty="0"/>
              <a:t>, and the Conservatives </a:t>
            </a:r>
            <a:r>
              <a:rPr lang="fr-CA" dirty="0" err="1"/>
              <a:t>obtained</a:t>
            </a:r>
            <a:r>
              <a:rPr lang="fr-CA" dirty="0"/>
              <a:t> votes in the West. </a:t>
            </a:r>
          </a:p>
          <a:p>
            <a:endParaRPr lang="fr-CA" dirty="0"/>
          </a:p>
          <a:p>
            <a:r>
              <a:rPr lang="fr-CA" dirty="0"/>
              <a:t>So </a:t>
            </a:r>
            <a:r>
              <a:rPr lang="fr-CA" dirty="0" err="1"/>
              <a:t>did</a:t>
            </a:r>
            <a:r>
              <a:rPr lang="fr-CA" dirty="0"/>
              <a:t> the NDP, to a </a:t>
            </a:r>
            <a:r>
              <a:rPr lang="fr-CA" dirty="0" err="1"/>
              <a:t>lesser</a:t>
            </a:r>
            <a:r>
              <a:rPr lang="fr-CA" dirty="0"/>
              <a:t> </a:t>
            </a:r>
            <a:r>
              <a:rPr lang="fr-CA" dirty="0" err="1"/>
              <a:t>degree</a:t>
            </a:r>
            <a:r>
              <a:rPr lang="fr-CA" dirty="0"/>
              <a:t>. </a:t>
            </a:r>
          </a:p>
          <a:p>
            <a:endParaRPr lang="fr-CA" dirty="0"/>
          </a:p>
          <a:p>
            <a:r>
              <a:rPr lang="fr-CA" dirty="0"/>
              <a:t>This </a:t>
            </a:r>
            <a:r>
              <a:rPr lang="fr-CA" dirty="0" err="1"/>
              <a:t>was</a:t>
            </a:r>
            <a:r>
              <a:rPr lang="fr-CA" dirty="0"/>
              <a:t> </a:t>
            </a:r>
            <a:r>
              <a:rPr lang="fr-CA" dirty="0" err="1"/>
              <a:t>interrupted</a:t>
            </a:r>
            <a:r>
              <a:rPr lang="fr-CA" dirty="0"/>
              <a:t> by the 1993 </a:t>
            </a:r>
            <a:r>
              <a:rPr lang="fr-CA" dirty="0" err="1"/>
              <a:t>election</a:t>
            </a:r>
            <a:r>
              <a:rPr lang="fr-CA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7406935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29235"/>
            <a:ext cx="10515600" cy="1325563"/>
          </a:xfrm>
        </p:spPr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6EDCD5-F9C4-4D9C-933E-43F0810DA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03120"/>
            <a:ext cx="7110305" cy="515497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8E6C5B-22B8-44BE-9AA8-6F064AB1BCD4}"/>
              </a:ext>
            </a:extLst>
          </p:cNvPr>
          <p:cNvSpPr txBox="1"/>
          <p:nvPr/>
        </p:nvSpPr>
        <p:spPr>
          <a:xfrm>
            <a:off x="838200" y="6309360"/>
            <a:ext cx="327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Angus Reid: October 10-12, 2017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0FDD8E-782F-4015-8080-28C3ABB59148}"/>
              </a:ext>
            </a:extLst>
          </p:cNvPr>
          <p:cNvSpPr txBox="1"/>
          <p:nvPr/>
        </p:nvSpPr>
        <p:spPr>
          <a:xfrm>
            <a:off x="8183880" y="1003703"/>
            <a:ext cx="3547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4046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91C8E-D010-4400-BF37-27C8ABF1B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10363"/>
            <a:ext cx="10515600" cy="1325563"/>
          </a:xfrm>
        </p:spPr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15C21D-6F9E-4488-BF8E-68F11297EE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B8FFC7-263D-4BCC-A165-ED2060207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215200"/>
            <a:ext cx="11236960" cy="504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83194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2F2ED-BECA-4D28-9D52-3BCBF6023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A59CF9-0EA2-4FB0-A402-A5EF522EB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47937"/>
            <a:ext cx="10515600" cy="4923046"/>
          </a:xfrm>
        </p:spPr>
      </p:pic>
    </p:spTree>
    <p:extLst>
      <p:ext uri="{BB962C8B-B14F-4D97-AF65-F5344CB8AC3E}">
        <p14:creationId xmlns:p14="http://schemas.microsoft.com/office/powerpoint/2010/main" val="157900279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Religion </a:t>
            </a:r>
            <a:r>
              <a:rPr lang="fr-CA" dirty="0" err="1"/>
              <a:t>is</a:t>
            </a:r>
            <a:r>
              <a:rPr lang="fr-CA" dirty="0"/>
              <a:t> </a:t>
            </a:r>
            <a:r>
              <a:rPr lang="fr-CA" dirty="0" err="1"/>
              <a:t>strongly</a:t>
            </a:r>
            <a:r>
              <a:rPr lang="fr-CA" dirty="0"/>
              <a:t> </a:t>
            </a:r>
            <a:r>
              <a:rPr lang="fr-CA" dirty="0" err="1"/>
              <a:t>associated</a:t>
            </a:r>
            <a:r>
              <a:rPr lang="fr-CA" dirty="0"/>
              <a:t> </a:t>
            </a:r>
            <a:r>
              <a:rPr lang="fr-CA" dirty="0" err="1"/>
              <a:t>with</a:t>
            </a:r>
            <a:r>
              <a:rPr lang="fr-CA" dirty="0"/>
              <a:t> vote </a:t>
            </a:r>
            <a:r>
              <a:rPr lang="fr-CA" dirty="0" err="1"/>
              <a:t>choice</a:t>
            </a:r>
            <a:r>
              <a:rPr lang="fr-CA" dirty="0"/>
              <a:t>.</a:t>
            </a:r>
          </a:p>
          <a:p>
            <a:endParaRPr lang="fr-CA" dirty="0"/>
          </a:p>
          <a:p>
            <a:endParaRPr lang="fr-CA" dirty="0"/>
          </a:p>
          <a:p>
            <a:r>
              <a:rPr lang="fr-CA" dirty="0" err="1"/>
              <a:t>Catholics</a:t>
            </a:r>
            <a:r>
              <a:rPr lang="fr-CA" dirty="0"/>
              <a:t> are more </a:t>
            </a:r>
            <a:r>
              <a:rPr lang="fr-CA" dirty="0" err="1"/>
              <a:t>likely</a:t>
            </a:r>
            <a:r>
              <a:rPr lang="fr-CA" dirty="0"/>
              <a:t> to vote Liberal.</a:t>
            </a:r>
          </a:p>
          <a:p>
            <a:r>
              <a:rPr lang="fr-CA" dirty="0"/>
              <a:t>Protestants are more </a:t>
            </a:r>
            <a:r>
              <a:rPr lang="fr-CA" dirty="0" err="1"/>
              <a:t>likely</a:t>
            </a:r>
            <a:r>
              <a:rPr lang="fr-CA" dirty="0"/>
              <a:t> to vote Conservative. </a:t>
            </a:r>
          </a:p>
          <a:p>
            <a:r>
              <a:rPr lang="fr-CA" dirty="0"/>
              <a:t>Non-</a:t>
            </a:r>
            <a:r>
              <a:rPr lang="fr-CA" dirty="0" err="1"/>
              <a:t>believers</a:t>
            </a:r>
            <a:r>
              <a:rPr lang="fr-CA" dirty="0"/>
              <a:t> are more </a:t>
            </a:r>
            <a:r>
              <a:rPr lang="fr-CA" dirty="0" err="1"/>
              <a:t>likely</a:t>
            </a:r>
            <a:r>
              <a:rPr lang="fr-CA" dirty="0"/>
              <a:t> to vote for the NDP.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882881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Language</a:t>
            </a:r>
            <a:r>
              <a:rPr lang="fr-CA" dirty="0"/>
              <a:t> and </a:t>
            </a:r>
            <a:r>
              <a:rPr lang="fr-CA" dirty="0" err="1"/>
              <a:t>origins</a:t>
            </a:r>
            <a:r>
              <a:rPr lang="fr-CA" dirty="0"/>
              <a:t> </a:t>
            </a:r>
            <a:r>
              <a:rPr lang="fr-CA" dirty="0" err="1"/>
              <a:t>also</a:t>
            </a:r>
            <a:r>
              <a:rPr lang="fr-CA" dirty="0"/>
              <a:t> </a:t>
            </a:r>
            <a:r>
              <a:rPr lang="fr-CA" dirty="0" err="1"/>
              <a:t>matter</a:t>
            </a:r>
            <a:r>
              <a:rPr lang="fr-CA" dirty="0"/>
              <a:t> for the vote.</a:t>
            </a:r>
          </a:p>
          <a:p>
            <a:endParaRPr lang="fr-CA" dirty="0"/>
          </a:p>
          <a:p>
            <a:r>
              <a:rPr lang="fr-CA" dirty="0"/>
              <a:t>French </a:t>
            </a:r>
            <a:r>
              <a:rPr lang="fr-CA" dirty="0" err="1"/>
              <a:t>Quebecers</a:t>
            </a:r>
            <a:r>
              <a:rPr lang="fr-CA" dirty="0"/>
              <a:t> are </a:t>
            </a:r>
            <a:r>
              <a:rPr lang="fr-CA" dirty="0" err="1"/>
              <a:t>much</a:t>
            </a:r>
            <a:r>
              <a:rPr lang="fr-CA" dirty="0"/>
              <a:t> more </a:t>
            </a:r>
            <a:r>
              <a:rPr lang="fr-CA" dirty="0" err="1"/>
              <a:t>likely</a:t>
            </a:r>
            <a:r>
              <a:rPr lang="fr-CA" dirty="0"/>
              <a:t> to vote for the Bloc Québécois </a:t>
            </a:r>
            <a:r>
              <a:rPr lang="fr-CA" dirty="0" err="1"/>
              <a:t>than</a:t>
            </a:r>
            <a:r>
              <a:rPr lang="fr-CA" dirty="0"/>
              <a:t> </a:t>
            </a:r>
            <a:r>
              <a:rPr lang="fr-CA" dirty="0" err="1"/>
              <a:t>other</a:t>
            </a:r>
            <a:r>
              <a:rPr lang="fr-CA" dirty="0"/>
              <a:t> </a:t>
            </a:r>
            <a:r>
              <a:rPr lang="fr-CA" dirty="0" err="1"/>
              <a:t>Quebecers</a:t>
            </a:r>
            <a:r>
              <a:rPr lang="fr-CA" dirty="0"/>
              <a:t>.</a:t>
            </a:r>
          </a:p>
          <a:p>
            <a:r>
              <a:rPr lang="fr-CA" dirty="0"/>
              <a:t>English-</a:t>
            </a:r>
            <a:r>
              <a:rPr lang="fr-CA" dirty="0" err="1"/>
              <a:t>speaking</a:t>
            </a:r>
            <a:r>
              <a:rPr lang="fr-CA" dirty="0"/>
              <a:t> </a:t>
            </a:r>
            <a:r>
              <a:rPr lang="fr-CA" dirty="0" err="1"/>
              <a:t>citizens</a:t>
            </a:r>
            <a:r>
              <a:rPr lang="fr-CA" dirty="0"/>
              <a:t> are more </a:t>
            </a:r>
            <a:r>
              <a:rPr lang="fr-CA" dirty="0" err="1"/>
              <a:t>likely</a:t>
            </a:r>
            <a:r>
              <a:rPr lang="fr-CA" dirty="0"/>
              <a:t> to support the Conservatives.</a:t>
            </a:r>
          </a:p>
          <a:p>
            <a:r>
              <a:rPr lang="fr-CA" dirty="0" err="1"/>
              <a:t>Linguistic</a:t>
            </a:r>
            <a:r>
              <a:rPr lang="fr-CA" dirty="0"/>
              <a:t> </a:t>
            </a:r>
            <a:r>
              <a:rPr lang="fr-CA" dirty="0" err="1"/>
              <a:t>minorities</a:t>
            </a:r>
            <a:r>
              <a:rPr lang="fr-CA" dirty="0"/>
              <a:t> are </a:t>
            </a:r>
            <a:r>
              <a:rPr lang="fr-CA" dirty="0" err="1"/>
              <a:t>much</a:t>
            </a:r>
            <a:r>
              <a:rPr lang="fr-CA" dirty="0"/>
              <a:t> more </a:t>
            </a:r>
            <a:r>
              <a:rPr lang="fr-CA" dirty="0" err="1"/>
              <a:t>likely</a:t>
            </a:r>
            <a:r>
              <a:rPr lang="fr-CA" dirty="0"/>
              <a:t> to vote for the Liberal Party.</a:t>
            </a:r>
          </a:p>
          <a:p>
            <a:endParaRPr lang="fr-CA" dirty="0"/>
          </a:p>
          <a:p>
            <a:r>
              <a:rPr lang="fr-CA" dirty="0" err="1"/>
              <a:t>Citizens</a:t>
            </a:r>
            <a:r>
              <a:rPr lang="fr-CA" dirty="0"/>
              <a:t> </a:t>
            </a:r>
            <a:r>
              <a:rPr lang="fr-CA" dirty="0" err="1"/>
              <a:t>who</a:t>
            </a:r>
            <a:r>
              <a:rPr lang="fr-CA" dirty="0"/>
              <a:t> are not of </a:t>
            </a:r>
            <a:r>
              <a:rPr lang="fr-CA" dirty="0" err="1"/>
              <a:t>European</a:t>
            </a:r>
            <a:r>
              <a:rPr lang="fr-CA" dirty="0"/>
              <a:t> </a:t>
            </a:r>
            <a:r>
              <a:rPr lang="fr-CA" dirty="0" err="1"/>
              <a:t>descent</a:t>
            </a:r>
            <a:r>
              <a:rPr lang="fr-CA" dirty="0"/>
              <a:t> are more </a:t>
            </a:r>
            <a:r>
              <a:rPr lang="fr-CA" dirty="0" err="1"/>
              <a:t>likely</a:t>
            </a:r>
            <a:r>
              <a:rPr lang="fr-CA" dirty="0"/>
              <a:t> to vote for the Liberal Party.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41630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sz="3200" dirty="0"/>
              <a:t>There </a:t>
            </a:r>
            <a:r>
              <a:rPr lang="fr-CA" sz="3200" dirty="0" err="1"/>
              <a:t>is</a:t>
            </a:r>
            <a:r>
              <a:rPr lang="fr-CA" sz="3200" dirty="0"/>
              <a:t> </a:t>
            </a:r>
            <a:r>
              <a:rPr lang="fr-CA" sz="3200" dirty="0" err="1"/>
              <a:t>also</a:t>
            </a:r>
            <a:r>
              <a:rPr lang="fr-CA" sz="3200" dirty="0"/>
              <a:t> a </a:t>
            </a:r>
            <a:r>
              <a:rPr lang="fr-CA" sz="3200" dirty="0" err="1"/>
              <a:t>gender</a:t>
            </a:r>
            <a:r>
              <a:rPr lang="fr-CA" sz="3200" dirty="0"/>
              <a:t> split in </a:t>
            </a:r>
            <a:r>
              <a:rPr lang="fr-CA" sz="3200" dirty="0" err="1"/>
              <a:t>voting</a:t>
            </a:r>
            <a:r>
              <a:rPr lang="fr-CA" sz="3200" dirty="0"/>
              <a:t> in Canada.</a:t>
            </a:r>
          </a:p>
          <a:p>
            <a:endParaRPr lang="fr-CA" sz="3200" dirty="0"/>
          </a:p>
          <a:p>
            <a:r>
              <a:rPr lang="fr-CA" sz="3200" dirty="0" err="1"/>
              <a:t>Women</a:t>
            </a:r>
            <a:r>
              <a:rPr lang="fr-CA" sz="3200" dirty="0"/>
              <a:t> are more </a:t>
            </a:r>
            <a:r>
              <a:rPr lang="fr-CA" sz="3200" dirty="0" err="1"/>
              <a:t>likely</a:t>
            </a:r>
            <a:r>
              <a:rPr lang="fr-CA" sz="3200" dirty="0"/>
              <a:t> to support the NDP. </a:t>
            </a:r>
          </a:p>
          <a:p>
            <a:endParaRPr lang="fr-CA" sz="3200" dirty="0"/>
          </a:p>
          <a:p>
            <a:r>
              <a:rPr lang="fr-CA" sz="3200" dirty="0"/>
              <a:t>Men are more </a:t>
            </a:r>
            <a:r>
              <a:rPr lang="fr-CA" sz="3200" dirty="0" err="1"/>
              <a:t>likely</a:t>
            </a:r>
            <a:r>
              <a:rPr lang="fr-CA" sz="3200" dirty="0"/>
              <a:t> to support the Conservatives.</a:t>
            </a:r>
          </a:p>
          <a:p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22022708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 err="1"/>
              <a:t>Another</a:t>
            </a:r>
            <a:r>
              <a:rPr lang="fr-CA" dirty="0"/>
              <a:t> variable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explains</a:t>
            </a:r>
            <a:r>
              <a:rPr lang="fr-CA" dirty="0"/>
              <a:t> </a:t>
            </a:r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</a:t>
            </a:r>
            <a:r>
              <a:rPr lang="fr-CA" dirty="0" err="1"/>
              <a:t>is</a:t>
            </a:r>
            <a:r>
              <a:rPr lang="fr-CA" dirty="0"/>
              <a:t> party identification. </a:t>
            </a:r>
          </a:p>
          <a:p>
            <a:endParaRPr lang="fr-CA" dirty="0"/>
          </a:p>
          <a:p>
            <a:r>
              <a:rPr lang="fr-CA" dirty="0"/>
              <a:t>Party identification </a:t>
            </a:r>
            <a:r>
              <a:rPr lang="fr-CA" dirty="0" err="1"/>
              <a:t>is</a:t>
            </a:r>
            <a:r>
              <a:rPr lang="fr-CA" dirty="0"/>
              <a:t> a </a:t>
            </a:r>
            <a:r>
              <a:rPr lang="fr-CA" dirty="0" err="1"/>
              <a:t>psychological</a:t>
            </a:r>
            <a:r>
              <a:rPr lang="fr-CA" dirty="0"/>
              <a:t> </a:t>
            </a:r>
            <a:r>
              <a:rPr lang="fr-CA" dirty="0" err="1"/>
              <a:t>attachment</a:t>
            </a:r>
            <a:r>
              <a:rPr lang="fr-CA" dirty="0"/>
              <a:t> to a </a:t>
            </a:r>
            <a:r>
              <a:rPr lang="fr-CA" dirty="0" err="1"/>
              <a:t>given</a:t>
            </a:r>
            <a:r>
              <a:rPr lang="fr-CA" dirty="0"/>
              <a:t> </a:t>
            </a:r>
            <a:r>
              <a:rPr lang="fr-CA" dirty="0" err="1"/>
              <a:t>political</a:t>
            </a:r>
            <a:r>
              <a:rPr lang="fr-CA" dirty="0"/>
              <a:t> party. </a:t>
            </a:r>
          </a:p>
          <a:p>
            <a:endParaRPr lang="fr-CA" dirty="0"/>
          </a:p>
          <a:p>
            <a:r>
              <a:rPr lang="fr-CA" dirty="0"/>
              <a:t>The voter </a:t>
            </a:r>
            <a:r>
              <a:rPr lang="fr-CA" dirty="0" err="1"/>
              <a:t>thinks</a:t>
            </a:r>
            <a:r>
              <a:rPr lang="fr-CA" dirty="0"/>
              <a:t> of </a:t>
            </a:r>
            <a:r>
              <a:rPr lang="fr-CA" dirty="0" err="1"/>
              <a:t>themself</a:t>
            </a:r>
            <a:r>
              <a:rPr lang="fr-CA" dirty="0"/>
              <a:t> as </a:t>
            </a:r>
            <a:r>
              <a:rPr lang="fr-CA" dirty="0" err="1"/>
              <a:t>being</a:t>
            </a:r>
            <a:r>
              <a:rPr lang="fr-CA" dirty="0"/>
              <a:t> a Liberal, Conservative, etc.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2926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sz="3200" dirty="0"/>
              <a:t>In Canada, about </a:t>
            </a:r>
            <a:r>
              <a:rPr lang="fr-CA" sz="3200" dirty="0" err="1"/>
              <a:t>half</a:t>
            </a:r>
            <a:r>
              <a:rPr lang="fr-CA" sz="3200" dirty="0"/>
              <a:t> the public identifies </a:t>
            </a:r>
            <a:r>
              <a:rPr lang="fr-CA" sz="3200" dirty="0" err="1"/>
              <a:t>with</a:t>
            </a:r>
            <a:r>
              <a:rPr lang="fr-CA" sz="3200" dirty="0"/>
              <a:t> a </a:t>
            </a:r>
            <a:r>
              <a:rPr lang="fr-CA" sz="3200" dirty="0" err="1"/>
              <a:t>political</a:t>
            </a:r>
            <a:r>
              <a:rPr lang="fr-CA" sz="3200" dirty="0"/>
              <a:t> party. </a:t>
            </a:r>
          </a:p>
          <a:p>
            <a:endParaRPr lang="fr-CA" sz="3200" dirty="0"/>
          </a:p>
          <a:p>
            <a:r>
              <a:rPr lang="fr-CA" sz="3200" dirty="0"/>
              <a:t>Half of </a:t>
            </a:r>
            <a:r>
              <a:rPr lang="fr-CA" sz="3200" dirty="0" err="1"/>
              <a:t>this</a:t>
            </a:r>
            <a:r>
              <a:rPr lang="fr-CA" sz="3200" dirty="0"/>
              <a:t> group identifies </a:t>
            </a:r>
            <a:r>
              <a:rPr lang="fr-CA" sz="3200" dirty="0" err="1"/>
              <a:t>with</a:t>
            </a:r>
            <a:r>
              <a:rPr lang="fr-CA" sz="3200" dirty="0"/>
              <a:t> the Liberal party.</a:t>
            </a:r>
          </a:p>
          <a:p>
            <a:endParaRPr lang="fr-CA" sz="3200" dirty="0"/>
          </a:p>
          <a:p>
            <a:r>
              <a:rPr lang="fr-CA" sz="3200" dirty="0"/>
              <a:t>This </a:t>
            </a:r>
            <a:r>
              <a:rPr lang="fr-CA" sz="3200" dirty="0" err="1"/>
              <a:t>gives</a:t>
            </a:r>
            <a:r>
              <a:rPr lang="fr-CA" sz="3200" dirty="0"/>
              <a:t> the Liberal party a </a:t>
            </a:r>
            <a:r>
              <a:rPr lang="fr-CA" sz="3200" dirty="0" err="1"/>
              <a:t>strong</a:t>
            </a:r>
            <a:r>
              <a:rPr lang="fr-CA" sz="3200" dirty="0"/>
              <a:t> </a:t>
            </a:r>
            <a:r>
              <a:rPr lang="fr-CA" sz="3200" dirty="0" err="1"/>
              <a:t>advantage</a:t>
            </a:r>
            <a:r>
              <a:rPr lang="fr-CA" sz="3200" dirty="0"/>
              <a:t>, as </a:t>
            </a:r>
            <a:r>
              <a:rPr lang="fr-CA" sz="3200" dirty="0" err="1"/>
              <a:t>it</a:t>
            </a:r>
            <a:r>
              <a:rPr lang="fr-CA" sz="3200" dirty="0"/>
              <a:t> has a </a:t>
            </a:r>
            <a:r>
              <a:rPr lang="fr-CA" sz="3200" dirty="0" err="1"/>
              <a:t>bigger</a:t>
            </a:r>
            <a:r>
              <a:rPr lang="fr-CA" sz="3200" dirty="0"/>
              <a:t> base </a:t>
            </a:r>
            <a:r>
              <a:rPr lang="fr-CA" sz="3200" dirty="0" err="1"/>
              <a:t>than</a:t>
            </a:r>
            <a:r>
              <a:rPr lang="fr-CA" sz="3200" dirty="0"/>
              <a:t> the </a:t>
            </a:r>
            <a:r>
              <a:rPr lang="fr-CA" sz="3200" dirty="0" err="1"/>
              <a:t>other</a:t>
            </a:r>
            <a:r>
              <a:rPr lang="fr-CA" sz="3200" dirty="0"/>
              <a:t> parties. </a:t>
            </a:r>
          </a:p>
        </p:txBody>
      </p:sp>
    </p:spTree>
    <p:extLst>
      <p:ext uri="{BB962C8B-B14F-4D97-AF65-F5344CB8AC3E}">
        <p14:creationId xmlns:p14="http://schemas.microsoft.com/office/powerpoint/2010/main" val="25176029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Other</a:t>
            </a:r>
            <a:r>
              <a:rPr lang="fr-CA" dirty="0"/>
              <a:t> </a:t>
            </a:r>
            <a:r>
              <a:rPr lang="fr-CA" dirty="0" err="1"/>
              <a:t>factors</a:t>
            </a:r>
            <a:r>
              <a:rPr lang="fr-CA" dirty="0"/>
              <a:t>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matter</a:t>
            </a:r>
            <a:r>
              <a:rPr lang="fr-CA" dirty="0"/>
              <a:t> are issues and leader </a:t>
            </a:r>
            <a:r>
              <a:rPr lang="fr-CA" dirty="0" err="1"/>
              <a:t>evaluations</a:t>
            </a:r>
            <a:r>
              <a:rPr lang="fr-CA" dirty="0"/>
              <a:t>.</a:t>
            </a:r>
          </a:p>
          <a:p>
            <a:endParaRPr lang="fr-CA" dirty="0"/>
          </a:p>
          <a:p>
            <a:r>
              <a:rPr lang="fr-CA" dirty="0" err="1"/>
              <a:t>Canadians</a:t>
            </a:r>
            <a:r>
              <a:rPr lang="fr-CA" dirty="0"/>
              <a:t> </a:t>
            </a:r>
            <a:r>
              <a:rPr lang="fr-CA" dirty="0" err="1"/>
              <a:t>will</a:t>
            </a:r>
            <a:r>
              <a:rPr lang="fr-CA" dirty="0"/>
              <a:t> vote for the party </a:t>
            </a:r>
            <a:r>
              <a:rPr lang="fr-CA" dirty="0" err="1"/>
              <a:t>that</a:t>
            </a:r>
            <a:r>
              <a:rPr lang="fr-CA" dirty="0"/>
              <a:t> </a:t>
            </a:r>
            <a:r>
              <a:rPr lang="fr-CA" dirty="0" err="1"/>
              <a:t>most</a:t>
            </a:r>
            <a:r>
              <a:rPr lang="fr-CA" dirty="0"/>
              <a:t> </a:t>
            </a:r>
            <a:r>
              <a:rPr lang="fr-CA" dirty="0" err="1"/>
              <a:t>closely</a:t>
            </a:r>
            <a:r>
              <a:rPr lang="fr-CA" dirty="0"/>
              <a:t> </a:t>
            </a:r>
            <a:r>
              <a:rPr lang="fr-CA" dirty="0" err="1"/>
              <a:t>defends</a:t>
            </a:r>
            <a:r>
              <a:rPr lang="fr-CA" dirty="0"/>
              <a:t> </a:t>
            </a:r>
            <a:r>
              <a:rPr lang="fr-CA" dirty="0" err="1"/>
              <a:t>their</a:t>
            </a:r>
            <a:r>
              <a:rPr lang="fr-CA" dirty="0"/>
              <a:t> position on issues.</a:t>
            </a:r>
          </a:p>
          <a:p>
            <a:pPr marL="0" indent="0">
              <a:buNone/>
            </a:pPr>
            <a:r>
              <a:rPr lang="fr-CA" dirty="0"/>
              <a:t> </a:t>
            </a:r>
          </a:p>
          <a:p>
            <a:r>
              <a:rPr lang="fr-CA" dirty="0"/>
              <a:t>This can </a:t>
            </a:r>
            <a:r>
              <a:rPr lang="fr-CA" dirty="0" err="1"/>
              <a:t>also</a:t>
            </a:r>
            <a:r>
              <a:rPr lang="fr-CA" dirty="0"/>
              <a:t> </a:t>
            </a:r>
            <a:r>
              <a:rPr lang="fr-CA" dirty="0" err="1"/>
              <a:t>be</a:t>
            </a:r>
            <a:r>
              <a:rPr lang="fr-CA" dirty="0"/>
              <a:t> </a:t>
            </a:r>
            <a:r>
              <a:rPr lang="fr-CA" dirty="0" err="1"/>
              <a:t>understood</a:t>
            </a:r>
            <a:r>
              <a:rPr lang="fr-CA" dirty="0"/>
              <a:t> on the basis of </a:t>
            </a:r>
            <a:r>
              <a:rPr lang="fr-CA" dirty="0" err="1"/>
              <a:t>ideology</a:t>
            </a:r>
            <a:r>
              <a:rPr lang="fr-CA" dirty="0"/>
              <a:t> (</a:t>
            </a:r>
            <a:r>
              <a:rPr lang="fr-CA" dirty="0" err="1"/>
              <a:t>Left</a:t>
            </a:r>
            <a:r>
              <a:rPr lang="fr-CA" dirty="0"/>
              <a:t> vs. Right) </a:t>
            </a:r>
            <a:r>
              <a:rPr lang="fr-CA" dirty="0" err="1"/>
              <a:t>rather</a:t>
            </a:r>
            <a:r>
              <a:rPr lang="fr-CA" dirty="0"/>
              <a:t> </a:t>
            </a:r>
            <a:r>
              <a:rPr lang="fr-CA" dirty="0" err="1"/>
              <a:t>than</a:t>
            </a:r>
            <a:r>
              <a:rPr lang="fr-CA" dirty="0"/>
              <a:t> </a:t>
            </a:r>
            <a:r>
              <a:rPr lang="fr-CA" dirty="0" err="1"/>
              <a:t>specific</a:t>
            </a:r>
            <a:r>
              <a:rPr lang="fr-CA" dirty="0"/>
              <a:t> issues. </a:t>
            </a:r>
          </a:p>
        </p:txBody>
      </p:sp>
    </p:spTree>
    <p:extLst>
      <p:ext uri="{BB962C8B-B14F-4D97-AF65-F5344CB8AC3E}">
        <p14:creationId xmlns:p14="http://schemas.microsoft.com/office/powerpoint/2010/main" val="11118497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Finally</a:t>
            </a:r>
            <a:r>
              <a:rPr lang="fr-CA" dirty="0"/>
              <a:t>, leader </a:t>
            </a:r>
            <a:r>
              <a:rPr lang="fr-CA" dirty="0" err="1"/>
              <a:t>evaluations</a:t>
            </a:r>
            <a:r>
              <a:rPr lang="fr-CA" dirty="0"/>
              <a:t> </a:t>
            </a:r>
            <a:r>
              <a:rPr lang="fr-CA" dirty="0" err="1"/>
              <a:t>will</a:t>
            </a:r>
            <a:r>
              <a:rPr lang="fr-CA" dirty="0"/>
              <a:t> </a:t>
            </a:r>
            <a:r>
              <a:rPr lang="fr-CA" dirty="0" err="1"/>
              <a:t>matter</a:t>
            </a:r>
            <a:r>
              <a:rPr lang="fr-CA" dirty="0"/>
              <a:t> as </a:t>
            </a:r>
            <a:r>
              <a:rPr lang="fr-CA" dirty="0" err="1"/>
              <a:t>well</a:t>
            </a:r>
            <a:r>
              <a:rPr lang="fr-CA" dirty="0"/>
              <a:t>.</a:t>
            </a:r>
          </a:p>
          <a:p>
            <a:r>
              <a:rPr lang="fr-CA" dirty="0" err="1"/>
              <a:t>What</a:t>
            </a:r>
            <a:r>
              <a:rPr lang="fr-CA" dirty="0"/>
              <a:t> traits do </a:t>
            </a:r>
            <a:r>
              <a:rPr lang="fr-CA" dirty="0" err="1"/>
              <a:t>voters</a:t>
            </a:r>
            <a:r>
              <a:rPr lang="fr-CA" dirty="0"/>
              <a:t> </a:t>
            </a:r>
            <a:r>
              <a:rPr lang="fr-CA" dirty="0" err="1"/>
              <a:t>wants</a:t>
            </a:r>
            <a:r>
              <a:rPr lang="fr-CA" dirty="0"/>
              <a:t> </a:t>
            </a:r>
            <a:r>
              <a:rPr lang="fr-CA" dirty="0" err="1"/>
              <a:t>their</a:t>
            </a:r>
            <a:r>
              <a:rPr lang="fr-CA" dirty="0"/>
              <a:t> leaders to have?</a:t>
            </a:r>
          </a:p>
        </p:txBody>
      </p:sp>
    </p:spTree>
    <p:extLst>
      <p:ext uri="{BB962C8B-B14F-4D97-AF65-F5344CB8AC3E}">
        <p14:creationId xmlns:p14="http://schemas.microsoft.com/office/powerpoint/2010/main" val="262189613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E343D4-6E38-4059-8ABF-2409DBE4B7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507" y="1298448"/>
            <a:ext cx="7548986" cy="548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5997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can </a:t>
            </a:r>
            <a:r>
              <a:rPr lang="fr-CA" dirty="0" err="1"/>
              <a:t>thus</a:t>
            </a:r>
            <a:r>
              <a:rPr lang="fr-CA" dirty="0"/>
              <a:t> </a:t>
            </a:r>
            <a:r>
              <a:rPr lang="fr-CA" dirty="0" err="1"/>
              <a:t>be</a:t>
            </a:r>
            <a:r>
              <a:rPr lang="fr-CA" dirty="0"/>
              <a:t> </a:t>
            </a:r>
            <a:r>
              <a:rPr lang="fr-CA" dirty="0" err="1"/>
              <a:t>said</a:t>
            </a:r>
            <a:r>
              <a:rPr lang="fr-CA" dirty="0"/>
              <a:t> to </a:t>
            </a:r>
            <a:r>
              <a:rPr lang="fr-CA" dirty="0" err="1"/>
              <a:t>be</a:t>
            </a:r>
            <a:r>
              <a:rPr lang="fr-CA" dirty="0"/>
              <a:t> a </a:t>
            </a:r>
            <a:r>
              <a:rPr lang="fr-CA" dirty="0" err="1"/>
              <a:t>function</a:t>
            </a:r>
            <a:r>
              <a:rPr lang="fr-CA" dirty="0"/>
              <a:t> of:</a:t>
            </a:r>
          </a:p>
          <a:p>
            <a:pPr marL="514350" indent="-514350">
              <a:buFont typeface="+mj-lt"/>
              <a:buAutoNum type="arabicPeriod"/>
            </a:pPr>
            <a:r>
              <a:rPr lang="fr-CA" dirty="0" err="1"/>
              <a:t>Sociodemographics</a:t>
            </a:r>
            <a:endParaRPr lang="fr-CA" dirty="0"/>
          </a:p>
          <a:p>
            <a:pPr marL="514350" indent="-514350">
              <a:buFont typeface="+mj-lt"/>
              <a:buAutoNum type="arabicPeriod"/>
            </a:pPr>
            <a:r>
              <a:rPr lang="fr-CA" dirty="0"/>
              <a:t>Party identification</a:t>
            </a:r>
          </a:p>
          <a:p>
            <a:pPr marL="514350" indent="-514350">
              <a:buFont typeface="+mj-lt"/>
              <a:buAutoNum type="arabicPeriod"/>
            </a:pPr>
            <a:r>
              <a:rPr lang="fr-CA" dirty="0"/>
              <a:t>Issue positions</a:t>
            </a:r>
          </a:p>
          <a:p>
            <a:pPr marL="514350" indent="-514350">
              <a:buFont typeface="+mj-lt"/>
              <a:buAutoNum type="arabicPeriod"/>
            </a:pPr>
            <a:r>
              <a:rPr lang="fr-CA" dirty="0"/>
              <a:t>Leader </a:t>
            </a:r>
            <a:r>
              <a:rPr lang="fr-CA" dirty="0" err="1"/>
              <a:t>evaluations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4097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FC292-5DC6-424B-8DEB-2ABCCBFF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Voting</a:t>
            </a:r>
            <a:r>
              <a:rPr lang="fr-CA" dirty="0"/>
              <a:t> </a:t>
            </a:r>
            <a:r>
              <a:rPr lang="fr-CA" dirty="0" err="1"/>
              <a:t>Behaviour</a:t>
            </a:r>
            <a:r>
              <a:rPr lang="fr-CA" dirty="0"/>
              <a:t> in Canada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005C-F09E-455E-8161-A98796D5A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71339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9AE41-ECE6-4C75-B990-27D8CBB6B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0CF34-D852-4671-84A0-74FD243D9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history of party systems in Canada</a:t>
            </a:r>
          </a:p>
          <a:p>
            <a:pPr lvl="1"/>
            <a:r>
              <a:rPr lang="fr-CA" sz="3200" dirty="0"/>
              <a:t>4 party </a:t>
            </a:r>
            <a:r>
              <a:rPr lang="fr-CA" sz="3200" dirty="0" err="1"/>
              <a:t>systems</a:t>
            </a:r>
            <a:endParaRPr lang="en-US" sz="3200" dirty="0"/>
          </a:p>
          <a:p>
            <a:r>
              <a:rPr lang="en-US" sz="3600" dirty="0"/>
              <a:t>How parties work</a:t>
            </a:r>
            <a:endParaRPr lang="en-US" sz="3200" dirty="0"/>
          </a:p>
          <a:p>
            <a:r>
              <a:rPr lang="en-US" sz="3600" dirty="0"/>
              <a:t>Voting </a:t>
            </a:r>
            <a:r>
              <a:rPr lang="en-US" sz="3600" dirty="0" err="1"/>
              <a:t>Behaviour</a:t>
            </a:r>
            <a:r>
              <a:rPr lang="en-US" sz="3600" dirty="0"/>
              <a:t> in Canada</a:t>
            </a:r>
          </a:p>
          <a:p>
            <a:pPr lvl="1"/>
            <a:r>
              <a:rPr lang="fr-CA" sz="3200" dirty="0" err="1"/>
              <a:t>Turnout</a:t>
            </a:r>
            <a:endParaRPr lang="en-US" sz="3200" dirty="0"/>
          </a:p>
          <a:p>
            <a:pPr lvl="1"/>
            <a:r>
              <a:rPr lang="fr-CA" sz="3200" dirty="0"/>
              <a:t>Vote </a:t>
            </a:r>
            <a:r>
              <a:rPr lang="fr-CA" sz="3200" dirty="0" err="1"/>
              <a:t>Choice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139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2334</Words>
  <Application>Microsoft Office PowerPoint</Application>
  <PresentationFormat>Widescreen</PresentationFormat>
  <Paragraphs>389</Paragraphs>
  <Slides>67</Slides>
  <Notes>47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1" baseType="lpstr">
      <vt:lpstr>Arial</vt:lpstr>
      <vt:lpstr>Calibri</vt:lpstr>
      <vt:lpstr>Calibri Light</vt:lpstr>
      <vt:lpstr>Office Theme</vt:lpstr>
      <vt:lpstr>POLI 204 Introduction to Canadian Politics</vt:lpstr>
      <vt:lpstr>Outline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Party Systems in Canada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How parties work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Voting Behaviour in Canada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 204 Introduction to Canadian Politics</dc:title>
  <dc:creator>Maxime</dc:creator>
  <cp:lastModifiedBy>Maxime</cp:lastModifiedBy>
  <cp:revision>67</cp:revision>
  <dcterms:created xsi:type="dcterms:W3CDTF">2017-10-14T18:16:14Z</dcterms:created>
  <dcterms:modified xsi:type="dcterms:W3CDTF">2018-03-19T20:53:02Z</dcterms:modified>
</cp:coreProperties>
</file>