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webextensions/webextension1.xml" ContentType="application/vnd.ms-office.webextension+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webextensions/webextension2.xml" ContentType="application/vnd.ms-office.webextension+xml"/>
  <Override PartName="/ppt/notesSlides/notesSlide10.xml" ContentType="application/vnd.openxmlformats-officedocument.presentationml.notesSlide+xml"/>
  <Override PartName="/ppt/webextensions/webextension3.xml" ContentType="application/vnd.ms-office.webextension+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53"/>
  </p:notesMasterIdLst>
  <p:handoutMasterIdLst>
    <p:handoutMasterId r:id="rId54"/>
  </p:handoutMasterIdLst>
  <p:sldIdLst>
    <p:sldId id="267" r:id="rId2"/>
    <p:sldId id="274" r:id="rId3"/>
    <p:sldId id="320" r:id="rId4"/>
    <p:sldId id="275" r:id="rId5"/>
    <p:sldId id="276" r:id="rId6"/>
    <p:sldId id="277" r:id="rId7"/>
    <p:sldId id="273" r:id="rId8"/>
    <p:sldId id="278" r:id="rId9"/>
    <p:sldId id="323" r:id="rId10"/>
    <p:sldId id="324" r:id="rId11"/>
    <p:sldId id="279" r:id="rId12"/>
    <p:sldId id="280" r:id="rId13"/>
    <p:sldId id="282" r:id="rId14"/>
    <p:sldId id="281" r:id="rId15"/>
    <p:sldId id="283" r:id="rId16"/>
    <p:sldId id="284" r:id="rId17"/>
    <p:sldId id="285" r:id="rId18"/>
    <p:sldId id="286" r:id="rId19"/>
    <p:sldId id="287" r:id="rId20"/>
    <p:sldId id="288" r:id="rId21"/>
    <p:sldId id="311" r:id="rId22"/>
    <p:sldId id="290" r:id="rId23"/>
    <p:sldId id="291" r:id="rId24"/>
    <p:sldId id="292" r:id="rId25"/>
    <p:sldId id="293" r:id="rId26"/>
    <p:sldId id="312" r:id="rId27"/>
    <p:sldId id="313" r:id="rId28"/>
    <p:sldId id="314" r:id="rId29"/>
    <p:sldId id="315" r:id="rId30"/>
    <p:sldId id="295" r:id="rId31"/>
    <p:sldId id="296" r:id="rId32"/>
    <p:sldId id="316" r:id="rId33"/>
    <p:sldId id="298" r:id="rId34"/>
    <p:sldId id="297" r:id="rId35"/>
    <p:sldId id="301" r:id="rId36"/>
    <p:sldId id="302" r:id="rId37"/>
    <p:sldId id="303" r:id="rId38"/>
    <p:sldId id="304" r:id="rId39"/>
    <p:sldId id="317" r:id="rId40"/>
    <p:sldId id="305" r:id="rId41"/>
    <p:sldId id="318" r:id="rId42"/>
    <p:sldId id="307" r:id="rId43"/>
    <p:sldId id="306" r:id="rId44"/>
    <p:sldId id="325" r:id="rId45"/>
    <p:sldId id="326" r:id="rId46"/>
    <p:sldId id="308" r:id="rId47"/>
    <p:sldId id="327" r:id="rId48"/>
    <p:sldId id="330" r:id="rId49"/>
    <p:sldId id="328" r:id="rId50"/>
    <p:sldId id="329" r:id="rId51"/>
    <p:sldId id="310" r:id="rId52"/>
  </p:sldIdLst>
  <p:sldSz cx="9144000" cy="6858000" type="screen4x3"/>
  <p:notesSz cx="6858000" cy="9144000"/>
  <p:defaultTextStyle>
    <a:defPPr>
      <a:defRPr lang="en-US"/>
    </a:defPPr>
    <a:lvl1pPr algn="l" rtl="0" fontAlgn="base">
      <a:spcBef>
        <a:spcPct val="0"/>
      </a:spcBef>
      <a:spcAft>
        <a:spcPct val="0"/>
      </a:spcAft>
      <a:defRPr sz="2400" kern="1200">
        <a:solidFill>
          <a:schemeClr val="tx1"/>
        </a:solidFill>
        <a:latin typeface="Times" charset="0"/>
        <a:ea typeface="ＭＳ Ｐゴシック" charset="0"/>
        <a:cs typeface="ＭＳ Ｐゴシック"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F001A"/>
    <a:srgbClr val="2F1A45"/>
    <a:srgbClr val="009D93"/>
    <a:srgbClr val="3B3734"/>
    <a:srgbClr val="F38A00"/>
    <a:srgbClr val="D1B400"/>
    <a:srgbClr val="ACA39A"/>
    <a:srgbClr val="049ADB"/>
    <a:srgbClr val="1BA2E2"/>
    <a:srgbClr val="2DAAE2"/>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769"/>
    <p:restoredTop sz="91546" autoAdjust="0"/>
  </p:normalViewPr>
  <p:slideViewPr>
    <p:cSldViewPr>
      <p:cViewPr varScale="1">
        <p:scale>
          <a:sx n="105" d="100"/>
          <a:sy n="105" d="100"/>
        </p:scale>
        <p:origin x="2016"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8"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F591BB15-DE40-F842-8059-510BF077C15F}" type="datetimeFigureOut">
              <a:rPr lang="en-US" smtClean="0"/>
              <a:t>3/29/2017</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59A442AD-E810-5C4F-BBB9-F00611DA0A64}" type="slidenum">
              <a:rPr lang="en-US" smtClean="0"/>
              <a:t>‹#›</a:t>
            </a:fld>
            <a:endParaRPr lang="en-US"/>
          </a:p>
        </p:txBody>
      </p:sp>
    </p:spTree>
    <p:extLst>
      <p:ext uri="{BB962C8B-B14F-4D97-AF65-F5344CB8AC3E}">
        <p14:creationId xmlns:p14="http://schemas.microsoft.com/office/powerpoint/2010/main" val="216962110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eaLnBrk="0" hangingPunct="0">
              <a:defRPr sz="1200">
                <a:latin typeface="Times" pitchFamily="-110" charset="0"/>
                <a:ea typeface="+mn-ea"/>
                <a:cs typeface="+mn-cs"/>
              </a:defRPr>
            </a:lvl1pPr>
          </a:lstStyle>
          <a:p>
            <a:pPr>
              <a:defRPr/>
            </a:pPr>
            <a:endParaRPr lang="en-US"/>
          </a:p>
        </p:txBody>
      </p:sp>
      <p:sp>
        <p:nvSpPr>
          <p:cNvPr id="7171"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latin typeface="Times" pitchFamily="-110" charset="0"/>
                <a:ea typeface="+mn-ea"/>
                <a:cs typeface="+mn-cs"/>
              </a:defRPr>
            </a:lvl1pPr>
          </a:lstStyle>
          <a:p>
            <a:pPr>
              <a:defRPr/>
            </a:pPr>
            <a:endParaRPr lang="en-US"/>
          </a:p>
        </p:txBody>
      </p:sp>
      <p:sp>
        <p:nvSpPr>
          <p:cNvPr id="1331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FAA26D3D-D897-4be2-8F04-BA451C77F1D7}">
              <ma14:placeholderFlag xmlns:ma14="http://schemas.microsoft.com/office/mac/drawingml/2011/main" xmlns="" val="1"/>
            </a:ext>
            <a:ext uri="{909E8E84-426E-40dd-AFC4-6F175D3DCCD1}">
              <a14:hiddenFill xmlns="" xmlns:a14="http://schemas.microsoft.com/office/drawing/2010/main">
                <a:solidFill>
                  <a:srgbClr val="FFFFFF"/>
                </a:solidFill>
              </a14:hiddenFill>
            </a:ext>
          </a:extLst>
        </p:spPr>
      </p:sp>
      <p:sp>
        <p:nvSpPr>
          <p:cNvPr id="7173"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7174"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eaLnBrk="0" hangingPunct="0">
              <a:defRPr sz="1200">
                <a:latin typeface="Times" pitchFamily="-110" charset="0"/>
                <a:ea typeface="+mn-ea"/>
                <a:cs typeface="+mn-cs"/>
              </a:defRPr>
            </a:lvl1pPr>
          </a:lstStyle>
          <a:p>
            <a:pPr>
              <a:defRPr/>
            </a:pPr>
            <a:endParaRPr lang="en-US"/>
          </a:p>
        </p:txBody>
      </p:sp>
      <p:sp>
        <p:nvSpPr>
          <p:cNvPr id="7175"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a:lvl1pPr>
          </a:lstStyle>
          <a:p>
            <a:fld id="{0BA96726-B0E5-5C4D-84CE-D53510198312}" type="slidenum">
              <a:rPr lang="en-US"/>
              <a:pPr/>
              <a:t>‹#›</a:t>
            </a:fld>
            <a:endParaRPr lang="en-US"/>
          </a:p>
        </p:txBody>
      </p:sp>
    </p:spTree>
    <p:extLst>
      <p:ext uri="{BB962C8B-B14F-4D97-AF65-F5344CB8AC3E}">
        <p14:creationId xmlns:p14="http://schemas.microsoft.com/office/powerpoint/2010/main" val="299619101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pitchFamily="-110" charset="0"/>
        <a:ea typeface="ＭＳ Ｐゴシック" charset="0"/>
        <a:cs typeface="ＭＳ Ｐゴシック" charset="0"/>
      </a:defRPr>
    </a:lvl1pPr>
    <a:lvl2pPr marL="457200" algn="l" rtl="0" eaLnBrk="0" fontAlgn="base" hangingPunct="0">
      <a:spcBef>
        <a:spcPct val="30000"/>
      </a:spcBef>
      <a:spcAft>
        <a:spcPct val="0"/>
      </a:spcAft>
      <a:defRPr sz="1200" kern="1200">
        <a:solidFill>
          <a:schemeClr val="tx1"/>
        </a:solidFill>
        <a:latin typeface="Times" pitchFamily="-110" charset="0"/>
        <a:ea typeface="ＭＳ Ｐゴシック" pitchFamily="-110" charset="-128"/>
        <a:cs typeface="+mn-cs"/>
      </a:defRPr>
    </a:lvl2pPr>
    <a:lvl3pPr marL="914400" algn="l" rtl="0" eaLnBrk="0" fontAlgn="base" hangingPunct="0">
      <a:spcBef>
        <a:spcPct val="30000"/>
      </a:spcBef>
      <a:spcAft>
        <a:spcPct val="0"/>
      </a:spcAft>
      <a:defRPr sz="1200" kern="1200">
        <a:solidFill>
          <a:schemeClr val="tx1"/>
        </a:solidFill>
        <a:latin typeface="Times" pitchFamily="-110" charset="0"/>
        <a:ea typeface="ＭＳ Ｐゴシック" pitchFamily="-110" charset="-128"/>
        <a:cs typeface="+mn-cs"/>
      </a:defRPr>
    </a:lvl3pPr>
    <a:lvl4pPr marL="1371600" algn="l" rtl="0" eaLnBrk="0" fontAlgn="base" hangingPunct="0">
      <a:spcBef>
        <a:spcPct val="30000"/>
      </a:spcBef>
      <a:spcAft>
        <a:spcPct val="0"/>
      </a:spcAft>
      <a:defRPr sz="1200" kern="1200">
        <a:solidFill>
          <a:schemeClr val="tx1"/>
        </a:solidFill>
        <a:latin typeface="Times" pitchFamily="-110" charset="0"/>
        <a:ea typeface="ＭＳ Ｐゴシック" pitchFamily="-110" charset="-128"/>
        <a:cs typeface="+mn-cs"/>
      </a:defRPr>
    </a:lvl4pPr>
    <a:lvl5pPr marL="1828800" algn="l" rtl="0" eaLnBrk="0" fontAlgn="base" hangingPunct="0">
      <a:spcBef>
        <a:spcPct val="30000"/>
      </a:spcBef>
      <a:spcAft>
        <a:spcPct val="0"/>
      </a:spcAft>
      <a:defRPr sz="1200" kern="1200">
        <a:solidFill>
          <a:schemeClr val="tx1"/>
        </a:solidFill>
        <a:latin typeface="Times" pitchFamily="-110" charset="0"/>
        <a:ea typeface="ＭＳ Ｐゴシック" pitchFamily="-110"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BA96726-B0E5-5C4D-84CE-D53510198312}" type="slidenum">
              <a:rPr lang="en-US" smtClean="0"/>
              <a:pPr/>
              <a:t>1</a:t>
            </a:fld>
            <a:endParaRPr lang="en-US"/>
          </a:p>
        </p:txBody>
      </p:sp>
    </p:spTree>
    <p:extLst>
      <p:ext uri="{BB962C8B-B14F-4D97-AF65-F5344CB8AC3E}">
        <p14:creationId xmlns:p14="http://schemas.microsoft.com/office/powerpoint/2010/main" val="24988686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BA96726-B0E5-5C4D-84CE-D53510198312}" type="slidenum">
              <a:rPr lang="en-US" smtClean="0"/>
              <a:pPr/>
              <a:t>2</a:t>
            </a:fld>
            <a:endParaRPr lang="en-US"/>
          </a:p>
        </p:txBody>
      </p:sp>
    </p:spTree>
    <p:extLst>
      <p:ext uri="{BB962C8B-B14F-4D97-AF65-F5344CB8AC3E}">
        <p14:creationId xmlns:p14="http://schemas.microsoft.com/office/powerpoint/2010/main" val="18632083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BA96726-B0E5-5C4D-84CE-D53510198312}" type="slidenum">
              <a:rPr lang="en-US" smtClean="0"/>
              <a:pPr/>
              <a:t>3</a:t>
            </a:fld>
            <a:endParaRPr lang="en-US"/>
          </a:p>
        </p:txBody>
      </p:sp>
    </p:spTree>
    <p:extLst>
      <p:ext uri="{BB962C8B-B14F-4D97-AF65-F5344CB8AC3E}">
        <p14:creationId xmlns:p14="http://schemas.microsoft.com/office/powerpoint/2010/main" val="6707528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BA96726-B0E5-5C4D-84CE-D53510198312}" type="slidenum">
              <a:rPr lang="en-US" smtClean="0"/>
              <a:pPr/>
              <a:t>4</a:t>
            </a:fld>
            <a:endParaRPr lang="en-US"/>
          </a:p>
        </p:txBody>
      </p:sp>
    </p:spTree>
    <p:extLst>
      <p:ext uri="{BB962C8B-B14F-4D97-AF65-F5344CB8AC3E}">
        <p14:creationId xmlns:p14="http://schemas.microsoft.com/office/powerpoint/2010/main" val="13171665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BA96726-B0E5-5C4D-84CE-D53510198312}" type="slidenum">
              <a:rPr lang="en-US" smtClean="0"/>
              <a:pPr/>
              <a:t>5</a:t>
            </a:fld>
            <a:endParaRPr lang="en-US"/>
          </a:p>
        </p:txBody>
      </p:sp>
    </p:spTree>
    <p:extLst>
      <p:ext uri="{BB962C8B-B14F-4D97-AF65-F5344CB8AC3E}">
        <p14:creationId xmlns:p14="http://schemas.microsoft.com/office/powerpoint/2010/main" val="20444205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BA96726-B0E5-5C4D-84CE-D53510198312}" type="slidenum">
              <a:rPr lang="en-US" smtClean="0"/>
              <a:pPr/>
              <a:t>6</a:t>
            </a:fld>
            <a:endParaRPr lang="en-US"/>
          </a:p>
        </p:txBody>
      </p:sp>
    </p:spTree>
    <p:extLst>
      <p:ext uri="{BB962C8B-B14F-4D97-AF65-F5344CB8AC3E}">
        <p14:creationId xmlns:p14="http://schemas.microsoft.com/office/powerpoint/2010/main" val="31040183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BA96726-B0E5-5C4D-84CE-D53510198312}" type="slidenum">
              <a:rPr lang="en-US" smtClean="0"/>
              <a:pPr/>
              <a:t>7</a:t>
            </a:fld>
            <a:endParaRPr lang="en-US"/>
          </a:p>
        </p:txBody>
      </p:sp>
    </p:spTree>
    <p:extLst>
      <p:ext uri="{BB962C8B-B14F-4D97-AF65-F5344CB8AC3E}">
        <p14:creationId xmlns:p14="http://schemas.microsoft.com/office/powerpoint/2010/main" val="75253320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BA96726-B0E5-5C4D-84CE-D53510198312}" type="slidenum">
              <a:rPr lang="en-US" smtClean="0"/>
              <a:pPr/>
              <a:t>8</a:t>
            </a:fld>
            <a:endParaRPr lang="en-US"/>
          </a:p>
        </p:txBody>
      </p:sp>
    </p:spTree>
    <p:extLst>
      <p:ext uri="{BB962C8B-B14F-4D97-AF65-F5344CB8AC3E}">
        <p14:creationId xmlns:p14="http://schemas.microsoft.com/office/powerpoint/2010/main" val="12557821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BA96726-B0E5-5C4D-84CE-D53510198312}" type="slidenum">
              <a:rPr lang="en-US" smtClean="0"/>
              <a:pPr/>
              <a:t>9</a:t>
            </a:fld>
            <a:endParaRPr lang="en-US"/>
          </a:p>
        </p:txBody>
      </p:sp>
    </p:spTree>
    <p:extLst>
      <p:ext uri="{BB962C8B-B14F-4D97-AF65-F5344CB8AC3E}">
        <p14:creationId xmlns:p14="http://schemas.microsoft.com/office/powerpoint/2010/main" val="154941013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BA96726-B0E5-5C4D-84CE-D53510198312}" type="slidenum">
              <a:rPr lang="en-US" smtClean="0"/>
              <a:pPr/>
              <a:t>10</a:t>
            </a:fld>
            <a:endParaRPr lang="en-US"/>
          </a:p>
        </p:txBody>
      </p:sp>
    </p:spTree>
    <p:extLst>
      <p:ext uri="{BB962C8B-B14F-4D97-AF65-F5344CB8AC3E}">
        <p14:creationId xmlns:p14="http://schemas.microsoft.com/office/powerpoint/2010/main" val="52823470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BA96726-B0E5-5C4D-84CE-D53510198312}" type="slidenum">
              <a:rPr lang="en-US" smtClean="0"/>
              <a:pPr/>
              <a:t>11</a:t>
            </a:fld>
            <a:endParaRPr lang="en-US"/>
          </a:p>
        </p:txBody>
      </p:sp>
    </p:spTree>
    <p:extLst>
      <p:ext uri="{BB962C8B-B14F-4D97-AF65-F5344CB8AC3E}">
        <p14:creationId xmlns:p14="http://schemas.microsoft.com/office/powerpoint/2010/main" val="207227710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BA96726-B0E5-5C4D-84CE-D53510198312}" type="slidenum">
              <a:rPr lang="en-US" smtClean="0"/>
              <a:pPr/>
              <a:t>12</a:t>
            </a:fld>
            <a:endParaRPr lang="en-US" dirty="0"/>
          </a:p>
        </p:txBody>
      </p:sp>
    </p:spTree>
    <p:extLst>
      <p:ext uri="{BB962C8B-B14F-4D97-AF65-F5344CB8AC3E}">
        <p14:creationId xmlns:p14="http://schemas.microsoft.com/office/powerpoint/2010/main" val="164219981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BA96726-B0E5-5C4D-84CE-D53510198312}" type="slidenum">
              <a:rPr lang="en-US" smtClean="0"/>
              <a:pPr/>
              <a:t>13</a:t>
            </a:fld>
            <a:endParaRPr lang="en-US" dirty="0"/>
          </a:p>
        </p:txBody>
      </p:sp>
    </p:spTree>
    <p:extLst>
      <p:ext uri="{BB962C8B-B14F-4D97-AF65-F5344CB8AC3E}">
        <p14:creationId xmlns:p14="http://schemas.microsoft.com/office/powerpoint/2010/main" val="3872776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BA96726-B0E5-5C4D-84CE-D53510198312}" type="slidenum">
              <a:rPr lang="en-US" smtClean="0"/>
              <a:pPr/>
              <a:t>14</a:t>
            </a:fld>
            <a:endParaRPr lang="en-US" dirty="0"/>
          </a:p>
        </p:txBody>
      </p:sp>
    </p:spTree>
    <p:extLst>
      <p:ext uri="{BB962C8B-B14F-4D97-AF65-F5344CB8AC3E}">
        <p14:creationId xmlns:p14="http://schemas.microsoft.com/office/powerpoint/2010/main" val="9683997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BA96726-B0E5-5C4D-84CE-D53510198312}" type="slidenum">
              <a:rPr lang="en-US" smtClean="0"/>
              <a:pPr/>
              <a:t>15</a:t>
            </a:fld>
            <a:endParaRPr lang="en-US" dirty="0"/>
          </a:p>
        </p:txBody>
      </p:sp>
    </p:spTree>
    <p:extLst>
      <p:ext uri="{BB962C8B-B14F-4D97-AF65-F5344CB8AC3E}">
        <p14:creationId xmlns:p14="http://schemas.microsoft.com/office/powerpoint/2010/main" val="163417984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BA96726-B0E5-5C4D-84CE-D53510198312}" type="slidenum">
              <a:rPr lang="en-US" smtClean="0"/>
              <a:pPr/>
              <a:t>16</a:t>
            </a:fld>
            <a:endParaRPr lang="en-US" dirty="0"/>
          </a:p>
        </p:txBody>
      </p:sp>
    </p:spTree>
    <p:extLst>
      <p:ext uri="{BB962C8B-B14F-4D97-AF65-F5344CB8AC3E}">
        <p14:creationId xmlns:p14="http://schemas.microsoft.com/office/powerpoint/2010/main" val="21002856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BA96726-B0E5-5C4D-84CE-D53510198312}" type="slidenum">
              <a:rPr lang="en-US" smtClean="0"/>
              <a:pPr/>
              <a:t>17</a:t>
            </a:fld>
            <a:endParaRPr lang="en-US" dirty="0"/>
          </a:p>
        </p:txBody>
      </p:sp>
    </p:spTree>
    <p:extLst>
      <p:ext uri="{BB962C8B-B14F-4D97-AF65-F5344CB8AC3E}">
        <p14:creationId xmlns:p14="http://schemas.microsoft.com/office/powerpoint/2010/main" val="123278496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BA96726-B0E5-5C4D-84CE-D53510198312}" type="slidenum">
              <a:rPr lang="en-US" smtClean="0"/>
              <a:pPr/>
              <a:t>18</a:t>
            </a:fld>
            <a:endParaRPr lang="en-US" dirty="0"/>
          </a:p>
        </p:txBody>
      </p:sp>
    </p:spTree>
    <p:extLst>
      <p:ext uri="{BB962C8B-B14F-4D97-AF65-F5344CB8AC3E}">
        <p14:creationId xmlns:p14="http://schemas.microsoft.com/office/powerpoint/2010/main" val="208930401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BA96726-B0E5-5C4D-84CE-D53510198312}" type="slidenum">
              <a:rPr lang="en-US" smtClean="0"/>
              <a:pPr/>
              <a:t>19</a:t>
            </a:fld>
            <a:endParaRPr lang="en-US" dirty="0"/>
          </a:p>
        </p:txBody>
      </p:sp>
    </p:spTree>
    <p:extLst>
      <p:ext uri="{BB962C8B-B14F-4D97-AF65-F5344CB8AC3E}">
        <p14:creationId xmlns:p14="http://schemas.microsoft.com/office/powerpoint/2010/main" val="193706128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BA96726-B0E5-5C4D-84CE-D53510198312}" type="slidenum">
              <a:rPr lang="en-US" smtClean="0"/>
              <a:pPr/>
              <a:t>20</a:t>
            </a:fld>
            <a:endParaRPr lang="en-US" dirty="0"/>
          </a:p>
        </p:txBody>
      </p:sp>
    </p:spTree>
    <p:extLst>
      <p:ext uri="{BB962C8B-B14F-4D97-AF65-F5344CB8AC3E}">
        <p14:creationId xmlns:p14="http://schemas.microsoft.com/office/powerpoint/2010/main" val="26086104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BA96726-B0E5-5C4D-84CE-D53510198312}" type="slidenum">
              <a:rPr lang="en-US" smtClean="0"/>
              <a:pPr/>
              <a:t>21</a:t>
            </a:fld>
            <a:endParaRPr lang="en-US" dirty="0"/>
          </a:p>
        </p:txBody>
      </p:sp>
    </p:spTree>
    <p:extLst>
      <p:ext uri="{BB962C8B-B14F-4D97-AF65-F5344CB8AC3E}">
        <p14:creationId xmlns:p14="http://schemas.microsoft.com/office/powerpoint/2010/main" val="148614091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BA96726-B0E5-5C4D-84CE-D53510198312}" type="slidenum">
              <a:rPr lang="en-US" smtClean="0"/>
              <a:pPr/>
              <a:t>22</a:t>
            </a:fld>
            <a:endParaRPr lang="en-US" dirty="0"/>
          </a:p>
        </p:txBody>
      </p:sp>
    </p:spTree>
    <p:extLst>
      <p:ext uri="{BB962C8B-B14F-4D97-AF65-F5344CB8AC3E}">
        <p14:creationId xmlns:p14="http://schemas.microsoft.com/office/powerpoint/2010/main" val="93535092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BA96726-B0E5-5C4D-84CE-D53510198312}" type="slidenum">
              <a:rPr lang="en-US" smtClean="0"/>
              <a:pPr/>
              <a:t>23</a:t>
            </a:fld>
            <a:endParaRPr lang="en-US" dirty="0"/>
          </a:p>
        </p:txBody>
      </p:sp>
    </p:spTree>
    <p:extLst>
      <p:ext uri="{BB962C8B-B14F-4D97-AF65-F5344CB8AC3E}">
        <p14:creationId xmlns:p14="http://schemas.microsoft.com/office/powerpoint/2010/main" val="124390783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BA96726-B0E5-5C4D-84CE-D53510198312}" type="slidenum">
              <a:rPr lang="en-US" smtClean="0"/>
              <a:pPr/>
              <a:t>24</a:t>
            </a:fld>
            <a:endParaRPr lang="en-US" dirty="0"/>
          </a:p>
        </p:txBody>
      </p:sp>
    </p:spTree>
    <p:extLst>
      <p:ext uri="{BB962C8B-B14F-4D97-AF65-F5344CB8AC3E}">
        <p14:creationId xmlns:p14="http://schemas.microsoft.com/office/powerpoint/2010/main" val="27785185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BA96726-B0E5-5C4D-84CE-D53510198312}" type="slidenum">
              <a:rPr lang="en-US" smtClean="0"/>
              <a:pPr/>
              <a:t>25</a:t>
            </a:fld>
            <a:endParaRPr lang="en-US" dirty="0"/>
          </a:p>
        </p:txBody>
      </p:sp>
    </p:spTree>
    <p:extLst>
      <p:ext uri="{BB962C8B-B14F-4D97-AF65-F5344CB8AC3E}">
        <p14:creationId xmlns:p14="http://schemas.microsoft.com/office/powerpoint/2010/main" val="177969749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BA96726-B0E5-5C4D-84CE-D53510198312}" type="slidenum">
              <a:rPr lang="en-US" smtClean="0"/>
              <a:pPr/>
              <a:t>26</a:t>
            </a:fld>
            <a:endParaRPr lang="en-US" dirty="0"/>
          </a:p>
        </p:txBody>
      </p:sp>
    </p:spTree>
    <p:extLst>
      <p:ext uri="{BB962C8B-B14F-4D97-AF65-F5344CB8AC3E}">
        <p14:creationId xmlns:p14="http://schemas.microsoft.com/office/powerpoint/2010/main" val="143669006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BA96726-B0E5-5C4D-84CE-D53510198312}" type="slidenum">
              <a:rPr lang="en-US" smtClean="0"/>
              <a:pPr/>
              <a:t>27</a:t>
            </a:fld>
            <a:endParaRPr lang="en-US" dirty="0"/>
          </a:p>
        </p:txBody>
      </p:sp>
    </p:spTree>
    <p:extLst>
      <p:ext uri="{BB962C8B-B14F-4D97-AF65-F5344CB8AC3E}">
        <p14:creationId xmlns:p14="http://schemas.microsoft.com/office/powerpoint/2010/main" val="66062643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BA96726-B0E5-5C4D-84CE-D53510198312}" type="slidenum">
              <a:rPr lang="en-US" smtClean="0"/>
              <a:pPr/>
              <a:t>28</a:t>
            </a:fld>
            <a:endParaRPr lang="en-US" dirty="0"/>
          </a:p>
        </p:txBody>
      </p:sp>
    </p:spTree>
    <p:extLst>
      <p:ext uri="{BB962C8B-B14F-4D97-AF65-F5344CB8AC3E}">
        <p14:creationId xmlns:p14="http://schemas.microsoft.com/office/powerpoint/2010/main" val="54733559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BA96726-B0E5-5C4D-84CE-D53510198312}" type="slidenum">
              <a:rPr lang="en-US" smtClean="0"/>
              <a:pPr/>
              <a:t>29</a:t>
            </a:fld>
            <a:endParaRPr lang="en-US" dirty="0"/>
          </a:p>
        </p:txBody>
      </p:sp>
    </p:spTree>
    <p:extLst>
      <p:ext uri="{BB962C8B-B14F-4D97-AF65-F5344CB8AC3E}">
        <p14:creationId xmlns:p14="http://schemas.microsoft.com/office/powerpoint/2010/main" val="173324874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BA96726-B0E5-5C4D-84CE-D53510198312}" type="slidenum">
              <a:rPr lang="en-US" smtClean="0"/>
              <a:pPr/>
              <a:t>30</a:t>
            </a:fld>
            <a:endParaRPr lang="en-US" dirty="0"/>
          </a:p>
        </p:txBody>
      </p:sp>
    </p:spTree>
    <p:extLst>
      <p:ext uri="{BB962C8B-B14F-4D97-AF65-F5344CB8AC3E}">
        <p14:creationId xmlns:p14="http://schemas.microsoft.com/office/powerpoint/2010/main" val="76781965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BA96726-B0E5-5C4D-84CE-D53510198312}" type="slidenum">
              <a:rPr lang="en-US" smtClean="0"/>
              <a:pPr/>
              <a:t>31</a:t>
            </a:fld>
            <a:endParaRPr lang="en-US" dirty="0"/>
          </a:p>
        </p:txBody>
      </p:sp>
    </p:spTree>
    <p:extLst>
      <p:ext uri="{BB962C8B-B14F-4D97-AF65-F5344CB8AC3E}">
        <p14:creationId xmlns:p14="http://schemas.microsoft.com/office/powerpoint/2010/main" val="212913094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BA96726-B0E5-5C4D-84CE-D53510198312}" type="slidenum">
              <a:rPr lang="en-US" smtClean="0"/>
              <a:pPr/>
              <a:t>32</a:t>
            </a:fld>
            <a:endParaRPr lang="en-US" dirty="0"/>
          </a:p>
        </p:txBody>
      </p:sp>
    </p:spTree>
    <p:extLst>
      <p:ext uri="{BB962C8B-B14F-4D97-AF65-F5344CB8AC3E}">
        <p14:creationId xmlns:p14="http://schemas.microsoft.com/office/powerpoint/2010/main" val="180921348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BA96726-B0E5-5C4D-84CE-D53510198312}" type="slidenum">
              <a:rPr lang="en-US" smtClean="0"/>
              <a:pPr/>
              <a:t>33</a:t>
            </a:fld>
            <a:endParaRPr lang="en-US" dirty="0"/>
          </a:p>
        </p:txBody>
      </p:sp>
    </p:spTree>
    <p:extLst>
      <p:ext uri="{BB962C8B-B14F-4D97-AF65-F5344CB8AC3E}">
        <p14:creationId xmlns:p14="http://schemas.microsoft.com/office/powerpoint/2010/main" val="48717171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BA96726-B0E5-5C4D-84CE-D53510198312}" type="slidenum">
              <a:rPr lang="en-US" smtClean="0"/>
              <a:pPr/>
              <a:t>34</a:t>
            </a:fld>
            <a:endParaRPr lang="en-US" dirty="0"/>
          </a:p>
        </p:txBody>
      </p:sp>
    </p:spTree>
    <p:extLst>
      <p:ext uri="{BB962C8B-B14F-4D97-AF65-F5344CB8AC3E}">
        <p14:creationId xmlns:p14="http://schemas.microsoft.com/office/powerpoint/2010/main" val="172785091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BA96726-B0E5-5C4D-84CE-D53510198312}" type="slidenum">
              <a:rPr lang="en-US" smtClean="0"/>
              <a:pPr/>
              <a:t>35</a:t>
            </a:fld>
            <a:endParaRPr lang="en-US" dirty="0"/>
          </a:p>
        </p:txBody>
      </p:sp>
    </p:spTree>
    <p:extLst>
      <p:ext uri="{BB962C8B-B14F-4D97-AF65-F5344CB8AC3E}">
        <p14:creationId xmlns:p14="http://schemas.microsoft.com/office/powerpoint/2010/main" val="112377189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BA96726-B0E5-5C4D-84CE-D53510198312}" type="slidenum">
              <a:rPr lang="en-US" smtClean="0"/>
              <a:pPr/>
              <a:t>36</a:t>
            </a:fld>
            <a:endParaRPr lang="en-US" dirty="0"/>
          </a:p>
        </p:txBody>
      </p:sp>
    </p:spTree>
    <p:extLst>
      <p:ext uri="{BB962C8B-B14F-4D97-AF65-F5344CB8AC3E}">
        <p14:creationId xmlns:p14="http://schemas.microsoft.com/office/powerpoint/2010/main" val="149622381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BA96726-B0E5-5C4D-84CE-D53510198312}" type="slidenum">
              <a:rPr lang="en-US" smtClean="0"/>
              <a:pPr/>
              <a:t>37</a:t>
            </a:fld>
            <a:endParaRPr lang="en-US" dirty="0"/>
          </a:p>
        </p:txBody>
      </p:sp>
    </p:spTree>
    <p:extLst>
      <p:ext uri="{BB962C8B-B14F-4D97-AF65-F5344CB8AC3E}">
        <p14:creationId xmlns:p14="http://schemas.microsoft.com/office/powerpoint/2010/main" val="79580919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BA96726-B0E5-5C4D-84CE-D53510198312}" type="slidenum">
              <a:rPr lang="en-US" smtClean="0"/>
              <a:pPr/>
              <a:t>38</a:t>
            </a:fld>
            <a:endParaRPr lang="en-US" dirty="0"/>
          </a:p>
        </p:txBody>
      </p:sp>
    </p:spTree>
    <p:extLst>
      <p:ext uri="{BB962C8B-B14F-4D97-AF65-F5344CB8AC3E}">
        <p14:creationId xmlns:p14="http://schemas.microsoft.com/office/powerpoint/2010/main" val="66850219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BA96726-B0E5-5C4D-84CE-D53510198312}" type="slidenum">
              <a:rPr lang="en-US" smtClean="0"/>
              <a:pPr/>
              <a:t>39</a:t>
            </a:fld>
            <a:endParaRPr lang="en-US" dirty="0"/>
          </a:p>
        </p:txBody>
      </p:sp>
    </p:spTree>
    <p:extLst>
      <p:ext uri="{BB962C8B-B14F-4D97-AF65-F5344CB8AC3E}">
        <p14:creationId xmlns:p14="http://schemas.microsoft.com/office/powerpoint/2010/main" val="4065281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BA96726-B0E5-5C4D-84CE-D53510198312}" type="slidenum">
              <a:rPr lang="en-US" smtClean="0"/>
              <a:pPr/>
              <a:t>40</a:t>
            </a:fld>
            <a:endParaRPr lang="en-US" dirty="0"/>
          </a:p>
        </p:txBody>
      </p:sp>
    </p:spTree>
    <p:extLst>
      <p:ext uri="{BB962C8B-B14F-4D97-AF65-F5344CB8AC3E}">
        <p14:creationId xmlns:p14="http://schemas.microsoft.com/office/powerpoint/2010/main" val="20073083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BA96726-B0E5-5C4D-84CE-D53510198312}" type="slidenum">
              <a:rPr lang="en-US" smtClean="0"/>
              <a:pPr/>
              <a:t>41</a:t>
            </a:fld>
            <a:endParaRPr lang="en-US" dirty="0"/>
          </a:p>
        </p:txBody>
      </p:sp>
    </p:spTree>
    <p:extLst>
      <p:ext uri="{BB962C8B-B14F-4D97-AF65-F5344CB8AC3E}">
        <p14:creationId xmlns:p14="http://schemas.microsoft.com/office/powerpoint/2010/main" val="174593740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BA96726-B0E5-5C4D-84CE-D53510198312}" type="slidenum">
              <a:rPr lang="en-US" smtClean="0"/>
              <a:pPr/>
              <a:t>42</a:t>
            </a:fld>
            <a:endParaRPr lang="en-US" dirty="0"/>
          </a:p>
        </p:txBody>
      </p:sp>
    </p:spTree>
    <p:extLst>
      <p:ext uri="{BB962C8B-B14F-4D97-AF65-F5344CB8AC3E}">
        <p14:creationId xmlns:p14="http://schemas.microsoft.com/office/powerpoint/2010/main" val="162696115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BA96726-B0E5-5C4D-84CE-D53510198312}" type="slidenum">
              <a:rPr lang="en-US" smtClean="0"/>
              <a:pPr/>
              <a:t>43</a:t>
            </a:fld>
            <a:endParaRPr lang="en-US" dirty="0"/>
          </a:p>
        </p:txBody>
      </p:sp>
    </p:spTree>
    <p:extLst>
      <p:ext uri="{BB962C8B-B14F-4D97-AF65-F5344CB8AC3E}">
        <p14:creationId xmlns:p14="http://schemas.microsoft.com/office/powerpoint/2010/main" val="170934779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BA96726-B0E5-5C4D-84CE-D53510198312}" type="slidenum">
              <a:rPr lang="en-US" smtClean="0"/>
              <a:pPr/>
              <a:t>44</a:t>
            </a:fld>
            <a:endParaRPr lang="en-US" dirty="0"/>
          </a:p>
        </p:txBody>
      </p:sp>
    </p:spTree>
    <p:extLst>
      <p:ext uri="{BB962C8B-B14F-4D97-AF65-F5344CB8AC3E}">
        <p14:creationId xmlns:p14="http://schemas.microsoft.com/office/powerpoint/2010/main" val="84784802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BA96726-B0E5-5C4D-84CE-D53510198312}" type="slidenum">
              <a:rPr lang="en-US" smtClean="0"/>
              <a:pPr/>
              <a:t>45</a:t>
            </a:fld>
            <a:endParaRPr lang="en-US" dirty="0"/>
          </a:p>
        </p:txBody>
      </p:sp>
    </p:spTree>
    <p:extLst>
      <p:ext uri="{BB962C8B-B14F-4D97-AF65-F5344CB8AC3E}">
        <p14:creationId xmlns:p14="http://schemas.microsoft.com/office/powerpoint/2010/main" val="761319690"/>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BA96726-B0E5-5C4D-84CE-D53510198312}" type="slidenum">
              <a:rPr lang="en-US" smtClean="0"/>
              <a:pPr/>
              <a:t>46</a:t>
            </a:fld>
            <a:endParaRPr lang="en-US" dirty="0"/>
          </a:p>
        </p:txBody>
      </p:sp>
    </p:spTree>
    <p:extLst>
      <p:ext uri="{BB962C8B-B14F-4D97-AF65-F5344CB8AC3E}">
        <p14:creationId xmlns:p14="http://schemas.microsoft.com/office/powerpoint/2010/main" val="938029621"/>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BA96726-B0E5-5C4D-84CE-D53510198312}" type="slidenum">
              <a:rPr lang="en-US" smtClean="0"/>
              <a:pPr/>
              <a:t>47</a:t>
            </a:fld>
            <a:endParaRPr lang="en-US" dirty="0"/>
          </a:p>
        </p:txBody>
      </p:sp>
    </p:spTree>
    <p:extLst>
      <p:ext uri="{BB962C8B-B14F-4D97-AF65-F5344CB8AC3E}">
        <p14:creationId xmlns:p14="http://schemas.microsoft.com/office/powerpoint/2010/main" val="665607967"/>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BA96726-B0E5-5C4D-84CE-D53510198312}" type="slidenum">
              <a:rPr lang="en-US" smtClean="0"/>
              <a:pPr/>
              <a:t>48</a:t>
            </a:fld>
            <a:endParaRPr lang="en-US" dirty="0"/>
          </a:p>
        </p:txBody>
      </p:sp>
    </p:spTree>
    <p:extLst>
      <p:ext uri="{BB962C8B-B14F-4D97-AF65-F5344CB8AC3E}">
        <p14:creationId xmlns:p14="http://schemas.microsoft.com/office/powerpoint/2010/main" val="4349732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BA96726-B0E5-5C4D-84CE-D53510198312}" type="slidenum">
              <a:rPr lang="en-US" smtClean="0"/>
              <a:pPr/>
              <a:t>49</a:t>
            </a:fld>
            <a:endParaRPr lang="en-US" dirty="0"/>
          </a:p>
        </p:txBody>
      </p:sp>
    </p:spTree>
    <p:extLst>
      <p:ext uri="{BB962C8B-B14F-4D97-AF65-F5344CB8AC3E}">
        <p14:creationId xmlns:p14="http://schemas.microsoft.com/office/powerpoint/2010/main" val="401341630"/>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BA96726-B0E5-5C4D-84CE-D53510198312}" type="slidenum">
              <a:rPr lang="en-US" smtClean="0"/>
              <a:pPr/>
              <a:t>50</a:t>
            </a:fld>
            <a:endParaRPr lang="en-US" dirty="0"/>
          </a:p>
        </p:txBody>
      </p:sp>
    </p:spTree>
    <p:extLst>
      <p:ext uri="{BB962C8B-B14F-4D97-AF65-F5344CB8AC3E}">
        <p14:creationId xmlns:p14="http://schemas.microsoft.com/office/powerpoint/2010/main" val="150575709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jp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jp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jp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jp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jp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jp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jp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jp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jp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jp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jp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alphaModFix amt="0"/>
          </a:blip>
          <a:srcRect/>
          <a:stretch>
            <a:fillRect/>
          </a:stretch>
        </a:blipFill>
        <a:effectLst/>
      </p:bgPr>
    </p:bg>
    <p:spTree>
      <p:nvGrpSpPr>
        <p:cNvPr id="1" name=""/>
        <p:cNvGrpSpPr/>
        <p:nvPr/>
      </p:nvGrpSpPr>
      <p:grpSpPr>
        <a:xfrm>
          <a:off x="0" y="0"/>
          <a:ext cx="0" cy="0"/>
          <a:chOff x="0" y="0"/>
          <a:chExt cx="0" cy="0"/>
        </a:xfrm>
      </p:grpSpPr>
      <p:sp>
        <p:nvSpPr>
          <p:cNvPr id="3" name="Rectangle 2"/>
          <p:cNvSpPr/>
          <p:nvPr userDrawn="1"/>
        </p:nvSpPr>
        <p:spPr bwMode="auto">
          <a:xfrm>
            <a:off x="0" y="5768214"/>
            <a:ext cx="9144000" cy="886711"/>
          </a:xfrm>
          <a:prstGeom prst="rect">
            <a:avLst/>
          </a:prstGeom>
          <a:solidFill>
            <a:schemeClr val="bg1"/>
          </a:solidFill>
          <a:ln>
            <a:noFill/>
            <a:headEnd type="none" w="med" len="med"/>
            <a:tailEnd type="none" w="med" len="med"/>
          </a:ln>
        </p:spPr>
        <p:style>
          <a:lnRef idx="2">
            <a:schemeClr val="dk1">
              <a:shade val="50000"/>
            </a:schemeClr>
          </a:lnRef>
          <a:fillRef idx="1">
            <a:schemeClr val="dk1"/>
          </a:fillRef>
          <a:effectRef idx="0">
            <a:schemeClr val="dk1"/>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a:ln>
                  <a:noFill/>
                </a:ln>
                <a:solidFill>
                  <a:schemeClr val="tx1"/>
                </a:solidFill>
                <a:effectLst/>
                <a:latin typeface="Times" pitchFamily="-110" charset="0"/>
              </a:rPr>
              <a:t> </a:t>
            </a:r>
          </a:p>
        </p:txBody>
      </p:sp>
      <p:pic>
        <p:nvPicPr>
          <p:cNvPr id="5" name="Picture 4" descr="top.png"/>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 y="-1866"/>
            <a:ext cx="9144002" cy="384305"/>
          </a:xfrm>
          <a:prstGeom prst="rect">
            <a:avLst/>
          </a:prstGeom>
        </p:spPr>
      </p:pic>
      <p:sp>
        <p:nvSpPr>
          <p:cNvPr id="6" name="Footer Placeholder 6"/>
          <p:cNvSpPr txBox="1">
            <a:spLocks noChangeArrowheads="1"/>
          </p:cNvSpPr>
          <p:nvPr userDrawn="1"/>
        </p:nvSpPr>
        <p:spPr bwMode="auto">
          <a:xfrm>
            <a:off x="179512" y="6152115"/>
            <a:ext cx="4536504" cy="36004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defPPr>
              <a:defRPr lang="en-US"/>
            </a:defPPr>
            <a:lvl1pPr algn="r" rtl="0" eaLnBrk="0" fontAlgn="base" hangingPunct="0">
              <a:spcBef>
                <a:spcPct val="0"/>
              </a:spcBef>
              <a:spcAft>
                <a:spcPct val="0"/>
              </a:spcAft>
              <a:defRPr sz="1200" b="1" kern="1200">
                <a:solidFill>
                  <a:srgbClr val="A69C95"/>
                </a:solidFill>
                <a:latin typeface="Verdana" charset="0"/>
                <a:ea typeface="ＭＳ Ｐゴシック" charset="0"/>
                <a:cs typeface="Verdana"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l"/>
            <a:r>
              <a:rPr lang="en-US" dirty="0" err="1">
                <a:solidFill>
                  <a:srgbClr val="A69C95"/>
                </a:solidFill>
              </a:rPr>
              <a:t>uOttawa.ca</a:t>
            </a:r>
            <a:endParaRPr lang="en-US" dirty="0">
              <a:solidFill>
                <a:srgbClr val="A69C95"/>
              </a:solidFill>
            </a:endParaRPr>
          </a:p>
        </p:txBody>
      </p:sp>
      <p:pic>
        <p:nvPicPr>
          <p:cNvPr id="7" name="Picture 6" descr="uOttawa_HOR_WG7.png"/>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7209367" y="5947834"/>
            <a:ext cx="1697566" cy="454040"/>
          </a:xfrm>
          <a:prstGeom prst="rect">
            <a:avLst/>
          </a:prstGeom>
        </p:spPr>
      </p:pic>
      <p:pic>
        <p:nvPicPr>
          <p:cNvPr id="9" name="Picture 8"/>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13729" y="6650864"/>
            <a:ext cx="9171460" cy="214000"/>
          </a:xfrm>
          <a:prstGeom prst="rect">
            <a:avLst/>
          </a:prstGeom>
        </p:spPr>
      </p:pic>
    </p:spTree>
    <p:extLst>
      <p:ext uri="{BB962C8B-B14F-4D97-AF65-F5344CB8AC3E}">
        <p14:creationId xmlns:p14="http://schemas.microsoft.com/office/powerpoint/2010/main" val="35251919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10" name="Title 1"/>
          <p:cNvSpPr>
            <a:spLocks noGrp="1"/>
          </p:cNvSpPr>
          <p:nvPr>
            <p:ph type="title"/>
          </p:nvPr>
        </p:nvSpPr>
        <p:spPr>
          <a:xfrm>
            <a:off x="412750" y="692696"/>
            <a:ext cx="7774632" cy="864096"/>
          </a:xfrm>
        </p:spPr>
        <p:txBody>
          <a:bodyPr/>
          <a:lstStyle/>
          <a:p>
            <a:endParaRPr lang="en-US" b="1" dirty="0"/>
          </a:p>
        </p:txBody>
      </p:sp>
      <p:sp>
        <p:nvSpPr>
          <p:cNvPr id="11" name="Content Placeholder 2"/>
          <p:cNvSpPr>
            <a:spLocks noGrp="1"/>
          </p:cNvSpPr>
          <p:nvPr>
            <p:ph idx="1"/>
          </p:nvPr>
        </p:nvSpPr>
        <p:spPr>
          <a:xfrm>
            <a:off x="395536" y="1700808"/>
            <a:ext cx="7772400" cy="3753544"/>
          </a:xfrm>
        </p:spPr>
        <p:txBody>
          <a:bodyPr/>
          <a:lstStyle/>
          <a:p>
            <a:endParaRPr lang="en-US" dirty="0"/>
          </a:p>
        </p:txBody>
      </p:sp>
      <p:pic>
        <p:nvPicPr>
          <p:cNvPr id="14" name="Picture 13" descr="top.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1866"/>
            <a:ext cx="9144002" cy="384305"/>
          </a:xfrm>
          <a:prstGeom prst="rect">
            <a:avLst/>
          </a:prstGeom>
        </p:spPr>
      </p:pic>
      <p:sp>
        <p:nvSpPr>
          <p:cNvPr id="17" name="Rectangle 16"/>
          <p:cNvSpPr/>
          <p:nvPr userDrawn="1"/>
        </p:nvSpPr>
        <p:spPr bwMode="auto">
          <a:xfrm>
            <a:off x="0" y="5768214"/>
            <a:ext cx="9144000" cy="886711"/>
          </a:xfrm>
          <a:prstGeom prst="rect">
            <a:avLst/>
          </a:prstGeom>
          <a:solidFill>
            <a:schemeClr val="bg1"/>
          </a:solidFill>
          <a:ln>
            <a:noFill/>
            <a:headEnd type="none" w="med" len="med"/>
            <a:tailEnd type="none" w="med" len="med"/>
          </a:ln>
        </p:spPr>
        <p:style>
          <a:lnRef idx="2">
            <a:schemeClr val="dk1">
              <a:shade val="50000"/>
            </a:schemeClr>
          </a:lnRef>
          <a:fillRef idx="1">
            <a:schemeClr val="dk1"/>
          </a:fillRef>
          <a:effectRef idx="0">
            <a:schemeClr val="dk1"/>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a:ln>
                  <a:noFill/>
                </a:ln>
                <a:solidFill>
                  <a:schemeClr val="tx1"/>
                </a:solidFill>
                <a:effectLst/>
                <a:latin typeface="Times" pitchFamily="-110" charset="0"/>
              </a:rPr>
              <a:t> </a:t>
            </a:r>
          </a:p>
        </p:txBody>
      </p:sp>
      <p:sp>
        <p:nvSpPr>
          <p:cNvPr id="18" name="Footer Placeholder 6"/>
          <p:cNvSpPr txBox="1">
            <a:spLocks noChangeArrowheads="1"/>
          </p:cNvSpPr>
          <p:nvPr userDrawn="1"/>
        </p:nvSpPr>
        <p:spPr bwMode="auto">
          <a:xfrm>
            <a:off x="179512" y="6152115"/>
            <a:ext cx="4536504" cy="36004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defPPr>
              <a:defRPr lang="en-US"/>
            </a:defPPr>
            <a:lvl1pPr algn="r" rtl="0" eaLnBrk="0" fontAlgn="base" hangingPunct="0">
              <a:spcBef>
                <a:spcPct val="0"/>
              </a:spcBef>
              <a:spcAft>
                <a:spcPct val="0"/>
              </a:spcAft>
              <a:defRPr sz="1200" b="1" kern="1200">
                <a:solidFill>
                  <a:srgbClr val="A69C95"/>
                </a:solidFill>
                <a:latin typeface="Verdana" charset="0"/>
                <a:ea typeface="ＭＳ Ｐゴシック" charset="0"/>
                <a:cs typeface="Verdana"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l"/>
            <a:r>
              <a:rPr lang="en-US" dirty="0" err="1">
                <a:solidFill>
                  <a:srgbClr val="A69C95"/>
                </a:solidFill>
              </a:rPr>
              <a:t>uOttawa.ca</a:t>
            </a:r>
            <a:endParaRPr lang="en-US" dirty="0">
              <a:solidFill>
                <a:srgbClr val="A69C95"/>
              </a:solidFill>
            </a:endParaRPr>
          </a:p>
        </p:txBody>
      </p:sp>
      <p:pic>
        <p:nvPicPr>
          <p:cNvPr id="19" name="Picture 18" descr="uOttawa_HOR_WG7.png"/>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209367" y="5947834"/>
            <a:ext cx="1697566" cy="454040"/>
          </a:xfrm>
          <a:prstGeom prst="rect">
            <a:avLst/>
          </a:prstGeom>
        </p:spPr>
      </p:pic>
      <p:pic>
        <p:nvPicPr>
          <p:cNvPr id="9" name="Picture 8"/>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3729" y="6650864"/>
            <a:ext cx="9171460" cy="214000"/>
          </a:xfrm>
          <a:prstGeom prst="rect">
            <a:avLst/>
          </a:prstGeom>
        </p:spPr>
      </p:pic>
    </p:spTree>
    <p:extLst>
      <p:ext uri="{BB962C8B-B14F-4D97-AF65-F5344CB8AC3E}">
        <p14:creationId xmlns:p14="http://schemas.microsoft.com/office/powerpoint/2010/main" val="30366452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281115"/>
            <a:ext cx="7772400" cy="1362075"/>
          </a:xfrm>
        </p:spPr>
        <p:txBody>
          <a:bodyPr anchor="t"/>
          <a:lstStyle>
            <a:lvl1pPr algn="l">
              <a:defRPr sz="4000" b="1" cap="all"/>
            </a:lvl1pPr>
          </a:lstStyle>
          <a:p>
            <a:r>
              <a:rPr lang="fr-CA"/>
              <a:t>Click to edit Master title style</a:t>
            </a:r>
            <a:endParaRPr lang="en-US" dirty="0"/>
          </a:p>
        </p:txBody>
      </p:sp>
      <p:sp>
        <p:nvSpPr>
          <p:cNvPr id="3" name="Text Placeholder 2"/>
          <p:cNvSpPr>
            <a:spLocks noGrp="1"/>
          </p:cNvSpPr>
          <p:nvPr>
            <p:ph type="body" idx="1"/>
          </p:nvPr>
        </p:nvSpPr>
        <p:spPr>
          <a:xfrm>
            <a:off x="722313" y="2780928"/>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CA"/>
              <a:t>Click to edit Master text styles</a:t>
            </a:r>
          </a:p>
        </p:txBody>
      </p:sp>
      <p:pic>
        <p:nvPicPr>
          <p:cNvPr id="6" name="Picture 5" descr="top.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1866"/>
            <a:ext cx="9144002" cy="384305"/>
          </a:xfrm>
          <a:prstGeom prst="rect">
            <a:avLst/>
          </a:prstGeom>
        </p:spPr>
      </p:pic>
      <p:sp>
        <p:nvSpPr>
          <p:cNvPr id="10" name="Rectangle 9"/>
          <p:cNvSpPr/>
          <p:nvPr userDrawn="1"/>
        </p:nvSpPr>
        <p:spPr bwMode="auto">
          <a:xfrm>
            <a:off x="0" y="5768214"/>
            <a:ext cx="9144000" cy="886711"/>
          </a:xfrm>
          <a:prstGeom prst="rect">
            <a:avLst/>
          </a:prstGeom>
          <a:solidFill>
            <a:schemeClr val="bg1"/>
          </a:solidFill>
          <a:ln>
            <a:noFill/>
            <a:headEnd type="none" w="med" len="med"/>
            <a:tailEnd type="none" w="med" len="med"/>
          </a:ln>
        </p:spPr>
        <p:style>
          <a:lnRef idx="2">
            <a:schemeClr val="dk1">
              <a:shade val="50000"/>
            </a:schemeClr>
          </a:lnRef>
          <a:fillRef idx="1">
            <a:schemeClr val="dk1"/>
          </a:fillRef>
          <a:effectRef idx="0">
            <a:schemeClr val="dk1"/>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a:ln>
                  <a:noFill/>
                </a:ln>
                <a:solidFill>
                  <a:schemeClr val="tx1"/>
                </a:solidFill>
                <a:effectLst/>
                <a:latin typeface="Times" pitchFamily="-110" charset="0"/>
              </a:rPr>
              <a:t> </a:t>
            </a:r>
          </a:p>
        </p:txBody>
      </p:sp>
      <p:sp>
        <p:nvSpPr>
          <p:cNvPr id="11" name="Footer Placeholder 6"/>
          <p:cNvSpPr txBox="1">
            <a:spLocks noChangeArrowheads="1"/>
          </p:cNvSpPr>
          <p:nvPr userDrawn="1"/>
        </p:nvSpPr>
        <p:spPr bwMode="auto">
          <a:xfrm>
            <a:off x="179512" y="6152115"/>
            <a:ext cx="4536504" cy="36004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defPPr>
              <a:defRPr lang="en-US"/>
            </a:defPPr>
            <a:lvl1pPr algn="r" rtl="0" eaLnBrk="0" fontAlgn="base" hangingPunct="0">
              <a:spcBef>
                <a:spcPct val="0"/>
              </a:spcBef>
              <a:spcAft>
                <a:spcPct val="0"/>
              </a:spcAft>
              <a:defRPr sz="1200" b="1" kern="1200">
                <a:solidFill>
                  <a:srgbClr val="A69C95"/>
                </a:solidFill>
                <a:latin typeface="Verdana" charset="0"/>
                <a:ea typeface="ＭＳ Ｐゴシック" charset="0"/>
                <a:cs typeface="Verdana"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l"/>
            <a:r>
              <a:rPr lang="en-US" dirty="0" err="1">
                <a:solidFill>
                  <a:srgbClr val="A69C95"/>
                </a:solidFill>
              </a:rPr>
              <a:t>uOttawa.ca</a:t>
            </a:r>
            <a:endParaRPr lang="en-US" dirty="0">
              <a:solidFill>
                <a:srgbClr val="A69C95"/>
              </a:solidFill>
            </a:endParaRPr>
          </a:p>
        </p:txBody>
      </p:sp>
      <p:pic>
        <p:nvPicPr>
          <p:cNvPr id="12" name="Picture 11" descr="uOttawa_HOR_WG7.png"/>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209367" y="5947834"/>
            <a:ext cx="1697566" cy="454040"/>
          </a:xfrm>
          <a:prstGeom prst="rect">
            <a:avLst/>
          </a:prstGeom>
        </p:spPr>
      </p:pic>
      <p:pic>
        <p:nvPicPr>
          <p:cNvPr id="9" name="Picture 8"/>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3729" y="6650864"/>
            <a:ext cx="9171460" cy="214000"/>
          </a:xfrm>
          <a:prstGeom prst="rect">
            <a:avLst/>
          </a:prstGeom>
        </p:spPr>
      </p:pic>
    </p:spTree>
    <p:extLst>
      <p:ext uri="{BB962C8B-B14F-4D97-AF65-F5344CB8AC3E}">
        <p14:creationId xmlns:p14="http://schemas.microsoft.com/office/powerpoint/2010/main" val="41373148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a:t>Click to edit Master title style</a:t>
            </a:r>
            <a:endParaRPr lang="en-US"/>
          </a:p>
        </p:txBody>
      </p:sp>
      <p:sp>
        <p:nvSpPr>
          <p:cNvPr id="3" name="Content Placeholder 2"/>
          <p:cNvSpPr>
            <a:spLocks noGrp="1"/>
          </p:cNvSpPr>
          <p:nvPr>
            <p:ph sz="half" idx="1"/>
          </p:nvPr>
        </p:nvSpPr>
        <p:spPr>
          <a:xfrm>
            <a:off x="685800" y="1524000"/>
            <a:ext cx="3810000" cy="3886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CA"/>
              <a:t>Click to edit Master text styles</a:t>
            </a:r>
          </a:p>
          <a:p>
            <a:pPr lvl="1"/>
            <a:r>
              <a:rPr lang="fr-CA"/>
              <a:t>Second level</a:t>
            </a:r>
          </a:p>
          <a:p>
            <a:pPr lvl="2"/>
            <a:r>
              <a:rPr lang="fr-CA"/>
              <a:t>Third level</a:t>
            </a:r>
          </a:p>
          <a:p>
            <a:pPr lvl="3"/>
            <a:r>
              <a:rPr lang="fr-CA"/>
              <a:t>Fourth level</a:t>
            </a:r>
          </a:p>
          <a:p>
            <a:pPr lvl="4"/>
            <a:r>
              <a:rPr lang="fr-CA"/>
              <a:t>Fifth level</a:t>
            </a:r>
            <a:endParaRPr lang="en-US"/>
          </a:p>
        </p:txBody>
      </p:sp>
      <p:sp>
        <p:nvSpPr>
          <p:cNvPr id="4" name="Content Placeholder 3"/>
          <p:cNvSpPr>
            <a:spLocks noGrp="1"/>
          </p:cNvSpPr>
          <p:nvPr>
            <p:ph sz="half" idx="2"/>
          </p:nvPr>
        </p:nvSpPr>
        <p:spPr>
          <a:xfrm>
            <a:off x="4648200" y="1524000"/>
            <a:ext cx="3810000" cy="3886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CA"/>
              <a:t>Click to edit Master text styles</a:t>
            </a:r>
          </a:p>
          <a:p>
            <a:pPr lvl="1"/>
            <a:r>
              <a:rPr lang="fr-CA"/>
              <a:t>Second level</a:t>
            </a:r>
          </a:p>
          <a:p>
            <a:pPr lvl="2"/>
            <a:r>
              <a:rPr lang="fr-CA"/>
              <a:t>Third level</a:t>
            </a:r>
          </a:p>
          <a:p>
            <a:pPr lvl="3"/>
            <a:r>
              <a:rPr lang="fr-CA"/>
              <a:t>Fourth level</a:t>
            </a:r>
          </a:p>
          <a:p>
            <a:pPr lvl="4"/>
            <a:r>
              <a:rPr lang="fr-CA"/>
              <a:t>Fifth level</a:t>
            </a:r>
            <a:endParaRPr lang="en-US"/>
          </a:p>
        </p:txBody>
      </p:sp>
      <p:pic>
        <p:nvPicPr>
          <p:cNvPr id="7" name="Picture 6" descr="top.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1866"/>
            <a:ext cx="9144002" cy="384305"/>
          </a:xfrm>
          <a:prstGeom prst="rect">
            <a:avLst/>
          </a:prstGeom>
        </p:spPr>
      </p:pic>
      <p:sp>
        <p:nvSpPr>
          <p:cNvPr id="11" name="Rectangle 10"/>
          <p:cNvSpPr/>
          <p:nvPr userDrawn="1"/>
        </p:nvSpPr>
        <p:spPr bwMode="auto">
          <a:xfrm>
            <a:off x="0" y="5768214"/>
            <a:ext cx="9144000" cy="886711"/>
          </a:xfrm>
          <a:prstGeom prst="rect">
            <a:avLst/>
          </a:prstGeom>
          <a:solidFill>
            <a:schemeClr val="bg1"/>
          </a:solidFill>
          <a:ln>
            <a:noFill/>
            <a:headEnd type="none" w="med" len="med"/>
            <a:tailEnd type="none" w="med" len="med"/>
          </a:ln>
        </p:spPr>
        <p:style>
          <a:lnRef idx="2">
            <a:schemeClr val="dk1">
              <a:shade val="50000"/>
            </a:schemeClr>
          </a:lnRef>
          <a:fillRef idx="1">
            <a:schemeClr val="dk1"/>
          </a:fillRef>
          <a:effectRef idx="0">
            <a:schemeClr val="dk1"/>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a:ln>
                  <a:noFill/>
                </a:ln>
                <a:solidFill>
                  <a:schemeClr val="tx1"/>
                </a:solidFill>
                <a:effectLst/>
                <a:latin typeface="Times" pitchFamily="-110" charset="0"/>
              </a:rPr>
              <a:t> </a:t>
            </a:r>
          </a:p>
        </p:txBody>
      </p:sp>
      <p:sp>
        <p:nvSpPr>
          <p:cNvPr id="12" name="Footer Placeholder 6"/>
          <p:cNvSpPr txBox="1">
            <a:spLocks noChangeArrowheads="1"/>
          </p:cNvSpPr>
          <p:nvPr userDrawn="1"/>
        </p:nvSpPr>
        <p:spPr bwMode="auto">
          <a:xfrm>
            <a:off x="179512" y="6152115"/>
            <a:ext cx="4536504" cy="36004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defPPr>
              <a:defRPr lang="en-US"/>
            </a:defPPr>
            <a:lvl1pPr algn="r" rtl="0" eaLnBrk="0" fontAlgn="base" hangingPunct="0">
              <a:spcBef>
                <a:spcPct val="0"/>
              </a:spcBef>
              <a:spcAft>
                <a:spcPct val="0"/>
              </a:spcAft>
              <a:defRPr sz="1200" b="1" kern="1200">
                <a:solidFill>
                  <a:srgbClr val="A69C95"/>
                </a:solidFill>
                <a:latin typeface="Verdana" charset="0"/>
                <a:ea typeface="ＭＳ Ｐゴシック" charset="0"/>
                <a:cs typeface="Verdana"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l"/>
            <a:r>
              <a:rPr lang="en-US" dirty="0" err="1">
                <a:solidFill>
                  <a:srgbClr val="A69C95"/>
                </a:solidFill>
              </a:rPr>
              <a:t>uOttawa.ca</a:t>
            </a:r>
            <a:endParaRPr lang="en-US" dirty="0">
              <a:solidFill>
                <a:srgbClr val="A69C95"/>
              </a:solidFill>
            </a:endParaRPr>
          </a:p>
        </p:txBody>
      </p:sp>
      <p:pic>
        <p:nvPicPr>
          <p:cNvPr id="13" name="Picture 12" descr="uOttawa_HOR_WG7.png"/>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209367" y="5947834"/>
            <a:ext cx="1697566" cy="454040"/>
          </a:xfrm>
          <a:prstGeom prst="rect">
            <a:avLst/>
          </a:prstGeom>
        </p:spPr>
      </p:pic>
      <p:pic>
        <p:nvPicPr>
          <p:cNvPr id="10" name="Picture 9"/>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3729" y="6650864"/>
            <a:ext cx="9171460" cy="214000"/>
          </a:xfrm>
          <a:prstGeom prst="rect">
            <a:avLst/>
          </a:prstGeom>
        </p:spPr>
      </p:pic>
    </p:spTree>
    <p:extLst>
      <p:ext uri="{BB962C8B-B14F-4D97-AF65-F5344CB8AC3E}">
        <p14:creationId xmlns:p14="http://schemas.microsoft.com/office/powerpoint/2010/main" val="18057335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fr-CA"/>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CA"/>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CA"/>
              <a:t>Click to edit Master text styles</a:t>
            </a:r>
          </a:p>
          <a:p>
            <a:pPr lvl="1"/>
            <a:r>
              <a:rPr lang="fr-CA"/>
              <a:t>Second level</a:t>
            </a:r>
          </a:p>
          <a:p>
            <a:pPr lvl="2"/>
            <a:r>
              <a:rPr lang="fr-CA"/>
              <a:t>Third level</a:t>
            </a:r>
          </a:p>
          <a:p>
            <a:pPr lvl="3"/>
            <a:r>
              <a:rPr lang="fr-CA"/>
              <a:t>Fourth level</a:t>
            </a:r>
          </a:p>
          <a:p>
            <a:pPr lvl="4"/>
            <a:r>
              <a:rPr lang="fr-CA"/>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CA"/>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CA"/>
              <a:t>Click to edit Master text styles</a:t>
            </a:r>
          </a:p>
          <a:p>
            <a:pPr lvl="1"/>
            <a:r>
              <a:rPr lang="fr-CA"/>
              <a:t>Second level</a:t>
            </a:r>
          </a:p>
          <a:p>
            <a:pPr lvl="2"/>
            <a:r>
              <a:rPr lang="fr-CA"/>
              <a:t>Third level</a:t>
            </a:r>
          </a:p>
          <a:p>
            <a:pPr lvl="3"/>
            <a:r>
              <a:rPr lang="fr-CA"/>
              <a:t>Fourth level</a:t>
            </a:r>
          </a:p>
          <a:p>
            <a:pPr lvl="4"/>
            <a:r>
              <a:rPr lang="fr-CA"/>
              <a:t>Fifth level</a:t>
            </a:r>
            <a:endParaRPr lang="en-US"/>
          </a:p>
        </p:txBody>
      </p:sp>
      <p:pic>
        <p:nvPicPr>
          <p:cNvPr id="9" name="Picture 8" descr="top.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1866"/>
            <a:ext cx="9144002" cy="384305"/>
          </a:xfrm>
          <a:prstGeom prst="rect">
            <a:avLst/>
          </a:prstGeom>
        </p:spPr>
      </p:pic>
      <p:sp>
        <p:nvSpPr>
          <p:cNvPr id="13" name="Rectangle 12"/>
          <p:cNvSpPr/>
          <p:nvPr userDrawn="1"/>
        </p:nvSpPr>
        <p:spPr bwMode="auto">
          <a:xfrm>
            <a:off x="0" y="5768214"/>
            <a:ext cx="9144000" cy="886711"/>
          </a:xfrm>
          <a:prstGeom prst="rect">
            <a:avLst/>
          </a:prstGeom>
          <a:solidFill>
            <a:schemeClr val="bg1"/>
          </a:solidFill>
          <a:ln>
            <a:noFill/>
            <a:headEnd type="none" w="med" len="med"/>
            <a:tailEnd type="none" w="med" len="med"/>
          </a:ln>
        </p:spPr>
        <p:style>
          <a:lnRef idx="2">
            <a:schemeClr val="dk1">
              <a:shade val="50000"/>
            </a:schemeClr>
          </a:lnRef>
          <a:fillRef idx="1">
            <a:schemeClr val="dk1"/>
          </a:fillRef>
          <a:effectRef idx="0">
            <a:schemeClr val="dk1"/>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a:ln>
                  <a:noFill/>
                </a:ln>
                <a:solidFill>
                  <a:schemeClr val="tx1"/>
                </a:solidFill>
                <a:effectLst/>
                <a:latin typeface="Times" pitchFamily="-110" charset="0"/>
              </a:rPr>
              <a:t> </a:t>
            </a:r>
          </a:p>
        </p:txBody>
      </p:sp>
      <p:sp>
        <p:nvSpPr>
          <p:cNvPr id="14" name="Footer Placeholder 6"/>
          <p:cNvSpPr txBox="1">
            <a:spLocks noChangeArrowheads="1"/>
          </p:cNvSpPr>
          <p:nvPr userDrawn="1"/>
        </p:nvSpPr>
        <p:spPr bwMode="auto">
          <a:xfrm>
            <a:off x="179512" y="6152115"/>
            <a:ext cx="4536504" cy="36004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defPPr>
              <a:defRPr lang="en-US"/>
            </a:defPPr>
            <a:lvl1pPr algn="r" rtl="0" eaLnBrk="0" fontAlgn="base" hangingPunct="0">
              <a:spcBef>
                <a:spcPct val="0"/>
              </a:spcBef>
              <a:spcAft>
                <a:spcPct val="0"/>
              </a:spcAft>
              <a:defRPr sz="1200" b="1" kern="1200">
                <a:solidFill>
                  <a:srgbClr val="A69C95"/>
                </a:solidFill>
                <a:latin typeface="Verdana" charset="0"/>
                <a:ea typeface="ＭＳ Ｐゴシック" charset="0"/>
                <a:cs typeface="Verdana"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l"/>
            <a:r>
              <a:rPr lang="en-US" dirty="0" err="1">
                <a:solidFill>
                  <a:srgbClr val="A69C95"/>
                </a:solidFill>
              </a:rPr>
              <a:t>uOttawa.ca</a:t>
            </a:r>
            <a:endParaRPr lang="en-US" dirty="0">
              <a:solidFill>
                <a:srgbClr val="A69C95"/>
              </a:solidFill>
            </a:endParaRPr>
          </a:p>
        </p:txBody>
      </p:sp>
      <p:pic>
        <p:nvPicPr>
          <p:cNvPr id="15" name="Picture 14" descr="uOttawa_HOR_WG7.png"/>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209367" y="5947834"/>
            <a:ext cx="1697566" cy="454040"/>
          </a:xfrm>
          <a:prstGeom prst="rect">
            <a:avLst/>
          </a:prstGeom>
        </p:spPr>
      </p:pic>
      <p:pic>
        <p:nvPicPr>
          <p:cNvPr id="12" name="Picture 11"/>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3729" y="6650864"/>
            <a:ext cx="9171460" cy="214000"/>
          </a:xfrm>
          <a:prstGeom prst="rect">
            <a:avLst/>
          </a:prstGeom>
        </p:spPr>
      </p:pic>
    </p:spTree>
    <p:extLst>
      <p:ext uri="{BB962C8B-B14F-4D97-AF65-F5344CB8AC3E}">
        <p14:creationId xmlns:p14="http://schemas.microsoft.com/office/powerpoint/2010/main" val="39723451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a:t>Click to edit Master title style</a:t>
            </a:r>
            <a:endParaRPr lang="en-US"/>
          </a:p>
        </p:txBody>
      </p:sp>
      <p:pic>
        <p:nvPicPr>
          <p:cNvPr id="5" name="Picture 4" descr="top.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1866"/>
            <a:ext cx="9144002" cy="384305"/>
          </a:xfrm>
          <a:prstGeom prst="rect">
            <a:avLst/>
          </a:prstGeom>
        </p:spPr>
      </p:pic>
      <p:sp>
        <p:nvSpPr>
          <p:cNvPr id="9" name="Rectangle 8"/>
          <p:cNvSpPr/>
          <p:nvPr userDrawn="1"/>
        </p:nvSpPr>
        <p:spPr bwMode="auto">
          <a:xfrm>
            <a:off x="0" y="5768214"/>
            <a:ext cx="9144000" cy="886711"/>
          </a:xfrm>
          <a:prstGeom prst="rect">
            <a:avLst/>
          </a:prstGeom>
          <a:solidFill>
            <a:schemeClr val="bg1"/>
          </a:solidFill>
          <a:ln>
            <a:noFill/>
            <a:headEnd type="none" w="med" len="med"/>
            <a:tailEnd type="none" w="med" len="med"/>
          </a:ln>
        </p:spPr>
        <p:style>
          <a:lnRef idx="2">
            <a:schemeClr val="dk1">
              <a:shade val="50000"/>
            </a:schemeClr>
          </a:lnRef>
          <a:fillRef idx="1">
            <a:schemeClr val="dk1"/>
          </a:fillRef>
          <a:effectRef idx="0">
            <a:schemeClr val="dk1"/>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a:ln>
                  <a:noFill/>
                </a:ln>
                <a:solidFill>
                  <a:schemeClr val="tx1"/>
                </a:solidFill>
                <a:effectLst/>
                <a:latin typeface="Times" pitchFamily="-110" charset="0"/>
              </a:rPr>
              <a:t> </a:t>
            </a:r>
          </a:p>
        </p:txBody>
      </p:sp>
      <p:sp>
        <p:nvSpPr>
          <p:cNvPr id="10" name="Footer Placeholder 6"/>
          <p:cNvSpPr txBox="1">
            <a:spLocks noChangeArrowheads="1"/>
          </p:cNvSpPr>
          <p:nvPr userDrawn="1"/>
        </p:nvSpPr>
        <p:spPr bwMode="auto">
          <a:xfrm>
            <a:off x="179512" y="6152115"/>
            <a:ext cx="4536504" cy="36004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defPPr>
              <a:defRPr lang="en-US"/>
            </a:defPPr>
            <a:lvl1pPr algn="r" rtl="0" eaLnBrk="0" fontAlgn="base" hangingPunct="0">
              <a:spcBef>
                <a:spcPct val="0"/>
              </a:spcBef>
              <a:spcAft>
                <a:spcPct val="0"/>
              </a:spcAft>
              <a:defRPr sz="1200" b="1" kern="1200">
                <a:solidFill>
                  <a:srgbClr val="A69C95"/>
                </a:solidFill>
                <a:latin typeface="Verdana" charset="0"/>
                <a:ea typeface="ＭＳ Ｐゴシック" charset="0"/>
                <a:cs typeface="Verdana"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l"/>
            <a:r>
              <a:rPr lang="en-US" dirty="0" err="1">
                <a:solidFill>
                  <a:srgbClr val="A69C95"/>
                </a:solidFill>
              </a:rPr>
              <a:t>uOttawa.ca</a:t>
            </a:r>
            <a:endParaRPr lang="en-US" dirty="0">
              <a:solidFill>
                <a:srgbClr val="A69C95"/>
              </a:solidFill>
            </a:endParaRPr>
          </a:p>
        </p:txBody>
      </p:sp>
      <p:pic>
        <p:nvPicPr>
          <p:cNvPr id="11" name="Picture 10" descr="uOttawa_HOR_WG7.png"/>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209367" y="5947834"/>
            <a:ext cx="1697566" cy="454040"/>
          </a:xfrm>
          <a:prstGeom prst="rect">
            <a:avLst/>
          </a:prstGeom>
        </p:spPr>
      </p:pic>
      <p:pic>
        <p:nvPicPr>
          <p:cNvPr id="8" name="Picture 7"/>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3729" y="6650864"/>
            <a:ext cx="9171460" cy="214000"/>
          </a:xfrm>
          <a:prstGeom prst="rect">
            <a:avLst/>
          </a:prstGeom>
        </p:spPr>
      </p:pic>
    </p:spTree>
    <p:extLst>
      <p:ext uri="{BB962C8B-B14F-4D97-AF65-F5344CB8AC3E}">
        <p14:creationId xmlns:p14="http://schemas.microsoft.com/office/powerpoint/2010/main" val="22900114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4" name="Picture 3" descr="top.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1866"/>
            <a:ext cx="9144002" cy="384305"/>
          </a:xfrm>
          <a:prstGeom prst="rect">
            <a:avLst/>
          </a:prstGeom>
        </p:spPr>
      </p:pic>
      <p:sp>
        <p:nvSpPr>
          <p:cNvPr id="8" name="Rectangle 7"/>
          <p:cNvSpPr/>
          <p:nvPr userDrawn="1"/>
        </p:nvSpPr>
        <p:spPr bwMode="auto">
          <a:xfrm>
            <a:off x="0" y="5768214"/>
            <a:ext cx="9144000" cy="886711"/>
          </a:xfrm>
          <a:prstGeom prst="rect">
            <a:avLst/>
          </a:prstGeom>
          <a:solidFill>
            <a:schemeClr val="bg1"/>
          </a:solidFill>
          <a:ln>
            <a:noFill/>
            <a:headEnd type="none" w="med" len="med"/>
            <a:tailEnd type="none" w="med" len="med"/>
          </a:ln>
        </p:spPr>
        <p:style>
          <a:lnRef idx="2">
            <a:schemeClr val="dk1">
              <a:shade val="50000"/>
            </a:schemeClr>
          </a:lnRef>
          <a:fillRef idx="1">
            <a:schemeClr val="dk1"/>
          </a:fillRef>
          <a:effectRef idx="0">
            <a:schemeClr val="dk1"/>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a:ln>
                  <a:noFill/>
                </a:ln>
                <a:solidFill>
                  <a:schemeClr val="tx1"/>
                </a:solidFill>
                <a:effectLst/>
                <a:latin typeface="Times" pitchFamily="-110" charset="0"/>
              </a:rPr>
              <a:t> </a:t>
            </a:r>
          </a:p>
        </p:txBody>
      </p:sp>
      <p:sp>
        <p:nvSpPr>
          <p:cNvPr id="9" name="Footer Placeholder 6"/>
          <p:cNvSpPr txBox="1">
            <a:spLocks noChangeArrowheads="1"/>
          </p:cNvSpPr>
          <p:nvPr userDrawn="1"/>
        </p:nvSpPr>
        <p:spPr bwMode="auto">
          <a:xfrm>
            <a:off x="179512" y="6152115"/>
            <a:ext cx="4536504" cy="36004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defPPr>
              <a:defRPr lang="en-US"/>
            </a:defPPr>
            <a:lvl1pPr algn="r" rtl="0" eaLnBrk="0" fontAlgn="base" hangingPunct="0">
              <a:spcBef>
                <a:spcPct val="0"/>
              </a:spcBef>
              <a:spcAft>
                <a:spcPct val="0"/>
              </a:spcAft>
              <a:defRPr sz="1200" b="1" kern="1200">
                <a:solidFill>
                  <a:srgbClr val="A69C95"/>
                </a:solidFill>
                <a:latin typeface="Verdana" charset="0"/>
                <a:ea typeface="ＭＳ Ｐゴシック" charset="0"/>
                <a:cs typeface="Verdana"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l"/>
            <a:r>
              <a:rPr lang="en-US" dirty="0" err="1">
                <a:solidFill>
                  <a:srgbClr val="A69C95"/>
                </a:solidFill>
              </a:rPr>
              <a:t>uOttawa.ca</a:t>
            </a:r>
            <a:endParaRPr lang="en-US" dirty="0">
              <a:solidFill>
                <a:srgbClr val="A69C95"/>
              </a:solidFill>
            </a:endParaRPr>
          </a:p>
        </p:txBody>
      </p:sp>
      <p:pic>
        <p:nvPicPr>
          <p:cNvPr id="10" name="Picture 9" descr="uOttawa_HOR_WG7.png"/>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209367" y="5947834"/>
            <a:ext cx="1697566" cy="454040"/>
          </a:xfrm>
          <a:prstGeom prst="rect">
            <a:avLst/>
          </a:prstGeom>
        </p:spPr>
      </p:pic>
      <p:pic>
        <p:nvPicPr>
          <p:cNvPr id="7" name="Picture 6"/>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3729" y="6650864"/>
            <a:ext cx="9171460" cy="214000"/>
          </a:xfrm>
          <a:prstGeom prst="rect">
            <a:avLst/>
          </a:prstGeom>
        </p:spPr>
      </p:pic>
    </p:spTree>
    <p:extLst>
      <p:ext uri="{BB962C8B-B14F-4D97-AF65-F5344CB8AC3E}">
        <p14:creationId xmlns:p14="http://schemas.microsoft.com/office/powerpoint/2010/main" val="34937432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04664"/>
            <a:ext cx="3008313" cy="1162050"/>
          </a:xfrm>
        </p:spPr>
        <p:txBody>
          <a:bodyPr anchor="b"/>
          <a:lstStyle>
            <a:lvl1pPr algn="l">
              <a:defRPr sz="2000" b="1"/>
            </a:lvl1pPr>
          </a:lstStyle>
          <a:p>
            <a:r>
              <a:rPr lang="fr-CA" dirty="0"/>
              <a:t>Click to </a:t>
            </a:r>
            <a:r>
              <a:rPr lang="fr-CA" dirty="0" err="1"/>
              <a:t>edit</a:t>
            </a:r>
            <a:r>
              <a:rPr lang="fr-CA" dirty="0"/>
              <a:t> Master </a:t>
            </a:r>
            <a:r>
              <a:rPr lang="fr-CA" dirty="0" err="1"/>
              <a:t>title</a:t>
            </a:r>
            <a:r>
              <a:rPr lang="fr-CA" dirty="0"/>
              <a:t> style</a:t>
            </a:r>
            <a:endParaRPr lang="en-US" dirty="0"/>
          </a:p>
        </p:txBody>
      </p:sp>
      <p:sp>
        <p:nvSpPr>
          <p:cNvPr id="3" name="Content Placeholder 2"/>
          <p:cNvSpPr>
            <a:spLocks noGrp="1"/>
          </p:cNvSpPr>
          <p:nvPr>
            <p:ph idx="1"/>
          </p:nvPr>
        </p:nvSpPr>
        <p:spPr>
          <a:xfrm>
            <a:off x="3575050" y="404664"/>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CA" dirty="0"/>
              <a:t>Click to </a:t>
            </a:r>
            <a:r>
              <a:rPr lang="fr-CA" dirty="0" err="1"/>
              <a:t>edit</a:t>
            </a:r>
            <a:r>
              <a:rPr lang="fr-CA" dirty="0"/>
              <a:t> Master </a:t>
            </a:r>
            <a:r>
              <a:rPr lang="fr-CA" dirty="0" err="1"/>
              <a:t>text</a:t>
            </a:r>
            <a:r>
              <a:rPr lang="fr-CA" dirty="0"/>
              <a:t> styles</a:t>
            </a:r>
          </a:p>
          <a:p>
            <a:pPr lvl="1"/>
            <a:r>
              <a:rPr lang="fr-CA" dirty="0"/>
              <a:t>Second </a:t>
            </a:r>
            <a:r>
              <a:rPr lang="fr-CA" dirty="0" err="1"/>
              <a:t>level</a:t>
            </a:r>
            <a:endParaRPr lang="fr-CA" dirty="0"/>
          </a:p>
          <a:p>
            <a:pPr lvl="2"/>
            <a:r>
              <a:rPr lang="fr-CA" dirty="0" err="1"/>
              <a:t>Third</a:t>
            </a:r>
            <a:r>
              <a:rPr lang="fr-CA" dirty="0"/>
              <a:t> </a:t>
            </a:r>
            <a:r>
              <a:rPr lang="fr-CA" dirty="0" err="1"/>
              <a:t>level</a:t>
            </a:r>
            <a:endParaRPr lang="fr-CA" dirty="0"/>
          </a:p>
          <a:p>
            <a:pPr lvl="3"/>
            <a:r>
              <a:rPr lang="fr-CA" dirty="0" err="1"/>
              <a:t>Fourth</a:t>
            </a:r>
            <a:r>
              <a:rPr lang="fr-CA" dirty="0"/>
              <a:t> </a:t>
            </a:r>
            <a:r>
              <a:rPr lang="fr-CA" dirty="0" err="1"/>
              <a:t>level</a:t>
            </a:r>
            <a:endParaRPr lang="fr-CA" dirty="0"/>
          </a:p>
          <a:p>
            <a:pPr lvl="4"/>
            <a:r>
              <a:rPr lang="fr-CA" dirty="0" err="1"/>
              <a:t>Fifth</a:t>
            </a:r>
            <a:r>
              <a:rPr lang="fr-CA" dirty="0"/>
              <a:t> </a:t>
            </a:r>
            <a:r>
              <a:rPr lang="fr-CA" dirty="0" err="1"/>
              <a:t>level</a:t>
            </a:r>
            <a:endParaRPr lang="en-US" dirty="0"/>
          </a:p>
        </p:txBody>
      </p:sp>
      <p:sp>
        <p:nvSpPr>
          <p:cNvPr id="4" name="Text Placeholder 3"/>
          <p:cNvSpPr>
            <a:spLocks noGrp="1"/>
          </p:cNvSpPr>
          <p:nvPr>
            <p:ph type="body" sz="half" idx="2"/>
          </p:nvPr>
        </p:nvSpPr>
        <p:spPr>
          <a:xfrm>
            <a:off x="457200" y="1772816"/>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CA"/>
              <a:t>Click to edit Master text styles</a:t>
            </a:r>
          </a:p>
        </p:txBody>
      </p:sp>
      <p:pic>
        <p:nvPicPr>
          <p:cNvPr id="7" name="Picture 6" descr="top.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1866"/>
            <a:ext cx="9144002" cy="384305"/>
          </a:xfrm>
          <a:prstGeom prst="rect">
            <a:avLst/>
          </a:prstGeom>
        </p:spPr>
      </p:pic>
      <p:sp>
        <p:nvSpPr>
          <p:cNvPr id="11" name="Rectangle 10"/>
          <p:cNvSpPr/>
          <p:nvPr userDrawn="1"/>
        </p:nvSpPr>
        <p:spPr bwMode="auto">
          <a:xfrm>
            <a:off x="0" y="5768214"/>
            <a:ext cx="9144000" cy="886711"/>
          </a:xfrm>
          <a:prstGeom prst="rect">
            <a:avLst/>
          </a:prstGeom>
          <a:solidFill>
            <a:schemeClr val="bg1"/>
          </a:solidFill>
          <a:ln>
            <a:noFill/>
            <a:headEnd type="none" w="med" len="med"/>
            <a:tailEnd type="none" w="med" len="med"/>
          </a:ln>
        </p:spPr>
        <p:style>
          <a:lnRef idx="2">
            <a:schemeClr val="dk1">
              <a:shade val="50000"/>
            </a:schemeClr>
          </a:lnRef>
          <a:fillRef idx="1">
            <a:schemeClr val="dk1"/>
          </a:fillRef>
          <a:effectRef idx="0">
            <a:schemeClr val="dk1"/>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a:ln>
                  <a:noFill/>
                </a:ln>
                <a:solidFill>
                  <a:schemeClr val="tx1"/>
                </a:solidFill>
                <a:effectLst/>
                <a:latin typeface="Times" pitchFamily="-110" charset="0"/>
              </a:rPr>
              <a:t> </a:t>
            </a:r>
          </a:p>
        </p:txBody>
      </p:sp>
      <p:sp>
        <p:nvSpPr>
          <p:cNvPr id="12" name="Footer Placeholder 6"/>
          <p:cNvSpPr txBox="1">
            <a:spLocks noChangeArrowheads="1"/>
          </p:cNvSpPr>
          <p:nvPr userDrawn="1"/>
        </p:nvSpPr>
        <p:spPr bwMode="auto">
          <a:xfrm>
            <a:off x="179512" y="6152115"/>
            <a:ext cx="4536504" cy="36004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defPPr>
              <a:defRPr lang="en-US"/>
            </a:defPPr>
            <a:lvl1pPr algn="r" rtl="0" eaLnBrk="0" fontAlgn="base" hangingPunct="0">
              <a:spcBef>
                <a:spcPct val="0"/>
              </a:spcBef>
              <a:spcAft>
                <a:spcPct val="0"/>
              </a:spcAft>
              <a:defRPr sz="1200" b="1" kern="1200">
                <a:solidFill>
                  <a:srgbClr val="A69C95"/>
                </a:solidFill>
                <a:latin typeface="Verdana" charset="0"/>
                <a:ea typeface="ＭＳ Ｐゴシック" charset="0"/>
                <a:cs typeface="Verdana"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l"/>
            <a:r>
              <a:rPr lang="en-US" dirty="0" err="1">
                <a:solidFill>
                  <a:srgbClr val="A69C95"/>
                </a:solidFill>
              </a:rPr>
              <a:t>uOttawa.ca</a:t>
            </a:r>
            <a:endParaRPr lang="en-US" dirty="0">
              <a:solidFill>
                <a:srgbClr val="A69C95"/>
              </a:solidFill>
            </a:endParaRPr>
          </a:p>
        </p:txBody>
      </p:sp>
      <p:pic>
        <p:nvPicPr>
          <p:cNvPr id="13" name="Picture 12" descr="uOttawa_HOR_WG7.png"/>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209367" y="5947834"/>
            <a:ext cx="1697566" cy="454040"/>
          </a:xfrm>
          <a:prstGeom prst="rect">
            <a:avLst/>
          </a:prstGeom>
        </p:spPr>
      </p:pic>
      <p:pic>
        <p:nvPicPr>
          <p:cNvPr id="10" name="Picture 9"/>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3729" y="6650864"/>
            <a:ext cx="9171460" cy="214000"/>
          </a:xfrm>
          <a:prstGeom prst="rect">
            <a:avLst/>
          </a:prstGeom>
        </p:spPr>
      </p:pic>
    </p:spTree>
    <p:extLst>
      <p:ext uri="{BB962C8B-B14F-4D97-AF65-F5344CB8AC3E}">
        <p14:creationId xmlns:p14="http://schemas.microsoft.com/office/powerpoint/2010/main" val="6742383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302422"/>
            <a:ext cx="5486400" cy="566738"/>
          </a:xfrm>
        </p:spPr>
        <p:txBody>
          <a:bodyPr anchor="b"/>
          <a:lstStyle>
            <a:lvl1pPr algn="l">
              <a:defRPr sz="2000" b="1"/>
            </a:lvl1pPr>
          </a:lstStyle>
          <a:p>
            <a:r>
              <a:rPr lang="fr-CA"/>
              <a:t>Click to edit Master title style</a:t>
            </a:r>
            <a:endParaRPr lang="en-US"/>
          </a:p>
        </p:txBody>
      </p:sp>
      <p:sp>
        <p:nvSpPr>
          <p:cNvPr id="3" name="Picture Placeholder 2"/>
          <p:cNvSpPr>
            <a:spLocks noGrp="1"/>
          </p:cNvSpPr>
          <p:nvPr>
            <p:ph type="pic" idx="1"/>
          </p:nvPr>
        </p:nvSpPr>
        <p:spPr>
          <a:xfrm>
            <a:off x="1792288" y="612775"/>
            <a:ext cx="5486400" cy="353630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fr-CA" noProof="0"/>
              <a:t>Drag picture to placeholder or click icon to add</a:t>
            </a:r>
            <a:endParaRPr lang="en-US" noProof="0"/>
          </a:p>
        </p:txBody>
      </p:sp>
      <p:sp>
        <p:nvSpPr>
          <p:cNvPr id="4" name="Text Placeholder 3"/>
          <p:cNvSpPr>
            <a:spLocks noGrp="1"/>
          </p:cNvSpPr>
          <p:nvPr>
            <p:ph type="body" sz="half" idx="2"/>
          </p:nvPr>
        </p:nvSpPr>
        <p:spPr>
          <a:xfrm>
            <a:off x="1792288" y="4869160"/>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CA"/>
              <a:t>Click to edit Master text styles</a:t>
            </a:r>
          </a:p>
        </p:txBody>
      </p:sp>
      <p:pic>
        <p:nvPicPr>
          <p:cNvPr id="7" name="Picture 6" descr="top.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1866"/>
            <a:ext cx="9144002" cy="384305"/>
          </a:xfrm>
          <a:prstGeom prst="rect">
            <a:avLst/>
          </a:prstGeom>
        </p:spPr>
      </p:pic>
      <p:sp>
        <p:nvSpPr>
          <p:cNvPr id="11" name="Rectangle 10"/>
          <p:cNvSpPr/>
          <p:nvPr userDrawn="1"/>
        </p:nvSpPr>
        <p:spPr bwMode="auto">
          <a:xfrm>
            <a:off x="0" y="5768214"/>
            <a:ext cx="9144000" cy="886711"/>
          </a:xfrm>
          <a:prstGeom prst="rect">
            <a:avLst/>
          </a:prstGeom>
          <a:solidFill>
            <a:schemeClr val="bg1"/>
          </a:solidFill>
          <a:ln>
            <a:noFill/>
            <a:headEnd type="none" w="med" len="med"/>
            <a:tailEnd type="none" w="med" len="med"/>
          </a:ln>
        </p:spPr>
        <p:style>
          <a:lnRef idx="2">
            <a:schemeClr val="dk1">
              <a:shade val="50000"/>
            </a:schemeClr>
          </a:lnRef>
          <a:fillRef idx="1">
            <a:schemeClr val="dk1"/>
          </a:fillRef>
          <a:effectRef idx="0">
            <a:schemeClr val="dk1"/>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a:ln>
                  <a:noFill/>
                </a:ln>
                <a:solidFill>
                  <a:schemeClr val="tx1"/>
                </a:solidFill>
                <a:effectLst/>
                <a:latin typeface="Times" pitchFamily="-110" charset="0"/>
              </a:rPr>
              <a:t> </a:t>
            </a:r>
          </a:p>
        </p:txBody>
      </p:sp>
      <p:sp>
        <p:nvSpPr>
          <p:cNvPr id="12" name="Footer Placeholder 6"/>
          <p:cNvSpPr txBox="1">
            <a:spLocks noChangeArrowheads="1"/>
          </p:cNvSpPr>
          <p:nvPr userDrawn="1"/>
        </p:nvSpPr>
        <p:spPr bwMode="auto">
          <a:xfrm>
            <a:off x="179512" y="6152115"/>
            <a:ext cx="4536504" cy="36004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defPPr>
              <a:defRPr lang="en-US"/>
            </a:defPPr>
            <a:lvl1pPr algn="r" rtl="0" eaLnBrk="0" fontAlgn="base" hangingPunct="0">
              <a:spcBef>
                <a:spcPct val="0"/>
              </a:spcBef>
              <a:spcAft>
                <a:spcPct val="0"/>
              </a:spcAft>
              <a:defRPr sz="1200" b="1" kern="1200">
                <a:solidFill>
                  <a:srgbClr val="A69C95"/>
                </a:solidFill>
                <a:latin typeface="Verdana" charset="0"/>
                <a:ea typeface="ＭＳ Ｐゴシック" charset="0"/>
                <a:cs typeface="Verdana"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l"/>
            <a:r>
              <a:rPr lang="en-US" dirty="0" err="1">
                <a:solidFill>
                  <a:srgbClr val="A69C95"/>
                </a:solidFill>
              </a:rPr>
              <a:t>uOttawa.ca</a:t>
            </a:r>
            <a:endParaRPr lang="en-US" dirty="0">
              <a:solidFill>
                <a:srgbClr val="A69C95"/>
              </a:solidFill>
            </a:endParaRPr>
          </a:p>
        </p:txBody>
      </p:sp>
      <p:pic>
        <p:nvPicPr>
          <p:cNvPr id="13" name="Picture 12" descr="uOttawa_HOR_WG7.png"/>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209367" y="5947834"/>
            <a:ext cx="1697566" cy="454040"/>
          </a:xfrm>
          <a:prstGeom prst="rect">
            <a:avLst/>
          </a:prstGeom>
        </p:spPr>
      </p:pic>
      <p:pic>
        <p:nvPicPr>
          <p:cNvPr id="10" name="Picture 9"/>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3729" y="6650864"/>
            <a:ext cx="9171460" cy="214000"/>
          </a:xfrm>
          <a:prstGeom prst="rect">
            <a:avLst/>
          </a:prstGeom>
        </p:spPr>
      </p:pic>
    </p:spTree>
    <p:extLst>
      <p:ext uri="{BB962C8B-B14F-4D97-AF65-F5344CB8AC3E}">
        <p14:creationId xmlns:p14="http://schemas.microsoft.com/office/powerpoint/2010/main" val="5020059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fr-CA"/>
              <a:t>Click to edit Master text styles</a:t>
            </a:r>
          </a:p>
          <a:p>
            <a:pPr lvl="1"/>
            <a:r>
              <a:rPr lang="fr-CA"/>
              <a:t>Second level</a:t>
            </a:r>
          </a:p>
          <a:p>
            <a:pPr lvl="2"/>
            <a:r>
              <a:rPr lang="fr-CA"/>
              <a:t>Third level</a:t>
            </a:r>
          </a:p>
          <a:p>
            <a:pPr lvl="3"/>
            <a:r>
              <a:rPr lang="fr-CA"/>
              <a:t>Fourth level</a:t>
            </a:r>
          </a:p>
          <a:p>
            <a:pPr lvl="4"/>
            <a:r>
              <a:rPr lang="fr-CA"/>
              <a:t>Fifth level</a:t>
            </a:r>
            <a:endParaRPr lang="en-US"/>
          </a:p>
        </p:txBody>
      </p:sp>
      <p:pic>
        <p:nvPicPr>
          <p:cNvPr id="6" name="Picture 5" descr="top.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1866"/>
            <a:ext cx="9144002" cy="384305"/>
          </a:xfrm>
          <a:prstGeom prst="rect">
            <a:avLst/>
          </a:prstGeom>
        </p:spPr>
      </p:pic>
      <p:sp>
        <p:nvSpPr>
          <p:cNvPr id="10" name="Rectangle 9"/>
          <p:cNvSpPr/>
          <p:nvPr userDrawn="1"/>
        </p:nvSpPr>
        <p:spPr bwMode="auto">
          <a:xfrm>
            <a:off x="0" y="5768214"/>
            <a:ext cx="9144000" cy="886711"/>
          </a:xfrm>
          <a:prstGeom prst="rect">
            <a:avLst/>
          </a:prstGeom>
          <a:solidFill>
            <a:schemeClr val="bg1"/>
          </a:solidFill>
          <a:ln>
            <a:noFill/>
            <a:headEnd type="none" w="med" len="med"/>
            <a:tailEnd type="none" w="med" len="med"/>
          </a:ln>
        </p:spPr>
        <p:style>
          <a:lnRef idx="2">
            <a:schemeClr val="dk1">
              <a:shade val="50000"/>
            </a:schemeClr>
          </a:lnRef>
          <a:fillRef idx="1">
            <a:schemeClr val="dk1"/>
          </a:fillRef>
          <a:effectRef idx="0">
            <a:schemeClr val="dk1"/>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a:ln>
                  <a:noFill/>
                </a:ln>
                <a:solidFill>
                  <a:schemeClr val="tx1"/>
                </a:solidFill>
                <a:effectLst/>
                <a:latin typeface="Times" pitchFamily="-110" charset="0"/>
              </a:rPr>
              <a:t> </a:t>
            </a:r>
          </a:p>
        </p:txBody>
      </p:sp>
      <p:sp>
        <p:nvSpPr>
          <p:cNvPr id="11" name="Footer Placeholder 6"/>
          <p:cNvSpPr txBox="1">
            <a:spLocks noChangeArrowheads="1"/>
          </p:cNvSpPr>
          <p:nvPr userDrawn="1"/>
        </p:nvSpPr>
        <p:spPr bwMode="auto">
          <a:xfrm>
            <a:off x="179512" y="6152115"/>
            <a:ext cx="4536504" cy="36004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defPPr>
              <a:defRPr lang="en-US"/>
            </a:defPPr>
            <a:lvl1pPr algn="r" rtl="0" eaLnBrk="0" fontAlgn="base" hangingPunct="0">
              <a:spcBef>
                <a:spcPct val="0"/>
              </a:spcBef>
              <a:spcAft>
                <a:spcPct val="0"/>
              </a:spcAft>
              <a:defRPr sz="1200" b="1" kern="1200">
                <a:solidFill>
                  <a:srgbClr val="A69C95"/>
                </a:solidFill>
                <a:latin typeface="Verdana" charset="0"/>
                <a:ea typeface="ＭＳ Ｐゴシック" charset="0"/>
                <a:cs typeface="Verdana"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l"/>
            <a:r>
              <a:rPr lang="en-US" dirty="0" err="1">
                <a:solidFill>
                  <a:srgbClr val="A69C95"/>
                </a:solidFill>
              </a:rPr>
              <a:t>uOttawa.ca</a:t>
            </a:r>
            <a:endParaRPr lang="en-US" dirty="0">
              <a:solidFill>
                <a:srgbClr val="A69C95"/>
              </a:solidFill>
            </a:endParaRPr>
          </a:p>
        </p:txBody>
      </p:sp>
      <p:pic>
        <p:nvPicPr>
          <p:cNvPr id="12" name="Picture 11" descr="uOttawa_HOR_WG7.png"/>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209367" y="5947834"/>
            <a:ext cx="1697566" cy="454040"/>
          </a:xfrm>
          <a:prstGeom prst="rect">
            <a:avLst/>
          </a:prstGeom>
        </p:spPr>
      </p:pic>
      <p:pic>
        <p:nvPicPr>
          <p:cNvPr id="9" name="Picture 8"/>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3729" y="6650864"/>
            <a:ext cx="9171460" cy="214000"/>
          </a:xfrm>
          <a:prstGeom prst="rect">
            <a:avLst/>
          </a:prstGeom>
        </p:spPr>
      </p:pic>
    </p:spTree>
    <p:extLst>
      <p:ext uri="{BB962C8B-B14F-4D97-AF65-F5344CB8AC3E}">
        <p14:creationId xmlns:p14="http://schemas.microsoft.com/office/powerpoint/2010/main" val="3443924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381000"/>
            <a:ext cx="1943100" cy="5029200"/>
          </a:xfrm>
        </p:spPr>
        <p:txBody>
          <a:bodyPr vert="eaVert"/>
          <a:lstStyle/>
          <a:p>
            <a:r>
              <a:rPr lang="fr-CA"/>
              <a:t>Click to edit Master title style</a:t>
            </a:r>
            <a:endParaRPr lang="en-US"/>
          </a:p>
        </p:txBody>
      </p:sp>
      <p:sp>
        <p:nvSpPr>
          <p:cNvPr id="3" name="Vertical Text Placeholder 2"/>
          <p:cNvSpPr>
            <a:spLocks noGrp="1"/>
          </p:cNvSpPr>
          <p:nvPr>
            <p:ph type="body" orient="vert" idx="1"/>
          </p:nvPr>
        </p:nvSpPr>
        <p:spPr>
          <a:xfrm>
            <a:off x="685800" y="381000"/>
            <a:ext cx="5676900" cy="5029200"/>
          </a:xfrm>
        </p:spPr>
        <p:txBody>
          <a:bodyPr vert="eaVert"/>
          <a:lstStyle/>
          <a:p>
            <a:pPr lvl="0"/>
            <a:r>
              <a:rPr lang="fr-CA"/>
              <a:t>Click to edit Master text styles</a:t>
            </a:r>
          </a:p>
          <a:p>
            <a:pPr lvl="1"/>
            <a:r>
              <a:rPr lang="fr-CA"/>
              <a:t>Second level</a:t>
            </a:r>
          </a:p>
          <a:p>
            <a:pPr lvl="2"/>
            <a:r>
              <a:rPr lang="fr-CA"/>
              <a:t>Third level</a:t>
            </a:r>
          </a:p>
          <a:p>
            <a:pPr lvl="3"/>
            <a:r>
              <a:rPr lang="fr-CA"/>
              <a:t>Fourth level</a:t>
            </a:r>
          </a:p>
          <a:p>
            <a:pPr lvl="4"/>
            <a:r>
              <a:rPr lang="fr-CA"/>
              <a:t>Fifth level</a:t>
            </a:r>
            <a:endParaRPr lang="en-US"/>
          </a:p>
        </p:txBody>
      </p:sp>
      <p:pic>
        <p:nvPicPr>
          <p:cNvPr id="6" name="Picture 5" descr="top.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1866"/>
            <a:ext cx="9144002" cy="384305"/>
          </a:xfrm>
          <a:prstGeom prst="rect">
            <a:avLst/>
          </a:prstGeom>
        </p:spPr>
      </p:pic>
      <p:sp>
        <p:nvSpPr>
          <p:cNvPr id="10" name="Rectangle 9"/>
          <p:cNvSpPr/>
          <p:nvPr userDrawn="1"/>
        </p:nvSpPr>
        <p:spPr bwMode="auto">
          <a:xfrm>
            <a:off x="0" y="5768214"/>
            <a:ext cx="9144000" cy="886711"/>
          </a:xfrm>
          <a:prstGeom prst="rect">
            <a:avLst/>
          </a:prstGeom>
          <a:solidFill>
            <a:schemeClr val="bg1"/>
          </a:solidFill>
          <a:ln>
            <a:noFill/>
            <a:headEnd type="none" w="med" len="med"/>
            <a:tailEnd type="none" w="med" len="med"/>
          </a:ln>
        </p:spPr>
        <p:style>
          <a:lnRef idx="2">
            <a:schemeClr val="dk1">
              <a:shade val="50000"/>
            </a:schemeClr>
          </a:lnRef>
          <a:fillRef idx="1">
            <a:schemeClr val="dk1"/>
          </a:fillRef>
          <a:effectRef idx="0">
            <a:schemeClr val="dk1"/>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a:ln>
                  <a:noFill/>
                </a:ln>
                <a:solidFill>
                  <a:schemeClr val="tx1"/>
                </a:solidFill>
                <a:effectLst/>
                <a:latin typeface="Times" pitchFamily="-110" charset="0"/>
              </a:rPr>
              <a:t> </a:t>
            </a:r>
          </a:p>
        </p:txBody>
      </p:sp>
      <p:sp>
        <p:nvSpPr>
          <p:cNvPr id="11" name="Footer Placeholder 6"/>
          <p:cNvSpPr txBox="1">
            <a:spLocks noChangeArrowheads="1"/>
          </p:cNvSpPr>
          <p:nvPr userDrawn="1"/>
        </p:nvSpPr>
        <p:spPr bwMode="auto">
          <a:xfrm>
            <a:off x="179512" y="6152115"/>
            <a:ext cx="4536504" cy="36004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defPPr>
              <a:defRPr lang="en-US"/>
            </a:defPPr>
            <a:lvl1pPr algn="r" rtl="0" eaLnBrk="0" fontAlgn="base" hangingPunct="0">
              <a:spcBef>
                <a:spcPct val="0"/>
              </a:spcBef>
              <a:spcAft>
                <a:spcPct val="0"/>
              </a:spcAft>
              <a:defRPr sz="1200" b="1" kern="1200">
                <a:solidFill>
                  <a:srgbClr val="A69C95"/>
                </a:solidFill>
                <a:latin typeface="Verdana" charset="0"/>
                <a:ea typeface="ＭＳ Ｐゴシック" charset="0"/>
                <a:cs typeface="Verdana"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l"/>
            <a:r>
              <a:rPr lang="en-US" dirty="0" err="1">
                <a:solidFill>
                  <a:srgbClr val="A69C95"/>
                </a:solidFill>
              </a:rPr>
              <a:t>uOttawa.ca</a:t>
            </a:r>
            <a:endParaRPr lang="en-US" dirty="0">
              <a:solidFill>
                <a:srgbClr val="A69C95"/>
              </a:solidFill>
            </a:endParaRPr>
          </a:p>
        </p:txBody>
      </p:sp>
      <p:pic>
        <p:nvPicPr>
          <p:cNvPr id="12" name="Picture 11" descr="uOttawa_HOR_WG7.png"/>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209367" y="5947834"/>
            <a:ext cx="1697566" cy="454040"/>
          </a:xfrm>
          <a:prstGeom prst="rect">
            <a:avLst/>
          </a:prstGeom>
        </p:spPr>
      </p:pic>
      <p:pic>
        <p:nvPicPr>
          <p:cNvPr id="9" name="Picture 8"/>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3729" y="6650864"/>
            <a:ext cx="9171460" cy="214000"/>
          </a:xfrm>
          <a:prstGeom prst="rect">
            <a:avLst/>
          </a:prstGeom>
        </p:spPr>
      </p:pic>
    </p:spTree>
    <p:extLst>
      <p:ext uri="{BB962C8B-B14F-4D97-AF65-F5344CB8AC3E}">
        <p14:creationId xmlns:p14="http://schemas.microsoft.com/office/powerpoint/2010/main" val="13482698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0"/>
          </a:blip>
          <a:srcRect/>
          <a:stretch>
            <a:fillRect/>
          </a:stretch>
        </a:blipFill>
        <a:effectLst/>
      </p:bgPr>
    </p:bg>
    <p:spTree>
      <p:nvGrpSpPr>
        <p:cNvPr id="1" name=""/>
        <p:cNvGrpSpPr/>
        <p:nvPr/>
      </p:nvGrpSpPr>
      <p:grpSpPr>
        <a:xfrm>
          <a:off x="0" y="0"/>
          <a:ext cx="0" cy="0"/>
          <a:chOff x="0" y="0"/>
          <a:chExt cx="0" cy="0"/>
        </a:xfrm>
      </p:grpSpPr>
      <p:sp>
        <p:nvSpPr>
          <p:cNvPr id="1027" name="Rectangle 2"/>
          <p:cNvSpPr>
            <a:spLocks noGrp="1" noChangeArrowheads="1"/>
          </p:cNvSpPr>
          <p:nvPr>
            <p:ph type="title"/>
          </p:nvPr>
        </p:nvSpPr>
        <p:spPr bwMode="auto">
          <a:xfrm>
            <a:off x="685800" y="381000"/>
            <a:ext cx="6553200" cy="914400"/>
          </a:xfrm>
          <a:prstGeom prst="rect">
            <a:avLst/>
          </a:prstGeom>
          <a:noFill/>
          <a:ln>
            <a:noFill/>
          </a:ln>
          <a:extLst>
            <a:ext uri="{FAA26D3D-D897-4be2-8F04-BA451C77F1D7}">
              <ma14:placeholderFlag xmlns:ma14="http://schemas.microsoft.com/office/mac/drawingml/2011/main" xmlns="" val="1"/>
            </a:ex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fr-CA" dirty="0"/>
              <a:t>Click to </a:t>
            </a:r>
            <a:r>
              <a:rPr lang="fr-CA" dirty="0" err="1"/>
              <a:t>add</a:t>
            </a:r>
            <a:r>
              <a:rPr lang="fr-CA" dirty="0"/>
              <a:t> </a:t>
            </a:r>
            <a:r>
              <a:rPr lang="fr-CA" dirty="0" err="1"/>
              <a:t>title</a:t>
            </a:r>
            <a:r>
              <a:rPr lang="fr-CA" dirty="0"/>
              <a:t> </a:t>
            </a:r>
            <a:r>
              <a:rPr lang="fr-CA" dirty="0" err="1"/>
              <a:t>here</a:t>
            </a:r>
            <a:endParaRPr lang="en-US" dirty="0"/>
          </a:p>
        </p:txBody>
      </p:sp>
      <p:sp>
        <p:nvSpPr>
          <p:cNvPr id="1028" name="Rectangle 3"/>
          <p:cNvSpPr>
            <a:spLocks noGrp="1" noChangeArrowheads="1"/>
          </p:cNvSpPr>
          <p:nvPr>
            <p:ph type="body" idx="1"/>
          </p:nvPr>
        </p:nvSpPr>
        <p:spPr bwMode="auto">
          <a:xfrm>
            <a:off x="685800" y="1524000"/>
            <a:ext cx="7772400" cy="3886200"/>
          </a:xfrm>
          <a:prstGeom prst="rect">
            <a:avLst/>
          </a:prstGeom>
          <a:noFill/>
          <a:ln>
            <a:noFill/>
          </a:ln>
          <a:extLst>
            <a:ext uri="{FAA26D3D-D897-4be2-8F04-BA451C77F1D7}">
              <ma14:placeholderFlag xmlns:ma14="http://schemas.microsoft.com/office/mac/drawingml/2011/main" xmlns="" val="1"/>
            </a:ex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fr-CA" dirty="0"/>
              <a:t>Click to </a:t>
            </a:r>
            <a:r>
              <a:rPr lang="fr-CA" dirty="0" err="1"/>
              <a:t>add</a:t>
            </a:r>
            <a:r>
              <a:rPr lang="fr-CA" dirty="0"/>
              <a:t> content </a:t>
            </a:r>
            <a:r>
              <a:rPr lang="fr-CA" dirty="0" err="1"/>
              <a:t>here</a:t>
            </a:r>
            <a:endParaRPr lang="en-US" dirty="0"/>
          </a:p>
        </p:txBody>
      </p:sp>
    </p:spTree>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Lst>
  <p:hf hdr="0" ftr="0" dt="0"/>
  <p:txStyles>
    <p:titleStyle>
      <a:lvl1pPr algn="l" rtl="0" eaLnBrk="1" fontAlgn="base" hangingPunct="1">
        <a:spcBef>
          <a:spcPct val="0"/>
        </a:spcBef>
        <a:spcAft>
          <a:spcPct val="0"/>
        </a:spcAft>
        <a:defRPr sz="2800" b="1">
          <a:solidFill>
            <a:srgbClr val="990000"/>
          </a:solidFill>
          <a:latin typeface="Verdana"/>
          <a:ea typeface="ＭＳ Ｐゴシック" charset="0"/>
          <a:cs typeface="Verdana"/>
        </a:defRPr>
      </a:lvl1pPr>
      <a:lvl2pPr algn="l" rtl="0" eaLnBrk="1" fontAlgn="base" hangingPunct="1">
        <a:spcBef>
          <a:spcPct val="0"/>
        </a:spcBef>
        <a:spcAft>
          <a:spcPct val="0"/>
        </a:spcAft>
        <a:defRPr sz="2800">
          <a:solidFill>
            <a:srgbClr val="990000"/>
          </a:solidFill>
          <a:latin typeface="Verdana" charset="0"/>
          <a:ea typeface="ＭＳ Ｐゴシック" charset="0"/>
        </a:defRPr>
      </a:lvl2pPr>
      <a:lvl3pPr algn="l" rtl="0" eaLnBrk="1" fontAlgn="base" hangingPunct="1">
        <a:spcBef>
          <a:spcPct val="0"/>
        </a:spcBef>
        <a:spcAft>
          <a:spcPct val="0"/>
        </a:spcAft>
        <a:defRPr sz="2800">
          <a:solidFill>
            <a:srgbClr val="990000"/>
          </a:solidFill>
          <a:latin typeface="Verdana" charset="0"/>
          <a:ea typeface="ＭＳ Ｐゴシック" charset="0"/>
        </a:defRPr>
      </a:lvl3pPr>
      <a:lvl4pPr algn="l" rtl="0" eaLnBrk="1" fontAlgn="base" hangingPunct="1">
        <a:spcBef>
          <a:spcPct val="0"/>
        </a:spcBef>
        <a:spcAft>
          <a:spcPct val="0"/>
        </a:spcAft>
        <a:defRPr sz="2800">
          <a:solidFill>
            <a:srgbClr val="990000"/>
          </a:solidFill>
          <a:latin typeface="Verdana" charset="0"/>
          <a:ea typeface="ＭＳ Ｐゴシック" charset="0"/>
        </a:defRPr>
      </a:lvl4pPr>
      <a:lvl5pPr algn="l" rtl="0" eaLnBrk="1" fontAlgn="base" hangingPunct="1">
        <a:spcBef>
          <a:spcPct val="0"/>
        </a:spcBef>
        <a:spcAft>
          <a:spcPct val="0"/>
        </a:spcAft>
        <a:defRPr sz="2800">
          <a:solidFill>
            <a:srgbClr val="990000"/>
          </a:solidFill>
          <a:latin typeface="Verdana" charset="0"/>
          <a:ea typeface="ＭＳ Ｐゴシック" charset="0"/>
        </a:defRPr>
      </a:lvl5pPr>
      <a:lvl6pPr marL="457200" algn="l" rtl="0" eaLnBrk="1" fontAlgn="base" hangingPunct="1">
        <a:spcBef>
          <a:spcPct val="0"/>
        </a:spcBef>
        <a:spcAft>
          <a:spcPct val="0"/>
        </a:spcAft>
        <a:defRPr sz="2800">
          <a:solidFill>
            <a:srgbClr val="990000"/>
          </a:solidFill>
          <a:latin typeface="Arial Black" pitchFamily="-110" charset="0"/>
        </a:defRPr>
      </a:lvl6pPr>
      <a:lvl7pPr marL="914400" algn="l" rtl="0" eaLnBrk="1" fontAlgn="base" hangingPunct="1">
        <a:spcBef>
          <a:spcPct val="0"/>
        </a:spcBef>
        <a:spcAft>
          <a:spcPct val="0"/>
        </a:spcAft>
        <a:defRPr sz="2800">
          <a:solidFill>
            <a:srgbClr val="990000"/>
          </a:solidFill>
          <a:latin typeface="Arial Black" pitchFamily="-110" charset="0"/>
        </a:defRPr>
      </a:lvl7pPr>
      <a:lvl8pPr marL="1371600" algn="l" rtl="0" eaLnBrk="1" fontAlgn="base" hangingPunct="1">
        <a:spcBef>
          <a:spcPct val="0"/>
        </a:spcBef>
        <a:spcAft>
          <a:spcPct val="0"/>
        </a:spcAft>
        <a:defRPr sz="2800">
          <a:solidFill>
            <a:srgbClr val="990000"/>
          </a:solidFill>
          <a:latin typeface="Arial Black" pitchFamily="-110" charset="0"/>
        </a:defRPr>
      </a:lvl8pPr>
      <a:lvl9pPr marL="1828800" algn="l" rtl="0" eaLnBrk="1" fontAlgn="base" hangingPunct="1">
        <a:spcBef>
          <a:spcPct val="0"/>
        </a:spcBef>
        <a:spcAft>
          <a:spcPct val="0"/>
        </a:spcAft>
        <a:defRPr sz="2800">
          <a:solidFill>
            <a:srgbClr val="990000"/>
          </a:solidFill>
          <a:latin typeface="Arial Black" pitchFamily="-110" charset="0"/>
        </a:defRPr>
      </a:lvl9pPr>
    </p:titleStyle>
    <p:bodyStyle>
      <a:lvl1pPr marL="342900" indent="-342900" algn="l" rtl="0" eaLnBrk="1" fontAlgn="base" hangingPunct="1">
        <a:spcBef>
          <a:spcPct val="20000"/>
        </a:spcBef>
        <a:spcAft>
          <a:spcPct val="0"/>
        </a:spcAft>
        <a:buChar char="•"/>
        <a:defRPr sz="2000">
          <a:solidFill>
            <a:schemeClr val="tx1"/>
          </a:solidFill>
          <a:latin typeface="Verdana"/>
          <a:ea typeface="ＭＳ Ｐゴシック" charset="0"/>
          <a:cs typeface="Verdana"/>
        </a:defRPr>
      </a:lvl1pPr>
      <a:lvl2pPr marL="742950" indent="-285750" algn="l" rtl="0" eaLnBrk="1" fontAlgn="base" hangingPunct="1">
        <a:spcBef>
          <a:spcPct val="20000"/>
        </a:spcBef>
        <a:spcAft>
          <a:spcPct val="0"/>
        </a:spcAft>
        <a:buChar char="–"/>
        <a:defRPr sz="2000">
          <a:solidFill>
            <a:schemeClr val="tx1"/>
          </a:solidFill>
          <a:latin typeface="Verdana"/>
          <a:ea typeface="ＭＳ Ｐゴシック" pitchFamily="-110" charset="-128"/>
          <a:cs typeface="Verdana"/>
        </a:defRPr>
      </a:lvl2pPr>
      <a:lvl3pPr marL="1143000" indent="-228600" algn="l" rtl="0" eaLnBrk="1" fontAlgn="base" hangingPunct="1">
        <a:spcBef>
          <a:spcPct val="20000"/>
        </a:spcBef>
        <a:spcAft>
          <a:spcPct val="0"/>
        </a:spcAft>
        <a:buChar char="•"/>
        <a:defRPr sz="2000">
          <a:solidFill>
            <a:schemeClr val="tx1"/>
          </a:solidFill>
          <a:latin typeface="Verdana"/>
          <a:ea typeface="ＭＳ Ｐゴシック" pitchFamily="-110" charset="-128"/>
          <a:cs typeface="Verdana"/>
        </a:defRPr>
      </a:lvl3pPr>
      <a:lvl4pPr marL="1600200" indent="-228600" algn="l" rtl="0" eaLnBrk="1" fontAlgn="base" hangingPunct="1">
        <a:spcBef>
          <a:spcPct val="20000"/>
        </a:spcBef>
        <a:spcAft>
          <a:spcPct val="0"/>
        </a:spcAft>
        <a:buChar char="–"/>
        <a:defRPr sz="2000">
          <a:solidFill>
            <a:schemeClr val="tx1"/>
          </a:solidFill>
          <a:latin typeface="Verdana"/>
          <a:ea typeface="ＭＳ Ｐゴシック" pitchFamily="-110" charset="-128"/>
          <a:cs typeface="Verdana"/>
        </a:defRPr>
      </a:lvl4pPr>
      <a:lvl5pPr marL="2057400" indent="-228600" algn="l" rtl="0" eaLnBrk="1" fontAlgn="base" hangingPunct="1">
        <a:spcBef>
          <a:spcPct val="20000"/>
        </a:spcBef>
        <a:spcAft>
          <a:spcPct val="0"/>
        </a:spcAft>
        <a:buChar char="»"/>
        <a:defRPr sz="2000">
          <a:solidFill>
            <a:schemeClr val="tx1"/>
          </a:solidFill>
          <a:latin typeface="Verdana"/>
          <a:ea typeface="ＭＳ Ｐゴシック" pitchFamily="-110" charset="-128"/>
          <a:cs typeface="Verdana"/>
        </a:defRPr>
      </a:lvl5pPr>
      <a:lvl6pPr marL="2514600" indent="-228600" algn="l" rtl="0" eaLnBrk="1" fontAlgn="base" hangingPunct="1">
        <a:spcBef>
          <a:spcPct val="20000"/>
        </a:spcBef>
        <a:spcAft>
          <a:spcPct val="0"/>
        </a:spcAft>
        <a:buChar char="»"/>
        <a:defRPr sz="2000">
          <a:solidFill>
            <a:schemeClr val="tx1"/>
          </a:solidFill>
          <a:latin typeface="+mn-lt"/>
          <a:ea typeface="ＭＳ Ｐゴシック" pitchFamily="-110" charset="-128"/>
        </a:defRPr>
      </a:lvl6pPr>
      <a:lvl7pPr marL="2971800" indent="-228600" algn="l" rtl="0" eaLnBrk="1" fontAlgn="base" hangingPunct="1">
        <a:spcBef>
          <a:spcPct val="20000"/>
        </a:spcBef>
        <a:spcAft>
          <a:spcPct val="0"/>
        </a:spcAft>
        <a:buChar char="»"/>
        <a:defRPr sz="2000">
          <a:solidFill>
            <a:schemeClr val="tx1"/>
          </a:solidFill>
          <a:latin typeface="+mn-lt"/>
          <a:ea typeface="ＭＳ Ｐゴシック" pitchFamily="-110" charset="-128"/>
        </a:defRPr>
      </a:lvl7pPr>
      <a:lvl8pPr marL="3429000" indent="-228600" algn="l" rtl="0" eaLnBrk="1" fontAlgn="base" hangingPunct="1">
        <a:spcBef>
          <a:spcPct val="20000"/>
        </a:spcBef>
        <a:spcAft>
          <a:spcPct val="0"/>
        </a:spcAft>
        <a:buChar char="»"/>
        <a:defRPr sz="2000">
          <a:solidFill>
            <a:schemeClr val="tx1"/>
          </a:solidFill>
          <a:latin typeface="+mn-lt"/>
          <a:ea typeface="ＭＳ Ｐゴシック" pitchFamily="-110" charset="-128"/>
        </a:defRPr>
      </a:lvl8pPr>
      <a:lvl9pPr marL="3886200" indent="-228600" algn="l" rtl="0" eaLnBrk="1" fontAlgn="base" hangingPunct="1">
        <a:spcBef>
          <a:spcPct val="20000"/>
        </a:spcBef>
        <a:spcAft>
          <a:spcPct val="0"/>
        </a:spcAft>
        <a:buChar char="»"/>
        <a:defRPr sz="2000">
          <a:solidFill>
            <a:schemeClr val="tx1"/>
          </a:solidFill>
          <a:latin typeface="+mn-lt"/>
          <a:ea typeface="ＭＳ Ｐゴシック" pitchFamily="-110"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g"/><Relationship Id="rId5" Type="http://schemas.openxmlformats.org/officeDocument/2006/relationships/image" Target="../media/image2.png"/><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www.youtube.com/watch?v=dF9LiaoWY0s"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8.png"/><Relationship Id="rId5" Type="http://schemas.microsoft.com/office/2011/relationships/webextension" Target="../webextensions/webextension1.xml"/><Relationship Id="rId4" Type="http://schemas.openxmlformats.org/officeDocument/2006/relationships/image" Target="../media/image7.tiff"/></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tiff"/><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0.tiff"/></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www.lactualite.com/societe/finances-personnelles/acheter-ou-louer/"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ww.youtube.com/watch?v=h6rWvZjoB"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110.png"/><Relationship Id="rId5" Type="http://schemas.microsoft.com/office/2011/relationships/webextension" Target="../webextensions/webextension2.xml"/><Relationship Id="rId4" Type="http://schemas.openxmlformats.org/officeDocument/2006/relationships/image" Target="../media/image7.tiff"/></Relationships>
</file>

<file path=ppt/slides/_rels/slide10.xml.rels><?xml version="1.0" encoding="UTF-8" standalone="yes"?>
<Relationships xmlns="http://schemas.openxmlformats.org/package/2006/relationships"><Relationship Id="rId3" Type="http://schemas.openxmlformats.org/officeDocument/2006/relationships/hyperlink" Target="https://www.youtube.com/watch?v=nO4M5rrqKbc&amp;feature=youtu.be"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20.png"/><Relationship Id="rId5" Type="http://schemas.microsoft.com/office/2011/relationships/webextension" Target="../webextensions/webextension3.xml"/><Relationship Id="rId4" Type="http://schemas.openxmlformats.org/officeDocument/2006/relationships/image" Target="../media/image7.tiff"/></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3.tiff"/><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5.tiff"/><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6.tiff"/><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7.tiff"/><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image" Target="../media/image18.tiff"/></Relationships>
</file>

<file path=ppt/slides/_rels/slide29.xml.rels><?xml version="1.0" encoding="UTF-8" standalone="yes"?>
<Relationships xmlns="http://schemas.openxmlformats.org/package/2006/relationships"><Relationship Id="rId3" Type="http://schemas.openxmlformats.org/officeDocument/2006/relationships/image" Target="../media/image19.tiff"/><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0.tiff"/><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hyperlink" Target="https://www.youtube.com/watch?v=CRlPQs4V89c" TargetMode="External"/><Relationship Id="rId2" Type="http://schemas.openxmlformats.org/officeDocument/2006/relationships/notesSlide" Target="../notesSlides/notesSlide34.xml"/><Relationship Id="rId1" Type="http://schemas.openxmlformats.org/officeDocument/2006/relationships/slideLayout" Target="../slideLayouts/slideLayout2.xml"/><Relationship Id="rId5" Type="http://schemas.openxmlformats.org/officeDocument/2006/relationships/hyperlink" Target="http://www.karlonia.com/2008/05/26/figuring-compound-interest-why-saving-is-important/" TargetMode="External"/><Relationship Id="rId4" Type="http://schemas.openxmlformats.org/officeDocument/2006/relationships/hyperlink" Target="http://www.questionretraite.qc.ca/fr/chroniques/la-magie-de-linteret-compose/" TargetMode="Externa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1.tiff"/><Relationship Id="rId2" Type="http://schemas.openxmlformats.org/officeDocument/2006/relationships/notesSlide" Target="../notesSlides/notesSlide38.xml"/><Relationship Id="rId1" Type="http://schemas.openxmlformats.org/officeDocument/2006/relationships/slideLayout" Target="../slideLayouts/slideLayout2.xml"/><Relationship Id="rId5" Type="http://schemas.openxmlformats.org/officeDocument/2006/relationships/image" Target="../media/image23.tiff"/><Relationship Id="rId4" Type="http://schemas.openxmlformats.org/officeDocument/2006/relationships/image" Target="../media/image22.tiff"/></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25.tiff"/><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2.xml"/><Relationship Id="rId1" Type="http://schemas.openxmlformats.org/officeDocument/2006/relationships/slideLayout" Target="../slideLayouts/slideLayout2.xml"/><Relationship Id="rId4" Type="http://schemas.openxmlformats.org/officeDocument/2006/relationships/image" Target="../media/image27.jpeg"/></Relationships>
</file>

<file path=ppt/slides/_rels/slide4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45.xml"/><Relationship Id="rId1" Type="http://schemas.openxmlformats.org/officeDocument/2006/relationships/slideLayout" Target="../slideLayouts/slideLayout2.xml"/><Relationship Id="rId4" Type="http://schemas.openxmlformats.org/officeDocument/2006/relationships/image" Target="../media/image31.jpeg"/></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20140120RLIMG_0019_RETOUCHED.jpg"/>
          <p:cNvPicPr>
            <a:picLocks noChangeAspect="1"/>
          </p:cNvPicPr>
          <p:nvPr/>
        </p:nvPicPr>
        <p:blipFill rotWithShape="1">
          <a:blip r:embed="rId3">
            <a:extLst>
              <a:ext uri="{28A0092B-C50C-407E-A947-70E740481C1C}">
                <a14:useLocalDpi xmlns:a14="http://schemas.microsoft.com/office/drawing/2010/main" val="0"/>
              </a:ext>
            </a:extLst>
          </a:blip>
          <a:srcRect l="12062" t="4093"/>
          <a:stretch/>
        </p:blipFill>
        <p:spPr>
          <a:xfrm>
            <a:off x="0" y="2464"/>
            <a:ext cx="9144000" cy="6648400"/>
          </a:xfrm>
          <a:prstGeom prst="rect">
            <a:avLst/>
          </a:prstGeom>
        </p:spPr>
      </p:pic>
      <p:sp>
        <p:nvSpPr>
          <p:cNvPr id="28" name="Rectangle 27"/>
          <p:cNvSpPr/>
          <p:nvPr/>
        </p:nvSpPr>
        <p:spPr bwMode="auto">
          <a:xfrm>
            <a:off x="1763688" y="2852936"/>
            <a:ext cx="7380312" cy="1224136"/>
          </a:xfrm>
          <a:prstGeom prst="rect">
            <a:avLst/>
          </a:prstGeom>
          <a:solidFill>
            <a:schemeClr val="tx1">
              <a:alpha val="75000"/>
            </a:schemeClr>
          </a:solidFill>
          <a:ln>
            <a:noFill/>
            <a:headEnd type="none" w="med" len="med"/>
            <a:tailEnd type="none" w="med" len="med"/>
          </a:ln>
        </p:spPr>
        <p:style>
          <a:lnRef idx="2">
            <a:schemeClr val="dk1">
              <a:shade val="50000"/>
            </a:schemeClr>
          </a:lnRef>
          <a:fillRef idx="1">
            <a:schemeClr val="dk1"/>
          </a:fillRef>
          <a:effectRef idx="0">
            <a:schemeClr val="dk1"/>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Times" pitchFamily="-110" charset="0"/>
            </a:endParaRPr>
          </a:p>
        </p:txBody>
      </p:sp>
      <p:sp>
        <p:nvSpPr>
          <p:cNvPr id="29" name="Rectangle 28"/>
          <p:cNvSpPr/>
          <p:nvPr/>
        </p:nvSpPr>
        <p:spPr bwMode="auto">
          <a:xfrm>
            <a:off x="1763688" y="4149080"/>
            <a:ext cx="7380312" cy="321320"/>
          </a:xfrm>
          <a:prstGeom prst="rect">
            <a:avLst/>
          </a:prstGeom>
          <a:solidFill>
            <a:schemeClr val="tx1">
              <a:alpha val="75000"/>
            </a:schemeClr>
          </a:solidFill>
          <a:ln>
            <a:noFill/>
            <a:headEnd type="none" w="med" len="med"/>
            <a:tailEnd type="none" w="med" len="med"/>
          </a:ln>
        </p:spPr>
        <p:style>
          <a:lnRef idx="2">
            <a:schemeClr val="dk1">
              <a:shade val="50000"/>
            </a:schemeClr>
          </a:lnRef>
          <a:fillRef idx="1">
            <a:schemeClr val="dk1"/>
          </a:fillRef>
          <a:effectRef idx="0">
            <a:schemeClr val="dk1"/>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Times" pitchFamily="-110" charset="0"/>
            </a:endParaRPr>
          </a:p>
        </p:txBody>
      </p:sp>
      <p:sp>
        <p:nvSpPr>
          <p:cNvPr id="30" name="Title 1"/>
          <p:cNvSpPr txBox="1">
            <a:spLocks/>
          </p:cNvSpPr>
          <p:nvPr/>
        </p:nvSpPr>
        <p:spPr bwMode="auto">
          <a:xfrm>
            <a:off x="1872208" y="2852936"/>
            <a:ext cx="7164288" cy="792088"/>
          </a:xfrm>
          <a:prstGeom prst="rect">
            <a:avLst/>
          </a:prstGeom>
          <a:noFill/>
          <a:ln>
            <a:noFill/>
          </a:ln>
          <a:extLst>
            <a:ext uri="{FAA26D3D-D897-4be2-8F04-BA451C77F1D7}">
              <ma14:placeholderFlag xmlns:ma14="http://schemas.microsoft.com/office/mac/drawingml/2011/main" xmlns="" val="1"/>
            </a:ex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2800" b="1">
                <a:solidFill>
                  <a:srgbClr val="990000"/>
                </a:solidFill>
                <a:latin typeface="Verdana"/>
                <a:ea typeface="ＭＳ Ｐゴシック" charset="0"/>
                <a:cs typeface="Verdana"/>
              </a:defRPr>
            </a:lvl1pPr>
            <a:lvl2pPr algn="l" rtl="0" eaLnBrk="1" fontAlgn="base" hangingPunct="1">
              <a:spcBef>
                <a:spcPct val="0"/>
              </a:spcBef>
              <a:spcAft>
                <a:spcPct val="0"/>
              </a:spcAft>
              <a:defRPr sz="2800">
                <a:solidFill>
                  <a:srgbClr val="990000"/>
                </a:solidFill>
                <a:latin typeface="Verdana" charset="0"/>
                <a:ea typeface="ＭＳ Ｐゴシック" charset="0"/>
              </a:defRPr>
            </a:lvl2pPr>
            <a:lvl3pPr algn="l" rtl="0" eaLnBrk="1" fontAlgn="base" hangingPunct="1">
              <a:spcBef>
                <a:spcPct val="0"/>
              </a:spcBef>
              <a:spcAft>
                <a:spcPct val="0"/>
              </a:spcAft>
              <a:defRPr sz="2800">
                <a:solidFill>
                  <a:srgbClr val="990000"/>
                </a:solidFill>
                <a:latin typeface="Verdana" charset="0"/>
                <a:ea typeface="ＭＳ Ｐゴシック" charset="0"/>
              </a:defRPr>
            </a:lvl3pPr>
            <a:lvl4pPr algn="l" rtl="0" eaLnBrk="1" fontAlgn="base" hangingPunct="1">
              <a:spcBef>
                <a:spcPct val="0"/>
              </a:spcBef>
              <a:spcAft>
                <a:spcPct val="0"/>
              </a:spcAft>
              <a:defRPr sz="2800">
                <a:solidFill>
                  <a:srgbClr val="990000"/>
                </a:solidFill>
                <a:latin typeface="Verdana" charset="0"/>
                <a:ea typeface="ＭＳ Ｐゴシック" charset="0"/>
              </a:defRPr>
            </a:lvl4pPr>
            <a:lvl5pPr algn="l" rtl="0" eaLnBrk="1" fontAlgn="base" hangingPunct="1">
              <a:spcBef>
                <a:spcPct val="0"/>
              </a:spcBef>
              <a:spcAft>
                <a:spcPct val="0"/>
              </a:spcAft>
              <a:defRPr sz="2800">
                <a:solidFill>
                  <a:srgbClr val="990000"/>
                </a:solidFill>
                <a:latin typeface="Verdana" charset="0"/>
                <a:ea typeface="ＭＳ Ｐゴシック" charset="0"/>
              </a:defRPr>
            </a:lvl5pPr>
            <a:lvl6pPr marL="457200" algn="l" rtl="0" eaLnBrk="1" fontAlgn="base" hangingPunct="1">
              <a:spcBef>
                <a:spcPct val="0"/>
              </a:spcBef>
              <a:spcAft>
                <a:spcPct val="0"/>
              </a:spcAft>
              <a:defRPr sz="2800">
                <a:solidFill>
                  <a:srgbClr val="990000"/>
                </a:solidFill>
                <a:latin typeface="Arial Black" pitchFamily="-110" charset="0"/>
              </a:defRPr>
            </a:lvl6pPr>
            <a:lvl7pPr marL="914400" algn="l" rtl="0" eaLnBrk="1" fontAlgn="base" hangingPunct="1">
              <a:spcBef>
                <a:spcPct val="0"/>
              </a:spcBef>
              <a:spcAft>
                <a:spcPct val="0"/>
              </a:spcAft>
              <a:defRPr sz="2800">
                <a:solidFill>
                  <a:srgbClr val="990000"/>
                </a:solidFill>
                <a:latin typeface="Arial Black" pitchFamily="-110" charset="0"/>
              </a:defRPr>
            </a:lvl7pPr>
            <a:lvl8pPr marL="1371600" algn="l" rtl="0" eaLnBrk="1" fontAlgn="base" hangingPunct="1">
              <a:spcBef>
                <a:spcPct val="0"/>
              </a:spcBef>
              <a:spcAft>
                <a:spcPct val="0"/>
              </a:spcAft>
              <a:defRPr sz="2800">
                <a:solidFill>
                  <a:srgbClr val="990000"/>
                </a:solidFill>
                <a:latin typeface="Arial Black" pitchFamily="-110" charset="0"/>
              </a:defRPr>
            </a:lvl8pPr>
            <a:lvl9pPr marL="1828800" algn="l" rtl="0" eaLnBrk="1" fontAlgn="base" hangingPunct="1">
              <a:spcBef>
                <a:spcPct val="0"/>
              </a:spcBef>
              <a:spcAft>
                <a:spcPct val="0"/>
              </a:spcAft>
              <a:defRPr sz="2800">
                <a:solidFill>
                  <a:srgbClr val="990000"/>
                </a:solidFill>
                <a:latin typeface="Arial Black" pitchFamily="-110" charset="0"/>
              </a:defRPr>
            </a:lvl9pPr>
          </a:lstStyle>
          <a:p>
            <a:r>
              <a:rPr lang="fr-CA" sz="2400" dirty="0">
                <a:solidFill>
                  <a:schemeClr val="bg1"/>
                </a:solidFill>
                <a:latin typeface="Arial"/>
                <a:cs typeface="Arial"/>
              </a:rPr>
              <a:t>ÉCONOMIE </a:t>
            </a:r>
            <a:br>
              <a:rPr lang="fr-CA" sz="2400" dirty="0">
                <a:solidFill>
                  <a:schemeClr val="bg1"/>
                </a:solidFill>
                <a:latin typeface="Arial"/>
                <a:cs typeface="Arial"/>
              </a:rPr>
            </a:br>
            <a:r>
              <a:rPr lang="fr-CA" sz="2400" dirty="0">
                <a:solidFill>
                  <a:schemeClr val="bg1"/>
                </a:solidFill>
                <a:latin typeface="Arial"/>
                <a:cs typeface="Arial"/>
              </a:rPr>
              <a:t>POUR INGÉNIEURS</a:t>
            </a:r>
          </a:p>
        </p:txBody>
      </p:sp>
      <p:sp>
        <p:nvSpPr>
          <p:cNvPr id="31" name="Text Placeholder 2"/>
          <p:cNvSpPr txBox="1">
            <a:spLocks/>
          </p:cNvSpPr>
          <p:nvPr/>
        </p:nvSpPr>
        <p:spPr bwMode="auto">
          <a:xfrm>
            <a:off x="1872208" y="3573016"/>
            <a:ext cx="7164288" cy="360040"/>
          </a:xfrm>
          <a:prstGeom prst="rect">
            <a:avLst/>
          </a:prstGeom>
          <a:noFill/>
          <a:ln>
            <a:noFill/>
          </a:ln>
          <a:extLst>
            <a:ext uri="{FAA26D3D-D897-4be2-8F04-BA451C77F1D7}">
              <ma14:placeholderFlag xmlns:ma14="http://schemas.microsoft.com/office/mac/drawingml/2011/main" xmlns="" val="1"/>
            </a:ex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342900" indent="-342900" algn="l" rtl="0" eaLnBrk="1" fontAlgn="base" hangingPunct="1">
              <a:spcBef>
                <a:spcPct val="20000"/>
              </a:spcBef>
              <a:spcAft>
                <a:spcPct val="0"/>
              </a:spcAft>
              <a:buChar char="•"/>
              <a:defRPr sz="2000">
                <a:solidFill>
                  <a:schemeClr val="tx1"/>
                </a:solidFill>
                <a:latin typeface="Verdana"/>
                <a:ea typeface="ＭＳ Ｐゴシック" charset="0"/>
                <a:cs typeface="Verdana"/>
              </a:defRPr>
            </a:lvl1pPr>
            <a:lvl2pPr marL="742950" indent="-285750" algn="l" rtl="0" eaLnBrk="1" fontAlgn="base" hangingPunct="1">
              <a:spcBef>
                <a:spcPct val="20000"/>
              </a:spcBef>
              <a:spcAft>
                <a:spcPct val="0"/>
              </a:spcAft>
              <a:buChar char="–"/>
              <a:defRPr sz="2000">
                <a:solidFill>
                  <a:schemeClr val="tx1"/>
                </a:solidFill>
                <a:latin typeface="Verdana"/>
                <a:ea typeface="ＭＳ Ｐゴシック" pitchFamily="-110" charset="-128"/>
                <a:cs typeface="Verdana"/>
              </a:defRPr>
            </a:lvl2pPr>
            <a:lvl3pPr marL="1143000" indent="-228600" algn="l" rtl="0" eaLnBrk="1" fontAlgn="base" hangingPunct="1">
              <a:spcBef>
                <a:spcPct val="20000"/>
              </a:spcBef>
              <a:spcAft>
                <a:spcPct val="0"/>
              </a:spcAft>
              <a:buChar char="•"/>
              <a:defRPr sz="2000">
                <a:solidFill>
                  <a:schemeClr val="tx1"/>
                </a:solidFill>
                <a:latin typeface="Verdana"/>
                <a:ea typeface="ＭＳ Ｐゴシック" pitchFamily="-110" charset="-128"/>
                <a:cs typeface="Verdana"/>
              </a:defRPr>
            </a:lvl3pPr>
            <a:lvl4pPr marL="1600200" indent="-228600" algn="l" rtl="0" eaLnBrk="1" fontAlgn="base" hangingPunct="1">
              <a:spcBef>
                <a:spcPct val="20000"/>
              </a:spcBef>
              <a:spcAft>
                <a:spcPct val="0"/>
              </a:spcAft>
              <a:buChar char="–"/>
              <a:defRPr sz="2000">
                <a:solidFill>
                  <a:schemeClr val="tx1"/>
                </a:solidFill>
                <a:latin typeface="Verdana"/>
                <a:ea typeface="ＭＳ Ｐゴシック" pitchFamily="-110" charset="-128"/>
                <a:cs typeface="Verdana"/>
              </a:defRPr>
            </a:lvl4pPr>
            <a:lvl5pPr marL="2057400" indent="-228600" algn="l" rtl="0" eaLnBrk="1" fontAlgn="base" hangingPunct="1">
              <a:spcBef>
                <a:spcPct val="20000"/>
              </a:spcBef>
              <a:spcAft>
                <a:spcPct val="0"/>
              </a:spcAft>
              <a:buChar char="»"/>
              <a:defRPr sz="2000">
                <a:solidFill>
                  <a:schemeClr val="tx1"/>
                </a:solidFill>
                <a:latin typeface="Verdana"/>
                <a:ea typeface="ＭＳ Ｐゴシック" pitchFamily="-110" charset="-128"/>
                <a:cs typeface="Verdana"/>
              </a:defRPr>
            </a:lvl5pPr>
            <a:lvl6pPr marL="2514600" indent="-228600" algn="l" rtl="0" eaLnBrk="1" fontAlgn="base" hangingPunct="1">
              <a:spcBef>
                <a:spcPct val="20000"/>
              </a:spcBef>
              <a:spcAft>
                <a:spcPct val="0"/>
              </a:spcAft>
              <a:buChar char="»"/>
              <a:defRPr sz="2000">
                <a:solidFill>
                  <a:schemeClr val="tx1"/>
                </a:solidFill>
                <a:latin typeface="+mn-lt"/>
                <a:ea typeface="ＭＳ Ｐゴシック" pitchFamily="-110" charset="-128"/>
              </a:defRPr>
            </a:lvl6pPr>
            <a:lvl7pPr marL="2971800" indent="-228600" algn="l" rtl="0" eaLnBrk="1" fontAlgn="base" hangingPunct="1">
              <a:spcBef>
                <a:spcPct val="20000"/>
              </a:spcBef>
              <a:spcAft>
                <a:spcPct val="0"/>
              </a:spcAft>
              <a:buChar char="»"/>
              <a:defRPr sz="2000">
                <a:solidFill>
                  <a:schemeClr val="tx1"/>
                </a:solidFill>
                <a:latin typeface="+mn-lt"/>
                <a:ea typeface="ＭＳ Ｐゴシック" pitchFamily="-110" charset="-128"/>
              </a:defRPr>
            </a:lvl7pPr>
            <a:lvl8pPr marL="3429000" indent="-228600" algn="l" rtl="0" eaLnBrk="1" fontAlgn="base" hangingPunct="1">
              <a:spcBef>
                <a:spcPct val="20000"/>
              </a:spcBef>
              <a:spcAft>
                <a:spcPct val="0"/>
              </a:spcAft>
              <a:buChar char="»"/>
              <a:defRPr sz="2000">
                <a:solidFill>
                  <a:schemeClr val="tx1"/>
                </a:solidFill>
                <a:latin typeface="+mn-lt"/>
                <a:ea typeface="ＭＳ Ｐゴシック" pitchFamily="-110" charset="-128"/>
              </a:defRPr>
            </a:lvl8pPr>
            <a:lvl9pPr marL="3886200" indent="-228600" algn="l" rtl="0" eaLnBrk="1" fontAlgn="base" hangingPunct="1">
              <a:spcBef>
                <a:spcPct val="20000"/>
              </a:spcBef>
              <a:spcAft>
                <a:spcPct val="0"/>
              </a:spcAft>
              <a:buChar char="»"/>
              <a:defRPr sz="2000">
                <a:solidFill>
                  <a:schemeClr val="tx1"/>
                </a:solidFill>
                <a:latin typeface="+mn-lt"/>
                <a:ea typeface="ＭＳ Ｐゴシック" pitchFamily="-110" charset="-128"/>
              </a:defRPr>
            </a:lvl9pPr>
          </a:lstStyle>
          <a:p>
            <a:pPr marL="0" indent="0">
              <a:buNone/>
            </a:pPr>
            <a:r>
              <a:rPr lang="fr-CA" sz="1600" dirty="0">
                <a:solidFill>
                  <a:schemeClr val="bg1"/>
                </a:solidFill>
                <a:latin typeface="Arial"/>
                <a:cs typeface="Arial"/>
              </a:rPr>
              <a:t>Chapitre 1 : Les fondements de l’économie d’ingénierie</a:t>
            </a:r>
          </a:p>
        </p:txBody>
      </p:sp>
      <p:sp>
        <p:nvSpPr>
          <p:cNvPr id="32" name="Text Placeholder 2"/>
          <p:cNvSpPr txBox="1">
            <a:spLocks/>
          </p:cNvSpPr>
          <p:nvPr/>
        </p:nvSpPr>
        <p:spPr bwMode="auto">
          <a:xfrm>
            <a:off x="1872208" y="4149080"/>
            <a:ext cx="7164288" cy="288032"/>
          </a:xfrm>
          <a:prstGeom prst="rect">
            <a:avLst/>
          </a:prstGeom>
          <a:noFill/>
          <a:ln>
            <a:noFill/>
          </a:ln>
          <a:extLst>
            <a:ext uri="{FAA26D3D-D897-4be2-8F04-BA451C77F1D7}">
              <ma14:placeholderFlag xmlns:ma14="http://schemas.microsoft.com/office/mac/drawingml/2011/main" xmlns="" val="1"/>
            </a:ex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342900" indent="-342900" algn="l" rtl="0" eaLnBrk="1" fontAlgn="base" hangingPunct="1">
              <a:spcBef>
                <a:spcPct val="20000"/>
              </a:spcBef>
              <a:spcAft>
                <a:spcPct val="0"/>
              </a:spcAft>
              <a:buChar char="•"/>
              <a:defRPr sz="2000">
                <a:solidFill>
                  <a:schemeClr val="tx1"/>
                </a:solidFill>
                <a:latin typeface="Verdana"/>
                <a:ea typeface="ＭＳ Ｐゴシック" charset="0"/>
                <a:cs typeface="Verdana"/>
              </a:defRPr>
            </a:lvl1pPr>
            <a:lvl2pPr marL="742950" indent="-285750" algn="l" rtl="0" eaLnBrk="1" fontAlgn="base" hangingPunct="1">
              <a:spcBef>
                <a:spcPct val="20000"/>
              </a:spcBef>
              <a:spcAft>
                <a:spcPct val="0"/>
              </a:spcAft>
              <a:buChar char="–"/>
              <a:defRPr sz="2000">
                <a:solidFill>
                  <a:schemeClr val="tx1"/>
                </a:solidFill>
                <a:latin typeface="Verdana"/>
                <a:ea typeface="ＭＳ Ｐゴシック" pitchFamily="-110" charset="-128"/>
                <a:cs typeface="Verdana"/>
              </a:defRPr>
            </a:lvl2pPr>
            <a:lvl3pPr marL="1143000" indent="-228600" algn="l" rtl="0" eaLnBrk="1" fontAlgn="base" hangingPunct="1">
              <a:spcBef>
                <a:spcPct val="20000"/>
              </a:spcBef>
              <a:spcAft>
                <a:spcPct val="0"/>
              </a:spcAft>
              <a:buChar char="•"/>
              <a:defRPr sz="2000">
                <a:solidFill>
                  <a:schemeClr val="tx1"/>
                </a:solidFill>
                <a:latin typeface="Verdana"/>
                <a:ea typeface="ＭＳ Ｐゴシック" pitchFamily="-110" charset="-128"/>
                <a:cs typeface="Verdana"/>
              </a:defRPr>
            </a:lvl3pPr>
            <a:lvl4pPr marL="1600200" indent="-228600" algn="l" rtl="0" eaLnBrk="1" fontAlgn="base" hangingPunct="1">
              <a:spcBef>
                <a:spcPct val="20000"/>
              </a:spcBef>
              <a:spcAft>
                <a:spcPct val="0"/>
              </a:spcAft>
              <a:buChar char="–"/>
              <a:defRPr sz="2000">
                <a:solidFill>
                  <a:schemeClr val="tx1"/>
                </a:solidFill>
                <a:latin typeface="Verdana"/>
                <a:ea typeface="ＭＳ Ｐゴシック" pitchFamily="-110" charset="-128"/>
                <a:cs typeface="Verdana"/>
              </a:defRPr>
            </a:lvl4pPr>
            <a:lvl5pPr marL="2057400" indent="-228600" algn="l" rtl="0" eaLnBrk="1" fontAlgn="base" hangingPunct="1">
              <a:spcBef>
                <a:spcPct val="20000"/>
              </a:spcBef>
              <a:spcAft>
                <a:spcPct val="0"/>
              </a:spcAft>
              <a:buChar char="»"/>
              <a:defRPr sz="2000">
                <a:solidFill>
                  <a:schemeClr val="tx1"/>
                </a:solidFill>
                <a:latin typeface="Verdana"/>
                <a:ea typeface="ＭＳ Ｐゴシック" pitchFamily="-110" charset="-128"/>
                <a:cs typeface="Verdana"/>
              </a:defRPr>
            </a:lvl5pPr>
            <a:lvl6pPr marL="2514600" indent="-228600" algn="l" rtl="0" eaLnBrk="1" fontAlgn="base" hangingPunct="1">
              <a:spcBef>
                <a:spcPct val="20000"/>
              </a:spcBef>
              <a:spcAft>
                <a:spcPct val="0"/>
              </a:spcAft>
              <a:buChar char="»"/>
              <a:defRPr sz="2000">
                <a:solidFill>
                  <a:schemeClr val="tx1"/>
                </a:solidFill>
                <a:latin typeface="+mn-lt"/>
                <a:ea typeface="ＭＳ Ｐゴシック" pitchFamily="-110" charset="-128"/>
              </a:defRPr>
            </a:lvl6pPr>
            <a:lvl7pPr marL="2971800" indent="-228600" algn="l" rtl="0" eaLnBrk="1" fontAlgn="base" hangingPunct="1">
              <a:spcBef>
                <a:spcPct val="20000"/>
              </a:spcBef>
              <a:spcAft>
                <a:spcPct val="0"/>
              </a:spcAft>
              <a:buChar char="»"/>
              <a:defRPr sz="2000">
                <a:solidFill>
                  <a:schemeClr val="tx1"/>
                </a:solidFill>
                <a:latin typeface="+mn-lt"/>
                <a:ea typeface="ＭＳ Ｐゴシック" pitchFamily="-110" charset="-128"/>
              </a:defRPr>
            </a:lvl7pPr>
            <a:lvl8pPr marL="3429000" indent="-228600" algn="l" rtl="0" eaLnBrk="1" fontAlgn="base" hangingPunct="1">
              <a:spcBef>
                <a:spcPct val="20000"/>
              </a:spcBef>
              <a:spcAft>
                <a:spcPct val="0"/>
              </a:spcAft>
              <a:buChar char="»"/>
              <a:defRPr sz="2000">
                <a:solidFill>
                  <a:schemeClr val="tx1"/>
                </a:solidFill>
                <a:latin typeface="+mn-lt"/>
                <a:ea typeface="ＭＳ Ｐゴシック" pitchFamily="-110" charset="-128"/>
              </a:defRPr>
            </a:lvl8pPr>
            <a:lvl9pPr marL="3886200" indent="-228600" algn="l" rtl="0" eaLnBrk="1" fontAlgn="base" hangingPunct="1">
              <a:spcBef>
                <a:spcPct val="20000"/>
              </a:spcBef>
              <a:spcAft>
                <a:spcPct val="0"/>
              </a:spcAft>
              <a:buChar char="»"/>
              <a:defRPr sz="2000">
                <a:solidFill>
                  <a:schemeClr val="tx1"/>
                </a:solidFill>
                <a:latin typeface="+mn-lt"/>
                <a:ea typeface="ＭＳ Ｐゴシック" pitchFamily="-110" charset="-128"/>
              </a:defRPr>
            </a:lvl9pPr>
          </a:lstStyle>
          <a:p>
            <a:pPr marL="0" indent="0">
              <a:buNone/>
            </a:pPr>
            <a:r>
              <a:rPr lang="fr-CA" sz="1200" dirty="0">
                <a:solidFill>
                  <a:schemeClr val="bg1"/>
                </a:solidFill>
                <a:latin typeface="Arial"/>
                <a:cs typeface="Arial"/>
              </a:rPr>
              <a:t>Présenté par : Marc Prud’Homme</a:t>
            </a:r>
          </a:p>
        </p:txBody>
      </p:sp>
      <p:sp>
        <p:nvSpPr>
          <p:cNvPr id="18" name="Rectangle 17"/>
          <p:cNvSpPr/>
          <p:nvPr/>
        </p:nvSpPr>
        <p:spPr bwMode="auto">
          <a:xfrm>
            <a:off x="1688352" y="2852936"/>
            <a:ext cx="78511" cy="1224136"/>
          </a:xfrm>
          <a:prstGeom prst="rect">
            <a:avLst/>
          </a:prstGeom>
          <a:solidFill>
            <a:srgbClr val="009D93"/>
          </a:solidFill>
          <a:ln>
            <a:noFill/>
            <a:headEnd type="none" w="med" len="med"/>
            <a:tailEnd type="none" w="med" len="med"/>
          </a:ln>
        </p:spPr>
        <p:style>
          <a:lnRef idx="2">
            <a:schemeClr val="dk1">
              <a:shade val="50000"/>
            </a:schemeClr>
          </a:lnRef>
          <a:fillRef idx="1">
            <a:schemeClr val="dk1"/>
          </a:fillRef>
          <a:effectRef idx="0">
            <a:schemeClr val="dk1"/>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rgbClr val="A69C95"/>
              </a:solidFill>
              <a:effectLst/>
              <a:latin typeface="Times" pitchFamily="-110" charset="0"/>
            </a:endParaRPr>
          </a:p>
        </p:txBody>
      </p:sp>
      <p:sp>
        <p:nvSpPr>
          <p:cNvPr id="19" name="Rectangle 18"/>
          <p:cNvSpPr/>
          <p:nvPr/>
        </p:nvSpPr>
        <p:spPr bwMode="auto">
          <a:xfrm>
            <a:off x="1688353" y="4149080"/>
            <a:ext cx="78510" cy="321320"/>
          </a:xfrm>
          <a:prstGeom prst="rect">
            <a:avLst/>
          </a:prstGeom>
          <a:solidFill>
            <a:srgbClr val="009D93"/>
          </a:solidFill>
          <a:ln>
            <a:noFill/>
            <a:headEnd type="none" w="med" len="med"/>
            <a:tailEnd type="none" w="med" len="med"/>
          </a:ln>
        </p:spPr>
        <p:style>
          <a:lnRef idx="2">
            <a:schemeClr val="dk1">
              <a:shade val="50000"/>
            </a:schemeClr>
          </a:lnRef>
          <a:fillRef idx="1">
            <a:schemeClr val="dk1"/>
          </a:fillRef>
          <a:effectRef idx="0">
            <a:schemeClr val="dk1"/>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a:ln>
                  <a:noFill/>
                </a:ln>
                <a:solidFill>
                  <a:srgbClr val="A69C95"/>
                </a:solidFill>
                <a:effectLst/>
                <a:latin typeface="Times" pitchFamily="-110" charset="0"/>
              </a:rPr>
              <a:t> </a:t>
            </a:r>
          </a:p>
        </p:txBody>
      </p:sp>
      <p:grpSp>
        <p:nvGrpSpPr>
          <p:cNvPr id="2" name="Group 1"/>
          <p:cNvGrpSpPr/>
          <p:nvPr/>
        </p:nvGrpSpPr>
        <p:grpSpPr>
          <a:xfrm>
            <a:off x="-13729" y="-1866"/>
            <a:ext cx="9172670" cy="6866730"/>
            <a:chOff x="-13729" y="-1866"/>
            <a:chExt cx="9172670" cy="6866730"/>
          </a:xfrm>
        </p:grpSpPr>
        <p:sp>
          <p:nvSpPr>
            <p:cNvPr id="8" name="Rectangle 7"/>
            <p:cNvSpPr/>
            <p:nvPr/>
          </p:nvSpPr>
          <p:spPr bwMode="auto">
            <a:xfrm>
              <a:off x="-6643" y="5704704"/>
              <a:ext cx="9165584" cy="950222"/>
            </a:xfrm>
            <a:prstGeom prst="rect">
              <a:avLst/>
            </a:prstGeom>
            <a:solidFill>
              <a:schemeClr val="tx1">
                <a:alpha val="75000"/>
              </a:schemeClr>
            </a:solidFill>
            <a:ln>
              <a:noFill/>
              <a:headEnd type="none" w="med" len="med"/>
              <a:tailEnd type="none" w="med" len="med"/>
            </a:ln>
          </p:spPr>
          <p:style>
            <a:lnRef idx="2">
              <a:schemeClr val="dk1">
                <a:shade val="50000"/>
              </a:schemeClr>
            </a:lnRef>
            <a:fillRef idx="1">
              <a:schemeClr val="dk1"/>
            </a:fillRef>
            <a:effectRef idx="0">
              <a:schemeClr val="dk1"/>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a:ln>
                    <a:noFill/>
                  </a:ln>
                  <a:solidFill>
                    <a:schemeClr val="tx1"/>
                  </a:solidFill>
                  <a:effectLst/>
                  <a:latin typeface="Times" pitchFamily="-110" charset="0"/>
                </a:rPr>
                <a:t> </a:t>
              </a:r>
            </a:p>
          </p:txBody>
        </p:sp>
        <p:pic>
          <p:nvPicPr>
            <p:cNvPr id="16" name="Picture 15" descr="uOttawa_HOR_WHITE.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213600" y="5949280"/>
              <a:ext cx="1693389" cy="452922"/>
            </a:xfrm>
            <a:prstGeom prst="rect">
              <a:avLst/>
            </a:prstGeom>
          </p:spPr>
        </p:pic>
        <p:pic>
          <p:nvPicPr>
            <p:cNvPr id="14" name="Picture 13" descr="top.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1866"/>
              <a:ext cx="9144002" cy="384305"/>
            </a:xfrm>
            <a:prstGeom prst="rect">
              <a:avLst/>
            </a:prstGeom>
          </p:spPr>
        </p:pic>
        <p:sp>
          <p:nvSpPr>
            <p:cNvPr id="17" name="Footer Placeholder 6"/>
            <p:cNvSpPr txBox="1">
              <a:spLocks noChangeArrowheads="1"/>
            </p:cNvSpPr>
            <p:nvPr/>
          </p:nvSpPr>
          <p:spPr bwMode="auto">
            <a:xfrm>
              <a:off x="179512" y="6152115"/>
              <a:ext cx="4536504" cy="36004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defPPr>
                <a:defRPr lang="en-US"/>
              </a:defPPr>
              <a:lvl1pPr algn="r" rtl="0" eaLnBrk="0" fontAlgn="base" hangingPunct="0">
                <a:spcBef>
                  <a:spcPct val="0"/>
                </a:spcBef>
                <a:spcAft>
                  <a:spcPct val="0"/>
                </a:spcAft>
                <a:defRPr sz="1200" b="1" kern="1200">
                  <a:solidFill>
                    <a:srgbClr val="A69C95"/>
                  </a:solidFill>
                  <a:latin typeface="Verdana" charset="0"/>
                  <a:ea typeface="ＭＳ Ｐゴシック" charset="0"/>
                  <a:cs typeface="Verdana"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l"/>
              <a:r>
                <a:rPr lang="en-US" dirty="0" err="1">
                  <a:solidFill>
                    <a:schemeClr val="bg1"/>
                  </a:solidFill>
                </a:rPr>
                <a:t>uOttawa.ca</a:t>
              </a:r>
              <a:endParaRPr lang="en-US" dirty="0">
                <a:solidFill>
                  <a:schemeClr val="bg1"/>
                </a:solidFill>
              </a:endParaRPr>
            </a:p>
          </p:txBody>
        </p:sp>
        <p:pic>
          <p:nvPicPr>
            <p:cNvPr id="3" name="Picture 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3729" y="6650864"/>
              <a:ext cx="9171460" cy="214000"/>
            </a:xfrm>
            <a:prstGeom prst="rect">
              <a:avLst/>
            </a:prstGeom>
          </p:spPr>
        </p:pic>
        <p:sp>
          <p:nvSpPr>
            <p:cNvPr id="20" name="Footer Placeholder 6"/>
            <p:cNvSpPr txBox="1">
              <a:spLocks noChangeArrowheads="1"/>
            </p:cNvSpPr>
            <p:nvPr/>
          </p:nvSpPr>
          <p:spPr bwMode="auto">
            <a:xfrm>
              <a:off x="179512" y="5753851"/>
              <a:ext cx="6408712" cy="36004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defPPr>
                <a:defRPr lang="en-US"/>
              </a:defPPr>
              <a:lvl1pPr algn="r" rtl="0" eaLnBrk="0" fontAlgn="base" hangingPunct="0">
                <a:spcBef>
                  <a:spcPct val="0"/>
                </a:spcBef>
                <a:spcAft>
                  <a:spcPct val="0"/>
                </a:spcAft>
                <a:defRPr sz="1200" b="1" kern="1200">
                  <a:solidFill>
                    <a:srgbClr val="A69C95"/>
                  </a:solidFill>
                  <a:latin typeface="Verdana" charset="0"/>
                  <a:ea typeface="ＭＳ Ｐゴシック" charset="0"/>
                  <a:cs typeface="Verdana"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l"/>
              <a:r>
                <a:rPr lang="en-US" sz="1450" dirty="0" err="1">
                  <a:solidFill>
                    <a:schemeClr val="bg1"/>
                  </a:solidFill>
                </a:rPr>
                <a:t>Faculté</a:t>
              </a:r>
              <a:r>
                <a:rPr lang="en-US" sz="1450" dirty="0">
                  <a:solidFill>
                    <a:schemeClr val="bg1"/>
                  </a:solidFill>
                </a:rPr>
                <a:t> des sciences </a:t>
              </a:r>
              <a:r>
                <a:rPr lang="en-US" sz="1450" dirty="0" err="1">
                  <a:solidFill>
                    <a:schemeClr val="bg1"/>
                  </a:solidFill>
                </a:rPr>
                <a:t>sociales</a:t>
              </a:r>
              <a:r>
                <a:rPr lang="en-US" sz="1450" dirty="0">
                  <a:solidFill>
                    <a:schemeClr val="bg1"/>
                  </a:solidFill>
                </a:rPr>
                <a:t>  |  Faculty of Social Sciences</a:t>
              </a:r>
            </a:p>
          </p:txBody>
        </p:sp>
      </p:grpSp>
    </p:spTree>
    <p:extLst>
      <p:ext uri="{BB962C8B-B14F-4D97-AF65-F5344CB8AC3E}">
        <p14:creationId xmlns:p14="http://schemas.microsoft.com/office/powerpoint/2010/main" val="875560913"/>
      </p:ext>
    </p:extLst>
  </p:cSld>
  <p:clrMapOvr>
    <a:masterClrMapping/>
  </p:clrMapOvr>
  <p:transition spd="slow">
    <p:wip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sz="2400" dirty="0"/>
              <a:t>1.1 L’importance de l’économie d’ingénierie pour les ingénieurs</a:t>
            </a:r>
          </a:p>
        </p:txBody>
      </p:sp>
      <p:sp>
        <p:nvSpPr>
          <p:cNvPr id="3" name="Content Placeholder 2"/>
          <p:cNvSpPr>
            <a:spLocks noGrp="1"/>
          </p:cNvSpPr>
          <p:nvPr>
            <p:ph idx="1"/>
          </p:nvPr>
        </p:nvSpPr>
        <p:spPr/>
        <p:txBody>
          <a:bodyPr/>
          <a:lstStyle/>
          <a:p>
            <a:r>
              <a:rPr lang="fr-CA" sz="1800" dirty="0"/>
              <a:t>Les décisions que prennent les ingénieurs, les gestionnaires et d’autres professionnels découlent de la sélection d’une solution possible au détriment d’une autre.</a:t>
            </a:r>
          </a:p>
          <a:p>
            <a:pPr lvl="1"/>
            <a:r>
              <a:rPr lang="fr-CA" sz="1800" dirty="0"/>
              <a:t>Il y a un arbitrage </a:t>
            </a:r>
          </a:p>
          <a:p>
            <a:r>
              <a:rPr lang="fr-CA" sz="1800" dirty="0"/>
              <a:t>Les ingénieurs élaborent un concept et le concrétisent.</a:t>
            </a:r>
          </a:p>
          <a:p>
            <a:pPr lvl="1"/>
            <a:r>
              <a:rPr lang="fr-CA" sz="1800" dirty="0"/>
              <a:t>Toute conception exige des décisions de nature économique.</a:t>
            </a:r>
          </a:p>
          <a:p>
            <a:pPr lvl="2"/>
            <a:r>
              <a:rPr lang="fr-CA" sz="1800" dirty="0"/>
              <a:t>Estimations des coûts</a:t>
            </a:r>
          </a:p>
          <a:p>
            <a:pPr lvl="2"/>
            <a:r>
              <a:rPr lang="fr-CA" sz="1800" dirty="0"/>
              <a:t>Prix</a:t>
            </a:r>
          </a:p>
          <a:p>
            <a:pPr lvl="2"/>
            <a:r>
              <a:rPr lang="fr-CA" sz="1800" dirty="0"/>
              <a:t>Budgets</a:t>
            </a:r>
          </a:p>
          <a:p>
            <a:r>
              <a:rPr lang="fr-CA" sz="1800" dirty="0"/>
              <a:t>En conséquence, les ingénieurs doivent être en mesure d’intégrer des analyses économiques à leurs projets.</a:t>
            </a:r>
          </a:p>
        </p:txBody>
      </p:sp>
      <p:sp>
        <p:nvSpPr>
          <p:cNvPr id="4" name="Slide Number Placeholder 3"/>
          <p:cNvSpPr txBox="1">
            <a:spLocks/>
          </p:cNvSpPr>
          <p:nvPr/>
        </p:nvSpPr>
        <p:spPr>
          <a:xfrm>
            <a:off x="6849071" y="170837"/>
            <a:ext cx="2133600" cy="365125"/>
          </a:xfrm>
          <a:prstGeom prst="rect">
            <a:avLst/>
          </a:prstGeom>
        </p:spPr>
        <p:txBody>
          <a:bodyPr/>
          <a:lstStyle>
            <a:defPPr>
              <a:defRPr lang="en-US"/>
            </a:defPPr>
            <a:lvl1pPr algn="l" rtl="0" fontAlgn="base">
              <a:spcBef>
                <a:spcPct val="0"/>
              </a:spcBef>
              <a:spcAft>
                <a:spcPct val="0"/>
              </a:spcAft>
              <a:defRPr sz="2400" kern="1200">
                <a:solidFill>
                  <a:schemeClr val="tx1"/>
                </a:solidFill>
                <a:latin typeface="Times" charset="0"/>
                <a:ea typeface="ＭＳ Ｐゴシック" charset="0"/>
                <a:cs typeface="ＭＳ Ｐゴシック"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r"/>
            <a:fld id="{41412A11-ED37-C246-9B22-5C3108A6995A}" type="slidenum">
              <a:rPr lang="en-US" sz="1200" smtClean="0">
                <a:solidFill>
                  <a:srgbClr val="A69C95"/>
                </a:solidFill>
                <a:latin typeface="Arial"/>
                <a:cs typeface="Arial"/>
              </a:rPr>
              <a:pPr algn="r"/>
              <a:t>2</a:t>
            </a:fld>
            <a:endParaRPr lang="en-US" sz="1200" dirty="0">
              <a:solidFill>
                <a:srgbClr val="A69C95"/>
              </a:solidFill>
              <a:latin typeface="Arial"/>
              <a:cs typeface="Arial"/>
            </a:endParaRPr>
          </a:p>
        </p:txBody>
      </p:sp>
    </p:spTree>
    <p:extLst>
      <p:ext uri="{BB962C8B-B14F-4D97-AF65-F5344CB8AC3E}">
        <p14:creationId xmlns:p14="http://schemas.microsoft.com/office/powerpoint/2010/main" val="1804523548"/>
      </p:ext>
    </p:extLst>
  </p:cSld>
  <p:clrMapOvr>
    <a:masterClrMapping/>
  </p:clrMapOvr>
  <p:transition spd="slow">
    <p:wip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r-CA" sz="2400" dirty="0"/>
          </a:p>
        </p:txBody>
      </p:sp>
      <p:sp>
        <p:nvSpPr>
          <p:cNvPr id="3" name="Content Placeholder 2"/>
          <p:cNvSpPr>
            <a:spLocks noGrp="1"/>
          </p:cNvSpPr>
          <p:nvPr>
            <p:ph idx="1"/>
          </p:nvPr>
        </p:nvSpPr>
        <p:spPr/>
        <p:txBody>
          <a:bodyPr/>
          <a:lstStyle/>
          <a:p>
            <a:endParaRPr lang="fr-CA" sz="1800" dirty="0"/>
          </a:p>
          <a:p>
            <a:endParaRPr lang="fr-CA" sz="1800" dirty="0"/>
          </a:p>
          <a:p>
            <a:r>
              <a:rPr lang="fr-CA" sz="1800" dirty="0"/>
              <a:t>Performance économique : un défi d’ingénieur!</a:t>
            </a:r>
          </a:p>
          <a:p>
            <a:r>
              <a:rPr lang="fr-CA" sz="1800" dirty="0">
                <a:hlinkClick r:id="rId3"/>
              </a:rPr>
              <a:t>https://www.youtube.com/watch?v=dF9LiaoWY0s</a:t>
            </a:r>
            <a:endParaRPr lang="fr-CA" sz="1800" dirty="0"/>
          </a:p>
          <a:p>
            <a:endParaRPr lang="fr-CA" sz="1800" dirty="0"/>
          </a:p>
          <a:p>
            <a:endParaRPr lang="fr-CA" sz="1800" dirty="0"/>
          </a:p>
          <a:p>
            <a:endParaRPr lang="fr-CA" sz="1800" dirty="0"/>
          </a:p>
        </p:txBody>
      </p:sp>
      <p:sp>
        <p:nvSpPr>
          <p:cNvPr id="4" name="Slide Number Placeholder 3"/>
          <p:cNvSpPr txBox="1">
            <a:spLocks/>
          </p:cNvSpPr>
          <p:nvPr/>
        </p:nvSpPr>
        <p:spPr>
          <a:xfrm>
            <a:off x="6849071" y="170837"/>
            <a:ext cx="2133600" cy="365125"/>
          </a:xfrm>
          <a:prstGeom prst="rect">
            <a:avLst/>
          </a:prstGeom>
        </p:spPr>
        <p:txBody>
          <a:bodyPr/>
          <a:lstStyle>
            <a:defPPr>
              <a:defRPr lang="en-US"/>
            </a:defPPr>
            <a:lvl1pPr algn="l" rtl="0" fontAlgn="base">
              <a:spcBef>
                <a:spcPct val="0"/>
              </a:spcBef>
              <a:spcAft>
                <a:spcPct val="0"/>
              </a:spcAft>
              <a:defRPr sz="2400" kern="1200">
                <a:solidFill>
                  <a:schemeClr val="tx1"/>
                </a:solidFill>
                <a:latin typeface="Times" charset="0"/>
                <a:ea typeface="ＭＳ Ｐゴシック" charset="0"/>
                <a:cs typeface="ＭＳ Ｐゴシック"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r"/>
            <a:fld id="{41412A11-ED37-C246-9B22-5C3108A6995A}" type="slidenum">
              <a:rPr lang="en-US" sz="1200" smtClean="0">
                <a:solidFill>
                  <a:srgbClr val="A69C95"/>
                </a:solidFill>
                <a:latin typeface="Arial"/>
                <a:cs typeface="Arial"/>
              </a:rPr>
              <a:pPr algn="r"/>
              <a:t>3</a:t>
            </a:fld>
            <a:endParaRPr lang="en-US" sz="1200" dirty="0">
              <a:solidFill>
                <a:srgbClr val="A69C95"/>
              </a:solidFill>
              <a:latin typeface="Arial"/>
              <a:cs typeface="Arial"/>
            </a:endParaRPr>
          </a:p>
        </p:txBody>
      </p:sp>
      <p:pic>
        <p:nvPicPr>
          <p:cNvPr id="6" name="Picture 5"/>
          <p:cNvPicPr>
            <a:picLocks noChangeAspect="1"/>
          </p:cNvPicPr>
          <p:nvPr/>
        </p:nvPicPr>
        <p:blipFill>
          <a:blip r:embed="rId4"/>
          <a:stretch>
            <a:fillRect/>
          </a:stretch>
        </p:blipFill>
        <p:spPr>
          <a:xfrm>
            <a:off x="412750" y="692696"/>
            <a:ext cx="1512168" cy="1068599"/>
          </a:xfrm>
          <a:prstGeom prst="rect">
            <a:avLst/>
          </a:prstGeom>
        </p:spPr>
      </p:pic>
      <mc:AlternateContent xmlns:mc="http://schemas.openxmlformats.org/markup-compatibility/2006" xmlns:we="http://schemas.microsoft.com/office/webextensions/webextension/2010/11" xmlns:pca="http://schemas.microsoft.com/office/powerpoint/2013/contentapp">
        <mc:Choice Requires="we pca">
          <p:graphicFrame>
            <p:nvGraphicFramePr>
              <p:cNvPr id="7" name="Add-in 6" title="Web Video Player"/>
              <p:cNvGraphicFramePr>
                <a:graphicFrameLocks noGrp="1"/>
              </p:cNvGraphicFramePr>
              <p:nvPr>
                <p:extLst>
                  <p:ext uri="{D42A27DB-BD31-4B8C-83A1-F6EECF244321}">
                    <p14:modId xmlns:p14="http://schemas.microsoft.com/office/powerpoint/2010/main" val="1740591494"/>
                  </p:ext>
                </p:extLst>
              </p:nvPr>
            </p:nvGraphicFramePr>
            <p:xfrm>
              <a:off x="412750" y="1844824"/>
              <a:ext cx="7774632" cy="3952815"/>
            </p:xfrm>
            <a:graphic>
              <a:graphicData uri="http://schemas.microsoft.com/office/webextensions/webextension/2010/11">
                <we:webextensionref xmlns:we="http://schemas.microsoft.com/office/webextensions/webextension/2010/11" xmlns:r="http://schemas.openxmlformats.org/officeDocument/2006/relationships" r:id="rId5"/>
              </a:graphicData>
            </a:graphic>
          </p:graphicFrame>
        </mc:Choice>
        <mc:Fallback xmlns="">
          <p:pic>
            <p:nvPicPr>
              <p:cNvPr id="7" name="Add-in 6" title="Web Video Player"/>
              <p:cNvPicPr>
                <a:picLocks noGrp="1" noRot="1" noChangeAspect="1" noMove="1" noResize="1" noEditPoints="1" noAdjustHandles="1" noChangeArrowheads="1" noChangeShapeType="1"/>
              </p:cNvPicPr>
              <p:nvPr/>
            </p:nvPicPr>
            <p:blipFill>
              <a:blip r:embed="rId6"/>
              <a:stretch>
                <a:fillRect/>
              </a:stretch>
            </p:blipFill>
            <p:spPr>
              <a:xfrm>
                <a:off x="412750" y="1844824"/>
                <a:ext cx="7774632" cy="3952815"/>
              </a:xfrm>
              <a:prstGeom prst="rect">
                <a:avLst/>
              </a:prstGeom>
            </p:spPr>
          </p:pic>
        </mc:Fallback>
      </mc:AlternateContent>
    </p:spTree>
    <p:extLst>
      <p:ext uri="{BB962C8B-B14F-4D97-AF65-F5344CB8AC3E}">
        <p14:creationId xmlns:p14="http://schemas.microsoft.com/office/powerpoint/2010/main" val="1923281645"/>
      </p:ext>
    </p:extLst>
  </p:cSld>
  <p:clrMapOvr>
    <a:masterClrMapping/>
  </p:clrMapOvr>
  <p:transition spd="slow">
    <p:wip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sz="2400" dirty="0"/>
              <a:t>1.1 L’importance de l’économie d’ingénierie pour les ingénieurs (suite)</a:t>
            </a:r>
          </a:p>
        </p:txBody>
      </p:sp>
      <p:sp>
        <p:nvSpPr>
          <p:cNvPr id="3" name="Content Placeholder 2"/>
          <p:cNvSpPr>
            <a:spLocks noGrp="1"/>
          </p:cNvSpPr>
          <p:nvPr>
            <p:ph idx="1"/>
          </p:nvPr>
        </p:nvSpPr>
        <p:spPr/>
        <p:txBody>
          <a:bodyPr/>
          <a:lstStyle/>
          <a:p>
            <a:r>
              <a:rPr lang="fr-CA" sz="1800" dirty="0"/>
              <a:t>Autrefois, l’ingénieur n’avait qu’à connaître les aspects techniques de sa profession. </a:t>
            </a:r>
          </a:p>
          <a:p>
            <a:r>
              <a:rPr lang="fr-CA" sz="1800" dirty="0"/>
              <a:t>Avec le temps, la nature des projets de génie s’est compliquée et les nouvelles technologies ont offert une multitude de manières ou de stratégies possibles pour trouver des solutions aux problèmes techniques. </a:t>
            </a:r>
          </a:p>
          <a:p>
            <a:r>
              <a:rPr lang="fr-CA" sz="1800" dirty="0"/>
              <a:t>Conséquemment, les ingénieurs étaient confrontés avec la décision de choisir la meilleure solution parmi plusieurs solutions concurrentes à un problème. </a:t>
            </a:r>
          </a:p>
          <a:p>
            <a:r>
              <a:rPr lang="fr-CA" sz="1800" dirty="0"/>
              <a:t>Si deux solutions sont capables de remédier de manière efficace le même problème, alors la solution la plus économique était retenue.     </a:t>
            </a:r>
          </a:p>
        </p:txBody>
      </p:sp>
      <p:sp>
        <p:nvSpPr>
          <p:cNvPr id="4" name="Slide Number Placeholder 3"/>
          <p:cNvSpPr txBox="1">
            <a:spLocks/>
          </p:cNvSpPr>
          <p:nvPr/>
        </p:nvSpPr>
        <p:spPr>
          <a:xfrm>
            <a:off x="6849071" y="170837"/>
            <a:ext cx="2133600" cy="365125"/>
          </a:xfrm>
          <a:prstGeom prst="rect">
            <a:avLst/>
          </a:prstGeom>
        </p:spPr>
        <p:txBody>
          <a:bodyPr/>
          <a:lstStyle>
            <a:defPPr>
              <a:defRPr lang="en-US"/>
            </a:defPPr>
            <a:lvl1pPr algn="l" rtl="0" fontAlgn="base">
              <a:spcBef>
                <a:spcPct val="0"/>
              </a:spcBef>
              <a:spcAft>
                <a:spcPct val="0"/>
              </a:spcAft>
              <a:defRPr sz="2400" kern="1200">
                <a:solidFill>
                  <a:schemeClr val="tx1"/>
                </a:solidFill>
                <a:latin typeface="Times" charset="0"/>
                <a:ea typeface="ＭＳ Ｐゴシック" charset="0"/>
                <a:cs typeface="ＭＳ Ｐゴシック"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r"/>
            <a:fld id="{41412A11-ED37-C246-9B22-5C3108A6995A}" type="slidenum">
              <a:rPr lang="en-US" sz="1200" smtClean="0">
                <a:solidFill>
                  <a:srgbClr val="A69C95"/>
                </a:solidFill>
                <a:latin typeface="Arial"/>
                <a:cs typeface="Arial"/>
              </a:rPr>
              <a:pPr algn="r"/>
              <a:t>4</a:t>
            </a:fld>
            <a:endParaRPr lang="en-US" sz="1200" dirty="0">
              <a:solidFill>
                <a:srgbClr val="A69C95"/>
              </a:solidFill>
              <a:latin typeface="Arial"/>
              <a:cs typeface="Arial"/>
            </a:endParaRPr>
          </a:p>
        </p:txBody>
      </p:sp>
    </p:spTree>
    <p:extLst>
      <p:ext uri="{BB962C8B-B14F-4D97-AF65-F5344CB8AC3E}">
        <p14:creationId xmlns:p14="http://schemas.microsoft.com/office/powerpoint/2010/main" val="1153997857"/>
      </p:ext>
    </p:extLst>
  </p:cSld>
  <p:clrMapOvr>
    <a:masterClrMapping/>
  </p:clrMapOvr>
  <p:transition spd="slow">
    <p:wip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sz="2400" dirty="0"/>
              <a:t>1.1 L’importance de l’économie d’ingénierie pour les ingénieurs (suite)</a:t>
            </a:r>
          </a:p>
        </p:txBody>
      </p:sp>
      <p:sp>
        <p:nvSpPr>
          <p:cNvPr id="3" name="Content Placeholder 2"/>
          <p:cNvSpPr>
            <a:spLocks noGrp="1"/>
          </p:cNvSpPr>
          <p:nvPr>
            <p:ph idx="1"/>
          </p:nvPr>
        </p:nvSpPr>
        <p:spPr/>
        <p:txBody>
          <a:bodyPr/>
          <a:lstStyle/>
          <a:p>
            <a:r>
              <a:rPr lang="fr-CA" sz="1800" dirty="0"/>
              <a:t>Tous les projets en génie ont besoin de ressources. </a:t>
            </a:r>
          </a:p>
          <a:p>
            <a:pPr lvl="1"/>
            <a:r>
              <a:rPr lang="fr-CA" sz="1800" dirty="0"/>
              <a:t>Matières brutes</a:t>
            </a:r>
          </a:p>
          <a:p>
            <a:pPr lvl="1"/>
            <a:r>
              <a:rPr lang="fr-CA" sz="1800" dirty="0"/>
              <a:t>Fonds financiers</a:t>
            </a:r>
          </a:p>
          <a:p>
            <a:pPr lvl="1"/>
            <a:r>
              <a:rPr lang="fr-CA" sz="1800" dirty="0"/>
              <a:t>Main-d’œuvre</a:t>
            </a:r>
          </a:p>
          <a:p>
            <a:pPr lvl="1"/>
            <a:r>
              <a:rPr lang="fr-CA" sz="1800" dirty="0"/>
              <a:t>Temps</a:t>
            </a:r>
          </a:p>
          <a:p>
            <a:pPr lvl="1"/>
            <a:r>
              <a:rPr lang="fr-CA" sz="1800" dirty="0"/>
              <a:t>Etc.</a:t>
            </a:r>
          </a:p>
          <a:p>
            <a:r>
              <a:rPr lang="fr-CA" sz="1800" dirty="0"/>
              <a:t>Il y a donc plusieurs options possibles pour entreprendre le même projet. </a:t>
            </a:r>
          </a:p>
          <a:p>
            <a:r>
              <a:rPr lang="fr-CA" sz="1800" dirty="0"/>
              <a:t>Chaque approche utilise de différentes combinaisons de ces ressources. </a:t>
            </a:r>
          </a:p>
          <a:p>
            <a:r>
              <a:rPr lang="fr-CA" sz="1800" dirty="0"/>
              <a:t>Par exemple</a:t>
            </a:r>
            <a:r>
              <a:rPr lang="is-IS" sz="1800" dirty="0"/>
              <a:t>…</a:t>
            </a:r>
            <a:r>
              <a:rPr lang="fr-CA" sz="1800" dirty="0"/>
              <a:t>   </a:t>
            </a:r>
          </a:p>
        </p:txBody>
      </p:sp>
      <p:sp>
        <p:nvSpPr>
          <p:cNvPr id="4" name="Slide Number Placeholder 3"/>
          <p:cNvSpPr txBox="1">
            <a:spLocks/>
          </p:cNvSpPr>
          <p:nvPr/>
        </p:nvSpPr>
        <p:spPr>
          <a:xfrm>
            <a:off x="6849071" y="170837"/>
            <a:ext cx="2133600" cy="365125"/>
          </a:xfrm>
          <a:prstGeom prst="rect">
            <a:avLst/>
          </a:prstGeom>
        </p:spPr>
        <p:txBody>
          <a:bodyPr/>
          <a:lstStyle>
            <a:defPPr>
              <a:defRPr lang="en-US"/>
            </a:defPPr>
            <a:lvl1pPr algn="l" rtl="0" fontAlgn="base">
              <a:spcBef>
                <a:spcPct val="0"/>
              </a:spcBef>
              <a:spcAft>
                <a:spcPct val="0"/>
              </a:spcAft>
              <a:defRPr sz="2400" kern="1200">
                <a:solidFill>
                  <a:schemeClr val="tx1"/>
                </a:solidFill>
                <a:latin typeface="Times" charset="0"/>
                <a:ea typeface="ＭＳ Ｐゴシック" charset="0"/>
                <a:cs typeface="ＭＳ Ｐゴシック"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r"/>
            <a:fld id="{41412A11-ED37-C246-9B22-5C3108A6995A}" type="slidenum">
              <a:rPr lang="en-US" sz="1200" smtClean="0">
                <a:solidFill>
                  <a:srgbClr val="A69C95"/>
                </a:solidFill>
                <a:latin typeface="Arial"/>
                <a:cs typeface="Arial"/>
              </a:rPr>
              <a:pPr algn="r"/>
              <a:t>5</a:t>
            </a:fld>
            <a:endParaRPr lang="en-US" sz="1200" dirty="0">
              <a:solidFill>
                <a:srgbClr val="A69C95"/>
              </a:solidFill>
              <a:latin typeface="Arial"/>
              <a:cs typeface="Arial"/>
            </a:endParaRPr>
          </a:p>
        </p:txBody>
      </p:sp>
    </p:spTree>
    <p:extLst>
      <p:ext uri="{BB962C8B-B14F-4D97-AF65-F5344CB8AC3E}">
        <p14:creationId xmlns:p14="http://schemas.microsoft.com/office/powerpoint/2010/main" val="2064297182"/>
      </p:ext>
    </p:extLst>
  </p:cSld>
  <p:clrMapOvr>
    <a:masterClrMapping/>
  </p:clrMapOvr>
  <p:transition spd="slow">
    <p:wip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sz="2400" dirty="0"/>
              <a:t>1.1 L’importance de l’économie d’ingénierie pour les ingénieurs (suite)</a:t>
            </a:r>
          </a:p>
        </p:txBody>
      </p:sp>
      <p:sp>
        <p:nvSpPr>
          <p:cNvPr id="3" name="Content Placeholder 2"/>
          <p:cNvSpPr>
            <a:spLocks noGrp="1"/>
          </p:cNvSpPr>
          <p:nvPr>
            <p:ph idx="1"/>
          </p:nvPr>
        </p:nvSpPr>
        <p:spPr>
          <a:xfrm>
            <a:off x="395536" y="1700808"/>
            <a:ext cx="6192688" cy="3753544"/>
          </a:xfrm>
        </p:spPr>
        <p:txBody>
          <a:bodyPr/>
          <a:lstStyle/>
          <a:p>
            <a:r>
              <a:rPr lang="fr-CA" sz="1600" dirty="0"/>
              <a:t>Lampe à incandescence classique n’exige que peu de matériaux et de main-d’œuvre = peu coûteuse à fabriquer </a:t>
            </a:r>
          </a:p>
          <a:p>
            <a:pPr lvl="1"/>
            <a:r>
              <a:rPr lang="fr-CA" sz="1600" dirty="0"/>
              <a:t>Plus énergivore et une durée de vie plus courte. </a:t>
            </a:r>
          </a:p>
          <a:p>
            <a:r>
              <a:rPr lang="fr-CA" sz="1600" dirty="0"/>
              <a:t>Une lampe à diode électroluminescente (lampe à DEL) utilise des matériaux coûteux = coûteuse à fabriquer </a:t>
            </a:r>
          </a:p>
          <a:p>
            <a:pPr lvl="1"/>
            <a:r>
              <a:rPr lang="fr-CA" sz="1600" dirty="0"/>
              <a:t>faible consommation électrique et une durée de vie beaucoup plus longue.  </a:t>
            </a:r>
          </a:p>
          <a:p>
            <a:r>
              <a:rPr lang="fr-CA" sz="1600" dirty="0"/>
              <a:t>Ces deux produits donnent de la lumière, mais la décision de choisir l’une des options repose sur une comparaison avantages/coûts. </a:t>
            </a:r>
          </a:p>
        </p:txBody>
      </p:sp>
      <p:sp>
        <p:nvSpPr>
          <p:cNvPr id="4" name="Slide Number Placeholder 3"/>
          <p:cNvSpPr txBox="1">
            <a:spLocks/>
          </p:cNvSpPr>
          <p:nvPr/>
        </p:nvSpPr>
        <p:spPr>
          <a:xfrm>
            <a:off x="6849071" y="170837"/>
            <a:ext cx="2133600" cy="365125"/>
          </a:xfrm>
          <a:prstGeom prst="rect">
            <a:avLst/>
          </a:prstGeom>
        </p:spPr>
        <p:txBody>
          <a:bodyPr/>
          <a:lstStyle>
            <a:defPPr>
              <a:defRPr lang="en-US"/>
            </a:defPPr>
            <a:lvl1pPr algn="l" rtl="0" fontAlgn="base">
              <a:spcBef>
                <a:spcPct val="0"/>
              </a:spcBef>
              <a:spcAft>
                <a:spcPct val="0"/>
              </a:spcAft>
              <a:defRPr sz="2400" kern="1200">
                <a:solidFill>
                  <a:schemeClr val="tx1"/>
                </a:solidFill>
                <a:latin typeface="Times" charset="0"/>
                <a:ea typeface="ＭＳ Ｐゴシック" charset="0"/>
                <a:cs typeface="ＭＳ Ｐゴシック"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r"/>
            <a:fld id="{41412A11-ED37-C246-9B22-5C3108A6995A}" type="slidenum">
              <a:rPr lang="en-US" sz="1200" smtClean="0">
                <a:solidFill>
                  <a:srgbClr val="A69C95"/>
                </a:solidFill>
                <a:latin typeface="Arial"/>
                <a:cs typeface="Arial"/>
              </a:rPr>
              <a:pPr algn="r"/>
              <a:t>6</a:t>
            </a:fld>
            <a:endParaRPr lang="en-US" sz="1200" dirty="0">
              <a:solidFill>
                <a:srgbClr val="A69C95"/>
              </a:solidFill>
              <a:latin typeface="Arial"/>
              <a:cs typeface="Arial"/>
            </a:endParaRPr>
          </a:p>
        </p:txBody>
      </p:sp>
      <p:pic>
        <p:nvPicPr>
          <p:cNvPr id="5" name="Picture 4"/>
          <p:cNvPicPr>
            <a:picLocks noChangeAspect="1"/>
          </p:cNvPicPr>
          <p:nvPr/>
        </p:nvPicPr>
        <p:blipFill>
          <a:blip r:embed="rId3"/>
          <a:stretch>
            <a:fillRect/>
          </a:stretch>
        </p:blipFill>
        <p:spPr>
          <a:xfrm>
            <a:off x="7074092" y="1844824"/>
            <a:ext cx="1532242" cy="1532242"/>
          </a:xfrm>
          <a:prstGeom prst="rect">
            <a:avLst/>
          </a:prstGeom>
        </p:spPr>
      </p:pic>
      <p:pic>
        <p:nvPicPr>
          <p:cNvPr id="6" name="Picture 5"/>
          <p:cNvPicPr>
            <a:picLocks noChangeAspect="1"/>
          </p:cNvPicPr>
          <p:nvPr/>
        </p:nvPicPr>
        <p:blipFill>
          <a:blip r:embed="rId4"/>
          <a:stretch>
            <a:fillRect/>
          </a:stretch>
        </p:blipFill>
        <p:spPr>
          <a:xfrm>
            <a:off x="6821727" y="4203060"/>
            <a:ext cx="1938209" cy="1382589"/>
          </a:xfrm>
          <a:prstGeom prst="rect">
            <a:avLst/>
          </a:prstGeom>
        </p:spPr>
      </p:pic>
    </p:spTree>
    <p:extLst>
      <p:ext uri="{BB962C8B-B14F-4D97-AF65-F5344CB8AC3E}">
        <p14:creationId xmlns:p14="http://schemas.microsoft.com/office/powerpoint/2010/main" val="1832796801"/>
      </p:ext>
    </p:extLst>
  </p:cSld>
  <p:clrMapOvr>
    <a:masterClrMapping/>
  </p:clrMapOvr>
  <p:transition spd="slow">
    <p:wip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sz="2000" dirty="0"/>
              <a:t>Définition : Économie d’ingénierie</a:t>
            </a:r>
          </a:p>
        </p:txBody>
      </p:sp>
      <p:sp>
        <p:nvSpPr>
          <p:cNvPr id="3" name="Content Placeholder 2"/>
          <p:cNvSpPr>
            <a:spLocks noGrp="1"/>
          </p:cNvSpPr>
          <p:nvPr>
            <p:ph idx="1"/>
          </p:nvPr>
        </p:nvSpPr>
        <p:spPr/>
        <p:txBody>
          <a:bodyPr/>
          <a:lstStyle/>
          <a:p>
            <a:r>
              <a:rPr lang="fr-CA" sz="1800" dirty="0"/>
              <a:t>L’économie d’ingénierie comprend la formulation, l’estimation et l’évaluation des répercussions économiques lorsqu’il faut choisir entre plusieurs solutions possibles pour atteindre un objectif.</a:t>
            </a:r>
          </a:p>
          <a:p>
            <a:r>
              <a:rPr lang="fr-CA" sz="1800" dirty="0"/>
              <a:t>On peut également définir l’économie d’ingénierie comme un ensemble de techniques mathématiques facilitant les comparaisons de nature économique. </a:t>
            </a:r>
          </a:p>
        </p:txBody>
      </p:sp>
      <p:sp>
        <p:nvSpPr>
          <p:cNvPr id="4" name="Slide Number Placeholder 3"/>
          <p:cNvSpPr txBox="1">
            <a:spLocks/>
          </p:cNvSpPr>
          <p:nvPr/>
        </p:nvSpPr>
        <p:spPr>
          <a:xfrm>
            <a:off x="6849071" y="170837"/>
            <a:ext cx="2133600" cy="365125"/>
          </a:xfrm>
          <a:prstGeom prst="rect">
            <a:avLst/>
          </a:prstGeom>
        </p:spPr>
        <p:txBody>
          <a:bodyPr/>
          <a:lstStyle>
            <a:defPPr>
              <a:defRPr lang="en-US"/>
            </a:defPPr>
            <a:lvl1pPr algn="l" rtl="0" fontAlgn="base">
              <a:spcBef>
                <a:spcPct val="0"/>
              </a:spcBef>
              <a:spcAft>
                <a:spcPct val="0"/>
              </a:spcAft>
              <a:defRPr sz="2400" kern="1200">
                <a:solidFill>
                  <a:schemeClr val="tx1"/>
                </a:solidFill>
                <a:latin typeface="Times" charset="0"/>
                <a:ea typeface="ＭＳ Ｐゴシック" charset="0"/>
                <a:cs typeface="ＭＳ Ｐゴシック"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r"/>
            <a:fld id="{41412A11-ED37-C246-9B22-5C3108A6995A}" type="slidenum">
              <a:rPr lang="en-US" sz="1200" smtClean="0">
                <a:solidFill>
                  <a:srgbClr val="A69C95"/>
                </a:solidFill>
                <a:latin typeface="Arial"/>
                <a:cs typeface="Arial"/>
              </a:rPr>
              <a:pPr algn="r"/>
              <a:t>7</a:t>
            </a:fld>
            <a:endParaRPr lang="en-US" sz="1200" dirty="0">
              <a:solidFill>
                <a:srgbClr val="A69C95"/>
              </a:solidFill>
              <a:latin typeface="Arial"/>
              <a:cs typeface="Arial"/>
            </a:endParaRPr>
          </a:p>
        </p:txBody>
      </p:sp>
    </p:spTree>
    <p:extLst>
      <p:ext uri="{BB962C8B-B14F-4D97-AF65-F5344CB8AC3E}">
        <p14:creationId xmlns:p14="http://schemas.microsoft.com/office/powerpoint/2010/main" val="1768169884"/>
      </p:ext>
    </p:extLst>
  </p:cSld>
  <p:clrMapOvr>
    <a:masterClrMapping/>
  </p:clrMapOvr>
  <p:transition spd="slow">
    <p:wip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sz="2400" dirty="0"/>
              <a:t>1.1 L’importance de l’économie d’ingénierie pour les ingénieurs (suite)</a:t>
            </a:r>
          </a:p>
        </p:txBody>
      </p:sp>
      <p:sp>
        <p:nvSpPr>
          <p:cNvPr id="3" name="Content Placeholder 2"/>
          <p:cNvSpPr>
            <a:spLocks noGrp="1"/>
          </p:cNvSpPr>
          <p:nvPr>
            <p:ph idx="1"/>
          </p:nvPr>
        </p:nvSpPr>
        <p:spPr>
          <a:xfrm>
            <a:off x="395536" y="1700808"/>
            <a:ext cx="8064896" cy="3753544"/>
          </a:xfrm>
        </p:spPr>
        <p:txBody>
          <a:bodyPr/>
          <a:lstStyle/>
          <a:p>
            <a:r>
              <a:rPr lang="fr-CA" sz="1800" dirty="0"/>
              <a:t>Questions types que la matière enseignée dans ce cours permet de répondre :</a:t>
            </a:r>
          </a:p>
          <a:p>
            <a:pPr lvl="1"/>
            <a:r>
              <a:rPr lang="fr-CA" sz="1800" dirty="0"/>
              <a:t>Devrait-on construire une nouvelle autoroute qui permettrait de réduire le temps des déplacements? </a:t>
            </a:r>
          </a:p>
          <a:p>
            <a:pPr lvl="1"/>
            <a:r>
              <a:rPr lang="fr-CA" sz="1800" dirty="0"/>
              <a:t>Devrait-on intégrer les dernières nouvelles technologies de production dans notre chaîne de montage ?</a:t>
            </a:r>
          </a:p>
          <a:p>
            <a:pPr lvl="1"/>
            <a:r>
              <a:rPr lang="fr-CA" sz="1800" dirty="0"/>
              <a:t>Quels sont les avantages financiers d’entreprendre des études universitaires ? Des études de 2</a:t>
            </a:r>
            <a:r>
              <a:rPr lang="fr-CA" sz="1800" baseline="30000" dirty="0"/>
              <a:t>e</a:t>
            </a:r>
            <a:r>
              <a:rPr lang="fr-CA" sz="1800" dirty="0"/>
              <a:t> cycle?  </a:t>
            </a:r>
          </a:p>
          <a:p>
            <a:pPr lvl="1"/>
            <a:r>
              <a:rPr lang="fr-CA" sz="1800" dirty="0"/>
              <a:t>Louer ou acheter ma maison? </a:t>
            </a:r>
          </a:p>
          <a:p>
            <a:pPr lvl="2"/>
            <a:r>
              <a:rPr lang="fr-CA" sz="1800" dirty="0">
                <a:hlinkClick r:id="rId3"/>
              </a:rPr>
              <a:t>http://www.lactualite.com/societe/finances-personnelles/acheter-ou-louer/</a:t>
            </a:r>
            <a:r>
              <a:rPr lang="fr-CA" sz="1800" dirty="0"/>
              <a:t>	</a:t>
            </a:r>
          </a:p>
        </p:txBody>
      </p:sp>
      <p:sp>
        <p:nvSpPr>
          <p:cNvPr id="4" name="Slide Number Placeholder 3"/>
          <p:cNvSpPr txBox="1">
            <a:spLocks/>
          </p:cNvSpPr>
          <p:nvPr/>
        </p:nvSpPr>
        <p:spPr>
          <a:xfrm>
            <a:off x="6849071" y="170837"/>
            <a:ext cx="2133600" cy="365125"/>
          </a:xfrm>
          <a:prstGeom prst="rect">
            <a:avLst/>
          </a:prstGeom>
        </p:spPr>
        <p:txBody>
          <a:bodyPr/>
          <a:lstStyle>
            <a:defPPr>
              <a:defRPr lang="en-US"/>
            </a:defPPr>
            <a:lvl1pPr algn="l" rtl="0" fontAlgn="base">
              <a:spcBef>
                <a:spcPct val="0"/>
              </a:spcBef>
              <a:spcAft>
                <a:spcPct val="0"/>
              </a:spcAft>
              <a:defRPr sz="2400" kern="1200">
                <a:solidFill>
                  <a:schemeClr val="tx1"/>
                </a:solidFill>
                <a:latin typeface="Times" charset="0"/>
                <a:ea typeface="ＭＳ Ｐゴシック" charset="0"/>
                <a:cs typeface="ＭＳ Ｐゴシック"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r"/>
            <a:fld id="{41412A11-ED37-C246-9B22-5C3108A6995A}" type="slidenum">
              <a:rPr lang="en-US" sz="1200" smtClean="0">
                <a:solidFill>
                  <a:srgbClr val="A69C95"/>
                </a:solidFill>
                <a:latin typeface="Arial"/>
                <a:cs typeface="Arial"/>
              </a:rPr>
              <a:pPr algn="r"/>
              <a:t>8</a:t>
            </a:fld>
            <a:endParaRPr lang="en-US" sz="1200" dirty="0">
              <a:solidFill>
                <a:srgbClr val="A69C95"/>
              </a:solidFill>
              <a:latin typeface="Arial"/>
              <a:cs typeface="Arial"/>
            </a:endParaRPr>
          </a:p>
        </p:txBody>
      </p:sp>
    </p:spTree>
    <p:extLst>
      <p:ext uri="{BB962C8B-B14F-4D97-AF65-F5344CB8AC3E}">
        <p14:creationId xmlns:p14="http://schemas.microsoft.com/office/powerpoint/2010/main" val="1964459414"/>
      </p:ext>
    </p:extLst>
  </p:cSld>
  <p:clrMapOvr>
    <a:masterClrMapping/>
  </p:clrMapOvr>
  <p:transition spd="slow">
    <p:wip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sz="2400" dirty="0">
                <a:hlinkClick r:id="rId3"/>
              </a:rPr>
              <a:t>https://</a:t>
            </a:r>
            <a:r>
              <a:rPr lang="fr-CA" sz="2000" b="0" dirty="0">
                <a:hlinkClick r:id="rId3"/>
              </a:rPr>
              <a:t>www.youtube.com/watch?v=h6rWvZjoB</a:t>
            </a:r>
            <a:r>
              <a:rPr lang="fr-CA" sz="2000" b="0" dirty="0"/>
              <a:t> </a:t>
            </a:r>
          </a:p>
        </p:txBody>
      </p:sp>
      <p:sp>
        <p:nvSpPr>
          <p:cNvPr id="3" name="Content Placeholder 2"/>
          <p:cNvSpPr>
            <a:spLocks noGrp="1"/>
          </p:cNvSpPr>
          <p:nvPr>
            <p:ph idx="1"/>
          </p:nvPr>
        </p:nvSpPr>
        <p:spPr/>
        <p:txBody>
          <a:bodyPr/>
          <a:lstStyle/>
          <a:p>
            <a:endParaRPr lang="fr-CA" sz="1800" dirty="0"/>
          </a:p>
          <a:p>
            <a:endParaRPr lang="fr-CA" sz="1800" dirty="0"/>
          </a:p>
          <a:p>
            <a:endParaRPr lang="fr-CA" sz="1800" dirty="0"/>
          </a:p>
          <a:p>
            <a:endParaRPr lang="fr-CA" sz="1800" dirty="0"/>
          </a:p>
          <a:p>
            <a:endParaRPr lang="fr-CA" sz="1800" dirty="0"/>
          </a:p>
        </p:txBody>
      </p:sp>
      <p:sp>
        <p:nvSpPr>
          <p:cNvPr id="4" name="Slide Number Placeholder 3"/>
          <p:cNvSpPr txBox="1">
            <a:spLocks/>
          </p:cNvSpPr>
          <p:nvPr/>
        </p:nvSpPr>
        <p:spPr>
          <a:xfrm>
            <a:off x="6849071" y="170837"/>
            <a:ext cx="2133600" cy="365125"/>
          </a:xfrm>
          <a:prstGeom prst="rect">
            <a:avLst/>
          </a:prstGeom>
        </p:spPr>
        <p:txBody>
          <a:bodyPr/>
          <a:lstStyle>
            <a:defPPr>
              <a:defRPr lang="en-US"/>
            </a:defPPr>
            <a:lvl1pPr algn="l" rtl="0" fontAlgn="base">
              <a:spcBef>
                <a:spcPct val="0"/>
              </a:spcBef>
              <a:spcAft>
                <a:spcPct val="0"/>
              </a:spcAft>
              <a:defRPr sz="2400" kern="1200">
                <a:solidFill>
                  <a:schemeClr val="tx1"/>
                </a:solidFill>
                <a:latin typeface="Times" charset="0"/>
                <a:ea typeface="ＭＳ Ｐゴシック" charset="0"/>
                <a:cs typeface="ＭＳ Ｐゴシック"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r"/>
            <a:fld id="{41412A11-ED37-C246-9B22-5C3108A6995A}" type="slidenum">
              <a:rPr lang="en-US" sz="1200" smtClean="0">
                <a:solidFill>
                  <a:srgbClr val="A69C95"/>
                </a:solidFill>
                <a:latin typeface="Arial"/>
                <a:cs typeface="Arial"/>
              </a:rPr>
              <a:pPr algn="r"/>
              <a:t>9</a:t>
            </a:fld>
            <a:endParaRPr lang="en-US" sz="1200" dirty="0">
              <a:solidFill>
                <a:srgbClr val="A69C95"/>
              </a:solidFill>
              <a:latin typeface="Arial"/>
              <a:cs typeface="Arial"/>
            </a:endParaRPr>
          </a:p>
        </p:txBody>
      </p:sp>
      <p:pic>
        <p:nvPicPr>
          <p:cNvPr id="6" name="Picture 5"/>
          <p:cNvPicPr>
            <a:picLocks noChangeAspect="1"/>
          </p:cNvPicPr>
          <p:nvPr/>
        </p:nvPicPr>
        <p:blipFill>
          <a:blip r:embed="rId4"/>
          <a:stretch>
            <a:fillRect/>
          </a:stretch>
        </p:blipFill>
        <p:spPr>
          <a:xfrm>
            <a:off x="412750" y="692696"/>
            <a:ext cx="1512168" cy="940987"/>
          </a:xfrm>
          <a:prstGeom prst="rect">
            <a:avLst/>
          </a:prstGeom>
        </p:spPr>
      </p:pic>
      <mc:AlternateContent xmlns:mc="http://schemas.openxmlformats.org/markup-compatibility/2006" xmlns:we="http://schemas.microsoft.com/office/webextensions/webextension/2010/11" xmlns:pca="http://schemas.microsoft.com/office/powerpoint/2013/contentapp">
        <mc:Choice Requires="we pca">
          <p:graphicFrame>
            <p:nvGraphicFramePr>
              <p:cNvPr id="5" name="Add-in 4" title="Web Video Player"/>
              <p:cNvGraphicFramePr>
                <a:graphicFrameLocks noGrp="1"/>
              </p:cNvGraphicFramePr>
              <p:nvPr>
                <p:extLst>
                  <p:ext uri="{D42A27DB-BD31-4B8C-83A1-F6EECF244321}">
                    <p14:modId xmlns:p14="http://schemas.microsoft.com/office/powerpoint/2010/main" val="343290237"/>
                  </p:ext>
                </p:extLst>
              </p:nvPr>
            </p:nvGraphicFramePr>
            <p:xfrm>
              <a:off x="955027" y="1777699"/>
              <a:ext cx="6953250" cy="3914775"/>
            </p:xfrm>
            <a:graphic>
              <a:graphicData uri="http://schemas.microsoft.com/office/webextensions/webextension/2010/11">
                <we:webextensionref xmlns:we="http://schemas.microsoft.com/office/webextensions/webextension/2010/11" xmlns:r="http://schemas.openxmlformats.org/officeDocument/2006/relationships" r:id="rId5"/>
              </a:graphicData>
            </a:graphic>
          </p:graphicFrame>
        </mc:Choice>
        <mc:Fallback xmlns="">
          <p:pic>
            <p:nvPicPr>
              <p:cNvPr id="5" name="Add-in 4" title="Web Video Player"/>
              <p:cNvPicPr>
                <a:picLocks noGrp="1" noRot="1" noChangeAspect="1" noMove="1" noResize="1" noEditPoints="1" noAdjustHandles="1" noChangeArrowheads="1" noChangeShapeType="1"/>
              </p:cNvPicPr>
              <p:nvPr/>
            </p:nvPicPr>
            <p:blipFill>
              <a:blip r:embed="rId6"/>
              <a:stretch>
                <a:fillRect/>
              </a:stretch>
            </p:blipFill>
            <p:spPr>
              <a:xfrm>
                <a:off x="955027" y="1777699"/>
                <a:ext cx="6953250" cy="3914775"/>
              </a:xfrm>
              <a:prstGeom prst="rect">
                <a:avLst/>
              </a:prstGeom>
            </p:spPr>
          </p:pic>
        </mc:Fallback>
      </mc:AlternateContent>
    </p:spTree>
    <p:extLst>
      <p:ext uri="{BB962C8B-B14F-4D97-AF65-F5344CB8AC3E}">
        <p14:creationId xmlns:p14="http://schemas.microsoft.com/office/powerpoint/2010/main" val="747181906"/>
      </p:ext>
    </p:extLst>
  </p:cSld>
  <p:clrMapOvr>
    <a:masterClrMapping/>
  </p:clrMapOvr>
  <p:transition spd="slow">
    <p:wip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35696" y="692696"/>
            <a:ext cx="7056784" cy="864096"/>
          </a:xfrm>
        </p:spPr>
        <p:txBody>
          <a:bodyPr/>
          <a:lstStyle/>
          <a:p>
            <a:r>
              <a:rPr lang="fr-CA" sz="1600" b="0" dirty="0">
                <a:hlinkClick r:id="rId3"/>
              </a:rPr>
              <a:t>https://</a:t>
            </a:r>
            <a:r>
              <a:rPr lang="fr-CA" sz="1400" b="0" dirty="0">
                <a:hlinkClick r:id="rId3"/>
              </a:rPr>
              <a:t>www.youtube.com/watch?v=nO4M5rrqKbc&amp;feature=youtu.be</a:t>
            </a:r>
            <a:endParaRPr lang="fr-CA" sz="1400" b="0" dirty="0"/>
          </a:p>
        </p:txBody>
      </p:sp>
      <p:sp>
        <p:nvSpPr>
          <p:cNvPr id="3" name="Content Placeholder 2"/>
          <p:cNvSpPr>
            <a:spLocks noGrp="1"/>
          </p:cNvSpPr>
          <p:nvPr>
            <p:ph idx="1"/>
          </p:nvPr>
        </p:nvSpPr>
        <p:spPr/>
        <p:txBody>
          <a:bodyPr/>
          <a:lstStyle/>
          <a:p>
            <a:endParaRPr lang="fr-CA" sz="1800" dirty="0"/>
          </a:p>
          <a:p>
            <a:endParaRPr lang="fr-CA" sz="1800" dirty="0"/>
          </a:p>
          <a:p>
            <a:endParaRPr lang="fr-CA" sz="1800" dirty="0"/>
          </a:p>
          <a:p>
            <a:endParaRPr lang="fr-CA" sz="1800" dirty="0"/>
          </a:p>
          <a:p>
            <a:endParaRPr lang="fr-CA" sz="1800" dirty="0"/>
          </a:p>
        </p:txBody>
      </p:sp>
      <p:sp>
        <p:nvSpPr>
          <p:cNvPr id="4" name="Slide Number Placeholder 3"/>
          <p:cNvSpPr txBox="1">
            <a:spLocks/>
          </p:cNvSpPr>
          <p:nvPr/>
        </p:nvSpPr>
        <p:spPr>
          <a:xfrm>
            <a:off x="6849071" y="170837"/>
            <a:ext cx="2133600" cy="365125"/>
          </a:xfrm>
          <a:prstGeom prst="rect">
            <a:avLst/>
          </a:prstGeom>
        </p:spPr>
        <p:txBody>
          <a:bodyPr/>
          <a:lstStyle>
            <a:defPPr>
              <a:defRPr lang="en-US"/>
            </a:defPPr>
            <a:lvl1pPr algn="l" rtl="0" fontAlgn="base">
              <a:spcBef>
                <a:spcPct val="0"/>
              </a:spcBef>
              <a:spcAft>
                <a:spcPct val="0"/>
              </a:spcAft>
              <a:defRPr sz="2400" kern="1200">
                <a:solidFill>
                  <a:schemeClr val="tx1"/>
                </a:solidFill>
                <a:latin typeface="Times" charset="0"/>
                <a:ea typeface="ＭＳ Ｐゴシック" charset="0"/>
                <a:cs typeface="ＭＳ Ｐゴシック"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r"/>
            <a:fld id="{41412A11-ED37-C246-9B22-5C3108A6995A}" type="slidenum">
              <a:rPr lang="en-US" sz="1200" smtClean="0">
                <a:solidFill>
                  <a:srgbClr val="A69C95"/>
                </a:solidFill>
                <a:latin typeface="Arial"/>
                <a:cs typeface="Arial"/>
              </a:rPr>
              <a:pPr algn="r"/>
              <a:t>10</a:t>
            </a:fld>
            <a:endParaRPr lang="en-US" sz="1200" dirty="0">
              <a:solidFill>
                <a:srgbClr val="A69C95"/>
              </a:solidFill>
              <a:latin typeface="Arial"/>
              <a:cs typeface="Arial"/>
            </a:endParaRPr>
          </a:p>
        </p:txBody>
      </p:sp>
      <p:pic>
        <p:nvPicPr>
          <p:cNvPr id="6" name="Picture 5"/>
          <p:cNvPicPr>
            <a:picLocks noChangeAspect="1"/>
          </p:cNvPicPr>
          <p:nvPr/>
        </p:nvPicPr>
        <p:blipFill>
          <a:blip r:embed="rId4"/>
          <a:stretch>
            <a:fillRect/>
          </a:stretch>
        </p:blipFill>
        <p:spPr>
          <a:xfrm>
            <a:off x="412750" y="554538"/>
            <a:ext cx="1512168" cy="1068599"/>
          </a:xfrm>
          <a:prstGeom prst="rect">
            <a:avLst/>
          </a:prstGeom>
        </p:spPr>
      </p:pic>
      <mc:AlternateContent xmlns:mc="http://schemas.openxmlformats.org/markup-compatibility/2006" xmlns:we="http://schemas.microsoft.com/office/webextensions/webextension/2010/11" xmlns:pca="http://schemas.microsoft.com/office/powerpoint/2013/contentapp">
        <mc:Choice Requires="we pca">
          <p:graphicFrame>
            <p:nvGraphicFramePr>
              <p:cNvPr id="5" name="Add-in 4" title="Web Video Player"/>
              <p:cNvGraphicFramePr>
                <a:graphicFrameLocks noGrp="1"/>
              </p:cNvGraphicFramePr>
              <p:nvPr>
                <p:extLst>
                  <p:ext uri="{D42A27DB-BD31-4B8C-83A1-F6EECF244321}">
                    <p14:modId xmlns:p14="http://schemas.microsoft.com/office/powerpoint/2010/main" val="1537937417"/>
                  </p:ext>
                </p:extLst>
              </p:nvPr>
            </p:nvGraphicFramePr>
            <p:xfrm>
              <a:off x="1043608" y="1725715"/>
              <a:ext cx="6953250" cy="3914775"/>
            </p:xfrm>
            <a:graphic>
              <a:graphicData uri="http://schemas.microsoft.com/office/webextensions/webextension/2010/11">
                <we:webextensionref xmlns:we="http://schemas.microsoft.com/office/webextensions/webextension/2010/11" xmlns:r="http://schemas.openxmlformats.org/officeDocument/2006/relationships" r:id="rId5"/>
              </a:graphicData>
            </a:graphic>
          </p:graphicFrame>
        </mc:Choice>
        <mc:Fallback xmlns="">
          <p:pic>
            <p:nvPicPr>
              <p:cNvPr id="5" name="Add-in 4" title="Web Video Player"/>
              <p:cNvPicPr>
                <a:picLocks noGrp="1" noRot="1" noChangeAspect="1" noMove="1" noResize="1" noEditPoints="1" noAdjustHandles="1" noChangeArrowheads="1" noChangeShapeType="1"/>
              </p:cNvPicPr>
              <p:nvPr/>
            </p:nvPicPr>
            <p:blipFill>
              <a:blip r:embed="rId6"/>
              <a:stretch>
                <a:fillRect/>
              </a:stretch>
            </p:blipFill>
            <p:spPr>
              <a:xfrm>
                <a:off x="1043608" y="1725715"/>
                <a:ext cx="6953250" cy="3914775"/>
              </a:xfrm>
              <a:prstGeom prst="rect">
                <a:avLst/>
              </a:prstGeom>
            </p:spPr>
          </p:pic>
        </mc:Fallback>
      </mc:AlternateContent>
    </p:spTree>
    <p:extLst>
      <p:ext uri="{BB962C8B-B14F-4D97-AF65-F5344CB8AC3E}">
        <p14:creationId xmlns:p14="http://schemas.microsoft.com/office/powerpoint/2010/main" val="1215793130"/>
      </p:ext>
    </p:extLst>
  </p:cSld>
  <p:clrMapOvr>
    <a:masterClrMapping/>
  </p:clrMapOvr>
  <p:transition spd="slow">
    <p:wip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sz="2000" dirty="0"/>
              <a:t>1.2 Le rôle de l’économie d’ingénierie dans le processus décisionnel</a:t>
            </a:r>
          </a:p>
        </p:txBody>
      </p:sp>
      <p:sp>
        <p:nvSpPr>
          <p:cNvPr id="3" name="Content Placeholder 2"/>
          <p:cNvSpPr>
            <a:spLocks noGrp="1"/>
          </p:cNvSpPr>
          <p:nvPr>
            <p:ph idx="1"/>
          </p:nvPr>
        </p:nvSpPr>
        <p:spPr>
          <a:xfrm>
            <a:off x="395536" y="1700808"/>
            <a:ext cx="8064896" cy="3753544"/>
          </a:xfrm>
        </p:spPr>
        <p:txBody>
          <a:bodyPr/>
          <a:lstStyle/>
          <a:p>
            <a:r>
              <a:rPr lang="fr-CA" sz="1800" dirty="0"/>
              <a:t>En économie d’ingénierie, les techniques et les modèles aident les personnes à prendre des décisions. </a:t>
            </a:r>
          </a:p>
          <a:p>
            <a:r>
              <a:rPr lang="fr-CA" sz="1800" dirty="0"/>
              <a:t>Les périodes visées par l’ économie d’ingénierie se situent principalement dans le futur. </a:t>
            </a:r>
          </a:p>
          <a:p>
            <a:r>
              <a:rPr lang="fr-CA" sz="1800" dirty="0"/>
              <a:t>Par conséquent, les chiffres utilisés dans une analyse d’économie d’ingénierie sont des estimations possibles d’événements prévus. </a:t>
            </a:r>
          </a:p>
        </p:txBody>
      </p:sp>
      <p:sp>
        <p:nvSpPr>
          <p:cNvPr id="4" name="Slide Number Placeholder 3"/>
          <p:cNvSpPr txBox="1">
            <a:spLocks/>
          </p:cNvSpPr>
          <p:nvPr/>
        </p:nvSpPr>
        <p:spPr>
          <a:xfrm>
            <a:off x="6849071" y="170837"/>
            <a:ext cx="2133600" cy="365125"/>
          </a:xfrm>
          <a:prstGeom prst="rect">
            <a:avLst/>
          </a:prstGeom>
        </p:spPr>
        <p:txBody>
          <a:bodyPr/>
          <a:lstStyle>
            <a:defPPr>
              <a:defRPr lang="en-US"/>
            </a:defPPr>
            <a:lvl1pPr algn="l" rtl="0" fontAlgn="base">
              <a:spcBef>
                <a:spcPct val="0"/>
              </a:spcBef>
              <a:spcAft>
                <a:spcPct val="0"/>
              </a:spcAft>
              <a:defRPr sz="2400" kern="1200">
                <a:solidFill>
                  <a:schemeClr val="tx1"/>
                </a:solidFill>
                <a:latin typeface="Times" charset="0"/>
                <a:ea typeface="ＭＳ Ｐゴシック" charset="0"/>
                <a:cs typeface="ＭＳ Ｐゴシック"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r"/>
            <a:fld id="{41412A11-ED37-C246-9B22-5C3108A6995A}" type="slidenum">
              <a:rPr lang="en-US" sz="1200" smtClean="0">
                <a:solidFill>
                  <a:srgbClr val="A69C95"/>
                </a:solidFill>
                <a:latin typeface="Arial"/>
                <a:cs typeface="Arial"/>
              </a:rPr>
              <a:pPr algn="r"/>
              <a:t>11</a:t>
            </a:fld>
            <a:endParaRPr lang="en-US" sz="1200" dirty="0">
              <a:solidFill>
                <a:srgbClr val="A69C95"/>
              </a:solidFill>
              <a:latin typeface="Arial"/>
              <a:cs typeface="Arial"/>
            </a:endParaRPr>
          </a:p>
        </p:txBody>
      </p:sp>
    </p:spTree>
    <p:extLst>
      <p:ext uri="{BB962C8B-B14F-4D97-AF65-F5344CB8AC3E}">
        <p14:creationId xmlns:p14="http://schemas.microsoft.com/office/powerpoint/2010/main" val="2037466474"/>
      </p:ext>
    </p:extLst>
  </p:cSld>
  <p:clrMapOvr>
    <a:masterClrMapping/>
  </p:clrMapOvr>
  <p:transition spd="slow">
    <p:wip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sz="2400" dirty="0"/>
              <a:t>1.2 Le rôle de l’économie d’ingénierie dans le processus décisionnel (suite)</a:t>
            </a:r>
          </a:p>
        </p:txBody>
      </p:sp>
      <p:sp>
        <p:nvSpPr>
          <p:cNvPr id="3" name="Content Placeholder 2"/>
          <p:cNvSpPr>
            <a:spLocks noGrp="1"/>
          </p:cNvSpPr>
          <p:nvPr>
            <p:ph idx="1"/>
          </p:nvPr>
        </p:nvSpPr>
        <p:spPr>
          <a:xfrm>
            <a:off x="395536" y="1700808"/>
            <a:ext cx="8064896" cy="3753544"/>
          </a:xfrm>
        </p:spPr>
        <p:txBody>
          <a:bodyPr/>
          <a:lstStyle/>
          <a:p>
            <a:r>
              <a:rPr lang="fr-CA" dirty="0"/>
              <a:t>Ces estimations comprennent trois éléments essentiels : </a:t>
            </a:r>
          </a:p>
          <a:p>
            <a:pPr lvl="1"/>
            <a:r>
              <a:rPr lang="fr-CA" dirty="0"/>
              <a:t>Flux monétaires</a:t>
            </a:r>
          </a:p>
          <a:p>
            <a:pPr lvl="1"/>
            <a:r>
              <a:rPr lang="fr-CA" dirty="0"/>
              <a:t>Périodes concernées</a:t>
            </a:r>
          </a:p>
          <a:p>
            <a:pPr lvl="1"/>
            <a:r>
              <a:rPr lang="fr-CA" dirty="0"/>
              <a:t>Taux d’intérêt </a:t>
            </a:r>
          </a:p>
          <a:p>
            <a:r>
              <a:rPr lang="fr-CA" dirty="0"/>
              <a:t>Ces estimations sont axées sur l’avenir et par conséquent il y a des écarts par rapport à la réalité.</a:t>
            </a:r>
          </a:p>
          <a:p>
            <a:r>
              <a:rPr lang="fr-CA" dirty="0"/>
              <a:t>c.-à-d., en raison de la nature stochastique des estimations, les valeurs observées dans le futur diffèrent souvent de celles qui ont été estimées au moment présent.     </a:t>
            </a:r>
          </a:p>
          <a:p>
            <a:pPr lvl="1"/>
            <a:r>
              <a:rPr lang="fr-CA" dirty="0"/>
              <a:t>En raison des changements de situation et des événements imprévus.</a:t>
            </a:r>
          </a:p>
        </p:txBody>
      </p:sp>
      <p:sp>
        <p:nvSpPr>
          <p:cNvPr id="4" name="Slide Number Placeholder 3"/>
          <p:cNvSpPr txBox="1">
            <a:spLocks/>
          </p:cNvSpPr>
          <p:nvPr/>
        </p:nvSpPr>
        <p:spPr>
          <a:xfrm>
            <a:off x="6849071" y="170837"/>
            <a:ext cx="2133600" cy="365125"/>
          </a:xfrm>
          <a:prstGeom prst="rect">
            <a:avLst/>
          </a:prstGeom>
        </p:spPr>
        <p:txBody>
          <a:bodyPr/>
          <a:lstStyle>
            <a:defPPr>
              <a:defRPr lang="en-US"/>
            </a:defPPr>
            <a:lvl1pPr algn="l" rtl="0" fontAlgn="base">
              <a:spcBef>
                <a:spcPct val="0"/>
              </a:spcBef>
              <a:spcAft>
                <a:spcPct val="0"/>
              </a:spcAft>
              <a:defRPr sz="2400" kern="1200">
                <a:solidFill>
                  <a:schemeClr val="tx1"/>
                </a:solidFill>
                <a:latin typeface="Times" charset="0"/>
                <a:ea typeface="ＭＳ Ｐゴシック" charset="0"/>
                <a:cs typeface="ＭＳ Ｐゴシック"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r"/>
            <a:fld id="{41412A11-ED37-C246-9B22-5C3108A6995A}" type="slidenum">
              <a:rPr lang="en-US" sz="1200" smtClean="0">
                <a:solidFill>
                  <a:srgbClr val="A69C95"/>
                </a:solidFill>
                <a:latin typeface="Arial"/>
                <a:cs typeface="Arial"/>
              </a:rPr>
              <a:pPr algn="r"/>
              <a:t>12</a:t>
            </a:fld>
            <a:endParaRPr lang="en-US" sz="1200" dirty="0">
              <a:solidFill>
                <a:srgbClr val="A69C95"/>
              </a:solidFill>
              <a:latin typeface="Arial"/>
              <a:cs typeface="Arial"/>
            </a:endParaRPr>
          </a:p>
        </p:txBody>
      </p:sp>
    </p:spTree>
    <p:extLst>
      <p:ext uri="{BB962C8B-B14F-4D97-AF65-F5344CB8AC3E}">
        <p14:creationId xmlns:p14="http://schemas.microsoft.com/office/powerpoint/2010/main" val="167991653"/>
      </p:ext>
    </p:extLst>
  </p:cSld>
  <p:clrMapOvr>
    <a:masterClrMapping/>
  </p:clrMapOvr>
  <p:transition spd="slow">
    <p:wip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686337"/>
            <a:ext cx="7774632" cy="864096"/>
          </a:xfrm>
        </p:spPr>
        <p:txBody>
          <a:bodyPr/>
          <a:lstStyle/>
          <a:p>
            <a:r>
              <a:rPr lang="fr-CA" sz="2400" dirty="0"/>
              <a:t>1.2 Le rôle de l’économie d’ingénierie dans le processus décisionnel (suite)</a:t>
            </a:r>
          </a:p>
        </p:txBody>
      </p:sp>
      <p:sp>
        <p:nvSpPr>
          <p:cNvPr id="3" name="Content Placeholder 2"/>
          <p:cNvSpPr>
            <a:spLocks noGrp="1"/>
          </p:cNvSpPr>
          <p:nvPr>
            <p:ph idx="1"/>
          </p:nvPr>
        </p:nvSpPr>
        <p:spPr>
          <a:xfrm>
            <a:off x="395536" y="1700808"/>
            <a:ext cx="8064896" cy="3753544"/>
          </a:xfrm>
        </p:spPr>
        <p:txBody>
          <a:bodyPr/>
          <a:lstStyle/>
          <a:p>
            <a:r>
              <a:rPr lang="fr-CA" sz="1600" dirty="0"/>
              <a:t>Normalement, dans une étude en ingénierie, on effectue une </a:t>
            </a:r>
            <a:r>
              <a:rPr lang="fr-CA" sz="1600" b="1" dirty="0"/>
              <a:t>analyse de sensibilité</a:t>
            </a:r>
            <a:r>
              <a:rPr lang="fr-CA" sz="1600" dirty="0"/>
              <a:t>.</a:t>
            </a:r>
          </a:p>
          <a:p>
            <a:r>
              <a:rPr lang="fr-CA" sz="1600" b="1" dirty="0"/>
              <a:t>Analyse de sensibilité </a:t>
            </a:r>
            <a:r>
              <a:rPr lang="fr-CA" sz="1600" dirty="0"/>
              <a:t>: Analyse qui détermine les changements possibles d’une décision selon différentes estimations, surtout lorsque ces dernières peuvent grandement varier. </a:t>
            </a:r>
          </a:p>
          <a:p>
            <a:pPr lvl="1"/>
            <a:r>
              <a:rPr lang="fr-CA" sz="1600" dirty="0"/>
              <a:t>Un ingénieur qui s’attend à ce que les coûts initiaux de conception d’un logiciel puissent varier dans une proportion allant jusqu’à + ou – 20% d’un montant estimé à 250 000$.</a:t>
            </a:r>
          </a:p>
          <a:p>
            <a:pPr lvl="1"/>
            <a:r>
              <a:rPr lang="fr-CA" sz="1600" dirty="0"/>
              <a:t>Il devrait procéder à l’analyse économique des coûts initiaux estimatifs de :</a:t>
            </a:r>
          </a:p>
          <a:p>
            <a:pPr lvl="2"/>
            <a:r>
              <a:rPr lang="fr-CA" sz="1600" dirty="0"/>
              <a:t>200 000$ </a:t>
            </a:r>
          </a:p>
          <a:p>
            <a:pPr lvl="2"/>
            <a:r>
              <a:rPr lang="fr-CA" sz="1600" dirty="0"/>
              <a:t>250 000$</a:t>
            </a:r>
          </a:p>
          <a:p>
            <a:pPr lvl="2"/>
            <a:r>
              <a:rPr lang="fr-CA" sz="1600" dirty="0"/>
              <a:t>300 000$</a:t>
            </a:r>
          </a:p>
          <a:p>
            <a:r>
              <a:rPr lang="fr-CA" sz="1600" dirty="0"/>
              <a:t>Avec une analyse de sensibilité, on peut jouer avec d’autres estimations incertaines (p. ex. taux d’intérêt, valeur de récupération, etc.)</a:t>
            </a:r>
          </a:p>
          <a:p>
            <a:pPr lvl="1"/>
            <a:endParaRPr lang="is-IS" sz="1600" dirty="0"/>
          </a:p>
          <a:p>
            <a:endParaRPr lang="fr-CA" sz="1600" dirty="0"/>
          </a:p>
        </p:txBody>
      </p:sp>
      <p:sp>
        <p:nvSpPr>
          <p:cNvPr id="4" name="Slide Number Placeholder 3"/>
          <p:cNvSpPr txBox="1">
            <a:spLocks/>
          </p:cNvSpPr>
          <p:nvPr/>
        </p:nvSpPr>
        <p:spPr>
          <a:xfrm>
            <a:off x="6849071" y="170837"/>
            <a:ext cx="2133600" cy="365125"/>
          </a:xfrm>
          <a:prstGeom prst="rect">
            <a:avLst/>
          </a:prstGeom>
        </p:spPr>
        <p:txBody>
          <a:bodyPr/>
          <a:lstStyle>
            <a:defPPr>
              <a:defRPr lang="en-US"/>
            </a:defPPr>
            <a:lvl1pPr algn="l" rtl="0" fontAlgn="base">
              <a:spcBef>
                <a:spcPct val="0"/>
              </a:spcBef>
              <a:spcAft>
                <a:spcPct val="0"/>
              </a:spcAft>
              <a:defRPr sz="2400" kern="1200">
                <a:solidFill>
                  <a:schemeClr val="tx1"/>
                </a:solidFill>
                <a:latin typeface="Times" charset="0"/>
                <a:ea typeface="ＭＳ Ｐゴシック" charset="0"/>
                <a:cs typeface="ＭＳ Ｐゴシック"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r"/>
            <a:fld id="{41412A11-ED37-C246-9B22-5C3108A6995A}" type="slidenum">
              <a:rPr lang="en-US" sz="1200" smtClean="0">
                <a:solidFill>
                  <a:srgbClr val="A69C95"/>
                </a:solidFill>
                <a:latin typeface="Arial"/>
                <a:cs typeface="Arial"/>
              </a:rPr>
              <a:pPr algn="r"/>
              <a:t>13</a:t>
            </a:fld>
            <a:endParaRPr lang="en-US" sz="1200" dirty="0">
              <a:solidFill>
                <a:srgbClr val="A69C95"/>
              </a:solidFill>
              <a:latin typeface="Arial"/>
              <a:cs typeface="Arial"/>
            </a:endParaRPr>
          </a:p>
        </p:txBody>
      </p:sp>
    </p:spTree>
    <p:extLst>
      <p:ext uri="{BB962C8B-B14F-4D97-AF65-F5344CB8AC3E}">
        <p14:creationId xmlns:p14="http://schemas.microsoft.com/office/powerpoint/2010/main" val="312535475"/>
      </p:ext>
    </p:extLst>
  </p:cSld>
  <p:clrMapOvr>
    <a:masterClrMapping/>
  </p:clrMapOvr>
  <p:transition spd="slow">
    <p:wip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sz="2400" dirty="0"/>
              <a:t>1.2 Le rôle de l’économie d’ingénierie dans le processus décisionnel (suite)</a:t>
            </a:r>
          </a:p>
        </p:txBody>
      </p:sp>
      <p:sp>
        <p:nvSpPr>
          <p:cNvPr id="3" name="Content Placeholder 2"/>
          <p:cNvSpPr>
            <a:spLocks noGrp="1"/>
          </p:cNvSpPr>
          <p:nvPr>
            <p:ph idx="1"/>
          </p:nvPr>
        </p:nvSpPr>
        <p:spPr>
          <a:xfrm>
            <a:off x="395536" y="1700808"/>
            <a:ext cx="8064896" cy="3753544"/>
          </a:xfrm>
        </p:spPr>
        <p:txBody>
          <a:bodyPr/>
          <a:lstStyle/>
          <a:p>
            <a:r>
              <a:rPr lang="fr-CA" sz="1600" dirty="0"/>
              <a:t>Pour élaborer des solutions possibles puis en choisir une, il importe de respecter une certaine méthode.</a:t>
            </a:r>
          </a:p>
          <a:p>
            <a:r>
              <a:rPr lang="fr-CA" sz="1600" dirty="0"/>
              <a:t>Les étapes à suivre ou la « démarche de résolution de problème » ou encore le « processus décisionnel » :</a:t>
            </a:r>
          </a:p>
          <a:p>
            <a:pPr marL="914400" lvl="1" indent="-457200">
              <a:buFont typeface="+mj-lt"/>
              <a:buAutoNum type="arabicPeriod"/>
            </a:pPr>
            <a:r>
              <a:rPr lang="fr-CA" sz="1400" dirty="0"/>
              <a:t>Comprendre le problème et définir l’objectif à atteindre.</a:t>
            </a:r>
          </a:p>
          <a:p>
            <a:pPr marL="914400" lvl="1" indent="-457200">
              <a:buFont typeface="+mj-lt"/>
              <a:buAutoNum type="arabicPeriod"/>
            </a:pPr>
            <a:r>
              <a:rPr lang="fr-CA" sz="1400" dirty="0"/>
              <a:t>Recueillir les renseignements pertinents.</a:t>
            </a:r>
          </a:p>
          <a:p>
            <a:pPr marL="914400" lvl="1" indent="-457200">
              <a:buFont typeface="+mj-lt"/>
              <a:buAutoNum type="arabicPeriod"/>
            </a:pPr>
            <a:r>
              <a:rPr lang="fr-CA" sz="1400" dirty="0"/>
              <a:t>Définir les solutions possibles et faire des estimations réalistes.</a:t>
            </a:r>
          </a:p>
          <a:p>
            <a:pPr marL="914400" lvl="1" indent="-457200">
              <a:buFont typeface="+mj-lt"/>
              <a:buAutoNum type="arabicPeriod"/>
            </a:pPr>
            <a:r>
              <a:rPr lang="fr-CA" sz="1400" dirty="0"/>
              <a:t>Définir les critères à évaluer pour prendre une décision à l’aide d’un ou plusieurs attributs.</a:t>
            </a:r>
          </a:p>
          <a:p>
            <a:pPr marL="914400" lvl="1" indent="-457200">
              <a:buFont typeface="+mj-lt"/>
              <a:buAutoNum type="arabicPeriod"/>
            </a:pPr>
            <a:r>
              <a:rPr lang="fr-CA" sz="1400" dirty="0"/>
              <a:t>Évaluer chaque solution possible en procédant à une analyse de sensibilité pour approfondir l’évaluation.</a:t>
            </a:r>
          </a:p>
          <a:p>
            <a:pPr marL="914400" lvl="1" indent="-457200">
              <a:buFont typeface="+mj-lt"/>
              <a:buAutoNum type="arabicPeriod"/>
            </a:pPr>
            <a:r>
              <a:rPr lang="fr-CA" sz="1400" dirty="0"/>
              <a:t>Choisir la meilleure solution.</a:t>
            </a:r>
          </a:p>
          <a:p>
            <a:pPr marL="914400" lvl="1" indent="-457200">
              <a:buFont typeface="+mj-lt"/>
              <a:buAutoNum type="arabicPeriod"/>
            </a:pPr>
            <a:r>
              <a:rPr lang="fr-CA" sz="1400" dirty="0"/>
              <a:t>Mettre en œuvre la solution choisie.</a:t>
            </a:r>
          </a:p>
          <a:p>
            <a:pPr marL="914400" lvl="1" indent="-457200">
              <a:buFont typeface="+mj-lt"/>
              <a:buAutoNum type="arabicPeriod"/>
            </a:pPr>
            <a:r>
              <a:rPr lang="fr-CA" sz="1400" dirty="0"/>
              <a:t>Suivre de près les résultats.</a:t>
            </a:r>
            <a:endParaRPr lang="fr-CA" sz="1600" dirty="0"/>
          </a:p>
          <a:p>
            <a:r>
              <a:rPr lang="fr-CA" sz="1600" dirty="0"/>
              <a:t>L’économie d’ingénierie joue un rôle à toutes les étapes.</a:t>
            </a:r>
          </a:p>
        </p:txBody>
      </p:sp>
      <p:sp>
        <p:nvSpPr>
          <p:cNvPr id="4" name="Slide Number Placeholder 3"/>
          <p:cNvSpPr txBox="1">
            <a:spLocks/>
          </p:cNvSpPr>
          <p:nvPr/>
        </p:nvSpPr>
        <p:spPr>
          <a:xfrm>
            <a:off x="6849071" y="170837"/>
            <a:ext cx="2133600" cy="365125"/>
          </a:xfrm>
          <a:prstGeom prst="rect">
            <a:avLst/>
          </a:prstGeom>
        </p:spPr>
        <p:txBody>
          <a:bodyPr/>
          <a:lstStyle>
            <a:defPPr>
              <a:defRPr lang="en-US"/>
            </a:defPPr>
            <a:lvl1pPr algn="l" rtl="0" fontAlgn="base">
              <a:spcBef>
                <a:spcPct val="0"/>
              </a:spcBef>
              <a:spcAft>
                <a:spcPct val="0"/>
              </a:spcAft>
              <a:defRPr sz="2400" kern="1200">
                <a:solidFill>
                  <a:schemeClr val="tx1"/>
                </a:solidFill>
                <a:latin typeface="Times" charset="0"/>
                <a:ea typeface="ＭＳ Ｐゴシック" charset="0"/>
                <a:cs typeface="ＭＳ Ｐゴシック"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r"/>
            <a:fld id="{41412A11-ED37-C246-9B22-5C3108A6995A}" type="slidenum">
              <a:rPr lang="en-US" sz="1200" smtClean="0">
                <a:solidFill>
                  <a:srgbClr val="A69C95"/>
                </a:solidFill>
                <a:latin typeface="Arial"/>
                <a:cs typeface="Arial"/>
              </a:rPr>
              <a:pPr algn="r"/>
              <a:t>14</a:t>
            </a:fld>
            <a:endParaRPr lang="en-US" sz="1200" dirty="0">
              <a:solidFill>
                <a:srgbClr val="A69C95"/>
              </a:solidFill>
              <a:latin typeface="Arial"/>
              <a:cs typeface="Arial"/>
            </a:endParaRPr>
          </a:p>
        </p:txBody>
      </p:sp>
    </p:spTree>
    <p:extLst>
      <p:ext uri="{BB962C8B-B14F-4D97-AF65-F5344CB8AC3E}">
        <p14:creationId xmlns:p14="http://schemas.microsoft.com/office/powerpoint/2010/main" val="1972747571"/>
      </p:ext>
    </p:extLst>
  </p:cSld>
  <p:clrMapOvr>
    <a:masterClrMapping/>
  </p:clrMapOvr>
  <p:transition spd="slow">
    <p:wip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r-CA" dirty="0"/>
              <a:t>Exemple</a:t>
            </a:r>
          </a:p>
        </p:txBody>
      </p:sp>
      <p:sp>
        <p:nvSpPr>
          <p:cNvPr id="4" name="Slide Number Placeholder 3"/>
          <p:cNvSpPr txBox="1">
            <a:spLocks/>
          </p:cNvSpPr>
          <p:nvPr/>
        </p:nvSpPr>
        <p:spPr>
          <a:xfrm>
            <a:off x="6849071" y="170837"/>
            <a:ext cx="2133600" cy="365125"/>
          </a:xfrm>
          <a:prstGeom prst="rect">
            <a:avLst/>
          </a:prstGeom>
        </p:spPr>
        <p:txBody>
          <a:bodyPr/>
          <a:lstStyle>
            <a:defPPr>
              <a:defRPr lang="en-US"/>
            </a:defPPr>
            <a:lvl1pPr algn="l" rtl="0" fontAlgn="base">
              <a:spcBef>
                <a:spcPct val="0"/>
              </a:spcBef>
              <a:spcAft>
                <a:spcPct val="0"/>
              </a:spcAft>
              <a:defRPr sz="2400" kern="1200">
                <a:solidFill>
                  <a:schemeClr val="tx1"/>
                </a:solidFill>
                <a:latin typeface="Times" charset="0"/>
                <a:ea typeface="ＭＳ Ｐゴシック" charset="0"/>
                <a:cs typeface="ＭＳ Ｐゴシック"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r"/>
            <a:fld id="{41412A11-ED37-C246-9B22-5C3108A6995A}" type="slidenum">
              <a:rPr lang="en-US" sz="1200" smtClean="0">
                <a:solidFill>
                  <a:srgbClr val="A69C95"/>
                </a:solidFill>
                <a:latin typeface="Arial"/>
                <a:cs typeface="Arial"/>
              </a:rPr>
              <a:pPr algn="r"/>
              <a:t>15</a:t>
            </a:fld>
            <a:endParaRPr lang="en-US" sz="1200" dirty="0">
              <a:solidFill>
                <a:srgbClr val="A69C95"/>
              </a:solidFill>
              <a:latin typeface="Arial"/>
              <a:cs typeface="Arial"/>
            </a:endParaRPr>
          </a:p>
        </p:txBody>
      </p:sp>
      <p:graphicFrame>
        <p:nvGraphicFramePr>
          <p:cNvPr id="11" name="Content Placeholder 10"/>
          <p:cNvGraphicFramePr>
            <a:graphicFrameLocks noGrp="1"/>
          </p:cNvGraphicFramePr>
          <p:nvPr>
            <p:ph idx="1"/>
            <p:extLst>
              <p:ext uri="{D42A27DB-BD31-4B8C-83A1-F6EECF244321}">
                <p14:modId xmlns:p14="http://schemas.microsoft.com/office/powerpoint/2010/main" val="1793645413"/>
              </p:ext>
            </p:extLst>
          </p:nvPr>
        </p:nvGraphicFramePr>
        <p:xfrm>
          <a:off x="541784" y="2984748"/>
          <a:ext cx="7772400" cy="1752600"/>
        </p:xfrm>
        <a:graphic>
          <a:graphicData uri="http://schemas.openxmlformats.org/drawingml/2006/table">
            <a:tbl>
              <a:tblPr firstRow="1" bandRow="1"/>
              <a:tblGrid>
                <a:gridCol w="1943100">
                  <a:extLst>
                    <a:ext uri="{9D8B030D-6E8A-4147-A177-3AD203B41FA5}">
                      <a16:colId xmlns:a16="http://schemas.microsoft.com/office/drawing/2014/main" val="20000"/>
                    </a:ext>
                  </a:extLst>
                </a:gridCol>
                <a:gridCol w="1943100">
                  <a:extLst>
                    <a:ext uri="{9D8B030D-6E8A-4147-A177-3AD203B41FA5}">
                      <a16:colId xmlns:a16="http://schemas.microsoft.com/office/drawing/2014/main" val="20001"/>
                    </a:ext>
                  </a:extLst>
                </a:gridCol>
                <a:gridCol w="1943100">
                  <a:extLst>
                    <a:ext uri="{9D8B030D-6E8A-4147-A177-3AD203B41FA5}">
                      <a16:colId xmlns:a16="http://schemas.microsoft.com/office/drawing/2014/main" val="20002"/>
                    </a:ext>
                  </a:extLst>
                </a:gridCol>
                <a:gridCol w="1943100">
                  <a:extLst>
                    <a:ext uri="{9D8B030D-6E8A-4147-A177-3AD203B41FA5}">
                      <a16:colId xmlns:a16="http://schemas.microsoft.com/office/drawing/2014/main" val="20003"/>
                    </a:ext>
                  </a:extLst>
                </a:gridCol>
              </a:tblGrid>
              <a:tr h="370840">
                <a:tc>
                  <a:txBody>
                    <a:bodyPr/>
                    <a:lstStyle/>
                    <a:p>
                      <a:endParaRPr lang="fr-CA" dirty="0"/>
                    </a:p>
                  </a:txBody>
                  <a:tcPr>
                    <a:solidFill>
                      <a:srgbClr val="8F001A"/>
                    </a:solidFill>
                  </a:tcPr>
                </a:tc>
                <a:tc>
                  <a:txBody>
                    <a:bodyPr/>
                    <a:lstStyle/>
                    <a:p>
                      <a:pPr algn="ctr"/>
                      <a:r>
                        <a:rPr lang="fr-CA" dirty="0">
                          <a:solidFill>
                            <a:schemeClr val="bg1"/>
                          </a:solidFill>
                        </a:rPr>
                        <a:t>Corvette</a:t>
                      </a:r>
                      <a:r>
                        <a:rPr lang="fr-CA" baseline="0" dirty="0">
                          <a:solidFill>
                            <a:schemeClr val="bg1"/>
                          </a:solidFill>
                        </a:rPr>
                        <a:t> 1980</a:t>
                      </a:r>
                      <a:endParaRPr lang="fr-CA" dirty="0">
                        <a:solidFill>
                          <a:schemeClr val="bg1"/>
                        </a:solidFill>
                      </a:endParaRPr>
                    </a:p>
                  </a:txBody>
                  <a:tcPr>
                    <a:solidFill>
                      <a:srgbClr val="8F001A"/>
                    </a:solidFill>
                  </a:tcPr>
                </a:tc>
                <a:tc>
                  <a:txBody>
                    <a:bodyPr/>
                    <a:lstStyle/>
                    <a:p>
                      <a:pPr algn="ctr"/>
                      <a:r>
                        <a:rPr lang="fr-CA" dirty="0">
                          <a:solidFill>
                            <a:schemeClr val="bg1"/>
                          </a:solidFill>
                        </a:rPr>
                        <a:t>Toyota Corolla 2007</a:t>
                      </a:r>
                    </a:p>
                  </a:txBody>
                  <a:tcPr>
                    <a:solidFill>
                      <a:srgbClr val="8F001A"/>
                    </a:solidFill>
                  </a:tcPr>
                </a:tc>
                <a:tc>
                  <a:txBody>
                    <a:bodyPr/>
                    <a:lstStyle/>
                    <a:p>
                      <a:pPr algn="ctr"/>
                      <a:r>
                        <a:rPr lang="fr-CA" dirty="0">
                          <a:solidFill>
                            <a:schemeClr val="bg1"/>
                          </a:solidFill>
                        </a:rPr>
                        <a:t>BMW série-5</a:t>
                      </a:r>
                      <a:r>
                        <a:rPr lang="fr-CA" baseline="0" dirty="0">
                          <a:solidFill>
                            <a:schemeClr val="bg1"/>
                          </a:solidFill>
                        </a:rPr>
                        <a:t> 2007</a:t>
                      </a:r>
                      <a:endParaRPr lang="fr-CA" dirty="0">
                        <a:solidFill>
                          <a:schemeClr val="bg1"/>
                        </a:solidFill>
                      </a:endParaRPr>
                    </a:p>
                  </a:txBody>
                  <a:tcPr>
                    <a:solidFill>
                      <a:srgbClr val="8F001A"/>
                    </a:solidFill>
                  </a:tcPr>
                </a:tc>
                <a:extLst>
                  <a:ext uri="{0D108BD9-81ED-4DB2-BD59-A6C34878D82A}">
                    <a16:rowId xmlns:a16="http://schemas.microsoft.com/office/drawing/2014/main" val="10000"/>
                  </a:ext>
                </a:extLst>
              </a:tr>
              <a:tr h="370840">
                <a:tc>
                  <a:txBody>
                    <a:bodyPr/>
                    <a:lstStyle/>
                    <a:p>
                      <a:r>
                        <a:rPr lang="fr-CA" dirty="0"/>
                        <a:t>Achat</a:t>
                      </a:r>
                    </a:p>
                  </a:txBody>
                  <a:tcPr/>
                </a:tc>
                <a:tc>
                  <a:txBody>
                    <a:bodyPr/>
                    <a:lstStyle/>
                    <a:p>
                      <a:pPr algn="ctr"/>
                      <a:r>
                        <a:rPr lang="fr-CA" dirty="0"/>
                        <a:t>12 000$</a:t>
                      </a:r>
                    </a:p>
                  </a:txBody>
                  <a:tcPr/>
                </a:tc>
                <a:tc>
                  <a:txBody>
                    <a:bodyPr/>
                    <a:lstStyle/>
                    <a:p>
                      <a:pPr algn="ctr"/>
                      <a:r>
                        <a:rPr lang="fr-CA" dirty="0"/>
                        <a:t>7000$</a:t>
                      </a:r>
                    </a:p>
                  </a:txBody>
                  <a:tcPr/>
                </a:tc>
                <a:tc>
                  <a:txBody>
                    <a:bodyPr/>
                    <a:lstStyle/>
                    <a:p>
                      <a:pPr algn="ctr"/>
                      <a:r>
                        <a:rPr lang="fr-CA" dirty="0"/>
                        <a:t>25 000$</a:t>
                      </a:r>
                    </a:p>
                  </a:txBody>
                  <a:tcPr/>
                </a:tc>
                <a:extLst>
                  <a:ext uri="{0D108BD9-81ED-4DB2-BD59-A6C34878D82A}">
                    <a16:rowId xmlns:a16="http://schemas.microsoft.com/office/drawing/2014/main" val="10001"/>
                  </a:ext>
                </a:extLst>
              </a:tr>
              <a:tr h="370840">
                <a:tc>
                  <a:txBody>
                    <a:bodyPr/>
                    <a:lstStyle/>
                    <a:p>
                      <a:r>
                        <a:rPr lang="fr-CA" dirty="0"/>
                        <a:t>Frais d’utilisation</a:t>
                      </a:r>
                    </a:p>
                  </a:txBody>
                  <a:tcPr/>
                </a:tc>
                <a:tc>
                  <a:txBody>
                    <a:bodyPr/>
                    <a:lstStyle/>
                    <a:p>
                      <a:pPr algn="ctr"/>
                      <a:r>
                        <a:rPr lang="fr-CA" dirty="0"/>
                        <a:t>400$/mois</a:t>
                      </a:r>
                    </a:p>
                  </a:txBody>
                  <a:tcPr/>
                </a:tc>
                <a:tc>
                  <a:txBody>
                    <a:bodyPr/>
                    <a:lstStyle/>
                    <a:p>
                      <a:pPr algn="ctr"/>
                      <a:r>
                        <a:rPr lang="fr-CA" dirty="0"/>
                        <a:t>300$/mois</a:t>
                      </a:r>
                    </a:p>
                  </a:txBody>
                  <a:tcPr/>
                </a:tc>
                <a:tc>
                  <a:txBody>
                    <a:bodyPr/>
                    <a:lstStyle/>
                    <a:p>
                      <a:pPr algn="ctr"/>
                      <a:r>
                        <a:rPr lang="fr-CA" dirty="0"/>
                        <a:t>450$/mois</a:t>
                      </a:r>
                    </a:p>
                  </a:txBody>
                  <a:tcPr/>
                </a:tc>
                <a:extLst>
                  <a:ext uri="{0D108BD9-81ED-4DB2-BD59-A6C34878D82A}">
                    <a16:rowId xmlns:a16="http://schemas.microsoft.com/office/drawing/2014/main" val="10002"/>
                  </a:ext>
                </a:extLst>
              </a:tr>
              <a:tr h="370840">
                <a:tc>
                  <a:txBody>
                    <a:bodyPr/>
                    <a:lstStyle/>
                    <a:p>
                      <a:r>
                        <a:rPr lang="fr-CA" dirty="0"/>
                        <a:t>Revente</a:t>
                      </a:r>
                    </a:p>
                  </a:txBody>
                  <a:tcPr/>
                </a:tc>
                <a:tc>
                  <a:txBody>
                    <a:bodyPr/>
                    <a:lstStyle/>
                    <a:p>
                      <a:pPr algn="ctr"/>
                      <a:r>
                        <a:rPr lang="fr-CA" dirty="0"/>
                        <a:t>13 000$</a:t>
                      </a:r>
                    </a:p>
                  </a:txBody>
                  <a:tcPr/>
                </a:tc>
                <a:tc>
                  <a:txBody>
                    <a:bodyPr/>
                    <a:lstStyle/>
                    <a:p>
                      <a:pPr algn="ctr"/>
                      <a:r>
                        <a:rPr lang="fr-CA" dirty="0"/>
                        <a:t>5000$</a:t>
                      </a:r>
                    </a:p>
                  </a:txBody>
                  <a:tcPr/>
                </a:tc>
                <a:tc>
                  <a:txBody>
                    <a:bodyPr/>
                    <a:lstStyle/>
                    <a:p>
                      <a:pPr algn="ctr"/>
                      <a:r>
                        <a:rPr lang="fr-CA" dirty="0"/>
                        <a:t>23 000$</a:t>
                      </a:r>
                    </a:p>
                  </a:txBody>
                  <a:tcPr/>
                </a:tc>
                <a:extLst>
                  <a:ext uri="{0D108BD9-81ED-4DB2-BD59-A6C34878D82A}">
                    <a16:rowId xmlns:a16="http://schemas.microsoft.com/office/drawing/2014/main" val="10003"/>
                  </a:ext>
                </a:extLst>
              </a:tr>
            </a:tbl>
          </a:graphicData>
        </a:graphic>
      </p:graphicFrame>
      <p:sp>
        <p:nvSpPr>
          <p:cNvPr id="12" name="Content Placeholder 2"/>
          <p:cNvSpPr txBox="1">
            <a:spLocks/>
          </p:cNvSpPr>
          <p:nvPr/>
        </p:nvSpPr>
        <p:spPr bwMode="auto">
          <a:xfrm>
            <a:off x="395536" y="1700808"/>
            <a:ext cx="8064896" cy="2160240"/>
          </a:xfrm>
          <a:prstGeom prst="rect">
            <a:avLst/>
          </a:prstGeom>
          <a:noFill/>
          <a:ln>
            <a:noFill/>
          </a:ln>
          <a:extLst>
            <a:ext uri="{FAA26D3D-D897-4be2-8F04-BA451C77F1D7}">
              <ma14:placeholderFlag xmlns:ma14="http://schemas.microsoft.com/office/mac/drawingml/2011/main" xmlns="" val="1"/>
            </a:ex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har char="•"/>
              <a:defRPr sz="2000">
                <a:solidFill>
                  <a:schemeClr val="tx1"/>
                </a:solidFill>
                <a:latin typeface="Verdana"/>
                <a:ea typeface="ＭＳ Ｐゴシック" charset="0"/>
                <a:cs typeface="Verdana"/>
              </a:defRPr>
            </a:lvl1pPr>
            <a:lvl2pPr marL="742950" indent="-285750" algn="l" rtl="0" eaLnBrk="1" fontAlgn="base" hangingPunct="1">
              <a:spcBef>
                <a:spcPct val="20000"/>
              </a:spcBef>
              <a:spcAft>
                <a:spcPct val="0"/>
              </a:spcAft>
              <a:buChar char="–"/>
              <a:defRPr sz="2000">
                <a:solidFill>
                  <a:schemeClr val="tx1"/>
                </a:solidFill>
                <a:latin typeface="Verdana"/>
                <a:ea typeface="ＭＳ Ｐゴシック" pitchFamily="-110" charset="-128"/>
                <a:cs typeface="Verdana"/>
              </a:defRPr>
            </a:lvl2pPr>
            <a:lvl3pPr marL="1143000" indent="-228600" algn="l" rtl="0" eaLnBrk="1" fontAlgn="base" hangingPunct="1">
              <a:spcBef>
                <a:spcPct val="20000"/>
              </a:spcBef>
              <a:spcAft>
                <a:spcPct val="0"/>
              </a:spcAft>
              <a:buChar char="•"/>
              <a:defRPr sz="2000">
                <a:solidFill>
                  <a:schemeClr val="tx1"/>
                </a:solidFill>
                <a:latin typeface="Verdana"/>
                <a:ea typeface="ＭＳ Ｐゴシック" pitchFamily="-110" charset="-128"/>
                <a:cs typeface="Verdana"/>
              </a:defRPr>
            </a:lvl3pPr>
            <a:lvl4pPr marL="1600200" indent="-228600" algn="l" rtl="0" eaLnBrk="1" fontAlgn="base" hangingPunct="1">
              <a:spcBef>
                <a:spcPct val="20000"/>
              </a:spcBef>
              <a:spcAft>
                <a:spcPct val="0"/>
              </a:spcAft>
              <a:buChar char="–"/>
              <a:defRPr sz="2000">
                <a:solidFill>
                  <a:schemeClr val="tx1"/>
                </a:solidFill>
                <a:latin typeface="Verdana"/>
                <a:ea typeface="ＭＳ Ｐゴシック" pitchFamily="-110" charset="-128"/>
                <a:cs typeface="Verdana"/>
              </a:defRPr>
            </a:lvl4pPr>
            <a:lvl5pPr marL="2057400" indent="-228600" algn="l" rtl="0" eaLnBrk="1" fontAlgn="base" hangingPunct="1">
              <a:spcBef>
                <a:spcPct val="20000"/>
              </a:spcBef>
              <a:spcAft>
                <a:spcPct val="0"/>
              </a:spcAft>
              <a:buChar char="»"/>
              <a:defRPr sz="2000">
                <a:solidFill>
                  <a:schemeClr val="tx1"/>
                </a:solidFill>
                <a:latin typeface="Verdana"/>
                <a:ea typeface="ＭＳ Ｐゴシック" pitchFamily="-110" charset="-128"/>
                <a:cs typeface="Verdana"/>
              </a:defRPr>
            </a:lvl5pPr>
            <a:lvl6pPr marL="2514600" indent="-228600" algn="l" rtl="0" eaLnBrk="1" fontAlgn="base" hangingPunct="1">
              <a:spcBef>
                <a:spcPct val="20000"/>
              </a:spcBef>
              <a:spcAft>
                <a:spcPct val="0"/>
              </a:spcAft>
              <a:buChar char="»"/>
              <a:defRPr sz="2000">
                <a:solidFill>
                  <a:schemeClr val="tx1"/>
                </a:solidFill>
                <a:latin typeface="+mn-lt"/>
                <a:ea typeface="ＭＳ Ｐゴシック" pitchFamily="-110" charset="-128"/>
              </a:defRPr>
            </a:lvl6pPr>
            <a:lvl7pPr marL="2971800" indent="-228600" algn="l" rtl="0" eaLnBrk="1" fontAlgn="base" hangingPunct="1">
              <a:spcBef>
                <a:spcPct val="20000"/>
              </a:spcBef>
              <a:spcAft>
                <a:spcPct val="0"/>
              </a:spcAft>
              <a:buChar char="»"/>
              <a:defRPr sz="2000">
                <a:solidFill>
                  <a:schemeClr val="tx1"/>
                </a:solidFill>
                <a:latin typeface="+mn-lt"/>
                <a:ea typeface="ＭＳ Ｐゴシック" pitchFamily="-110" charset="-128"/>
              </a:defRPr>
            </a:lvl7pPr>
            <a:lvl8pPr marL="3429000" indent="-228600" algn="l" rtl="0" eaLnBrk="1" fontAlgn="base" hangingPunct="1">
              <a:spcBef>
                <a:spcPct val="20000"/>
              </a:spcBef>
              <a:spcAft>
                <a:spcPct val="0"/>
              </a:spcAft>
              <a:buChar char="»"/>
              <a:defRPr sz="2000">
                <a:solidFill>
                  <a:schemeClr val="tx1"/>
                </a:solidFill>
                <a:latin typeface="+mn-lt"/>
                <a:ea typeface="ＭＳ Ｐゴシック" pitchFamily="-110" charset="-128"/>
              </a:defRPr>
            </a:lvl8pPr>
            <a:lvl9pPr marL="3886200" indent="-228600" algn="l" rtl="0" eaLnBrk="1" fontAlgn="base" hangingPunct="1">
              <a:spcBef>
                <a:spcPct val="20000"/>
              </a:spcBef>
              <a:spcAft>
                <a:spcPct val="0"/>
              </a:spcAft>
              <a:buChar char="»"/>
              <a:defRPr sz="2000">
                <a:solidFill>
                  <a:schemeClr val="tx1"/>
                </a:solidFill>
                <a:latin typeface="+mn-lt"/>
                <a:ea typeface="ＭＳ Ｐゴシック" pitchFamily="-110" charset="-128"/>
              </a:defRPr>
            </a:lvl9pPr>
          </a:lstStyle>
          <a:p>
            <a:r>
              <a:rPr lang="fr-CA" sz="1800" kern="0" dirty="0"/>
              <a:t>Besoin d’une voiture pour 1 an après une mutation dans un autre pays.</a:t>
            </a:r>
          </a:p>
          <a:p>
            <a:r>
              <a:rPr lang="fr-CA" sz="1800" kern="0" dirty="0"/>
              <a:t>Il y a trois choix : voir tableau.</a:t>
            </a:r>
          </a:p>
          <a:p>
            <a:endParaRPr lang="fr-CA" sz="1800" kern="0" dirty="0"/>
          </a:p>
          <a:p>
            <a:endParaRPr lang="fr-CA" sz="1800" kern="0" dirty="0"/>
          </a:p>
        </p:txBody>
      </p:sp>
      <p:sp>
        <p:nvSpPr>
          <p:cNvPr id="13" name="Rounded Rectangle 12"/>
          <p:cNvSpPr/>
          <p:nvPr/>
        </p:nvSpPr>
        <p:spPr bwMode="auto">
          <a:xfrm>
            <a:off x="2520373" y="3933056"/>
            <a:ext cx="5793811" cy="1013340"/>
          </a:xfrm>
          <a:prstGeom prst="roundRect">
            <a:avLst/>
          </a:prstGeom>
          <a:noFill/>
          <a:ln w="41275" cap="flat" cmpd="sng" algn="ctr">
            <a:solidFill>
              <a:srgbClr val="2F1A45"/>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fr-CA" sz="2400" b="0" i="0" u="none" strike="noStrike" cap="none" normalizeH="0" baseline="0">
              <a:ln>
                <a:noFill/>
              </a:ln>
              <a:solidFill>
                <a:schemeClr val="tx1"/>
              </a:solidFill>
              <a:effectLst/>
              <a:latin typeface="Times" pitchFamily="-110" charset="0"/>
            </a:endParaRPr>
          </a:p>
        </p:txBody>
      </p:sp>
      <p:sp>
        <p:nvSpPr>
          <p:cNvPr id="14" name="Cloud Callout 13"/>
          <p:cNvSpPr/>
          <p:nvPr/>
        </p:nvSpPr>
        <p:spPr bwMode="auto">
          <a:xfrm>
            <a:off x="2411760" y="5553236"/>
            <a:ext cx="3528392" cy="936104"/>
          </a:xfrm>
          <a:prstGeom prst="cloudCallout">
            <a:avLst>
              <a:gd name="adj1" fmla="val 27720"/>
              <a:gd name="adj2" fmla="val -107551"/>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r>
              <a:rPr kumimoji="0" lang="fr-CA" sz="2400" b="0" i="0" u="none" strike="noStrike" cap="none" normalizeH="0" baseline="0" dirty="0">
                <a:ln>
                  <a:noFill/>
                </a:ln>
                <a:solidFill>
                  <a:schemeClr val="tx1"/>
                </a:solidFill>
                <a:effectLst/>
                <a:latin typeface="American Typewriter" charset="0"/>
                <a:ea typeface="American Typewriter" charset="0"/>
                <a:cs typeface="American Typewriter" charset="0"/>
              </a:rPr>
              <a:t>Estimations</a:t>
            </a:r>
          </a:p>
        </p:txBody>
      </p:sp>
    </p:spTree>
    <p:extLst>
      <p:ext uri="{BB962C8B-B14F-4D97-AF65-F5344CB8AC3E}">
        <p14:creationId xmlns:p14="http://schemas.microsoft.com/office/powerpoint/2010/main" val="549010765"/>
      </p:ext>
    </p:extLst>
  </p:cSld>
  <p:clrMapOvr>
    <a:masterClrMapping/>
  </p:clrMapOvr>
  <p:transition spd="slow">
    <p:wip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sz="2400" dirty="0"/>
              <a:t>1.2 Le rôle de l’économie d’ingénierie dans le processus décisionnel (suite)</a:t>
            </a:r>
          </a:p>
        </p:txBody>
      </p:sp>
      <p:sp>
        <p:nvSpPr>
          <p:cNvPr id="3" name="Content Placeholder 2"/>
          <p:cNvSpPr>
            <a:spLocks noGrp="1"/>
          </p:cNvSpPr>
          <p:nvPr>
            <p:ph idx="1"/>
          </p:nvPr>
        </p:nvSpPr>
        <p:spPr>
          <a:xfrm>
            <a:off x="395536" y="1700808"/>
            <a:ext cx="8064896" cy="3753544"/>
          </a:xfrm>
        </p:spPr>
        <p:txBody>
          <a:bodyPr/>
          <a:lstStyle/>
          <a:p>
            <a:r>
              <a:rPr lang="fr-CA" sz="1600" dirty="0"/>
              <a:t>Le « processus décisionnel » :</a:t>
            </a:r>
          </a:p>
          <a:p>
            <a:pPr marL="914400" lvl="1" indent="-457200">
              <a:buFont typeface="+mj-lt"/>
              <a:buAutoNum type="arabicPeriod"/>
            </a:pPr>
            <a:r>
              <a:rPr lang="fr-CA" sz="1400" b="1" dirty="0"/>
              <a:t>Comprendre le problème et définir l’objectif à atteindre.</a:t>
            </a:r>
          </a:p>
          <a:p>
            <a:pPr marL="1314450" lvl="2" indent="-457200"/>
            <a:r>
              <a:rPr lang="fr-CA" sz="1400" dirty="0"/>
              <a:t>Choisir une voiture pour la durée de la mutation à l’extérieur qui est la moins chère possible. </a:t>
            </a:r>
          </a:p>
          <a:p>
            <a:pPr marL="914400" lvl="1" indent="-457200">
              <a:buFont typeface="+mj-lt"/>
              <a:buAutoNum type="arabicPeriod"/>
            </a:pPr>
            <a:r>
              <a:rPr lang="fr-CA" sz="1400" b="1" dirty="0"/>
              <a:t>Recueillir les renseignements pertinents</a:t>
            </a:r>
            <a:r>
              <a:rPr lang="fr-CA" sz="1400" dirty="0"/>
              <a:t>.</a:t>
            </a:r>
          </a:p>
          <a:p>
            <a:pPr marL="1314450" lvl="2" indent="-457200"/>
            <a:r>
              <a:rPr lang="fr-CA" sz="1400" dirty="0"/>
              <a:t>Le prix, les frais d’utilisation, modèles disponibles, taux d’intérêt sur argent emprunté, etc. </a:t>
            </a:r>
          </a:p>
          <a:p>
            <a:pPr marL="914400" lvl="1" indent="-457200">
              <a:buFont typeface="+mj-lt"/>
              <a:buAutoNum type="arabicPeriod"/>
            </a:pPr>
            <a:r>
              <a:rPr lang="fr-CA" sz="1400" b="1" dirty="0"/>
              <a:t>Définir les solutions possibles et faire des estimations réalistes</a:t>
            </a:r>
            <a:r>
              <a:rPr lang="fr-CA" sz="1400" dirty="0"/>
              <a:t>.</a:t>
            </a:r>
          </a:p>
          <a:p>
            <a:pPr marL="1314450" lvl="2" indent="-457200"/>
            <a:r>
              <a:rPr lang="fr-CA" sz="1400" dirty="0"/>
              <a:t>Voir tableau</a:t>
            </a:r>
          </a:p>
          <a:p>
            <a:pPr marL="914400" lvl="1" indent="-457200">
              <a:buFont typeface="+mj-lt"/>
              <a:buAutoNum type="arabicPeriod"/>
            </a:pPr>
            <a:r>
              <a:rPr lang="fr-CA" sz="1400" b="1" dirty="0"/>
              <a:t>Définir les critères à évaluer pour prendre une décision à l’aide de un ou plusieurs attributs</a:t>
            </a:r>
            <a:r>
              <a:rPr lang="fr-CA" sz="1400" dirty="0"/>
              <a:t>.</a:t>
            </a:r>
          </a:p>
          <a:p>
            <a:pPr marL="1314450" lvl="2" indent="-457200"/>
            <a:r>
              <a:rPr lang="fr-CA" sz="1400" dirty="0"/>
              <a:t>VA, AÉ, RAC, VC, TRI, CI, DR, Création de valeur d’une année.</a:t>
            </a:r>
          </a:p>
          <a:p>
            <a:pPr marL="914400" lvl="1" indent="-457200"/>
            <a:r>
              <a:rPr lang="fr-CA" sz="1400" dirty="0"/>
              <a:t>Lorsqu’on détermine une mesure de la valeur, on considère également le fait que la valeur actuelle de l’argent diffère de la valeur qu’il aura dans l’avenir, ce qui signifie qu’on tient compte de la </a:t>
            </a:r>
            <a:r>
              <a:rPr lang="fr-CA" sz="1400" b="1" dirty="0"/>
              <a:t>valeur temporelle de l’argent</a:t>
            </a:r>
            <a:r>
              <a:rPr lang="fr-CA" sz="1400" dirty="0"/>
              <a:t>. </a:t>
            </a:r>
          </a:p>
        </p:txBody>
      </p:sp>
      <p:sp>
        <p:nvSpPr>
          <p:cNvPr id="4" name="Slide Number Placeholder 3"/>
          <p:cNvSpPr txBox="1">
            <a:spLocks/>
          </p:cNvSpPr>
          <p:nvPr/>
        </p:nvSpPr>
        <p:spPr>
          <a:xfrm>
            <a:off x="6849071" y="170837"/>
            <a:ext cx="2133600" cy="365125"/>
          </a:xfrm>
          <a:prstGeom prst="rect">
            <a:avLst/>
          </a:prstGeom>
        </p:spPr>
        <p:txBody>
          <a:bodyPr/>
          <a:lstStyle>
            <a:defPPr>
              <a:defRPr lang="en-US"/>
            </a:defPPr>
            <a:lvl1pPr algn="l" rtl="0" fontAlgn="base">
              <a:spcBef>
                <a:spcPct val="0"/>
              </a:spcBef>
              <a:spcAft>
                <a:spcPct val="0"/>
              </a:spcAft>
              <a:defRPr sz="2400" kern="1200">
                <a:solidFill>
                  <a:schemeClr val="tx1"/>
                </a:solidFill>
                <a:latin typeface="Times" charset="0"/>
                <a:ea typeface="ＭＳ Ｐゴシック" charset="0"/>
                <a:cs typeface="ＭＳ Ｐゴシック"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r"/>
            <a:fld id="{41412A11-ED37-C246-9B22-5C3108A6995A}" type="slidenum">
              <a:rPr lang="en-US" sz="1200" smtClean="0">
                <a:solidFill>
                  <a:srgbClr val="A69C95"/>
                </a:solidFill>
                <a:latin typeface="Arial"/>
                <a:cs typeface="Arial"/>
              </a:rPr>
              <a:pPr algn="r"/>
              <a:t>16</a:t>
            </a:fld>
            <a:endParaRPr lang="en-US" sz="1200" dirty="0">
              <a:solidFill>
                <a:srgbClr val="A69C95"/>
              </a:solidFill>
              <a:latin typeface="Arial"/>
              <a:cs typeface="Arial"/>
            </a:endParaRPr>
          </a:p>
        </p:txBody>
      </p:sp>
    </p:spTree>
    <p:extLst>
      <p:ext uri="{BB962C8B-B14F-4D97-AF65-F5344CB8AC3E}">
        <p14:creationId xmlns:p14="http://schemas.microsoft.com/office/powerpoint/2010/main" val="216204698"/>
      </p:ext>
    </p:extLst>
  </p:cSld>
  <p:clrMapOvr>
    <a:masterClrMapping/>
  </p:clrMapOvr>
  <p:transition spd="slow">
    <p:wip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sz="2400" dirty="0"/>
              <a:t>1.2 Le rôle de l’économie d’ingénierie dans le processus décisionnel (suite)</a:t>
            </a:r>
          </a:p>
        </p:txBody>
      </p:sp>
      <p:sp>
        <p:nvSpPr>
          <p:cNvPr id="3" name="Content Placeholder 2"/>
          <p:cNvSpPr>
            <a:spLocks noGrp="1"/>
          </p:cNvSpPr>
          <p:nvPr>
            <p:ph idx="1"/>
          </p:nvPr>
        </p:nvSpPr>
        <p:spPr>
          <a:xfrm>
            <a:off x="395536" y="1700808"/>
            <a:ext cx="8064896" cy="3753544"/>
          </a:xfrm>
        </p:spPr>
        <p:txBody>
          <a:bodyPr/>
          <a:lstStyle/>
          <a:p>
            <a:r>
              <a:rPr lang="fr-CA" dirty="0"/>
              <a:t>Le « processus décisionnel » (suite) :</a:t>
            </a:r>
          </a:p>
          <a:p>
            <a:pPr marL="914400" lvl="1" indent="-457200">
              <a:buFont typeface="+mj-lt"/>
              <a:buAutoNum type="arabicPeriod" startAt="5"/>
            </a:pPr>
            <a:r>
              <a:rPr lang="fr-CA" sz="1800" b="1" dirty="0"/>
              <a:t>Évaluer chaque solution possible en procédant à une analyse de sensibilité pour approfondir l’évaluation.</a:t>
            </a:r>
          </a:p>
          <a:p>
            <a:pPr lvl="2"/>
            <a:r>
              <a:rPr lang="fr-CA" sz="1800" dirty="0"/>
              <a:t>Faire les calculs.</a:t>
            </a:r>
          </a:p>
          <a:p>
            <a:pPr lvl="2"/>
            <a:r>
              <a:rPr lang="fr-CA" sz="1800" dirty="0"/>
              <a:t>Par exemple, est-ce que le choix optimal est sensible à un changement dans le taux d’intérêt prévu ?</a:t>
            </a:r>
          </a:p>
          <a:p>
            <a:pPr marL="914400" lvl="1" indent="-457200">
              <a:buFont typeface="+mj-lt"/>
              <a:buAutoNum type="arabicPeriod" startAt="5"/>
            </a:pPr>
            <a:r>
              <a:rPr lang="fr-CA" sz="1800" b="1" dirty="0"/>
              <a:t>Choisir la meilleure solution</a:t>
            </a:r>
            <a:r>
              <a:rPr lang="fr-CA" sz="1800" dirty="0"/>
              <a:t>.</a:t>
            </a:r>
          </a:p>
          <a:p>
            <a:pPr marL="914400" lvl="1" indent="-457200">
              <a:buFont typeface="+mj-lt"/>
              <a:buAutoNum type="arabicPeriod" startAt="5"/>
            </a:pPr>
            <a:r>
              <a:rPr lang="fr-CA" sz="1800" b="1" dirty="0"/>
              <a:t>Mettre en œuvre la solution choisie</a:t>
            </a:r>
            <a:r>
              <a:rPr lang="fr-CA" sz="1800" dirty="0"/>
              <a:t>.</a:t>
            </a:r>
          </a:p>
          <a:p>
            <a:pPr marL="1314450" lvl="2" indent="-457200"/>
            <a:r>
              <a:rPr lang="fr-CA" sz="1800" dirty="0"/>
              <a:t>Acheter la meilleure voiture.</a:t>
            </a:r>
          </a:p>
          <a:p>
            <a:pPr marL="914400" lvl="1" indent="-457200">
              <a:buFont typeface="+mj-lt"/>
              <a:buAutoNum type="arabicPeriod" startAt="5"/>
            </a:pPr>
            <a:r>
              <a:rPr lang="fr-CA" sz="1800" dirty="0"/>
              <a:t>Suivre de près les résultats.</a:t>
            </a:r>
            <a:endParaRPr lang="fr-CA" dirty="0"/>
          </a:p>
        </p:txBody>
      </p:sp>
      <p:sp>
        <p:nvSpPr>
          <p:cNvPr id="4" name="Slide Number Placeholder 3"/>
          <p:cNvSpPr txBox="1">
            <a:spLocks/>
          </p:cNvSpPr>
          <p:nvPr/>
        </p:nvSpPr>
        <p:spPr>
          <a:xfrm>
            <a:off x="6849071" y="170837"/>
            <a:ext cx="2133600" cy="365125"/>
          </a:xfrm>
          <a:prstGeom prst="rect">
            <a:avLst/>
          </a:prstGeom>
        </p:spPr>
        <p:txBody>
          <a:bodyPr/>
          <a:lstStyle>
            <a:defPPr>
              <a:defRPr lang="en-US"/>
            </a:defPPr>
            <a:lvl1pPr algn="l" rtl="0" fontAlgn="base">
              <a:spcBef>
                <a:spcPct val="0"/>
              </a:spcBef>
              <a:spcAft>
                <a:spcPct val="0"/>
              </a:spcAft>
              <a:defRPr sz="2400" kern="1200">
                <a:solidFill>
                  <a:schemeClr val="tx1"/>
                </a:solidFill>
                <a:latin typeface="Times" charset="0"/>
                <a:ea typeface="ＭＳ Ｐゴシック" charset="0"/>
                <a:cs typeface="ＭＳ Ｐゴシック"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r"/>
            <a:fld id="{41412A11-ED37-C246-9B22-5C3108A6995A}" type="slidenum">
              <a:rPr lang="en-US" sz="1200" smtClean="0">
                <a:solidFill>
                  <a:srgbClr val="A69C95"/>
                </a:solidFill>
                <a:latin typeface="Arial"/>
                <a:cs typeface="Arial"/>
              </a:rPr>
              <a:pPr algn="r"/>
              <a:t>17</a:t>
            </a:fld>
            <a:endParaRPr lang="en-US" sz="1200" dirty="0">
              <a:solidFill>
                <a:srgbClr val="A69C95"/>
              </a:solidFill>
              <a:latin typeface="Arial"/>
              <a:cs typeface="Arial"/>
            </a:endParaRPr>
          </a:p>
        </p:txBody>
      </p:sp>
    </p:spTree>
    <p:extLst>
      <p:ext uri="{BB962C8B-B14F-4D97-AF65-F5344CB8AC3E}">
        <p14:creationId xmlns:p14="http://schemas.microsoft.com/office/powerpoint/2010/main" val="904579611"/>
      </p:ext>
    </p:extLst>
  </p:cSld>
  <p:clrMapOvr>
    <a:masterClrMapping/>
  </p:clrMapOvr>
  <p:transition spd="slow">
    <p:wip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sz="2400"/>
              <a:t>1.2 Le rôle de l’économie d’ingénierie dans le processus décisionnel (suite)</a:t>
            </a:r>
            <a:endParaRPr lang="fr-CA" sz="2400" dirty="0"/>
          </a:p>
        </p:txBody>
      </p:sp>
      <p:sp>
        <p:nvSpPr>
          <p:cNvPr id="3" name="Content Placeholder 2"/>
          <p:cNvSpPr>
            <a:spLocks noGrp="1"/>
          </p:cNvSpPr>
          <p:nvPr>
            <p:ph idx="1"/>
          </p:nvPr>
        </p:nvSpPr>
        <p:spPr>
          <a:xfrm>
            <a:off x="395536" y="1700808"/>
            <a:ext cx="8064896" cy="3753544"/>
          </a:xfrm>
        </p:spPr>
        <p:txBody>
          <a:bodyPr/>
          <a:lstStyle/>
          <a:p>
            <a:r>
              <a:rPr lang="fr-CA" sz="1800" dirty="0"/>
              <a:t>L’expression « valeur temporelle de l’argent » a été mentionnée. </a:t>
            </a:r>
          </a:p>
          <a:p>
            <a:r>
              <a:rPr lang="fr-CA" sz="1800" dirty="0"/>
              <a:t>Qu’est-ce que ceci signifie?</a:t>
            </a:r>
          </a:p>
          <a:p>
            <a:pPr lvl="1"/>
            <a:r>
              <a:rPr lang="fr-CA" sz="1800" dirty="0"/>
              <a:t>Pour investir, il faut de l’argent : « l’argent attire l’argent » est une expression commune.</a:t>
            </a:r>
          </a:p>
          <a:p>
            <a:pPr lvl="1"/>
            <a:r>
              <a:rPr lang="fr-CA" sz="1800" dirty="0"/>
              <a:t>Si on décide d’investir un certain montant dans le présent, on s’attend à en obtenir davantage dans l’avenir. </a:t>
            </a:r>
          </a:p>
          <a:p>
            <a:pPr lvl="1"/>
            <a:r>
              <a:rPr lang="fr-CA" sz="1800" dirty="0"/>
              <a:t>À l’inverse, si on emprunte un montant aujourd’hui, demain on devra plus que le montant du capital initial du prêt consenti.   </a:t>
            </a:r>
          </a:p>
          <a:p>
            <a:pPr lvl="1"/>
            <a:r>
              <a:rPr lang="fr-CA" sz="1800" dirty="0"/>
              <a:t>L’argent possède donc une « valeur temporelle ».</a:t>
            </a:r>
          </a:p>
          <a:p>
            <a:pPr lvl="1"/>
            <a:r>
              <a:rPr lang="fr-CA" sz="1800" dirty="0"/>
              <a:t>La « valeur temporelle de l’argent » constitue la notion la plus importante en économie d’ingénierie.</a:t>
            </a:r>
          </a:p>
        </p:txBody>
      </p:sp>
      <p:sp>
        <p:nvSpPr>
          <p:cNvPr id="4" name="Slide Number Placeholder 3"/>
          <p:cNvSpPr txBox="1">
            <a:spLocks/>
          </p:cNvSpPr>
          <p:nvPr/>
        </p:nvSpPr>
        <p:spPr>
          <a:xfrm>
            <a:off x="6849071" y="170837"/>
            <a:ext cx="2133600" cy="365125"/>
          </a:xfrm>
          <a:prstGeom prst="rect">
            <a:avLst/>
          </a:prstGeom>
        </p:spPr>
        <p:txBody>
          <a:bodyPr/>
          <a:lstStyle>
            <a:defPPr>
              <a:defRPr lang="en-US"/>
            </a:defPPr>
            <a:lvl1pPr algn="l" rtl="0" fontAlgn="base">
              <a:spcBef>
                <a:spcPct val="0"/>
              </a:spcBef>
              <a:spcAft>
                <a:spcPct val="0"/>
              </a:spcAft>
              <a:defRPr sz="2400" kern="1200">
                <a:solidFill>
                  <a:schemeClr val="tx1"/>
                </a:solidFill>
                <a:latin typeface="Times" charset="0"/>
                <a:ea typeface="ＭＳ Ｐゴシック" charset="0"/>
                <a:cs typeface="ＭＳ Ｐゴシック"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r"/>
            <a:fld id="{41412A11-ED37-C246-9B22-5C3108A6995A}" type="slidenum">
              <a:rPr lang="en-US" sz="1200" smtClean="0">
                <a:solidFill>
                  <a:srgbClr val="A69C95"/>
                </a:solidFill>
                <a:latin typeface="Arial"/>
                <a:cs typeface="Arial"/>
              </a:rPr>
              <a:pPr algn="r"/>
              <a:t>18</a:t>
            </a:fld>
            <a:endParaRPr lang="en-US" sz="1200" dirty="0">
              <a:solidFill>
                <a:srgbClr val="A69C95"/>
              </a:solidFill>
              <a:latin typeface="Arial"/>
              <a:cs typeface="Arial"/>
            </a:endParaRPr>
          </a:p>
        </p:txBody>
      </p:sp>
    </p:spTree>
    <p:extLst>
      <p:ext uri="{BB962C8B-B14F-4D97-AF65-F5344CB8AC3E}">
        <p14:creationId xmlns:p14="http://schemas.microsoft.com/office/powerpoint/2010/main" val="819789189"/>
      </p:ext>
    </p:extLst>
  </p:cSld>
  <p:clrMapOvr>
    <a:masterClrMapping/>
  </p:clrMapOvr>
  <p:transition spd="slow">
    <p:wip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sz="2400" dirty="0"/>
              <a:t>1.3 La réalisation d’une étude en économie d’ingénierie</a:t>
            </a:r>
          </a:p>
        </p:txBody>
      </p:sp>
      <p:sp>
        <p:nvSpPr>
          <p:cNvPr id="3" name="Content Placeholder 2"/>
          <p:cNvSpPr>
            <a:spLocks noGrp="1"/>
          </p:cNvSpPr>
          <p:nvPr>
            <p:ph idx="1"/>
          </p:nvPr>
        </p:nvSpPr>
        <p:spPr>
          <a:xfrm>
            <a:off x="395536" y="1700808"/>
            <a:ext cx="8064896" cy="3753544"/>
          </a:xfrm>
        </p:spPr>
        <p:txBody>
          <a:bodyPr/>
          <a:lstStyle/>
          <a:p>
            <a:r>
              <a:rPr lang="fr-CA" sz="1800" dirty="0"/>
              <a:t>Étapes de la prise de décisions en économie d’ingénierie (Figure 1.1 pour deux solutions) </a:t>
            </a:r>
          </a:p>
          <a:p>
            <a:r>
              <a:rPr lang="fr-CA" sz="1800" dirty="0"/>
              <a:t>Définir les objectifs et les critères d’évaluation</a:t>
            </a:r>
          </a:p>
          <a:p>
            <a:r>
              <a:rPr lang="fr-CA" sz="1800" dirty="0"/>
              <a:t>Définir les solutions possibles</a:t>
            </a:r>
          </a:p>
          <a:p>
            <a:pPr lvl="1"/>
            <a:r>
              <a:rPr lang="fr-CA" sz="1800" dirty="0"/>
              <a:t>Choisir la solution du statu quo – pour ne rien changer</a:t>
            </a:r>
          </a:p>
          <a:p>
            <a:pPr lvl="1"/>
            <a:r>
              <a:rPr lang="fr-CA" sz="1800" dirty="0"/>
              <a:t>Définir toutes les solutions réalisables – pour résoudre un problème donné</a:t>
            </a:r>
          </a:p>
          <a:p>
            <a:r>
              <a:rPr lang="fr-CA" sz="1800" dirty="0"/>
              <a:t> Définir ou estimer les flux monétaires actuels et futurs</a:t>
            </a:r>
          </a:p>
          <a:p>
            <a:r>
              <a:rPr lang="fr-CA" sz="1800" dirty="0"/>
              <a:t> Effectuer l’analyse</a:t>
            </a:r>
          </a:p>
          <a:p>
            <a:pPr lvl="1"/>
            <a:r>
              <a:rPr lang="fr-CA" sz="1800" dirty="0"/>
              <a:t>Utiliser les outils et appliquer les méthodes de l'économie d'ingénierie</a:t>
            </a:r>
          </a:p>
          <a:p>
            <a:r>
              <a:rPr lang="fr-CA" sz="1800" dirty="0"/>
              <a:t> Choisir la meilleure solution possible</a:t>
            </a:r>
          </a:p>
          <a:p>
            <a:r>
              <a:rPr lang="fr-CA" sz="1800" dirty="0"/>
              <a:t> Mettre cette solution en œuvre et surveiller les résultats</a:t>
            </a:r>
          </a:p>
        </p:txBody>
      </p:sp>
      <p:sp>
        <p:nvSpPr>
          <p:cNvPr id="4" name="Slide Number Placeholder 3"/>
          <p:cNvSpPr txBox="1">
            <a:spLocks/>
          </p:cNvSpPr>
          <p:nvPr/>
        </p:nvSpPr>
        <p:spPr>
          <a:xfrm>
            <a:off x="6849071" y="170837"/>
            <a:ext cx="2133600" cy="365125"/>
          </a:xfrm>
          <a:prstGeom prst="rect">
            <a:avLst/>
          </a:prstGeom>
        </p:spPr>
        <p:txBody>
          <a:bodyPr/>
          <a:lstStyle>
            <a:defPPr>
              <a:defRPr lang="en-US"/>
            </a:defPPr>
            <a:lvl1pPr algn="l" rtl="0" fontAlgn="base">
              <a:spcBef>
                <a:spcPct val="0"/>
              </a:spcBef>
              <a:spcAft>
                <a:spcPct val="0"/>
              </a:spcAft>
              <a:defRPr sz="2400" kern="1200">
                <a:solidFill>
                  <a:schemeClr val="tx1"/>
                </a:solidFill>
                <a:latin typeface="Times" charset="0"/>
                <a:ea typeface="ＭＳ Ｐゴシック" charset="0"/>
                <a:cs typeface="ＭＳ Ｐゴシック"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r"/>
            <a:fld id="{41412A11-ED37-C246-9B22-5C3108A6995A}" type="slidenum">
              <a:rPr lang="en-US" sz="1200" smtClean="0">
                <a:solidFill>
                  <a:srgbClr val="A69C95"/>
                </a:solidFill>
                <a:latin typeface="Arial"/>
                <a:cs typeface="Arial"/>
              </a:rPr>
              <a:pPr algn="r"/>
              <a:t>19</a:t>
            </a:fld>
            <a:endParaRPr lang="en-US" sz="1200" dirty="0">
              <a:solidFill>
                <a:srgbClr val="A69C95"/>
              </a:solidFill>
              <a:latin typeface="Arial"/>
              <a:cs typeface="Arial"/>
            </a:endParaRPr>
          </a:p>
        </p:txBody>
      </p:sp>
    </p:spTree>
    <p:extLst>
      <p:ext uri="{BB962C8B-B14F-4D97-AF65-F5344CB8AC3E}">
        <p14:creationId xmlns:p14="http://schemas.microsoft.com/office/powerpoint/2010/main" val="971446882"/>
      </p:ext>
    </p:extLst>
  </p:cSld>
  <p:clrMapOvr>
    <a:masterClrMapping/>
  </p:clrMapOvr>
  <p:transition spd="slow">
    <p:wip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sz="2400" dirty="0"/>
              <a:t>1.3 La réalisation d’une étude en économie d’ingénierie</a:t>
            </a:r>
          </a:p>
        </p:txBody>
      </p:sp>
      <p:sp>
        <p:nvSpPr>
          <p:cNvPr id="3" name="Content Placeholder 2"/>
          <p:cNvSpPr>
            <a:spLocks noGrp="1"/>
          </p:cNvSpPr>
          <p:nvPr>
            <p:ph idx="1"/>
          </p:nvPr>
        </p:nvSpPr>
        <p:spPr>
          <a:xfrm>
            <a:off x="395536" y="1700808"/>
            <a:ext cx="8064896" cy="3753544"/>
          </a:xfrm>
        </p:spPr>
        <p:txBody>
          <a:bodyPr/>
          <a:lstStyle/>
          <a:p>
            <a:r>
              <a:rPr lang="fr-CA" dirty="0"/>
              <a:t>Lorsqu'une seule solution réalisable est définie, on la compare souvent à une autre qui est le statu quo (« solution telle quelle » ou « solution immobiliste ». </a:t>
            </a:r>
          </a:p>
          <a:p>
            <a:r>
              <a:rPr lang="fr-CA" dirty="0"/>
              <a:t>Maintenant, abordons certains éléments de base de l’économie d’ingénierie.  </a:t>
            </a:r>
          </a:p>
          <a:p>
            <a:endParaRPr lang="fr-CA" dirty="0"/>
          </a:p>
        </p:txBody>
      </p:sp>
      <p:sp>
        <p:nvSpPr>
          <p:cNvPr id="4" name="Slide Number Placeholder 3"/>
          <p:cNvSpPr txBox="1">
            <a:spLocks/>
          </p:cNvSpPr>
          <p:nvPr/>
        </p:nvSpPr>
        <p:spPr>
          <a:xfrm>
            <a:off x="6849071" y="170837"/>
            <a:ext cx="2133600" cy="365125"/>
          </a:xfrm>
          <a:prstGeom prst="rect">
            <a:avLst/>
          </a:prstGeom>
        </p:spPr>
        <p:txBody>
          <a:bodyPr/>
          <a:lstStyle>
            <a:defPPr>
              <a:defRPr lang="en-US"/>
            </a:defPPr>
            <a:lvl1pPr algn="l" rtl="0" fontAlgn="base">
              <a:spcBef>
                <a:spcPct val="0"/>
              </a:spcBef>
              <a:spcAft>
                <a:spcPct val="0"/>
              </a:spcAft>
              <a:defRPr sz="2400" kern="1200">
                <a:solidFill>
                  <a:schemeClr val="tx1"/>
                </a:solidFill>
                <a:latin typeface="Times" charset="0"/>
                <a:ea typeface="ＭＳ Ｐゴシック" charset="0"/>
                <a:cs typeface="ＭＳ Ｐゴシック"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r"/>
            <a:fld id="{41412A11-ED37-C246-9B22-5C3108A6995A}" type="slidenum">
              <a:rPr lang="en-US" sz="1200" smtClean="0">
                <a:solidFill>
                  <a:srgbClr val="A69C95"/>
                </a:solidFill>
                <a:latin typeface="Arial"/>
                <a:cs typeface="Arial"/>
              </a:rPr>
              <a:pPr algn="r"/>
              <a:t>20</a:t>
            </a:fld>
            <a:endParaRPr lang="en-US" sz="1200" dirty="0">
              <a:solidFill>
                <a:srgbClr val="A69C95"/>
              </a:solidFill>
              <a:latin typeface="Arial"/>
              <a:cs typeface="Arial"/>
            </a:endParaRPr>
          </a:p>
        </p:txBody>
      </p:sp>
    </p:spTree>
    <p:extLst>
      <p:ext uri="{BB962C8B-B14F-4D97-AF65-F5344CB8AC3E}">
        <p14:creationId xmlns:p14="http://schemas.microsoft.com/office/powerpoint/2010/main" val="1121480623"/>
      </p:ext>
    </p:extLst>
  </p:cSld>
  <p:clrMapOvr>
    <a:masterClrMapping/>
  </p:clrMapOvr>
  <p:transition spd="slow">
    <p:wip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txBox="1">
            <a:spLocks/>
          </p:cNvSpPr>
          <p:nvPr/>
        </p:nvSpPr>
        <p:spPr>
          <a:xfrm>
            <a:off x="6849071" y="170837"/>
            <a:ext cx="2133600" cy="365125"/>
          </a:xfrm>
          <a:prstGeom prst="rect">
            <a:avLst/>
          </a:prstGeom>
        </p:spPr>
        <p:txBody>
          <a:bodyPr/>
          <a:lstStyle>
            <a:defPPr>
              <a:defRPr lang="en-US"/>
            </a:defPPr>
            <a:lvl1pPr algn="l" rtl="0" fontAlgn="base">
              <a:spcBef>
                <a:spcPct val="0"/>
              </a:spcBef>
              <a:spcAft>
                <a:spcPct val="0"/>
              </a:spcAft>
              <a:defRPr sz="2400" kern="1200">
                <a:solidFill>
                  <a:schemeClr val="tx1"/>
                </a:solidFill>
                <a:latin typeface="Times" charset="0"/>
                <a:ea typeface="ＭＳ Ｐゴシック" charset="0"/>
                <a:cs typeface="ＭＳ Ｐゴシック"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r"/>
            <a:fld id="{41412A11-ED37-C246-9B22-5C3108A6995A}" type="slidenum">
              <a:rPr lang="en-US" sz="1200" smtClean="0">
                <a:solidFill>
                  <a:srgbClr val="A69C95"/>
                </a:solidFill>
                <a:latin typeface="Arial"/>
                <a:cs typeface="Arial"/>
              </a:rPr>
              <a:pPr algn="r"/>
              <a:t>21</a:t>
            </a:fld>
            <a:endParaRPr lang="en-US" sz="1200" dirty="0">
              <a:solidFill>
                <a:srgbClr val="A69C95"/>
              </a:solidFill>
              <a:latin typeface="Arial"/>
              <a:cs typeface="Arial"/>
            </a:endParaRP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63687" y="620688"/>
            <a:ext cx="6010125" cy="5269908"/>
          </a:xfrm>
          <a:prstGeom prst="rect">
            <a:avLst/>
          </a:prstGeom>
        </p:spPr>
      </p:pic>
    </p:spTree>
    <p:extLst>
      <p:ext uri="{BB962C8B-B14F-4D97-AF65-F5344CB8AC3E}">
        <p14:creationId xmlns:p14="http://schemas.microsoft.com/office/powerpoint/2010/main" val="1340428964"/>
      </p:ext>
    </p:extLst>
  </p:cSld>
  <p:clrMapOvr>
    <a:masterClrMapping/>
  </p:clrMapOvr>
  <p:transition spd="slow">
    <p:wip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sz="2000" dirty="0"/>
              <a:t>1.4 Le taux d’intérêt et le taux de rendement</a:t>
            </a:r>
          </a:p>
        </p:txBody>
      </p:sp>
      <p:sp>
        <p:nvSpPr>
          <p:cNvPr id="3" name="Content Placeholder 2"/>
          <p:cNvSpPr>
            <a:spLocks noGrp="1"/>
          </p:cNvSpPr>
          <p:nvPr>
            <p:ph idx="1"/>
          </p:nvPr>
        </p:nvSpPr>
        <p:spPr>
          <a:xfrm>
            <a:off x="395536" y="1700808"/>
            <a:ext cx="8064896" cy="3753544"/>
          </a:xfrm>
        </p:spPr>
        <p:txBody>
          <a:bodyPr/>
          <a:lstStyle/>
          <a:p>
            <a:r>
              <a:rPr lang="fr-CA" sz="1800" dirty="0"/>
              <a:t>L’intérêt est la manifestation de la valeur temporelle de l’argent. </a:t>
            </a:r>
          </a:p>
          <a:p>
            <a:r>
              <a:rPr lang="fr-CA" sz="1800" dirty="0"/>
              <a:t>Sur le plan des calculs, l’intérêt constitue la différence entre un montant final et le montant initial. </a:t>
            </a:r>
          </a:p>
          <a:p>
            <a:r>
              <a:rPr lang="fr-CA" sz="1800" dirty="0"/>
              <a:t>Montant d’intérêt peut toujours être considéré sous deux angles.</a:t>
            </a:r>
          </a:p>
          <a:p>
            <a:pPr lvl="1"/>
            <a:r>
              <a:rPr lang="fr-CA" sz="1800" dirty="0"/>
              <a:t>Celui de la charge d’intérêt</a:t>
            </a:r>
          </a:p>
          <a:p>
            <a:pPr lvl="1"/>
            <a:r>
              <a:rPr lang="fr-CA" sz="1800" dirty="0"/>
              <a:t>Celui du produit d’intérêt</a:t>
            </a:r>
          </a:p>
          <a:p>
            <a:r>
              <a:rPr lang="fr-CA" sz="1800" dirty="0"/>
              <a:t>Calcul de la charge d’intérêt sur des fonds empruntés : </a:t>
            </a:r>
          </a:p>
          <a:p>
            <a:endParaRPr lang="fr-CA" sz="1600" b="1" dirty="0"/>
          </a:p>
          <a:p>
            <a:pPr marL="0" indent="0" algn="ctr">
              <a:buNone/>
            </a:pPr>
            <a:r>
              <a:rPr lang="fr-CA" sz="1800" b="1" dirty="0"/>
              <a:t>Intérêt = montant actuellement dû – montant initial</a:t>
            </a:r>
          </a:p>
          <a:p>
            <a:endParaRPr lang="fr-CA" sz="1800" dirty="0"/>
          </a:p>
        </p:txBody>
      </p:sp>
      <p:sp>
        <p:nvSpPr>
          <p:cNvPr id="4" name="Slide Number Placeholder 3"/>
          <p:cNvSpPr txBox="1">
            <a:spLocks/>
          </p:cNvSpPr>
          <p:nvPr/>
        </p:nvSpPr>
        <p:spPr>
          <a:xfrm>
            <a:off x="6849071" y="170837"/>
            <a:ext cx="2133600" cy="365125"/>
          </a:xfrm>
          <a:prstGeom prst="rect">
            <a:avLst/>
          </a:prstGeom>
        </p:spPr>
        <p:txBody>
          <a:bodyPr/>
          <a:lstStyle>
            <a:defPPr>
              <a:defRPr lang="en-US"/>
            </a:defPPr>
            <a:lvl1pPr algn="l" rtl="0" fontAlgn="base">
              <a:spcBef>
                <a:spcPct val="0"/>
              </a:spcBef>
              <a:spcAft>
                <a:spcPct val="0"/>
              </a:spcAft>
              <a:defRPr sz="2400" kern="1200">
                <a:solidFill>
                  <a:schemeClr val="tx1"/>
                </a:solidFill>
                <a:latin typeface="Times" charset="0"/>
                <a:ea typeface="ＭＳ Ｐゴシック" charset="0"/>
                <a:cs typeface="ＭＳ Ｐゴシック"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r"/>
            <a:fld id="{41412A11-ED37-C246-9B22-5C3108A6995A}" type="slidenum">
              <a:rPr lang="en-US" sz="1200" smtClean="0">
                <a:solidFill>
                  <a:srgbClr val="A69C95"/>
                </a:solidFill>
                <a:latin typeface="Arial"/>
                <a:cs typeface="Arial"/>
              </a:rPr>
              <a:pPr algn="r"/>
              <a:t>22</a:t>
            </a:fld>
            <a:endParaRPr lang="en-US" sz="1200" dirty="0">
              <a:solidFill>
                <a:srgbClr val="A69C95"/>
              </a:solidFill>
              <a:latin typeface="Arial"/>
              <a:cs typeface="Arial"/>
            </a:endParaRPr>
          </a:p>
        </p:txBody>
      </p:sp>
    </p:spTree>
    <p:extLst>
      <p:ext uri="{BB962C8B-B14F-4D97-AF65-F5344CB8AC3E}">
        <p14:creationId xmlns:p14="http://schemas.microsoft.com/office/powerpoint/2010/main" val="1543683304"/>
      </p:ext>
    </p:extLst>
  </p:cSld>
  <p:clrMapOvr>
    <a:masterClrMapping/>
  </p:clrMapOvr>
  <p:transition spd="slow">
    <p:wip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sz="2000" dirty="0"/>
              <a:t>1.4 Le taux d’intérêt et le taux de rendement (suite)</a:t>
            </a:r>
          </a:p>
        </p:txBody>
      </p:sp>
      <p:sp>
        <p:nvSpPr>
          <p:cNvPr id="3" name="Content Placeholder 2"/>
          <p:cNvSpPr>
            <a:spLocks noGrp="1"/>
          </p:cNvSpPr>
          <p:nvPr>
            <p:ph idx="1"/>
          </p:nvPr>
        </p:nvSpPr>
        <p:spPr>
          <a:xfrm>
            <a:off x="395536" y="1700808"/>
            <a:ext cx="8064896" cy="3753544"/>
          </a:xfrm>
        </p:spPr>
        <p:txBody>
          <a:bodyPr/>
          <a:lstStyle/>
          <a:p>
            <a:r>
              <a:rPr lang="fr-CA" sz="1800" dirty="0"/>
              <a:t>Lorsque la charge d’intérêt sur une unité de temps précise est exprimée sous la forme d’un pourcentage du montant initial (capital), on nomme le résultat « taux d’intérêt ». </a:t>
            </a:r>
          </a:p>
          <a:p>
            <a:endParaRPr lang="fr-CA" sz="1800" dirty="0"/>
          </a:p>
          <a:p>
            <a:endParaRPr lang="fr-CA" sz="1800" dirty="0"/>
          </a:p>
          <a:p>
            <a:endParaRPr lang="fr-CA" sz="1800" dirty="0"/>
          </a:p>
          <a:p>
            <a:r>
              <a:rPr lang="fr-CA" sz="1800" dirty="0"/>
              <a:t>L’unité de temps du taux d’intérêt se nomme « période d’intérêt ».</a:t>
            </a:r>
          </a:p>
          <a:p>
            <a:r>
              <a:rPr lang="fr-CA" sz="1800" dirty="0"/>
              <a:t>La période d’intérêt la plus courante est de 1 an.</a:t>
            </a:r>
          </a:p>
          <a:p>
            <a:r>
              <a:rPr lang="fr-CA" sz="1800" dirty="0"/>
              <a:t>Voir Figure 1.2.</a:t>
            </a:r>
          </a:p>
          <a:p>
            <a:endParaRPr lang="fr-CA" sz="1800" dirty="0"/>
          </a:p>
        </p:txBody>
      </p:sp>
      <p:sp>
        <p:nvSpPr>
          <p:cNvPr id="4" name="Slide Number Placeholder 3"/>
          <p:cNvSpPr txBox="1">
            <a:spLocks/>
          </p:cNvSpPr>
          <p:nvPr/>
        </p:nvSpPr>
        <p:spPr>
          <a:xfrm>
            <a:off x="6849071" y="170837"/>
            <a:ext cx="2133600" cy="365125"/>
          </a:xfrm>
          <a:prstGeom prst="rect">
            <a:avLst/>
          </a:prstGeom>
        </p:spPr>
        <p:txBody>
          <a:bodyPr/>
          <a:lstStyle>
            <a:defPPr>
              <a:defRPr lang="en-US"/>
            </a:defPPr>
            <a:lvl1pPr algn="l" rtl="0" fontAlgn="base">
              <a:spcBef>
                <a:spcPct val="0"/>
              </a:spcBef>
              <a:spcAft>
                <a:spcPct val="0"/>
              </a:spcAft>
              <a:defRPr sz="2400" kern="1200">
                <a:solidFill>
                  <a:schemeClr val="tx1"/>
                </a:solidFill>
                <a:latin typeface="Times" charset="0"/>
                <a:ea typeface="ＭＳ Ｐゴシック" charset="0"/>
                <a:cs typeface="ＭＳ Ｐゴシック"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r"/>
            <a:fld id="{41412A11-ED37-C246-9B22-5C3108A6995A}" type="slidenum">
              <a:rPr lang="en-US" sz="1200" smtClean="0">
                <a:solidFill>
                  <a:srgbClr val="A69C95"/>
                </a:solidFill>
                <a:latin typeface="Arial"/>
                <a:cs typeface="Arial"/>
              </a:rPr>
              <a:pPr algn="r"/>
              <a:t>23</a:t>
            </a:fld>
            <a:endParaRPr lang="en-US" sz="1200" dirty="0">
              <a:solidFill>
                <a:srgbClr val="A69C95"/>
              </a:solidFill>
              <a:latin typeface="Arial"/>
              <a:cs typeface="Arial"/>
            </a:endParaRPr>
          </a:p>
        </p:txBody>
      </p:sp>
      <p:grpSp>
        <p:nvGrpSpPr>
          <p:cNvPr id="8" name="Group 7"/>
          <p:cNvGrpSpPr/>
          <p:nvPr/>
        </p:nvGrpSpPr>
        <p:grpSpPr>
          <a:xfrm>
            <a:off x="441988" y="2831802"/>
            <a:ext cx="7448327" cy="509221"/>
            <a:chOff x="467544" y="3361555"/>
            <a:chExt cx="7448327" cy="509221"/>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5559" y="3361555"/>
              <a:ext cx="7380312" cy="509221"/>
            </a:xfrm>
            <a:prstGeom prst="rect">
              <a:avLst/>
            </a:prstGeom>
          </p:spPr>
        </p:pic>
        <p:sp>
          <p:nvSpPr>
            <p:cNvPr id="7" name="Rectangle 6"/>
            <p:cNvSpPr/>
            <p:nvPr/>
          </p:nvSpPr>
          <p:spPr bwMode="auto">
            <a:xfrm>
              <a:off x="467544" y="3369427"/>
              <a:ext cx="485746" cy="432048"/>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fr-CA" sz="2400" b="0" i="0" u="none" strike="noStrike" cap="none" normalizeH="0" baseline="0">
                <a:ln>
                  <a:noFill/>
                </a:ln>
                <a:solidFill>
                  <a:schemeClr val="tx1"/>
                </a:solidFill>
                <a:effectLst/>
                <a:latin typeface="Times" pitchFamily="-110" charset="0"/>
              </a:endParaRPr>
            </a:p>
          </p:txBody>
        </p:sp>
      </p:grpSp>
      <p:sp>
        <p:nvSpPr>
          <p:cNvPr id="9" name="TextBox 8"/>
          <p:cNvSpPr txBox="1"/>
          <p:nvPr/>
        </p:nvSpPr>
        <p:spPr>
          <a:xfrm>
            <a:off x="939244" y="2886357"/>
            <a:ext cx="2250558" cy="400110"/>
          </a:xfrm>
          <a:prstGeom prst="rect">
            <a:avLst/>
          </a:prstGeom>
          <a:solidFill>
            <a:schemeClr val="bg1"/>
          </a:solidFill>
        </p:spPr>
        <p:txBody>
          <a:bodyPr wrap="square" rtlCol="0">
            <a:spAutoFit/>
          </a:bodyPr>
          <a:lstStyle/>
          <a:p>
            <a:r>
              <a:rPr lang="fr-CA" sz="2000" dirty="0"/>
              <a:t>Taux d’intérêt (%)</a:t>
            </a:r>
          </a:p>
        </p:txBody>
      </p:sp>
    </p:spTree>
    <p:extLst>
      <p:ext uri="{BB962C8B-B14F-4D97-AF65-F5344CB8AC3E}">
        <p14:creationId xmlns:p14="http://schemas.microsoft.com/office/powerpoint/2010/main" val="1276527967"/>
      </p:ext>
    </p:extLst>
  </p:cSld>
  <p:clrMapOvr>
    <a:masterClrMapping/>
  </p:clrMapOvr>
  <p:transition spd="slow">
    <p:wip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1700808"/>
            <a:ext cx="8064896" cy="3753544"/>
          </a:xfrm>
        </p:spPr>
        <p:txBody>
          <a:bodyPr/>
          <a:lstStyle/>
          <a:p>
            <a:r>
              <a:rPr lang="fr-CA" dirty="0"/>
              <a:t>Le produit d’intérêt du point de vue d’un épargnant, d’un prêteur ou d’un investisseur correspond au montant final dont on soustrait le montant initial, aussi appelé « capital ». </a:t>
            </a:r>
          </a:p>
          <a:p>
            <a:endParaRPr lang="fr-CA" dirty="0"/>
          </a:p>
          <a:p>
            <a:endParaRPr lang="fr-CA" dirty="0"/>
          </a:p>
          <a:p>
            <a:endParaRPr lang="fr-CA" dirty="0"/>
          </a:p>
          <a:p>
            <a:r>
              <a:rPr lang="fr-CA" dirty="0"/>
              <a:t>Le produit d’intérêt obtenu au cours d’une période s’exprime sous la forme d’un pourcentage du montant initial, plus précisément :</a:t>
            </a:r>
          </a:p>
          <a:p>
            <a:endParaRPr lang="fr-CA" dirty="0"/>
          </a:p>
          <a:p>
            <a:endParaRPr lang="fr-CA" dirty="0"/>
          </a:p>
        </p:txBody>
      </p:sp>
      <p:sp>
        <p:nvSpPr>
          <p:cNvPr id="4" name="Slide Number Placeholder 3"/>
          <p:cNvSpPr txBox="1">
            <a:spLocks/>
          </p:cNvSpPr>
          <p:nvPr/>
        </p:nvSpPr>
        <p:spPr>
          <a:xfrm>
            <a:off x="6849071" y="170837"/>
            <a:ext cx="2133600" cy="365125"/>
          </a:xfrm>
          <a:prstGeom prst="rect">
            <a:avLst/>
          </a:prstGeom>
        </p:spPr>
        <p:txBody>
          <a:bodyPr/>
          <a:lstStyle>
            <a:defPPr>
              <a:defRPr lang="en-US"/>
            </a:defPPr>
            <a:lvl1pPr algn="l" rtl="0" fontAlgn="base">
              <a:spcBef>
                <a:spcPct val="0"/>
              </a:spcBef>
              <a:spcAft>
                <a:spcPct val="0"/>
              </a:spcAft>
              <a:defRPr sz="2400" kern="1200">
                <a:solidFill>
                  <a:schemeClr val="tx1"/>
                </a:solidFill>
                <a:latin typeface="Times" charset="0"/>
                <a:ea typeface="ＭＳ Ｐゴシック" charset="0"/>
                <a:cs typeface="ＭＳ Ｐゴシック"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r"/>
            <a:fld id="{41412A11-ED37-C246-9B22-5C3108A6995A}" type="slidenum">
              <a:rPr lang="en-US" sz="1200" smtClean="0">
                <a:solidFill>
                  <a:srgbClr val="A69C95"/>
                </a:solidFill>
                <a:latin typeface="Arial"/>
                <a:cs typeface="Arial"/>
              </a:rPr>
              <a:pPr algn="r"/>
              <a:t>24</a:t>
            </a:fld>
            <a:endParaRPr lang="en-US" sz="1200" dirty="0">
              <a:solidFill>
                <a:srgbClr val="A69C95"/>
              </a:solidFill>
              <a:latin typeface="Arial"/>
              <a:cs typeface="Arial"/>
            </a:endParaRPr>
          </a:p>
        </p:txBody>
      </p:sp>
      <p:sp>
        <p:nvSpPr>
          <p:cNvPr id="5" name="Rectangle 4"/>
          <p:cNvSpPr/>
          <p:nvPr/>
        </p:nvSpPr>
        <p:spPr>
          <a:xfrm>
            <a:off x="500396" y="3285677"/>
            <a:ext cx="8280920" cy="830997"/>
          </a:xfrm>
          <a:prstGeom prst="rect">
            <a:avLst/>
          </a:prstGeom>
        </p:spPr>
        <p:txBody>
          <a:bodyPr wrap="square">
            <a:spAutoFit/>
          </a:bodyPr>
          <a:lstStyle/>
          <a:p>
            <a:pPr marL="0" indent="0" algn="ctr">
              <a:buNone/>
            </a:pPr>
            <a:r>
              <a:rPr lang="fr-CA" b="1" dirty="0"/>
              <a:t>Produit d’intérêt = montant actuellement dû – montant initial</a:t>
            </a:r>
          </a:p>
          <a:p>
            <a:endParaRPr lang="fr-CA" dirty="0"/>
          </a:p>
        </p:txBody>
      </p:sp>
      <p:grpSp>
        <p:nvGrpSpPr>
          <p:cNvPr id="6" name="Group 5"/>
          <p:cNvGrpSpPr/>
          <p:nvPr/>
        </p:nvGrpSpPr>
        <p:grpSpPr>
          <a:xfrm>
            <a:off x="432381" y="5287698"/>
            <a:ext cx="7448327" cy="509221"/>
            <a:chOff x="467544" y="3361555"/>
            <a:chExt cx="7448327" cy="509221"/>
          </a:xfrm>
        </p:grpSpPr>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5559" y="3361555"/>
              <a:ext cx="7380312" cy="509221"/>
            </a:xfrm>
            <a:prstGeom prst="rect">
              <a:avLst/>
            </a:prstGeom>
          </p:spPr>
        </p:pic>
        <p:sp>
          <p:nvSpPr>
            <p:cNvPr id="8" name="Rectangle 7"/>
            <p:cNvSpPr/>
            <p:nvPr/>
          </p:nvSpPr>
          <p:spPr bwMode="auto">
            <a:xfrm>
              <a:off x="467544" y="3369427"/>
              <a:ext cx="485746" cy="432048"/>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fr-CA" sz="2400" b="0" i="0" u="none" strike="noStrike" cap="none" normalizeH="0" baseline="0">
                <a:ln>
                  <a:noFill/>
                </a:ln>
                <a:solidFill>
                  <a:schemeClr val="tx1"/>
                </a:solidFill>
                <a:effectLst/>
                <a:latin typeface="Times" pitchFamily="-110" charset="0"/>
              </a:endParaRPr>
            </a:p>
          </p:txBody>
        </p:sp>
      </p:grpSp>
      <p:sp>
        <p:nvSpPr>
          <p:cNvPr id="10" name="Title 1"/>
          <p:cNvSpPr>
            <a:spLocks noGrp="1"/>
          </p:cNvSpPr>
          <p:nvPr>
            <p:ph type="title"/>
          </p:nvPr>
        </p:nvSpPr>
        <p:spPr>
          <a:xfrm>
            <a:off x="412750" y="692696"/>
            <a:ext cx="7774632" cy="864096"/>
          </a:xfrm>
        </p:spPr>
        <p:txBody>
          <a:bodyPr/>
          <a:lstStyle/>
          <a:p>
            <a:r>
              <a:rPr lang="fr-CA" sz="2000" dirty="0"/>
              <a:t>1.4 Le taux d’intérêt et le taux de rendement (suite)</a:t>
            </a:r>
          </a:p>
        </p:txBody>
      </p:sp>
    </p:spTree>
    <p:extLst>
      <p:ext uri="{BB962C8B-B14F-4D97-AF65-F5344CB8AC3E}">
        <p14:creationId xmlns:p14="http://schemas.microsoft.com/office/powerpoint/2010/main" val="1484996299"/>
      </p:ext>
    </p:extLst>
  </p:cSld>
  <p:clrMapOvr>
    <a:masterClrMapping/>
  </p:clrMapOvr>
  <p:transition spd="slow">
    <p:wip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1700808"/>
            <a:ext cx="8064896" cy="3753544"/>
          </a:xfrm>
        </p:spPr>
        <p:txBody>
          <a:bodyPr/>
          <a:lstStyle/>
          <a:p>
            <a:r>
              <a:rPr lang="fr-CA" dirty="0"/>
              <a:t>Les valeurs numériques des équations sont les mêmes, mais le terme « </a:t>
            </a:r>
            <a:r>
              <a:rPr lang="fr-CA" b="1" dirty="0"/>
              <a:t>taux d’intérêt payé</a:t>
            </a:r>
            <a:r>
              <a:rPr lang="fr-CA" dirty="0"/>
              <a:t> » est plus approprié du point de vue de l’emprunteur alors que le terme « </a:t>
            </a:r>
            <a:r>
              <a:rPr lang="fr-CA" b="1" dirty="0"/>
              <a:t>taux de rendement obtenu</a:t>
            </a:r>
            <a:r>
              <a:rPr lang="fr-CA" dirty="0"/>
              <a:t> » s’avère préférable du point de vue de l’investisseur. </a:t>
            </a:r>
            <a:endParaRPr lang="fr-CA" sz="1800" b="1" dirty="0"/>
          </a:p>
          <a:p>
            <a:endParaRPr lang="fr-CA" dirty="0"/>
          </a:p>
        </p:txBody>
      </p:sp>
      <p:sp>
        <p:nvSpPr>
          <p:cNvPr id="4" name="Slide Number Placeholder 3"/>
          <p:cNvSpPr txBox="1">
            <a:spLocks/>
          </p:cNvSpPr>
          <p:nvPr/>
        </p:nvSpPr>
        <p:spPr>
          <a:xfrm>
            <a:off x="6849071" y="170837"/>
            <a:ext cx="2133600" cy="365125"/>
          </a:xfrm>
          <a:prstGeom prst="rect">
            <a:avLst/>
          </a:prstGeom>
        </p:spPr>
        <p:txBody>
          <a:bodyPr/>
          <a:lstStyle>
            <a:defPPr>
              <a:defRPr lang="en-US"/>
            </a:defPPr>
            <a:lvl1pPr algn="l" rtl="0" fontAlgn="base">
              <a:spcBef>
                <a:spcPct val="0"/>
              </a:spcBef>
              <a:spcAft>
                <a:spcPct val="0"/>
              </a:spcAft>
              <a:defRPr sz="2400" kern="1200">
                <a:solidFill>
                  <a:schemeClr val="tx1"/>
                </a:solidFill>
                <a:latin typeface="Times" charset="0"/>
                <a:ea typeface="ＭＳ Ｐゴシック" charset="0"/>
                <a:cs typeface="ＭＳ Ｐゴシック"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r"/>
            <a:fld id="{41412A11-ED37-C246-9B22-5C3108A6995A}" type="slidenum">
              <a:rPr lang="en-US" sz="1200" smtClean="0">
                <a:solidFill>
                  <a:srgbClr val="A69C95"/>
                </a:solidFill>
                <a:latin typeface="Arial"/>
                <a:cs typeface="Arial"/>
              </a:rPr>
              <a:pPr algn="r"/>
              <a:t>25</a:t>
            </a:fld>
            <a:endParaRPr lang="en-US" sz="1200" dirty="0">
              <a:solidFill>
                <a:srgbClr val="A69C95"/>
              </a:solidFill>
              <a:latin typeface="Arial"/>
              <a:cs typeface="Arial"/>
            </a:endParaRPr>
          </a:p>
        </p:txBody>
      </p:sp>
      <p:sp>
        <p:nvSpPr>
          <p:cNvPr id="6" name="Title 1"/>
          <p:cNvSpPr>
            <a:spLocks noGrp="1"/>
          </p:cNvSpPr>
          <p:nvPr>
            <p:ph type="title"/>
          </p:nvPr>
        </p:nvSpPr>
        <p:spPr>
          <a:xfrm>
            <a:off x="412750" y="692696"/>
            <a:ext cx="7774632" cy="864096"/>
          </a:xfrm>
        </p:spPr>
        <p:txBody>
          <a:bodyPr/>
          <a:lstStyle/>
          <a:p>
            <a:r>
              <a:rPr lang="fr-CA" sz="2000" dirty="0"/>
              <a:t>1.4 Le taux d’intérêt et le taux de rendement (suite)</a:t>
            </a:r>
          </a:p>
        </p:txBody>
      </p:sp>
    </p:spTree>
    <p:extLst>
      <p:ext uri="{BB962C8B-B14F-4D97-AF65-F5344CB8AC3E}">
        <p14:creationId xmlns:p14="http://schemas.microsoft.com/office/powerpoint/2010/main" val="857847172"/>
      </p:ext>
    </p:extLst>
  </p:cSld>
  <p:clrMapOvr>
    <a:masterClrMapping/>
  </p:clrMapOvr>
  <p:transition spd="slow">
    <p:wip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txBox="1">
            <a:spLocks/>
          </p:cNvSpPr>
          <p:nvPr/>
        </p:nvSpPr>
        <p:spPr>
          <a:xfrm>
            <a:off x="6849071" y="170837"/>
            <a:ext cx="2133600" cy="365125"/>
          </a:xfrm>
          <a:prstGeom prst="rect">
            <a:avLst/>
          </a:prstGeom>
        </p:spPr>
        <p:txBody>
          <a:bodyPr/>
          <a:lstStyle>
            <a:defPPr>
              <a:defRPr lang="en-US"/>
            </a:defPPr>
            <a:lvl1pPr algn="l" rtl="0" fontAlgn="base">
              <a:spcBef>
                <a:spcPct val="0"/>
              </a:spcBef>
              <a:spcAft>
                <a:spcPct val="0"/>
              </a:spcAft>
              <a:defRPr sz="2400" kern="1200">
                <a:solidFill>
                  <a:schemeClr val="tx1"/>
                </a:solidFill>
                <a:latin typeface="Times" charset="0"/>
                <a:ea typeface="ＭＳ Ｐゴシック" charset="0"/>
                <a:cs typeface="ＭＳ Ｐゴシック"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r"/>
            <a:fld id="{41412A11-ED37-C246-9B22-5C3108A6995A}" type="slidenum">
              <a:rPr lang="en-US" sz="1200" smtClean="0">
                <a:solidFill>
                  <a:srgbClr val="A69C95"/>
                </a:solidFill>
                <a:latin typeface="Arial"/>
                <a:cs typeface="Arial"/>
              </a:rPr>
              <a:pPr algn="r"/>
              <a:t>26</a:t>
            </a:fld>
            <a:endParaRPr lang="en-US" sz="1200" dirty="0">
              <a:solidFill>
                <a:srgbClr val="A69C95"/>
              </a:solidFill>
              <a:latin typeface="Arial"/>
              <a:cs typeface="Arial"/>
            </a:endParaRP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3568" y="1725901"/>
            <a:ext cx="7886292" cy="2999243"/>
          </a:xfrm>
          <a:prstGeom prst="rect">
            <a:avLst/>
          </a:prstGeom>
        </p:spPr>
      </p:pic>
      <p:sp>
        <p:nvSpPr>
          <p:cNvPr id="6" name="Title 1"/>
          <p:cNvSpPr>
            <a:spLocks noGrp="1"/>
          </p:cNvSpPr>
          <p:nvPr>
            <p:ph type="title"/>
          </p:nvPr>
        </p:nvSpPr>
        <p:spPr>
          <a:xfrm>
            <a:off x="412750" y="692696"/>
            <a:ext cx="7774632" cy="864096"/>
          </a:xfrm>
        </p:spPr>
        <p:txBody>
          <a:bodyPr/>
          <a:lstStyle/>
          <a:p>
            <a:r>
              <a:rPr lang="fr-CA" sz="2000" dirty="0"/>
              <a:t>1.4 Le taux d’intérêt et le taux de rendement (suite)</a:t>
            </a:r>
          </a:p>
        </p:txBody>
      </p:sp>
    </p:spTree>
    <p:extLst>
      <p:ext uri="{BB962C8B-B14F-4D97-AF65-F5344CB8AC3E}">
        <p14:creationId xmlns:p14="http://schemas.microsoft.com/office/powerpoint/2010/main" val="720470607"/>
      </p:ext>
    </p:extLst>
  </p:cSld>
  <p:clrMapOvr>
    <a:masterClrMapping/>
  </p:clrMapOvr>
  <p:transition spd="slow">
    <p:wip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txBox="1">
            <a:spLocks/>
          </p:cNvSpPr>
          <p:nvPr/>
        </p:nvSpPr>
        <p:spPr>
          <a:xfrm>
            <a:off x="6849071" y="170837"/>
            <a:ext cx="2133600" cy="365125"/>
          </a:xfrm>
          <a:prstGeom prst="rect">
            <a:avLst/>
          </a:prstGeom>
        </p:spPr>
        <p:txBody>
          <a:bodyPr/>
          <a:lstStyle>
            <a:defPPr>
              <a:defRPr lang="en-US"/>
            </a:defPPr>
            <a:lvl1pPr algn="l" rtl="0" fontAlgn="base">
              <a:spcBef>
                <a:spcPct val="0"/>
              </a:spcBef>
              <a:spcAft>
                <a:spcPct val="0"/>
              </a:spcAft>
              <a:defRPr sz="2400" kern="1200">
                <a:solidFill>
                  <a:schemeClr val="tx1"/>
                </a:solidFill>
                <a:latin typeface="Times" charset="0"/>
                <a:ea typeface="ＭＳ Ｐゴシック" charset="0"/>
                <a:cs typeface="ＭＳ Ｐゴシック"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r"/>
            <a:fld id="{41412A11-ED37-C246-9B22-5C3108A6995A}" type="slidenum">
              <a:rPr lang="en-US" sz="1200" smtClean="0">
                <a:solidFill>
                  <a:srgbClr val="A69C95"/>
                </a:solidFill>
                <a:latin typeface="Arial"/>
                <a:cs typeface="Arial"/>
              </a:rPr>
              <a:pPr algn="r"/>
              <a:t>27</a:t>
            </a:fld>
            <a:endParaRPr lang="en-US" sz="1200" dirty="0">
              <a:solidFill>
                <a:srgbClr val="A69C95"/>
              </a:solidFill>
              <a:latin typeface="Arial"/>
              <a:cs typeface="Arial"/>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3568" y="1735087"/>
            <a:ext cx="7660094" cy="2952328"/>
          </a:xfrm>
          <a:prstGeom prst="rect">
            <a:avLst/>
          </a:prstGeom>
        </p:spPr>
      </p:pic>
      <p:sp>
        <p:nvSpPr>
          <p:cNvPr id="6" name="Title 1"/>
          <p:cNvSpPr>
            <a:spLocks noGrp="1"/>
          </p:cNvSpPr>
          <p:nvPr>
            <p:ph type="title"/>
          </p:nvPr>
        </p:nvSpPr>
        <p:spPr>
          <a:xfrm>
            <a:off x="412750" y="692696"/>
            <a:ext cx="7774632" cy="864096"/>
          </a:xfrm>
        </p:spPr>
        <p:txBody>
          <a:bodyPr/>
          <a:lstStyle/>
          <a:p>
            <a:r>
              <a:rPr lang="fr-CA" sz="2000" dirty="0"/>
              <a:t>1.4 Le taux d’intérêt et le taux de rendement (suite)</a:t>
            </a:r>
          </a:p>
        </p:txBody>
      </p:sp>
    </p:spTree>
    <p:extLst>
      <p:ext uri="{BB962C8B-B14F-4D97-AF65-F5344CB8AC3E}">
        <p14:creationId xmlns:p14="http://schemas.microsoft.com/office/powerpoint/2010/main" val="434212534"/>
      </p:ext>
    </p:extLst>
  </p:cSld>
  <p:clrMapOvr>
    <a:masterClrMapping/>
  </p:clrMapOvr>
  <p:transition spd="slow">
    <p:wip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txBox="1">
            <a:spLocks/>
          </p:cNvSpPr>
          <p:nvPr/>
        </p:nvSpPr>
        <p:spPr>
          <a:xfrm>
            <a:off x="6849071" y="170837"/>
            <a:ext cx="2133600" cy="365125"/>
          </a:xfrm>
          <a:prstGeom prst="rect">
            <a:avLst/>
          </a:prstGeom>
        </p:spPr>
        <p:txBody>
          <a:bodyPr/>
          <a:lstStyle>
            <a:defPPr>
              <a:defRPr lang="en-US"/>
            </a:defPPr>
            <a:lvl1pPr algn="l" rtl="0" fontAlgn="base">
              <a:spcBef>
                <a:spcPct val="0"/>
              </a:spcBef>
              <a:spcAft>
                <a:spcPct val="0"/>
              </a:spcAft>
              <a:defRPr sz="2400" kern="1200">
                <a:solidFill>
                  <a:schemeClr val="tx1"/>
                </a:solidFill>
                <a:latin typeface="Times" charset="0"/>
                <a:ea typeface="ＭＳ Ｐゴシック" charset="0"/>
                <a:cs typeface="ＭＳ Ｐゴシック"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r"/>
            <a:fld id="{41412A11-ED37-C246-9B22-5C3108A6995A}" type="slidenum">
              <a:rPr lang="en-US" sz="1200" smtClean="0">
                <a:solidFill>
                  <a:srgbClr val="A69C95"/>
                </a:solidFill>
                <a:latin typeface="Arial"/>
                <a:cs typeface="Arial"/>
              </a:rPr>
              <a:pPr algn="r"/>
              <a:t>28</a:t>
            </a:fld>
            <a:endParaRPr lang="en-US" sz="1200" dirty="0">
              <a:solidFill>
                <a:srgbClr val="A69C95"/>
              </a:solidFill>
              <a:latin typeface="Arial"/>
              <a:cs typeface="Arial"/>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4529" y="1628800"/>
            <a:ext cx="6722349" cy="4320480"/>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324653" y="2492896"/>
            <a:ext cx="4658019" cy="1080120"/>
          </a:xfrm>
          <a:prstGeom prst="rect">
            <a:avLst/>
          </a:prstGeom>
          <a:ln w="25400">
            <a:solidFill>
              <a:srgbClr val="C00000"/>
            </a:solidFill>
          </a:ln>
        </p:spPr>
      </p:pic>
      <p:sp>
        <p:nvSpPr>
          <p:cNvPr id="7" name="Title 1"/>
          <p:cNvSpPr>
            <a:spLocks noGrp="1"/>
          </p:cNvSpPr>
          <p:nvPr>
            <p:ph type="title"/>
          </p:nvPr>
        </p:nvSpPr>
        <p:spPr>
          <a:xfrm>
            <a:off x="412750" y="692696"/>
            <a:ext cx="7774632" cy="864096"/>
          </a:xfrm>
        </p:spPr>
        <p:txBody>
          <a:bodyPr/>
          <a:lstStyle/>
          <a:p>
            <a:r>
              <a:rPr lang="fr-CA" sz="2000" dirty="0"/>
              <a:t>1.4 Le taux d’intérêt et le taux de rendement (suite)</a:t>
            </a:r>
          </a:p>
        </p:txBody>
      </p:sp>
    </p:spTree>
    <p:extLst>
      <p:ext uri="{BB962C8B-B14F-4D97-AF65-F5344CB8AC3E}">
        <p14:creationId xmlns:p14="http://schemas.microsoft.com/office/powerpoint/2010/main" val="1617513109"/>
      </p:ext>
    </p:extLst>
  </p:cSld>
  <p:clrMapOvr>
    <a:masterClrMapping/>
  </p:clrMapOvr>
  <p:transition spd="slow">
    <p:wip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txBox="1">
            <a:spLocks/>
          </p:cNvSpPr>
          <p:nvPr/>
        </p:nvSpPr>
        <p:spPr>
          <a:xfrm>
            <a:off x="6849071" y="170837"/>
            <a:ext cx="2133600" cy="365125"/>
          </a:xfrm>
          <a:prstGeom prst="rect">
            <a:avLst/>
          </a:prstGeom>
        </p:spPr>
        <p:txBody>
          <a:bodyPr/>
          <a:lstStyle>
            <a:defPPr>
              <a:defRPr lang="en-US"/>
            </a:defPPr>
            <a:lvl1pPr algn="l" rtl="0" fontAlgn="base">
              <a:spcBef>
                <a:spcPct val="0"/>
              </a:spcBef>
              <a:spcAft>
                <a:spcPct val="0"/>
              </a:spcAft>
              <a:defRPr sz="2400" kern="1200">
                <a:solidFill>
                  <a:schemeClr val="tx1"/>
                </a:solidFill>
                <a:latin typeface="Times" charset="0"/>
                <a:ea typeface="ＭＳ Ｐゴシック" charset="0"/>
                <a:cs typeface="ＭＳ Ｐゴシック"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r"/>
            <a:fld id="{41412A11-ED37-C246-9B22-5C3108A6995A}" type="slidenum">
              <a:rPr lang="en-US" sz="1200" smtClean="0">
                <a:solidFill>
                  <a:srgbClr val="A69C95"/>
                </a:solidFill>
                <a:latin typeface="Arial"/>
                <a:cs typeface="Arial"/>
              </a:rPr>
              <a:pPr algn="r"/>
              <a:t>29</a:t>
            </a:fld>
            <a:endParaRPr lang="en-US" sz="1200" dirty="0">
              <a:solidFill>
                <a:srgbClr val="A69C95"/>
              </a:solidFill>
              <a:latin typeface="Arial"/>
              <a:cs typeface="Arial"/>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7070" y="1772816"/>
            <a:ext cx="7380312" cy="3713123"/>
          </a:xfrm>
          <a:prstGeom prst="rect">
            <a:avLst/>
          </a:prstGeom>
        </p:spPr>
      </p:pic>
      <p:sp>
        <p:nvSpPr>
          <p:cNvPr id="6" name="Title 1"/>
          <p:cNvSpPr>
            <a:spLocks noGrp="1"/>
          </p:cNvSpPr>
          <p:nvPr>
            <p:ph type="title"/>
          </p:nvPr>
        </p:nvSpPr>
        <p:spPr>
          <a:xfrm>
            <a:off x="412750" y="692696"/>
            <a:ext cx="7774632" cy="864096"/>
          </a:xfrm>
        </p:spPr>
        <p:txBody>
          <a:bodyPr/>
          <a:lstStyle/>
          <a:p>
            <a:r>
              <a:rPr lang="fr-CA" sz="2000" dirty="0"/>
              <a:t>1.4 Le taux d’intérêt et le taux de rendement (suite)</a:t>
            </a:r>
          </a:p>
        </p:txBody>
      </p:sp>
    </p:spTree>
    <p:extLst>
      <p:ext uri="{BB962C8B-B14F-4D97-AF65-F5344CB8AC3E}">
        <p14:creationId xmlns:p14="http://schemas.microsoft.com/office/powerpoint/2010/main" val="2059295514"/>
      </p:ext>
    </p:extLst>
  </p:cSld>
  <p:clrMapOvr>
    <a:masterClrMapping/>
  </p:clrMapOvr>
  <p:transition spd="slow">
    <p:wip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1700808"/>
            <a:ext cx="8064896" cy="3753544"/>
          </a:xfrm>
        </p:spPr>
        <p:txBody>
          <a:bodyPr/>
          <a:lstStyle/>
          <a:p>
            <a:r>
              <a:rPr lang="fr-CA" sz="1800" dirty="0"/>
              <a:t>Dans les études en économie de l’ingénierie, il faut tenir compte d’un autre facteur économique : l’inflation. </a:t>
            </a:r>
          </a:p>
          <a:p>
            <a:r>
              <a:rPr lang="fr-CA" sz="1800" dirty="0"/>
              <a:t>Les répercussions de l’inflation sont :</a:t>
            </a:r>
          </a:p>
          <a:p>
            <a:pPr lvl="1"/>
            <a:r>
              <a:rPr lang="fr-CA" sz="1800" dirty="0"/>
              <a:t>Réduire le pouvoir d’achat de la monnaie.</a:t>
            </a:r>
          </a:p>
          <a:p>
            <a:pPr lvl="1"/>
            <a:r>
              <a:rPr lang="fr-CA" sz="1800" dirty="0"/>
              <a:t>Augmenter l’IPC.</a:t>
            </a:r>
          </a:p>
          <a:p>
            <a:pPr lvl="1"/>
            <a:r>
              <a:rPr lang="fr-CA" sz="1800" dirty="0"/>
              <a:t>Augmenter le coût du matériel et de son entretien.</a:t>
            </a:r>
          </a:p>
          <a:p>
            <a:pPr lvl="1"/>
            <a:r>
              <a:rPr lang="fr-CA" sz="1800" dirty="0"/>
              <a:t>Augmenter les salaires et les honoraires. </a:t>
            </a:r>
          </a:p>
          <a:p>
            <a:pPr lvl="1"/>
            <a:r>
              <a:rPr lang="fr-CA" sz="1800" dirty="0"/>
              <a:t>Réduire le taux de rendement « réel » de l’épargne et des investissements. </a:t>
            </a:r>
          </a:p>
          <a:p>
            <a:r>
              <a:rPr lang="fr-CA" sz="1800" dirty="0"/>
              <a:t>L’inflation peut entrainer des changements substantiels dans les analyses économiques des sociétés et des personnes. </a:t>
            </a:r>
          </a:p>
          <a:p>
            <a:endParaRPr lang="fr-CA" dirty="0"/>
          </a:p>
        </p:txBody>
      </p:sp>
      <p:sp>
        <p:nvSpPr>
          <p:cNvPr id="4" name="Slide Number Placeholder 3"/>
          <p:cNvSpPr txBox="1">
            <a:spLocks/>
          </p:cNvSpPr>
          <p:nvPr/>
        </p:nvSpPr>
        <p:spPr>
          <a:xfrm>
            <a:off x="6849071" y="170837"/>
            <a:ext cx="2133600" cy="365125"/>
          </a:xfrm>
          <a:prstGeom prst="rect">
            <a:avLst/>
          </a:prstGeom>
        </p:spPr>
        <p:txBody>
          <a:bodyPr/>
          <a:lstStyle>
            <a:defPPr>
              <a:defRPr lang="en-US"/>
            </a:defPPr>
            <a:lvl1pPr algn="l" rtl="0" fontAlgn="base">
              <a:spcBef>
                <a:spcPct val="0"/>
              </a:spcBef>
              <a:spcAft>
                <a:spcPct val="0"/>
              </a:spcAft>
              <a:defRPr sz="2400" kern="1200">
                <a:solidFill>
                  <a:schemeClr val="tx1"/>
                </a:solidFill>
                <a:latin typeface="Times" charset="0"/>
                <a:ea typeface="ＭＳ Ｐゴシック" charset="0"/>
                <a:cs typeface="ＭＳ Ｐゴシック"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r"/>
            <a:fld id="{41412A11-ED37-C246-9B22-5C3108A6995A}" type="slidenum">
              <a:rPr lang="en-US" sz="1200" smtClean="0">
                <a:solidFill>
                  <a:srgbClr val="A69C95"/>
                </a:solidFill>
                <a:latin typeface="Arial"/>
                <a:cs typeface="Arial"/>
              </a:rPr>
              <a:pPr algn="r"/>
              <a:t>30</a:t>
            </a:fld>
            <a:endParaRPr lang="en-US" sz="1200" dirty="0">
              <a:solidFill>
                <a:srgbClr val="A69C95"/>
              </a:solidFill>
              <a:latin typeface="Arial"/>
              <a:cs typeface="Arial"/>
            </a:endParaRPr>
          </a:p>
        </p:txBody>
      </p:sp>
      <p:sp>
        <p:nvSpPr>
          <p:cNvPr id="6" name="Title 1"/>
          <p:cNvSpPr>
            <a:spLocks noGrp="1"/>
          </p:cNvSpPr>
          <p:nvPr>
            <p:ph type="title"/>
          </p:nvPr>
        </p:nvSpPr>
        <p:spPr>
          <a:xfrm>
            <a:off x="412750" y="692696"/>
            <a:ext cx="7774632" cy="864096"/>
          </a:xfrm>
        </p:spPr>
        <p:txBody>
          <a:bodyPr/>
          <a:lstStyle/>
          <a:p>
            <a:r>
              <a:rPr lang="fr-CA" sz="2000" dirty="0"/>
              <a:t>1.4 Le taux d’intérêt et le taux de rendement (suite)</a:t>
            </a:r>
          </a:p>
        </p:txBody>
      </p:sp>
    </p:spTree>
    <p:extLst>
      <p:ext uri="{BB962C8B-B14F-4D97-AF65-F5344CB8AC3E}">
        <p14:creationId xmlns:p14="http://schemas.microsoft.com/office/powerpoint/2010/main" val="1961619371"/>
      </p:ext>
    </p:extLst>
  </p:cSld>
  <p:clrMapOvr>
    <a:masterClrMapping/>
  </p:clrMapOvr>
  <p:transition spd="slow">
    <p:wip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sz="2000" dirty="0"/>
              <a:t>1.5 L’équivalence</a:t>
            </a:r>
          </a:p>
        </p:txBody>
      </p:sp>
      <p:sp>
        <p:nvSpPr>
          <p:cNvPr id="3" name="Content Placeholder 2"/>
          <p:cNvSpPr>
            <a:spLocks noGrp="1"/>
          </p:cNvSpPr>
          <p:nvPr>
            <p:ph idx="1"/>
          </p:nvPr>
        </p:nvSpPr>
        <p:spPr>
          <a:xfrm>
            <a:off x="395536" y="1700808"/>
            <a:ext cx="8064896" cy="3753544"/>
          </a:xfrm>
        </p:spPr>
        <p:txBody>
          <a:bodyPr/>
          <a:lstStyle/>
          <a:p>
            <a:r>
              <a:rPr lang="fr-CA"/>
              <a:t>Différents montants à différents moments peuvent posséder une valeur économique équivalente.</a:t>
            </a:r>
          </a:p>
        </p:txBody>
      </p:sp>
      <p:sp>
        <p:nvSpPr>
          <p:cNvPr id="4" name="Slide Number Placeholder 3"/>
          <p:cNvSpPr txBox="1">
            <a:spLocks/>
          </p:cNvSpPr>
          <p:nvPr/>
        </p:nvSpPr>
        <p:spPr>
          <a:xfrm>
            <a:off x="6849071" y="170837"/>
            <a:ext cx="2133600" cy="365125"/>
          </a:xfrm>
          <a:prstGeom prst="rect">
            <a:avLst/>
          </a:prstGeom>
        </p:spPr>
        <p:txBody>
          <a:bodyPr/>
          <a:lstStyle>
            <a:defPPr>
              <a:defRPr lang="en-US"/>
            </a:defPPr>
            <a:lvl1pPr algn="l" rtl="0" fontAlgn="base">
              <a:spcBef>
                <a:spcPct val="0"/>
              </a:spcBef>
              <a:spcAft>
                <a:spcPct val="0"/>
              </a:spcAft>
              <a:defRPr sz="2400" kern="1200">
                <a:solidFill>
                  <a:schemeClr val="tx1"/>
                </a:solidFill>
                <a:latin typeface="Times" charset="0"/>
                <a:ea typeface="ＭＳ Ｐゴシック" charset="0"/>
                <a:cs typeface="ＭＳ Ｐゴシック"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r"/>
            <a:fld id="{41412A11-ED37-C246-9B22-5C3108A6995A}" type="slidenum">
              <a:rPr lang="en-US" sz="1200" smtClean="0">
                <a:solidFill>
                  <a:srgbClr val="A69C95"/>
                </a:solidFill>
                <a:latin typeface="Arial"/>
                <a:cs typeface="Arial"/>
              </a:rPr>
              <a:pPr algn="r"/>
              <a:t>31</a:t>
            </a:fld>
            <a:endParaRPr lang="en-US" sz="1200" dirty="0">
              <a:solidFill>
                <a:srgbClr val="A69C95"/>
              </a:solidFill>
              <a:latin typeface="Arial"/>
              <a:cs typeface="Arial"/>
            </a:endParaRPr>
          </a:p>
        </p:txBody>
      </p:sp>
      <p:grpSp>
        <p:nvGrpSpPr>
          <p:cNvPr id="5" name="Group 8"/>
          <p:cNvGrpSpPr>
            <a:grpSpLocks/>
          </p:cNvGrpSpPr>
          <p:nvPr/>
        </p:nvGrpSpPr>
        <p:grpSpPr bwMode="auto">
          <a:xfrm>
            <a:off x="1839576" y="3429000"/>
            <a:ext cx="5249863" cy="1878012"/>
            <a:chOff x="908" y="1104"/>
            <a:chExt cx="2976" cy="1104"/>
          </a:xfrm>
        </p:grpSpPr>
        <p:sp>
          <p:nvSpPr>
            <p:cNvPr id="6" name="Line 4"/>
            <p:cNvSpPr>
              <a:spLocks noChangeShapeType="1"/>
            </p:cNvSpPr>
            <p:nvPr/>
          </p:nvSpPr>
          <p:spPr bwMode="auto">
            <a:xfrm>
              <a:off x="912" y="1680"/>
              <a:ext cx="2640" cy="0"/>
            </a:xfrm>
            <a:prstGeom prst="line">
              <a:avLst/>
            </a:prstGeom>
            <a:noFill/>
            <a:ln w="5715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7" name="Line 5"/>
            <p:cNvSpPr>
              <a:spLocks noChangeShapeType="1"/>
            </p:cNvSpPr>
            <p:nvPr/>
          </p:nvSpPr>
          <p:spPr bwMode="auto">
            <a:xfrm>
              <a:off x="912" y="1680"/>
              <a:ext cx="0" cy="528"/>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CA"/>
            </a:p>
          </p:txBody>
        </p:sp>
        <p:sp>
          <p:nvSpPr>
            <p:cNvPr id="8" name="Line 6"/>
            <p:cNvSpPr>
              <a:spLocks noChangeShapeType="1"/>
            </p:cNvSpPr>
            <p:nvPr/>
          </p:nvSpPr>
          <p:spPr bwMode="auto">
            <a:xfrm flipV="1">
              <a:off x="3552" y="1104"/>
              <a:ext cx="0" cy="576"/>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CA"/>
            </a:p>
          </p:txBody>
        </p:sp>
        <p:sp>
          <p:nvSpPr>
            <p:cNvPr id="9" name="Text Box 7"/>
            <p:cNvSpPr txBox="1">
              <a:spLocks noChangeArrowheads="1"/>
            </p:cNvSpPr>
            <p:nvPr/>
          </p:nvSpPr>
          <p:spPr bwMode="auto">
            <a:xfrm>
              <a:off x="908" y="1717"/>
              <a:ext cx="2976" cy="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Narrow" charset="0"/>
                  <a:ea typeface="ＭＳ Ｐゴシック" charset="-128"/>
                </a:defRPr>
              </a:lvl1pPr>
              <a:lvl2pPr marL="37931725" indent="-37474525">
                <a:defRPr>
                  <a:solidFill>
                    <a:schemeClr val="tx1"/>
                  </a:solidFill>
                  <a:latin typeface="Arial Narrow" charset="0"/>
                  <a:ea typeface="ＭＳ Ｐゴシック" charset="-128"/>
                </a:defRPr>
              </a:lvl2pPr>
              <a:lvl3pPr>
                <a:defRPr>
                  <a:solidFill>
                    <a:schemeClr val="tx1"/>
                  </a:solidFill>
                  <a:latin typeface="Arial Narrow" charset="0"/>
                  <a:ea typeface="ＭＳ Ｐゴシック" charset="-128"/>
                </a:defRPr>
              </a:lvl3pPr>
              <a:lvl4pPr>
                <a:defRPr>
                  <a:solidFill>
                    <a:schemeClr val="tx1"/>
                  </a:solidFill>
                  <a:latin typeface="Arial Narrow" charset="0"/>
                  <a:ea typeface="ＭＳ Ｐゴシック" charset="-128"/>
                </a:defRPr>
              </a:lvl4pPr>
              <a:lvl5pPr>
                <a:defRPr>
                  <a:solidFill>
                    <a:schemeClr val="tx1"/>
                  </a:solidFill>
                  <a:latin typeface="Arial Narrow" charset="0"/>
                  <a:ea typeface="ＭＳ Ｐゴシック" charset="-128"/>
                </a:defRPr>
              </a:lvl5pPr>
              <a:lvl6pPr marL="457200" fontAlgn="base">
                <a:spcBef>
                  <a:spcPct val="0"/>
                </a:spcBef>
                <a:spcAft>
                  <a:spcPct val="0"/>
                </a:spcAft>
                <a:defRPr>
                  <a:solidFill>
                    <a:schemeClr val="tx1"/>
                  </a:solidFill>
                  <a:latin typeface="Arial Narrow" charset="0"/>
                  <a:ea typeface="ＭＳ Ｐゴシック" charset="-128"/>
                </a:defRPr>
              </a:lvl6pPr>
              <a:lvl7pPr marL="914400" fontAlgn="base">
                <a:spcBef>
                  <a:spcPct val="0"/>
                </a:spcBef>
                <a:spcAft>
                  <a:spcPct val="0"/>
                </a:spcAft>
                <a:defRPr>
                  <a:solidFill>
                    <a:schemeClr val="tx1"/>
                  </a:solidFill>
                  <a:latin typeface="Arial Narrow" charset="0"/>
                  <a:ea typeface="ＭＳ Ｐゴシック" charset="-128"/>
                </a:defRPr>
              </a:lvl7pPr>
              <a:lvl8pPr marL="1371600" fontAlgn="base">
                <a:spcBef>
                  <a:spcPct val="0"/>
                </a:spcBef>
                <a:spcAft>
                  <a:spcPct val="0"/>
                </a:spcAft>
                <a:defRPr>
                  <a:solidFill>
                    <a:schemeClr val="tx1"/>
                  </a:solidFill>
                  <a:latin typeface="Arial Narrow" charset="0"/>
                  <a:ea typeface="ＭＳ Ｐゴシック" charset="-128"/>
                </a:defRPr>
              </a:lvl8pPr>
              <a:lvl9pPr marL="1828800" fontAlgn="base">
                <a:spcBef>
                  <a:spcPct val="0"/>
                </a:spcBef>
                <a:spcAft>
                  <a:spcPct val="0"/>
                </a:spcAft>
                <a:defRPr>
                  <a:solidFill>
                    <a:schemeClr val="tx1"/>
                  </a:solidFill>
                  <a:latin typeface="Arial Narrow" charset="0"/>
                  <a:ea typeface="ＭＳ Ｐゴシック" charset="-128"/>
                </a:defRPr>
              </a:lvl9pPr>
            </a:lstStyle>
            <a:p>
              <a:pPr>
                <a:spcBef>
                  <a:spcPct val="50000"/>
                </a:spcBef>
              </a:pPr>
              <a:r>
                <a:rPr lang="en-US" altLang="en-US" sz="1700" b="1" dirty="0"/>
                <a:t>  0                                                                                       1</a:t>
              </a:r>
            </a:p>
          </p:txBody>
        </p:sp>
      </p:grpSp>
      <p:sp>
        <p:nvSpPr>
          <p:cNvPr id="10" name="Text Box 9"/>
          <p:cNvSpPr txBox="1">
            <a:spLocks noChangeArrowheads="1"/>
          </p:cNvSpPr>
          <p:nvPr/>
        </p:nvSpPr>
        <p:spPr bwMode="auto">
          <a:xfrm>
            <a:off x="1053395" y="5307012"/>
            <a:ext cx="3019425" cy="409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0008" tIns="50004" rIns="100008" bIns="50004">
            <a:spAutoFit/>
          </a:bodyPr>
          <a:lstStyle>
            <a:lvl1pPr>
              <a:defRPr>
                <a:solidFill>
                  <a:schemeClr val="tx1"/>
                </a:solidFill>
                <a:latin typeface="Arial Narrow" charset="0"/>
                <a:ea typeface="ＭＳ Ｐゴシック" charset="-128"/>
              </a:defRPr>
            </a:lvl1pPr>
            <a:lvl2pPr marL="37931725" indent="-37474525">
              <a:defRPr>
                <a:solidFill>
                  <a:schemeClr val="tx1"/>
                </a:solidFill>
                <a:latin typeface="Arial Narrow" charset="0"/>
                <a:ea typeface="ＭＳ Ｐゴシック" charset="-128"/>
              </a:defRPr>
            </a:lvl2pPr>
            <a:lvl3pPr>
              <a:defRPr>
                <a:solidFill>
                  <a:schemeClr val="tx1"/>
                </a:solidFill>
                <a:latin typeface="Arial Narrow" charset="0"/>
                <a:ea typeface="ＭＳ Ｐゴシック" charset="-128"/>
              </a:defRPr>
            </a:lvl3pPr>
            <a:lvl4pPr>
              <a:defRPr>
                <a:solidFill>
                  <a:schemeClr val="tx1"/>
                </a:solidFill>
                <a:latin typeface="Arial Narrow" charset="0"/>
                <a:ea typeface="ＭＳ Ｐゴシック" charset="-128"/>
              </a:defRPr>
            </a:lvl4pPr>
            <a:lvl5pPr>
              <a:defRPr>
                <a:solidFill>
                  <a:schemeClr val="tx1"/>
                </a:solidFill>
                <a:latin typeface="Arial Narrow" charset="0"/>
                <a:ea typeface="ＭＳ Ｐゴシック" charset="-128"/>
              </a:defRPr>
            </a:lvl5pPr>
            <a:lvl6pPr marL="457200" fontAlgn="base">
              <a:spcBef>
                <a:spcPct val="0"/>
              </a:spcBef>
              <a:spcAft>
                <a:spcPct val="0"/>
              </a:spcAft>
              <a:defRPr>
                <a:solidFill>
                  <a:schemeClr val="tx1"/>
                </a:solidFill>
                <a:latin typeface="Arial Narrow" charset="0"/>
                <a:ea typeface="ＭＳ Ｐゴシック" charset="-128"/>
              </a:defRPr>
            </a:lvl6pPr>
            <a:lvl7pPr marL="914400" fontAlgn="base">
              <a:spcBef>
                <a:spcPct val="0"/>
              </a:spcBef>
              <a:spcAft>
                <a:spcPct val="0"/>
              </a:spcAft>
              <a:defRPr>
                <a:solidFill>
                  <a:schemeClr val="tx1"/>
                </a:solidFill>
                <a:latin typeface="Arial Narrow" charset="0"/>
                <a:ea typeface="ＭＳ Ｐゴシック" charset="-128"/>
              </a:defRPr>
            </a:lvl7pPr>
            <a:lvl8pPr marL="1371600" fontAlgn="base">
              <a:spcBef>
                <a:spcPct val="0"/>
              </a:spcBef>
              <a:spcAft>
                <a:spcPct val="0"/>
              </a:spcAft>
              <a:defRPr>
                <a:solidFill>
                  <a:schemeClr val="tx1"/>
                </a:solidFill>
                <a:latin typeface="Arial Narrow" charset="0"/>
                <a:ea typeface="ＭＳ Ｐゴシック" charset="-128"/>
              </a:defRPr>
            </a:lvl8pPr>
            <a:lvl9pPr marL="1828800" fontAlgn="base">
              <a:spcBef>
                <a:spcPct val="0"/>
              </a:spcBef>
              <a:spcAft>
                <a:spcPct val="0"/>
              </a:spcAft>
              <a:defRPr>
                <a:solidFill>
                  <a:schemeClr val="tx1"/>
                </a:solidFill>
                <a:latin typeface="Arial Narrow" charset="0"/>
                <a:ea typeface="ＭＳ Ｐゴシック" charset="-128"/>
              </a:defRPr>
            </a:lvl9pPr>
          </a:lstStyle>
          <a:p>
            <a:pPr>
              <a:spcBef>
                <a:spcPct val="50000"/>
              </a:spcBef>
            </a:pPr>
            <a:r>
              <a:rPr lang="fr-CA" altLang="en-US" sz="2000"/>
              <a:t>100 000 $ maintenant</a:t>
            </a:r>
          </a:p>
        </p:txBody>
      </p:sp>
      <p:sp>
        <p:nvSpPr>
          <p:cNvPr id="11" name="Text Box 10"/>
          <p:cNvSpPr txBox="1">
            <a:spLocks noChangeArrowheads="1"/>
          </p:cNvSpPr>
          <p:nvPr/>
        </p:nvSpPr>
        <p:spPr bwMode="auto">
          <a:xfrm>
            <a:off x="5614282" y="2857500"/>
            <a:ext cx="2878138" cy="409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0008" tIns="50004" rIns="100008" bIns="50004">
            <a:spAutoFit/>
          </a:bodyPr>
          <a:lstStyle>
            <a:lvl1pPr>
              <a:defRPr>
                <a:solidFill>
                  <a:schemeClr val="tx1"/>
                </a:solidFill>
                <a:latin typeface="Arial Narrow" charset="0"/>
                <a:ea typeface="ＭＳ Ｐゴシック" charset="-128"/>
              </a:defRPr>
            </a:lvl1pPr>
            <a:lvl2pPr marL="37931725" indent="-37474525">
              <a:defRPr>
                <a:solidFill>
                  <a:schemeClr val="tx1"/>
                </a:solidFill>
                <a:latin typeface="Arial Narrow" charset="0"/>
                <a:ea typeface="ＭＳ Ｐゴシック" charset="-128"/>
              </a:defRPr>
            </a:lvl2pPr>
            <a:lvl3pPr>
              <a:defRPr>
                <a:solidFill>
                  <a:schemeClr val="tx1"/>
                </a:solidFill>
                <a:latin typeface="Arial Narrow" charset="0"/>
                <a:ea typeface="ＭＳ Ｐゴシック" charset="-128"/>
              </a:defRPr>
            </a:lvl3pPr>
            <a:lvl4pPr>
              <a:defRPr>
                <a:solidFill>
                  <a:schemeClr val="tx1"/>
                </a:solidFill>
                <a:latin typeface="Arial Narrow" charset="0"/>
                <a:ea typeface="ＭＳ Ｐゴシック" charset="-128"/>
              </a:defRPr>
            </a:lvl4pPr>
            <a:lvl5pPr>
              <a:defRPr>
                <a:solidFill>
                  <a:schemeClr val="tx1"/>
                </a:solidFill>
                <a:latin typeface="Arial Narrow" charset="0"/>
                <a:ea typeface="ＭＳ Ｐゴシック" charset="-128"/>
              </a:defRPr>
            </a:lvl5pPr>
            <a:lvl6pPr marL="457200" fontAlgn="base">
              <a:spcBef>
                <a:spcPct val="0"/>
              </a:spcBef>
              <a:spcAft>
                <a:spcPct val="0"/>
              </a:spcAft>
              <a:defRPr>
                <a:solidFill>
                  <a:schemeClr val="tx1"/>
                </a:solidFill>
                <a:latin typeface="Arial Narrow" charset="0"/>
                <a:ea typeface="ＭＳ Ｐゴシック" charset="-128"/>
              </a:defRPr>
            </a:lvl6pPr>
            <a:lvl7pPr marL="914400" fontAlgn="base">
              <a:spcBef>
                <a:spcPct val="0"/>
              </a:spcBef>
              <a:spcAft>
                <a:spcPct val="0"/>
              </a:spcAft>
              <a:defRPr>
                <a:solidFill>
                  <a:schemeClr val="tx1"/>
                </a:solidFill>
                <a:latin typeface="Arial Narrow" charset="0"/>
                <a:ea typeface="ＭＳ Ｐゴシック" charset="-128"/>
              </a:defRPr>
            </a:lvl7pPr>
            <a:lvl8pPr marL="1371600" fontAlgn="base">
              <a:spcBef>
                <a:spcPct val="0"/>
              </a:spcBef>
              <a:spcAft>
                <a:spcPct val="0"/>
              </a:spcAft>
              <a:defRPr>
                <a:solidFill>
                  <a:schemeClr val="tx1"/>
                </a:solidFill>
                <a:latin typeface="Arial Narrow" charset="0"/>
                <a:ea typeface="ＭＳ Ｐゴシック" charset="-128"/>
              </a:defRPr>
            </a:lvl8pPr>
            <a:lvl9pPr marL="1828800" fontAlgn="base">
              <a:spcBef>
                <a:spcPct val="0"/>
              </a:spcBef>
              <a:spcAft>
                <a:spcPct val="0"/>
              </a:spcAft>
              <a:defRPr>
                <a:solidFill>
                  <a:schemeClr val="tx1"/>
                </a:solidFill>
                <a:latin typeface="Arial Narrow" charset="0"/>
                <a:ea typeface="ＭＳ Ｐゴシック" charset="-128"/>
              </a:defRPr>
            </a:lvl9pPr>
          </a:lstStyle>
          <a:p>
            <a:pPr>
              <a:spcBef>
                <a:spcPct val="50000"/>
              </a:spcBef>
            </a:pPr>
            <a:r>
              <a:rPr lang="fr-CA" altLang="en-US" sz="2000"/>
              <a:t>106 000 $ </a:t>
            </a:r>
            <a:r>
              <a:rPr lang="fr-CA" altLang="en-US" sz="2000">
                <a:ea typeface="MS PGothic" charset="-128"/>
              </a:rPr>
              <a:t>dans 1 an </a:t>
            </a:r>
          </a:p>
        </p:txBody>
      </p:sp>
      <p:sp>
        <p:nvSpPr>
          <p:cNvPr id="12" name="Text Box 11"/>
          <p:cNvSpPr txBox="1">
            <a:spLocks noChangeArrowheads="1"/>
          </p:cNvSpPr>
          <p:nvPr/>
        </p:nvSpPr>
        <p:spPr bwMode="auto">
          <a:xfrm>
            <a:off x="2563107" y="4619624"/>
            <a:ext cx="3387725" cy="407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0008" tIns="50004" rIns="100008" bIns="50004">
            <a:spAutoFit/>
          </a:bodyPr>
          <a:lstStyle>
            <a:lvl1pPr>
              <a:defRPr>
                <a:solidFill>
                  <a:schemeClr val="tx1"/>
                </a:solidFill>
                <a:latin typeface="Arial Narrow" charset="0"/>
                <a:ea typeface="ＭＳ Ｐゴシック" charset="-128"/>
              </a:defRPr>
            </a:lvl1pPr>
            <a:lvl2pPr marL="37931725" indent="-37474525">
              <a:defRPr>
                <a:solidFill>
                  <a:schemeClr val="tx1"/>
                </a:solidFill>
                <a:latin typeface="Arial Narrow" charset="0"/>
                <a:ea typeface="ＭＳ Ｐゴシック" charset="-128"/>
              </a:defRPr>
            </a:lvl2pPr>
            <a:lvl3pPr>
              <a:defRPr>
                <a:solidFill>
                  <a:schemeClr val="tx1"/>
                </a:solidFill>
                <a:latin typeface="Arial Narrow" charset="0"/>
                <a:ea typeface="ＭＳ Ｐゴシック" charset="-128"/>
              </a:defRPr>
            </a:lvl3pPr>
            <a:lvl4pPr>
              <a:defRPr>
                <a:solidFill>
                  <a:schemeClr val="tx1"/>
                </a:solidFill>
                <a:latin typeface="Arial Narrow" charset="0"/>
                <a:ea typeface="ＭＳ Ｐゴシック" charset="-128"/>
              </a:defRPr>
            </a:lvl4pPr>
            <a:lvl5pPr>
              <a:defRPr>
                <a:solidFill>
                  <a:schemeClr val="tx1"/>
                </a:solidFill>
                <a:latin typeface="Arial Narrow" charset="0"/>
                <a:ea typeface="ＭＳ Ｐゴシック" charset="-128"/>
              </a:defRPr>
            </a:lvl5pPr>
            <a:lvl6pPr marL="457200" fontAlgn="base">
              <a:spcBef>
                <a:spcPct val="0"/>
              </a:spcBef>
              <a:spcAft>
                <a:spcPct val="0"/>
              </a:spcAft>
              <a:defRPr>
                <a:solidFill>
                  <a:schemeClr val="tx1"/>
                </a:solidFill>
                <a:latin typeface="Arial Narrow" charset="0"/>
                <a:ea typeface="ＭＳ Ｐゴシック" charset="-128"/>
              </a:defRPr>
            </a:lvl6pPr>
            <a:lvl7pPr marL="914400" fontAlgn="base">
              <a:spcBef>
                <a:spcPct val="0"/>
              </a:spcBef>
              <a:spcAft>
                <a:spcPct val="0"/>
              </a:spcAft>
              <a:defRPr>
                <a:solidFill>
                  <a:schemeClr val="tx1"/>
                </a:solidFill>
                <a:latin typeface="Arial Narrow" charset="0"/>
                <a:ea typeface="ＭＳ Ｐゴシック" charset="-128"/>
              </a:defRPr>
            </a:lvl7pPr>
            <a:lvl8pPr marL="1371600" fontAlgn="base">
              <a:spcBef>
                <a:spcPct val="0"/>
              </a:spcBef>
              <a:spcAft>
                <a:spcPct val="0"/>
              </a:spcAft>
              <a:defRPr>
                <a:solidFill>
                  <a:schemeClr val="tx1"/>
                </a:solidFill>
                <a:latin typeface="Arial Narrow" charset="0"/>
                <a:ea typeface="ＭＳ Ｐゴシック" charset="-128"/>
              </a:defRPr>
            </a:lvl8pPr>
            <a:lvl9pPr marL="1828800" fontAlgn="base">
              <a:spcBef>
                <a:spcPct val="0"/>
              </a:spcBef>
              <a:spcAft>
                <a:spcPct val="0"/>
              </a:spcAft>
              <a:defRPr>
                <a:solidFill>
                  <a:schemeClr val="tx1"/>
                </a:solidFill>
                <a:latin typeface="Arial Narrow" charset="0"/>
                <a:ea typeface="ＭＳ Ｐゴシック" charset="-128"/>
              </a:defRPr>
            </a:lvl9pPr>
          </a:lstStyle>
          <a:p>
            <a:pPr>
              <a:spcBef>
                <a:spcPct val="50000"/>
              </a:spcBef>
            </a:pPr>
            <a:r>
              <a:rPr lang="fr-CA" altLang="en-US" sz="2000"/>
              <a:t>Taux d’intérêt = 6 % par année</a:t>
            </a:r>
          </a:p>
        </p:txBody>
      </p:sp>
    </p:spTree>
    <p:extLst>
      <p:ext uri="{BB962C8B-B14F-4D97-AF65-F5344CB8AC3E}">
        <p14:creationId xmlns:p14="http://schemas.microsoft.com/office/powerpoint/2010/main" val="532301929"/>
      </p:ext>
    </p:extLst>
  </p:cSld>
  <p:clrMapOvr>
    <a:masterClrMapping/>
  </p:clrMapOvr>
  <p:transition spd="slow">
    <p:wip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sz="2000" dirty="0"/>
              <a:t>1.5 L’équivalence (suite)</a:t>
            </a:r>
          </a:p>
        </p:txBody>
      </p:sp>
      <p:sp>
        <p:nvSpPr>
          <p:cNvPr id="4" name="Slide Number Placeholder 3"/>
          <p:cNvSpPr txBox="1">
            <a:spLocks/>
          </p:cNvSpPr>
          <p:nvPr/>
        </p:nvSpPr>
        <p:spPr>
          <a:xfrm>
            <a:off x="6849071" y="170837"/>
            <a:ext cx="2133600" cy="365125"/>
          </a:xfrm>
          <a:prstGeom prst="rect">
            <a:avLst/>
          </a:prstGeom>
        </p:spPr>
        <p:txBody>
          <a:bodyPr/>
          <a:lstStyle>
            <a:defPPr>
              <a:defRPr lang="en-US"/>
            </a:defPPr>
            <a:lvl1pPr algn="l" rtl="0" fontAlgn="base">
              <a:spcBef>
                <a:spcPct val="0"/>
              </a:spcBef>
              <a:spcAft>
                <a:spcPct val="0"/>
              </a:spcAft>
              <a:defRPr sz="2400" kern="1200">
                <a:solidFill>
                  <a:schemeClr val="tx1"/>
                </a:solidFill>
                <a:latin typeface="Times" charset="0"/>
                <a:ea typeface="ＭＳ Ｐゴシック" charset="0"/>
                <a:cs typeface="ＭＳ Ｐゴシック"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r"/>
            <a:fld id="{41412A11-ED37-C246-9B22-5C3108A6995A}" type="slidenum">
              <a:rPr lang="en-US" sz="1200" smtClean="0">
                <a:solidFill>
                  <a:srgbClr val="A69C95"/>
                </a:solidFill>
                <a:latin typeface="Arial"/>
                <a:cs typeface="Arial"/>
              </a:rPr>
              <a:pPr algn="r"/>
              <a:t>32</a:t>
            </a:fld>
            <a:endParaRPr lang="en-US" sz="1200" dirty="0">
              <a:solidFill>
                <a:srgbClr val="A69C95"/>
              </a:solidFill>
              <a:latin typeface="Arial"/>
              <a:cs typeface="Arial"/>
            </a:endParaRPr>
          </a:p>
        </p:txBody>
      </p:sp>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3568" y="1412776"/>
            <a:ext cx="7094399" cy="4451388"/>
          </a:xfrm>
          <a:prstGeom prst="rect">
            <a:avLst/>
          </a:prstGeom>
        </p:spPr>
      </p:pic>
    </p:spTree>
    <p:extLst>
      <p:ext uri="{BB962C8B-B14F-4D97-AF65-F5344CB8AC3E}">
        <p14:creationId xmlns:p14="http://schemas.microsoft.com/office/powerpoint/2010/main" val="1422606334"/>
      </p:ext>
    </p:extLst>
  </p:cSld>
  <p:clrMapOvr>
    <a:masterClrMapping/>
  </p:clrMapOvr>
  <p:transition spd="slow">
    <p:wip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sz="2000" dirty="0"/>
              <a:t>1.6 L’intérêt simple et l’intérêt composé</a:t>
            </a:r>
          </a:p>
        </p:txBody>
      </p:sp>
      <p:sp>
        <p:nvSpPr>
          <p:cNvPr id="3" name="Content Placeholder 2"/>
          <p:cNvSpPr>
            <a:spLocks noGrp="1"/>
          </p:cNvSpPr>
          <p:nvPr>
            <p:ph idx="1"/>
          </p:nvPr>
        </p:nvSpPr>
        <p:spPr>
          <a:xfrm>
            <a:off x="395536" y="1700808"/>
            <a:ext cx="8064896" cy="3753544"/>
          </a:xfrm>
        </p:spPr>
        <p:txBody>
          <a:bodyPr/>
          <a:lstStyle/>
          <a:p>
            <a:r>
              <a:rPr lang="fr-CA" dirty="0"/>
              <a:t>Intérêt simple</a:t>
            </a:r>
          </a:p>
          <a:p>
            <a:pPr lvl="1"/>
            <a:r>
              <a:rPr lang="fr-CA" sz="1800" dirty="0"/>
              <a:t>Intérêt = (capital)(nombre de périodes)(taux  d’intérêt*)</a:t>
            </a:r>
          </a:p>
          <a:p>
            <a:pPr marL="457200" lvl="1" indent="0">
              <a:buNone/>
            </a:pPr>
            <a:r>
              <a:rPr lang="fr-CA" sz="1800" i="1" dirty="0"/>
              <a:t>* </a:t>
            </a:r>
            <a:r>
              <a:rPr lang="fr-CA" sz="1600" i="1" dirty="0"/>
              <a:t>Le taux d’intérêt est exprimé sous forme décimale. </a:t>
            </a:r>
          </a:p>
          <a:p>
            <a:endParaRPr lang="fr-CA" sz="1800" dirty="0"/>
          </a:p>
          <a:p>
            <a:r>
              <a:rPr lang="fr-CA" dirty="0"/>
              <a:t>Intérêt composé</a:t>
            </a:r>
          </a:p>
          <a:p>
            <a:pPr lvl="1"/>
            <a:r>
              <a:rPr lang="fr-CA" sz="1800" dirty="0"/>
              <a:t>Intérêt calculé sur de l’intérêt</a:t>
            </a:r>
          </a:p>
          <a:p>
            <a:pPr lvl="1"/>
            <a:r>
              <a:rPr lang="fr-CA" sz="1800" dirty="0"/>
              <a:t>Capitalisation au fil du temps</a:t>
            </a:r>
          </a:p>
          <a:p>
            <a:pPr lvl="1"/>
            <a:r>
              <a:rPr lang="fr-CA" sz="1800" dirty="0"/>
              <a:t>Intérêt = (capital + total de l’intérêt couru)(taux d’intérêt)</a:t>
            </a:r>
          </a:p>
        </p:txBody>
      </p:sp>
      <p:sp>
        <p:nvSpPr>
          <p:cNvPr id="4" name="Slide Number Placeholder 3"/>
          <p:cNvSpPr txBox="1">
            <a:spLocks/>
          </p:cNvSpPr>
          <p:nvPr/>
        </p:nvSpPr>
        <p:spPr>
          <a:xfrm>
            <a:off x="6849071" y="170837"/>
            <a:ext cx="2133600" cy="365125"/>
          </a:xfrm>
          <a:prstGeom prst="rect">
            <a:avLst/>
          </a:prstGeom>
        </p:spPr>
        <p:txBody>
          <a:bodyPr/>
          <a:lstStyle>
            <a:defPPr>
              <a:defRPr lang="en-US"/>
            </a:defPPr>
            <a:lvl1pPr algn="l" rtl="0" fontAlgn="base">
              <a:spcBef>
                <a:spcPct val="0"/>
              </a:spcBef>
              <a:spcAft>
                <a:spcPct val="0"/>
              </a:spcAft>
              <a:defRPr sz="2400" kern="1200">
                <a:solidFill>
                  <a:schemeClr val="tx1"/>
                </a:solidFill>
                <a:latin typeface="Times" charset="0"/>
                <a:ea typeface="ＭＳ Ｐゴシック" charset="0"/>
                <a:cs typeface="ＭＳ Ｐゴシック"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r"/>
            <a:fld id="{41412A11-ED37-C246-9B22-5C3108A6995A}" type="slidenum">
              <a:rPr lang="en-US" sz="1200" smtClean="0">
                <a:solidFill>
                  <a:srgbClr val="A69C95"/>
                </a:solidFill>
                <a:latin typeface="Arial"/>
                <a:cs typeface="Arial"/>
              </a:rPr>
              <a:pPr algn="r"/>
              <a:t>33</a:t>
            </a:fld>
            <a:endParaRPr lang="en-US" sz="1200" dirty="0">
              <a:solidFill>
                <a:srgbClr val="A69C95"/>
              </a:solidFill>
              <a:latin typeface="Arial"/>
              <a:cs typeface="Arial"/>
            </a:endParaRPr>
          </a:p>
        </p:txBody>
      </p:sp>
    </p:spTree>
    <p:extLst>
      <p:ext uri="{BB962C8B-B14F-4D97-AF65-F5344CB8AC3E}">
        <p14:creationId xmlns:p14="http://schemas.microsoft.com/office/powerpoint/2010/main" val="1125838376"/>
      </p:ext>
    </p:extLst>
  </p:cSld>
  <p:clrMapOvr>
    <a:masterClrMapping/>
  </p:clrMapOvr>
  <p:transition spd="slow">
    <p:wip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r-CA" dirty="0"/>
              <a:t>Exemples</a:t>
            </a:r>
          </a:p>
        </p:txBody>
      </p:sp>
      <p:sp>
        <p:nvSpPr>
          <p:cNvPr id="3" name="Content Placeholder 2"/>
          <p:cNvSpPr>
            <a:spLocks noGrp="1"/>
          </p:cNvSpPr>
          <p:nvPr>
            <p:ph idx="1"/>
          </p:nvPr>
        </p:nvSpPr>
        <p:spPr>
          <a:xfrm>
            <a:off x="395536" y="1700808"/>
            <a:ext cx="8064896" cy="3753544"/>
          </a:xfrm>
        </p:spPr>
        <p:txBody>
          <a:bodyPr/>
          <a:lstStyle/>
          <a:p>
            <a:r>
              <a:rPr lang="fr-CA" sz="2400" dirty="0">
                <a:hlinkClick r:id="rId3"/>
              </a:rPr>
              <a:t>https://www.youtube.com/watch?v=CRlPQs4V89c</a:t>
            </a:r>
            <a:endParaRPr lang="fr-CA" sz="2400" dirty="0"/>
          </a:p>
          <a:p>
            <a:r>
              <a:rPr lang="fr-CA" sz="2400" dirty="0">
                <a:hlinkClick r:id="rId4"/>
              </a:rPr>
              <a:t>http://www.questionretraite.qc.ca/fr/chroniques/la-magie-de-linteret-compose/</a:t>
            </a:r>
            <a:endParaRPr lang="fr-CA" sz="2400" dirty="0"/>
          </a:p>
          <a:p>
            <a:r>
              <a:rPr lang="fr-CA" sz="2400" dirty="0">
                <a:hlinkClick r:id="rId5"/>
              </a:rPr>
              <a:t>Manhattan</a:t>
            </a:r>
            <a:endParaRPr lang="fr-CA" sz="2400" dirty="0"/>
          </a:p>
        </p:txBody>
      </p:sp>
      <p:sp>
        <p:nvSpPr>
          <p:cNvPr id="4" name="Slide Number Placeholder 3"/>
          <p:cNvSpPr txBox="1">
            <a:spLocks/>
          </p:cNvSpPr>
          <p:nvPr/>
        </p:nvSpPr>
        <p:spPr>
          <a:xfrm>
            <a:off x="6849071" y="170837"/>
            <a:ext cx="2133600" cy="365125"/>
          </a:xfrm>
          <a:prstGeom prst="rect">
            <a:avLst/>
          </a:prstGeom>
        </p:spPr>
        <p:txBody>
          <a:bodyPr/>
          <a:lstStyle>
            <a:defPPr>
              <a:defRPr lang="en-US"/>
            </a:defPPr>
            <a:lvl1pPr algn="l" rtl="0" fontAlgn="base">
              <a:spcBef>
                <a:spcPct val="0"/>
              </a:spcBef>
              <a:spcAft>
                <a:spcPct val="0"/>
              </a:spcAft>
              <a:defRPr sz="2400" kern="1200">
                <a:solidFill>
                  <a:schemeClr val="tx1"/>
                </a:solidFill>
                <a:latin typeface="Times" charset="0"/>
                <a:ea typeface="ＭＳ Ｐゴシック" charset="0"/>
                <a:cs typeface="ＭＳ Ｐゴシック"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r"/>
            <a:fld id="{41412A11-ED37-C246-9B22-5C3108A6995A}" type="slidenum">
              <a:rPr lang="en-US" sz="1200" smtClean="0">
                <a:solidFill>
                  <a:srgbClr val="A69C95"/>
                </a:solidFill>
                <a:latin typeface="Arial"/>
                <a:cs typeface="Arial"/>
              </a:rPr>
              <a:pPr algn="r"/>
              <a:t>34</a:t>
            </a:fld>
            <a:endParaRPr lang="en-US" sz="1200" dirty="0">
              <a:solidFill>
                <a:srgbClr val="A69C95"/>
              </a:solidFill>
              <a:latin typeface="Arial"/>
              <a:cs typeface="Arial"/>
            </a:endParaRPr>
          </a:p>
        </p:txBody>
      </p:sp>
    </p:spTree>
    <p:extLst>
      <p:ext uri="{BB962C8B-B14F-4D97-AF65-F5344CB8AC3E}">
        <p14:creationId xmlns:p14="http://schemas.microsoft.com/office/powerpoint/2010/main" val="168635615"/>
      </p:ext>
    </p:extLst>
  </p:cSld>
  <p:clrMapOvr>
    <a:masterClrMapping/>
  </p:clrMapOvr>
  <p:transition spd="slow">
    <p:wipe/>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sz="2000" dirty="0"/>
              <a:t>1.6 L’intérêt simple et l’intérêt composé (suite)</a:t>
            </a:r>
          </a:p>
        </p:txBody>
      </p:sp>
      <p:sp>
        <p:nvSpPr>
          <p:cNvPr id="3" name="Content Placeholder 2"/>
          <p:cNvSpPr>
            <a:spLocks noGrp="1"/>
          </p:cNvSpPr>
          <p:nvPr>
            <p:ph idx="1"/>
          </p:nvPr>
        </p:nvSpPr>
        <p:spPr>
          <a:xfrm>
            <a:off x="395536" y="1700808"/>
            <a:ext cx="8064896" cy="3753544"/>
          </a:xfrm>
        </p:spPr>
        <p:txBody>
          <a:bodyPr/>
          <a:lstStyle/>
          <a:p>
            <a:r>
              <a:rPr lang="fr-CA" dirty="0"/>
              <a:t>Remarquez que l’écart entre l’intérêt simple et l’intérêt composé augmente chaque année. </a:t>
            </a:r>
            <a:endParaRPr lang="fr-CA" sz="1800" dirty="0"/>
          </a:p>
        </p:txBody>
      </p:sp>
      <p:sp>
        <p:nvSpPr>
          <p:cNvPr id="4" name="Slide Number Placeholder 3"/>
          <p:cNvSpPr txBox="1">
            <a:spLocks/>
          </p:cNvSpPr>
          <p:nvPr/>
        </p:nvSpPr>
        <p:spPr>
          <a:xfrm>
            <a:off x="6849071" y="170837"/>
            <a:ext cx="2133600" cy="365125"/>
          </a:xfrm>
          <a:prstGeom prst="rect">
            <a:avLst/>
          </a:prstGeom>
        </p:spPr>
        <p:txBody>
          <a:bodyPr/>
          <a:lstStyle>
            <a:defPPr>
              <a:defRPr lang="en-US"/>
            </a:defPPr>
            <a:lvl1pPr algn="l" rtl="0" fontAlgn="base">
              <a:spcBef>
                <a:spcPct val="0"/>
              </a:spcBef>
              <a:spcAft>
                <a:spcPct val="0"/>
              </a:spcAft>
              <a:defRPr sz="2400" kern="1200">
                <a:solidFill>
                  <a:schemeClr val="tx1"/>
                </a:solidFill>
                <a:latin typeface="Times" charset="0"/>
                <a:ea typeface="ＭＳ Ｐゴシック" charset="0"/>
                <a:cs typeface="ＭＳ Ｐゴシック"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r"/>
            <a:fld id="{41412A11-ED37-C246-9B22-5C3108A6995A}" type="slidenum">
              <a:rPr lang="en-US" sz="1200" smtClean="0">
                <a:solidFill>
                  <a:srgbClr val="A69C95"/>
                </a:solidFill>
                <a:latin typeface="Arial"/>
                <a:cs typeface="Arial"/>
              </a:rPr>
              <a:pPr algn="r"/>
              <a:t>35</a:t>
            </a:fld>
            <a:endParaRPr lang="en-US" sz="1200" dirty="0">
              <a:solidFill>
                <a:srgbClr val="A69C95"/>
              </a:solidFill>
              <a:latin typeface="Arial"/>
              <a:cs typeface="Arial"/>
            </a:endParaRPr>
          </a:p>
        </p:txBody>
      </p:sp>
    </p:spTree>
    <p:extLst>
      <p:ext uri="{BB962C8B-B14F-4D97-AF65-F5344CB8AC3E}">
        <p14:creationId xmlns:p14="http://schemas.microsoft.com/office/powerpoint/2010/main" val="1696000132"/>
      </p:ext>
    </p:extLst>
  </p:cSld>
  <p:clrMapOvr>
    <a:masterClrMapping/>
  </p:clrMapOvr>
  <p:transition spd="slow">
    <p:wipe/>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sz="2000" dirty="0"/>
              <a:t>1.7 Termes et symboles</a:t>
            </a:r>
          </a:p>
        </p:txBody>
      </p:sp>
      <p:sp>
        <p:nvSpPr>
          <p:cNvPr id="3" name="Content Placeholder 2"/>
          <p:cNvSpPr>
            <a:spLocks noGrp="1"/>
          </p:cNvSpPr>
          <p:nvPr>
            <p:ph idx="1"/>
          </p:nvPr>
        </p:nvSpPr>
        <p:spPr>
          <a:xfrm>
            <a:off x="395536" y="1700808"/>
            <a:ext cx="8064896" cy="3753544"/>
          </a:xfrm>
        </p:spPr>
        <p:txBody>
          <a:bodyPr/>
          <a:lstStyle/>
          <a:p>
            <a:r>
              <a:rPr lang="fr-CA" sz="1800" b="1" i="1" dirty="0"/>
              <a:t>P</a:t>
            </a:r>
            <a:r>
              <a:rPr lang="fr-CA" sz="1800" dirty="0"/>
              <a:t> = montant actuel à un moment considéré comme le moment 0 (</a:t>
            </a:r>
            <a:r>
              <a:rPr lang="fr-CA" sz="1800" b="1" i="1" dirty="0" err="1"/>
              <a:t>t</a:t>
            </a:r>
            <a:r>
              <a:rPr lang="fr-CA" sz="1800" dirty="0"/>
              <a:t> = 0) { </a:t>
            </a:r>
            <a:r>
              <a:rPr lang="fr-CA" sz="1800" b="1" i="1" dirty="0" err="1"/>
              <a:t>t</a:t>
            </a:r>
            <a:r>
              <a:rPr lang="fr-CA" sz="1800" dirty="0"/>
              <a:t> représentant le temps}</a:t>
            </a:r>
          </a:p>
          <a:p>
            <a:r>
              <a:rPr lang="fr-CA" sz="1800" b="1" i="1" dirty="0"/>
              <a:t>F</a:t>
            </a:r>
            <a:r>
              <a:rPr lang="fr-CA" sz="1800" dirty="0"/>
              <a:t>  = montant futur à un moment ultérieur au moment </a:t>
            </a:r>
            <a:r>
              <a:rPr lang="fr-CA" sz="1800" i="1" dirty="0" err="1"/>
              <a:t>t</a:t>
            </a:r>
            <a:r>
              <a:rPr lang="fr-CA" sz="1800" i="1" dirty="0"/>
              <a:t> </a:t>
            </a:r>
            <a:r>
              <a:rPr lang="fr-CA" sz="1800" dirty="0"/>
              <a:t>= 0</a:t>
            </a:r>
          </a:p>
          <a:p>
            <a:r>
              <a:rPr lang="fr-CA" sz="1800" b="1" i="1" dirty="0"/>
              <a:t>A</a:t>
            </a:r>
            <a:r>
              <a:rPr lang="fr-CA" sz="1800" dirty="0"/>
              <a:t>  = série de flux monétaires égaux à la fin de plusieurs périodes</a:t>
            </a:r>
          </a:p>
          <a:p>
            <a:r>
              <a:rPr lang="fr-CA" sz="1800" b="1" i="1" dirty="0"/>
              <a:t>n</a:t>
            </a:r>
            <a:r>
              <a:rPr lang="fr-CA" sz="1800" dirty="0"/>
              <a:t>  = nombre de périodes d’intérêt</a:t>
            </a:r>
          </a:p>
          <a:p>
            <a:r>
              <a:rPr lang="fr-CA" sz="1800" b="1" i="1" dirty="0"/>
              <a:t>i</a:t>
            </a:r>
            <a:r>
              <a:rPr lang="fr-CA" sz="1800" dirty="0"/>
              <a:t>  = taux d’intérêt ou de rendement par période, exprimé en pourcentage</a:t>
            </a:r>
          </a:p>
        </p:txBody>
      </p:sp>
      <p:sp>
        <p:nvSpPr>
          <p:cNvPr id="4" name="Slide Number Placeholder 3"/>
          <p:cNvSpPr txBox="1">
            <a:spLocks/>
          </p:cNvSpPr>
          <p:nvPr/>
        </p:nvSpPr>
        <p:spPr>
          <a:xfrm>
            <a:off x="6849071" y="170837"/>
            <a:ext cx="2133600" cy="365125"/>
          </a:xfrm>
          <a:prstGeom prst="rect">
            <a:avLst/>
          </a:prstGeom>
        </p:spPr>
        <p:txBody>
          <a:bodyPr/>
          <a:lstStyle>
            <a:defPPr>
              <a:defRPr lang="en-US"/>
            </a:defPPr>
            <a:lvl1pPr algn="l" rtl="0" fontAlgn="base">
              <a:spcBef>
                <a:spcPct val="0"/>
              </a:spcBef>
              <a:spcAft>
                <a:spcPct val="0"/>
              </a:spcAft>
              <a:defRPr sz="2400" kern="1200">
                <a:solidFill>
                  <a:schemeClr val="tx1"/>
                </a:solidFill>
                <a:latin typeface="Times" charset="0"/>
                <a:ea typeface="ＭＳ Ｐゴシック" charset="0"/>
                <a:cs typeface="ＭＳ Ｐゴシック"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r"/>
            <a:fld id="{41412A11-ED37-C246-9B22-5C3108A6995A}" type="slidenum">
              <a:rPr lang="en-US" sz="1200" smtClean="0">
                <a:solidFill>
                  <a:srgbClr val="A69C95"/>
                </a:solidFill>
                <a:latin typeface="Arial"/>
                <a:cs typeface="Arial"/>
              </a:rPr>
              <a:pPr algn="r"/>
              <a:t>36</a:t>
            </a:fld>
            <a:endParaRPr lang="en-US" sz="1200" dirty="0">
              <a:solidFill>
                <a:srgbClr val="A69C95"/>
              </a:solidFill>
              <a:latin typeface="Arial"/>
              <a:cs typeface="Arial"/>
            </a:endParaRPr>
          </a:p>
        </p:txBody>
      </p:sp>
    </p:spTree>
    <p:extLst>
      <p:ext uri="{BB962C8B-B14F-4D97-AF65-F5344CB8AC3E}">
        <p14:creationId xmlns:p14="http://schemas.microsoft.com/office/powerpoint/2010/main" val="276590161"/>
      </p:ext>
    </p:extLst>
  </p:cSld>
  <p:clrMapOvr>
    <a:masterClrMapping/>
  </p:clrMapOvr>
  <p:transition spd="slow">
    <p:wipe/>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r-CA" dirty="0"/>
              <a:t>Exemple</a:t>
            </a:r>
          </a:p>
        </p:txBody>
      </p:sp>
      <p:sp>
        <p:nvSpPr>
          <p:cNvPr id="3" name="Content Placeholder 2"/>
          <p:cNvSpPr>
            <a:spLocks noGrp="1"/>
          </p:cNvSpPr>
          <p:nvPr>
            <p:ph idx="1"/>
          </p:nvPr>
        </p:nvSpPr>
        <p:spPr>
          <a:xfrm>
            <a:off x="395536" y="1700808"/>
            <a:ext cx="8064896" cy="3753544"/>
          </a:xfrm>
        </p:spPr>
        <p:txBody>
          <a:bodyPr/>
          <a:lstStyle/>
          <a:p>
            <a:r>
              <a:rPr lang="fr-CA" dirty="0"/>
              <a:t>Le 1er juillet, votre employeur, la société Canadien Pacifique, dépose 5 000 $ dans votre compte d’épargne à titre de prime d’embauche. </a:t>
            </a:r>
          </a:p>
          <a:p>
            <a:r>
              <a:rPr lang="fr-CA" dirty="0"/>
              <a:t>Ce compte rapporte un taux d’intérêt de 5 % par année. Vous prévoyez en retirer un montant annuel constant pendant les 10 années à venir. </a:t>
            </a:r>
          </a:p>
          <a:p>
            <a:r>
              <a:rPr lang="fr-CA" dirty="0"/>
              <a:t>Déterminez à quoi correspondent les symboles suivants et indiquez leur valeur :</a:t>
            </a:r>
          </a:p>
          <a:p>
            <a:r>
              <a:rPr lang="fr-CA" sz="2400" i="1" dirty="0"/>
              <a:t>   </a:t>
            </a:r>
            <a:r>
              <a:rPr lang="fr-CA" sz="2400" i="1" dirty="0">
                <a:solidFill>
                  <a:srgbClr val="8F001A"/>
                </a:solidFill>
              </a:rPr>
              <a:t>P  =  ? 		A  =  ?  	i  =  ?  	n  =  ?</a:t>
            </a:r>
          </a:p>
        </p:txBody>
      </p:sp>
      <p:sp>
        <p:nvSpPr>
          <p:cNvPr id="4" name="Slide Number Placeholder 3"/>
          <p:cNvSpPr txBox="1">
            <a:spLocks/>
          </p:cNvSpPr>
          <p:nvPr/>
        </p:nvSpPr>
        <p:spPr>
          <a:xfrm>
            <a:off x="6849071" y="170837"/>
            <a:ext cx="2133600" cy="365125"/>
          </a:xfrm>
          <a:prstGeom prst="rect">
            <a:avLst/>
          </a:prstGeom>
        </p:spPr>
        <p:txBody>
          <a:bodyPr/>
          <a:lstStyle>
            <a:defPPr>
              <a:defRPr lang="en-US"/>
            </a:defPPr>
            <a:lvl1pPr algn="l" rtl="0" fontAlgn="base">
              <a:spcBef>
                <a:spcPct val="0"/>
              </a:spcBef>
              <a:spcAft>
                <a:spcPct val="0"/>
              </a:spcAft>
              <a:defRPr sz="2400" kern="1200">
                <a:solidFill>
                  <a:schemeClr val="tx1"/>
                </a:solidFill>
                <a:latin typeface="Times" charset="0"/>
                <a:ea typeface="ＭＳ Ｐゴシック" charset="0"/>
                <a:cs typeface="ＭＳ Ｐゴシック"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r"/>
            <a:fld id="{41412A11-ED37-C246-9B22-5C3108A6995A}" type="slidenum">
              <a:rPr lang="en-US" sz="1200" smtClean="0">
                <a:solidFill>
                  <a:srgbClr val="A69C95"/>
                </a:solidFill>
                <a:latin typeface="Arial"/>
                <a:cs typeface="Arial"/>
              </a:rPr>
              <a:pPr algn="r"/>
              <a:t>37</a:t>
            </a:fld>
            <a:endParaRPr lang="en-US" sz="1200" dirty="0">
              <a:solidFill>
                <a:srgbClr val="A69C95"/>
              </a:solidFill>
              <a:latin typeface="Arial"/>
              <a:cs typeface="Arial"/>
            </a:endParaRPr>
          </a:p>
        </p:txBody>
      </p:sp>
    </p:spTree>
    <p:extLst>
      <p:ext uri="{BB962C8B-B14F-4D97-AF65-F5344CB8AC3E}">
        <p14:creationId xmlns:p14="http://schemas.microsoft.com/office/powerpoint/2010/main" val="1004983322"/>
      </p:ext>
    </p:extLst>
  </p:cSld>
  <p:clrMapOvr>
    <a:masterClrMapping/>
  </p:clrMapOvr>
  <p:transition spd="slow">
    <p:wipe/>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sz="1800" dirty="0"/>
              <a:t>1.8 La résolution de problèmes par ordinateur (MS Excel ou </a:t>
            </a:r>
            <a:r>
              <a:rPr lang="fr-CA" sz="1800" dirty="0" err="1"/>
              <a:t>Numbers</a:t>
            </a:r>
            <a:r>
              <a:rPr lang="fr-CA" sz="1800" dirty="0"/>
              <a:t>)</a:t>
            </a:r>
          </a:p>
        </p:txBody>
      </p:sp>
      <p:sp>
        <p:nvSpPr>
          <p:cNvPr id="4" name="Slide Number Placeholder 3"/>
          <p:cNvSpPr txBox="1">
            <a:spLocks/>
          </p:cNvSpPr>
          <p:nvPr/>
        </p:nvSpPr>
        <p:spPr>
          <a:xfrm>
            <a:off x="6849071" y="170837"/>
            <a:ext cx="2133600" cy="365125"/>
          </a:xfrm>
          <a:prstGeom prst="rect">
            <a:avLst/>
          </a:prstGeom>
        </p:spPr>
        <p:txBody>
          <a:bodyPr/>
          <a:lstStyle>
            <a:defPPr>
              <a:defRPr lang="en-US"/>
            </a:defPPr>
            <a:lvl1pPr algn="l" rtl="0" fontAlgn="base">
              <a:spcBef>
                <a:spcPct val="0"/>
              </a:spcBef>
              <a:spcAft>
                <a:spcPct val="0"/>
              </a:spcAft>
              <a:defRPr sz="2400" kern="1200">
                <a:solidFill>
                  <a:schemeClr val="tx1"/>
                </a:solidFill>
                <a:latin typeface="Times" charset="0"/>
                <a:ea typeface="ＭＳ Ｐゴシック" charset="0"/>
                <a:cs typeface="ＭＳ Ｐゴシック"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r"/>
            <a:fld id="{41412A11-ED37-C246-9B22-5C3108A6995A}" type="slidenum">
              <a:rPr lang="en-US" sz="1200" smtClean="0">
                <a:solidFill>
                  <a:srgbClr val="A69C95"/>
                </a:solidFill>
                <a:latin typeface="Arial"/>
                <a:cs typeface="Arial"/>
              </a:rPr>
              <a:pPr algn="r"/>
              <a:t>38</a:t>
            </a:fld>
            <a:endParaRPr lang="en-US" sz="1200" dirty="0">
              <a:solidFill>
                <a:srgbClr val="A69C95"/>
              </a:solidFill>
              <a:latin typeface="Arial"/>
              <a:cs typeface="Arial"/>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2535" y="3474789"/>
            <a:ext cx="7200800" cy="2160240"/>
          </a:xfrm>
          <a:prstGeom prst="rect">
            <a:avLst/>
          </a:prstGeom>
        </p:spPr>
      </p:pic>
      <p:pic>
        <p:nvPicPr>
          <p:cNvPr id="3" name="Picture 2"/>
          <p:cNvPicPr>
            <a:picLocks noChangeAspect="1"/>
          </p:cNvPicPr>
          <p:nvPr/>
        </p:nvPicPr>
        <p:blipFill>
          <a:blip r:embed="rId4"/>
          <a:stretch>
            <a:fillRect/>
          </a:stretch>
        </p:blipFill>
        <p:spPr>
          <a:xfrm>
            <a:off x="453571" y="1772816"/>
            <a:ext cx="2667593" cy="1498848"/>
          </a:xfrm>
          <a:prstGeom prst="rect">
            <a:avLst/>
          </a:prstGeom>
        </p:spPr>
      </p:pic>
      <p:pic>
        <p:nvPicPr>
          <p:cNvPr id="7" name="Picture 6"/>
          <p:cNvPicPr>
            <a:picLocks noChangeAspect="1"/>
          </p:cNvPicPr>
          <p:nvPr/>
        </p:nvPicPr>
        <p:blipFill>
          <a:blip r:embed="rId5"/>
          <a:stretch>
            <a:fillRect/>
          </a:stretch>
        </p:blipFill>
        <p:spPr>
          <a:xfrm>
            <a:off x="3563888" y="1720180"/>
            <a:ext cx="2300185" cy="1538585"/>
          </a:xfrm>
          <a:prstGeom prst="rect">
            <a:avLst/>
          </a:prstGeom>
        </p:spPr>
      </p:pic>
    </p:spTree>
    <p:extLst>
      <p:ext uri="{BB962C8B-B14F-4D97-AF65-F5344CB8AC3E}">
        <p14:creationId xmlns:p14="http://schemas.microsoft.com/office/powerpoint/2010/main" val="2061787626"/>
      </p:ext>
    </p:extLst>
  </p:cSld>
  <p:clrMapOvr>
    <a:masterClrMapping/>
  </p:clrMapOvr>
  <p:transition spd="slow">
    <p:wipe/>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sz="2000" dirty="0"/>
              <a:t> 1.9 Le taux de rendement acceptable minimum</a:t>
            </a:r>
          </a:p>
        </p:txBody>
      </p:sp>
      <p:sp>
        <p:nvSpPr>
          <p:cNvPr id="3" name="Content Placeholder 2"/>
          <p:cNvSpPr>
            <a:spLocks noGrp="1"/>
          </p:cNvSpPr>
          <p:nvPr>
            <p:ph idx="1"/>
          </p:nvPr>
        </p:nvSpPr>
        <p:spPr>
          <a:xfrm>
            <a:off x="395536" y="1700808"/>
            <a:ext cx="8208912" cy="3753544"/>
          </a:xfrm>
        </p:spPr>
        <p:txBody>
          <a:bodyPr/>
          <a:lstStyle/>
          <a:p>
            <a:r>
              <a:rPr lang="fr-CA" sz="1600" dirty="0"/>
              <a:t>Les investisseurs s’attendent à obtenir un certain taux de rendement du capital investi (engagement de fonds) au fil du temps.</a:t>
            </a:r>
          </a:p>
          <a:p>
            <a:r>
              <a:rPr lang="fr-CA" sz="1600" dirty="0"/>
              <a:t>Un investissement rentable doit rapporter un montant supérieur à celui qui a été investi.</a:t>
            </a:r>
          </a:p>
          <a:p>
            <a:r>
              <a:rPr lang="fr-CA" sz="1600" dirty="0"/>
              <a:t>Les projets économiques doivent procurer un rendement appréciable, désigné ainsi :</a:t>
            </a:r>
          </a:p>
          <a:p>
            <a:r>
              <a:rPr lang="fr-CA" sz="1600" b="1" dirty="0"/>
              <a:t>Taux de rendement acceptable minimum </a:t>
            </a:r>
            <a:r>
              <a:rPr lang="fr-CA" sz="1600" dirty="0"/>
              <a:t>(TRAM) également appelé « taux de rendement minimal » d’un investissement.</a:t>
            </a:r>
          </a:p>
        </p:txBody>
      </p:sp>
      <p:sp>
        <p:nvSpPr>
          <p:cNvPr id="4" name="Slide Number Placeholder 3"/>
          <p:cNvSpPr txBox="1">
            <a:spLocks/>
          </p:cNvSpPr>
          <p:nvPr/>
        </p:nvSpPr>
        <p:spPr>
          <a:xfrm>
            <a:off x="6849071" y="170837"/>
            <a:ext cx="2133600" cy="365125"/>
          </a:xfrm>
          <a:prstGeom prst="rect">
            <a:avLst/>
          </a:prstGeom>
        </p:spPr>
        <p:txBody>
          <a:bodyPr/>
          <a:lstStyle>
            <a:defPPr>
              <a:defRPr lang="en-US"/>
            </a:defPPr>
            <a:lvl1pPr algn="l" rtl="0" fontAlgn="base">
              <a:spcBef>
                <a:spcPct val="0"/>
              </a:spcBef>
              <a:spcAft>
                <a:spcPct val="0"/>
              </a:spcAft>
              <a:defRPr sz="2400" kern="1200">
                <a:solidFill>
                  <a:schemeClr val="tx1"/>
                </a:solidFill>
                <a:latin typeface="Times" charset="0"/>
                <a:ea typeface="ＭＳ Ｐゴシック" charset="0"/>
                <a:cs typeface="ＭＳ Ｐゴシック"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r"/>
            <a:fld id="{41412A11-ED37-C246-9B22-5C3108A6995A}" type="slidenum">
              <a:rPr lang="en-US" sz="1200" smtClean="0">
                <a:solidFill>
                  <a:srgbClr val="A69C95"/>
                </a:solidFill>
                <a:latin typeface="Arial"/>
                <a:cs typeface="Arial"/>
              </a:rPr>
              <a:pPr algn="r"/>
              <a:t>39</a:t>
            </a:fld>
            <a:endParaRPr lang="en-US" sz="1200" dirty="0">
              <a:solidFill>
                <a:srgbClr val="A69C95"/>
              </a:solidFill>
              <a:latin typeface="Arial"/>
              <a:cs typeface="Arial"/>
            </a:endParaRPr>
          </a:p>
        </p:txBody>
      </p:sp>
    </p:spTree>
    <p:extLst>
      <p:ext uri="{BB962C8B-B14F-4D97-AF65-F5344CB8AC3E}">
        <p14:creationId xmlns:p14="http://schemas.microsoft.com/office/powerpoint/2010/main" val="916391585"/>
      </p:ext>
    </p:extLst>
  </p:cSld>
  <p:clrMapOvr>
    <a:masterClrMapping/>
  </p:clrMapOvr>
  <p:transition spd="slow">
    <p:wipe/>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sz="1800" dirty="0"/>
              <a:t> 1.9 Le taux de rendement acceptable minimum (suite)</a:t>
            </a:r>
          </a:p>
        </p:txBody>
      </p:sp>
      <p:sp>
        <p:nvSpPr>
          <p:cNvPr id="3" name="Content Placeholder 2"/>
          <p:cNvSpPr>
            <a:spLocks noGrp="1"/>
          </p:cNvSpPr>
          <p:nvPr>
            <p:ph idx="1"/>
          </p:nvPr>
        </p:nvSpPr>
        <p:spPr>
          <a:xfrm>
            <a:off x="395536" y="1700808"/>
            <a:ext cx="8208912" cy="3753544"/>
          </a:xfrm>
        </p:spPr>
        <p:txBody>
          <a:bodyPr/>
          <a:lstStyle/>
          <a:p>
            <a:r>
              <a:rPr lang="fr-CA" sz="1800" b="1" dirty="0"/>
              <a:t>Financement par capitaux propres </a:t>
            </a:r>
            <a:r>
              <a:rPr lang="fr-CA" sz="1800" dirty="0"/>
              <a:t>: l’entreprise utilise des fonds provenant de ses résultats non distribués, de nouvelles émissions d’actions ou de l’injection d’argent par son propriétaire.</a:t>
            </a:r>
          </a:p>
          <a:p>
            <a:r>
              <a:rPr lang="fr-CA" sz="1800" b="1" dirty="0"/>
              <a:t>Financement par emprunt </a:t>
            </a:r>
            <a:r>
              <a:rPr lang="fr-CA" sz="1800" dirty="0"/>
              <a:t>: l’entreprise emprunte des fonds auprès de sources externes.</a:t>
            </a:r>
          </a:p>
          <a:p>
            <a:r>
              <a:rPr lang="fr-CA" sz="1800" dirty="0"/>
              <a:t>Coût du financement par emprunt = taux d’intérêt couru sur le montant emprunté (prêt)</a:t>
            </a:r>
          </a:p>
          <a:p>
            <a:r>
              <a:rPr lang="fr-CA" sz="1800" dirty="0"/>
              <a:t>On estime le TRAM à partir du « coût moyen pondéré du capital » de l’entreprise provenant de toutes les sources confondues.</a:t>
            </a:r>
          </a:p>
        </p:txBody>
      </p:sp>
      <p:sp>
        <p:nvSpPr>
          <p:cNvPr id="4" name="Slide Number Placeholder 3"/>
          <p:cNvSpPr txBox="1">
            <a:spLocks/>
          </p:cNvSpPr>
          <p:nvPr/>
        </p:nvSpPr>
        <p:spPr>
          <a:xfrm>
            <a:off x="6849071" y="170837"/>
            <a:ext cx="2133600" cy="365125"/>
          </a:xfrm>
          <a:prstGeom prst="rect">
            <a:avLst/>
          </a:prstGeom>
        </p:spPr>
        <p:txBody>
          <a:bodyPr/>
          <a:lstStyle>
            <a:defPPr>
              <a:defRPr lang="en-US"/>
            </a:defPPr>
            <a:lvl1pPr algn="l" rtl="0" fontAlgn="base">
              <a:spcBef>
                <a:spcPct val="0"/>
              </a:spcBef>
              <a:spcAft>
                <a:spcPct val="0"/>
              </a:spcAft>
              <a:defRPr sz="2400" kern="1200">
                <a:solidFill>
                  <a:schemeClr val="tx1"/>
                </a:solidFill>
                <a:latin typeface="Times" charset="0"/>
                <a:ea typeface="ＭＳ Ｐゴシック" charset="0"/>
                <a:cs typeface="ＭＳ Ｐゴシック"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r"/>
            <a:fld id="{41412A11-ED37-C246-9B22-5C3108A6995A}" type="slidenum">
              <a:rPr lang="en-US" sz="1200" smtClean="0">
                <a:solidFill>
                  <a:srgbClr val="A69C95"/>
                </a:solidFill>
                <a:latin typeface="Arial"/>
                <a:cs typeface="Arial"/>
              </a:rPr>
              <a:pPr algn="r"/>
              <a:t>40</a:t>
            </a:fld>
            <a:endParaRPr lang="en-US" sz="1200" dirty="0">
              <a:solidFill>
                <a:srgbClr val="A69C95"/>
              </a:solidFill>
              <a:latin typeface="Arial"/>
              <a:cs typeface="Arial"/>
            </a:endParaRPr>
          </a:p>
        </p:txBody>
      </p:sp>
      <p:grpSp>
        <p:nvGrpSpPr>
          <p:cNvPr id="7" name="Group 6"/>
          <p:cNvGrpSpPr/>
          <p:nvPr/>
        </p:nvGrpSpPr>
        <p:grpSpPr>
          <a:xfrm>
            <a:off x="1835696" y="4437112"/>
            <a:ext cx="5328592" cy="762124"/>
            <a:chOff x="1835696" y="4437112"/>
            <a:chExt cx="5328592" cy="762124"/>
          </a:xfrm>
        </p:grpSpPr>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35696" y="4654578"/>
              <a:ext cx="5256584" cy="544658"/>
            </a:xfrm>
            <a:prstGeom prst="rect">
              <a:avLst/>
            </a:prstGeom>
          </p:spPr>
        </p:pic>
        <p:sp>
          <p:nvSpPr>
            <p:cNvPr id="6" name="Rectangle 5"/>
            <p:cNvSpPr/>
            <p:nvPr/>
          </p:nvSpPr>
          <p:spPr bwMode="auto">
            <a:xfrm>
              <a:off x="6084168" y="4437112"/>
              <a:ext cx="1080120" cy="288032"/>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pitchFamily="-110" charset="0"/>
              </a:endParaRPr>
            </a:p>
          </p:txBody>
        </p:sp>
      </p:grpSp>
    </p:spTree>
    <p:extLst>
      <p:ext uri="{BB962C8B-B14F-4D97-AF65-F5344CB8AC3E}">
        <p14:creationId xmlns:p14="http://schemas.microsoft.com/office/powerpoint/2010/main" val="814565894"/>
      </p:ext>
    </p:extLst>
  </p:cSld>
  <p:clrMapOvr>
    <a:masterClrMapping/>
  </p:clrMapOvr>
  <p:transition spd="slow">
    <p:wipe/>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sz="1800" dirty="0"/>
              <a:t> 1.9 Le taux de rendement acceptable minimum (suite)</a:t>
            </a:r>
          </a:p>
        </p:txBody>
      </p:sp>
      <p:sp>
        <p:nvSpPr>
          <p:cNvPr id="4" name="Slide Number Placeholder 3"/>
          <p:cNvSpPr txBox="1">
            <a:spLocks/>
          </p:cNvSpPr>
          <p:nvPr/>
        </p:nvSpPr>
        <p:spPr>
          <a:xfrm>
            <a:off x="6849071" y="170837"/>
            <a:ext cx="2133600" cy="365125"/>
          </a:xfrm>
          <a:prstGeom prst="rect">
            <a:avLst/>
          </a:prstGeom>
        </p:spPr>
        <p:txBody>
          <a:bodyPr/>
          <a:lstStyle>
            <a:defPPr>
              <a:defRPr lang="en-US"/>
            </a:defPPr>
            <a:lvl1pPr algn="l" rtl="0" fontAlgn="base">
              <a:spcBef>
                <a:spcPct val="0"/>
              </a:spcBef>
              <a:spcAft>
                <a:spcPct val="0"/>
              </a:spcAft>
              <a:defRPr sz="2400" kern="1200">
                <a:solidFill>
                  <a:schemeClr val="tx1"/>
                </a:solidFill>
                <a:latin typeface="Times" charset="0"/>
                <a:ea typeface="ＭＳ Ｐゴシック" charset="0"/>
                <a:cs typeface="ＭＳ Ｐゴシック"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r"/>
            <a:fld id="{41412A11-ED37-C246-9B22-5C3108A6995A}" type="slidenum">
              <a:rPr lang="en-US" sz="1200" smtClean="0">
                <a:solidFill>
                  <a:srgbClr val="A69C95"/>
                </a:solidFill>
                <a:latin typeface="Arial"/>
                <a:cs typeface="Arial"/>
              </a:rPr>
              <a:pPr algn="r"/>
              <a:t>41</a:t>
            </a:fld>
            <a:endParaRPr lang="en-US" sz="1200" dirty="0">
              <a:solidFill>
                <a:srgbClr val="A69C95"/>
              </a:solidFill>
              <a:latin typeface="Arial"/>
              <a:cs typeface="Arial"/>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03649" y="1381336"/>
            <a:ext cx="5700808" cy="4711960"/>
          </a:xfrm>
          <a:prstGeom prst="rect">
            <a:avLst/>
          </a:prstGeom>
        </p:spPr>
      </p:pic>
    </p:spTree>
    <p:extLst>
      <p:ext uri="{BB962C8B-B14F-4D97-AF65-F5344CB8AC3E}">
        <p14:creationId xmlns:p14="http://schemas.microsoft.com/office/powerpoint/2010/main" val="653919186"/>
      </p:ext>
    </p:extLst>
  </p:cSld>
  <p:clrMapOvr>
    <a:masterClrMapping/>
  </p:clrMapOvr>
  <p:transition spd="slow">
    <p:wipe/>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sz="1800" dirty="0"/>
              <a:t> 1.10 Les flux monétaires : estimations et diagrammes</a:t>
            </a:r>
          </a:p>
        </p:txBody>
      </p:sp>
      <p:sp>
        <p:nvSpPr>
          <p:cNvPr id="3" name="Content Placeholder 2"/>
          <p:cNvSpPr>
            <a:spLocks noGrp="1"/>
          </p:cNvSpPr>
          <p:nvPr>
            <p:ph idx="1"/>
          </p:nvPr>
        </p:nvSpPr>
        <p:spPr>
          <a:xfrm>
            <a:off x="395536" y="1700808"/>
            <a:ext cx="8208912" cy="3753544"/>
          </a:xfrm>
        </p:spPr>
        <p:txBody>
          <a:bodyPr/>
          <a:lstStyle/>
          <a:p>
            <a:r>
              <a:rPr lang="fr-CA" sz="1600" dirty="0"/>
              <a:t>Définition des termes</a:t>
            </a:r>
          </a:p>
          <a:p>
            <a:pPr lvl="1"/>
            <a:r>
              <a:rPr lang="fr-CA" sz="1600" dirty="0"/>
              <a:t>Encaissements (+) : rentrées de fonds de l’entreprise</a:t>
            </a:r>
          </a:p>
          <a:p>
            <a:pPr lvl="2"/>
            <a:r>
              <a:rPr lang="fr-CA" sz="1600" dirty="0"/>
              <a:t>Revenus</a:t>
            </a:r>
          </a:p>
          <a:p>
            <a:pPr lvl="2"/>
            <a:r>
              <a:rPr lang="fr-CA" sz="1600" dirty="0"/>
              <a:t>Réductions de charges d’exploitation</a:t>
            </a:r>
          </a:p>
          <a:p>
            <a:pPr lvl="1"/>
            <a:r>
              <a:rPr lang="fr-CA" sz="1600" dirty="0"/>
              <a:t>Décaissements (-): sorties de fonds de l’entreprise</a:t>
            </a:r>
          </a:p>
          <a:p>
            <a:pPr lvl="2"/>
            <a:r>
              <a:rPr lang="fr-CA" sz="1600" dirty="0"/>
              <a:t>Coût initial des immobilisations</a:t>
            </a:r>
          </a:p>
          <a:p>
            <a:pPr lvl="2"/>
            <a:r>
              <a:rPr lang="fr-CA" sz="1600" dirty="0"/>
              <a:t>Coûts de conception technique</a:t>
            </a:r>
          </a:p>
        </p:txBody>
      </p:sp>
      <p:sp>
        <p:nvSpPr>
          <p:cNvPr id="4" name="Slide Number Placeholder 3"/>
          <p:cNvSpPr txBox="1">
            <a:spLocks/>
          </p:cNvSpPr>
          <p:nvPr/>
        </p:nvSpPr>
        <p:spPr>
          <a:xfrm>
            <a:off x="6849071" y="170837"/>
            <a:ext cx="2133600" cy="365125"/>
          </a:xfrm>
          <a:prstGeom prst="rect">
            <a:avLst/>
          </a:prstGeom>
        </p:spPr>
        <p:txBody>
          <a:bodyPr/>
          <a:lstStyle>
            <a:defPPr>
              <a:defRPr lang="en-US"/>
            </a:defPPr>
            <a:lvl1pPr algn="l" rtl="0" fontAlgn="base">
              <a:spcBef>
                <a:spcPct val="0"/>
              </a:spcBef>
              <a:spcAft>
                <a:spcPct val="0"/>
              </a:spcAft>
              <a:defRPr sz="2400" kern="1200">
                <a:solidFill>
                  <a:schemeClr val="tx1"/>
                </a:solidFill>
                <a:latin typeface="Times" charset="0"/>
                <a:ea typeface="ＭＳ Ｐゴシック" charset="0"/>
                <a:cs typeface="ＭＳ Ｐゴシック"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r"/>
            <a:fld id="{41412A11-ED37-C246-9B22-5C3108A6995A}" type="slidenum">
              <a:rPr lang="en-US" sz="1200" smtClean="0">
                <a:solidFill>
                  <a:srgbClr val="A69C95"/>
                </a:solidFill>
                <a:latin typeface="Arial"/>
                <a:cs typeface="Arial"/>
              </a:rPr>
              <a:pPr algn="r"/>
              <a:t>42</a:t>
            </a:fld>
            <a:endParaRPr lang="en-US" sz="1200" dirty="0">
              <a:solidFill>
                <a:srgbClr val="A69C95"/>
              </a:solidFill>
              <a:latin typeface="Arial"/>
              <a:cs typeface="Arial"/>
            </a:endParaRP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3340" y="3984093"/>
            <a:ext cx="6192688" cy="784989"/>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43608" y="4913098"/>
            <a:ext cx="6296423" cy="1082508"/>
          </a:xfrm>
          <a:prstGeom prst="rect">
            <a:avLst/>
          </a:prstGeom>
        </p:spPr>
      </p:pic>
    </p:spTree>
    <p:extLst>
      <p:ext uri="{BB962C8B-B14F-4D97-AF65-F5344CB8AC3E}">
        <p14:creationId xmlns:p14="http://schemas.microsoft.com/office/powerpoint/2010/main" val="1381580303"/>
      </p:ext>
    </p:extLst>
  </p:cSld>
  <p:clrMapOvr>
    <a:masterClrMapping/>
  </p:clrMapOvr>
  <p:transition spd="slow">
    <p:wipe/>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txBox="1">
            <a:spLocks/>
          </p:cNvSpPr>
          <p:nvPr/>
        </p:nvSpPr>
        <p:spPr>
          <a:xfrm>
            <a:off x="6849071" y="170837"/>
            <a:ext cx="2133600" cy="365125"/>
          </a:xfrm>
          <a:prstGeom prst="rect">
            <a:avLst/>
          </a:prstGeom>
        </p:spPr>
        <p:txBody>
          <a:bodyPr/>
          <a:lstStyle>
            <a:defPPr>
              <a:defRPr lang="en-US"/>
            </a:defPPr>
            <a:lvl1pPr algn="l" rtl="0" fontAlgn="base">
              <a:spcBef>
                <a:spcPct val="0"/>
              </a:spcBef>
              <a:spcAft>
                <a:spcPct val="0"/>
              </a:spcAft>
              <a:defRPr sz="2400" kern="1200">
                <a:solidFill>
                  <a:schemeClr val="tx1"/>
                </a:solidFill>
                <a:latin typeface="Times" charset="0"/>
                <a:ea typeface="ＭＳ Ｐゴシック" charset="0"/>
                <a:cs typeface="ＭＳ Ｐゴシック"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r"/>
            <a:fld id="{41412A11-ED37-C246-9B22-5C3108A6995A}" type="slidenum">
              <a:rPr lang="en-US" sz="1200" smtClean="0">
                <a:solidFill>
                  <a:srgbClr val="A69C95"/>
                </a:solidFill>
                <a:latin typeface="Arial"/>
                <a:cs typeface="Arial"/>
              </a:rPr>
              <a:pPr algn="r"/>
              <a:t>43</a:t>
            </a:fld>
            <a:endParaRPr lang="en-US" sz="1200" dirty="0">
              <a:solidFill>
                <a:srgbClr val="A69C95"/>
              </a:solidFill>
              <a:latin typeface="Arial"/>
              <a:cs typeface="Arial"/>
            </a:endParaRPr>
          </a:p>
        </p:txBody>
      </p:sp>
      <p:sp>
        <p:nvSpPr>
          <p:cNvPr id="32" name="Title 1"/>
          <p:cNvSpPr>
            <a:spLocks noGrp="1"/>
          </p:cNvSpPr>
          <p:nvPr>
            <p:ph type="title"/>
          </p:nvPr>
        </p:nvSpPr>
        <p:spPr>
          <a:xfrm>
            <a:off x="412750" y="692696"/>
            <a:ext cx="7774632" cy="864096"/>
          </a:xfrm>
        </p:spPr>
        <p:txBody>
          <a:bodyPr/>
          <a:lstStyle/>
          <a:p>
            <a:r>
              <a:rPr lang="fr-CA" sz="1800" dirty="0"/>
              <a:t> 1.10 Les flux monétaires : estimations et diagrammes (suite)</a:t>
            </a:r>
          </a:p>
        </p:txBody>
      </p:sp>
      <p:pic>
        <p:nvPicPr>
          <p:cNvPr id="40" name="Picture 3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7208" y="1916832"/>
            <a:ext cx="6525716" cy="3166236"/>
          </a:xfrm>
          <a:prstGeom prst="rect">
            <a:avLst/>
          </a:prstGeom>
        </p:spPr>
      </p:pic>
    </p:spTree>
    <p:extLst>
      <p:ext uri="{BB962C8B-B14F-4D97-AF65-F5344CB8AC3E}">
        <p14:creationId xmlns:p14="http://schemas.microsoft.com/office/powerpoint/2010/main" val="1889739097"/>
      </p:ext>
    </p:extLst>
  </p:cSld>
  <p:clrMapOvr>
    <a:masterClrMapping/>
  </p:clrMapOvr>
  <p:transition spd="slow">
    <p:wipe/>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sz="1800" dirty="0"/>
              <a:t> 1.10 Les flux monétaires : estimations et diagrammes (suite)</a:t>
            </a:r>
          </a:p>
        </p:txBody>
      </p:sp>
      <p:sp>
        <p:nvSpPr>
          <p:cNvPr id="4" name="Slide Number Placeholder 3"/>
          <p:cNvSpPr txBox="1">
            <a:spLocks/>
          </p:cNvSpPr>
          <p:nvPr/>
        </p:nvSpPr>
        <p:spPr>
          <a:xfrm>
            <a:off x="6849071" y="170837"/>
            <a:ext cx="2133600" cy="365125"/>
          </a:xfrm>
          <a:prstGeom prst="rect">
            <a:avLst/>
          </a:prstGeom>
        </p:spPr>
        <p:txBody>
          <a:bodyPr/>
          <a:lstStyle>
            <a:defPPr>
              <a:defRPr lang="en-US"/>
            </a:defPPr>
            <a:lvl1pPr algn="l" rtl="0" fontAlgn="base">
              <a:spcBef>
                <a:spcPct val="0"/>
              </a:spcBef>
              <a:spcAft>
                <a:spcPct val="0"/>
              </a:spcAft>
              <a:defRPr sz="2400" kern="1200">
                <a:solidFill>
                  <a:schemeClr val="tx1"/>
                </a:solidFill>
                <a:latin typeface="Times" charset="0"/>
                <a:ea typeface="ＭＳ Ｐゴシック" charset="0"/>
                <a:cs typeface="ＭＳ Ｐゴシック"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r"/>
            <a:fld id="{41412A11-ED37-C246-9B22-5C3108A6995A}" type="slidenum">
              <a:rPr lang="en-US" sz="1200" smtClean="0">
                <a:solidFill>
                  <a:srgbClr val="A69C95"/>
                </a:solidFill>
                <a:latin typeface="Arial"/>
                <a:cs typeface="Arial"/>
              </a:rPr>
              <a:pPr algn="r"/>
              <a:t>44</a:t>
            </a:fld>
            <a:endParaRPr lang="en-US" sz="1200" dirty="0">
              <a:solidFill>
                <a:srgbClr val="A69C95"/>
              </a:solidFill>
              <a:latin typeface="Arial"/>
              <a:cs typeface="Arial"/>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7544" y="1844824"/>
            <a:ext cx="7859092" cy="3531398"/>
          </a:xfrm>
          <a:prstGeom prst="rect">
            <a:avLst/>
          </a:prstGeom>
        </p:spPr>
      </p:pic>
    </p:spTree>
    <p:extLst>
      <p:ext uri="{BB962C8B-B14F-4D97-AF65-F5344CB8AC3E}">
        <p14:creationId xmlns:p14="http://schemas.microsoft.com/office/powerpoint/2010/main" val="1924058821"/>
      </p:ext>
    </p:extLst>
  </p:cSld>
  <p:clrMapOvr>
    <a:masterClrMapping/>
  </p:clrMapOvr>
  <p:transition spd="slow">
    <p:wipe/>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sz="1800" dirty="0"/>
              <a:t> 1.10 Les flux monétaires : estimations et diagrammes (suite)</a:t>
            </a:r>
          </a:p>
        </p:txBody>
      </p:sp>
      <p:sp>
        <p:nvSpPr>
          <p:cNvPr id="4" name="Slide Number Placeholder 3"/>
          <p:cNvSpPr txBox="1">
            <a:spLocks/>
          </p:cNvSpPr>
          <p:nvPr/>
        </p:nvSpPr>
        <p:spPr>
          <a:xfrm>
            <a:off x="6849071" y="170837"/>
            <a:ext cx="2133600" cy="365125"/>
          </a:xfrm>
          <a:prstGeom prst="rect">
            <a:avLst/>
          </a:prstGeom>
        </p:spPr>
        <p:txBody>
          <a:bodyPr/>
          <a:lstStyle>
            <a:defPPr>
              <a:defRPr lang="en-US"/>
            </a:defPPr>
            <a:lvl1pPr algn="l" rtl="0" fontAlgn="base">
              <a:spcBef>
                <a:spcPct val="0"/>
              </a:spcBef>
              <a:spcAft>
                <a:spcPct val="0"/>
              </a:spcAft>
              <a:defRPr sz="2400" kern="1200">
                <a:solidFill>
                  <a:schemeClr val="tx1"/>
                </a:solidFill>
                <a:latin typeface="Times" charset="0"/>
                <a:ea typeface="ＭＳ Ｐゴシック" charset="0"/>
                <a:cs typeface="ＭＳ Ｐゴシック"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r"/>
            <a:fld id="{41412A11-ED37-C246-9B22-5C3108A6995A}" type="slidenum">
              <a:rPr lang="en-US" sz="1200" smtClean="0">
                <a:solidFill>
                  <a:srgbClr val="A69C95"/>
                </a:solidFill>
                <a:latin typeface="Arial"/>
                <a:cs typeface="Arial"/>
              </a:rPr>
              <a:pPr algn="r"/>
              <a:t>45</a:t>
            </a:fld>
            <a:endParaRPr lang="en-US" sz="1200" dirty="0">
              <a:solidFill>
                <a:srgbClr val="A69C95"/>
              </a:solidFill>
              <a:latin typeface="Arial"/>
              <a:cs typeface="Arial"/>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68597" y="1556792"/>
            <a:ext cx="6849071" cy="1109764"/>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75656" y="2780928"/>
            <a:ext cx="6336704" cy="2889182"/>
          </a:xfrm>
          <a:prstGeom prst="rect">
            <a:avLst/>
          </a:prstGeom>
        </p:spPr>
      </p:pic>
    </p:spTree>
    <p:extLst>
      <p:ext uri="{BB962C8B-B14F-4D97-AF65-F5344CB8AC3E}">
        <p14:creationId xmlns:p14="http://schemas.microsoft.com/office/powerpoint/2010/main" val="154495068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ssolv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sz="1800" dirty="0"/>
              <a:t>1.11 La règle de 72 : estimation du temps requis pour qu'un capital investi à un taux d'intérêt composé donné puisse doubler</a:t>
            </a:r>
          </a:p>
        </p:txBody>
      </p:sp>
      <p:sp>
        <p:nvSpPr>
          <p:cNvPr id="3" name="Content Placeholder 2"/>
          <p:cNvSpPr>
            <a:spLocks noGrp="1"/>
          </p:cNvSpPr>
          <p:nvPr>
            <p:ph idx="1"/>
          </p:nvPr>
        </p:nvSpPr>
        <p:spPr>
          <a:xfrm>
            <a:off x="395536" y="1700808"/>
            <a:ext cx="8208912" cy="3753544"/>
          </a:xfrm>
        </p:spPr>
        <p:txBody>
          <a:bodyPr/>
          <a:lstStyle/>
          <a:p>
            <a:r>
              <a:rPr lang="fr-CA" sz="1800" dirty="0"/>
              <a:t>Point de vue intéressant :</a:t>
            </a:r>
          </a:p>
          <a:p>
            <a:r>
              <a:rPr lang="fr-CA" sz="1800" dirty="0"/>
              <a:t>Estimation du nombre de périodes nécessaires pour que des flux monétaires doublent</a:t>
            </a:r>
          </a:p>
          <a:p>
            <a:r>
              <a:rPr lang="fr-CA" sz="1800" dirty="0"/>
              <a:t>Selon un taux d’intérêt</a:t>
            </a:r>
            <a:r>
              <a:rPr lang="fr-CA" sz="1800" i="1" dirty="0"/>
              <a:t> i</a:t>
            </a:r>
            <a:r>
              <a:rPr lang="fr-CA" sz="1800" dirty="0"/>
              <a:t>% / période</a:t>
            </a:r>
          </a:p>
          <a:p>
            <a:r>
              <a:rPr lang="fr-CA" sz="1800" dirty="0"/>
              <a:t>Formule à utiliser pour estimer le temps n nécessaire pour que la valeur d’un investissement double :</a:t>
            </a:r>
          </a:p>
          <a:p>
            <a:pPr marL="0" indent="0">
              <a:buNone/>
            </a:pPr>
            <a:endParaRPr lang="fr-CA" sz="1800" dirty="0"/>
          </a:p>
          <a:p>
            <a:pPr marL="0" indent="0">
              <a:buNone/>
            </a:pPr>
            <a:r>
              <a:rPr lang="fr-CA" sz="1800" dirty="0"/>
              <a:t>				</a:t>
            </a:r>
            <a:r>
              <a:rPr lang="fr-CA" sz="1800" i="1" dirty="0"/>
              <a:t>n</a:t>
            </a:r>
            <a:r>
              <a:rPr lang="fr-CA" sz="1800" dirty="0"/>
              <a:t> = 72 / i</a:t>
            </a:r>
          </a:p>
          <a:p>
            <a:endParaRPr lang="fr-CA" sz="1800" dirty="0"/>
          </a:p>
          <a:p>
            <a:r>
              <a:rPr lang="fr-CA" sz="1800" dirty="0"/>
              <a:t>Ainsi, un montant de 10 000 $ à un taux de 7 % par année double pour atteindre 20 000 $ en 10,3 ans (= 72 / 7).</a:t>
            </a:r>
          </a:p>
        </p:txBody>
      </p:sp>
      <p:sp>
        <p:nvSpPr>
          <p:cNvPr id="4" name="Slide Number Placeholder 3"/>
          <p:cNvSpPr txBox="1">
            <a:spLocks/>
          </p:cNvSpPr>
          <p:nvPr/>
        </p:nvSpPr>
        <p:spPr>
          <a:xfrm>
            <a:off x="6849071" y="170837"/>
            <a:ext cx="2133600" cy="365125"/>
          </a:xfrm>
          <a:prstGeom prst="rect">
            <a:avLst/>
          </a:prstGeom>
        </p:spPr>
        <p:txBody>
          <a:bodyPr/>
          <a:lstStyle>
            <a:defPPr>
              <a:defRPr lang="en-US"/>
            </a:defPPr>
            <a:lvl1pPr algn="l" rtl="0" fontAlgn="base">
              <a:spcBef>
                <a:spcPct val="0"/>
              </a:spcBef>
              <a:spcAft>
                <a:spcPct val="0"/>
              </a:spcAft>
              <a:defRPr sz="2400" kern="1200">
                <a:solidFill>
                  <a:schemeClr val="tx1"/>
                </a:solidFill>
                <a:latin typeface="Times" charset="0"/>
                <a:ea typeface="ＭＳ Ｐゴシック" charset="0"/>
                <a:cs typeface="ＭＳ Ｐゴシック"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r"/>
            <a:fld id="{41412A11-ED37-C246-9B22-5C3108A6995A}" type="slidenum">
              <a:rPr lang="en-US" sz="1200" smtClean="0">
                <a:solidFill>
                  <a:srgbClr val="A69C95"/>
                </a:solidFill>
                <a:latin typeface="Arial"/>
                <a:cs typeface="Arial"/>
              </a:rPr>
              <a:pPr algn="r"/>
              <a:t>46</a:t>
            </a:fld>
            <a:endParaRPr lang="en-US" sz="1200" dirty="0">
              <a:solidFill>
                <a:srgbClr val="A69C95"/>
              </a:solidFill>
              <a:latin typeface="Arial"/>
              <a:cs typeface="Arial"/>
            </a:endParaRPr>
          </a:p>
        </p:txBody>
      </p:sp>
    </p:spTree>
    <p:extLst>
      <p:ext uri="{BB962C8B-B14F-4D97-AF65-F5344CB8AC3E}">
        <p14:creationId xmlns:p14="http://schemas.microsoft.com/office/powerpoint/2010/main" val="862652474"/>
      </p:ext>
    </p:extLst>
  </p:cSld>
  <p:clrMapOvr>
    <a:masterClrMapping/>
  </p:clrMapOvr>
  <p:transition spd="slow">
    <p:wipe/>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sz="1800" dirty="0"/>
              <a:t>1.12 Les feuilles de calcul : exemple 1.18</a:t>
            </a:r>
          </a:p>
        </p:txBody>
      </p:sp>
      <p:sp>
        <p:nvSpPr>
          <p:cNvPr id="4" name="Slide Number Placeholder 3"/>
          <p:cNvSpPr txBox="1">
            <a:spLocks/>
          </p:cNvSpPr>
          <p:nvPr/>
        </p:nvSpPr>
        <p:spPr>
          <a:xfrm>
            <a:off x="6849071" y="170837"/>
            <a:ext cx="2133600" cy="365125"/>
          </a:xfrm>
          <a:prstGeom prst="rect">
            <a:avLst/>
          </a:prstGeom>
        </p:spPr>
        <p:txBody>
          <a:bodyPr/>
          <a:lstStyle>
            <a:defPPr>
              <a:defRPr lang="en-US"/>
            </a:defPPr>
            <a:lvl1pPr algn="l" rtl="0" fontAlgn="base">
              <a:spcBef>
                <a:spcPct val="0"/>
              </a:spcBef>
              <a:spcAft>
                <a:spcPct val="0"/>
              </a:spcAft>
              <a:defRPr sz="2400" kern="1200">
                <a:solidFill>
                  <a:schemeClr val="tx1"/>
                </a:solidFill>
                <a:latin typeface="Times" charset="0"/>
                <a:ea typeface="ＭＳ Ｐゴシック" charset="0"/>
                <a:cs typeface="ＭＳ Ｐゴシック"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r"/>
            <a:fld id="{41412A11-ED37-C246-9B22-5C3108A6995A}" type="slidenum">
              <a:rPr lang="en-US" sz="1200" smtClean="0">
                <a:solidFill>
                  <a:srgbClr val="A69C95"/>
                </a:solidFill>
                <a:latin typeface="Arial"/>
                <a:cs typeface="Arial"/>
              </a:rPr>
              <a:pPr algn="r"/>
              <a:t>47</a:t>
            </a:fld>
            <a:endParaRPr lang="en-US" sz="1200" dirty="0">
              <a:solidFill>
                <a:srgbClr val="A69C95"/>
              </a:solidFill>
              <a:latin typeface="Arial"/>
              <a:cs typeface="Arial"/>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7584" y="1340767"/>
            <a:ext cx="7056784" cy="4476647"/>
          </a:xfrm>
          <a:prstGeom prst="rect">
            <a:avLst/>
          </a:prstGeom>
        </p:spPr>
      </p:pic>
    </p:spTree>
    <p:extLst>
      <p:ext uri="{BB962C8B-B14F-4D97-AF65-F5344CB8AC3E}">
        <p14:creationId xmlns:p14="http://schemas.microsoft.com/office/powerpoint/2010/main" val="1724977381"/>
      </p:ext>
    </p:extLst>
  </p:cSld>
  <p:clrMapOvr>
    <a:masterClrMapping/>
  </p:clrMapOvr>
  <p:transition spd="slow">
    <p:wipe/>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sz="1800" dirty="0"/>
              <a:t>1.12 Les feuilles de calcul : exemple 1.18 (suite)</a:t>
            </a:r>
          </a:p>
        </p:txBody>
      </p:sp>
      <p:sp>
        <p:nvSpPr>
          <p:cNvPr id="3" name="Content Placeholder 2"/>
          <p:cNvSpPr>
            <a:spLocks noGrp="1"/>
          </p:cNvSpPr>
          <p:nvPr>
            <p:ph idx="1"/>
          </p:nvPr>
        </p:nvSpPr>
        <p:spPr>
          <a:xfrm>
            <a:off x="395536" y="1700808"/>
            <a:ext cx="8208912" cy="3753544"/>
          </a:xfrm>
        </p:spPr>
        <p:txBody>
          <a:bodyPr/>
          <a:lstStyle/>
          <a:p>
            <a:endParaRPr lang="fr-CA" sz="1800" dirty="0"/>
          </a:p>
        </p:txBody>
      </p:sp>
      <p:sp>
        <p:nvSpPr>
          <p:cNvPr id="4" name="Slide Number Placeholder 3"/>
          <p:cNvSpPr txBox="1">
            <a:spLocks/>
          </p:cNvSpPr>
          <p:nvPr/>
        </p:nvSpPr>
        <p:spPr>
          <a:xfrm>
            <a:off x="6849071" y="170837"/>
            <a:ext cx="2133600" cy="365125"/>
          </a:xfrm>
          <a:prstGeom prst="rect">
            <a:avLst/>
          </a:prstGeom>
        </p:spPr>
        <p:txBody>
          <a:bodyPr/>
          <a:lstStyle>
            <a:defPPr>
              <a:defRPr lang="en-US"/>
            </a:defPPr>
            <a:lvl1pPr algn="l" rtl="0" fontAlgn="base">
              <a:spcBef>
                <a:spcPct val="0"/>
              </a:spcBef>
              <a:spcAft>
                <a:spcPct val="0"/>
              </a:spcAft>
              <a:defRPr sz="2400" kern="1200">
                <a:solidFill>
                  <a:schemeClr val="tx1"/>
                </a:solidFill>
                <a:latin typeface="Times" charset="0"/>
                <a:ea typeface="ＭＳ Ｐゴシック" charset="0"/>
                <a:cs typeface="ＭＳ Ｐゴシック"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r"/>
            <a:fld id="{41412A11-ED37-C246-9B22-5C3108A6995A}" type="slidenum">
              <a:rPr lang="en-US" sz="1200" smtClean="0">
                <a:solidFill>
                  <a:srgbClr val="A69C95"/>
                </a:solidFill>
                <a:latin typeface="Arial"/>
                <a:cs typeface="Arial"/>
              </a:rPr>
              <a:pPr algn="r"/>
              <a:t>48</a:t>
            </a:fld>
            <a:endParaRPr lang="en-US" sz="1200" dirty="0">
              <a:solidFill>
                <a:srgbClr val="A69C95"/>
              </a:solidFill>
              <a:latin typeface="Arial"/>
              <a:cs typeface="Arial"/>
            </a:endParaRPr>
          </a:p>
        </p:txBody>
      </p:sp>
      <p:pic>
        <p:nvPicPr>
          <p:cNvPr id="5" name="Picture 4"/>
          <p:cNvPicPr>
            <a:picLocks noChangeAspect="1"/>
          </p:cNvPicPr>
          <p:nvPr/>
        </p:nvPicPr>
        <p:blipFill>
          <a:blip r:embed="rId3"/>
          <a:stretch>
            <a:fillRect/>
          </a:stretch>
        </p:blipFill>
        <p:spPr>
          <a:xfrm>
            <a:off x="611560" y="1556792"/>
            <a:ext cx="7200800" cy="4284062"/>
          </a:xfrm>
          <a:prstGeom prst="rect">
            <a:avLst/>
          </a:prstGeom>
        </p:spPr>
      </p:pic>
    </p:spTree>
    <p:extLst>
      <p:ext uri="{BB962C8B-B14F-4D97-AF65-F5344CB8AC3E}">
        <p14:creationId xmlns:p14="http://schemas.microsoft.com/office/powerpoint/2010/main" val="1312233031"/>
      </p:ext>
    </p:extLst>
  </p:cSld>
  <p:clrMapOvr>
    <a:masterClrMapping/>
  </p:clrMapOvr>
  <p:transition spd="slow">
    <p:wipe/>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sz="1800" dirty="0"/>
              <a:t>1.12 Les feuilles de calcul : exemple 1.18 (suite)</a:t>
            </a:r>
          </a:p>
        </p:txBody>
      </p:sp>
      <p:sp>
        <p:nvSpPr>
          <p:cNvPr id="3" name="Content Placeholder 2"/>
          <p:cNvSpPr>
            <a:spLocks noGrp="1"/>
          </p:cNvSpPr>
          <p:nvPr>
            <p:ph idx="1"/>
          </p:nvPr>
        </p:nvSpPr>
        <p:spPr>
          <a:xfrm>
            <a:off x="395536" y="1700808"/>
            <a:ext cx="8208912" cy="3753544"/>
          </a:xfrm>
        </p:spPr>
        <p:txBody>
          <a:bodyPr/>
          <a:lstStyle/>
          <a:p>
            <a:endParaRPr lang="fr-CA" sz="1800" dirty="0"/>
          </a:p>
        </p:txBody>
      </p:sp>
      <p:sp>
        <p:nvSpPr>
          <p:cNvPr id="4" name="Slide Number Placeholder 3"/>
          <p:cNvSpPr txBox="1">
            <a:spLocks/>
          </p:cNvSpPr>
          <p:nvPr/>
        </p:nvSpPr>
        <p:spPr>
          <a:xfrm>
            <a:off x="6849071" y="170837"/>
            <a:ext cx="2133600" cy="365125"/>
          </a:xfrm>
          <a:prstGeom prst="rect">
            <a:avLst/>
          </a:prstGeom>
        </p:spPr>
        <p:txBody>
          <a:bodyPr/>
          <a:lstStyle>
            <a:defPPr>
              <a:defRPr lang="en-US"/>
            </a:defPPr>
            <a:lvl1pPr algn="l" rtl="0" fontAlgn="base">
              <a:spcBef>
                <a:spcPct val="0"/>
              </a:spcBef>
              <a:spcAft>
                <a:spcPct val="0"/>
              </a:spcAft>
              <a:defRPr sz="2400" kern="1200">
                <a:solidFill>
                  <a:schemeClr val="tx1"/>
                </a:solidFill>
                <a:latin typeface="Times" charset="0"/>
                <a:ea typeface="ＭＳ Ｐゴシック" charset="0"/>
                <a:cs typeface="ＭＳ Ｐゴシック"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r"/>
            <a:fld id="{41412A11-ED37-C246-9B22-5C3108A6995A}" type="slidenum">
              <a:rPr lang="en-US" sz="1200" smtClean="0">
                <a:solidFill>
                  <a:srgbClr val="A69C95"/>
                </a:solidFill>
                <a:latin typeface="Arial"/>
                <a:cs typeface="Arial"/>
              </a:rPr>
              <a:pPr algn="r"/>
              <a:t>49</a:t>
            </a:fld>
            <a:endParaRPr lang="en-US" sz="1200" dirty="0">
              <a:solidFill>
                <a:srgbClr val="A69C95"/>
              </a:solidFill>
              <a:latin typeface="Arial"/>
              <a:cs typeface="Arial"/>
            </a:endParaRPr>
          </a:p>
        </p:txBody>
      </p:sp>
      <p:pic>
        <p:nvPicPr>
          <p:cNvPr id="5" name="Picture 4"/>
          <p:cNvPicPr>
            <a:picLocks noChangeAspect="1"/>
          </p:cNvPicPr>
          <p:nvPr/>
        </p:nvPicPr>
        <p:blipFill>
          <a:blip r:embed="rId3"/>
          <a:stretch>
            <a:fillRect/>
          </a:stretch>
        </p:blipFill>
        <p:spPr>
          <a:xfrm>
            <a:off x="412750" y="1484784"/>
            <a:ext cx="7774632" cy="4304346"/>
          </a:xfrm>
          <a:prstGeom prst="rect">
            <a:avLst/>
          </a:prstGeom>
        </p:spPr>
      </p:pic>
    </p:spTree>
    <p:extLst>
      <p:ext uri="{BB962C8B-B14F-4D97-AF65-F5344CB8AC3E}">
        <p14:creationId xmlns:p14="http://schemas.microsoft.com/office/powerpoint/2010/main" val="168556689"/>
      </p:ext>
    </p:extLst>
  </p:cSld>
  <p:clrMapOvr>
    <a:masterClrMapping/>
  </p:clrMapOvr>
  <p:transition spd="slow">
    <p:wipe/>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sz="1800" dirty="0"/>
              <a:t>1.12 Les feuilles de calcul : exemple 1.18 (suite)</a:t>
            </a:r>
          </a:p>
        </p:txBody>
      </p:sp>
      <p:sp>
        <p:nvSpPr>
          <p:cNvPr id="3" name="Content Placeholder 2"/>
          <p:cNvSpPr>
            <a:spLocks noGrp="1"/>
          </p:cNvSpPr>
          <p:nvPr>
            <p:ph idx="1"/>
          </p:nvPr>
        </p:nvSpPr>
        <p:spPr>
          <a:xfrm>
            <a:off x="395536" y="1700808"/>
            <a:ext cx="8208912" cy="3753544"/>
          </a:xfrm>
        </p:spPr>
        <p:txBody>
          <a:bodyPr/>
          <a:lstStyle/>
          <a:p>
            <a:endParaRPr lang="fr-CA" sz="1800" dirty="0"/>
          </a:p>
        </p:txBody>
      </p:sp>
      <p:sp>
        <p:nvSpPr>
          <p:cNvPr id="4" name="Slide Number Placeholder 3"/>
          <p:cNvSpPr txBox="1">
            <a:spLocks/>
          </p:cNvSpPr>
          <p:nvPr/>
        </p:nvSpPr>
        <p:spPr>
          <a:xfrm>
            <a:off x="6849071" y="170837"/>
            <a:ext cx="2133600" cy="365125"/>
          </a:xfrm>
          <a:prstGeom prst="rect">
            <a:avLst/>
          </a:prstGeom>
        </p:spPr>
        <p:txBody>
          <a:bodyPr/>
          <a:lstStyle>
            <a:defPPr>
              <a:defRPr lang="en-US"/>
            </a:defPPr>
            <a:lvl1pPr algn="l" rtl="0" fontAlgn="base">
              <a:spcBef>
                <a:spcPct val="0"/>
              </a:spcBef>
              <a:spcAft>
                <a:spcPct val="0"/>
              </a:spcAft>
              <a:defRPr sz="2400" kern="1200">
                <a:solidFill>
                  <a:schemeClr val="tx1"/>
                </a:solidFill>
                <a:latin typeface="Times" charset="0"/>
                <a:ea typeface="ＭＳ Ｐゴシック" charset="0"/>
                <a:cs typeface="ＭＳ Ｐゴシック" charset="0"/>
              </a:defRPr>
            </a:lvl1pPr>
            <a:lvl2pPr marL="457200" algn="l" rtl="0" fontAlgn="base">
              <a:spcBef>
                <a:spcPct val="0"/>
              </a:spcBef>
              <a:spcAft>
                <a:spcPct val="0"/>
              </a:spcAft>
              <a:defRPr sz="2400" kern="1200">
                <a:solidFill>
                  <a:schemeClr val="tx1"/>
                </a:solidFill>
                <a:latin typeface="Times"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charset="0"/>
                <a:ea typeface="ＭＳ Ｐゴシック" charset="0"/>
                <a:cs typeface="ＭＳ Ｐゴシック" charset="0"/>
              </a:defRPr>
            </a:lvl9pPr>
          </a:lstStyle>
          <a:p>
            <a:pPr algn="r"/>
            <a:fld id="{41412A11-ED37-C246-9B22-5C3108A6995A}" type="slidenum">
              <a:rPr lang="en-US" sz="1200" smtClean="0">
                <a:solidFill>
                  <a:srgbClr val="A69C95"/>
                </a:solidFill>
                <a:latin typeface="Arial"/>
                <a:cs typeface="Arial"/>
              </a:rPr>
              <a:pPr algn="r"/>
              <a:t>50</a:t>
            </a:fld>
            <a:endParaRPr lang="en-US" sz="1200" dirty="0">
              <a:solidFill>
                <a:srgbClr val="A69C95"/>
              </a:solidFill>
              <a:latin typeface="Arial"/>
              <a:cs typeface="Arial"/>
            </a:endParaRPr>
          </a:p>
        </p:txBody>
      </p:sp>
      <p:pic>
        <p:nvPicPr>
          <p:cNvPr id="5" name="Picture 4"/>
          <p:cNvPicPr>
            <a:picLocks noChangeAspect="1"/>
          </p:cNvPicPr>
          <p:nvPr/>
        </p:nvPicPr>
        <p:blipFill>
          <a:blip r:embed="rId3"/>
          <a:stretch>
            <a:fillRect/>
          </a:stretch>
        </p:blipFill>
        <p:spPr>
          <a:xfrm>
            <a:off x="447638" y="1700808"/>
            <a:ext cx="7704856" cy="4070408"/>
          </a:xfrm>
          <a:prstGeom prst="rect">
            <a:avLst/>
          </a:prstGeom>
        </p:spPr>
      </p:pic>
    </p:spTree>
    <p:extLst>
      <p:ext uri="{BB962C8B-B14F-4D97-AF65-F5344CB8AC3E}">
        <p14:creationId xmlns:p14="http://schemas.microsoft.com/office/powerpoint/2010/main" val="817837871"/>
      </p:ext>
    </p:extLst>
  </p:cSld>
  <p:clrMapOvr>
    <a:masterClrMapping/>
  </p:clrMapOvr>
  <p:transition spd="slow">
    <p:wipe/>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2313" y="2420888"/>
            <a:ext cx="7772400" cy="1362075"/>
          </a:xfrm>
        </p:spPr>
        <p:txBody>
          <a:bodyPr/>
          <a:lstStyle/>
          <a:p>
            <a:pPr algn="ctr"/>
            <a:r>
              <a:rPr lang="fr-CA"/>
              <a:t>fin</a:t>
            </a:r>
          </a:p>
        </p:txBody>
      </p:sp>
    </p:spTree>
    <p:extLst>
      <p:ext uri="{BB962C8B-B14F-4D97-AF65-F5344CB8AC3E}">
        <p14:creationId xmlns:p14="http://schemas.microsoft.com/office/powerpoint/2010/main" val="1904445075"/>
      </p:ext>
    </p:extLst>
  </p:cSld>
  <p:clrMapOvr>
    <a:masterClrMapping/>
  </p:clrMapOvr>
  <p:transition spd="slow">
    <p:wipe/>
  </p:transition>
</p:sld>
</file>

<file path=ppt/theme/theme1.xml><?xml version="1.0" encoding="utf-8"?>
<a:theme xmlns:a="http://schemas.openxmlformats.org/drawingml/2006/main" name="uOttawa-powerpoint-template">
  <a:themeElements>
    <a:clrScheme name="Custom 8">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723F8F"/>
      </a:hlink>
      <a:folHlink>
        <a:srgbClr val="B2B2B2"/>
      </a:folHlink>
    </a:clrScheme>
    <a:fontScheme name="Garnet">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r"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Times" pitchFamily="-110"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r"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Times" pitchFamily="-110" charset="0"/>
          </a:defRPr>
        </a:defPPr>
      </a:lstStyle>
    </a:lnDef>
  </a:objectDefaults>
  <a:extraClrSchemeLst>
    <a:extraClrScheme>
      <a:clrScheme name="Garnet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Garnet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Garnet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Garnet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Garnet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Garnet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Garnet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webextensions/_rels/webextension1.xml.rels><?xml version="1.0" encoding="UTF-8" standalone="yes"?>
<Relationships xmlns="http://schemas.openxmlformats.org/package/2006/relationships"><Relationship Id="rId1" Type="http://schemas.openxmlformats.org/officeDocument/2006/relationships/image" Target="../media/image8.png"/></Relationships>
</file>

<file path=ppt/webextensions/_rels/webextension2.xml.rels><?xml version="1.0" encoding="UTF-8" standalone="yes"?>
<Relationships xmlns="http://schemas.openxmlformats.org/package/2006/relationships"><Relationship Id="rId1" Type="http://schemas.openxmlformats.org/officeDocument/2006/relationships/image" Target="../media/image11.png"/></Relationships>
</file>

<file path=ppt/webextensions/_rels/webextension3.xml.rels><?xml version="1.0" encoding="UTF-8" standalone="yes"?>
<Relationships xmlns="http://schemas.openxmlformats.org/package/2006/relationships"><Relationship Id="rId1" Type="http://schemas.openxmlformats.org/officeDocument/2006/relationships/image" Target="../media/image12.png"/></Relationships>
</file>

<file path=ppt/webextensions/webextension1.xml><?xml version="1.0" encoding="utf-8"?>
<we:webextension xmlns:we="http://schemas.microsoft.com/office/webextensions/webextension/2010/11" id="{BCF9927B-4F5D-5949-AC4F-CB8C13BC0C54}">
  <we:reference id="wa104221182" version="2.0.0.0" store="en-CA" storeType="OMEX"/>
  <we:alternateReferences>
    <we:reference id="WA104221182" version="2.0.0.0" store="WA104221182" storeType="OMEX"/>
  </we:alternateReferences>
  <we:properties>
    <we:property name="vid" value="&quot;https://www.youtube.com/watch?v=dF9LiaoWY0s&quot;"/>
  </we:properties>
  <we:bindings/>
  <we:snapshot xmlns:r="http://schemas.openxmlformats.org/officeDocument/2006/relationships" r:embed="rId1"/>
</we:webextension>
</file>

<file path=ppt/webextensions/webextension2.xml><?xml version="1.0" encoding="utf-8"?>
<we:webextension xmlns:we="http://schemas.microsoft.com/office/webextensions/webextension/2010/11" id="{7B200748-2808-2D4B-AFD6-E7582D41AE8B}">
  <we:reference id="wa104221182" version="2.0.0.0" store="en-CA" storeType="OMEX"/>
  <we:alternateReferences>
    <we:reference id="wa104221182" version="2.0.0.0" store="wa104221182" storeType="OMEX"/>
  </we:alternateReferences>
  <we:properties>
    <we:property name="vid" value="&quot;https://www.youtube.com/watch?v=h6rWvZjoBeQ&quot;"/>
  </we:properties>
  <we:bindings/>
  <we:snapshot xmlns:r="http://schemas.openxmlformats.org/officeDocument/2006/relationships" r:embed="rId1"/>
</we:webextension>
</file>

<file path=ppt/webextensions/webextension3.xml><?xml version="1.0" encoding="utf-8"?>
<we:webextension xmlns:we="http://schemas.microsoft.com/office/webextensions/webextension/2010/11" id="{C4AC2705-5818-7C46-B9E0-6EB0035EBA09}">
  <we:reference id="wa104221182" version="2.0.0.0" store="en-CA" storeType="OMEX"/>
  <we:alternateReferences>
    <we:reference id="wa104221182" version="2.0.0.0" store="wa104221182" storeType="OMEX"/>
  </we:alternateReferences>
  <we:properties>
    <we:property name="vid" value="&quot;https://www.youtube.com/watch?v=nO4M5rrqKbc&quot;"/>
  </we:properties>
  <we:bindings/>
  <we:snapshot xmlns:r="http://schemas.openxmlformats.org/officeDocument/2006/relationships" r:embed="rId1"/>
</we:webextension>
</file>

<file path=docProps/app.xml><?xml version="1.0" encoding="utf-8"?>
<Properties xmlns="http://schemas.openxmlformats.org/officeDocument/2006/extended-properties" xmlns:vt="http://schemas.openxmlformats.org/officeDocument/2006/docPropsVTypes">
  <Template>uOttawa-powerpoint-template.pot</Template>
  <TotalTime>5768</TotalTime>
  <Words>2089</Words>
  <Application>Microsoft Office PowerPoint</Application>
  <PresentationFormat>On-screen Show (4:3)</PresentationFormat>
  <Paragraphs>363</Paragraphs>
  <Slides>51</Slides>
  <Notes>50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51</vt:i4>
      </vt:variant>
    </vt:vector>
  </HeadingPairs>
  <TitlesOfParts>
    <vt:vector size="60" baseType="lpstr">
      <vt:lpstr>MS PGothic</vt:lpstr>
      <vt:lpstr>MS PGothic</vt:lpstr>
      <vt:lpstr>American Typewriter</vt:lpstr>
      <vt:lpstr>Arial</vt:lpstr>
      <vt:lpstr>Arial Black</vt:lpstr>
      <vt:lpstr>Arial Narrow</vt:lpstr>
      <vt:lpstr>Times</vt:lpstr>
      <vt:lpstr>Verdana</vt:lpstr>
      <vt:lpstr>uOttawa-powerpoint-template</vt:lpstr>
      <vt:lpstr>PowerPoint Presentation</vt:lpstr>
      <vt:lpstr>1.1 L’importance de l’économie d’ingénierie pour les ingénieurs</vt:lpstr>
      <vt:lpstr>PowerPoint Presentation</vt:lpstr>
      <vt:lpstr>1.1 L’importance de l’économie d’ingénierie pour les ingénieurs (suite)</vt:lpstr>
      <vt:lpstr>1.1 L’importance de l’économie d’ingénierie pour les ingénieurs (suite)</vt:lpstr>
      <vt:lpstr>1.1 L’importance de l’économie d’ingénierie pour les ingénieurs (suite)</vt:lpstr>
      <vt:lpstr>Définition : Économie d’ingénierie</vt:lpstr>
      <vt:lpstr>1.1 L’importance de l’économie d’ingénierie pour les ingénieurs (suite)</vt:lpstr>
      <vt:lpstr>https://www.youtube.com/watch?v=h6rWvZjoB </vt:lpstr>
      <vt:lpstr>https://www.youtube.com/watch?v=nO4M5rrqKbc&amp;feature=youtu.be</vt:lpstr>
      <vt:lpstr>1.2 Le rôle de l’économie d’ingénierie dans le processus décisionnel</vt:lpstr>
      <vt:lpstr>1.2 Le rôle de l’économie d’ingénierie dans le processus décisionnel (suite)</vt:lpstr>
      <vt:lpstr>1.2 Le rôle de l’économie d’ingénierie dans le processus décisionnel (suite)</vt:lpstr>
      <vt:lpstr>1.2 Le rôle de l’économie d’ingénierie dans le processus décisionnel (suite)</vt:lpstr>
      <vt:lpstr>Exemple</vt:lpstr>
      <vt:lpstr>1.2 Le rôle de l’économie d’ingénierie dans le processus décisionnel (suite)</vt:lpstr>
      <vt:lpstr>1.2 Le rôle de l’économie d’ingénierie dans le processus décisionnel (suite)</vt:lpstr>
      <vt:lpstr>1.2 Le rôle de l’économie d’ingénierie dans le processus décisionnel (suite)</vt:lpstr>
      <vt:lpstr>1.3 La réalisation d’une étude en économie d’ingénierie</vt:lpstr>
      <vt:lpstr>1.3 La réalisation d’une étude en économie d’ingénierie</vt:lpstr>
      <vt:lpstr>PowerPoint Presentation</vt:lpstr>
      <vt:lpstr>1.4 Le taux d’intérêt et le taux de rendement</vt:lpstr>
      <vt:lpstr>1.4 Le taux d’intérêt et le taux de rendement (suite)</vt:lpstr>
      <vt:lpstr>1.4 Le taux d’intérêt et le taux de rendement (suite)</vt:lpstr>
      <vt:lpstr>1.4 Le taux d’intérêt et le taux de rendement (suite)</vt:lpstr>
      <vt:lpstr>1.4 Le taux d’intérêt et le taux de rendement (suite)</vt:lpstr>
      <vt:lpstr>1.4 Le taux d’intérêt et le taux de rendement (suite)</vt:lpstr>
      <vt:lpstr>1.4 Le taux d’intérêt et le taux de rendement (suite)</vt:lpstr>
      <vt:lpstr>1.4 Le taux d’intérêt et le taux de rendement (suite)</vt:lpstr>
      <vt:lpstr>1.4 Le taux d’intérêt et le taux de rendement (suite)</vt:lpstr>
      <vt:lpstr>1.5 L’équivalence</vt:lpstr>
      <vt:lpstr>1.5 L’équivalence (suite)</vt:lpstr>
      <vt:lpstr>1.6 L’intérêt simple et l’intérêt composé</vt:lpstr>
      <vt:lpstr>Exemples</vt:lpstr>
      <vt:lpstr>1.6 L’intérêt simple et l’intérêt composé (suite)</vt:lpstr>
      <vt:lpstr>1.7 Termes et symboles</vt:lpstr>
      <vt:lpstr>Exemple</vt:lpstr>
      <vt:lpstr>1.8 La résolution de problèmes par ordinateur (MS Excel ou Numbers)</vt:lpstr>
      <vt:lpstr> 1.9 Le taux de rendement acceptable minimum</vt:lpstr>
      <vt:lpstr> 1.9 Le taux de rendement acceptable minimum (suite)</vt:lpstr>
      <vt:lpstr> 1.9 Le taux de rendement acceptable minimum (suite)</vt:lpstr>
      <vt:lpstr> 1.10 Les flux monétaires : estimations et diagrammes</vt:lpstr>
      <vt:lpstr> 1.10 Les flux monétaires : estimations et diagrammes (suite)</vt:lpstr>
      <vt:lpstr> 1.10 Les flux monétaires : estimations et diagrammes (suite)</vt:lpstr>
      <vt:lpstr> 1.10 Les flux monétaires : estimations et diagrammes (suite)</vt:lpstr>
      <vt:lpstr>1.11 La règle de 72 : estimation du temps requis pour qu'un capital investi à un taux d'intérêt composé donné puisse doubler</vt:lpstr>
      <vt:lpstr>1.12 Les feuilles de calcul : exemple 1.18</vt:lpstr>
      <vt:lpstr>1.12 Les feuilles de calcul : exemple 1.18 (suite)</vt:lpstr>
      <vt:lpstr>1.12 Les feuilles de calcul : exemple 1.18 (suite)</vt:lpstr>
      <vt:lpstr>1.12 Les feuilles de calcul : exemple 1.18 (suite)</vt:lpstr>
      <vt:lpstr>fin</vt:lpstr>
    </vt:vector>
  </TitlesOfParts>
  <Company>University of Ottawa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France Surprenant-Kyte</dc:creator>
  <cp:lastModifiedBy>Jean Leclerc</cp:lastModifiedBy>
  <cp:revision>223</cp:revision>
  <cp:lastPrinted>2013-05-07T16:03:29Z</cp:lastPrinted>
  <dcterms:created xsi:type="dcterms:W3CDTF">2010-02-26T18:49:55Z</dcterms:created>
  <dcterms:modified xsi:type="dcterms:W3CDTF">2017-03-29T21:22:06Z</dcterms:modified>
</cp:coreProperties>
</file>