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8"/>
  </p:notesMasterIdLst>
  <p:sldIdLst>
    <p:sldId id="257" r:id="rId2"/>
    <p:sldId id="258" r:id="rId3"/>
    <p:sldId id="259" r:id="rId4"/>
    <p:sldId id="260" r:id="rId5"/>
    <p:sldId id="270" r:id="rId6"/>
    <p:sldId id="309" r:id="rId7"/>
    <p:sldId id="271" r:id="rId8"/>
    <p:sldId id="261" r:id="rId9"/>
    <p:sldId id="262" r:id="rId10"/>
    <p:sldId id="263" r:id="rId11"/>
    <p:sldId id="264" r:id="rId12"/>
    <p:sldId id="310" r:id="rId13"/>
    <p:sldId id="311" r:id="rId14"/>
    <p:sldId id="312" r:id="rId15"/>
    <p:sldId id="313" r:id="rId16"/>
    <p:sldId id="314" r:id="rId17"/>
    <p:sldId id="267" r:id="rId18"/>
    <p:sldId id="305" r:id="rId19"/>
    <p:sldId id="268" r:id="rId20"/>
    <p:sldId id="265" r:id="rId21"/>
    <p:sldId id="319" r:id="rId22"/>
    <p:sldId id="266" r:id="rId23"/>
    <p:sldId id="320" r:id="rId24"/>
    <p:sldId id="285" r:id="rId25"/>
    <p:sldId id="286" r:id="rId26"/>
    <p:sldId id="287" r:id="rId27"/>
    <p:sldId id="288" r:id="rId28"/>
    <p:sldId id="289" r:id="rId29"/>
    <p:sldId id="290" r:id="rId30"/>
    <p:sldId id="291" r:id="rId31"/>
    <p:sldId id="322" r:id="rId32"/>
    <p:sldId id="292" r:id="rId33"/>
    <p:sldId id="293" r:id="rId34"/>
    <p:sldId id="272" r:id="rId35"/>
    <p:sldId id="273" r:id="rId36"/>
    <p:sldId id="274" r:id="rId37"/>
    <p:sldId id="275" r:id="rId38"/>
    <p:sldId id="278" r:id="rId39"/>
    <p:sldId id="276" r:id="rId40"/>
    <p:sldId id="277" r:id="rId41"/>
    <p:sldId id="279" r:id="rId42"/>
    <p:sldId id="323" r:id="rId43"/>
    <p:sldId id="280" r:id="rId44"/>
    <p:sldId id="281" r:id="rId45"/>
    <p:sldId id="282" r:id="rId46"/>
    <p:sldId id="324" r:id="rId47"/>
    <p:sldId id="283" r:id="rId48"/>
    <p:sldId id="284" r:id="rId49"/>
    <p:sldId id="294" r:id="rId50"/>
    <p:sldId id="295" r:id="rId51"/>
    <p:sldId id="298" r:id="rId52"/>
    <p:sldId id="296" r:id="rId53"/>
    <p:sldId id="297" r:id="rId54"/>
    <p:sldId id="269" r:id="rId55"/>
    <p:sldId id="316" r:id="rId56"/>
    <p:sldId id="317" r:id="rId57"/>
    <p:sldId id="300" r:id="rId58"/>
    <p:sldId id="299" r:id="rId59"/>
    <p:sldId id="301" r:id="rId60"/>
    <p:sldId id="302" r:id="rId61"/>
    <p:sldId id="321" r:id="rId62"/>
    <p:sldId id="318" r:id="rId63"/>
    <p:sldId id="303" r:id="rId64"/>
    <p:sldId id="304" r:id="rId65"/>
    <p:sldId id="307" r:id="rId66"/>
    <p:sldId id="308" r:id="rId6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888" y="-120"/>
      </p:cViewPr>
      <p:guideLst>
        <p:guide orient="horz" pos="2160"/>
        <p:guide pos="2880"/>
      </p:guideLst>
    </p:cSldViewPr>
  </p:slideViewPr>
  <p:notesTextViewPr>
    <p:cViewPr>
      <p:scale>
        <a:sx n="1" d="1"/>
        <a:sy n="1" d="1"/>
      </p:scale>
      <p:origin x="0" y="0"/>
    </p:cViewPr>
  </p:notesTextViewPr>
  <p:sorterViewPr>
    <p:cViewPr>
      <p:scale>
        <a:sx n="100" d="100"/>
        <a:sy n="100" d="100"/>
      </p:scale>
      <p:origin x="0" y="2491"/>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wmf"/><Relationship Id="rId5" Type="http://schemas.openxmlformats.org/officeDocument/2006/relationships/image" Target="../media/image8.wmf"/><Relationship Id="rId4"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image" Target="../media/image17.wmf"/><Relationship Id="rId4" Type="http://schemas.openxmlformats.org/officeDocument/2006/relationships/image" Target="../media/image20.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28.wmf"/><Relationship Id="rId1" Type="http://schemas.openxmlformats.org/officeDocument/2006/relationships/image" Target="../media/image27.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3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10923B-24D7-4A52-A9A0-BCA8FAD05F8C}" type="datetimeFigureOut">
              <a:rPr lang="en-CA" smtClean="0"/>
              <a:t>2020-06-12</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C0C6DF-B03F-433E-93B2-67CEB29911B4}" type="slidenum">
              <a:rPr lang="en-CA" smtClean="0"/>
              <a:t>‹#›</a:t>
            </a:fld>
            <a:endParaRPr lang="en-CA"/>
          </a:p>
        </p:txBody>
      </p:sp>
    </p:spTree>
    <p:extLst>
      <p:ext uri="{BB962C8B-B14F-4D97-AF65-F5344CB8AC3E}">
        <p14:creationId xmlns:p14="http://schemas.microsoft.com/office/powerpoint/2010/main" val="7226849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F5999F1D-5D6D-431B-9144-8C3C945D23DC}" type="datetime1">
              <a:rPr lang="en-CA" smtClean="0"/>
              <a:t>2020-06-12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70A9A53-ECC7-4D51-B181-F0F8F96666FA}" type="slidenum">
              <a:rPr lang="en-CA" smtClean="0"/>
              <a:t>‹#›</a:t>
            </a:fld>
            <a:endParaRPr lang="en-CA"/>
          </a:p>
        </p:txBody>
      </p:sp>
    </p:spTree>
    <p:extLst>
      <p:ext uri="{BB962C8B-B14F-4D97-AF65-F5344CB8AC3E}">
        <p14:creationId xmlns:p14="http://schemas.microsoft.com/office/powerpoint/2010/main" val="2641530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FE336DF-3669-4171-89B9-ACFF2F3F9DB8}" type="datetime1">
              <a:rPr lang="en-CA" smtClean="0"/>
              <a:t>2020-06-12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70A9A53-ECC7-4D51-B181-F0F8F96666FA}" type="slidenum">
              <a:rPr lang="en-CA" smtClean="0"/>
              <a:t>‹#›</a:t>
            </a:fld>
            <a:endParaRPr lang="en-CA"/>
          </a:p>
        </p:txBody>
      </p:sp>
    </p:spTree>
    <p:extLst>
      <p:ext uri="{BB962C8B-B14F-4D97-AF65-F5344CB8AC3E}">
        <p14:creationId xmlns:p14="http://schemas.microsoft.com/office/powerpoint/2010/main" val="42530356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0AF6604-83D2-4486-BBB2-13E6A2EFC1A7}" type="datetime1">
              <a:rPr lang="en-CA" smtClean="0"/>
              <a:t>2020-06-12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70A9A53-ECC7-4D51-B181-F0F8F96666FA}" type="slidenum">
              <a:rPr lang="en-CA" smtClean="0"/>
              <a:t>‹#›</a:t>
            </a:fld>
            <a:endParaRPr lang="en-CA"/>
          </a:p>
        </p:txBody>
      </p:sp>
    </p:spTree>
    <p:extLst>
      <p:ext uri="{BB962C8B-B14F-4D97-AF65-F5344CB8AC3E}">
        <p14:creationId xmlns:p14="http://schemas.microsoft.com/office/powerpoint/2010/main" val="18854165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1CB240F0-1EA9-4397-BB8C-24E37D5FB604}" type="datetime1">
              <a:rPr lang="en-CA" smtClean="0"/>
              <a:t>2020-06-12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870A9A53-ECC7-4D51-B181-F0F8F96666FA}" type="slidenum">
              <a:rPr lang="en-CA" smtClean="0"/>
              <a:t>‹#›</a:t>
            </a:fld>
            <a:endParaRPr lang="en-CA"/>
          </a:p>
        </p:txBody>
      </p:sp>
    </p:spTree>
    <p:extLst>
      <p:ext uri="{BB962C8B-B14F-4D97-AF65-F5344CB8AC3E}">
        <p14:creationId xmlns:p14="http://schemas.microsoft.com/office/powerpoint/2010/main" val="2248141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032F87C5-577A-42D0-B453-967E35F204C3}" type="datetime1">
              <a:rPr lang="en-CA" smtClean="0"/>
              <a:t>2020-06-12</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870A9A53-ECC7-4D51-B181-F0F8F96666FA}" type="slidenum">
              <a:rPr lang="en-CA" smtClean="0"/>
              <a:t>‹#›</a:t>
            </a:fld>
            <a:endParaRPr lang="en-CA"/>
          </a:p>
        </p:txBody>
      </p:sp>
    </p:spTree>
    <p:extLst>
      <p:ext uri="{BB962C8B-B14F-4D97-AF65-F5344CB8AC3E}">
        <p14:creationId xmlns:p14="http://schemas.microsoft.com/office/powerpoint/2010/main" val="1791339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681EC619-F1A8-438A-AD6E-8D63A1074C3C}" type="datetime1">
              <a:rPr lang="en-CA" smtClean="0"/>
              <a:t>2020-06-12</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870A9A53-ECC7-4D51-B181-F0F8F96666FA}" type="slidenum">
              <a:rPr lang="en-CA" smtClean="0"/>
              <a:t>‹#›</a:t>
            </a:fld>
            <a:endParaRPr lang="en-CA"/>
          </a:p>
        </p:txBody>
      </p:sp>
    </p:spTree>
    <p:extLst>
      <p:ext uri="{BB962C8B-B14F-4D97-AF65-F5344CB8AC3E}">
        <p14:creationId xmlns:p14="http://schemas.microsoft.com/office/powerpoint/2010/main" val="33651804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D91EAE-FB6A-48C3-8C26-E625FB20FC89}" type="datetime1">
              <a:rPr lang="en-CA" smtClean="0"/>
              <a:t>2020-06-12</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870A9A53-ECC7-4D51-B181-F0F8F96666FA}" type="slidenum">
              <a:rPr lang="en-CA" smtClean="0"/>
              <a:t>‹#›</a:t>
            </a:fld>
            <a:endParaRPr lang="en-CA"/>
          </a:p>
        </p:txBody>
      </p:sp>
    </p:spTree>
    <p:extLst>
      <p:ext uri="{BB962C8B-B14F-4D97-AF65-F5344CB8AC3E}">
        <p14:creationId xmlns:p14="http://schemas.microsoft.com/office/powerpoint/2010/main" val="30538571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76C892-54B5-48AE-98A7-51E498CC5CB8}" type="datetime1">
              <a:rPr lang="en-CA" smtClean="0"/>
              <a:t>2020-06-12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870A9A53-ECC7-4D51-B181-F0F8F96666FA}" type="slidenum">
              <a:rPr lang="en-CA" smtClean="0"/>
              <a:t>‹#›</a:t>
            </a:fld>
            <a:endParaRPr lang="en-CA"/>
          </a:p>
        </p:txBody>
      </p:sp>
    </p:spTree>
    <p:extLst>
      <p:ext uri="{BB962C8B-B14F-4D97-AF65-F5344CB8AC3E}">
        <p14:creationId xmlns:p14="http://schemas.microsoft.com/office/powerpoint/2010/main" val="2872442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239D1C-A522-4EA2-A1F9-A4F424FCAF6D}" type="datetime1">
              <a:rPr lang="en-CA" smtClean="0"/>
              <a:t>2020-06-12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870A9A53-ECC7-4D51-B181-F0F8F96666FA}" type="slidenum">
              <a:rPr lang="en-CA" smtClean="0"/>
              <a:t>‹#›</a:t>
            </a:fld>
            <a:endParaRPr lang="en-CA"/>
          </a:p>
        </p:txBody>
      </p:sp>
    </p:spTree>
    <p:extLst>
      <p:ext uri="{BB962C8B-B14F-4D97-AF65-F5344CB8AC3E}">
        <p14:creationId xmlns:p14="http://schemas.microsoft.com/office/powerpoint/2010/main" val="30335664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B35E03C-263B-4355-91F1-73E9FDD16FFE}" type="datetime1">
              <a:rPr lang="en-CA" smtClean="0"/>
              <a:t>2020-06-12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70A9A53-ECC7-4D51-B181-F0F8F96666FA}" type="slidenum">
              <a:rPr lang="en-CA" smtClean="0"/>
              <a:t>‹#›</a:t>
            </a:fld>
            <a:endParaRPr lang="en-CA"/>
          </a:p>
        </p:txBody>
      </p:sp>
    </p:spTree>
    <p:extLst>
      <p:ext uri="{BB962C8B-B14F-4D97-AF65-F5344CB8AC3E}">
        <p14:creationId xmlns:p14="http://schemas.microsoft.com/office/powerpoint/2010/main" val="2480536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1B8DF2B3-3D4E-49FA-BF32-A62BBF390EF6}" type="datetime1">
              <a:rPr lang="en-CA" smtClean="0"/>
              <a:t>2020-06-12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70A9A53-ECC7-4D51-B181-F0F8F96666FA}" type="slidenum">
              <a:rPr lang="en-CA" smtClean="0"/>
              <a:t>‹#›</a:t>
            </a:fld>
            <a:endParaRPr lang="en-CA"/>
          </a:p>
        </p:txBody>
      </p:sp>
    </p:spTree>
    <p:extLst>
      <p:ext uri="{BB962C8B-B14F-4D97-AF65-F5344CB8AC3E}">
        <p14:creationId xmlns:p14="http://schemas.microsoft.com/office/powerpoint/2010/main" val="1030103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6EFE56-62DD-4035-AA97-8F9624A1BE6D}" type="datetime1">
              <a:rPr lang="en-CA" smtClean="0"/>
              <a:t>2020-06-12</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0A9A53-ECC7-4D51-B181-F0F8F96666FA}" type="slidenum">
              <a:rPr lang="en-CA" smtClean="0"/>
              <a:t>‹#›</a:t>
            </a:fld>
            <a:endParaRPr lang="en-CA"/>
          </a:p>
        </p:txBody>
      </p:sp>
    </p:spTree>
    <p:extLst>
      <p:ext uri="{BB962C8B-B14F-4D97-AF65-F5344CB8AC3E}">
        <p14:creationId xmlns:p14="http://schemas.microsoft.com/office/powerpoint/2010/main" val="5204983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2.wmf"/></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5.bin"/><Relationship Id="rId13" Type="http://schemas.openxmlformats.org/officeDocument/2006/relationships/image" Target="../media/image8.wmf"/><Relationship Id="rId3" Type="http://schemas.openxmlformats.org/officeDocument/2006/relationships/image" Target="../media/image9.png"/><Relationship Id="rId7" Type="http://schemas.openxmlformats.org/officeDocument/2006/relationships/image" Target="../media/image5.wmf"/><Relationship Id="rId12"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4.bin"/><Relationship Id="rId11" Type="http://schemas.openxmlformats.org/officeDocument/2006/relationships/image" Target="../media/image7.wmf"/><Relationship Id="rId5" Type="http://schemas.openxmlformats.org/officeDocument/2006/relationships/image" Target="../media/image4.wmf"/><Relationship Id="rId10" Type="http://schemas.openxmlformats.org/officeDocument/2006/relationships/oleObject" Target="../embeddings/oleObject6.bin"/><Relationship Id="rId4" Type="http://schemas.openxmlformats.org/officeDocument/2006/relationships/oleObject" Target="../embeddings/oleObject3.bin"/><Relationship Id="rId9" Type="http://schemas.openxmlformats.org/officeDocument/2006/relationships/image" Target="../media/image6.w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0.wmf"/><Relationship Id="rId5" Type="http://schemas.openxmlformats.org/officeDocument/2006/relationships/oleObject" Target="../embeddings/oleObject9.bin"/><Relationship Id="rId4" Type="http://schemas.openxmlformats.org/officeDocument/2006/relationships/image" Target="../media/image9.w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13.wmf"/><Relationship Id="rId3" Type="http://schemas.openxmlformats.org/officeDocument/2006/relationships/oleObject" Target="../embeddings/oleObject10.bin"/><Relationship Id="rId7"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2.wmf"/><Relationship Id="rId5" Type="http://schemas.openxmlformats.org/officeDocument/2006/relationships/oleObject" Target="../embeddings/oleObject11.bin"/><Relationship Id="rId4" Type="http://schemas.openxmlformats.org/officeDocument/2006/relationships/image" Target="../media/image11.wmf"/></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14.wmf"/></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15.w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16.w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19.wmf"/><Relationship Id="rId3" Type="http://schemas.openxmlformats.org/officeDocument/2006/relationships/oleObject" Target="../embeddings/oleObject16.bin"/><Relationship Id="rId7" Type="http://schemas.openxmlformats.org/officeDocument/2006/relationships/oleObject" Target="../embeddings/oleObject18.bin"/><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image" Target="../media/image18.wmf"/><Relationship Id="rId11" Type="http://schemas.openxmlformats.org/officeDocument/2006/relationships/oleObject" Target="../embeddings/oleObject20.bin"/><Relationship Id="rId5" Type="http://schemas.openxmlformats.org/officeDocument/2006/relationships/oleObject" Target="../embeddings/oleObject17.bin"/><Relationship Id="rId10" Type="http://schemas.openxmlformats.org/officeDocument/2006/relationships/image" Target="../media/image20.wmf"/><Relationship Id="rId4" Type="http://schemas.openxmlformats.org/officeDocument/2006/relationships/image" Target="../media/image17.wmf"/><Relationship Id="rId9" Type="http://schemas.openxmlformats.org/officeDocument/2006/relationships/oleObject" Target="../embeddings/oleObject19.bin"/></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image" Target="../media/image21.w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image" Target="../media/image23.wmf"/></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2.xml"/><Relationship Id="rId1" Type="http://schemas.openxmlformats.org/officeDocument/2006/relationships/vmlDrawing" Target="../drawings/vmlDrawing11.vml"/><Relationship Id="rId4" Type="http://schemas.openxmlformats.org/officeDocument/2006/relationships/image" Target="../media/image24.wm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2.xml"/><Relationship Id="rId1" Type="http://schemas.openxmlformats.org/officeDocument/2006/relationships/vmlDrawing" Target="../drawings/vmlDrawing12.vml"/><Relationship Id="rId4" Type="http://schemas.openxmlformats.org/officeDocument/2006/relationships/image" Target="../media/image25.wmf"/></Relationships>
</file>

<file path=ppt/slides/_rels/slide50.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2.xml"/><Relationship Id="rId1" Type="http://schemas.openxmlformats.org/officeDocument/2006/relationships/vmlDrawing" Target="../drawings/vmlDrawing13.vml"/><Relationship Id="rId4" Type="http://schemas.openxmlformats.org/officeDocument/2006/relationships/image" Target="../media/image26.wmf"/></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oleObject" Target="../embeddings/oleObject26.bin"/><Relationship Id="rId7" Type="http://schemas.openxmlformats.org/officeDocument/2006/relationships/oleObject" Target="../embeddings/oleObject28.bin"/><Relationship Id="rId2" Type="http://schemas.openxmlformats.org/officeDocument/2006/relationships/slideLayout" Target="../slideLayouts/slideLayout2.xml"/><Relationship Id="rId1" Type="http://schemas.openxmlformats.org/officeDocument/2006/relationships/vmlDrawing" Target="../drawings/vmlDrawing14.vml"/><Relationship Id="rId6" Type="http://schemas.openxmlformats.org/officeDocument/2006/relationships/image" Target="../media/image28.wmf"/><Relationship Id="rId5" Type="http://schemas.openxmlformats.org/officeDocument/2006/relationships/oleObject" Target="../embeddings/oleObject27.bin"/><Relationship Id="rId4" Type="http://schemas.openxmlformats.org/officeDocument/2006/relationships/image" Target="../media/image27.wmf"/></Relationships>
</file>

<file path=ppt/slides/_rels/slide59.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Layout" Target="../slideLayouts/slideLayout2.xml"/><Relationship Id="rId1" Type="http://schemas.openxmlformats.org/officeDocument/2006/relationships/vmlDrawing" Target="../drawings/vmlDrawing15.vml"/><Relationship Id="rId4" Type="http://schemas.openxmlformats.org/officeDocument/2006/relationships/image" Target="../media/image29.wmf"/></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slideLayout" Target="../slideLayouts/slideLayout2.xml"/><Relationship Id="rId1" Type="http://schemas.openxmlformats.org/officeDocument/2006/relationships/vmlDrawing" Target="../drawings/vmlDrawing16.vml"/><Relationship Id="rId5" Type="http://schemas.openxmlformats.org/officeDocument/2006/relationships/oleObject" Target="../embeddings/oleObject31.bin"/><Relationship Id="rId4" Type="http://schemas.openxmlformats.org/officeDocument/2006/relationships/image" Target="../media/image30.wmf"/></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lstStyle/>
          <a:p>
            <a:r>
              <a:rPr lang="en-US" i="1" dirty="0" smtClean="0"/>
              <a:t>Inclusion-Exclusion Principle with Two Sets</a:t>
            </a:r>
            <a:endParaRPr lang="en-CA" i="1" dirty="0"/>
          </a:p>
        </p:txBody>
      </p:sp>
      <p:sp>
        <p:nvSpPr>
          <p:cNvPr id="3" name="Content Placeholder 2"/>
          <p:cNvSpPr>
            <a:spLocks noGrp="1"/>
          </p:cNvSpPr>
          <p:nvPr>
            <p:ph idx="1"/>
          </p:nvPr>
        </p:nvSpPr>
        <p:spPr>
          <a:xfrm>
            <a:off x="457200" y="1981200"/>
            <a:ext cx="8229600" cy="4144963"/>
          </a:xfrm>
        </p:spPr>
        <p:txBody>
          <a:bodyPr/>
          <a:lstStyle/>
          <a:p>
            <a:pPr marL="0" indent="0">
              <a:buNone/>
            </a:pPr>
            <a:r>
              <a:rPr lang="en-US" dirty="0" smtClean="0"/>
              <a:t>Let </a:t>
            </a:r>
            <a:r>
              <a:rPr lang="en-US" i="1" dirty="0" smtClean="0"/>
              <a:t>A </a:t>
            </a:r>
            <a:r>
              <a:rPr lang="en-US" dirty="0" smtClean="0"/>
              <a:t>and </a:t>
            </a:r>
            <a:r>
              <a:rPr lang="en-US" i="1" dirty="0" smtClean="0"/>
              <a:t>B</a:t>
            </a:r>
            <a:r>
              <a:rPr lang="en-US" dirty="0" smtClean="0"/>
              <a:t> be two finite sets</a:t>
            </a:r>
            <a:r>
              <a:rPr lang="en-US" dirty="0">
                <a:sym typeface="Symbol"/>
              </a:rPr>
              <a:t>.</a:t>
            </a:r>
            <a:r>
              <a:rPr lang="en-US" dirty="0" smtClean="0">
                <a:sym typeface="Symbol"/>
              </a:rPr>
              <a:t>  Then</a:t>
            </a:r>
          </a:p>
          <a:p>
            <a:pPr marL="0" indent="0">
              <a:buNone/>
            </a:pPr>
            <a:endParaRPr lang="en-US" sz="1400" dirty="0" smtClean="0">
              <a:sym typeface="Symbol"/>
            </a:endParaRPr>
          </a:p>
          <a:p>
            <a:pPr marL="0" indent="0">
              <a:buNone/>
            </a:pPr>
            <a:r>
              <a:rPr lang="en-US" dirty="0" smtClean="0">
                <a:sym typeface="Symbol"/>
              </a:rPr>
              <a:t>| </a:t>
            </a:r>
            <a:r>
              <a:rPr lang="en-US" i="1" dirty="0" smtClean="0">
                <a:sym typeface="Symbol"/>
              </a:rPr>
              <a:t>A</a:t>
            </a:r>
            <a:r>
              <a:rPr lang="en-US" dirty="0" smtClean="0">
                <a:sym typeface="Symbol"/>
              </a:rPr>
              <a:t>  </a:t>
            </a:r>
            <a:r>
              <a:rPr lang="en-US" i="1" dirty="0" smtClean="0">
                <a:sym typeface="Symbol"/>
              </a:rPr>
              <a:t>B</a:t>
            </a:r>
            <a:r>
              <a:rPr lang="en-US" dirty="0" smtClean="0">
                <a:sym typeface="Symbol"/>
              </a:rPr>
              <a:t> | = | </a:t>
            </a:r>
            <a:r>
              <a:rPr lang="en-US" i="1" dirty="0" smtClean="0">
                <a:sym typeface="Symbol"/>
              </a:rPr>
              <a:t>A</a:t>
            </a:r>
            <a:r>
              <a:rPr lang="en-US" dirty="0" smtClean="0">
                <a:sym typeface="Symbol"/>
              </a:rPr>
              <a:t> | +| </a:t>
            </a:r>
            <a:r>
              <a:rPr lang="en-US" i="1" dirty="0" smtClean="0">
                <a:sym typeface="Symbol"/>
              </a:rPr>
              <a:t>B</a:t>
            </a:r>
            <a:r>
              <a:rPr lang="en-US" dirty="0" smtClean="0">
                <a:sym typeface="Symbol"/>
              </a:rPr>
              <a:t> |  | </a:t>
            </a:r>
            <a:r>
              <a:rPr lang="en-US" i="1" dirty="0" smtClean="0">
                <a:sym typeface="Symbol"/>
              </a:rPr>
              <a:t>A</a:t>
            </a:r>
            <a:r>
              <a:rPr lang="en-US" dirty="0" smtClean="0">
                <a:sym typeface="Symbol"/>
              </a:rPr>
              <a:t>  </a:t>
            </a:r>
            <a:r>
              <a:rPr lang="en-US" i="1" dirty="0" smtClean="0">
                <a:sym typeface="Symbol"/>
              </a:rPr>
              <a:t>B</a:t>
            </a:r>
            <a:r>
              <a:rPr lang="en-US" dirty="0" smtClean="0">
                <a:sym typeface="Symbol"/>
              </a:rPr>
              <a:t> |.</a:t>
            </a:r>
          </a:p>
          <a:p>
            <a:pPr marL="0" indent="0">
              <a:buNone/>
            </a:pPr>
            <a:endParaRPr lang="en-US" sz="1400" dirty="0">
              <a:sym typeface="Symbol"/>
            </a:endParaRPr>
          </a:p>
          <a:p>
            <a:pPr marL="0" indent="0">
              <a:buNone/>
            </a:pPr>
            <a:r>
              <a:rPr lang="en-US" dirty="0" smtClean="0">
                <a:sym typeface="Symbol"/>
              </a:rPr>
              <a:t>  </a:t>
            </a:r>
            <a:endParaRPr lang="en-CA" i="1" dirty="0"/>
          </a:p>
        </p:txBody>
      </p:sp>
      <p:sp>
        <p:nvSpPr>
          <p:cNvPr id="4" name="Slide Number Placeholder 3"/>
          <p:cNvSpPr>
            <a:spLocks noGrp="1"/>
          </p:cNvSpPr>
          <p:nvPr>
            <p:ph type="sldNum" sz="quarter" idx="12"/>
          </p:nvPr>
        </p:nvSpPr>
        <p:spPr/>
        <p:txBody>
          <a:bodyPr/>
          <a:lstStyle/>
          <a:p>
            <a:fld id="{6F18850B-C02A-49FE-88C0-E140FAC79771}" type="slidenum">
              <a:rPr lang="en-CA" smtClean="0"/>
              <a:t>1</a:t>
            </a:fld>
            <a:endParaRPr lang="en-CA"/>
          </a:p>
        </p:txBody>
      </p:sp>
      <p:grpSp>
        <p:nvGrpSpPr>
          <p:cNvPr id="20" name="Group 19"/>
          <p:cNvGrpSpPr/>
          <p:nvPr/>
        </p:nvGrpSpPr>
        <p:grpSpPr>
          <a:xfrm>
            <a:off x="2209800" y="3429000"/>
            <a:ext cx="4419600" cy="2057400"/>
            <a:chOff x="2209800" y="3733800"/>
            <a:chExt cx="4419600" cy="2057400"/>
          </a:xfrm>
        </p:grpSpPr>
        <p:grpSp>
          <p:nvGrpSpPr>
            <p:cNvPr id="7" name="Group 6"/>
            <p:cNvGrpSpPr/>
            <p:nvPr/>
          </p:nvGrpSpPr>
          <p:grpSpPr>
            <a:xfrm>
              <a:off x="3182815" y="4267200"/>
              <a:ext cx="2438400" cy="1524000"/>
              <a:chOff x="2438400" y="4419600"/>
              <a:chExt cx="2438400" cy="1524000"/>
            </a:xfrm>
          </p:grpSpPr>
          <p:sp>
            <p:nvSpPr>
              <p:cNvPr id="5" name="Oval 4"/>
              <p:cNvSpPr/>
              <p:nvPr/>
            </p:nvSpPr>
            <p:spPr>
              <a:xfrm>
                <a:off x="2438400" y="4419600"/>
                <a:ext cx="1524000" cy="152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Oval 5"/>
              <p:cNvSpPr/>
              <p:nvPr/>
            </p:nvSpPr>
            <p:spPr>
              <a:xfrm>
                <a:off x="3352800" y="4419600"/>
                <a:ext cx="1524000" cy="1524000"/>
              </a:xfrm>
              <a:prstGeom prst="ellipse">
                <a:avLst/>
              </a:prstGeom>
              <a:solidFill>
                <a:srgbClr val="ED1F6D">
                  <a:alpha val="4784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sp>
          <p:nvSpPr>
            <p:cNvPr id="9" name="TextBox 8"/>
            <p:cNvSpPr txBox="1"/>
            <p:nvPr/>
          </p:nvSpPr>
          <p:spPr>
            <a:xfrm>
              <a:off x="3676000" y="4572737"/>
              <a:ext cx="362600" cy="461665"/>
            </a:xfrm>
            <a:prstGeom prst="rect">
              <a:avLst/>
            </a:prstGeom>
            <a:solidFill>
              <a:srgbClr val="FFFFFF">
                <a:alpha val="50196"/>
              </a:srgbClr>
            </a:solidFill>
          </p:spPr>
          <p:txBody>
            <a:bodyPr wrap="none" rtlCol="0">
              <a:spAutoFit/>
            </a:bodyPr>
            <a:lstStyle/>
            <a:p>
              <a:r>
                <a:rPr lang="en-US" sz="2400" i="1" dirty="0" smtClean="0"/>
                <a:t>A</a:t>
              </a:r>
              <a:endParaRPr lang="en-CA" sz="2400" i="1" dirty="0"/>
            </a:p>
          </p:txBody>
        </p:sp>
        <p:sp>
          <p:nvSpPr>
            <p:cNvPr id="10" name="TextBox 9"/>
            <p:cNvSpPr txBox="1"/>
            <p:nvPr/>
          </p:nvSpPr>
          <p:spPr>
            <a:xfrm>
              <a:off x="2209800" y="4798367"/>
              <a:ext cx="697627" cy="461665"/>
            </a:xfrm>
            <a:prstGeom prst="rect">
              <a:avLst/>
            </a:prstGeom>
            <a:noFill/>
          </p:spPr>
          <p:txBody>
            <a:bodyPr wrap="none" rtlCol="0">
              <a:spAutoFit/>
            </a:bodyPr>
            <a:lstStyle/>
            <a:p>
              <a:r>
                <a:rPr lang="en-US" sz="2400" i="1" dirty="0" err="1" smtClean="0"/>
                <a:t>A</a:t>
              </a:r>
              <a:r>
                <a:rPr lang="en-US" sz="2400" dirty="0" err="1" smtClean="0">
                  <a:sym typeface="Symbol"/>
                </a:rPr>
                <a:t></a:t>
              </a:r>
              <a:r>
                <a:rPr lang="en-US" sz="2400" i="1" dirty="0" err="1" smtClean="0">
                  <a:sym typeface="Symbol"/>
                </a:rPr>
                <a:t>B</a:t>
              </a:r>
              <a:endParaRPr lang="en-CA" sz="2400" i="1" dirty="0"/>
            </a:p>
          </p:txBody>
        </p:sp>
        <p:sp>
          <p:nvSpPr>
            <p:cNvPr id="11" name="TextBox 10"/>
            <p:cNvSpPr txBox="1"/>
            <p:nvPr/>
          </p:nvSpPr>
          <p:spPr>
            <a:xfrm>
              <a:off x="4038600" y="3733800"/>
              <a:ext cx="764953" cy="461665"/>
            </a:xfrm>
            <a:prstGeom prst="rect">
              <a:avLst/>
            </a:prstGeom>
            <a:noFill/>
          </p:spPr>
          <p:txBody>
            <a:bodyPr wrap="none" rtlCol="0">
              <a:spAutoFit/>
            </a:bodyPr>
            <a:lstStyle/>
            <a:p>
              <a:r>
                <a:rPr lang="en-US" sz="2400" i="1" dirty="0" err="1" smtClean="0"/>
                <a:t>A</a:t>
              </a:r>
              <a:r>
                <a:rPr lang="en-US" sz="2400" dirty="0" err="1" smtClean="0">
                  <a:sym typeface="Symbol"/>
                </a:rPr>
                <a:t></a:t>
              </a:r>
              <a:r>
                <a:rPr lang="en-US" sz="2400" i="1" dirty="0" err="1" smtClean="0">
                  <a:sym typeface="Symbol"/>
                </a:rPr>
                <a:t>B</a:t>
              </a:r>
              <a:endParaRPr lang="en-CA" sz="2400" dirty="0"/>
            </a:p>
          </p:txBody>
        </p:sp>
        <p:sp>
          <p:nvSpPr>
            <p:cNvPr id="12" name="TextBox 11"/>
            <p:cNvSpPr txBox="1"/>
            <p:nvPr/>
          </p:nvSpPr>
          <p:spPr>
            <a:xfrm>
              <a:off x="5862843" y="4800226"/>
              <a:ext cx="766557" cy="461665"/>
            </a:xfrm>
            <a:prstGeom prst="rect">
              <a:avLst/>
            </a:prstGeom>
            <a:noFill/>
          </p:spPr>
          <p:txBody>
            <a:bodyPr wrap="none" rtlCol="0">
              <a:spAutoFit/>
            </a:bodyPr>
            <a:lstStyle/>
            <a:p>
              <a:r>
                <a:rPr lang="en-US" sz="2400" i="1" dirty="0" smtClean="0"/>
                <a:t>B</a:t>
              </a:r>
              <a:r>
                <a:rPr lang="en-US" sz="2400" i="1" dirty="0" smtClean="0">
                  <a:sym typeface="Symbol"/>
                </a:rPr>
                <a:t> </a:t>
              </a:r>
              <a:r>
                <a:rPr lang="en-US" sz="2400" i="1" dirty="0" smtClean="0"/>
                <a:t>A</a:t>
              </a:r>
              <a:endParaRPr lang="en-CA" sz="2400" i="1" dirty="0"/>
            </a:p>
          </p:txBody>
        </p:sp>
        <p:cxnSp>
          <p:nvCxnSpPr>
            <p:cNvPr id="14" name="Straight Arrow Connector 13"/>
            <p:cNvCxnSpPr>
              <a:stCxn id="10" idx="3"/>
            </p:cNvCxnSpPr>
            <p:nvPr/>
          </p:nvCxnSpPr>
          <p:spPr>
            <a:xfrm flipV="1">
              <a:off x="2907427" y="5029199"/>
              <a:ext cx="603861" cy="1"/>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17" name="Straight Arrow Connector 16"/>
            <p:cNvCxnSpPr/>
            <p:nvPr/>
          </p:nvCxnSpPr>
          <p:spPr>
            <a:xfrm flipH="1" flipV="1">
              <a:off x="5187339" y="5031058"/>
              <a:ext cx="603861" cy="1"/>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18" name="Straight Arrow Connector 17"/>
            <p:cNvCxnSpPr/>
            <p:nvPr/>
          </p:nvCxnSpPr>
          <p:spPr>
            <a:xfrm rot="16200000" flipH="1" flipV="1">
              <a:off x="4117669" y="4489002"/>
              <a:ext cx="603861" cy="1"/>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sp>
          <p:nvSpPr>
            <p:cNvPr id="19" name="TextBox 18"/>
            <p:cNvSpPr txBox="1"/>
            <p:nvPr/>
          </p:nvSpPr>
          <p:spPr>
            <a:xfrm>
              <a:off x="4800600" y="4572737"/>
              <a:ext cx="351378" cy="461665"/>
            </a:xfrm>
            <a:prstGeom prst="rect">
              <a:avLst/>
            </a:prstGeom>
            <a:solidFill>
              <a:schemeClr val="bg1">
                <a:alpha val="50000"/>
              </a:schemeClr>
            </a:solidFill>
          </p:spPr>
          <p:txBody>
            <a:bodyPr wrap="none" rtlCol="0">
              <a:spAutoFit/>
            </a:bodyPr>
            <a:lstStyle/>
            <a:p>
              <a:r>
                <a:rPr lang="en-US" sz="2400" i="1" dirty="0"/>
                <a:t>B</a:t>
              </a:r>
              <a:endParaRPr lang="en-CA" sz="2400" i="1" dirty="0"/>
            </a:p>
          </p:txBody>
        </p:sp>
      </p:grpSp>
    </p:spTree>
    <p:extLst>
      <p:ext uri="{BB962C8B-B14F-4D97-AF65-F5344CB8AC3E}">
        <p14:creationId xmlns:p14="http://schemas.microsoft.com/office/powerpoint/2010/main" val="1051587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838200"/>
            <a:ext cx="8229600" cy="4953000"/>
          </a:xfrm>
        </p:spPr>
        <p:txBody>
          <a:bodyPr>
            <a:noAutofit/>
          </a:bodyPr>
          <a:lstStyle/>
          <a:p>
            <a:pPr marL="0" indent="0">
              <a:buNone/>
            </a:pPr>
            <a:r>
              <a:rPr lang="en-US" sz="2800" i="1" dirty="0" smtClean="0"/>
              <a:t>Proof of Inclusion-Exclusion Principle with Two sets</a:t>
            </a:r>
            <a:r>
              <a:rPr lang="en-US" sz="2800" dirty="0" smtClean="0"/>
              <a:t>:</a:t>
            </a:r>
          </a:p>
          <a:p>
            <a:pPr marL="0" indent="0">
              <a:buNone/>
            </a:pPr>
            <a:endParaRPr lang="en-US" sz="1400" i="1" dirty="0" smtClean="0"/>
          </a:p>
          <a:p>
            <a:pPr marL="0" indent="0">
              <a:buNone/>
            </a:pPr>
            <a:r>
              <a:rPr lang="en-US" sz="2800" dirty="0" smtClean="0"/>
              <a:t>We have </a:t>
            </a:r>
            <a:r>
              <a:rPr lang="en-US" sz="2800" i="1" dirty="0" smtClean="0"/>
              <a:t>A</a:t>
            </a:r>
            <a:r>
              <a:rPr lang="en-US" sz="2800" dirty="0" smtClean="0"/>
              <a:t> </a:t>
            </a:r>
            <a:r>
              <a:rPr lang="en-US" sz="2800" dirty="0" smtClean="0">
                <a:sym typeface="Symbol"/>
              </a:rPr>
              <a:t> </a:t>
            </a:r>
            <a:r>
              <a:rPr lang="en-US" sz="2800" i="1" dirty="0" smtClean="0">
                <a:sym typeface="Symbol"/>
              </a:rPr>
              <a:t>B</a:t>
            </a:r>
            <a:r>
              <a:rPr lang="en-US" sz="2800" dirty="0" smtClean="0">
                <a:sym typeface="Symbol"/>
              </a:rPr>
              <a:t> </a:t>
            </a:r>
            <a:r>
              <a:rPr lang="en-US" sz="2800" dirty="0" smtClean="0"/>
              <a:t>= (</a:t>
            </a:r>
            <a:r>
              <a:rPr lang="en-US" sz="2800" i="1" dirty="0" smtClean="0"/>
              <a:t>A </a:t>
            </a:r>
            <a:r>
              <a:rPr lang="en-US" sz="2800" dirty="0" smtClean="0">
                <a:sym typeface="Symbol"/>
              </a:rPr>
              <a:t> </a:t>
            </a:r>
            <a:r>
              <a:rPr lang="en-US" sz="2800" i="1" dirty="0" smtClean="0">
                <a:sym typeface="Symbol"/>
              </a:rPr>
              <a:t>B</a:t>
            </a:r>
            <a:r>
              <a:rPr lang="en-US" sz="2800" dirty="0" smtClean="0">
                <a:sym typeface="Symbol"/>
              </a:rPr>
              <a:t>)  (</a:t>
            </a:r>
            <a:r>
              <a:rPr lang="en-US" sz="2800" i="1" dirty="0" smtClean="0">
                <a:sym typeface="Symbol"/>
              </a:rPr>
              <a:t>A</a:t>
            </a:r>
            <a:r>
              <a:rPr lang="en-US" sz="2800" dirty="0" smtClean="0">
                <a:sym typeface="Symbol"/>
              </a:rPr>
              <a:t>  </a:t>
            </a:r>
            <a:r>
              <a:rPr lang="en-US" sz="2800" i="1" dirty="0" smtClean="0">
                <a:sym typeface="Symbol"/>
              </a:rPr>
              <a:t>B</a:t>
            </a:r>
            <a:r>
              <a:rPr lang="en-US" sz="2800" dirty="0" smtClean="0">
                <a:sym typeface="Symbol"/>
              </a:rPr>
              <a:t>)  (</a:t>
            </a:r>
            <a:r>
              <a:rPr lang="en-US" sz="2800" i="1" dirty="0" smtClean="0">
                <a:sym typeface="Symbol"/>
              </a:rPr>
              <a:t>B</a:t>
            </a:r>
            <a:r>
              <a:rPr lang="en-US" sz="2800" dirty="0" smtClean="0">
                <a:sym typeface="Symbol"/>
              </a:rPr>
              <a:t>  </a:t>
            </a:r>
            <a:r>
              <a:rPr lang="en-US" sz="2800" i="1" dirty="0" smtClean="0">
                <a:sym typeface="Symbol"/>
              </a:rPr>
              <a:t>A</a:t>
            </a:r>
            <a:r>
              <a:rPr lang="en-US" sz="2800" dirty="0" smtClean="0">
                <a:sym typeface="Symbol"/>
              </a:rPr>
              <a:t>), and three sets </a:t>
            </a:r>
            <a:r>
              <a:rPr lang="en-US" sz="2800" i="1" dirty="0" smtClean="0"/>
              <a:t>A </a:t>
            </a:r>
            <a:r>
              <a:rPr lang="en-US" sz="2800" dirty="0">
                <a:sym typeface="Symbol"/>
              </a:rPr>
              <a:t> </a:t>
            </a:r>
            <a:r>
              <a:rPr lang="en-US" sz="2800" i="1" dirty="0" smtClean="0">
                <a:sym typeface="Symbol"/>
              </a:rPr>
              <a:t>B</a:t>
            </a:r>
            <a:r>
              <a:rPr lang="en-US" sz="2800" dirty="0" smtClean="0">
                <a:sym typeface="Symbol"/>
              </a:rPr>
              <a:t>, </a:t>
            </a:r>
            <a:r>
              <a:rPr lang="en-US" sz="2800" i="1" dirty="0" smtClean="0">
                <a:sym typeface="Symbol"/>
              </a:rPr>
              <a:t>A</a:t>
            </a:r>
            <a:r>
              <a:rPr lang="en-US" sz="2800" dirty="0" smtClean="0">
                <a:sym typeface="Symbol"/>
              </a:rPr>
              <a:t> </a:t>
            </a:r>
            <a:r>
              <a:rPr lang="en-US" sz="2800" dirty="0">
                <a:sym typeface="Symbol"/>
              </a:rPr>
              <a:t> </a:t>
            </a:r>
            <a:r>
              <a:rPr lang="en-US" sz="2800" i="1" dirty="0" smtClean="0">
                <a:sym typeface="Symbol"/>
              </a:rPr>
              <a:t>B</a:t>
            </a:r>
            <a:r>
              <a:rPr lang="en-US" sz="2800" dirty="0" smtClean="0">
                <a:sym typeface="Symbol"/>
              </a:rPr>
              <a:t>, and </a:t>
            </a:r>
            <a:r>
              <a:rPr lang="en-US" sz="2800" i="1" dirty="0" smtClean="0">
                <a:sym typeface="Symbol"/>
              </a:rPr>
              <a:t>B</a:t>
            </a:r>
            <a:r>
              <a:rPr lang="en-US" sz="2800" dirty="0" smtClean="0">
                <a:sym typeface="Symbol"/>
              </a:rPr>
              <a:t> </a:t>
            </a:r>
            <a:r>
              <a:rPr lang="en-US" sz="2800" dirty="0">
                <a:sym typeface="Symbol"/>
              </a:rPr>
              <a:t> </a:t>
            </a:r>
            <a:r>
              <a:rPr lang="en-US" sz="2800" i="1" dirty="0" smtClean="0">
                <a:sym typeface="Symbol"/>
              </a:rPr>
              <a:t>A</a:t>
            </a:r>
            <a:r>
              <a:rPr lang="en-US" sz="2800" dirty="0" smtClean="0">
                <a:sym typeface="Symbol"/>
              </a:rPr>
              <a:t> are mutually disjoint.  Since </a:t>
            </a:r>
            <a:r>
              <a:rPr lang="en-US" sz="2800" dirty="0"/>
              <a:t>(</a:t>
            </a:r>
            <a:r>
              <a:rPr lang="en-US" sz="2800" i="1" dirty="0"/>
              <a:t>A </a:t>
            </a:r>
            <a:r>
              <a:rPr lang="en-US" sz="2800" dirty="0">
                <a:sym typeface="Symbol"/>
              </a:rPr>
              <a:t> </a:t>
            </a:r>
            <a:r>
              <a:rPr lang="en-US" sz="2800" i="1" dirty="0">
                <a:sym typeface="Symbol"/>
              </a:rPr>
              <a:t>B</a:t>
            </a:r>
            <a:r>
              <a:rPr lang="en-US" sz="2800" dirty="0">
                <a:sym typeface="Symbol"/>
              </a:rPr>
              <a:t>)  (</a:t>
            </a:r>
            <a:r>
              <a:rPr lang="en-US" sz="2800" i="1" dirty="0">
                <a:sym typeface="Symbol"/>
              </a:rPr>
              <a:t>A</a:t>
            </a:r>
            <a:r>
              <a:rPr lang="en-US" sz="2800" dirty="0">
                <a:sym typeface="Symbol"/>
              </a:rPr>
              <a:t>  </a:t>
            </a:r>
            <a:r>
              <a:rPr lang="en-US" sz="2800" i="1" dirty="0">
                <a:sym typeface="Symbol"/>
              </a:rPr>
              <a:t>B</a:t>
            </a:r>
            <a:r>
              <a:rPr lang="en-US" sz="2800" dirty="0" smtClean="0">
                <a:sym typeface="Symbol"/>
              </a:rPr>
              <a:t>) = </a:t>
            </a:r>
            <a:r>
              <a:rPr lang="en-US" sz="2800" i="1" dirty="0" smtClean="0">
                <a:sym typeface="Symbol"/>
              </a:rPr>
              <a:t>A</a:t>
            </a:r>
            <a:r>
              <a:rPr lang="en-US" sz="2800" dirty="0" smtClean="0">
                <a:sym typeface="Symbol"/>
              </a:rPr>
              <a:t> and </a:t>
            </a:r>
            <a:r>
              <a:rPr lang="en-US" sz="2800" dirty="0">
                <a:sym typeface="Symbol"/>
              </a:rPr>
              <a:t>(</a:t>
            </a:r>
            <a:r>
              <a:rPr lang="en-US" sz="2800" i="1" dirty="0">
                <a:sym typeface="Symbol"/>
              </a:rPr>
              <a:t>B</a:t>
            </a:r>
            <a:r>
              <a:rPr lang="en-US" sz="2800" dirty="0">
                <a:sym typeface="Symbol"/>
              </a:rPr>
              <a:t>  </a:t>
            </a:r>
            <a:r>
              <a:rPr lang="en-US" sz="2800" i="1" dirty="0">
                <a:sym typeface="Symbol"/>
              </a:rPr>
              <a:t>A</a:t>
            </a:r>
            <a:r>
              <a:rPr lang="en-US" sz="2800" dirty="0">
                <a:sym typeface="Symbol"/>
              </a:rPr>
              <a:t>)</a:t>
            </a:r>
            <a:r>
              <a:rPr lang="en-US" sz="2800" dirty="0" smtClean="0">
                <a:sym typeface="Symbol"/>
              </a:rPr>
              <a:t> </a:t>
            </a:r>
            <a:r>
              <a:rPr lang="en-US" sz="2800" dirty="0">
                <a:sym typeface="Symbol"/>
              </a:rPr>
              <a:t> (</a:t>
            </a:r>
            <a:r>
              <a:rPr lang="en-US" sz="2800" i="1" dirty="0">
                <a:sym typeface="Symbol"/>
              </a:rPr>
              <a:t>A</a:t>
            </a:r>
            <a:r>
              <a:rPr lang="en-US" sz="2800" dirty="0">
                <a:sym typeface="Symbol"/>
              </a:rPr>
              <a:t>  </a:t>
            </a:r>
            <a:r>
              <a:rPr lang="en-US" sz="2800" i="1" dirty="0">
                <a:sym typeface="Symbol"/>
              </a:rPr>
              <a:t>B</a:t>
            </a:r>
            <a:r>
              <a:rPr lang="en-US" sz="2800" dirty="0" smtClean="0">
                <a:sym typeface="Symbol"/>
              </a:rPr>
              <a:t>) = </a:t>
            </a:r>
            <a:r>
              <a:rPr lang="en-US" sz="2800" i="1" dirty="0" smtClean="0">
                <a:sym typeface="Symbol"/>
              </a:rPr>
              <a:t>B</a:t>
            </a:r>
            <a:r>
              <a:rPr lang="en-US" sz="2800" dirty="0" smtClean="0">
                <a:sym typeface="Symbol"/>
              </a:rPr>
              <a:t>, we have</a:t>
            </a:r>
          </a:p>
          <a:p>
            <a:pPr marL="0" indent="0">
              <a:buNone/>
            </a:pPr>
            <a:endParaRPr lang="en-US" sz="1200" dirty="0" smtClean="0">
              <a:sym typeface="Symbol"/>
            </a:endParaRPr>
          </a:p>
          <a:p>
            <a:pPr marL="0" indent="0">
              <a:buNone/>
            </a:pPr>
            <a:r>
              <a:rPr lang="en-US" sz="2800" dirty="0" smtClean="0"/>
              <a:t>|</a:t>
            </a:r>
            <a:r>
              <a:rPr lang="en-US" sz="2800" i="1" dirty="0" smtClean="0"/>
              <a:t>A</a:t>
            </a:r>
            <a:r>
              <a:rPr lang="en-US" sz="2800" dirty="0" smtClean="0"/>
              <a:t> </a:t>
            </a:r>
            <a:r>
              <a:rPr lang="en-US" sz="2800" dirty="0">
                <a:sym typeface="Symbol"/>
              </a:rPr>
              <a:t> </a:t>
            </a:r>
            <a:r>
              <a:rPr lang="en-US" sz="2800" i="1" dirty="0" smtClean="0">
                <a:sym typeface="Symbol"/>
              </a:rPr>
              <a:t>B</a:t>
            </a:r>
            <a:r>
              <a:rPr lang="en-US" sz="2800" dirty="0" smtClean="0">
                <a:sym typeface="Symbol"/>
              </a:rPr>
              <a:t>| </a:t>
            </a:r>
            <a:r>
              <a:rPr lang="en-US" sz="2800" dirty="0"/>
              <a:t>= </a:t>
            </a:r>
            <a:r>
              <a:rPr lang="en-US" sz="2800" dirty="0" smtClean="0"/>
              <a:t>|</a:t>
            </a:r>
            <a:r>
              <a:rPr lang="en-US" sz="2800" i="1" dirty="0" smtClean="0"/>
              <a:t>A </a:t>
            </a:r>
            <a:r>
              <a:rPr lang="en-US" sz="2800" dirty="0">
                <a:sym typeface="Symbol"/>
              </a:rPr>
              <a:t> </a:t>
            </a:r>
            <a:r>
              <a:rPr lang="en-US" sz="2800" i="1" dirty="0" smtClean="0">
                <a:sym typeface="Symbol"/>
              </a:rPr>
              <a:t>B</a:t>
            </a:r>
            <a:r>
              <a:rPr lang="en-US" sz="2800" dirty="0" smtClean="0">
                <a:sym typeface="Symbol"/>
              </a:rPr>
              <a:t>| + |</a:t>
            </a:r>
            <a:r>
              <a:rPr lang="en-US" sz="2800" i="1" dirty="0" smtClean="0">
                <a:sym typeface="Symbol"/>
              </a:rPr>
              <a:t>A</a:t>
            </a:r>
            <a:r>
              <a:rPr lang="en-US" sz="2800" dirty="0" smtClean="0">
                <a:sym typeface="Symbol"/>
              </a:rPr>
              <a:t> </a:t>
            </a:r>
            <a:r>
              <a:rPr lang="en-US" sz="2800" dirty="0">
                <a:sym typeface="Symbol"/>
              </a:rPr>
              <a:t> </a:t>
            </a:r>
            <a:r>
              <a:rPr lang="en-US" sz="2800" i="1" dirty="0" smtClean="0">
                <a:sym typeface="Symbol"/>
              </a:rPr>
              <a:t>B</a:t>
            </a:r>
            <a:r>
              <a:rPr lang="en-US" sz="2800" dirty="0" smtClean="0">
                <a:sym typeface="Symbol"/>
              </a:rPr>
              <a:t>| + |</a:t>
            </a:r>
            <a:r>
              <a:rPr lang="en-US" sz="2800" i="1" dirty="0" smtClean="0">
                <a:sym typeface="Symbol"/>
              </a:rPr>
              <a:t>B</a:t>
            </a:r>
            <a:r>
              <a:rPr lang="en-US" sz="2800" dirty="0" smtClean="0">
                <a:sym typeface="Symbol"/>
              </a:rPr>
              <a:t> </a:t>
            </a:r>
            <a:r>
              <a:rPr lang="en-US" sz="2800" dirty="0">
                <a:sym typeface="Symbol"/>
              </a:rPr>
              <a:t> </a:t>
            </a:r>
            <a:r>
              <a:rPr lang="en-US" sz="2800" i="1" dirty="0" smtClean="0">
                <a:sym typeface="Symbol"/>
              </a:rPr>
              <a:t>A</a:t>
            </a:r>
            <a:r>
              <a:rPr lang="en-US" sz="2800" dirty="0" smtClean="0">
                <a:sym typeface="Symbol"/>
              </a:rPr>
              <a:t>|</a:t>
            </a:r>
          </a:p>
          <a:p>
            <a:pPr marL="0" indent="0">
              <a:buNone/>
            </a:pPr>
            <a:r>
              <a:rPr lang="en-US" sz="2800" dirty="0" smtClean="0">
                <a:sym typeface="Symbol"/>
              </a:rPr>
              <a:t>=</a:t>
            </a:r>
            <a:r>
              <a:rPr lang="en-US" sz="2800" dirty="0" smtClean="0"/>
              <a:t>|</a:t>
            </a:r>
            <a:r>
              <a:rPr lang="en-US" sz="2800" i="1" dirty="0" smtClean="0"/>
              <a:t>A </a:t>
            </a:r>
            <a:r>
              <a:rPr lang="en-US" sz="2800" dirty="0">
                <a:sym typeface="Symbol"/>
              </a:rPr>
              <a:t> </a:t>
            </a:r>
            <a:r>
              <a:rPr lang="en-US" sz="2800" i="1" dirty="0" smtClean="0">
                <a:sym typeface="Symbol"/>
              </a:rPr>
              <a:t>B</a:t>
            </a:r>
            <a:r>
              <a:rPr lang="en-US" sz="2800" dirty="0" smtClean="0">
                <a:sym typeface="Symbol"/>
              </a:rPr>
              <a:t>| </a:t>
            </a:r>
            <a:r>
              <a:rPr lang="en-US" sz="2800" dirty="0">
                <a:sym typeface="Symbol"/>
              </a:rPr>
              <a:t>+ </a:t>
            </a:r>
            <a:r>
              <a:rPr lang="en-US" sz="2800" dirty="0" smtClean="0">
                <a:sym typeface="Symbol"/>
              </a:rPr>
              <a:t>|</a:t>
            </a:r>
            <a:r>
              <a:rPr lang="en-US" sz="2800" i="1" dirty="0" smtClean="0">
                <a:sym typeface="Symbol"/>
              </a:rPr>
              <a:t>A</a:t>
            </a:r>
            <a:r>
              <a:rPr lang="en-US" sz="2800" dirty="0" smtClean="0">
                <a:sym typeface="Symbol"/>
              </a:rPr>
              <a:t> </a:t>
            </a:r>
            <a:r>
              <a:rPr lang="en-US" sz="2800" dirty="0">
                <a:sym typeface="Symbol"/>
              </a:rPr>
              <a:t> </a:t>
            </a:r>
            <a:r>
              <a:rPr lang="en-US" sz="2800" i="1" dirty="0" smtClean="0">
                <a:sym typeface="Symbol"/>
              </a:rPr>
              <a:t>B</a:t>
            </a:r>
            <a:r>
              <a:rPr lang="en-US" sz="2800" dirty="0" smtClean="0">
                <a:sym typeface="Symbol"/>
              </a:rPr>
              <a:t>| </a:t>
            </a:r>
            <a:r>
              <a:rPr lang="en-US" sz="2800" dirty="0">
                <a:sym typeface="Symbol"/>
              </a:rPr>
              <a:t>+ </a:t>
            </a:r>
            <a:r>
              <a:rPr lang="en-US" sz="2800" dirty="0" smtClean="0">
                <a:sym typeface="Symbol"/>
              </a:rPr>
              <a:t>|</a:t>
            </a:r>
            <a:r>
              <a:rPr lang="en-US" sz="2800" i="1" dirty="0" smtClean="0">
                <a:sym typeface="Symbol"/>
              </a:rPr>
              <a:t>B</a:t>
            </a:r>
            <a:r>
              <a:rPr lang="en-US" sz="2800" dirty="0" smtClean="0">
                <a:sym typeface="Symbol"/>
              </a:rPr>
              <a:t> </a:t>
            </a:r>
            <a:r>
              <a:rPr lang="en-US" sz="2800" dirty="0">
                <a:sym typeface="Symbol"/>
              </a:rPr>
              <a:t> </a:t>
            </a:r>
            <a:r>
              <a:rPr lang="en-US" sz="2800" i="1" dirty="0" smtClean="0">
                <a:sym typeface="Symbol"/>
              </a:rPr>
              <a:t>A</a:t>
            </a:r>
            <a:r>
              <a:rPr lang="en-US" sz="2800" dirty="0" smtClean="0">
                <a:sym typeface="Symbol"/>
              </a:rPr>
              <a:t>| </a:t>
            </a:r>
            <a:r>
              <a:rPr lang="en-US" sz="2800" dirty="0">
                <a:sym typeface="Symbol"/>
              </a:rPr>
              <a:t>+ </a:t>
            </a:r>
            <a:r>
              <a:rPr lang="en-US" sz="2800" dirty="0" smtClean="0">
                <a:sym typeface="Symbol"/>
              </a:rPr>
              <a:t>|</a:t>
            </a:r>
            <a:r>
              <a:rPr lang="en-US" sz="2800" i="1" dirty="0" smtClean="0">
                <a:sym typeface="Symbol"/>
              </a:rPr>
              <a:t>A</a:t>
            </a:r>
            <a:r>
              <a:rPr lang="en-US" sz="2800" dirty="0" smtClean="0">
                <a:sym typeface="Symbol"/>
              </a:rPr>
              <a:t> </a:t>
            </a:r>
            <a:r>
              <a:rPr lang="en-US" sz="2800" dirty="0">
                <a:sym typeface="Symbol"/>
              </a:rPr>
              <a:t> </a:t>
            </a:r>
            <a:r>
              <a:rPr lang="en-US" sz="2800" i="1" dirty="0" smtClean="0">
                <a:sym typeface="Symbol"/>
              </a:rPr>
              <a:t>B</a:t>
            </a:r>
            <a:r>
              <a:rPr lang="en-US" sz="2800" dirty="0" smtClean="0">
                <a:sym typeface="Symbol"/>
              </a:rPr>
              <a:t>|  |</a:t>
            </a:r>
            <a:r>
              <a:rPr lang="en-US" sz="2800" i="1" dirty="0" smtClean="0">
                <a:sym typeface="Symbol"/>
              </a:rPr>
              <a:t>A</a:t>
            </a:r>
            <a:r>
              <a:rPr lang="en-US" sz="2800" dirty="0" smtClean="0">
                <a:sym typeface="Symbol"/>
              </a:rPr>
              <a:t> </a:t>
            </a:r>
            <a:r>
              <a:rPr lang="en-US" sz="2800" dirty="0">
                <a:sym typeface="Symbol"/>
              </a:rPr>
              <a:t> </a:t>
            </a:r>
            <a:r>
              <a:rPr lang="en-US" sz="2800" i="1" dirty="0" smtClean="0">
                <a:sym typeface="Symbol"/>
              </a:rPr>
              <a:t>B</a:t>
            </a:r>
            <a:r>
              <a:rPr lang="en-US" sz="2800" dirty="0" smtClean="0">
                <a:sym typeface="Symbol"/>
              </a:rPr>
              <a:t>| </a:t>
            </a:r>
          </a:p>
          <a:p>
            <a:pPr marL="0" indent="0">
              <a:buNone/>
            </a:pPr>
            <a:r>
              <a:rPr lang="en-US" sz="2800" dirty="0" smtClean="0">
                <a:sym typeface="Symbol"/>
              </a:rPr>
              <a:t>= </a:t>
            </a:r>
            <a:r>
              <a:rPr lang="en-US" sz="2800" dirty="0" smtClean="0"/>
              <a:t>|(</a:t>
            </a:r>
            <a:r>
              <a:rPr lang="en-US" sz="2800" i="1" dirty="0" smtClean="0"/>
              <a:t>A </a:t>
            </a:r>
            <a:r>
              <a:rPr lang="en-US" sz="2800" dirty="0">
                <a:sym typeface="Symbol"/>
              </a:rPr>
              <a:t> </a:t>
            </a:r>
            <a:r>
              <a:rPr lang="en-US" sz="2800" i="1" dirty="0" smtClean="0">
                <a:sym typeface="Symbol"/>
              </a:rPr>
              <a:t>B</a:t>
            </a:r>
            <a:r>
              <a:rPr lang="en-US" sz="2800" dirty="0" smtClean="0">
                <a:sym typeface="Symbol"/>
              </a:rPr>
              <a:t>)  (</a:t>
            </a:r>
            <a:r>
              <a:rPr lang="en-US" sz="2800" i="1" dirty="0" smtClean="0">
                <a:sym typeface="Symbol"/>
              </a:rPr>
              <a:t>A</a:t>
            </a:r>
            <a:r>
              <a:rPr lang="en-US" sz="2800" dirty="0" smtClean="0">
                <a:sym typeface="Symbol"/>
              </a:rPr>
              <a:t> </a:t>
            </a:r>
            <a:r>
              <a:rPr lang="en-US" sz="2800" dirty="0">
                <a:sym typeface="Symbol"/>
              </a:rPr>
              <a:t> </a:t>
            </a:r>
            <a:r>
              <a:rPr lang="en-US" sz="2800" i="1" dirty="0" smtClean="0">
                <a:sym typeface="Symbol"/>
              </a:rPr>
              <a:t>B</a:t>
            </a:r>
            <a:r>
              <a:rPr lang="en-US" sz="2800" dirty="0" smtClean="0">
                <a:sym typeface="Symbol"/>
              </a:rPr>
              <a:t>)| </a:t>
            </a:r>
            <a:r>
              <a:rPr lang="en-US" sz="2800" dirty="0">
                <a:sym typeface="Symbol"/>
              </a:rPr>
              <a:t>+ </a:t>
            </a:r>
            <a:r>
              <a:rPr lang="en-US" sz="2800" dirty="0" smtClean="0">
                <a:sym typeface="Symbol"/>
              </a:rPr>
              <a:t>|(</a:t>
            </a:r>
            <a:r>
              <a:rPr lang="en-US" sz="2800" i="1" dirty="0" smtClean="0">
                <a:sym typeface="Symbol"/>
              </a:rPr>
              <a:t>B</a:t>
            </a:r>
            <a:r>
              <a:rPr lang="en-US" sz="2800" dirty="0" smtClean="0">
                <a:sym typeface="Symbol"/>
              </a:rPr>
              <a:t> </a:t>
            </a:r>
            <a:r>
              <a:rPr lang="en-US" sz="2800" dirty="0">
                <a:sym typeface="Symbol"/>
              </a:rPr>
              <a:t> </a:t>
            </a:r>
            <a:r>
              <a:rPr lang="en-US" sz="2800" i="1" dirty="0" smtClean="0">
                <a:sym typeface="Symbol"/>
              </a:rPr>
              <a:t>A</a:t>
            </a:r>
            <a:r>
              <a:rPr lang="en-US" sz="2800" dirty="0" smtClean="0">
                <a:sym typeface="Symbol"/>
              </a:rPr>
              <a:t>)  (</a:t>
            </a:r>
            <a:r>
              <a:rPr lang="en-US" sz="2800" i="1" dirty="0" smtClean="0">
                <a:sym typeface="Symbol"/>
              </a:rPr>
              <a:t>A</a:t>
            </a:r>
            <a:r>
              <a:rPr lang="en-US" sz="2800" dirty="0" smtClean="0">
                <a:sym typeface="Symbol"/>
              </a:rPr>
              <a:t> </a:t>
            </a:r>
            <a:r>
              <a:rPr lang="en-US" sz="2800" dirty="0">
                <a:sym typeface="Symbol"/>
              </a:rPr>
              <a:t> </a:t>
            </a:r>
            <a:r>
              <a:rPr lang="en-US" sz="2800" i="1" dirty="0" smtClean="0">
                <a:sym typeface="Symbol"/>
              </a:rPr>
              <a:t>B</a:t>
            </a:r>
            <a:r>
              <a:rPr lang="en-US" sz="2800" dirty="0" smtClean="0">
                <a:sym typeface="Symbol"/>
              </a:rPr>
              <a:t>)|  |</a:t>
            </a:r>
            <a:r>
              <a:rPr lang="en-US" sz="2800" i="1" dirty="0" smtClean="0">
                <a:sym typeface="Symbol"/>
              </a:rPr>
              <a:t>A</a:t>
            </a:r>
            <a:r>
              <a:rPr lang="en-US" sz="2800" dirty="0" smtClean="0">
                <a:sym typeface="Symbol"/>
              </a:rPr>
              <a:t> </a:t>
            </a:r>
            <a:r>
              <a:rPr lang="en-US" sz="2800" dirty="0">
                <a:sym typeface="Symbol"/>
              </a:rPr>
              <a:t> </a:t>
            </a:r>
            <a:r>
              <a:rPr lang="en-US" sz="2800" i="1" dirty="0" smtClean="0">
                <a:sym typeface="Symbol"/>
              </a:rPr>
              <a:t>B</a:t>
            </a:r>
            <a:r>
              <a:rPr lang="en-US" sz="2800" dirty="0" smtClean="0">
                <a:sym typeface="Symbol"/>
              </a:rPr>
              <a:t>|</a:t>
            </a:r>
          </a:p>
          <a:p>
            <a:pPr marL="0" indent="0">
              <a:buNone/>
            </a:pPr>
            <a:r>
              <a:rPr lang="en-US" sz="2800" dirty="0" smtClean="0">
                <a:sym typeface="Symbol"/>
              </a:rPr>
              <a:t>= |</a:t>
            </a:r>
            <a:r>
              <a:rPr lang="en-US" sz="2800" i="1" dirty="0" smtClean="0">
                <a:sym typeface="Symbol"/>
              </a:rPr>
              <a:t>A</a:t>
            </a:r>
            <a:r>
              <a:rPr lang="en-US" sz="2800" dirty="0" smtClean="0">
                <a:sym typeface="Symbol"/>
              </a:rPr>
              <a:t>| + |</a:t>
            </a:r>
            <a:r>
              <a:rPr lang="en-US" sz="2800" i="1" dirty="0" smtClean="0">
                <a:sym typeface="Symbol"/>
              </a:rPr>
              <a:t>B</a:t>
            </a:r>
            <a:r>
              <a:rPr lang="en-US" sz="2800" dirty="0" smtClean="0">
                <a:sym typeface="Symbol"/>
              </a:rPr>
              <a:t>|  |</a:t>
            </a:r>
            <a:r>
              <a:rPr lang="en-US" sz="2800" i="1" dirty="0" smtClean="0">
                <a:sym typeface="Symbol"/>
              </a:rPr>
              <a:t>A</a:t>
            </a:r>
            <a:r>
              <a:rPr lang="en-US" sz="2800" dirty="0" smtClean="0">
                <a:sym typeface="Symbol"/>
              </a:rPr>
              <a:t> </a:t>
            </a:r>
            <a:r>
              <a:rPr lang="en-US" sz="2800" dirty="0">
                <a:sym typeface="Symbol"/>
              </a:rPr>
              <a:t> </a:t>
            </a:r>
            <a:r>
              <a:rPr lang="en-US" sz="2800" i="1" dirty="0" smtClean="0">
                <a:sym typeface="Symbol"/>
              </a:rPr>
              <a:t>B</a:t>
            </a:r>
            <a:r>
              <a:rPr lang="en-US" sz="2800" dirty="0" smtClean="0">
                <a:sym typeface="Symbol"/>
              </a:rPr>
              <a:t>|.  </a:t>
            </a:r>
            <a:endParaRPr lang="en-CA" sz="2800" dirty="0"/>
          </a:p>
        </p:txBody>
      </p:sp>
      <p:sp>
        <p:nvSpPr>
          <p:cNvPr id="4" name="Slide Number Placeholder 3"/>
          <p:cNvSpPr>
            <a:spLocks noGrp="1"/>
          </p:cNvSpPr>
          <p:nvPr>
            <p:ph type="sldNum" sz="quarter" idx="12"/>
          </p:nvPr>
        </p:nvSpPr>
        <p:spPr/>
        <p:txBody>
          <a:bodyPr/>
          <a:lstStyle/>
          <a:p>
            <a:fld id="{6F18850B-C02A-49FE-88C0-E140FAC79771}" type="slidenum">
              <a:rPr lang="en-CA" smtClean="0"/>
              <a:t>2</a:t>
            </a:fld>
            <a:endParaRPr lang="en-CA"/>
          </a:p>
        </p:txBody>
      </p:sp>
    </p:spTree>
    <p:extLst>
      <p:ext uri="{BB962C8B-B14F-4D97-AF65-F5344CB8AC3E}">
        <p14:creationId xmlns:p14="http://schemas.microsoft.com/office/powerpoint/2010/main" val="20859887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lstStyle/>
          <a:p>
            <a:pPr marL="0" indent="0">
              <a:buNone/>
            </a:pPr>
            <a:r>
              <a:rPr lang="en-US" sz="2800" dirty="0" smtClean="0"/>
              <a:t>If </a:t>
            </a:r>
            <a:r>
              <a:rPr lang="en-US" sz="2800" i="1" dirty="0" smtClean="0"/>
              <a:t>A</a:t>
            </a:r>
            <a:r>
              <a:rPr lang="en-US" sz="2800" baseline="-25000" dirty="0" smtClean="0"/>
              <a:t>1</a:t>
            </a:r>
            <a:r>
              <a:rPr lang="en-US" sz="2800" dirty="0" smtClean="0"/>
              <a:t> and </a:t>
            </a:r>
            <a:r>
              <a:rPr lang="en-US" sz="2800" i="1" dirty="0" smtClean="0"/>
              <a:t>A</a:t>
            </a:r>
            <a:r>
              <a:rPr lang="en-US" sz="2800" baseline="-25000" dirty="0" smtClean="0"/>
              <a:t>2</a:t>
            </a:r>
            <a:r>
              <a:rPr lang="en-US" sz="2800" dirty="0" smtClean="0"/>
              <a:t> are subsets of a set </a:t>
            </a:r>
            <a:r>
              <a:rPr lang="en-US" sz="2800" i="1" dirty="0" smtClean="0"/>
              <a:t>S</a:t>
            </a:r>
            <a:r>
              <a:rPr lang="en-US" sz="2800" dirty="0" smtClean="0"/>
              <a:t>, then</a:t>
            </a:r>
          </a:p>
          <a:p>
            <a:pPr marL="0" indent="0">
              <a:buNone/>
            </a:pPr>
            <a:endParaRPr lang="en-US" sz="1200" dirty="0">
              <a:sym typeface="Symbol"/>
            </a:endParaRPr>
          </a:p>
          <a:p>
            <a:pPr marL="0" indent="0">
              <a:buNone/>
            </a:pPr>
            <a:r>
              <a:rPr lang="en-US" sz="2800" dirty="0" smtClean="0">
                <a:sym typeface="Symbol"/>
              </a:rPr>
              <a:t>| </a:t>
            </a:r>
            <a:r>
              <a:rPr lang="en-US" sz="2800" i="1" dirty="0" smtClean="0">
                <a:sym typeface="Symbol"/>
              </a:rPr>
              <a:t>S</a:t>
            </a:r>
            <a:r>
              <a:rPr lang="en-US" sz="2800" dirty="0" smtClean="0">
                <a:sym typeface="Symbol"/>
              </a:rPr>
              <a:t>  (</a:t>
            </a:r>
            <a:r>
              <a:rPr lang="en-US" sz="2800" i="1" dirty="0" smtClean="0">
                <a:sym typeface="Symbol"/>
              </a:rPr>
              <a:t>A</a:t>
            </a:r>
            <a:r>
              <a:rPr lang="en-US" sz="2800" baseline="-25000" dirty="0" smtClean="0">
                <a:sym typeface="Symbol"/>
              </a:rPr>
              <a:t>1</a:t>
            </a:r>
            <a:r>
              <a:rPr lang="en-US" sz="2800" dirty="0" smtClean="0">
                <a:sym typeface="Symbol"/>
              </a:rPr>
              <a:t>  </a:t>
            </a:r>
            <a:r>
              <a:rPr lang="en-US" sz="2800" i="1" dirty="0" smtClean="0">
                <a:sym typeface="Symbol"/>
              </a:rPr>
              <a:t>A</a:t>
            </a:r>
            <a:r>
              <a:rPr lang="en-US" sz="2800" baseline="-25000" dirty="0" smtClean="0">
                <a:sym typeface="Symbol"/>
              </a:rPr>
              <a:t>2</a:t>
            </a:r>
            <a:r>
              <a:rPr lang="en-US" sz="2800" dirty="0" smtClean="0">
                <a:sym typeface="Symbol"/>
              </a:rPr>
              <a:t>) | = | </a:t>
            </a:r>
            <a:r>
              <a:rPr lang="en-US" sz="2800" i="1" dirty="0" smtClean="0">
                <a:sym typeface="Symbol"/>
              </a:rPr>
              <a:t>S</a:t>
            </a:r>
            <a:r>
              <a:rPr lang="en-US" sz="2800" dirty="0" smtClean="0">
                <a:sym typeface="Symbol"/>
              </a:rPr>
              <a:t> |  (| </a:t>
            </a:r>
            <a:r>
              <a:rPr lang="en-US" sz="2800" i="1" dirty="0" smtClean="0">
                <a:sym typeface="Symbol"/>
              </a:rPr>
              <a:t>A</a:t>
            </a:r>
            <a:r>
              <a:rPr lang="en-US" sz="2800" baseline="-25000" dirty="0" smtClean="0">
                <a:sym typeface="Symbol"/>
              </a:rPr>
              <a:t>1</a:t>
            </a:r>
            <a:r>
              <a:rPr lang="en-US" sz="2800" dirty="0" smtClean="0">
                <a:sym typeface="Symbol"/>
              </a:rPr>
              <a:t> | +| </a:t>
            </a:r>
            <a:r>
              <a:rPr lang="en-US" sz="2800" i="1" dirty="0" smtClean="0">
                <a:sym typeface="Symbol"/>
              </a:rPr>
              <a:t>A</a:t>
            </a:r>
            <a:r>
              <a:rPr lang="en-US" sz="2800" baseline="-25000" dirty="0" smtClean="0">
                <a:sym typeface="Symbol"/>
              </a:rPr>
              <a:t>2</a:t>
            </a:r>
            <a:r>
              <a:rPr lang="en-US" sz="2800" dirty="0" smtClean="0">
                <a:sym typeface="Symbol"/>
              </a:rPr>
              <a:t> |) </a:t>
            </a:r>
            <a:r>
              <a:rPr lang="en-US" sz="2800" dirty="0">
                <a:sym typeface="Symbol"/>
              </a:rPr>
              <a:t>+</a:t>
            </a:r>
            <a:r>
              <a:rPr lang="en-US" sz="2800" dirty="0" smtClean="0">
                <a:sym typeface="Symbol"/>
              </a:rPr>
              <a:t> | </a:t>
            </a:r>
            <a:r>
              <a:rPr lang="en-US" sz="2800" i="1" dirty="0" smtClean="0">
                <a:sym typeface="Symbol"/>
              </a:rPr>
              <a:t>A</a:t>
            </a:r>
            <a:r>
              <a:rPr lang="en-US" sz="2800" baseline="-25000" dirty="0" smtClean="0">
                <a:sym typeface="Symbol"/>
              </a:rPr>
              <a:t>1</a:t>
            </a:r>
            <a:r>
              <a:rPr lang="en-US" sz="2800" dirty="0" smtClean="0">
                <a:sym typeface="Symbol"/>
              </a:rPr>
              <a:t>  </a:t>
            </a:r>
            <a:r>
              <a:rPr lang="en-US" sz="2800" i="1" dirty="0" smtClean="0">
                <a:sym typeface="Symbol"/>
              </a:rPr>
              <a:t>A</a:t>
            </a:r>
            <a:r>
              <a:rPr lang="en-US" sz="2800" baseline="-25000" dirty="0" smtClean="0">
                <a:sym typeface="Symbol"/>
              </a:rPr>
              <a:t>2</a:t>
            </a:r>
            <a:r>
              <a:rPr lang="en-US" sz="2800" dirty="0" smtClean="0">
                <a:sym typeface="Symbol"/>
              </a:rPr>
              <a:t> |.</a:t>
            </a:r>
          </a:p>
          <a:p>
            <a:pPr marL="0" indent="0">
              <a:buNone/>
            </a:pPr>
            <a:endParaRPr lang="en-US" sz="1400" dirty="0" smtClean="0"/>
          </a:p>
          <a:p>
            <a:pPr marL="0" indent="0">
              <a:buNone/>
            </a:pPr>
            <a:r>
              <a:rPr lang="en-US" sz="2800" dirty="0" smtClean="0"/>
              <a:t>This formula can be interpreted as follows:</a:t>
            </a:r>
          </a:p>
          <a:p>
            <a:pPr marL="0" indent="0">
              <a:buNone/>
            </a:pPr>
            <a:endParaRPr lang="en-US" sz="1100" dirty="0" smtClean="0"/>
          </a:p>
          <a:p>
            <a:pPr marL="0" indent="0">
              <a:buNone/>
            </a:pPr>
            <a:r>
              <a:rPr lang="en-US" sz="2800" dirty="0" smtClean="0"/>
              <a:t>In set </a:t>
            </a:r>
            <a:r>
              <a:rPr lang="en-US" sz="2800" i="1" dirty="0" smtClean="0"/>
              <a:t>S</a:t>
            </a:r>
            <a:r>
              <a:rPr lang="en-US" sz="2800" dirty="0" smtClean="0"/>
              <a:t>, elements in a subset </a:t>
            </a:r>
            <a:r>
              <a:rPr lang="en-US" sz="2800" i="1" dirty="0" smtClean="0"/>
              <a:t>A</a:t>
            </a:r>
            <a:r>
              <a:rPr lang="en-US" sz="2800" baseline="-25000" dirty="0" smtClean="0"/>
              <a:t>1</a:t>
            </a:r>
            <a:r>
              <a:rPr lang="en-US" sz="2800" dirty="0" smtClean="0"/>
              <a:t> have property </a:t>
            </a:r>
            <a:r>
              <a:rPr lang="en-US" sz="2800" i="1" dirty="0" smtClean="0"/>
              <a:t>P</a:t>
            </a:r>
            <a:r>
              <a:rPr lang="en-US" sz="2800" baseline="-25000" dirty="0" smtClean="0"/>
              <a:t>1</a:t>
            </a:r>
            <a:r>
              <a:rPr lang="en-US" sz="2800" dirty="0" smtClean="0"/>
              <a:t>, and elements in a subset </a:t>
            </a:r>
            <a:r>
              <a:rPr lang="en-US" sz="2800" i="1" dirty="0" smtClean="0"/>
              <a:t>A</a:t>
            </a:r>
            <a:r>
              <a:rPr lang="en-US" sz="2800" baseline="-25000" dirty="0" smtClean="0"/>
              <a:t>2</a:t>
            </a:r>
            <a:r>
              <a:rPr lang="en-US" sz="2800" dirty="0" smtClean="0"/>
              <a:t> have property </a:t>
            </a:r>
            <a:r>
              <a:rPr lang="en-US" sz="2800" i="1" dirty="0" smtClean="0"/>
              <a:t>P</a:t>
            </a:r>
            <a:r>
              <a:rPr lang="en-US" sz="2800" baseline="-25000" dirty="0" smtClean="0"/>
              <a:t>2</a:t>
            </a:r>
            <a:r>
              <a:rPr lang="en-US" sz="2800" dirty="0" smtClean="0"/>
              <a:t>.  Then the number of elements in </a:t>
            </a:r>
            <a:r>
              <a:rPr lang="en-US" sz="2800" i="1" dirty="0" smtClean="0"/>
              <a:t>S</a:t>
            </a:r>
            <a:r>
              <a:rPr lang="en-US" sz="2800" dirty="0" smtClean="0"/>
              <a:t> that does not have either property </a:t>
            </a:r>
            <a:r>
              <a:rPr lang="en-US" sz="2800" i="1" dirty="0" smtClean="0"/>
              <a:t>P</a:t>
            </a:r>
            <a:r>
              <a:rPr lang="en-US" sz="2800" baseline="-25000" dirty="0" smtClean="0"/>
              <a:t>1</a:t>
            </a:r>
            <a:r>
              <a:rPr lang="en-US" sz="2800" dirty="0" smtClean="0"/>
              <a:t> or </a:t>
            </a:r>
            <a:r>
              <a:rPr lang="en-US" sz="2800" i="1" dirty="0" smtClean="0"/>
              <a:t>P</a:t>
            </a:r>
            <a:r>
              <a:rPr lang="en-US" sz="2800" baseline="-25000" dirty="0" smtClean="0"/>
              <a:t>2</a:t>
            </a:r>
            <a:r>
              <a:rPr lang="en-US" sz="2800" dirty="0" smtClean="0"/>
              <a:t> is </a:t>
            </a:r>
            <a:r>
              <a:rPr lang="en-US" sz="2800" dirty="0" smtClean="0">
                <a:sym typeface="Symbol"/>
              </a:rPr>
              <a:t>|</a:t>
            </a:r>
            <a:r>
              <a:rPr lang="en-US" sz="2800" i="1" dirty="0" smtClean="0">
                <a:sym typeface="Symbol"/>
              </a:rPr>
              <a:t>S</a:t>
            </a:r>
            <a:r>
              <a:rPr lang="en-US" sz="2800" dirty="0" smtClean="0">
                <a:sym typeface="Symbol"/>
              </a:rPr>
              <a:t>|  (|</a:t>
            </a:r>
            <a:r>
              <a:rPr lang="en-US" sz="2800" i="1" dirty="0" smtClean="0">
                <a:sym typeface="Symbol"/>
              </a:rPr>
              <a:t>A</a:t>
            </a:r>
            <a:r>
              <a:rPr lang="en-US" sz="2800" baseline="-25000" dirty="0" smtClean="0">
                <a:sym typeface="Symbol"/>
              </a:rPr>
              <a:t>1</a:t>
            </a:r>
            <a:r>
              <a:rPr lang="en-US" sz="2800" dirty="0" smtClean="0">
                <a:sym typeface="Symbol"/>
              </a:rPr>
              <a:t>| +|</a:t>
            </a:r>
            <a:r>
              <a:rPr lang="en-US" sz="2800" i="1" dirty="0" smtClean="0">
                <a:sym typeface="Symbol"/>
              </a:rPr>
              <a:t>A</a:t>
            </a:r>
            <a:r>
              <a:rPr lang="en-US" sz="2800" baseline="-25000" dirty="0" smtClean="0">
                <a:sym typeface="Symbol"/>
              </a:rPr>
              <a:t>2</a:t>
            </a:r>
            <a:r>
              <a:rPr lang="en-US" sz="2800" dirty="0" smtClean="0">
                <a:sym typeface="Symbol"/>
              </a:rPr>
              <a:t>|) + |</a:t>
            </a:r>
            <a:r>
              <a:rPr lang="en-US" sz="2800" i="1" dirty="0" smtClean="0">
                <a:sym typeface="Symbol"/>
              </a:rPr>
              <a:t>A</a:t>
            </a:r>
            <a:r>
              <a:rPr lang="en-US" sz="2800" baseline="-25000" dirty="0" smtClean="0">
                <a:sym typeface="Symbol"/>
              </a:rPr>
              <a:t>1</a:t>
            </a:r>
            <a:r>
              <a:rPr lang="en-US" sz="2800" dirty="0" smtClean="0">
                <a:sym typeface="Symbol"/>
              </a:rPr>
              <a:t>  </a:t>
            </a:r>
            <a:r>
              <a:rPr lang="en-US" sz="2800" i="1" dirty="0" smtClean="0">
                <a:sym typeface="Symbol"/>
              </a:rPr>
              <a:t>A</a:t>
            </a:r>
            <a:r>
              <a:rPr lang="en-US" sz="2800" baseline="-25000" dirty="0" smtClean="0">
                <a:sym typeface="Symbol"/>
              </a:rPr>
              <a:t>2</a:t>
            </a:r>
            <a:r>
              <a:rPr lang="en-US" sz="2800" dirty="0" smtClean="0">
                <a:sym typeface="Symbol"/>
              </a:rPr>
              <a:t>|</a:t>
            </a:r>
            <a:r>
              <a:rPr lang="en-US" sz="2800" dirty="0" smtClean="0"/>
              <a:t>.</a:t>
            </a:r>
          </a:p>
          <a:p>
            <a:pPr marL="0" indent="0">
              <a:buNone/>
            </a:pP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3</a:t>
            </a:fld>
            <a:endParaRPr lang="en-CA"/>
          </a:p>
        </p:txBody>
      </p:sp>
    </p:spTree>
    <p:extLst>
      <p:ext uri="{BB962C8B-B14F-4D97-AF65-F5344CB8AC3E}">
        <p14:creationId xmlns:p14="http://schemas.microsoft.com/office/powerpoint/2010/main" val="7076455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Examples</a:t>
            </a:r>
            <a:endParaRPr lang="en-CA" i="1" dirty="0"/>
          </a:p>
        </p:txBody>
      </p:sp>
      <p:sp>
        <p:nvSpPr>
          <p:cNvPr id="3" name="Content Placeholder 2"/>
          <p:cNvSpPr>
            <a:spLocks noGrp="1"/>
          </p:cNvSpPr>
          <p:nvPr>
            <p:ph idx="1"/>
          </p:nvPr>
        </p:nvSpPr>
        <p:spPr/>
        <p:txBody>
          <a:bodyPr/>
          <a:lstStyle/>
          <a:p>
            <a:pPr marL="0" indent="0">
              <a:buNone/>
            </a:pPr>
            <a:r>
              <a:rPr lang="en-US" dirty="0" smtClean="0">
                <a:sym typeface="Symbol"/>
              </a:rPr>
              <a:t>1.  In a party, 10 people speak English, and 8 people speak French.  5 people are bilingual.  How many people are there in this party?</a:t>
            </a:r>
          </a:p>
          <a:p>
            <a:pPr marL="0" indent="0">
              <a:buNone/>
            </a:pPr>
            <a:endParaRPr lang="en-US" dirty="0" smtClean="0"/>
          </a:p>
          <a:p>
            <a:pPr marL="0" indent="0">
              <a:buNone/>
            </a:pPr>
            <a:r>
              <a:rPr lang="en-US" dirty="0" smtClean="0"/>
              <a:t>The total number of people is 10 + 8 </a:t>
            </a:r>
            <a:r>
              <a:rPr lang="en-US" dirty="0" smtClean="0">
                <a:sym typeface="Symbol"/>
              </a:rPr>
              <a:t> 5 = 13.</a:t>
            </a: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4</a:t>
            </a:fld>
            <a:endParaRPr lang="en-CA"/>
          </a:p>
        </p:txBody>
      </p:sp>
    </p:spTree>
    <p:extLst>
      <p:ext uri="{BB962C8B-B14F-4D97-AF65-F5344CB8AC3E}">
        <p14:creationId xmlns:p14="http://schemas.microsoft.com/office/powerpoint/2010/main" val="28296255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normAutofit/>
          </a:bodyPr>
          <a:lstStyle/>
          <a:p>
            <a:pPr marL="0" indent="0">
              <a:buNone/>
            </a:pPr>
            <a:r>
              <a:rPr lang="en-US" sz="2800" dirty="0" smtClean="0"/>
              <a:t>2.  How many bit strings of length 8 are there that start with 1 or end with 00?</a:t>
            </a:r>
          </a:p>
          <a:p>
            <a:pPr marL="0" indent="0">
              <a:buNone/>
            </a:pPr>
            <a:endParaRPr lang="en-US" sz="1000" dirty="0"/>
          </a:p>
          <a:p>
            <a:pPr marL="0" indent="0">
              <a:buNone/>
            </a:pPr>
            <a:endParaRPr lang="en-US" sz="900" dirty="0" smtClean="0"/>
          </a:p>
          <a:p>
            <a:pPr marL="0" indent="0">
              <a:buNone/>
            </a:pPr>
            <a:r>
              <a:rPr lang="en-US" sz="2800" dirty="0" smtClean="0"/>
              <a:t>The number of bit strings of length 8 that start with 1 is 2</a:t>
            </a:r>
            <a:r>
              <a:rPr lang="en-US" sz="2800" baseline="30000" dirty="0" smtClean="0"/>
              <a:t>7</a:t>
            </a:r>
            <a:r>
              <a:rPr lang="en-US" sz="2800" dirty="0" smtClean="0"/>
              <a:t>.  The number of bit strings of length 8 that end with 00 is 2</a:t>
            </a:r>
            <a:r>
              <a:rPr lang="en-US" sz="2800" baseline="30000" dirty="0" smtClean="0"/>
              <a:t>6</a:t>
            </a:r>
            <a:r>
              <a:rPr lang="en-US" sz="2800" dirty="0" smtClean="0"/>
              <a:t>.  The number of bit strings of length 8 that start with 1 </a:t>
            </a:r>
            <a:r>
              <a:rPr lang="en-US" sz="2800" b="1" dirty="0" smtClean="0"/>
              <a:t>and</a:t>
            </a:r>
            <a:r>
              <a:rPr lang="en-US" sz="2800" dirty="0" smtClean="0"/>
              <a:t> end with 00 is 2</a:t>
            </a:r>
            <a:r>
              <a:rPr lang="en-US" sz="2800" baseline="30000" dirty="0" smtClean="0"/>
              <a:t>5</a:t>
            </a:r>
            <a:r>
              <a:rPr lang="en-US" sz="2800" dirty="0" smtClean="0"/>
              <a:t>.  </a:t>
            </a:r>
          </a:p>
          <a:p>
            <a:pPr marL="0" indent="0">
              <a:buNone/>
            </a:pPr>
            <a:endParaRPr lang="en-US" sz="900" dirty="0"/>
          </a:p>
          <a:p>
            <a:pPr marL="0" indent="0">
              <a:buNone/>
            </a:pPr>
            <a:r>
              <a:rPr lang="en-US" sz="2800" dirty="0" smtClean="0"/>
              <a:t>Hence, the number of bit strings of length 8 that start with 1 </a:t>
            </a:r>
            <a:r>
              <a:rPr lang="en-US" sz="2800" b="1" dirty="0" smtClean="0"/>
              <a:t>or</a:t>
            </a:r>
            <a:r>
              <a:rPr lang="en-US" sz="2800" dirty="0" smtClean="0"/>
              <a:t> end with 00 is </a:t>
            </a:r>
            <a:r>
              <a:rPr lang="en-US" sz="2800" dirty="0" smtClean="0">
                <a:sym typeface="Symbol"/>
              </a:rPr>
              <a:t>(2</a:t>
            </a:r>
            <a:r>
              <a:rPr lang="en-US" sz="2800" baseline="30000" dirty="0" smtClean="0">
                <a:sym typeface="Symbol"/>
              </a:rPr>
              <a:t>7</a:t>
            </a:r>
            <a:r>
              <a:rPr lang="en-US" sz="2800" dirty="0" smtClean="0">
                <a:sym typeface="Symbol"/>
              </a:rPr>
              <a:t> </a:t>
            </a:r>
            <a:r>
              <a:rPr lang="en-US" sz="2800" dirty="0" smtClean="0">
                <a:sym typeface="Symbol"/>
              </a:rPr>
              <a:t>+ 2</a:t>
            </a:r>
            <a:r>
              <a:rPr lang="en-US" sz="2800" baseline="30000" dirty="0" smtClean="0">
                <a:sym typeface="Symbol"/>
              </a:rPr>
              <a:t>6</a:t>
            </a:r>
            <a:r>
              <a:rPr lang="en-US" sz="2800" dirty="0" smtClean="0">
                <a:sym typeface="Symbol"/>
              </a:rPr>
              <a:t>) </a:t>
            </a:r>
            <a:r>
              <a:rPr lang="en-US" sz="2800" dirty="0" smtClean="0">
                <a:sym typeface="Symbol"/>
              </a:rPr>
              <a:t> </a:t>
            </a:r>
            <a:r>
              <a:rPr lang="en-US" sz="2800" dirty="0" smtClean="0">
                <a:sym typeface="Symbol"/>
              </a:rPr>
              <a:t>2</a:t>
            </a:r>
            <a:r>
              <a:rPr lang="en-US" sz="2800" baseline="30000" dirty="0" smtClean="0">
                <a:sym typeface="Symbol"/>
              </a:rPr>
              <a:t>5</a:t>
            </a:r>
            <a:r>
              <a:rPr lang="en-US" sz="2800" dirty="0" smtClean="0">
                <a:sym typeface="Symbol"/>
              </a:rPr>
              <a:t> = </a:t>
            </a:r>
            <a:r>
              <a:rPr lang="en-US" sz="2800" dirty="0" smtClean="0">
                <a:sym typeface="Symbol"/>
              </a:rPr>
              <a:t>160</a:t>
            </a:r>
            <a:r>
              <a:rPr lang="en-US" sz="2800" dirty="0" smtClean="0">
                <a:sym typeface="Symbol"/>
              </a:rPr>
              <a:t>.</a:t>
            </a:r>
            <a:endParaRPr lang="en-CA" sz="2800" dirty="0"/>
          </a:p>
        </p:txBody>
      </p:sp>
      <p:sp>
        <p:nvSpPr>
          <p:cNvPr id="4" name="Slide Number Placeholder 3"/>
          <p:cNvSpPr>
            <a:spLocks noGrp="1"/>
          </p:cNvSpPr>
          <p:nvPr>
            <p:ph type="sldNum" sz="quarter" idx="12"/>
          </p:nvPr>
        </p:nvSpPr>
        <p:spPr/>
        <p:txBody>
          <a:bodyPr/>
          <a:lstStyle/>
          <a:p>
            <a:fld id="{870A9A53-ECC7-4D51-B181-F0F8F96666FA}" type="slidenum">
              <a:rPr lang="en-CA" smtClean="0"/>
              <a:t>5</a:t>
            </a:fld>
            <a:endParaRPr lang="en-CA"/>
          </a:p>
        </p:txBody>
      </p:sp>
    </p:spTree>
    <p:extLst>
      <p:ext uri="{BB962C8B-B14F-4D97-AF65-F5344CB8AC3E}">
        <p14:creationId xmlns:p14="http://schemas.microsoft.com/office/powerpoint/2010/main" val="32082042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normAutofit/>
          </a:bodyPr>
          <a:lstStyle/>
          <a:p>
            <a:pPr marL="0" indent="0">
              <a:buNone/>
            </a:pPr>
            <a:r>
              <a:rPr lang="en-US" sz="2800" dirty="0" smtClean="0"/>
              <a:t>3.  How many ways are there to arrange the letters a, b, c, d, e, f, g and </a:t>
            </a:r>
            <a:r>
              <a:rPr lang="en-US" sz="2800" dirty="0"/>
              <a:t>h</a:t>
            </a:r>
            <a:r>
              <a:rPr lang="en-US" sz="2800" dirty="0" smtClean="0"/>
              <a:t>, in a row such that the pattern “</a:t>
            </a:r>
            <a:r>
              <a:rPr lang="en-US" sz="2800" dirty="0" err="1" smtClean="0"/>
              <a:t>abc</a:t>
            </a:r>
            <a:r>
              <a:rPr lang="en-US" sz="2800" dirty="0" smtClean="0"/>
              <a:t>” and “</a:t>
            </a:r>
            <a:r>
              <a:rPr lang="en-US" sz="2800" dirty="0" err="1" smtClean="0"/>
              <a:t>defg</a:t>
            </a:r>
            <a:r>
              <a:rPr lang="en-US" sz="2800" dirty="0" smtClean="0"/>
              <a:t>” do not occur?</a:t>
            </a:r>
          </a:p>
          <a:p>
            <a:pPr marL="0" indent="0">
              <a:buNone/>
            </a:pPr>
            <a:endParaRPr lang="en-US" sz="1600" dirty="0"/>
          </a:p>
          <a:p>
            <a:pPr marL="0" indent="0">
              <a:buNone/>
            </a:pPr>
            <a:r>
              <a:rPr lang="en-US" sz="2800" dirty="0" smtClean="0"/>
              <a:t>If “</a:t>
            </a:r>
            <a:r>
              <a:rPr lang="en-US" sz="2800" dirty="0" err="1" smtClean="0"/>
              <a:t>abc</a:t>
            </a:r>
            <a:r>
              <a:rPr lang="en-US" sz="2800" dirty="0" smtClean="0"/>
              <a:t>” occurs, regard “</a:t>
            </a:r>
            <a:r>
              <a:rPr lang="en-US" sz="2800" dirty="0" err="1" smtClean="0"/>
              <a:t>abc</a:t>
            </a:r>
            <a:r>
              <a:rPr lang="en-US" sz="2800" dirty="0" smtClean="0"/>
              <a:t>” as a “super-letter”, we have 6! permutations.  If “</a:t>
            </a:r>
            <a:r>
              <a:rPr lang="en-US" sz="2800" dirty="0" err="1" smtClean="0"/>
              <a:t>defg</a:t>
            </a:r>
            <a:r>
              <a:rPr lang="en-US" sz="2800" dirty="0" smtClean="0"/>
              <a:t>” occurs, there are 5! permutations.  If both “</a:t>
            </a:r>
            <a:r>
              <a:rPr lang="en-US" sz="2800" dirty="0" err="1" smtClean="0"/>
              <a:t>abc</a:t>
            </a:r>
            <a:r>
              <a:rPr lang="en-US" sz="2800" dirty="0" smtClean="0"/>
              <a:t>” and “</a:t>
            </a:r>
            <a:r>
              <a:rPr lang="en-US" sz="2800" dirty="0" err="1" smtClean="0"/>
              <a:t>defg</a:t>
            </a:r>
            <a:r>
              <a:rPr lang="en-US" sz="2800" dirty="0" smtClean="0"/>
              <a:t>” occur, there are 3! permutations.  Since the total number of permutations of 8 letters is 8!, the number of permutations without “</a:t>
            </a:r>
            <a:r>
              <a:rPr lang="en-US" sz="2800" dirty="0" err="1" smtClean="0"/>
              <a:t>abc</a:t>
            </a:r>
            <a:r>
              <a:rPr lang="en-US" sz="2800" dirty="0" smtClean="0"/>
              <a:t>” or “</a:t>
            </a:r>
            <a:r>
              <a:rPr lang="en-US" sz="2800" dirty="0" err="1" smtClean="0"/>
              <a:t>defg</a:t>
            </a:r>
            <a:r>
              <a:rPr lang="en-US" sz="2800" dirty="0" smtClean="0"/>
              <a:t>” is 8! </a:t>
            </a:r>
            <a:r>
              <a:rPr lang="en-US" sz="2800" dirty="0" smtClean="0">
                <a:sym typeface="Symbol"/>
              </a:rPr>
              <a:t> (6! + 5!) + 3! = 39486.</a:t>
            </a:r>
            <a:endParaRPr lang="en-CA" sz="2800" dirty="0"/>
          </a:p>
        </p:txBody>
      </p:sp>
      <p:sp>
        <p:nvSpPr>
          <p:cNvPr id="4" name="Slide Number Placeholder 3"/>
          <p:cNvSpPr>
            <a:spLocks noGrp="1"/>
          </p:cNvSpPr>
          <p:nvPr>
            <p:ph type="sldNum" sz="quarter" idx="12"/>
          </p:nvPr>
        </p:nvSpPr>
        <p:spPr/>
        <p:txBody>
          <a:bodyPr/>
          <a:lstStyle/>
          <a:p>
            <a:fld id="{870A9A53-ECC7-4D51-B181-F0F8F96666FA}" type="slidenum">
              <a:rPr lang="en-CA" smtClean="0"/>
              <a:t>6</a:t>
            </a:fld>
            <a:endParaRPr lang="en-CA"/>
          </a:p>
        </p:txBody>
      </p:sp>
    </p:spTree>
    <p:extLst>
      <p:ext uri="{BB962C8B-B14F-4D97-AF65-F5344CB8AC3E}">
        <p14:creationId xmlns:p14="http://schemas.microsoft.com/office/powerpoint/2010/main" val="11959051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lstStyle/>
          <a:p>
            <a:pPr marL="0" indent="0">
              <a:buNone/>
            </a:pPr>
            <a:r>
              <a:rPr lang="en-US" sz="2400" dirty="0"/>
              <a:t>4</a:t>
            </a:r>
            <a:r>
              <a:rPr lang="en-US" sz="2400" dirty="0" smtClean="0"/>
              <a:t>.  </a:t>
            </a:r>
            <a:r>
              <a:rPr lang="en-US" sz="2400" dirty="0" smtClean="0"/>
              <a:t>How many ways are there to arrange two couples sitting in a row such that no couple is side by side?</a:t>
            </a:r>
          </a:p>
          <a:p>
            <a:pPr marL="0" indent="0">
              <a:buNone/>
            </a:pPr>
            <a:r>
              <a:rPr lang="en-US" sz="2400" dirty="0" smtClean="0"/>
              <a:t>The number of ways to arrange 4 people is 4! = 24.</a:t>
            </a:r>
            <a:endParaRPr lang="en-US" sz="2400" dirty="0"/>
          </a:p>
          <a:p>
            <a:pPr marL="0" indent="0">
              <a:buNone/>
            </a:pPr>
            <a:r>
              <a:rPr lang="en-US" sz="2400" dirty="0" smtClean="0"/>
              <a:t>The number of ways so that couple 1 is side by side is </a:t>
            </a:r>
          </a:p>
          <a:p>
            <a:pPr marL="0" indent="0">
              <a:buNone/>
            </a:pPr>
            <a:r>
              <a:rPr lang="en-US" sz="2400" i="1" dirty="0" smtClean="0"/>
              <a:t>P</a:t>
            </a:r>
            <a:r>
              <a:rPr lang="en-US" sz="2400" dirty="0" smtClean="0"/>
              <a:t>(3, 3)</a:t>
            </a:r>
            <a:r>
              <a:rPr lang="en-US" sz="2400" i="1" dirty="0" smtClean="0"/>
              <a:t>P</a:t>
            </a:r>
            <a:r>
              <a:rPr lang="en-US" sz="2400" dirty="0" smtClean="0"/>
              <a:t>(2, 2) = 12.</a:t>
            </a:r>
          </a:p>
          <a:p>
            <a:pPr marL="0" indent="0">
              <a:buNone/>
            </a:pPr>
            <a:r>
              <a:rPr lang="en-US" sz="2400" dirty="0" smtClean="0"/>
              <a:t>The number of ways so that couple 2 is side by side is also 12.</a:t>
            </a:r>
          </a:p>
          <a:p>
            <a:pPr marL="0" indent="0">
              <a:buNone/>
            </a:pPr>
            <a:r>
              <a:rPr lang="en-US" sz="2400" dirty="0" smtClean="0"/>
              <a:t>The number of ways so that both couples are side by side is </a:t>
            </a:r>
          </a:p>
          <a:p>
            <a:pPr marL="0" indent="0">
              <a:buNone/>
            </a:pPr>
            <a:r>
              <a:rPr lang="en-US" sz="2400" i="1" dirty="0" smtClean="0"/>
              <a:t>P</a:t>
            </a:r>
            <a:r>
              <a:rPr lang="en-US" sz="2400" dirty="0" smtClean="0"/>
              <a:t>(2, 2)</a:t>
            </a:r>
            <a:r>
              <a:rPr lang="en-US" sz="2400" i="1" dirty="0" smtClean="0"/>
              <a:t>P</a:t>
            </a:r>
            <a:r>
              <a:rPr lang="en-US" sz="2400" dirty="0" smtClean="0"/>
              <a:t>(2, 2)</a:t>
            </a:r>
            <a:r>
              <a:rPr lang="en-US" sz="2400" i="1" dirty="0" smtClean="0"/>
              <a:t>P</a:t>
            </a:r>
            <a:r>
              <a:rPr lang="en-US" sz="2400" dirty="0" smtClean="0"/>
              <a:t>(2, 2) = 8.</a:t>
            </a:r>
          </a:p>
          <a:p>
            <a:pPr marL="0" indent="0">
              <a:buNone/>
            </a:pPr>
            <a:endParaRPr lang="en-US" sz="600" dirty="0" smtClean="0"/>
          </a:p>
          <a:p>
            <a:pPr marL="0" indent="0">
              <a:buNone/>
            </a:pPr>
            <a:r>
              <a:rPr lang="en-US" sz="2400" dirty="0" smtClean="0"/>
              <a:t>The number of ways to arrange these two couples so that no couple is side by side is</a:t>
            </a:r>
          </a:p>
          <a:p>
            <a:pPr marL="0" indent="0">
              <a:buNone/>
            </a:pPr>
            <a:r>
              <a:rPr lang="en-US" sz="2400" dirty="0" smtClean="0"/>
              <a:t>24 </a:t>
            </a:r>
            <a:r>
              <a:rPr lang="en-US" sz="2400" dirty="0" smtClean="0">
                <a:sym typeface="Symbol"/>
              </a:rPr>
              <a:t> (12 + 12) + 8 = 8.</a:t>
            </a:r>
            <a:endParaRPr lang="en-US" sz="2400" dirty="0" smtClean="0"/>
          </a:p>
          <a:p>
            <a:pPr marL="0" indent="0">
              <a:buNone/>
            </a:pPr>
            <a:endParaRPr lang="en-US" dirty="0"/>
          </a:p>
          <a:p>
            <a:pPr marL="0" indent="0">
              <a:buNone/>
            </a:pPr>
            <a:r>
              <a:rPr lang="en-US" dirty="0" smtClean="0"/>
              <a:t> </a:t>
            </a: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7</a:t>
            </a:fld>
            <a:endParaRPr lang="en-CA"/>
          </a:p>
        </p:txBody>
      </p:sp>
    </p:spTree>
    <p:extLst>
      <p:ext uri="{BB962C8B-B14F-4D97-AF65-F5344CB8AC3E}">
        <p14:creationId xmlns:p14="http://schemas.microsoft.com/office/powerpoint/2010/main" val="976623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838200"/>
                <a:ext cx="8229600" cy="5287963"/>
              </a:xfrm>
            </p:spPr>
            <p:txBody>
              <a:bodyPr/>
              <a:lstStyle/>
              <a:p>
                <a:pPr marL="0" indent="0">
                  <a:buNone/>
                </a:pPr>
                <a:r>
                  <a:rPr lang="en-US" sz="1800" dirty="0" smtClean="0"/>
                  <a:t>5</a:t>
                </a:r>
                <a:r>
                  <a:rPr lang="en-US" sz="1800" dirty="0" smtClean="0"/>
                  <a:t>.  </a:t>
                </a:r>
                <a:r>
                  <a:rPr lang="en-US" sz="1800" dirty="0" smtClean="0"/>
                  <a:t>The following is a street map:</a:t>
                </a:r>
              </a:p>
              <a:p>
                <a:pPr marL="0" indent="0">
                  <a:buNone/>
                </a:pPr>
                <a:endParaRPr lang="en-US" sz="2800" dirty="0"/>
              </a:p>
              <a:p>
                <a:pPr marL="0" indent="0">
                  <a:buNone/>
                </a:pPr>
                <a:endParaRPr lang="en-US" sz="2800" dirty="0" smtClean="0"/>
              </a:p>
              <a:p>
                <a:pPr marL="0" indent="0">
                  <a:buNone/>
                </a:pPr>
                <a:endParaRPr lang="en-US" sz="2800" dirty="0"/>
              </a:p>
              <a:p>
                <a:pPr marL="0" indent="0">
                  <a:buNone/>
                </a:pPr>
                <a:endParaRPr lang="en-US" sz="1600" dirty="0"/>
              </a:p>
              <a:p>
                <a:pPr marL="0" indent="0">
                  <a:buNone/>
                </a:pPr>
                <a:endParaRPr lang="en-US" sz="1800" dirty="0" smtClean="0"/>
              </a:p>
              <a:p>
                <a:pPr marL="0" indent="0">
                  <a:buNone/>
                </a:pPr>
                <a:r>
                  <a:rPr lang="en-US" sz="1800" dirty="0" smtClean="0"/>
                  <a:t>How many ways </a:t>
                </a:r>
                <a:r>
                  <a:rPr lang="en-US" sz="1800" dirty="0" smtClean="0"/>
                  <a:t>can we go </a:t>
                </a:r>
                <a:r>
                  <a:rPr lang="en-US" sz="1800" dirty="0" smtClean="0"/>
                  <a:t>from </a:t>
                </a:r>
                <a:r>
                  <a:rPr lang="en-US" sz="1800" i="1" dirty="0" smtClean="0"/>
                  <a:t>A</a:t>
                </a:r>
                <a:r>
                  <a:rPr lang="en-US" sz="1800" dirty="0" smtClean="0"/>
                  <a:t> and </a:t>
                </a:r>
                <a:r>
                  <a:rPr lang="en-US" sz="1800" i="1" dirty="0" smtClean="0"/>
                  <a:t>B</a:t>
                </a:r>
                <a:r>
                  <a:rPr lang="en-US" sz="1800" dirty="0" smtClean="0"/>
                  <a:t> via a path of length 12 without passing through either </a:t>
                </a:r>
                <a:r>
                  <a:rPr lang="en-US" sz="1800" i="1" dirty="0" smtClean="0"/>
                  <a:t>C</a:t>
                </a:r>
                <a:r>
                  <a:rPr lang="en-US" sz="1800" dirty="0" smtClean="0"/>
                  <a:t> or </a:t>
                </a:r>
                <a:r>
                  <a:rPr lang="en-US" sz="1800" i="1" dirty="0" smtClean="0"/>
                  <a:t>D</a:t>
                </a:r>
                <a:r>
                  <a:rPr lang="en-US" sz="1800" dirty="0" smtClean="0"/>
                  <a:t>?</a:t>
                </a:r>
                <a:endParaRPr lang="en-US" sz="1100" dirty="0"/>
              </a:p>
              <a:p>
                <a:pPr marL="0" indent="0">
                  <a:buNone/>
                </a:pPr>
                <a:r>
                  <a:rPr lang="en-US" sz="1800" dirty="0" smtClean="0"/>
                  <a:t>The number of ways to go from </a:t>
                </a:r>
                <a:r>
                  <a:rPr lang="en-US" sz="1800" i="1" dirty="0" smtClean="0"/>
                  <a:t>A</a:t>
                </a:r>
                <a:r>
                  <a:rPr lang="en-US" sz="1800" dirty="0" smtClean="0"/>
                  <a:t> to </a:t>
                </a:r>
                <a:r>
                  <a:rPr lang="en-US" sz="1800" i="1" dirty="0" smtClean="0"/>
                  <a:t>B</a:t>
                </a:r>
                <a:r>
                  <a:rPr lang="en-US" sz="1800" dirty="0" smtClean="0"/>
                  <a:t> through </a:t>
                </a:r>
                <a:r>
                  <a:rPr lang="en-US" sz="1800" i="1" dirty="0" smtClean="0"/>
                  <a:t>C</a:t>
                </a:r>
                <a:r>
                  <a:rPr lang="en-US" sz="1800" dirty="0" smtClean="0"/>
                  <a:t> is </a:t>
                </a:r>
                <a14:m>
                  <m:oMath xmlns:m="http://schemas.openxmlformats.org/officeDocument/2006/math">
                    <m:d>
                      <m:dPr>
                        <m:ctrlPr>
                          <a:rPr lang="en-US" sz="1800" i="1" smtClean="0">
                            <a:latin typeface="Cambria Math"/>
                          </a:rPr>
                        </m:ctrlPr>
                      </m:dPr>
                      <m:e>
                        <m:f>
                          <m:fPr>
                            <m:type m:val="noBar"/>
                            <m:ctrlPr>
                              <a:rPr lang="en-US" sz="1800" i="1" smtClean="0">
                                <a:latin typeface="Cambria Math"/>
                              </a:rPr>
                            </m:ctrlPr>
                          </m:fPr>
                          <m:num>
                            <m:r>
                              <a:rPr lang="en-US" sz="1800" b="0" i="1" smtClean="0">
                                <a:latin typeface="Cambria Math"/>
                              </a:rPr>
                              <m:t>5</m:t>
                            </m:r>
                          </m:num>
                          <m:den>
                            <m:r>
                              <a:rPr lang="en-US" sz="1800" b="0" i="1" smtClean="0">
                                <a:latin typeface="Cambria Math"/>
                              </a:rPr>
                              <m:t>2</m:t>
                            </m:r>
                          </m:den>
                        </m:f>
                      </m:e>
                    </m:d>
                    <m:d>
                      <m:dPr>
                        <m:ctrlPr>
                          <a:rPr lang="en-US" sz="1800" b="0" i="1" smtClean="0">
                            <a:latin typeface="Cambria Math"/>
                          </a:rPr>
                        </m:ctrlPr>
                      </m:dPr>
                      <m:e>
                        <m:f>
                          <m:fPr>
                            <m:type m:val="noBar"/>
                            <m:ctrlPr>
                              <a:rPr lang="en-US" sz="1800" b="0" i="1" smtClean="0">
                                <a:latin typeface="Cambria Math"/>
                              </a:rPr>
                            </m:ctrlPr>
                          </m:fPr>
                          <m:num>
                            <m:r>
                              <a:rPr lang="en-US" sz="1800" b="0" i="1" smtClean="0">
                                <a:latin typeface="Cambria Math"/>
                              </a:rPr>
                              <m:t>7</m:t>
                            </m:r>
                          </m:num>
                          <m:den>
                            <m:r>
                              <a:rPr lang="en-US" sz="1800" b="0" i="1" smtClean="0">
                                <a:latin typeface="Cambria Math"/>
                              </a:rPr>
                              <m:t>2</m:t>
                            </m:r>
                          </m:den>
                        </m:f>
                      </m:e>
                    </m:d>
                    <m:r>
                      <a:rPr lang="en-US" sz="1800" b="0" i="1" smtClean="0">
                        <a:latin typeface="Cambria Math"/>
                      </a:rPr>
                      <m:t>=</m:t>
                    </m:r>
                    <m:r>
                      <a:rPr lang="en-US" sz="1800" b="0" i="1" smtClean="0">
                        <a:latin typeface="Cambria Math"/>
                      </a:rPr>
                      <m:t>210</m:t>
                    </m:r>
                  </m:oMath>
                </a14:m>
                <a:r>
                  <a:rPr lang="en-CA" sz="1800" dirty="0" smtClean="0"/>
                  <a:t>.</a:t>
                </a:r>
              </a:p>
              <a:p>
                <a:pPr marL="0" indent="0">
                  <a:buNone/>
                </a:pPr>
                <a:r>
                  <a:rPr lang="en-US" sz="1800" dirty="0" smtClean="0"/>
                  <a:t>The number of ways to go from </a:t>
                </a:r>
                <a:r>
                  <a:rPr lang="en-US" sz="1800" i="1" dirty="0" smtClean="0"/>
                  <a:t>A</a:t>
                </a:r>
                <a:r>
                  <a:rPr lang="en-US" sz="1800" dirty="0" smtClean="0"/>
                  <a:t> to </a:t>
                </a:r>
                <a:r>
                  <a:rPr lang="en-US" sz="1800" i="1" dirty="0" smtClean="0"/>
                  <a:t>B </a:t>
                </a:r>
                <a:r>
                  <a:rPr lang="en-US" sz="1800" dirty="0" smtClean="0"/>
                  <a:t>through </a:t>
                </a:r>
                <a:r>
                  <a:rPr lang="en-US" sz="1800" i="1" dirty="0" smtClean="0"/>
                  <a:t>D</a:t>
                </a:r>
                <a:r>
                  <a:rPr lang="en-US" sz="1800" dirty="0" smtClean="0"/>
                  <a:t> is </a:t>
                </a:r>
                <a14:m>
                  <m:oMath xmlns:m="http://schemas.openxmlformats.org/officeDocument/2006/math">
                    <m:d>
                      <m:dPr>
                        <m:ctrlPr>
                          <a:rPr lang="en-US" sz="1800" i="1" smtClean="0">
                            <a:latin typeface="Cambria Math"/>
                          </a:rPr>
                        </m:ctrlPr>
                      </m:dPr>
                      <m:e>
                        <m:f>
                          <m:fPr>
                            <m:type m:val="noBar"/>
                            <m:ctrlPr>
                              <a:rPr lang="en-US" sz="1800" i="1" smtClean="0">
                                <a:latin typeface="Cambria Math"/>
                              </a:rPr>
                            </m:ctrlPr>
                          </m:fPr>
                          <m:num>
                            <m:r>
                              <a:rPr lang="en-US" sz="1800" b="0" i="1" smtClean="0">
                                <a:latin typeface="Cambria Math"/>
                              </a:rPr>
                              <m:t>8</m:t>
                            </m:r>
                          </m:num>
                          <m:den>
                            <m:r>
                              <a:rPr lang="en-US" sz="1800" b="0" i="1" smtClean="0">
                                <a:latin typeface="Cambria Math"/>
                              </a:rPr>
                              <m:t>3</m:t>
                            </m:r>
                          </m:den>
                        </m:f>
                      </m:e>
                    </m:d>
                    <m:d>
                      <m:dPr>
                        <m:ctrlPr>
                          <a:rPr lang="en-US" sz="1800" b="0" i="1" smtClean="0">
                            <a:latin typeface="Cambria Math"/>
                          </a:rPr>
                        </m:ctrlPr>
                      </m:dPr>
                      <m:e>
                        <m:f>
                          <m:fPr>
                            <m:type m:val="noBar"/>
                            <m:ctrlPr>
                              <a:rPr lang="en-US" sz="1800" b="0" i="1" smtClean="0">
                                <a:latin typeface="Cambria Math"/>
                              </a:rPr>
                            </m:ctrlPr>
                          </m:fPr>
                          <m:num>
                            <m:r>
                              <a:rPr lang="en-US" sz="1800" b="0" i="1" smtClean="0">
                                <a:latin typeface="Cambria Math"/>
                              </a:rPr>
                              <m:t>4</m:t>
                            </m:r>
                          </m:num>
                          <m:den>
                            <m:r>
                              <a:rPr lang="en-US" sz="1800" b="0" i="1" smtClean="0">
                                <a:latin typeface="Cambria Math"/>
                              </a:rPr>
                              <m:t>1</m:t>
                            </m:r>
                          </m:den>
                        </m:f>
                      </m:e>
                    </m:d>
                  </m:oMath>
                </a14:m>
                <a:r>
                  <a:rPr lang="en-CA" sz="1800" dirty="0" smtClean="0"/>
                  <a:t> = </a:t>
                </a:r>
                <a:r>
                  <a:rPr lang="en-CA" sz="1800" dirty="0" smtClean="0"/>
                  <a:t>224. </a:t>
                </a:r>
                <a:endParaRPr lang="en-CA" sz="1800" dirty="0" smtClean="0"/>
              </a:p>
              <a:p>
                <a:pPr marL="0" indent="0">
                  <a:buNone/>
                </a:pPr>
                <a:r>
                  <a:rPr lang="en-US" sz="1800" dirty="0" smtClean="0"/>
                  <a:t>The number of ways to go from </a:t>
                </a:r>
                <a:r>
                  <a:rPr lang="en-US" sz="1800" i="1" dirty="0" smtClean="0"/>
                  <a:t>A</a:t>
                </a:r>
                <a:r>
                  <a:rPr lang="en-US" sz="1800" dirty="0" smtClean="0"/>
                  <a:t> to </a:t>
                </a:r>
                <a:r>
                  <a:rPr lang="en-US" sz="1800" i="1" dirty="0" smtClean="0"/>
                  <a:t>B</a:t>
                </a:r>
                <a:r>
                  <a:rPr lang="en-US" sz="1800" dirty="0" smtClean="0"/>
                  <a:t> through both </a:t>
                </a:r>
                <a:r>
                  <a:rPr lang="en-US" sz="1800" i="1" dirty="0" smtClean="0"/>
                  <a:t>C</a:t>
                </a:r>
                <a:r>
                  <a:rPr lang="en-US" sz="1800" dirty="0" smtClean="0"/>
                  <a:t> and </a:t>
                </a:r>
                <a:r>
                  <a:rPr lang="en-US" sz="1800" i="1" dirty="0" smtClean="0"/>
                  <a:t>D</a:t>
                </a:r>
                <a:r>
                  <a:rPr lang="en-US" sz="1800" dirty="0" smtClean="0"/>
                  <a:t> is </a:t>
                </a:r>
                <a14:m>
                  <m:oMath xmlns:m="http://schemas.openxmlformats.org/officeDocument/2006/math">
                    <m:d>
                      <m:dPr>
                        <m:ctrlPr>
                          <a:rPr lang="en-US" sz="1800" i="1" smtClean="0">
                            <a:latin typeface="Cambria Math"/>
                          </a:rPr>
                        </m:ctrlPr>
                      </m:dPr>
                      <m:e>
                        <m:f>
                          <m:fPr>
                            <m:type m:val="noBar"/>
                            <m:ctrlPr>
                              <a:rPr lang="en-US" sz="1800" i="1" smtClean="0">
                                <a:latin typeface="Cambria Math"/>
                              </a:rPr>
                            </m:ctrlPr>
                          </m:fPr>
                          <m:num>
                            <m:r>
                              <a:rPr lang="en-US" sz="1800" b="0" i="1" smtClean="0">
                                <a:latin typeface="Cambria Math"/>
                              </a:rPr>
                              <m:t>5</m:t>
                            </m:r>
                          </m:num>
                          <m:den>
                            <m:r>
                              <a:rPr lang="en-US" sz="1800" b="0" i="1" smtClean="0">
                                <a:latin typeface="Cambria Math"/>
                              </a:rPr>
                              <m:t>2</m:t>
                            </m:r>
                          </m:den>
                        </m:f>
                      </m:e>
                    </m:d>
                    <m:d>
                      <m:dPr>
                        <m:ctrlPr>
                          <a:rPr lang="en-US" sz="1800" i="1" smtClean="0">
                            <a:latin typeface="Cambria Math"/>
                          </a:rPr>
                        </m:ctrlPr>
                      </m:dPr>
                      <m:e>
                        <m:f>
                          <m:fPr>
                            <m:type m:val="noBar"/>
                            <m:ctrlPr>
                              <a:rPr lang="en-US" sz="1800" i="1" smtClean="0">
                                <a:latin typeface="Cambria Math"/>
                              </a:rPr>
                            </m:ctrlPr>
                          </m:fPr>
                          <m:num>
                            <m:r>
                              <a:rPr lang="en-US" sz="1800" b="0" i="1" smtClean="0">
                                <a:latin typeface="Cambria Math"/>
                              </a:rPr>
                              <m:t>3</m:t>
                            </m:r>
                          </m:num>
                          <m:den>
                            <m:r>
                              <a:rPr lang="en-US" sz="1800" b="0" i="1" smtClean="0">
                                <a:latin typeface="Cambria Math"/>
                              </a:rPr>
                              <m:t>1</m:t>
                            </m:r>
                          </m:den>
                        </m:f>
                      </m:e>
                    </m:d>
                    <m:d>
                      <m:dPr>
                        <m:ctrlPr>
                          <a:rPr lang="en-US" sz="1800" i="1" smtClean="0">
                            <a:latin typeface="Cambria Math"/>
                          </a:rPr>
                        </m:ctrlPr>
                      </m:dPr>
                      <m:e>
                        <m:f>
                          <m:fPr>
                            <m:type m:val="noBar"/>
                            <m:ctrlPr>
                              <a:rPr lang="en-US" sz="1800" i="1" smtClean="0">
                                <a:latin typeface="Cambria Math"/>
                              </a:rPr>
                            </m:ctrlPr>
                          </m:fPr>
                          <m:num>
                            <m:r>
                              <a:rPr lang="en-US" sz="1800" b="0" i="1" smtClean="0">
                                <a:latin typeface="Cambria Math"/>
                              </a:rPr>
                              <m:t>4</m:t>
                            </m:r>
                          </m:num>
                          <m:den>
                            <m:r>
                              <a:rPr lang="en-US" sz="1800" b="0" i="1" smtClean="0">
                                <a:latin typeface="Cambria Math"/>
                              </a:rPr>
                              <m:t>1</m:t>
                            </m:r>
                          </m:den>
                        </m:f>
                      </m:e>
                    </m:d>
                    <m:r>
                      <a:rPr lang="en-US" sz="1800" b="0" i="1" smtClean="0">
                        <a:latin typeface="Cambria Math"/>
                      </a:rPr>
                      <m:t> </m:t>
                    </m:r>
                  </m:oMath>
                </a14:m>
                <a:r>
                  <a:rPr lang="en-US" sz="1800" dirty="0" smtClean="0"/>
                  <a:t>= </a:t>
                </a:r>
                <a:r>
                  <a:rPr lang="en-US" sz="1800" dirty="0" smtClean="0"/>
                  <a:t>120</a:t>
                </a:r>
                <a:r>
                  <a:rPr lang="en-US" sz="1800" dirty="0" smtClean="0"/>
                  <a:t>. </a:t>
                </a:r>
                <a:r>
                  <a:rPr lang="en-US" sz="1800" dirty="0" smtClean="0">
                    <a:sym typeface="Symbol"/>
                  </a:rPr>
                  <a:t>Because we have a total of </a:t>
                </a:r>
                <a14:m>
                  <m:oMath xmlns:m="http://schemas.openxmlformats.org/officeDocument/2006/math">
                    <m:d>
                      <m:dPr>
                        <m:ctrlPr>
                          <a:rPr lang="en-US" sz="1800" i="1" smtClean="0">
                            <a:latin typeface="Cambria Math"/>
                            <a:sym typeface="Symbol"/>
                          </a:rPr>
                        </m:ctrlPr>
                      </m:dPr>
                      <m:e>
                        <m:f>
                          <m:fPr>
                            <m:type m:val="noBar"/>
                            <m:ctrlPr>
                              <a:rPr lang="en-US" sz="1800" i="1" smtClean="0">
                                <a:latin typeface="Cambria Math"/>
                                <a:sym typeface="Symbol"/>
                              </a:rPr>
                            </m:ctrlPr>
                          </m:fPr>
                          <m:num>
                            <m:r>
                              <a:rPr lang="en-US" sz="1800" b="0" i="1" smtClean="0">
                                <a:latin typeface="Cambria Math"/>
                                <a:sym typeface="Symbol"/>
                              </a:rPr>
                              <m:t>12</m:t>
                            </m:r>
                          </m:num>
                          <m:den>
                            <m:r>
                              <a:rPr lang="en-US" sz="1800" b="0" i="1" smtClean="0">
                                <a:latin typeface="Cambria Math"/>
                                <a:sym typeface="Symbol"/>
                              </a:rPr>
                              <m:t>4</m:t>
                            </m:r>
                          </m:den>
                        </m:f>
                      </m:e>
                    </m:d>
                  </m:oMath>
                </a14:m>
                <a:r>
                  <a:rPr lang="en-US" sz="1800" dirty="0" smtClean="0">
                    <a:sym typeface="Symbol"/>
                  </a:rPr>
                  <a:t> = 495 ways, the number of ways without passing through either </a:t>
                </a:r>
                <a:r>
                  <a:rPr lang="en-US" sz="1800" i="1" dirty="0" smtClean="0">
                    <a:sym typeface="Symbol"/>
                  </a:rPr>
                  <a:t>C </a:t>
                </a:r>
                <a:r>
                  <a:rPr lang="en-US" sz="1800" dirty="0" smtClean="0">
                    <a:sym typeface="Symbol"/>
                  </a:rPr>
                  <a:t>or </a:t>
                </a:r>
                <a:r>
                  <a:rPr lang="en-US" sz="1800" i="1" dirty="0">
                    <a:sym typeface="Symbol"/>
                  </a:rPr>
                  <a:t>D</a:t>
                </a:r>
                <a:r>
                  <a:rPr lang="en-US" sz="1800" i="1" dirty="0" smtClean="0">
                    <a:sym typeface="Symbol"/>
                  </a:rPr>
                  <a:t> </a:t>
                </a:r>
                <a:r>
                  <a:rPr lang="en-US" sz="1800" dirty="0" smtClean="0">
                    <a:sym typeface="Symbol"/>
                  </a:rPr>
                  <a:t>is 495  </a:t>
                </a:r>
                <a:r>
                  <a:rPr lang="en-US" sz="1800" dirty="0" smtClean="0">
                    <a:sym typeface="Symbol"/>
                  </a:rPr>
                  <a:t>(</a:t>
                </a:r>
                <a:r>
                  <a:rPr lang="en-US" sz="1800" dirty="0" smtClean="0">
                    <a:sym typeface="Symbol"/>
                  </a:rPr>
                  <a:t>210</a:t>
                </a:r>
                <a:r>
                  <a:rPr lang="en-US" sz="1800" dirty="0" smtClean="0">
                    <a:sym typeface="Symbol"/>
                  </a:rPr>
                  <a:t> </a:t>
                </a:r>
                <a:r>
                  <a:rPr lang="en-US" sz="1800" dirty="0" smtClean="0">
                    <a:sym typeface="Symbol"/>
                  </a:rPr>
                  <a:t>+ </a:t>
                </a:r>
                <a:r>
                  <a:rPr lang="en-US" sz="1800" dirty="0" smtClean="0">
                    <a:sym typeface="Symbol"/>
                  </a:rPr>
                  <a:t>224) </a:t>
                </a:r>
                <a:r>
                  <a:rPr lang="en-US" sz="1800" dirty="0" smtClean="0">
                    <a:sym typeface="Symbol"/>
                  </a:rPr>
                  <a:t>+ </a:t>
                </a:r>
                <a:r>
                  <a:rPr lang="en-US" sz="1800" dirty="0" smtClean="0">
                    <a:sym typeface="Symbol"/>
                  </a:rPr>
                  <a:t>120</a:t>
                </a:r>
                <a:r>
                  <a:rPr lang="en-US" sz="1800" dirty="0" smtClean="0">
                    <a:sym typeface="Symbol"/>
                  </a:rPr>
                  <a:t> </a:t>
                </a:r>
                <a:r>
                  <a:rPr lang="en-US" sz="1800" dirty="0" smtClean="0">
                    <a:sym typeface="Symbol"/>
                  </a:rPr>
                  <a:t>= </a:t>
                </a:r>
                <a:r>
                  <a:rPr lang="en-US" sz="1800" dirty="0" smtClean="0">
                    <a:sym typeface="Symbol"/>
                  </a:rPr>
                  <a:t>181.</a:t>
                </a:r>
                <a:r>
                  <a:rPr lang="en-US" sz="2000" dirty="0" smtClean="0">
                    <a:sym typeface="Symbol"/>
                  </a:rPr>
                  <a:t> </a:t>
                </a:r>
                <a:endParaRPr lang="en-US" sz="2000" dirty="0" smtClean="0">
                  <a:sym typeface="Symbol"/>
                </a:endParaRPr>
              </a:p>
              <a:p>
                <a:pPr marL="0" indent="0">
                  <a:buNone/>
                </a:pPr>
                <a:endParaRPr lang="en-CA" sz="20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838200"/>
                <a:ext cx="8229600" cy="5287963"/>
              </a:xfrm>
              <a:blipFill rotWithShape="1">
                <a:blip r:embed="rId2"/>
                <a:stretch>
                  <a:fillRect l="-593" t="-577"/>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8</a:t>
            </a:fld>
            <a:endParaRPr lang="en-CA"/>
          </a:p>
        </p:txBody>
      </p:sp>
      <p:grpSp>
        <p:nvGrpSpPr>
          <p:cNvPr id="5" name="Group 4"/>
          <p:cNvGrpSpPr/>
          <p:nvPr/>
        </p:nvGrpSpPr>
        <p:grpSpPr>
          <a:xfrm>
            <a:off x="1962313" y="1295400"/>
            <a:ext cx="3838905" cy="2005343"/>
            <a:chOff x="1590721" y="1704945"/>
            <a:chExt cx="3158825" cy="1650087"/>
          </a:xfrm>
        </p:grpSpPr>
        <p:grpSp>
          <p:nvGrpSpPr>
            <p:cNvPr id="6" name="Group 5"/>
            <p:cNvGrpSpPr/>
            <p:nvPr/>
          </p:nvGrpSpPr>
          <p:grpSpPr>
            <a:xfrm>
              <a:off x="1953321" y="1905000"/>
              <a:ext cx="2440259" cy="1219200"/>
              <a:chOff x="1953321" y="1905000"/>
              <a:chExt cx="2440259" cy="1219200"/>
            </a:xfrm>
          </p:grpSpPr>
          <p:grpSp>
            <p:nvGrpSpPr>
              <p:cNvPr id="36" name="Group 35"/>
              <p:cNvGrpSpPr/>
              <p:nvPr/>
            </p:nvGrpSpPr>
            <p:grpSpPr>
              <a:xfrm>
                <a:off x="1955180" y="1905000"/>
                <a:ext cx="2438400" cy="304800"/>
                <a:chOff x="1905000" y="1828800"/>
                <a:chExt cx="2438400" cy="304800"/>
              </a:xfrm>
            </p:grpSpPr>
            <p:grpSp>
              <p:nvGrpSpPr>
                <p:cNvPr id="82" name="Group 81"/>
                <p:cNvGrpSpPr/>
                <p:nvPr/>
              </p:nvGrpSpPr>
              <p:grpSpPr>
                <a:xfrm>
                  <a:off x="1905000" y="1828800"/>
                  <a:ext cx="1219200" cy="304800"/>
                  <a:chOff x="1905000" y="1828800"/>
                  <a:chExt cx="1219200" cy="304800"/>
                </a:xfrm>
              </p:grpSpPr>
              <p:grpSp>
                <p:nvGrpSpPr>
                  <p:cNvPr id="90" name="Group 89"/>
                  <p:cNvGrpSpPr/>
                  <p:nvPr/>
                </p:nvGrpSpPr>
                <p:grpSpPr>
                  <a:xfrm>
                    <a:off x="1905000" y="1828800"/>
                    <a:ext cx="609600" cy="304800"/>
                    <a:chOff x="1905000" y="1828800"/>
                    <a:chExt cx="609600" cy="304800"/>
                  </a:xfrm>
                </p:grpSpPr>
                <p:sp>
                  <p:nvSpPr>
                    <p:cNvPr id="94" name="Rectangle 93"/>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5" name="Rectangle 94"/>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91" name="Group 90"/>
                  <p:cNvGrpSpPr/>
                  <p:nvPr/>
                </p:nvGrpSpPr>
                <p:grpSpPr>
                  <a:xfrm>
                    <a:off x="2514600" y="1828800"/>
                    <a:ext cx="609600" cy="304800"/>
                    <a:chOff x="1905000" y="1828800"/>
                    <a:chExt cx="609600" cy="304800"/>
                  </a:xfrm>
                </p:grpSpPr>
                <p:sp>
                  <p:nvSpPr>
                    <p:cNvPr id="92" name="Rectangle 91"/>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3" name="Rectangle 92"/>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83" name="Group 82"/>
                <p:cNvGrpSpPr/>
                <p:nvPr/>
              </p:nvGrpSpPr>
              <p:grpSpPr>
                <a:xfrm>
                  <a:off x="3124200" y="1828800"/>
                  <a:ext cx="1219200" cy="304800"/>
                  <a:chOff x="1905000" y="1828800"/>
                  <a:chExt cx="1219200" cy="304800"/>
                </a:xfrm>
              </p:grpSpPr>
              <p:grpSp>
                <p:nvGrpSpPr>
                  <p:cNvPr id="84" name="Group 83"/>
                  <p:cNvGrpSpPr/>
                  <p:nvPr/>
                </p:nvGrpSpPr>
                <p:grpSpPr>
                  <a:xfrm>
                    <a:off x="1905000" y="1828800"/>
                    <a:ext cx="609600" cy="304800"/>
                    <a:chOff x="1905000" y="1828800"/>
                    <a:chExt cx="609600" cy="304800"/>
                  </a:xfrm>
                </p:grpSpPr>
                <p:sp>
                  <p:nvSpPr>
                    <p:cNvPr id="88" name="Rectangle 87"/>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9" name="Rectangle 88"/>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85" name="Group 84"/>
                  <p:cNvGrpSpPr/>
                  <p:nvPr/>
                </p:nvGrpSpPr>
                <p:grpSpPr>
                  <a:xfrm>
                    <a:off x="2514600" y="1828800"/>
                    <a:ext cx="609600" cy="304800"/>
                    <a:chOff x="1905000" y="1828800"/>
                    <a:chExt cx="609600" cy="304800"/>
                  </a:xfrm>
                </p:grpSpPr>
                <p:sp>
                  <p:nvSpPr>
                    <p:cNvPr id="86" name="Rectangle 85"/>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7" name="Rectangle 86"/>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37" name="Group 36"/>
              <p:cNvGrpSpPr/>
              <p:nvPr/>
            </p:nvGrpSpPr>
            <p:grpSpPr>
              <a:xfrm>
                <a:off x="1955180" y="2209800"/>
                <a:ext cx="2438400" cy="304800"/>
                <a:chOff x="1905000" y="1828800"/>
                <a:chExt cx="2438400" cy="304800"/>
              </a:xfrm>
            </p:grpSpPr>
            <p:grpSp>
              <p:nvGrpSpPr>
                <p:cNvPr id="68" name="Group 67"/>
                <p:cNvGrpSpPr/>
                <p:nvPr/>
              </p:nvGrpSpPr>
              <p:grpSpPr>
                <a:xfrm>
                  <a:off x="1905000" y="1828800"/>
                  <a:ext cx="1219200" cy="304800"/>
                  <a:chOff x="1905000" y="1828800"/>
                  <a:chExt cx="1219200" cy="304800"/>
                </a:xfrm>
              </p:grpSpPr>
              <p:grpSp>
                <p:nvGrpSpPr>
                  <p:cNvPr id="76" name="Group 75"/>
                  <p:cNvGrpSpPr/>
                  <p:nvPr/>
                </p:nvGrpSpPr>
                <p:grpSpPr>
                  <a:xfrm>
                    <a:off x="1905000" y="1828800"/>
                    <a:ext cx="609600" cy="304800"/>
                    <a:chOff x="1905000" y="1828800"/>
                    <a:chExt cx="609600" cy="304800"/>
                  </a:xfrm>
                </p:grpSpPr>
                <p:sp>
                  <p:nvSpPr>
                    <p:cNvPr id="80" name="Rectangle 79"/>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1" name="Rectangle 80"/>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77" name="Group 76"/>
                  <p:cNvGrpSpPr/>
                  <p:nvPr/>
                </p:nvGrpSpPr>
                <p:grpSpPr>
                  <a:xfrm>
                    <a:off x="2514600" y="1828800"/>
                    <a:ext cx="609600" cy="304800"/>
                    <a:chOff x="1905000" y="1828800"/>
                    <a:chExt cx="609600" cy="304800"/>
                  </a:xfrm>
                </p:grpSpPr>
                <p:sp>
                  <p:nvSpPr>
                    <p:cNvPr id="78" name="Rectangle 77"/>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9" name="Rectangle 78"/>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69" name="Group 68"/>
                <p:cNvGrpSpPr/>
                <p:nvPr/>
              </p:nvGrpSpPr>
              <p:grpSpPr>
                <a:xfrm>
                  <a:off x="3124200" y="1828800"/>
                  <a:ext cx="1219200" cy="304800"/>
                  <a:chOff x="1905000" y="1828800"/>
                  <a:chExt cx="1219200" cy="304800"/>
                </a:xfrm>
              </p:grpSpPr>
              <p:grpSp>
                <p:nvGrpSpPr>
                  <p:cNvPr id="70" name="Group 69"/>
                  <p:cNvGrpSpPr/>
                  <p:nvPr/>
                </p:nvGrpSpPr>
                <p:grpSpPr>
                  <a:xfrm>
                    <a:off x="1905000" y="1828800"/>
                    <a:ext cx="609600" cy="304800"/>
                    <a:chOff x="1905000" y="1828800"/>
                    <a:chExt cx="609600" cy="304800"/>
                  </a:xfrm>
                </p:grpSpPr>
                <p:sp>
                  <p:nvSpPr>
                    <p:cNvPr id="74" name="Rectangle 73"/>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5" name="Rectangle 74"/>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71" name="Group 70"/>
                  <p:cNvGrpSpPr/>
                  <p:nvPr/>
                </p:nvGrpSpPr>
                <p:grpSpPr>
                  <a:xfrm>
                    <a:off x="2514600" y="1828800"/>
                    <a:ext cx="609600" cy="304800"/>
                    <a:chOff x="1905000" y="1828800"/>
                    <a:chExt cx="609600" cy="304800"/>
                  </a:xfrm>
                </p:grpSpPr>
                <p:sp>
                  <p:nvSpPr>
                    <p:cNvPr id="72" name="Rectangle 71"/>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3" name="Rectangle 72"/>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38" name="Group 37"/>
              <p:cNvGrpSpPr/>
              <p:nvPr/>
            </p:nvGrpSpPr>
            <p:grpSpPr>
              <a:xfrm>
                <a:off x="1953321" y="2514600"/>
                <a:ext cx="2438400" cy="304800"/>
                <a:chOff x="1905000" y="1828800"/>
                <a:chExt cx="2438400" cy="304800"/>
              </a:xfrm>
            </p:grpSpPr>
            <p:grpSp>
              <p:nvGrpSpPr>
                <p:cNvPr id="54" name="Group 53"/>
                <p:cNvGrpSpPr/>
                <p:nvPr/>
              </p:nvGrpSpPr>
              <p:grpSpPr>
                <a:xfrm>
                  <a:off x="1905000" y="1828800"/>
                  <a:ext cx="1219200" cy="304800"/>
                  <a:chOff x="1905000" y="1828800"/>
                  <a:chExt cx="1219200" cy="304800"/>
                </a:xfrm>
              </p:grpSpPr>
              <p:grpSp>
                <p:nvGrpSpPr>
                  <p:cNvPr id="62" name="Group 61"/>
                  <p:cNvGrpSpPr/>
                  <p:nvPr/>
                </p:nvGrpSpPr>
                <p:grpSpPr>
                  <a:xfrm>
                    <a:off x="1905000" y="1828800"/>
                    <a:ext cx="609600" cy="304800"/>
                    <a:chOff x="1905000" y="1828800"/>
                    <a:chExt cx="609600" cy="304800"/>
                  </a:xfrm>
                </p:grpSpPr>
                <p:sp>
                  <p:nvSpPr>
                    <p:cNvPr id="66" name="Rectangle 65"/>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7" name="Rectangle 66"/>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63" name="Group 62"/>
                  <p:cNvGrpSpPr/>
                  <p:nvPr/>
                </p:nvGrpSpPr>
                <p:grpSpPr>
                  <a:xfrm>
                    <a:off x="2514600" y="1828800"/>
                    <a:ext cx="609600" cy="304800"/>
                    <a:chOff x="1905000" y="1828800"/>
                    <a:chExt cx="609600" cy="304800"/>
                  </a:xfrm>
                </p:grpSpPr>
                <p:sp>
                  <p:nvSpPr>
                    <p:cNvPr id="64" name="Rectangle 63"/>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5" name="Rectangle 64"/>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55" name="Group 54"/>
                <p:cNvGrpSpPr/>
                <p:nvPr/>
              </p:nvGrpSpPr>
              <p:grpSpPr>
                <a:xfrm>
                  <a:off x="3124200" y="1828800"/>
                  <a:ext cx="1219200" cy="304800"/>
                  <a:chOff x="1905000" y="1828800"/>
                  <a:chExt cx="1219200" cy="304800"/>
                </a:xfrm>
              </p:grpSpPr>
              <p:grpSp>
                <p:nvGrpSpPr>
                  <p:cNvPr id="56" name="Group 55"/>
                  <p:cNvGrpSpPr/>
                  <p:nvPr/>
                </p:nvGrpSpPr>
                <p:grpSpPr>
                  <a:xfrm>
                    <a:off x="1905000" y="1828800"/>
                    <a:ext cx="609600" cy="304800"/>
                    <a:chOff x="1905000" y="1828800"/>
                    <a:chExt cx="609600" cy="304800"/>
                  </a:xfrm>
                </p:grpSpPr>
                <p:sp>
                  <p:nvSpPr>
                    <p:cNvPr id="60" name="Rectangle 59"/>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1" name="Rectangle 60"/>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57" name="Group 56"/>
                  <p:cNvGrpSpPr/>
                  <p:nvPr/>
                </p:nvGrpSpPr>
                <p:grpSpPr>
                  <a:xfrm>
                    <a:off x="2514600" y="1828800"/>
                    <a:ext cx="609600" cy="304800"/>
                    <a:chOff x="1905000" y="1828800"/>
                    <a:chExt cx="609600" cy="304800"/>
                  </a:xfrm>
                </p:grpSpPr>
                <p:sp>
                  <p:nvSpPr>
                    <p:cNvPr id="58" name="Rectangle 57"/>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9" name="Rectangle 58"/>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39" name="Group 38"/>
              <p:cNvGrpSpPr/>
              <p:nvPr/>
            </p:nvGrpSpPr>
            <p:grpSpPr>
              <a:xfrm>
                <a:off x="1955180" y="2819400"/>
                <a:ext cx="2438400" cy="304800"/>
                <a:chOff x="1905000" y="1828800"/>
                <a:chExt cx="2438400" cy="304800"/>
              </a:xfrm>
            </p:grpSpPr>
            <p:grpSp>
              <p:nvGrpSpPr>
                <p:cNvPr id="40" name="Group 39"/>
                <p:cNvGrpSpPr/>
                <p:nvPr/>
              </p:nvGrpSpPr>
              <p:grpSpPr>
                <a:xfrm>
                  <a:off x="1905000" y="1828800"/>
                  <a:ext cx="1219200" cy="304800"/>
                  <a:chOff x="1905000" y="1828800"/>
                  <a:chExt cx="1219200" cy="304800"/>
                </a:xfrm>
              </p:grpSpPr>
              <p:grpSp>
                <p:nvGrpSpPr>
                  <p:cNvPr id="48" name="Group 47"/>
                  <p:cNvGrpSpPr/>
                  <p:nvPr/>
                </p:nvGrpSpPr>
                <p:grpSpPr>
                  <a:xfrm>
                    <a:off x="1905000" y="1828800"/>
                    <a:ext cx="609600" cy="304800"/>
                    <a:chOff x="1905000" y="1828800"/>
                    <a:chExt cx="609600" cy="304800"/>
                  </a:xfrm>
                </p:grpSpPr>
                <p:sp>
                  <p:nvSpPr>
                    <p:cNvPr id="52" name="Rectangle 51"/>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3" name="Rectangle 52"/>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49" name="Group 48"/>
                  <p:cNvGrpSpPr/>
                  <p:nvPr/>
                </p:nvGrpSpPr>
                <p:grpSpPr>
                  <a:xfrm>
                    <a:off x="2514600" y="1828800"/>
                    <a:ext cx="609600" cy="304800"/>
                    <a:chOff x="1905000" y="1828800"/>
                    <a:chExt cx="609600" cy="304800"/>
                  </a:xfrm>
                </p:grpSpPr>
                <p:sp>
                  <p:nvSpPr>
                    <p:cNvPr id="50" name="Rectangle 49"/>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1" name="Rectangle 50"/>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41" name="Group 40"/>
                <p:cNvGrpSpPr/>
                <p:nvPr/>
              </p:nvGrpSpPr>
              <p:grpSpPr>
                <a:xfrm>
                  <a:off x="3124200" y="1828800"/>
                  <a:ext cx="1219200" cy="304800"/>
                  <a:chOff x="1905000" y="1828800"/>
                  <a:chExt cx="1219200" cy="304800"/>
                </a:xfrm>
              </p:grpSpPr>
              <p:grpSp>
                <p:nvGrpSpPr>
                  <p:cNvPr id="42" name="Group 41"/>
                  <p:cNvGrpSpPr/>
                  <p:nvPr/>
                </p:nvGrpSpPr>
                <p:grpSpPr>
                  <a:xfrm>
                    <a:off x="1905000" y="1828800"/>
                    <a:ext cx="609600" cy="304800"/>
                    <a:chOff x="1905000" y="1828800"/>
                    <a:chExt cx="609600" cy="304800"/>
                  </a:xfrm>
                </p:grpSpPr>
                <p:sp>
                  <p:nvSpPr>
                    <p:cNvPr id="46" name="Rectangle 45"/>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7" name="Rectangle 46"/>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43" name="Group 42"/>
                  <p:cNvGrpSpPr/>
                  <p:nvPr/>
                </p:nvGrpSpPr>
                <p:grpSpPr>
                  <a:xfrm>
                    <a:off x="2514600" y="1828800"/>
                    <a:ext cx="609600" cy="304800"/>
                    <a:chOff x="1905000" y="1828800"/>
                    <a:chExt cx="609600" cy="304800"/>
                  </a:xfrm>
                </p:grpSpPr>
                <p:sp>
                  <p:nvSpPr>
                    <p:cNvPr id="44" name="Rectangle 43"/>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5" name="Rectangle 44"/>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sp>
          <p:nvSpPr>
            <p:cNvPr id="7" name="TextBox 6"/>
            <p:cNvSpPr txBox="1"/>
            <p:nvPr/>
          </p:nvSpPr>
          <p:spPr>
            <a:xfrm>
              <a:off x="1857065" y="2954922"/>
              <a:ext cx="303288" cy="400110"/>
            </a:xfrm>
            <a:prstGeom prst="rect">
              <a:avLst/>
            </a:prstGeom>
            <a:noFill/>
          </p:spPr>
          <p:txBody>
            <a:bodyPr wrap="none" rtlCol="0">
              <a:spAutoFit/>
            </a:bodyPr>
            <a:lstStyle/>
            <a:p>
              <a:r>
                <a:rPr lang="en-US" sz="2000" dirty="0">
                  <a:sym typeface="Symbol"/>
                </a:rPr>
                <a:t></a:t>
              </a:r>
              <a:endParaRPr lang="en-CA" dirty="0"/>
            </a:p>
          </p:txBody>
        </p:sp>
        <p:sp>
          <p:nvSpPr>
            <p:cNvPr id="8" name="TextBox 7"/>
            <p:cNvSpPr txBox="1"/>
            <p:nvPr/>
          </p:nvSpPr>
          <p:spPr>
            <a:xfrm>
              <a:off x="1590721" y="2893367"/>
              <a:ext cx="362600" cy="461665"/>
            </a:xfrm>
            <a:prstGeom prst="rect">
              <a:avLst/>
            </a:prstGeom>
            <a:noFill/>
          </p:spPr>
          <p:txBody>
            <a:bodyPr wrap="none" rtlCol="0">
              <a:spAutoFit/>
            </a:bodyPr>
            <a:lstStyle/>
            <a:p>
              <a:r>
                <a:rPr lang="en-US" sz="2400" i="1" dirty="0" smtClean="0"/>
                <a:t>A</a:t>
              </a:r>
              <a:endParaRPr lang="en-CA" i="1" dirty="0"/>
            </a:p>
          </p:txBody>
        </p:sp>
        <p:sp>
          <p:nvSpPr>
            <p:cNvPr id="9" name="TextBox 8"/>
            <p:cNvSpPr txBox="1"/>
            <p:nvPr/>
          </p:nvSpPr>
          <p:spPr>
            <a:xfrm>
              <a:off x="4398168" y="1748135"/>
              <a:ext cx="351378" cy="461665"/>
            </a:xfrm>
            <a:prstGeom prst="rect">
              <a:avLst/>
            </a:prstGeom>
            <a:noFill/>
          </p:spPr>
          <p:txBody>
            <a:bodyPr wrap="none" rtlCol="0">
              <a:spAutoFit/>
            </a:bodyPr>
            <a:lstStyle/>
            <a:p>
              <a:r>
                <a:rPr lang="en-US" sz="2400" i="1" dirty="0"/>
                <a:t>B</a:t>
              </a:r>
              <a:endParaRPr lang="en-CA" i="1" dirty="0"/>
            </a:p>
          </p:txBody>
        </p:sp>
        <p:sp>
          <p:nvSpPr>
            <p:cNvPr id="10" name="TextBox 9"/>
            <p:cNvSpPr txBox="1"/>
            <p:nvPr/>
          </p:nvSpPr>
          <p:spPr>
            <a:xfrm>
              <a:off x="4268712" y="1704945"/>
              <a:ext cx="303288" cy="400110"/>
            </a:xfrm>
            <a:prstGeom prst="rect">
              <a:avLst/>
            </a:prstGeom>
            <a:noFill/>
          </p:spPr>
          <p:txBody>
            <a:bodyPr wrap="none" rtlCol="0">
              <a:spAutoFit/>
            </a:bodyPr>
            <a:lstStyle/>
            <a:p>
              <a:r>
                <a:rPr lang="en-US" sz="2000" dirty="0">
                  <a:sym typeface="Symbol"/>
                </a:rPr>
                <a:t></a:t>
              </a:r>
              <a:endParaRPr lang="en-CA" dirty="0"/>
            </a:p>
          </p:txBody>
        </p:sp>
        <p:sp>
          <p:nvSpPr>
            <p:cNvPr id="96" name="TextBox 95"/>
            <p:cNvSpPr txBox="1"/>
            <p:nvPr/>
          </p:nvSpPr>
          <p:spPr>
            <a:xfrm>
              <a:off x="3372101" y="2054588"/>
              <a:ext cx="303288" cy="400110"/>
            </a:xfrm>
            <a:prstGeom prst="rect">
              <a:avLst/>
            </a:prstGeom>
            <a:noFill/>
          </p:spPr>
          <p:txBody>
            <a:bodyPr wrap="none" rtlCol="0">
              <a:spAutoFit/>
            </a:bodyPr>
            <a:lstStyle/>
            <a:p>
              <a:r>
                <a:rPr lang="en-US" sz="2000" dirty="0">
                  <a:sym typeface="Symbol"/>
                </a:rPr>
                <a:t></a:t>
              </a:r>
              <a:endParaRPr lang="en-CA" dirty="0"/>
            </a:p>
          </p:txBody>
        </p:sp>
        <p:sp>
          <p:nvSpPr>
            <p:cNvPr id="97" name="TextBox 96"/>
            <p:cNvSpPr txBox="1"/>
            <p:nvPr/>
          </p:nvSpPr>
          <p:spPr>
            <a:xfrm>
              <a:off x="2867721" y="2439521"/>
              <a:ext cx="283854" cy="379879"/>
            </a:xfrm>
            <a:prstGeom prst="rect">
              <a:avLst/>
            </a:prstGeom>
            <a:noFill/>
          </p:spPr>
          <p:txBody>
            <a:bodyPr wrap="none" rtlCol="0">
              <a:spAutoFit/>
            </a:bodyPr>
            <a:lstStyle/>
            <a:p>
              <a:r>
                <a:rPr lang="en-US" sz="2400" i="1" dirty="0" smtClean="0"/>
                <a:t>C</a:t>
              </a:r>
              <a:endParaRPr lang="en-CA" i="1" dirty="0"/>
            </a:p>
          </p:txBody>
        </p:sp>
        <p:sp>
          <p:nvSpPr>
            <p:cNvPr id="98" name="TextBox 97"/>
            <p:cNvSpPr txBox="1"/>
            <p:nvPr/>
          </p:nvSpPr>
          <p:spPr>
            <a:xfrm>
              <a:off x="2745093" y="2362200"/>
              <a:ext cx="303288" cy="400110"/>
            </a:xfrm>
            <a:prstGeom prst="rect">
              <a:avLst/>
            </a:prstGeom>
            <a:noFill/>
          </p:spPr>
          <p:txBody>
            <a:bodyPr wrap="none" rtlCol="0">
              <a:spAutoFit/>
            </a:bodyPr>
            <a:lstStyle/>
            <a:p>
              <a:r>
                <a:rPr lang="en-US" sz="2000" dirty="0">
                  <a:sym typeface="Symbol"/>
                </a:rPr>
                <a:t></a:t>
              </a:r>
              <a:endParaRPr lang="en-CA" dirty="0"/>
            </a:p>
          </p:txBody>
        </p:sp>
        <p:sp>
          <p:nvSpPr>
            <p:cNvPr id="99" name="TextBox 98"/>
            <p:cNvSpPr txBox="1"/>
            <p:nvPr/>
          </p:nvSpPr>
          <p:spPr>
            <a:xfrm>
              <a:off x="3424586" y="2156368"/>
              <a:ext cx="307596" cy="379879"/>
            </a:xfrm>
            <a:prstGeom prst="rect">
              <a:avLst/>
            </a:prstGeom>
            <a:noFill/>
          </p:spPr>
          <p:txBody>
            <a:bodyPr wrap="none" rtlCol="0">
              <a:spAutoFit/>
            </a:bodyPr>
            <a:lstStyle/>
            <a:p>
              <a:r>
                <a:rPr lang="en-US" sz="2400" i="1" dirty="0"/>
                <a:t>D</a:t>
              </a:r>
              <a:endParaRPr lang="en-CA" i="1" dirty="0"/>
            </a:p>
          </p:txBody>
        </p:sp>
      </p:grpSp>
    </p:spTree>
    <p:extLst>
      <p:ext uri="{BB962C8B-B14F-4D97-AF65-F5344CB8AC3E}">
        <p14:creationId xmlns:p14="http://schemas.microsoft.com/office/powerpoint/2010/main" val="5258535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75721"/>
            <a:ext cx="8229600" cy="1143000"/>
          </a:xfrm>
        </p:spPr>
        <p:txBody>
          <a:bodyPr/>
          <a:lstStyle/>
          <a:p>
            <a:r>
              <a:rPr lang="en-US" sz="4000" i="1" dirty="0" smtClean="0"/>
              <a:t>Generalized Inclusion-Exclusion Principle</a:t>
            </a:r>
            <a:endParaRPr lang="en-CA" i="1" dirty="0"/>
          </a:p>
        </p:txBody>
      </p:sp>
      <p:sp>
        <p:nvSpPr>
          <p:cNvPr id="3" name="Content Placeholder 2"/>
          <p:cNvSpPr>
            <a:spLocks noGrp="1"/>
          </p:cNvSpPr>
          <p:nvPr>
            <p:ph idx="1"/>
          </p:nvPr>
        </p:nvSpPr>
        <p:spPr>
          <a:xfrm>
            <a:off x="457200" y="2133600"/>
            <a:ext cx="8229600" cy="3992563"/>
          </a:xfrm>
        </p:spPr>
        <p:txBody>
          <a:bodyPr/>
          <a:lstStyle/>
          <a:p>
            <a:pPr marL="0" indent="0">
              <a:buNone/>
            </a:pPr>
            <a:r>
              <a:rPr lang="en-US" dirty="0" smtClean="0"/>
              <a:t>Let </a:t>
            </a:r>
            <a:r>
              <a:rPr lang="en-US" i="1" dirty="0" smtClean="0"/>
              <a:t>A</a:t>
            </a:r>
            <a:r>
              <a:rPr lang="en-US" baseline="-25000" dirty="0" smtClean="0"/>
              <a:t>1</a:t>
            </a:r>
            <a:r>
              <a:rPr lang="en-US" dirty="0" smtClean="0"/>
              <a:t>, </a:t>
            </a:r>
            <a:r>
              <a:rPr lang="en-US" i="1" dirty="0" smtClean="0"/>
              <a:t>A</a:t>
            </a:r>
            <a:r>
              <a:rPr lang="en-US" baseline="-25000" dirty="0" smtClean="0"/>
              <a:t>2</a:t>
            </a:r>
            <a:r>
              <a:rPr lang="en-US" dirty="0" smtClean="0"/>
              <a:t>, …, </a:t>
            </a:r>
            <a:r>
              <a:rPr lang="en-US" i="1" dirty="0" smtClean="0"/>
              <a:t>A</a:t>
            </a:r>
            <a:r>
              <a:rPr lang="en-US" i="1" baseline="-25000" dirty="0" smtClean="0"/>
              <a:t>n</a:t>
            </a:r>
            <a:r>
              <a:rPr lang="en-US" dirty="0" smtClean="0"/>
              <a:t> be </a:t>
            </a:r>
            <a:r>
              <a:rPr lang="en-US" i="1" dirty="0" smtClean="0"/>
              <a:t>n</a:t>
            </a:r>
            <a:r>
              <a:rPr lang="en-US" dirty="0" smtClean="0"/>
              <a:t> sets. Then</a:t>
            </a:r>
          </a:p>
          <a:p>
            <a:pPr marL="0" indent="0">
              <a:buNone/>
            </a:pPr>
            <a:endParaRPr lang="en-US" dirty="0"/>
          </a:p>
          <a:p>
            <a:pPr marL="0" indent="0">
              <a:buNone/>
            </a:pPr>
            <a:endParaRPr lang="en-US" dirty="0" smtClean="0"/>
          </a:p>
          <a:p>
            <a:pPr marL="0" indent="0">
              <a:buNone/>
            </a:pPr>
            <a:endParaRPr lang="en-US" dirty="0" smtClean="0"/>
          </a:p>
        </p:txBody>
      </p:sp>
      <p:sp>
        <p:nvSpPr>
          <p:cNvPr id="4" name="Slide Number Placeholder 3"/>
          <p:cNvSpPr>
            <a:spLocks noGrp="1"/>
          </p:cNvSpPr>
          <p:nvPr>
            <p:ph type="sldNum" sz="quarter" idx="12"/>
          </p:nvPr>
        </p:nvSpPr>
        <p:spPr/>
        <p:txBody>
          <a:bodyPr/>
          <a:lstStyle/>
          <a:p>
            <a:fld id="{6F18850B-C02A-49FE-88C0-E140FAC79771}" type="slidenum">
              <a:rPr lang="en-CA" smtClean="0"/>
              <a:t>9</a:t>
            </a:fld>
            <a:endParaRPr lang="en-CA"/>
          </a:p>
        </p:txBody>
      </p:sp>
      <p:graphicFrame>
        <p:nvGraphicFramePr>
          <p:cNvPr id="5" name="Object 4"/>
          <p:cNvGraphicFramePr>
            <a:graphicFrameLocks noChangeAspect="1"/>
          </p:cNvGraphicFramePr>
          <p:nvPr>
            <p:extLst>
              <p:ext uri="{D42A27DB-BD31-4B8C-83A1-F6EECF244321}">
                <p14:modId xmlns:p14="http://schemas.microsoft.com/office/powerpoint/2010/main" val="3510671165"/>
              </p:ext>
            </p:extLst>
          </p:nvPr>
        </p:nvGraphicFramePr>
        <p:xfrm>
          <a:off x="457200" y="2895600"/>
          <a:ext cx="7894637" cy="838200"/>
        </p:xfrm>
        <a:graphic>
          <a:graphicData uri="http://schemas.openxmlformats.org/presentationml/2006/ole">
            <mc:AlternateContent xmlns:mc="http://schemas.openxmlformats.org/markup-compatibility/2006">
              <mc:Choice xmlns:v="urn:schemas-microsoft-com:vml" Requires="v">
                <p:oleObj spid="_x0000_s1092" name="Equation" r:id="rId3" imgW="3708360" imgH="393480" progId="Equation.DSMT4">
                  <p:embed/>
                </p:oleObj>
              </mc:Choice>
              <mc:Fallback>
                <p:oleObj name="Equation" r:id="rId3" imgW="3708360" imgH="393480" progId="Equation.DSMT4">
                  <p:embed/>
                  <p:pic>
                    <p:nvPicPr>
                      <p:cNvPr id="0" name=""/>
                      <p:cNvPicPr/>
                      <p:nvPr/>
                    </p:nvPicPr>
                    <p:blipFill>
                      <a:blip r:embed="rId4"/>
                      <a:stretch>
                        <a:fillRect/>
                      </a:stretch>
                    </p:blipFill>
                    <p:spPr>
                      <a:xfrm>
                        <a:off x="457200" y="2895600"/>
                        <a:ext cx="7894637" cy="838200"/>
                      </a:xfrm>
                      <a:prstGeom prst="rect">
                        <a:avLst/>
                      </a:prstGeom>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1338188312"/>
              </p:ext>
            </p:extLst>
          </p:nvPr>
        </p:nvGraphicFramePr>
        <p:xfrm>
          <a:off x="457200" y="3810000"/>
          <a:ext cx="3810000" cy="560293"/>
        </p:xfrm>
        <a:graphic>
          <a:graphicData uri="http://schemas.openxmlformats.org/presentationml/2006/ole">
            <mc:AlternateContent xmlns:mc="http://schemas.openxmlformats.org/markup-compatibility/2006">
              <mc:Choice xmlns:v="urn:schemas-microsoft-com:vml" Requires="v">
                <p:oleObj spid="_x0000_s1093" name="Equation" r:id="rId5" imgW="1726920" imgH="253800" progId="Equation.DSMT4">
                  <p:embed/>
                </p:oleObj>
              </mc:Choice>
              <mc:Fallback>
                <p:oleObj name="Equation" r:id="rId5" imgW="1726920" imgH="253800" progId="Equation.DSMT4">
                  <p:embed/>
                  <p:pic>
                    <p:nvPicPr>
                      <p:cNvPr id="0" name=""/>
                      <p:cNvPicPr/>
                      <p:nvPr/>
                    </p:nvPicPr>
                    <p:blipFill>
                      <a:blip r:embed="rId6"/>
                      <a:stretch>
                        <a:fillRect/>
                      </a:stretch>
                    </p:blipFill>
                    <p:spPr>
                      <a:xfrm>
                        <a:off x="457200" y="3810000"/>
                        <a:ext cx="3810000" cy="560293"/>
                      </a:xfrm>
                      <a:prstGeom prst="rect">
                        <a:avLst/>
                      </a:prstGeom>
                    </p:spPr>
                  </p:pic>
                </p:oleObj>
              </mc:Fallback>
            </mc:AlternateContent>
          </a:graphicData>
        </a:graphic>
      </p:graphicFrame>
    </p:spTree>
    <p:extLst>
      <p:ext uri="{BB962C8B-B14F-4D97-AF65-F5344CB8AC3E}">
        <p14:creationId xmlns:p14="http://schemas.microsoft.com/office/powerpoint/2010/main" val="27802774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i="1" dirty="0" smtClean="0"/>
              <a:t>Proof of the Generalized Inclusion-Exclusion Principle</a:t>
            </a:r>
            <a:endParaRPr lang="en-CA" sz="4000" i="1"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pPr marL="0" indent="0">
                  <a:buNone/>
                </a:pPr>
                <a:r>
                  <a:rPr lang="en-US" sz="2400" dirty="0" smtClean="0"/>
                  <a:t>We want to show that every element in the union of </a:t>
                </a:r>
                <a:r>
                  <a:rPr lang="en-US" sz="2400" i="1" dirty="0" smtClean="0"/>
                  <a:t>A</a:t>
                </a:r>
                <a:r>
                  <a:rPr lang="en-US" sz="2400" baseline="-25000" dirty="0" smtClean="0"/>
                  <a:t>1</a:t>
                </a:r>
                <a:r>
                  <a:rPr lang="en-US" sz="2400" dirty="0" smtClean="0"/>
                  <a:t>, </a:t>
                </a:r>
                <a:r>
                  <a:rPr lang="en-US" sz="2400" i="1" dirty="0" smtClean="0"/>
                  <a:t>A</a:t>
                </a:r>
                <a:r>
                  <a:rPr lang="en-US" sz="2400" baseline="-25000" dirty="0" smtClean="0"/>
                  <a:t>2,</a:t>
                </a:r>
                <a:r>
                  <a:rPr lang="en-US" sz="2400" dirty="0" smtClean="0"/>
                  <a:t> …, </a:t>
                </a:r>
                <a:r>
                  <a:rPr lang="en-US" sz="2400" i="1" dirty="0" smtClean="0"/>
                  <a:t>A</a:t>
                </a:r>
                <a:r>
                  <a:rPr lang="en-US" sz="2400" i="1" baseline="-25000" dirty="0" smtClean="0"/>
                  <a:t>n</a:t>
                </a:r>
                <a:r>
                  <a:rPr lang="en-US" sz="2400" dirty="0" smtClean="0"/>
                  <a:t> is counted exactly once on the right-hand side.</a:t>
                </a:r>
              </a:p>
              <a:p>
                <a:pPr marL="0" indent="0">
                  <a:buNone/>
                </a:pPr>
                <a:r>
                  <a:rPr lang="en-US" sz="2400" dirty="0" smtClean="0"/>
                  <a:t>Assume an element in the union belongs to exactly </a:t>
                </a:r>
                <a:r>
                  <a:rPr lang="en-US" sz="2400" i="1" dirty="0" smtClean="0"/>
                  <a:t>k</a:t>
                </a:r>
                <a:r>
                  <a:rPr lang="en-US" sz="2400" dirty="0" smtClean="0"/>
                  <a:t> sets.  Then it is counted </a:t>
                </a:r>
                <a:r>
                  <a:rPr lang="en-US" sz="2400" i="1" dirty="0" smtClean="0"/>
                  <a:t>k</a:t>
                </a:r>
                <a:r>
                  <a:rPr lang="en-US" sz="2400" dirty="0" smtClean="0"/>
                  <a:t> times in the sum            , it is counted </a:t>
                </a:r>
                <a14:m>
                  <m:oMath xmlns:m="http://schemas.openxmlformats.org/officeDocument/2006/math">
                    <m:d>
                      <m:dPr>
                        <m:ctrlPr>
                          <a:rPr lang="en-US" sz="2400" i="1" smtClean="0">
                            <a:latin typeface="Cambria Math"/>
                          </a:rPr>
                        </m:ctrlPr>
                      </m:dPr>
                      <m:e>
                        <m:f>
                          <m:fPr>
                            <m:type m:val="noBar"/>
                            <m:ctrlPr>
                              <a:rPr lang="en-US" sz="2400" i="1" smtClean="0">
                                <a:latin typeface="Cambria Math"/>
                              </a:rPr>
                            </m:ctrlPr>
                          </m:fPr>
                          <m:num>
                            <m:r>
                              <a:rPr lang="en-US" sz="2400" b="0" i="1" smtClean="0">
                                <a:latin typeface="Cambria Math"/>
                              </a:rPr>
                              <m:t>𝑘</m:t>
                            </m:r>
                          </m:num>
                          <m:den>
                            <m:r>
                              <a:rPr lang="en-US" sz="2400" b="0" i="1" smtClean="0">
                                <a:latin typeface="Cambria Math"/>
                              </a:rPr>
                              <m:t>2</m:t>
                            </m:r>
                          </m:den>
                        </m:f>
                      </m:e>
                    </m:d>
                  </m:oMath>
                </a14:m>
                <a:r>
                  <a:rPr lang="en-CA" sz="2400" dirty="0" smtClean="0"/>
                  <a:t> times in the sum                  .  In general, it is counted </a:t>
                </a:r>
                <a14:m>
                  <m:oMath xmlns:m="http://schemas.openxmlformats.org/officeDocument/2006/math">
                    <m:d>
                      <m:dPr>
                        <m:ctrlPr>
                          <a:rPr lang="en-CA" sz="2400" i="1" smtClean="0">
                            <a:latin typeface="Cambria Math"/>
                          </a:rPr>
                        </m:ctrlPr>
                      </m:dPr>
                      <m:e>
                        <m:f>
                          <m:fPr>
                            <m:type m:val="noBar"/>
                            <m:ctrlPr>
                              <a:rPr lang="en-CA" sz="2400" i="1" smtClean="0">
                                <a:latin typeface="Cambria Math"/>
                              </a:rPr>
                            </m:ctrlPr>
                          </m:fPr>
                          <m:num>
                            <m:r>
                              <a:rPr lang="en-US" sz="2400" b="0" i="1" smtClean="0">
                                <a:latin typeface="Cambria Math"/>
                              </a:rPr>
                              <m:t>𝑘</m:t>
                            </m:r>
                          </m:num>
                          <m:den>
                            <m:r>
                              <a:rPr lang="en-US" sz="2400" b="0" i="1" smtClean="0">
                                <a:latin typeface="Cambria Math"/>
                              </a:rPr>
                              <m:t>𝑟</m:t>
                            </m:r>
                          </m:den>
                        </m:f>
                      </m:e>
                    </m:d>
                  </m:oMath>
                </a14:m>
                <a:r>
                  <a:rPr lang="en-CA" sz="2400" dirty="0" smtClean="0"/>
                  <a:t> times in the sum of the cardinalities of the intersection of </a:t>
                </a:r>
                <a:r>
                  <a:rPr lang="en-CA" sz="2400" i="1" dirty="0" smtClean="0"/>
                  <a:t>r</a:t>
                </a:r>
                <a:r>
                  <a:rPr lang="en-CA" sz="2400" dirty="0" smtClean="0"/>
                  <a:t> sets.</a:t>
                </a:r>
              </a:p>
              <a:p>
                <a:pPr marL="0" indent="0">
                  <a:buNone/>
                </a:pPr>
                <a:r>
                  <a:rPr lang="en-US" sz="2400" dirty="0" smtClean="0"/>
                  <a:t>Therefore, the total number that this element is counted for</a:t>
                </a:r>
              </a:p>
              <a:p>
                <a:pPr marL="0" indent="0">
                  <a:buNone/>
                </a:pPr>
                <a:r>
                  <a:rPr lang="en-US" sz="2400" dirty="0"/>
                  <a:t> </a:t>
                </a:r>
                <a:r>
                  <a:rPr lang="en-US" sz="2400" dirty="0" smtClean="0"/>
                  <a:t>                                    = 1.</a:t>
                </a:r>
              </a:p>
              <a:p>
                <a:pPr marL="0" indent="0">
                  <a:buNone/>
                </a:pPr>
                <a:endParaRPr lang="en-US" sz="1400" dirty="0" smtClean="0"/>
              </a:p>
              <a:p>
                <a:pPr marL="0" indent="0">
                  <a:buNone/>
                </a:pPr>
                <a:endParaRPr lang="en-CA" sz="700" dirty="0" smtClean="0"/>
              </a:p>
              <a:p>
                <a:pPr marL="0" indent="0">
                  <a:buNone/>
                </a:pPr>
                <a:r>
                  <a:rPr lang="en-US" sz="2400" dirty="0" smtClean="0"/>
                  <a:t>Remember the identity                                                  , but       = 1.  </a:t>
                </a:r>
                <a:endParaRPr lang="en-CA"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3"/>
                <a:stretch>
                  <a:fillRect l="-1111" t="-1078" r="-593"/>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10</a:t>
            </a:fld>
            <a:endParaRPr lang="en-CA"/>
          </a:p>
        </p:txBody>
      </p:sp>
      <p:graphicFrame>
        <p:nvGraphicFramePr>
          <p:cNvPr id="6" name="Object 5"/>
          <p:cNvGraphicFramePr>
            <a:graphicFrameLocks noChangeAspect="1"/>
          </p:cNvGraphicFramePr>
          <p:nvPr>
            <p:extLst>
              <p:ext uri="{D42A27DB-BD31-4B8C-83A1-F6EECF244321}">
                <p14:modId xmlns:p14="http://schemas.microsoft.com/office/powerpoint/2010/main" val="214332939"/>
              </p:ext>
            </p:extLst>
          </p:nvPr>
        </p:nvGraphicFramePr>
        <p:xfrm>
          <a:off x="4419600" y="2819400"/>
          <a:ext cx="762000" cy="571500"/>
        </p:xfrm>
        <a:graphic>
          <a:graphicData uri="http://schemas.openxmlformats.org/presentationml/2006/ole">
            <mc:AlternateContent xmlns:mc="http://schemas.openxmlformats.org/markup-compatibility/2006">
              <mc:Choice xmlns:v="urn:schemas-microsoft-com:vml" Requires="v">
                <p:oleObj spid="_x0000_s2205" name="Equation" r:id="rId4" imgW="457200" imgH="342720" progId="Equation.DSMT4">
                  <p:embed/>
                </p:oleObj>
              </mc:Choice>
              <mc:Fallback>
                <p:oleObj name="Equation" r:id="rId4" imgW="457200" imgH="342720" progId="Equation.DSMT4">
                  <p:embed/>
                  <p:pic>
                    <p:nvPicPr>
                      <p:cNvPr id="0" name=""/>
                      <p:cNvPicPr/>
                      <p:nvPr/>
                    </p:nvPicPr>
                    <p:blipFill>
                      <a:blip r:embed="rId5"/>
                      <a:stretch>
                        <a:fillRect/>
                      </a:stretch>
                    </p:blipFill>
                    <p:spPr>
                      <a:xfrm>
                        <a:off x="4419600" y="2819400"/>
                        <a:ext cx="762000" cy="571500"/>
                      </a:xfrm>
                      <a:prstGeom prst="rect">
                        <a:avLst/>
                      </a:prstGeom>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1303646538"/>
              </p:ext>
            </p:extLst>
          </p:nvPr>
        </p:nvGraphicFramePr>
        <p:xfrm>
          <a:off x="1600200" y="3321050"/>
          <a:ext cx="1163364" cy="488950"/>
        </p:xfrm>
        <a:graphic>
          <a:graphicData uri="http://schemas.openxmlformats.org/presentationml/2006/ole">
            <mc:AlternateContent xmlns:mc="http://schemas.openxmlformats.org/markup-compatibility/2006">
              <mc:Choice xmlns:v="urn:schemas-microsoft-com:vml" Requires="v">
                <p:oleObj spid="_x0000_s2206" name="Equation" r:id="rId6" imgW="876240" imgH="368280" progId="Equation.DSMT4">
                  <p:embed/>
                </p:oleObj>
              </mc:Choice>
              <mc:Fallback>
                <p:oleObj name="Equation" r:id="rId6" imgW="876240" imgH="368280" progId="Equation.DSMT4">
                  <p:embed/>
                  <p:pic>
                    <p:nvPicPr>
                      <p:cNvPr id="0" name=""/>
                      <p:cNvPicPr/>
                      <p:nvPr/>
                    </p:nvPicPr>
                    <p:blipFill>
                      <a:blip r:embed="rId7"/>
                      <a:stretch>
                        <a:fillRect/>
                      </a:stretch>
                    </p:blipFill>
                    <p:spPr>
                      <a:xfrm>
                        <a:off x="1600200" y="3321050"/>
                        <a:ext cx="1163364" cy="488950"/>
                      </a:xfrm>
                      <a:prstGeom prst="rect">
                        <a:avLst/>
                      </a:prstGeom>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2368986309"/>
              </p:ext>
            </p:extLst>
          </p:nvPr>
        </p:nvGraphicFramePr>
        <p:xfrm>
          <a:off x="3505200" y="5257800"/>
          <a:ext cx="3295650" cy="685800"/>
        </p:xfrm>
        <a:graphic>
          <a:graphicData uri="http://schemas.openxmlformats.org/presentationml/2006/ole">
            <mc:AlternateContent xmlns:mc="http://schemas.openxmlformats.org/markup-compatibility/2006">
              <mc:Choice xmlns:v="urn:schemas-microsoft-com:vml" Requires="v">
                <p:oleObj spid="_x0000_s2207" name="Equation" r:id="rId8" imgW="2197080" imgH="457200" progId="Equation.DSMT4">
                  <p:embed/>
                </p:oleObj>
              </mc:Choice>
              <mc:Fallback>
                <p:oleObj name="Equation" r:id="rId8" imgW="2197080" imgH="457200" progId="Equation.DSMT4">
                  <p:embed/>
                  <p:pic>
                    <p:nvPicPr>
                      <p:cNvPr id="0" name=""/>
                      <p:cNvPicPr/>
                      <p:nvPr/>
                    </p:nvPicPr>
                    <p:blipFill>
                      <a:blip r:embed="rId9"/>
                      <a:stretch>
                        <a:fillRect/>
                      </a:stretch>
                    </p:blipFill>
                    <p:spPr>
                      <a:xfrm>
                        <a:off x="3505200" y="5257800"/>
                        <a:ext cx="3295650" cy="685800"/>
                      </a:xfrm>
                      <a:prstGeom prst="rect">
                        <a:avLst/>
                      </a:prstGeom>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355031113"/>
              </p:ext>
            </p:extLst>
          </p:nvPr>
        </p:nvGraphicFramePr>
        <p:xfrm>
          <a:off x="7467600" y="5334000"/>
          <a:ext cx="372533" cy="609600"/>
        </p:xfrm>
        <a:graphic>
          <a:graphicData uri="http://schemas.openxmlformats.org/presentationml/2006/ole">
            <mc:AlternateContent xmlns:mc="http://schemas.openxmlformats.org/markup-compatibility/2006">
              <mc:Choice xmlns:v="urn:schemas-microsoft-com:vml" Requires="v">
                <p:oleObj spid="_x0000_s2208" name="Equation" r:id="rId10" imgW="279360" imgH="457200" progId="Equation.DSMT4">
                  <p:embed/>
                </p:oleObj>
              </mc:Choice>
              <mc:Fallback>
                <p:oleObj name="Equation" r:id="rId10" imgW="279360" imgH="457200" progId="Equation.DSMT4">
                  <p:embed/>
                  <p:pic>
                    <p:nvPicPr>
                      <p:cNvPr id="0" name=""/>
                      <p:cNvPicPr/>
                      <p:nvPr/>
                    </p:nvPicPr>
                    <p:blipFill>
                      <a:blip r:embed="rId11"/>
                      <a:stretch>
                        <a:fillRect/>
                      </a:stretch>
                    </p:blipFill>
                    <p:spPr>
                      <a:xfrm>
                        <a:off x="7467600" y="5334000"/>
                        <a:ext cx="372533" cy="609600"/>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569818408"/>
              </p:ext>
            </p:extLst>
          </p:nvPr>
        </p:nvGraphicFramePr>
        <p:xfrm>
          <a:off x="514350" y="4495800"/>
          <a:ext cx="2533650" cy="685800"/>
        </p:xfrm>
        <a:graphic>
          <a:graphicData uri="http://schemas.openxmlformats.org/presentationml/2006/ole">
            <mc:AlternateContent xmlns:mc="http://schemas.openxmlformats.org/markup-compatibility/2006">
              <mc:Choice xmlns:v="urn:schemas-microsoft-com:vml" Requires="v">
                <p:oleObj spid="_x0000_s2209" name="Equation" r:id="rId12" imgW="1688760" imgH="457200" progId="Equation.DSMT4">
                  <p:embed/>
                </p:oleObj>
              </mc:Choice>
              <mc:Fallback>
                <p:oleObj name="Equation" r:id="rId12" imgW="1688760" imgH="457200" progId="Equation.DSMT4">
                  <p:embed/>
                  <p:pic>
                    <p:nvPicPr>
                      <p:cNvPr id="0" name=""/>
                      <p:cNvPicPr/>
                      <p:nvPr/>
                    </p:nvPicPr>
                    <p:blipFill>
                      <a:blip r:embed="rId13"/>
                      <a:stretch>
                        <a:fillRect/>
                      </a:stretch>
                    </p:blipFill>
                    <p:spPr>
                      <a:xfrm>
                        <a:off x="514350" y="4495800"/>
                        <a:ext cx="2533650" cy="685800"/>
                      </a:xfrm>
                      <a:prstGeom prst="rect">
                        <a:avLst/>
                      </a:prstGeom>
                    </p:spPr>
                  </p:pic>
                </p:oleObj>
              </mc:Fallback>
            </mc:AlternateContent>
          </a:graphicData>
        </a:graphic>
      </p:graphicFrame>
    </p:spTree>
    <p:extLst>
      <p:ext uri="{BB962C8B-B14F-4D97-AF65-F5344CB8AC3E}">
        <p14:creationId xmlns:p14="http://schemas.microsoft.com/office/powerpoint/2010/main" val="6743481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marL="0" indent="0">
              <a:buNone/>
            </a:pPr>
            <a:r>
              <a:rPr lang="en-US" dirty="0" smtClean="0"/>
              <a:t>If </a:t>
            </a:r>
            <a:r>
              <a:rPr lang="en-US" i="1" dirty="0" smtClean="0"/>
              <a:t>A</a:t>
            </a:r>
            <a:r>
              <a:rPr lang="en-US" baseline="-25000" dirty="0" smtClean="0"/>
              <a:t>1</a:t>
            </a:r>
            <a:r>
              <a:rPr lang="en-US" dirty="0" smtClean="0"/>
              <a:t>, </a:t>
            </a:r>
            <a:r>
              <a:rPr lang="en-US" i="1" dirty="0" smtClean="0"/>
              <a:t>A</a:t>
            </a:r>
            <a:r>
              <a:rPr lang="en-US" baseline="-25000" dirty="0" smtClean="0"/>
              <a:t>2</a:t>
            </a:r>
            <a:r>
              <a:rPr lang="en-US" dirty="0" smtClean="0"/>
              <a:t>, …, </a:t>
            </a:r>
            <a:r>
              <a:rPr lang="en-US" i="1" dirty="0" smtClean="0"/>
              <a:t>A</a:t>
            </a:r>
            <a:r>
              <a:rPr lang="en-US" i="1" baseline="-25000" dirty="0" smtClean="0"/>
              <a:t>n</a:t>
            </a:r>
            <a:r>
              <a:rPr lang="en-US" dirty="0" smtClean="0"/>
              <a:t> are </a:t>
            </a:r>
            <a:r>
              <a:rPr lang="en-US" dirty="0" smtClean="0"/>
              <a:t>subsets </a:t>
            </a:r>
            <a:r>
              <a:rPr lang="en-US" dirty="0" smtClean="0"/>
              <a:t>of </a:t>
            </a:r>
            <a:r>
              <a:rPr lang="en-US" i="1" dirty="0" smtClean="0"/>
              <a:t>S</a:t>
            </a:r>
            <a:r>
              <a:rPr lang="en-US" dirty="0" smtClean="0"/>
              <a:t>.  Then </a:t>
            </a:r>
          </a:p>
          <a:p>
            <a:pPr marL="0" indent="0">
              <a:buNone/>
            </a:pPr>
            <a:endParaRPr lang="en-US" dirty="0" smtClean="0"/>
          </a:p>
          <a:p>
            <a:pPr marL="0" indent="0">
              <a:buNone/>
            </a:pPr>
            <a:endParaRPr lang="en-US" dirty="0"/>
          </a:p>
          <a:p>
            <a:pPr marL="0" indent="0">
              <a:buNone/>
            </a:pPr>
            <a:endParaRPr lang="en-US" dirty="0" smtClean="0"/>
          </a:p>
          <a:p>
            <a:pPr marL="0" indent="0">
              <a:buNone/>
            </a:pPr>
            <a:r>
              <a:rPr lang="en-US" dirty="0" smtClean="0"/>
              <a:t>This formula may also be interpreted as follows:  In </a:t>
            </a:r>
            <a:r>
              <a:rPr lang="en-US" i="1" dirty="0" smtClean="0"/>
              <a:t>S</a:t>
            </a:r>
            <a:r>
              <a:rPr lang="en-US" dirty="0" smtClean="0"/>
              <a:t>, elements in a subset </a:t>
            </a:r>
            <a:r>
              <a:rPr lang="en-US" i="1" dirty="0" smtClean="0"/>
              <a:t>A</a:t>
            </a:r>
            <a:r>
              <a:rPr lang="en-US" i="1" baseline="-25000" dirty="0" smtClean="0"/>
              <a:t>i</a:t>
            </a:r>
            <a:r>
              <a:rPr lang="en-US" dirty="0" smtClean="0"/>
              <a:t> has property </a:t>
            </a:r>
            <a:r>
              <a:rPr lang="en-US" i="1" dirty="0" smtClean="0"/>
              <a:t>P</a:t>
            </a:r>
            <a:r>
              <a:rPr lang="en-US" i="1" baseline="-25000" dirty="0" smtClean="0"/>
              <a:t>i</a:t>
            </a:r>
            <a:r>
              <a:rPr lang="en-US" dirty="0" smtClean="0"/>
              <a:t>, </a:t>
            </a:r>
            <a:r>
              <a:rPr lang="en-US" i="1" dirty="0" smtClean="0"/>
              <a:t>i</a:t>
            </a:r>
            <a:r>
              <a:rPr lang="en-US" dirty="0" smtClean="0"/>
              <a:t> = 1, 2, …, </a:t>
            </a:r>
            <a:r>
              <a:rPr lang="en-US" i="1" dirty="0" smtClean="0"/>
              <a:t>n</a:t>
            </a:r>
            <a:r>
              <a:rPr lang="en-US" dirty="0" smtClean="0"/>
              <a:t>.  Then, in </a:t>
            </a:r>
            <a:r>
              <a:rPr lang="en-US" i="1" dirty="0" smtClean="0"/>
              <a:t>S</a:t>
            </a:r>
            <a:r>
              <a:rPr lang="en-US" dirty="0" smtClean="0"/>
              <a:t>, the number of elements that have none of these properties is given by this formula.</a:t>
            </a:r>
            <a:endParaRPr lang="en-CA" sz="2400" dirty="0"/>
          </a:p>
        </p:txBody>
      </p:sp>
      <p:sp>
        <p:nvSpPr>
          <p:cNvPr id="4" name="Slide Number Placeholder 3"/>
          <p:cNvSpPr>
            <a:spLocks noGrp="1"/>
          </p:cNvSpPr>
          <p:nvPr>
            <p:ph type="sldNum" sz="quarter" idx="12"/>
          </p:nvPr>
        </p:nvSpPr>
        <p:spPr/>
        <p:txBody>
          <a:bodyPr/>
          <a:lstStyle/>
          <a:p>
            <a:fld id="{6F18850B-C02A-49FE-88C0-E140FAC79771}" type="slidenum">
              <a:rPr lang="en-CA" smtClean="0"/>
              <a:t>11</a:t>
            </a:fld>
            <a:endParaRPr lang="en-CA"/>
          </a:p>
        </p:txBody>
      </p:sp>
      <p:graphicFrame>
        <p:nvGraphicFramePr>
          <p:cNvPr id="5" name="Object 4"/>
          <p:cNvGraphicFramePr>
            <a:graphicFrameLocks noChangeAspect="1"/>
          </p:cNvGraphicFramePr>
          <p:nvPr>
            <p:extLst>
              <p:ext uri="{D42A27DB-BD31-4B8C-83A1-F6EECF244321}">
                <p14:modId xmlns:p14="http://schemas.microsoft.com/office/powerpoint/2010/main" val="1505259676"/>
              </p:ext>
            </p:extLst>
          </p:nvPr>
        </p:nvGraphicFramePr>
        <p:xfrm>
          <a:off x="500062" y="1524000"/>
          <a:ext cx="7958138" cy="743172"/>
        </p:xfrm>
        <a:graphic>
          <a:graphicData uri="http://schemas.openxmlformats.org/presentationml/2006/ole">
            <mc:AlternateContent xmlns:mc="http://schemas.openxmlformats.org/markup-compatibility/2006">
              <mc:Choice xmlns:v="urn:schemas-microsoft-com:vml" Requires="v">
                <p:oleObj spid="_x0000_s3138" name="Equation" r:id="rId3" imgW="4216320" imgH="393480" progId="Equation.DSMT4">
                  <p:embed/>
                </p:oleObj>
              </mc:Choice>
              <mc:Fallback>
                <p:oleObj name="Equation" r:id="rId3" imgW="4216320" imgH="393480" progId="Equation.DSMT4">
                  <p:embed/>
                  <p:pic>
                    <p:nvPicPr>
                      <p:cNvPr id="0" name=""/>
                      <p:cNvPicPr>
                        <a:picLocks noChangeAspect="1" noChangeArrowheads="1"/>
                      </p:cNvPicPr>
                      <p:nvPr/>
                    </p:nvPicPr>
                    <p:blipFill>
                      <a:blip r:embed="rId4"/>
                      <a:srcRect/>
                      <a:stretch>
                        <a:fillRect/>
                      </a:stretch>
                    </p:blipFill>
                    <p:spPr bwMode="auto">
                      <a:xfrm>
                        <a:off x="500062" y="1524000"/>
                        <a:ext cx="7958138" cy="743172"/>
                      </a:xfrm>
                      <a:prstGeom prst="rect">
                        <a:avLst/>
                      </a:prstGeom>
                      <a:noFill/>
                      <a:ln>
                        <a:noFill/>
                      </a:ln>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2561384821"/>
              </p:ext>
            </p:extLst>
          </p:nvPr>
        </p:nvGraphicFramePr>
        <p:xfrm>
          <a:off x="658813" y="2362200"/>
          <a:ext cx="3227387" cy="508375"/>
        </p:xfrm>
        <a:graphic>
          <a:graphicData uri="http://schemas.openxmlformats.org/presentationml/2006/ole">
            <mc:AlternateContent xmlns:mc="http://schemas.openxmlformats.org/markup-compatibility/2006">
              <mc:Choice xmlns:v="urn:schemas-microsoft-com:vml" Requires="v">
                <p:oleObj spid="_x0000_s3139" name="Equation" r:id="rId5" imgW="1612800" imgH="253800" progId="Equation.DSMT4">
                  <p:embed/>
                </p:oleObj>
              </mc:Choice>
              <mc:Fallback>
                <p:oleObj name="Equation" r:id="rId5" imgW="1612800" imgH="253800" progId="Equation.DSMT4">
                  <p:embed/>
                  <p:pic>
                    <p:nvPicPr>
                      <p:cNvPr id="0" name=""/>
                      <p:cNvPicPr>
                        <a:picLocks noChangeAspect="1" noChangeArrowheads="1"/>
                      </p:cNvPicPr>
                      <p:nvPr/>
                    </p:nvPicPr>
                    <p:blipFill>
                      <a:blip r:embed="rId6"/>
                      <a:srcRect/>
                      <a:stretch>
                        <a:fillRect/>
                      </a:stretch>
                    </p:blipFill>
                    <p:spPr bwMode="auto">
                      <a:xfrm>
                        <a:off x="658813" y="2362200"/>
                        <a:ext cx="3227387" cy="508375"/>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9888919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Examples</a:t>
            </a:r>
            <a:endParaRPr lang="en-CA" i="1" dirty="0"/>
          </a:p>
        </p:txBody>
      </p:sp>
      <p:sp>
        <p:nvSpPr>
          <p:cNvPr id="3" name="Content Placeholder 2"/>
          <p:cNvSpPr>
            <a:spLocks noGrp="1"/>
          </p:cNvSpPr>
          <p:nvPr>
            <p:ph idx="1"/>
          </p:nvPr>
        </p:nvSpPr>
        <p:spPr/>
        <p:txBody>
          <a:bodyPr>
            <a:normAutofit/>
          </a:bodyPr>
          <a:lstStyle/>
          <a:p>
            <a:pPr marL="0" indent="0">
              <a:buNone/>
            </a:pPr>
            <a:r>
              <a:rPr lang="en-US" sz="2400" dirty="0" smtClean="0"/>
              <a:t>1.  Find the number of permutations  of the digits 0, 1, 2, 3, 4, and </a:t>
            </a:r>
            <a:r>
              <a:rPr lang="en-US" sz="2400" dirty="0"/>
              <a:t>5</a:t>
            </a:r>
            <a:r>
              <a:rPr lang="en-US" sz="2400" dirty="0" smtClean="0"/>
              <a:t>, such that 0 is not the first or the last, 1 is not the first and 2 is not the second.</a:t>
            </a:r>
          </a:p>
          <a:p>
            <a:pPr marL="0" indent="0">
              <a:buNone/>
            </a:pPr>
            <a:endParaRPr lang="en-US" sz="1100" dirty="0" smtClean="0"/>
          </a:p>
          <a:p>
            <a:pPr marL="0" indent="0">
              <a:buNone/>
            </a:pPr>
            <a:r>
              <a:rPr lang="en-US" sz="2400" dirty="0" smtClean="0"/>
              <a:t>Here we have three properties that a “legitimate” permutation cannot have:</a:t>
            </a:r>
          </a:p>
          <a:p>
            <a:pPr marL="0" indent="0">
              <a:buNone/>
            </a:pPr>
            <a:endParaRPr lang="en-US" sz="1100" dirty="0" smtClean="0"/>
          </a:p>
          <a:p>
            <a:pPr marL="0" indent="0">
              <a:buNone/>
            </a:pPr>
            <a:r>
              <a:rPr lang="en-US" sz="2400" dirty="0" smtClean="0"/>
              <a:t>P</a:t>
            </a:r>
            <a:r>
              <a:rPr lang="en-US" sz="2400" baseline="-25000" dirty="0" smtClean="0"/>
              <a:t>1</a:t>
            </a:r>
            <a:r>
              <a:rPr lang="en-US" sz="2400" dirty="0" smtClean="0"/>
              <a:t>:  0 is the first digit.</a:t>
            </a:r>
          </a:p>
          <a:p>
            <a:pPr marL="0" indent="0">
              <a:buNone/>
            </a:pPr>
            <a:r>
              <a:rPr lang="en-US" sz="2400" dirty="0" smtClean="0"/>
              <a:t>P</a:t>
            </a:r>
            <a:r>
              <a:rPr lang="en-US" sz="2400" baseline="-25000" dirty="0" smtClean="0"/>
              <a:t>2</a:t>
            </a:r>
            <a:r>
              <a:rPr lang="en-US" sz="2400" dirty="0" smtClean="0"/>
              <a:t>:  0 is the last digit.</a:t>
            </a:r>
          </a:p>
          <a:p>
            <a:pPr marL="0" indent="0">
              <a:buNone/>
            </a:pPr>
            <a:r>
              <a:rPr lang="en-US" sz="2400" dirty="0" smtClean="0"/>
              <a:t>P</a:t>
            </a:r>
            <a:r>
              <a:rPr lang="en-US" sz="2400" baseline="-25000" dirty="0" smtClean="0"/>
              <a:t>3</a:t>
            </a:r>
            <a:r>
              <a:rPr lang="en-US" sz="2400" dirty="0" smtClean="0"/>
              <a:t>:  1 is the first digit.</a:t>
            </a:r>
          </a:p>
          <a:p>
            <a:pPr marL="0" indent="0">
              <a:buNone/>
            </a:pPr>
            <a:r>
              <a:rPr lang="en-US" sz="2400" dirty="0" smtClean="0"/>
              <a:t>P</a:t>
            </a:r>
            <a:r>
              <a:rPr lang="en-US" sz="2400" baseline="-25000" dirty="0" smtClean="0"/>
              <a:t>4</a:t>
            </a:r>
            <a:r>
              <a:rPr lang="en-US" sz="2400" dirty="0" smtClean="0"/>
              <a:t>:  2 is the second digit.</a:t>
            </a:r>
          </a:p>
          <a:p>
            <a:pPr marL="0" indent="0">
              <a:buNone/>
            </a:pPr>
            <a:r>
              <a:rPr lang="en-US" sz="2400" dirty="0" smtClean="0"/>
              <a:t> </a:t>
            </a:r>
            <a:endParaRPr lang="en-CA" sz="2400" dirty="0"/>
          </a:p>
        </p:txBody>
      </p:sp>
      <p:sp>
        <p:nvSpPr>
          <p:cNvPr id="4" name="Slide Number Placeholder 3"/>
          <p:cNvSpPr>
            <a:spLocks noGrp="1"/>
          </p:cNvSpPr>
          <p:nvPr>
            <p:ph type="sldNum" sz="quarter" idx="12"/>
          </p:nvPr>
        </p:nvSpPr>
        <p:spPr/>
        <p:txBody>
          <a:bodyPr/>
          <a:lstStyle/>
          <a:p>
            <a:fld id="{870A9A53-ECC7-4D51-B181-F0F8F96666FA}" type="slidenum">
              <a:rPr lang="en-CA" smtClean="0"/>
              <a:t>12</a:t>
            </a:fld>
            <a:endParaRPr lang="en-CA"/>
          </a:p>
        </p:txBody>
      </p:sp>
    </p:spTree>
    <p:extLst>
      <p:ext uri="{BB962C8B-B14F-4D97-AF65-F5344CB8AC3E}">
        <p14:creationId xmlns:p14="http://schemas.microsoft.com/office/powerpoint/2010/main" val="1081459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sz="2400" dirty="0"/>
              <a:t>Let </a:t>
            </a:r>
            <a:r>
              <a:rPr lang="en-US" sz="2400" i="1" dirty="0"/>
              <a:t>p</a:t>
            </a:r>
            <a:r>
              <a:rPr lang="en-US" sz="2400" i="1" baseline="-25000" dirty="0"/>
              <a:t>i</a:t>
            </a:r>
            <a:r>
              <a:rPr lang="en-US" sz="2400" dirty="0"/>
              <a:t> be the number of </a:t>
            </a:r>
            <a:r>
              <a:rPr lang="en-US" sz="2400" dirty="0" smtClean="0"/>
              <a:t>permutations </a:t>
            </a:r>
            <a:r>
              <a:rPr lang="en-US" sz="2400" dirty="0"/>
              <a:t>that satisfy condition P</a:t>
            </a:r>
            <a:r>
              <a:rPr lang="en-US" sz="2400" i="1" baseline="-25000" dirty="0"/>
              <a:t>i</a:t>
            </a:r>
            <a:r>
              <a:rPr lang="en-US" sz="2400" dirty="0"/>
              <a:t>, </a:t>
            </a:r>
            <a:r>
              <a:rPr lang="en-US" sz="2400" i="1" dirty="0" err="1"/>
              <a:t>p</a:t>
            </a:r>
            <a:r>
              <a:rPr lang="en-US" sz="2400" i="1" baseline="-25000" dirty="0" err="1"/>
              <a:t>ij</a:t>
            </a:r>
            <a:r>
              <a:rPr lang="en-US" sz="2400" dirty="0"/>
              <a:t> be the number of permutations</a:t>
            </a:r>
            <a:r>
              <a:rPr lang="en-US" sz="2400" dirty="0" smtClean="0"/>
              <a:t> </a:t>
            </a:r>
            <a:r>
              <a:rPr lang="en-US" sz="2400" dirty="0"/>
              <a:t>that satisfy </a:t>
            </a:r>
            <a:r>
              <a:rPr lang="en-US" sz="2400" dirty="0" smtClean="0"/>
              <a:t>conditions </a:t>
            </a:r>
            <a:r>
              <a:rPr lang="en-US" sz="2400" dirty="0"/>
              <a:t>P</a:t>
            </a:r>
            <a:r>
              <a:rPr lang="en-US" sz="2400" i="1" baseline="-25000" dirty="0"/>
              <a:t>i</a:t>
            </a:r>
            <a:r>
              <a:rPr lang="en-US" sz="2400" dirty="0"/>
              <a:t> and </a:t>
            </a:r>
            <a:r>
              <a:rPr lang="en-US" sz="2400" dirty="0" err="1"/>
              <a:t>P</a:t>
            </a:r>
            <a:r>
              <a:rPr lang="en-US" sz="2400" i="1" baseline="-25000" dirty="0" err="1"/>
              <a:t>j</a:t>
            </a:r>
            <a:r>
              <a:rPr lang="en-US" sz="2400" baseline="-25000" dirty="0"/>
              <a:t>,</a:t>
            </a:r>
            <a:r>
              <a:rPr lang="en-US" sz="2400" dirty="0"/>
              <a:t> </a:t>
            </a:r>
            <a:r>
              <a:rPr lang="en-US" sz="2400" i="1" dirty="0" err="1"/>
              <a:t>p</a:t>
            </a:r>
            <a:r>
              <a:rPr lang="en-US" sz="2400" i="1" baseline="-25000" dirty="0" err="1"/>
              <a:t>ijk</a:t>
            </a:r>
            <a:r>
              <a:rPr lang="en-US" sz="2400" dirty="0"/>
              <a:t> be the number of permutations</a:t>
            </a:r>
            <a:r>
              <a:rPr lang="en-US" sz="2400" dirty="0" smtClean="0"/>
              <a:t> </a:t>
            </a:r>
            <a:r>
              <a:rPr lang="en-US" sz="2400" dirty="0"/>
              <a:t>that satisfy conditions P</a:t>
            </a:r>
            <a:r>
              <a:rPr lang="en-US" sz="2400" i="1" baseline="-25000" dirty="0"/>
              <a:t>i</a:t>
            </a:r>
            <a:r>
              <a:rPr lang="en-US" sz="2400" dirty="0"/>
              <a:t>, </a:t>
            </a:r>
            <a:r>
              <a:rPr lang="en-US" sz="2400" dirty="0" err="1"/>
              <a:t>P</a:t>
            </a:r>
            <a:r>
              <a:rPr lang="en-US" sz="2400" i="1" baseline="-25000" dirty="0" err="1"/>
              <a:t>j</a:t>
            </a:r>
            <a:r>
              <a:rPr lang="en-US" sz="2400" dirty="0"/>
              <a:t>, and </a:t>
            </a:r>
            <a:r>
              <a:rPr lang="en-US" sz="2400" dirty="0" smtClean="0"/>
              <a:t>P</a:t>
            </a:r>
            <a:r>
              <a:rPr lang="en-US" sz="2400" i="1" baseline="-25000" dirty="0" smtClean="0"/>
              <a:t>k</a:t>
            </a:r>
            <a:r>
              <a:rPr lang="en-US" sz="2400" dirty="0" smtClean="0"/>
              <a:t>.  Obviously, there is no permutation that satisfy all four condition.</a:t>
            </a:r>
            <a:endParaRPr lang="en-US" sz="2400" dirty="0"/>
          </a:p>
          <a:p>
            <a:pPr marL="0" indent="0">
              <a:buNone/>
            </a:pPr>
            <a:endParaRPr lang="en-US" sz="700" dirty="0" smtClean="0"/>
          </a:p>
          <a:p>
            <a:pPr marL="0" indent="0">
              <a:buNone/>
            </a:pPr>
            <a:r>
              <a:rPr lang="en-US" sz="2400" dirty="0" smtClean="0"/>
              <a:t>Then</a:t>
            </a:r>
            <a:r>
              <a:rPr lang="en-US" sz="2400" i="1" dirty="0" smtClean="0"/>
              <a:t> p</a:t>
            </a:r>
            <a:r>
              <a:rPr lang="en-US" sz="2400" baseline="-25000" dirty="0" smtClean="0"/>
              <a:t>1</a:t>
            </a:r>
            <a:r>
              <a:rPr lang="en-US" sz="2400" dirty="0" smtClean="0"/>
              <a:t> = </a:t>
            </a:r>
            <a:r>
              <a:rPr lang="en-US" sz="2400" i="1" dirty="0" smtClean="0"/>
              <a:t>p</a:t>
            </a:r>
            <a:r>
              <a:rPr lang="en-US" sz="2400" baseline="-25000" dirty="0" smtClean="0"/>
              <a:t>2</a:t>
            </a:r>
            <a:r>
              <a:rPr lang="en-US" sz="2400" dirty="0" smtClean="0"/>
              <a:t> = </a:t>
            </a:r>
            <a:r>
              <a:rPr lang="en-US" sz="2400" i="1" dirty="0" smtClean="0"/>
              <a:t>p</a:t>
            </a:r>
            <a:r>
              <a:rPr lang="en-US" sz="2400" baseline="-25000" dirty="0" smtClean="0"/>
              <a:t>3</a:t>
            </a:r>
            <a:r>
              <a:rPr lang="en-US" sz="2400" dirty="0" smtClean="0"/>
              <a:t> = </a:t>
            </a:r>
            <a:r>
              <a:rPr lang="en-US" sz="2400" i="1" dirty="0" smtClean="0"/>
              <a:t>p</a:t>
            </a:r>
            <a:r>
              <a:rPr lang="en-US" sz="2400" baseline="-25000" dirty="0" smtClean="0"/>
              <a:t>4</a:t>
            </a:r>
            <a:r>
              <a:rPr lang="en-US" sz="2400" dirty="0" smtClean="0"/>
              <a:t> = 5!,</a:t>
            </a:r>
          </a:p>
          <a:p>
            <a:pPr marL="0" indent="0">
              <a:buNone/>
            </a:pPr>
            <a:r>
              <a:rPr lang="en-US" sz="2400" i="1" dirty="0" smtClean="0"/>
              <a:t>p</a:t>
            </a:r>
            <a:r>
              <a:rPr lang="en-US" sz="2400" baseline="-25000" dirty="0" smtClean="0"/>
              <a:t>12</a:t>
            </a:r>
            <a:r>
              <a:rPr lang="en-US" sz="2400" dirty="0" smtClean="0"/>
              <a:t> = </a:t>
            </a:r>
            <a:r>
              <a:rPr lang="en-US" sz="2400" i="1" dirty="0" smtClean="0"/>
              <a:t>p</a:t>
            </a:r>
            <a:r>
              <a:rPr lang="en-US" sz="2400" baseline="-25000" dirty="0" smtClean="0"/>
              <a:t>13</a:t>
            </a:r>
            <a:r>
              <a:rPr lang="en-US" sz="2400" dirty="0" smtClean="0"/>
              <a:t> = 0, </a:t>
            </a:r>
            <a:r>
              <a:rPr lang="en-US" sz="2400" i="1" dirty="0" smtClean="0"/>
              <a:t>p</a:t>
            </a:r>
            <a:r>
              <a:rPr lang="en-US" sz="2400" baseline="-25000" dirty="0" smtClean="0"/>
              <a:t>14</a:t>
            </a:r>
            <a:r>
              <a:rPr lang="en-US" sz="2400" dirty="0" smtClean="0"/>
              <a:t> = </a:t>
            </a:r>
            <a:r>
              <a:rPr lang="en-US" sz="2400" i="1" dirty="0" smtClean="0"/>
              <a:t>p</a:t>
            </a:r>
            <a:r>
              <a:rPr lang="en-US" sz="2400" baseline="-25000" dirty="0" smtClean="0"/>
              <a:t>23</a:t>
            </a:r>
            <a:r>
              <a:rPr lang="en-US" sz="2400" dirty="0" smtClean="0"/>
              <a:t> = </a:t>
            </a:r>
            <a:r>
              <a:rPr lang="en-US" sz="2400" i="1" dirty="0" smtClean="0"/>
              <a:t>p</a:t>
            </a:r>
            <a:r>
              <a:rPr lang="en-US" sz="2400" baseline="-25000" dirty="0" smtClean="0"/>
              <a:t>24</a:t>
            </a:r>
            <a:r>
              <a:rPr lang="en-US" sz="2400" dirty="0" smtClean="0"/>
              <a:t> </a:t>
            </a:r>
            <a:r>
              <a:rPr lang="en-US" sz="2400" dirty="0"/>
              <a:t>= </a:t>
            </a:r>
            <a:r>
              <a:rPr lang="en-US" sz="2400" i="1" dirty="0" smtClean="0"/>
              <a:t>p</a:t>
            </a:r>
            <a:r>
              <a:rPr lang="en-US" sz="2400" baseline="-25000" dirty="0" smtClean="0"/>
              <a:t>34 </a:t>
            </a:r>
            <a:r>
              <a:rPr lang="en-US" sz="2400" dirty="0" smtClean="0"/>
              <a:t>= 4!,</a:t>
            </a:r>
          </a:p>
          <a:p>
            <a:pPr marL="0" indent="0">
              <a:buNone/>
            </a:pPr>
            <a:r>
              <a:rPr lang="en-US" sz="2400" i="1" dirty="0" smtClean="0"/>
              <a:t>p</a:t>
            </a:r>
            <a:r>
              <a:rPr lang="en-US" sz="2400" baseline="-25000" dirty="0" smtClean="0"/>
              <a:t>123</a:t>
            </a:r>
            <a:r>
              <a:rPr lang="en-US" sz="2400" dirty="0" smtClean="0"/>
              <a:t> = </a:t>
            </a:r>
            <a:r>
              <a:rPr lang="en-US" sz="2400" i="1" dirty="0" smtClean="0"/>
              <a:t>p</a:t>
            </a:r>
            <a:r>
              <a:rPr lang="en-US" sz="2400" baseline="-25000" dirty="0" smtClean="0"/>
              <a:t>124</a:t>
            </a:r>
            <a:r>
              <a:rPr lang="en-US" sz="2400" dirty="0" smtClean="0"/>
              <a:t> = </a:t>
            </a:r>
            <a:r>
              <a:rPr lang="en-US" sz="2400" i="1" dirty="0" smtClean="0"/>
              <a:t>p</a:t>
            </a:r>
            <a:r>
              <a:rPr lang="en-US" sz="2400" baseline="-25000" dirty="0" smtClean="0"/>
              <a:t>134</a:t>
            </a:r>
            <a:r>
              <a:rPr lang="en-US" sz="2400" dirty="0" smtClean="0"/>
              <a:t> = 0, </a:t>
            </a:r>
            <a:r>
              <a:rPr lang="en-US" sz="2400" i="1" dirty="0" smtClean="0"/>
              <a:t>p</a:t>
            </a:r>
            <a:r>
              <a:rPr lang="en-US" sz="2400" baseline="-25000" dirty="0" smtClean="0"/>
              <a:t>234</a:t>
            </a:r>
            <a:r>
              <a:rPr lang="en-US" sz="2400" dirty="0" smtClean="0"/>
              <a:t> = 3!.</a:t>
            </a:r>
          </a:p>
          <a:p>
            <a:pPr marL="0" indent="0">
              <a:buNone/>
            </a:pPr>
            <a:endParaRPr lang="en-US" sz="900" dirty="0" smtClean="0"/>
          </a:p>
          <a:p>
            <a:pPr marL="0" indent="0">
              <a:buNone/>
            </a:pPr>
            <a:r>
              <a:rPr lang="en-US" sz="2400" dirty="0" smtClean="0"/>
              <a:t>The total number of permutations of six digits is 6!.  By the inclusion-exclusion principle, the number of permutations that satisfy the conditions is</a:t>
            </a:r>
          </a:p>
          <a:p>
            <a:pPr marL="0" indent="0">
              <a:buNone/>
            </a:pPr>
            <a:endParaRPr lang="en-US" sz="400" dirty="0" smtClean="0"/>
          </a:p>
          <a:p>
            <a:pPr marL="0" indent="0">
              <a:buNone/>
            </a:pPr>
            <a:r>
              <a:rPr lang="en-US" sz="2400" dirty="0"/>
              <a:t>6</a:t>
            </a:r>
            <a:r>
              <a:rPr lang="en-US" sz="2400" dirty="0" smtClean="0"/>
              <a:t>! </a:t>
            </a:r>
            <a:r>
              <a:rPr lang="en-US" sz="2400" dirty="0" smtClean="0">
                <a:sym typeface="Symbol"/>
              </a:rPr>
              <a:t> (4  5!) + (4  4!)  3! = 330.</a:t>
            </a:r>
            <a:endParaRPr lang="en-US" sz="2400" dirty="0" smtClean="0"/>
          </a:p>
          <a:p>
            <a:pPr marL="0" indent="0">
              <a:buNone/>
            </a:pPr>
            <a:endParaRPr lang="en-CA" i="1" dirty="0"/>
          </a:p>
        </p:txBody>
      </p:sp>
      <p:sp>
        <p:nvSpPr>
          <p:cNvPr id="4" name="Slide Number Placeholder 3"/>
          <p:cNvSpPr>
            <a:spLocks noGrp="1"/>
          </p:cNvSpPr>
          <p:nvPr>
            <p:ph type="sldNum" sz="quarter" idx="12"/>
          </p:nvPr>
        </p:nvSpPr>
        <p:spPr/>
        <p:txBody>
          <a:bodyPr/>
          <a:lstStyle/>
          <a:p>
            <a:fld id="{870A9A53-ECC7-4D51-B181-F0F8F96666FA}" type="slidenum">
              <a:rPr lang="en-CA" smtClean="0"/>
              <a:t>13</a:t>
            </a:fld>
            <a:endParaRPr lang="en-CA"/>
          </a:p>
        </p:txBody>
      </p:sp>
    </p:spTree>
    <p:extLst>
      <p:ext uri="{BB962C8B-B14F-4D97-AF65-F5344CB8AC3E}">
        <p14:creationId xmlns:p14="http://schemas.microsoft.com/office/powerpoint/2010/main" val="20448143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a:t>2</a:t>
            </a:r>
            <a:r>
              <a:rPr lang="en-US" dirty="0" smtClean="0"/>
              <a:t>.  In a meeting, there are ten math students, nine physics students, </a:t>
            </a:r>
            <a:r>
              <a:rPr lang="en-US" dirty="0"/>
              <a:t>e</a:t>
            </a:r>
            <a:r>
              <a:rPr lang="en-US" dirty="0" smtClean="0"/>
              <a:t>ight chemistry students, and seven biology students.  How many ways are there to select a group of six students including at least one student in each department?</a:t>
            </a:r>
          </a:p>
          <a:p>
            <a:pPr marL="0" indent="0">
              <a:buNone/>
            </a:pPr>
            <a:endParaRPr lang="en-US" sz="1400" dirty="0" smtClean="0"/>
          </a:p>
          <a:p>
            <a:pPr marL="0" indent="0">
              <a:buNone/>
            </a:pPr>
            <a:r>
              <a:rPr lang="en-US" dirty="0" smtClean="0"/>
              <a:t>Consider all possibilities to select a group of four students.  The total number of ways is </a:t>
            </a:r>
            <a:r>
              <a:rPr lang="en-US" i="1" dirty="0" smtClean="0"/>
              <a:t>C</a:t>
            </a:r>
            <a:r>
              <a:rPr lang="en-US" dirty="0" smtClean="0"/>
              <a:t>(34, </a:t>
            </a:r>
            <a:r>
              <a:rPr lang="en-US" dirty="0"/>
              <a:t>6</a:t>
            </a:r>
            <a:r>
              <a:rPr lang="en-US" dirty="0" smtClean="0"/>
              <a:t>).</a:t>
            </a:r>
          </a:p>
          <a:p>
            <a:pPr marL="0" indent="0">
              <a:buNone/>
            </a:pPr>
            <a:endParaRPr lang="en-US" dirty="0"/>
          </a:p>
          <a:p>
            <a:pPr marL="0" indent="0">
              <a:buNone/>
            </a:pPr>
            <a:endParaRPr lang="en-US" dirty="0"/>
          </a:p>
          <a:p>
            <a:pPr marL="0" indent="0">
              <a:buNone/>
            </a:pP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14</a:t>
            </a:fld>
            <a:endParaRPr lang="en-CA"/>
          </a:p>
        </p:txBody>
      </p:sp>
    </p:spTree>
    <p:extLst>
      <p:ext uri="{BB962C8B-B14F-4D97-AF65-F5344CB8AC3E}">
        <p14:creationId xmlns:p14="http://schemas.microsoft.com/office/powerpoint/2010/main" val="36686046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562600"/>
          </a:xfrm>
        </p:spPr>
        <p:txBody>
          <a:bodyPr>
            <a:normAutofit/>
          </a:bodyPr>
          <a:lstStyle/>
          <a:p>
            <a:pPr marL="0" indent="0">
              <a:buNone/>
            </a:pPr>
            <a:r>
              <a:rPr lang="en-US" sz="2800" dirty="0"/>
              <a:t>Define properties:</a:t>
            </a:r>
          </a:p>
          <a:p>
            <a:pPr marL="0" indent="0">
              <a:buNone/>
            </a:pPr>
            <a:r>
              <a:rPr lang="en-US" sz="2800" dirty="0"/>
              <a:t>P</a:t>
            </a:r>
            <a:r>
              <a:rPr lang="en-US" sz="2800" baseline="-25000" dirty="0"/>
              <a:t>1</a:t>
            </a:r>
            <a:r>
              <a:rPr lang="en-US" sz="2800" dirty="0"/>
              <a:t>:  no math student is selected. </a:t>
            </a:r>
          </a:p>
          <a:p>
            <a:pPr marL="0" indent="0">
              <a:buNone/>
            </a:pPr>
            <a:r>
              <a:rPr lang="en-US" sz="2800" dirty="0" smtClean="0"/>
              <a:t>P</a:t>
            </a:r>
            <a:r>
              <a:rPr lang="en-US" sz="2800" baseline="-25000" dirty="0" smtClean="0"/>
              <a:t>2</a:t>
            </a:r>
            <a:r>
              <a:rPr lang="en-US" sz="2800" dirty="0" smtClean="0"/>
              <a:t>:  no physics student is selected.</a:t>
            </a:r>
          </a:p>
          <a:p>
            <a:pPr marL="0" indent="0">
              <a:buNone/>
            </a:pPr>
            <a:r>
              <a:rPr lang="en-US" sz="2800" dirty="0" smtClean="0"/>
              <a:t>P</a:t>
            </a:r>
            <a:r>
              <a:rPr lang="en-US" sz="2800" baseline="-25000" dirty="0" smtClean="0"/>
              <a:t>3</a:t>
            </a:r>
            <a:r>
              <a:rPr lang="en-US" sz="2800" dirty="0" smtClean="0"/>
              <a:t>:  </a:t>
            </a:r>
            <a:r>
              <a:rPr lang="en-US" sz="2800" dirty="0"/>
              <a:t>no </a:t>
            </a:r>
            <a:r>
              <a:rPr lang="en-US" sz="2800" dirty="0" smtClean="0"/>
              <a:t>chemistry </a:t>
            </a:r>
            <a:r>
              <a:rPr lang="en-US" sz="2800" dirty="0"/>
              <a:t>student is selected.</a:t>
            </a:r>
          </a:p>
          <a:p>
            <a:pPr marL="0" indent="0">
              <a:buNone/>
            </a:pPr>
            <a:r>
              <a:rPr lang="en-US" sz="2800" dirty="0" smtClean="0"/>
              <a:t>P</a:t>
            </a:r>
            <a:r>
              <a:rPr lang="en-US" sz="2800" baseline="-25000" dirty="0" smtClean="0"/>
              <a:t>4</a:t>
            </a:r>
            <a:r>
              <a:rPr lang="en-US" sz="2800" dirty="0" smtClean="0"/>
              <a:t>:  </a:t>
            </a:r>
            <a:r>
              <a:rPr lang="en-US" sz="2800" dirty="0"/>
              <a:t>no </a:t>
            </a:r>
            <a:r>
              <a:rPr lang="en-US" sz="2800" dirty="0" smtClean="0"/>
              <a:t>biology </a:t>
            </a:r>
            <a:r>
              <a:rPr lang="en-US" sz="2800" dirty="0"/>
              <a:t>student is selected</a:t>
            </a:r>
            <a:r>
              <a:rPr lang="en-US" sz="2800" dirty="0" smtClean="0"/>
              <a:t>.</a:t>
            </a:r>
          </a:p>
          <a:p>
            <a:pPr marL="0" indent="0">
              <a:buNone/>
            </a:pPr>
            <a:endParaRPr lang="en-US" sz="800" dirty="0" smtClean="0"/>
          </a:p>
          <a:p>
            <a:pPr marL="0" indent="0">
              <a:buNone/>
            </a:pPr>
            <a:r>
              <a:rPr lang="en-US" sz="2800" dirty="0" smtClean="0"/>
              <a:t>Let </a:t>
            </a:r>
            <a:r>
              <a:rPr lang="en-US" sz="2800" i="1" dirty="0" smtClean="0"/>
              <a:t>p</a:t>
            </a:r>
            <a:r>
              <a:rPr lang="en-US" sz="2800" i="1" baseline="-25000" dirty="0" smtClean="0"/>
              <a:t>i</a:t>
            </a:r>
            <a:r>
              <a:rPr lang="en-US" sz="2800" dirty="0" smtClean="0"/>
              <a:t> be the number of selections that satisfy condition P</a:t>
            </a:r>
            <a:r>
              <a:rPr lang="en-US" sz="2800" i="1" baseline="-25000" dirty="0" smtClean="0"/>
              <a:t>i</a:t>
            </a:r>
            <a:r>
              <a:rPr lang="en-US" sz="2800" dirty="0" smtClean="0"/>
              <a:t>, </a:t>
            </a:r>
            <a:r>
              <a:rPr lang="en-US" sz="2800" i="1" dirty="0" err="1" smtClean="0"/>
              <a:t>p</a:t>
            </a:r>
            <a:r>
              <a:rPr lang="en-US" sz="2800" i="1" baseline="-25000" dirty="0" err="1" smtClean="0"/>
              <a:t>ij</a:t>
            </a:r>
            <a:r>
              <a:rPr lang="en-US" sz="2800" dirty="0" smtClean="0"/>
              <a:t> be the number of selections that satisfy condition P</a:t>
            </a:r>
            <a:r>
              <a:rPr lang="en-US" sz="2800" i="1" baseline="-25000" dirty="0" smtClean="0"/>
              <a:t>i</a:t>
            </a:r>
            <a:r>
              <a:rPr lang="en-US" sz="2800" dirty="0" smtClean="0"/>
              <a:t> and </a:t>
            </a:r>
            <a:r>
              <a:rPr lang="en-US" sz="2800" dirty="0" err="1" smtClean="0"/>
              <a:t>P</a:t>
            </a:r>
            <a:r>
              <a:rPr lang="en-US" sz="2800" i="1" baseline="-25000" dirty="0" err="1" smtClean="0"/>
              <a:t>j</a:t>
            </a:r>
            <a:r>
              <a:rPr lang="en-US" sz="2800" baseline="-25000" dirty="0" smtClean="0"/>
              <a:t>,</a:t>
            </a:r>
            <a:r>
              <a:rPr lang="en-US" sz="2800" dirty="0" smtClean="0"/>
              <a:t> </a:t>
            </a:r>
            <a:r>
              <a:rPr lang="en-US" sz="2800" i="1" dirty="0" err="1" smtClean="0"/>
              <a:t>p</a:t>
            </a:r>
            <a:r>
              <a:rPr lang="en-US" sz="2800" i="1" baseline="-25000" dirty="0" err="1" smtClean="0"/>
              <a:t>ijk</a:t>
            </a:r>
            <a:r>
              <a:rPr lang="en-US" sz="2800" dirty="0" smtClean="0"/>
              <a:t> be the number of selections that satisfy conditions P</a:t>
            </a:r>
            <a:r>
              <a:rPr lang="en-US" sz="2800" i="1" baseline="-25000" dirty="0" smtClean="0"/>
              <a:t>i</a:t>
            </a:r>
            <a:r>
              <a:rPr lang="en-US" sz="2800" dirty="0" smtClean="0"/>
              <a:t>, </a:t>
            </a:r>
            <a:r>
              <a:rPr lang="en-US" sz="2800" dirty="0" err="1" smtClean="0"/>
              <a:t>P</a:t>
            </a:r>
            <a:r>
              <a:rPr lang="en-US" sz="2800" i="1" baseline="-25000" dirty="0" err="1" smtClean="0"/>
              <a:t>j</a:t>
            </a:r>
            <a:r>
              <a:rPr lang="en-US" sz="2800" dirty="0" smtClean="0"/>
              <a:t>, and P</a:t>
            </a:r>
            <a:r>
              <a:rPr lang="en-US" sz="2800" i="1" baseline="-25000" dirty="0" smtClean="0"/>
              <a:t>k</a:t>
            </a:r>
            <a:r>
              <a:rPr lang="en-US" sz="2800" dirty="0" smtClean="0"/>
              <a:t>.</a:t>
            </a:r>
          </a:p>
          <a:p>
            <a:pPr marL="0" indent="0">
              <a:buNone/>
            </a:pPr>
            <a:endParaRPr lang="en-US" sz="800" dirty="0"/>
          </a:p>
          <a:p>
            <a:pPr marL="0" indent="0">
              <a:buNone/>
            </a:pPr>
            <a:r>
              <a:rPr lang="en-US" sz="2800" dirty="0" smtClean="0"/>
              <a:t>Obviously, there is no selection that satisfies all four conditions.</a:t>
            </a:r>
            <a:endParaRPr lang="en-CA" sz="2800" dirty="0"/>
          </a:p>
        </p:txBody>
      </p:sp>
      <p:sp>
        <p:nvSpPr>
          <p:cNvPr id="4" name="Slide Number Placeholder 3"/>
          <p:cNvSpPr>
            <a:spLocks noGrp="1"/>
          </p:cNvSpPr>
          <p:nvPr>
            <p:ph type="sldNum" sz="quarter" idx="12"/>
          </p:nvPr>
        </p:nvSpPr>
        <p:spPr/>
        <p:txBody>
          <a:bodyPr/>
          <a:lstStyle/>
          <a:p>
            <a:fld id="{870A9A53-ECC7-4D51-B181-F0F8F96666FA}" type="slidenum">
              <a:rPr lang="en-CA" smtClean="0"/>
              <a:t>15</a:t>
            </a:fld>
            <a:endParaRPr lang="en-CA"/>
          </a:p>
        </p:txBody>
      </p:sp>
    </p:spTree>
    <p:extLst>
      <p:ext uri="{BB962C8B-B14F-4D97-AF65-F5344CB8AC3E}">
        <p14:creationId xmlns:p14="http://schemas.microsoft.com/office/powerpoint/2010/main" val="34320916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normAutofit/>
          </a:bodyPr>
          <a:lstStyle/>
          <a:p>
            <a:pPr marL="0" indent="0">
              <a:buNone/>
            </a:pPr>
            <a:r>
              <a:rPr lang="en-US" sz="2400" dirty="0" smtClean="0"/>
              <a:t>Then </a:t>
            </a:r>
            <a:r>
              <a:rPr lang="en-US" sz="2400" i="1" dirty="0" smtClean="0"/>
              <a:t>p</a:t>
            </a:r>
            <a:r>
              <a:rPr lang="en-US" sz="2400" baseline="-25000" dirty="0" smtClean="0"/>
              <a:t>1</a:t>
            </a:r>
            <a:r>
              <a:rPr lang="en-US" sz="2400" dirty="0" smtClean="0"/>
              <a:t> = </a:t>
            </a:r>
            <a:r>
              <a:rPr lang="en-US" sz="2400" i="1" dirty="0" smtClean="0"/>
              <a:t>C</a:t>
            </a:r>
            <a:r>
              <a:rPr lang="en-US" sz="2400" dirty="0" smtClean="0"/>
              <a:t>(24, 6), </a:t>
            </a:r>
            <a:r>
              <a:rPr lang="en-US" sz="2400" i="1" dirty="0" smtClean="0"/>
              <a:t>p</a:t>
            </a:r>
            <a:r>
              <a:rPr lang="en-US" sz="2400" baseline="-25000" dirty="0" smtClean="0"/>
              <a:t>2</a:t>
            </a:r>
            <a:r>
              <a:rPr lang="en-US" sz="2400" dirty="0" smtClean="0"/>
              <a:t> = </a:t>
            </a:r>
            <a:r>
              <a:rPr lang="en-US" sz="2400" i="1" dirty="0" smtClean="0"/>
              <a:t>C</a:t>
            </a:r>
            <a:r>
              <a:rPr lang="en-US" sz="2400" dirty="0" smtClean="0"/>
              <a:t>(25, 6), </a:t>
            </a:r>
            <a:r>
              <a:rPr lang="en-US" sz="2400" i="1" dirty="0" smtClean="0"/>
              <a:t>p</a:t>
            </a:r>
            <a:r>
              <a:rPr lang="en-US" sz="2400" baseline="-25000" dirty="0" smtClean="0"/>
              <a:t>3</a:t>
            </a:r>
            <a:r>
              <a:rPr lang="en-US" sz="2400" dirty="0" smtClean="0"/>
              <a:t> = </a:t>
            </a:r>
            <a:r>
              <a:rPr lang="en-US" sz="2400" i="1" dirty="0" smtClean="0"/>
              <a:t>C</a:t>
            </a:r>
            <a:r>
              <a:rPr lang="en-US" sz="2400" dirty="0" smtClean="0"/>
              <a:t>(26, 6), </a:t>
            </a:r>
            <a:r>
              <a:rPr lang="en-US" sz="2400" i="1" dirty="0" smtClean="0"/>
              <a:t>p</a:t>
            </a:r>
            <a:r>
              <a:rPr lang="en-US" sz="2400" baseline="-25000" dirty="0" smtClean="0"/>
              <a:t>4</a:t>
            </a:r>
            <a:r>
              <a:rPr lang="en-US" sz="2400" dirty="0" smtClean="0"/>
              <a:t> = </a:t>
            </a:r>
            <a:r>
              <a:rPr lang="en-US" sz="2400" i="1" dirty="0" smtClean="0"/>
              <a:t>C</a:t>
            </a:r>
            <a:r>
              <a:rPr lang="en-US" sz="2400" dirty="0" smtClean="0"/>
              <a:t>(27, 6).</a:t>
            </a:r>
          </a:p>
          <a:p>
            <a:pPr marL="0" indent="0">
              <a:buNone/>
            </a:pPr>
            <a:endParaRPr lang="en-US" sz="800" dirty="0" smtClean="0"/>
          </a:p>
          <a:p>
            <a:pPr marL="0" indent="0">
              <a:buNone/>
            </a:pPr>
            <a:r>
              <a:rPr lang="en-US" sz="2400" i="1" dirty="0" smtClean="0"/>
              <a:t>p</a:t>
            </a:r>
            <a:r>
              <a:rPr lang="en-US" sz="2400" baseline="-25000" dirty="0" smtClean="0"/>
              <a:t>12</a:t>
            </a:r>
            <a:r>
              <a:rPr lang="en-US" sz="2400" dirty="0" smtClean="0"/>
              <a:t> = </a:t>
            </a:r>
            <a:r>
              <a:rPr lang="en-US" sz="2400" i="1" dirty="0" smtClean="0"/>
              <a:t>C</a:t>
            </a:r>
            <a:r>
              <a:rPr lang="en-US" sz="2400" dirty="0" smtClean="0"/>
              <a:t>(15, 6), </a:t>
            </a:r>
            <a:r>
              <a:rPr lang="en-US" sz="2400" i="1" dirty="0" smtClean="0"/>
              <a:t>p</a:t>
            </a:r>
            <a:r>
              <a:rPr lang="en-US" sz="2400" baseline="-25000" dirty="0" smtClean="0"/>
              <a:t>13</a:t>
            </a:r>
            <a:r>
              <a:rPr lang="en-US" sz="2400" dirty="0" smtClean="0"/>
              <a:t> = </a:t>
            </a:r>
            <a:r>
              <a:rPr lang="en-US" sz="2400" i="1" dirty="0" smtClean="0"/>
              <a:t>C</a:t>
            </a:r>
            <a:r>
              <a:rPr lang="en-US" sz="2400" dirty="0" smtClean="0"/>
              <a:t>(16, 6), </a:t>
            </a:r>
            <a:r>
              <a:rPr lang="en-US" sz="2400" i="1" dirty="0" smtClean="0"/>
              <a:t>p</a:t>
            </a:r>
            <a:r>
              <a:rPr lang="en-US" sz="2400" baseline="-25000" dirty="0" smtClean="0"/>
              <a:t>14</a:t>
            </a:r>
            <a:r>
              <a:rPr lang="en-US" sz="2400" dirty="0" smtClean="0"/>
              <a:t> = </a:t>
            </a:r>
            <a:r>
              <a:rPr lang="en-US" sz="2400" i="1" dirty="0" smtClean="0"/>
              <a:t>C</a:t>
            </a:r>
            <a:r>
              <a:rPr lang="en-US" sz="2400" dirty="0" smtClean="0"/>
              <a:t>(17, 6), </a:t>
            </a:r>
            <a:r>
              <a:rPr lang="en-US" sz="2400" i="1" dirty="0" smtClean="0"/>
              <a:t>p</a:t>
            </a:r>
            <a:r>
              <a:rPr lang="en-US" sz="2400" baseline="-25000" dirty="0" smtClean="0"/>
              <a:t>23</a:t>
            </a:r>
            <a:r>
              <a:rPr lang="en-US" sz="2400" dirty="0" smtClean="0"/>
              <a:t> = </a:t>
            </a:r>
            <a:r>
              <a:rPr lang="en-US" sz="2400" i="1" dirty="0" smtClean="0"/>
              <a:t>C</a:t>
            </a:r>
            <a:r>
              <a:rPr lang="en-US" sz="2400" dirty="0" smtClean="0"/>
              <a:t>(17, 6), </a:t>
            </a:r>
          </a:p>
          <a:p>
            <a:pPr marL="0" indent="0">
              <a:buNone/>
            </a:pPr>
            <a:r>
              <a:rPr lang="en-US" sz="2400" i="1" dirty="0" smtClean="0"/>
              <a:t>p</a:t>
            </a:r>
            <a:r>
              <a:rPr lang="en-US" sz="2400" baseline="-25000" dirty="0" smtClean="0"/>
              <a:t>24</a:t>
            </a:r>
            <a:r>
              <a:rPr lang="en-US" sz="2400" dirty="0" smtClean="0"/>
              <a:t> = </a:t>
            </a:r>
            <a:r>
              <a:rPr lang="en-US" sz="2400" i="1" dirty="0" smtClean="0"/>
              <a:t>C</a:t>
            </a:r>
            <a:r>
              <a:rPr lang="en-US" sz="2400" dirty="0" smtClean="0"/>
              <a:t>(18, 6), </a:t>
            </a:r>
            <a:r>
              <a:rPr lang="en-US" sz="2400" i="1" dirty="0" smtClean="0"/>
              <a:t>p</a:t>
            </a:r>
            <a:r>
              <a:rPr lang="en-US" sz="2400" baseline="-25000" dirty="0" smtClean="0"/>
              <a:t>34</a:t>
            </a:r>
            <a:r>
              <a:rPr lang="en-US" sz="2400" dirty="0" smtClean="0"/>
              <a:t> = </a:t>
            </a:r>
            <a:r>
              <a:rPr lang="en-US" sz="2400" i="1" dirty="0" smtClean="0"/>
              <a:t>C</a:t>
            </a:r>
            <a:r>
              <a:rPr lang="en-US" sz="2400" dirty="0" smtClean="0"/>
              <a:t>(19, 6).</a:t>
            </a:r>
          </a:p>
          <a:p>
            <a:pPr marL="0" indent="0">
              <a:buNone/>
            </a:pPr>
            <a:endParaRPr lang="en-US" sz="800" i="1" dirty="0" smtClean="0"/>
          </a:p>
          <a:p>
            <a:pPr marL="0" indent="0">
              <a:buNone/>
            </a:pPr>
            <a:r>
              <a:rPr lang="en-US" sz="2400" i="1" dirty="0" smtClean="0"/>
              <a:t>p</a:t>
            </a:r>
            <a:r>
              <a:rPr lang="en-US" sz="2400" baseline="-25000" dirty="0" smtClean="0"/>
              <a:t>123</a:t>
            </a:r>
            <a:r>
              <a:rPr lang="en-US" sz="2400" dirty="0" smtClean="0"/>
              <a:t> = </a:t>
            </a:r>
            <a:r>
              <a:rPr lang="en-US" sz="2400" i="1" dirty="0" smtClean="0"/>
              <a:t>C</a:t>
            </a:r>
            <a:r>
              <a:rPr lang="en-US" sz="2400" dirty="0" smtClean="0"/>
              <a:t>(7, 6), </a:t>
            </a:r>
            <a:r>
              <a:rPr lang="en-US" sz="2400" i="1" dirty="0" smtClean="0"/>
              <a:t>p</a:t>
            </a:r>
            <a:r>
              <a:rPr lang="en-US" sz="2400" baseline="-25000" dirty="0" smtClean="0"/>
              <a:t>124</a:t>
            </a:r>
            <a:r>
              <a:rPr lang="en-US" sz="2400" dirty="0" smtClean="0"/>
              <a:t> = </a:t>
            </a:r>
            <a:r>
              <a:rPr lang="en-US" sz="2400" i="1" dirty="0" smtClean="0"/>
              <a:t>C</a:t>
            </a:r>
            <a:r>
              <a:rPr lang="en-US" sz="2400" dirty="0" smtClean="0"/>
              <a:t>(8, 6), </a:t>
            </a:r>
            <a:r>
              <a:rPr lang="en-US" sz="2400" i="1" dirty="0" smtClean="0"/>
              <a:t>p</a:t>
            </a:r>
            <a:r>
              <a:rPr lang="en-US" sz="2400" baseline="-25000" dirty="0" smtClean="0"/>
              <a:t>134</a:t>
            </a:r>
            <a:r>
              <a:rPr lang="en-US" sz="2400" dirty="0"/>
              <a:t> </a:t>
            </a:r>
            <a:r>
              <a:rPr lang="en-US" sz="2400" dirty="0" smtClean="0"/>
              <a:t>= </a:t>
            </a:r>
            <a:r>
              <a:rPr lang="en-US" sz="2400" i="1" dirty="0" smtClean="0"/>
              <a:t>C</a:t>
            </a:r>
            <a:r>
              <a:rPr lang="en-US" sz="2400" dirty="0" smtClean="0"/>
              <a:t>(9, 6), </a:t>
            </a:r>
            <a:r>
              <a:rPr lang="en-US" sz="2400" i="1" dirty="0" smtClean="0"/>
              <a:t>p</a:t>
            </a:r>
            <a:r>
              <a:rPr lang="en-US" sz="2400" baseline="-25000" dirty="0" smtClean="0"/>
              <a:t>234</a:t>
            </a:r>
            <a:r>
              <a:rPr lang="en-US" sz="2400" dirty="0" smtClean="0"/>
              <a:t> = </a:t>
            </a:r>
            <a:r>
              <a:rPr lang="en-US" sz="2400" i="1" dirty="0" smtClean="0"/>
              <a:t>C</a:t>
            </a:r>
            <a:r>
              <a:rPr lang="en-US" sz="2400" dirty="0" smtClean="0"/>
              <a:t>(10, 6).</a:t>
            </a:r>
          </a:p>
          <a:p>
            <a:pPr marL="0" indent="0">
              <a:buNone/>
            </a:pPr>
            <a:endParaRPr lang="en-US" sz="800" dirty="0" smtClean="0"/>
          </a:p>
          <a:p>
            <a:pPr marL="0" indent="0">
              <a:buNone/>
            </a:pPr>
            <a:r>
              <a:rPr lang="en-US" sz="2400" dirty="0" smtClean="0"/>
              <a:t>By the inclusion-exclusion principle, the number of selections that include at least one student in each department is</a:t>
            </a:r>
          </a:p>
          <a:p>
            <a:pPr marL="0" indent="0">
              <a:buNone/>
            </a:pPr>
            <a:endParaRPr lang="en-US" sz="800" dirty="0"/>
          </a:p>
          <a:p>
            <a:pPr marL="0" indent="0">
              <a:buNone/>
            </a:pPr>
            <a:r>
              <a:rPr lang="en-US" sz="2400" i="1" dirty="0" smtClean="0"/>
              <a:t>C</a:t>
            </a:r>
            <a:r>
              <a:rPr lang="en-US" sz="2400" dirty="0" smtClean="0"/>
              <a:t>(34, 6) </a:t>
            </a:r>
            <a:r>
              <a:rPr lang="en-US" sz="2400" dirty="0" smtClean="0">
                <a:sym typeface="Symbol"/>
              </a:rPr>
              <a:t> (</a:t>
            </a:r>
            <a:r>
              <a:rPr lang="en-US" sz="2400" i="1" dirty="0" smtClean="0">
                <a:sym typeface="Symbol"/>
              </a:rPr>
              <a:t>C</a:t>
            </a:r>
            <a:r>
              <a:rPr lang="en-US" sz="2400" dirty="0" smtClean="0">
                <a:sym typeface="Symbol"/>
              </a:rPr>
              <a:t>(24, 6) + </a:t>
            </a:r>
            <a:r>
              <a:rPr lang="en-US" sz="2400" i="1" dirty="0" smtClean="0">
                <a:sym typeface="Symbol"/>
              </a:rPr>
              <a:t>C</a:t>
            </a:r>
            <a:r>
              <a:rPr lang="en-US" sz="2400" dirty="0" smtClean="0">
                <a:sym typeface="Symbol"/>
              </a:rPr>
              <a:t>(25, 6) + </a:t>
            </a:r>
            <a:r>
              <a:rPr lang="en-US" sz="2400" i="1" dirty="0" smtClean="0">
                <a:sym typeface="Symbol"/>
              </a:rPr>
              <a:t>C</a:t>
            </a:r>
            <a:r>
              <a:rPr lang="en-US" sz="2400" dirty="0" smtClean="0">
                <a:sym typeface="Symbol"/>
              </a:rPr>
              <a:t>(26, 6) + </a:t>
            </a:r>
            <a:r>
              <a:rPr lang="en-US" sz="2400" i="1" dirty="0" smtClean="0">
                <a:sym typeface="Symbol"/>
              </a:rPr>
              <a:t>C</a:t>
            </a:r>
            <a:r>
              <a:rPr lang="en-US" sz="2400" dirty="0" smtClean="0">
                <a:sym typeface="Symbol"/>
              </a:rPr>
              <a:t>(27, 6)) + (</a:t>
            </a:r>
            <a:r>
              <a:rPr lang="en-US" sz="2400" i="1" dirty="0" smtClean="0">
                <a:sym typeface="Symbol"/>
              </a:rPr>
              <a:t>C</a:t>
            </a:r>
            <a:r>
              <a:rPr lang="en-US" sz="2400" dirty="0" smtClean="0">
                <a:sym typeface="Symbol"/>
              </a:rPr>
              <a:t>(15, 6) + </a:t>
            </a:r>
            <a:r>
              <a:rPr lang="en-US" sz="2400" i="1" dirty="0" smtClean="0">
                <a:sym typeface="Symbol"/>
              </a:rPr>
              <a:t>C</a:t>
            </a:r>
            <a:r>
              <a:rPr lang="en-US" sz="2400" dirty="0" smtClean="0">
                <a:sym typeface="Symbol"/>
              </a:rPr>
              <a:t>(16, 6) + </a:t>
            </a:r>
            <a:r>
              <a:rPr lang="en-US" sz="2400" i="1" dirty="0" smtClean="0">
                <a:sym typeface="Symbol"/>
              </a:rPr>
              <a:t>C</a:t>
            </a:r>
            <a:r>
              <a:rPr lang="en-US" sz="2400" dirty="0" smtClean="0">
                <a:sym typeface="Symbol"/>
              </a:rPr>
              <a:t>(17, 6) + </a:t>
            </a:r>
            <a:r>
              <a:rPr lang="en-US" sz="2400" i="1" dirty="0" smtClean="0">
                <a:sym typeface="Symbol"/>
              </a:rPr>
              <a:t>C</a:t>
            </a:r>
            <a:r>
              <a:rPr lang="en-US" sz="2400" dirty="0" smtClean="0">
                <a:sym typeface="Symbol"/>
              </a:rPr>
              <a:t>(17, 6) +</a:t>
            </a:r>
            <a:r>
              <a:rPr lang="en-US" sz="2400" i="1" dirty="0">
                <a:sym typeface="Symbol"/>
              </a:rPr>
              <a:t> </a:t>
            </a:r>
            <a:r>
              <a:rPr lang="en-US" sz="2400" i="1" dirty="0" smtClean="0">
                <a:sym typeface="Symbol"/>
              </a:rPr>
              <a:t>C</a:t>
            </a:r>
            <a:r>
              <a:rPr lang="en-US" sz="2400" dirty="0" smtClean="0">
                <a:sym typeface="Symbol"/>
              </a:rPr>
              <a:t>(18, 6) + </a:t>
            </a:r>
            <a:r>
              <a:rPr lang="en-US" sz="2400" i="1" dirty="0" smtClean="0">
                <a:sym typeface="Symbol"/>
              </a:rPr>
              <a:t>C</a:t>
            </a:r>
            <a:r>
              <a:rPr lang="en-US" sz="2400" dirty="0" smtClean="0">
                <a:sym typeface="Symbol"/>
              </a:rPr>
              <a:t>(19, 6))  (</a:t>
            </a:r>
            <a:r>
              <a:rPr lang="en-US" sz="2400" i="1" dirty="0" smtClean="0">
                <a:sym typeface="Symbol"/>
              </a:rPr>
              <a:t>C</a:t>
            </a:r>
            <a:r>
              <a:rPr lang="en-US" sz="2400" dirty="0" smtClean="0">
                <a:sym typeface="Symbol"/>
              </a:rPr>
              <a:t>(7, 6) + </a:t>
            </a:r>
            <a:r>
              <a:rPr lang="en-US" sz="2400" i="1" dirty="0" smtClean="0">
                <a:sym typeface="Symbol"/>
              </a:rPr>
              <a:t>C</a:t>
            </a:r>
            <a:r>
              <a:rPr lang="en-US" sz="2400" dirty="0" smtClean="0">
                <a:sym typeface="Symbol"/>
              </a:rPr>
              <a:t>(8, 6) + </a:t>
            </a:r>
            <a:r>
              <a:rPr lang="en-US" sz="2400" i="1" dirty="0" smtClean="0">
                <a:sym typeface="Symbol"/>
              </a:rPr>
              <a:t>C</a:t>
            </a:r>
            <a:r>
              <a:rPr lang="en-US" sz="2400" dirty="0" smtClean="0">
                <a:sym typeface="Symbol"/>
              </a:rPr>
              <a:t>(9, 6) + </a:t>
            </a:r>
            <a:r>
              <a:rPr lang="en-US" sz="2400" i="1" dirty="0" smtClean="0">
                <a:sym typeface="Symbol"/>
              </a:rPr>
              <a:t>C</a:t>
            </a:r>
            <a:r>
              <a:rPr lang="en-US" sz="2400" dirty="0" smtClean="0">
                <a:sym typeface="Symbol"/>
              </a:rPr>
              <a:t>(10, 6)) = 1344904  (134596 + 177100 + 230230 + 296010) + (5005 + 8008 + 12376 + 12376 + 18564 + 27123)  (7 + 28 + 84 + 210) = 590091. </a:t>
            </a:r>
            <a:endParaRPr lang="en-US" sz="2400" i="1" dirty="0" smtClean="0"/>
          </a:p>
          <a:p>
            <a:pPr marL="0" indent="0">
              <a:buNone/>
            </a:pPr>
            <a:endParaRPr lang="en-CA" sz="2800" dirty="0"/>
          </a:p>
        </p:txBody>
      </p:sp>
      <p:sp>
        <p:nvSpPr>
          <p:cNvPr id="4" name="Slide Number Placeholder 3"/>
          <p:cNvSpPr>
            <a:spLocks noGrp="1"/>
          </p:cNvSpPr>
          <p:nvPr>
            <p:ph type="sldNum" sz="quarter" idx="12"/>
          </p:nvPr>
        </p:nvSpPr>
        <p:spPr/>
        <p:txBody>
          <a:bodyPr/>
          <a:lstStyle/>
          <a:p>
            <a:fld id="{870A9A53-ECC7-4D51-B181-F0F8F96666FA}" type="slidenum">
              <a:rPr lang="en-CA" smtClean="0"/>
              <a:t>16</a:t>
            </a:fld>
            <a:endParaRPr lang="en-CA"/>
          </a:p>
        </p:txBody>
      </p:sp>
    </p:spTree>
    <p:extLst>
      <p:ext uri="{BB962C8B-B14F-4D97-AF65-F5344CB8AC3E}">
        <p14:creationId xmlns:p14="http://schemas.microsoft.com/office/powerpoint/2010/main" val="40283935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The Floor </a:t>
            </a:r>
            <a:r>
              <a:rPr lang="en-US" i="1" dirty="0" smtClean="0"/>
              <a:t>Function</a:t>
            </a:r>
            <a:endParaRPr lang="en-CA" i="1" dirty="0"/>
          </a:p>
        </p:txBody>
      </p:sp>
      <p:sp>
        <p:nvSpPr>
          <p:cNvPr id="3" name="Content Placeholder 2"/>
          <p:cNvSpPr>
            <a:spLocks noGrp="1"/>
          </p:cNvSpPr>
          <p:nvPr>
            <p:ph idx="1"/>
          </p:nvPr>
        </p:nvSpPr>
        <p:spPr/>
        <p:txBody>
          <a:bodyPr>
            <a:normAutofit/>
          </a:bodyPr>
          <a:lstStyle/>
          <a:p>
            <a:pPr marL="0" indent="0">
              <a:buNone/>
            </a:pPr>
            <a:r>
              <a:rPr lang="en-US" dirty="0" smtClean="0"/>
              <a:t>The </a:t>
            </a:r>
            <a:r>
              <a:rPr lang="en-US" i="1" dirty="0" smtClean="0"/>
              <a:t>floor function </a:t>
            </a:r>
            <a:r>
              <a:rPr lang="en-US" dirty="0" smtClean="0">
                <a:sym typeface="Symbol"/>
              </a:rPr>
              <a:t></a:t>
            </a:r>
            <a:r>
              <a:rPr lang="en-US" i="1" dirty="0" smtClean="0">
                <a:sym typeface="Symbol"/>
              </a:rPr>
              <a:t>x</a:t>
            </a:r>
            <a:r>
              <a:rPr lang="en-US" dirty="0" smtClean="0">
                <a:sym typeface="Symbol"/>
              </a:rPr>
              <a:t> is defined for all real </a:t>
            </a:r>
            <a:r>
              <a:rPr lang="en-US" dirty="0" smtClean="0">
                <a:sym typeface="Symbol"/>
              </a:rPr>
              <a:t>numbers </a:t>
            </a:r>
            <a:r>
              <a:rPr lang="en-US" i="1" dirty="0">
                <a:sym typeface="Symbol"/>
              </a:rPr>
              <a:t>x</a:t>
            </a:r>
            <a:r>
              <a:rPr lang="en-US" dirty="0">
                <a:sym typeface="Symbol"/>
              </a:rPr>
              <a:t>. </a:t>
            </a:r>
            <a:r>
              <a:rPr lang="en-US" dirty="0" smtClean="0">
                <a:sym typeface="Symbol"/>
              </a:rPr>
              <a:t> </a:t>
            </a:r>
            <a:r>
              <a:rPr lang="en-US" i="1" dirty="0">
                <a:sym typeface="Symbol"/>
              </a:rPr>
              <a:t>x</a:t>
            </a:r>
            <a:r>
              <a:rPr lang="en-US" dirty="0">
                <a:sym typeface="Symbol"/>
              </a:rPr>
              <a:t> </a:t>
            </a:r>
            <a:r>
              <a:rPr lang="en-US" dirty="0" smtClean="0">
                <a:sym typeface="Symbol"/>
              </a:rPr>
              <a:t>is the largest integer that is not greater than </a:t>
            </a:r>
            <a:r>
              <a:rPr lang="en-US" i="1" dirty="0" smtClean="0">
                <a:sym typeface="Symbol"/>
              </a:rPr>
              <a:t>x</a:t>
            </a:r>
            <a:r>
              <a:rPr lang="en-US" dirty="0" smtClean="0">
                <a:sym typeface="Symbol"/>
              </a:rPr>
              <a:t>.</a:t>
            </a:r>
          </a:p>
          <a:p>
            <a:pPr marL="0" indent="0">
              <a:buNone/>
            </a:pPr>
            <a:endParaRPr lang="en-US" sz="1600" dirty="0" smtClean="0">
              <a:sym typeface="Symbol"/>
            </a:endParaRPr>
          </a:p>
          <a:p>
            <a:pPr marL="0" indent="0">
              <a:buNone/>
            </a:pPr>
            <a:r>
              <a:rPr lang="en-US" dirty="0" smtClean="0">
                <a:sym typeface="Symbol"/>
              </a:rPr>
              <a:t>For examples, 3 = 3, 2.6 = 2, 2 = 2, 2.3 = 3.</a:t>
            </a:r>
          </a:p>
          <a:p>
            <a:pPr marL="0" indent="0">
              <a:buNone/>
            </a:pPr>
            <a:endParaRPr lang="en-US" sz="1400" dirty="0">
              <a:sym typeface="Symbol"/>
            </a:endParaRPr>
          </a:p>
          <a:p>
            <a:pPr marL="0" indent="0">
              <a:buNone/>
            </a:pPr>
            <a:r>
              <a:rPr lang="en-US" dirty="0" smtClean="0">
                <a:sym typeface="Symbol"/>
              </a:rPr>
              <a:t>Because </a:t>
            </a:r>
            <a:r>
              <a:rPr lang="en-US" i="1" dirty="0">
                <a:sym typeface="Symbol"/>
              </a:rPr>
              <a:t>x</a:t>
            </a:r>
            <a:r>
              <a:rPr lang="en-US" dirty="0" smtClean="0">
                <a:sym typeface="Symbol"/>
              </a:rPr>
              <a:t> is the greatest integer not more than </a:t>
            </a:r>
            <a:r>
              <a:rPr lang="en-US" i="1" dirty="0" smtClean="0">
                <a:sym typeface="Symbol"/>
              </a:rPr>
              <a:t>x</a:t>
            </a:r>
            <a:r>
              <a:rPr lang="en-US" dirty="0" smtClean="0">
                <a:sym typeface="Symbol"/>
              </a:rPr>
              <a:t>, </a:t>
            </a:r>
            <a:r>
              <a:rPr lang="en-US" dirty="0">
                <a:sym typeface="Symbol"/>
              </a:rPr>
              <a:t></a:t>
            </a:r>
            <a:r>
              <a:rPr lang="en-US" i="1" dirty="0">
                <a:sym typeface="Symbol"/>
              </a:rPr>
              <a:t>x</a:t>
            </a:r>
            <a:r>
              <a:rPr lang="en-US" dirty="0">
                <a:sym typeface="Symbol"/>
              </a:rPr>
              <a:t></a:t>
            </a:r>
            <a:r>
              <a:rPr lang="en-US" dirty="0" smtClean="0">
                <a:sym typeface="Symbol"/>
              </a:rPr>
              <a:t> + 1 &gt; </a:t>
            </a:r>
            <a:r>
              <a:rPr lang="en-US" i="1" dirty="0" smtClean="0">
                <a:sym typeface="Symbol"/>
              </a:rPr>
              <a:t>x</a:t>
            </a:r>
            <a:r>
              <a:rPr lang="en-US" dirty="0" smtClean="0">
                <a:sym typeface="Symbol"/>
              </a:rPr>
              <a:t>, or </a:t>
            </a:r>
            <a:r>
              <a:rPr lang="en-US" dirty="0" smtClean="0">
                <a:sym typeface="Symbol"/>
              </a:rPr>
              <a:t></a:t>
            </a:r>
            <a:r>
              <a:rPr lang="en-US" i="1" dirty="0" smtClean="0">
                <a:sym typeface="Symbol"/>
              </a:rPr>
              <a:t>x</a:t>
            </a:r>
            <a:r>
              <a:rPr lang="en-US" dirty="0" smtClean="0">
                <a:sym typeface="Symbol"/>
              </a:rPr>
              <a:t> &gt; </a:t>
            </a:r>
            <a:r>
              <a:rPr lang="en-US" i="1" dirty="0" smtClean="0">
                <a:sym typeface="Symbol"/>
              </a:rPr>
              <a:t>x</a:t>
            </a:r>
            <a:r>
              <a:rPr lang="en-US" dirty="0" smtClean="0">
                <a:sym typeface="Symbol"/>
              </a:rPr>
              <a:t>  1.</a:t>
            </a:r>
          </a:p>
          <a:p>
            <a:pPr marL="0" indent="0">
              <a:buNone/>
            </a:pPr>
            <a:endParaRPr lang="en-US" sz="1600" dirty="0" smtClean="0">
              <a:sym typeface="Symbol"/>
            </a:endParaRPr>
          </a:p>
        </p:txBody>
      </p:sp>
      <p:sp>
        <p:nvSpPr>
          <p:cNvPr id="4" name="Slide Number Placeholder 3"/>
          <p:cNvSpPr>
            <a:spLocks noGrp="1"/>
          </p:cNvSpPr>
          <p:nvPr>
            <p:ph type="sldNum" sz="quarter" idx="12"/>
          </p:nvPr>
        </p:nvSpPr>
        <p:spPr/>
        <p:txBody>
          <a:bodyPr/>
          <a:lstStyle/>
          <a:p>
            <a:fld id="{6F18850B-C02A-49FE-88C0-E140FAC79771}" type="slidenum">
              <a:rPr lang="en-CA" smtClean="0"/>
              <a:t>17</a:t>
            </a:fld>
            <a:endParaRPr lang="en-CA"/>
          </a:p>
        </p:txBody>
      </p:sp>
    </p:spTree>
    <p:extLst>
      <p:ext uri="{BB962C8B-B14F-4D97-AF65-F5344CB8AC3E}">
        <p14:creationId xmlns:p14="http://schemas.microsoft.com/office/powerpoint/2010/main" val="7257894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The Ceiling Function</a:t>
            </a:r>
            <a:endParaRPr lang="en-CA" i="1" dirty="0"/>
          </a:p>
        </p:txBody>
      </p:sp>
      <p:sp>
        <p:nvSpPr>
          <p:cNvPr id="3" name="Content Placeholder 2"/>
          <p:cNvSpPr>
            <a:spLocks noGrp="1"/>
          </p:cNvSpPr>
          <p:nvPr>
            <p:ph idx="1"/>
          </p:nvPr>
        </p:nvSpPr>
        <p:spPr/>
        <p:txBody>
          <a:bodyPr/>
          <a:lstStyle/>
          <a:p>
            <a:pPr marL="0" indent="0">
              <a:buNone/>
            </a:pPr>
            <a:r>
              <a:rPr lang="en-US" dirty="0"/>
              <a:t>The </a:t>
            </a:r>
            <a:r>
              <a:rPr lang="en-US" i="1" dirty="0"/>
              <a:t>ceiling function </a:t>
            </a:r>
            <a:r>
              <a:rPr lang="en-US" dirty="0">
                <a:sym typeface="Symbol"/>
              </a:rPr>
              <a:t></a:t>
            </a:r>
            <a:r>
              <a:rPr lang="en-US" i="1" dirty="0">
                <a:sym typeface="Symbol"/>
              </a:rPr>
              <a:t>x</a:t>
            </a:r>
            <a:r>
              <a:rPr lang="en-US" dirty="0">
                <a:sym typeface="Symbol"/>
              </a:rPr>
              <a:t> is defined for all real </a:t>
            </a:r>
            <a:r>
              <a:rPr lang="en-US" dirty="0" smtClean="0">
                <a:sym typeface="Symbol"/>
              </a:rPr>
              <a:t>numbers </a:t>
            </a:r>
            <a:r>
              <a:rPr lang="en-US" i="1" dirty="0" smtClean="0">
                <a:sym typeface="Symbol"/>
              </a:rPr>
              <a:t>x</a:t>
            </a:r>
            <a:r>
              <a:rPr lang="en-US" dirty="0" smtClean="0">
                <a:sym typeface="Symbol"/>
              </a:rPr>
              <a:t>.  </a:t>
            </a:r>
            <a:r>
              <a:rPr lang="en-US" dirty="0">
                <a:sym typeface="Symbol"/>
              </a:rPr>
              <a:t></a:t>
            </a:r>
            <a:r>
              <a:rPr lang="en-US" i="1" dirty="0">
                <a:sym typeface="Symbol"/>
              </a:rPr>
              <a:t>x</a:t>
            </a:r>
            <a:r>
              <a:rPr lang="en-US" dirty="0">
                <a:sym typeface="Symbol"/>
              </a:rPr>
              <a:t></a:t>
            </a:r>
            <a:r>
              <a:rPr lang="en-US" dirty="0" smtClean="0">
                <a:sym typeface="Symbol"/>
              </a:rPr>
              <a:t> </a:t>
            </a:r>
            <a:r>
              <a:rPr lang="en-US" dirty="0">
                <a:sym typeface="Symbol"/>
              </a:rPr>
              <a:t>is the smallest integer that is not less than </a:t>
            </a:r>
            <a:r>
              <a:rPr lang="en-US" i="1" dirty="0">
                <a:sym typeface="Symbol"/>
              </a:rPr>
              <a:t>x</a:t>
            </a:r>
            <a:r>
              <a:rPr lang="en-US" dirty="0">
                <a:sym typeface="Symbol"/>
              </a:rPr>
              <a:t>.</a:t>
            </a:r>
          </a:p>
          <a:p>
            <a:pPr marL="0" indent="0">
              <a:buNone/>
            </a:pPr>
            <a:endParaRPr lang="en-US" sz="1400" dirty="0">
              <a:sym typeface="Symbol"/>
            </a:endParaRPr>
          </a:p>
          <a:p>
            <a:pPr marL="0" indent="0">
              <a:buNone/>
            </a:pPr>
            <a:r>
              <a:rPr lang="en-US" dirty="0">
                <a:sym typeface="Symbol"/>
              </a:rPr>
              <a:t>For examples, 3 = 3, 3.5= 4, 2= 2, 2.3 = 2.</a:t>
            </a:r>
          </a:p>
          <a:p>
            <a:pPr marL="0" indent="0">
              <a:buNone/>
            </a:pPr>
            <a:endParaRPr lang="en-US" sz="1600" dirty="0">
              <a:sym typeface="Symbol"/>
            </a:endParaRPr>
          </a:p>
          <a:p>
            <a:pPr marL="0" indent="0">
              <a:buNone/>
            </a:pPr>
            <a:r>
              <a:rPr lang="en-US" dirty="0">
                <a:sym typeface="Symbol"/>
              </a:rPr>
              <a:t>Because </a:t>
            </a:r>
            <a:r>
              <a:rPr lang="en-US" i="1" dirty="0">
                <a:sym typeface="Symbol"/>
              </a:rPr>
              <a:t>x</a:t>
            </a:r>
            <a:r>
              <a:rPr lang="en-US" dirty="0">
                <a:sym typeface="Symbol"/>
              </a:rPr>
              <a:t> is the smallest integer not less than </a:t>
            </a:r>
            <a:r>
              <a:rPr lang="en-US" i="1" dirty="0">
                <a:sym typeface="Symbol"/>
              </a:rPr>
              <a:t>x</a:t>
            </a:r>
            <a:r>
              <a:rPr lang="en-US" dirty="0">
                <a:sym typeface="Symbol"/>
              </a:rPr>
              <a:t>, </a:t>
            </a:r>
            <a:r>
              <a:rPr lang="en-US" i="1" dirty="0">
                <a:sym typeface="Symbol"/>
              </a:rPr>
              <a:t>x</a:t>
            </a:r>
            <a:r>
              <a:rPr lang="en-US" dirty="0">
                <a:sym typeface="Symbol"/>
              </a:rPr>
              <a:t>  1 &lt; </a:t>
            </a:r>
            <a:r>
              <a:rPr lang="en-US" i="1" dirty="0">
                <a:sym typeface="Symbol"/>
              </a:rPr>
              <a:t>x</a:t>
            </a:r>
            <a:r>
              <a:rPr lang="en-US" dirty="0">
                <a:sym typeface="Symbol"/>
              </a:rPr>
              <a:t>, or </a:t>
            </a:r>
            <a:r>
              <a:rPr lang="en-US" i="1" dirty="0">
                <a:sym typeface="Symbol"/>
              </a:rPr>
              <a:t>x</a:t>
            </a:r>
            <a:r>
              <a:rPr lang="en-US" dirty="0">
                <a:sym typeface="Symbol"/>
              </a:rPr>
              <a:t> &lt; </a:t>
            </a:r>
            <a:r>
              <a:rPr lang="en-US" i="1" dirty="0">
                <a:sym typeface="Symbol"/>
              </a:rPr>
              <a:t>x</a:t>
            </a:r>
            <a:r>
              <a:rPr lang="en-US" dirty="0">
                <a:sym typeface="Symbol"/>
              </a:rPr>
              <a:t> + 1.</a:t>
            </a:r>
            <a:endParaRPr lang="en-CA" dirty="0"/>
          </a:p>
          <a:p>
            <a:pPr marL="0" indent="0">
              <a:buNone/>
            </a:pP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18</a:t>
            </a:fld>
            <a:endParaRPr lang="en-CA"/>
          </a:p>
        </p:txBody>
      </p:sp>
    </p:spTree>
    <p:extLst>
      <p:ext uri="{BB962C8B-B14F-4D97-AF65-F5344CB8AC3E}">
        <p14:creationId xmlns:p14="http://schemas.microsoft.com/office/powerpoint/2010/main" val="22329196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normAutofit/>
          </a:bodyPr>
          <a:lstStyle/>
          <a:p>
            <a:pPr marL="0" indent="0">
              <a:buNone/>
            </a:pPr>
            <a:r>
              <a:rPr lang="en-US" sz="2000" dirty="0" smtClean="0"/>
              <a:t>3.  Find </a:t>
            </a:r>
            <a:r>
              <a:rPr lang="en-US" sz="2000" dirty="0" smtClean="0"/>
              <a:t>the number of integers from 1 to 10000 that are not </a:t>
            </a:r>
            <a:r>
              <a:rPr lang="en-US" sz="2000" dirty="0" smtClean="0"/>
              <a:t>multiples </a:t>
            </a:r>
            <a:r>
              <a:rPr lang="en-US" sz="2000" dirty="0" smtClean="0"/>
              <a:t>of 3, 7 </a:t>
            </a:r>
            <a:r>
              <a:rPr lang="en-US" sz="2000" dirty="0" smtClean="0"/>
              <a:t>or</a:t>
            </a:r>
            <a:r>
              <a:rPr lang="en-US" sz="2000" dirty="0" smtClean="0"/>
              <a:t> </a:t>
            </a:r>
            <a:r>
              <a:rPr lang="en-US" sz="2000" dirty="0" smtClean="0"/>
              <a:t>11.</a:t>
            </a:r>
          </a:p>
          <a:p>
            <a:pPr marL="0" indent="0">
              <a:buNone/>
            </a:pPr>
            <a:endParaRPr lang="en-US" sz="800" dirty="0" smtClean="0"/>
          </a:p>
          <a:p>
            <a:pPr marL="0" indent="0">
              <a:buNone/>
            </a:pPr>
            <a:r>
              <a:rPr lang="en-US" sz="2000" dirty="0" smtClean="0"/>
              <a:t>Let </a:t>
            </a:r>
            <a:r>
              <a:rPr lang="en-US" sz="2000" i="1" dirty="0" smtClean="0"/>
              <a:t>S</a:t>
            </a:r>
            <a:r>
              <a:rPr lang="en-US" sz="2000" dirty="0" smtClean="0"/>
              <a:t> be the set of integers from 1 to 10000. </a:t>
            </a:r>
          </a:p>
          <a:p>
            <a:pPr marL="0" indent="0">
              <a:buNone/>
            </a:pPr>
            <a:r>
              <a:rPr lang="en-US" sz="2000" dirty="0" smtClean="0"/>
              <a:t>Let </a:t>
            </a:r>
            <a:r>
              <a:rPr lang="en-US" sz="2000" i="1" dirty="0" smtClean="0"/>
              <a:t>A</a:t>
            </a:r>
            <a:r>
              <a:rPr lang="en-US" sz="2000" baseline="-25000" dirty="0" smtClean="0"/>
              <a:t>1</a:t>
            </a:r>
            <a:r>
              <a:rPr lang="en-US" sz="2000" dirty="0" smtClean="0"/>
              <a:t> = {</a:t>
            </a:r>
            <a:r>
              <a:rPr lang="en-US" sz="2000" i="1" dirty="0" smtClean="0"/>
              <a:t>x</a:t>
            </a:r>
            <a:r>
              <a:rPr lang="en-US" sz="2000" dirty="0" smtClean="0"/>
              <a:t> </a:t>
            </a:r>
            <a:r>
              <a:rPr lang="en-US" sz="2000" dirty="0" smtClean="0">
                <a:sym typeface="Symbol"/>
              </a:rPr>
              <a:t> </a:t>
            </a:r>
            <a:r>
              <a:rPr lang="en-US" sz="2000" i="1" dirty="0" smtClean="0">
                <a:sym typeface="Symbol"/>
              </a:rPr>
              <a:t>S</a:t>
            </a:r>
            <a:r>
              <a:rPr lang="en-US" sz="2000" dirty="0" smtClean="0">
                <a:sym typeface="Symbol"/>
              </a:rPr>
              <a:t> | 3|</a:t>
            </a:r>
            <a:r>
              <a:rPr lang="en-US" sz="2000" i="1" dirty="0" smtClean="0">
                <a:sym typeface="Symbol"/>
              </a:rPr>
              <a:t>x</a:t>
            </a:r>
            <a:r>
              <a:rPr lang="en-US" sz="2000" dirty="0" smtClean="0">
                <a:sym typeface="Symbol"/>
              </a:rPr>
              <a:t>}, </a:t>
            </a:r>
            <a:r>
              <a:rPr lang="en-US" sz="2000" i="1" dirty="0" smtClean="0">
                <a:sym typeface="Symbol"/>
              </a:rPr>
              <a:t>A</a:t>
            </a:r>
            <a:r>
              <a:rPr lang="en-US" sz="2000" baseline="-25000" dirty="0" smtClean="0">
                <a:sym typeface="Symbol"/>
              </a:rPr>
              <a:t>2</a:t>
            </a:r>
            <a:r>
              <a:rPr lang="en-US" sz="2000" dirty="0" smtClean="0">
                <a:sym typeface="Symbol"/>
              </a:rPr>
              <a:t> = {</a:t>
            </a:r>
            <a:r>
              <a:rPr lang="en-US" sz="2000" i="1" dirty="0" smtClean="0">
                <a:sym typeface="Symbol"/>
              </a:rPr>
              <a:t>x</a:t>
            </a:r>
            <a:r>
              <a:rPr lang="en-US" sz="2000" dirty="0" smtClean="0">
                <a:sym typeface="Symbol"/>
              </a:rPr>
              <a:t>  </a:t>
            </a:r>
            <a:r>
              <a:rPr lang="en-US" sz="2000" i="1" dirty="0" smtClean="0">
                <a:sym typeface="Symbol"/>
              </a:rPr>
              <a:t>S</a:t>
            </a:r>
            <a:r>
              <a:rPr lang="en-US" sz="2000" dirty="0" smtClean="0">
                <a:sym typeface="Symbol"/>
              </a:rPr>
              <a:t> | 7|</a:t>
            </a:r>
            <a:r>
              <a:rPr lang="en-US" sz="2000" i="1" dirty="0" smtClean="0">
                <a:sym typeface="Symbol"/>
              </a:rPr>
              <a:t>x</a:t>
            </a:r>
            <a:r>
              <a:rPr lang="en-US" sz="2000" dirty="0" smtClean="0">
                <a:sym typeface="Symbol"/>
              </a:rPr>
              <a:t>}, and</a:t>
            </a:r>
            <a:r>
              <a:rPr lang="en-CA" sz="2000" dirty="0" smtClean="0">
                <a:sym typeface="Symbol"/>
              </a:rPr>
              <a:t> </a:t>
            </a:r>
            <a:r>
              <a:rPr lang="en-US" sz="2000" i="1" dirty="0" smtClean="0">
                <a:sym typeface="Symbol"/>
              </a:rPr>
              <a:t>A</a:t>
            </a:r>
            <a:r>
              <a:rPr lang="en-US" sz="2000" baseline="-25000" dirty="0" smtClean="0">
                <a:sym typeface="Symbol"/>
              </a:rPr>
              <a:t>3</a:t>
            </a:r>
            <a:r>
              <a:rPr lang="en-US" sz="2000" dirty="0" smtClean="0">
                <a:sym typeface="Symbol"/>
              </a:rPr>
              <a:t> </a:t>
            </a:r>
            <a:r>
              <a:rPr lang="en-US" sz="2000" dirty="0">
                <a:sym typeface="Symbol"/>
              </a:rPr>
              <a:t>= {</a:t>
            </a:r>
            <a:r>
              <a:rPr lang="en-US" sz="2000" i="1" dirty="0">
                <a:sym typeface="Symbol"/>
              </a:rPr>
              <a:t>x</a:t>
            </a:r>
            <a:r>
              <a:rPr lang="en-US" sz="2000" dirty="0">
                <a:sym typeface="Symbol"/>
              </a:rPr>
              <a:t>  </a:t>
            </a:r>
            <a:r>
              <a:rPr lang="en-US" sz="2000" i="1" dirty="0">
                <a:sym typeface="Symbol"/>
              </a:rPr>
              <a:t>S</a:t>
            </a:r>
            <a:r>
              <a:rPr lang="en-US" sz="2000" dirty="0">
                <a:sym typeface="Symbol"/>
              </a:rPr>
              <a:t> | </a:t>
            </a:r>
            <a:r>
              <a:rPr lang="en-US" sz="2000" dirty="0" smtClean="0">
                <a:sym typeface="Symbol"/>
              </a:rPr>
              <a:t>11|</a:t>
            </a:r>
            <a:r>
              <a:rPr lang="en-US" sz="2000" i="1" dirty="0" smtClean="0">
                <a:sym typeface="Symbol"/>
              </a:rPr>
              <a:t>x</a:t>
            </a:r>
            <a:r>
              <a:rPr lang="en-US" sz="2000" dirty="0" smtClean="0">
                <a:sym typeface="Symbol"/>
              </a:rPr>
              <a:t>}.  </a:t>
            </a:r>
          </a:p>
          <a:p>
            <a:pPr marL="0" indent="0">
              <a:buNone/>
            </a:pPr>
            <a:r>
              <a:rPr lang="en-US" sz="2000" dirty="0" smtClean="0">
                <a:sym typeface="Symbol"/>
              </a:rPr>
              <a:t>Then | </a:t>
            </a:r>
            <a:r>
              <a:rPr lang="en-US" sz="2000" i="1" dirty="0" smtClean="0">
                <a:sym typeface="Symbol"/>
              </a:rPr>
              <a:t>A</a:t>
            </a:r>
            <a:r>
              <a:rPr lang="en-US" sz="2000" baseline="-25000" dirty="0" smtClean="0">
                <a:sym typeface="Symbol"/>
              </a:rPr>
              <a:t>1</a:t>
            </a:r>
            <a:r>
              <a:rPr lang="en-US" sz="2000" dirty="0" smtClean="0">
                <a:sym typeface="Symbol"/>
              </a:rPr>
              <a:t> | = 10000 / 3 = 3333,   </a:t>
            </a:r>
          </a:p>
          <a:p>
            <a:pPr marL="0" indent="0">
              <a:buNone/>
            </a:pPr>
            <a:r>
              <a:rPr lang="en-US" sz="2000" dirty="0" smtClean="0">
                <a:sym typeface="Symbol"/>
              </a:rPr>
              <a:t>| </a:t>
            </a:r>
            <a:r>
              <a:rPr lang="en-US" sz="2000" i="1" dirty="0" smtClean="0">
                <a:sym typeface="Symbol"/>
              </a:rPr>
              <a:t>A</a:t>
            </a:r>
            <a:r>
              <a:rPr lang="en-US" sz="2000" baseline="-25000" dirty="0" smtClean="0">
                <a:sym typeface="Symbol"/>
              </a:rPr>
              <a:t>2</a:t>
            </a:r>
            <a:r>
              <a:rPr lang="en-US" sz="2000" dirty="0" smtClean="0">
                <a:sym typeface="Symbol"/>
              </a:rPr>
              <a:t> </a:t>
            </a:r>
            <a:r>
              <a:rPr lang="en-US" sz="2000" dirty="0">
                <a:sym typeface="Symbol"/>
              </a:rPr>
              <a:t>| = 10000 / </a:t>
            </a:r>
            <a:r>
              <a:rPr lang="en-US" sz="2000" dirty="0" smtClean="0">
                <a:sym typeface="Symbol"/>
              </a:rPr>
              <a:t>7 </a:t>
            </a:r>
            <a:r>
              <a:rPr lang="en-US" sz="2000" dirty="0">
                <a:sym typeface="Symbol"/>
              </a:rPr>
              <a:t>= </a:t>
            </a:r>
            <a:r>
              <a:rPr lang="en-US" sz="2000" dirty="0" smtClean="0">
                <a:sym typeface="Symbol"/>
              </a:rPr>
              <a:t>1428, </a:t>
            </a:r>
          </a:p>
          <a:p>
            <a:pPr marL="0" indent="0">
              <a:buNone/>
            </a:pPr>
            <a:r>
              <a:rPr lang="en-US" sz="2000" dirty="0" smtClean="0">
                <a:sym typeface="Symbol"/>
              </a:rPr>
              <a:t>| </a:t>
            </a:r>
            <a:r>
              <a:rPr lang="en-US" sz="2000" i="1" dirty="0" smtClean="0">
                <a:sym typeface="Symbol"/>
              </a:rPr>
              <a:t>A</a:t>
            </a:r>
            <a:r>
              <a:rPr lang="en-US" sz="2000" baseline="-25000" dirty="0" smtClean="0">
                <a:sym typeface="Symbol"/>
              </a:rPr>
              <a:t>3</a:t>
            </a:r>
            <a:r>
              <a:rPr lang="en-US" sz="2000" dirty="0" smtClean="0">
                <a:sym typeface="Symbol"/>
              </a:rPr>
              <a:t> </a:t>
            </a:r>
            <a:r>
              <a:rPr lang="en-US" sz="2000" dirty="0">
                <a:sym typeface="Symbol"/>
              </a:rPr>
              <a:t>| = 10000 / </a:t>
            </a:r>
            <a:r>
              <a:rPr lang="en-US" sz="2000" dirty="0" smtClean="0">
                <a:sym typeface="Symbol"/>
              </a:rPr>
              <a:t>11 </a:t>
            </a:r>
            <a:r>
              <a:rPr lang="en-US" sz="2000" dirty="0">
                <a:sym typeface="Symbol"/>
              </a:rPr>
              <a:t>= </a:t>
            </a:r>
            <a:r>
              <a:rPr lang="en-US" sz="2000" dirty="0" smtClean="0">
                <a:sym typeface="Symbol"/>
              </a:rPr>
              <a:t>909, </a:t>
            </a:r>
          </a:p>
          <a:p>
            <a:pPr marL="0" indent="0">
              <a:buNone/>
            </a:pPr>
            <a:r>
              <a:rPr lang="en-US" sz="2000" dirty="0" smtClean="0">
                <a:sym typeface="Symbol"/>
              </a:rPr>
              <a:t>| </a:t>
            </a:r>
            <a:r>
              <a:rPr lang="en-US" sz="2000" i="1" dirty="0">
                <a:sym typeface="Symbol"/>
              </a:rPr>
              <a:t>A</a:t>
            </a:r>
            <a:r>
              <a:rPr lang="en-US" sz="2000" baseline="-25000" dirty="0">
                <a:sym typeface="Symbol"/>
              </a:rPr>
              <a:t>1</a:t>
            </a:r>
            <a:r>
              <a:rPr lang="en-US" sz="2000" dirty="0">
                <a:sym typeface="Symbol"/>
              </a:rPr>
              <a:t> </a:t>
            </a:r>
            <a:r>
              <a:rPr lang="en-US" sz="2000" dirty="0" smtClean="0">
                <a:sym typeface="Symbol"/>
              </a:rPr>
              <a:t> </a:t>
            </a:r>
            <a:r>
              <a:rPr lang="en-US" sz="2000" i="1" dirty="0" smtClean="0">
                <a:sym typeface="Symbol"/>
              </a:rPr>
              <a:t>A</a:t>
            </a:r>
            <a:r>
              <a:rPr lang="en-US" sz="2000" baseline="-25000" dirty="0" smtClean="0">
                <a:sym typeface="Symbol"/>
              </a:rPr>
              <a:t>2</a:t>
            </a:r>
            <a:r>
              <a:rPr lang="en-US" sz="2000" dirty="0" smtClean="0">
                <a:sym typeface="Symbol"/>
              </a:rPr>
              <a:t>| </a:t>
            </a:r>
            <a:r>
              <a:rPr lang="en-US" sz="2000" dirty="0">
                <a:sym typeface="Symbol"/>
              </a:rPr>
              <a:t>= 10000 / </a:t>
            </a:r>
            <a:r>
              <a:rPr lang="en-US" sz="2000" dirty="0" smtClean="0">
                <a:sym typeface="Symbol"/>
              </a:rPr>
              <a:t>(3  7) </a:t>
            </a:r>
            <a:r>
              <a:rPr lang="en-US" sz="2000" dirty="0">
                <a:sym typeface="Symbol"/>
              </a:rPr>
              <a:t>= </a:t>
            </a:r>
            <a:r>
              <a:rPr lang="en-US" sz="2000" dirty="0" smtClean="0">
                <a:sym typeface="Symbol"/>
              </a:rPr>
              <a:t>476, </a:t>
            </a:r>
          </a:p>
          <a:p>
            <a:pPr marL="0" indent="0">
              <a:buNone/>
            </a:pPr>
            <a:r>
              <a:rPr lang="en-US" sz="2000" dirty="0" smtClean="0">
                <a:sym typeface="Symbol"/>
              </a:rPr>
              <a:t>| </a:t>
            </a:r>
            <a:r>
              <a:rPr lang="en-US" sz="2000" i="1" dirty="0">
                <a:sym typeface="Symbol"/>
              </a:rPr>
              <a:t>A</a:t>
            </a:r>
            <a:r>
              <a:rPr lang="en-US" sz="2000" baseline="-25000" dirty="0">
                <a:sym typeface="Symbol"/>
              </a:rPr>
              <a:t>1</a:t>
            </a:r>
            <a:r>
              <a:rPr lang="en-US" sz="2000" dirty="0">
                <a:sym typeface="Symbol"/>
              </a:rPr>
              <a:t> </a:t>
            </a:r>
            <a:r>
              <a:rPr lang="en-US" sz="2000" dirty="0" smtClean="0">
                <a:sym typeface="Symbol"/>
              </a:rPr>
              <a:t> </a:t>
            </a:r>
            <a:r>
              <a:rPr lang="en-US" sz="2000" i="1" dirty="0" smtClean="0">
                <a:sym typeface="Symbol"/>
              </a:rPr>
              <a:t>A</a:t>
            </a:r>
            <a:r>
              <a:rPr lang="en-US" sz="2000" baseline="-25000" dirty="0" smtClean="0">
                <a:sym typeface="Symbol"/>
              </a:rPr>
              <a:t>3</a:t>
            </a:r>
            <a:r>
              <a:rPr lang="en-US" sz="2000" dirty="0" smtClean="0">
                <a:sym typeface="Symbol"/>
              </a:rPr>
              <a:t>| </a:t>
            </a:r>
            <a:r>
              <a:rPr lang="en-US" sz="2000" dirty="0">
                <a:sym typeface="Symbol"/>
              </a:rPr>
              <a:t>= 10000 / </a:t>
            </a:r>
            <a:r>
              <a:rPr lang="en-US" sz="2000" dirty="0" smtClean="0">
                <a:sym typeface="Symbol"/>
              </a:rPr>
              <a:t>(3 </a:t>
            </a:r>
            <a:r>
              <a:rPr lang="en-US" sz="2000" dirty="0">
                <a:sym typeface="Symbol"/>
              </a:rPr>
              <a:t> </a:t>
            </a:r>
            <a:r>
              <a:rPr lang="en-US" sz="2000" dirty="0" smtClean="0">
                <a:sym typeface="Symbol"/>
              </a:rPr>
              <a:t> 11) </a:t>
            </a:r>
            <a:r>
              <a:rPr lang="en-US" sz="2000" dirty="0">
                <a:sym typeface="Symbol"/>
              </a:rPr>
              <a:t>= </a:t>
            </a:r>
            <a:r>
              <a:rPr lang="en-US" sz="2000" dirty="0" smtClean="0">
                <a:sym typeface="Symbol"/>
              </a:rPr>
              <a:t>303, </a:t>
            </a:r>
          </a:p>
          <a:p>
            <a:pPr marL="0" indent="0">
              <a:buNone/>
            </a:pPr>
            <a:r>
              <a:rPr lang="en-US" sz="2000" dirty="0" smtClean="0">
                <a:sym typeface="Symbol"/>
              </a:rPr>
              <a:t>| </a:t>
            </a:r>
            <a:r>
              <a:rPr lang="en-US" sz="2000" i="1" dirty="0" smtClean="0">
                <a:sym typeface="Symbol"/>
              </a:rPr>
              <a:t>A</a:t>
            </a:r>
            <a:r>
              <a:rPr lang="en-US" sz="2000" baseline="-25000" dirty="0" smtClean="0">
                <a:sym typeface="Symbol"/>
              </a:rPr>
              <a:t>2</a:t>
            </a:r>
            <a:r>
              <a:rPr lang="en-US" sz="2000" dirty="0" smtClean="0">
                <a:sym typeface="Symbol"/>
              </a:rPr>
              <a:t> </a:t>
            </a:r>
            <a:r>
              <a:rPr lang="en-US" sz="2000" dirty="0">
                <a:sym typeface="Symbol"/>
              </a:rPr>
              <a:t> </a:t>
            </a:r>
            <a:r>
              <a:rPr lang="en-US" sz="2000" dirty="0" smtClean="0">
                <a:sym typeface="Symbol"/>
              </a:rPr>
              <a:t> </a:t>
            </a:r>
            <a:r>
              <a:rPr lang="en-US" sz="2000" i="1" dirty="0" smtClean="0">
                <a:sym typeface="Symbol"/>
              </a:rPr>
              <a:t>A</a:t>
            </a:r>
            <a:r>
              <a:rPr lang="en-US" sz="2000" baseline="-25000" dirty="0" smtClean="0">
                <a:sym typeface="Symbol"/>
              </a:rPr>
              <a:t>3</a:t>
            </a:r>
            <a:r>
              <a:rPr lang="en-US" sz="2000" dirty="0" smtClean="0">
                <a:sym typeface="Symbol"/>
              </a:rPr>
              <a:t>| </a:t>
            </a:r>
            <a:r>
              <a:rPr lang="en-US" sz="2000" dirty="0">
                <a:sym typeface="Symbol"/>
              </a:rPr>
              <a:t>= 10000 </a:t>
            </a:r>
            <a:r>
              <a:rPr lang="en-US" sz="2000" dirty="0" smtClean="0">
                <a:sym typeface="Symbol"/>
              </a:rPr>
              <a:t>/ (7 </a:t>
            </a:r>
            <a:r>
              <a:rPr lang="en-US" sz="2000" dirty="0">
                <a:sym typeface="Symbol"/>
              </a:rPr>
              <a:t> </a:t>
            </a:r>
            <a:r>
              <a:rPr lang="en-US" sz="2000" dirty="0" smtClean="0">
                <a:sym typeface="Symbol"/>
              </a:rPr>
              <a:t> 11) </a:t>
            </a:r>
            <a:r>
              <a:rPr lang="en-US" sz="2000" dirty="0">
                <a:sym typeface="Symbol"/>
              </a:rPr>
              <a:t>= </a:t>
            </a:r>
            <a:r>
              <a:rPr lang="en-US" sz="2000" dirty="0" smtClean="0">
                <a:sym typeface="Symbol"/>
              </a:rPr>
              <a:t>129, </a:t>
            </a:r>
          </a:p>
          <a:p>
            <a:pPr marL="0" indent="0">
              <a:buNone/>
            </a:pPr>
            <a:r>
              <a:rPr lang="en-US" sz="2000" dirty="0" smtClean="0">
                <a:sym typeface="Symbol"/>
              </a:rPr>
              <a:t>| </a:t>
            </a:r>
            <a:r>
              <a:rPr lang="en-US" sz="2000" i="1" dirty="0" smtClean="0">
                <a:sym typeface="Symbol"/>
              </a:rPr>
              <a:t>A</a:t>
            </a:r>
            <a:r>
              <a:rPr lang="en-US" sz="2000" baseline="-25000" dirty="0" smtClean="0">
                <a:sym typeface="Symbol"/>
              </a:rPr>
              <a:t>1</a:t>
            </a:r>
            <a:r>
              <a:rPr lang="en-US" sz="2000" dirty="0" smtClean="0">
                <a:sym typeface="Symbol"/>
              </a:rPr>
              <a:t> </a:t>
            </a:r>
            <a:r>
              <a:rPr lang="en-US" sz="2000" dirty="0">
                <a:sym typeface="Symbol"/>
              </a:rPr>
              <a:t></a:t>
            </a:r>
            <a:r>
              <a:rPr lang="en-US" sz="2000" dirty="0" smtClean="0">
                <a:sym typeface="Symbol"/>
              </a:rPr>
              <a:t> </a:t>
            </a:r>
            <a:r>
              <a:rPr lang="en-US" sz="2000" i="1" dirty="0">
                <a:sym typeface="Symbol"/>
              </a:rPr>
              <a:t>A</a:t>
            </a:r>
            <a:r>
              <a:rPr lang="en-US" sz="2000" baseline="-25000" dirty="0">
                <a:sym typeface="Symbol"/>
              </a:rPr>
              <a:t>2</a:t>
            </a:r>
            <a:r>
              <a:rPr lang="en-US" sz="2000" dirty="0">
                <a:sym typeface="Symbol"/>
              </a:rPr>
              <a:t>   </a:t>
            </a:r>
            <a:r>
              <a:rPr lang="en-US" sz="2000" i="1" dirty="0">
                <a:sym typeface="Symbol"/>
              </a:rPr>
              <a:t>A</a:t>
            </a:r>
            <a:r>
              <a:rPr lang="en-US" sz="2000" baseline="-25000" dirty="0">
                <a:sym typeface="Symbol"/>
              </a:rPr>
              <a:t>3</a:t>
            </a:r>
            <a:r>
              <a:rPr lang="en-US" sz="2000" dirty="0">
                <a:sym typeface="Symbol"/>
              </a:rPr>
              <a:t>| = 10000 </a:t>
            </a:r>
            <a:r>
              <a:rPr lang="en-US" sz="2000" dirty="0" smtClean="0">
                <a:sym typeface="Symbol"/>
              </a:rPr>
              <a:t>/ (3 </a:t>
            </a:r>
            <a:r>
              <a:rPr lang="en-US" sz="2000" dirty="0">
                <a:sym typeface="Symbol"/>
              </a:rPr>
              <a:t> </a:t>
            </a:r>
            <a:r>
              <a:rPr lang="en-US" sz="2000" dirty="0" smtClean="0">
                <a:sym typeface="Symbol"/>
              </a:rPr>
              <a:t> 7 </a:t>
            </a:r>
            <a:r>
              <a:rPr lang="en-US" sz="2000" dirty="0">
                <a:sym typeface="Symbol"/>
              </a:rPr>
              <a:t></a:t>
            </a:r>
            <a:r>
              <a:rPr lang="en-US" sz="2000" dirty="0" smtClean="0">
                <a:sym typeface="Symbol"/>
              </a:rPr>
              <a:t> 11) </a:t>
            </a:r>
            <a:r>
              <a:rPr lang="en-US" sz="2000" dirty="0">
                <a:sym typeface="Symbol"/>
              </a:rPr>
              <a:t>= </a:t>
            </a:r>
            <a:r>
              <a:rPr lang="en-US" sz="2000" dirty="0" smtClean="0">
                <a:sym typeface="Symbol"/>
              </a:rPr>
              <a:t>43.</a:t>
            </a:r>
            <a:r>
              <a:rPr lang="en-US" sz="2400" dirty="0" smtClean="0">
                <a:sym typeface="Symbol"/>
              </a:rPr>
              <a:t> </a:t>
            </a:r>
          </a:p>
          <a:p>
            <a:pPr marL="0" indent="0">
              <a:buNone/>
            </a:pPr>
            <a:endParaRPr lang="en-US" sz="800" dirty="0">
              <a:sym typeface="Symbol"/>
            </a:endParaRPr>
          </a:p>
          <a:p>
            <a:pPr marL="0" indent="0">
              <a:buNone/>
            </a:pPr>
            <a:r>
              <a:rPr lang="en-US" sz="2000" dirty="0" smtClean="0">
                <a:sym typeface="Symbol"/>
              </a:rPr>
              <a:t>| </a:t>
            </a:r>
            <a:r>
              <a:rPr lang="en-US" sz="2000" i="1" dirty="0" smtClean="0">
                <a:sym typeface="Symbol"/>
              </a:rPr>
              <a:t>S</a:t>
            </a:r>
            <a:r>
              <a:rPr lang="en-US" sz="2000" dirty="0" smtClean="0">
                <a:sym typeface="Symbol"/>
              </a:rPr>
              <a:t>  (</a:t>
            </a:r>
            <a:r>
              <a:rPr lang="en-US" sz="2000" i="1" dirty="0" smtClean="0">
                <a:sym typeface="Symbol"/>
              </a:rPr>
              <a:t>A</a:t>
            </a:r>
            <a:r>
              <a:rPr lang="en-US" sz="2000" baseline="-25000" dirty="0" smtClean="0">
                <a:sym typeface="Symbol"/>
              </a:rPr>
              <a:t>1</a:t>
            </a:r>
            <a:r>
              <a:rPr lang="en-US" sz="2000" dirty="0" smtClean="0">
                <a:sym typeface="Symbol"/>
              </a:rPr>
              <a:t>  </a:t>
            </a:r>
            <a:r>
              <a:rPr lang="en-US" sz="2000" i="1" dirty="0" smtClean="0">
                <a:sym typeface="Symbol"/>
              </a:rPr>
              <a:t>A</a:t>
            </a:r>
            <a:r>
              <a:rPr lang="en-US" sz="2000" baseline="-25000" dirty="0" smtClean="0">
                <a:sym typeface="Symbol"/>
              </a:rPr>
              <a:t>2 </a:t>
            </a:r>
            <a:r>
              <a:rPr lang="en-US" sz="2000" dirty="0" smtClean="0">
                <a:sym typeface="Symbol"/>
              </a:rPr>
              <a:t> </a:t>
            </a:r>
            <a:r>
              <a:rPr lang="en-US" sz="2000" i="1" dirty="0" smtClean="0">
                <a:sym typeface="Symbol"/>
              </a:rPr>
              <a:t>A</a:t>
            </a:r>
            <a:r>
              <a:rPr lang="en-US" sz="2000" baseline="-25000" dirty="0" smtClean="0">
                <a:sym typeface="Symbol"/>
              </a:rPr>
              <a:t>3</a:t>
            </a:r>
            <a:r>
              <a:rPr lang="en-US" sz="2000" dirty="0" smtClean="0">
                <a:sym typeface="Symbol"/>
              </a:rPr>
              <a:t>) | = 10000  (3333 + 1428 + 909) + (476 + 303 + 129) </a:t>
            </a:r>
            <a:r>
              <a:rPr lang="en-US" sz="2000" dirty="0">
                <a:sym typeface="Symbol"/>
              </a:rPr>
              <a:t></a:t>
            </a:r>
            <a:r>
              <a:rPr lang="en-US" sz="2000" dirty="0" smtClean="0">
                <a:sym typeface="Symbol"/>
              </a:rPr>
              <a:t> 43 = 5195.</a:t>
            </a:r>
          </a:p>
        </p:txBody>
      </p:sp>
      <p:sp>
        <p:nvSpPr>
          <p:cNvPr id="4" name="Slide Number Placeholder 3"/>
          <p:cNvSpPr>
            <a:spLocks noGrp="1"/>
          </p:cNvSpPr>
          <p:nvPr>
            <p:ph type="sldNum" sz="quarter" idx="12"/>
          </p:nvPr>
        </p:nvSpPr>
        <p:spPr/>
        <p:txBody>
          <a:bodyPr/>
          <a:lstStyle/>
          <a:p>
            <a:fld id="{6F18850B-C02A-49FE-88C0-E140FAC79771}" type="slidenum">
              <a:rPr lang="en-CA" smtClean="0"/>
              <a:t>19</a:t>
            </a:fld>
            <a:endParaRPr lang="en-CA"/>
          </a:p>
        </p:txBody>
      </p:sp>
    </p:spTree>
    <p:extLst>
      <p:ext uri="{BB962C8B-B14F-4D97-AF65-F5344CB8AC3E}">
        <p14:creationId xmlns:p14="http://schemas.microsoft.com/office/powerpoint/2010/main" val="716300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Number of Surjections</a:t>
            </a:r>
            <a:endParaRPr lang="en-CA" i="1" dirty="0"/>
          </a:p>
        </p:txBody>
      </p:sp>
      <p:sp>
        <p:nvSpPr>
          <p:cNvPr id="3" name="Content Placeholder 2"/>
          <p:cNvSpPr>
            <a:spLocks noGrp="1"/>
          </p:cNvSpPr>
          <p:nvPr>
            <p:ph idx="1"/>
          </p:nvPr>
        </p:nvSpPr>
        <p:spPr>
          <a:xfrm>
            <a:off x="457200" y="1447800"/>
            <a:ext cx="8229600" cy="4648200"/>
          </a:xfrm>
        </p:spPr>
        <p:txBody>
          <a:bodyPr/>
          <a:lstStyle/>
          <a:p>
            <a:pPr marL="0" indent="0">
              <a:buNone/>
            </a:pPr>
            <a:r>
              <a:rPr lang="en-US" sz="2400" dirty="0" smtClean="0"/>
              <a:t>Find the number of surjections from a set </a:t>
            </a:r>
            <a:r>
              <a:rPr lang="en-US" sz="2400" i="1" dirty="0"/>
              <a:t>D</a:t>
            </a:r>
            <a:r>
              <a:rPr lang="en-US" sz="2400" dirty="0" smtClean="0"/>
              <a:t> of 6 elements to a set </a:t>
            </a:r>
            <a:r>
              <a:rPr lang="en-US" sz="2400" i="1" dirty="0"/>
              <a:t>C</a:t>
            </a:r>
            <a:r>
              <a:rPr lang="en-US" sz="2400" dirty="0" smtClean="0"/>
              <a:t> = {</a:t>
            </a:r>
            <a:r>
              <a:rPr lang="en-US" sz="2400" i="1" dirty="0"/>
              <a:t>c</a:t>
            </a:r>
            <a:r>
              <a:rPr lang="en-US" sz="2400" baseline="-25000" dirty="0" smtClean="0"/>
              <a:t>1</a:t>
            </a:r>
            <a:r>
              <a:rPr lang="en-US" sz="2400" dirty="0" smtClean="0"/>
              <a:t>, </a:t>
            </a:r>
            <a:r>
              <a:rPr lang="en-US" sz="2400" i="1" dirty="0"/>
              <a:t>c</a:t>
            </a:r>
            <a:r>
              <a:rPr lang="en-US" sz="2400" baseline="-25000" dirty="0" smtClean="0"/>
              <a:t>2</a:t>
            </a:r>
            <a:r>
              <a:rPr lang="en-US" sz="2400" dirty="0" smtClean="0"/>
              <a:t>, </a:t>
            </a:r>
            <a:r>
              <a:rPr lang="en-US" sz="2400" i="1" dirty="0" smtClean="0"/>
              <a:t>c</a:t>
            </a:r>
            <a:r>
              <a:rPr lang="en-US" sz="2400" baseline="-25000" dirty="0" smtClean="0"/>
              <a:t>3</a:t>
            </a:r>
            <a:r>
              <a:rPr lang="en-US" sz="2400" dirty="0" smtClean="0"/>
              <a:t>, </a:t>
            </a:r>
            <a:r>
              <a:rPr lang="en-US" sz="2400" i="1" dirty="0" smtClean="0"/>
              <a:t>c</a:t>
            </a:r>
            <a:r>
              <a:rPr lang="en-US" sz="2400" baseline="-25000" dirty="0" smtClean="0"/>
              <a:t>4</a:t>
            </a:r>
            <a:r>
              <a:rPr lang="en-US" sz="2400" dirty="0" smtClean="0"/>
              <a:t>} of four elements.</a:t>
            </a:r>
          </a:p>
          <a:p>
            <a:pPr marL="0" indent="0">
              <a:buNone/>
            </a:pPr>
            <a:r>
              <a:rPr lang="en-US" sz="2400" dirty="0" smtClean="0"/>
              <a:t>Consider the set </a:t>
            </a:r>
            <a:r>
              <a:rPr lang="en-US" sz="2400" i="1" dirty="0" smtClean="0"/>
              <a:t>F </a:t>
            </a:r>
            <a:r>
              <a:rPr lang="en-US" sz="2400" dirty="0" smtClean="0"/>
              <a:t>of all functions from </a:t>
            </a:r>
            <a:r>
              <a:rPr lang="en-US" sz="2400" i="1" dirty="0"/>
              <a:t>D</a:t>
            </a:r>
            <a:r>
              <a:rPr lang="en-US" sz="2400" dirty="0" smtClean="0"/>
              <a:t> to </a:t>
            </a:r>
            <a:r>
              <a:rPr lang="en-US" sz="2400" i="1" dirty="0"/>
              <a:t>C</a:t>
            </a:r>
            <a:r>
              <a:rPr lang="en-US" sz="2400" dirty="0" smtClean="0"/>
              <a:t>.  The cardinality of </a:t>
            </a:r>
            <a:r>
              <a:rPr lang="en-US" sz="2400" i="1" dirty="0" smtClean="0"/>
              <a:t>F</a:t>
            </a:r>
            <a:r>
              <a:rPr lang="en-US" sz="2400" dirty="0" smtClean="0"/>
              <a:t> is 4</a:t>
            </a:r>
            <a:r>
              <a:rPr lang="en-US" sz="2400" baseline="30000" dirty="0"/>
              <a:t>6</a:t>
            </a:r>
            <a:r>
              <a:rPr lang="en-US" sz="2400" dirty="0" smtClean="0"/>
              <a:t>.  A function </a:t>
            </a:r>
            <a:r>
              <a:rPr lang="en-US" sz="2400" i="1" dirty="0" smtClean="0"/>
              <a:t>f</a:t>
            </a:r>
            <a:r>
              <a:rPr lang="en-US" sz="2400" dirty="0" smtClean="0"/>
              <a:t> in </a:t>
            </a:r>
            <a:r>
              <a:rPr lang="en-US" sz="2400" i="1" dirty="0" smtClean="0"/>
              <a:t>F</a:t>
            </a:r>
            <a:r>
              <a:rPr lang="en-US" sz="2400" dirty="0" smtClean="0"/>
              <a:t> is in a subset </a:t>
            </a:r>
            <a:r>
              <a:rPr lang="en-US" sz="2400" i="1" dirty="0" smtClean="0"/>
              <a:t>A</a:t>
            </a:r>
            <a:r>
              <a:rPr lang="en-US" sz="2400" i="1" baseline="-25000" dirty="0" smtClean="0"/>
              <a:t>i</a:t>
            </a:r>
            <a:r>
              <a:rPr lang="en-US" sz="2400" dirty="0" smtClean="0"/>
              <a:t> of </a:t>
            </a:r>
            <a:r>
              <a:rPr lang="en-US" sz="2400" i="1" dirty="0" smtClean="0"/>
              <a:t>F</a:t>
            </a:r>
            <a:r>
              <a:rPr lang="en-US" sz="2400" dirty="0" smtClean="0"/>
              <a:t> if </a:t>
            </a:r>
            <a:r>
              <a:rPr lang="en-US" sz="2400" i="1" dirty="0" smtClean="0"/>
              <a:t>c</a:t>
            </a:r>
            <a:r>
              <a:rPr lang="en-US" sz="2400" i="1" baseline="-25000" dirty="0" smtClean="0"/>
              <a:t>i</a:t>
            </a:r>
            <a:r>
              <a:rPr lang="en-US" sz="2400" dirty="0" smtClean="0"/>
              <a:t> is not in the range of </a:t>
            </a:r>
            <a:r>
              <a:rPr lang="en-US" sz="2400" i="1" dirty="0" smtClean="0"/>
              <a:t>f</a:t>
            </a:r>
            <a:r>
              <a:rPr lang="en-US" sz="2400" dirty="0" smtClean="0"/>
              <a:t>, </a:t>
            </a:r>
            <a:r>
              <a:rPr lang="en-US" sz="2400" i="1" dirty="0" smtClean="0"/>
              <a:t>i</a:t>
            </a:r>
            <a:r>
              <a:rPr lang="en-US" sz="2400" dirty="0" smtClean="0"/>
              <a:t> = 1, 2, 3, 4.  Then</a:t>
            </a:r>
          </a:p>
          <a:p>
            <a:pPr marL="0" indent="0">
              <a:buNone/>
            </a:pPr>
            <a:r>
              <a:rPr lang="en-US" sz="2400" dirty="0" smtClean="0"/>
              <a:t>| </a:t>
            </a:r>
            <a:r>
              <a:rPr lang="en-US" sz="2400" i="1" dirty="0" smtClean="0"/>
              <a:t>A</a:t>
            </a:r>
            <a:r>
              <a:rPr lang="en-US" sz="2400" i="1" baseline="-25000" dirty="0" smtClean="0"/>
              <a:t>i</a:t>
            </a:r>
            <a:r>
              <a:rPr lang="en-US" sz="2400" dirty="0" smtClean="0"/>
              <a:t> | = 3</a:t>
            </a:r>
            <a:r>
              <a:rPr lang="en-US" sz="2400" baseline="30000" dirty="0"/>
              <a:t>6</a:t>
            </a:r>
            <a:r>
              <a:rPr lang="en-US" sz="2400" dirty="0" smtClean="0"/>
              <a:t>, </a:t>
            </a:r>
            <a:r>
              <a:rPr lang="en-US" sz="2400" i="1" dirty="0" smtClean="0"/>
              <a:t>i</a:t>
            </a:r>
            <a:r>
              <a:rPr lang="en-US" sz="2400" dirty="0" smtClean="0"/>
              <a:t> = 1, 2, 3, 4.</a:t>
            </a:r>
          </a:p>
          <a:p>
            <a:pPr marL="0" indent="0">
              <a:buNone/>
            </a:pPr>
            <a:r>
              <a:rPr lang="en-US" sz="2400" dirty="0" smtClean="0"/>
              <a:t>| </a:t>
            </a:r>
            <a:r>
              <a:rPr lang="en-US" sz="2400" i="1" dirty="0" smtClean="0"/>
              <a:t>A</a:t>
            </a:r>
            <a:r>
              <a:rPr lang="en-US" sz="2400" i="1" baseline="-25000" dirty="0" smtClean="0"/>
              <a:t>i</a:t>
            </a:r>
            <a:r>
              <a:rPr lang="en-US" sz="2400" dirty="0" smtClean="0"/>
              <a:t> </a:t>
            </a:r>
            <a:r>
              <a:rPr lang="en-US" sz="2400" dirty="0" smtClean="0">
                <a:sym typeface="Symbol"/>
              </a:rPr>
              <a:t> </a:t>
            </a:r>
            <a:r>
              <a:rPr lang="en-US" sz="2400" i="1" dirty="0" err="1" smtClean="0">
                <a:sym typeface="Symbol"/>
              </a:rPr>
              <a:t>A</a:t>
            </a:r>
            <a:r>
              <a:rPr lang="en-US" sz="2400" i="1" baseline="-25000" dirty="0" err="1" smtClean="0">
                <a:sym typeface="Symbol"/>
              </a:rPr>
              <a:t>j</a:t>
            </a:r>
            <a:r>
              <a:rPr lang="en-US" sz="2400" dirty="0" smtClean="0">
                <a:sym typeface="Symbol"/>
              </a:rPr>
              <a:t> | = 2</a:t>
            </a:r>
            <a:r>
              <a:rPr lang="en-US" sz="2400" baseline="30000" dirty="0">
                <a:sym typeface="Symbol"/>
              </a:rPr>
              <a:t>6</a:t>
            </a:r>
            <a:r>
              <a:rPr lang="en-US" sz="2400" dirty="0" smtClean="0">
                <a:sym typeface="Symbol"/>
              </a:rPr>
              <a:t>, 1  </a:t>
            </a:r>
            <a:r>
              <a:rPr lang="en-US" sz="2400" i="1" dirty="0" smtClean="0">
                <a:sym typeface="Symbol"/>
              </a:rPr>
              <a:t>i </a:t>
            </a:r>
            <a:r>
              <a:rPr lang="en-US" sz="2400" dirty="0" smtClean="0">
                <a:sym typeface="Symbol"/>
              </a:rPr>
              <a:t>&lt; </a:t>
            </a:r>
            <a:r>
              <a:rPr lang="en-US" sz="2400" i="1" dirty="0" smtClean="0">
                <a:sym typeface="Symbol"/>
              </a:rPr>
              <a:t>j</a:t>
            </a:r>
            <a:r>
              <a:rPr lang="en-US" sz="2400" dirty="0" smtClean="0">
                <a:sym typeface="Symbol"/>
              </a:rPr>
              <a:t>  4.</a:t>
            </a:r>
            <a:endParaRPr lang="en-US" sz="2400" dirty="0" smtClean="0"/>
          </a:p>
          <a:p>
            <a:pPr marL="0" indent="0">
              <a:buNone/>
            </a:pPr>
            <a:r>
              <a:rPr lang="en-US" sz="2400" dirty="0" smtClean="0"/>
              <a:t>| </a:t>
            </a:r>
            <a:r>
              <a:rPr lang="en-US" sz="2400" i="1" dirty="0" smtClean="0"/>
              <a:t>A</a:t>
            </a:r>
            <a:r>
              <a:rPr lang="en-US" sz="2400" i="1" baseline="-25000" dirty="0" smtClean="0"/>
              <a:t>i</a:t>
            </a:r>
            <a:r>
              <a:rPr lang="en-US" sz="2400" dirty="0" smtClean="0"/>
              <a:t> </a:t>
            </a:r>
            <a:r>
              <a:rPr lang="en-US" sz="2400" dirty="0" smtClean="0">
                <a:sym typeface="Symbol"/>
              </a:rPr>
              <a:t> </a:t>
            </a:r>
            <a:r>
              <a:rPr lang="en-US" sz="2400" i="1" dirty="0" err="1" smtClean="0">
                <a:sym typeface="Symbol"/>
              </a:rPr>
              <a:t>A</a:t>
            </a:r>
            <a:r>
              <a:rPr lang="en-US" sz="2400" i="1" baseline="-25000" dirty="0" err="1" smtClean="0">
                <a:sym typeface="Symbol"/>
              </a:rPr>
              <a:t>j</a:t>
            </a:r>
            <a:r>
              <a:rPr lang="en-US" sz="2400" dirty="0" smtClean="0">
                <a:sym typeface="Symbol"/>
              </a:rPr>
              <a:t>  </a:t>
            </a:r>
            <a:r>
              <a:rPr lang="en-US" sz="2400" i="1" dirty="0" err="1" smtClean="0">
                <a:sym typeface="Symbol"/>
              </a:rPr>
              <a:t>A</a:t>
            </a:r>
            <a:r>
              <a:rPr lang="en-US" sz="2400" i="1" baseline="-25000" dirty="0" err="1" smtClean="0">
                <a:sym typeface="Symbol"/>
              </a:rPr>
              <a:t>k</a:t>
            </a:r>
            <a:r>
              <a:rPr lang="en-US" sz="2400" dirty="0" smtClean="0">
                <a:sym typeface="Symbol"/>
              </a:rPr>
              <a:t>| = 1</a:t>
            </a:r>
            <a:r>
              <a:rPr lang="en-US" sz="2400" baseline="30000" dirty="0" smtClean="0">
                <a:sym typeface="Symbol"/>
              </a:rPr>
              <a:t>6</a:t>
            </a:r>
            <a:r>
              <a:rPr lang="en-US" sz="2400" dirty="0" smtClean="0">
                <a:sym typeface="Symbol"/>
              </a:rPr>
              <a:t>, 1  </a:t>
            </a:r>
            <a:r>
              <a:rPr lang="en-US" sz="2400" i="1" dirty="0" smtClean="0">
                <a:sym typeface="Symbol"/>
              </a:rPr>
              <a:t>i </a:t>
            </a:r>
            <a:r>
              <a:rPr lang="en-US" sz="2400" dirty="0" smtClean="0">
                <a:sym typeface="Symbol"/>
              </a:rPr>
              <a:t>&lt; </a:t>
            </a:r>
            <a:r>
              <a:rPr lang="en-US" sz="2400" i="1" dirty="0" smtClean="0">
                <a:sym typeface="Symbol"/>
              </a:rPr>
              <a:t>j </a:t>
            </a:r>
            <a:r>
              <a:rPr lang="en-US" sz="2400" dirty="0" smtClean="0">
                <a:sym typeface="Symbol"/>
              </a:rPr>
              <a:t>&lt; </a:t>
            </a:r>
            <a:r>
              <a:rPr lang="en-US" sz="2400" i="1" dirty="0" smtClean="0">
                <a:sym typeface="Symbol"/>
              </a:rPr>
              <a:t>k</a:t>
            </a:r>
            <a:r>
              <a:rPr lang="en-US" sz="2400" dirty="0" smtClean="0">
                <a:sym typeface="Symbol"/>
              </a:rPr>
              <a:t>  4.</a:t>
            </a:r>
          </a:p>
          <a:p>
            <a:pPr marL="0" indent="0">
              <a:buNone/>
            </a:pPr>
            <a:r>
              <a:rPr lang="en-US" sz="2400" dirty="0" smtClean="0"/>
              <a:t>| </a:t>
            </a:r>
            <a:r>
              <a:rPr lang="en-US" sz="2400" i="1" dirty="0" smtClean="0"/>
              <a:t>A</a:t>
            </a:r>
            <a:r>
              <a:rPr lang="en-US" sz="2400" baseline="-25000" dirty="0"/>
              <a:t>1</a:t>
            </a:r>
            <a:r>
              <a:rPr lang="en-US" sz="2400" dirty="0" smtClean="0"/>
              <a:t> </a:t>
            </a:r>
            <a:r>
              <a:rPr lang="en-US" sz="2400" dirty="0" smtClean="0">
                <a:sym typeface="Symbol"/>
              </a:rPr>
              <a:t> </a:t>
            </a:r>
            <a:r>
              <a:rPr lang="en-US" sz="2400" i="1" dirty="0" smtClean="0">
                <a:sym typeface="Symbol"/>
              </a:rPr>
              <a:t>A</a:t>
            </a:r>
            <a:r>
              <a:rPr lang="en-US" sz="2400" baseline="-25000" dirty="0" smtClean="0">
                <a:sym typeface="Symbol"/>
              </a:rPr>
              <a:t>2</a:t>
            </a:r>
            <a:r>
              <a:rPr lang="en-US" sz="2400" dirty="0" smtClean="0">
                <a:sym typeface="Symbol"/>
              </a:rPr>
              <a:t>  </a:t>
            </a:r>
            <a:r>
              <a:rPr lang="en-US" sz="2400" i="1" dirty="0" smtClean="0">
                <a:sym typeface="Symbol"/>
              </a:rPr>
              <a:t>A</a:t>
            </a:r>
            <a:r>
              <a:rPr lang="en-US" sz="2400" baseline="-25000" dirty="0" smtClean="0">
                <a:sym typeface="Symbol"/>
              </a:rPr>
              <a:t>3</a:t>
            </a:r>
            <a:r>
              <a:rPr lang="en-US" sz="2400" dirty="0" smtClean="0">
                <a:sym typeface="Symbol"/>
              </a:rPr>
              <a:t>  </a:t>
            </a:r>
            <a:r>
              <a:rPr lang="en-US" sz="2400" i="1" dirty="0" smtClean="0">
                <a:sym typeface="Symbol"/>
              </a:rPr>
              <a:t>A</a:t>
            </a:r>
            <a:r>
              <a:rPr lang="en-US" sz="2400" baseline="-25000" dirty="0">
                <a:sym typeface="Symbol"/>
              </a:rPr>
              <a:t>4</a:t>
            </a:r>
            <a:r>
              <a:rPr lang="en-US" sz="2400" baseline="-25000" dirty="0" smtClean="0">
                <a:sym typeface="Symbol"/>
              </a:rPr>
              <a:t> </a:t>
            </a:r>
            <a:r>
              <a:rPr lang="en-US" sz="2400" dirty="0" smtClean="0">
                <a:sym typeface="Symbol"/>
              </a:rPr>
              <a:t>|= 0.</a:t>
            </a:r>
          </a:p>
          <a:p>
            <a:pPr marL="0" indent="0">
              <a:buNone/>
            </a:pPr>
            <a:r>
              <a:rPr lang="en-US" sz="2400" dirty="0" smtClean="0">
                <a:sym typeface="Symbol"/>
              </a:rPr>
              <a:t>The number surjections is 4</a:t>
            </a:r>
            <a:r>
              <a:rPr lang="en-US" sz="2400" baseline="30000" dirty="0" smtClean="0">
                <a:sym typeface="Symbol"/>
              </a:rPr>
              <a:t>6</a:t>
            </a:r>
            <a:r>
              <a:rPr lang="en-US" sz="2400" dirty="0" smtClean="0">
                <a:sym typeface="Symbol"/>
              </a:rPr>
              <a:t>  4  3</a:t>
            </a:r>
            <a:r>
              <a:rPr lang="en-US" sz="2400" baseline="30000" dirty="0" smtClean="0">
                <a:sym typeface="Symbol"/>
              </a:rPr>
              <a:t>6</a:t>
            </a:r>
            <a:r>
              <a:rPr lang="en-US" sz="2400" dirty="0" smtClean="0">
                <a:sym typeface="Symbol"/>
              </a:rPr>
              <a:t> + </a:t>
            </a:r>
            <a:r>
              <a:rPr lang="en-US" sz="2400" i="1" dirty="0" smtClean="0">
                <a:sym typeface="Symbol"/>
              </a:rPr>
              <a:t>C</a:t>
            </a:r>
            <a:r>
              <a:rPr lang="en-US" sz="2400" dirty="0" smtClean="0">
                <a:sym typeface="Symbol"/>
              </a:rPr>
              <a:t>(4, 2)  2</a:t>
            </a:r>
            <a:r>
              <a:rPr lang="en-US" sz="2400" baseline="30000" dirty="0" smtClean="0">
                <a:sym typeface="Symbol"/>
              </a:rPr>
              <a:t>6</a:t>
            </a:r>
            <a:r>
              <a:rPr lang="en-US" sz="2400" dirty="0" smtClean="0">
                <a:sym typeface="Symbol"/>
              </a:rPr>
              <a:t>  </a:t>
            </a:r>
            <a:r>
              <a:rPr lang="en-US" sz="2400" i="1" dirty="0" smtClean="0">
                <a:sym typeface="Symbol"/>
              </a:rPr>
              <a:t>C</a:t>
            </a:r>
            <a:r>
              <a:rPr lang="en-US" sz="2400" dirty="0" smtClean="0">
                <a:sym typeface="Symbol"/>
              </a:rPr>
              <a:t>(4, 3)  1</a:t>
            </a:r>
            <a:r>
              <a:rPr lang="en-US" sz="2400" baseline="30000" dirty="0" smtClean="0">
                <a:sym typeface="Symbol"/>
              </a:rPr>
              <a:t>6</a:t>
            </a:r>
            <a:r>
              <a:rPr lang="en-US" sz="2400" dirty="0" smtClean="0">
                <a:sym typeface="Symbol"/>
              </a:rPr>
              <a:t> </a:t>
            </a:r>
          </a:p>
          <a:p>
            <a:pPr marL="0" indent="0">
              <a:buNone/>
            </a:pPr>
            <a:r>
              <a:rPr lang="en-US" sz="2400" dirty="0" smtClean="0">
                <a:sym typeface="Symbol"/>
              </a:rPr>
              <a:t>= 1560. </a:t>
            </a:r>
            <a:endParaRPr lang="en-US" sz="2000" dirty="0" smtClean="0">
              <a:sym typeface="Symbol"/>
            </a:endParaRPr>
          </a:p>
          <a:p>
            <a:pPr marL="0" indent="0">
              <a:buNone/>
            </a:pPr>
            <a:endParaRPr lang="en-US" sz="2800" dirty="0" smtClean="0"/>
          </a:p>
          <a:p>
            <a:pPr marL="0" indent="0">
              <a:buNone/>
            </a:pPr>
            <a:endParaRPr lang="en-CA" sz="2800" dirty="0"/>
          </a:p>
        </p:txBody>
      </p:sp>
      <p:sp>
        <p:nvSpPr>
          <p:cNvPr id="4" name="Slide Number Placeholder 3"/>
          <p:cNvSpPr>
            <a:spLocks noGrp="1"/>
          </p:cNvSpPr>
          <p:nvPr>
            <p:ph type="sldNum" sz="quarter" idx="12"/>
          </p:nvPr>
        </p:nvSpPr>
        <p:spPr/>
        <p:txBody>
          <a:bodyPr/>
          <a:lstStyle/>
          <a:p>
            <a:fld id="{6F18850B-C02A-49FE-88C0-E140FAC79771}" type="slidenum">
              <a:rPr lang="en-CA" smtClean="0"/>
              <a:t>20</a:t>
            </a:fld>
            <a:endParaRPr lang="en-CA"/>
          </a:p>
        </p:txBody>
      </p:sp>
    </p:spTree>
    <p:extLst>
      <p:ext uri="{BB962C8B-B14F-4D97-AF65-F5344CB8AC3E}">
        <p14:creationId xmlns:p14="http://schemas.microsoft.com/office/powerpoint/2010/main" val="40461531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marL="0" indent="0">
              <a:buNone/>
            </a:pPr>
            <a:r>
              <a:rPr lang="en-US" dirty="0" smtClean="0"/>
              <a:t>A similar argument gives the following result:</a:t>
            </a:r>
          </a:p>
          <a:p>
            <a:pPr marL="0" indent="0">
              <a:buNone/>
            </a:pPr>
            <a:endParaRPr lang="en-US" dirty="0"/>
          </a:p>
          <a:p>
            <a:pPr marL="0" indent="0">
              <a:buNone/>
            </a:pPr>
            <a:r>
              <a:rPr lang="en-US" dirty="0" smtClean="0"/>
              <a:t>The number of surjections from a set of </a:t>
            </a:r>
            <a:r>
              <a:rPr lang="en-US" i="1" dirty="0" smtClean="0"/>
              <a:t>m</a:t>
            </a:r>
            <a:r>
              <a:rPr lang="en-US" dirty="0" smtClean="0"/>
              <a:t> elements to a set of </a:t>
            </a:r>
            <a:r>
              <a:rPr lang="en-US" i="1" dirty="0" smtClean="0"/>
              <a:t>n</a:t>
            </a:r>
            <a:r>
              <a:rPr lang="en-US" dirty="0" smtClean="0"/>
              <a:t> elements, </a:t>
            </a:r>
            <a:r>
              <a:rPr lang="en-US" i="1" dirty="0" smtClean="0"/>
              <a:t>m</a:t>
            </a:r>
            <a:r>
              <a:rPr lang="en-US" dirty="0" smtClean="0"/>
              <a:t> </a:t>
            </a:r>
            <a:r>
              <a:rPr lang="en-US" dirty="0" smtClean="0">
                <a:sym typeface="Symbol"/>
              </a:rPr>
              <a:t> </a:t>
            </a:r>
            <a:r>
              <a:rPr lang="en-US" i="1" dirty="0" smtClean="0">
                <a:sym typeface="Symbol"/>
              </a:rPr>
              <a:t>n</a:t>
            </a:r>
            <a:r>
              <a:rPr lang="en-US" dirty="0" smtClean="0">
                <a:sym typeface="Symbol"/>
              </a:rPr>
              <a:t>, is</a:t>
            </a:r>
          </a:p>
          <a:p>
            <a:pPr marL="0" indent="0">
              <a:buNone/>
            </a:pPr>
            <a:endParaRPr lang="en-US" dirty="0">
              <a:sym typeface="Symbol"/>
            </a:endParaRPr>
          </a:p>
          <a:p>
            <a:pPr marL="0" indent="0">
              <a:buNone/>
            </a:pPr>
            <a:r>
              <a:rPr lang="en-US" i="1" dirty="0" smtClean="0">
                <a:sym typeface="Symbol"/>
              </a:rPr>
              <a:t>n</a:t>
            </a:r>
            <a:r>
              <a:rPr lang="en-US" i="1" baseline="30000" dirty="0" smtClean="0">
                <a:sym typeface="Symbol"/>
              </a:rPr>
              <a:t>m</a:t>
            </a:r>
            <a:r>
              <a:rPr lang="en-US" dirty="0" smtClean="0">
                <a:sym typeface="Symbol"/>
              </a:rPr>
              <a:t>  </a:t>
            </a:r>
            <a:r>
              <a:rPr lang="en-US" i="1" dirty="0" smtClean="0">
                <a:sym typeface="Symbol"/>
              </a:rPr>
              <a:t>C</a:t>
            </a:r>
            <a:r>
              <a:rPr lang="en-US" dirty="0" smtClean="0">
                <a:sym typeface="Symbol"/>
              </a:rPr>
              <a:t>(</a:t>
            </a:r>
            <a:r>
              <a:rPr lang="en-US" i="1" dirty="0" smtClean="0">
                <a:sym typeface="Symbol"/>
              </a:rPr>
              <a:t>n</a:t>
            </a:r>
            <a:r>
              <a:rPr lang="en-US" dirty="0" smtClean="0">
                <a:sym typeface="Symbol"/>
              </a:rPr>
              <a:t>, 1)(</a:t>
            </a:r>
            <a:r>
              <a:rPr lang="en-US" i="1" dirty="0" smtClean="0">
                <a:sym typeface="Symbol"/>
              </a:rPr>
              <a:t>n</a:t>
            </a:r>
            <a:r>
              <a:rPr lang="en-US" dirty="0" smtClean="0">
                <a:sym typeface="Symbol"/>
              </a:rPr>
              <a:t>  1)</a:t>
            </a:r>
            <a:r>
              <a:rPr lang="en-US" i="1" baseline="30000" dirty="0" smtClean="0">
                <a:sym typeface="Symbol"/>
              </a:rPr>
              <a:t>m</a:t>
            </a:r>
            <a:r>
              <a:rPr lang="en-US" dirty="0" smtClean="0">
                <a:sym typeface="Symbol"/>
              </a:rPr>
              <a:t> + </a:t>
            </a:r>
            <a:r>
              <a:rPr lang="en-US" i="1" dirty="0" smtClean="0">
                <a:sym typeface="Symbol"/>
              </a:rPr>
              <a:t>C</a:t>
            </a:r>
            <a:r>
              <a:rPr lang="en-US" dirty="0" smtClean="0">
                <a:sym typeface="Symbol"/>
              </a:rPr>
              <a:t>(</a:t>
            </a:r>
            <a:r>
              <a:rPr lang="en-US" i="1" dirty="0" smtClean="0">
                <a:sym typeface="Symbol"/>
              </a:rPr>
              <a:t>n</a:t>
            </a:r>
            <a:r>
              <a:rPr lang="en-US" dirty="0" smtClean="0">
                <a:sym typeface="Symbol"/>
              </a:rPr>
              <a:t>, 2)(</a:t>
            </a:r>
            <a:r>
              <a:rPr lang="en-US" i="1" dirty="0">
                <a:sym typeface="Symbol"/>
              </a:rPr>
              <a:t>n</a:t>
            </a:r>
            <a:r>
              <a:rPr lang="en-US" dirty="0">
                <a:sym typeface="Symbol"/>
              </a:rPr>
              <a:t>  </a:t>
            </a:r>
            <a:r>
              <a:rPr lang="en-US" dirty="0" smtClean="0">
                <a:sym typeface="Symbol"/>
              </a:rPr>
              <a:t>2)</a:t>
            </a:r>
            <a:r>
              <a:rPr lang="en-US" i="1" baseline="30000" dirty="0" smtClean="0">
                <a:sym typeface="Symbol"/>
              </a:rPr>
              <a:t>m</a:t>
            </a:r>
            <a:r>
              <a:rPr lang="en-US" dirty="0" smtClean="0">
                <a:sym typeface="Symbol"/>
              </a:rPr>
              <a:t>  … + (1)</a:t>
            </a:r>
            <a:r>
              <a:rPr lang="en-US" i="1" baseline="30000" dirty="0" smtClean="0">
                <a:sym typeface="Symbol"/>
              </a:rPr>
              <a:t>n</a:t>
            </a:r>
            <a:r>
              <a:rPr lang="en-US" baseline="30000" dirty="0" smtClean="0">
                <a:sym typeface="Symbol"/>
              </a:rPr>
              <a:t>1</a:t>
            </a:r>
            <a:r>
              <a:rPr lang="en-US" i="1" dirty="0" smtClean="0">
                <a:sym typeface="Symbol"/>
              </a:rPr>
              <a:t>C</a:t>
            </a:r>
            <a:r>
              <a:rPr lang="en-US" dirty="0" smtClean="0">
                <a:sym typeface="Symbol"/>
              </a:rPr>
              <a:t>(</a:t>
            </a:r>
            <a:r>
              <a:rPr lang="en-US" i="1" dirty="0" smtClean="0">
                <a:sym typeface="Symbol"/>
              </a:rPr>
              <a:t>n</a:t>
            </a:r>
            <a:r>
              <a:rPr lang="en-US" dirty="0" smtClean="0">
                <a:sym typeface="Symbol"/>
              </a:rPr>
              <a:t>, </a:t>
            </a:r>
            <a:r>
              <a:rPr lang="en-US" i="1" dirty="0" smtClean="0">
                <a:sym typeface="Symbol"/>
              </a:rPr>
              <a:t>n </a:t>
            </a:r>
            <a:r>
              <a:rPr lang="en-US" dirty="0" smtClean="0">
                <a:sym typeface="Symbol"/>
              </a:rPr>
              <a:t> 1)(</a:t>
            </a:r>
            <a:r>
              <a:rPr lang="en-US" i="1" dirty="0" smtClean="0">
                <a:sym typeface="Symbol"/>
              </a:rPr>
              <a:t>n </a:t>
            </a:r>
            <a:r>
              <a:rPr lang="en-US" dirty="0" smtClean="0">
                <a:sym typeface="Symbol"/>
              </a:rPr>
              <a:t> (</a:t>
            </a:r>
            <a:r>
              <a:rPr lang="en-US" i="1" dirty="0">
                <a:sym typeface="Symbol"/>
              </a:rPr>
              <a:t>n</a:t>
            </a:r>
            <a:r>
              <a:rPr lang="en-US" dirty="0">
                <a:sym typeface="Symbol"/>
              </a:rPr>
              <a:t>  </a:t>
            </a:r>
            <a:r>
              <a:rPr lang="en-US" dirty="0" smtClean="0">
                <a:sym typeface="Symbol"/>
              </a:rPr>
              <a:t>1))</a:t>
            </a:r>
            <a:r>
              <a:rPr lang="en-US" i="1" baseline="30000" dirty="0" smtClean="0">
                <a:sym typeface="Symbol"/>
              </a:rPr>
              <a:t>m</a:t>
            </a:r>
            <a:r>
              <a:rPr lang="en-US" dirty="0" smtClean="0">
                <a:sym typeface="Symbol"/>
              </a:rPr>
              <a:t>.</a:t>
            </a: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21</a:t>
            </a:fld>
            <a:endParaRPr lang="en-CA"/>
          </a:p>
        </p:txBody>
      </p:sp>
    </p:spTree>
    <p:extLst>
      <p:ext uri="{BB962C8B-B14F-4D97-AF65-F5344CB8AC3E}">
        <p14:creationId xmlns:p14="http://schemas.microsoft.com/office/powerpoint/2010/main" val="225236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i="1" dirty="0" smtClean="0"/>
              <a:t>Derangement</a:t>
            </a:r>
            <a:endParaRPr lang="en-CA" i="1"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143000"/>
                <a:ext cx="8229600" cy="5105400"/>
              </a:xfrm>
            </p:spPr>
            <p:txBody>
              <a:bodyPr>
                <a:normAutofit/>
              </a:bodyPr>
              <a:lstStyle/>
              <a:p>
                <a:pPr marL="0" indent="0">
                  <a:buNone/>
                </a:pPr>
                <a:r>
                  <a:rPr lang="en-US" sz="2000" dirty="0" smtClean="0"/>
                  <a:t>Find the number of bijections </a:t>
                </a:r>
                <a:r>
                  <a:rPr lang="en-US" sz="2000" i="1" dirty="0" smtClean="0"/>
                  <a:t>f</a:t>
                </a:r>
                <a:r>
                  <a:rPr lang="en-US" sz="2000" dirty="0" smtClean="0"/>
                  <a:t> from </a:t>
                </a:r>
                <a:r>
                  <a:rPr lang="en-US" sz="2000" i="1" dirty="0" smtClean="0"/>
                  <a:t>S</a:t>
                </a:r>
                <a:r>
                  <a:rPr lang="en-US" sz="2000" dirty="0" smtClean="0"/>
                  <a:t> = {1, 2, 3, 4} to itself such that </a:t>
                </a:r>
                <a:r>
                  <a:rPr lang="en-US" sz="2000" i="1" dirty="0" smtClean="0"/>
                  <a:t>f</a:t>
                </a:r>
                <a:r>
                  <a:rPr lang="en-US" sz="2000" dirty="0" smtClean="0"/>
                  <a:t> (</a:t>
                </a:r>
                <a:r>
                  <a:rPr lang="en-US" sz="2000" i="1" dirty="0" smtClean="0"/>
                  <a:t>i</a:t>
                </a:r>
                <a:r>
                  <a:rPr lang="en-US" sz="2000" dirty="0" smtClean="0"/>
                  <a:t>) </a:t>
                </a:r>
                <a:r>
                  <a:rPr lang="en-US" sz="2000" dirty="0" smtClean="0">
                    <a:sym typeface="Symbol"/>
                  </a:rPr>
                  <a:t> </a:t>
                </a:r>
                <a:r>
                  <a:rPr lang="en-US" sz="2000" i="1" dirty="0" smtClean="0">
                    <a:sym typeface="Symbol"/>
                  </a:rPr>
                  <a:t>i</a:t>
                </a:r>
                <a:r>
                  <a:rPr lang="en-US" sz="2000" dirty="0">
                    <a:sym typeface="Symbol"/>
                  </a:rPr>
                  <a:t> </a:t>
                </a:r>
                <a:r>
                  <a:rPr lang="en-US" sz="2000" dirty="0" smtClean="0">
                    <a:sym typeface="Symbol"/>
                  </a:rPr>
                  <a:t>for all </a:t>
                </a:r>
                <a:r>
                  <a:rPr lang="en-US" sz="2000" i="1" dirty="0" smtClean="0">
                    <a:sym typeface="Symbol"/>
                  </a:rPr>
                  <a:t>i</a:t>
                </a:r>
                <a:r>
                  <a:rPr lang="en-US" sz="2000" dirty="0" smtClean="0">
                    <a:sym typeface="Symbol"/>
                  </a:rPr>
                  <a:t> = 1, 2, 3, 4.</a:t>
                </a:r>
              </a:p>
              <a:p>
                <a:pPr marL="0" indent="0">
                  <a:buNone/>
                </a:pPr>
                <a:endParaRPr lang="en-US" sz="800" dirty="0">
                  <a:sym typeface="Symbol"/>
                </a:endParaRPr>
              </a:p>
              <a:p>
                <a:pPr marL="0" indent="0">
                  <a:buNone/>
                </a:pPr>
                <a:r>
                  <a:rPr lang="en-US" sz="2000" dirty="0" smtClean="0">
                    <a:sym typeface="Symbol"/>
                  </a:rPr>
                  <a:t>The total number of bijections is 4!.  Let property </a:t>
                </a:r>
                <a:r>
                  <a:rPr lang="en-US" sz="2000" i="1" dirty="0" smtClean="0">
                    <a:sym typeface="Symbol"/>
                  </a:rPr>
                  <a:t>P</a:t>
                </a:r>
                <a:r>
                  <a:rPr lang="en-US" sz="2000" i="1" baseline="-25000" dirty="0" smtClean="0">
                    <a:sym typeface="Symbol"/>
                  </a:rPr>
                  <a:t>i</a:t>
                </a:r>
                <a:r>
                  <a:rPr lang="en-US" sz="2000" dirty="0" smtClean="0">
                    <a:sym typeface="Symbol"/>
                  </a:rPr>
                  <a:t> be </a:t>
                </a:r>
                <a:r>
                  <a:rPr lang="en-US" sz="2000" i="1" dirty="0" smtClean="0">
                    <a:sym typeface="Symbol"/>
                  </a:rPr>
                  <a:t>f</a:t>
                </a:r>
                <a:r>
                  <a:rPr lang="en-US" sz="2000" dirty="0" smtClean="0">
                    <a:sym typeface="Symbol"/>
                  </a:rPr>
                  <a:t> (</a:t>
                </a:r>
                <a:r>
                  <a:rPr lang="en-US" sz="2000" i="1" dirty="0" smtClean="0">
                    <a:sym typeface="Symbol"/>
                  </a:rPr>
                  <a:t>i</a:t>
                </a:r>
                <a:r>
                  <a:rPr lang="en-US" sz="2000" dirty="0" smtClean="0">
                    <a:sym typeface="Symbol"/>
                  </a:rPr>
                  <a:t>) = </a:t>
                </a:r>
                <a:r>
                  <a:rPr lang="en-US" sz="2000" i="1" dirty="0" smtClean="0">
                    <a:sym typeface="Symbol"/>
                  </a:rPr>
                  <a:t>i</a:t>
                </a:r>
                <a:r>
                  <a:rPr lang="en-US" sz="2000" dirty="0" smtClean="0">
                    <a:sym typeface="Symbol"/>
                  </a:rPr>
                  <a:t>, </a:t>
                </a:r>
                <a:r>
                  <a:rPr lang="en-US" sz="2000" i="1" dirty="0" smtClean="0">
                    <a:sym typeface="Symbol"/>
                  </a:rPr>
                  <a:t>i</a:t>
                </a:r>
                <a:r>
                  <a:rPr lang="en-US" sz="2000" dirty="0" smtClean="0">
                    <a:sym typeface="Symbol"/>
                  </a:rPr>
                  <a:t> = 1, 2, 3, 4.  </a:t>
                </a:r>
              </a:p>
              <a:p>
                <a:pPr marL="0" indent="0">
                  <a:buNone/>
                </a:pPr>
                <a:r>
                  <a:rPr lang="en-US" sz="2000" dirty="0" smtClean="0">
                    <a:sym typeface="Symbol"/>
                  </a:rPr>
                  <a:t>The number of bijections that has one of these properties is 3!.   There are </a:t>
                </a:r>
                <a14:m>
                  <m:oMath xmlns:m="http://schemas.openxmlformats.org/officeDocument/2006/math">
                    <m:d>
                      <m:dPr>
                        <m:ctrlPr>
                          <a:rPr lang="en-US" sz="2000" i="1" smtClean="0">
                            <a:latin typeface="Cambria Math"/>
                            <a:sym typeface="Symbol"/>
                          </a:rPr>
                        </m:ctrlPr>
                      </m:dPr>
                      <m:e>
                        <m:f>
                          <m:fPr>
                            <m:type m:val="noBar"/>
                            <m:ctrlPr>
                              <a:rPr lang="en-US" sz="2000" i="1" smtClean="0">
                                <a:latin typeface="Cambria Math"/>
                                <a:sym typeface="Symbol"/>
                              </a:rPr>
                            </m:ctrlPr>
                          </m:fPr>
                          <m:num>
                            <m:r>
                              <a:rPr lang="en-US" sz="2000" b="0" i="1" smtClean="0">
                                <a:latin typeface="Cambria Math"/>
                                <a:sym typeface="Symbol"/>
                              </a:rPr>
                              <m:t>4</m:t>
                            </m:r>
                          </m:num>
                          <m:den>
                            <m:r>
                              <a:rPr lang="en-US" sz="2000" b="0" i="1" smtClean="0">
                                <a:latin typeface="Cambria Math"/>
                                <a:sym typeface="Symbol"/>
                              </a:rPr>
                              <m:t>1</m:t>
                            </m:r>
                          </m:den>
                        </m:f>
                      </m:e>
                    </m:d>
                  </m:oMath>
                </a14:m>
                <a:r>
                  <a:rPr lang="en-US" sz="2000" dirty="0" smtClean="0">
                    <a:sym typeface="Symbol"/>
                  </a:rPr>
                  <a:t> ways to choose one of these properties.</a:t>
                </a:r>
              </a:p>
              <a:p>
                <a:pPr marL="0" indent="0">
                  <a:buNone/>
                </a:pPr>
                <a:r>
                  <a:rPr lang="en-US" sz="2000" dirty="0">
                    <a:sym typeface="Symbol"/>
                  </a:rPr>
                  <a:t>The number of bijections that has </a:t>
                </a:r>
                <a:r>
                  <a:rPr lang="en-US" sz="2000" dirty="0" smtClean="0">
                    <a:sym typeface="Symbol"/>
                  </a:rPr>
                  <a:t>two </a:t>
                </a:r>
                <a:r>
                  <a:rPr lang="en-US" sz="2000" dirty="0">
                    <a:sym typeface="Symbol"/>
                  </a:rPr>
                  <a:t>of these properties </a:t>
                </a:r>
                <a:r>
                  <a:rPr lang="en-US" sz="2000" dirty="0" smtClean="0">
                    <a:sym typeface="Symbol"/>
                  </a:rPr>
                  <a:t>is 2!.   </a:t>
                </a:r>
                <a:r>
                  <a:rPr lang="en-US" sz="2000" dirty="0">
                    <a:sym typeface="Symbol"/>
                  </a:rPr>
                  <a:t>There are </a:t>
                </a:r>
                <a14:m>
                  <m:oMath xmlns:m="http://schemas.openxmlformats.org/officeDocument/2006/math">
                    <m:d>
                      <m:dPr>
                        <m:ctrlPr>
                          <a:rPr lang="en-US" sz="2000" i="1">
                            <a:latin typeface="Cambria Math"/>
                            <a:sym typeface="Symbol"/>
                          </a:rPr>
                        </m:ctrlPr>
                      </m:dPr>
                      <m:e>
                        <m:f>
                          <m:fPr>
                            <m:type m:val="noBar"/>
                            <m:ctrlPr>
                              <a:rPr lang="en-US" sz="2000" i="1">
                                <a:latin typeface="Cambria Math"/>
                                <a:sym typeface="Symbol"/>
                              </a:rPr>
                            </m:ctrlPr>
                          </m:fPr>
                          <m:num>
                            <m:r>
                              <a:rPr lang="en-US" sz="2000" i="1">
                                <a:latin typeface="Cambria Math"/>
                                <a:sym typeface="Symbol"/>
                              </a:rPr>
                              <m:t>4</m:t>
                            </m:r>
                          </m:num>
                          <m:den>
                            <m:r>
                              <a:rPr lang="en-US" sz="2000" b="0" i="1" smtClean="0">
                                <a:latin typeface="Cambria Math"/>
                                <a:sym typeface="Symbol"/>
                              </a:rPr>
                              <m:t>2</m:t>
                            </m:r>
                          </m:den>
                        </m:f>
                      </m:e>
                    </m:d>
                  </m:oMath>
                </a14:m>
                <a:r>
                  <a:rPr lang="en-US" sz="2000" dirty="0">
                    <a:sym typeface="Symbol"/>
                  </a:rPr>
                  <a:t> ways to choose </a:t>
                </a:r>
                <a:r>
                  <a:rPr lang="en-US" sz="2000" dirty="0" smtClean="0">
                    <a:sym typeface="Symbol"/>
                  </a:rPr>
                  <a:t>two </a:t>
                </a:r>
                <a:r>
                  <a:rPr lang="en-US" sz="2000" dirty="0">
                    <a:sym typeface="Symbol"/>
                  </a:rPr>
                  <a:t>of these properties</a:t>
                </a:r>
                <a:r>
                  <a:rPr lang="en-US" sz="2000" dirty="0" smtClean="0">
                    <a:sym typeface="Symbol"/>
                  </a:rPr>
                  <a:t>.</a:t>
                </a:r>
              </a:p>
              <a:p>
                <a:pPr marL="0" indent="0">
                  <a:buNone/>
                </a:pPr>
                <a:r>
                  <a:rPr lang="en-US" sz="2000" dirty="0">
                    <a:sym typeface="Symbol"/>
                  </a:rPr>
                  <a:t>The number of bijections that has </a:t>
                </a:r>
                <a:r>
                  <a:rPr lang="en-US" sz="2000" dirty="0" smtClean="0">
                    <a:sym typeface="Symbol"/>
                  </a:rPr>
                  <a:t>three </a:t>
                </a:r>
                <a:r>
                  <a:rPr lang="en-US" sz="2000" dirty="0">
                    <a:sym typeface="Symbol"/>
                  </a:rPr>
                  <a:t>of these </a:t>
                </a:r>
                <a:r>
                  <a:rPr lang="en-US" sz="2000" dirty="0" smtClean="0">
                    <a:sym typeface="Symbol"/>
                  </a:rPr>
                  <a:t>properties </a:t>
                </a:r>
                <a:r>
                  <a:rPr lang="en-US" sz="2000" dirty="0">
                    <a:sym typeface="Symbol"/>
                  </a:rPr>
                  <a:t>is </a:t>
                </a:r>
                <a:r>
                  <a:rPr lang="en-US" sz="2000" dirty="0" smtClean="0">
                    <a:sym typeface="Symbol"/>
                  </a:rPr>
                  <a:t>1!.   </a:t>
                </a:r>
                <a:r>
                  <a:rPr lang="en-US" sz="2000" dirty="0">
                    <a:sym typeface="Symbol"/>
                  </a:rPr>
                  <a:t>There are </a:t>
                </a:r>
                <a14:m>
                  <m:oMath xmlns:m="http://schemas.openxmlformats.org/officeDocument/2006/math">
                    <m:d>
                      <m:dPr>
                        <m:ctrlPr>
                          <a:rPr lang="en-US" sz="2000" i="1">
                            <a:latin typeface="Cambria Math"/>
                            <a:sym typeface="Symbol"/>
                          </a:rPr>
                        </m:ctrlPr>
                      </m:dPr>
                      <m:e>
                        <m:f>
                          <m:fPr>
                            <m:type m:val="noBar"/>
                            <m:ctrlPr>
                              <a:rPr lang="en-US" sz="2000" i="1">
                                <a:latin typeface="Cambria Math"/>
                                <a:sym typeface="Symbol"/>
                              </a:rPr>
                            </m:ctrlPr>
                          </m:fPr>
                          <m:num>
                            <m:r>
                              <a:rPr lang="en-US" sz="2000" i="1">
                                <a:latin typeface="Cambria Math"/>
                                <a:sym typeface="Symbol"/>
                              </a:rPr>
                              <m:t>4</m:t>
                            </m:r>
                          </m:num>
                          <m:den>
                            <m:r>
                              <a:rPr lang="en-US" sz="2000" b="0" i="1" smtClean="0">
                                <a:latin typeface="Cambria Math"/>
                                <a:sym typeface="Symbol"/>
                              </a:rPr>
                              <m:t>3</m:t>
                            </m:r>
                          </m:den>
                        </m:f>
                      </m:e>
                    </m:d>
                  </m:oMath>
                </a14:m>
                <a:r>
                  <a:rPr lang="en-US" sz="2000" dirty="0">
                    <a:sym typeface="Symbol"/>
                  </a:rPr>
                  <a:t> ways to choose </a:t>
                </a:r>
                <a:r>
                  <a:rPr lang="en-US" sz="2000" dirty="0" smtClean="0">
                    <a:sym typeface="Symbol"/>
                  </a:rPr>
                  <a:t>three </a:t>
                </a:r>
                <a:r>
                  <a:rPr lang="en-US" sz="2000" dirty="0">
                    <a:sym typeface="Symbol"/>
                  </a:rPr>
                  <a:t>of these properties</a:t>
                </a:r>
                <a:r>
                  <a:rPr lang="en-US" sz="2000" dirty="0" smtClean="0">
                    <a:sym typeface="Symbol"/>
                  </a:rPr>
                  <a:t>.</a:t>
                </a:r>
              </a:p>
              <a:p>
                <a:pPr marL="0" indent="0">
                  <a:buNone/>
                </a:pPr>
                <a:r>
                  <a:rPr lang="en-US" sz="2000" dirty="0">
                    <a:sym typeface="Symbol"/>
                  </a:rPr>
                  <a:t>The number of bijections that has </a:t>
                </a:r>
                <a:r>
                  <a:rPr lang="en-US" sz="2000" dirty="0" smtClean="0">
                    <a:sym typeface="Symbol"/>
                  </a:rPr>
                  <a:t>four </a:t>
                </a:r>
                <a:r>
                  <a:rPr lang="en-US" sz="2000" dirty="0">
                    <a:sym typeface="Symbol"/>
                  </a:rPr>
                  <a:t>of these </a:t>
                </a:r>
                <a:r>
                  <a:rPr lang="en-US" sz="2000" dirty="0" smtClean="0">
                    <a:sym typeface="Symbol"/>
                  </a:rPr>
                  <a:t>properties </a:t>
                </a:r>
                <a:r>
                  <a:rPr lang="en-US" sz="2000" dirty="0">
                    <a:sym typeface="Symbol"/>
                  </a:rPr>
                  <a:t>is </a:t>
                </a:r>
                <a:r>
                  <a:rPr lang="en-US" sz="2000" dirty="0" smtClean="0">
                    <a:sym typeface="Symbol"/>
                  </a:rPr>
                  <a:t>0!.   </a:t>
                </a:r>
                <a:r>
                  <a:rPr lang="en-US" sz="2000" dirty="0">
                    <a:sym typeface="Symbol"/>
                  </a:rPr>
                  <a:t>There are </a:t>
                </a:r>
                <a14:m>
                  <m:oMath xmlns:m="http://schemas.openxmlformats.org/officeDocument/2006/math">
                    <m:d>
                      <m:dPr>
                        <m:ctrlPr>
                          <a:rPr lang="en-US" sz="2000" i="1">
                            <a:latin typeface="Cambria Math"/>
                            <a:sym typeface="Symbol"/>
                          </a:rPr>
                        </m:ctrlPr>
                      </m:dPr>
                      <m:e>
                        <m:f>
                          <m:fPr>
                            <m:type m:val="noBar"/>
                            <m:ctrlPr>
                              <a:rPr lang="en-US" sz="2000" i="1">
                                <a:latin typeface="Cambria Math"/>
                                <a:sym typeface="Symbol"/>
                              </a:rPr>
                            </m:ctrlPr>
                          </m:fPr>
                          <m:num>
                            <m:r>
                              <a:rPr lang="en-US" sz="2000" i="1">
                                <a:latin typeface="Cambria Math"/>
                                <a:sym typeface="Symbol"/>
                              </a:rPr>
                              <m:t>4</m:t>
                            </m:r>
                          </m:num>
                          <m:den>
                            <m:r>
                              <a:rPr lang="en-US" sz="2000" b="0" i="1" smtClean="0">
                                <a:latin typeface="Cambria Math"/>
                                <a:sym typeface="Symbol"/>
                              </a:rPr>
                              <m:t>4</m:t>
                            </m:r>
                          </m:den>
                        </m:f>
                      </m:e>
                    </m:d>
                  </m:oMath>
                </a14:m>
                <a:r>
                  <a:rPr lang="en-US" sz="2000" dirty="0">
                    <a:sym typeface="Symbol"/>
                  </a:rPr>
                  <a:t> ways to choose one of these properties</a:t>
                </a:r>
                <a:r>
                  <a:rPr lang="en-US" sz="2000" dirty="0" smtClean="0">
                    <a:sym typeface="Symbol"/>
                  </a:rPr>
                  <a:t>.</a:t>
                </a:r>
              </a:p>
              <a:p>
                <a:pPr marL="0" indent="0">
                  <a:buNone/>
                </a:pPr>
                <a:endParaRPr lang="en-US" sz="800" dirty="0">
                  <a:sym typeface="Symbol"/>
                </a:endParaRPr>
              </a:p>
              <a:p>
                <a:pPr marL="0" indent="0">
                  <a:buNone/>
                </a:pPr>
                <a:r>
                  <a:rPr lang="en-US" sz="2000" dirty="0" smtClean="0">
                    <a:sym typeface="Symbol"/>
                  </a:rPr>
                  <a:t>The number of bijections that does not have any of these properties is</a:t>
                </a:r>
              </a:p>
              <a:p>
                <a:pPr marL="0" indent="0">
                  <a:buNone/>
                </a:pPr>
                <a:r>
                  <a:rPr lang="en-US" sz="2000" dirty="0" smtClean="0">
                    <a:sym typeface="Symbol"/>
                  </a:rPr>
                  <a:t>4!  </a:t>
                </a:r>
                <a14:m>
                  <m:oMath xmlns:m="http://schemas.openxmlformats.org/officeDocument/2006/math">
                    <m:d>
                      <m:dPr>
                        <m:ctrlPr>
                          <a:rPr lang="en-US" sz="2000" i="1" smtClean="0">
                            <a:latin typeface="Cambria Math"/>
                            <a:sym typeface="Symbol"/>
                          </a:rPr>
                        </m:ctrlPr>
                      </m:dPr>
                      <m:e>
                        <m:f>
                          <m:fPr>
                            <m:type m:val="noBar"/>
                            <m:ctrlPr>
                              <a:rPr lang="en-US" sz="2000" i="1" smtClean="0">
                                <a:latin typeface="Cambria Math"/>
                                <a:sym typeface="Symbol"/>
                              </a:rPr>
                            </m:ctrlPr>
                          </m:fPr>
                          <m:num>
                            <m:r>
                              <a:rPr lang="en-US" sz="2000" b="0" i="1" smtClean="0">
                                <a:latin typeface="Cambria Math"/>
                                <a:sym typeface="Symbol"/>
                              </a:rPr>
                              <m:t>4</m:t>
                            </m:r>
                          </m:num>
                          <m:den>
                            <m:r>
                              <a:rPr lang="en-US" sz="2000" b="0" i="1" smtClean="0">
                                <a:latin typeface="Cambria Math"/>
                                <a:sym typeface="Symbol"/>
                              </a:rPr>
                              <m:t>1</m:t>
                            </m:r>
                          </m:den>
                        </m:f>
                      </m:e>
                    </m:d>
                  </m:oMath>
                </a14:m>
                <a:r>
                  <a:rPr lang="en-US" sz="2000" dirty="0" smtClean="0">
                    <a:sym typeface="Symbol"/>
                  </a:rPr>
                  <a:t>3! +</a:t>
                </a:r>
                <a:r>
                  <a:rPr lang="en-US" sz="2000" dirty="0">
                    <a:sym typeface="Symbol"/>
                  </a:rPr>
                  <a:t> </a:t>
                </a:r>
                <a14:m>
                  <m:oMath xmlns:m="http://schemas.openxmlformats.org/officeDocument/2006/math">
                    <m:d>
                      <m:dPr>
                        <m:ctrlPr>
                          <a:rPr lang="en-US" sz="2000" i="1">
                            <a:latin typeface="Cambria Math"/>
                            <a:sym typeface="Symbol"/>
                          </a:rPr>
                        </m:ctrlPr>
                      </m:dPr>
                      <m:e>
                        <m:f>
                          <m:fPr>
                            <m:type m:val="noBar"/>
                            <m:ctrlPr>
                              <a:rPr lang="en-US" sz="2000" i="1">
                                <a:latin typeface="Cambria Math"/>
                                <a:sym typeface="Symbol"/>
                              </a:rPr>
                            </m:ctrlPr>
                          </m:fPr>
                          <m:num>
                            <m:r>
                              <a:rPr lang="en-US" sz="2000" i="1">
                                <a:latin typeface="Cambria Math"/>
                                <a:sym typeface="Symbol"/>
                              </a:rPr>
                              <m:t>4</m:t>
                            </m:r>
                          </m:num>
                          <m:den>
                            <m:r>
                              <a:rPr lang="en-US" sz="2000" b="0" i="1" smtClean="0">
                                <a:latin typeface="Cambria Math"/>
                                <a:sym typeface="Symbol"/>
                              </a:rPr>
                              <m:t>2</m:t>
                            </m:r>
                          </m:den>
                        </m:f>
                      </m:e>
                    </m:d>
                  </m:oMath>
                </a14:m>
                <a:r>
                  <a:rPr lang="en-US" sz="2000" dirty="0" smtClean="0">
                    <a:sym typeface="Symbol"/>
                  </a:rPr>
                  <a:t>2!  </a:t>
                </a:r>
                <a14:m>
                  <m:oMath xmlns:m="http://schemas.openxmlformats.org/officeDocument/2006/math">
                    <m:d>
                      <m:dPr>
                        <m:ctrlPr>
                          <a:rPr lang="en-US" sz="2000" i="1" smtClean="0">
                            <a:latin typeface="Cambria Math"/>
                            <a:sym typeface="Symbol"/>
                          </a:rPr>
                        </m:ctrlPr>
                      </m:dPr>
                      <m:e>
                        <m:f>
                          <m:fPr>
                            <m:type m:val="noBar"/>
                            <m:ctrlPr>
                              <a:rPr lang="en-US" sz="2000" i="1">
                                <a:latin typeface="Cambria Math"/>
                                <a:sym typeface="Symbol"/>
                              </a:rPr>
                            </m:ctrlPr>
                          </m:fPr>
                          <m:num>
                            <m:r>
                              <a:rPr lang="en-US" sz="2000" i="1">
                                <a:latin typeface="Cambria Math"/>
                                <a:sym typeface="Symbol"/>
                              </a:rPr>
                              <m:t>4</m:t>
                            </m:r>
                          </m:num>
                          <m:den>
                            <m:r>
                              <a:rPr lang="en-US" sz="2000" b="0" i="1" smtClean="0">
                                <a:latin typeface="Cambria Math"/>
                                <a:sym typeface="Symbol"/>
                              </a:rPr>
                              <m:t>3</m:t>
                            </m:r>
                          </m:den>
                        </m:f>
                      </m:e>
                    </m:d>
                  </m:oMath>
                </a14:m>
                <a:r>
                  <a:rPr lang="en-US" sz="2000" dirty="0" smtClean="0">
                    <a:sym typeface="Symbol"/>
                  </a:rPr>
                  <a:t>1! </a:t>
                </a:r>
                <a:r>
                  <a:rPr lang="en-US" sz="2000" dirty="0">
                    <a:sym typeface="Symbol"/>
                  </a:rPr>
                  <a:t>+ </a:t>
                </a:r>
                <a14:m>
                  <m:oMath xmlns:m="http://schemas.openxmlformats.org/officeDocument/2006/math">
                    <m:d>
                      <m:dPr>
                        <m:ctrlPr>
                          <a:rPr lang="en-US" sz="2000" i="1">
                            <a:latin typeface="Cambria Math"/>
                            <a:sym typeface="Symbol"/>
                          </a:rPr>
                        </m:ctrlPr>
                      </m:dPr>
                      <m:e>
                        <m:f>
                          <m:fPr>
                            <m:type m:val="noBar"/>
                            <m:ctrlPr>
                              <a:rPr lang="en-US" sz="2000" i="1">
                                <a:latin typeface="Cambria Math"/>
                                <a:sym typeface="Symbol"/>
                              </a:rPr>
                            </m:ctrlPr>
                          </m:fPr>
                          <m:num>
                            <m:r>
                              <a:rPr lang="en-US" sz="2000" i="1">
                                <a:latin typeface="Cambria Math"/>
                                <a:sym typeface="Symbol"/>
                              </a:rPr>
                              <m:t>4</m:t>
                            </m:r>
                          </m:num>
                          <m:den>
                            <m:r>
                              <a:rPr lang="en-US" sz="2000" b="0" i="1" smtClean="0">
                                <a:latin typeface="Cambria Math"/>
                                <a:sym typeface="Symbol"/>
                              </a:rPr>
                              <m:t>4</m:t>
                            </m:r>
                          </m:den>
                        </m:f>
                      </m:e>
                    </m:d>
                    <m:r>
                      <a:rPr lang="en-US" sz="2000" b="0" i="0" smtClean="0">
                        <a:latin typeface="Cambria Math"/>
                        <a:sym typeface="Symbol"/>
                      </a:rPr>
                      <m:t>0!</m:t>
                    </m:r>
                  </m:oMath>
                </a14:m>
                <a:r>
                  <a:rPr lang="en-US" sz="2000" dirty="0" smtClean="0">
                    <a:sym typeface="Symbol"/>
                  </a:rPr>
                  <a:t> = 24  24 + 12  4 + 1 = 9.</a:t>
                </a:r>
                <a:endParaRPr lang="en-CA" sz="20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143000"/>
                <a:ext cx="8229600" cy="5105400"/>
              </a:xfrm>
              <a:blipFill rotWithShape="1">
                <a:blip r:embed="rId2"/>
                <a:stretch>
                  <a:fillRect l="-741" t="-836" b="-1195"/>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22</a:t>
            </a:fld>
            <a:endParaRPr lang="en-CA"/>
          </a:p>
        </p:txBody>
      </p:sp>
    </p:spTree>
    <p:extLst>
      <p:ext uri="{BB962C8B-B14F-4D97-AF65-F5344CB8AC3E}">
        <p14:creationId xmlns:p14="http://schemas.microsoft.com/office/powerpoint/2010/main" val="12601432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marL="0" indent="0">
              <a:buNone/>
            </a:pPr>
            <a:r>
              <a:rPr lang="en-US" dirty="0" smtClean="0"/>
              <a:t>A function </a:t>
            </a:r>
            <a:r>
              <a:rPr lang="en-US" i="1" dirty="0" smtClean="0"/>
              <a:t>f</a:t>
            </a:r>
            <a:r>
              <a:rPr lang="en-US" dirty="0" smtClean="0"/>
              <a:t> from </a:t>
            </a:r>
            <a:r>
              <a:rPr lang="en-US" i="1" dirty="0" err="1" smtClean="0"/>
              <a:t>S</a:t>
            </a:r>
            <a:r>
              <a:rPr lang="en-US" i="1" baseline="-25000" dirty="0" err="1" smtClean="0"/>
              <a:t>n</a:t>
            </a:r>
            <a:r>
              <a:rPr lang="en-US" dirty="0" smtClean="0"/>
              <a:t> = {1, 2, …, </a:t>
            </a:r>
            <a:r>
              <a:rPr lang="en-US" i="1" dirty="0" smtClean="0"/>
              <a:t>n</a:t>
            </a:r>
            <a:r>
              <a:rPr lang="en-US" dirty="0" smtClean="0"/>
              <a:t>} to itself with the property that </a:t>
            </a:r>
            <a:r>
              <a:rPr lang="en-US" i="1" dirty="0" smtClean="0"/>
              <a:t>f</a:t>
            </a:r>
            <a:r>
              <a:rPr lang="en-US" dirty="0" smtClean="0"/>
              <a:t> (</a:t>
            </a:r>
            <a:r>
              <a:rPr lang="en-US" i="1" dirty="0" smtClean="0"/>
              <a:t>i</a:t>
            </a:r>
            <a:r>
              <a:rPr lang="en-US" dirty="0" smtClean="0"/>
              <a:t>) </a:t>
            </a:r>
            <a:r>
              <a:rPr lang="en-US" dirty="0" smtClean="0">
                <a:sym typeface="Symbol"/>
              </a:rPr>
              <a:t> </a:t>
            </a:r>
            <a:r>
              <a:rPr lang="en-US" i="1" dirty="0" smtClean="0">
                <a:sym typeface="Symbol"/>
              </a:rPr>
              <a:t>i</a:t>
            </a:r>
            <a:r>
              <a:rPr lang="en-US" dirty="0" smtClean="0">
                <a:sym typeface="Symbol"/>
              </a:rPr>
              <a:t> is called a </a:t>
            </a:r>
            <a:r>
              <a:rPr lang="en-US" i="1" dirty="0" smtClean="0">
                <a:sym typeface="Symbol"/>
              </a:rPr>
              <a:t>derangement.  </a:t>
            </a:r>
          </a:p>
          <a:p>
            <a:pPr marL="0" indent="0">
              <a:buNone/>
            </a:pPr>
            <a:endParaRPr lang="en-US" sz="1000" dirty="0">
              <a:sym typeface="Symbol"/>
            </a:endParaRPr>
          </a:p>
          <a:p>
            <a:pPr marL="0" indent="0">
              <a:buNone/>
            </a:pPr>
            <a:r>
              <a:rPr lang="en-US" dirty="0">
                <a:sym typeface="Symbol"/>
              </a:rPr>
              <a:t>A</a:t>
            </a:r>
            <a:r>
              <a:rPr lang="en-US" dirty="0" smtClean="0">
                <a:sym typeface="Symbol"/>
              </a:rPr>
              <a:t>n argument similar to this example gives the following result:</a:t>
            </a:r>
          </a:p>
          <a:p>
            <a:pPr marL="0" indent="0">
              <a:buNone/>
            </a:pPr>
            <a:endParaRPr lang="en-US" sz="1000" dirty="0">
              <a:sym typeface="Symbol"/>
            </a:endParaRPr>
          </a:p>
          <a:p>
            <a:pPr marL="0" indent="0">
              <a:buNone/>
            </a:pPr>
            <a:r>
              <a:rPr lang="en-US" dirty="0" smtClean="0">
                <a:sym typeface="Symbol"/>
              </a:rPr>
              <a:t>The number of derangements from a set of </a:t>
            </a:r>
            <a:r>
              <a:rPr lang="en-US" i="1" dirty="0" smtClean="0">
                <a:sym typeface="Symbol"/>
              </a:rPr>
              <a:t>n</a:t>
            </a:r>
            <a:r>
              <a:rPr lang="en-US" dirty="0" smtClean="0">
                <a:sym typeface="Symbol"/>
              </a:rPr>
              <a:t> elements to itself is</a:t>
            </a:r>
          </a:p>
          <a:p>
            <a:pPr marL="0" indent="0">
              <a:buNone/>
            </a:pPr>
            <a:endParaRPr lang="en-US" sz="800" i="1" dirty="0" smtClean="0">
              <a:sym typeface="Symbol"/>
            </a:endParaRPr>
          </a:p>
          <a:p>
            <a:pPr marL="0" indent="0">
              <a:buNone/>
            </a:pPr>
            <a:r>
              <a:rPr lang="en-US" i="1" dirty="0" smtClean="0">
                <a:sym typeface="Symbol"/>
              </a:rPr>
              <a:t>C</a:t>
            </a:r>
            <a:r>
              <a:rPr lang="en-US" dirty="0" smtClean="0">
                <a:sym typeface="Symbol"/>
              </a:rPr>
              <a:t>(</a:t>
            </a:r>
            <a:r>
              <a:rPr lang="en-US" i="1" dirty="0" smtClean="0">
                <a:sym typeface="Symbol"/>
              </a:rPr>
              <a:t>n</a:t>
            </a:r>
            <a:r>
              <a:rPr lang="en-US" dirty="0" smtClean="0">
                <a:sym typeface="Symbol"/>
              </a:rPr>
              <a:t>, 0)</a:t>
            </a:r>
            <a:r>
              <a:rPr lang="en-US" i="1" dirty="0" smtClean="0">
                <a:sym typeface="Symbol"/>
              </a:rPr>
              <a:t>n</a:t>
            </a:r>
            <a:r>
              <a:rPr lang="en-US" dirty="0" smtClean="0">
                <a:sym typeface="Symbol"/>
              </a:rPr>
              <a:t>!  </a:t>
            </a:r>
            <a:r>
              <a:rPr lang="en-US" i="1" dirty="0" smtClean="0">
                <a:sym typeface="Symbol"/>
              </a:rPr>
              <a:t>C</a:t>
            </a:r>
            <a:r>
              <a:rPr lang="en-US" dirty="0" smtClean="0">
                <a:sym typeface="Symbol"/>
              </a:rPr>
              <a:t>(</a:t>
            </a:r>
            <a:r>
              <a:rPr lang="en-US" i="1" dirty="0" smtClean="0">
                <a:sym typeface="Symbol"/>
              </a:rPr>
              <a:t>n</a:t>
            </a:r>
            <a:r>
              <a:rPr lang="en-US" dirty="0" smtClean="0">
                <a:sym typeface="Symbol"/>
              </a:rPr>
              <a:t>, 1)(</a:t>
            </a:r>
            <a:r>
              <a:rPr lang="en-US" i="1" dirty="0" smtClean="0">
                <a:sym typeface="Symbol"/>
              </a:rPr>
              <a:t>n</a:t>
            </a:r>
            <a:r>
              <a:rPr lang="en-US" dirty="0" smtClean="0">
                <a:sym typeface="Symbol"/>
              </a:rPr>
              <a:t>  1)! + </a:t>
            </a:r>
            <a:r>
              <a:rPr lang="en-US" i="1" dirty="0" smtClean="0">
                <a:sym typeface="Symbol"/>
              </a:rPr>
              <a:t>C</a:t>
            </a:r>
            <a:r>
              <a:rPr lang="en-US" dirty="0" smtClean="0">
                <a:sym typeface="Symbol"/>
              </a:rPr>
              <a:t>(</a:t>
            </a:r>
            <a:r>
              <a:rPr lang="en-US" i="1" dirty="0" smtClean="0">
                <a:sym typeface="Symbol"/>
              </a:rPr>
              <a:t>n</a:t>
            </a:r>
            <a:r>
              <a:rPr lang="en-US" dirty="0" smtClean="0">
                <a:sym typeface="Symbol"/>
              </a:rPr>
              <a:t>, 2)(</a:t>
            </a:r>
            <a:r>
              <a:rPr lang="en-US" i="1" dirty="0" smtClean="0">
                <a:sym typeface="Symbol"/>
              </a:rPr>
              <a:t>n</a:t>
            </a:r>
            <a:r>
              <a:rPr lang="en-US" dirty="0" smtClean="0">
                <a:sym typeface="Symbol"/>
              </a:rPr>
              <a:t>  2)!  … + (1)</a:t>
            </a:r>
            <a:r>
              <a:rPr lang="en-US" i="1" baseline="30000" dirty="0" err="1" smtClean="0">
                <a:sym typeface="Symbol"/>
              </a:rPr>
              <a:t>n</a:t>
            </a:r>
            <a:r>
              <a:rPr lang="en-US" i="1" dirty="0" err="1" smtClean="0">
                <a:sym typeface="Symbol"/>
              </a:rPr>
              <a:t>C</a:t>
            </a:r>
            <a:r>
              <a:rPr lang="en-US" dirty="0" smtClean="0">
                <a:sym typeface="Symbol"/>
              </a:rPr>
              <a:t>(</a:t>
            </a:r>
            <a:r>
              <a:rPr lang="en-US" i="1" dirty="0" smtClean="0">
                <a:sym typeface="Symbol"/>
              </a:rPr>
              <a:t>n</a:t>
            </a:r>
            <a:r>
              <a:rPr lang="en-US" dirty="0" smtClean="0">
                <a:sym typeface="Symbol"/>
              </a:rPr>
              <a:t>, </a:t>
            </a:r>
            <a:r>
              <a:rPr lang="en-US" i="1" dirty="0" smtClean="0">
                <a:sym typeface="Symbol"/>
              </a:rPr>
              <a:t>n</a:t>
            </a:r>
            <a:r>
              <a:rPr lang="en-US" dirty="0" smtClean="0">
                <a:sym typeface="Symbol"/>
              </a:rPr>
              <a:t>)(</a:t>
            </a:r>
            <a:r>
              <a:rPr lang="en-US" i="1" dirty="0" smtClean="0">
                <a:sym typeface="Symbol"/>
              </a:rPr>
              <a:t>n</a:t>
            </a:r>
            <a:r>
              <a:rPr lang="en-US" dirty="0" smtClean="0">
                <a:sym typeface="Symbol"/>
              </a:rPr>
              <a:t>  </a:t>
            </a:r>
            <a:r>
              <a:rPr lang="en-US" i="1" dirty="0" smtClean="0">
                <a:sym typeface="Symbol"/>
              </a:rPr>
              <a:t>n</a:t>
            </a:r>
            <a:r>
              <a:rPr lang="en-US" dirty="0" smtClean="0">
                <a:sym typeface="Symbol"/>
              </a:rPr>
              <a:t>)!.</a:t>
            </a:r>
            <a:endParaRPr lang="en-US" i="1" dirty="0" smtClean="0">
              <a:sym typeface="Symbol"/>
            </a:endParaRPr>
          </a:p>
        </p:txBody>
      </p:sp>
      <p:sp>
        <p:nvSpPr>
          <p:cNvPr id="4" name="Slide Number Placeholder 3"/>
          <p:cNvSpPr>
            <a:spLocks noGrp="1"/>
          </p:cNvSpPr>
          <p:nvPr>
            <p:ph type="sldNum" sz="quarter" idx="12"/>
          </p:nvPr>
        </p:nvSpPr>
        <p:spPr/>
        <p:txBody>
          <a:bodyPr/>
          <a:lstStyle/>
          <a:p>
            <a:fld id="{870A9A53-ECC7-4D51-B181-F0F8F96666FA}" type="slidenum">
              <a:rPr lang="en-CA" smtClean="0"/>
              <a:t>23</a:t>
            </a:fld>
            <a:endParaRPr lang="en-CA"/>
          </a:p>
        </p:txBody>
      </p:sp>
    </p:spTree>
    <p:extLst>
      <p:ext uri="{BB962C8B-B14F-4D97-AF65-F5344CB8AC3E}">
        <p14:creationId xmlns:p14="http://schemas.microsoft.com/office/powerpoint/2010/main" val="22208682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r-Permutations with Repetition</a:t>
            </a:r>
            <a:endParaRPr lang="en-CA" i="1" dirty="0"/>
          </a:p>
        </p:txBody>
      </p:sp>
      <p:sp>
        <p:nvSpPr>
          <p:cNvPr id="3" name="Content Placeholder 2"/>
          <p:cNvSpPr>
            <a:spLocks noGrp="1"/>
          </p:cNvSpPr>
          <p:nvPr>
            <p:ph idx="1"/>
          </p:nvPr>
        </p:nvSpPr>
        <p:spPr/>
        <p:txBody>
          <a:bodyPr>
            <a:normAutofit/>
          </a:bodyPr>
          <a:lstStyle/>
          <a:p>
            <a:pPr marL="0" indent="0">
              <a:buNone/>
            </a:pPr>
            <a:r>
              <a:rPr lang="en-US" sz="2400" dirty="0" smtClean="0"/>
              <a:t>Recall that an </a:t>
            </a:r>
            <a:r>
              <a:rPr lang="en-US" sz="2400" i="1" dirty="0" smtClean="0"/>
              <a:t>r</a:t>
            </a:r>
            <a:r>
              <a:rPr lang="en-US" sz="2400" dirty="0" smtClean="0"/>
              <a:t>-permutation </a:t>
            </a:r>
            <a:r>
              <a:rPr lang="en-US" sz="2400" dirty="0" smtClean="0"/>
              <a:t>selected from </a:t>
            </a:r>
            <a:r>
              <a:rPr lang="en-US" sz="2400" dirty="0" smtClean="0"/>
              <a:t>a set </a:t>
            </a:r>
            <a:r>
              <a:rPr lang="en-US" sz="2400" i="1" dirty="0" smtClean="0"/>
              <a:t>S</a:t>
            </a:r>
            <a:r>
              <a:rPr lang="en-US" sz="2400" dirty="0" smtClean="0"/>
              <a:t> of </a:t>
            </a:r>
            <a:r>
              <a:rPr lang="en-US" sz="2400" i="1" dirty="0" smtClean="0"/>
              <a:t>n</a:t>
            </a:r>
            <a:r>
              <a:rPr lang="en-US" sz="2400" dirty="0" smtClean="0"/>
              <a:t> elements is an injective function from the set </a:t>
            </a:r>
            <a:r>
              <a:rPr lang="en-US" sz="2400" i="1" dirty="0" smtClean="0"/>
              <a:t>R</a:t>
            </a:r>
            <a:r>
              <a:rPr lang="en-US" sz="2400" dirty="0" smtClean="0"/>
              <a:t> = {1, 2, …, </a:t>
            </a:r>
            <a:r>
              <a:rPr lang="en-US" sz="2400" i="1" dirty="0" smtClean="0"/>
              <a:t>r</a:t>
            </a:r>
            <a:r>
              <a:rPr lang="en-US" sz="2400" dirty="0" smtClean="0"/>
              <a:t>} to </a:t>
            </a:r>
            <a:r>
              <a:rPr lang="en-US" sz="2400" i="1" dirty="0" smtClean="0"/>
              <a:t>S</a:t>
            </a:r>
            <a:r>
              <a:rPr lang="en-US" sz="2400" dirty="0" smtClean="0"/>
              <a:t>.   </a:t>
            </a:r>
          </a:p>
          <a:p>
            <a:pPr marL="0" indent="0">
              <a:buNone/>
            </a:pPr>
            <a:endParaRPr lang="en-US" sz="800" dirty="0" smtClean="0"/>
          </a:p>
          <a:p>
            <a:pPr marL="0" indent="0">
              <a:buNone/>
            </a:pPr>
            <a:r>
              <a:rPr lang="en-US" sz="2400" dirty="0" smtClean="0"/>
              <a:t>An </a:t>
            </a:r>
            <a:r>
              <a:rPr lang="en-US" sz="2400" i="1" dirty="0" smtClean="0"/>
              <a:t>r</a:t>
            </a:r>
            <a:r>
              <a:rPr lang="en-US" sz="2400" dirty="0" smtClean="0"/>
              <a:t>-permutation </a:t>
            </a:r>
            <a:r>
              <a:rPr lang="en-US" sz="2400" i="1" dirty="0" smtClean="0"/>
              <a:t>p </a:t>
            </a:r>
            <a:r>
              <a:rPr lang="en-US" sz="2400" dirty="0" smtClean="0"/>
              <a:t>with </a:t>
            </a:r>
            <a:r>
              <a:rPr lang="en-US" sz="2400" dirty="0" smtClean="0"/>
              <a:t>repetition taken from </a:t>
            </a:r>
            <a:r>
              <a:rPr lang="en-US" sz="2400" i="1" dirty="0" smtClean="0"/>
              <a:t>R </a:t>
            </a:r>
            <a:r>
              <a:rPr lang="en-US" sz="2400" dirty="0" smtClean="0"/>
              <a:t>is a </a:t>
            </a:r>
            <a:r>
              <a:rPr lang="en-US" sz="2400" dirty="0" smtClean="0"/>
              <a:t>function </a:t>
            </a:r>
            <a:r>
              <a:rPr lang="en-US" sz="2400" dirty="0" smtClean="0"/>
              <a:t>from </a:t>
            </a:r>
            <a:r>
              <a:rPr lang="en-US" sz="2400" i="1" dirty="0" smtClean="0"/>
              <a:t>R</a:t>
            </a:r>
            <a:r>
              <a:rPr lang="en-US" sz="2400" dirty="0" smtClean="0"/>
              <a:t> to </a:t>
            </a:r>
            <a:r>
              <a:rPr lang="en-US" sz="2400" i="1" dirty="0" smtClean="0"/>
              <a:t>S</a:t>
            </a:r>
            <a:r>
              <a:rPr lang="en-US" sz="2400" dirty="0" smtClean="0"/>
              <a:t>.  In other words, an element in </a:t>
            </a:r>
            <a:r>
              <a:rPr lang="en-US" sz="2400" i="1" dirty="0" smtClean="0"/>
              <a:t>S</a:t>
            </a:r>
            <a:r>
              <a:rPr lang="en-US" sz="2400" dirty="0" smtClean="0"/>
              <a:t> may be the image of more than one element of </a:t>
            </a:r>
            <a:r>
              <a:rPr lang="en-US" sz="2400" i="1" dirty="0" smtClean="0"/>
              <a:t>R</a:t>
            </a:r>
            <a:r>
              <a:rPr lang="en-US" sz="2400" dirty="0" smtClean="0"/>
              <a:t>.  For example, suppose </a:t>
            </a:r>
            <a:r>
              <a:rPr lang="en-US" sz="2400" i="1" dirty="0" smtClean="0"/>
              <a:t>S</a:t>
            </a:r>
            <a:r>
              <a:rPr lang="en-US" sz="2400" dirty="0" smtClean="0"/>
              <a:t> = {</a:t>
            </a:r>
            <a:r>
              <a:rPr lang="en-US" sz="2400" i="1" dirty="0" smtClean="0"/>
              <a:t>a</a:t>
            </a:r>
            <a:r>
              <a:rPr lang="en-US" sz="2400" dirty="0" smtClean="0"/>
              <a:t>, </a:t>
            </a:r>
            <a:r>
              <a:rPr lang="en-US" sz="2400" i="1" dirty="0" smtClean="0"/>
              <a:t>b</a:t>
            </a:r>
            <a:r>
              <a:rPr lang="en-US" sz="2400" dirty="0" smtClean="0"/>
              <a:t>, </a:t>
            </a:r>
            <a:r>
              <a:rPr lang="en-US" sz="2400" i="1" dirty="0" smtClean="0"/>
              <a:t>c</a:t>
            </a:r>
            <a:r>
              <a:rPr lang="en-US" sz="2400" dirty="0" smtClean="0"/>
              <a:t>}.  A 5-permutation with repetition from </a:t>
            </a:r>
            <a:r>
              <a:rPr lang="en-US" sz="2400" i="1" dirty="0" smtClean="0"/>
              <a:t>S</a:t>
            </a:r>
            <a:r>
              <a:rPr lang="en-US" sz="2400" dirty="0" smtClean="0"/>
              <a:t> could be </a:t>
            </a:r>
            <a:r>
              <a:rPr lang="en-US" sz="2400" i="1" dirty="0" err="1" smtClean="0"/>
              <a:t>cabac</a:t>
            </a:r>
            <a:r>
              <a:rPr lang="en-US" sz="2400" dirty="0" smtClean="0"/>
              <a:t>, i.e., </a:t>
            </a:r>
            <a:r>
              <a:rPr lang="en-US" sz="2400" i="1" dirty="0" smtClean="0"/>
              <a:t>p</a:t>
            </a:r>
            <a:r>
              <a:rPr lang="en-US" sz="2400" dirty="0" smtClean="0"/>
              <a:t>(1</a:t>
            </a:r>
            <a:r>
              <a:rPr lang="en-US" sz="2400" dirty="0" smtClean="0"/>
              <a:t>) = </a:t>
            </a:r>
            <a:r>
              <a:rPr lang="en-US" sz="2400" i="1" dirty="0"/>
              <a:t>p</a:t>
            </a:r>
            <a:r>
              <a:rPr lang="en-US" sz="2400" dirty="0" smtClean="0"/>
              <a:t>(5</a:t>
            </a:r>
            <a:r>
              <a:rPr lang="en-US" sz="2400" dirty="0" smtClean="0"/>
              <a:t>) = </a:t>
            </a:r>
            <a:r>
              <a:rPr lang="en-US" sz="2400" i="1" dirty="0" smtClean="0"/>
              <a:t>c</a:t>
            </a:r>
            <a:r>
              <a:rPr lang="en-US" sz="2400" dirty="0" smtClean="0"/>
              <a:t>, </a:t>
            </a:r>
            <a:r>
              <a:rPr lang="en-US" sz="2400" i="1" dirty="0"/>
              <a:t>p</a:t>
            </a:r>
            <a:r>
              <a:rPr lang="en-US" sz="2400" dirty="0" smtClean="0"/>
              <a:t>(2</a:t>
            </a:r>
            <a:r>
              <a:rPr lang="en-US" sz="2400" dirty="0" smtClean="0"/>
              <a:t>) = </a:t>
            </a:r>
            <a:r>
              <a:rPr lang="en-US" sz="2400" i="1" dirty="0"/>
              <a:t>p</a:t>
            </a:r>
            <a:r>
              <a:rPr lang="en-US" sz="2400" dirty="0" smtClean="0"/>
              <a:t>(4</a:t>
            </a:r>
            <a:r>
              <a:rPr lang="en-US" sz="2400" dirty="0" smtClean="0"/>
              <a:t>) = </a:t>
            </a:r>
            <a:r>
              <a:rPr lang="en-US" sz="2400" i="1" dirty="0" smtClean="0"/>
              <a:t>a</a:t>
            </a:r>
            <a:r>
              <a:rPr lang="en-US" sz="2400" dirty="0" smtClean="0"/>
              <a:t>, and </a:t>
            </a:r>
            <a:r>
              <a:rPr lang="en-US" sz="2400" i="1" dirty="0"/>
              <a:t>p</a:t>
            </a:r>
            <a:r>
              <a:rPr lang="en-US" sz="2400" dirty="0" smtClean="0"/>
              <a:t>(3</a:t>
            </a:r>
            <a:r>
              <a:rPr lang="en-US" sz="2400" dirty="0" smtClean="0"/>
              <a:t>) = </a:t>
            </a:r>
            <a:r>
              <a:rPr lang="en-US" sz="2400" i="1" dirty="0" smtClean="0"/>
              <a:t>b</a:t>
            </a:r>
            <a:r>
              <a:rPr lang="en-US" sz="2400" dirty="0" smtClean="0"/>
              <a:t>.</a:t>
            </a:r>
            <a:r>
              <a:rPr lang="en-US" sz="2800" dirty="0" smtClean="0"/>
              <a:t> </a:t>
            </a:r>
          </a:p>
          <a:p>
            <a:pPr marL="0" indent="0">
              <a:buNone/>
            </a:pPr>
            <a:endParaRPr lang="en-US" sz="800" dirty="0"/>
          </a:p>
          <a:p>
            <a:pPr marL="0" indent="0">
              <a:buNone/>
            </a:pPr>
            <a:r>
              <a:rPr lang="en-US" sz="2400" dirty="0" smtClean="0"/>
              <a:t>The number of </a:t>
            </a:r>
            <a:r>
              <a:rPr lang="en-US" sz="2400" i="1" dirty="0" smtClean="0"/>
              <a:t>r</a:t>
            </a:r>
            <a:r>
              <a:rPr lang="en-US" sz="2400" dirty="0" smtClean="0"/>
              <a:t>-permutation with repetition </a:t>
            </a:r>
            <a:r>
              <a:rPr lang="en-US" sz="2400" dirty="0" smtClean="0"/>
              <a:t>selected from </a:t>
            </a:r>
            <a:r>
              <a:rPr lang="en-US" sz="2400" dirty="0" smtClean="0"/>
              <a:t>a set of </a:t>
            </a:r>
            <a:r>
              <a:rPr lang="en-US" sz="2400" i="1" dirty="0" smtClean="0"/>
              <a:t>n</a:t>
            </a:r>
            <a:r>
              <a:rPr lang="en-US" sz="2400" dirty="0" smtClean="0"/>
              <a:t> elements is </a:t>
            </a:r>
            <a:r>
              <a:rPr lang="en-US" sz="2400" i="1" dirty="0" smtClean="0"/>
              <a:t>n</a:t>
            </a:r>
            <a:r>
              <a:rPr lang="en-US" sz="2400" i="1" baseline="30000" dirty="0" smtClean="0"/>
              <a:t>r</a:t>
            </a:r>
            <a:r>
              <a:rPr lang="en-US" sz="2400" dirty="0"/>
              <a:t>.</a:t>
            </a:r>
            <a:endParaRPr lang="en-CA" sz="2400" dirty="0"/>
          </a:p>
        </p:txBody>
      </p:sp>
      <p:sp>
        <p:nvSpPr>
          <p:cNvPr id="4" name="Slide Number Placeholder 3"/>
          <p:cNvSpPr>
            <a:spLocks noGrp="1"/>
          </p:cNvSpPr>
          <p:nvPr>
            <p:ph type="sldNum" sz="quarter" idx="12"/>
          </p:nvPr>
        </p:nvSpPr>
        <p:spPr/>
        <p:txBody>
          <a:bodyPr/>
          <a:lstStyle/>
          <a:p>
            <a:fld id="{870A9A53-ECC7-4D51-B181-F0F8F96666FA}" type="slidenum">
              <a:rPr lang="en-CA" smtClean="0"/>
              <a:t>24</a:t>
            </a:fld>
            <a:endParaRPr lang="en-CA"/>
          </a:p>
        </p:txBody>
      </p:sp>
    </p:spTree>
    <p:extLst>
      <p:ext uri="{BB962C8B-B14F-4D97-AF65-F5344CB8AC3E}">
        <p14:creationId xmlns:p14="http://schemas.microsoft.com/office/powerpoint/2010/main" val="15450108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486400"/>
          </a:xfrm>
        </p:spPr>
        <p:txBody>
          <a:bodyPr>
            <a:normAutofit/>
          </a:bodyPr>
          <a:lstStyle/>
          <a:p>
            <a:pPr marL="0" indent="0">
              <a:buNone/>
            </a:pPr>
            <a:r>
              <a:rPr lang="en-US" sz="2800" dirty="0" smtClean="0"/>
              <a:t>Find the number of </a:t>
            </a:r>
            <a:r>
              <a:rPr lang="en-US" sz="2800" i="1" dirty="0" smtClean="0"/>
              <a:t>r</a:t>
            </a:r>
            <a:r>
              <a:rPr lang="en-US" sz="2800" dirty="0" smtClean="0"/>
              <a:t>-permutations with repetition </a:t>
            </a:r>
            <a:r>
              <a:rPr lang="en-US" sz="2800" dirty="0" smtClean="0"/>
              <a:t>selected from </a:t>
            </a:r>
            <a:r>
              <a:rPr lang="en-US" sz="2800" dirty="0" smtClean="0"/>
              <a:t>a set </a:t>
            </a:r>
            <a:r>
              <a:rPr lang="en-US" sz="2800" i="1" dirty="0" smtClean="0"/>
              <a:t>S</a:t>
            </a:r>
            <a:r>
              <a:rPr lang="en-US" sz="2800" dirty="0" smtClean="0"/>
              <a:t> = {</a:t>
            </a:r>
            <a:r>
              <a:rPr lang="en-US" sz="2800" i="1" dirty="0" smtClean="0"/>
              <a:t>a</a:t>
            </a:r>
            <a:r>
              <a:rPr lang="en-US" sz="2800" baseline="-25000" dirty="0" smtClean="0"/>
              <a:t>1</a:t>
            </a:r>
            <a:r>
              <a:rPr lang="en-US" sz="2800" dirty="0" smtClean="0"/>
              <a:t>, </a:t>
            </a:r>
            <a:r>
              <a:rPr lang="en-US" sz="2800" i="1" dirty="0" smtClean="0"/>
              <a:t>a</a:t>
            </a:r>
            <a:r>
              <a:rPr lang="en-US" sz="2800" baseline="-25000" dirty="0" smtClean="0"/>
              <a:t>2</a:t>
            </a:r>
            <a:r>
              <a:rPr lang="en-US" sz="2800" dirty="0" smtClean="0"/>
              <a:t>, …, </a:t>
            </a:r>
            <a:r>
              <a:rPr lang="en-US" sz="2800" i="1" dirty="0" smtClean="0"/>
              <a:t>a</a:t>
            </a:r>
            <a:r>
              <a:rPr lang="en-US" sz="2800" i="1" baseline="-25000" dirty="0" smtClean="0"/>
              <a:t>n</a:t>
            </a:r>
            <a:r>
              <a:rPr lang="en-US" sz="2800" dirty="0" smtClean="0"/>
              <a:t>} such that </a:t>
            </a:r>
            <a:r>
              <a:rPr lang="en-US" sz="2800" i="1" dirty="0" smtClean="0"/>
              <a:t>a</a:t>
            </a:r>
            <a:r>
              <a:rPr lang="en-US" sz="2800" baseline="-25000" dirty="0" smtClean="0"/>
              <a:t>1</a:t>
            </a:r>
            <a:r>
              <a:rPr lang="en-US" sz="2800" dirty="0" smtClean="0"/>
              <a:t> is used </a:t>
            </a:r>
            <a:r>
              <a:rPr lang="en-US" sz="2800" i="1" dirty="0" smtClean="0"/>
              <a:t>k</a:t>
            </a:r>
            <a:r>
              <a:rPr lang="en-US" sz="2800" baseline="-25000" dirty="0" smtClean="0"/>
              <a:t>1</a:t>
            </a:r>
            <a:r>
              <a:rPr lang="en-US" sz="2800" dirty="0" smtClean="0"/>
              <a:t> times, </a:t>
            </a:r>
            <a:r>
              <a:rPr lang="en-US" sz="2800" i="1" dirty="0" smtClean="0"/>
              <a:t>a</a:t>
            </a:r>
            <a:r>
              <a:rPr lang="en-US" sz="2800" baseline="-25000" dirty="0" smtClean="0"/>
              <a:t>2</a:t>
            </a:r>
            <a:r>
              <a:rPr lang="en-US" sz="2800" dirty="0" smtClean="0"/>
              <a:t> is used </a:t>
            </a:r>
            <a:r>
              <a:rPr lang="en-US" sz="2800" i="1" dirty="0" smtClean="0"/>
              <a:t>k</a:t>
            </a:r>
            <a:r>
              <a:rPr lang="en-US" sz="2800" baseline="-25000" dirty="0" smtClean="0"/>
              <a:t>2</a:t>
            </a:r>
            <a:r>
              <a:rPr lang="en-US" sz="2800" dirty="0" smtClean="0"/>
              <a:t> times, …, </a:t>
            </a:r>
            <a:r>
              <a:rPr lang="en-US" sz="2800" i="1" dirty="0" smtClean="0"/>
              <a:t>a</a:t>
            </a:r>
            <a:r>
              <a:rPr lang="en-US" sz="2800" i="1" baseline="-25000" dirty="0" smtClean="0"/>
              <a:t>n</a:t>
            </a:r>
            <a:r>
              <a:rPr lang="en-US" sz="2800" dirty="0" smtClean="0"/>
              <a:t> is used </a:t>
            </a:r>
            <a:r>
              <a:rPr lang="en-US" sz="2800" i="1" dirty="0" err="1" smtClean="0"/>
              <a:t>k</a:t>
            </a:r>
            <a:r>
              <a:rPr lang="en-US" sz="2800" i="1" baseline="-25000" dirty="0" err="1" smtClean="0"/>
              <a:t>n</a:t>
            </a:r>
            <a:r>
              <a:rPr lang="en-US" sz="2800" dirty="0" smtClean="0"/>
              <a:t> times, </a:t>
            </a:r>
          </a:p>
          <a:p>
            <a:pPr marL="0" indent="0">
              <a:buNone/>
            </a:pPr>
            <a:r>
              <a:rPr lang="en-US" sz="2800" i="1" dirty="0" smtClean="0"/>
              <a:t>k</a:t>
            </a:r>
            <a:r>
              <a:rPr lang="en-US" sz="2800" baseline="-25000" dirty="0" smtClean="0"/>
              <a:t>1</a:t>
            </a:r>
            <a:r>
              <a:rPr lang="en-US" sz="2800" dirty="0" smtClean="0"/>
              <a:t> + </a:t>
            </a:r>
            <a:r>
              <a:rPr lang="en-US" sz="2800" i="1" dirty="0" smtClean="0"/>
              <a:t>k</a:t>
            </a:r>
            <a:r>
              <a:rPr lang="en-US" sz="2800" baseline="-25000" dirty="0" smtClean="0"/>
              <a:t>2</a:t>
            </a:r>
            <a:r>
              <a:rPr lang="en-US" sz="2800" dirty="0" smtClean="0"/>
              <a:t> + … + </a:t>
            </a:r>
            <a:r>
              <a:rPr lang="en-US" sz="2800" i="1" dirty="0" err="1" smtClean="0"/>
              <a:t>k</a:t>
            </a:r>
            <a:r>
              <a:rPr lang="en-US" sz="2800" i="1" baseline="-25000" dirty="0" err="1" smtClean="0"/>
              <a:t>n</a:t>
            </a:r>
            <a:r>
              <a:rPr lang="en-US" sz="2800" dirty="0" smtClean="0"/>
              <a:t> = </a:t>
            </a:r>
            <a:r>
              <a:rPr lang="en-US" sz="2800" i="1" dirty="0" smtClean="0"/>
              <a:t>r</a:t>
            </a:r>
            <a:r>
              <a:rPr lang="en-US" sz="2800" dirty="0" smtClean="0"/>
              <a:t>.</a:t>
            </a:r>
          </a:p>
          <a:p>
            <a:pPr marL="0" indent="0">
              <a:buNone/>
            </a:pPr>
            <a:endParaRPr lang="en-US" sz="700" dirty="0"/>
          </a:p>
          <a:p>
            <a:pPr marL="0" indent="0">
              <a:buNone/>
            </a:pPr>
            <a:r>
              <a:rPr lang="en-US" sz="2800" dirty="0" smtClean="0"/>
              <a:t>Such an </a:t>
            </a:r>
            <a:r>
              <a:rPr lang="en-US" sz="2800" i="1" dirty="0" smtClean="0"/>
              <a:t>r</a:t>
            </a:r>
            <a:r>
              <a:rPr lang="en-US" sz="2800" dirty="0" smtClean="0"/>
              <a:t>-permutation with repetition can be constructed with the following steps:  Among the elements of </a:t>
            </a:r>
            <a:r>
              <a:rPr lang="en-US" sz="2800" i="1" dirty="0" smtClean="0"/>
              <a:t>R </a:t>
            </a:r>
            <a:r>
              <a:rPr lang="en-US" sz="2800" dirty="0" smtClean="0"/>
              <a:t>= {1, 2, …, </a:t>
            </a:r>
            <a:r>
              <a:rPr lang="en-US" sz="2800" i="1" dirty="0" smtClean="0"/>
              <a:t>r</a:t>
            </a:r>
            <a:r>
              <a:rPr lang="en-US" sz="2800" dirty="0" smtClean="0"/>
              <a:t>}, choose </a:t>
            </a:r>
            <a:r>
              <a:rPr lang="en-US" sz="2800" i="1" dirty="0" smtClean="0"/>
              <a:t>k</a:t>
            </a:r>
            <a:r>
              <a:rPr lang="en-US" sz="2800" baseline="-25000" dirty="0" smtClean="0"/>
              <a:t>1</a:t>
            </a:r>
            <a:r>
              <a:rPr lang="en-US" sz="2800" dirty="0" smtClean="0"/>
              <a:t> elements to be the preimage of </a:t>
            </a:r>
            <a:r>
              <a:rPr lang="en-US" sz="2800" i="1" dirty="0" smtClean="0"/>
              <a:t>a</a:t>
            </a:r>
            <a:r>
              <a:rPr lang="en-US" sz="2800" baseline="-25000" dirty="0" smtClean="0"/>
              <a:t>1</a:t>
            </a:r>
            <a:r>
              <a:rPr lang="en-US" sz="2800" dirty="0" smtClean="0"/>
              <a:t>.  Among the left </a:t>
            </a:r>
            <a:r>
              <a:rPr lang="en-US" sz="2800" i="1" dirty="0" smtClean="0"/>
              <a:t>r</a:t>
            </a:r>
            <a:r>
              <a:rPr lang="en-US" sz="2800" dirty="0" smtClean="0"/>
              <a:t> </a:t>
            </a:r>
            <a:r>
              <a:rPr lang="en-US" sz="2800" dirty="0" smtClean="0">
                <a:sym typeface="Symbol"/>
              </a:rPr>
              <a:t> </a:t>
            </a:r>
            <a:r>
              <a:rPr lang="en-US" sz="2800" i="1" dirty="0" smtClean="0">
                <a:sym typeface="Symbol"/>
              </a:rPr>
              <a:t>k</a:t>
            </a:r>
            <a:r>
              <a:rPr lang="en-US" sz="2800" baseline="-25000" dirty="0" smtClean="0">
                <a:sym typeface="Symbol"/>
              </a:rPr>
              <a:t>1</a:t>
            </a:r>
            <a:r>
              <a:rPr lang="en-US" sz="2800" dirty="0" smtClean="0">
                <a:sym typeface="Symbol"/>
              </a:rPr>
              <a:t> elements of </a:t>
            </a:r>
            <a:r>
              <a:rPr lang="en-US" sz="2800" i="1" dirty="0">
                <a:sym typeface="Symbol"/>
              </a:rPr>
              <a:t>R</a:t>
            </a:r>
            <a:r>
              <a:rPr lang="en-US" sz="2800" dirty="0" smtClean="0">
                <a:sym typeface="Symbol"/>
              </a:rPr>
              <a:t>, choose </a:t>
            </a:r>
            <a:r>
              <a:rPr lang="en-US" sz="2800" i="1" dirty="0" smtClean="0">
                <a:sym typeface="Symbol"/>
              </a:rPr>
              <a:t>k</a:t>
            </a:r>
            <a:r>
              <a:rPr lang="en-US" sz="2800" baseline="-25000" dirty="0" smtClean="0">
                <a:sym typeface="Symbol"/>
              </a:rPr>
              <a:t>2</a:t>
            </a:r>
            <a:r>
              <a:rPr lang="en-US" sz="2800" dirty="0" smtClean="0">
                <a:sym typeface="Symbol"/>
              </a:rPr>
              <a:t> elements to be the preimage of </a:t>
            </a:r>
            <a:r>
              <a:rPr lang="en-US" sz="2800" i="1" dirty="0" smtClean="0">
                <a:sym typeface="Symbol"/>
              </a:rPr>
              <a:t>a</a:t>
            </a:r>
            <a:r>
              <a:rPr lang="en-US" sz="2800" baseline="-25000" dirty="0" smtClean="0">
                <a:sym typeface="Symbol"/>
              </a:rPr>
              <a:t>2</a:t>
            </a:r>
            <a:r>
              <a:rPr lang="en-US" sz="2800" dirty="0" smtClean="0">
                <a:sym typeface="Symbol"/>
              </a:rPr>
              <a:t>, ….  After </a:t>
            </a:r>
            <a:r>
              <a:rPr lang="en-US" sz="2800" i="1" dirty="0" smtClean="0">
                <a:sym typeface="Symbol"/>
              </a:rPr>
              <a:t>k</a:t>
            </a:r>
            <a:r>
              <a:rPr lang="en-US" sz="2800" baseline="-25000" dirty="0" smtClean="0">
                <a:sym typeface="Symbol"/>
              </a:rPr>
              <a:t>1</a:t>
            </a:r>
            <a:r>
              <a:rPr lang="en-US" sz="2800" dirty="0" smtClean="0">
                <a:sym typeface="Symbol"/>
              </a:rPr>
              <a:t> + </a:t>
            </a:r>
            <a:r>
              <a:rPr lang="en-US" sz="2800" i="1" dirty="0" smtClean="0">
                <a:sym typeface="Symbol"/>
              </a:rPr>
              <a:t>k</a:t>
            </a:r>
            <a:r>
              <a:rPr lang="en-US" sz="2800" baseline="-25000" dirty="0" smtClean="0">
                <a:sym typeface="Symbol"/>
              </a:rPr>
              <a:t>2</a:t>
            </a:r>
            <a:r>
              <a:rPr lang="en-US" sz="2800" dirty="0" smtClean="0">
                <a:sym typeface="Symbol"/>
              </a:rPr>
              <a:t> + … + </a:t>
            </a:r>
            <a:r>
              <a:rPr lang="en-US" sz="2800" i="1" dirty="0" smtClean="0">
                <a:sym typeface="Symbol"/>
              </a:rPr>
              <a:t>k</a:t>
            </a:r>
            <a:r>
              <a:rPr lang="en-US" sz="2800" i="1" baseline="-25000" dirty="0" smtClean="0">
                <a:sym typeface="Symbol"/>
              </a:rPr>
              <a:t>n</a:t>
            </a:r>
            <a:r>
              <a:rPr lang="en-US" sz="2800" baseline="-25000" dirty="0" smtClean="0">
                <a:sym typeface="Symbol"/>
              </a:rPr>
              <a:t>1</a:t>
            </a:r>
            <a:r>
              <a:rPr lang="en-US" sz="2800" dirty="0" smtClean="0">
                <a:sym typeface="Symbol"/>
              </a:rPr>
              <a:t> = </a:t>
            </a:r>
            <a:r>
              <a:rPr lang="en-US" sz="2800" i="1" dirty="0" smtClean="0">
                <a:sym typeface="Symbol"/>
              </a:rPr>
              <a:t>r</a:t>
            </a:r>
            <a:r>
              <a:rPr lang="en-US" sz="2800" dirty="0" smtClean="0">
                <a:sym typeface="Symbol"/>
              </a:rPr>
              <a:t>  </a:t>
            </a:r>
            <a:r>
              <a:rPr lang="en-US" sz="2800" i="1" dirty="0" err="1" smtClean="0">
                <a:sym typeface="Symbol"/>
              </a:rPr>
              <a:t>k</a:t>
            </a:r>
            <a:r>
              <a:rPr lang="en-US" sz="2800" i="1" baseline="-25000" dirty="0" err="1" smtClean="0">
                <a:sym typeface="Symbol"/>
              </a:rPr>
              <a:t>n</a:t>
            </a:r>
            <a:r>
              <a:rPr lang="en-US" sz="2800" dirty="0" smtClean="0">
                <a:sym typeface="Symbol"/>
              </a:rPr>
              <a:t> elements are selected </a:t>
            </a:r>
            <a:r>
              <a:rPr lang="en-US" sz="2800" dirty="0" smtClean="0">
                <a:sym typeface="Symbol"/>
              </a:rPr>
              <a:t>to be </a:t>
            </a:r>
            <a:r>
              <a:rPr lang="en-US" sz="2800" dirty="0" smtClean="0">
                <a:sym typeface="Symbol"/>
              </a:rPr>
              <a:t>the preimages of </a:t>
            </a:r>
            <a:r>
              <a:rPr lang="en-US" sz="2800" i="1" dirty="0" smtClean="0">
                <a:sym typeface="Symbol"/>
              </a:rPr>
              <a:t>a</a:t>
            </a:r>
            <a:r>
              <a:rPr lang="en-US" sz="2800" baseline="-25000" dirty="0" smtClean="0">
                <a:sym typeface="Symbol"/>
              </a:rPr>
              <a:t>1</a:t>
            </a:r>
            <a:r>
              <a:rPr lang="en-US" sz="2800" dirty="0" smtClean="0">
                <a:sym typeface="Symbol"/>
              </a:rPr>
              <a:t>, </a:t>
            </a:r>
            <a:r>
              <a:rPr lang="en-US" sz="2800" i="1" dirty="0" smtClean="0">
                <a:sym typeface="Symbol"/>
              </a:rPr>
              <a:t>a</a:t>
            </a:r>
            <a:r>
              <a:rPr lang="en-US" sz="2800" baseline="-25000" dirty="0" smtClean="0">
                <a:sym typeface="Symbol"/>
              </a:rPr>
              <a:t>2</a:t>
            </a:r>
            <a:r>
              <a:rPr lang="en-US" sz="2800" dirty="0" smtClean="0">
                <a:sym typeface="Symbol"/>
              </a:rPr>
              <a:t>, …, </a:t>
            </a:r>
            <a:r>
              <a:rPr lang="en-US" sz="2800" i="1" dirty="0" smtClean="0">
                <a:sym typeface="Symbol"/>
              </a:rPr>
              <a:t>a</a:t>
            </a:r>
            <a:r>
              <a:rPr lang="en-US" sz="2800" i="1" baseline="-25000" dirty="0" smtClean="0">
                <a:sym typeface="Symbol"/>
              </a:rPr>
              <a:t>n</a:t>
            </a:r>
            <a:r>
              <a:rPr lang="en-US" sz="2800" baseline="-25000" dirty="0" smtClean="0">
                <a:sym typeface="Symbol"/>
              </a:rPr>
              <a:t>1</a:t>
            </a:r>
            <a:r>
              <a:rPr lang="en-US" sz="2800" dirty="0" smtClean="0">
                <a:sym typeface="Symbol"/>
              </a:rPr>
              <a:t>, the </a:t>
            </a:r>
            <a:r>
              <a:rPr lang="en-US" sz="2800" i="1" dirty="0" err="1" smtClean="0">
                <a:sym typeface="Symbol"/>
              </a:rPr>
              <a:t>k</a:t>
            </a:r>
            <a:r>
              <a:rPr lang="en-US" sz="2800" i="1" baseline="-25000" dirty="0" err="1" smtClean="0">
                <a:sym typeface="Symbol"/>
              </a:rPr>
              <a:t>n</a:t>
            </a:r>
            <a:r>
              <a:rPr lang="en-US" sz="2800" dirty="0" smtClean="0">
                <a:sym typeface="Symbol"/>
              </a:rPr>
              <a:t> elements left in </a:t>
            </a:r>
            <a:r>
              <a:rPr lang="en-US" sz="2800" i="1" dirty="0" smtClean="0">
                <a:sym typeface="Symbol"/>
              </a:rPr>
              <a:t>R </a:t>
            </a:r>
            <a:r>
              <a:rPr lang="en-US" sz="2800" dirty="0" smtClean="0">
                <a:sym typeface="Symbol"/>
              </a:rPr>
              <a:t>are preimages of </a:t>
            </a:r>
            <a:r>
              <a:rPr lang="en-US" sz="2800" i="1" dirty="0" smtClean="0">
                <a:sym typeface="Symbol"/>
              </a:rPr>
              <a:t>a</a:t>
            </a:r>
            <a:r>
              <a:rPr lang="en-US" sz="2800" i="1" baseline="-25000" dirty="0" smtClean="0">
                <a:sym typeface="Symbol"/>
              </a:rPr>
              <a:t>n</a:t>
            </a:r>
            <a:r>
              <a:rPr lang="en-US" sz="2800" dirty="0" smtClean="0">
                <a:sym typeface="Symbol"/>
              </a:rPr>
              <a:t>.  </a:t>
            </a:r>
            <a:endParaRPr lang="en-CA" sz="2800" dirty="0"/>
          </a:p>
        </p:txBody>
      </p:sp>
      <p:sp>
        <p:nvSpPr>
          <p:cNvPr id="4" name="Slide Number Placeholder 3"/>
          <p:cNvSpPr>
            <a:spLocks noGrp="1"/>
          </p:cNvSpPr>
          <p:nvPr>
            <p:ph type="sldNum" sz="quarter" idx="12"/>
          </p:nvPr>
        </p:nvSpPr>
        <p:spPr/>
        <p:txBody>
          <a:bodyPr/>
          <a:lstStyle/>
          <a:p>
            <a:fld id="{870A9A53-ECC7-4D51-B181-F0F8F96666FA}" type="slidenum">
              <a:rPr lang="en-CA" smtClean="0"/>
              <a:t>25</a:t>
            </a:fld>
            <a:endParaRPr lang="en-CA"/>
          </a:p>
        </p:txBody>
      </p:sp>
    </p:spTree>
    <p:extLst>
      <p:ext uri="{BB962C8B-B14F-4D97-AF65-F5344CB8AC3E}">
        <p14:creationId xmlns:p14="http://schemas.microsoft.com/office/powerpoint/2010/main" val="29401494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marL="0" indent="0">
              <a:buNone/>
            </a:pPr>
            <a:r>
              <a:rPr lang="en-US" sz="2800" dirty="0" smtClean="0"/>
              <a:t>Therefore, the number of </a:t>
            </a:r>
            <a:r>
              <a:rPr lang="en-US" sz="2800" i="1" dirty="0" smtClean="0"/>
              <a:t>r</a:t>
            </a:r>
            <a:r>
              <a:rPr lang="en-US" sz="2800" dirty="0" smtClean="0"/>
              <a:t>-permutations with repetition </a:t>
            </a:r>
            <a:r>
              <a:rPr lang="en-US" sz="2800" dirty="0" smtClean="0"/>
              <a:t>selected from </a:t>
            </a:r>
            <a:r>
              <a:rPr lang="en-US" sz="2800" dirty="0" smtClean="0"/>
              <a:t>a set </a:t>
            </a:r>
            <a:r>
              <a:rPr lang="en-US" sz="2800" i="1" dirty="0" smtClean="0"/>
              <a:t>S</a:t>
            </a:r>
            <a:r>
              <a:rPr lang="en-US" sz="2800" dirty="0" smtClean="0"/>
              <a:t> = {</a:t>
            </a:r>
            <a:r>
              <a:rPr lang="en-US" sz="2800" i="1" dirty="0" smtClean="0"/>
              <a:t>a</a:t>
            </a:r>
            <a:r>
              <a:rPr lang="en-US" sz="2800" baseline="-25000" dirty="0" smtClean="0"/>
              <a:t>1</a:t>
            </a:r>
            <a:r>
              <a:rPr lang="en-US" sz="2800" dirty="0" smtClean="0"/>
              <a:t>, </a:t>
            </a:r>
            <a:r>
              <a:rPr lang="en-US" sz="2800" i="1" dirty="0" smtClean="0"/>
              <a:t>a</a:t>
            </a:r>
            <a:r>
              <a:rPr lang="en-US" sz="2800" baseline="-25000" dirty="0" smtClean="0"/>
              <a:t>2</a:t>
            </a:r>
            <a:r>
              <a:rPr lang="en-US" sz="2800" dirty="0" smtClean="0"/>
              <a:t>, …, </a:t>
            </a:r>
            <a:r>
              <a:rPr lang="en-US" sz="2800" i="1" dirty="0" smtClean="0"/>
              <a:t>a</a:t>
            </a:r>
            <a:r>
              <a:rPr lang="en-US" sz="2800" i="1" baseline="-25000" dirty="0" smtClean="0"/>
              <a:t>n</a:t>
            </a:r>
            <a:r>
              <a:rPr lang="en-US" sz="2800" dirty="0" smtClean="0"/>
              <a:t>} such that </a:t>
            </a:r>
            <a:r>
              <a:rPr lang="en-US" sz="2800" i="1" dirty="0" smtClean="0"/>
              <a:t>a</a:t>
            </a:r>
            <a:r>
              <a:rPr lang="en-US" sz="2800" baseline="-25000" dirty="0" smtClean="0"/>
              <a:t>1</a:t>
            </a:r>
            <a:r>
              <a:rPr lang="en-US" sz="2800" dirty="0" smtClean="0"/>
              <a:t> is used </a:t>
            </a:r>
            <a:r>
              <a:rPr lang="en-US" sz="2800" i="1" dirty="0" smtClean="0"/>
              <a:t>k</a:t>
            </a:r>
            <a:r>
              <a:rPr lang="en-US" sz="2800" baseline="-25000" dirty="0" smtClean="0"/>
              <a:t>1</a:t>
            </a:r>
            <a:r>
              <a:rPr lang="en-US" sz="2800" dirty="0" smtClean="0"/>
              <a:t> times, </a:t>
            </a:r>
            <a:r>
              <a:rPr lang="en-US" sz="2800" i="1" dirty="0" smtClean="0"/>
              <a:t>a</a:t>
            </a:r>
            <a:r>
              <a:rPr lang="en-US" sz="2800" baseline="-25000" dirty="0" smtClean="0"/>
              <a:t>2</a:t>
            </a:r>
            <a:r>
              <a:rPr lang="en-US" sz="2800" dirty="0" smtClean="0"/>
              <a:t> is used </a:t>
            </a:r>
            <a:r>
              <a:rPr lang="en-US" sz="2800" i="1" dirty="0" smtClean="0"/>
              <a:t>k</a:t>
            </a:r>
            <a:r>
              <a:rPr lang="en-US" sz="2800" baseline="-25000" dirty="0" smtClean="0"/>
              <a:t>2</a:t>
            </a:r>
            <a:r>
              <a:rPr lang="en-US" sz="2800" dirty="0" smtClean="0"/>
              <a:t> times, …, </a:t>
            </a:r>
            <a:r>
              <a:rPr lang="en-US" sz="2800" i="1" dirty="0" smtClean="0"/>
              <a:t>a</a:t>
            </a:r>
            <a:r>
              <a:rPr lang="en-US" sz="2800" i="1" baseline="-25000" dirty="0" smtClean="0"/>
              <a:t>n</a:t>
            </a:r>
            <a:r>
              <a:rPr lang="en-US" sz="2800" dirty="0" smtClean="0"/>
              <a:t> is used </a:t>
            </a:r>
            <a:r>
              <a:rPr lang="en-US" sz="2800" i="1" dirty="0" err="1" smtClean="0"/>
              <a:t>k</a:t>
            </a:r>
            <a:r>
              <a:rPr lang="en-US" sz="2800" i="1" baseline="-25000" dirty="0" err="1" smtClean="0"/>
              <a:t>n</a:t>
            </a:r>
            <a:r>
              <a:rPr lang="en-US" sz="2800" dirty="0" smtClean="0"/>
              <a:t> times, </a:t>
            </a:r>
            <a:r>
              <a:rPr lang="en-US" sz="2800" i="1" dirty="0" smtClean="0"/>
              <a:t>k</a:t>
            </a:r>
            <a:r>
              <a:rPr lang="en-US" sz="2800" baseline="-25000" dirty="0" smtClean="0"/>
              <a:t>1</a:t>
            </a:r>
            <a:r>
              <a:rPr lang="en-US" sz="2800" dirty="0" smtClean="0"/>
              <a:t> + </a:t>
            </a:r>
            <a:r>
              <a:rPr lang="en-US" sz="2800" i="1" dirty="0" smtClean="0"/>
              <a:t>k</a:t>
            </a:r>
            <a:r>
              <a:rPr lang="en-US" sz="2800" baseline="-25000" dirty="0" smtClean="0"/>
              <a:t>2</a:t>
            </a:r>
            <a:r>
              <a:rPr lang="en-US" sz="2800" dirty="0" smtClean="0"/>
              <a:t> + … + </a:t>
            </a:r>
            <a:r>
              <a:rPr lang="en-US" sz="2800" i="1" dirty="0" err="1" smtClean="0"/>
              <a:t>k</a:t>
            </a:r>
            <a:r>
              <a:rPr lang="en-US" sz="2800" i="1" baseline="-25000" dirty="0" err="1" smtClean="0"/>
              <a:t>n</a:t>
            </a:r>
            <a:r>
              <a:rPr lang="en-US" sz="2800" dirty="0" smtClean="0"/>
              <a:t> = </a:t>
            </a:r>
            <a:r>
              <a:rPr lang="en-US" sz="2800" i="1" dirty="0" smtClean="0"/>
              <a:t>r</a:t>
            </a:r>
            <a:r>
              <a:rPr lang="en-US" sz="2800" dirty="0" smtClean="0"/>
              <a:t>, is</a:t>
            </a:r>
          </a:p>
          <a:p>
            <a:pPr marL="0" indent="0">
              <a:buNone/>
            </a:pPr>
            <a:r>
              <a:rPr lang="en-US" sz="2800" i="1" dirty="0" smtClean="0"/>
              <a:t>C</a:t>
            </a:r>
            <a:r>
              <a:rPr lang="en-US" sz="2800" dirty="0" smtClean="0"/>
              <a:t>(</a:t>
            </a:r>
            <a:r>
              <a:rPr lang="en-US" sz="2800" i="1" dirty="0" smtClean="0"/>
              <a:t>r</a:t>
            </a:r>
            <a:r>
              <a:rPr lang="en-US" sz="2800" dirty="0" smtClean="0"/>
              <a:t>, </a:t>
            </a:r>
            <a:r>
              <a:rPr lang="en-US" sz="2800" i="1" dirty="0" smtClean="0"/>
              <a:t>k</a:t>
            </a:r>
            <a:r>
              <a:rPr lang="en-US" sz="2800" baseline="-25000" dirty="0" smtClean="0"/>
              <a:t>1</a:t>
            </a:r>
            <a:r>
              <a:rPr lang="en-US" sz="2800" dirty="0" smtClean="0"/>
              <a:t>)</a:t>
            </a:r>
            <a:r>
              <a:rPr lang="en-US" sz="2800" i="1" dirty="0" smtClean="0"/>
              <a:t>C</a:t>
            </a:r>
            <a:r>
              <a:rPr lang="en-US" sz="2800" dirty="0" smtClean="0"/>
              <a:t>(</a:t>
            </a:r>
            <a:r>
              <a:rPr lang="en-US" sz="2800" i="1" dirty="0" smtClean="0"/>
              <a:t>r</a:t>
            </a:r>
            <a:r>
              <a:rPr lang="en-US" sz="2800" dirty="0" smtClean="0"/>
              <a:t> </a:t>
            </a:r>
            <a:r>
              <a:rPr lang="en-US" sz="2800" dirty="0" smtClean="0">
                <a:sym typeface="Symbol"/>
              </a:rPr>
              <a:t> </a:t>
            </a:r>
            <a:r>
              <a:rPr lang="en-US" sz="2800" i="1" dirty="0" smtClean="0">
                <a:sym typeface="Symbol"/>
              </a:rPr>
              <a:t>k</a:t>
            </a:r>
            <a:r>
              <a:rPr lang="en-US" sz="2800" baseline="-25000" dirty="0" smtClean="0">
                <a:sym typeface="Symbol"/>
              </a:rPr>
              <a:t>1</a:t>
            </a:r>
            <a:r>
              <a:rPr lang="en-US" sz="2800" dirty="0" smtClean="0">
                <a:sym typeface="Symbol"/>
              </a:rPr>
              <a:t>, </a:t>
            </a:r>
            <a:r>
              <a:rPr lang="en-US" sz="2800" i="1" dirty="0" smtClean="0">
                <a:sym typeface="Symbol"/>
              </a:rPr>
              <a:t>k</a:t>
            </a:r>
            <a:r>
              <a:rPr lang="en-US" sz="2800" baseline="-25000" dirty="0" smtClean="0">
                <a:sym typeface="Symbol"/>
              </a:rPr>
              <a:t>2</a:t>
            </a:r>
            <a:r>
              <a:rPr lang="en-US" sz="2800" dirty="0" smtClean="0">
                <a:sym typeface="Symbol"/>
              </a:rPr>
              <a:t>)</a:t>
            </a:r>
            <a:r>
              <a:rPr lang="en-US" sz="2800" i="1" dirty="0" smtClean="0">
                <a:sym typeface="Symbol"/>
              </a:rPr>
              <a:t>…C</a:t>
            </a:r>
            <a:r>
              <a:rPr lang="en-US" sz="2800" dirty="0" smtClean="0">
                <a:sym typeface="Symbol"/>
              </a:rPr>
              <a:t>(</a:t>
            </a:r>
            <a:r>
              <a:rPr lang="en-US" sz="2800" i="1" dirty="0" smtClean="0">
                <a:sym typeface="Symbol"/>
              </a:rPr>
              <a:t>r</a:t>
            </a:r>
            <a:r>
              <a:rPr lang="en-US" sz="2800" dirty="0" smtClean="0">
                <a:sym typeface="Symbol"/>
              </a:rPr>
              <a:t>  </a:t>
            </a:r>
            <a:r>
              <a:rPr lang="en-US" sz="2800" i="1" dirty="0" smtClean="0">
                <a:sym typeface="Symbol"/>
              </a:rPr>
              <a:t>k</a:t>
            </a:r>
            <a:r>
              <a:rPr lang="en-US" sz="2800" baseline="-25000" dirty="0" smtClean="0">
                <a:sym typeface="Symbol"/>
              </a:rPr>
              <a:t>1</a:t>
            </a:r>
            <a:r>
              <a:rPr lang="en-US" sz="2800" dirty="0" smtClean="0">
                <a:sym typeface="Symbol"/>
              </a:rPr>
              <a:t>  </a:t>
            </a:r>
            <a:r>
              <a:rPr lang="en-US" sz="2800" i="1" dirty="0" smtClean="0">
                <a:sym typeface="Symbol"/>
              </a:rPr>
              <a:t>k</a:t>
            </a:r>
            <a:r>
              <a:rPr lang="en-US" sz="2800" baseline="-25000" dirty="0" smtClean="0">
                <a:sym typeface="Symbol"/>
              </a:rPr>
              <a:t>2</a:t>
            </a:r>
            <a:r>
              <a:rPr lang="en-US" sz="2800" dirty="0" smtClean="0">
                <a:sym typeface="Symbol"/>
              </a:rPr>
              <a:t>  …  </a:t>
            </a:r>
            <a:r>
              <a:rPr lang="en-US" sz="2800" i="1" dirty="0" smtClean="0">
                <a:sym typeface="Symbol"/>
              </a:rPr>
              <a:t>k</a:t>
            </a:r>
            <a:r>
              <a:rPr lang="en-US" sz="2800" i="1" baseline="-25000" dirty="0" smtClean="0">
                <a:sym typeface="Symbol"/>
              </a:rPr>
              <a:t>n</a:t>
            </a:r>
            <a:r>
              <a:rPr lang="en-US" sz="2800" baseline="-25000" dirty="0" smtClean="0">
                <a:sym typeface="Symbol"/>
              </a:rPr>
              <a:t>1</a:t>
            </a:r>
            <a:r>
              <a:rPr lang="en-US" sz="2800" dirty="0" smtClean="0">
                <a:sym typeface="Symbol"/>
              </a:rPr>
              <a:t>, </a:t>
            </a:r>
            <a:r>
              <a:rPr lang="en-US" sz="2800" i="1" dirty="0" err="1" smtClean="0">
                <a:sym typeface="Symbol"/>
              </a:rPr>
              <a:t>k</a:t>
            </a:r>
            <a:r>
              <a:rPr lang="en-US" sz="2800" i="1" baseline="-25000" dirty="0" err="1" smtClean="0">
                <a:sym typeface="Symbol"/>
              </a:rPr>
              <a:t>n</a:t>
            </a:r>
            <a:r>
              <a:rPr lang="en-US" sz="2800" dirty="0" smtClean="0">
                <a:sym typeface="Symbol"/>
              </a:rPr>
              <a:t>)</a:t>
            </a:r>
          </a:p>
          <a:p>
            <a:pPr marL="0" indent="0">
              <a:buNone/>
            </a:pPr>
            <a:endParaRPr lang="en-US" sz="1400" baseline="-25000" dirty="0" smtClean="0">
              <a:sym typeface="Symbol"/>
            </a:endParaRPr>
          </a:p>
          <a:p>
            <a:pPr marL="0" indent="0">
              <a:buNone/>
            </a:pPr>
            <a:r>
              <a:rPr lang="en-US" baseline="-25000" dirty="0" smtClean="0">
                <a:sym typeface="Symbol"/>
              </a:rPr>
              <a:t>=</a:t>
            </a:r>
          </a:p>
          <a:p>
            <a:pPr marL="0" indent="0">
              <a:buNone/>
            </a:pPr>
            <a:endParaRPr lang="en-US" baseline="-25000" dirty="0">
              <a:sym typeface="Symbol"/>
            </a:endParaRPr>
          </a:p>
          <a:p>
            <a:pPr marL="0" indent="0">
              <a:buNone/>
            </a:pPr>
            <a:r>
              <a:rPr lang="en-US" dirty="0" smtClean="0"/>
              <a:t> </a:t>
            </a:r>
          </a:p>
          <a:p>
            <a:pPr marL="0" indent="0">
              <a:buNone/>
            </a:pPr>
            <a:endParaRPr lang="en-US" sz="400" dirty="0"/>
          </a:p>
          <a:p>
            <a:pPr marL="0" indent="0">
              <a:buNone/>
            </a:pPr>
            <a:r>
              <a:rPr lang="en-US" sz="2800" dirty="0" smtClean="0"/>
              <a:t>This number is also denoted by </a:t>
            </a:r>
            <a:r>
              <a:rPr lang="en-US" sz="2800" i="1" dirty="0" smtClean="0"/>
              <a:t>C</a:t>
            </a:r>
            <a:r>
              <a:rPr lang="en-US" sz="2800" dirty="0" smtClean="0"/>
              <a:t>(</a:t>
            </a:r>
            <a:r>
              <a:rPr lang="en-US" sz="2800" i="1" dirty="0"/>
              <a:t>r</a:t>
            </a:r>
            <a:r>
              <a:rPr lang="en-US" sz="2800" dirty="0" smtClean="0"/>
              <a:t>; </a:t>
            </a:r>
            <a:r>
              <a:rPr lang="en-US" sz="2800" i="1" dirty="0" smtClean="0"/>
              <a:t>k</a:t>
            </a:r>
            <a:r>
              <a:rPr lang="en-US" sz="2800" baseline="-25000" dirty="0" smtClean="0"/>
              <a:t>1</a:t>
            </a:r>
            <a:r>
              <a:rPr lang="en-US" sz="2800" dirty="0" smtClean="0"/>
              <a:t>, </a:t>
            </a:r>
            <a:r>
              <a:rPr lang="en-US" sz="2800" i="1" dirty="0" smtClean="0"/>
              <a:t>k</a:t>
            </a:r>
            <a:r>
              <a:rPr lang="en-US" sz="2800" baseline="-25000" dirty="0" smtClean="0"/>
              <a:t>2</a:t>
            </a:r>
            <a:r>
              <a:rPr lang="en-US" sz="2800" dirty="0"/>
              <a:t>,</a:t>
            </a:r>
            <a:r>
              <a:rPr lang="en-US" sz="2800" dirty="0" smtClean="0"/>
              <a:t> …, </a:t>
            </a:r>
            <a:r>
              <a:rPr lang="en-US" sz="2800" i="1" dirty="0" err="1" smtClean="0"/>
              <a:t>k</a:t>
            </a:r>
            <a:r>
              <a:rPr lang="en-US" sz="2800" i="1" baseline="-25000" dirty="0" err="1" smtClean="0"/>
              <a:t>n</a:t>
            </a:r>
            <a:r>
              <a:rPr lang="en-US" sz="2800" dirty="0" smtClean="0"/>
              <a:t>) or</a:t>
            </a:r>
          </a:p>
          <a:p>
            <a:pPr marL="0" indent="0">
              <a:buNone/>
            </a:pPr>
            <a:endParaRPr lang="en-CA" sz="2800" dirty="0"/>
          </a:p>
        </p:txBody>
      </p:sp>
      <p:sp>
        <p:nvSpPr>
          <p:cNvPr id="4" name="Slide Number Placeholder 3"/>
          <p:cNvSpPr>
            <a:spLocks noGrp="1"/>
          </p:cNvSpPr>
          <p:nvPr>
            <p:ph type="sldNum" sz="quarter" idx="12"/>
          </p:nvPr>
        </p:nvSpPr>
        <p:spPr/>
        <p:txBody>
          <a:bodyPr/>
          <a:lstStyle/>
          <a:p>
            <a:fld id="{870A9A53-ECC7-4D51-B181-F0F8F96666FA}" type="slidenum">
              <a:rPr lang="en-CA" smtClean="0"/>
              <a:t>26</a:t>
            </a:fld>
            <a:endParaRPr lang="en-CA"/>
          </a:p>
        </p:txBody>
      </p:sp>
      <p:graphicFrame>
        <p:nvGraphicFramePr>
          <p:cNvPr id="5" name="Object 4"/>
          <p:cNvGraphicFramePr>
            <a:graphicFrameLocks noChangeAspect="1"/>
          </p:cNvGraphicFramePr>
          <p:nvPr>
            <p:extLst>
              <p:ext uri="{D42A27DB-BD31-4B8C-83A1-F6EECF244321}">
                <p14:modId xmlns:p14="http://schemas.microsoft.com/office/powerpoint/2010/main" val="1137910229"/>
              </p:ext>
            </p:extLst>
          </p:nvPr>
        </p:nvGraphicFramePr>
        <p:xfrm>
          <a:off x="685800" y="3200400"/>
          <a:ext cx="7810500" cy="743857"/>
        </p:xfrm>
        <a:graphic>
          <a:graphicData uri="http://schemas.openxmlformats.org/presentationml/2006/ole">
            <mc:AlternateContent xmlns:mc="http://schemas.openxmlformats.org/markup-compatibility/2006">
              <mc:Choice xmlns:v="urn:schemas-microsoft-com:vml" Requires="v">
                <p:oleObj spid="_x0000_s4155" name="Equation" r:id="rId3" imgW="4533840" imgH="431640" progId="Equation.DSMT4">
                  <p:embed/>
                </p:oleObj>
              </mc:Choice>
              <mc:Fallback>
                <p:oleObj name="Equation" r:id="rId3" imgW="4533840" imgH="431640" progId="Equation.DSMT4">
                  <p:embed/>
                  <p:pic>
                    <p:nvPicPr>
                      <p:cNvPr id="0" name=""/>
                      <p:cNvPicPr/>
                      <p:nvPr/>
                    </p:nvPicPr>
                    <p:blipFill>
                      <a:blip r:embed="rId4"/>
                      <a:stretch>
                        <a:fillRect/>
                      </a:stretch>
                    </p:blipFill>
                    <p:spPr>
                      <a:xfrm>
                        <a:off x="685800" y="3200400"/>
                        <a:ext cx="7810500" cy="743857"/>
                      </a:xfrm>
                      <a:prstGeom prst="rect">
                        <a:avLst/>
                      </a:prstGeom>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1758154694"/>
              </p:ext>
            </p:extLst>
          </p:nvPr>
        </p:nvGraphicFramePr>
        <p:xfrm>
          <a:off x="457200" y="3810000"/>
          <a:ext cx="1600199" cy="777239"/>
        </p:xfrm>
        <a:graphic>
          <a:graphicData uri="http://schemas.openxmlformats.org/presentationml/2006/ole">
            <mc:AlternateContent xmlns:mc="http://schemas.openxmlformats.org/markup-compatibility/2006">
              <mc:Choice xmlns:v="urn:schemas-microsoft-com:vml" Requires="v">
                <p:oleObj spid="_x0000_s4156" name="Equation" r:id="rId5" imgW="888840" imgH="431640" progId="Equation.DSMT4">
                  <p:embed/>
                </p:oleObj>
              </mc:Choice>
              <mc:Fallback>
                <p:oleObj name="Equation" r:id="rId5" imgW="888840" imgH="431640" progId="Equation.DSMT4">
                  <p:embed/>
                  <p:pic>
                    <p:nvPicPr>
                      <p:cNvPr id="0" name=""/>
                      <p:cNvPicPr/>
                      <p:nvPr/>
                    </p:nvPicPr>
                    <p:blipFill>
                      <a:blip r:embed="rId6"/>
                      <a:stretch>
                        <a:fillRect/>
                      </a:stretch>
                    </p:blipFill>
                    <p:spPr>
                      <a:xfrm>
                        <a:off x="457200" y="3810000"/>
                        <a:ext cx="1600199" cy="777239"/>
                      </a:xfrm>
                      <a:prstGeom prst="rect">
                        <a:avLst/>
                      </a:prstGeom>
                    </p:spPr>
                  </p:pic>
                </p:oleObj>
              </mc:Fallback>
            </mc:AlternateContent>
          </a:graphicData>
        </a:graphic>
      </p:graphicFrame>
      <p:graphicFrame>
        <p:nvGraphicFramePr>
          <p:cNvPr id="2" name="Object 1"/>
          <p:cNvGraphicFramePr>
            <a:graphicFrameLocks noChangeAspect="1"/>
          </p:cNvGraphicFramePr>
          <p:nvPr>
            <p:extLst>
              <p:ext uri="{D42A27DB-BD31-4B8C-83A1-F6EECF244321}">
                <p14:modId xmlns:p14="http://schemas.microsoft.com/office/powerpoint/2010/main" val="3735129572"/>
              </p:ext>
            </p:extLst>
          </p:nvPr>
        </p:nvGraphicFramePr>
        <p:xfrm>
          <a:off x="609600" y="5105400"/>
          <a:ext cx="1600200" cy="950118"/>
        </p:xfrm>
        <a:graphic>
          <a:graphicData uri="http://schemas.openxmlformats.org/presentationml/2006/ole">
            <mc:AlternateContent xmlns:mc="http://schemas.openxmlformats.org/markup-compatibility/2006">
              <mc:Choice xmlns:v="urn:schemas-microsoft-com:vml" Requires="v">
                <p:oleObj spid="_x0000_s4157" name="Equation" r:id="rId7" imgW="812520" imgH="482400" progId="Equation.DSMT4">
                  <p:embed/>
                </p:oleObj>
              </mc:Choice>
              <mc:Fallback>
                <p:oleObj name="Equation" r:id="rId7" imgW="812520" imgH="482400" progId="Equation.DSMT4">
                  <p:embed/>
                  <p:pic>
                    <p:nvPicPr>
                      <p:cNvPr id="0" name=""/>
                      <p:cNvPicPr/>
                      <p:nvPr/>
                    </p:nvPicPr>
                    <p:blipFill>
                      <a:blip r:embed="rId8"/>
                      <a:stretch>
                        <a:fillRect/>
                      </a:stretch>
                    </p:blipFill>
                    <p:spPr>
                      <a:xfrm>
                        <a:off x="609600" y="5105400"/>
                        <a:ext cx="1600200" cy="950118"/>
                      </a:xfrm>
                      <a:prstGeom prst="rect">
                        <a:avLst/>
                      </a:prstGeom>
                    </p:spPr>
                  </p:pic>
                </p:oleObj>
              </mc:Fallback>
            </mc:AlternateContent>
          </a:graphicData>
        </a:graphic>
      </p:graphicFrame>
    </p:spTree>
    <p:extLst>
      <p:ext uri="{BB962C8B-B14F-4D97-AF65-F5344CB8AC3E}">
        <p14:creationId xmlns:p14="http://schemas.microsoft.com/office/powerpoint/2010/main" val="19073280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Examples</a:t>
            </a:r>
            <a:endParaRPr lang="en-CA" i="1" dirty="0"/>
          </a:p>
        </p:txBody>
      </p:sp>
      <p:sp>
        <p:nvSpPr>
          <p:cNvPr id="3" name="Content Placeholder 2"/>
          <p:cNvSpPr>
            <a:spLocks noGrp="1"/>
          </p:cNvSpPr>
          <p:nvPr>
            <p:ph idx="1"/>
          </p:nvPr>
        </p:nvSpPr>
        <p:spPr/>
        <p:txBody>
          <a:bodyPr/>
          <a:lstStyle/>
          <a:p>
            <a:pPr marL="0" indent="0">
              <a:buNone/>
            </a:pPr>
            <a:r>
              <a:rPr lang="en-US" dirty="0" smtClean="0"/>
              <a:t>1.  The number of 10-permutations with repetition of 5 red balls, 3 black balls, and 2 green balls.  The balls of the same color are </a:t>
            </a:r>
            <a:r>
              <a:rPr lang="en-US" dirty="0" smtClean="0"/>
              <a:t>identical.</a:t>
            </a:r>
            <a:endParaRPr lang="en-US" dirty="0" smtClean="0"/>
          </a:p>
          <a:p>
            <a:pPr marL="0" indent="0">
              <a:buNone/>
            </a:pPr>
            <a:endParaRPr lang="en-US" dirty="0"/>
          </a:p>
          <a:p>
            <a:pPr marL="0" indent="0">
              <a:buNone/>
            </a:pPr>
            <a:r>
              <a:rPr lang="en-US" dirty="0" smtClean="0"/>
              <a:t>This number </a:t>
            </a:r>
            <a:r>
              <a:rPr lang="en-US" dirty="0" smtClean="0"/>
              <a:t>is </a:t>
            </a:r>
            <a:r>
              <a:rPr lang="en-US" i="1" dirty="0" smtClean="0"/>
              <a:t>C</a:t>
            </a:r>
            <a:r>
              <a:rPr lang="en-US" dirty="0" smtClean="0"/>
              <a:t>(10; 5, 3, 2) =              = </a:t>
            </a:r>
            <a:r>
              <a:rPr lang="en-US" dirty="0" smtClean="0"/>
              <a:t>2520. </a:t>
            </a: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27</a:t>
            </a:fld>
            <a:endParaRPr lang="en-CA"/>
          </a:p>
        </p:txBody>
      </p:sp>
      <p:graphicFrame>
        <p:nvGraphicFramePr>
          <p:cNvPr id="5" name="Object 4"/>
          <p:cNvGraphicFramePr>
            <a:graphicFrameLocks noChangeAspect="1"/>
          </p:cNvGraphicFramePr>
          <p:nvPr>
            <p:extLst>
              <p:ext uri="{D42A27DB-BD31-4B8C-83A1-F6EECF244321}">
                <p14:modId xmlns:p14="http://schemas.microsoft.com/office/powerpoint/2010/main" val="3252038649"/>
              </p:ext>
            </p:extLst>
          </p:nvPr>
        </p:nvGraphicFramePr>
        <p:xfrm>
          <a:off x="5486400" y="4038600"/>
          <a:ext cx="1143000" cy="984250"/>
        </p:xfrm>
        <a:graphic>
          <a:graphicData uri="http://schemas.openxmlformats.org/presentationml/2006/ole">
            <mc:AlternateContent xmlns:mc="http://schemas.openxmlformats.org/markup-compatibility/2006">
              <mc:Choice xmlns:v="urn:schemas-microsoft-com:vml" Requires="v">
                <p:oleObj spid="_x0000_s5143" name="Equation" r:id="rId3" imgW="457200" imgH="393480" progId="Equation.DSMT4">
                  <p:embed/>
                </p:oleObj>
              </mc:Choice>
              <mc:Fallback>
                <p:oleObj name="Equation" r:id="rId3" imgW="457200" imgH="393480" progId="Equation.DSMT4">
                  <p:embed/>
                  <p:pic>
                    <p:nvPicPr>
                      <p:cNvPr id="0" name=""/>
                      <p:cNvPicPr/>
                      <p:nvPr/>
                    </p:nvPicPr>
                    <p:blipFill>
                      <a:blip r:embed="rId4"/>
                      <a:stretch>
                        <a:fillRect/>
                      </a:stretch>
                    </p:blipFill>
                    <p:spPr>
                      <a:xfrm>
                        <a:off x="5486400" y="4038600"/>
                        <a:ext cx="1143000" cy="984250"/>
                      </a:xfrm>
                      <a:prstGeom prst="rect">
                        <a:avLst/>
                      </a:prstGeom>
                    </p:spPr>
                  </p:pic>
                </p:oleObj>
              </mc:Fallback>
            </mc:AlternateContent>
          </a:graphicData>
        </a:graphic>
      </p:graphicFrame>
    </p:spTree>
    <p:extLst>
      <p:ext uri="{BB962C8B-B14F-4D97-AF65-F5344CB8AC3E}">
        <p14:creationId xmlns:p14="http://schemas.microsoft.com/office/powerpoint/2010/main" val="38887109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smtClean="0"/>
              <a:t>2.  How many different strings can be obtained by reordering the letters in the word SUCCESS?</a:t>
            </a:r>
          </a:p>
          <a:p>
            <a:pPr marL="0" indent="0">
              <a:buNone/>
            </a:pPr>
            <a:endParaRPr lang="en-US" dirty="0"/>
          </a:p>
          <a:p>
            <a:pPr marL="0" indent="0">
              <a:buNone/>
            </a:pPr>
            <a:r>
              <a:rPr lang="en-US" dirty="0" smtClean="0"/>
              <a:t>In this word, there are two C’s, three S’s, one U, and one E.  The number of 7-permutaions that uses C twice, S three times, U once, and E once, </a:t>
            </a:r>
          </a:p>
          <a:p>
            <a:pPr marL="0" indent="0">
              <a:buNone/>
            </a:pPr>
            <a:r>
              <a:rPr lang="en-US" dirty="0" smtClean="0"/>
              <a:t>is </a:t>
            </a:r>
            <a:r>
              <a:rPr lang="en-US" i="1" dirty="0" smtClean="0"/>
              <a:t>C</a:t>
            </a:r>
            <a:r>
              <a:rPr lang="en-US" dirty="0" smtClean="0"/>
              <a:t>(7; 2, 3, 1, 1) =              </a:t>
            </a:r>
            <a:r>
              <a:rPr lang="en-US" dirty="0" smtClean="0"/>
              <a:t>= 420.</a:t>
            </a:r>
          </a:p>
          <a:p>
            <a:pPr marL="0" indent="0">
              <a:buNone/>
            </a:pP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28</a:t>
            </a:fld>
            <a:endParaRPr lang="en-CA"/>
          </a:p>
        </p:txBody>
      </p:sp>
      <p:graphicFrame>
        <p:nvGraphicFramePr>
          <p:cNvPr id="5" name="Object 4"/>
          <p:cNvGraphicFramePr>
            <a:graphicFrameLocks noChangeAspect="1"/>
          </p:cNvGraphicFramePr>
          <p:nvPr>
            <p:extLst>
              <p:ext uri="{D42A27DB-BD31-4B8C-83A1-F6EECF244321}">
                <p14:modId xmlns:p14="http://schemas.microsoft.com/office/powerpoint/2010/main" val="2663912070"/>
              </p:ext>
            </p:extLst>
          </p:nvPr>
        </p:nvGraphicFramePr>
        <p:xfrm>
          <a:off x="3529576" y="3962400"/>
          <a:ext cx="1118624" cy="806450"/>
        </p:xfrm>
        <a:graphic>
          <a:graphicData uri="http://schemas.openxmlformats.org/presentationml/2006/ole">
            <mc:AlternateContent xmlns:mc="http://schemas.openxmlformats.org/markup-compatibility/2006">
              <mc:Choice xmlns:v="urn:schemas-microsoft-com:vml" Requires="v">
                <p:oleObj spid="_x0000_s6167" name="Equation" r:id="rId3" imgW="545760" imgH="393480" progId="Equation.DSMT4">
                  <p:embed/>
                </p:oleObj>
              </mc:Choice>
              <mc:Fallback>
                <p:oleObj name="Equation" r:id="rId3" imgW="545760" imgH="393480" progId="Equation.DSMT4">
                  <p:embed/>
                  <p:pic>
                    <p:nvPicPr>
                      <p:cNvPr id="0" name=""/>
                      <p:cNvPicPr/>
                      <p:nvPr/>
                    </p:nvPicPr>
                    <p:blipFill>
                      <a:blip r:embed="rId4"/>
                      <a:stretch>
                        <a:fillRect/>
                      </a:stretch>
                    </p:blipFill>
                    <p:spPr>
                      <a:xfrm>
                        <a:off x="3529576" y="3962400"/>
                        <a:ext cx="1118624" cy="806450"/>
                      </a:xfrm>
                      <a:prstGeom prst="rect">
                        <a:avLst/>
                      </a:prstGeom>
                    </p:spPr>
                  </p:pic>
                </p:oleObj>
              </mc:Fallback>
            </mc:AlternateContent>
          </a:graphicData>
        </a:graphic>
      </p:graphicFrame>
    </p:spTree>
    <p:extLst>
      <p:ext uri="{BB962C8B-B14F-4D97-AF65-F5344CB8AC3E}">
        <p14:creationId xmlns:p14="http://schemas.microsoft.com/office/powerpoint/2010/main" val="23421768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Distribution Formulation</a:t>
            </a:r>
            <a:endParaRPr lang="en-CA" i="1" dirty="0"/>
          </a:p>
        </p:txBody>
      </p:sp>
      <p:sp>
        <p:nvSpPr>
          <p:cNvPr id="3" name="Content Placeholder 2"/>
          <p:cNvSpPr>
            <a:spLocks noGrp="1"/>
          </p:cNvSpPr>
          <p:nvPr>
            <p:ph idx="1"/>
          </p:nvPr>
        </p:nvSpPr>
        <p:spPr>
          <a:xfrm>
            <a:off x="457200" y="1371600"/>
            <a:ext cx="8229600" cy="4724400"/>
          </a:xfrm>
        </p:spPr>
        <p:txBody>
          <a:bodyPr>
            <a:normAutofit/>
          </a:bodyPr>
          <a:lstStyle/>
          <a:p>
            <a:pPr marL="0" indent="0">
              <a:buNone/>
            </a:pPr>
            <a:r>
              <a:rPr lang="en-US" sz="2400" dirty="0" smtClean="0"/>
              <a:t>The question in previous example can be reformulated as follows:  </a:t>
            </a:r>
          </a:p>
          <a:p>
            <a:pPr marL="0" indent="0">
              <a:buNone/>
            </a:pPr>
            <a:r>
              <a:rPr lang="en-US" sz="2400" dirty="0" smtClean="0"/>
              <a:t>We have four </a:t>
            </a:r>
            <a:r>
              <a:rPr lang="en-US" sz="2400" dirty="0" smtClean="0"/>
              <a:t>(</a:t>
            </a:r>
            <a:r>
              <a:rPr lang="en-US" sz="2400" dirty="0" smtClean="0"/>
              <a:t>distinct)</a:t>
            </a:r>
            <a:r>
              <a:rPr lang="en-US" sz="2400" dirty="0" smtClean="0"/>
              <a:t> </a:t>
            </a:r>
            <a:r>
              <a:rPr lang="en-US" sz="2400" dirty="0" smtClean="0"/>
              <a:t>boxes: C, S, U, and E, and we have seven </a:t>
            </a:r>
            <a:r>
              <a:rPr lang="en-US" sz="2400" dirty="0" smtClean="0"/>
              <a:t>(</a:t>
            </a:r>
            <a:r>
              <a:rPr lang="en-US" sz="2400" dirty="0" smtClean="0"/>
              <a:t>distinct</a:t>
            </a:r>
            <a:r>
              <a:rPr lang="en-US" sz="2400" dirty="0" smtClean="0"/>
              <a:t>) </a:t>
            </a:r>
            <a:r>
              <a:rPr lang="en-US" sz="2400" dirty="0" smtClean="0"/>
              <a:t>positions 1, 2, …, 7.  </a:t>
            </a:r>
          </a:p>
          <a:p>
            <a:pPr marL="0" indent="0">
              <a:buNone/>
            </a:pPr>
            <a:r>
              <a:rPr lang="en-US" sz="2400" dirty="0" smtClean="0"/>
              <a:t>In the original word SUCCESS, positions 1, 6, and 7, are put into box S, positions 3 and 4 are in box C, position 2 is in box U, and position 5 is in box E.  </a:t>
            </a:r>
          </a:p>
          <a:p>
            <a:pPr marL="0" indent="0">
              <a:buNone/>
            </a:pPr>
            <a:r>
              <a:rPr lang="en-US" sz="2400" dirty="0" smtClean="0"/>
              <a:t>The number of strings obtained by re-order the letters in this word is the number of ways to put 7 </a:t>
            </a:r>
            <a:r>
              <a:rPr lang="en-US" sz="2400" dirty="0" smtClean="0"/>
              <a:t>distinct </a:t>
            </a:r>
            <a:r>
              <a:rPr lang="en-US" sz="2400" dirty="0" smtClean="0"/>
              <a:t>positions into four </a:t>
            </a:r>
            <a:r>
              <a:rPr lang="en-US" sz="2400" dirty="0" smtClean="0"/>
              <a:t>distinct </a:t>
            </a:r>
            <a:r>
              <a:rPr lang="en-US" sz="2400" dirty="0" smtClean="0"/>
              <a:t>boxes such that box C has 2 positions, box S has three positions, box U has one position, and box E has one position.</a:t>
            </a:r>
            <a:endParaRPr lang="en-CA" sz="2400" dirty="0"/>
          </a:p>
        </p:txBody>
      </p:sp>
      <p:sp>
        <p:nvSpPr>
          <p:cNvPr id="4" name="Slide Number Placeholder 3"/>
          <p:cNvSpPr>
            <a:spLocks noGrp="1"/>
          </p:cNvSpPr>
          <p:nvPr>
            <p:ph type="sldNum" sz="quarter" idx="12"/>
          </p:nvPr>
        </p:nvSpPr>
        <p:spPr/>
        <p:txBody>
          <a:bodyPr/>
          <a:lstStyle/>
          <a:p>
            <a:fld id="{870A9A53-ECC7-4D51-B181-F0F8F96666FA}" type="slidenum">
              <a:rPr lang="en-CA" smtClean="0"/>
              <a:t>29</a:t>
            </a:fld>
            <a:endParaRPr lang="en-CA"/>
          </a:p>
        </p:txBody>
      </p:sp>
    </p:spTree>
    <p:extLst>
      <p:ext uri="{BB962C8B-B14F-4D97-AF65-F5344CB8AC3E}">
        <p14:creationId xmlns:p14="http://schemas.microsoft.com/office/powerpoint/2010/main" val="28086548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smtClean="0"/>
              <a:t>The number of </a:t>
            </a:r>
            <a:r>
              <a:rPr lang="en-US" i="1" dirty="0" smtClean="0"/>
              <a:t>r</a:t>
            </a:r>
            <a:r>
              <a:rPr lang="en-US" dirty="0" smtClean="0"/>
              <a:t>-permutations selected from a set with </a:t>
            </a:r>
            <a:r>
              <a:rPr lang="en-US" i="1" dirty="0" smtClean="0"/>
              <a:t>n</a:t>
            </a:r>
            <a:r>
              <a:rPr lang="en-US" dirty="0" smtClean="0"/>
              <a:t> elements </a:t>
            </a:r>
            <a:r>
              <a:rPr lang="en-US" i="1" dirty="0" smtClean="0"/>
              <a:t>a</a:t>
            </a:r>
            <a:r>
              <a:rPr lang="en-US" baseline="-25000" dirty="0" smtClean="0"/>
              <a:t>1</a:t>
            </a:r>
            <a:r>
              <a:rPr lang="en-US" dirty="0" smtClean="0"/>
              <a:t>, </a:t>
            </a:r>
            <a:r>
              <a:rPr lang="en-US" i="1" dirty="0" smtClean="0"/>
              <a:t>a</a:t>
            </a:r>
            <a:r>
              <a:rPr lang="en-US" baseline="-25000" dirty="0" smtClean="0"/>
              <a:t>2</a:t>
            </a:r>
            <a:r>
              <a:rPr lang="en-US" dirty="0" smtClean="0"/>
              <a:t>, …, </a:t>
            </a:r>
            <a:r>
              <a:rPr lang="en-US" i="1" dirty="0" smtClean="0"/>
              <a:t>a</a:t>
            </a:r>
            <a:r>
              <a:rPr lang="en-US" i="1" baseline="-25000" dirty="0" smtClean="0"/>
              <a:t>n</a:t>
            </a:r>
            <a:r>
              <a:rPr lang="en-US" dirty="0" smtClean="0"/>
              <a:t> such that element </a:t>
            </a:r>
            <a:r>
              <a:rPr lang="en-US" i="1" dirty="0" err="1" smtClean="0"/>
              <a:t>a</a:t>
            </a:r>
            <a:r>
              <a:rPr lang="en-US" i="1" baseline="-25000" dirty="0" err="1" smtClean="0"/>
              <a:t>i</a:t>
            </a:r>
            <a:r>
              <a:rPr lang="en-US" dirty="0" smtClean="0"/>
              <a:t> occurs </a:t>
            </a:r>
            <a:r>
              <a:rPr lang="en-US" i="1" dirty="0" err="1" smtClean="0"/>
              <a:t>k</a:t>
            </a:r>
            <a:r>
              <a:rPr lang="en-US" i="1" baseline="-25000" dirty="0" err="1" smtClean="0"/>
              <a:t>i</a:t>
            </a:r>
            <a:r>
              <a:rPr lang="en-US" dirty="0" smtClean="0"/>
              <a:t> times, </a:t>
            </a:r>
            <a:r>
              <a:rPr lang="en-US" i="1" dirty="0" smtClean="0"/>
              <a:t>i</a:t>
            </a:r>
            <a:r>
              <a:rPr lang="en-US" dirty="0" smtClean="0"/>
              <a:t> = 1, 2, …, </a:t>
            </a:r>
            <a:r>
              <a:rPr lang="en-US" i="1" dirty="0" smtClean="0"/>
              <a:t>n</a:t>
            </a:r>
            <a:r>
              <a:rPr lang="en-US" dirty="0" smtClean="0"/>
              <a:t>, can be re-formulated as a distribution problem as follows:</a:t>
            </a:r>
          </a:p>
          <a:p>
            <a:pPr marL="0" indent="0">
              <a:buNone/>
            </a:pPr>
            <a:endParaRPr lang="en-US" sz="900" dirty="0" smtClean="0"/>
          </a:p>
          <a:p>
            <a:pPr marL="0" indent="0">
              <a:buNone/>
            </a:pPr>
            <a:r>
              <a:rPr lang="en-US" dirty="0" smtClean="0"/>
              <a:t>The </a:t>
            </a:r>
            <a:r>
              <a:rPr lang="en-US" dirty="0" smtClean="0"/>
              <a:t>number of ways to distribute </a:t>
            </a:r>
            <a:r>
              <a:rPr lang="en-US" i="1" dirty="0" smtClean="0"/>
              <a:t>r</a:t>
            </a:r>
            <a:r>
              <a:rPr lang="en-US" dirty="0" smtClean="0"/>
              <a:t> </a:t>
            </a:r>
            <a:r>
              <a:rPr lang="en-US" dirty="0" smtClean="0"/>
              <a:t>distinct </a:t>
            </a:r>
            <a:r>
              <a:rPr lang="en-US" dirty="0" smtClean="0"/>
              <a:t>objects into </a:t>
            </a:r>
            <a:r>
              <a:rPr lang="en-US" i="1" dirty="0" smtClean="0"/>
              <a:t>n</a:t>
            </a:r>
            <a:r>
              <a:rPr lang="en-US" dirty="0" smtClean="0"/>
              <a:t> </a:t>
            </a:r>
            <a:r>
              <a:rPr lang="en-US" dirty="0" smtClean="0"/>
              <a:t>distinct </a:t>
            </a:r>
            <a:r>
              <a:rPr lang="en-US" dirty="0" smtClean="0"/>
              <a:t>boxes such that box </a:t>
            </a:r>
            <a:r>
              <a:rPr lang="en-US" i="1" dirty="0" smtClean="0"/>
              <a:t>i</a:t>
            </a:r>
            <a:r>
              <a:rPr lang="en-US" dirty="0" smtClean="0"/>
              <a:t> has </a:t>
            </a:r>
            <a:r>
              <a:rPr lang="en-US" i="1" dirty="0" err="1" smtClean="0"/>
              <a:t>k</a:t>
            </a:r>
            <a:r>
              <a:rPr lang="en-US" i="1" baseline="-25000" dirty="0" err="1" smtClean="0"/>
              <a:t>i</a:t>
            </a:r>
            <a:r>
              <a:rPr lang="en-US" dirty="0" smtClean="0"/>
              <a:t> objects, </a:t>
            </a:r>
            <a:r>
              <a:rPr lang="en-US" i="1" dirty="0" smtClean="0"/>
              <a:t>i</a:t>
            </a:r>
            <a:r>
              <a:rPr lang="en-US" dirty="0" smtClean="0"/>
              <a:t> = 1, 2, …, </a:t>
            </a:r>
            <a:r>
              <a:rPr lang="en-US" i="1" dirty="0" smtClean="0"/>
              <a:t>n</a:t>
            </a:r>
            <a:r>
              <a:rPr lang="en-US" dirty="0" smtClean="0"/>
              <a:t>,  </a:t>
            </a:r>
            <a:r>
              <a:rPr lang="en-US" i="1" dirty="0" smtClean="0"/>
              <a:t>k</a:t>
            </a:r>
            <a:r>
              <a:rPr lang="en-US" baseline="-25000" dirty="0" smtClean="0"/>
              <a:t>1</a:t>
            </a:r>
            <a:r>
              <a:rPr lang="en-US" dirty="0" smtClean="0"/>
              <a:t> </a:t>
            </a:r>
            <a:r>
              <a:rPr lang="en-US" dirty="0" smtClean="0"/>
              <a:t>+ </a:t>
            </a:r>
            <a:r>
              <a:rPr lang="en-US" i="1" dirty="0" smtClean="0"/>
              <a:t>k</a:t>
            </a:r>
            <a:r>
              <a:rPr lang="en-US" baseline="-25000" dirty="0" smtClean="0"/>
              <a:t>2</a:t>
            </a:r>
            <a:r>
              <a:rPr lang="en-US" dirty="0" smtClean="0"/>
              <a:t> + … + </a:t>
            </a:r>
            <a:r>
              <a:rPr lang="en-US" i="1" dirty="0" err="1" smtClean="0"/>
              <a:t>k</a:t>
            </a:r>
            <a:r>
              <a:rPr lang="en-US" i="1" baseline="-25000" dirty="0" err="1" smtClean="0"/>
              <a:t>n</a:t>
            </a:r>
            <a:r>
              <a:rPr lang="en-US" dirty="0" smtClean="0"/>
              <a:t> = </a:t>
            </a:r>
            <a:r>
              <a:rPr lang="en-US" i="1" dirty="0" smtClean="0"/>
              <a:t>r</a:t>
            </a:r>
            <a:r>
              <a:rPr lang="en-US" dirty="0" smtClean="0"/>
              <a:t>, is </a:t>
            </a:r>
          </a:p>
          <a:p>
            <a:pPr marL="0" indent="0">
              <a:buNone/>
            </a:pPr>
            <a:r>
              <a:rPr lang="en-US" i="1" dirty="0" smtClean="0"/>
              <a:t>C</a:t>
            </a:r>
            <a:r>
              <a:rPr lang="en-US" dirty="0" smtClean="0"/>
              <a:t>(</a:t>
            </a:r>
            <a:r>
              <a:rPr lang="en-US" i="1" dirty="0" smtClean="0"/>
              <a:t>r</a:t>
            </a:r>
            <a:r>
              <a:rPr lang="en-US" dirty="0" smtClean="0"/>
              <a:t>; </a:t>
            </a:r>
            <a:r>
              <a:rPr lang="en-US" i="1" dirty="0"/>
              <a:t>k</a:t>
            </a:r>
            <a:r>
              <a:rPr lang="en-US" baseline="-25000" dirty="0"/>
              <a:t>1</a:t>
            </a:r>
            <a:r>
              <a:rPr lang="en-US" dirty="0"/>
              <a:t>, </a:t>
            </a:r>
            <a:r>
              <a:rPr lang="en-US" i="1" dirty="0"/>
              <a:t>k</a:t>
            </a:r>
            <a:r>
              <a:rPr lang="en-US" baseline="-25000" dirty="0"/>
              <a:t>2</a:t>
            </a:r>
            <a:r>
              <a:rPr lang="en-US" dirty="0"/>
              <a:t>, …, </a:t>
            </a:r>
            <a:r>
              <a:rPr lang="en-US" i="1" dirty="0" err="1" smtClean="0"/>
              <a:t>k</a:t>
            </a:r>
            <a:r>
              <a:rPr lang="en-US" i="1" baseline="-25000" dirty="0" err="1"/>
              <a:t>n</a:t>
            </a:r>
            <a:r>
              <a:rPr lang="en-US" dirty="0" smtClean="0"/>
              <a:t>) =</a:t>
            </a:r>
            <a:endParaRPr lang="en-US" dirty="0" smtClean="0"/>
          </a:p>
          <a:p>
            <a:pPr marL="0" indent="0">
              <a:buNone/>
            </a:pPr>
            <a:r>
              <a:rPr lang="en-US" dirty="0" smtClean="0"/>
              <a:t> </a:t>
            </a:r>
          </a:p>
          <a:p>
            <a:pPr marL="0" indent="0">
              <a:buNone/>
            </a:pP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30</a:t>
            </a:fld>
            <a:endParaRPr lang="en-CA"/>
          </a:p>
        </p:txBody>
      </p:sp>
      <p:graphicFrame>
        <p:nvGraphicFramePr>
          <p:cNvPr id="5" name="Object 4"/>
          <p:cNvGraphicFramePr>
            <a:graphicFrameLocks noChangeAspect="1"/>
          </p:cNvGraphicFramePr>
          <p:nvPr>
            <p:extLst>
              <p:ext uri="{D42A27DB-BD31-4B8C-83A1-F6EECF244321}">
                <p14:modId xmlns:p14="http://schemas.microsoft.com/office/powerpoint/2010/main" val="3591318860"/>
              </p:ext>
            </p:extLst>
          </p:nvPr>
        </p:nvGraphicFramePr>
        <p:xfrm>
          <a:off x="3581400" y="4953000"/>
          <a:ext cx="1778000" cy="990600"/>
        </p:xfrm>
        <a:graphic>
          <a:graphicData uri="http://schemas.openxmlformats.org/presentationml/2006/ole">
            <mc:AlternateContent xmlns:mc="http://schemas.openxmlformats.org/markup-compatibility/2006">
              <mc:Choice xmlns:v="urn:schemas-microsoft-com:vml" Requires="v">
                <p:oleObj spid="_x0000_s7193" name="Equation" r:id="rId3" imgW="774360" imgH="431640" progId="Equation.DSMT4">
                  <p:embed/>
                </p:oleObj>
              </mc:Choice>
              <mc:Fallback>
                <p:oleObj name="Equation" r:id="rId3" imgW="774360" imgH="431640" progId="Equation.DSMT4">
                  <p:embed/>
                  <p:pic>
                    <p:nvPicPr>
                      <p:cNvPr id="0" name="Object 5"/>
                      <p:cNvPicPr>
                        <a:picLocks noChangeAspect="1" noChangeArrowheads="1"/>
                      </p:cNvPicPr>
                      <p:nvPr/>
                    </p:nvPicPr>
                    <p:blipFill>
                      <a:blip r:embed="rId4"/>
                      <a:srcRect/>
                      <a:stretch>
                        <a:fillRect/>
                      </a:stretch>
                    </p:blipFill>
                    <p:spPr bwMode="auto">
                      <a:xfrm>
                        <a:off x="3581400" y="4953000"/>
                        <a:ext cx="17780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1659703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Do We Find (</a:t>
            </a:r>
            <a:r>
              <a:rPr lang="en-US" i="1" dirty="0" smtClean="0"/>
              <a:t>x</a:t>
            </a:r>
            <a:r>
              <a:rPr lang="en-US" dirty="0" smtClean="0"/>
              <a:t> + </a:t>
            </a:r>
            <a:r>
              <a:rPr lang="en-US" i="1" dirty="0" smtClean="0"/>
              <a:t>y </a:t>
            </a:r>
            <a:r>
              <a:rPr lang="en-US" dirty="0" smtClean="0"/>
              <a:t>+ </a:t>
            </a:r>
            <a:r>
              <a:rPr lang="en-US" i="1" dirty="0" smtClean="0"/>
              <a:t>z</a:t>
            </a:r>
            <a:r>
              <a:rPr lang="en-US" dirty="0" smtClean="0"/>
              <a:t>)</a:t>
            </a:r>
            <a:r>
              <a:rPr lang="en-US" baseline="30000" dirty="0"/>
              <a:t>4</a:t>
            </a:r>
            <a:r>
              <a:rPr lang="en-US" dirty="0" smtClean="0"/>
              <a:t>?</a:t>
            </a:r>
            <a:endParaRPr lang="en-CA" dirty="0"/>
          </a:p>
        </p:txBody>
      </p:sp>
      <p:sp>
        <p:nvSpPr>
          <p:cNvPr id="3" name="Content Placeholder 2"/>
          <p:cNvSpPr>
            <a:spLocks noGrp="1"/>
          </p:cNvSpPr>
          <p:nvPr>
            <p:ph idx="1"/>
          </p:nvPr>
        </p:nvSpPr>
        <p:spPr/>
        <p:txBody>
          <a:bodyPr/>
          <a:lstStyle/>
          <a:p>
            <a:pPr marL="0" indent="0">
              <a:buNone/>
            </a:pPr>
            <a:r>
              <a:rPr lang="en-US" sz="2800" dirty="0" smtClean="0"/>
              <a:t>(</a:t>
            </a:r>
            <a:r>
              <a:rPr lang="en-US" sz="2800" i="1" dirty="0" smtClean="0"/>
              <a:t>x</a:t>
            </a:r>
            <a:r>
              <a:rPr lang="en-US" sz="2800" dirty="0" smtClean="0"/>
              <a:t> + </a:t>
            </a:r>
            <a:r>
              <a:rPr lang="en-US" sz="2800" i="1" dirty="0" smtClean="0"/>
              <a:t>y</a:t>
            </a:r>
            <a:r>
              <a:rPr lang="en-US" sz="2800" dirty="0" smtClean="0"/>
              <a:t> + </a:t>
            </a:r>
            <a:r>
              <a:rPr lang="en-US" sz="2800" i="1" dirty="0" smtClean="0"/>
              <a:t>z</a:t>
            </a:r>
            <a:r>
              <a:rPr lang="en-US" sz="2800" dirty="0" smtClean="0"/>
              <a:t>)</a:t>
            </a:r>
            <a:r>
              <a:rPr lang="en-US" sz="2800" baseline="30000" dirty="0"/>
              <a:t>4</a:t>
            </a:r>
            <a:r>
              <a:rPr lang="en-US" sz="2800" dirty="0" smtClean="0"/>
              <a:t> = (</a:t>
            </a:r>
            <a:r>
              <a:rPr lang="en-US" sz="2800" i="1" dirty="0" smtClean="0"/>
              <a:t>x</a:t>
            </a:r>
            <a:r>
              <a:rPr lang="en-US" sz="2800" dirty="0" smtClean="0"/>
              <a:t> + </a:t>
            </a:r>
            <a:r>
              <a:rPr lang="en-US" sz="2800" i="1" dirty="0" smtClean="0"/>
              <a:t>y</a:t>
            </a:r>
            <a:r>
              <a:rPr lang="en-US" sz="2800" dirty="0" smtClean="0"/>
              <a:t> + </a:t>
            </a:r>
            <a:r>
              <a:rPr lang="en-US" sz="2800" i="1" dirty="0" smtClean="0"/>
              <a:t>z</a:t>
            </a:r>
            <a:r>
              <a:rPr lang="en-US" sz="2800" dirty="0" smtClean="0"/>
              <a:t>)(</a:t>
            </a:r>
            <a:r>
              <a:rPr lang="en-US" sz="2800" i="1" dirty="0" smtClean="0"/>
              <a:t>x</a:t>
            </a:r>
            <a:r>
              <a:rPr lang="en-US" sz="2800" dirty="0" smtClean="0"/>
              <a:t> + </a:t>
            </a:r>
            <a:r>
              <a:rPr lang="en-US" sz="2800" i="1" dirty="0" smtClean="0"/>
              <a:t>y</a:t>
            </a:r>
            <a:r>
              <a:rPr lang="en-US" sz="2800" dirty="0" smtClean="0"/>
              <a:t> + </a:t>
            </a:r>
            <a:r>
              <a:rPr lang="en-US" sz="2800" i="1" dirty="0" smtClean="0"/>
              <a:t>z</a:t>
            </a:r>
            <a:r>
              <a:rPr lang="en-US" sz="2800" dirty="0" smtClean="0"/>
              <a:t>)(</a:t>
            </a:r>
            <a:r>
              <a:rPr lang="en-US" sz="2800" i="1" dirty="0" smtClean="0"/>
              <a:t>x</a:t>
            </a:r>
            <a:r>
              <a:rPr lang="en-US" sz="2800" dirty="0" smtClean="0"/>
              <a:t> + </a:t>
            </a:r>
            <a:r>
              <a:rPr lang="en-US" sz="2800" i="1" dirty="0" smtClean="0"/>
              <a:t>y</a:t>
            </a:r>
            <a:r>
              <a:rPr lang="en-US" sz="2800" dirty="0" smtClean="0"/>
              <a:t> + </a:t>
            </a:r>
            <a:r>
              <a:rPr lang="en-US" sz="2800" i="1" dirty="0" smtClean="0"/>
              <a:t>z</a:t>
            </a:r>
            <a:r>
              <a:rPr lang="en-US" sz="2800" dirty="0" smtClean="0"/>
              <a:t>)(</a:t>
            </a:r>
            <a:r>
              <a:rPr lang="en-US" sz="2800" i="1" dirty="0"/>
              <a:t>x</a:t>
            </a:r>
            <a:r>
              <a:rPr lang="en-US" sz="2800" dirty="0"/>
              <a:t> + </a:t>
            </a:r>
            <a:r>
              <a:rPr lang="en-US" sz="2800" i="1" dirty="0"/>
              <a:t>y</a:t>
            </a:r>
            <a:r>
              <a:rPr lang="en-US" sz="2800" dirty="0"/>
              <a:t> + </a:t>
            </a:r>
            <a:r>
              <a:rPr lang="en-US" sz="2800" i="1" dirty="0"/>
              <a:t>z</a:t>
            </a:r>
            <a:r>
              <a:rPr lang="en-US" sz="2800" dirty="0" smtClean="0"/>
              <a:t>).</a:t>
            </a:r>
          </a:p>
          <a:p>
            <a:pPr marL="0" indent="0">
              <a:buNone/>
            </a:pPr>
            <a:r>
              <a:rPr lang="en-US" sz="2800" dirty="0" smtClean="0"/>
              <a:t>Every term in the expansion is the product of a term in the first factor, a term in the second factor, a term in the third factor, and a term in the last factor.  The degree of this monomial is 4.</a:t>
            </a:r>
          </a:p>
          <a:p>
            <a:pPr marL="0" indent="0">
              <a:buNone/>
            </a:pPr>
            <a:endParaRPr lang="en-US" sz="1400" dirty="0"/>
          </a:p>
          <a:p>
            <a:pPr marL="0" indent="0">
              <a:buNone/>
            </a:pPr>
            <a:r>
              <a:rPr lang="en-US" sz="2800" dirty="0"/>
              <a:t>W</a:t>
            </a:r>
            <a:r>
              <a:rPr lang="en-US" sz="2800" dirty="0" smtClean="0"/>
              <a:t>hat is the coefficient of the term </a:t>
            </a:r>
            <a:r>
              <a:rPr lang="en-US" sz="2800" i="1" dirty="0" smtClean="0"/>
              <a:t>xy</a:t>
            </a:r>
            <a:r>
              <a:rPr lang="en-US" sz="2800" baseline="30000" dirty="0" smtClean="0"/>
              <a:t>2</a:t>
            </a:r>
            <a:r>
              <a:rPr lang="en-US" sz="2800" i="1" dirty="0" smtClean="0"/>
              <a:t>z</a:t>
            </a:r>
            <a:r>
              <a:rPr lang="en-US" sz="2800" dirty="0" smtClean="0"/>
              <a:t>?  This is the number of ways to select x from one of these four factors, select </a:t>
            </a:r>
            <a:r>
              <a:rPr lang="en-US" sz="2800" i="1" dirty="0" smtClean="0"/>
              <a:t>y</a:t>
            </a:r>
            <a:r>
              <a:rPr lang="en-US" sz="2800" dirty="0" smtClean="0"/>
              <a:t> from two of these factors, and select </a:t>
            </a:r>
            <a:r>
              <a:rPr lang="en-US" sz="2800" i="1" dirty="0" smtClean="0"/>
              <a:t>z</a:t>
            </a:r>
            <a:r>
              <a:rPr lang="en-US" sz="2800" dirty="0" smtClean="0"/>
              <a:t> from one of these factors.</a:t>
            </a:r>
          </a:p>
          <a:p>
            <a:pPr marL="0" indent="0">
              <a:buNone/>
            </a:pPr>
            <a:endParaRPr lang="en-US" sz="200" dirty="0"/>
          </a:p>
          <a:p>
            <a:pPr marL="0" indent="0">
              <a:buNone/>
            </a:pPr>
            <a:endParaRPr lang="en-US" i="1" dirty="0"/>
          </a:p>
          <a:p>
            <a:pPr marL="0" indent="0">
              <a:buNone/>
            </a:pPr>
            <a:endParaRPr lang="en-US" i="1" dirty="0"/>
          </a:p>
          <a:p>
            <a:pPr marL="0" indent="0">
              <a:buNone/>
            </a:pPr>
            <a:endParaRPr lang="en-US" i="1" dirty="0" smtClean="0"/>
          </a:p>
          <a:p>
            <a:pPr marL="0" indent="0">
              <a:buNone/>
            </a:pPr>
            <a:endParaRPr lang="en-CA" i="1" dirty="0"/>
          </a:p>
        </p:txBody>
      </p:sp>
      <p:sp>
        <p:nvSpPr>
          <p:cNvPr id="4" name="Slide Number Placeholder 3"/>
          <p:cNvSpPr>
            <a:spLocks noGrp="1"/>
          </p:cNvSpPr>
          <p:nvPr>
            <p:ph type="sldNum" sz="quarter" idx="12"/>
          </p:nvPr>
        </p:nvSpPr>
        <p:spPr/>
        <p:txBody>
          <a:bodyPr/>
          <a:lstStyle/>
          <a:p>
            <a:fld id="{870A9A53-ECC7-4D51-B181-F0F8F96666FA}" type="slidenum">
              <a:rPr lang="en-CA" smtClean="0"/>
              <a:t>31</a:t>
            </a:fld>
            <a:endParaRPr lang="en-CA"/>
          </a:p>
        </p:txBody>
      </p:sp>
    </p:spTree>
    <p:extLst>
      <p:ext uri="{BB962C8B-B14F-4D97-AF65-F5344CB8AC3E}">
        <p14:creationId xmlns:p14="http://schemas.microsoft.com/office/powerpoint/2010/main" val="2118099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Multinomial Coefficients</a:t>
            </a:r>
            <a:endParaRPr lang="en-CA" i="1" dirty="0"/>
          </a:p>
        </p:txBody>
      </p:sp>
      <p:sp>
        <p:nvSpPr>
          <p:cNvPr id="3" name="Content Placeholder 2"/>
          <p:cNvSpPr>
            <a:spLocks noGrp="1"/>
          </p:cNvSpPr>
          <p:nvPr>
            <p:ph idx="1"/>
          </p:nvPr>
        </p:nvSpPr>
        <p:spPr>
          <a:xfrm>
            <a:off x="457200" y="1371600"/>
            <a:ext cx="8229600" cy="4648200"/>
          </a:xfrm>
        </p:spPr>
        <p:txBody>
          <a:bodyPr/>
          <a:lstStyle/>
          <a:p>
            <a:pPr marL="0" indent="0">
              <a:buNone/>
            </a:pPr>
            <a:r>
              <a:rPr lang="en-US" sz="2400" dirty="0" smtClean="0"/>
              <a:t>In general we want to find </a:t>
            </a:r>
            <a:r>
              <a:rPr lang="en-US" sz="2400" dirty="0" smtClean="0"/>
              <a:t>the coefficient </a:t>
            </a:r>
            <a:r>
              <a:rPr lang="en-US" sz="2400" dirty="0" smtClean="0"/>
              <a:t>of</a:t>
            </a:r>
          </a:p>
          <a:p>
            <a:pPr marL="0" indent="0">
              <a:buNone/>
            </a:pPr>
            <a:r>
              <a:rPr lang="en-US" sz="2400" dirty="0" smtClean="0"/>
              <a:t>                              in </a:t>
            </a:r>
            <a:r>
              <a:rPr lang="en-US" sz="2400" dirty="0" smtClean="0"/>
              <a:t>the expansion of </a:t>
            </a:r>
            <a:r>
              <a:rPr lang="en-US" sz="2400" dirty="0" smtClean="0"/>
              <a:t>(</a:t>
            </a:r>
            <a:r>
              <a:rPr lang="en-US" sz="2400" i="1" dirty="0" smtClean="0"/>
              <a:t>x</a:t>
            </a:r>
            <a:r>
              <a:rPr lang="en-US" sz="2400" baseline="-25000" dirty="0" smtClean="0"/>
              <a:t>1</a:t>
            </a:r>
            <a:r>
              <a:rPr lang="en-US" sz="2400" dirty="0" smtClean="0"/>
              <a:t> </a:t>
            </a:r>
            <a:r>
              <a:rPr lang="en-US" sz="2400" dirty="0" smtClean="0"/>
              <a:t>+ </a:t>
            </a:r>
            <a:r>
              <a:rPr lang="en-US" sz="2400" i="1" dirty="0" smtClean="0"/>
              <a:t>x</a:t>
            </a:r>
            <a:r>
              <a:rPr lang="en-US" sz="2400" baseline="-25000" dirty="0" smtClean="0"/>
              <a:t>2</a:t>
            </a:r>
            <a:r>
              <a:rPr lang="en-US" sz="2400" dirty="0" smtClean="0"/>
              <a:t> + … + </a:t>
            </a:r>
            <a:r>
              <a:rPr lang="en-US" sz="2400" i="1" dirty="0" err="1" smtClean="0"/>
              <a:t>x</a:t>
            </a:r>
            <a:r>
              <a:rPr lang="en-US" sz="2400" i="1" baseline="-25000" dirty="0" err="1" smtClean="0"/>
              <a:t>n</a:t>
            </a:r>
            <a:r>
              <a:rPr lang="en-US" sz="2400" dirty="0" smtClean="0"/>
              <a:t>)</a:t>
            </a:r>
            <a:r>
              <a:rPr lang="en-US" sz="2400" i="1" baseline="30000" dirty="0"/>
              <a:t>r</a:t>
            </a:r>
            <a:r>
              <a:rPr lang="en-US" sz="2400" dirty="0" smtClean="0"/>
              <a:t>.</a:t>
            </a:r>
            <a:endParaRPr lang="en-US" sz="2400" dirty="0" smtClean="0"/>
          </a:p>
          <a:p>
            <a:pPr marL="0" indent="0">
              <a:buNone/>
            </a:pPr>
            <a:endParaRPr lang="en-US" sz="1100" dirty="0" smtClean="0"/>
          </a:p>
          <a:p>
            <a:pPr marL="0" indent="0">
              <a:buNone/>
            </a:pPr>
            <a:r>
              <a:rPr lang="en-US" sz="2400" dirty="0" smtClean="0"/>
              <a:t>The </a:t>
            </a:r>
            <a:r>
              <a:rPr lang="en-US" sz="2400" dirty="0" smtClean="0"/>
              <a:t>coefficient </a:t>
            </a:r>
            <a:r>
              <a:rPr lang="en-US" sz="2400" dirty="0" smtClean="0"/>
              <a:t>of                       in the expansion is </a:t>
            </a:r>
            <a:r>
              <a:rPr lang="en-US" sz="2400" dirty="0" smtClean="0"/>
              <a:t>the number of ways that we can choose </a:t>
            </a:r>
            <a:r>
              <a:rPr lang="en-US" sz="2400" i="1" dirty="0" smtClean="0"/>
              <a:t>x</a:t>
            </a:r>
            <a:r>
              <a:rPr lang="en-US" sz="2400" baseline="-25000" dirty="0" smtClean="0"/>
              <a:t>1</a:t>
            </a:r>
            <a:r>
              <a:rPr lang="en-US" sz="2400" i="1" dirty="0" smtClean="0"/>
              <a:t> </a:t>
            </a:r>
            <a:r>
              <a:rPr lang="en-US" sz="2400" dirty="0" smtClean="0"/>
              <a:t>from </a:t>
            </a:r>
            <a:r>
              <a:rPr lang="en-US" sz="2400" i="1" dirty="0" smtClean="0"/>
              <a:t>k</a:t>
            </a:r>
            <a:r>
              <a:rPr lang="en-US" sz="2400" baseline="-25000" dirty="0" smtClean="0"/>
              <a:t>1</a:t>
            </a:r>
            <a:r>
              <a:rPr lang="en-US" sz="2400" i="1" dirty="0" smtClean="0"/>
              <a:t> </a:t>
            </a:r>
            <a:r>
              <a:rPr lang="en-US" sz="2400" dirty="0" smtClean="0"/>
              <a:t>factors, choose </a:t>
            </a:r>
            <a:r>
              <a:rPr lang="en-US" sz="2400" i="1" dirty="0" smtClean="0"/>
              <a:t>x</a:t>
            </a:r>
            <a:r>
              <a:rPr lang="en-US" sz="2400" baseline="-25000" dirty="0" smtClean="0"/>
              <a:t>2</a:t>
            </a:r>
            <a:r>
              <a:rPr lang="en-US" sz="2400" dirty="0" smtClean="0"/>
              <a:t> </a:t>
            </a:r>
            <a:r>
              <a:rPr lang="en-US" sz="2400" dirty="0" smtClean="0"/>
              <a:t>from </a:t>
            </a:r>
            <a:r>
              <a:rPr lang="en-US" sz="2400" i="1" dirty="0" smtClean="0"/>
              <a:t>k</a:t>
            </a:r>
            <a:r>
              <a:rPr lang="en-US" sz="2400" baseline="-25000" dirty="0" smtClean="0"/>
              <a:t>2</a:t>
            </a:r>
            <a:r>
              <a:rPr lang="en-US" sz="2400" dirty="0" smtClean="0"/>
              <a:t> </a:t>
            </a:r>
            <a:r>
              <a:rPr lang="en-US" sz="2400" dirty="0" smtClean="0"/>
              <a:t>factors, </a:t>
            </a:r>
            <a:r>
              <a:rPr lang="en-US" sz="2400" dirty="0" smtClean="0"/>
              <a:t>…,</a:t>
            </a:r>
            <a:r>
              <a:rPr lang="en-US" sz="2400" dirty="0" smtClean="0"/>
              <a:t> </a:t>
            </a:r>
            <a:r>
              <a:rPr lang="en-US" sz="2400" dirty="0" smtClean="0"/>
              <a:t>choose </a:t>
            </a:r>
            <a:r>
              <a:rPr lang="en-US" sz="2400" i="1" dirty="0" err="1" smtClean="0"/>
              <a:t>x</a:t>
            </a:r>
            <a:r>
              <a:rPr lang="en-US" sz="2400" i="1" baseline="-25000" dirty="0" err="1" smtClean="0"/>
              <a:t>n</a:t>
            </a:r>
            <a:r>
              <a:rPr lang="en-US" sz="2400" dirty="0" smtClean="0"/>
              <a:t> </a:t>
            </a:r>
            <a:r>
              <a:rPr lang="en-US" sz="2400" dirty="0" smtClean="0"/>
              <a:t>from </a:t>
            </a:r>
            <a:r>
              <a:rPr lang="en-US" sz="2400" i="1" dirty="0" err="1" smtClean="0"/>
              <a:t>k</a:t>
            </a:r>
            <a:r>
              <a:rPr lang="en-US" sz="2400" i="1" baseline="-25000" dirty="0" err="1" smtClean="0"/>
              <a:t>n</a:t>
            </a:r>
            <a:r>
              <a:rPr lang="en-US" sz="2400" dirty="0" smtClean="0"/>
              <a:t> </a:t>
            </a:r>
            <a:r>
              <a:rPr lang="en-US" sz="2400" dirty="0" smtClean="0"/>
              <a:t>factors.  </a:t>
            </a:r>
            <a:endParaRPr lang="en-US" sz="2400" dirty="0" smtClean="0"/>
          </a:p>
          <a:p>
            <a:pPr marL="0" indent="0">
              <a:buNone/>
            </a:pPr>
            <a:endParaRPr lang="en-US" sz="700" dirty="0" smtClean="0"/>
          </a:p>
          <a:p>
            <a:pPr marL="0" indent="0">
              <a:buNone/>
            </a:pPr>
            <a:r>
              <a:rPr lang="en-US" sz="2400" dirty="0" smtClean="0"/>
              <a:t>In other words, we have </a:t>
            </a:r>
            <a:r>
              <a:rPr lang="en-US" sz="2400" i="1" dirty="0"/>
              <a:t>n</a:t>
            </a:r>
            <a:r>
              <a:rPr lang="en-US" sz="2400" dirty="0" smtClean="0"/>
              <a:t> </a:t>
            </a:r>
            <a:r>
              <a:rPr lang="en-US" sz="2400" dirty="0" smtClean="0"/>
              <a:t>boxes </a:t>
            </a:r>
            <a:r>
              <a:rPr lang="en-US" sz="2400" i="1" dirty="0" smtClean="0"/>
              <a:t>x</a:t>
            </a:r>
            <a:r>
              <a:rPr lang="en-US" sz="2400" baseline="-25000" dirty="0" smtClean="0"/>
              <a:t>1</a:t>
            </a:r>
            <a:r>
              <a:rPr lang="en-US" sz="2400" dirty="0" smtClean="0"/>
              <a:t>, </a:t>
            </a:r>
            <a:r>
              <a:rPr lang="en-US" sz="2400" i="1" dirty="0" smtClean="0"/>
              <a:t>x</a:t>
            </a:r>
            <a:r>
              <a:rPr lang="en-US" sz="2400" baseline="-25000" dirty="0" smtClean="0"/>
              <a:t>2</a:t>
            </a:r>
            <a:r>
              <a:rPr lang="en-US" sz="2400" dirty="0" smtClean="0"/>
              <a:t>, …, </a:t>
            </a:r>
            <a:r>
              <a:rPr lang="en-US" sz="2400" i="1" dirty="0" err="1" smtClean="0"/>
              <a:t>x</a:t>
            </a:r>
            <a:r>
              <a:rPr lang="en-US" sz="2400" i="1" baseline="-25000" dirty="0" err="1" smtClean="0"/>
              <a:t>n</a:t>
            </a:r>
            <a:r>
              <a:rPr lang="en-US" sz="2400" dirty="0" smtClean="0"/>
              <a:t>, </a:t>
            </a:r>
            <a:r>
              <a:rPr lang="en-US" sz="2400" dirty="0" smtClean="0"/>
              <a:t>and </a:t>
            </a:r>
            <a:r>
              <a:rPr lang="en-US" sz="2400" i="1" dirty="0"/>
              <a:t>r</a:t>
            </a:r>
            <a:r>
              <a:rPr lang="en-US" sz="2400" dirty="0" smtClean="0"/>
              <a:t> </a:t>
            </a:r>
            <a:r>
              <a:rPr lang="en-US" sz="2400" dirty="0" smtClean="0"/>
              <a:t>factors in the product.  If we choose </a:t>
            </a:r>
            <a:r>
              <a:rPr lang="en-US" sz="2400" i="1" dirty="0" smtClean="0"/>
              <a:t>x</a:t>
            </a:r>
            <a:r>
              <a:rPr lang="en-US" sz="2400" i="1" baseline="-25000" dirty="0"/>
              <a:t>i</a:t>
            </a:r>
            <a:r>
              <a:rPr lang="en-US" sz="2400" dirty="0" smtClean="0"/>
              <a:t> </a:t>
            </a:r>
            <a:r>
              <a:rPr lang="en-US" sz="2400" dirty="0" smtClean="0"/>
              <a:t>from a factor, then we “put this factor in box </a:t>
            </a:r>
            <a:r>
              <a:rPr lang="en-US" sz="2400" i="1" dirty="0" smtClean="0"/>
              <a:t>x</a:t>
            </a:r>
            <a:r>
              <a:rPr lang="en-US" sz="2400" i="1" baseline="-25000" dirty="0" smtClean="0"/>
              <a:t>i</a:t>
            </a:r>
            <a:r>
              <a:rPr lang="en-US" sz="2400" dirty="0" smtClean="0"/>
              <a:t>”.  </a:t>
            </a:r>
            <a:r>
              <a:rPr lang="en-US" sz="2400" dirty="0"/>
              <a:t>W</a:t>
            </a:r>
            <a:r>
              <a:rPr lang="en-US" sz="2400" dirty="0" smtClean="0"/>
              <a:t>ith </a:t>
            </a:r>
            <a:r>
              <a:rPr lang="en-US" sz="2400" dirty="0" smtClean="0"/>
              <a:t>this interpretation, we see that the coefficient of </a:t>
            </a:r>
            <a:r>
              <a:rPr lang="en-US" sz="2800" dirty="0" smtClean="0"/>
              <a:t>      </a:t>
            </a:r>
          </a:p>
          <a:p>
            <a:pPr marL="0" indent="0">
              <a:buNone/>
            </a:pPr>
            <a:r>
              <a:rPr lang="en-US" sz="2800" i="1" dirty="0"/>
              <a:t> </a:t>
            </a:r>
            <a:r>
              <a:rPr lang="en-US" sz="2800" i="1" dirty="0" smtClean="0"/>
              <a:t>                 </a:t>
            </a:r>
            <a:r>
              <a:rPr lang="en-US" sz="2400" dirty="0" smtClean="0"/>
              <a:t>is </a:t>
            </a:r>
            <a:r>
              <a:rPr lang="en-US" sz="2400" i="1" dirty="0" smtClean="0"/>
              <a:t>C</a:t>
            </a:r>
            <a:r>
              <a:rPr lang="en-US" sz="2400" dirty="0" smtClean="0"/>
              <a:t>(</a:t>
            </a:r>
            <a:r>
              <a:rPr lang="en-US" sz="2400" i="1" dirty="0" smtClean="0"/>
              <a:t>r</a:t>
            </a:r>
            <a:r>
              <a:rPr lang="en-US" sz="2400" dirty="0" smtClean="0"/>
              <a:t>; </a:t>
            </a:r>
            <a:r>
              <a:rPr lang="en-US" sz="2400" i="1" dirty="0" smtClean="0"/>
              <a:t>k</a:t>
            </a:r>
            <a:r>
              <a:rPr lang="en-US" sz="2400" baseline="-25000" dirty="0" smtClean="0"/>
              <a:t>1</a:t>
            </a:r>
            <a:r>
              <a:rPr lang="en-US" sz="2400" dirty="0" smtClean="0"/>
              <a:t>, </a:t>
            </a:r>
            <a:r>
              <a:rPr lang="en-US" sz="2400" i="1" dirty="0" smtClean="0"/>
              <a:t>k</a:t>
            </a:r>
            <a:r>
              <a:rPr lang="en-US" sz="2400" baseline="-25000" dirty="0" smtClean="0"/>
              <a:t>2</a:t>
            </a:r>
            <a:r>
              <a:rPr lang="en-US" sz="2400" dirty="0" smtClean="0"/>
              <a:t>, …, </a:t>
            </a:r>
            <a:r>
              <a:rPr lang="en-US" sz="2400" i="1" dirty="0" err="1" smtClean="0"/>
              <a:t>k</a:t>
            </a:r>
            <a:r>
              <a:rPr lang="en-US" sz="2400" i="1" baseline="-25000" dirty="0" err="1" smtClean="0"/>
              <a:t>n</a:t>
            </a:r>
            <a:r>
              <a:rPr lang="en-US" sz="2400" dirty="0" smtClean="0"/>
              <a:t>) =</a:t>
            </a:r>
            <a:r>
              <a:rPr lang="en-US" sz="2800" i="1" dirty="0" smtClean="0"/>
              <a:t>          </a:t>
            </a: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r>
              <a:rPr lang="en-US" dirty="0" smtClean="0"/>
              <a:t> </a:t>
            </a: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32</a:t>
            </a:fld>
            <a:endParaRPr lang="en-CA"/>
          </a:p>
        </p:txBody>
      </p:sp>
      <p:graphicFrame>
        <p:nvGraphicFramePr>
          <p:cNvPr id="5" name="Object 4"/>
          <p:cNvGraphicFramePr>
            <a:graphicFrameLocks noChangeAspect="1"/>
          </p:cNvGraphicFramePr>
          <p:nvPr>
            <p:extLst>
              <p:ext uri="{D42A27DB-BD31-4B8C-83A1-F6EECF244321}">
                <p14:modId xmlns:p14="http://schemas.microsoft.com/office/powerpoint/2010/main" val="3218543341"/>
              </p:ext>
            </p:extLst>
          </p:nvPr>
        </p:nvGraphicFramePr>
        <p:xfrm>
          <a:off x="4572000" y="4953000"/>
          <a:ext cx="1368425" cy="762000"/>
        </p:xfrm>
        <a:graphic>
          <a:graphicData uri="http://schemas.openxmlformats.org/presentationml/2006/ole">
            <mc:AlternateContent xmlns:mc="http://schemas.openxmlformats.org/markup-compatibility/2006">
              <mc:Choice xmlns:v="urn:schemas-microsoft-com:vml" Requires="v">
                <p:oleObj spid="_x0000_s8255" name="Equation" r:id="rId3" imgW="774360" imgH="431640" progId="Equation.DSMT4">
                  <p:embed/>
                </p:oleObj>
              </mc:Choice>
              <mc:Fallback>
                <p:oleObj name="Equation" r:id="rId3" imgW="774360" imgH="431640" progId="Equation.DSMT4">
                  <p:embed/>
                  <p:pic>
                    <p:nvPicPr>
                      <p:cNvPr id="0" name="Object 4"/>
                      <p:cNvPicPr>
                        <a:picLocks noChangeAspect="1" noChangeArrowheads="1"/>
                      </p:cNvPicPr>
                      <p:nvPr/>
                    </p:nvPicPr>
                    <p:blipFill>
                      <a:blip r:embed="rId4"/>
                      <a:srcRect/>
                      <a:stretch>
                        <a:fillRect/>
                      </a:stretch>
                    </p:blipFill>
                    <p:spPr bwMode="auto">
                      <a:xfrm>
                        <a:off x="4572000" y="4953000"/>
                        <a:ext cx="1368425" cy="762000"/>
                      </a:xfrm>
                      <a:prstGeom prst="rect">
                        <a:avLst/>
                      </a:prstGeom>
                      <a:noFill/>
                      <a:ln>
                        <a:noFill/>
                      </a:ln>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2939089012"/>
              </p:ext>
            </p:extLst>
          </p:nvPr>
        </p:nvGraphicFramePr>
        <p:xfrm>
          <a:off x="6019800" y="1371600"/>
          <a:ext cx="1752600" cy="489519"/>
        </p:xfrm>
        <a:graphic>
          <a:graphicData uri="http://schemas.openxmlformats.org/presentationml/2006/ole">
            <mc:AlternateContent xmlns:mc="http://schemas.openxmlformats.org/markup-compatibility/2006">
              <mc:Choice xmlns:v="urn:schemas-microsoft-com:vml" Requires="v">
                <p:oleObj spid="_x0000_s8256" name="Equation" r:id="rId5" imgW="863280" imgH="241200" progId="Equation.DSMT4">
                  <p:embed/>
                </p:oleObj>
              </mc:Choice>
              <mc:Fallback>
                <p:oleObj name="Equation" r:id="rId5" imgW="863280" imgH="241200" progId="Equation.DSMT4">
                  <p:embed/>
                  <p:pic>
                    <p:nvPicPr>
                      <p:cNvPr id="0" name=""/>
                      <p:cNvPicPr/>
                      <p:nvPr/>
                    </p:nvPicPr>
                    <p:blipFill>
                      <a:blip r:embed="rId6"/>
                      <a:stretch>
                        <a:fillRect/>
                      </a:stretch>
                    </p:blipFill>
                    <p:spPr>
                      <a:xfrm>
                        <a:off x="6019800" y="1371600"/>
                        <a:ext cx="1752600" cy="489519"/>
                      </a:xfrm>
                      <a:prstGeom prst="rect">
                        <a:avLst/>
                      </a:prstGeom>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993765868"/>
              </p:ext>
            </p:extLst>
          </p:nvPr>
        </p:nvGraphicFramePr>
        <p:xfrm>
          <a:off x="533399" y="1905000"/>
          <a:ext cx="2010833" cy="381000"/>
        </p:xfrm>
        <a:graphic>
          <a:graphicData uri="http://schemas.openxmlformats.org/presentationml/2006/ole">
            <mc:AlternateContent xmlns:mc="http://schemas.openxmlformats.org/markup-compatibility/2006">
              <mc:Choice xmlns:v="urn:schemas-microsoft-com:vml" Requires="v">
                <p:oleObj spid="_x0000_s8257" name="Equation" r:id="rId7" imgW="1206360" imgH="228600" progId="Equation.DSMT4">
                  <p:embed/>
                </p:oleObj>
              </mc:Choice>
              <mc:Fallback>
                <p:oleObj name="Equation" r:id="rId7" imgW="1206360" imgH="228600" progId="Equation.DSMT4">
                  <p:embed/>
                  <p:pic>
                    <p:nvPicPr>
                      <p:cNvPr id="0" name=""/>
                      <p:cNvPicPr/>
                      <p:nvPr/>
                    </p:nvPicPr>
                    <p:blipFill>
                      <a:blip r:embed="rId8"/>
                      <a:stretch>
                        <a:fillRect/>
                      </a:stretch>
                    </p:blipFill>
                    <p:spPr>
                      <a:xfrm>
                        <a:off x="533399" y="1905000"/>
                        <a:ext cx="2010833" cy="381000"/>
                      </a:xfrm>
                      <a:prstGeom prst="rect">
                        <a:avLst/>
                      </a:prstGeom>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2114812508"/>
              </p:ext>
            </p:extLst>
          </p:nvPr>
        </p:nvGraphicFramePr>
        <p:xfrm>
          <a:off x="2743200" y="2438400"/>
          <a:ext cx="1562100" cy="456044"/>
        </p:xfrm>
        <a:graphic>
          <a:graphicData uri="http://schemas.openxmlformats.org/presentationml/2006/ole">
            <mc:AlternateContent xmlns:mc="http://schemas.openxmlformats.org/markup-compatibility/2006">
              <mc:Choice xmlns:v="urn:schemas-microsoft-com:vml" Requires="v">
                <p:oleObj spid="_x0000_s8258" name="Equation" r:id="rId9" imgW="825480" imgH="241200" progId="Equation.DSMT4">
                  <p:embed/>
                </p:oleObj>
              </mc:Choice>
              <mc:Fallback>
                <p:oleObj name="Equation" r:id="rId9" imgW="825480" imgH="241200" progId="Equation.DSMT4">
                  <p:embed/>
                  <p:pic>
                    <p:nvPicPr>
                      <p:cNvPr id="0" name="Object 5"/>
                      <p:cNvPicPr>
                        <a:picLocks noChangeAspect="1" noChangeArrowheads="1"/>
                      </p:cNvPicPr>
                      <p:nvPr/>
                    </p:nvPicPr>
                    <p:blipFill>
                      <a:blip r:embed="rId10"/>
                      <a:srcRect/>
                      <a:stretch>
                        <a:fillRect/>
                      </a:stretch>
                    </p:blipFill>
                    <p:spPr bwMode="auto">
                      <a:xfrm>
                        <a:off x="2743200" y="2438400"/>
                        <a:ext cx="1562100" cy="456044"/>
                      </a:xfrm>
                      <a:prstGeom prst="rect">
                        <a:avLst/>
                      </a:prstGeom>
                      <a:noFill/>
                      <a:ln>
                        <a:noFill/>
                      </a:ln>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3637865389"/>
              </p:ext>
            </p:extLst>
          </p:nvPr>
        </p:nvGraphicFramePr>
        <p:xfrm>
          <a:off x="533400" y="5029200"/>
          <a:ext cx="1562100" cy="456044"/>
        </p:xfrm>
        <a:graphic>
          <a:graphicData uri="http://schemas.openxmlformats.org/presentationml/2006/ole">
            <mc:AlternateContent xmlns:mc="http://schemas.openxmlformats.org/markup-compatibility/2006">
              <mc:Choice xmlns:v="urn:schemas-microsoft-com:vml" Requires="v">
                <p:oleObj spid="_x0000_s8259" name="Equation" r:id="rId11" imgW="825480" imgH="241200" progId="Equation.DSMT4">
                  <p:embed/>
                </p:oleObj>
              </mc:Choice>
              <mc:Fallback>
                <p:oleObj name="Equation" r:id="rId11" imgW="825480" imgH="241200" progId="Equation.DSMT4">
                  <p:embed/>
                  <p:pic>
                    <p:nvPicPr>
                      <p:cNvPr id="0" name=""/>
                      <p:cNvPicPr>
                        <a:picLocks noChangeAspect="1" noChangeArrowheads="1"/>
                      </p:cNvPicPr>
                      <p:nvPr/>
                    </p:nvPicPr>
                    <p:blipFill>
                      <a:blip r:embed="rId10"/>
                      <a:srcRect/>
                      <a:stretch>
                        <a:fillRect/>
                      </a:stretch>
                    </p:blipFill>
                    <p:spPr bwMode="auto">
                      <a:xfrm>
                        <a:off x="533400" y="5029200"/>
                        <a:ext cx="1562100" cy="456044"/>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18338878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E</a:t>
            </a:r>
            <a:r>
              <a:rPr lang="en-US" i="1" dirty="0" smtClean="0"/>
              <a:t>xample</a:t>
            </a:r>
            <a:endParaRPr lang="en-CA" i="1" dirty="0"/>
          </a:p>
        </p:txBody>
      </p:sp>
      <p:sp>
        <p:nvSpPr>
          <p:cNvPr id="3" name="Content Placeholder 2"/>
          <p:cNvSpPr>
            <a:spLocks noGrp="1"/>
          </p:cNvSpPr>
          <p:nvPr>
            <p:ph idx="1"/>
          </p:nvPr>
        </p:nvSpPr>
        <p:spPr/>
        <p:txBody>
          <a:bodyPr/>
          <a:lstStyle/>
          <a:p>
            <a:pPr marL="0" indent="0">
              <a:buNone/>
            </a:pPr>
            <a:r>
              <a:rPr lang="en-US" dirty="0" smtClean="0"/>
              <a:t>Find the coefficient of </a:t>
            </a:r>
            <a:r>
              <a:rPr lang="en-US" i="1" dirty="0" smtClean="0"/>
              <a:t>x</a:t>
            </a:r>
            <a:r>
              <a:rPr lang="en-US" baseline="30000" dirty="0" smtClean="0"/>
              <a:t>2</a:t>
            </a:r>
            <a:r>
              <a:rPr lang="en-US" i="1" dirty="0" smtClean="0"/>
              <a:t>y</a:t>
            </a:r>
            <a:r>
              <a:rPr lang="en-US" baseline="30000" dirty="0" smtClean="0"/>
              <a:t>3</a:t>
            </a:r>
            <a:r>
              <a:rPr lang="en-US" i="1" dirty="0" smtClean="0"/>
              <a:t>z</a:t>
            </a:r>
            <a:r>
              <a:rPr lang="en-US" dirty="0" smtClean="0"/>
              <a:t> in the expansion of (</a:t>
            </a:r>
            <a:r>
              <a:rPr lang="en-US" i="1" dirty="0" smtClean="0"/>
              <a:t>x</a:t>
            </a:r>
            <a:r>
              <a:rPr lang="en-US" dirty="0" smtClean="0"/>
              <a:t> + 2</a:t>
            </a:r>
            <a:r>
              <a:rPr lang="en-US" i="1" dirty="0" smtClean="0"/>
              <a:t>y</a:t>
            </a:r>
            <a:r>
              <a:rPr lang="en-US" dirty="0" smtClean="0"/>
              <a:t> + 3</a:t>
            </a:r>
            <a:r>
              <a:rPr lang="en-US" i="1" dirty="0" smtClean="0"/>
              <a:t>z</a:t>
            </a:r>
            <a:r>
              <a:rPr lang="en-US" dirty="0" smtClean="0"/>
              <a:t>)</a:t>
            </a:r>
            <a:r>
              <a:rPr lang="en-US" baseline="30000" dirty="0" smtClean="0"/>
              <a:t>6</a:t>
            </a:r>
            <a:r>
              <a:rPr lang="en-US" dirty="0" smtClean="0"/>
              <a:t>.  </a:t>
            </a:r>
          </a:p>
          <a:p>
            <a:pPr marL="0" indent="0">
              <a:buNone/>
            </a:pPr>
            <a:endParaRPr lang="en-US" dirty="0" smtClean="0"/>
          </a:p>
          <a:p>
            <a:pPr marL="0" indent="0">
              <a:buNone/>
            </a:pPr>
            <a:r>
              <a:rPr lang="en-US" dirty="0" smtClean="0"/>
              <a:t>Since                                                                          ,</a:t>
            </a:r>
          </a:p>
          <a:p>
            <a:pPr marL="0" indent="0">
              <a:buNone/>
            </a:pPr>
            <a:endParaRPr lang="en-US" dirty="0"/>
          </a:p>
          <a:p>
            <a:pPr marL="0" indent="0">
              <a:buNone/>
            </a:pPr>
            <a:r>
              <a:rPr lang="en-US" dirty="0" smtClean="0"/>
              <a:t>the coefficient of </a:t>
            </a:r>
            <a:r>
              <a:rPr lang="en-US" i="1" dirty="0" smtClean="0"/>
              <a:t>x</a:t>
            </a:r>
            <a:r>
              <a:rPr lang="en-US" baseline="30000" dirty="0" smtClean="0"/>
              <a:t>2</a:t>
            </a:r>
            <a:r>
              <a:rPr lang="en-US" i="1" dirty="0" smtClean="0"/>
              <a:t>y</a:t>
            </a:r>
            <a:r>
              <a:rPr lang="en-US" baseline="30000" dirty="0" smtClean="0"/>
              <a:t>3</a:t>
            </a:r>
            <a:r>
              <a:rPr lang="en-US" i="1" dirty="0" smtClean="0"/>
              <a:t>z</a:t>
            </a:r>
            <a:r>
              <a:rPr lang="en-US" dirty="0" smtClean="0"/>
              <a:t> is 1440.</a:t>
            </a: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33</a:t>
            </a:fld>
            <a:endParaRPr lang="en-CA"/>
          </a:p>
        </p:txBody>
      </p:sp>
      <p:graphicFrame>
        <p:nvGraphicFramePr>
          <p:cNvPr id="5" name="Object 4"/>
          <p:cNvGraphicFramePr>
            <a:graphicFrameLocks noChangeAspect="1"/>
          </p:cNvGraphicFramePr>
          <p:nvPr>
            <p:extLst>
              <p:ext uri="{D42A27DB-BD31-4B8C-83A1-F6EECF244321}">
                <p14:modId xmlns:p14="http://schemas.microsoft.com/office/powerpoint/2010/main" val="2732752258"/>
              </p:ext>
            </p:extLst>
          </p:nvPr>
        </p:nvGraphicFramePr>
        <p:xfrm>
          <a:off x="1447799" y="3200400"/>
          <a:ext cx="6813755" cy="838200"/>
        </p:xfrm>
        <a:graphic>
          <a:graphicData uri="http://schemas.openxmlformats.org/presentationml/2006/ole">
            <mc:AlternateContent xmlns:mc="http://schemas.openxmlformats.org/markup-compatibility/2006">
              <mc:Choice xmlns:v="urn:schemas-microsoft-com:vml" Requires="v">
                <p:oleObj spid="_x0000_s9238" name="Equation" r:id="rId3" imgW="3200400" imgH="393480" progId="Equation.DSMT4">
                  <p:embed/>
                </p:oleObj>
              </mc:Choice>
              <mc:Fallback>
                <p:oleObj name="Equation" r:id="rId3" imgW="3200400" imgH="393480" progId="Equation.DSMT4">
                  <p:embed/>
                  <p:pic>
                    <p:nvPicPr>
                      <p:cNvPr id="0" name=""/>
                      <p:cNvPicPr/>
                      <p:nvPr/>
                    </p:nvPicPr>
                    <p:blipFill>
                      <a:blip r:embed="rId4"/>
                      <a:stretch>
                        <a:fillRect/>
                      </a:stretch>
                    </p:blipFill>
                    <p:spPr>
                      <a:xfrm>
                        <a:off x="1447799" y="3200400"/>
                        <a:ext cx="6813755" cy="838200"/>
                      </a:xfrm>
                      <a:prstGeom prst="rect">
                        <a:avLst/>
                      </a:prstGeom>
                    </p:spPr>
                  </p:pic>
                </p:oleObj>
              </mc:Fallback>
            </mc:AlternateContent>
          </a:graphicData>
        </a:graphic>
      </p:graphicFrame>
    </p:spTree>
    <p:extLst>
      <p:ext uri="{BB962C8B-B14F-4D97-AF65-F5344CB8AC3E}">
        <p14:creationId xmlns:p14="http://schemas.microsoft.com/office/powerpoint/2010/main" val="9059698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i="1" dirty="0" smtClean="0"/>
              <a:t>r-Combinations with Repetition</a:t>
            </a:r>
            <a:endParaRPr lang="en-CA" sz="4000" i="1" dirty="0"/>
          </a:p>
        </p:txBody>
      </p:sp>
      <p:sp>
        <p:nvSpPr>
          <p:cNvPr id="3" name="Content Placeholder 2"/>
          <p:cNvSpPr>
            <a:spLocks noGrp="1"/>
          </p:cNvSpPr>
          <p:nvPr>
            <p:ph idx="1"/>
          </p:nvPr>
        </p:nvSpPr>
        <p:spPr>
          <a:xfrm>
            <a:off x="457200" y="1447800"/>
            <a:ext cx="8229600" cy="4648200"/>
          </a:xfrm>
        </p:spPr>
        <p:txBody>
          <a:bodyPr/>
          <a:lstStyle/>
          <a:p>
            <a:pPr marL="0" indent="0">
              <a:buNone/>
            </a:pPr>
            <a:r>
              <a:rPr lang="en-US" dirty="0" smtClean="0"/>
              <a:t>Start with an example:  Suppose we have a bag </a:t>
            </a:r>
            <a:r>
              <a:rPr lang="en-US" dirty="0" smtClean="0"/>
              <a:t>of </a:t>
            </a:r>
            <a:r>
              <a:rPr lang="en-US" dirty="0" smtClean="0"/>
              <a:t>identical white balls, a bag of </a:t>
            </a:r>
            <a:r>
              <a:rPr lang="en-US" dirty="0" smtClean="0"/>
              <a:t>identical </a:t>
            </a:r>
            <a:r>
              <a:rPr lang="en-US" dirty="0" smtClean="0"/>
              <a:t>red balls, and a bag of </a:t>
            </a:r>
            <a:r>
              <a:rPr lang="en-US" dirty="0" smtClean="0"/>
              <a:t>identical </a:t>
            </a:r>
            <a:r>
              <a:rPr lang="en-US" dirty="0" smtClean="0"/>
              <a:t>black balls.  How many different combinations of a set of 5 balls can we have?</a:t>
            </a:r>
          </a:p>
          <a:p>
            <a:pPr marL="0" indent="0">
              <a:buNone/>
            </a:pPr>
            <a:endParaRPr lang="en-US" sz="300" dirty="0" smtClean="0"/>
          </a:p>
          <a:p>
            <a:pPr marL="0" indent="0">
              <a:buNone/>
            </a:pPr>
            <a:r>
              <a:rPr lang="en-US" dirty="0" smtClean="0"/>
              <a:t>For example, we may have a </a:t>
            </a:r>
            <a:r>
              <a:rPr lang="en-US" dirty="0" smtClean="0"/>
              <a:t>5-combination </a:t>
            </a:r>
            <a:r>
              <a:rPr lang="en-US" dirty="0" smtClean="0"/>
              <a:t>with one white ball, two red balls, and 2 black balls, or we may have two white balls, 0 red ball, and three black balls.</a:t>
            </a:r>
            <a:r>
              <a:rPr lang="en-US" sz="2800" dirty="0" smtClean="0"/>
              <a:t> </a:t>
            </a:r>
          </a:p>
          <a:p>
            <a:pPr marL="0" indent="0">
              <a:buNone/>
            </a:pPr>
            <a:endParaRPr lang="en-US" dirty="0" smtClean="0"/>
          </a:p>
          <a:p>
            <a:pPr marL="0" indent="0">
              <a:buNone/>
            </a:pPr>
            <a:r>
              <a:rPr lang="en-US" dirty="0" smtClean="0"/>
              <a:t> </a:t>
            </a:r>
            <a:r>
              <a:rPr lang="en-US" i="1" dirty="0" smtClean="0"/>
              <a:t> </a:t>
            </a:r>
            <a:endParaRPr lang="en-CA" i="1" dirty="0"/>
          </a:p>
        </p:txBody>
      </p:sp>
      <p:sp>
        <p:nvSpPr>
          <p:cNvPr id="4" name="Slide Number Placeholder 3"/>
          <p:cNvSpPr>
            <a:spLocks noGrp="1"/>
          </p:cNvSpPr>
          <p:nvPr>
            <p:ph type="sldNum" sz="quarter" idx="12"/>
          </p:nvPr>
        </p:nvSpPr>
        <p:spPr/>
        <p:txBody>
          <a:bodyPr/>
          <a:lstStyle/>
          <a:p>
            <a:fld id="{870A9A53-ECC7-4D51-B181-F0F8F96666FA}" type="slidenum">
              <a:rPr lang="en-CA" smtClean="0"/>
              <a:t>34</a:t>
            </a:fld>
            <a:endParaRPr lang="en-CA"/>
          </a:p>
        </p:txBody>
      </p:sp>
    </p:spTree>
    <p:extLst>
      <p:ext uri="{BB962C8B-B14F-4D97-AF65-F5344CB8AC3E}">
        <p14:creationId xmlns:p14="http://schemas.microsoft.com/office/powerpoint/2010/main" val="20741988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5838" y="818472"/>
            <a:ext cx="8229600" cy="5287963"/>
          </a:xfrm>
        </p:spPr>
        <p:txBody>
          <a:bodyPr/>
          <a:lstStyle/>
          <a:p>
            <a:pPr marL="0" indent="0">
              <a:buNone/>
            </a:pPr>
            <a:r>
              <a:rPr lang="en-US" dirty="0" smtClean="0"/>
              <a:t>The following are all possibilities:</a:t>
            </a:r>
          </a:p>
          <a:p>
            <a:pPr marL="0" indent="0">
              <a:buNone/>
            </a:pPr>
            <a:endParaRPr lang="en-CA" dirty="0"/>
          </a:p>
        </p:txBody>
      </p:sp>
      <p:grpSp>
        <p:nvGrpSpPr>
          <p:cNvPr id="906" name="Group 905"/>
          <p:cNvGrpSpPr/>
          <p:nvPr/>
        </p:nvGrpSpPr>
        <p:grpSpPr>
          <a:xfrm>
            <a:off x="1032109" y="1524000"/>
            <a:ext cx="6892691" cy="4038600"/>
            <a:chOff x="1032109" y="1524000"/>
            <a:chExt cx="6892691" cy="4038600"/>
          </a:xfrm>
        </p:grpSpPr>
        <p:grpSp>
          <p:nvGrpSpPr>
            <p:cNvPr id="905" name="Group 904"/>
            <p:cNvGrpSpPr/>
            <p:nvPr/>
          </p:nvGrpSpPr>
          <p:grpSpPr>
            <a:xfrm>
              <a:off x="1108309" y="1737731"/>
              <a:ext cx="6734715" cy="3596269"/>
              <a:chOff x="1108309" y="1737731"/>
              <a:chExt cx="6734715" cy="3596269"/>
            </a:xfrm>
          </p:grpSpPr>
          <p:grpSp>
            <p:nvGrpSpPr>
              <p:cNvPr id="323" name="Group 322"/>
              <p:cNvGrpSpPr/>
              <p:nvPr/>
            </p:nvGrpSpPr>
            <p:grpSpPr>
              <a:xfrm>
                <a:off x="1108309" y="1737731"/>
                <a:ext cx="6734715" cy="152400"/>
                <a:chOff x="1184509" y="1674541"/>
                <a:chExt cx="6734715" cy="152400"/>
              </a:xfrm>
            </p:grpSpPr>
            <p:grpSp>
              <p:nvGrpSpPr>
                <p:cNvPr id="299" name="Group 298"/>
                <p:cNvGrpSpPr/>
                <p:nvPr/>
              </p:nvGrpSpPr>
              <p:grpSpPr>
                <a:xfrm>
                  <a:off x="1184509" y="1674541"/>
                  <a:ext cx="1317084" cy="152400"/>
                  <a:chOff x="1148576" y="1750741"/>
                  <a:chExt cx="1317084" cy="152400"/>
                </a:xfrm>
              </p:grpSpPr>
              <p:sp>
                <p:nvSpPr>
                  <p:cNvPr id="4" name="Oval 3"/>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 name="Oval 4"/>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Oval 5"/>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 name="Oval 6"/>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 name="Oval 7"/>
                  <p:cNvSpPr/>
                  <p:nvPr/>
                </p:nvSpPr>
                <p:spPr>
                  <a:xfrm>
                    <a:off x="231326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307" name="Group 306"/>
                <p:cNvGrpSpPr/>
                <p:nvPr/>
              </p:nvGrpSpPr>
              <p:grpSpPr>
                <a:xfrm>
                  <a:off x="3602154" y="1674541"/>
                  <a:ext cx="1608255" cy="152400"/>
                  <a:chOff x="1148576" y="1750741"/>
                  <a:chExt cx="1608255" cy="152400"/>
                </a:xfrm>
              </p:grpSpPr>
              <p:sp>
                <p:nvSpPr>
                  <p:cNvPr id="308" name="Oval 307"/>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09" name="Oval 308"/>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10" name="Oval 309"/>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11" name="Oval 310"/>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13" name="Oval 312"/>
                  <p:cNvSpPr/>
                  <p:nvPr/>
                </p:nvSpPr>
                <p:spPr>
                  <a:xfrm>
                    <a:off x="2604431"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315" name="Group 314"/>
                <p:cNvGrpSpPr/>
                <p:nvPr/>
              </p:nvGrpSpPr>
              <p:grpSpPr>
                <a:xfrm>
                  <a:off x="6019800" y="1674541"/>
                  <a:ext cx="1899424" cy="152400"/>
                  <a:chOff x="1148576" y="1750741"/>
                  <a:chExt cx="1899424" cy="152400"/>
                </a:xfrm>
              </p:grpSpPr>
              <p:sp>
                <p:nvSpPr>
                  <p:cNvPr id="316" name="Oval 315"/>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17" name="Oval 316"/>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18" name="Oval 317"/>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19" name="Oval 318"/>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22" name="Oval 321"/>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324" name="Group 323"/>
              <p:cNvGrpSpPr/>
              <p:nvPr/>
            </p:nvGrpSpPr>
            <p:grpSpPr>
              <a:xfrm>
                <a:off x="1108309" y="2311709"/>
                <a:ext cx="6734715" cy="152400"/>
                <a:chOff x="1184509" y="1674541"/>
                <a:chExt cx="6734715" cy="152400"/>
              </a:xfrm>
            </p:grpSpPr>
            <p:grpSp>
              <p:nvGrpSpPr>
                <p:cNvPr id="325" name="Group 324"/>
                <p:cNvGrpSpPr/>
                <p:nvPr/>
              </p:nvGrpSpPr>
              <p:grpSpPr>
                <a:xfrm>
                  <a:off x="1184509" y="1674541"/>
                  <a:ext cx="1608255" cy="152400"/>
                  <a:chOff x="1148576" y="1750741"/>
                  <a:chExt cx="1608255" cy="152400"/>
                </a:xfrm>
              </p:grpSpPr>
              <p:sp>
                <p:nvSpPr>
                  <p:cNvPr id="342" name="Oval 341"/>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43" name="Oval 342"/>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44" name="Oval 343"/>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46" name="Oval 345"/>
                  <p:cNvSpPr/>
                  <p:nvPr/>
                </p:nvSpPr>
                <p:spPr>
                  <a:xfrm>
                    <a:off x="2313260"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47" name="Oval 346"/>
                  <p:cNvSpPr/>
                  <p:nvPr/>
                </p:nvSpPr>
                <p:spPr>
                  <a:xfrm>
                    <a:off x="2604431"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326" name="Group 325"/>
                <p:cNvGrpSpPr/>
                <p:nvPr/>
              </p:nvGrpSpPr>
              <p:grpSpPr>
                <a:xfrm>
                  <a:off x="3602154" y="1674541"/>
                  <a:ext cx="1899424" cy="152400"/>
                  <a:chOff x="1148576" y="1750741"/>
                  <a:chExt cx="1899424" cy="152400"/>
                </a:xfrm>
              </p:grpSpPr>
              <p:sp>
                <p:nvSpPr>
                  <p:cNvPr id="335" name="Oval 334"/>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36" name="Oval 335"/>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37" name="Oval 336"/>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39" name="Oval 338"/>
                  <p:cNvSpPr/>
                  <p:nvPr/>
                </p:nvSpPr>
                <p:spPr>
                  <a:xfrm>
                    <a:off x="2313260"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41" name="Oval 340"/>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327" name="Group 326"/>
                <p:cNvGrpSpPr/>
                <p:nvPr/>
              </p:nvGrpSpPr>
              <p:grpSpPr>
                <a:xfrm>
                  <a:off x="6019800" y="1674541"/>
                  <a:ext cx="1899424" cy="152400"/>
                  <a:chOff x="1148576" y="1750741"/>
                  <a:chExt cx="1899424" cy="152400"/>
                </a:xfrm>
              </p:grpSpPr>
              <p:sp>
                <p:nvSpPr>
                  <p:cNvPr id="328" name="Oval 327"/>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29" name="Oval 328"/>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30" name="Oval 329"/>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33" name="Oval 332"/>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34" name="Oval 333"/>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399" name="Group 398"/>
              <p:cNvGrpSpPr/>
              <p:nvPr/>
            </p:nvGrpSpPr>
            <p:grpSpPr>
              <a:xfrm>
                <a:off x="1108309" y="4033643"/>
                <a:ext cx="6734715" cy="152400"/>
                <a:chOff x="1184509" y="1674541"/>
                <a:chExt cx="6734715" cy="152400"/>
              </a:xfrm>
            </p:grpSpPr>
            <p:grpSp>
              <p:nvGrpSpPr>
                <p:cNvPr id="400" name="Group 399"/>
                <p:cNvGrpSpPr/>
                <p:nvPr/>
              </p:nvGrpSpPr>
              <p:grpSpPr>
                <a:xfrm>
                  <a:off x="1184509" y="1674541"/>
                  <a:ext cx="1899424" cy="152400"/>
                  <a:chOff x="1148576" y="1750741"/>
                  <a:chExt cx="1899424" cy="152400"/>
                </a:xfrm>
              </p:grpSpPr>
              <p:sp>
                <p:nvSpPr>
                  <p:cNvPr id="417" name="Oval 416"/>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19" name="Oval 418"/>
                  <p:cNvSpPr/>
                  <p:nvPr/>
                </p:nvSpPr>
                <p:spPr>
                  <a:xfrm>
                    <a:off x="1730918"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20" name="Oval 419"/>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22" name="Oval 421"/>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23" name="Oval 422"/>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401" name="Group 400"/>
                <p:cNvGrpSpPr/>
                <p:nvPr/>
              </p:nvGrpSpPr>
              <p:grpSpPr>
                <a:xfrm>
                  <a:off x="3602154" y="1674541"/>
                  <a:ext cx="1899424" cy="152400"/>
                  <a:chOff x="1148576" y="1750741"/>
                  <a:chExt cx="1899424" cy="152400"/>
                </a:xfrm>
              </p:grpSpPr>
              <p:sp>
                <p:nvSpPr>
                  <p:cNvPr id="410" name="Oval 409"/>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12" name="Oval 411"/>
                  <p:cNvSpPr/>
                  <p:nvPr/>
                </p:nvSpPr>
                <p:spPr>
                  <a:xfrm>
                    <a:off x="1730918"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14" name="Oval 413"/>
                  <p:cNvSpPr/>
                  <p:nvPr/>
                </p:nvSpPr>
                <p:spPr>
                  <a:xfrm>
                    <a:off x="231326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15" name="Oval 414"/>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16" name="Oval 415"/>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402" name="Group 401"/>
                <p:cNvGrpSpPr/>
                <p:nvPr/>
              </p:nvGrpSpPr>
              <p:grpSpPr>
                <a:xfrm>
                  <a:off x="6019800" y="1674541"/>
                  <a:ext cx="1899424" cy="152400"/>
                  <a:chOff x="1148576" y="1750741"/>
                  <a:chExt cx="1899424" cy="152400"/>
                </a:xfrm>
              </p:grpSpPr>
              <p:sp>
                <p:nvSpPr>
                  <p:cNvPr id="403" name="Oval 402"/>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06" name="Oval 405"/>
                  <p:cNvSpPr/>
                  <p:nvPr/>
                </p:nvSpPr>
                <p:spPr>
                  <a:xfrm>
                    <a:off x="2022089"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07" name="Oval 406"/>
                  <p:cNvSpPr/>
                  <p:nvPr/>
                </p:nvSpPr>
                <p:spPr>
                  <a:xfrm>
                    <a:off x="231326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08" name="Oval 407"/>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09" name="Oval 408"/>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424" name="Group 423"/>
              <p:cNvGrpSpPr/>
              <p:nvPr/>
            </p:nvGrpSpPr>
            <p:grpSpPr>
              <a:xfrm>
                <a:off x="1399480" y="4607621"/>
                <a:ext cx="6443544" cy="152400"/>
                <a:chOff x="1475680" y="1674541"/>
                <a:chExt cx="6443544" cy="152400"/>
              </a:xfrm>
            </p:grpSpPr>
            <p:grpSp>
              <p:nvGrpSpPr>
                <p:cNvPr id="425" name="Group 424"/>
                <p:cNvGrpSpPr/>
                <p:nvPr/>
              </p:nvGrpSpPr>
              <p:grpSpPr>
                <a:xfrm>
                  <a:off x="1475680" y="1674541"/>
                  <a:ext cx="1317084" cy="152400"/>
                  <a:chOff x="1439747" y="1750741"/>
                  <a:chExt cx="1317084" cy="152400"/>
                </a:xfrm>
              </p:grpSpPr>
              <p:sp>
                <p:nvSpPr>
                  <p:cNvPr id="443" name="Oval 442"/>
                  <p:cNvSpPr/>
                  <p:nvPr/>
                </p:nvSpPr>
                <p:spPr>
                  <a:xfrm>
                    <a:off x="1439747"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44" name="Oval 443"/>
                  <p:cNvSpPr/>
                  <p:nvPr/>
                </p:nvSpPr>
                <p:spPr>
                  <a:xfrm>
                    <a:off x="1730918"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45" name="Oval 444"/>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46" name="Oval 445"/>
                  <p:cNvSpPr/>
                  <p:nvPr/>
                </p:nvSpPr>
                <p:spPr>
                  <a:xfrm>
                    <a:off x="2313260"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47" name="Oval 446"/>
                  <p:cNvSpPr/>
                  <p:nvPr/>
                </p:nvSpPr>
                <p:spPr>
                  <a:xfrm>
                    <a:off x="2604431"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426" name="Group 425"/>
                <p:cNvGrpSpPr/>
                <p:nvPr/>
              </p:nvGrpSpPr>
              <p:grpSpPr>
                <a:xfrm>
                  <a:off x="3893325" y="1674541"/>
                  <a:ext cx="1608253" cy="152400"/>
                  <a:chOff x="1439747" y="1750741"/>
                  <a:chExt cx="1608253" cy="152400"/>
                </a:xfrm>
              </p:grpSpPr>
              <p:sp>
                <p:nvSpPr>
                  <p:cNvPr id="436" name="Oval 435"/>
                  <p:cNvSpPr/>
                  <p:nvPr/>
                </p:nvSpPr>
                <p:spPr>
                  <a:xfrm>
                    <a:off x="1439747"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37" name="Oval 436"/>
                  <p:cNvSpPr/>
                  <p:nvPr/>
                </p:nvSpPr>
                <p:spPr>
                  <a:xfrm>
                    <a:off x="1730918"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38" name="Oval 437"/>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39" name="Oval 438"/>
                  <p:cNvSpPr/>
                  <p:nvPr/>
                </p:nvSpPr>
                <p:spPr>
                  <a:xfrm>
                    <a:off x="2313260"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41" name="Oval 440"/>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427" name="Group 426"/>
                <p:cNvGrpSpPr/>
                <p:nvPr/>
              </p:nvGrpSpPr>
              <p:grpSpPr>
                <a:xfrm>
                  <a:off x="6310971" y="1674541"/>
                  <a:ext cx="1608253" cy="152400"/>
                  <a:chOff x="1439747" y="1750741"/>
                  <a:chExt cx="1608253" cy="152400"/>
                </a:xfrm>
              </p:grpSpPr>
              <p:sp>
                <p:nvSpPr>
                  <p:cNvPr id="429" name="Oval 428"/>
                  <p:cNvSpPr/>
                  <p:nvPr/>
                </p:nvSpPr>
                <p:spPr>
                  <a:xfrm>
                    <a:off x="1439747"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30" name="Oval 429"/>
                  <p:cNvSpPr/>
                  <p:nvPr/>
                </p:nvSpPr>
                <p:spPr>
                  <a:xfrm>
                    <a:off x="1730918"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31" name="Oval 430"/>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33" name="Oval 432"/>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34" name="Oval 433"/>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449" name="Group 448"/>
              <p:cNvGrpSpPr/>
              <p:nvPr/>
            </p:nvGrpSpPr>
            <p:grpSpPr>
              <a:xfrm>
                <a:off x="1399480" y="5181600"/>
                <a:ext cx="6443544" cy="152400"/>
                <a:chOff x="1475680" y="1674541"/>
                <a:chExt cx="6443544" cy="152400"/>
              </a:xfrm>
            </p:grpSpPr>
            <p:grpSp>
              <p:nvGrpSpPr>
                <p:cNvPr id="450" name="Group 449"/>
                <p:cNvGrpSpPr/>
                <p:nvPr/>
              </p:nvGrpSpPr>
              <p:grpSpPr>
                <a:xfrm>
                  <a:off x="1475680" y="1674541"/>
                  <a:ext cx="1608253" cy="152400"/>
                  <a:chOff x="1439747" y="1750741"/>
                  <a:chExt cx="1608253" cy="152400"/>
                </a:xfrm>
              </p:grpSpPr>
              <p:sp>
                <p:nvSpPr>
                  <p:cNvPr id="468" name="Oval 467"/>
                  <p:cNvSpPr/>
                  <p:nvPr/>
                </p:nvSpPr>
                <p:spPr>
                  <a:xfrm>
                    <a:off x="1439747"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69" name="Oval 468"/>
                  <p:cNvSpPr/>
                  <p:nvPr/>
                </p:nvSpPr>
                <p:spPr>
                  <a:xfrm>
                    <a:off x="1730918"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71" name="Oval 470"/>
                  <p:cNvSpPr/>
                  <p:nvPr/>
                </p:nvSpPr>
                <p:spPr>
                  <a:xfrm>
                    <a:off x="231326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72" name="Oval 471"/>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73" name="Oval 472"/>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451" name="Group 450"/>
                <p:cNvGrpSpPr/>
                <p:nvPr/>
              </p:nvGrpSpPr>
              <p:grpSpPr>
                <a:xfrm>
                  <a:off x="3893325" y="1674541"/>
                  <a:ext cx="1608253" cy="152400"/>
                  <a:chOff x="1439747" y="1750741"/>
                  <a:chExt cx="1608253" cy="152400"/>
                </a:xfrm>
              </p:grpSpPr>
              <p:sp>
                <p:nvSpPr>
                  <p:cNvPr id="461" name="Oval 460"/>
                  <p:cNvSpPr/>
                  <p:nvPr/>
                </p:nvSpPr>
                <p:spPr>
                  <a:xfrm>
                    <a:off x="1439747"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63" name="Oval 462"/>
                  <p:cNvSpPr/>
                  <p:nvPr/>
                </p:nvSpPr>
                <p:spPr>
                  <a:xfrm>
                    <a:off x="2022089"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64" name="Oval 463"/>
                  <p:cNvSpPr/>
                  <p:nvPr/>
                </p:nvSpPr>
                <p:spPr>
                  <a:xfrm>
                    <a:off x="231326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65" name="Oval 464"/>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66" name="Oval 465"/>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452" name="Group 451"/>
                <p:cNvGrpSpPr/>
                <p:nvPr/>
              </p:nvGrpSpPr>
              <p:grpSpPr>
                <a:xfrm>
                  <a:off x="6602142" y="1674541"/>
                  <a:ext cx="1317082" cy="152400"/>
                  <a:chOff x="1730918" y="1750741"/>
                  <a:chExt cx="1317082" cy="152400"/>
                </a:xfrm>
              </p:grpSpPr>
              <p:sp>
                <p:nvSpPr>
                  <p:cNvPr id="455" name="Oval 454"/>
                  <p:cNvSpPr/>
                  <p:nvPr/>
                </p:nvSpPr>
                <p:spPr>
                  <a:xfrm>
                    <a:off x="1730918"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56" name="Oval 455"/>
                  <p:cNvSpPr/>
                  <p:nvPr/>
                </p:nvSpPr>
                <p:spPr>
                  <a:xfrm>
                    <a:off x="2022089"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57" name="Oval 456"/>
                  <p:cNvSpPr/>
                  <p:nvPr/>
                </p:nvSpPr>
                <p:spPr>
                  <a:xfrm>
                    <a:off x="231326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58" name="Oval 457"/>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59" name="Oval 458"/>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617" name="Group 616"/>
              <p:cNvGrpSpPr/>
              <p:nvPr/>
            </p:nvGrpSpPr>
            <p:grpSpPr>
              <a:xfrm>
                <a:off x="1108309" y="3459665"/>
                <a:ext cx="6734715" cy="152400"/>
                <a:chOff x="1184509" y="1674541"/>
                <a:chExt cx="6734715" cy="152400"/>
              </a:xfrm>
            </p:grpSpPr>
            <p:grpSp>
              <p:nvGrpSpPr>
                <p:cNvPr id="618" name="Group 617"/>
                <p:cNvGrpSpPr/>
                <p:nvPr/>
              </p:nvGrpSpPr>
              <p:grpSpPr>
                <a:xfrm>
                  <a:off x="1184509" y="1674541"/>
                  <a:ext cx="1899424" cy="152400"/>
                  <a:chOff x="1148576" y="1750741"/>
                  <a:chExt cx="1899424" cy="152400"/>
                </a:xfrm>
              </p:grpSpPr>
              <p:sp>
                <p:nvSpPr>
                  <p:cNvPr id="635" name="Oval 634"/>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36" name="Oval 635"/>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39" name="Oval 638"/>
                  <p:cNvSpPr/>
                  <p:nvPr/>
                </p:nvSpPr>
                <p:spPr>
                  <a:xfrm>
                    <a:off x="231326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40" name="Oval 639"/>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41" name="Oval 640"/>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619" name="Group 618"/>
                <p:cNvGrpSpPr/>
                <p:nvPr/>
              </p:nvGrpSpPr>
              <p:grpSpPr>
                <a:xfrm>
                  <a:off x="3602154" y="1674541"/>
                  <a:ext cx="1608255" cy="152400"/>
                  <a:chOff x="1148576" y="1750741"/>
                  <a:chExt cx="1608255" cy="152400"/>
                </a:xfrm>
              </p:grpSpPr>
              <p:sp>
                <p:nvSpPr>
                  <p:cNvPr id="628" name="Oval 627"/>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30" name="Oval 629"/>
                  <p:cNvSpPr/>
                  <p:nvPr/>
                </p:nvSpPr>
                <p:spPr>
                  <a:xfrm>
                    <a:off x="1730918"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31" name="Oval 630"/>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32" name="Oval 631"/>
                  <p:cNvSpPr/>
                  <p:nvPr/>
                </p:nvSpPr>
                <p:spPr>
                  <a:xfrm>
                    <a:off x="2313260"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33" name="Oval 632"/>
                  <p:cNvSpPr/>
                  <p:nvPr/>
                </p:nvSpPr>
                <p:spPr>
                  <a:xfrm>
                    <a:off x="2604431"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620" name="Group 619"/>
                <p:cNvGrpSpPr/>
                <p:nvPr/>
              </p:nvGrpSpPr>
              <p:grpSpPr>
                <a:xfrm>
                  <a:off x="6019800" y="1674541"/>
                  <a:ext cx="1899424" cy="152400"/>
                  <a:chOff x="1148576" y="1750741"/>
                  <a:chExt cx="1899424" cy="152400"/>
                </a:xfrm>
              </p:grpSpPr>
              <p:sp>
                <p:nvSpPr>
                  <p:cNvPr id="621" name="Oval 620"/>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23" name="Oval 622"/>
                  <p:cNvSpPr/>
                  <p:nvPr/>
                </p:nvSpPr>
                <p:spPr>
                  <a:xfrm>
                    <a:off x="1730918"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24" name="Oval 623"/>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25" name="Oval 624"/>
                  <p:cNvSpPr/>
                  <p:nvPr/>
                </p:nvSpPr>
                <p:spPr>
                  <a:xfrm>
                    <a:off x="2313260"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27" name="Oval 626"/>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642" name="Group 641"/>
              <p:cNvGrpSpPr/>
              <p:nvPr/>
            </p:nvGrpSpPr>
            <p:grpSpPr>
              <a:xfrm>
                <a:off x="1108309" y="2885687"/>
                <a:ext cx="6734715" cy="152400"/>
                <a:chOff x="1184509" y="1674541"/>
                <a:chExt cx="6734715" cy="152400"/>
              </a:xfrm>
            </p:grpSpPr>
            <p:grpSp>
              <p:nvGrpSpPr>
                <p:cNvPr id="643" name="Group 642"/>
                <p:cNvGrpSpPr/>
                <p:nvPr/>
              </p:nvGrpSpPr>
              <p:grpSpPr>
                <a:xfrm>
                  <a:off x="1184509" y="1674541"/>
                  <a:ext cx="1608255" cy="152400"/>
                  <a:chOff x="1148576" y="1750741"/>
                  <a:chExt cx="1608255" cy="152400"/>
                </a:xfrm>
              </p:grpSpPr>
              <p:sp>
                <p:nvSpPr>
                  <p:cNvPr id="660" name="Oval 659"/>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61" name="Oval 660"/>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63" name="Oval 662"/>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64" name="Oval 663"/>
                  <p:cNvSpPr/>
                  <p:nvPr/>
                </p:nvSpPr>
                <p:spPr>
                  <a:xfrm>
                    <a:off x="2313260"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65" name="Oval 664"/>
                  <p:cNvSpPr/>
                  <p:nvPr/>
                </p:nvSpPr>
                <p:spPr>
                  <a:xfrm>
                    <a:off x="2604431"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644" name="Group 643"/>
                <p:cNvGrpSpPr/>
                <p:nvPr/>
              </p:nvGrpSpPr>
              <p:grpSpPr>
                <a:xfrm>
                  <a:off x="3602154" y="1674541"/>
                  <a:ext cx="1899424" cy="152400"/>
                  <a:chOff x="1148576" y="1750741"/>
                  <a:chExt cx="1899424" cy="152400"/>
                </a:xfrm>
              </p:grpSpPr>
              <p:sp>
                <p:nvSpPr>
                  <p:cNvPr id="653" name="Oval 652"/>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54" name="Oval 653"/>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56" name="Oval 655"/>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57" name="Oval 656"/>
                  <p:cNvSpPr/>
                  <p:nvPr/>
                </p:nvSpPr>
                <p:spPr>
                  <a:xfrm>
                    <a:off x="2313260"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59" name="Oval 658"/>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645" name="Group 644"/>
                <p:cNvGrpSpPr/>
                <p:nvPr/>
              </p:nvGrpSpPr>
              <p:grpSpPr>
                <a:xfrm>
                  <a:off x="6019800" y="1674541"/>
                  <a:ext cx="1899424" cy="152400"/>
                  <a:chOff x="1148576" y="1750741"/>
                  <a:chExt cx="1899424" cy="152400"/>
                </a:xfrm>
              </p:grpSpPr>
              <p:sp>
                <p:nvSpPr>
                  <p:cNvPr id="646" name="Oval 645"/>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47" name="Oval 646"/>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49" name="Oval 648"/>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51" name="Oval 650"/>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52" name="Oval 651"/>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752" name="Group 751"/>
            <p:cNvGrpSpPr/>
            <p:nvPr/>
          </p:nvGrpSpPr>
          <p:grpSpPr>
            <a:xfrm>
              <a:off x="1032109" y="1524000"/>
              <a:ext cx="6892691" cy="4038600"/>
              <a:chOff x="1032109" y="1524000"/>
              <a:chExt cx="6892691" cy="4038600"/>
            </a:xfrm>
          </p:grpSpPr>
          <p:grpSp>
            <p:nvGrpSpPr>
              <p:cNvPr id="746" name="Group 745"/>
              <p:cNvGrpSpPr/>
              <p:nvPr/>
            </p:nvGrpSpPr>
            <p:grpSpPr>
              <a:xfrm>
                <a:off x="1032109" y="1524000"/>
                <a:ext cx="6892691" cy="4038600"/>
                <a:chOff x="955909" y="1524000"/>
                <a:chExt cx="6892691" cy="4038600"/>
              </a:xfrm>
            </p:grpSpPr>
            <p:cxnSp>
              <p:nvCxnSpPr>
                <p:cNvPr id="737" name="Straight Connector 736"/>
                <p:cNvCxnSpPr/>
                <p:nvPr/>
              </p:nvCxnSpPr>
              <p:spPr>
                <a:xfrm>
                  <a:off x="955909" y="1524000"/>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739" name="Straight Connector 738"/>
                <p:cNvCxnSpPr/>
                <p:nvPr/>
              </p:nvCxnSpPr>
              <p:spPr>
                <a:xfrm>
                  <a:off x="955909" y="2100943"/>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740" name="Straight Connector 739"/>
                <p:cNvCxnSpPr/>
                <p:nvPr/>
              </p:nvCxnSpPr>
              <p:spPr>
                <a:xfrm>
                  <a:off x="955909" y="2677886"/>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741" name="Straight Connector 740"/>
                <p:cNvCxnSpPr/>
                <p:nvPr/>
              </p:nvCxnSpPr>
              <p:spPr>
                <a:xfrm>
                  <a:off x="955909" y="3254829"/>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742" name="Straight Connector 741"/>
                <p:cNvCxnSpPr/>
                <p:nvPr/>
              </p:nvCxnSpPr>
              <p:spPr>
                <a:xfrm>
                  <a:off x="955909" y="3831772"/>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743" name="Straight Connector 742"/>
                <p:cNvCxnSpPr/>
                <p:nvPr/>
              </p:nvCxnSpPr>
              <p:spPr>
                <a:xfrm>
                  <a:off x="955909" y="4408715"/>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744" name="Straight Connector 743"/>
                <p:cNvCxnSpPr/>
                <p:nvPr/>
              </p:nvCxnSpPr>
              <p:spPr>
                <a:xfrm>
                  <a:off x="955909" y="4985658"/>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745" name="Straight Connector 744"/>
                <p:cNvCxnSpPr/>
                <p:nvPr/>
              </p:nvCxnSpPr>
              <p:spPr>
                <a:xfrm>
                  <a:off x="955909" y="5562600"/>
                  <a:ext cx="6892691" cy="0"/>
                </a:xfrm>
                <a:prstGeom prst="line">
                  <a:avLst/>
                </a:prstGeom>
                <a:ln w="12700"/>
              </p:spPr>
              <p:style>
                <a:lnRef idx="1">
                  <a:schemeClr val="dk1"/>
                </a:lnRef>
                <a:fillRef idx="0">
                  <a:schemeClr val="dk1"/>
                </a:fillRef>
                <a:effectRef idx="0">
                  <a:schemeClr val="dk1"/>
                </a:effectRef>
                <a:fontRef idx="minor">
                  <a:schemeClr val="tx1"/>
                </a:fontRef>
              </p:style>
            </p:cxnSp>
          </p:grpSp>
          <p:cxnSp>
            <p:nvCxnSpPr>
              <p:cNvPr id="748" name="Straight Connector 747"/>
              <p:cNvCxnSpPr/>
              <p:nvPr/>
            </p:nvCxnSpPr>
            <p:spPr>
              <a:xfrm>
                <a:off x="1032109" y="1524000"/>
                <a:ext cx="0" cy="4038600"/>
              </a:xfrm>
              <a:prstGeom prst="line">
                <a:avLst/>
              </a:prstGeom>
              <a:ln w="12700"/>
            </p:spPr>
            <p:style>
              <a:lnRef idx="1">
                <a:schemeClr val="dk1"/>
              </a:lnRef>
              <a:fillRef idx="0">
                <a:schemeClr val="dk1"/>
              </a:fillRef>
              <a:effectRef idx="0">
                <a:schemeClr val="dk1"/>
              </a:effectRef>
              <a:fontRef idx="minor">
                <a:schemeClr val="tx1"/>
              </a:fontRef>
            </p:style>
          </p:cxnSp>
          <p:cxnSp>
            <p:nvCxnSpPr>
              <p:cNvPr id="749" name="Straight Connector 748"/>
              <p:cNvCxnSpPr/>
              <p:nvPr/>
            </p:nvCxnSpPr>
            <p:spPr>
              <a:xfrm>
                <a:off x="3329673" y="1524000"/>
                <a:ext cx="0" cy="4038600"/>
              </a:xfrm>
              <a:prstGeom prst="line">
                <a:avLst/>
              </a:prstGeom>
              <a:ln w="12700"/>
            </p:spPr>
            <p:style>
              <a:lnRef idx="1">
                <a:schemeClr val="dk1"/>
              </a:lnRef>
              <a:fillRef idx="0">
                <a:schemeClr val="dk1"/>
              </a:fillRef>
              <a:effectRef idx="0">
                <a:schemeClr val="dk1"/>
              </a:effectRef>
              <a:fontRef idx="minor">
                <a:schemeClr val="tx1"/>
              </a:fontRef>
            </p:style>
          </p:cxnSp>
          <p:cxnSp>
            <p:nvCxnSpPr>
              <p:cNvPr id="750" name="Straight Connector 749"/>
              <p:cNvCxnSpPr/>
              <p:nvPr/>
            </p:nvCxnSpPr>
            <p:spPr>
              <a:xfrm>
                <a:off x="5627237" y="1524000"/>
                <a:ext cx="0" cy="4038600"/>
              </a:xfrm>
              <a:prstGeom prst="line">
                <a:avLst/>
              </a:prstGeom>
              <a:ln w="12700"/>
            </p:spPr>
            <p:style>
              <a:lnRef idx="1">
                <a:schemeClr val="dk1"/>
              </a:lnRef>
              <a:fillRef idx="0">
                <a:schemeClr val="dk1"/>
              </a:fillRef>
              <a:effectRef idx="0">
                <a:schemeClr val="dk1"/>
              </a:effectRef>
              <a:fontRef idx="minor">
                <a:schemeClr val="tx1"/>
              </a:fontRef>
            </p:style>
          </p:cxnSp>
          <p:cxnSp>
            <p:nvCxnSpPr>
              <p:cNvPr id="751" name="Straight Connector 750"/>
              <p:cNvCxnSpPr/>
              <p:nvPr/>
            </p:nvCxnSpPr>
            <p:spPr>
              <a:xfrm>
                <a:off x="7924800" y="1524000"/>
                <a:ext cx="0" cy="4038600"/>
              </a:xfrm>
              <a:prstGeom prst="line">
                <a:avLst/>
              </a:prstGeom>
              <a:ln w="12700"/>
            </p:spPr>
            <p:style>
              <a:lnRef idx="1">
                <a:schemeClr val="dk1"/>
              </a:lnRef>
              <a:fillRef idx="0">
                <a:schemeClr val="dk1"/>
              </a:fillRef>
              <a:effectRef idx="0">
                <a:schemeClr val="dk1"/>
              </a:effectRef>
              <a:fontRef idx="minor">
                <a:schemeClr val="tx1"/>
              </a:fontRef>
            </p:style>
          </p:cxnSp>
        </p:grpSp>
      </p:grpSp>
      <p:sp>
        <p:nvSpPr>
          <p:cNvPr id="907" name="Slide Number Placeholder 906"/>
          <p:cNvSpPr>
            <a:spLocks noGrp="1"/>
          </p:cNvSpPr>
          <p:nvPr>
            <p:ph type="sldNum" sz="quarter" idx="12"/>
          </p:nvPr>
        </p:nvSpPr>
        <p:spPr/>
        <p:txBody>
          <a:bodyPr/>
          <a:lstStyle/>
          <a:p>
            <a:fld id="{870A9A53-ECC7-4D51-B181-F0F8F96666FA}" type="slidenum">
              <a:rPr lang="en-CA" smtClean="0"/>
              <a:t>35</a:t>
            </a:fld>
            <a:endParaRPr lang="en-CA"/>
          </a:p>
        </p:txBody>
      </p:sp>
    </p:spTree>
    <p:extLst>
      <p:ext uri="{BB962C8B-B14F-4D97-AF65-F5344CB8AC3E}">
        <p14:creationId xmlns:p14="http://schemas.microsoft.com/office/powerpoint/2010/main" val="696225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575838" y="818472"/>
            <a:ext cx="8229600" cy="5287963"/>
          </a:xfrm>
        </p:spPr>
        <p:txBody>
          <a:bodyPr/>
          <a:lstStyle/>
          <a:p>
            <a:pPr marL="0" indent="0">
              <a:buNone/>
            </a:pPr>
            <a:r>
              <a:rPr lang="en-US" dirty="0" smtClean="0"/>
              <a:t>Add vertical bars to separate different colors:</a:t>
            </a:r>
          </a:p>
          <a:p>
            <a:pPr marL="0" indent="0">
              <a:buNone/>
            </a:pPr>
            <a:endParaRPr lang="en-CA" dirty="0"/>
          </a:p>
        </p:txBody>
      </p:sp>
      <p:grpSp>
        <p:nvGrpSpPr>
          <p:cNvPr id="202" name="Group 201"/>
          <p:cNvGrpSpPr/>
          <p:nvPr/>
        </p:nvGrpSpPr>
        <p:grpSpPr>
          <a:xfrm>
            <a:off x="1032109" y="1524000"/>
            <a:ext cx="6892691" cy="4038600"/>
            <a:chOff x="1032109" y="1524000"/>
            <a:chExt cx="6892691" cy="4038600"/>
          </a:xfrm>
        </p:grpSpPr>
        <p:grpSp>
          <p:nvGrpSpPr>
            <p:cNvPr id="5" name="Group 4"/>
            <p:cNvGrpSpPr/>
            <p:nvPr/>
          </p:nvGrpSpPr>
          <p:grpSpPr>
            <a:xfrm>
              <a:off x="1032109" y="1524000"/>
              <a:ext cx="6892691" cy="4038600"/>
              <a:chOff x="1032109" y="1524000"/>
              <a:chExt cx="6892691" cy="4038600"/>
            </a:xfrm>
          </p:grpSpPr>
          <p:grpSp>
            <p:nvGrpSpPr>
              <p:cNvPr id="6" name="Group 5"/>
              <p:cNvGrpSpPr/>
              <p:nvPr/>
            </p:nvGrpSpPr>
            <p:grpSpPr>
              <a:xfrm>
                <a:off x="1108309" y="1737731"/>
                <a:ext cx="6734715" cy="3596269"/>
                <a:chOff x="1108309" y="1737731"/>
                <a:chExt cx="6734715" cy="3596269"/>
              </a:xfrm>
            </p:grpSpPr>
            <p:grpSp>
              <p:nvGrpSpPr>
                <p:cNvPr id="21" name="Group 20"/>
                <p:cNvGrpSpPr/>
                <p:nvPr/>
              </p:nvGrpSpPr>
              <p:grpSpPr>
                <a:xfrm>
                  <a:off x="1108309" y="1737731"/>
                  <a:ext cx="6734715" cy="152400"/>
                  <a:chOff x="1184509" y="1674541"/>
                  <a:chExt cx="6734715" cy="152400"/>
                </a:xfrm>
              </p:grpSpPr>
              <p:grpSp>
                <p:nvGrpSpPr>
                  <p:cNvPr id="136" name="Group 135"/>
                  <p:cNvGrpSpPr/>
                  <p:nvPr/>
                </p:nvGrpSpPr>
                <p:grpSpPr>
                  <a:xfrm>
                    <a:off x="1184509" y="1674541"/>
                    <a:ext cx="1317084" cy="152400"/>
                    <a:chOff x="1148576" y="1750741"/>
                    <a:chExt cx="1317084" cy="152400"/>
                  </a:xfrm>
                </p:grpSpPr>
                <p:sp>
                  <p:nvSpPr>
                    <p:cNvPr id="149" name="Oval 148"/>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0" name="Oval 149"/>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1" name="Oval 150"/>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2" name="Oval 151"/>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3" name="Oval 152"/>
                    <p:cNvSpPr/>
                    <p:nvPr/>
                  </p:nvSpPr>
                  <p:spPr>
                    <a:xfrm>
                      <a:off x="231326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37" name="Group 136"/>
                  <p:cNvGrpSpPr/>
                  <p:nvPr/>
                </p:nvGrpSpPr>
                <p:grpSpPr>
                  <a:xfrm>
                    <a:off x="3602154" y="1674541"/>
                    <a:ext cx="1608255" cy="152400"/>
                    <a:chOff x="1148576" y="1750741"/>
                    <a:chExt cx="1608255" cy="152400"/>
                  </a:xfrm>
                </p:grpSpPr>
                <p:sp>
                  <p:nvSpPr>
                    <p:cNvPr id="144" name="Oval 143"/>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5" name="Oval 144"/>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6" name="Oval 145"/>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7" name="Oval 146"/>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8" name="Oval 147"/>
                    <p:cNvSpPr/>
                    <p:nvPr/>
                  </p:nvSpPr>
                  <p:spPr>
                    <a:xfrm>
                      <a:off x="2604431"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38" name="Group 137"/>
                  <p:cNvGrpSpPr/>
                  <p:nvPr/>
                </p:nvGrpSpPr>
                <p:grpSpPr>
                  <a:xfrm>
                    <a:off x="6019800" y="1674541"/>
                    <a:ext cx="1899424" cy="152400"/>
                    <a:chOff x="1148576" y="1750741"/>
                    <a:chExt cx="1899424" cy="152400"/>
                  </a:xfrm>
                </p:grpSpPr>
                <p:sp>
                  <p:nvSpPr>
                    <p:cNvPr id="139" name="Oval 138"/>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0" name="Oval 139"/>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1" name="Oval 140"/>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2" name="Oval 141"/>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3" name="Oval 142"/>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22" name="Group 21"/>
                <p:cNvGrpSpPr/>
                <p:nvPr/>
              </p:nvGrpSpPr>
              <p:grpSpPr>
                <a:xfrm>
                  <a:off x="1108309" y="2311709"/>
                  <a:ext cx="6734715" cy="152400"/>
                  <a:chOff x="1184509" y="1674541"/>
                  <a:chExt cx="6734715" cy="152400"/>
                </a:xfrm>
              </p:grpSpPr>
              <p:grpSp>
                <p:nvGrpSpPr>
                  <p:cNvPr id="118" name="Group 117"/>
                  <p:cNvGrpSpPr/>
                  <p:nvPr/>
                </p:nvGrpSpPr>
                <p:grpSpPr>
                  <a:xfrm>
                    <a:off x="1184509" y="1674541"/>
                    <a:ext cx="1608255" cy="152400"/>
                    <a:chOff x="1148576" y="1750741"/>
                    <a:chExt cx="1608255" cy="152400"/>
                  </a:xfrm>
                </p:grpSpPr>
                <p:sp>
                  <p:nvSpPr>
                    <p:cNvPr id="131" name="Oval 130"/>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2" name="Oval 131"/>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3" name="Oval 132"/>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4" name="Oval 133"/>
                    <p:cNvSpPr/>
                    <p:nvPr/>
                  </p:nvSpPr>
                  <p:spPr>
                    <a:xfrm>
                      <a:off x="2313260"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5" name="Oval 134"/>
                    <p:cNvSpPr/>
                    <p:nvPr/>
                  </p:nvSpPr>
                  <p:spPr>
                    <a:xfrm>
                      <a:off x="2604431"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19" name="Group 118"/>
                  <p:cNvGrpSpPr/>
                  <p:nvPr/>
                </p:nvGrpSpPr>
                <p:grpSpPr>
                  <a:xfrm>
                    <a:off x="3602154" y="1674541"/>
                    <a:ext cx="1899424" cy="152400"/>
                    <a:chOff x="1148576" y="1750741"/>
                    <a:chExt cx="1899424" cy="152400"/>
                  </a:xfrm>
                </p:grpSpPr>
                <p:sp>
                  <p:nvSpPr>
                    <p:cNvPr id="126" name="Oval 125"/>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7" name="Oval 126"/>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8" name="Oval 127"/>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9" name="Oval 128"/>
                    <p:cNvSpPr/>
                    <p:nvPr/>
                  </p:nvSpPr>
                  <p:spPr>
                    <a:xfrm>
                      <a:off x="2313260"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0" name="Oval 129"/>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20" name="Group 119"/>
                  <p:cNvGrpSpPr/>
                  <p:nvPr/>
                </p:nvGrpSpPr>
                <p:grpSpPr>
                  <a:xfrm>
                    <a:off x="6019800" y="1674541"/>
                    <a:ext cx="1899424" cy="152400"/>
                    <a:chOff x="1148576" y="1750741"/>
                    <a:chExt cx="1899424" cy="152400"/>
                  </a:xfrm>
                </p:grpSpPr>
                <p:sp>
                  <p:nvSpPr>
                    <p:cNvPr id="121" name="Oval 120"/>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2" name="Oval 121"/>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3" name="Oval 122"/>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4" name="Oval 123"/>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5" name="Oval 124"/>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23" name="Group 22"/>
                <p:cNvGrpSpPr/>
                <p:nvPr/>
              </p:nvGrpSpPr>
              <p:grpSpPr>
                <a:xfrm>
                  <a:off x="1108309" y="4033643"/>
                  <a:ext cx="6734715" cy="152400"/>
                  <a:chOff x="1184509" y="1674541"/>
                  <a:chExt cx="6734715" cy="152400"/>
                </a:xfrm>
              </p:grpSpPr>
              <p:grpSp>
                <p:nvGrpSpPr>
                  <p:cNvPr id="100" name="Group 99"/>
                  <p:cNvGrpSpPr/>
                  <p:nvPr/>
                </p:nvGrpSpPr>
                <p:grpSpPr>
                  <a:xfrm>
                    <a:off x="1184509" y="1674541"/>
                    <a:ext cx="1899424" cy="152400"/>
                    <a:chOff x="1148576" y="1750741"/>
                    <a:chExt cx="1899424" cy="152400"/>
                  </a:xfrm>
                </p:grpSpPr>
                <p:sp>
                  <p:nvSpPr>
                    <p:cNvPr id="113" name="Oval 112"/>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4" name="Oval 113"/>
                    <p:cNvSpPr/>
                    <p:nvPr/>
                  </p:nvSpPr>
                  <p:spPr>
                    <a:xfrm>
                      <a:off x="1730918"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5" name="Oval 114"/>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6" name="Oval 115"/>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7" name="Oval 116"/>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01" name="Group 100"/>
                  <p:cNvGrpSpPr/>
                  <p:nvPr/>
                </p:nvGrpSpPr>
                <p:grpSpPr>
                  <a:xfrm>
                    <a:off x="3602154" y="1674541"/>
                    <a:ext cx="1899424" cy="152400"/>
                    <a:chOff x="1148576" y="1750741"/>
                    <a:chExt cx="1899424" cy="152400"/>
                  </a:xfrm>
                </p:grpSpPr>
                <p:sp>
                  <p:nvSpPr>
                    <p:cNvPr id="108" name="Oval 107"/>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9" name="Oval 108"/>
                    <p:cNvSpPr/>
                    <p:nvPr/>
                  </p:nvSpPr>
                  <p:spPr>
                    <a:xfrm>
                      <a:off x="1730918"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0" name="Oval 109"/>
                    <p:cNvSpPr/>
                    <p:nvPr/>
                  </p:nvSpPr>
                  <p:spPr>
                    <a:xfrm>
                      <a:off x="231326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1" name="Oval 110"/>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2" name="Oval 111"/>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02" name="Group 101"/>
                  <p:cNvGrpSpPr/>
                  <p:nvPr/>
                </p:nvGrpSpPr>
                <p:grpSpPr>
                  <a:xfrm>
                    <a:off x="6019800" y="1674541"/>
                    <a:ext cx="1899424" cy="152400"/>
                    <a:chOff x="1148576" y="1750741"/>
                    <a:chExt cx="1899424" cy="152400"/>
                  </a:xfrm>
                </p:grpSpPr>
                <p:sp>
                  <p:nvSpPr>
                    <p:cNvPr id="103" name="Oval 102"/>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4" name="Oval 103"/>
                    <p:cNvSpPr/>
                    <p:nvPr/>
                  </p:nvSpPr>
                  <p:spPr>
                    <a:xfrm>
                      <a:off x="2022089"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5" name="Oval 104"/>
                    <p:cNvSpPr/>
                    <p:nvPr/>
                  </p:nvSpPr>
                  <p:spPr>
                    <a:xfrm>
                      <a:off x="231326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6" name="Oval 105"/>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7" name="Oval 106"/>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24" name="Group 23"/>
                <p:cNvGrpSpPr/>
                <p:nvPr/>
              </p:nvGrpSpPr>
              <p:grpSpPr>
                <a:xfrm>
                  <a:off x="1399480" y="4607621"/>
                  <a:ext cx="6443544" cy="152400"/>
                  <a:chOff x="1475680" y="1674541"/>
                  <a:chExt cx="6443544" cy="152400"/>
                </a:xfrm>
              </p:grpSpPr>
              <p:grpSp>
                <p:nvGrpSpPr>
                  <p:cNvPr id="82" name="Group 81"/>
                  <p:cNvGrpSpPr/>
                  <p:nvPr/>
                </p:nvGrpSpPr>
                <p:grpSpPr>
                  <a:xfrm>
                    <a:off x="1475680" y="1674541"/>
                    <a:ext cx="1317084" cy="152400"/>
                    <a:chOff x="1439747" y="1750741"/>
                    <a:chExt cx="1317084" cy="152400"/>
                  </a:xfrm>
                </p:grpSpPr>
                <p:sp>
                  <p:nvSpPr>
                    <p:cNvPr id="95" name="Oval 94"/>
                    <p:cNvSpPr/>
                    <p:nvPr/>
                  </p:nvSpPr>
                  <p:spPr>
                    <a:xfrm>
                      <a:off x="1439747"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6" name="Oval 95"/>
                    <p:cNvSpPr/>
                    <p:nvPr/>
                  </p:nvSpPr>
                  <p:spPr>
                    <a:xfrm>
                      <a:off x="1730918"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7" name="Oval 96"/>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8" name="Oval 97"/>
                    <p:cNvSpPr/>
                    <p:nvPr/>
                  </p:nvSpPr>
                  <p:spPr>
                    <a:xfrm>
                      <a:off x="2313260"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9" name="Oval 98"/>
                    <p:cNvSpPr/>
                    <p:nvPr/>
                  </p:nvSpPr>
                  <p:spPr>
                    <a:xfrm>
                      <a:off x="2604431"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83" name="Group 82"/>
                  <p:cNvGrpSpPr/>
                  <p:nvPr/>
                </p:nvGrpSpPr>
                <p:grpSpPr>
                  <a:xfrm>
                    <a:off x="3893325" y="1674541"/>
                    <a:ext cx="1608253" cy="152400"/>
                    <a:chOff x="1439747" y="1750741"/>
                    <a:chExt cx="1608253" cy="152400"/>
                  </a:xfrm>
                </p:grpSpPr>
                <p:sp>
                  <p:nvSpPr>
                    <p:cNvPr id="90" name="Oval 89"/>
                    <p:cNvSpPr/>
                    <p:nvPr/>
                  </p:nvSpPr>
                  <p:spPr>
                    <a:xfrm>
                      <a:off x="1439747"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1" name="Oval 90"/>
                    <p:cNvSpPr/>
                    <p:nvPr/>
                  </p:nvSpPr>
                  <p:spPr>
                    <a:xfrm>
                      <a:off x="1730918"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2" name="Oval 91"/>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3" name="Oval 92"/>
                    <p:cNvSpPr/>
                    <p:nvPr/>
                  </p:nvSpPr>
                  <p:spPr>
                    <a:xfrm>
                      <a:off x="2313260"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4" name="Oval 93"/>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84" name="Group 83"/>
                  <p:cNvGrpSpPr/>
                  <p:nvPr/>
                </p:nvGrpSpPr>
                <p:grpSpPr>
                  <a:xfrm>
                    <a:off x="6310971" y="1674541"/>
                    <a:ext cx="1608253" cy="152400"/>
                    <a:chOff x="1439747" y="1750741"/>
                    <a:chExt cx="1608253" cy="152400"/>
                  </a:xfrm>
                </p:grpSpPr>
                <p:sp>
                  <p:nvSpPr>
                    <p:cNvPr id="85" name="Oval 84"/>
                    <p:cNvSpPr/>
                    <p:nvPr/>
                  </p:nvSpPr>
                  <p:spPr>
                    <a:xfrm>
                      <a:off x="1439747"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6" name="Oval 85"/>
                    <p:cNvSpPr/>
                    <p:nvPr/>
                  </p:nvSpPr>
                  <p:spPr>
                    <a:xfrm>
                      <a:off x="1730918"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7" name="Oval 86"/>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8" name="Oval 87"/>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9" name="Oval 88"/>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25" name="Group 24"/>
                <p:cNvGrpSpPr/>
                <p:nvPr/>
              </p:nvGrpSpPr>
              <p:grpSpPr>
                <a:xfrm>
                  <a:off x="1399480" y="5181600"/>
                  <a:ext cx="6443544" cy="152400"/>
                  <a:chOff x="1475680" y="1674541"/>
                  <a:chExt cx="6443544" cy="152400"/>
                </a:xfrm>
              </p:grpSpPr>
              <p:grpSp>
                <p:nvGrpSpPr>
                  <p:cNvPr id="64" name="Group 63"/>
                  <p:cNvGrpSpPr/>
                  <p:nvPr/>
                </p:nvGrpSpPr>
                <p:grpSpPr>
                  <a:xfrm>
                    <a:off x="1475680" y="1674541"/>
                    <a:ext cx="1608253" cy="152400"/>
                    <a:chOff x="1439747" y="1750741"/>
                    <a:chExt cx="1608253" cy="152400"/>
                  </a:xfrm>
                </p:grpSpPr>
                <p:sp>
                  <p:nvSpPr>
                    <p:cNvPr id="77" name="Oval 76"/>
                    <p:cNvSpPr/>
                    <p:nvPr/>
                  </p:nvSpPr>
                  <p:spPr>
                    <a:xfrm>
                      <a:off x="1439747"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8" name="Oval 77"/>
                    <p:cNvSpPr/>
                    <p:nvPr/>
                  </p:nvSpPr>
                  <p:spPr>
                    <a:xfrm>
                      <a:off x="1730918"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9" name="Oval 78"/>
                    <p:cNvSpPr/>
                    <p:nvPr/>
                  </p:nvSpPr>
                  <p:spPr>
                    <a:xfrm>
                      <a:off x="231326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0" name="Oval 79"/>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1" name="Oval 80"/>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65" name="Group 64"/>
                  <p:cNvGrpSpPr/>
                  <p:nvPr/>
                </p:nvGrpSpPr>
                <p:grpSpPr>
                  <a:xfrm>
                    <a:off x="3893325" y="1674541"/>
                    <a:ext cx="1608253" cy="152400"/>
                    <a:chOff x="1439747" y="1750741"/>
                    <a:chExt cx="1608253" cy="152400"/>
                  </a:xfrm>
                </p:grpSpPr>
                <p:sp>
                  <p:nvSpPr>
                    <p:cNvPr id="72" name="Oval 71"/>
                    <p:cNvSpPr/>
                    <p:nvPr/>
                  </p:nvSpPr>
                  <p:spPr>
                    <a:xfrm>
                      <a:off x="1439747"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3" name="Oval 72"/>
                    <p:cNvSpPr/>
                    <p:nvPr/>
                  </p:nvSpPr>
                  <p:spPr>
                    <a:xfrm>
                      <a:off x="2022089"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4" name="Oval 73"/>
                    <p:cNvSpPr/>
                    <p:nvPr/>
                  </p:nvSpPr>
                  <p:spPr>
                    <a:xfrm>
                      <a:off x="231326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5" name="Oval 74"/>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6" name="Oval 75"/>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66" name="Group 65"/>
                  <p:cNvGrpSpPr/>
                  <p:nvPr/>
                </p:nvGrpSpPr>
                <p:grpSpPr>
                  <a:xfrm>
                    <a:off x="6602142" y="1674541"/>
                    <a:ext cx="1317082" cy="152400"/>
                    <a:chOff x="1730918" y="1750741"/>
                    <a:chExt cx="1317082" cy="152400"/>
                  </a:xfrm>
                </p:grpSpPr>
                <p:sp>
                  <p:nvSpPr>
                    <p:cNvPr id="67" name="Oval 66"/>
                    <p:cNvSpPr/>
                    <p:nvPr/>
                  </p:nvSpPr>
                  <p:spPr>
                    <a:xfrm>
                      <a:off x="1730918"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8" name="Oval 67"/>
                    <p:cNvSpPr/>
                    <p:nvPr/>
                  </p:nvSpPr>
                  <p:spPr>
                    <a:xfrm>
                      <a:off x="2022089"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9" name="Oval 68"/>
                    <p:cNvSpPr/>
                    <p:nvPr/>
                  </p:nvSpPr>
                  <p:spPr>
                    <a:xfrm>
                      <a:off x="231326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0" name="Oval 69"/>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1" name="Oval 70"/>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26" name="Group 25"/>
                <p:cNvGrpSpPr/>
                <p:nvPr/>
              </p:nvGrpSpPr>
              <p:grpSpPr>
                <a:xfrm>
                  <a:off x="1108309" y="3459665"/>
                  <a:ext cx="6734715" cy="152400"/>
                  <a:chOff x="1184509" y="1674541"/>
                  <a:chExt cx="6734715" cy="152400"/>
                </a:xfrm>
              </p:grpSpPr>
              <p:grpSp>
                <p:nvGrpSpPr>
                  <p:cNvPr id="46" name="Group 45"/>
                  <p:cNvGrpSpPr/>
                  <p:nvPr/>
                </p:nvGrpSpPr>
                <p:grpSpPr>
                  <a:xfrm>
                    <a:off x="1184509" y="1674541"/>
                    <a:ext cx="1899424" cy="152400"/>
                    <a:chOff x="1148576" y="1750741"/>
                    <a:chExt cx="1899424" cy="152400"/>
                  </a:xfrm>
                </p:grpSpPr>
                <p:sp>
                  <p:nvSpPr>
                    <p:cNvPr id="59" name="Oval 58"/>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0" name="Oval 59"/>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1" name="Oval 60"/>
                    <p:cNvSpPr/>
                    <p:nvPr/>
                  </p:nvSpPr>
                  <p:spPr>
                    <a:xfrm>
                      <a:off x="231326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2" name="Oval 61"/>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3" name="Oval 62"/>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47" name="Group 46"/>
                  <p:cNvGrpSpPr/>
                  <p:nvPr/>
                </p:nvGrpSpPr>
                <p:grpSpPr>
                  <a:xfrm>
                    <a:off x="3602154" y="1674541"/>
                    <a:ext cx="1608255" cy="152400"/>
                    <a:chOff x="1148576" y="1750741"/>
                    <a:chExt cx="1608255" cy="152400"/>
                  </a:xfrm>
                </p:grpSpPr>
                <p:sp>
                  <p:nvSpPr>
                    <p:cNvPr id="54" name="Oval 53"/>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5" name="Oval 54"/>
                    <p:cNvSpPr/>
                    <p:nvPr/>
                  </p:nvSpPr>
                  <p:spPr>
                    <a:xfrm>
                      <a:off x="1730918"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6" name="Oval 55"/>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7" name="Oval 56"/>
                    <p:cNvSpPr/>
                    <p:nvPr/>
                  </p:nvSpPr>
                  <p:spPr>
                    <a:xfrm>
                      <a:off x="2313260"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8" name="Oval 57"/>
                    <p:cNvSpPr/>
                    <p:nvPr/>
                  </p:nvSpPr>
                  <p:spPr>
                    <a:xfrm>
                      <a:off x="2604431"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48" name="Group 47"/>
                  <p:cNvGrpSpPr/>
                  <p:nvPr/>
                </p:nvGrpSpPr>
                <p:grpSpPr>
                  <a:xfrm>
                    <a:off x="6019800" y="1674541"/>
                    <a:ext cx="1899424" cy="152400"/>
                    <a:chOff x="1148576" y="1750741"/>
                    <a:chExt cx="1899424" cy="152400"/>
                  </a:xfrm>
                </p:grpSpPr>
                <p:sp>
                  <p:nvSpPr>
                    <p:cNvPr id="49" name="Oval 48"/>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0" name="Oval 49"/>
                    <p:cNvSpPr/>
                    <p:nvPr/>
                  </p:nvSpPr>
                  <p:spPr>
                    <a:xfrm>
                      <a:off x="1730918"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1" name="Oval 50"/>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2" name="Oval 51"/>
                    <p:cNvSpPr/>
                    <p:nvPr/>
                  </p:nvSpPr>
                  <p:spPr>
                    <a:xfrm>
                      <a:off x="2313260"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3" name="Oval 52"/>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27" name="Group 26"/>
                <p:cNvGrpSpPr/>
                <p:nvPr/>
              </p:nvGrpSpPr>
              <p:grpSpPr>
                <a:xfrm>
                  <a:off x="1108309" y="2885687"/>
                  <a:ext cx="6734715" cy="152400"/>
                  <a:chOff x="1184509" y="1674541"/>
                  <a:chExt cx="6734715" cy="152400"/>
                </a:xfrm>
              </p:grpSpPr>
              <p:grpSp>
                <p:nvGrpSpPr>
                  <p:cNvPr id="28" name="Group 27"/>
                  <p:cNvGrpSpPr/>
                  <p:nvPr/>
                </p:nvGrpSpPr>
                <p:grpSpPr>
                  <a:xfrm>
                    <a:off x="1184509" y="1674541"/>
                    <a:ext cx="1608255" cy="152400"/>
                    <a:chOff x="1148576" y="1750741"/>
                    <a:chExt cx="1608255" cy="152400"/>
                  </a:xfrm>
                </p:grpSpPr>
                <p:sp>
                  <p:nvSpPr>
                    <p:cNvPr id="41" name="Oval 40"/>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2" name="Oval 41"/>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3" name="Oval 42"/>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4" name="Oval 43"/>
                    <p:cNvSpPr/>
                    <p:nvPr/>
                  </p:nvSpPr>
                  <p:spPr>
                    <a:xfrm>
                      <a:off x="2313260"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5" name="Oval 44"/>
                    <p:cNvSpPr/>
                    <p:nvPr/>
                  </p:nvSpPr>
                  <p:spPr>
                    <a:xfrm>
                      <a:off x="2604431"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29" name="Group 28"/>
                  <p:cNvGrpSpPr/>
                  <p:nvPr/>
                </p:nvGrpSpPr>
                <p:grpSpPr>
                  <a:xfrm>
                    <a:off x="3602154" y="1674541"/>
                    <a:ext cx="1899424" cy="152400"/>
                    <a:chOff x="1148576" y="1750741"/>
                    <a:chExt cx="1899424" cy="152400"/>
                  </a:xfrm>
                </p:grpSpPr>
                <p:sp>
                  <p:nvSpPr>
                    <p:cNvPr id="36" name="Oval 35"/>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7" name="Oval 36"/>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8" name="Oval 37"/>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9" name="Oval 38"/>
                    <p:cNvSpPr/>
                    <p:nvPr/>
                  </p:nvSpPr>
                  <p:spPr>
                    <a:xfrm>
                      <a:off x="2313260"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0" name="Oval 39"/>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30" name="Group 29"/>
                  <p:cNvGrpSpPr/>
                  <p:nvPr/>
                </p:nvGrpSpPr>
                <p:grpSpPr>
                  <a:xfrm>
                    <a:off x="6019800" y="1674541"/>
                    <a:ext cx="1899424" cy="152400"/>
                    <a:chOff x="1148576" y="1750741"/>
                    <a:chExt cx="1899424" cy="152400"/>
                  </a:xfrm>
                </p:grpSpPr>
                <p:sp>
                  <p:nvSpPr>
                    <p:cNvPr id="31" name="Oval 30"/>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2" name="Oval 31"/>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3" name="Oval 32"/>
                    <p:cNvSpPr/>
                    <p:nvPr/>
                  </p:nvSpPr>
                  <p:spPr>
                    <a:xfrm>
                      <a:off x="2022089" y="1750741"/>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4" name="Oval 33"/>
                    <p:cNvSpPr/>
                    <p:nvPr/>
                  </p:nvSpPr>
                  <p:spPr>
                    <a:xfrm>
                      <a:off x="2604431"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5" name="Oval 34"/>
                    <p:cNvSpPr/>
                    <p:nvPr/>
                  </p:nvSpPr>
                  <p:spPr>
                    <a:xfrm>
                      <a:off x="2895600" y="1750741"/>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7" name="Group 6"/>
              <p:cNvGrpSpPr/>
              <p:nvPr/>
            </p:nvGrpSpPr>
            <p:grpSpPr>
              <a:xfrm>
                <a:off x="1032109" y="1524000"/>
                <a:ext cx="6892691" cy="4038600"/>
                <a:chOff x="1032109" y="1524000"/>
                <a:chExt cx="6892691" cy="4038600"/>
              </a:xfrm>
            </p:grpSpPr>
            <p:grpSp>
              <p:nvGrpSpPr>
                <p:cNvPr id="8" name="Group 7"/>
                <p:cNvGrpSpPr/>
                <p:nvPr/>
              </p:nvGrpSpPr>
              <p:grpSpPr>
                <a:xfrm>
                  <a:off x="1032109" y="1524000"/>
                  <a:ext cx="6892691" cy="4038600"/>
                  <a:chOff x="955909" y="1524000"/>
                  <a:chExt cx="6892691" cy="4038600"/>
                </a:xfrm>
              </p:grpSpPr>
              <p:cxnSp>
                <p:nvCxnSpPr>
                  <p:cNvPr id="13" name="Straight Connector 12"/>
                  <p:cNvCxnSpPr/>
                  <p:nvPr/>
                </p:nvCxnSpPr>
                <p:spPr>
                  <a:xfrm>
                    <a:off x="955909" y="1524000"/>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a:off x="955909" y="2100943"/>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a:off x="955909" y="2677886"/>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6" name="Straight Connector 15"/>
                  <p:cNvCxnSpPr/>
                  <p:nvPr/>
                </p:nvCxnSpPr>
                <p:spPr>
                  <a:xfrm>
                    <a:off x="955909" y="3254829"/>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7" name="Straight Connector 16"/>
                  <p:cNvCxnSpPr/>
                  <p:nvPr/>
                </p:nvCxnSpPr>
                <p:spPr>
                  <a:xfrm>
                    <a:off x="955909" y="3831772"/>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a:off x="955909" y="4408715"/>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9" name="Straight Connector 18"/>
                  <p:cNvCxnSpPr/>
                  <p:nvPr/>
                </p:nvCxnSpPr>
                <p:spPr>
                  <a:xfrm>
                    <a:off x="955909" y="4985658"/>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955909" y="5562600"/>
                    <a:ext cx="6892691" cy="0"/>
                  </a:xfrm>
                  <a:prstGeom prst="line">
                    <a:avLst/>
                  </a:prstGeom>
                  <a:ln w="12700"/>
                </p:spPr>
                <p:style>
                  <a:lnRef idx="1">
                    <a:schemeClr val="dk1"/>
                  </a:lnRef>
                  <a:fillRef idx="0">
                    <a:schemeClr val="dk1"/>
                  </a:fillRef>
                  <a:effectRef idx="0">
                    <a:schemeClr val="dk1"/>
                  </a:effectRef>
                  <a:fontRef idx="minor">
                    <a:schemeClr val="tx1"/>
                  </a:fontRef>
                </p:style>
              </p:cxnSp>
            </p:grpSp>
            <p:cxnSp>
              <p:nvCxnSpPr>
                <p:cNvPr id="9" name="Straight Connector 8"/>
                <p:cNvCxnSpPr/>
                <p:nvPr/>
              </p:nvCxnSpPr>
              <p:spPr>
                <a:xfrm>
                  <a:off x="1032109" y="1524000"/>
                  <a:ext cx="0" cy="4038600"/>
                </a:xfrm>
                <a:prstGeom prst="line">
                  <a:avLst/>
                </a:prstGeom>
                <a:ln w="12700"/>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3329673" y="1524000"/>
                  <a:ext cx="0" cy="4038600"/>
                </a:xfrm>
                <a:prstGeom prst="line">
                  <a:avLst/>
                </a:prstGeom>
                <a:ln w="12700"/>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5627237" y="1524000"/>
                  <a:ext cx="0" cy="4038600"/>
                </a:xfrm>
                <a:prstGeom prst="line">
                  <a:avLst/>
                </a:prstGeom>
                <a:ln w="12700"/>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7924800" y="1524000"/>
                  <a:ext cx="0" cy="4038600"/>
                </a:xfrm>
                <a:prstGeom prst="line">
                  <a:avLst/>
                </a:prstGeom>
                <a:ln w="12700"/>
              </p:spPr>
              <p:style>
                <a:lnRef idx="1">
                  <a:schemeClr val="dk1"/>
                </a:lnRef>
                <a:fillRef idx="0">
                  <a:schemeClr val="dk1"/>
                </a:fillRef>
                <a:effectRef idx="0">
                  <a:schemeClr val="dk1"/>
                </a:effectRef>
                <a:fontRef idx="minor">
                  <a:schemeClr val="tx1"/>
                </a:fontRef>
              </p:style>
            </p:cxnSp>
          </p:grpSp>
        </p:grpSp>
        <p:cxnSp>
          <p:nvCxnSpPr>
            <p:cNvPr id="155" name="Straight Connector 154"/>
            <p:cNvCxnSpPr/>
            <p:nvPr/>
          </p:nvCxnSpPr>
          <p:spPr>
            <a:xfrm>
              <a:off x="2640364" y="1615729"/>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56" name="Straight Connector 155"/>
            <p:cNvCxnSpPr/>
            <p:nvPr/>
          </p:nvCxnSpPr>
          <p:spPr>
            <a:xfrm>
              <a:off x="2979238" y="1615729"/>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57" name="Straight Connector 156"/>
            <p:cNvCxnSpPr/>
            <p:nvPr/>
          </p:nvCxnSpPr>
          <p:spPr>
            <a:xfrm>
              <a:off x="4766838" y="1615729"/>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58" name="Straight Connector 157"/>
            <p:cNvCxnSpPr/>
            <p:nvPr/>
          </p:nvCxnSpPr>
          <p:spPr>
            <a:xfrm>
              <a:off x="5348564" y="1615729"/>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59" name="Straight Connector 158"/>
            <p:cNvCxnSpPr/>
            <p:nvPr/>
          </p:nvCxnSpPr>
          <p:spPr>
            <a:xfrm>
              <a:off x="7475655" y="1615729"/>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60" name="Straight Connector 159"/>
            <p:cNvCxnSpPr/>
            <p:nvPr/>
          </p:nvCxnSpPr>
          <p:spPr>
            <a:xfrm>
              <a:off x="7166212" y="1615729"/>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61" name="Straight Connector 160"/>
            <p:cNvCxnSpPr/>
            <p:nvPr/>
          </p:nvCxnSpPr>
          <p:spPr>
            <a:xfrm>
              <a:off x="2058022" y="2222366"/>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62" name="Straight Connector 161"/>
            <p:cNvCxnSpPr/>
            <p:nvPr/>
          </p:nvCxnSpPr>
          <p:spPr>
            <a:xfrm>
              <a:off x="2983576" y="2222366"/>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63" name="Straight Connector 162"/>
            <p:cNvCxnSpPr/>
            <p:nvPr/>
          </p:nvCxnSpPr>
          <p:spPr>
            <a:xfrm>
              <a:off x="4475667" y="2222366"/>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64" name="Straight Connector 163"/>
            <p:cNvCxnSpPr/>
            <p:nvPr/>
          </p:nvCxnSpPr>
          <p:spPr>
            <a:xfrm>
              <a:off x="5050271" y="2222366"/>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65" name="Straight Connector 164"/>
            <p:cNvCxnSpPr/>
            <p:nvPr/>
          </p:nvCxnSpPr>
          <p:spPr>
            <a:xfrm>
              <a:off x="6882783" y="2222366"/>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66" name="Straight Connector 165"/>
            <p:cNvCxnSpPr/>
            <p:nvPr/>
          </p:nvCxnSpPr>
          <p:spPr>
            <a:xfrm>
              <a:off x="7166212" y="2222366"/>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72" name="Straight Connector 171"/>
            <p:cNvCxnSpPr/>
            <p:nvPr/>
          </p:nvCxnSpPr>
          <p:spPr>
            <a:xfrm>
              <a:off x="1757559" y="2814177"/>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73" name="Straight Connector 172"/>
            <p:cNvCxnSpPr/>
            <p:nvPr/>
          </p:nvCxnSpPr>
          <p:spPr>
            <a:xfrm>
              <a:off x="2979238" y="2814177"/>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74" name="Straight Connector 173"/>
            <p:cNvCxnSpPr/>
            <p:nvPr/>
          </p:nvCxnSpPr>
          <p:spPr>
            <a:xfrm>
              <a:off x="4184496" y="2814177"/>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75" name="Straight Connector 174"/>
            <p:cNvCxnSpPr/>
            <p:nvPr/>
          </p:nvCxnSpPr>
          <p:spPr>
            <a:xfrm>
              <a:off x="5050271" y="2814177"/>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76" name="Straight Connector 175"/>
            <p:cNvCxnSpPr/>
            <p:nvPr/>
          </p:nvCxnSpPr>
          <p:spPr>
            <a:xfrm>
              <a:off x="6602142" y="2814177"/>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77" name="Straight Connector 176"/>
            <p:cNvCxnSpPr/>
            <p:nvPr/>
          </p:nvCxnSpPr>
          <p:spPr>
            <a:xfrm>
              <a:off x="7166212" y="2814177"/>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78" name="Straight Connector 177"/>
            <p:cNvCxnSpPr/>
            <p:nvPr/>
          </p:nvCxnSpPr>
          <p:spPr>
            <a:xfrm>
              <a:off x="1757559" y="3364945"/>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79" name="Straight Connector 178"/>
            <p:cNvCxnSpPr/>
            <p:nvPr/>
          </p:nvCxnSpPr>
          <p:spPr>
            <a:xfrm>
              <a:off x="2058022" y="3364945"/>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80" name="Straight Connector 179"/>
            <p:cNvCxnSpPr/>
            <p:nvPr/>
          </p:nvCxnSpPr>
          <p:spPr>
            <a:xfrm>
              <a:off x="3893325" y="3364945"/>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81" name="Straight Connector 180"/>
            <p:cNvCxnSpPr/>
            <p:nvPr/>
          </p:nvCxnSpPr>
          <p:spPr>
            <a:xfrm>
              <a:off x="5320692" y="3364945"/>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82" name="Straight Connector 181"/>
            <p:cNvCxnSpPr/>
            <p:nvPr/>
          </p:nvCxnSpPr>
          <p:spPr>
            <a:xfrm>
              <a:off x="6300440" y="3364945"/>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83" name="Straight Connector 182"/>
            <p:cNvCxnSpPr/>
            <p:nvPr/>
          </p:nvCxnSpPr>
          <p:spPr>
            <a:xfrm>
              <a:off x="7475655" y="3364945"/>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84" name="Straight Connector 183"/>
            <p:cNvCxnSpPr/>
            <p:nvPr/>
          </p:nvCxnSpPr>
          <p:spPr>
            <a:xfrm>
              <a:off x="1478780" y="3935980"/>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85" name="Straight Connector 184"/>
            <p:cNvCxnSpPr/>
            <p:nvPr/>
          </p:nvCxnSpPr>
          <p:spPr>
            <a:xfrm>
              <a:off x="2272993" y="3935980"/>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86" name="Straight Connector 185"/>
            <p:cNvCxnSpPr/>
            <p:nvPr/>
          </p:nvCxnSpPr>
          <p:spPr>
            <a:xfrm>
              <a:off x="3861422" y="3935980"/>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87" name="Straight Connector 186"/>
            <p:cNvCxnSpPr/>
            <p:nvPr/>
          </p:nvCxnSpPr>
          <p:spPr>
            <a:xfrm>
              <a:off x="4478454" y="3935980"/>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88" name="Straight Connector 187"/>
            <p:cNvCxnSpPr/>
            <p:nvPr/>
          </p:nvCxnSpPr>
          <p:spPr>
            <a:xfrm>
              <a:off x="6300440" y="3935980"/>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89" name="Straight Connector 188"/>
            <p:cNvCxnSpPr/>
            <p:nvPr/>
          </p:nvCxnSpPr>
          <p:spPr>
            <a:xfrm>
              <a:off x="6671530" y="3935980"/>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90" name="Straight Connector 189"/>
            <p:cNvCxnSpPr/>
            <p:nvPr/>
          </p:nvCxnSpPr>
          <p:spPr>
            <a:xfrm>
              <a:off x="1184509" y="4512591"/>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91" name="Straight Connector 190"/>
            <p:cNvCxnSpPr/>
            <p:nvPr/>
          </p:nvCxnSpPr>
          <p:spPr>
            <a:xfrm>
              <a:off x="2936489" y="4512591"/>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92" name="Straight Connector 191"/>
            <p:cNvCxnSpPr/>
            <p:nvPr/>
          </p:nvCxnSpPr>
          <p:spPr>
            <a:xfrm>
              <a:off x="3567151" y="4512591"/>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93" name="Straight Connector 192"/>
            <p:cNvCxnSpPr/>
            <p:nvPr/>
          </p:nvCxnSpPr>
          <p:spPr>
            <a:xfrm>
              <a:off x="5050271" y="4512591"/>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94" name="Straight Connector 193"/>
            <p:cNvCxnSpPr/>
            <p:nvPr/>
          </p:nvCxnSpPr>
          <p:spPr>
            <a:xfrm>
              <a:off x="6006169" y="4512591"/>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95" name="Straight Connector 194"/>
            <p:cNvCxnSpPr/>
            <p:nvPr/>
          </p:nvCxnSpPr>
          <p:spPr>
            <a:xfrm>
              <a:off x="7166212" y="4512591"/>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96" name="Straight Connector 195"/>
            <p:cNvCxnSpPr/>
            <p:nvPr/>
          </p:nvCxnSpPr>
          <p:spPr>
            <a:xfrm>
              <a:off x="1184509" y="5076194"/>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97" name="Straight Connector 196"/>
            <p:cNvCxnSpPr/>
            <p:nvPr/>
          </p:nvCxnSpPr>
          <p:spPr>
            <a:xfrm>
              <a:off x="2058022" y="5076194"/>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98" name="Straight Connector 197"/>
            <p:cNvCxnSpPr/>
            <p:nvPr/>
          </p:nvCxnSpPr>
          <p:spPr>
            <a:xfrm>
              <a:off x="3567151" y="5076194"/>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99" name="Straight Connector 198"/>
            <p:cNvCxnSpPr/>
            <p:nvPr/>
          </p:nvCxnSpPr>
          <p:spPr>
            <a:xfrm>
              <a:off x="4192553" y="5076194"/>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200" name="Straight Connector 199"/>
            <p:cNvCxnSpPr/>
            <p:nvPr/>
          </p:nvCxnSpPr>
          <p:spPr>
            <a:xfrm>
              <a:off x="6006169" y="5076194"/>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201" name="Straight Connector 200"/>
            <p:cNvCxnSpPr/>
            <p:nvPr/>
          </p:nvCxnSpPr>
          <p:spPr>
            <a:xfrm>
              <a:off x="6310971" y="5076194"/>
              <a:ext cx="0" cy="363212"/>
            </a:xfrm>
            <a:prstGeom prst="line">
              <a:avLst/>
            </a:prstGeom>
            <a:ln w="28575"/>
          </p:spPr>
          <p:style>
            <a:lnRef idx="1">
              <a:schemeClr val="dk1"/>
            </a:lnRef>
            <a:fillRef idx="0">
              <a:schemeClr val="dk1"/>
            </a:fillRef>
            <a:effectRef idx="0">
              <a:schemeClr val="dk1"/>
            </a:effectRef>
            <a:fontRef idx="minor">
              <a:schemeClr val="tx1"/>
            </a:fontRef>
          </p:style>
        </p:cxnSp>
      </p:grpSp>
      <p:sp>
        <p:nvSpPr>
          <p:cNvPr id="203" name="Slide Number Placeholder 202"/>
          <p:cNvSpPr>
            <a:spLocks noGrp="1"/>
          </p:cNvSpPr>
          <p:nvPr>
            <p:ph type="sldNum" sz="quarter" idx="12"/>
          </p:nvPr>
        </p:nvSpPr>
        <p:spPr/>
        <p:txBody>
          <a:bodyPr/>
          <a:lstStyle/>
          <a:p>
            <a:fld id="{870A9A53-ECC7-4D51-B181-F0F8F96666FA}" type="slidenum">
              <a:rPr lang="en-CA" smtClean="0"/>
              <a:t>36</a:t>
            </a:fld>
            <a:endParaRPr lang="en-CA"/>
          </a:p>
        </p:txBody>
      </p:sp>
    </p:spTree>
    <p:extLst>
      <p:ext uri="{BB962C8B-B14F-4D97-AF65-F5344CB8AC3E}">
        <p14:creationId xmlns:p14="http://schemas.microsoft.com/office/powerpoint/2010/main" val="9017657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032109" y="1524000"/>
            <a:ext cx="6892691" cy="4038600"/>
            <a:chOff x="1032109" y="1524000"/>
            <a:chExt cx="6892691" cy="4038600"/>
          </a:xfrm>
        </p:grpSpPr>
        <p:grpSp>
          <p:nvGrpSpPr>
            <p:cNvPr id="5" name="Group 4"/>
            <p:cNvGrpSpPr/>
            <p:nvPr/>
          </p:nvGrpSpPr>
          <p:grpSpPr>
            <a:xfrm>
              <a:off x="1032109" y="1524000"/>
              <a:ext cx="6892691" cy="4038600"/>
              <a:chOff x="1032109" y="1524000"/>
              <a:chExt cx="6892691" cy="4038600"/>
            </a:xfrm>
          </p:grpSpPr>
          <p:grpSp>
            <p:nvGrpSpPr>
              <p:cNvPr id="48" name="Group 47"/>
              <p:cNvGrpSpPr/>
              <p:nvPr/>
            </p:nvGrpSpPr>
            <p:grpSpPr>
              <a:xfrm>
                <a:off x="1108309" y="1737731"/>
                <a:ext cx="6734715" cy="3596269"/>
                <a:chOff x="1108309" y="1737731"/>
                <a:chExt cx="6734715" cy="3596269"/>
              </a:xfrm>
            </p:grpSpPr>
            <p:grpSp>
              <p:nvGrpSpPr>
                <p:cNvPr id="63" name="Group 62"/>
                <p:cNvGrpSpPr/>
                <p:nvPr/>
              </p:nvGrpSpPr>
              <p:grpSpPr>
                <a:xfrm>
                  <a:off x="1108309" y="1737731"/>
                  <a:ext cx="6734715" cy="152400"/>
                  <a:chOff x="1184509" y="1674541"/>
                  <a:chExt cx="6734715" cy="152400"/>
                </a:xfrm>
              </p:grpSpPr>
              <p:grpSp>
                <p:nvGrpSpPr>
                  <p:cNvPr id="178" name="Group 177"/>
                  <p:cNvGrpSpPr/>
                  <p:nvPr/>
                </p:nvGrpSpPr>
                <p:grpSpPr>
                  <a:xfrm>
                    <a:off x="1184509" y="1674541"/>
                    <a:ext cx="1317084" cy="152400"/>
                    <a:chOff x="1148576" y="1750741"/>
                    <a:chExt cx="1317084" cy="152400"/>
                  </a:xfrm>
                </p:grpSpPr>
                <p:sp>
                  <p:nvSpPr>
                    <p:cNvPr id="191" name="Oval 190"/>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92" name="Oval 191"/>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93" name="Oval 192"/>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94" name="Oval 193"/>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95" name="Oval 194"/>
                    <p:cNvSpPr/>
                    <p:nvPr/>
                  </p:nvSpPr>
                  <p:spPr>
                    <a:xfrm>
                      <a:off x="231326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79" name="Group 178"/>
                  <p:cNvGrpSpPr/>
                  <p:nvPr/>
                </p:nvGrpSpPr>
                <p:grpSpPr>
                  <a:xfrm>
                    <a:off x="3602154" y="1674541"/>
                    <a:ext cx="1608255" cy="152400"/>
                    <a:chOff x="1148576" y="1750741"/>
                    <a:chExt cx="1608255" cy="152400"/>
                  </a:xfrm>
                </p:grpSpPr>
                <p:sp>
                  <p:nvSpPr>
                    <p:cNvPr id="186" name="Oval 185"/>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7" name="Oval 186"/>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8" name="Oval 187"/>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9" name="Oval 188"/>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90" name="Oval 189"/>
                    <p:cNvSpPr/>
                    <p:nvPr/>
                  </p:nvSpPr>
                  <p:spPr>
                    <a:xfrm>
                      <a:off x="2604431"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80" name="Group 179"/>
                  <p:cNvGrpSpPr/>
                  <p:nvPr/>
                </p:nvGrpSpPr>
                <p:grpSpPr>
                  <a:xfrm>
                    <a:off x="6019800" y="1674541"/>
                    <a:ext cx="1899424" cy="152400"/>
                    <a:chOff x="1148576" y="1750741"/>
                    <a:chExt cx="1899424" cy="152400"/>
                  </a:xfrm>
                </p:grpSpPr>
                <p:sp>
                  <p:nvSpPr>
                    <p:cNvPr id="181" name="Oval 180"/>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2" name="Oval 181"/>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3" name="Oval 182"/>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4" name="Oval 183"/>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5" name="Oval 184"/>
                    <p:cNvSpPr/>
                    <p:nvPr/>
                  </p:nvSpPr>
                  <p:spPr>
                    <a:xfrm>
                      <a:off x="289560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64" name="Group 63"/>
                <p:cNvGrpSpPr/>
                <p:nvPr/>
              </p:nvGrpSpPr>
              <p:grpSpPr>
                <a:xfrm>
                  <a:off x="1108309" y="2311709"/>
                  <a:ext cx="6734715" cy="152400"/>
                  <a:chOff x="1184509" y="1674541"/>
                  <a:chExt cx="6734715" cy="152400"/>
                </a:xfrm>
              </p:grpSpPr>
              <p:grpSp>
                <p:nvGrpSpPr>
                  <p:cNvPr id="160" name="Group 159"/>
                  <p:cNvGrpSpPr/>
                  <p:nvPr/>
                </p:nvGrpSpPr>
                <p:grpSpPr>
                  <a:xfrm>
                    <a:off x="1184509" y="1674541"/>
                    <a:ext cx="1608255" cy="152400"/>
                    <a:chOff x="1148576" y="1750741"/>
                    <a:chExt cx="1608255" cy="152400"/>
                  </a:xfrm>
                </p:grpSpPr>
                <p:sp>
                  <p:nvSpPr>
                    <p:cNvPr id="173" name="Oval 172"/>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74" name="Oval 173"/>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75" name="Oval 174"/>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76" name="Oval 175"/>
                    <p:cNvSpPr/>
                    <p:nvPr/>
                  </p:nvSpPr>
                  <p:spPr>
                    <a:xfrm>
                      <a:off x="231326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77" name="Oval 176"/>
                    <p:cNvSpPr/>
                    <p:nvPr/>
                  </p:nvSpPr>
                  <p:spPr>
                    <a:xfrm>
                      <a:off x="2604431"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61" name="Group 160"/>
                  <p:cNvGrpSpPr/>
                  <p:nvPr/>
                </p:nvGrpSpPr>
                <p:grpSpPr>
                  <a:xfrm>
                    <a:off x="3602154" y="1674541"/>
                    <a:ext cx="1899424" cy="152400"/>
                    <a:chOff x="1148576" y="1750741"/>
                    <a:chExt cx="1899424" cy="152400"/>
                  </a:xfrm>
                </p:grpSpPr>
                <p:sp>
                  <p:nvSpPr>
                    <p:cNvPr id="168" name="Oval 167"/>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69" name="Oval 168"/>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70" name="Oval 169"/>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71" name="Oval 170"/>
                    <p:cNvSpPr/>
                    <p:nvPr/>
                  </p:nvSpPr>
                  <p:spPr>
                    <a:xfrm>
                      <a:off x="231326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72" name="Oval 171"/>
                    <p:cNvSpPr/>
                    <p:nvPr/>
                  </p:nvSpPr>
                  <p:spPr>
                    <a:xfrm>
                      <a:off x="289560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62" name="Group 161"/>
                  <p:cNvGrpSpPr/>
                  <p:nvPr/>
                </p:nvGrpSpPr>
                <p:grpSpPr>
                  <a:xfrm>
                    <a:off x="6019800" y="1674541"/>
                    <a:ext cx="1899424" cy="152400"/>
                    <a:chOff x="1148576" y="1750741"/>
                    <a:chExt cx="1899424" cy="152400"/>
                  </a:xfrm>
                </p:grpSpPr>
                <p:sp>
                  <p:nvSpPr>
                    <p:cNvPr id="163" name="Oval 162"/>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64" name="Oval 163"/>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65" name="Oval 164"/>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66" name="Oval 165"/>
                    <p:cNvSpPr/>
                    <p:nvPr/>
                  </p:nvSpPr>
                  <p:spPr>
                    <a:xfrm>
                      <a:off x="2604431"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67" name="Oval 166"/>
                    <p:cNvSpPr/>
                    <p:nvPr/>
                  </p:nvSpPr>
                  <p:spPr>
                    <a:xfrm>
                      <a:off x="289560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65" name="Group 64"/>
                <p:cNvGrpSpPr/>
                <p:nvPr/>
              </p:nvGrpSpPr>
              <p:grpSpPr>
                <a:xfrm>
                  <a:off x="1108309" y="4033643"/>
                  <a:ext cx="6734715" cy="152400"/>
                  <a:chOff x="1184509" y="1674541"/>
                  <a:chExt cx="6734715" cy="152400"/>
                </a:xfrm>
              </p:grpSpPr>
              <p:grpSp>
                <p:nvGrpSpPr>
                  <p:cNvPr id="142" name="Group 141"/>
                  <p:cNvGrpSpPr/>
                  <p:nvPr/>
                </p:nvGrpSpPr>
                <p:grpSpPr>
                  <a:xfrm>
                    <a:off x="1184509" y="1674541"/>
                    <a:ext cx="1899424" cy="152400"/>
                    <a:chOff x="1148576" y="1750741"/>
                    <a:chExt cx="1899424" cy="152400"/>
                  </a:xfrm>
                </p:grpSpPr>
                <p:sp>
                  <p:nvSpPr>
                    <p:cNvPr id="155" name="Oval 154"/>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6" name="Oval 155"/>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7" name="Oval 156"/>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8" name="Oval 157"/>
                    <p:cNvSpPr/>
                    <p:nvPr/>
                  </p:nvSpPr>
                  <p:spPr>
                    <a:xfrm>
                      <a:off x="2604431"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9" name="Oval 158"/>
                    <p:cNvSpPr/>
                    <p:nvPr/>
                  </p:nvSpPr>
                  <p:spPr>
                    <a:xfrm>
                      <a:off x="289560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43" name="Group 142"/>
                  <p:cNvGrpSpPr/>
                  <p:nvPr/>
                </p:nvGrpSpPr>
                <p:grpSpPr>
                  <a:xfrm>
                    <a:off x="3602154" y="1674541"/>
                    <a:ext cx="1899424" cy="152400"/>
                    <a:chOff x="1148576" y="1750741"/>
                    <a:chExt cx="1899424" cy="152400"/>
                  </a:xfrm>
                </p:grpSpPr>
                <p:sp>
                  <p:nvSpPr>
                    <p:cNvPr id="150" name="Oval 149"/>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1" name="Oval 150"/>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2" name="Oval 151"/>
                    <p:cNvSpPr/>
                    <p:nvPr/>
                  </p:nvSpPr>
                  <p:spPr>
                    <a:xfrm>
                      <a:off x="231326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3" name="Oval 152"/>
                    <p:cNvSpPr/>
                    <p:nvPr/>
                  </p:nvSpPr>
                  <p:spPr>
                    <a:xfrm>
                      <a:off x="2604431"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4" name="Oval 153"/>
                    <p:cNvSpPr/>
                    <p:nvPr/>
                  </p:nvSpPr>
                  <p:spPr>
                    <a:xfrm>
                      <a:off x="289560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44" name="Group 143"/>
                  <p:cNvGrpSpPr/>
                  <p:nvPr/>
                </p:nvGrpSpPr>
                <p:grpSpPr>
                  <a:xfrm>
                    <a:off x="6019800" y="1674541"/>
                    <a:ext cx="1899424" cy="152400"/>
                    <a:chOff x="1148576" y="1750741"/>
                    <a:chExt cx="1899424" cy="152400"/>
                  </a:xfrm>
                </p:grpSpPr>
                <p:sp>
                  <p:nvSpPr>
                    <p:cNvPr id="145" name="Oval 144"/>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6" name="Oval 145"/>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7" name="Oval 146"/>
                    <p:cNvSpPr/>
                    <p:nvPr/>
                  </p:nvSpPr>
                  <p:spPr>
                    <a:xfrm>
                      <a:off x="231326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8" name="Oval 147"/>
                    <p:cNvSpPr/>
                    <p:nvPr/>
                  </p:nvSpPr>
                  <p:spPr>
                    <a:xfrm>
                      <a:off x="2604431"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9" name="Oval 148"/>
                    <p:cNvSpPr/>
                    <p:nvPr/>
                  </p:nvSpPr>
                  <p:spPr>
                    <a:xfrm>
                      <a:off x="289560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66" name="Group 65"/>
                <p:cNvGrpSpPr/>
                <p:nvPr/>
              </p:nvGrpSpPr>
              <p:grpSpPr>
                <a:xfrm>
                  <a:off x="1399480" y="4607621"/>
                  <a:ext cx="6443544" cy="152400"/>
                  <a:chOff x="1475680" y="1674541"/>
                  <a:chExt cx="6443544" cy="152400"/>
                </a:xfrm>
              </p:grpSpPr>
              <p:grpSp>
                <p:nvGrpSpPr>
                  <p:cNvPr id="124" name="Group 123"/>
                  <p:cNvGrpSpPr/>
                  <p:nvPr/>
                </p:nvGrpSpPr>
                <p:grpSpPr>
                  <a:xfrm>
                    <a:off x="1475680" y="1674541"/>
                    <a:ext cx="1317084" cy="152400"/>
                    <a:chOff x="1439747" y="1750741"/>
                    <a:chExt cx="1317084" cy="152400"/>
                  </a:xfrm>
                </p:grpSpPr>
                <p:sp>
                  <p:nvSpPr>
                    <p:cNvPr id="137" name="Oval 136"/>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8" name="Oval 137"/>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9" name="Oval 138"/>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0" name="Oval 139"/>
                    <p:cNvSpPr/>
                    <p:nvPr/>
                  </p:nvSpPr>
                  <p:spPr>
                    <a:xfrm>
                      <a:off x="231326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1" name="Oval 140"/>
                    <p:cNvSpPr/>
                    <p:nvPr/>
                  </p:nvSpPr>
                  <p:spPr>
                    <a:xfrm>
                      <a:off x="2604431"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25" name="Group 124"/>
                  <p:cNvGrpSpPr/>
                  <p:nvPr/>
                </p:nvGrpSpPr>
                <p:grpSpPr>
                  <a:xfrm>
                    <a:off x="3893325" y="1674541"/>
                    <a:ext cx="1608253" cy="152400"/>
                    <a:chOff x="1439747" y="1750741"/>
                    <a:chExt cx="1608253" cy="152400"/>
                  </a:xfrm>
                </p:grpSpPr>
                <p:sp>
                  <p:nvSpPr>
                    <p:cNvPr id="132" name="Oval 131"/>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3" name="Oval 132"/>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4" name="Oval 133"/>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5" name="Oval 134"/>
                    <p:cNvSpPr/>
                    <p:nvPr/>
                  </p:nvSpPr>
                  <p:spPr>
                    <a:xfrm>
                      <a:off x="231326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6" name="Oval 135"/>
                    <p:cNvSpPr/>
                    <p:nvPr/>
                  </p:nvSpPr>
                  <p:spPr>
                    <a:xfrm>
                      <a:off x="289560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26" name="Group 125"/>
                  <p:cNvGrpSpPr/>
                  <p:nvPr/>
                </p:nvGrpSpPr>
                <p:grpSpPr>
                  <a:xfrm>
                    <a:off x="6310971" y="1674541"/>
                    <a:ext cx="1608253" cy="152400"/>
                    <a:chOff x="1439747" y="1750741"/>
                    <a:chExt cx="1608253" cy="152400"/>
                  </a:xfrm>
                </p:grpSpPr>
                <p:sp>
                  <p:nvSpPr>
                    <p:cNvPr id="127" name="Oval 126"/>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8" name="Oval 127"/>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9" name="Oval 128"/>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0" name="Oval 129"/>
                    <p:cNvSpPr/>
                    <p:nvPr/>
                  </p:nvSpPr>
                  <p:spPr>
                    <a:xfrm>
                      <a:off x="2604431"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1" name="Oval 130"/>
                    <p:cNvSpPr/>
                    <p:nvPr/>
                  </p:nvSpPr>
                  <p:spPr>
                    <a:xfrm>
                      <a:off x="289560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67" name="Group 66"/>
                <p:cNvGrpSpPr/>
                <p:nvPr/>
              </p:nvGrpSpPr>
              <p:grpSpPr>
                <a:xfrm>
                  <a:off x="1399480" y="5181600"/>
                  <a:ext cx="6443544" cy="152400"/>
                  <a:chOff x="1475680" y="1674541"/>
                  <a:chExt cx="6443544" cy="152400"/>
                </a:xfrm>
              </p:grpSpPr>
              <p:grpSp>
                <p:nvGrpSpPr>
                  <p:cNvPr id="106" name="Group 105"/>
                  <p:cNvGrpSpPr/>
                  <p:nvPr/>
                </p:nvGrpSpPr>
                <p:grpSpPr>
                  <a:xfrm>
                    <a:off x="1475680" y="1674541"/>
                    <a:ext cx="1608253" cy="152400"/>
                    <a:chOff x="1439747" y="1750741"/>
                    <a:chExt cx="1608253" cy="152400"/>
                  </a:xfrm>
                </p:grpSpPr>
                <p:sp>
                  <p:nvSpPr>
                    <p:cNvPr id="119" name="Oval 118"/>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0" name="Oval 119"/>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1" name="Oval 120"/>
                    <p:cNvSpPr/>
                    <p:nvPr/>
                  </p:nvSpPr>
                  <p:spPr>
                    <a:xfrm>
                      <a:off x="231326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2" name="Oval 121"/>
                    <p:cNvSpPr/>
                    <p:nvPr/>
                  </p:nvSpPr>
                  <p:spPr>
                    <a:xfrm>
                      <a:off x="2604431"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3" name="Oval 122"/>
                    <p:cNvSpPr/>
                    <p:nvPr/>
                  </p:nvSpPr>
                  <p:spPr>
                    <a:xfrm>
                      <a:off x="289560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07" name="Group 106"/>
                  <p:cNvGrpSpPr/>
                  <p:nvPr/>
                </p:nvGrpSpPr>
                <p:grpSpPr>
                  <a:xfrm>
                    <a:off x="3893325" y="1674541"/>
                    <a:ext cx="1608253" cy="152400"/>
                    <a:chOff x="1439747" y="1750741"/>
                    <a:chExt cx="1608253" cy="152400"/>
                  </a:xfrm>
                </p:grpSpPr>
                <p:sp>
                  <p:nvSpPr>
                    <p:cNvPr id="114" name="Oval 113"/>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5" name="Oval 114"/>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6" name="Oval 115"/>
                    <p:cNvSpPr/>
                    <p:nvPr/>
                  </p:nvSpPr>
                  <p:spPr>
                    <a:xfrm>
                      <a:off x="231326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7" name="Oval 116"/>
                    <p:cNvSpPr/>
                    <p:nvPr/>
                  </p:nvSpPr>
                  <p:spPr>
                    <a:xfrm>
                      <a:off x="2604431"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8" name="Oval 117"/>
                    <p:cNvSpPr/>
                    <p:nvPr/>
                  </p:nvSpPr>
                  <p:spPr>
                    <a:xfrm>
                      <a:off x="289560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08" name="Group 107"/>
                  <p:cNvGrpSpPr/>
                  <p:nvPr/>
                </p:nvGrpSpPr>
                <p:grpSpPr>
                  <a:xfrm>
                    <a:off x="6602142" y="1674541"/>
                    <a:ext cx="1317082" cy="152400"/>
                    <a:chOff x="1730918" y="1750741"/>
                    <a:chExt cx="1317082" cy="152400"/>
                  </a:xfrm>
                </p:grpSpPr>
                <p:sp>
                  <p:nvSpPr>
                    <p:cNvPr id="109" name="Oval 108"/>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0" name="Oval 109"/>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1" name="Oval 110"/>
                    <p:cNvSpPr/>
                    <p:nvPr/>
                  </p:nvSpPr>
                  <p:spPr>
                    <a:xfrm>
                      <a:off x="231326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2" name="Oval 111"/>
                    <p:cNvSpPr/>
                    <p:nvPr/>
                  </p:nvSpPr>
                  <p:spPr>
                    <a:xfrm>
                      <a:off x="2604431"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3" name="Oval 112"/>
                    <p:cNvSpPr/>
                    <p:nvPr/>
                  </p:nvSpPr>
                  <p:spPr>
                    <a:xfrm>
                      <a:off x="289560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68" name="Group 67"/>
                <p:cNvGrpSpPr/>
                <p:nvPr/>
              </p:nvGrpSpPr>
              <p:grpSpPr>
                <a:xfrm>
                  <a:off x="1108309" y="3459665"/>
                  <a:ext cx="6734715" cy="152400"/>
                  <a:chOff x="1184509" y="1674541"/>
                  <a:chExt cx="6734715" cy="152400"/>
                </a:xfrm>
              </p:grpSpPr>
              <p:grpSp>
                <p:nvGrpSpPr>
                  <p:cNvPr id="88" name="Group 87"/>
                  <p:cNvGrpSpPr/>
                  <p:nvPr/>
                </p:nvGrpSpPr>
                <p:grpSpPr>
                  <a:xfrm>
                    <a:off x="1184509" y="1674541"/>
                    <a:ext cx="1899424" cy="152400"/>
                    <a:chOff x="1148576" y="1750741"/>
                    <a:chExt cx="1899424" cy="152400"/>
                  </a:xfrm>
                </p:grpSpPr>
                <p:sp>
                  <p:nvSpPr>
                    <p:cNvPr id="101" name="Oval 100"/>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2" name="Oval 101"/>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3" name="Oval 102"/>
                    <p:cNvSpPr/>
                    <p:nvPr/>
                  </p:nvSpPr>
                  <p:spPr>
                    <a:xfrm>
                      <a:off x="231326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4" name="Oval 103"/>
                    <p:cNvSpPr/>
                    <p:nvPr/>
                  </p:nvSpPr>
                  <p:spPr>
                    <a:xfrm>
                      <a:off x="2604431"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5" name="Oval 104"/>
                    <p:cNvSpPr/>
                    <p:nvPr/>
                  </p:nvSpPr>
                  <p:spPr>
                    <a:xfrm>
                      <a:off x="289560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89" name="Group 88"/>
                  <p:cNvGrpSpPr/>
                  <p:nvPr/>
                </p:nvGrpSpPr>
                <p:grpSpPr>
                  <a:xfrm>
                    <a:off x="3602154" y="1674541"/>
                    <a:ext cx="1608255" cy="152400"/>
                    <a:chOff x="1148576" y="1750741"/>
                    <a:chExt cx="1608255" cy="152400"/>
                  </a:xfrm>
                </p:grpSpPr>
                <p:sp>
                  <p:nvSpPr>
                    <p:cNvPr id="96" name="Oval 95"/>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7" name="Oval 96"/>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8" name="Oval 97"/>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9" name="Oval 98"/>
                    <p:cNvSpPr/>
                    <p:nvPr/>
                  </p:nvSpPr>
                  <p:spPr>
                    <a:xfrm>
                      <a:off x="231326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0" name="Oval 99"/>
                    <p:cNvSpPr/>
                    <p:nvPr/>
                  </p:nvSpPr>
                  <p:spPr>
                    <a:xfrm>
                      <a:off x="2604431"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90" name="Group 89"/>
                  <p:cNvGrpSpPr/>
                  <p:nvPr/>
                </p:nvGrpSpPr>
                <p:grpSpPr>
                  <a:xfrm>
                    <a:off x="6019800" y="1674541"/>
                    <a:ext cx="1899424" cy="152400"/>
                    <a:chOff x="1148576" y="1750741"/>
                    <a:chExt cx="1899424" cy="152400"/>
                  </a:xfrm>
                </p:grpSpPr>
                <p:sp>
                  <p:nvSpPr>
                    <p:cNvPr id="91" name="Oval 90"/>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2" name="Oval 91"/>
                    <p:cNvSpPr/>
                    <p:nvPr/>
                  </p:nvSpPr>
                  <p:spPr>
                    <a:xfrm>
                      <a:off x="1730918"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3" name="Oval 92"/>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4" name="Oval 93"/>
                    <p:cNvSpPr/>
                    <p:nvPr/>
                  </p:nvSpPr>
                  <p:spPr>
                    <a:xfrm>
                      <a:off x="231326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5" name="Oval 94"/>
                    <p:cNvSpPr/>
                    <p:nvPr/>
                  </p:nvSpPr>
                  <p:spPr>
                    <a:xfrm>
                      <a:off x="289560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69" name="Group 68"/>
                <p:cNvGrpSpPr/>
                <p:nvPr/>
              </p:nvGrpSpPr>
              <p:grpSpPr>
                <a:xfrm>
                  <a:off x="1108309" y="2885687"/>
                  <a:ext cx="6734715" cy="152400"/>
                  <a:chOff x="1184509" y="1674541"/>
                  <a:chExt cx="6734715" cy="152400"/>
                </a:xfrm>
              </p:grpSpPr>
              <p:grpSp>
                <p:nvGrpSpPr>
                  <p:cNvPr id="70" name="Group 69"/>
                  <p:cNvGrpSpPr/>
                  <p:nvPr/>
                </p:nvGrpSpPr>
                <p:grpSpPr>
                  <a:xfrm>
                    <a:off x="1184509" y="1674541"/>
                    <a:ext cx="1608255" cy="152400"/>
                    <a:chOff x="1148576" y="1750741"/>
                    <a:chExt cx="1608255" cy="152400"/>
                  </a:xfrm>
                </p:grpSpPr>
                <p:sp>
                  <p:nvSpPr>
                    <p:cNvPr id="83" name="Oval 82"/>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4" name="Oval 83"/>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5" name="Oval 84"/>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6" name="Oval 85"/>
                    <p:cNvSpPr/>
                    <p:nvPr/>
                  </p:nvSpPr>
                  <p:spPr>
                    <a:xfrm>
                      <a:off x="231326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7" name="Oval 86"/>
                    <p:cNvSpPr/>
                    <p:nvPr/>
                  </p:nvSpPr>
                  <p:spPr>
                    <a:xfrm>
                      <a:off x="2604431"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71" name="Group 70"/>
                  <p:cNvGrpSpPr/>
                  <p:nvPr/>
                </p:nvGrpSpPr>
                <p:grpSpPr>
                  <a:xfrm>
                    <a:off x="3602154" y="1674541"/>
                    <a:ext cx="1899424" cy="152400"/>
                    <a:chOff x="1148576" y="1750741"/>
                    <a:chExt cx="1899424" cy="152400"/>
                  </a:xfrm>
                </p:grpSpPr>
                <p:sp>
                  <p:nvSpPr>
                    <p:cNvPr id="78" name="Oval 77"/>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9" name="Oval 78"/>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0" name="Oval 79"/>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1" name="Oval 80"/>
                    <p:cNvSpPr/>
                    <p:nvPr/>
                  </p:nvSpPr>
                  <p:spPr>
                    <a:xfrm>
                      <a:off x="231326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2" name="Oval 81"/>
                    <p:cNvSpPr/>
                    <p:nvPr/>
                  </p:nvSpPr>
                  <p:spPr>
                    <a:xfrm>
                      <a:off x="289560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72" name="Group 71"/>
                  <p:cNvGrpSpPr/>
                  <p:nvPr/>
                </p:nvGrpSpPr>
                <p:grpSpPr>
                  <a:xfrm>
                    <a:off x="6019800" y="1674541"/>
                    <a:ext cx="1899424" cy="152400"/>
                    <a:chOff x="1148576" y="1750741"/>
                    <a:chExt cx="1899424" cy="152400"/>
                  </a:xfrm>
                </p:grpSpPr>
                <p:sp>
                  <p:nvSpPr>
                    <p:cNvPr id="73" name="Oval 72"/>
                    <p:cNvSpPr/>
                    <p:nvPr/>
                  </p:nvSpPr>
                  <p:spPr>
                    <a:xfrm>
                      <a:off x="1148576"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4" name="Oval 73"/>
                    <p:cNvSpPr/>
                    <p:nvPr/>
                  </p:nvSpPr>
                  <p:spPr>
                    <a:xfrm>
                      <a:off x="1439747"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5" name="Oval 74"/>
                    <p:cNvSpPr/>
                    <p:nvPr/>
                  </p:nvSpPr>
                  <p:spPr>
                    <a:xfrm>
                      <a:off x="2022089"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6" name="Oval 75"/>
                    <p:cNvSpPr/>
                    <p:nvPr/>
                  </p:nvSpPr>
                  <p:spPr>
                    <a:xfrm>
                      <a:off x="2604431"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7" name="Oval 76"/>
                    <p:cNvSpPr/>
                    <p:nvPr/>
                  </p:nvSpPr>
                  <p:spPr>
                    <a:xfrm>
                      <a:off x="2895600" y="1750741"/>
                      <a:ext cx="152400"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49" name="Group 48"/>
              <p:cNvGrpSpPr/>
              <p:nvPr/>
            </p:nvGrpSpPr>
            <p:grpSpPr>
              <a:xfrm>
                <a:off x="1032109" y="1524000"/>
                <a:ext cx="6892691" cy="4038600"/>
                <a:chOff x="1032109" y="1524000"/>
                <a:chExt cx="6892691" cy="4038600"/>
              </a:xfrm>
            </p:grpSpPr>
            <p:grpSp>
              <p:nvGrpSpPr>
                <p:cNvPr id="50" name="Group 49"/>
                <p:cNvGrpSpPr/>
                <p:nvPr/>
              </p:nvGrpSpPr>
              <p:grpSpPr>
                <a:xfrm>
                  <a:off x="1032109" y="1524000"/>
                  <a:ext cx="6892691" cy="4038600"/>
                  <a:chOff x="955909" y="1524000"/>
                  <a:chExt cx="6892691" cy="4038600"/>
                </a:xfrm>
              </p:grpSpPr>
              <p:cxnSp>
                <p:nvCxnSpPr>
                  <p:cNvPr id="55" name="Straight Connector 54"/>
                  <p:cNvCxnSpPr/>
                  <p:nvPr/>
                </p:nvCxnSpPr>
                <p:spPr>
                  <a:xfrm>
                    <a:off x="955909" y="1524000"/>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56" name="Straight Connector 55"/>
                  <p:cNvCxnSpPr/>
                  <p:nvPr/>
                </p:nvCxnSpPr>
                <p:spPr>
                  <a:xfrm>
                    <a:off x="955909" y="2100943"/>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57" name="Straight Connector 56"/>
                  <p:cNvCxnSpPr/>
                  <p:nvPr/>
                </p:nvCxnSpPr>
                <p:spPr>
                  <a:xfrm>
                    <a:off x="955909" y="2677886"/>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58" name="Straight Connector 57"/>
                  <p:cNvCxnSpPr/>
                  <p:nvPr/>
                </p:nvCxnSpPr>
                <p:spPr>
                  <a:xfrm>
                    <a:off x="955909" y="3254829"/>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59" name="Straight Connector 58"/>
                  <p:cNvCxnSpPr/>
                  <p:nvPr/>
                </p:nvCxnSpPr>
                <p:spPr>
                  <a:xfrm>
                    <a:off x="955909" y="3831772"/>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0" name="Straight Connector 59"/>
                  <p:cNvCxnSpPr/>
                  <p:nvPr/>
                </p:nvCxnSpPr>
                <p:spPr>
                  <a:xfrm>
                    <a:off x="955909" y="4408715"/>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1" name="Straight Connector 60"/>
                  <p:cNvCxnSpPr/>
                  <p:nvPr/>
                </p:nvCxnSpPr>
                <p:spPr>
                  <a:xfrm>
                    <a:off x="955909" y="4985658"/>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2" name="Straight Connector 61"/>
                  <p:cNvCxnSpPr/>
                  <p:nvPr/>
                </p:nvCxnSpPr>
                <p:spPr>
                  <a:xfrm>
                    <a:off x="955909" y="5562600"/>
                    <a:ext cx="6892691" cy="0"/>
                  </a:xfrm>
                  <a:prstGeom prst="line">
                    <a:avLst/>
                  </a:prstGeom>
                  <a:ln w="12700"/>
                </p:spPr>
                <p:style>
                  <a:lnRef idx="1">
                    <a:schemeClr val="dk1"/>
                  </a:lnRef>
                  <a:fillRef idx="0">
                    <a:schemeClr val="dk1"/>
                  </a:fillRef>
                  <a:effectRef idx="0">
                    <a:schemeClr val="dk1"/>
                  </a:effectRef>
                  <a:fontRef idx="minor">
                    <a:schemeClr val="tx1"/>
                  </a:fontRef>
                </p:style>
              </p:cxnSp>
            </p:grpSp>
            <p:cxnSp>
              <p:nvCxnSpPr>
                <p:cNvPr id="51" name="Straight Connector 50"/>
                <p:cNvCxnSpPr/>
                <p:nvPr/>
              </p:nvCxnSpPr>
              <p:spPr>
                <a:xfrm>
                  <a:off x="1032109" y="1524000"/>
                  <a:ext cx="0" cy="4038600"/>
                </a:xfrm>
                <a:prstGeom prst="line">
                  <a:avLst/>
                </a:prstGeom>
                <a:ln w="12700"/>
              </p:spPr>
              <p:style>
                <a:lnRef idx="1">
                  <a:schemeClr val="dk1"/>
                </a:lnRef>
                <a:fillRef idx="0">
                  <a:schemeClr val="dk1"/>
                </a:fillRef>
                <a:effectRef idx="0">
                  <a:schemeClr val="dk1"/>
                </a:effectRef>
                <a:fontRef idx="minor">
                  <a:schemeClr val="tx1"/>
                </a:fontRef>
              </p:style>
            </p:cxnSp>
            <p:cxnSp>
              <p:nvCxnSpPr>
                <p:cNvPr id="52" name="Straight Connector 51"/>
                <p:cNvCxnSpPr/>
                <p:nvPr/>
              </p:nvCxnSpPr>
              <p:spPr>
                <a:xfrm>
                  <a:off x="3329673" y="1524000"/>
                  <a:ext cx="0" cy="4038600"/>
                </a:xfrm>
                <a:prstGeom prst="line">
                  <a:avLst/>
                </a:prstGeom>
                <a:ln w="12700"/>
              </p:spPr>
              <p:style>
                <a:lnRef idx="1">
                  <a:schemeClr val="dk1"/>
                </a:lnRef>
                <a:fillRef idx="0">
                  <a:schemeClr val="dk1"/>
                </a:fillRef>
                <a:effectRef idx="0">
                  <a:schemeClr val="dk1"/>
                </a:effectRef>
                <a:fontRef idx="minor">
                  <a:schemeClr val="tx1"/>
                </a:fontRef>
              </p:style>
            </p:cxnSp>
            <p:cxnSp>
              <p:nvCxnSpPr>
                <p:cNvPr id="53" name="Straight Connector 52"/>
                <p:cNvCxnSpPr/>
                <p:nvPr/>
              </p:nvCxnSpPr>
              <p:spPr>
                <a:xfrm>
                  <a:off x="5627237" y="1524000"/>
                  <a:ext cx="0" cy="4038600"/>
                </a:xfrm>
                <a:prstGeom prst="line">
                  <a:avLst/>
                </a:prstGeom>
                <a:ln w="12700"/>
              </p:spPr>
              <p:style>
                <a:lnRef idx="1">
                  <a:schemeClr val="dk1"/>
                </a:lnRef>
                <a:fillRef idx="0">
                  <a:schemeClr val="dk1"/>
                </a:fillRef>
                <a:effectRef idx="0">
                  <a:schemeClr val="dk1"/>
                </a:effectRef>
                <a:fontRef idx="minor">
                  <a:schemeClr val="tx1"/>
                </a:fontRef>
              </p:style>
            </p:cxnSp>
            <p:cxnSp>
              <p:nvCxnSpPr>
                <p:cNvPr id="54" name="Straight Connector 53"/>
                <p:cNvCxnSpPr/>
                <p:nvPr/>
              </p:nvCxnSpPr>
              <p:spPr>
                <a:xfrm>
                  <a:off x="7924800" y="1524000"/>
                  <a:ext cx="0" cy="4038600"/>
                </a:xfrm>
                <a:prstGeom prst="line">
                  <a:avLst/>
                </a:prstGeom>
                <a:ln w="12700"/>
              </p:spPr>
              <p:style>
                <a:lnRef idx="1">
                  <a:schemeClr val="dk1"/>
                </a:lnRef>
                <a:fillRef idx="0">
                  <a:schemeClr val="dk1"/>
                </a:fillRef>
                <a:effectRef idx="0">
                  <a:schemeClr val="dk1"/>
                </a:effectRef>
                <a:fontRef idx="minor">
                  <a:schemeClr val="tx1"/>
                </a:fontRef>
              </p:style>
            </p:cxnSp>
          </p:grpSp>
        </p:grpSp>
        <p:cxnSp>
          <p:nvCxnSpPr>
            <p:cNvPr id="6" name="Straight Connector 5"/>
            <p:cNvCxnSpPr/>
            <p:nvPr/>
          </p:nvCxnSpPr>
          <p:spPr>
            <a:xfrm>
              <a:off x="2640364" y="1615729"/>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2979238" y="1615729"/>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4766838" y="1615729"/>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5348564" y="1615729"/>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7475655" y="1615729"/>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7166212" y="1615729"/>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2058022" y="2222366"/>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2983576" y="2222366"/>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a:off x="4475667" y="2222366"/>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a:off x="5050271" y="2222366"/>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6" name="Straight Connector 15"/>
            <p:cNvCxnSpPr/>
            <p:nvPr/>
          </p:nvCxnSpPr>
          <p:spPr>
            <a:xfrm>
              <a:off x="6882783" y="2222366"/>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7" name="Straight Connector 16"/>
            <p:cNvCxnSpPr/>
            <p:nvPr/>
          </p:nvCxnSpPr>
          <p:spPr>
            <a:xfrm>
              <a:off x="7166212" y="2222366"/>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a:off x="1757559" y="2814177"/>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19" name="Straight Connector 18"/>
            <p:cNvCxnSpPr/>
            <p:nvPr/>
          </p:nvCxnSpPr>
          <p:spPr>
            <a:xfrm>
              <a:off x="2979238" y="2814177"/>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4184496" y="2814177"/>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21" name="Straight Connector 20"/>
            <p:cNvCxnSpPr/>
            <p:nvPr/>
          </p:nvCxnSpPr>
          <p:spPr>
            <a:xfrm>
              <a:off x="5050271" y="2814177"/>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22" name="Straight Connector 21"/>
            <p:cNvCxnSpPr/>
            <p:nvPr/>
          </p:nvCxnSpPr>
          <p:spPr>
            <a:xfrm>
              <a:off x="6602142" y="2814177"/>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23" name="Straight Connector 22"/>
            <p:cNvCxnSpPr/>
            <p:nvPr/>
          </p:nvCxnSpPr>
          <p:spPr>
            <a:xfrm>
              <a:off x="7166212" y="2814177"/>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24" name="Straight Connector 23"/>
            <p:cNvCxnSpPr/>
            <p:nvPr/>
          </p:nvCxnSpPr>
          <p:spPr>
            <a:xfrm>
              <a:off x="1757559" y="3364945"/>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2058022" y="3364945"/>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3893325" y="3364945"/>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27" name="Straight Connector 26"/>
            <p:cNvCxnSpPr/>
            <p:nvPr/>
          </p:nvCxnSpPr>
          <p:spPr>
            <a:xfrm>
              <a:off x="5320692" y="3364945"/>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28" name="Straight Connector 27"/>
            <p:cNvCxnSpPr/>
            <p:nvPr/>
          </p:nvCxnSpPr>
          <p:spPr>
            <a:xfrm>
              <a:off x="6300440" y="3364945"/>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29" name="Straight Connector 28"/>
            <p:cNvCxnSpPr/>
            <p:nvPr/>
          </p:nvCxnSpPr>
          <p:spPr>
            <a:xfrm>
              <a:off x="7475655" y="3364945"/>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30" name="Straight Connector 29"/>
            <p:cNvCxnSpPr/>
            <p:nvPr/>
          </p:nvCxnSpPr>
          <p:spPr>
            <a:xfrm>
              <a:off x="1478780" y="3935980"/>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31" name="Straight Connector 30"/>
            <p:cNvCxnSpPr/>
            <p:nvPr/>
          </p:nvCxnSpPr>
          <p:spPr>
            <a:xfrm>
              <a:off x="2272993" y="3935980"/>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32" name="Straight Connector 31"/>
            <p:cNvCxnSpPr/>
            <p:nvPr/>
          </p:nvCxnSpPr>
          <p:spPr>
            <a:xfrm>
              <a:off x="3861422" y="3935980"/>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33" name="Straight Connector 32"/>
            <p:cNvCxnSpPr/>
            <p:nvPr/>
          </p:nvCxnSpPr>
          <p:spPr>
            <a:xfrm>
              <a:off x="4478454" y="3935980"/>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34" name="Straight Connector 33"/>
            <p:cNvCxnSpPr/>
            <p:nvPr/>
          </p:nvCxnSpPr>
          <p:spPr>
            <a:xfrm>
              <a:off x="6300440" y="3935980"/>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35" name="Straight Connector 34"/>
            <p:cNvCxnSpPr/>
            <p:nvPr/>
          </p:nvCxnSpPr>
          <p:spPr>
            <a:xfrm>
              <a:off x="6671530" y="3935980"/>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36" name="Straight Connector 35"/>
            <p:cNvCxnSpPr/>
            <p:nvPr/>
          </p:nvCxnSpPr>
          <p:spPr>
            <a:xfrm>
              <a:off x="1184509" y="4512591"/>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37" name="Straight Connector 36"/>
            <p:cNvCxnSpPr/>
            <p:nvPr/>
          </p:nvCxnSpPr>
          <p:spPr>
            <a:xfrm>
              <a:off x="2936489" y="4512591"/>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38" name="Straight Connector 37"/>
            <p:cNvCxnSpPr/>
            <p:nvPr/>
          </p:nvCxnSpPr>
          <p:spPr>
            <a:xfrm>
              <a:off x="3567151" y="4512591"/>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39" name="Straight Connector 38"/>
            <p:cNvCxnSpPr/>
            <p:nvPr/>
          </p:nvCxnSpPr>
          <p:spPr>
            <a:xfrm>
              <a:off x="5050271" y="4512591"/>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40" name="Straight Connector 39"/>
            <p:cNvCxnSpPr/>
            <p:nvPr/>
          </p:nvCxnSpPr>
          <p:spPr>
            <a:xfrm>
              <a:off x="6006169" y="4512591"/>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41" name="Straight Connector 40"/>
            <p:cNvCxnSpPr/>
            <p:nvPr/>
          </p:nvCxnSpPr>
          <p:spPr>
            <a:xfrm>
              <a:off x="7166212" y="4512591"/>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42" name="Straight Connector 41"/>
            <p:cNvCxnSpPr/>
            <p:nvPr/>
          </p:nvCxnSpPr>
          <p:spPr>
            <a:xfrm>
              <a:off x="1184509" y="5076194"/>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43" name="Straight Connector 42"/>
            <p:cNvCxnSpPr/>
            <p:nvPr/>
          </p:nvCxnSpPr>
          <p:spPr>
            <a:xfrm>
              <a:off x="2058022" y="5076194"/>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44" name="Straight Connector 43"/>
            <p:cNvCxnSpPr/>
            <p:nvPr/>
          </p:nvCxnSpPr>
          <p:spPr>
            <a:xfrm>
              <a:off x="3567151" y="5076194"/>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45" name="Straight Connector 44"/>
            <p:cNvCxnSpPr/>
            <p:nvPr/>
          </p:nvCxnSpPr>
          <p:spPr>
            <a:xfrm>
              <a:off x="4192553" y="5076194"/>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46" name="Straight Connector 45"/>
            <p:cNvCxnSpPr/>
            <p:nvPr/>
          </p:nvCxnSpPr>
          <p:spPr>
            <a:xfrm>
              <a:off x="6006169" y="5076194"/>
              <a:ext cx="0" cy="363212"/>
            </a:xfrm>
            <a:prstGeom prst="line">
              <a:avLst/>
            </a:prstGeom>
            <a:ln w="28575"/>
          </p:spPr>
          <p:style>
            <a:lnRef idx="1">
              <a:schemeClr val="dk1"/>
            </a:lnRef>
            <a:fillRef idx="0">
              <a:schemeClr val="dk1"/>
            </a:fillRef>
            <a:effectRef idx="0">
              <a:schemeClr val="dk1"/>
            </a:effectRef>
            <a:fontRef idx="minor">
              <a:schemeClr val="tx1"/>
            </a:fontRef>
          </p:style>
        </p:cxnSp>
        <p:cxnSp>
          <p:nvCxnSpPr>
            <p:cNvPr id="47" name="Straight Connector 46"/>
            <p:cNvCxnSpPr/>
            <p:nvPr/>
          </p:nvCxnSpPr>
          <p:spPr>
            <a:xfrm>
              <a:off x="6310971" y="5076194"/>
              <a:ext cx="0" cy="363212"/>
            </a:xfrm>
            <a:prstGeom prst="line">
              <a:avLst/>
            </a:prstGeom>
            <a:ln w="28575"/>
          </p:spPr>
          <p:style>
            <a:lnRef idx="1">
              <a:schemeClr val="dk1"/>
            </a:lnRef>
            <a:fillRef idx="0">
              <a:schemeClr val="dk1"/>
            </a:fillRef>
            <a:effectRef idx="0">
              <a:schemeClr val="dk1"/>
            </a:effectRef>
            <a:fontRef idx="minor">
              <a:schemeClr val="tx1"/>
            </a:fontRef>
          </p:style>
        </p:cxnSp>
      </p:grpSp>
      <p:sp>
        <p:nvSpPr>
          <p:cNvPr id="277" name="Content Placeholder 2"/>
          <p:cNvSpPr>
            <a:spLocks noGrp="1"/>
          </p:cNvSpPr>
          <p:nvPr>
            <p:ph idx="1"/>
          </p:nvPr>
        </p:nvSpPr>
        <p:spPr>
          <a:xfrm>
            <a:off x="575838" y="818472"/>
            <a:ext cx="8229600" cy="5287963"/>
          </a:xfrm>
        </p:spPr>
        <p:txBody>
          <a:bodyPr/>
          <a:lstStyle/>
          <a:p>
            <a:pPr marL="0" indent="0">
              <a:buNone/>
            </a:pPr>
            <a:r>
              <a:rPr lang="en-US" dirty="0" smtClean="0"/>
              <a:t>Now the colors don’t have to be shown:</a:t>
            </a:r>
          </a:p>
          <a:p>
            <a:pPr marL="0" indent="0">
              <a:buNone/>
            </a:pPr>
            <a:endParaRPr lang="en-CA" dirty="0"/>
          </a:p>
        </p:txBody>
      </p:sp>
      <p:sp>
        <p:nvSpPr>
          <p:cNvPr id="278" name="Slide Number Placeholder 277"/>
          <p:cNvSpPr>
            <a:spLocks noGrp="1"/>
          </p:cNvSpPr>
          <p:nvPr>
            <p:ph type="sldNum" sz="quarter" idx="12"/>
          </p:nvPr>
        </p:nvSpPr>
        <p:spPr/>
        <p:txBody>
          <a:bodyPr/>
          <a:lstStyle/>
          <a:p>
            <a:fld id="{870A9A53-ECC7-4D51-B181-F0F8F96666FA}" type="slidenum">
              <a:rPr lang="en-CA" smtClean="0"/>
              <a:t>37</a:t>
            </a:fld>
            <a:endParaRPr lang="en-CA"/>
          </a:p>
        </p:txBody>
      </p:sp>
    </p:spTree>
    <p:extLst>
      <p:ext uri="{BB962C8B-B14F-4D97-AF65-F5344CB8AC3E}">
        <p14:creationId xmlns:p14="http://schemas.microsoft.com/office/powerpoint/2010/main" val="28459356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575838" y="818472"/>
            <a:ext cx="8229600" cy="5287963"/>
          </a:xfrm>
        </p:spPr>
        <p:txBody>
          <a:bodyPr/>
          <a:lstStyle/>
          <a:p>
            <a:pPr marL="0" indent="0">
              <a:buNone/>
            </a:pPr>
            <a:r>
              <a:rPr lang="en-US" dirty="0" smtClean="0"/>
              <a:t>Replace each combination by a bit string:</a:t>
            </a:r>
          </a:p>
          <a:p>
            <a:pPr marL="0" indent="0">
              <a:buNone/>
            </a:pPr>
            <a:endParaRPr lang="en-CA" dirty="0"/>
          </a:p>
        </p:txBody>
      </p:sp>
      <p:grpSp>
        <p:nvGrpSpPr>
          <p:cNvPr id="50" name="Group 49"/>
          <p:cNvGrpSpPr/>
          <p:nvPr/>
        </p:nvGrpSpPr>
        <p:grpSpPr>
          <a:xfrm>
            <a:off x="1032109" y="1524000"/>
            <a:ext cx="6892691" cy="4038600"/>
            <a:chOff x="1032109" y="1524000"/>
            <a:chExt cx="6892691" cy="4038600"/>
          </a:xfrm>
        </p:grpSpPr>
        <p:grpSp>
          <p:nvGrpSpPr>
            <p:cNvPr id="51" name="Group 50"/>
            <p:cNvGrpSpPr/>
            <p:nvPr/>
          </p:nvGrpSpPr>
          <p:grpSpPr>
            <a:xfrm>
              <a:off x="1032109" y="1524000"/>
              <a:ext cx="6892691" cy="4038600"/>
              <a:chOff x="955909" y="1524000"/>
              <a:chExt cx="6892691" cy="4038600"/>
            </a:xfrm>
          </p:grpSpPr>
          <p:cxnSp>
            <p:nvCxnSpPr>
              <p:cNvPr id="56" name="Straight Connector 55"/>
              <p:cNvCxnSpPr/>
              <p:nvPr/>
            </p:nvCxnSpPr>
            <p:spPr>
              <a:xfrm>
                <a:off x="955909" y="1524000"/>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57" name="Straight Connector 56"/>
              <p:cNvCxnSpPr/>
              <p:nvPr/>
            </p:nvCxnSpPr>
            <p:spPr>
              <a:xfrm>
                <a:off x="955909" y="2100943"/>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58" name="Straight Connector 57"/>
              <p:cNvCxnSpPr/>
              <p:nvPr/>
            </p:nvCxnSpPr>
            <p:spPr>
              <a:xfrm>
                <a:off x="955909" y="2677886"/>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59" name="Straight Connector 58"/>
              <p:cNvCxnSpPr/>
              <p:nvPr/>
            </p:nvCxnSpPr>
            <p:spPr>
              <a:xfrm>
                <a:off x="955909" y="3254829"/>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0" name="Straight Connector 59"/>
              <p:cNvCxnSpPr/>
              <p:nvPr/>
            </p:nvCxnSpPr>
            <p:spPr>
              <a:xfrm>
                <a:off x="955909" y="3831772"/>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1" name="Straight Connector 60"/>
              <p:cNvCxnSpPr/>
              <p:nvPr/>
            </p:nvCxnSpPr>
            <p:spPr>
              <a:xfrm>
                <a:off x="955909" y="4408715"/>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2" name="Straight Connector 61"/>
              <p:cNvCxnSpPr/>
              <p:nvPr/>
            </p:nvCxnSpPr>
            <p:spPr>
              <a:xfrm>
                <a:off x="955909" y="4985658"/>
                <a:ext cx="6892691"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3" name="Straight Connector 62"/>
              <p:cNvCxnSpPr/>
              <p:nvPr/>
            </p:nvCxnSpPr>
            <p:spPr>
              <a:xfrm>
                <a:off x="955909" y="5562600"/>
                <a:ext cx="6892691" cy="0"/>
              </a:xfrm>
              <a:prstGeom prst="line">
                <a:avLst/>
              </a:prstGeom>
              <a:ln w="12700"/>
            </p:spPr>
            <p:style>
              <a:lnRef idx="1">
                <a:schemeClr val="dk1"/>
              </a:lnRef>
              <a:fillRef idx="0">
                <a:schemeClr val="dk1"/>
              </a:fillRef>
              <a:effectRef idx="0">
                <a:schemeClr val="dk1"/>
              </a:effectRef>
              <a:fontRef idx="minor">
                <a:schemeClr val="tx1"/>
              </a:fontRef>
            </p:style>
          </p:cxnSp>
        </p:grpSp>
        <p:cxnSp>
          <p:nvCxnSpPr>
            <p:cNvPr id="52" name="Straight Connector 51"/>
            <p:cNvCxnSpPr/>
            <p:nvPr/>
          </p:nvCxnSpPr>
          <p:spPr>
            <a:xfrm>
              <a:off x="1032109" y="1524000"/>
              <a:ext cx="0" cy="4038600"/>
            </a:xfrm>
            <a:prstGeom prst="line">
              <a:avLst/>
            </a:prstGeom>
            <a:ln w="12700"/>
          </p:spPr>
          <p:style>
            <a:lnRef idx="1">
              <a:schemeClr val="dk1"/>
            </a:lnRef>
            <a:fillRef idx="0">
              <a:schemeClr val="dk1"/>
            </a:fillRef>
            <a:effectRef idx="0">
              <a:schemeClr val="dk1"/>
            </a:effectRef>
            <a:fontRef idx="minor">
              <a:schemeClr val="tx1"/>
            </a:fontRef>
          </p:style>
        </p:cxnSp>
        <p:cxnSp>
          <p:nvCxnSpPr>
            <p:cNvPr id="53" name="Straight Connector 52"/>
            <p:cNvCxnSpPr/>
            <p:nvPr/>
          </p:nvCxnSpPr>
          <p:spPr>
            <a:xfrm>
              <a:off x="3329673" y="1524000"/>
              <a:ext cx="0" cy="4038600"/>
            </a:xfrm>
            <a:prstGeom prst="line">
              <a:avLst/>
            </a:prstGeom>
            <a:ln w="12700"/>
          </p:spPr>
          <p:style>
            <a:lnRef idx="1">
              <a:schemeClr val="dk1"/>
            </a:lnRef>
            <a:fillRef idx="0">
              <a:schemeClr val="dk1"/>
            </a:fillRef>
            <a:effectRef idx="0">
              <a:schemeClr val="dk1"/>
            </a:effectRef>
            <a:fontRef idx="minor">
              <a:schemeClr val="tx1"/>
            </a:fontRef>
          </p:style>
        </p:cxnSp>
        <p:cxnSp>
          <p:nvCxnSpPr>
            <p:cNvPr id="54" name="Straight Connector 53"/>
            <p:cNvCxnSpPr/>
            <p:nvPr/>
          </p:nvCxnSpPr>
          <p:spPr>
            <a:xfrm>
              <a:off x="5627237" y="1524000"/>
              <a:ext cx="0" cy="4038600"/>
            </a:xfrm>
            <a:prstGeom prst="line">
              <a:avLst/>
            </a:prstGeom>
            <a:ln w="12700"/>
          </p:spPr>
          <p:style>
            <a:lnRef idx="1">
              <a:schemeClr val="dk1"/>
            </a:lnRef>
            <a:fillRef idx="0">
              <a:schemeClr val="dk1"/>
            </a:fillRef>
            <a:effectRef idx="0">
              <a:schemeClr val="dk1"/>
            </a:effectRef>
            <a:fontRef idx="minor">
              <a:schemeClr val="tx1"/>
            </a:fontRef>
          </p:style>
        </p:cxnSp>
        <p:cxnSp>
          <p:nvCxnSpPr>
            <p:cNvPr id="55" name="Straight Connector 54"/>
            <p:cNvCxnSpPr/>
            <p:nvPr/>
          </p:nvCxnSpPr>
          <p:spPr>
            <a:xfrm>
              <a:off x="7924800" y="1524000"/>
              <a:ext cx="0" cy="403860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226" name="Group 225"/>
          <p:cNvGrpSpPr/>
          <p:nvPr/>
        </p:nvGrpSpPr>
        <p:grpSpPr>
          <a:xfrm>
            <a:off x="1177113" y="1613210"/>
            <a:ext cx="6595287" cy="3861522"/>
            <a:chOff x="1177113" y="1613210"/>
            <a:chExt cx="6595287" cy="3861522"/>
          </a:xfrm>
        </p:grpSpPr>
        <p:grpSp>
          <p:nvGrpSpPr>
            <p:cNvPr id="201" name="Group 200"/>
            <p:cNvGrpSpPr/>
            <p:nvPr/>
          </p:nvGrpSpPr>
          <p:grpSpPr>
            <a:xfrm>
              <a:off x="1177113" y="1613210"/>
              <a:ext cx="6542387" cy="369332"/>
              <a:chOff x="1180810" y="1613210"/>
              <a:chExt cx="6542387" cy="369332"/>
            </a:xfrm>
          </p:grpSpPr>
          <p:sp>
            <p:nvSpPr>
              <p:cNvPr id="198" name="TextBox 197"/>
              <p:cNvSpPr txBox="1"/>
              <p:nvPr/>
            </p:nvSpPr>
            <p:spPr>
              <a:xfrm>
                <a:off x="1180810" y="1613210"/>
                <a:ext cx="1955985" cy="369332"/>
              </a:xfrm>
              <a:prstGeom prst="rect">
                <a:avLst/>
              </a:prstGeom>
              <a:noFill/>
            </p:spPr>
            <p:txBody>
              <a:bodyPr wrap="none" rtlCol="0">
                <a:spAutoFit/>
              </a:bodyPr>
              <a:lstStyle/>
              <a:p>
                <a:r>
                  <a:rPr lang="en-US" dirty="0" smtClean="0"/>
                  <a:t>0   0   0   0   0   1   1</a:t>
                </a:r>
                <a:endParaRPr lang="en-CA" dirty="0"/>
              </a:p>
            </p:txBody>
          </p:sp>
          <p:sp>
            <p:nvSpPr>
              <p:cNvPr id="199" name="TextBox 198"/>
              <p:cNvSpPr txBox="1"/>
              <p:nvPr/>
            </p:nvSpPr>
            <p:spPr>
              <a:xfrm>
                <a:off x="3500461" y="1613210"/>
                <a:ext cx="1955985" cy="369332"/>
              </a:xfrm>
              <a:prstGeom prst="rect">
                <a:avLst/>
              </a:prstGeom>
              <a:noFill/>
            </p:spPr>
            <p:txBody>
              <a:bodyPr wrap="none" rtlCol="0">
                <a:spAutoFit/>
              </a:bodyPr>
              <a:lstStyle/>
              <a:p>
                <a:r>
                  <a:rPr lang="en-US" dirty="0" smtClean="0"/>
                  <a:t>0   0   0   0   1   </a:t>
                </a:r>
                <a:r>
                  <a:rPr lang="en-US" dirty="0"/>
                  <a:t>0</a:t>
                </a:r>
                <a:r>
                  <a:rPr lang="en-US" dirty="0" smtClean="0"/>
                  <a:t>   1</a:t>
                </a:r>
                <a:endParaRPr lang="en-CA" dirty="0"/>
              </a:p>
            </p:txBody>
          </p:sp>
          <p:sp>
            <p:nvSpPr>
              <p:cNvPr id="200" name="TextBox 199"/>
              <p:cNvSpPr txBox="1"/>
              <p:nvPr/>
            </p:nvSpPr>
            <p:spPr>
              <a:xfrm>
                <a:off x="5820112" y="1613210"/>
                <a:ext cx="1903085" cy="369332"/>
              </a:xfrm>
              <a:prstGeom prst="rect">
                <a:avLst/>
              </a:prstGeom>
              <a:noFill/>
            </p:spPr>
            <p:txBody>
              <a:bodyPr wrap="none" rtlCol="0">
                <a:spAutoFit/>
              </a:bodyPr>
              <a:lstStyle/>
              <a:p>
                <a:r>
                  <a:rPr lang="en-US" dirty="0" smtClean="0"/>
                  <a:t>0   0   0   0   1  1   0</a:t>
                </a:r>
                <a:endParaRPr lang="en-CA" dirty="0"/>
              </a:p>
            </p:txBody>
          </p:sp>
        </p:grpSp>
        <p:grpSp>
          <p:nvGrpSpPr>
            <p:cNvPr id="202" name="Group 201"/>
            <p:cNvGrpSpPr/>
            <p:nvPr/>
          </p:nvGrpSpPr>
          <p:grpSpPr>
            <a:xfrm>
              <a:off x="1177113" y="2195242"/>
              <a:ext cx="6595287" cy="369332"/>
              <a:chOff x="1180810" y="1613210"/>
              <a:chExt cx="6595287" cy="369332"/>
            </a:xfrm>
          </p:grpSpPr>
          <p:sp>
            <p:nvSpPr>
              <p:cNvPr id="203" name="TextBox 202"/>
              <p:cNvSpPr txBox="1"/>
              <p:nvPr/>
            </p:nvSpPr>
            <p:spPr>
              <a:xfrm>
                <a:off x="1180810" y="1613210"/>
                <a:ext cx="1955985" cy="369332"/>
              </a:xfrm>
              <a:prstGeom prst="rect">
                <a:avLst/>
              </a:prstGeom>
              <a:noFill/>
            </p:spPr>
            <p:txBody>
              <a:bodyPr wrap="none" rtlCol="0">
                <a:spAutoFit/>
              </a:bodyPr>
              <a:lstStyle/>
              <a:p>
                <a:r>
                  <a:rPr lang="en-US" dirty="0" smtClean="0"/>
                  <a:t>0   0   0   1   0   0   1</a:t>
                </a:r>
                <a:endParaRPr lang="en-CA" dirty="0"/>
              </a:p>
            </p:txBody>
          </p:sp>
          <p:sp>
            <p:nvSpPr>
              <p:cNvPr id="204" name="TextBox 203"/>
              <p:cNvSpPr txBox="1"/>
              <p:nvPr/>
            </p:nvSpPr>
            <p:spPr>
              <a:xfrm>
                <a:off x="3500461" y="1613210"/>
                <a:ext cx="1955985" cy="369332"/>
              </a:xfrm>
              <a:prstGeom prst="rect">
                <a:avLst/>
              </a:prstGeom>
              <a:noFill/>
            </p:spPr>
            <p:txBody>
              <a:bodyPr wrap="none" rtlCol="0">
                <a:spAutoFit/>
              </a:bodyPr>
              <a:lstStyle/>
              <a:p>
                <a:r>
                  <a:rPr lang="en-US" dirty="0" smtClean="0"/>
                  <a:t>0   0   0   1   0   1   0</a:t>
                </a:r>
                <a:endParaRPr lang="en-CA" dirty="0"/>
              </a:p>
            </p:txBody>
          </p:sp>
          <p:sp>
            <p:nvSpPr>
              <p:cNvPr id="205" name="TextBox 204"/>
              <p:cNvSpPr txBox="1"/>
              <p:nvPr/>
            </p:nvSpPr>
            <p:spPr>
              <a:xfrm>
                <a:off x="5820112" y="1613210"/>
                <a:ext cx="1955985" cy="369332"/>
              </a:xfrm>
              <a:prstGeom prst="rect">
                <a:avLst/>
              </a:prstGeom>
              <a:noFill/>
            </p:spPr>
            <p:txBody>
              <a:bodyPr wrap="none" rtlCol="0">
                <a:spAutoFit/>
              </a:bodyPr>
              <a:lstStyle/>
              <a:p>
                <a:r>
                  <a:rPr lang="en-US" dirty="0" smtClean="0"/>
                  <a:t>0   0   0   1   1   0   </a:t>
                </a:r>
                <a:r>
                  <a:rPr lang="en-US" dirty="0"/>
                  <a:t>0</a:t>
                </a:r>
                <a:endParaRPr lang="en-CA" dirty="0"/>
              </a:p>
            </p:txBody>
          </p:sp>
        </p:grpSp>
        <p:grpSp>
          <p:nvGrpSpPr>
            <p:cNvPr id="206" name="Group 205"/>
            <p:cNvGrpSpPr/>
            <p:nvPr/>
          </p:nvGrpSpPr>
          <p:grpSpPr>
            <a:xfrm>
              <a:off x="1177113" y="2777274"/>
              <a:ext cx="6595287" cy="369332"/>
              <a:chOff x="1180810" y="1613210"/>
              <a:chExt cx="6595287" cy="369332"/>
            </a:xfrm>
          </p:grpSpPr>
          <p:sp>
            <p:nvSpPr>
              <p:cNvPr id="207" name="TextBox 206"/>
              <p:cNvSpPr txBox="1"/>
              <p:nvPr/>
            </p:nvSpPr>
            <p:spPr>
              <a:xfrm>
                <a:off x="1180810" y="1613210"/>
                <a:ext cx="1955985" cy="369332"/>
              </a:xfrm>
              <a:prstGeom prst="rect">
                <a:avLst/>
              </a:prstGeom>
              <a:noFill/>
            </p:spPr>
            <p:txBody>
              <a:bodyPr wrap="none" rtlCol="0">
                <a:spAutoFit/>
              </a:bodyPr>
              <a:lstStyle/>
              <a:p>
                <a:r>
                  <a:rPr lang="en-US" dirty="0" smtClean="0"/>
                  <a:t>0   0   1   0   0   0   1</a:t>
                </a:r>
                <a:endParaRPr lang="en-CA" dirty="0"/>
              </a:p>
            </p:txBody>
          </p:sp>
          <p:sp>
            <p:nvSpPr>
              <p:cNvPr id="208" name="TextBox 207"/>
              <p:cNvSpPr txBox="1"/>
              <p:nvPr/>
            </p:nvSpPr>
            <p:spPr>
              <a:xfrm>
                <a:off x="3500461" y="1613210"/>
                <a:ext cx="1955985" cy="369332"/>
              </a:xfrm>
              <a:prstGeom prst="rect">
                <a:avLst/>
              </a:prstGeom>
              <a:noFill/>
            </p:spPr>
            <p:txBody>
              <a:bodyPr wrap="none" rtlCol="0">
                <a:spAutoFit/>
              </a:bodyPr>
              <a:lstStyle/>
              <a:p>
                <a:r>
                  <a:rPr lang="en-US" dirty="0" smtClean="0"/>
                  <a:t>0   0   1   0   0   1   0</a:t>
                </a:r>
                <a:endParaRPr lang="en-CA" dirty="0"/>
              </a:p>
            </p:txBody>
          </p:sp>
          <p:sp>
            <p:nvSpPr>
              <p:cNvPr id="209" name="TextBox 208"/>
              <p:cNvSpPr txBox="1"/>
              <p:nvPr/>
            </p:nvSpPr>
            <p:spPr>
              <a:xfrm>
                <a:off x="5820112" y="1613210"/>
                <a:ext cx="1955985" cy="369332"/>
              </a:xfrm>
              <a:prstGeom prst="rect">
                <a:avLst/>
              </a:prstGeom>
              <a:noFill/>
            </p:spPr>
            <p:txBody>
              <a:bodyPr wrap="none" rtlCol="0">
                <a:spAutoFit/>
              </a:bodyPr>
              <a:lstStyle/>
              <a:p>
                <a:r>
                  <a:rPr lang="en-US" dirty="0" smtClean="0"/>
                  <a:t>0   0   1   0   1   </a:t>
                </a:r>
                <a:r>
                  <a:rPr lang="en-US" dirty="0"/>
                  <a:t>0</a:t>
                </a:r>
                <a:r>
                  <a:rPr lang="en-US" dirty="0" smtClean="0"/>
                  <a:t>   </a:t>
                </a:r>
                <a:r>
                  <a:rPr lang="en-US" dirty="0"/>
                  <a:t>0</a:t>
                </a:r>
                <a:endParaRPr lang="en-CA" dirty="0"/>
              </a:p>
            </p:txBody>
          </p:sp>
        </p:grpSp>
        <p:grpSp>
          <p:nvGrpSpPr>
            <p:cNvPr id="210" name="Group 209"/>
            <p:cNvGrpSpPr/>
            <p:nvPr/>
          </p:nvGrpSpPr>
          <p:grpSpPr>
            <a:xfrm>
              <a:off x="1177113" y="3359306"/>
              <a:ext cx="6595287" cy="369332"/>
              <a:chOff x="1180810" y="1613210"/>
              <a:chExt cx="6595287" cy="369332"/>
            </a:xfrm>
          </p:grpSpPr>
          <p:sp>
            <p:nvSpPr>
              <p:cNvPr id="211" name="TextBox 210"/>
              <p:cNvSpPr txBox="1"/>
              <p:nvPr/>
            </p:nvSpPr>
            <p:spPr>
              <a:xfrm>
                <a:off x="1180810" y="1613210"/>
                <a:ext cx="1955985" cy="369332"/>
              </a:xfrm>
              <a:prstGeom prst="rect">
                <a:avLst/>
              </a:prstGeom>
              <a:noFill/>
            </p:spPr>
            <p:txBody>
              <a:bodyPr wrap="none" rtlCol="0">
                <a:spAutoFit/>
              </a:bodyPr>
              <a:lstStyle/>
              <a:p>
                <a:r>
                  <a:rPr lang="en-US" dirty="0" smtClean="0"/>
                  <a:t>0   0   1   </a:t>
                </a:r>
                <a:r>
                  <a:rPr lang="en-US" dirty="0"/>
                  <a:t>1</a:t>
                </a:r>
                <a:r>
                  <a:rPr lang="en-US" dirty="0" smtClean="0"/>
                  <a:t>   0   0   </a:t>
                </a:r>
                <a:r>
                  <a:rPr lang="en-US" dirty="0"/>
                  <a:t>0</a:t>
                </a:r>
                <a:endParaRPr lang="en-CA" dirty="0"/>
              </a:p>
            </p:txBody>
          </p:sp>
          <p:sp>
            <p:nvSpPr>
              <p:cNvPr id="212" name="TextBox 211"/>
              <p:cNvSpPr txBox="1"/>
              <p:nvPr/>
            </p:nvSpPr>
            <p:spPr>
              <a:xfrm>
                <a:off x="3500461" y="1613210"/>
                <a:ext cx="1955985" cy="369332"/>
              </a:xfrm>
              <a:prstGeom prst="rect">
                <a:avLst/>
              </a:prstGeom>
              <a:noFill/>
            </p:spPr>
            <p:txBody>
              <a:bodyPr wrap="none" rtlCol="0">
                <a:spAutoFit/>
              </a:bodyPr>
              <a:lstStyle/>
              <a:p>
                <a:r>
                  <a:rPr lang="en-US" dirty="0" smtClean="0"/>
                  <a:t>0   1   0   0   0   0   1</a:t>
                </a:r>
                <a:endParaRPr lang="en-CA" dirty="0"/>
              </a:p>
            </p:txBody>
          </p:sp>
          <p:sp>
            <p:nvSpPr>
              <p:cNvPr id="213" name="TextBox 212"/>
              <p:cNvSpPr txBox="1"/>
              <p:nvPr/>
            </p:nvSpPr>
            <p:spPr>
              <a:xfrm>
                <a:off x="5820112" y="1613210"/>
                <a:ext cx="1955985" cy="369332"/>
              </a:xfrm>
              <a:prstGeom prst="rect">
                <a:avLst/>
              </a:prstGeom>
              <a:noFill/>
            </p:spPr>
            <p:txBody>
              <a:bodyPr wrap="none" rtlCol="0">
                <a:spAutoFit/>
              </a:bodyPr>
              <a:lstStyle/>
              <a:p>
                <a:r>
                  <a:rPr lang="en-US" dirty="0" smtClean="0"/>
                  <a:t>0   1   0   0   0   1   0</a:t>
                </a:r>
                <a:endParaRPr lang="en-CA" dirty="0"/>
              </a:p>
            </p:txBody>
          </p:sp>
        </p:grpSp>
        <p:grpSp>
          <p:nvGrpSpPr>
            <p:cNvPr id="214" name="Group 213"/>
            <p:cNvGrpSpPr/>
            <p:nvPr/>
          </p:nvGrpSpPr>
          <p:grpSpPr>
            <a:xfrm>
              <a:off x="1177113" y="3941338"/>
              <a:ext cx="6595287" cy="369332"/>
              <a:chOff x="1180810" y="1613210"/>
              <a:chExt cx="6595287" cy="369332"/>
            </a:xfrm>
          </p:grpSpPr>
          <p:sp>
            <p:nvSpPr>
              <p:cNvPr id="215" name="TextBox 214"/>
              <p:cNvSpPr txBox="1"/>
              <p:nvPr/>
            </p:nvSpPr>
            <p:spPr>
              <a:xfrm>
                <a:off x="1180810" y="1613210"/>
                <a:ext cx="1955985" cy="369332"/>
              </a:xfrm>
              <a:prstGeom prst="rect">
                <a:avLst/>
              </a:prstGeom>
              <a:noFill/>
            </p:spPr>
            <p:txBody>
              <a:bodyPr wrap="none" rtlCol="0">
                <a:spAutoFit/>
              </a:bodyPr>
              <a:lstStyle/>
              <a:p>
                <a:r>
                  <a:rPr lang="en-US" dirty="0" smtClean="0"/>
                  <a:t>0   1   0   0   1   </a:t>
                </a:r>
                <a:r>
                  <a:rPr lang="en-US" dirty="0"/>
                  <a:t>0</a:t>
                </a:r>
                <a:r>
                  <a:rPr lang="en-US" dirty="0" smtClean="0"/>
                  <a:t>   </a:t>
                </a:r>
                <a:r>
                  <a:rPr lang="en-US" dirty="0"/>
                  <a:t>0</a:t>
                </a:r>
                <a:endParaRPr lang="en-CA" dirty="0"/>
              </a:p>
            </p:txBody>
          </p:sp>
          <p:sp>
            <p:nvSpPr>
              <p:cNvPr id="216" name="TextBox 215"/>
              <p:cNvSpPr txBox="1"/>
              <p:nvPr/>
            </p:nvSpPr>
            <p:spPr>
              <a:xfrm>
                <a:off x="3500461" y="1613210"/>
                <a:ext cx="1955985" cy="369332"/>
              </a:xfrm>
              <a:prstGeom prst="rect">
                <a:avLst/>
              </a:prstGeom>
              <a:noFill/>
            </p:spPr>
            <p:txBody>
              <a:bodyPr wrap="none" rtlCol="0">
                <a:spAutoFit/>
              </a:bodyPr>
              <a:lstStyle/>
              <a:p>
                <a:r>
                  <a:rPr lang="en-US" dirty="0" smtClean="0"/>
                  <a:t>0   1   0   1   0   0   </a:t>
                </a:r>
                <a:r>
                  <a:rPr lang="en-US" dirty="0"/>
                  <a:t>0</a:t>
                </a:r>
                <a:endParaRPr lang="en-CA" dirty="0"/>
              </a:p>
            </p:txBody>
          </p:sp>
          <p:sp>
            <p:nvSpPr>
              <p:cNvPr id="217" name="TextBox 216"/>
              <p:cNvSpPr txBox="1"/>
              <p:nvPr/>
            </p:nvSpPr>
            <p:spPr>
              <a:xfrm>
                <a:off x="5820112" y="1613210"/>
                <a:ext cx="1955985" cy="369332"/>
              </a:xfrm>
              <a:prstGeom prst="rect">
                <a:avLst/>
              </a:prstGeom>
              <a:noFill/>
            </p:spPr>
            <p:txBody>
              <a:bodyPr wrap="none" rtlCol="0">
                <a:spAutoFit/>
              </a:bodyPr>
              <a:lstStyle/>
              <a:p>
                <a:r>
                  <a:rPr lang="en-US" dirty="0" smtClean="0"/>
                  <a:t>0   1   </a:t>
                </a:r>
                <a:r>
                  <a:rPr lang="en-US" dirty="0"/>
                  <a:t>1</a:t>
                </a:r>
                <a:r>
                  <a:rPr lang="en-US" dirty="0" smtClean="0"/>
                  <a:t>   0   0   0   </a:t>
                </a:r>
                <a:r>
                  <a:rPr lang="en-US" dirty="0"/>
                  <a:t>0</a:t>
                </a:r>
                <a:endParaRPr lang="en-CA" dirty="0"/>
              </a:p>
            </p:txBody>
          </p:sp>
        </p:grpSp>
        <p:grpSp>
          <p:nvGrpSpPr>
            <p:cNvPr id="218" name="Group 217"/>
            <p:cNvGrpSpPr/>
            <p:nvPr/>
          </p:nvGrpSpPr>
          <p:grpSpPr>
            <a:xfrm>
              <a:off x="1177113" y="4523370"/>
              <a:ext cx="6595287" cy="369332"/>
              <a:chOff x="1180810" y="1613210"/>
              <a:chExt cx="6595287" cy="369332"/>
            </a:xfrm>
          </p:grpSpPr>
          <p:sp>
            <p:nvSpPr>
              <p:cNvPr id="219" name="TextBox 218"/>
              <p:cNvSpPr txBox="1"/>
              <p:nvPr/>
            </p:nvSpPr>
            <p:spPr>
              <a:xfrm>
                <a:off x="1180810" y="1613210"/>
                <a:ext cx="1955985" cy="369332"/>
              </a:xfrm>
              <a:prstGeom prst="rect">
                <a:avLst/>
              </a:prstGeom>
              <a:noFill/>
            </p:spPr>
            <p:txBody>
              <a:bodyPr wrap="none" rtlCol="0">
                <a:spAutoFit/>
              </a:bodyPr>
              <a:lstStyle/>
              <a:p>
                <a:r>
                  <a:rPr lang="en-US" dirty="0"/>
                  <a:t>1</a:t>
                </a:r>
                <a:r>
                  <a:rPr lang="en-US" dirty="0" smtClean="0"/>
                  <a:t>   0   0   0   0   0   1</a:t>
                </a:r>
                <a:endParaRPr lang="en-CA" dirty="0"/>
              </a:p>
            </p:txBody>
          </p:sp>
          <p:sp>
            <p:nvSpPr>
              <p:cNvPr id="220" name="TextBox 219"/>
              <p:cNvSpPr txBox="1"/>
              <p:nvPr/>
            </p:nvSpPr>
            <p:spPr>
              <a:xfrm>
                <a:off x="3500461" y="1613210"/>
                <a:ext cx="1955985" cy="369332"/>
              </a:xfrm>
              <a:prstGeom prst="rect">
                <a:avLst/>
              </a:prstGeom>
              <a:noFill/>
            </p:spPr>
            <p:txBody>
              <a:bodyPr wrap="none" rtlCol="0">
                <a:spAutoFit/>
              </a:bodyPr>
              <a:lstStyle/>
              <a:p>
                <a:r>
                  <a:rPr lang="en-US" dirty="0"/>
                  <a:t>1</a:t>
                </a:r>
                <a:r>
                  <a:rPr lang="en-US" dirty="0" smtClean="0"/>
                  <a:t>   0   0   0   0   1   1</a:t>
                </a:r>
                <a:endParaRPr lang="en-CA" dirty="0"/>
              </a:p>
            </p:txBody>
          </p:sp>
          <p:sp>
            <p:nvSpPr>
              <p:cNvPr id="221" name="TextBox 220"/>
              <p:cNvSpPr txBox="1"/>
              <p:nvPr/>
            </p:nvSpPr>
            <p:spPr>
              <a:xfrm>
                <a:off x="5820112" y="1613210"/>
                <a:ext cx="1955985" cy="369332"/>
              </a:xfrm>
              <a:prstGeom prst="rect">
                <a:avLst/>
              </a:prstGeom>
              <a:noFill/>
            </p:spPr>
            <p:txBody>
              <a:bodyPr wrap="none" rtlCol="0">
                <a:spAutoFit/>
              </a:bodyPr>
              <a:lstStyle/>
              <a:p>
                <a:r>
                  <a:rPr lang="en-US" dirty="0"/>
                  <a:t>1</a:t>
                </a:r>
                <a:r>
                  <a:rPr lang="en-US" dirty="0" smtClean="0"/>
                  <a:t>   0   0   0   1   </a:t>
                </a:r>
                <a:r>
                  <a:rPr lang="en-US" dirty="0"/>
                  <a:t>0</a:t>
                </a:r>
                <a:r>
                  <a:rPr lang="en-US" dirty="0" smtClean="0"/>
                  <a:t>   </a:t>
                </a:r>
                <a:r>
                  <a:rPr lang="en-US" dirty="0"/>
                  <a:t>0</a:t>
                </a:r>
                <a:endParaRPr lang="en-CA" dirty="0"/>
              </a:p>
            </p:txBody>
          </p:sp>
        </p:grpSp>
        <p:grpSp>
          <p:nvGrpSpPr>
            <p:cNvPr id="222" name="Group 221"/>
            <p:cNvGrpSpPr/>
            <p:nvPr/>
          </p:nvGrpSpPr>
          <p:grpSpPr>
            <a:xfrm>
              <a:off x="1177113" y="5105400"/>
              <a:ext cx="6595287" cy="369332"/>
              <a:chOff x="1180810" y="1613210"/>
              <a:chExt cx="6595287" cy="369332"/>
            </a:xfrm>
          </p:grpSpPr>
          <p:sp>
            <p:nvSpPr>
              <p:cNvPr id="223" name="TextBox 222"/>
              <p:cNvSpPr txBox="1"/>
              <p:nvPr/>
            </p:nvSpPr>
            <p:spPr>
              <a:xfrm>
                <a:off x="1180810" y="1613210"/>
                <a:ext cx="1955985" cy="369332"/>
              </a:xfrm>
              <a:prstGeom prst="rect">
                <a:avLst/>
              </a:prstGeom>
              <a:noFill/>
            </p:spPr>
            <p:txBody>
              <a:bodyPr wrap="none" rtlCol="0">
                <a:spAutoFit/>
              </a:bodyPr>
              <a:lstStyle/>
              <a:p>
                <a:r>
                  <a:rPr lang="en-US" dirty="0"/>
                  <a:t>1</a:t>
                </a:r>
                <a:r>
                  <a:rPr lang="en-US" dirty="0" smtClean="0"/>
                  <a:t>   0   0   1   0   0   </a:t>
                </a:r>
                <a:r>
                  <a:rPr lang="en-US" dirty="0"/>
                  <a:t>0</a:t>
                </a:r>
                <a:endParaRPr lang="en-CA" dirty="0"/>
              </a:p>
            </p:txBody>
          </p:sp>
          <p:sp>
            <p:nvSpPr>
              <p:cNvPr id="224" name="TextBox 223"/>
              <p:cNvSpPr txBox="1"/>
              <p:nvPr/>
            </p:nvSpPr>
            <p:spPr>
              <a:xfrm>
                <a:off x="3500461" y="1613210"/>
                <a:ext cx="1955985" cy="369332"/>
              </a:xfrm>
              <a:prstGeom prst="rect">
                <a:avLst/>
              </a:prstGeom>
              <a:noFill/>
            </p:spPr>
            <p:txBody>
              <a:bodyPr wrap="none" rtlCol="0">
                <a:spAutoFit/>
              </a:bodyPr>
              <a:lstStyle/>
              <a:p>
                <a:r>
                  <a:rPr lang="en-US" dirty="0"/>
                  <a:t>1</a:t>
                </a:r>
                <a:r>
                  <a:rPr lang="en-US" dirty="0" smtClean="0"/>
                  <a:t>   0   1   0   0   0   </a:t>
                </a:r>
                <a:r>
                  <a:rPr lang="en-US" dirty="0"/>
                  <a:t>0</a:t>
                </a:r>
                <a:endParaRPr lang="en-CA" dirty="0"/>
              </a:p>
            </p:txBody>
          </p:sp>
          <p:sp>
            <p:nvSpPr>
              <p:cNvPr id="225" name="TextBox 224"/>
              <p:cNvSpPr txBox="1"/>
              <p:nvPr/>
            </p:nvSpPr>
            <p:spPr>
              <a:xfrm>
                <a:off x="5820112" y="1613210"/>
                <a:ext cx="1955985" cy="369332"/>
              </a:xfrm>
              <a:prstGeom prst="rect">
                <a:avLst/>
              </a:prstGeom>
              <a:noFill/>
            </p:spPr>
            <p:txBody>
              <a:bodyPr wrap="none" rtlCol="0">
                <a:spAutoFit/>
              </a:bodyPr>
              <a:lstStyle/>
              <a:p>
                <a:r>
                  <a:rPr lang="en-US" dirty="0"/>
                  <a:t>1</a:t>
                </a:r>
                <a:r>
                  <a:rPr lang="en-US" dirty="0" smtClean="0"/>
                  <a:t>   </a:t>
                </a:r>
                <a:r>
                  <a:rPr lang="en-US" dirty="0"/>
                  <a:t>1</a:t>
                </a:r>
                <a:r>
                  <a:rPr lang="en-US" dirty="0" smtClean="0"/>
                  <a:t>   0   0   0   0   </a:t>
                </a:r>
                <a:r>
                  <a:rPr lang="en-US" dirty="0"/>
                  <a:t>0</a:t>
                </a:r>
                <a:endParaRPr lang="en-CA" dirty="0"/>
              </a:p>
            </p:txBody>
          </p:sp>
        </p:grpSp>
      </p:grpSp>
      <p:sp>
        <p:nvSpPr>
          <p:cNvPr id="227" name="Slide Number Placeholder 226"/>
          <p:cNvSpPr>
            <a:spLocks noGrp="1"/>
          </p:cNvSpPr>
          <p:nvPr>
            <p:ph type="sldNum" sz="quarter" idx="12"/>
          </p:nvPr>
        </p:nvSpPr>
        <p:spPr/>
        <p:txBody>
          <a:bodyPr/>
          <a:lstStyle/>
          <a:p>
            <a:fld id="{870A9A53-ECC7-4D51-B181-F0F8F96666FA}" type="slidenum">
              <a:rPr lang="en-CA" smtClean="0"/>
              <a:t>38</a:t>
            </a:fld>
            <a:endParaRPr lang="en-CA"/>
          </a:p>
        </p:txBody>
      </p:sp>
    </p:spTree>
    <p:extLst>
      <p:ext uri="{BB962C8B-B14F-4D97-AF65-F5344CB8AC3E}">
        <p14:creationId xmlns:p14="http://schemas.microsoft.com/office/powerpoint/2010/main" val="32739644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762000"/>
                <a:ext cx="8229600" cy="5364163"/>
              </a:xfrm>
            </p:spPr>
            <p:txBody>
              <a:bodyPr>
                <a:normAutofit/>
              </a:bodyPr>
              <a:lstStyle/>
              <a:p>
                <a:pPr marL="0" indent="0">
                  <a:buNone/>
                </a:pPr>
                <a:r>
                  <a:rPr lang="en-US" sz="2800" dirty="0" smtClean="0"/>
                  <a:t>This number is the number of bit strings of length 7 with 2 ones and five zeros.</a:t>
                </a:r>
                <a:endParaRPr lang="en-US" sz="800" dirty="0"/>
              </a:p>
              <a:p>
                <a:pPr marL="0" indent="0">
                  <a:buNone/>
                </a:pPr>
                <a:r>
                  <a:rPr lang="en-US" sz="2800" dirty="0"/>
                  <a:t>T</a:t>
                </a:r>
                <a:r>
                  <a:rPr lang="en-US" sz="2800" dirty="0" smtClean="0"/>
                  <a:t>he answer is </a:t>
                </a:r>
                <a:r>
                  <a:rPr lang="en-US" sz="2800" i="1" dirty="0" smtClean="0"/>
                  <a:t>C</a:t>
                </a:r>
                <a:r>
                  <a:rPr lang="en-US" sz="2800" dirty="0" smtClean="0"/>
                  <a:t>(7, 2) = </a:t>
                </a:r>
                <a14:m>
                  <m:oMath xmlns:m="http://schemas.openxmlformats.org/officeDocument/2006/math">
                    <m:f>
                      <m:fPr>
                        <m:ctrlPr>
                          <a:rPr lang="en-US" sz="3600" i="1" smtClean="0">
                            <a:latin typeface="Cambria Math"/>
                          </a:rPr>
                        </m:ctrlPr>
                      </m:fPr>
                      <m:num>
                        <m:r>
                          <a:rPr lang="en-US" sz="3600" b="0" i="1" smtClean="0">
                            <a:latin typeface="Cambria Math"/>
                          </a:rPr>
                          <m:t>7!</m:t>
                        </m:r>
                      </m:num>
                      <m:den>
                        <m:r>
                          <a:rPr lang="en-US" sz="3600" b="0" i="1" smtClean="0">
                            <a:latin typeface="Cambria Math"/>
                          </a:rPr>
                          <m:t>2!5!</m:t>
                        </m:r>
                      </m:den>
                    </m:f>
                  </m:oMath>
                </a14:m>
                <a:r>
                  <a:rPr lang="en-CA" sz="2800" dirty="0" smtClean="0"/>
                  <a:t> = 21. </a:t>
                </a:r>
                <a:endParaRPr lang="en-CA" sz="2800" dirty="0" smtClean="0"/>
              </a:p>
              <a:p>
                <a:pPr marL="0" indent="0">
                  <a:buNone/>
                </a:pPr>
                <a:endParaRPr lang="en-CA" sz="900" dirty="0" smtClean="0"/>
              </a:p>
              <a:p>
                <a:pPr marL="0" indent="0">
                  <a:buNone/>
                </a:pPr>
                <a:endParaRPr lang="en-US" sz="500" dirty="0"/>
              </a:p>
              <a:p>
                <a:pPr marL="0" indent="0">
                  <a:buNone/>
                </a:pPr>
                <a:r>
                  <a:rPr lang="en-US" sz="2800" dirty="0" smtClean="0"/>
                  <a:t>This question can be formulated as a problem of </a:t>
                </a:r>
                <a:r>
                  <a:rPr lang="en-US" sz="2800" i="1" dirty="0" smtClean="0"/>
                  <a:t>combinations with repetition</a:t>
                </a:r>
                <a:r>
                  <a:rPr lang="en-US" sz="2800" dirty="0" smtClean="0"/>
                  <a:t>:</a:t>
                </a:r>
              </a:p>
              <a:p>
                <a:pPr marL="0" indent="0">
                  <a:buNone/>
                </a:pPr>
                <a:endParaRPr lang="en-US" sz="500" dirty="0"/>
              </a:p>
              <a:p>
                <a:pPr marL="0" indent="0">
                  <a:buNone/>
                </a:pPr>
                <a:r>
                  <a:rPr lang="en-US" sz="2800" dirty="0" smtClean="0"/>
                  <a:t>How many ways can we form a 5-combination with repetition </a:t>
                </a:r>
                <a:r>
                  <a:rPr lang="en-US" sz="2800" dirty="0" smtClean="0"/>
                  <a:t>selected from </a:t>
                </a:r>
                <a:r>
                  <a:rPr lang="en-US" sz="2800" dirty="0" smtClean="0"/>
                  <a:t>a set of 3 </a:t>
                </a:r>
                <a:r>
                  <a:rPr lang="en-US" sz="2800" dirty="0" smtClean="0"/>
                  <a:t>elements: White, Red, and Black.</a:t>
                </a:r>
                <a:endParaRPr lang="en-CA" sz="28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762000"/>
                <a:ext cx="8229600" cy="5364163"/>
              </a:xfrm>
              <a:blipFill rotWithShape="1">
                <a:blip r:embed="rId2"/>
                <a:stretch>
                  <a:fillRect l="-1481" t="-1023"/>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870A9A53-ECC7-4D51-B181-F0F8F96666FA}" type="slidenum">
              <a:rPr lang="en-CA" smtClean="0"/>
              <a:t>39</a:t>
            </a:fld>
            <a:endParaRPr lang="en-CA"/>
          </a:p>
        </p:txBody>
      </p:sp>
    </p:spTree>
    <p:extLst>
      <p:ext uri="{BB962C8B-B14F-4D97-AF65-F5344CB8AC3E}">
        <p14:creationId xmlns:p14="http://schemas.microsoft.com/office/powerpoint/2010/main" val="21601904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Combination with Repetition</a:t>
            </a:r>
            <a:endParaRPr lang="en-CA" i="1" dirty="0"/>
          </a:p>
        </p:txBody>
      </p:sp>
      <p:sp>
        <p:nvSpPr>
          <p:cNvPr id="3" name="Content Placeholder 2"/>
          <p:cNvSpPr>
            <a:spLocks noGrp="1"/>
          </p:cNvSpPr>
          <p:nvPr>
            <p:ph idx="1"/>
          </p:nvPr>
        </p:nvSpPr>
        <p:spPr/>
        <p:txBody>
          <a:bodyPr/>
          <a:lstStyle/>
          <a:p>
            <a:pPr marL="0" indent="0">
              <a:buNone/>
            </a:pPr>
            <a:r>
              <a:rPr lang="en-US" sz="2400" dirty="0" smtClean="0"/>
              <a:t>The number of </a:t>
            </a:r>
            <a:r>
              <a:rPr lang="en-US" sz="2400" i="1" dirty="0" smtClean="0"/>
              <a:t>r</a:t>
            </a:r>
            <a:r>
              <a:rPr lang="en-US" sz="2400" dirty="0" smtClean="0"/>
              <a:t>-combinations with repetition </a:t>
            </a:r>
            <a:r>
              <a:rPr lang="en-US" sz="2400" dirty="0" smtClean="0"/>
              <a:t>selected</a:t>
            </a:r>
            <a:r>
              <a:rPr lang="en-US" sz="2400" dirty="0" smtClean="0"/>
              <a:t> </a:t>
            </a:r>
            <a:r>
              <a:rPr lang="en-US" sz="2400" dirty="0" smtClean="0"/>
              <a:t>from a </a:t>
            </a:r>
            <a:endParaRPr lang="en-US" sz="2400" dirty="0" smtClean="0"/>
          </a:p>
          <a:p>
            <a:pPr marL="0" indent="0">
              <a:buNone/>
            </a:pPr>
            <a:endParaRPr lang="en-US" sz="400" dirty="0"/>
          </a:p>
          <a:p>
            <a:pPr marL="0" indent="0">
              <a:buNone/>
            </a:pPr>
            <a:r>
              <a:rPr lang="en-US" sz="2400" dirty="0" smtClean="0"/>
              <a:t>set of </a:t>
            </a:r>
            <a:r>
              <a:rPr lang="en-US" sz="2400" i="1" dirty="0" smtClean="0"/>
              <a:t>n</a:t>
            </a:r>
            <a:r>
              <a:rPr lang="en-US" sz="2400" dirty="0" smtClean="0"/>
              <a:t> elements is </a:t>
            </a:r>
            <a:r>
              <a:rPr lang="en-US" sz="2400" i="1" dirty="0" smtClean="0"/>
              <a:t>C</a:t>
            </a:r>
            <a:r>
              <a:rPr lang="en-US" sz="2400" dirty="0" smtClean="0"/>
              <a:t>(</a:t>
            </a:r>
            <a:r>
              <a:rPr lang="en-US" sz="2400" i="1" dirty="0"/>
              <a:t>r</a:t>
            </a:r>
            <a:r>
              <a:rPr lang="en-US" sz="2400" dirty="0" smtClean="0"/>
              <a:t> + </a:t>
            </a:r>
            <a:r>
              <a:rPr lang="en-US" sz="2400" i="1" dirty="0"/>
              <a:t>n</a:t>
            </a:r>
            <a:r>
              <a:rPr lang="en-US" sz="2400" dirty="0" smtClean="0"/>
              <a:t> </a:t>
            </a:r>
            <a:r>
              <a:rPr lang="en-US" sz="2400" dirty="0" smtClean="0">
                <a:sym typeface="Symbol"/>
              </a:rPr>
              <a:t> 1, </a:t>
            </a:r>
            <a:r>
              <a:rPr lang="en-US" sz="2400" i="1" dirty="0">
                <a:sym typeface="Symbol"/>
              </a:rPr>
              <a:t>n</a:t>
            </a:r>
            <a:r>
              <a:rPr lang="en-US" sz="2400" i="1" dirty="0" smtClean="0">
                <a:sym typeface="Symbol"/>
              </a:rPr>
              <a:t> </a:t>
            </a:r>
            <a:r>
              <a:rPr lang="en-US" sz="2400" dirty="0" smtClean="0">
                <a:sym typeface="Symbol"/>
              </a:rPr>
              <a:t> 1) =                   .</a:t>
            </a:r>
          </a:p>
          <a:p>
            <a:pPr marL="0" indent="0">
              <a:buNone/>
            </a:pPr>
            <a:endParaRPr lang="en-US" sz="1100" dirty="0" smtClean="0">
              <a:sym typeface="Symbol"/>
            </a:endParaRPr>
          </a:p>
          <a:p>
            <a:pPr marL="0" indent="0">
              <a:buNone/>
            </a:pPr>
            <a:endParaRPr lang="en-US" sz="400" dirty="0" smtClean="0">
              <a:sym typeface="Symbol"/>
            </a:endParaRPr>
          </a:p>
          <a:p>
            <a:pPr marL="0" indent="0">
              <a:buNone/>
            </a:pPr>
            <a:r>
              <a:rPr lang="en-US" sz="2400" dirty="0">
                <a:sym typeface="Symbol"/>
              </a:rPr>
              <a:t>T</a:t>
            </a:r>
            <a:r>
              <a:rPr lang="en-US" sz="2400" dirty="0" smtClean="0">
                <a:sym typeface="Symbol"/>
              </a:rPr>
              <a:t>o prove this result, let </a:t>
            </a:r>
            <a:r>
              <a:rPr lang="en-US" sz="2400" i="1" dirty="0" smtClean="0">
                <a:sym typeface="Symbol"/>
              </a:rPr>
              <a:t>R </a:t>
            </a:r>
            <a:r>
              <a:rPr lang="en-US" sz="2400" dirty="0" smtClean="0">
                <a:sym typeface="Symbol"/>
              </a:rPr>
              <a:t>be the set of all </a:t>
            </a:r>
            <a:r>
              <a:rPr lang="en-US" sz="2400" i="1" dirty="0" smtClean="0">
                <a:sym typeface="Symbol"/>
              </a:rPr>
              <a:t>r</a:t>
            </a:r>
            <a:r>
              <a:rPr lang="en-US" sz="2400" dirty="0" smtClean="0">
                <a:sym typeface="Symbol"/>
              </a:rPr>
              <a:t>-combinations with repetition </a:t>
            </a:r>
            <a:r>
              <a:rPr lang="en-US" sz="2400" dirty="0" smtClean="0">
                <a:sym typeface="Symbol"/>
              </a:rPr>
              <a:t>selected</a:t>
            </a:r>
            <a:r>
              <a:rPr lang="en-US" sz="2400" dirty="0" smtClean="0">
                <a:sym typeface="Symbol"/>
              </a:rPr>
              <a:t> </a:t>
            </a:r>
            <a:r>
              <a:rPr lang="en-US" sz="2400" dirty="0" smtClean="0">
                <a:sym typeface="Symbol"/>
              </a:rPr>
              <a:t>from a </a:t>
            </a:r>
            <a:r>
              <a:rPr lang="en-US" sz="2400" dirty="0" smtClean="0">
                <a:sym typeface="Symbol"/>
              </a:rPr>
              <a:t>set with </a:t>
            </a:r>
            <a:r>
              <a:rPr lang="en-US" sz="2400" i="1" dirty="0" smtClean="0">
                <a:sym typeface="Symbol"/>
              </a:rPr>
              <a:t>n</a:t>
            </a:r>
            <a:r>
              <a:rPr lang="en-US" sz="2400" dirty="0" smtClean="0">
                <a:sym typeface="Symbol"/>
              </a:rPr>
              <a:t> elements </a:t>
            </a:r>
            <a:r>
              <a:rPr lang="en-US" sz="2400" i="1" dirty="0" smtClean="0">
                <a:sym typeface="Symbol"/>
              </a:rPr>
              <a:t>A </a:t>
            </a:r>
            <a:r>
              <a:rPr lang="en-US" sz="2400" dirty="0" smtClean="0">
                <a:sym typeface="Symbol"/>
              </a:rPr>
              <a:t>= </a:t>
            </a:r>
            <a:r>
              <a:rPr lang="en-US" sz="2000" dirty="0" smtClean="0">
                <a:sym typeface="Symbol"/>
              </a:rPr>
              <a:t>{</a:t>
            </a:r>
            <a:r>
              <a:rPr lang="en-US" sz="2400" i="1" dirty="0" smtClean="0">
                <a:sym typeface="Symbol"/>
              </a:rPr>
              <a:t>a</a:t>
            </a:r>
            <a:r>
              <a:rPr lang="en-US" sz="2400" baseline="-25000" dirty="0" smtClean="0">
                <a:sym typeface="Symbol"/>
              </a:rPr>
              <a:t>1</a:t>
            </a:r>
            <a:r>
              <a:rPr lang="en-US" sz="2400" dirty="0" smtClean="0">
                <a:sym typeface="Symbol"/>
              </a:rPr>
              <a:t>, </a:t>
            </a:r>
            <a:r>
              <a:rPr lang="en-US" sz="2400" i="1" dirty="0" smtClean="0">
                <a:sym typeface="Symbol"/>
              </a:rPr>
              <a:t>a</a:t>
            </a:r>
            <a:r>
              <a:rPr lang="en-US" sz="2400" baseline="-25000" dirty="0" smtClean="0">
                <a:sym typeface="Symbol"/>
              </a:rPr>
              <a:t>2</a:t>
            </a:r>
            <a:r>
              <a:rPr lang="en-US" sz="2400" dirty="0" smtClean="0">
                <a:sym typeface="Symbol"/>
              </a:rPr>
              <a:t>, …, </a:t>
            </a:r>
            <a:r>
              <a:rPr lang="en-US" sz="2400" i="1" dirty="0" smtClean="0">
                <a:sym typeface="Symbol"/>
              </a:rPr>
              <a:t>a</a:t>
            </a:r>
            <a:r>
              <a:rPr lang="en-US" sz="2400" i="1" baseline="-25000" dirty="0" smtClean="0">
                <a:sym typeface="Symbol"/>
              </a:rPr>
              <a:t>n</a:t>
            </a:r>
            <a:r>
              <a:rPr lang="en-US" sz="2400" dirty="0" smtClean="0">
                <a:sym typeface="Symbol"/>
              </a:rPr>
              <a:t>}. </a:t>
            </a:r>
            <a:endParaRPr lang="en-US" sz="2800" dirty="0" smtClean="0">
              <a:sym typeface="Symbol"/>
            </a:endParaRPr>
          </a:p>
          <a:p>
            <a:pPr marL="0" indent="0">
              <a:buNone/>
            </a:pPr>
            <a:endParaRPr lang="en-US" sz="700" dirty="0" smtClean="0">
              <a:sym typeface="Symbol"/>
            </a:endParaRPr>
          </a:p>
          <a:p>
            <a:pPr marL="0" indent="0">
              <a:buNone/>
            </a:pPr>
            <a:r>
              <a:rPr lang="en-US" sz="2400" dirty="0" smtClean="0">
                <a:sym typeface="Symbol"/>
              </a:rPr>
              <a:t>Let </a:t>
            </a:r>
            <a:r>
              <a:rPr lang="en-US" sz="2400" i="1" dirty="0" smtClean="0">
                <a:sym typeface="Symbol"/>
              </a:rPr>
              <a:t>S</a:t>
            </a:r>
            <a:r>
              <a:rPr lang="en-US" sz="2400" dirty="0" smtClean="0">
                <a:sym typeface="Symbol"/>
              </a:rPr>
              <a:t> be the set of bit strings of length </a:t>
            </a:r>
            <a:r>
              <a:rPr lang="en-US" sz="2400" i="1" dirty="0">
                <a:sym typeface="Symbol"/>
              </a:rPr>
              <a:t>r</a:t>
            </a:r>
            <a:r>
              <a:rPr lang="en-US" sz="2400" dirty="0" smtClean="0">
                <a:sym typeface="Symbol"/>
              </a:rPr>
              <a:t> + </a:t>
            </a:r>
            <a:r>
              <a:rPr lang="en-US" sz="2400" i="1" dirty="0">
                <a:sym typeface="Symbol"/>
              </a:rPr>
              <a:t>n</a:t>
            </a:r>
            <a:r>
              <a:rPr lang="en-US" sz="2400" i="1" dirty="0" smtClean="0">
                <a:sym typeface="Symbol"/>
              </a:rPr>
              <a:t> </a:t>
            </a:r>
            <a:r>
              <a:rPr lang="en-US" sz="2400" dirty="0" smtClean="0">
                <a:sym typeface="Symbol"/>
              </a:rPr>
              <a:t> 1 with </a:t>
            </a:r>
            <a:r>
              <a:rPr lang="en-US" sz="2400" i="1" dirty="0">
                <a:sym typeface="Symbol"/>
              </a:rPr>
              <a:t>n</a:t>
            </a:r>
            <a:r>
              <a:rPr lang="en-US" sz="2400" dirty="0" smtClean="0">
                <a:sym typeface="Symbol"/>
              </a:rPr>
              <a:t>  1 ones and </a:t>
            </a:r>
            <a:r>
              <a:rPr lang="en-US" sz="2400" i="1" dirty="0">
                <a:sym typeface="Symbol"/>
              </a:rPr>
              <a:t>r</a:t>
            </a:r>
            <a:r>
              <a:rPr lang="en-US" sz="2400" dirty="0" smtClean="0">
                <a:sym typeface="Symbol"/>
              </a:rPr>
              <a:t> zeros.  </a:t>
            </a:r>
          </a:p>
          <a:p>
            <a:pPr marL="0" indent="0">
              <a:buNone/>
            </a:pPr>
            <a:endParaRPr lang="en-US" sz="900" dirty="0">
              <a:sym typeface="Symbol"/>
            </a:endParaRPr>
          </a:p>
          <a:p>
            <a:pPr marL="0" indent="0">
              <a:buNone/>
            </a:pPr>
            <a:r>
              <a:rPr lang="en-US" sz="2400" dirty="0" smtClean="0">
                <a:sym typeface="Symbol"/>
              </a:rPr>
              <a:t>We want to establish a bijection from </a:t>
            </a:r>
            <a:r>
              <a:rPr lang="en-US" sz="2400" i="1" dirty="0" smtClean="0">
                <a:sym typeface="Symbol"/>
              </a:rPr>
              <a:t>R</a:t>
            </a:r>
            <a:r>
              <a:rPr lang="en-US" sz="2400" dirty="0" smtClean="0">
                <a:sym typeface="Symbol"/>
              </a:rPr>
              <a:t> to </a:t>
            </a:r>
            <a:r>
              <a:rPr lang="en-US" sz="2400" i="1" dirty="0" smtClean="0">
                <a:sym typeface="Symbol"/>
              </a:rPr>
              <a:t>S</a:t>
            </a:r>
            <a:r>
              <a:rPr lang="en-US" sz="2400" dirty="0" smtClean="0">
                <a:sym typeface="Symbol"/>
              </a:rPr>
              <a:t>.  Then |</a:t>
            </a:r>
            <a:r>
              <a:rPr lang="en-US" sz="2400" i="1" dirty="0" smtClean="0">
                <a:sym typeface="Symbol"/>
              </a:rPr>
              <a:t>R</a:t>
            </a:r>
            <a:r>
              <a:rPr lang="en-US" sz="2400" dirty="0" smtClean="0">
                <a:sym typeface="Symbol"/>
              </a:rPr>
              <a:t>| = |</a:t>
            </a:r>
            <a:r>
              <a:rPr lang="en-US" sz="2400" i="1" dirty="0" smtClean="0">
                <a:sym typeface="Symbol"/>
              </a:rPr>
              <a:t>S</a:t>
            </a:r>
            <a:r>
              <a:rPr lang="en-US" sz="2400" dirty="0" smtClean="0">
                <a:sym typeface="Symbol"/>
              </a:rPr>
              <a:t>| = </a:t>
            </a:r>
            <a:r>
              <a:rPr lang="en-US" sz="2400" i="1" dirty="0" smtClean="0">
                <a:sym typeface="Symbol"/>
              </a:rPr>
              <a:t>C</a:t>
            </a:r>
            <a:r>
              <a:rPr lang="en-US" sz="2400" dirty="0" smtClean="0">
                <a:sym typeface="Symbol"/>
              </a:rPr>
              <a:t>(</a:t>
            </a:r>
            <a:r>
              <a:rPr lang="en-US" sz="2400" i="1" dirty="0" smtClean="0">
                <a:sym typeface="Symbol"/>
              </a:rPr>
              <a:t>r</a:t>
            </a:r>
            <a:r>
              <a:rPr lang="en-US" sz="2400" dirty="0" smtClean="0">
                <a:sym typeface="Symbol"/>
              </a:rPr>
              <a:t> + </a:t>
            </a:r>
            <a:r>
              <a:rPr lang="en-US" sz="2400" i="1" dirty="0" smtClean="0">
                <a:sym typeface="Symbol"/>
              </a:rPr>
              <a:t>n </a:t>
            </a:r>
            <a:r>
              <a:rPr lang="en-US" sz="2400" dirty="0" smtClean="0">
                <a:sym typeface="Symbol"/>
              </a:rPr>
              <a:t> 1, </a:t>
            </a:r>
            <a:r>
              <a:rPr lang="en-US" sz="2400" i="1" dirty="0" smtClean="0">
                <a:sym typeface="Symbol"/>
              </a:rPr>
              <a:t>n</a:t>
            </a:r>
            <a:r>
              <a:rPr lang="en-US" sz="2400" dirty="0" smtClean="0">
                <a:sym typeface="Symbol"/>
              </a:rPr>
              <a:t>  1).</a:t>
            </a:r>
            <a:r>
              <a:rPr lang="en-US" sz="2800" dirty="0" smtClean="0">
                <a:sym typeface="Symbol"/>
              </a:rPr>
              <a:t> </a:t>
            </a: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40</a:t>
            </a:fld>
            <a:endParaRPr lang="en-CA"/>
          </a:p>
        </p:txBody>
      </p:sp>
      <p:graphicFrame>
        <p:nvGraphicFramePr>
          <p:cNvPr id="5" name="Object 4"/>
          <p:cNvGraphicFramePr>
            <a:graphicFrameLocks noChangeAspect="1"/>
          </p:cNvGraphicFramePr>
          <p:nvPr>
            <p:extLst>
              <p:ext uri="{D42A27DB-BD31-4B8C-83A1-F6EECF244321}">
                <p14:modId xmlns:p14="http://schemas.microsoft.com/office/powerpoint/2010/main" val="802820956"/>
              </p:ext>
            </p:extLst>
          </p:nvPr>
        </p:nvGraphicFramePr>
        <p:xfrm>
          <a:off x="5334000" y="1981200"/>
          <a:ext cx="1270000" cy="762000"/>
        </p:xfrm>
        <a:graphic>
          <a:graphicData uri="http://schemas.openxmlformats.org/presentationml/2006/ole">
            <mc:AlternateContent xmlns:mc="http://schemas.openxmlformats.org/markup-compatibility/2006">
              <mc:Choice xmlns:v="urn:schemas-microsoft-com:vml" Requires="v">
                <p:oleObj spid="_x0000_s11289" name="Equation" r:id="rId3" imgW="698400" imgH="419040" progId="Equation.DSMT4">
                  <p:embed/>
                </p:oleObj>
              </mc:Choice>
              <mc:Fallback>
                <p:oleObj name="Equation" r:id="rId3" imgW="698400" imgH="419040"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0" y="1981200"/>
                        <a:ext cx="1270000" cy="762000"/>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21495943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257800"/>
          </a:xfrm>
        </p:spPr>
        <p:txBody>
          <a:bodyPr/>
          <a:lstStyle/>
          <a:p>
            <a:pPr marL="0" indent="0">
              <a:buNone/>
            </a:pPr>
            <a:r>
              <a:rPr lang="en-US" sz="2800" dirty="0" smtClean="0">
                <a:sym typeface="Symbol"/>
              </a:rPr>
              <a:t>Define a function </a:t>
            </a:r>
            <a:r>
              <a:rPr lang="en-US" sz="2800" i="1" dirty="0" smtClean="0">
                <a:sym typeface="Symbol"/>
              </a:rPr>
              <a:t>f</a:t>
            </a:r>
            <a:r>
              <a:rPr lang="en-US" sz="2800" dirty="0" smtClean="0">
                <a:sym typeface="Symbol"/>
              </a:rPr>
              <a:t> from </a:t>
            </a:r>
            <a:r>
              <a:rPr lang="en-US" sz="2800" i="1" dirty="0" smtClean="0">
                <a:sym typeface="Symbol"/>
              </a:rPr>
              <a:t>R</a:t>
            </a:r>
            <a:r>
              <a:rPr lang="en-US" sz="2800" dirty="0" smtClean="0">
                <a:sym typeface="Symbol"/>
              </a:rPr>
              <a:t> to </a:t>
            </a:r>
            <a:r>
              <a:rPr lang="en-US" sz="2800" i="1" dirty="0" smtClean="0">
                <a:sym typeface="Symbol"/>
              </a:rPr>
              <a:t>S</a:t>
            </a:r>
            <a:r>
              <a:rPr lang="en-US" sz="2800" dirty="0" smtClean="0">
                <a:sym typeface="Symbol"/>
              </a:rPr>
              <a:t> as follows:</a:t>
            </a:r>
          </a:p>
          <a:p>
            <a:pPr marL="0" indent="0">
              <a:buNone/>
            </a:pPr>
            <a:endParaRPr lang="en-US" sz="1050" dirty="0" smtClean="0">
              <a:sym typeface="Symbol"/>
            </a:endParaRPr>
          </a:p>
          <a:p>
            <a:pPr marL="0" indent="0">
              <a:buNone/>
            </a:pPr>
            <a:r>
              <a:rPr lang="en-US" sz="2800" dirty="0" smtClean="0">
                <a:sym typeface="Symbol"/>
              </a:rPr>
              <a:t>Let </a:t>
            </a:r>
            <a:r>
              <a:rPr lang="en-US" sz="2800" i="1" dirty="0" smtClean="0">
                <a:sym typeface="Symbol"/>
              </a:rPr>
              <a:t>c</a:t>
            </a:r>
            <a:r>
              <a:rPr lang="en-US" sz="2800" dirty="0" smtClean="0">
                <a:sym typeface="Symbol"/>
              </a:rPr>
              <a:t> be an </a:t>
            </a:r>
            <a:r>
              <a:rPr lang="en-US" sz="2800" i="1" dirty="0" smtClean="0">
                <a:sym typeface="Symbol"/>
              </a:rPr>
              <a:t>r</a:t>
            </a:r>
            <a:r>
              <a:rPr lang="en-US" sz="2800" dirty="0" smtClean="0">
                <a:sym typeface="Symbol"/>
              </a:rPr>
              <a:t>-combination with repetition from elements in </a:t>
            </a:r>
            <a:r>
              <a:rPr lang="en-US" sz="2800" i="1" dirty="0" smtClean="0">
                <a:sym typeface="Symbol"/>
              </a:rPr>
              <a:t>A </a:t>
            </a:r>
            <a:r>
              <a:rPr lang="en-US" sz="2800" dirty="0" smtClean="0">
                <a:sym typeface="Symbol"/>
              </a:rPr>
              <a:t>that has </a:t>
            </a:r>
            <a:r>
              <a:rPr lang="en-US" sz="2800" i="1" dirty="0" smtClean="0">
                <a:sym typeface="Symbol"/>
              </a:rPr>
              <a:t>k</a:t>
            </a:r>
            <a:r>
              <a:rPr lang="en-US" sz="2800" baseline="-25000" dirty="0" smtClean="0">
                <a:sym typeface="Symbol"/>
              </a:rPr>
              <a:t>1</a:t>
            </a:r>
            <a:r>
              <a:rPr lang="en-US" sz="2800" dirty="0" smtClean="0">
                <a:sym typeface="Symbol"/>
              </a:rPr>
              <a:t> members being </a:t>
            </a:r>
            <a:r>
              <a:rPr lang="en-US" sz="2800" i="1" dirty="0" smtClean="0">
                <a:sym typeface="Symbol"/>
              </a:rPr>
              <a:t>a</a:t>
            </a:r>
            <a:r>
              <a:rPr lang="en-US" sz="2800" baseline="-25000" dirty="0" smtClean="0">
                <a:sym typeface="Symbol"/>
              </a:rPr>
              <a:t>1</a:t>
            </a:r>
            <a:r>
              <a:rPr lang="en-US" sz="2800" dirty="0" smtClean="0">
                <a:sym typeface="Symbol"/>
              </a:rPr>
              <a:t>, </a:t>
            </a:r>
            <a:r>
              <a:rPr lang="en-US" sz="2800" i="1" dirty="0" smtClean="0">
                <a:sym typeface="Symbol"/>
              </a:rPr>
              <a:t>k</a:t>
            </a:r>
            <a:r>
              <a:rPr lang="en-US" sz="2800" baseline="-25000" dirty="0" smtClean="0">
                <a:sym typeface="Symbol"/>
              </a:rPr>
              <a:t>2</a:t>
            </a:r>
            <a:r>
              <a:rPr lang="en-US" sz="2800" dirty="0" smtClean="0">
                <a:sym typeface="Symbol"/>
              </a:rPr>
              <a:t> members being </a:t>
            </a:r>
            <a:r>
              <a:rPr lang="en-US" sz="2800" i="1" dirty="0" smtClean="0">
                <a:sym typeface="Symbol"/>
              </a:rPr>
              <a:t>a</a:t>
            </a:r>
            <a:r>
              <a:rPr lang="en-US" sz="2800" baseline="-25000" dirty="0" smtClean="0">
                <a:sym typeface="Symbol"/>
              </a:rPr>
              <a:t>2</a:t>
            </a:r>
            <a:r>
              <a:rPr lang="en-US" sz="2800" dirty="0" smtClean="0">
                <a:sym typeface="Symbol"/>
              </a:rPr>
              <a:t>, …, </a:t>
            </a:r>
            <a:r>
              <a:rPr lang="en-US" sz="2800" i="1" dirty="0" err="1" smtClean="0">
                <a:sym typeface="Symbol"/>
              </a:rPr>
              <a:t>k</a:t>
            </a:r>
            <a:r>
              <a:rPr lang="en-US" sz="2800" i="1" baseline="-25000" dirty="0" err="1" smtClean="0">
                <a:sym typeface="Symbol"/>
              </a:rPr>
              <a:t>n</a:t>
            </a:r>
            <a:r>
              <a:rPr lang="en-US" sz="2800" dirty="0" smtClean="0">
                <a:sym typeface="Symbol"/>
              </a:rPr>
              <a:t> members being </a:t>
            </a:r>
            <a:r>
              <a:rPr lang="en-US" sz="2800" i="1" dirty="0" smtClean="0">
                <a:sym typeface="Symbol"/>
              </a:rPr>
              <a:t>a</a:t>
            </a:r>
            <a:r>
              <a:rPr lang="en-US" sz="2800" i="1" baseline="-25000" dirty="0" smtClean="0">
                <a:sym typeface="Symbol"/>
              </a:rPr>
              <a:t>n</a:t>
            </a:r>
            <a:r>
              <a:rPr lang="en-US" sz="2800" dirty="0" smtClean="0">
                <a:sym typeface="Symbol"/>
              </a:rPr>
              <a:t>, </a:t>
            </a:r>
          </a:p>
          <a:p>
            <a:pPr marL="0" indent="0">
              <a:buNone/>
            </a:pPr>
            <a:r>
              <a:rPr lang="en-US" sz="2800" i="1" dirty="0" smtClean="0">
                <a:sym typeface="Symbol"/>
              </a:rPr>
              <a:t>k</a:t>
            </a:r>
            <a:r>
              <a:rPr lang="en-US" sz="2800" baseline="-25000" dirty="0" smtClean="0">
                <a:sym typeface="Symbol"/>
              </a:rPr>
              <a:t>1</a:t>
            </a:r>
            <a:r>
              <a:rPr lang="en-US" sz="2800" dirty="0" smtClean="0">
                <a:sym typeface="Symbol"/>
              </a:rPr>
              <a:t> + </a:t>
            </a:r>
            <a:r>
              <a:rPr lang="en-US" sz="2800" i="1" dirty="0" smtClean="0">
                <a:sym typeface="Symbol"/>
              </a:rPr>
              <a:t>k</a:t>
            </a:r>
            <a:r>
              <a:rPr lang="en-US" sz="2800" baseline="-25000" dirty="0" smtClean="0">
                <a:sym typeface="Symbol"/>
              </a:rPr>
              <a:t>2</a:t>
            </a:r>
            <a:r>
              <a:rPr lang="en-US" sz="2800" dirty="0" smtClean="0">
                <a:sym typeface="Symbol"/>
              </a:rPr>
              <a:t> + … + </a:t>
            </a:r>
            <a:r>
              <a:rPr lang="en-US" sz="2800" i="1" dirty="0" err="1" smtClean="0">
                <a:sym typeface="Symbol"/>
              </a:rPr>
              <a:t>k</a:t>
            </a:r>
            <a:r>
              <a:rPr lang="en-US" sz="2800" i="1" baseline="-25000" dirty="0" err="1" smtClean="0">
                <a:sym typeface="Symbol"/>
              </a:rPr>
              <a:t>n</a:t>
            </a:r>
            <a:r>
              <a:rPr lang="en-US" sz="2800" dirty="0" smtClean="0">
                <a:sym typeface="Symbol"/>
              </a:rPr>
              <a:t> = </a:t>
            </a:r>
            <a:r>
              <a:rPr lang="en-US" sz="2800" i="1" dirty="0" smtClean="0">
                <a:sym typeface="Symbol"/>
              </a:rPr>
              <a:t>r</a:t>
            </a:r>
            <a:r>
              <a:rPr lang="en-US" sz="2800" dirty="0" smtClean="0">
                <a:sym typeface="Symbol"/>
              </a:rPr>
              <a:t>.  </a:t>
            </a:r>
          </a:p>
          <a:p>
            <a:pPr marL="0" indent="0">
              <a:buNone/>
            </a:pPr>
            <a:endParaRPr lang="en-US" sz="1100" dirty="0">
              <a:sym typeface="Symbol"/>
            </a:endParaRPr>
          </a:p>
          <a:p>
            <a:pPr marL="0" indent="0">
              <a:buNone/>
            </a:pPr>
            <a:r>
              <a:rPr lang="en-US" sz="2800" dirty="0" smtClean="0">
                <a:sym typeface="Symbol"/>
              </a:rPr>
              <a:t>Then </a:t>
            </a:r>
            <a:r>
              <a:rPr lang="en-US" sz="2800" i="1" dirty="0" smtClean="0">
                <a:sym typeface="Symbol"/>
              </a:rPr>
              <a:t>f</a:t>
            </a:r>
            <a:r>
              <a:rPr lang="en-US" sz="2800" dirty="0" smtClean="0">
                <a:sym typeface="Symbol"/>
              </a:rPr>
              <a:t> (</a:t>
            </a:r>
            <a:r>
              <a:rPr lang="en-US" sz="2800" i="1" dirty="0" smtClean="0">
                <a:sym typeface="Symbol"/>
              </a:rPr>
              <a:t>c</a:t>
            </a:r>
            <a:r>
              <a:rPr lang="en-US" sz="2800" dirty="0" smtClean="0">
                <a:sym typeface="Symbol"/>
              </a:rPr>
              <a:t>) is a bit string that starts with </a:t>
            </a:r>
            <a:r>
              <a:rPr lang="en-US" sz="2800" i="1" dirty="0" smtClean="0">
                <a:sym typeface="Symbol"/>
              </a:rPr>
              <a:t>k</a:t>
            </a:r>
            <a:r>
              <a:rPr lang="en-US" sz="2800" baseline="-25000" dirty="0" smtClean="0">
                <a:sym typeface="Symbol"/>
              </a:rPr>
              <a:t>1</a:t>
            </a:r>
            <a:r>
              <a:rPr lang="en-US" sz="2800" dirty="0" smtClean="0">
                <a:sym typeface="Symbol"/>
              </a:rPr>
              <a:t> zeros, followed by a one, then </a:t>
            </a:r>
            <a:r>
              <a:rPr lang="en-US" sz="2800" i="1" dirty="0" smtClean="0">
                <a:sym typeface="Symbol"/>
              </a:rPr>
              <a:t>k</a:t>
            </a:r>
            <a:r>
              <a:rPr lang="en-US" sz="2800" baseline="-25000" dirty="0" smtClean="0">
                <a:sym typeface="Symbol"/>
              </a:rPr>
              <a:t>2</a:t>
            </a:r>
            <a:r>
              <a:rPr lang="en-US" sz="2800" dirty="0" smtClean="0">
                <a:sym typeface="Symbol"/>
              </a:rPr>
              <a:t> zeros and </a:t>
            </a:r>
            <a:r>
              <a:rPr lang="en-US" sz="2800" dirty="0" smtClean="0">
                <a:sym typeface="Symbol"/>
              </a:rPr>
              <a:t>followed by a </a:t>
            </a:r>
            <a:r>
              <a:rPr lang="en-US" sz="2800" dirty="0" smtClean="0">
                <a:sym typeface="Symbol"/>
              </a:rPr>
              <a:t>one, …, </a:t>
            </a:r>
            <a:r>
              <a:rPr lang="en-US" sz="2800" i="1" dirty="0" smtClean="0">
                <a:sym typeface="Symbol"/>
              </a:rPr>
              <a:t>k</a:t>
            </a:r>
            <a:r>
              <a:rPr lang="en-US" sz="2800" i="1" baseline="-25000" dirty="0" smtClean="0">
                <a:sym typeface="Symbol"/>
              </a:rPr>
              <a:t>n</a:t>
            </a:r>
            <a:r>
              <a:rPr lang="en-US" sz="2800" baseline="-25000" dirty="0" smtClean="0">
                <a:sym typeface="Symbol"/>
              </a:rPr>
              <a:t>1</a:t>
            </a:r>
            <a:r>
              <a:rPr lang="en-US" sz="2800" dirty="0" smtClean="0">
                <a:sym typeface="Symbol"/>
              </a:rPr>
              <a:t> </a:t>
            </a:r>
            <a:r>
              <a:rPr lang="en-US" sz="2800" dirty="0" smtClean="0">
                <a:sym typeface="Symbol"/>
              </a:rPr>
              <a:t>zeros followed by a one, and ends with </a:t>
            </a:r>
            <a:r>
              <a:rPr lang="en-US" sz="2800" i="1" dirty="0" err="1" smtClean="0">
                <a:sym typeface="Symbol"/>
              </a:rPr>
              <a:t>k</a:t>
            </a:r>
            <a:r>
              <a:rPr lang="en-US" sz="2800" i="1" baseline="-25000" dirty="0" err="1" smtClean="0">
                <a:sym typeface="Symbol"/>
              </a:rPr>
              <a:t>n</a:t>
            </a:r>
            <a:r>
              <a:rPr lang="en-US" sz="2800" dirty="0" smtClean="0">
                <a:sym typeface="Symbol"/>
              </a:rPr>
              <a:t> zeros. This string has </a:t>
            </a:r>
            <a:r>
              <a:rPr lang="en-US" sz="2800" i="1" dirty="0" smtClean="0">
                <a:sym typeface="Symbol"/>
              </a:rPr>
              <a:t>k</a:t>
            </a:r>
            <a:r>
              <a:rPr lang="en-US" sz="2800" baseline="-25000" dirty="0" smtClean="0">
                <a:sym typeface="Symbol"/>
              </a:rPr>
              <a:t>1</a:t>
            </a:r>
            <a:r>
              <a:rPr lang="en-US" sz="2800" dirty="0" smtClean="0">
                <a:sym typeface="Symbol"/>
              </a:rPr>
              <a:t> + </a:t>
            </a:r>
            <a:r>
              <a:rPr lang="en-US" sz="2800" i="1" dirty="0" smtClean="0">
                <a:sym typeface="Symbol"/>
              </a:rPr>
              <a:t>k</a:t>
            </a:r>
            <a:r>
              <a:rPr lang="en-US" sz="2800" baseline="-25000" dirty="0" smtClean="0">
                <a:sym typeface="Symbol"/>
              </a:rPr>
              <a:t>2</a:t>
            </a:r>
            <a:r>
              <a:rPr lang="en-US" sz="2800" dirty="0" smtClean="0">
                <a:sym typeface="Symbol"/>
              </a:rPr>
              <a:t> + … + </a:t>
            </a:r>
            <a:r>
              <a:rPr lang="en-US" sz="2800" i="1" dirty="0" err="1" smtClean="0">
                <a:sym typeface="Symbol"/>
              </a:rPr>
              <a:t>k</a:t>
            </a:r>
            <a:r>
              <a:rPr lang="en-US" sz="2800" i="1" baseline="-25000" dirty="0" err="1" smtClean="0">
                <a:sym typeface="Symbol"/>
              </a:rPr>
              <a:t>n</a:t>
            </a:r>
            <a:r>
              <a:rPr lang="en-US" sz="2800" dirty="0" smtClean="0">
                <a:sym typeface="Symbol"/>
              </a:rPr>
              <a:t> = </a:t>
            </a:r>
            <a:r>
              <a:rPr lang="en-US" sz="2800" i="1" dirty="0" smtClean="0">
                <a:sym typeface="Symbol"/>
              </a:rPr>
              <a:t>r</a:t>
            </a:r>
            <a:r>
              <a:rPr lang="en-US" sz="2800" dirty="0" smtClean="0">
                <a:sym typeface="Symbol"/>
              </a:rPr>
              <a:t> zeros and </a:t>
            </a:r>
            <a:r>
              <a:rPr lang="en-US" sz="2800" i="1" dirty="0" smtClean="0">
                <a:sym typeface="Symbol"/>
              </a:rPr>
              <a:t>n</a:t>
            </a:r>
            <a:r>
              <a:rPr lang="en-US" sz="2800" dirty="0" smtClean="0">
                <a:sym typeface="Symbol"/>
              </a:rPr>
              <a:t>  1 ones.  The total length is </a:t>
            </a:r>
            <a:r>
              <a:rPr lang="en-US" sz="2800" i="1" dirty="0" smtClean="0">
                <a:sym typeface="Symbol"/>
              </a:rPr>
              <a:t>n</a:t>
            </a:r>
            <a:r>
              <a:rPr lang="en-US" sz="2800" dirty="0" smtClean="0">
                <a:sym typeface="Symbol"/>
              </a:rPr>
              <a:t> + </a:t>
            </a:r>
            <a:r>
              <a:rPr lang="en-US" sz="2800" i="1" dirty="0" smtClean="0">
                <a:sym typeface="Symbol"/>
              </a:rPr>
              <a:t>r </a:t>
            </a:r>
            <a:r>
              <a:rPr lang="en-US" sz="2800" dirty="0" smtClean="0">
                <a:sym typeface="Symbol"/>
              </a:rPr>
              <a:t> 1. </a:t>
            </a:r>
          </a:p>
        </p:txBody>
      </p:sp>
      <p:sp>
        <p:nvSpPr>
          <p:cNvPr id="4" name="Slide Number Placeholder 3"/>
          <p:cNvSpPr>
            <a:spLocks noGrp="1"/>
          </p:cNvSpPr>
          <p:nvPr>
            <p:ph type="sldNum" sz="quarter" idx="12"/>
          </p:nvPr>
        </p:nvSpPr>
        <p:spPr/>
        <p:txBody>
          <a:bodyPr/>
          <a:lstStyle/>
          <a:p>
            <a:fld id="{870A9A53-ECC7-4D51-B181-F0F8F96666FA}" type="slidenum">
              <a:rPr lang="en-CA" smtClean="0"/>
              <a:t>41</a:t>
            </a:fld>
            <a:endParaRPr lang="en-CA"/>
          </a:p>
        </p:txBody>
      </p:sp>
    </p:spTree>
    <p:extLst>
      <p:ext uri="{BB962C8B-B14F-4D97-AF65-F5344CB8AC3E}">
        <p14:creationId xmlns:p14="http://schemas.microsoft.com/office/powerpoint/2010/main" val="21967632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normAutofit/>
          </a:bodyPr>
          <a:lstStyle/>
          <a:p>
            <a:pPr marL="0" indent="0">
              <a:buNone/>
            </a:pPr>
            <a:r>
              <a:rPr lang="en-US" sz="2800" dirty="0" smtClean="0"/>
              <a:t>This function </a:t>
            </a:r>
            <a:r>
              <a:rPr lang="en-US" sz="2800" i="1" dirty="0" smtClean="0"/>
              <a:t>f</a:t>
            </a:r>
            <a:r>
              <a:rPr lang="en-US" sz="2800" dirty="0" smtClean="0"/>
              <a:t> is a bijection.</a:t>
            </a:r>
          </a:p>
          <a:p>
            <a:pPr marL="0" indent="0">
              <a:buNone/>
            </a:pPr>
            <a:r>
              <a:rPr lang="en-US" sz="500" dirty="0" smtClean="0"/>
              <a:t> </a:t>
            </a:r>
          </a:p>
          <a:p>
            <a:pPr marL="0" indent="0">
              <a:buNone/>
            </a:pPr>
            <a:r>
              <a:rPr lang="en-US" sz="2800" dirty="0" smtClean="0"/>
              <a:t>Indeed, let </a:t>
            </a:r>
            <a:r>
              <a:rPr lang="en-US" sz="2800" i="1" dirty="0" smtClean="0"/>
              <a:t>s</a:t>
            </a:r>
            <a:r>
              <a:rPr lang="en-US" sz="2800" dirty="0" smtClean="0"/>
              <a:t> is a string of length </a:t>
            </a:r>
            <a:r>
              <a:rPr lang="en-US" sz="2800" i="1" dirty="0" smtClean="0"/>
              <a:t>r</a:t>
            </a:r>
            <a:r>
              <a:rPr lang="en-US" sz="2800" dirty="0" smtClean="0"/>
              <a:t> + </a:t>
            </a:r>
            <a:r>
              <a:rPr lang="en-US" sz="2800" i="1" dirty="0" smtClean="0"/>
              <a:t>n</a:t>
            </a:r>
            <a:r>
              <a:rPr lang="en-US" sz="2800" dirty="0" smtClean="0"/>
              <a:t> </a:t>
            </a:r>
            <a:r>
              <a:rPr lang="en-US" sz="2800" dirty="0" smtClean="0">
                <a:sym typeface="Symbol"/>
              </a:rPr>
              <a:t> 1 with </a:t>
            </a:r>
            <a:r>
              <a:rPr lang="en-US" sz="2800" i="1" dirty="0" smtClean="0">
                <a:sym typeface="Symbol"/>
              </a:rPr>
              <a:t>r</a:t>
            </a:r>
            <a:r>
              <a:rPr lang="en-US" sz="2800" dirty="0" smtClean="0">
                <a:sym typeface="Symbol"/>
              </a:rPr>
              <a:t> zeros and </a:t>
            </a:r>
            <a:r>
              <a:rPr lang="en-US" sz="2800" i="1" dirty="0" smtClean="0">
                <a:sym typeface="Symbol"/>
              </a:rPr>
              <a:t>n</a:t>
            </a:r>
            <a:r>
              <a:rPr lang="en-US" sz="2800" dirty="0" smtClean="0">
                <a:sym typeface="Symbol"/>
              </a:rPr>
              <a:t>  1 ones.  Construct an </a:t>
            </a:r>
            <a:r>
              <a:rPr lang="en-US" sz="2800" i="1" dirty="0" smtClean="0">
                <a:sym typeface="Symbol"/>
              </a:rPr>
              <a:t>r</a:t>
            </a:r>
            <a:r>
              <a:rPr lang="en-US" sz="2800" dirty="0" smtClean="0">
                <a:sym typeface="Symbol"/>
              </a:rPr>
              <a:t>-combination with repetition selected from a set of </a:t>
            </a:r>
            <a:r>
              <a:rPr lang="en-US" sz="2800" i="1" dirty="0" smtClean="0">
                <a:sym typeface="Symbol"/>
              </a:rPr>
              <a:t>n </a:t>
            </a:r>
            <a:r>
              <a:rPr lang="en-US" sz="2800" dirty="0" smtClean="0">
                <a:sym typeface="Symbol"/>
              </a:rPr>
              <a:t>elements </a:t>
            </a:r>
            <a:r>
              <a:rPr lang="en-US" sz="2800" i="1" dirty="0" smtClean="0">
                <a:sym typeface="Symbol"/>
              </a:rPr>
              <a:t>A</a:t>
            </a:r>
            <a:r>
              <a:rPr lang="en-US" sz="2800" dirty="0" smtClean="0">
                <a:sym typeface="Symbol"/>
              </a:rPr>
              <a:t> = {</a:t>
            </a:r>
            <a:r>
              <a:rPr lang="en-US" sz="2800" i="1" dirty="0" smtClean="0">
                <a:sym typeface="Symbol"/>
              </a:rPr>
              <a:t>a</a:t>
            </a:r>
            <a:r>
              <a:rPr lang="en-US" sz="2800" baseline="-25000" dirty="0" smtClean="0">
                <a:sym typeface="Symbol"/>
              </a:rPr>
              <a:t>1</a:t>
            </a:r>
            <a:r>
              <a:rPr lang="en-US" sz="2800" dirty="0" smtClean="0">
                <a:sym typeface="Symbol"/>
              </a:rPr>
              <a:t>, </a:t>
            </a:r>
            <a:r>
              <a:rPr lang="en-US" sz="2800" i="1" dirty="0" smtClean="0">
                <a:sym typeface="Symbol"/>
              </a:rPr>
              <a:t>a</a:t>
            </a:r>
            <a:r>
              <a:rPr lang="en-US" sz="2800" baseline="-25000" dirty="0" smtClean="0">
                <a:sym typeface="Symbol"/>
              </a:rPr>
              <a:t>2</a:t>
            </a:r>
            <a:r>
              <a:rPr lang="en-US" sz="2800" dirty="0" smtClean="0">
                <a:sym typeface="Symbol"/>
              </a:rPr>
              <a:t>, …, </a:t>
            </a:r>
            <a:r>
              <a:rPr lang="en-US" sz="2800" i="1" dirty="0" smtClean="0">
                <a:sym typeface="Symbol"/>
              </a:rPr>
              <a:t>a</a:t>
            </a:r>
            <a:r>
              <a:rPr lang="en-US" sz="2800" i="1" baseline="-25000" dirty="0" smtClean="0">
                <a:sym typeface="Symbol"/>
              </a:rPr>
              <a:t>n</a:t>
            </a:r>
            <a:r>
              <a:rPr lang="en-US" sz="2800" dirty="0" smtClean="0">
                <a:sym typeface="Symbol"/>
              </a:rPr>
              <a:t>} as follows:  Replace zeros before the first one in </a:t>
            </a:r>
            <a:r>
              <a:rPr lang="en-US" sz="2800" i="1" dirty="0" smtClean="0">
                <a:sym typeface="Symbol"/>
              </a:rPr>
              <a:t>s</a:t>
            </a:r>
            <a:r>
              <a:rPr lang="en-US" sz="2800" dirty="0" smtClean="0">
                <a:sym typeface="Symbol"/>
              </a:rPr>
              <a:t> by </a:t>
            </a:r>
            <a:r>
              <a:rPr lang="en-US" sz="2800" i="1" dirty="0" smtClean="0">
                <a:sym typeface="Symbol"/>
              </a:rPr>
              <a:t>a</a:t>
            </a:r>
            <a:r>
              <a:rPr lang="en-US" sz="2800" baseline="-25000" dirty="0" smtClean="0">
                <a:sym typeface="Symbol"/>
              </a:rPr>
              <a:t>1</a:t>
            </a:r>
            <a:r>
              <a:rPr lang="en-US" sz="2800" dirty="0" smtClean="0">
                <a:sym typeface="Symbol"/>
              </a:rPr>
              <a:t>, replace zeros between the first one and the second one by </a:t>
            </a:r>
            <a:r>
              <a:rPr lang="en-US" sz="2800" i="1" dirty="0" smtClean="0">
                <a:sym typeface="Symbol"/>
              </a:rPr>
              <a:t>a</a:t>
            </a:r>
            <a:r>
              <a:rPr lang="en-US" sz="2800" baseline="-25000" dirty="0" smtClean="0">
                <a:sym typeface="Symbol"/>
              </a:rPr>
              <a:t>2</a:t>
            </a:r>
            <a:r>
              <a:rPr lang="en-US" sz="2800" dirty="0" smtClean="0">
                <a:sym typeface="Symbol"/>
              </a:rPr>
              <a:t>, …, replace the zeros after the last zero by </a:t>
            </a:r>
            <a:r>
              <a:rPr lang="en-US" sz="2800" i="1" dirty="0" smtClean="0">
                <a:sym typeface="Symbol"/>
              </a:rPr>
              <a:t>a</a:t>
            </a:r>
            <a:r>
              <a:rPr lang="en-US" sz="2800" i="1" baseline="-25000" dirty="0" smtClean="0">
                <a:sym typeface="Symbol"/>
              </a:rPr>
              <a:t>n</a:t>
            </a:r>
            <a:r>
              <a:rPr lang="en-US" sz="2800" dirty="0" smtClean="0">
                <a:sym typeface="Symbol"/>
              </a:rPr>
              <a:t>.  Then we have an element in </a:t>
            </a:r>
            <a:r>
              <a:rPr lang="en-US" sz="2800" i="1" dirty="0" smtClean="0">
                <a:sym typeface="Symbol"/>
              </a:rPr>
              <a:t>R</a:t>
            </a:r>
            <a:r>
              <a:rPr lang="en-US" sz="2800" dirty="0" smtClean="0">
                <a:sym typeface="Symbol"/>
              </a:rPr>
              <a:t>, which is the preimage of </a:t>
            </a:r>
            <a:r>
              <a:rPr lang="en-US" sz="2800" i="1" dirty="0" smtClean="0">
                <a:sym typeface="Symbol"/>
              </a:rPr>
              <a:t>s</a:t>
            </a:r>
            <a:r>
              <a:rPr lang="en-US" sz="2800" dirty="0" smtClean="0">
                <a:sym typeface="Symbol"/>
              </a:rPr>
              <a:t>.  </a:t>
            </a:r>
          </a:p>
          <a:p>
            <a:pPr marL="0" indent="0">
              <a:buNone/>
            </a:pPr>
            <a:endParaRPr lang="en-US" sz="900" dirty="0">
              <a:sym typeface="Symbol"/>
            </a:endParaRPr>
          </a:p>
          <a:p>
            <a:pPr marL="0" indent="0">
              <a:buNone/>
            </a:pPr>
            <a:r>
              <a:rPr lang="en-US" sz="2800" dirty="0" smtClean="0">
                <a:sym typeface="Symbol"/>
              </a:rPr>
              <a:t>Since every element in </a:t>
            </a:r>
            <a:r>
              <a:rPr lang="en-US" sz="2800" i="1" dirty="0" smtClean="0">
                <a:sym typeface="Symbol"/>
              </a:rPr>
              <a:t>S</a:t>
            </a:r>
            <a:r>
              <a:rPr lang="en-US" sz="2800" dirty="0" smtClean="0">
                <a:sym typeface="Symbol"/>
              </a:rPr>
              <a:t> has one and only one preimage, function </a:t>
            </a:r>
            <a:r>
              <a:rPr lang="en-US" sz="2800" i="1" dirty="0" smtClean="0">
                <a:sym typeface="Symbol"/>
              </a:rPr>
              <a:t>f</a:t>
            </a:r>
            <a:r>
              <a:rPr lang="en-US" sz="2800" dirty="0" smtClean="0">
                <a:sym typeface="Symbol"/>
              </a:rPr>
              <a:t> is a bijection.</a:t>
            </a:r>
          </a:p>
          <a:p>
            <a:pPr marL="0" indent="0">
              <a:buNone/>
            </a:pPr>
            <a:r>
              <a:rPr lang="en-US" sz="2800" dirty="0" smtClean="0">
                <a:sym typeface="Symbol"/>
              </a:rPr>
              <a:t> </a:t>
            </a:r>
            <a:endParaRPr lang="en-CA" sz="2800" dirty="0"/>
          </a:p>
        </p:txBody>
      </p:sp>
      <p:sp>
        <p:nvSpPr>
          <p:cNvPr id="4" name="Slide Number Placeholder 3"/>
          <p:cNvSpPr>
            <a:spLocks noGrp="1"/>
          </p:cNvSpPr>
          <p:nvPr>
            <p:ph type="sldNum" sz="quarter" idx="12"/>
          </p:nvPr>
        </p:nvSpPr>
        <p:spPr/>
        <p:txBody>
          <a:bodyPr/>
          <a:lstStyle/>
          <a:p>
            <a:fld id="{870A9A53-ECC7-4D51-B181-F0F8F96666FA}" type="slidenum">
              <a:rPr lang="en-CA" smtClean="0"/>
              <a:t>42</a:t>
            </a:fld>
            <a:endParaRPr lang="en-CA"/>
          </a:p>
        </p:txBody>
      </p:sp>
    </p:spTree>
    <p:extLst>
      <p:ext uri="{BB962C8B-B14F-4D97-AF65-F5344CB8AC3E}">
        <p14:creationId xmlns:p14="http://schemas.microsoft.com/office/powerpoint/2010/main" val="8963943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smtClean="0">
                <a:sym typeface="Symbol"/>
              </a:rPr>
              <a:t>For example, if </a:t>
            </a:r>
            <a:r>
              <a:rPr lang="en-US" i="1" dirty="0" smtClean="0">
                <a:sym typeface="Symbol"/>
              </a:rPr>
              <a:t>A</a:t>
            </a:r>
            <a:r>
              <a:rPr lang="en-US" dirty="0" smtClean="0">
                <a:sym typeface="Symbol"/>
              </a:rPr>
              <a:t> = {</a:t>
            </a:r>
            <a:r>
              <a:rPr lang="en-US" i="1" dirty="0" smtClean="0">
                <a:sym typeface="Symbol"/>
              </a:rPr>
              <a:t>a, b, c</a:t>
            </a:r>
            <a:r>
              <a:rPr lang="en-US" dirty="0" smtClean="0">
                <a:sym typeface="Symbol"/>
              </a:rPr>
              <a:t>, </a:t>
            </a:r>
            <a:r>
              <a:rPr lang="en-US" i="1" dirty="0" smtClean="0">
                <a:sym typeface="Symbol"/>
              </a:rPr>
              <a:t>d</a:t>
            </a:r>
            <a:r>
              <a:rPr lang="en-US" dirty="0" smtClean="0">
                <a:sym typeface="Symbol"/>
              </a:rPr>
              <a:t>}, </a:t>
            </a:r>
            <a:r>
              <a:rPr lang="en-US" i="1" dirty="0" smtClean="0">
                <a:sym typeface="Symbol"/>
              </a:rPr>
              <a:t>r</a:t>
            </a:r>
            <a:r>
              <a:rPr lang="en-US" dirty="0" smtClean="0">
                <a:sym typeface="Symbol"/>
              </a:rPr>
              <a:t> = 6, and </a:t>
            </a:r>
            <a:r>
              <a:rPr lang="en-US" i="1" dirty="0" smtClean="0">
                <a:sym typeface="Symbol"/>
              </a:rPr>
              <a:t>c</a:t>
            </a:r>
            <a:r>
              <a:rPr lang="en-US" dirty="0" smtClean="0">
                <a:sym typeface="Symbol"/>
              </a:rPr>
              <a:t> = </a:t>
            </a:r>
            <a:r>
              <a:rPr lang="en-US" i="1" dirty="0" err="1" smtClean="0">
                <a:sym typeface="Symbol"/>
              </a:rPr>
              <a:t>aabbbd</a:t>
            </a:r>
            <a:r>
              <a:rPr lang="en-US" dirty="0" smtClean="0">
                <a:sym typeface="Symbol"/>
              </a:rPr>
              <a:t>, then </a:t>
            </a:r>
            <a:r>
              <a:rPr lang="en-US" i="1" dirty="0" smtClean="0">
                <a:sym typeface="Symbol"/>
              </a:rPr>
              <a:t>f</a:t>
            </a:r>
            <a:r>
              <a:rPr lang="en-US" dirty="0" smtClean="0">
                <a:sym typeface="Symbol"/>
              </a:rPr>
              <a:t> (</a:t>
            </a:r>
            <a:r>
              <a:rPr lang="en-US" i="1" dirty="0" smtClean="0">
                <a:sym typeface="Symbol"/>
              </a:rPr>
              <a:t>c</a:t>
            </a:r>
            <a:r>
              <a:rPr lang="en-US" dirty="0" smtClean="0">
                <a:sym typeface="Symbol"/>
              </a:rPr>
              <a:t>) = 001000110.  On the other hand, if </a:t>
            </a:r>
            <a:r>
              <a:rPr lang="en-US" i="1" dirty="0" smtClean="0">
                <a:sym typeface="Symbol"/>
              </a:rPr>
              <a:t>s </a:t>
            </a:r>
            <a:r>
              <a:rPr lang="en-US" dirty="0" smtClean="0">
                <a:sym typeface="Symbol"/>
              </a:rPr>
              <a:t>= 010010010 = </a:t>
            </a:r>
            <a:r>
              <a:rPr lang="en-US" i="1" dirty="0">
                <a:sym typeface="Symbol"/>
              </a:rPr>
              <a:t>f</a:t>
            </a:r>
            <a:r>
              <a:rPr lang="en-US" dirty="0">
                <a:sym typeface="Symbol"/>
              </a:rPr>
              <a:t> (</a:t>
            </a:r>
            <a:r>
              <a:rPr lang="en-US" i="1" dirty="0">
                <a:sym typeface="Symbol"/>
              </a:rPr>
              <a:t>c</a:t>
            </a:r>
            <a:r>
              <a:rPr lang="en-US" baseline="-25000" dirty="0">
                <a:sym typeface="Symbol"/>
              </a:rPr>
              <a:t>1</a:t>
            </a:r>
            <a:r>
              <a:rPr lang="en-US" dirty="0">
                <a:sym typeface="Symbol"/>
              </a:rPr>
              <a:t>), </a:t>
            </a:r>
            <a:r>
              <a:rPr lang="en-US" dirty="0" smtClean="0">
                <a:sym typeface="Symbol"/>
              </a:rPr>
              <a:t>then </a:t>
            </a:r>
            <a:r>
              <a:rPr lang="en-US" i="1" dirty="0" smtClean="0">
                <a:sym typeface="Symbol"/>
              </a:rPr>
              <a:t>c</a:t>
            </a:r>
            <a:r>
              <a:rPr lang="en-US" baseline="-25000" dirty="0" smtClean="0">
                <a:sym typeface="Symbol"/>
              </a:rPr>
              <a:t>1</a:t>
            </a:r>
            <a:r>
              <a:rPr lang="en-US" dirty="0" smtClean="0">
                <a:sym typeface="Symbol"/>
              </a:rPr>
              <a:t> = </a:t>
            </a:r>
            <a:r>
              <a:rPr lang="en-US" i="1" dirty="0" err="1" smtClean="0">
                <a:sym typeface="Symbol"/>
              </a:rPr>
              <a:t>abbccd</a:t>
            </a:r>
            <a:r>
              <a:rPr lang="en-US" dirty="0" smtClean="0">
                <a:sym typeface="Symbol"/>
              </a:rPr>
              <a:t>.</a:t>
            </a:r>
          </a:p>
          <a:p>
            <a:pPr marL="0" indent="0">
              <a:buNone/>
            </a:pPr>
            <a:endParaRPr lang="en-US" sz="1600" dirty="0" smtClean="0">
              <a:sym typeface="Symbol"/>
            </a:endParaRPr>
          </a:p>
          <a:p>
            <a:pPr marL="0" indent="0">
              <a:buNone/>
            </a:pPr>
            <a:r>
              <a:rPr lang="en-US" dirty="0" smtClean="0">
                <a:sym typeface="Symbol"/>
              </a:rPr>
              <a:t>Since </a:t>
            </a:r>
            <a:r>
              <a:rPr lang="en-US" i="1" dirty="0" smtClean="0">
                <a:sym typeface="Symbol"/>
              </a:rPr>
              <a:t>f</a:t>
            </a:r>
            <a:r>
              <a:rPr lang="en-US" dirty="0" smtClean="0">
                <a:sym typeface="Symbol"/>
              </a:rPr>
              <a:t> is a </a:t>
            </a:r>
            <a:r>
              <a:rPr lang="en-US" dirty="0" smtClean="0">
                <a:sym typeface="Symbol"/>
              </a:rPr>
              <a:t>bijection</a:t>
            </a:r>
            <a:r>
              <a:rPr lang="en-US" dirty="0">
                <a:sym typeface="Symbol"/>
              </a:rPr>
              <a:t>,</a:t>
            </a:r>
            <a:endParaRPr lang="en-US" dirty="0" smtClean="0">
              <a:sym typeface="Symbol"/>
            </a:endParaRPr>
          </a:p>
          <a:p>
            <a:pPr marL="0" indent="0">
              <a:buNone/>
            </a:pPr>
            <a:endParaRPr lang="en-US" dirty="0">
              <a:sym typeface="Symbol"/>
            </a:endParaRPr>
          </a:p>
          <a:p>
            <a:pPr marL="0" indent="0">
              <a:buNone/>
            </a:pPr>
            <a:r>
              <a:rPr lang="en-US" dirty="0" smtClean="0">
                <a:sym typeface="Symbol"/>
              </a:rPr>
              <a:t>|</a:t>
            </a:r>
            <a:r>
              <a:rPr lang="en-US" i="1" dirty="0" smtClean="0">
                <a:sym typeface="Symbol"/>
              </a:rPr>
              <a:t>R</a:t>
            </a:r>
            <a:r>
              <a:rPr lang="en-US" dirty="0" smtClean="0">
                <a:sym typeface="Symbol"/>
              </a:rPr>
              <a:t>| = |</a:t>
            </a:r>
            <a:r>
              <a:rPr lang="en-US" i="1" dirty="0" smtClean="0">
                <a:sym typeface="Symbol"/>
              </a:rPr>
              <a:t>S</a:t>
            </a:r>
            <a:r>
              <a:rPr lang="en-US" dirty="0" smtClean="0">
                <a:sym typeface="Symbol"/>
              </a:rPr>
              <a:t>| = </a:t>
            </a:r>
            <a:r>
              <a:rPr lang="en-US" i="1" dirty="0" smtClean="0">
                <a:sym typeface="Symbol"/>
              </a:rPr>
              <a:t>C</a:t>
            </a:r>
            <a:r>
              <a:rPr lang="en-US" dirty="0" smtClean="0">
                <a:sym typeface="Symbol"/>
              </a:rPr>
              <a:t>(</a:t>
            </a:r>
            <a:r>
              <a:rPr lang="en-US" i="1" dirty="0" smtClean="0">
                <a:sym typeface="Symbol"/>
              </a:rPr>
              <a:t>r</a:t>
            </a:r>
            <a:r>
              <a:rPr lang="en-US" dirty="0" smtClean="0">
                <a:sym typeface="Symbol"/>
              </a:rPr>
              <a:t> + </a:t>
            </a:r>
            <a:r>
              <a:rPr lang="en-US" i="1" dirty="0" smtClean="0">
                <a:sym typeface="Symbol"/>
              </a:rPr>
              <a:t>n</a:t>
            </a:r>
            <a:r>
              <a:rPr lang="en-US" dirty="0" smtClean="0">
                <a:sym typeface="Symbol"/>
              </a:rPr>
              <a:t>  1, </a:t>
            </a:r>
            <a:r>
              <a:rPr lang="en-US" i="1" dirty="0" smtClean="0">
                <a:sym typeface="Symbol"/>
              </a:rPr>
              <a:t>n</a:t>
            </a:r>
            <a:r>
              <a:rPr lang="en-US" dirty="0" smtClean="0">
                <a:sym typeface="Symbol"/>
              </a:rPr>
              <a:t>  1) </a:t>
            </a:r>
            <a:r>
              <a:rPr lang="en-US" dirty="0" smtClean="0">
                <a:sym typeface="Symbol"/>
              </a:rPr>
              <a:t>=                  </a:t>
            </a:r>
            <a:r>
              <a:rPr lang="en-US" dirty="0" smtClean="0">
                <a:sym typeface="Symbol"/>
              </a:rPr>
              <a:t>.</a:t>
            </a:r>
          </a:p>
          <a:p>
            <a:pPr marL="0" indent="0">
              <a:buNone/>
            </a:pP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43</a:t>
            </a:fld>
            <a:endParaRPr lang="en-CA"/>
          </a:p>
        </p:txBody>
      </p:sp>
      <p:graphicFrame>
        <p:nvGraphicFramePr>
          <p:cNvPr id="5" name="Object 4"/>
          <p:cNvGraphicFramePr>
            <a:graphicFrameLocks noChangeAspect="1"/>
          </p:cNvGraphicFramePr>
          <p:nvPr>
            <p:extLst>
              <p:ext uri="{D42A27DB-BD31-4B8C-83A1-F6EECF244321}">
                <p14:modId xmlns:p14="http://schemas.microsoft.com/office/powerpoint/2010/main" val="1462819251"/>
              </p:ext>
            </p:extLst>
          </p:nvPr>
        </p:nvGraphicFramePr>
        <p:xfrm>
          <a:off x="5638800" y="3657600"/>
          <a:ext cx="1651000" cy="990600"/>
        </p:xfrm>
        <a:graphic>
          <a:graphicData uri="http://schemas.openxmlformats.org/presentationml/2006/ole">
            <mc:AlternateContent xmlns:mc="http://schemas.openxmlformats.org/markup-compatibility/2006">
              <mc:Choice xmlns:v="urn:schemas-microsoft-com:vml" Requires="v">
                <p:oleObj spid="_x0000_s10263" name="Equation" r:id="rId3" imgW="698400" imgH="419040" progId="Equation.DSMT4">
                  <p:embed/>
                </p:oleObj>
              </mc:Choice>
              <mc:Fallback>
                <p:oleObj name="Equation" r:id="rId3" imgW="698400" imgH="419040" progId="Equation.DSMT4">
                  <p:embed/>
                  <p:pic>
                    <p:nvPicPr>
                      <p:cNvPr id="0" name=""/>
                      <p:cNvPicPr/>
                      <p:nvPr/>
                    </p:nvPicPr>
                    <p:blipFill>
                      <a:blip r:embed="rId4"/>
                      <a:stretch>
                        <a:fillRect/>
                      </a:stretch>
                    </p:blipFill>
                    <p:spPr>
                      <a:xfrm>
                        <a:off x="5638800" y="3657600"/>
                        <a:ext cx="1651000" cy="990600"/>
                      </a:xfrm>
                      <a:prstGeom prst="rect">
                        <a:avLst/>
                      </a:prstGeom>
                    </p:spPr>
                  </p:pic>
                </p:oleObj>
              </mc:Fallback>
            </mc:AlternateContent>
          </a:graphicData>
        </a:graphic>
      </p:graphicFrame>
    </p:spTree>
    <p:extLst>
      <p:ext uri="{BB962C8B-B14F-4D97-AF65-F5344CB8AC3E}">
        <p14:creationId xmlns:p14="http://schemas.microsoft.com/office/powerpoint/2010/main" val="17420940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54162"/>
          </a:xfrm>
        </p:spPr>
        <p:txBody>
          <a:bodyPr/>
          <a:lstStyle/>
          <a:p>
            <a:r>
              <a:rPr lang="en-US" i="1" dirty="0" smtClean="0"/>
              <a:t>Distribute Identical Balls into </a:t>
            </a:r>
            <a:r>
              <a:rPr lang="en-US" i="1" dirty="0" smtClean="0"/>
              <a:t>Distinct </a:t>
            </a:r>
            <a:r>
              <a:rPr lang="en-US" i="1" dirty="0" smtClean="0"/>
              <a:t>Boxes</a:t>
            </a:r>
            <a:endParaRPr lang="en-CA" i="1" dirty="0"/>
          </a:p>
        </p:txBody>
      </p:sp>
      <p:sp>
        <p:nvSpPr>
          <p:cNvPr id="3" name="Content Placeholder 2"/>
          <p:cNvSpPr>
            <a:spLocks noGrp="1"/>
          </p:cNvSpPr>
          <p:nvPr>
            <p:ph idx="1"/>
          </p:nvPr>
        </p:nvSpPr>
        <p:spPr>
          <a:xfrm>
            <a:off x="457200" y="1981200"/>
            <a:ext cx="8229600" cy="4297363"/>
          </a:xfrm>
        </p:spPr>
        <p:txBody>
          <a:bodyPr/>
          <a:lstStyle/>
          <a:p>
            <a:pPr marL="0" indent="0">
              <a:buNone/>
            </a:pPr>
            <a:r>
              <a:rPr lang="en-US" sz="2800" dirty="0" smtClean="0"/>
              <a:t>We can also formulate the ball problem in another way:  Suppose we have three boxes: a white box, a red box, and a black box.  In how many ways, can we distribute five </a:t>
            </a:r>
            <a:r>
              <a:rPr lang="en-US" sz="2800" dirty="0" smtClean="0"/>
              <a:t>identical </a:t>
            </a:r>
            <a:r>
              <a:rPr lang="en-US" sz="2800" dirty="0" smtClean="0"/>
              <a:t>balls into these three boxes?</a:t>
            </a:r>
          </a:p>
          <a:p>
            <a:pPr marL="0" indent="0">
              <a:buNone/>
            </a:pPr>
            <a:endParaRPr lang="en-US" sz="1000" dirty="0" smtClean="0"/>
          </a:p>
          <a:p>
            <a:pPr marL="0" indent="0">
              <a:buNone/>
            </a:pPr>
            <a:r>
              <a:rPr lang="en-US" sz="2800" dirty="0" smtClean="0"/>
              <a:t>If we have </a:t>
            </a:r>
            <a:r>
              <a:rPr lang="en-US" sz="2800" i="1" dirty="0" smtClean="0"/>
              <a:t>w </a:t>
            </a:r>
            <a:r>
              <a:rPr lang="en-US" sz="2800" dirty="0" smtClean="0"/>
              <a:t>balls in the white box, </a:t>
            </a:r>
            <a:r>
              <a:rPr lang="en-US" sz="2800" i="1" dirty="0" smtClean="0"/>
              <a:t>r</a:t>
            </a:r>
            <a:r>
              <a:rPr lang="en-US" sz="2800" dirty="0" smtClean="0"/>
              <a:t> balls in the red box, and </a:t>
            </a:r>
            <a:r>
              <a:rPr lang="en-US" sz="2800" i="1" dirty="0" smtClean="0"/>
              <a:t>b</a:t>
            </a:r>
            <a:r>
              <a:rPr lang="en-US" sz="2800" dirty="0" smtClean="0"/>
              <a:t> balls in the black box.  Then </a:t>
            </a:r>
            <a:r>
              <a:rPr lang="en-US" sz="2800" i="1" dirty="0" smtClean="0"/>
              <a:t>w</a:t>
            </a:r>
            <a:r>
              <a:rPr lang="en-US" sz="2800" dirty="0" smtClean="0"/>
              <a:t> + </a:t>
            </a:r>
            <a:r>
              <a:rPr lang="en-US" sz="2800" i="1" dirty="0" smtClean="0"/>
              <a:t>r</a:t>
            </a:r>
            <a:r>
              <a:rPr lang="en-US" sz="2800" dirty="0" smtClean="0"/>
              <a:t> + </a:t>
            </a:r>
            <a:r>
              <a:rPr lang="en-US" sz="2800" i="1" dirty="0" smtClean="0"/>
              <a:t>b</a:t>
            </a:r>
            <a:r>
              <a:rPr lang="en-US" sz="2800" dirty="0" smtClean="0"/>
              <a:t> = 5.  This corresponds to a 5-comnbination with repetition that has </a:t>
            </a:r>
            <a:r>
              <a:rPr lang="en-US" sz="2800" i="1" dirty="0" smtClean="0"/>
              <a:t>w</a:t>
            </a:r>
            <a:r>
              <a:rPr lang="en-US" sz="2800" dirty="0" smtClean="0"/>
              <a:t> white balls, </a:t>
            </a:r>
            <a:r>
              <a:rPr lang="en-US" sz="2800" i="1" dirty="0" smtClean="0"/>
              <a:t>r</a:t>
            </a:r>
            <a:r>
              <a:rPr lang="en-US" sz="2800" dirty="0" smtClean="0"/>
              <a:t> red balls, and </a:t>
            </a:r>
            <a:r>
              <a:rPr lang="en-US" sz="2800" i="1" dirty="0" smtClean="0"/>
              <a:t>b</a:t>
            </a:r>
            <a:r>
              <a:rPr lang="en-US" sz="2800" dirty="0" smtClean="0"/>
              <a:t> black balls.</a:t>
            </a:r>
            <a:r>
              <a:rPr lang="en-US" dirty="0" smtClean="0"/>
              <a:t>  </a:t>
            </a: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44</a:t>
            </a:fld>
            <a:endParaRPr lang="en-CA"/>
          </a:p>
        </p:txBody>
      </p:sp>
    </p:spTree>
    <p:extLst>
      <p:ext uri="{BB962C8B-B14F-4D97-AF65-F5344CB8AC3E}">
        <p14:creationId xmlns:p14="http://schemas.microsoft.com/office/powerpoint/2010/main" val="165452016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noAutofit/>
          </a:bodyPr>
          <a:lstStyle/>
          <a:p>
            <a:pPr marL="0" indent="0">
              <a:buNone/>
            </a:pPr>
            <a:r>
              <a:rPr lang="en-US" sz="2800" dirty="0" smtClean="0"/>
              <a:t>Every way of distribution of </a:t>
            </a:r>
            <a:r>
              <a:rPr lang="en-US" sz="2800" i="1" dirty="0" smtClean="0"/>
              <a:t>r</a:t>
            </a:r>
            <a:r>
              <a:rPr lang="en-US" sz="2800" dirty="0" smtClean="0"/>
              <a:t> </a:t>
            </a:r>
            <a:r>
              <a:rPr lang="en-US" sz="2800" dirty="0" smtClean="0"/>
              <a:t>identical </a:t>
            </a:r>
            <a:r>
              <a:rPr lang="en-US" sz="2800" dirty="0" smtClean="0"/>
              <a:t>objects into </a:t>
            </a:r>
            <a:r>
              <a:rPr lang="en-US" sz="2800" i="1" dirty="0" smtClean="0"/>
              <a:t>n</a:t>
            </a:r>
            <a:r>
              <a:rPr lang="en-US" sz="2800" dirty="0" smtClean="0"/>
              <a:t> </a:t>
            </a:r>
            <a:r>
              <a:rPr lang="en-US" sz="2800" dirty="0" smtClean="0"/>
              <a:t>distinct </a:t>
            </a:r>
            <a:r>
              <a:rPr lang="en-US" sz="2800" dirty="0" smtClean="0"/>
              <a:t>boxes corresponds to an </a:t>
            </a:r>
            <a:r>
              <a:rPr lang="en-US" sz="2800" i="1" dirty="0" smtClean="0"/>
              <a:t>r</a:t>
            </a:r>
            <a:r>
              <a:rPr lang="en-US" sz="2800" dirty="0" smtClean="0"/>
              <a:t>-combination with repetition </a:t>
            </a:r>
            <a:r>
              <a:rPr lang="en-US" sz="2800" dirty="0" smtClean="0"/>
              <a:t>selected from </a:t>
            </a:r>
            <a:r>
              <a:rPr lang="en-US" sz="2800" dirty="0" smtClean="0"/>
              <a:t>a set of </a:t>
            </a:r>
            <a:r>
              <a:rPr lang="en-US" sz="2800" i="1" dirty="0" smtClean="0"/>
              <a:t>n</a:t>
            </a:r>
            <a:r>
              <a:rPr lang="en-US" sz="2800" dirty="0" smtClean="0"/>
              <a:t> elements.  </a:t>
            </a:r>
            <a:endParaRPr lang="en-US" sz="2800" dirty="0"/>
          </a:p>
          <a:p>
            <a:pPr marL="0" indent="0">
              <a:buNone/>
            </a:pPr>
            <a:endParaRPr lang="en-US" sz="1050" dirty="0" smtClean="0"/>
          </a:p>
          <a:p>
            <a:pPr marL="0" indent="0">
              <a:buNone/>
            </a:pPr>
            <a:r>
              <a:rPr lang="en-US" sz="2800" dirty="0" smtClean="0"/>
              <a:t>On the other hand, every </a:t>
            </a:r>
            <a:r>
              <a:rPr lang="en-US" sz="2800" i="1" dirty="0" smtClean="0"/>
              <a:t>r</a:t>
            </a:r>
            <a:r>
              <a:rPr lang="en-US" sz="2800" dirty="0" smtClean="0"/>
              <a:t>-combination with repetition </a:t>
            </a:r>
            <a:r>
              <a:rPr lang="en-US" sz="2800" dirty="0" smtClean="0"/>
              <a:t>selected from </a:t>
            </a:r>
            <a:r>
              <a:rPr lang="en-US" sz="2800" dirty="0" smtClean="0"/>
              <a:t>a set of </a:t>
            </a:r>
            <a:r>
              <a:rPr lang="en-US" sz="2800" i="1" dirty="0" smtClean="0"/>
              <a:t>n</a:t>
            </a:r>
            <a:r>
              <a:rPr lang="en-US" sz="2800" dirty="0" smtClean="0"/>
              <a:t> elements corresponds to a way to distribute </a:t>
            </a:r>
            <a:r>
              <a:rPr lang="en-US" sz="2800" i="1" dirty="0" smtClean="0"/>
              <a:t>r</a:t>
            </a:r>
            <a:r>
              <a:rPr lang="en-US" sz="2800" dirty="0" smtClean="0"/>
              <a:t> </a:t>
            </a:r>
            <a:r>
              <a:rPr lang="en-US" sz="2800" dirty="0" smtClean="0"/>
              <a:t>identical objects </a:t>
            </a:r>
            <a:r>
              <a:rPr lang="en-US" sz="2800" dirty="0" smtClean="0"/>
              <a:t>into </a:t>
            </a:r>
            <a:r>
              <a:rPr lang="en-US" sz="2800" i="1" dirty="0" smtClean="0"/>
              <a:t>n</a:t>
            </a:r>
            <a:r>
              <a:rPr lang="en-US" sz="2800" dirty="0" smtClean="0"/>
              <a:t> </a:t>
            </a:r>
            <a:r>
              <a:rPr lang="en-US" sz="2800" dirty="0" smtClean="0"/>
              <a:t>distinct boxes</a:t>
            </a:r>
            <a:r>
              <a:rPr lang="en-US" sz="2800" dirty="0" smtClean="0"/>
              <a:t>.</a:t>
            </a:r>
          </a:p>
          <a:p>
            <a:pPr marL="0" indent="0">
              <a:buNone/>
            </a:pPr>
            <a:endParaRPr lang="en-US" sz="1050" dirty="0"/>
          </a:p>
          <a:p>
            <a:pPr marL="0" indent="0">
              <a:buNone/>
            </a:pPr>
            <a:r>
              <a:rPr lang="en-US" sz="2800" dirty="0" smtClean="0"/>
              <a:t>Therefore, the number of ways to distribute </a:t>
            </a:r>
            <a:r>
              <a:rPr lang="en-US" sz="2800" i="1" dirty="0" smtClean="0"/>
              <a:t>r</a:t>
            </a:r>
            <a:r>
              <a:rPr lang="en-US" sz="2800" dirty="0" smtClean="0"/>
              <a:t> </a:t>
            </a:r>
            <a:r>
              <a:rPr lang="en-US" sz="2800" dirty="0" smtClean="0"/>
              <a:t>identical </a:t>
            </a:r>
            <a:r>
              <a:rPr lang="en-US" sz="2800" dirty="0" smtClean="0"/>
              <a:t>objects into </a:t>
            </a:r>
            <a:r>
              <a:rPr lang="en-US" sz="2800" i="1" dirty="0" smtClean="0"/>
              <a:t>n</a:t>
            </a:r>
            <a:r>
              <a:rPr lang="en-US" sz="2800" dirty="0" smtClean="0"/>
              <a:t> </a:t>
            </a:r>
            <a:r>
              <a:rPr lang="en-US" sz="2800" dirty="0" smtClean="0"/>
              <a:t>distinct</a:t>
            </a:r>
            <a:r>
              <a:rPr lang="en-US" sz="2800" dirty="0" smtClean="0"/>
              <a:t> </a:t>
            </a:r>
            <a:r>
              <a:rPr lang="en-US" sz="2800" dirty="0" smtClean="0"/>
              <a:t>boxes is </a:t>
            </a:r>
            <a:r>
              <a:rPr lang="en-US" sz="2800" i="1" dirty="0" smtClean="0"/>
              <a:t>C</a:t>
            </a:r>
            <a:r>
              <a:rPr lang="en-US" sz="2800" dirty="0" smtClean="0"/>
              <a:t>(</a:t>
            </a:r>
            <a:r>
              <a:rPr lang="en-US" sz="2800" i="1" dirty="0" smtClean="0"/>
              <a:t>r</a:t>
            </a:r>
            <a:r>
              <a:rPr lang="en-US" sz="2800" dirty="0" smtClean="0"/>
              <a:t> + </a:t>
            </a:r>
            <a:r>
              <a:rPr lang="en-US" sz="2800" i="1" dirty="0" smtClean="0"/>
              <a:t>n</a:t>
            </a:r>
            <a:r>
              <a:rPr lang="en-US" sz="2800" dirty="0" smtClean="0"/>
              <a:t> </a:t>
            </a:r>
            <a:r>
              <a:rPr lang="en-US" sz="2800" dirty="0" smtClean="0">
                <a:sym typeface="Symbol"/>
              </a:rPr>
              <a:t> 1, </a:t>
            </a:r>
            <a:r>
              <a:rPr lang="en-US" sz="2800" i="1" dirty="0" smtClean="0">
                <a:sym typeface="Symbol"/>
              </a:rPr>
              <a:t>n</a:t>
            </a:r>
            <a:r>
              <a:rPr lang="en-US" sz="2800" dirty="0" smtClean="0">
                <a:sym typeface="Symbol"/>
              </a:rPr>
              <a:t>  1).</a:t>
            </a:r>
            <a:endParaRPr lang="en-CA" sz="2800" dirty="0"/>
          </a:p>
        </p:txBody>
      </p:sp>
      <p:sp>
        <p:nvSpPr>
          <p:cNvPr id="4" name="Slide Number Placeholder 3"/>
          <p:cNvSpPr>
            <a:spLocks noGrp="1"/>
          </p:cNvSpPr>
          <p:nvPr>
            <p:ph type="sldNum" sz="quarter" idx="12"/>
          </p:nvPr>
        </p:nvSpPr>
        <p:spPr/>
        <p:txBody>
          <a:bodyPr/>
          <a:lstStyle/>
          <a:p>
            <a:fld id="{870A9A53-ECC7-4D51-B181-F0F8F96666FA}" type="slidenum">
              <a:rPr lang="en-CA" smtClean="0"/>
              <a:t>45</a:t>
            </a:fld>
            <a:endParaRPr lang="en-CA"/>
          </a:p>
        </p:txBody>
      </p:sp>
    </p:spTree>
    <p:extLst>
      <p:ext uri="{BB962C8B-B14F-4D97-AF65-F5344CB8AC3E}">
        <p14:creationId xmlns:p14="http://schemas.microsoft.com/office/powerpoint/2010/main" val="31647798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Example</a:t>
            </a:r>
            <a:endParaRPr lang="en-CA" i="1" dirty="0"/>
          </a:p>
        </p:txBody>
      </p:sp>
      <p:sp>
        <p:nvSpPr>
          <p:cNvPr id="3" name="Content Placeholder 2"/>
          <p:cNvSpPr>
            <a:spLocks noGrp="1"/>
          </p:cNvSpPr>
          <p:nvPr>
            <p:ph idx="1"/>
          </p:nvPr>
        </p:nvSpPr>
        <p:spPr/>
        <p:txBody>
          <a:bodyPr/>
          <a:lstStyle/>
          <a:p>
            <a:pPr marL="0" indent="0">
              <a:buNone/>
            </a:pPr>
            <a:r>
              <a:rPr lang="en-US" dirty="0" smtClean="0"/>
              <a:t>The number of ways to distribute 10 identical balls into four distinct boxes, B1, B2, B3, and B4, is</a:t>
            </a:r>
          </a:p>
          <a:p>
            <a:pPr marL="0" indent="0">
              <a:buNone/>
            </a:pPr>
            <a:endParaRPr lang="en-US" dirty="0"/>
          </a:p>
          <a:p>
            <a:pPr marL="0" indent="0">
              <a:buNone/>
            </a:pPr>
            <a:r>
              <a:rPr lang="en-US" i="1" dirty="0" smtClean="0"/>
              <a:t>C</a:t>
            </a:r>
            <a:r>
              <a:rPr lang="en-US" dirty="0" smtClean="0"/>
              <a:t>(10 + 4 </a:t>
            </a:r>
            <a:r>
              <a:rPr lang="en-US" dirty="0" smtClean="0">
                <a:sym typeface="Symbol"/>
              </a:rPr>
              <a:t> 1, 4 </a:t>
            </a:r>
            <a:r>
              <a:rPr lang="en-US" dirty="0">
                <a:sym typeface="Symbol"/>
              </a:rPr>
              <a:t> </a:t>
            </a:r>
            <a:r>
              <a:rPr lang="en-US" dirty="0" smtClean="0">
                <a:sym typeface="Symbol"/>
              </a:rPr>
              <a:t>1) = </a:t>
            </a:r>
            <a:r>
              <a:rPr lang="en-US" i="1" dirty="0" smtClean="0">
                <a:sym typeface="Symbol"/>
              </a:rPr>
              <a:t>C</a:t>
            </a:r>
            <a:r>
              <a:rPr lang="en-US" dirty="0" smtClean="0">
                <a:sym typeface="Symbol"/>
              </a:rPr>
              <a:t>(13, 3) = 286.</a:t>
            </a:r>
            <a:r>
              <a:rPr lang="en-US" dirty="0" smtClean="0"/>
              <a:t> </a:t>
            </a: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46</a:t>
            </a:fld>
            <a:endParaRPr lang="en-CA"/>
          </a:p>
        </p:txBody>
      </p:sp>
    </p:spTree>
    <p:extLst>
      <p:ext uri="{BB962C8B-B14F-4D97-AF65-F5344CB8AC3E}">
        <p14:creationId xmlns:p14="http://schemas.microsoft.com/office/powerpoint/2010/main" val="5439469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t>
            </a:r>
            <a:r>
              <a:rPr lang="en-US" dirty="0" smtClean="0"/>
              <a:t>quation </a:t>
            </a:r>
            <a:r>
              <a:rPr lang="en-US" i="1" dirty="0" smtClean="0"/>
              <a:t>x</a:t>
            </a:r>
            <a:r>
              <a:rPr lang="en-US" baseline="-25000" dirty="0" smtClean="0"/>
              <a:t>1</a:t>
            </a:r>
            <a:r>
              <a:rPr lang="en-US" dirty="0" smtClean="0"/>
              <a:t> + </a:t>
            </a:r>
            <a:r>
              <a:rPr lang="en-US" i="1" dirty="0" smtClean="0"/>
              <a:t>x</a:t>
            </a:r>
            <a:r>
              <a:rPr lang="en-US" baseline="-25000" dirty="0" smtClean="0"/>
              <a:t>2</a:t>
            </a:r>
            <a:r>
              <a:rPr lang="en-US" dirty="0" smtClean="0"/>
              <a:t> + … + </a:t>
            </a:r>
            <a:r>
              <a:rPr lang="en-US" i="1" dirty="0" err="1" smtClean="0"/>
              <a:t>x</a:t>
            </a:r>
            <a:r>
              <a:rPr lang="en-US" i="1" baseline="-25000" dirty="0" err="1" smtClean="0"/>
              <a:t>n</a:t>
            </a:r>
            <a:r>
              <a:rPr lang="en-US" dirty="0" smtClean="0"/>
              <a:t> = </a:t>
            </a:r>
            <a:r>
              <a:rPr lang="en-US" i="1" dirty="0" smtClean="0"/>
              <a:t>r</a:t>
            </a:r>
            <a:endParaRPr lang="en-CA" dirty="0"/>
          </a:p>
        </p:txBody>
      </p:sp>
      <p:sp>
        <p:nvSpPr>
          <p:cNvPr id="3" name="Content Placeholder 2"/>
          <p:cNvSpPr>
            <a:spLocks noGrp="1"/>
          </p:cNvSpPr>
          <p:nvPr>
            <p:ph idx="1"/>
          </p:nvPr>
        </p:nvSpPr>
        <p:spPr/>
        <p:txBody>
          <a:bodyPr/>
          <a:lstStyle/>
          <a:p>
            <a:pPr marL="0" indent="0">
              <a:buNone/>
            </a:pPr>
            <a:r>
              <a:rPr lang="en-US" sz="2800" dirty="0" smtClean="0"/>
              <a:t>Find the number of non-negative integer solutions of the equation </a:t>
            </a:r>
            <a:r>
              <a:rPr lang="en-US" sz="2800" i="1" dirty="0" smtClean="0"/>
              <a:t>x</a:t>
            </a:r>
            <a:r>
              <a:rPr lang="en-US" sz="2800" baseline="-25000" dirty="0" smtClean="0"/>
              <a:t>1</a:t>
            </a:r>
            <a:r>
              <a:rPr lang="en-US" sz="2800" dirty="0" smtClean="0"/>
              <a:t> + </a:t>
            </a:r>
            <a:r>
              <a:rPr lang="en-US" sz="2800" i="1" dirty="0" smtClean="0"/>
              <a:t>x</a:t>
            </a:r>
            <a:r>
              <a:rPr lang="en-US" sz="2800" baseline="-25000" dirty="0" smtClean="0"/>
              <a:t>2</a:t>
            </a:r>
            <a:r>
              <a:rPr lang="en-US" sz="2800" dirty="0" smtClean="0"/>
              <a:t> + </a:t>
            </a:r>
            <a:r>
              <a:rPr lang="en-US" sz="2800" i="1" dirty="0" smtClean="0"/>
              <a:t>x</a:t>
            </a:r>
            <a:r>
              <a:rPr lang="en-US" sz="2800" baseline="-25000" dirty="0"/>
              <a:t>3</a:t>
            </a:r>
            <a:r>
              <a:rPr lang="en-US" sz="2800" dirty="0" smtClean="0"/>
              <a:t> = 5</a:t>
            </a:r>
            <a:r>
              <a:rPr lang="en-US" sz="2800" i="1" dirty="0" smtClean="0"/>
              <a:t>.</a:t>
            </a:r>
          </a:p>
          <a:p>
            <a:pPr marL="0" indent="0">
              <a:buNone/>
            </a:pPr>
            <a:endParaRPr lang="en-US" sz="1050" i="1" dirty="0" smtClean="0"/>
          </a:p>
          <a:p>
            <a:pPr marL="0" indent="0">
              <a:buNone/>
            </a:pPr>
            <a:r>
              <a:rPr lang="en-US" sz="2800" dirty="0" smtClean="0"/>
              <a:t>Let </a:t>
            </a:r>
            <a:r>
              <a:rPr lang="en-US" sz="2800" i="1" dirty="0" smtClean="0"/>
              <a:t>x</a:t>
            </a:r>
            <a:r>
              <a:rPr lang="en-US" sz="2800" baseline="-25000" dirty="0" smtClean="0"/>
              <a:t>1</a:t>
            </a:r>
            <a:r>
              <a:rPr lang="en-US" sz="2800" dirty="0" smtClean="0"/>
              <a:t> be the number of white balls, let </a:t>
            </a:r>
            <a:r>
              <a:rPr lang="en-US" sz="2800" i="1" dirty="0" smtClean="0"/>
              <a:t>x</a:t>
            </a:r>
            <a:r>
              <a:rPr lang="en-US" sz="2800" baseline="-25000" dirty="0" smtClean="0"/>
              <a:t>2</a:t>
            </a:r>
            <a:r>
              <a:rPr lang="en-US" sz="2800" dirty="0" smtClean="0"/>
              <a:t> be the number of red balls, and let </a:t>
            </a:r>
            <a:r>
              <a:rPr lang="en-US" sz="2800" i="1" dirty="0" smtClean="0"/>
              <a:t>x</a:t>
            </a:r>
            <a:r>
              <a:rPr lang="en-US" sz="2800" baseline="-25000" dirty="0" smtClean="0"/>
              <a:t>3</a:t>
            </a:r>
            <a:r>
              <a:rPr lang="en-US" sz="2800" dirty="0" smtClean="0"/>
              <a:t> be the number of black balls.  Then a non-negative integer solution of this equation is a 5-combintion with repetition from a set of three elements.</a:t>
            </a:r>
          </a:p>
          <a:p>
            <a:pPr marL="0" indent="0">
              <a:buNone/>
            </a:pPr>
            <a:endParaRPr lang="en-US" sz="1000" dirty="0"/>
          </a:p>
          <a:p>
            <a:pPr marL="0" indent="0">
              <a:buNone/>
            </a:pPr>
            <a:r>
              <a:rPr lang="en-US" sz="2800" dirty="0" smtClean="0"/>
              <a:t>For example, a solution </a:t>
            </a:r>
            <a:r>
              <a:rPr lang="en-US" sz="2800" i="1" dirty="0" smtClean="0"/>
              <a:t>x</a:t>
            </a:r>
            <a:r>
              <a:rPr lang="en-US" sz="2800" baseline="-25000" dirty="0" smtClean="0"/>
              <a:t>1</a:t>
            </a:r>
            <a:r>
              <a:rPr lang="en-US" sz="2800" dirty="0" smtClean="0"/>
              <a:t> = 3, </a:t>
            </a:r>
            <a:r>
              <a:rPr lang="en-US" sz="2800" i="1" dirty="0" smtClean="0"/>
              <a:t>x</a:t>
            </a:r>
            <a:r>
              <a:rPr lang="en-US" sz="2800" baseline="-25000" dirty="0" smtClean="0"/>
              <a:t>2</a:t>
            </a:r>
            <a:r>
              <a:rPr lang="en-US" sz="2800" dirty="0" smtClean="0"/>
              <a:t> = 0, </a:t>
            </a:r>
            <a:r>
              <a:rPr lang="en-US" sz="2800" i="1" dirty="0" smtClean="0"/>
              <a:t>x</a:t>
            </a:r>
            <a:r>
              <a:rPr lang="en-US" sz="2800" baseline="-25000" dirty="0" smtClean="0"/>
              <a:t>3</a:t>
            </a:r>
            <a:r>
              <a:rPr lang="en-US" sz="2800" dirty="0" smtClean="0"/>
              <a:t> = 2 corresponds to a 5-combination with 2 white balls and 3 black balls.</a:t>
            </a:r>
          </a:p>
          <a:p>
            <a:pPr marL="0" indent="0">
              <a:buNone/>
            </a:pPr>
            <a:endParaRPr lang="en-US" sz="900" dirty="0"/>
          </a:p>
          <a:p>
            <a:pPr marL="0" indent="0">
              <a:buNone/>
            </a:pPr>
            <a:endParaRPr lang="en-US" sz="2800" dirty="0"/>
          </a:p>
          <a:p>
            <a:pPr marL="0" indent="0">
              <a:buNone/>
            </a:pP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47</a:t>
            </a:fld>
            <a:endParaRPr lang="en-CA"/>
          </a:p>
        </p:txBody>
      </p:sp>
    </p:spTree>
    <p:extLst>
      <p:ext uri="{BB962C8B-B14F-4D97-AF65-F5344CB8AC3E}">
        <p14:creationId xmlns:p14="http://schemas.microsoft.com/office/powerpoint/2010/main" val="23375737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marL="0" indent="0">
              <a:buNone/>
            </a:pPr>
            <a:r>
              <a:rPr lang="en-US" dirty="0" smtClean="0"/>
              <a:t>In general, the number of non-negative integer solutions of the equation </a:t>
            </a:r>
            <a:r>
              <a:rPr lang="en-US" i="1" dirty="0" smtClean="0"/>
              <a:t>x</a:t>
            </a:r>
            <a:r>
              <a:rPr lang="en-US" baseline="-25000" dirty="0" smtClean="0"/>
              <a:t>1</a:t>
            </a:r>
            <a:r>
              <a:rPr lang="en-US" dirty="0" smtClean="0"/>
              <a:t> + </a:t>
            </a:r>
            <a:r>
              <a:rPr lang="en-US" i="1" dirty="0" smtClean="0"/>
              <a:t>x</a:t>
            </a:r>
            <a:r>
              <a:rPr lang="en-US" baseline="-25000" dirty="0" smtClean="0"/>
              <a:t>2</a:t>
            </a:r>
            <a:r>
              <a:rPr lang="en-US" dirty="0" smtClean="0"/>
              <a:t> + … + </a:t>
            </a:r>
            <a:r>
              <a:rPr lang="en-US" i="1" dirty="0" err="1" smtClean="0"/>
              <a:t>x</a:t>
            </a:r>
            <a:r>
              <a:rPr lang="en-US" i="1" baseline="-25000" dirty="0" err="1" smtClean="0"/>
              <a:t>n</a:t>
            </a:r>
            <a:r>
              <a:rPr lang="en-US" dirty="0" smtClean="0"/>
              <a:t> = </a:t>
            </a:r>
            <a:r>
              <a:rPr lang="en-US" i="1" dirty="0" smtClean="0"/>
              <a:t>r</a:t>
            </a:r>
            <a:r>
              <a:rPr lang="en-US" dirty="0" smtClean="0"/>
              <a:t> is the number of </a:t>
            </a:r>
            <a:r>
              <a:rPr lang="en-US" i="1" dirty="0" smtClean="0"/>
              <a:t>r</a:t>
            </a:r>
            <a:r>
              <a:rPr lang="en-US" dirty="0" smtClean="0"/>
              <a:t>-combinations with repetition from a set of </a:t>
            </a:r>
            <a:r>
              <a:rPr lang="en-US" i="1" dirty="0" smtClean="0"/>
              <a:t>r</a:t>
            </a:r>
            <a:r>
              <a:rPr lang="en-US" dirty="0" smtClean="0"/>
              <a:t> elements, </a:t>
            </a:r>
            <a:r>
              <a:rPr lang="en-US" i="1" dirty="0" smtClean="0"/>
              <a:t>C</a:t>
            </a:r>
            <a:r>
              <a:rPr lang="en-US" dirty="0" smtClean="0"/>
              <a:t>(</a:t>
            </a:r>
            <a:r>
              <a:rPr lang="en-US" i="1" dirty="0" smtClean="0"/>
              <a:t>r</a:t>
            </a:r>
            <a:r>
              <a:rPr lang="en-US" dirty="0" smtClean="0"/>
              <a:t> + </a:t>
            </a:r>
            <a:r>
              <a:rPr lang="en-US" i="1" dirty="0" smtClean="0"/>
              <a:t>n</a:t>
            </a:r>
            <a:r>
              <a:rPr lang="en-US" dirty="0" smtClean="0"/>
              <a:t> </a:t>
            </a:r>
            <a:r>
              <a:rPr lang="en-US" dirty="0" smtClean="0">
                <a:sym typeface="Symbol"/>
              </a:rPr>
              <a:t> 1, </a:t>
            </a:r>
            <a:r>
              <a:rPr lang="en-US" i="1" dirty="0" smtClean="0">
                <a:sym typeface="Symbol"/>
              </a:rPr>
              <a:t>n</a:t>
            </a:r>
            <a:r>
              <a:rPr lang="en-US" dirty="0" smtClean="0">
                <a:sym typeface="Symbol"/>
              </a:rPr>
              <a:t> </a:t>
            </a:r>
            <a:r>
              <a:rPr lang="en-US" dirty="0">
                <a:sym typeface="Symbol"/>
              </a:rPr>
              <a:t> </a:t>
            </a:r>
            <a:r>
              <a:rPr lang="en-US" dirty="0" smtClean="0">
                <a:sym typeface="Symbol"/>
              </a:rPr>
              <a:t>1).</a:t>
            </a:r>
          </a:p>
          <a:p>
            <a:pPr marL="0" indent="0">
              <a:buNone/>
            </a:pPr>
            <a:endParaRPr lang="en-US" sz="2400" dirty="0">
              <a:sym typeface="Symbol"/>
            </a:endParaRPr>
          </a:p>
          <a:p>
            <a:pPr marL="0" indent="0">
              <a:buNone/>
            </a:pPr>
            <a:r>
              <a:rPr lang="en-US" dirty="0" smtClean="0">
                <a:sym typeface="Symbol"/>
              </a:rPr>
              <a:t>For example, the number of non-negative integer solutions to the equation </a:t>
            </a:r>
            <a:r>
              <a:rPr lang="en-US" i="1" dirty="0" smtClean="0">
                <a:sym typeface="Symbol"/>
              </a:rPr>
              <a:t>x</a:t>
            </a:r>
            <a:r>
              <a:rPr lang="en-US" baseline="-25000" dirty="0" smtClean="0">
                <a:sym typeface="Symbol"/>
              </a:rPr>
              <a:t>1</a:t>
            </a:r>
            <a:r>
              <a:rPr lang="en-US" dirty="0" smtClean="0">
                <a:sym typeface="Symbol"/>
              </a:rPr>
              <a:t> + </a:t>
            </a:r>
            <a:r>
              <a:rPr lang="en-US" i="1" dirty="0" smtClean="0">
                <a:sym typeface="Symbol"/>
              </a:rPr>
              <a:t>x</a:t>
            </a:r>
            <a:r>
              <a:rPr lang="en-US" baseline="-25000" dirty="0" smtClean="0">
                <a:sym typeface="Symbol"/>
              </a:rPr>
              <a:t>2</a:t>
            </a:r>
            <a:r>
              <a:rPr lang="en-US" dirty="0" smtClean="0">
                <a:sym typeface="Symbol"/>
              </a:rPr>
              <a:t> + </a:t>
            </a:r>
            <a:r>
              <a:rPr lang="en-US" i="1" dirty="0" smtClean="0">
                <a:sym typeface="Symbol"/>
              </a:rPr>
              <a:t>x</a:t>
            </a:r>
            <a:r>
              <a:rPr lang="en-US" baseline="-25000" dirty="0" smtClean="0">
                <a:sym typeface="Symbol"/>
              </a:rPr>
              <a:t>3</a:t>
            </a:r>
            <a:r>
              <a:rPr lang="en-US" dirty="0" smtClean="0">
                <a:sym typeface="Symbol"/>
              </a:rPr>
              <a:t> = 5 is </a:t>
            </a:r>
            <a:r>
              <a:rPr lang="en-US" i="1" dirty="0" smtClean="0">
                <a:sym typeface="Symbol"/>
              </a:rPr>
              <a:t>C</a:t>
            </a:r>
            <a:r>
              <a:rPr lang="en-US" dirty="0" smtClean="0">
                <a:sym typeface="Symbol"/>
              </a:rPr>
              <a:t>(7, 2) = 21.  </a:t>
            </a:r>
            <a:endParaRPr lang="en-US" dirty="0" smtClean="0"/>
          </a:p>
          <a:p>
            <a:pPr marL="0" indent="0">
              <a:buNone/>
            </a:pP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48</a:t>
            </a:fld>
            <a:endParaRPr lang="en-CA"/>
          </a:p>
        </p:txBody>
      </p:sp>
    </p:spTree>
    <p:extLst>
      <p:ext uri="{BB962C8B-B14F-4D97-AF65-F5344CB8AC3E}">
        <p14:creationId xmlns:p14="http://schemas.microsoft.com/office/powerpoint/2010/main" val="52889950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Examples</a:t>
            </a:r>
            <a:endParaRPr lang="en-CA" i="1" dirty="0"/>
          </a:p>
        </p:txBody>
      </p:sp>
      <p:sp>
        <p:nvSpPr>
          <p:cNvPr id="3" name="Content Placeholder 2"/>
          <p:cNvSpPr>
            <a:spLocks noGrp="1"/>
          </p:cNvSpPr>
          <p:nvPr>
            <p:ph idx="1"/>
          </p:nvPr>
        </p:nvSpPr>
        <p:spPr/>
        <p:txBody>
          <a:bodyPr/>
          <a:lstStyle/>
          <a:p>
            <a:pPr marL="0" indent="0">
              <a:buNone/>
            </a:pPr>
            <a:r>
              <a:rPr lang="en-US" dirty="0" smtClean="0"/>
              <a:t>1.  Find the number non-negative integer solutions of the equation </a:t>
            </a:r>
            <a:r>
              <a:rPr lang="en-US" i="1" dirty="0" smtClean="0"/>
              <a:t>x</a:t>
            </a:r>
            <a:r>
              <a:rPr lang="en-US" baseline="-25000" dirty="0" smtClean="0"/>
              <a:t>1</a:t>
            </a:r>
            <a:r>
              <a:rPr lang="en-US" dirty="0" smtClean="0"/>
              <a:t> + </a:t>
            </a:r>
            <a:r>
              <a:rPr lang="en-US" i="1" dirty="0" smtClean="0"/>
              <a:t>x</a:t>
            </a:r>
            <a:r>
              <a:rPr lang="en-US" baseline="-25000" dirty="0" smtClean="0"/>
              <a:t>2</a:t>
            </a:r>
            <a:r>
              <a:rPr lang="en-US" dirty="0" smtClean="0"/>
              <a:t> + </a:t>
            </a:r>
            <a:r>
              <a:rPr lang="en-US" i="1" dirty="0" smtClean="0"/>
              <a:t>x</a:t>
            </a:r>
            <a:r>
              <a:rPr lang="en-US" baseline="-25000" dirty="0" smtClean="0"/>
              <a:t>3</a:t>
            </a:r>
            <a:r>
              <a:rPr lang="en-US" dirty="0" smtClean="0"/>
              <a:t> + </a:t>
            </a:r>
            <a:r>
              <a:rPr lang="en-US" i="1" dirty="0" smtClean="0"/>
              <a:t>x</a:t>
            </a:r>
            <a:r>
              <a:rPr lang="en-US" baseline="-25000" dirty="0" smtClean="0"/>
              <a:t>4</a:t>
            </a:r>
            <a:r>
              <a:rPr lang="en-US" dirty="0" smtClean="0"/>
              <a:t> = 11.</a:t>
            </a:r>
          </a:p>
          <a:p>
            <a:pPr marL="0" indent="0">
              <a:buNone/>
            </a:pPr>
            <a:endParaRPr lang="en-US" dirty="0"/>
          </a:p>
          <a:p>
            <a:pPr marL="0" indent="0">
              <a:buNone/>
            </a:pPr>
            <a:r>
              <a:rPr lang="en-US" i="1" dirty="0"/>
              <a:t>S</a:t>
            </a:r>
            <a:r>
              <a:rPr lang="en-US" i="1" dirty="0" smtClean="0"/>
              <a:t>olution. </a:t>
            </a:r>
            <a:r>
              <a:rPr lang="en-US" dirty="0" smtClean="0"/>
              <a:t>The number of non-negative integer solutions of this equation is </a:t>
            </a:r>
            <a:r>
              <a:rPr lang="en-US" i="1" dirty="0" smtClean="0"/>
              <a:t>C</a:t>
            </a:r>
            <a:r>
              <a:rPr lang="en-US" dirty="0" smtClean="0"/>
              <a:t>(11 </a:t>
            </a:r>
            <a:r>
              <a:rPr lang="en-US" dirty="0" smtClean="0"/>
              <a:t>+ </a:t>
            </a:r>
            <a:r>
              <a:rPr lang="en-US" dirty="0"/>
              <a:t>4</a:t>
            </a:r>
            <a:r>
              <a:rPr lang="en-US" dirty="0" smtClean="0"/>
              <a:t> </a:t>
            </a:r>
            <a:r>
              <a:rPr lang="en-US" dirty="0" smtClean="0">
                <a:sym typeface="Symbol"/>
              </a:rPr>
              <a:t> 1, 4  1) </a:t>
            </a:r>
          </a:p>
          <a:p>
            <a:pPr marL="0" indent="0">
              <a:buNone/>
            </a:pPr>
            <a:r>
              <a:rPr lang="en-US" dirty="0" smtClean="0">
                <a:sym typeface="Symbol"/>
              </a:rPr>
              <a:t>=           = 364.</a:t>
            </a: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49</a:t>
            </a:fld>
            <a:endParaRPr lang="en-CA"/>
          </a:p>
        </p:txBody>
      </p:sp>
      <p:graphicFrame>
        <p:nvGraphicFramePr>
          <p:cNvPr id="5" name="Object 4"/>
          <p:cNvGraphicFramePr>
            <a:graphicFrameLocks noChangeAspect="1"/>
          </p:cNvGraphicFramePr>
          <p:nvPr>
            <p:extLst>
              <p:ext uri="{D42A27DB-BD31-4B8C-83A1-F6EECF244321}">
                <p14:modId xmlns:p14="http://schemas.microsoft.com/office/powerpoint/2010/main" val="1138204242"/>
              </p:ext>
            </p:extLst>
          </p:nvPr>
        </p:nvGraphicFramePr>
        <p:xfrm>
          <a:off x="762000" y="4170197"/>
          <a:ext cx="946151" cy="1011403"/>
        </p:xfrm>
        <a:graphic>
          <a:graphicData uri="http://schemas.openxmlformats.org/presentationml/2006/ole">
            <mc:AlternateContent xmlns:mc="http://schemas.openxmlformats.org/markup-compatibility/2006">
              <mc:Choice xmlns:v="urn:schemas-microsoft-com:vml" Requires="v">
                <p:oleObj spid="_x0000_s12309" name="Equation" r:id="rId3" imgW="368280" imgH="393480" progId="Equation.DSMT4">
                  <p:embed/>
                </p:oleObj>
              </mc:Choice>
              <mc:Fallback>
                <p:oleObj name="Equation" r:id="rId3" imgW="368280" imgH="393480" progId="Equation.DSMT4">
                  <p:embed/>
                  <p:pic>
                    <p:nvPicPr>
                      <p:cNvPr id="0" name=""/>
                      <p:cNvPicPr/>
                      <p:nvPr/>
                    </p:nvPicPr>
                    <p:blipFill>
                      <a:blip r:embed="rId4"/>
                      <a:stretch>
                        <a:fillRect/>
                      </a:stretch>
                    </p:blipFill>
                    <p:spPr>
                      <a:xfrm>
                        <a:off x="762000" y="4170197"/>
                        <a:ext cx="946151" cy="1011403"/>
                      </a:xfrm>
                      <a:prstGeom prst="rect">
                        <a:avLst/>
                      </a:prstGeom>
                    </p:spPr>
                  </p:pic>
                </p:oleObj>
              </mc:Fallback>
            </mc:AlternateContent>
          </a:graphicData>
        </a:graphic>
      </p:graphicFrame>
    </p:spTree>
    <p:extLst>
      <p:ext uri="{BB962C8B-B14F-4D97-AF65-F5344CB8AC3E}">
        <p14:creationId xmlns:p14="http://schemas.microsoft.com/office/powerpoint/2010/main" val="387655910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smtClean="0"/>
              <a:t>2.  Find the number of non-negative integers of the equation </a:t>
            </a:r>
            <a:r>
              <a:rPr lang="en-US" i="1" dirty="0" smtClean="0"/>
              <a:t>x</a:t>
            </a:r>
            <a:r>
              <a:rPr lang="en-US" baseline="-25000" dirty="0" smtClean="0"/>
              <a:t>1</a:t>
            </a:r>
            <a:r>
              <a:rPr lang="en-US" dirty="0" smtClean="0"/>
              <a:t> + </a:t>
            </a:r>
            <a:r>
              <a:rPr lang="en-US" i="1" dirty="0" smtClean="0"/>
              <a:t>x</a:t>
            </a:r>
            <a:r>
              <a:rPr lang="en-US" baseline="-25000" dirty="0" smtClean="0"/>
              <a:t>2</a:t>
            </a:r>
            <a:r>
              <a:rPr lang="en-US" dirty="0" smtClean="0"/>
              <a:t> + </a:t>
            </a:r>
            <a:r>
              <a:rPr lang="en-US" i="1" dirty="0" smtClean="0"/>
              <a:t>x</a:t>
            </a:r>
            <a:r>
              <a:rPr lang="en-US" baseline="-25000" dirty="0" smtClean="0"/>
              <a:t>3</a:t>
            </a:r>
            <a:r>
              <a:rPr lang="en-US" dirty="0" smtClean="0"/>
              <a:t> + </a:t>
            </a:r>
            <a:r>
              <a:rPr lang="en-US" i="1" dirty="0" smtClean="0"/>
              <a:t>x</a:t>
            </a:r>
            <a:r>
              <a:rPr lang="en-US" baseline="-25000" dirty="0" smtClean="0"/>
              <a:t>4</a:t>
            </a:r>
            <a:r>
              <a:rPr lang="en-US" dirty="0" smtClean="0"/>
              <a:t> = 11 such that </a:t>
            </a:r>
            <a:r>
              <a:rPr lang="en-US" i="1" dirty="0" smtClean="0"/>
              <a:t>x</a:t>
            </a:r>
            <a:r>
              <a:rPr lang="en-US" baseline="-25000" dirty="0" smtClean="0"/>
              <a:t>1</a:t>
            </a:r>
            <a:r>
              <a:rPr lang="en-US" dirty="0" smtClean="0"/>
              <a:t> </a:t>
            </a:r>
            <a:r>
              <a:rPr lang="en-US" dirty="0" smtClean="0">
                <a:sym typeface="Symbol"/>
              </a:rPr>
              <a:t> 5.</a:t>
            </a:r>
          </a:p>
          <a:p>
            <a:pPr marL="0" indent="0">
              <a:buNone/>
            </a:pPr>
            <a:endParaRPr lang="en-US" sz="1400" dirty="0">
              <a:sym typeface="Symbol"/>
            </a:endParaRPr>
          </a:p>
          <a:p>
            <a:pPr marL="0" indent="0">
              <a:buNone/>
            </a:pPr>
            <a:r>
              <a:rPr lang="en-US" i="1" dirty="0" smtClean="0">
                <a:sym typeface="Symbol"/>
              </a:rPr>
              <a:t>Solution</a:t>
            </a:r>
            <a:r>
              <a:rPr lang="en-US" dirty="0" smtClean="0">
                <a:sym typeface="Symbol"/>
              </a:rPr>
              <a:t>.  Let </a:t>
            </a:r>
            <a:r>
              <a:rPr lang="en-US" i="1" dirty="0" smtClean="0">
                <a:sym typeface="Symbol"/>
              </a:rPr>
              <a:t>x</a:t>
            </a:r>
            <a:r>
              <a:rPr lang="en-US" baseline="-25000" dirty="0" smtClean="0">
                <a:sym typeface="Symbol"/>
              </a:rPr>
              <a:t>1</a:t>
            </a:r>
            <a:r>
              <a:rPr lang="en-US" dirty="0" smtClean="0">
                <a:sym typeface="Symbol"/>
              </a:rPr>
              <a:t>* = </a:t>
            </a:r>
            <a:r>
              <a:rPr lang="en-US" i="1" dirty="0" smtClean="0">
                <a:sym typeface="Symbol"/>
              </a:rPr>
              <a:t>x</a:t>
            </a:r>
            <a:r>
              <a:rPr lang="en-US" baseline="-25000" dirty="0" smtClean="0">
                <a:sym typeface="Symbol"/>
              </a:rPr>
              <a:t>1</a:t>
            </a:r>
            <a:r>
              <a:rPr lang="en-US" dirty="0" smtClean="0">
                <a:sym typeface="Symbol"/>
              </a:rPr>
              <a:t>  5.  Then </a:t>
            </a:r>
            <a:r>
              <a:rPr lang="en-US" i="1" dirty="0" smtClean="0"/>
              <a:t>x</a:t>
            </a:r>
            <a:r>
              <a:rPr lang="en-US" baseline="-25000" dirty="0" smtClean="0"/>
              <a:t>1</a:t>
            </a:r>
            <a:r>
              <a:rPr lang="en-US" dirty="0" smtClean="0"/>
              <a:t>* + </a:t>
            </a:r>
            <a:r>
              <a:rPr lang="en-US" i="1" dirty="0" smtClean="0"/>
              <a:t>x</a:t>
            </a:r>
            <a:r>
              <a:rPr lang="en-US" baseline="-25000" dirty="0" smtClean="0"/>
              <a:t>2</a:t>
            </a:r>
            <a:r>
              <a:rPr lang="en-US" dirty="0" smtClean="0"/>
              <a:t> + </a:t>
            </a:r>
            <a:r>
              <a:rPr lang="en-US" i="1" dirty="0" smtClean="0"/>
              <a:t>x</a:t>
            </a:r>
            <a:r>
              <a:rPr lang="en-US" baseline="-25000" dirty="0" smtClean="0"/>
              <a:t>3</a:t>
            </a:r>
            <a:r>
              <a:rPr lang="en-US" dirty="0" smtClean="0"/>
              <a:t> + </a:t>
            </a:r>
            <a:r>
              <a:rPr lang="en-US" i="1" dirty="0" smtClean="0"/>
              <a:t>x</a:t>
            </a:r>
            <a:r>
              <a:rPr lang="en-US" baseline="-25000" dirty="0" smtClean="0"/>
              <a:t>4</a:t>
            </a:r>
            <a:r>
              <a:rPr lang="en-US" dirty="0" smtClean="0"/>
              <a:t> = 6.  The number of non-negative integer solutions of this equation is the number of non-negative integer solutions of the original equation with </a:t>
            </a:r>
            <a:r>
              <a:rPr lang="en-US" i="1" dirty="0" smtClean="0"/>
              <a:t>x</a:t>
            </a:r>
            <a:r>
              <a:rPr lang="en-US" baseline="-25000" dirty="0" smtClean="0"/>
              <a:t>1</a:t>
            </a:r>
            <a:r>
              <a:rPr lang="en-US" dirty="0" smtClean="0"/>
              <a:t> </a:t>
            </a:r>
            <a:r>
              <a:rPr lang="en-US" dirty="0" smtClean="0">
                <a:sym typeface="Symbol"/>
              </a:rPr>
              <a:t> 5.  This number is </a:t>
            </a:r>
            <a:r>
              <a:rPr lang="en-US" i="1" dirty="0" smtClean="0">
                <a:sym typeface="Symbol"/>
              </a:rPr>
              <a:t>C</a:t>
            </a:r>
            <a:r>
              <a:rPr lang="en-US" dirty="0" smtClean="0">
                <a:sym typeface="Symbol"/>
              </a:rPr>
              <a:t>(6 </a:t>
            </a:r>
            <a:r>
              <a:rPr lang="en-US" dirty="0" smtClean="0">
                <a:sym typeface="Symbol"/>
              </a:rPr>
              <a:t>+ </a:t>
            </a:r>
            <a:r>
              <a:rPr lang="en-US" dirty="0" smtClean="0">
                <a:sym typeface="Symbol"/>
              </a:rPr>
              <a:t>4 </a:t>
            </a:r>
            <a:r>
              <a:rPr lang="en-US" dirty="0" smtClean="0">
                <a:sym typeface="Symbol"/>
              </a:rPr>
              <a:t> 1, 4  1) =        = 84.  </a:t>
            </a:r>
            <a:endParaRPr lang="en-US" dirty="0" smtClean="0"/>
          </a:p>
          <a:p>
            <a:pPr marL="0" indent="0">
              <a:buNone/>
            </a:pPr>
            <a:endParaRPr lang="en-US" i="1" dirty="0" smtClean="0"/>
          </a:p>
          <a:p>
            <a:pPr marL="0" indent="0">
              <a:buNone/>
            </a:pP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50</a:t>
            </a:fld>
            <a:endParaRPr lang="en-CA"/>
          </a:p>
        </p:txBody>
      </p:sp>
      <p:graphicFrame>
        <p:nvGraphicFramePr>
          <p:cNvPr id="5" name="Object 4"/>
          <p:cNvGraphicFramePr>
            <a:graphicFrameLocks noChangeAspect="1"/>
          </p:cNvGraphicFramePr>
          <p:nvPr>
            <p:extLst>
              <p:ext uri="{D42A27DB-BD31-4B8C-83A1-F6EECF244321}">
                <p14:modId xmlns:p14="http://schemas.microsoft.com/office/powerpoint/2010/main" val="2382739327"/>
              </p:ext>
            </p:extLst>
          </p:nvPr>
        </p:nvGraphicFramePr>
        <p:xfrm>
          <a:off x="1828800" y="5029200"/>
          <a:ext cx="650363" cy="806450"/>
        </p:xfrm>
        <a:graphic>
          <a:graphicData uri="http://schemas.openxmlformats.org/presentationml/2006/ole">
            <mc:AlternateContent xmlns:mc="http://schemas.openxmlformats.org/markup-compatibility/2006">
              <mc:Choice xmlns:v="urn:schemas-microsoft-com:vml" Requires="v">
                <p:oleObj spid="_x0000_s13333" name="Equation" r:id="rId3" imgW="317160" imgH="393480" progId="Equation.DSMT4">
                  <p:embed/>
                </p:oleObj>
              </mc:Choice>
              <mc:Fallback>
                <p:oleObj name="Equation" r:id="rId3" imgW="317160" imgH="393480" progId="Equation.DSMT4">
                  <p:embed/>
                  <p:pic>
                    <p:nvPicPr>
                      <p:cNvPr id="0" name=""/>
                      <p:cNvPicPr/>
                      <p:nvPr/>
                    </p:nvPicPr>
                    <p:blipFill>
                      <a:blip r:embed="rId4"/>
                      <a:stretch>
                        <a:fillRect/>
                      </a:stretch>
                    </p:blipFill>
                    <p:spPr>
                      <a:xfrm>
                        <a:off x="1828800" y="5029200"/>
                        <a:ext cx="650363" cy="806450"/>
                      </a:xfrm>
                      <a:prstGeom prst="rect">
                        <a:avLst/>
                      </a:prstGeom>
                    </p:spPr>
                  </p:pic>
                </p:oleObj>
              </mc:Fallback>
            </mc:AlternateContent>
          </a:graphicData>
        </a:graphic>
      </p:graphicFrame>
    </p:spTree>
    <p:extLst>
      <p:ext uri="{BB962C8B-B14F-4D97-AF65-F5344CB8AC3E}">
        <p14:creationId xmlns:p14="http://schemas.microsoft.com/office/powerpoint/2010/main" val="36800896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smtClean="0"/>
              <a:t>This question can be formulated as a distribution problem:  Find the number of ways to distribute 11 </a:t>
            </a:r>
            <a:r>
              <a:rPr lang="en-US" dirty="0" smtClean="0"/>
              <a:t>identical </a:t>
            </a:r>
            <a:r>
              <a:rPr lang="en-US" dirty="0" smtClean="0"/>
              <a:t>balls into 4 </a:t>
            </a:r>
            <a:r>
              <a:rPr lang="en-US" dirty="0" smtClean="0"/>
              <a:t>distinct </a:t>
            </a:r>
            <a:r>
              <a:rPr lang="en-US" dirty="0" smtClean="0"/>
              <a:t>boxes such that box 1 has at least 5 balls.  </a:t>
            </a:r>
          </a:p>
          <a:p>
            <a:pPr marL="0" indent="0">
              <a:buNone/>
            </a:pPr>
            <a:endParaRPr lang="en-US" dirty="0"/>
          </a:p>
          <a:p>
            <a:pPr marL="0" indent="0">
              <a:buNone/>
            </a:pPr>
            <a:r>
              <a:rPr lang="en-US" dirty="0" smtClean="0"/>
              <a:t>We may put 5 balls into box 1 first, and then distribute the rest 6 balls into these boxes.  This leads directly to the solution </a:t>
            </a:r>
            <a:r>
              <a:rPr lang="en-US" i="1" dirty="0" smtClean="0"/>
              <a:t>C</a:t>
            </a:r>
            <a:r>
              <a:rPr lang="en-US" dirty="0" smtClean="0"/>
              <a:t>(6 </a:t>
            </a:r>
            <a:r>
              <a:rPr lang="en-US" dirty="0" smtClean="0"/>
              <a:t>+ </a:t>
            </a:r>
            <a:r>
              <a:rPr lang="en-US" dirty="0" smtClean="0"/>
              <a:t>4 </a:t>
            </a:r>
            <a:r>
              <a:rPr lang="en-US" dirty="0" smtClean="0">
                <a:sym typeface="Symbol"/>
              </a:rPr>
              <a:t> 1, 4  1) = 84.</a:t>
            </a: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51</a:t>
            </a:fld>
            <a:endParaRPr lang="en-CA"/>
          </a:p>
        </p:txBody>
      </p:sp>
    </p:spTree>
    <p:extLst>
      <p:ext uri="{BB962C8B-B14F-4D97-AF65-F5344CB8AC3E}">
        <p14:creationId xmlns:p14="http://schemas.microsoft.com/office/powerpoint/2010/main" val="381740573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sz="2800" dirty="0" smtClean="0"/>
              <a:t>3.  Find the number of non-negative integers of the equation </a:t>
            </a:r>
            <a:r>
              <a:rPr lang="en-US" sz="2800" i="1" dirty="0" smtClean="0"/>
              <a:t>x</a:t>
            </a:r>
            <a:r>
              <a:rPr lang="en-US" sz="2800" baseline="-25000" dirty="0" smtClean="0"/>
              <a:t>1</a:t>
            </a:r>
            <a:r>
              <a:rPr lang="en-US" sz="2800" dirty="0" smtClean="0"/>
              <a:t> + </a:t>
            </a:r>
            <a:r>
              <a:rPr lang="en-US" sz="2800" i="1" dirty="0" smtClean="0"/>
              <a:t>x</a:t>
            </a:r>
            <a:r>
              <a:rPr lang="en-US" sz="2800" baseline="-25000" dirty="0" smtClean="0"/>
              <a:t>2</a:t>
            </a:r>
            <a:r>
              <a:rPr lang="en-US" sz="2800" dirty="0" smtClean="0"/>
              <a:t> + </a:t>
            </a:r>
            <a:r>
              <a:rPr lang="en-US" sz="2800" i="1" dirty="0" smtClean="0"/>
              <a:t>x</a:t>
            </a:r>
            <a:r>
              <a:rPr lang="en-US" sz="2800" baseline="-25000" dirty="0" smtClean="0"/>
              <a:t>3</a:t>
            </a:r>
            <a:r>
              <a:rPr lang="en-US" sz="2800" dirty="0" smtClean="0"/>
              <a:t> + </a:t>
            </a:r>
            <a:r>
              <a:rPr lang="en-US" sz="2800" i="1" dirty="0" smtClean="0"/>
              <a:t>x</a:t>
            </a:r>
            <a:r>
              <a:rPr lang="en-US" sz="2800" baseline="-25000" dirty="0" smtClean="0"/>
              <a:t>4</a:t>
            </a:r>
            <a:r>
              <a:rPr lang="en-US" sz="2800" dirty="0" smtClean="0"/>
              <a:t> = 11 such that </a:t>
            </a:r>
            <a:r>
              <a:rPr lang="en-US" sz="2800" i="1" dirty="0" smtClean="0"/>
              <a:t>x</a:t>
            </a:r>
            <a:r>
              <a:rPr lang="en-US" sz="2800" baseline="-25000" dirty="0" smtClean="0"/>
              <a:t>1</a:t>
            </a:r>
            <a:r>
              <a:rPr lang="en-US" sz="2800" dirty="0" smtClean="0"/>
              <a:t> </a:t>
            </a:r>
            <a:r>
              <a:rPr lang="en-US" sz="2800" dirty="0">
                <a:sym typeface="Symbol"/>
              </a:rPr>
              <a:t></a:t>
            </a:r>
            <a:r>
              <a:rPr lang="en-US" sz="2800" dirty="0" smtClean="0">
                <a:sym typeface="Symbol"/>
              </a:rPr>
              <a:t> </a:t>
            </a:r>
            <a:r>
              <a:rPr lang="en-US" sz="2800" dirty="0">
                <a:sym typeface="Symbol"/>
              </a:rPr>
              <a:t>4</a:t>
            </a:r>
            <a:r>
              <a:rPr lang="en-US" sz="2800" dirty="0" smtClean="0">
                <a:sym typeface="Symbol"/>
              </a:rPr>
              <a:t>.</a:t>
            </a:r>
          </a:p>
          <a:p>
            <a:pPr marL="0" indent="0">
              <a:buNone/>
            </a:pPr>
            <a:endParaRPr lang="en-US" sz="1050" dirty="0">
              <a:sym typeface="Symbol"/>
            </a:endParaRPr>
          </a:p>
          <a:p>
            <a:pPr marL="0" indent="0">
              <a:buNone/>
            </a:pPr>
            <a:r>
              <a:rPr lang="en-US" sz="2800" i="1" dirty="0" smtClean="0">
                <a:sym typeface="Symbol"/>
              </a:rPr>
              <a:t>Solution</a:t>
            </a:r>
            <a:r>
              <a:rPr lang="en-US" sz="2800" dirty="0" smtClean="0">
                <a:sym typeface="Symbol"/>
              </a:rPr>
              <a:t>.  By the result of the previous examples, this number is 364  84 = 280.</a:t>
            </a:r>
          </a:p>
          <a:p>
            <a:pPr marL="0" indent="0">
              <a:buNone/>
            </a:pPr>
            <a:endParaRPr lang="en-US" sz="900" dirty="0">
              <a:sym typeface="Symbol"/>
            </a:endParaRPr>
          </a:p>
          <a:p>
            <a:pPr marL="0" indent="0">
              <a:buNone/>
            </a:pPr>
            <a:r>
              <a:rPr lang="en-US" sz="2800" dirty="0" smtClean="0">
                <a:sym typeface="Symbol"/>
              </a:rPr>
              <a:t>This question may also be formulated as a distribution problem:  Find the number of ways to distribute 11 </a:t>
            </a:r>
            <a:r>
              <a:rPr lang="en-US" sz="2800" dirty="0" smtClean="0">
                <a:sym typeface="Symbol"/>
              </a:rPr>
              <a:t>identical </a:t>
            </a:r>
            <a:r>
              <a:rPr lang="en-US" sz="2800" dirty="0" smtClean="0">
                <a:sym typeface="Symbol"/>
              </a:rPr>
              <a:t>balls into 4 </a:t>
            </a:r>
            <a:r>
              <a:rPr lang="en-US" sz="2800" dirty="0" smtClean="0">
                <a:sym typeface="Symbol"/>
              </a:rPr>
              <a:t>distinct boxes </a:t>
            </a:r>
            <a:r>
              <a:rPr lang="en-US" sz="2800" dirty="0" smtClean="0">
                <a:sym typeface="Symbol"/>
              </a:rPr>
              <a:t>such that box 1 has at most 4 balls.</a:t>
            </a:r>
          </a:p>
          <a:p>
            <a:pPr marL="0" indent="0">
              <a:buNone/>
            </a:pP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52</a:t>
            </a:fld>
            <a:endParaRPr lang="en-CA"/>
          </a:p>
        </p:txBody>
      </p:sp>
    </p:spTree>
    <p:extLst>
      <p:ext uri="{BB962C8B-B14F-4D97-AF65-F5344CB8AC3E}">
        <p14:creationId xmlns:p14="http://schemas.microsoft.com/office/powerpoint/2010/main" val="37481137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sz="2400" dirty="0"/>
              <a:t>4</a:t>
            </a:r>
            <a:r>
              <a:rPr lang="en-US" sz="2400" dirty="0" smtClean="0"/>
              <a:t>.  Find the number of non-negative integers of the equation </a:t>
            </a:r>
            <a:r>
              <a:rPr lang="en-US" sz="2400" i="1" dirty="0" smtClean="0"/>
              <a:t>x</a:t>
            </a:r>
            <a:r>
              <a:rPr lang="en-US" sz="2400" baseline="-25000" dirty="0" smtClean="0"/>
              <a:t>1</a:t>
            </a:r>
            <a:r>
              <a:rPr lang="en-US" sz="2400" dirty="0" smtClean="0"/>
              <a:t> + </a:t>
            </a:r>
            <a:r>
              <a:rPr lang="en-US" sz="2400" i="1" dirty="0" smtClean="0"/>
              <a:t>x</a:t>
            </a:r>
            <a:r>
              <a:rPr lang="en-US" sz="2400" baseline="-25000" dirty="0" smtClean="0"/>
              <a:t>2</a:t>
            </a:r>
            <a:r>
              <a:rPr lang="en-US" sz="2400" dirty="0" smtClean="0"/>
              <a:t> + </a:t>
            </a:r>
            <a:r>
              <a:rPr lang="en-US" sz="2400" i="1" dirty="0" smtClean="0"/>
              <a:t>x</a:t>
            </a:r>
            <a:r>
              <a:rPr lang="en-US" sz="2400" baseline="-25000" dirty="0" smtClean="0"/>
              <a:t>3</a:t>
            </a:r>
            <a:r>
              <a:rPr lang="en-US" sz="2400" dirty="0" smtClean="0"/>
              <a:t> + </a:t>
            </a:r>
            <a:r>
              <a:rPr lang="en-US" sz="2400" i="1" dirty="0" smtClean="0"/>
              <a:t>x</a:t>
            </a:r>
            <a:r>
              <a:rPr lang="en-US" sz="2400" baseline="-25000" dirty="0" smtClean="0"/>
              <a:t>4</a:t>
            </a:r>
            <a:r>
              <a:rPr lang="en-US" sz="2400" dirty="0" smtClean="0"/>
              <a:t> = 11 such that </a:t>
            </a:r>
            <a:r>
              <a:rPr lang="en-US" sz="2400" i="1" dirty="0" smtClean="0"/>
              <a:t>x</a:t>
            </a:r>
            <a:r>
              <a:rPr lang="en-US" sz="2400" baseline="-25000" dirty="0" smtClean="0"/>
              <a:t>1</a:t>
            </a:r>
            <a:r>
              <a:rPr lang="en-US" sz="2400" dirty="0" smtClean="0"/>
              <a:t> </a:t>
            </a:r>
            <a:r>
              <a:rPr lang="en-US" sz="2400" dirty="0" smtClean="0">
                <a:sym typeface="Symbol"/>
              </a:rPr>
              <a:t> 4 and </a:t>
            </a:r>
            <a:r>
              <a:rPr lang="en-US" sz="2400" i="1" dirty="0" smtClean="0">
                <a:sym typeface="Symbol"/>
              </a:rPr>
              <a:t>x</a:t>
            </a:r>
            <a:r>
              <a:rPr lang="en-US" sz="2400" baseline="-25000" dirty="0" smtClean="0">
                <a:sym typeface="Symbol"/>
              </a:rPr>
              <a:t>2</a:t>
            </a:r>
            <a:r>
              <a:rPr lang="en-US" sz="2400" dirty="0" smtClean="0">
                <a:sym typeface="Symbol"/>
              </a:rPr>
              <a:t>  2.</a:t>
            </a:r>
          </a:p>
          <a:p>
            <a:pPr marL="0" indent="0">
              <a:buNone/>
            </a:pPr>
            <a:endParaRPr lang="en-US" sz="1200" dirty="0">
              <a:sym typeface="Symbol"/>
            </a:endParaRPr>
          </a:p>
          <a:p>
            <a:pPr marL="0" indent="0">
              <a:buNone/>
            </a:pPr>
            <a:r>
              <a:rPr lang="en-US" sz="2400" i="1" dirty="0">
                <a:sym typeface="Symbol"/>
              </a:rPr>
              <a:t>S</a:t>
            </a:r>
            <a:r>
              <a:rPr lang="en-US" sz="2400" i="1" dirty="0" smtClean="0">
                <a:sym typeface="Symbol"/>
              </a:rPr>
              <a:t>olution</a:t>
            </a:r>
            <a:r>
              <a:rPr lang="en-US" sz="2400" dirty="0" smtClean="0">
                <a:sym typeface="Symbol"/>
              </a:rPr>
              <a:t>.  The number of non-negative integer solutions of this equation with </a:t>
            </a:r>
            <a:r>
              <a:rPr lang="en-US" sz="2400" i="1" dirty="0" smtClean="0">
                <a:sym typeface="Symbol"/>
              </a:rPr>
              <a:t>x</a:t>
            </a:r>
            <a:r>
              <a:rPr lang="en-US" sz="2400" baseline="-25000" dirty="0" smtClean="0">
                <a:sym typeface="Symbol"/>
              </a:rPr>
              <a:t>1 </a:t>
            </a:r>
            <a:r>
              <a:rPr lang="en-US" sz="2400" dirty="0" smtClean="0">
                <a:sym typeface="Symbol"/>
              </a:rPr>
              <a:t> 5 is </a:t>
            </a:r>
            <a:r>
              <a:rPr lang="en-US" sz="2400" i="1" dirty="0" smtClean="0">
                <a:sym typeface="Symbol"/>
              </a:rPr>
              <a:t>C</a:t>
            </a:r>
            <a:r>
              <a:rPr lang="en-US" sz="2400" dirty="0" smtClean="0">
                <a:sym typeface="Symbol"/>
              </a:rPr>
              <a:t>(6 </a:t>
            </a:r>
            <a:r>
              <a:rPr lang="en-US" sz="2400" dirty="0" smtClean="0">
                <a:sym typeface="Symbol"/>
              </a:rPr>
              <a:t>+ </a:t>
            </a:r>
            <a:r>
              <a:rPr lang="en-US" sz="2400" dirty="0" smtClean="0">
                <a:sym typeface="Symbol"/>
              </a:rPr>
              <a:t>4 </a:t>
            </a:r>
            <a:r>
              <a:rPr lang="en-US" sz="2400" dirty="0" smtClean="0">
                <a:sym typeface="Symbol"/>
              </a:rPr>
              <a:t> 1, 4  1) = 84, and similarly, the number of non-negative integer solutions of this equation with </a:t>
            </a:r>
            <a:r>
              <a:rPr lang="en-US" sz="2400" i="1" dirty="0" smtClean="0">
                <a:sym typeface="Symbol"/>
              </a:rPr>
              <a:t>x</a:t>
            </a:r>
            <a:r>
              <a:rPr lang="en-US" sz="2400" baseline="-25000" dirty="0" smtClean="0">
                <a:sym typeface="Symbol"/>
              </a:rPr>
              <a:t>2</a:t>
            </a:r>
            <a:r>
              <a:rPr lang="en-US" sz="2400" dirty="0" smtClean="0">
                <a:sym typeface="Symbol"/>
              </a:rPr>
              <a:t>  3 is </a:t>
            </a:r>
            <a:r>
              <a:rPr lang="en-US" sz="2400" i="1" dirty="0" smtClean="0">
                <a:sym typeface="Symbol"/>
              </a:rPr>
              <a:t>C</a:t>
            </a:r>
            <a:r>
              <a:rPr lang="en-US" sz="2400" dirty="0" smtClean="0">
                <a:sym typeface="Symbol"/>
              </a:rPr>
              <a:t>(8 </a:t>
            </a:r>
            <a:r>
              <a:rPr lang="en-US" sz="2400" dirty="0" smtClean="0">
                <a:sym typeface="Symbol"/>
              </a:rPr>
              <a:t>+ </a:t>
            </a:r>
            <a:r>
              <a:rPr lang="en-US" sz="2400" dirty="0" smtClean="0">
                <a:sym typeface="Symbol"/>
              </a:rPr>
              <a:t>4 </a:t>
            </a:r>
            <a:r>
              <a:rPr lang="en-US" sz="2400" dirty="0" smtClean="0">
                <a:sym typeface="Symbol"/>
              </a:rPr>
              <a:t> 1, 4  1) = 165.  The number of nonnegative integer solutions of this equation with </a:t>
            </a:r>
            <a:r>
              <a:rPr lang="en-US" sz="2400" i="1" dirty="0" smtClean="0">
                <a:sym typeface="Symbol"/>
              </a:rPr>
              <a:t>x</a:t>
            </a:r>
            <a:r>
              <a:rPr lang="en-US" sz="2400" baseline="-25000" dirty="0" smtClean="0">
                <a:sym typeface="Symbol"/>
              </a:rPr>
              <a:t>1 </a:t>
            </a:r>
            <a:r>
              <a:rPr lang="en-US" sz="2400" dirty="0" smtClean="0">
                <a:sym typeface="Symbol"/>
              </a:rPr>
              <a:t> 5 and</a:t>
            </a:r>
            <a:r>
              <a:rPr lang="en-US" sz="2400" i="1" dirty="0" smtClean="0">
                <a:sym typeface="Symbol"/>
              </a:rPr>
              <a:t> x</a:t>
            </a:r>
            <a:r>
              <a:rPr lang="en-US" sz="2400" baseline="-25000" dirty="0">
                <a:sym typeface="Symbol"/>
              </a:rPr>
              <a:t>2</a:t>
            </a:r>
            <a:r>
              <a:rPr lang="en-US" sz="2400" baseline="-25000" dirty="0" smtClean="0">
                <a:sym typeface="Symbol"/>
              </a:rPr>
              <a:t> </a:t>
            </a:r>
            <a:r>
              <a:rPr lang="en-US" sz="2400" dirty="0" smtClean="0">
                <a:sym typeface="Symbol"/>
              </a:rPr>
              <a:t> 3 is </a:t>
            </a:r>
            <a:r>
              <a:rPr lang="en-US" sz="2400" i="1" dirty="0" smtClean="0">
                <a:sym typeface="Symbol"/>
              </a:rPr>
              <a:t>C</a:t>
            </a:r>
            <a:r>
              <a:rPr lang="en-US" sz="2400" dirty="0" smtClean="0">
                <a:sym typeface="Symbol"/>
              </a:rPr>
              <a:t>(3 </a:t>
            </a:r>
            <a:r>
              <a:rPr lang="en-US" sz="2400" dirty="0" smtClean="0">
                <a:sym typeface="Symbol"/>
              </a:rPr>
              <a:t>+ </a:t>
            </a:r>
            <a:r>
              <a:rPr lang="en-US" sz="2400" dirty="0" smtClean="0">
                <a:sym typeface="Symbol"/>
              </a:rPr>
              <a:t>4 </a:t>
            </a:r>
            <a:r>
              <a:rPr lang="en-US" sz="2400" dirty="0" smtClean="0">
                <a:sym typeface="Symbol"/>
              </a:rPr>
              <a:t> 1, 4  1) = 20.  </a:t>
            </a:r>
          </a:p>
          <a:p>
            <a:pPr marL="0" indent="0">
              <a:buNone/>
            </a:pPr>
            <a:endParaRPr lang="en-US" sz="1100" dirty="0" smtClean="0">
              <a:sym typeface="Symbol"/>
            </a:endParaRPr>
          </a:p>
          <a:p>
            <a:pPr marL="0" indent="0">
              <a:buNone/>
            </a:pPr>
            <a:r>
              <a:rPr lang="en-US" sz="2400" dirty="0" smtClean="0">
                <a:sym typeface="Symbol"/>
              </a:rPr>
              <a:t>By the inclusion-exclusion principle, the number of nonnegative integer solutions of this equation with </a:t>
            </a:r>
            <a:r>
              <a:rPr lang="en-US" sz="2400" i="1" dirty="0" smtClean="0"/>
              <a:t>x</a:t>
            </a:r>
            <a:r>
              <a:rPr lang="en-US" sz="2400" baseline="-25000" dirty="0" smtClean="0"/>
              <a:t>1</a:t>
            </a:r>
            <a:r>
              <a:rPr lang="en-US" sz="2400" dirty="0" smtClean="0"/>
              <a:t> </a:t>
            </a:r>
            <a:r>
              <a:rPr lang="en-US" sz="2400" dirty="0" smtClean="0">
                <a:sym typeface="Symbol"/>
              </a:rPr>
              <a:t> 4 and </a:t>
            </a:r>
            <a:r>
              <a:rPr lang="en-US" sz="2400" i="1" dirty="0" smtClean="0">
                <a:sym typeface="Symbol"/>
              </a:rPr>
              <a:t>x</a:t>
            </a:r>
            <a:r>
              <a:rPr lang="en-US" sz="2400" baseline="-25000" dirty="0" smtClean="0">
                <a:sym typeface="Symbol"/>
              </a:rPr>
              <a:t>2</a:t>
            </a:r>
            <a:r>
              <a:rPr lang="en-US" sz="2400" dirty="0" smtClean="0">
                <a:sym typeface="Symbol"/>
              </a:rPr>
              <a:t>  2 is 364  (84 + 165) + 20 = 135.</a:t>
            </a:r>
            <a:r>
              <a:rPr lang="en-US" sz="2800" dirty="0" smtClean="0">
                <a:sym typeface="Symbol"/>
              </a:rPr>
              <a:t> </a:t>
            </a:r>
          </a:p>
        </p:txBody>
      </p:sp>
      <p:sp>
        <p:nvSpPr>
          <p:cNvPr id="4" name="Slide Number Placeholder 3"/>
          <p:cNvSpPr>
            <a:spLocks noGrp="1"/>
          </p:cNvSpPr>
          <p:nvPr>
            <p:ph type="sldNum" sz="quarter" idx="12"/>
          </p:nvPr>
        </p:nvSpPr>
        <p:spPr/>
        <p:txBody>
          <a:bodyPr/>
          <a:lstStyle/>
          <a:p>
            <a:fld id="{870A9A53-ECC7-4D51-B181-F0F8F96666FA}" type="slidenum">
              <a:rPr lang="en-CA" smtClean="0"/>
              <a:t>53</a:t>
            </a:fld>
            <a:endParaRPr lang="en-CA"/>
          </a:p>
        </p:txBody>
      </p:sp>
    </p:spTree>
    <p:extLst>
      <p:ext uri="{BB962C8B-B14F-4D97-AF65-F5344CB8AC3E}">
        <p14:creationId xmlns:p14="http://schemas.microsoft.com/office/powerpoint/2010/main" val="376140139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The Pigeonhole Principle</a:t>
            </a:r>
            <a:endParaRPr lang="en-CA" i="1" dirty="0"/>
          </a:p>
        </p:txBody>
      </p:sp>
      <p:sp>
        <p:nvSpPr>
          <p:cNvPr id="3" name="Content Placeholder 2"/>
          <p:cNvSpPr>
            <a:spLocks noGrp="1"/>
          </p:cNvSpPr>
          <p:nvPr>
            <p:ph idx="1"/>
          </p:nvPr>
        </p:nvSpPr>
        <p:spPr/>
        <p:txBody>
          <a:bodyPr/>
          <a:lstStyle/>
          <a:p>
            <a:pPr marL="0" indent="0">
              <a:buNone/>
            </a:pPr>
            <a:r>
              <a:rPr lang="en-US" dirty="0" smtClean="0"/>
              <a:t>Let </a:t>
            </a:r>
            <a:r>
              <a:rPr lang="en-US" i="1" dirty="0" smtClean="0"/>
              <a:t>k</a:t>
            </a:r>
            <a:r>
              <a:rPr lang="en-US" dirty="0" smtClean="0"/>
              <a:t> be a positive integer.  If </a:t>
            </a:r>
            <a:r>
              <a:rPr lang="en-US" i="1" dirty="0" smtClean="0"/>
              <a:t>k</a:t>
            </a:r>
            <a:r>
              <a:rPr lang="en-US" dirty="0" smtClean="0"/>
              <a:t> + 1 objects are put into </a:t>
            </a:r>
            <a:r>
              <a:rPr lang="en-US" i="1" dirty="0" smtClean="0"/>
              <a:t>k</a:t>
            </a:r>
            <a:r>
              <a:rPr lang="en-US" dirty="0" smtClean="0"/>
              <a:t> boxes, then at least one box has at least two objects.</a:t>
            </a:r>
          </a:p>
          <a:p>
            <a:pPr marL="0" indent="0">
              <a:buNone/>
            </a:pPr>
            <a:endParaRPr lang="en-US" dirty="0"/>
          </a:p>
          <a:p>
            <a:pPr marL="0" indent="0">
              <a:buNone/>
            </a:pPr>
            <a:r>
              <a:rPr lang="en-US" dirty="0"/>
              <a:t>T</a:t>
            </a:r>
            <a:r>
              <a:rPr lang="en-US" dirty="0" smtClean="0"/>
              <a:t>he contraposition is obvious that if every box has at most one object, then the total number of objects is no more than </a:t>
            </a:r>
            <a:r>
              <a:rPr lang="en-US" i="1" dirty="0" smtClean="0"/>
              <a:t>k</a:t>
            </a:r>
            <a:r>
              <a:rPr lang="en-US" dirty="0"/>
              <a:t> </a:t>
            </a:r>
            <a:r>
              <a:rPr lang="en-US" dirty="0" smtClean="0"/>
              <a:t>because the total number of boxes is </a:t>
            </a:r>
            <a:r>
              <a:rPr lang="en-US" i="1" dirty="0" smtClean="0"/>
              <a:t>k</a:t>
            </a:r>
            <a:r>
              <a:rPr lang="en-US" dirty="0" smtClean="0"/>
              <a:t>.</a:t>
            </a: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54</a:t>
            </a:fld>
            <a:endParaRPr lang="en-CA"/>
          </a:p>
        </p:txBody>
      </p:sp>
    </p:spTree>
    <p:extLst>
      <p:ext uri="{BB962C8B-B14F-4D97-AF65-F5344CB8AC3E}">
        <p14:creationId xmlns:p14="http://schemas.microsoft.com/office/powerpoint/2010/main" val="424947975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E</a:t>
            </a:r>
            <a:r>
              <a:rPr lang="en-US" i="1" dirty="0" smtClean="0"/>
              <a:t>xamples</a:t>
            </a:r>
            <a:endParaRPr lang="en-CA" i="1" dirty="0"/>
          </a:p>
        </p:txBody>
      </p:sp>
      <p:sp>
        <p:nvSpPr>
          <p:cNvPr id="4" name="Slide Number Placeholder 3"/>
          <p:cNvSpPr>
            <a:spLocks noGrp="1"/>
          </p:cNvSpPr>
          <p:nvPr>
            <p:ph type="sldNum" sz="quarter" idx="12"/>
          </p:nvPr>
        </p:nvSpPr>
        <p:spPr/>
        <p:txBody>
          <a:bodyPr/>
          <a:lstStyle/>
          <a:p>
            <a:fld id="{870A9A53-ECC7-4D51-B181-F0F8F96666FA}" type="slidenum">
              <a:rPr lang="en-CA" smtClean="0"/>
              <a:t>55</a:t>
            </a:fld>
            <a:endParaRPr lang="en-CA"/>
          </a:p>
        </p:txBody>
      </p:sp>
      <p:sp>
        <p:nvSpPr>
          <p:cNvPr id="5" name="Content Placeholder 2"/>
          <p:cNvSpPr>
            <a:spLocks noGrp="1"/>
          </p:cNvSpPr>
          <p:nvPr>
            <p:ph idx="1"/>
          </p:nvPr>
        </p:nvSpPr>
        <p:spPr>
          <a:xfrm>
            <a:off x="457200" y="1600200"/>
            <a:ext cx="8229600" cy="4525963"/>
          </a:xfrm>
        </p:spPr>
        <p:txBody>
          <a:bodyPr/>
          <a:lstStyle/>
          <a:p>
            <a:pPr marL="0" indent="0">
              <a:buNone/>
            </a:pPr>
            <a:r>
              <a:rPr lang="en-US" sz="2800" dirty="0" smtClean="0"/>
              <a:t>1.  </a:t>
            </a:r>
            <a:r>
              <a:rPr lang="en-US" sz="2800" dirty="0"/>
              <a:t>Show that, if five integers are selected from the set S = {1, 2, 3, 4, 5, 6, 7, 8}, then there must be two of them has a sum 9.</a:t>
            </a:r>
          </a:p>
          <a:p>
            <a:pPr marL="0" indent="0">
              <a:buNone/>
            </a:pPr>
            <a:endParaRPr lang="en-US" sz="2800" dirty="0"/>
          </a:p>
          <a:p>
            <a:pPr marL="0" indent="0">
              <a:buNone/>
            </a:pPr>
            <a:r>
              <a:rPr lang="en-US" sz="2800" dirty="0"/>
              <a:t>Construct four “boxes”: {1, 8}, {2, 7}, {3, 6}, {4, 5}.  The sum of two numbers in each box is 9.  If five numbers are selected, by the pigeonhole principle, there must be two of them are in the same “box”, and then the sum of these two numbers is 9.</a:t>
            </a:r>
            <a:endParaRPr lang="en-CA" sz="2800" dirty="0"/>
          </a:p>
          <a:p>
            <a:pPr marL="0" indent="0">
              <a:buNone/>
            </a:pPr>
            <a:endParaRPr lang="en-CA" dirty="0"/>
          </a:p>
        </p:txBody>
      </p:sp>
    </p:spTree>
    <p:extLst>
      <p:ext uri="{BB962C8B-B14F-4D97-AF65-F5344CB8AC3E}">
        <p14:creationId xmlns:p14="http://schemas.microsoft.com/office/powerpoint/2010/main" val="258909093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lstStyle/>
          <a:p>
            <a:pPr marL="0" indent="0">
              <a:buNone/>
            </a:pPr>
            <a:r>
              <a:rPr lang="en-US" sz="2800" dirty="0" smtClean="0"/>
              <a:t>2.  A drawer has a dozen of brown socks and a dozen of black socks, all unmatched.  A mans take out a number of socks at random in dark.  What is the smallest number of socks he has to take out to be sure that he has two socks that are of the same color?</a:t>
            </a:r>
          </a:p>
          <a:p>
            <a:pPr marL="0" indent="0">
              <a:buNone/>
            </a:pPr>
            <a:endParaRPr lang="en-US" sz="1050" dirty="0"/>
          </a:p>
          <a:p>
            <a:pPr marL="0" indent="0">
              <a:buNone/>
            </a:pPr>
            <a:r>
              <a:rPr lang="en-US" sz="2800" dirty="0" smtClean="0"/>
              <a:t>If three socks are taken, they are put into two boxes:  Brown and black.  By the pigeonhole principle, at least two of them are of the same color. This number 3 is the smallest because if only two socks were taken, then they may have different colors.</a:t>
            </a:r>
          </a:p>
          <a:p>
            <a:pPr marL="0" indent="0">
              <a:buNone/>
            </a:pP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56</a:t>
            </a:fld>
            <a:endParaRPr lang="en-CA"/>
          </a:p>
        </p:txBody>
      </p:sp>
    </p:spTree>
    <p:extLst>
      <p:ext uri="{BB962C8B-B14F-4D97-AF65-F5344CB8AC3E}">
        <p14:creationId xmlns:p14="http://schemas.microsoft.com/office/powerpoint/2010/main" val="282496743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normAutofit/>
          </a:bodyPr>
          <a:lstStyle/>
          <a:p>
            <a:pPr marL="0" indent="0">
              <a:buNone/>
            </a:pPr>
            <a:r>
              <a:rPr lang="en-US" sz="2800" dirty="0"/>
              <a:t>3</a:t>
            </a:r>
            <a:r>
              <a:rPr lang="en-US" sz="2800" dirty="0" smtClean="0"/>
              <a:t>.  </a:t>
            </a:r>
            <a:r>
              <a:rPr lang="en-US" sz="2800" dirty="0" smtClean="0"/>
              <a:t>For any integer </a:t>
            </a:r>
            <a:r>
              <a:rPr lang="en-US" sz="2800" i="1" dirty="0" smtClean="0"/>
              <a:t>n</a:t>
            </a:r>
            <a:r>
              <a:rPr lang="en-US" sz="2800" dirty="0" smtClean="0"/>
              <a:t> there is a multiple of </a:t>
            </a:r>
            <a:r>
              <a:rPr lang="en-US" sz="2800" i="1" dirty="0" smtClean="0"/>
              <a:t>n</a:t>
            </a:r>
            <a:r>
              <a:rPr lang="en-US" sz="2800" dirty="0" smtClean="0"/>
              <a:t> whose decimal representation has only 0s and 1s.</a:t>
            </a:r>
          </a:p>
          <a:p>
            <a:pPr marL="0" indent="0">
              <a:buNone/>
            </a:pPr>
            <a:endParaRPr lang="en-US" sz="1600" dirty="0"/>
          </a:p>
          <a:p>
            <a:pPr marL="0" indent="0">
              <a:buNone/>
            </a:pPr>
            <a:r>
              <a:rPr lang="en-US" sz="2800" dirty="0" smtClean="0"/>
              <a:t>Consider </a:t>
            </a:r>
            <a:r>
              <a:rPr lang="en-US" sz="2800" i="1" dirty="0" smtClean="0"/>
              <a:t>n</a:t>
            </a:r>
            <a:r>
              <a:rPr lang="en-US" sz="2800" dirty="0" smtClean="0"/>
              <a:t> + 1 numbers with only digit 1: </a:t>
            </a:r>
            <a:r>
              <a:rPr lang="en-US" sz="2800" i="1" dirty="0" smtClean="0"/>
              <a:t>a</a:t>
            </a:r>
            <a:r>
              <a:rPr lang="en-US" sz="2800" baseline="-25000" dirty="0" smtClean="0"/>
              <a:t>1</a:t>
            </a:r>
            <a:r>
              <a:rPr lang="en-US" sz="2800" dirty="0" smtClean="0"/>
              <a:t> =</a:t>
            </a:r>
            <a:r>
              <a:rPr lang="en-US" sz="2800" i="1" dirty="0" smtClean="0"/>
              <a:t> </a:t>
            </a:r>
            <a:r>
              <a:rPr lang="en-US" sz="2800" dirty="0" smtClean="0"/>
              <a:t>1, </a:t>
            </a:r>
            <a:r>
              <a:rPr lang="en-US" sz="2800" i="1" dirty="0" smtClean="0"/>
              <a:t>a</a:t>
            </a:r>
            <a:r>
              <a:rPr lang="en-US" sz="2800" baseline="-25000" dirty="0" smtClean="0"/>
              <a:t>2</a:t>
            </a:r>
            <a:r>
              <a:rPr lang="en-US" sz="2800" dirty="0" smtClean="0"/>
              <a:t> = 11, </a:t>
            </a:r>
            <a:r>
              <a:rPr lang="en-US" sz="2800" i="1" dirty="0" smtClean="0"/>
              <a:t>a</a:t>
            </a:r>
            <a:r>
              <a:rPr lang="en-US" sz="2800" baseline="-25000" dirty="0" smtClean="0"/>
              <a:t>3</a:t>
            </a:r>
            <a:r>
              <a:rPr lang="en-US" sz="2800" dirty="0" smtClean="0"/>
              <a:t> =</a:t>
            </a:r>
            <a:r>
              <a:rPr lang="en-US" sz="2800" i="1" dirty="0" smtClean="0"/>
              <a:t> </a:t>
            </a:r>
            <a:r>
              <a:rPr lang="en-US" sz="2800" dirty="0" smtClean="0"/>
              <a:t>111, …, </a:t>
            </a:r>
            <a:r>
              <a:rPr lang="en-US" sz="2800" i="1" dirty="0" smtClean="0"/>
              <a:t>a</a:t>
            </a:r>
            <a:r>
              <a:rPr lang="en-US" sz="2800" i="1" baseline="-25000" dirty="0" smtClean="0"/>
              <a:t>n</a:t>
            </a:r>
            <a:r>
              <a:rPr lang="en-US" sz="2800" baseline="-25000" dirty="0" smtClean="0"/>
              <a:t>+1</a:t>
            </a:r>
            <a:r>
              <a:rPr lang="en-US" sz="2800" dirty="0" smtClean="0"/>
              <a:t> = 11….1.  The last one has </a:t>
            </a:r>
            <a:r>
              <a:rPr lang="en-US" sz="2800" i="1" dirty="0" smtClean="0"/>
              <a:t>n</a:t>
            </a:r>
            <a:r>
              <a:rPr lang="en-US" sz="2800" dirty="0" smtClean="0"/>
              <a:t> + 1 </a:t>
            </a:r>
            <a:r>
              <a:rPr lang="en-US" sz="2800" dirty="0" smtClean="0"/>
              <a:t>ones</a:t>
            </a:r>
            <a:r>
              <a:rPr lang="en-US" sz="2800" dirty="0" smtClean="0"/>
              <a:t>.  Because, when an integer </a:t>
            </a:r>
            <a:r>
              <a:rPr lang="en-US" sz="2800" i="1" dirty="0" smtClean="0"/>
              <a:t>m</a:t>
            </a:r>
            <a:r>
              <a:rPr lang="en-US" sz="2800" dirty="0" smtClean="0"/>
              <a:t> divided by </a:t>
            </a:r>
            <a:r>
              <a:rPr lang="en-US" sz="2800" i="1" dirty="0" smtClean="0"/>
              <a:t>n</a:t>
            </a:r>
            <a:r>
              <a:rPr lang="en-US" sz="2800" dirty="0" smtClean="0"/>
              <a:t>, the remainder can only take </a:t>
            </a:r>
            <a:r>
              <a:rPr lang="en-US" sz="2800" dirty="0" smtClean="0"/>
              <a:t>one </a:t>
            </a:r>
            <a:r>
              <a:rPr lang="en-US" sz="2800" dirty="0" smtClean="0"/>
              <a:t>of the </a:t>
            </a:r>
            <a:r>
              <a:rPr lang="en-US" sz="2800" i="1" dirty="0" smtClean="0"/>
              <a:t>n</a:t>
            </a:r>
            <a:r>
              <a:rPr lang="en-US" sz="2800" dirty="0" smtClean="0"/>
              <a:t> values: 0, 1, 2, …, </a:t>
            </a:r>
            <a:r>
              <a:rPr lang="en-US" sz="2800" i="1" dirty="0" smtClean="0"/>
              <a:t>n</a:t>
            </a:r>
            <a:r>
              <a:rPr lang="en-US" sz="2800" dirty="0" smtClean="0"/>
              <a:t> </a:t>
            </a:r>
            <a:r>
              <a:rPr lang="en-US" sz="2800" dirty="0" smtClean="0">
                <a:sym typeface="Symbol"/>
              </a:rPr>
              <a:t> 1, there must be </a:t>
            </a:r>
            <a:r>
              <a:rPr lang="en-US" sz="2800" i="1" dirty="0" err="1" smtClean="0">
                <a:sym typeface="Symbol"/>
              </a:rPr>
              <a:t>a</a:t>
            </a:r>
            <a:r>
              <a:rPr lang="en-US" sz="2800" i="1" baseline="-25000" dirty="0" err="1" smtClean="0">
                <a:sym typeface="Symbol"/>
              </a:rPr>
              <a:t>i</a:t>
            </a:r>
            <a:r>
              <a:rPr lang="en-US" sz="2800" dirty="0" smtClean="0">
                <a:sym typeface="Symbol"/>
              </a:rPr>
              <a:t> and </a:t>
            </a:r>
            <a:r>
              <a:rPr lang="en-US" sz="2800" i="1" dirty="0" err="1" smtClean="0">
                <a:sym typeface="Symbol"/>
              </a:rPr>
              <a:t>a</a:t>
            </a:r>
            <a:r>
              <a:rPr lang="en-US" sz="2800" i="1" baseline="-25000" dirty="0" err="1" smtClean="0">
                <a:sym typeface="Symbol"/>
              </a:rPr>
              <a:t>j</a:t>
            </a:r>
            <a:r>
              <a:rPr lang="en-US" sz="2800" dirty="0" smtClean="0">
                <a:sym typeface="Symbol"/>
              </a:rPr>
              <a:t>, 1  </a:t>
            </a:r>
            <a:r>
              <a:rPr lang="en-US" sz="2800" i="1" dirty="0" smtClean="0">
                <a:sym typeface="Symbol"/>
              </a:rPr>
              <a:t>i &lt; j </a:t>
            </a:r>
            <a:r>
              <a:rPr lang="en-US" sz="2800" dirty="0" smtClean="0">
                <a:sym typeface="Symbol"/>
              </a:rPr>
              <a:t> </a:t>
            </a:r>
            <a:r>
              <a:rPr lang="en-US" sz="2800" i="1" dirty="0" smtClean="0">
                <a:sym typeface="Symbol"/>
              </a:rPr>
              <a:t>n</a:t>
            </a:r>
            <a:r>
              <a:rPr lang="en-US" sz="2800" dirty="0" smtClean="0">
                <a:sym typeface="Symbol"/>
              </a:rPr>
              <a:t> + 1, such that, </a:t>
            </a:r>
            <a:r>
              <a:rPr lang="en-US" sz="2800" i="1" dirty="0" err="1" smtClean="0">
                <a:sym typeface="Symbol"/>
              </a:rPr>
              <a:t>a</a:t>
            </a:r>
            <a:r>
              <a:rPr lang="en-US" sz="2800" i="1" baseline="-25000" dirty="0" err="1" smtClean="0">
                <a:sym typeface="Symbol"/>
              </a:rPr>
              <a:t>i</a:t>
            </a:r>
            <a:r>
              <a:rPr lang="en-US" sz="2800" baseline="-25000" dirty="0" smtClean="0">
                <a:sym typeface="Symbol"/>
              </a:rPr>
              <a:t> </a:t>
            </a:r>
            <a:r>
              <a:rPr lang="en-US" sz="2800" dirty="0" smtClean="0">
                <a:sym typeface="Symbol"/>
              </a:rPr>
              <a:t> </a:t>
            </a:r>
            <a:r>
              <a:rPr lang="en-US" sz="2800" i="1" dirty="0" err="1" smtClean="0">
                <a:sym typeface="Symbol"/>
              </a:rPr>
              <a:t>a</a:t>
            </a:r>
            <a:r>
              <a:rPr lang="en-US" sz="2800" i="1" baseline="-25000" dirty="0" err="1" smtClean="0">
                <a:sym typeface="Symbol"/>
              </a:rPr>
              <a:t>j</a:t>
            </a:r>
            <a:r>
              <a:rPr lang="en-US" sz="2800" dirty="0" smtClean="0">
                <a:sym typeface="Symbol"/>
              </a:rPr>
              <a:t> (mod </a:t>
            </a:r>
            <a:r>
              <a:rPr lang="en-US" sz="2800" i="1" dirty="0">
                <a:sym typeface="Symbol"/>
              </a:rPr>
              <a:t>n</a:t>
            </a:r>
            <a:r>
              <a:rPr lang="en-US" sz="2800" dirty="0" smtClean="0">
                <a:sym typeface="Symbol"/>
              </a:rPr>
              <a:t>). </a:t>
            </a:r>
            <a:r>
              <a:rPr lang="en-US" sz="2800" i="1" dirty="0" smtClean="0">
                <a:sym typeface="Symbol"/>
              </a:rPr>
              <a:t> </a:t>
            </a:r>
            <a:r>
              <a:rPr lang="en-US" sz="2800" dirty="0" smtClean="0">
                <a:sym typeface="Symbol"/>
              </a:rPr>
              <a:t>This </a:t>
            </a:r>
            <a:r>
              <a:rPr lang="en-US" sz="2800" dirty="0" smtClean="0">
                <a:sym typeface="Symbol"/>
              </a:rPr>
              <a:t>means that </a:t>
            </a:r>
            <a:r>
              <a:rPr lang="en-US" sz="2800" i="1" dirty="0" err="1" smtClean="0">
                <a:sym typeface="Symbol"/>
              </a:rPr>
              <a:t>a</a:t>
            </a:r>
            <a:r>
              <a:rPr lang="en-US" sz="2800" i="1" baseline="-25000" dirty="0" err="1" smtClean="0">
                <a:sym typeface="Symbol"/>
              </a:rPr>
              <a:t>j</a:t>
            </a:r>
            <a:r>
              <a:rPr lang="en-US" sz="2800" dirty="0" smtClean="0">
                <a:sym typeface="Symbol"/>
              </a:rPr>
              <a:t>  </a:t>
            </a:r>
            <a:r>
              <a:rPr lang="en-US" sz="2800" i="1" dirty="0" err="1" smtClean="0">
                <a:sym typeface="Symbol"/>
              </a:rPr>
              <a:t>a</a:t>
            </a:r>
            <a:r>
              <a:rPr lang="en-US" sz="2800" i="1" baseline="-25000" dirty="0" err="1" smtClean="0">
                <a:sym typeface="Symbol"/>
              </a:rPr>
              <a:t>i</a:t>
            </a:r>
            <a:r>
              <a:rPr lang="en-US" sz="2800" dirty="0" smtClean="0">
                <a:sym typeface="Symbol"/>
              </a:rPr>
              <a:t> is a multiple of </a:t>
            </a:r>
            <a:r>
              <a:rPr lang="en-US" sz="2800" i="1" dirty="0" smtClean="0">
                <a:sym typeface="Symbol"/>
              </a:rPr>
              <a:t>n</a:t>
            </a:r>
            <a:r>
              <a:rPr lang="en-US" sz="2800" dirty="0" smtClean="0">
                <a:sym typeface="Symbol"/>
              </a:rPr>
              <a:t>.  Since </a:t>
            </a:r>
            <a:r>
              <a:rPr lang="en-US" sz="2800" i="1" dirty="0" err="1" smtClean="0">
                <a:sym typeface="Symbol"/>
              </a:rPr>
              <a:t>a</a:t>
            </a:r>
            <a:r>
              <a:rPr lang="en-US" sz="2800" i="1" baseline="-25000" dirty="0" err="1" smtClean="0">
                <a:sym typeface="Symbol"/>
              </a:rPr>
              <a:t>j</a:t>
            </a:r>
            <a:r>
              <a:rPr lang="en-US" sz="2800" dirty="0" smtClean="0">
                <a:sym typeface="Symbol"/>
              </a:rPr>
              <a:t>  </a:t>
            </a:r>
            <a:r>
              <a:rPr lang="en-US" sz="2800" i="1" dirty="0" err="1" smtClean="0">
                <a:sym typeface="Symbol"/>
              </a:rPr>
              <a:t>a</a:t>
            </a:r>
            <a:r>
              <a:rPr lang="en-US" sz="2800" i="1" baseline="-25000" dirty="0" err="1" smtClean="0">
                <a:sym typeface="Symbol"/>
              </a:rPr>
              <a:t>i</a:t>
            </a:r>
            <a:r>
              <a:rPr lang="en-US" sz="2800" dirty="0" smtClean="0">
                <a:sym typeface="Symbol"/>
              </a:rPr>
              <a:t> consists of only </a:t>
            </a:r>
            <a:r>
              <a:rPr lang="en-US" sz="2800" dirty="0">
                <a:sym typeface="Symbol"/>
              </a:rPr>
              <a:t>0</a:t>
            </a:r>
            <a:r>
              <a:rPr lang="en-US" sz="2800" dirty="0" smtClean="0">
                <a:sym typeface="Symbol"/>
              </a:rPr>
              <a:t>s and 1s, there exists a multiple of </a:t>
            </a:r>
            <a:r>
              <a:rPr lang="en-US" sz="2800" i="1" dirty="0" smtClean="0">
                <a:sym typeface="Symbol"/>
              </a:rPr>
              <a:t>n</a:t>
            </a:r>
            <a:r>
              <a:rPr lang="en-US" sz="2800" dirty="0" smtClean="0">
                <a:sym typeface="Symbol"/>
              </a:rPr>
              <a:t> has only 0s and 1s in its decimal representation.  </a:t>
            </a:r>
            <a:endParaRPr lang="en-US" sz="2800" dirty="0" smtClean="0">
              <a:sym typeface="Symbol"/>
            </a:endParaRPr>
          </a:p>
        </p:txBody>
      </p:sp>
      <p:sp>
        <p:nvSpPr>
          <p:cNvPr id="4" name="Slide Number Placeholder 3"/>
          <p:cNvSpPr>
            <a:spLocks noGrp="1"/>
          </p:cNvSpPr>
          <p:nvPr>
            <p:ph type="sldNum" sz="quarter" idx="12"/>
          </p:nvPr>
        </p:nvSpPr>
        <p:spPr/>
        <p:txBody>
          <a:bodyPr/>
          <a:lstStyle/>
          <a:p>
            <a:fld id="{870A9A53-ECC7-4D51-B181-F0F8F96666FA}" type="slidenum">
              <a:rPr lang="en-CA" smtClean="0"/>
              <a:t>57</a:t>
            </a:fld>
            <a:endParaRPr lang="en-CA"/>
          </a:p>
        </p:txBody>
      </p:sp>
    </p:spTree>
    <p:extLst>
      <p:ext uri="{BB962C8B-B14F-4D97-AF65-F5344CB8AC3E}">
        <p14:creationId xmlns:p14="http://schemas.microsoft.com/office/powerpoint/2010/main" val="242015844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noAutofit/>
          </a:bodyPr>
          <a:lstStyle/>
          <a:p>
            <a:pPr marL="0" indent="0">
              <a:buNone/>
            </a:pPr>
            <a:r>
              <a:rPr lang="en-US" sz="2800" dirty="0" smtClean="0"/>
              <a:t>4</a:t>
            </a:r>
            <a:r>
              <a:rPr lang="en-US" sz="2800" dirty="0" smtClean="0"/>
              <a:t>.  </a:t>
            </a:r>
            <a:r>
              <a:rPr lang="en-US" sz="2800" dirty="0" smtClean="0"/>
              <a:t>If we plot five points in a unit square, then there exist two points </a:t>
            </a:r>
            <a:r>
              <a:rPr lang="en-US" sz="2800" dirty="0" smtClean="0"/>
              <a:t>such that the </a:t>
            </a:r>
            <a:r>
              <a:rPr lang="en-US" sz="2800" dirty="0" smtClean="0"/>
              <a:t>distance </a:t>
            </a:r>
            <a:r>
              <a:rPr lang="en-US" sz="2800" dirty="0" smtClean="0"/>
              <a:t>between </a:t>
            </a:r>
            <a:r>
              <a:rPr lang="en-US" sz="2800" dirty="0" smtClean="0"/>
              <a:t>these </a:t>
            </a:r>
            <a:endParaRPr lang="en-US" sz="2800" dirty="0" smtClean="0"/>
          </a:p>
          <a:p>
            <a:pPr marL="0" indent="0">
              <a:buNone/>
            </a:pPr>
            <a:r>
              <a:rPr lang="en-US" sz="2800" dirty="0" smtClean="0"/>
              <a:t>two </a:t>
            </a:r>
            <a:r>
              <a:rPr lang="en-US" sz="2800" dirty="0" smtClean="0"/>
              <a:t>points is no more </a:t>
            </a:r>
            <a:r>
              <a:rPr lang="en-US" sz="2800" dirty="0" smtClean="0"/>
              <a:t>than      </a:t>
            </a:r>
            <a:r>
              <a:rPr lang="en-US" sz="2800" dirty="0" smtClean="0"/>
              <a:t>. </a:t>
            </a:r>
            <a:endParaRPr lang="en-CA" sz="2800" dirty="0" smtClean="0"/>
          </a:p>
          <a:p>
            <a:pPr marL="0" indent="0">
              <a:buNone/>
            </a:pPr>
            <a:endParaRPr lang="en-US" sz="1400" dirty="0"/>
          </a:p>
          <a:p>
            <a:pPr marL="0" indent="0">
              <a:buNone/>
            </a:pPr>
            <a:r>
              <a:rPr lang="en-US" sz="2800" dirty="0" smtClean="0"/>
              <a:t>Use a horizontal line and a vertical line to subdivide the unit square into four identical squares.  Then the side length of each square is 1/2.  By the pigeonhole principle, at least one of these </a:t>
            </a:r>
            <a:r>
              <a:rPr lang="en-US" sz="2800" dirty="0" smtClean="0"/>
              <a:t>squares </a:t>
            </a:r>
            <a:r>
              <a:rPr lang="en-US" sz="2800" dirty="0" smtClean="0"/>
              <a:t>contains two points </a:t>
            </a:r>
            <a:r>
              <a:rPr lang="en-US" sz="2800" i="1" dirty="0" smtClean="0"/>
              <a:t>A</a:t>
            </a:r>
            <a:r>
              <a:rPr lang="en-US" sz="2800" dirty="0" smtClean="0"/>
              <a:t> and </a:t>
            </a:r>
            <a:r>
              <a:rPr lang="en-US" sz="2800" i="1" dirty="0" smtClean="0"/>
              <a:t>B</a:t>
            </a:r>
            <a:r>
              <a:rPr lang="en-US" sz="2800" dirty="0" smtClean="0"/>
              <a:t>.  Since the largest distance of two points in a square of side length 1/2 is</a:t>
            </a:r>
            <a:r>
              <a:rPr lang="en-US" sz="3600" dirty="0" smtClean="0"/>
              <a:t>     </a:t>
            </a:r>
            <a:r>
              <a:rPr lang="en-US" sz="2800" dirty="0" smtClean="0"/>
              <a:t>.  The distance between </a:t>
            </a:r>
            <a:r>
              <a:rPr lang="en-US" sz="2800" i="1" dirty="0" smtClean="0"/>
              <a:t>A</a:t>
            </a:r>
            <a:r>
              <a:rPr lang="en-US" sz="2800" dirty="0" smtClean="0"/>
              <a:t> and </a:t>
            </a:r>
            <a:r>
              <a:rPr lang="en-US" sz="2800" i="1" dirty="0" smtClean="0"/>
              <a:t>B</a:t>
            </a:r>
            <a:r>
              <a:rPr lang="en-US" sz="2800" dirty="0" smtClean="0"/>
              <a:t> is at most</a:t>
            </a:r>
            <a:r>
              <a:rPr lang="en-US" sz="3600" dirty="0" smtClean="0"/>
              <a:t>     .</a:t>
            </a:r>
            <a:endParaRPr lang="en-CA" sz="3600" dirty="0"/>
          </a:p>
        </p:txBody>
      </p:sp>
      <p:sp>
        <p:nvSpPr>
          <p:cNvPr id="4" name="Slide Number Placeholder 3"/>
          <p:cNvSpPr>
            <a:spLocks noGrp="1"/>
          </p:cNvSpPr>
          <p:nvPr>
            <p:ph type="sldNum" sz="quarter" idx="12"/>
          </p:nvPr>
        </p:nvSpPr>
        <p:spPr/>
        <p:txBody>
          <a:bodyPr/>
          <a:lstStyle/>
          <a:p>
            <a:fld id="{870A9A53-ECC7-4D51-B181-F0F8F96666FA}" type="slidenum">
              <a:rPr lang="en-CA" smtClean="0"/>
              <a:t>58</a:t>
            </a:fld>
            <a:endParaRPr lang="en-CA"/>
          </a:p>
        </p:txBody>
      </p:sp>
      <p:graphicFrame>
        <p:nvGraphicFramePr>
          <p:cNvPr id="5" name="Object 4"/>
          <p:cNvGraphicFramePr>
            <a:graphicFrameLocks noChangeAspect="1"/>
          </p:cNvGraphicFramePr>
          <p:nvPr>
            <p:extLst>
              <p:ext uri="{D42A27DB-BD31-4B8C-83A1-F6EECF244321}">
                <p14:modId xmlns:p14="http://schemas.microsoft.com/office/powerpoint/2010/main" val="2689966455"/>
              </p:ext>
            </p:extLst>
          </p:nvPr>
        </p:nvGraphicFramePr>
        <p:xfrm>
          <a:off x="4495800" y="1676400"/>
          <a:ext cx="423582" cy="685800"/>
        </p:xfrm>
        <a:graphic>
          <a:graphicData uri="http://schemas.openxmlformats.org/presentationml/2006/ole">
            <mc:AlternateContent xmlns:mc="http://schemas.openxmlformats.org/markup-compatibility/2006">
              <mc:Choice xmlns:v="urn:schemas-microsoft-com:vml" Requires="v">
                <p:oleObj spid="_x0000_s14404" name="Equation" r:id="rId3" imgW="266400" imgH="431640" progId="Equation.DSMT4">
                  <p:embed/>
                </p:oleObj>
              </mc:Choice>
              <mc:Fallback>
                <p:oleObj name="Equation" r:id="rId3" imgW="266400" imgH="431640" progId="Equation.DSMT4">
                  <p:embed/>
                  <p:pic>
                    <p:nvPicPr>
                      <p:cNvPr id="0" name=""/>
                      <p:cNvPicPr/>
                      <p:nvPr/>
                    </p:nvPicPr>
                    <p:blipFill>
                      <a:blip r:embed="rId4"/>
                      <a:stretch>
                        <a:fillRect/>
                      </a:stretch>
                    </p:blipFill>
                    <p:spPr>
                      <a:xfrm>
                        <a:off x="4495800" y="1676400"/>
                        <a:ext cx="423582" cy="685800"/>
                      </a:xfrm>
                      <a:prstGeom prst="rect">
                        <a:avLst/>
                      </a:prstGeom>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1075262347"/>
              </p:ext>
            </p:extLst>
          </p:nvPr>
        </p:nvGraphicFramePr>
        <p:xfrm>
          <a:off x="5181600" y="4724400"/>
          <a:ext cx="392206" cy="635000"/>
        </p:xfrm>
        <a:graphic>
          <a:graphicData uri="http://schemas.openxmlformats.org/presentationml/2006/ole">
            <mc:AlternateContent xmlns:mc="http://schemas.openxmlformats.org/markup-compatibility/2006">
              <mc:Choice xmlns:v="urn:schemas-microsoft-com:vml" Requires="v">
                <p:oleObj spid="_x0000_s14405" name="Equation" r:id="rId5" imgW="266400" imgH="431640" progId="Equation.DSMT4">
                  <p:embed/>
                </p:oleObj>
              </mc:Choice>
              <mc:Fallback>
                <p:oleObj name="Equation" r:id="rId5" imgW="266400" imgH="431640" progId="Equation.DSMT4">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81600" y="4724400"/>
                        <a:ext cx="392206" cy="635000"/>
                      </a:xfrm>
                      <a:prstGeom prst="rect">
                        <a:avLst/>
                      </a:prstGeom>
                      <a:noFill/>
                      <a:ln>
                        <a:noFill/>
                      </a:ln>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296229757"/>
              </p:ext>
            </p:extLst>
          </p:nvPr>
        </p:nvGraphicFramePr>
        <p:xfrm>
          <a:off x="4572000" y="5257800"/>
          <a:ext cx="392206" cy="635000"/>
        </p:xfrm>
        <a:graphic>
          <a:graphicData uri="http://schemas.openxmlformats.org/presentationml/2006/ole">
            <mc:AlternateContent xmlns:mc="http://schemas.openxmlformats.org/markup-compatibility/2006">
              <mc:Choice xmlns:v="urn:schemas-microsoft-com:vml" Requires="v">
                <p:oleObj spid="_x0000_s14406" name="Equation" r:id="rId7" imgW="266400" imgH="431640" progId="Equation.DSMT4">
                  <p:embed/>
                </p:oleObj>
              </mc:Choice>
              <mc:Fallback>
                <p:oleObj name="Equation" r:id="rId7" imgW="266400" imgH="4316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5257800"/>
                        <a:ext cx="392206" cy="635000"/>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307408121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i="1" dirty="0"/>
              <a:t>T</a:t>
            </a:r>
            <a:r>
              <a:rPr lang="en-US" sz="4000" i="1" dirty="0" smtClean="0"/>
              <a:t>he Generalized Pigeonhole Principle</a:t>
            </a:r>
            <a:endParaRPr lang="en-CA" sz="4000" i="1" dirty="0"/>
          </a:p>
        </p:txBody>
      </p:sp>
      <p:sp>
        <p:nvSpPr>
          <p:cNvPr id="3" name="Content Placeholder 2"/>
          <p:cNvSpPr>
            <a:spLocks noGrp="1"/>
          </p:cNvSpPr>
          <p:nvPr>
            <p:ph idx="1"/>
          </p:nvPr>
        </p:nvSpPr>
        <p:spPr/>
        <p:txBody>
          <a:bodyPr/>
          <a:lstStyle/>
          <a:p>
            <a:pPr marL="0" indent="0">
              <a:buNone/>
            </a:pPr>
            <a:r>
              <a:rPr lang="en-US" dirty="0" smtClean="0"/>
              <a:t>If </a:t>
            </a:r>
            <a:r>
              <a:rPr lang="en-US" i="1" dirty="0" smtClean="0"/>
              <a:t>N</a:t>
            </a:r>
            <a:r>
              <a:rPr lang="en-US" dirty="0" smtClean="0"/>
              <a:t> objects are put into </a:t>
            </a:r>
            <a:r>
              <a:rPr lang="en-US" i="1" dirty="0" smtClean="0"/>
              <a:t>k</a:t>
            </a:r>
            <a:r>
              <a:rPr lang="en-US" dirty="0" smtClean="0"/>
              <a:t> boxes, then there is at least one box that contains at least </a:t>
            </a:r>
            <a:r>
              <a:rPr lang="en-US" dirty="0" smtClean="0">
                <a:sym typeface="Symbol"/>
              </a:rPr>
              <a:t></a:t>
            </a:r>
            <a:r>
              <a:rPr lang="en-US" i="1" dirty="0" smtClean="0">
                <a:sym typeface="Symbol"/>
              </a:rPr>
              <a:t>N</a:t>
            </a:r>
            <a:r>
              <a:rPr lang="en-US" dirty="0" smtClean="0">
                <a:sym typeface="Symbol"/>
              </a:rPr>
              <a:t> / </a:t>
            </a:r>
            <a:r>
              <a:rPr lang="en-US" i="1" dirty="0" smtClean="0">
                <a:sym typeface="Symbol"/>
              </a:rPr>
              <a:t>k</a:t>
            </a:r>
            <a:r>
              <a:rPr lang="en-US" dirty="0" smtClean="0">
                <a:sym typeface="Symbol"/>
              </a:rPr>
              <a:t> objects.</a:t>
            </a:r>
          </a:p>
          <a:p>
            <a:pPr marL="0" indent="0">
              <a:buNone/>
            </a:pPr>
            <a:endParaRPr lang="en-US" sz="1100" dirty="0">
              <a:sym typeface="Symbol"/>
            </a:endParaRPr>
          </a:p>
          <a:p>
            <a:pPr marL="0" indent="0">
              <a:buNone/>
            </a:pPr>
            <a:r>
              <a:rPr lang="en-US" dirty="0" smtClean="0">
                <a:sym typeface="Symbol"/>
              </a:rPr>
              <a:t>Indeed, if every box contains at most </a:t>
            </a:r>
            <a:r>
              <a:rPr lang="en-US" i="1" dirty="0" smtClean="0">
                <a:sym typeface="Symbol"/>
              </a:rPr>
              <a:t>N</a:t>
            </a:r>
            <a:r>
              <a:rPr lang="en-US" dirty="0" smtClean="0">
                <a:sym typeface="Symbol"/>
              </a:rPr>
              <a:t> / </a:t>
            </a:r>
            <a:r>
              <a:rPr lang="en-US" i="1" dirty="0" smtClean="0">
                <a:sym typeface="Symbol"/>
              </a:rPr>
              <a:t>k</a:t>
            </a:r>
            <a:r>
              <a:rPr lang="en-US" dirty="0" smtClean="0">
                <a:sym typeface="Symbol"/>
              </a:rPr>
              <a:t>  1 objects, then the total number of object is at </a:t>
            </a:r>
          </a:p>
          <a:p>
            <a:pPr marL="0" indent="0">
              <a:buNone/>
            </a:pPr>
            <a:endParaRPr lang="en-US" sz="700" dirty="0">
              <a:sym typeface="Symbol"/>
            </a:endParaRPr>
          </a:p>
          <a:p>
            <a:pPr marL="0" indent="0">
              <a:buNone/>
            </a:pPr>
            <a:r>
              <a:rPr lang="en-US" dirty="0" smtClean="0">
                <a:sym typeface="Symbol"/>
              </a:rPr>
              <a:t>most                                                            objects, a</a:t>
            </a:r>
          </a:p>
          <a:p>
            <a:pPr marL="0" indent="0">
              <a:buNone/>
            </a:pPr>
            <a:r>
              <a:rPr lang="en-US" dirty="0" smtClean="0">
                <a:sym typeface="Symbol"/>
              </a:rPr>
              <a:t>contradiction. </a:t>
            </a: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59</a:t>
            </a:fld>
            <a:endParaRPr lang="en-CA"/>
          </a:p>
        </p:txBody>
      </p:sp>
      <p:graphicFrame>
        <p:nvGraphicFramePr>
          <p:cNvPr id="5" name="Object 4"/>
          <p:cNvGraphicFramePr>
            <a:graphicFrameLocks noChangeAspect="1"/>
          </p:cNvGraphicFramePr>
          <p:nvPr>
            <p:extLst>
              <p:ext uri="{D42A27DB-BD31-4B8C-83A1-F6EECF244321}">
                <p14:modId xmlns:p14="http://schemas.microsoft.com/office/powerpoint/2010/main" val="2322281346"/>
              </p:ext>
            </p:extLst>
          </p:nvPr>
        </p:nvGraphicFramePr>
        <p:xfrm>
          <a:off x="1447800" y="4419600"/>
          <a:ext cx="5410200" cy="914400"/>
        </p:xfrm>
        <a:graphic>
          <a:graphicData uri="http://schemas.openxmlformats.org/presentationml/2006/ole">
            <mc:AlternateContent xmlns:mc="http://schemas.openxmlformats.org/markup-compatibility/2006">
              <mc:Choice xmlns:v="urn:schemas-microsoft-com:vml" Requires="v">
                <p:oleObj spid="_x0000_s15378" name="Equation" r:id="rId3" imgW="2705040" imgH="457200" progId="Equation.DSMT4">
                  <p:embed/>
                </p:oleObj>
              </mc:Choice>
              <mc:Fallback>
                <p:oleObj name="Equation" r:id="rId3" imgW="2705040" imgH="457200" progId="Equation.DSMT4">
                  <p:embed/>
                  <p:pic>
                    <p:nvPicPr>
                      <p:cNvPr id="0" name=""/>
                      <p:cNvPicPr/>
                      <p:nvPr/>
                    </p:nvPicPr>
                    <p:blipFill>
                      <a:blip r:embed="rId4"/>
                      <a:stretch>
                        <a:fillRect/>
                      </a:stretch>
                    </p:blipFill>
                    <p:spPr>
                      <a:xfrm>
                        <a:off x="1447800" y="4419600"/>
                        <a:ext cx="5410200" cy="914400"/>
                      </a:xfrm>
                      <a:prstGeom prst="rect">
                        <a:avLst/>
                      </a:prstGeom>
                    </p:spPr>
                  </p:pic>
                </p:oleObj>
              </mc:Fallback>
            </mc:AlternateContent>
          </a:graphicData>
        </a:graphic>
      </p:graphicFrame>
    </p:spTree>
    <p:extLst>
      <p:ext uri="{BB962C8B-B14F-4D97-AF65-F5344CB8AC3E}">
        <p14:creationId xmlns:p14="http://schemas.microsoft.com/office/powerpoint/2010/main" val="338203801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E</a:t>
            </a:r>
            <a:r>
              <a:rPr lang="en-US" i="1" dirty="0" smtClean="0"/>
              <a:t>xamples</a:t>
            </a:r>
            <a:endParaRPr lang="en-CA" i="1" dirty="0"/>
          </a:p>
        </p:txBody>
      </p:sp>
      <p:sp>
        <p:nvSpPr>
          <p:cNvPr id="3" name="Content Placeholder 2"/>
          <p:cNvSpPr>
            <a:spLocks noGrp="1"/>
          </p:cNvSpPr>
          <p:nvPr>
            <p:ph idx="1"/>
          </p:nvPr>
        </p:nvSpPr>
        <p:spPr/>
        <p:txBody>
          <a:bodyPr/>
          <a:lstStyle/>
          <a:p>
            <a:pPr marL="0" indent="0">
              <a:buNone/>
            </a:pPr>
            <a:r>
              <a:rPr lang="en-US" dirty="0" smtClean="0"/>
              <a:t>1.  Show that, among 100 students in a class, there must be at least 9 students who were born in the same month.</a:t>
            </a:r>
          </a:p>
          <a:p>
            <a:pPr marL="0" indent="0">
              <a:buNone/>
            </a:pPr>
            <a:endParaRPr lang="en-US" sz="1800" dirty="0"/>
          </a:p>
          <a:p>
            <a:pPr marL="0" indent="0">
              <a:buNone/>
            </a:pPr>
            <a:r>
              <a:rPr lang="en-US" dirty="0" smtClean="0"/>
              <a:t>Now we want to put 100 students into 12 “boxes”: January, February, …, December.  According to the pigeonhole principle, there must be </a:t>
            </a:r>
            <a:r>
              <a:rPr lang="en-US" dirty="0" smtClean="0">
                <a:sym typeface="Symbol"/>
              </a:rPr>
              <a:t>100 / 12 = 9 people who are in the same “box”.</a:t>
            </a: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60</a:t>
            </a:fld>
            <a:endParaRPr lang="en-CA"/>
          </a:p>
        </p:txBody>
      </p:sp>
    </p:spTree>
    <p:extLst>
      <p:ext uri="{BB962C8B-B14F-4D97-AF65-F5344CB8AC3E}">
        <p14:creationId xmlns:p14="http://schemas.microsoft.com/office/powerpoint/2010/main" val="129823484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marL="0" indent="0">
              <a:buNone/>
            </a:pPr>
            <a:r>
              <a:rPr lang="en-US" dirty="0" smtClean="0"/>
              <a:t>2.  What is the smallest number </a:t>
            </a:r>
            <a:r>
              <a:rPr lang="en-US" i="1" dirty="0" smtClean="0"/>
              <a:t>N </a:t>
            </a:r>
            <a:r>
              <a:rPr lang="en-US" dirty="0" smtClean="0"/>
              <a:t>such that in a group of </a:t>
            </a:r>
            <a:r>
              <a:rPr lang="en-US" i="1" dirty="0" smtClean="0"/>
              <a:t>N</a:t>
            </a:r>
            <a:r>
              <a:rPr lang="en-US" dirty="0" smtClean="0"/>
              <a:t> people there must be at least two of them born in the same month?  </a:t>
            </a:r>
          </a:p>
          <a:p>
            <a:pPr marL="0" indent="0">
              <a:buNone/>
            </a:pPr>
            <a:endParaRPr lang="en-US" sz="1050" dirty="0" smtClean="0"/>
          </a:p>
          <a:p>
            <a:pPr marL="0" indent="0">
              <a:buNone/>
            </a:pPr>
            <a:r>
              <a:rPr lang="en-US" dirty="0" smtClean="0"/>
              <a:t>We want to find the smallest number </a:t>
            </a:r>
            <a:r>
              <a:rPr lang="en-US" i="1" dirty="0" smtClean="0"/>
              <a:t>N</a:t>
            </a:r>
            <a:r>
              <a:rPr lang="en-US" dirty="0" smtClean="0"/>
              <a:t> such that </a:t>
            </a:r>
            <a:r>
              <a:rPr lang="en-US" dirty="0" smtClean="0">
                <a:sym typeface="Symbol"/>
              </a:rPr>
              <a:t></a:t>
            </a:r>
            <a:r>
              <a:rPr lang="en-US" i="1" dirty="0">
                <a:sym typeface="Symbol"/>
              </a:rPr>
              <a:t>N</a:t>
            </a:r>
            <a:r>
              <a:rPr lang="en-US" dirty="0" smtClean="0">
                <a:sym typeface="Symbol"/>
              </a:rPr>
              <a:t> </a:t>
            </a:r>
            <a:r>
              <a:rPr lang="en-US" dirty="0">
                <a:sym typeface="Symbol"/>
              </a:rPr>
              <a:t>/ 12 = </a:t>
            </a:r>
            <a:r>
              <a:rPr lang="en-US" dirty="0" smtClean="0">
                <a:sym typeface="Symbol"/>
              </a:rPr>
              <a:t>9.  Find the largest number </a:t>
            </a:r>
            <a:r>
              <a:rPr lang="en-US" i="1" dirty="0" smtClean="0">
                <a:sym typeface="Symbol"/>
              </a:rPr>
              <a:t>M</a:t>
            </a:r>
            <a:r>
              <a:rPr lang="en-US" dirty="0" smtClean="0">
                <a:sym typeface="Symbol"/>
              </a:rPr>
              <a:t> such that </a:t>
            </a:r>
            <a:r>
              <a:rPr lang="en-US" i="1" dirty="0" smtClean="0">
                <a:sym typeface="Symbol"/>
              </a:rPr>
              <a:t>M</a:t>
            </a:r>
            <a:r>
              <a:rPr lang="en-US" dirty="0" smtClean="0">
                <a:sym typeface="Symbol"/>
              </a:rPr>
              <a:t> </a:t>
            </a:r>
            <a:r>
              <a:rPr lang="en-US" dirty="0">
                <a:sym typeface="Symbol"/>
              </a:rPr>
              <a:t>/ 12 = </a:t>
            </a:r>
            <a:r>
              <a:rPr lang="en-US" dirty="0" smtClean="0">
                <a:sym typeface="Symbol"/>
              </a:rPr>
              <a:t>8.  This number is </a:t>
            </a:r>
            <a:r>
              <a:rPr lang="en-US" i="1" dirty="0" smtClean="0">
                <a:sym typeface="Symbol"/>
              </a:rPr>
              <a:t>M</a:t>
            </a:r>
            <a:r>
              <a:rPr lang="en-US" dirty="0" smtClean="0">
                <a:sym typeface="Symbol"/>
              </a:rPr>
              <a:t> = 8  12 = 96.  Therefore, </a:t>
            </a:r>
            <a:r>
              <a:rPr lang="en-US" i="1" dirty="0" smtClean="0">
                <a:sym typeface="Symbol"/>
              </a:rPr>
              <a:t>N</a:t>
            </a:r>
            <a:r>
              <a:rPr lang="en-US" dirty="0" smtClean="0">
                <a:sym typeface="Symbol"/>
              </a:rPr>
              <a:t> = </a:t>
            </a:r>
            <a:r>
              <a:rPr lang="en-US" i="1" dirty="0" smtClean="0">
                <a:sym typeface="Symbol"/>
              </a:rPr>
              <a:t>M</a:t>
            </a:r>
            <a:r>
              <a:rPr lang="en-US" dirty="0" smtClean="0">
                <a:sym typeface="Symbol"/>
              </a:rPr>
              <a:t> + 1 = 97 is the smallest number such that </a:t>
            </a:r>
            <a:r>
              <a:rPr lang="en-US" dirty="0">
                <a:sym typeface="Symbol"/>
              </a:rPr>
              <a:t></a:t>
            </a:r>
            <a:r>
              <a:rPr lang="en-US" i="1" dirty="0">
                <a:sym typeface="Symbol"/>
              </a:rPr>
              <a:t>N</a:t>
            </a:r>
            <a:r>
              <a:rPr lang="en-US" dirty="0">
                <a:sym typeface="Symbol"/>
              </a:rPr>
              <a:t> / 12 = </a:t>
            </a:r>
            <a:r>
              <a:rPr lang="en-US" dirty="0" smtClean="0">
                <a:sym typeface="Symbol"/>
              </a:rPr>
              <a:t>9.  In a group of 97 people, there must be at least two people born in the same month.    </a:t>
            </a:r>
            <a:endParaRPr lang="en-US" dirty="0"/>
          </a:p>
          <a:p>
            <a:pPr marL="0" indent="0">
              <a:buNone/>
            </a:pP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61</a:t>
            </a:fld>
            <a:endParaRPr lang="en-CA"/>
          </a:p>
        </p:txBody>
      </p:sp>
    </p:spTree>
    <p:extLst>
      <p:ext uri="{BB962C8B-B14F-4D97-AF65-F5344CB8AC3E}">
        <p14:creationId xmlns:p14="http://schemas.microsoft.com/office/powerpoint/2010/main" val="232265322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685800"/>
            <a:ext cx="8229600" cy="5440363"/>
          </a:xfrm>
        </p:spPr>
        <p:txBody>
          <a:bodyPr/>
          <a:lstStyle/>
          <a:p>
            <a:pPr marL="0" indent="0">
              <a:buNone/>
            </a:pPr>
            <a:r>
              <a:rPr lang="en-US" sz="2800" dirty="0"/>
              <a:t>3</a:t>
            </a:r>
            <a:r>
              <a:rPr lang="en-US" sz="2800" dirty="0" smtClean="0"/>
              <a:t>.  What is the smallest length of a sequence of digits so that there is at least one digit that is used at least 3 times?</a:t>
            </a:r>
          </a:p>
          <a:p>
            <a:pPr marL="0" indent="0">
              <a:buNone/>
            </a:pPr>
            <a:r>
              <a:rPr lang="en-US" sz="2800" dirty="0" smtClean="0"/>
              <a:t>Suppose we construct a sequence of digits of length </a:t>
            </a:r>
            <a:r>
              <a:rPr lang="en-US" sz="2800" i="1" dirty="0" smtClean="0"/>
              <a:t>N</a:t>
            </a:r>
            <a:r>
              <a:rPr lang="en-US" sz="2800" dirty="0" smtClean="0"/>
              <a:t>.  Since we have 10 digits, if we put the digits in this sequence into 10 boxes {0, 1, 2, …, 9},  then there must</a:t>
            </a:r>
          </a:p>
          <a:p>
            <a:pPr marL="0" indent="0">
              <a:buNone/>
            </a:pPr>
            <a:r>
              <a:rPr lang="en-US" sz="2800" dirty="0" smtClean="0"/>
              <a:t>be one box has at least        digits.</a:t>
            </a:r>
          </a:p>
          <a:p>
            <a:pPr marL="0" indent="0">
              <a:buNone/>
            </a:pPr>
            <a:endParaRPr lang="en-US" sz="1600" dirty="0" smtClean="0"/>
          </a:p>
          <a:p>
            <a:pPr marL="0" indent="0">
              <a:buNone/>
            </a:pPr>
            <a:r>
              <a:rPr lang="en-US" sz="2800" dirty="0" smtClean="0"/>
              <a:t>In this question,        = 3.  Because (3 </a:t>
            </a:r>
            <a:r>
              <a:rPr lang="en-US" sz="2800" dirty="0" smtClean="0">
                <a:sym typeface="Symbol"/>
              </a:rPr>
              <a:t> 1)</a:t>
            </a:r>
            <a:r>
              <a:rPr lang="en-US" sz="2800" dirty="0" smtClean="0"/>
              <a:t> </a:t>
            </a:r>
            <a:r>
              <a:rPr lang="en-US" sz="2800" dirty="0" smtClean="0">
                <a:sym typeface="Symbol"/>
              </a:rPr>
              <a:t> 10 = 20 is </a:t>
            </a:r>
          </a:p>
          <a:p>
            <a:pPr marL="0" indent="0">
              <a:buNone/>
            </a:pPr>
            <a:r>
              <a:rPr lang="en-US" sz="2800" dirty="0" smtClean="0">
                <a:sym typeface="Symbol"/>
              </a:rPr>
              <a:t>the largest integer with ceiling 2, 21 is the smallest integer that has ceiling 3.</a:t>
            </a:r>
            <a:r>
              <a:rPr lang="en-US" dirty="0" smtClean="0">
                <a:sym typeface="Symbol"/>
              </a:rPr>
              <a:t>  </a:t>
            </a: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62</a:t>
            </a:fld>
            <a:endParaRPr lang="en-CA"/>
          </a:p>
        </p:txBody>
      </p:sp>
      <p:graphicFrame>
        <p:nvGraphicFramePr>
          <p:cNvPr id="5" name="Object 4"/>
          <p:cNvGraphicFramePr>
            <a:graphicFrameLocks noChangeAspect="1"/>
          </p:cNvGraphicFramePr>
          <p:nvPr>
            <p:extLst>
              <p:ext uri="{D42A27DB-BD31-4B8C-83A1-F6EECF244321}">
                <p14:modId xmlns:p14="http://schemas.microsoft.com/office/powerpoint/2010/main" val="980488174"/>
              </p:ext>
            </p:extLst>
          </p:nvPr>
        </p:nvGraphicFramePr>
        <p:xfrm>
          <a:off x="4038600" y="3276600"/>
          <a:ext cx="609600" cy="767645"/>
        </p:xfrm>
        <a:graphic>
          <a:graphicData uri="http://schemas.openxmlformats.org/presentationml/2006/ole">
            <mc:AlternateContent xmlns:mc="http://schemas.openxmlformats.org/markup-compatibility/2006">
              <mc:Choice xmlns:v="urn:schemas-microsoft-com:vml" Requires="v">
                <p:oleObj spid="_x0000_s16410" name="Equation" r:id="rId3" imgW="342720" imgH="431640" progId="Equation.DSMT4">
                  <p:embed/>
                </p:oleObj>
              </mc:Choice>
              <mc:Fallback>
                <p:oleObj name="Equation" r:id="rId3" imgW="342720" imgH="431640" progId="Equation.DSMT4">
                  <p:embed/>
                  <p:pic>
                    <p:nvPicPr>
                      <p:cNvPr id="0" name=""/>
                      <p:cNvPicPr/>
                      <p:nvPr/>
                    </p:nvPicPr>
                    <p:blipFill>
                      <a:blip r:embed="rId4"/>
                      <a:stretch>
                        <a:fillRect/>
                      </a:stretch>
                    </p:blipFill>
                    <p:spPr>
                      <a:xfrm>
                        <a:off x="4038600" y="3276600"/>
                        <a:ext cx="609600" cy="767645"/>
                      </a:xfrm>
                      <a:prstGeom prst="rect">
                        <a:avLst/>
                      </a:prstGeom>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890405712"/>
              </p:ext>
            </p:extLst>
          </p:nvPr>
        </p:nvGraphicFramePr>
        <p:xfrm>
          <a:off x="3048000" y="4114800"/>
          <a:ext cx="609600" cy="767645"/>
        </p:xfrm>
        <a:graphic>
          <a:graphicData uri="http://schemas.openxmlformats.org/presentationml/2006/ole">
            <mc:AlternateContent xmlns:mc="http://schemas.openxmlformats.org/markup-compatibility/2006">
              <mc:Choice xmlns:v="urn:schemas-microsoft-com:vml" Requires="v">
                <p:oleObj spid="_x0000_s16411" name="Equation" r:id="rId5" imgW="342720" imgH="431640" progId="Equation.DSMT4">
                  <p:embed/>
                </p:oleObj>
              </mc:Choice>
              <mc:Fallback>
                <p:oleObj name="Equation" r:id="rId5" imgW="342720" imgH="431640" progId="Equation.DSMT4">
                  <p:embed/>
                  <p:pic>
                    <p:nvPicPr>
                      <p:cNvPr id="0" name=""/>
                      <p:cNvPicPr/>
                      <p:nvPr/>
                    </p:nvPicPr>
                    <p:blipFill>
                      <a:blip r:embed="rId4"/>
                      <a:stretch>
                        <a:fillRect/>
                      </a:stretch>
                    </p:blipFill>
                    <p:spPr>
                      <a:xfrm>
                        <a:off x="3048000" y="4114800"/>
                        <a:ext cx="609600" cy="767645"/>
                      </a:xfrm>
                      <a:prstGeom prst="rect">
                        <a:avLst/>
                      </a:prstGeom>
                    </p:spPr>
                  </p:pic>
                </p:oleObj>
              </mc:Fallback>
            </mc:AlternateContent>
          </a:graphicData>
        </a:graphic>
      </p:graphicFrame>
    </p:spTree>
    <p:extLst>
      <p:ext uri="{BB962C8B-B14F-4D97-AF65-F5344CB8AC3E}">
        <p14:creationId xmlns:p14="http://schemas.microsoft.com/office/powerpoint/2010/main" val="405103877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normAutofit/>
          </a:bodyPr>
          <a:lstStyle/>
          <a:p>
            <a:pPr marL="0" indent="0">
              <a:buNone/>
            </a:pPr>
            <a:r>
              <a:rPr lang="en-US" sz="2400" dirty="0" smtClean="0"/>
              <a:t>4.  Let </a:t>
            </a:r>
            <a:r>
              <a:rPr lang="en-US" sz="2400" i="1" dirty="0"/>
              <a:t>P</a:t>
            </a:r>
            <a:r>
              <a:rPr lang="en-US" sz="2400" baseline="-25000" dirty="0" smtClean="0"/>
              <a:t>1</a:t>
            </a:r>
            <a:r>
              <a:rPr lang="en-US" sz="2400" dirty="0" smtClean="0"/>
              <a:t>, </a:t>
            </a:r>
            <a:r>
              <a:rPr lang="en-US" sz="2400" i="1" dirty="0" smtClean="0"/>
              <a:t>P</a:t>
            </a:r>
            <a:r>
              <a:rPr lang="en-US" sz="2400" baseline="-25000" dirty="0" smtClean="0"/>
              <a:t>2</a:t>
            </a:r>
            <a:r>
              <a:rPr lang="en-US" sz="2400" dirty="0" smtClean="0"/>
              <a:t>, …, </a:t>
            </a:r>
            <a:r>
              <a:rPr lang="en-US" sz="2400" i="1" dirty="0" smtClean="0"/>
              <a:t>P</a:t>
            </a:r>
            <a:r>
              <a:rPr lang="en-US" sz="2400" baseline="-25000" dirty="0" smtClean="0"/>
              <a:t>6</a:t>
            </a:r>
            <a:r>
              <a:rPr lang="en-US" sz="2400" dirty="0" smtClean="0"/>
              <a:t>, be six points on a circle.  Use a line segment </a:t>
            </a:r>
            <a:r>
              <a:rPr lang="en-US" sz="2400" i="1" dirty="0" err="1" smtClean="0"/>
              <a:t>P</a:t>
            </a:r>
            <a:r>
              <a:rPr lang="en-US" sz="2400" i="1" baseline="-25000" dirty="0" err="1" smtClean="0"/>
              <a:t>i</a:t>
            </a:r>
            <a:r>
              <a:rPr lang="en-US" sz="2400" i="1" dirty="0" err="1" smtClean="0"/>
              <a:t>P</a:t>
            </a:r>
            <a:r>
              <a:rPr lang="en-US" sz="2400" i="1" baseline="-25000" dirty="0" err="1" smtClean="0"/>
              <a:t>j</a:t>
            </a:r>
            <a:r>
              <a:rPr lang="en-US" sz="2400" dirty="0" smtClean="0"/>
              <a:t> to join each pair of points, 1 </a:t>
            </a:r>
            <a:r>
              <a:rPr lang="en-US" sz="2400" dirty="0" smtClean="0">
                <a:sym typeface="Symbol"/>
              </a:rPr>
              <a:t> </a:t>
            </a:r>
            <a:r>
              <a:rPr lang="en-US" sz="2400" i="1" dirty="0" smtClean="0">
                <a:sym typeface="Symbol"/>
              </a:rPr>
              <a:t>i &lt; </a:t>
            </a:r>
            <a:r>
              <a:rPr lang="en-US" sz="2400" dirty="0" smtClean="0">
                <a:sym typeface="Symbol"/>
              </a:rPr>
              <a:t>j  6.  Each of these line segments is colored by black or red.  A triangle </a:t>
            </a:r>
            <a:r>
              <a:rPr lang="en-US" sz="2400" i="1" dirty="0" err="1" smtClean="0">
                <a:sym typeface="Symbol"/>
              </a:rPr>
              <a:t>P</a:t>
            </a:r>
            <a:r>
              <a:rPr lang="en-US" sz="2400" i="1" baseline="-25000" dirty="0" err="1" smtClean="0">
                <a:sym typeface="Symbol"/>
              </a:rPr>
              <a:t>i</a:t>
            </a:r>
            <a:r>
              <a:rPr lang="en-US" sz="2400" i="1" dirty="0" err="1" smtClean="0">
                <a:sym typeface="Symbol"/>
              </a:rPr>
              <a:t>P</a:t>
            </a:r>
            <a:r>
              <a:rPr lang="en-US" sz="2400" i="1" baseline="-25000" dirty="0" err="1" smtClean="0">
                <a:sym typeface="Symbol"/>
              </a:rPr>
              <a:t>j</a:t>
            </a:r>
            <a:r>
              <a:rPr lang="en-US" sz="2400" i="1" dirty="0" err="1" smtClean="0">
                <a:sym typeface="Symbol"/>
              </a:rPr>
              <a:t>P</a:t>
            </a:r>
            <a:r>
              <a:rPr lang="en-US" sz="2400" i="1" baseline="-25000" dirty="0" err="1" smtClean="0">
                <a:sym typeface="Symbol"/>
              </a:rPr>
              <a:t>k</a:t>
            </a:r>
            <a:r>
              <a:rPr lang="en-US" sz="2400" dirty="0" smtClean="0">
                <a:sym typeface="Symbol"/>
              </a:rPr>
              <a:t> is said to be </a:t>
            </a:r>
            <a:r>
              <a:rPr lang="en-US" sz="2400" i="1" dirty="0" smtClean="0">
                <a:sym typeface="Symbol"/>
              </a:rPr>
              <a:t>monochromatic</a:t>
            </a:r>
            <a:r>
              <a:rPr lang="en-US" sz="2400" dirty="0" smtClean="0">
                <a:sym typeface="Symbol"/>
              </a:rPr>
              <a:t> if all three edges </a:t>
            </a:r>
            <a:r>
              <a:rPr lang="en-US" sz="2400" i="1" dirty="0" err="1" smtClean="0">
                <a:sym typeface="Symbol"/>
              </a:rPr>
              <a:t>P</a:t>
            </a:r>
            <a:r>
              <a:rPr lang="en-US" sz="2400" i="1" baseline="-25000" dirty="0" err="1" smtClean="0">
                <a:sym typeface="Symbol"/>
              </a:rPr>
              <a:t>i</a:t>
            </a:r>
            <a:r>
              <a:rPr lang="en-US" sz="2400" i="1" dirty="0" err="1" smtClean="0">
                <a:sym typeface="Symbol"/>
              </a:rPr>
              <a:t>P</a:t>
            </a:r>
            <a:r>
              <a:rPr lang="en-US" sz="2400" i="1" baseline="-25000" dirty="0" err="1" smtClean="0">
                <a:sym typeface="Symbol"/>
              </a:rPr>
              <a:t>j</a:t>
            </a:r>
            <a:r>
              <a:rPr lang="en-US" sz="2400" dirty="0" smtClean="0">
                <a:sym typeface="Symbol"/>
              </a:rPr>
              <a:t>,</a:t>
            </a:r>
            <a:r>
              <a:rPr lang="en-US" sz="2400" i="1" baseline="-25000" dirty="0" smtClean="0">
                <a:sym typeface="Symbol"/>
              </a:rPr>
              <a:t> </a:t>
            </a:r>
            <a:r>
              <a:rPr lang="en-US" sz="2400" i="1" dirty="0" err="1" smtClean="0">
                <a:sym typeface="Symbol"/>
              </a:rPr>
              <a:t>P</a:t>
            </a:r>
            <a:r>
              <a:rPr lang="en-US" sz="2400" i="1" baseline="-25000" dirty="0" err="1" smtClean="0">
                <a:sym typeface="Symbol"/>
              </a:rPr>
              <a:t>i</a:t>
            </a:r>
            <a:r>
              <a:rPr lang="en-US" sz="2400" i="1" dirty="0" err="1" smtClean="0">
                <a:sym typeface="Symbol"/>
              </a:rPr>
              <a:t>P</a:t>
            </a:r>
            <a:r>
              <a:rPr lang="en-US" sz="2400" i="1" baseline="-25000" dirty="0" err="1" smtClean="0">
                <a:sym typeface="Symbol"/>
              </a:rPr>
              <a:t>k</a:t>
            </a:r>
            <a:r>
              <a:rPr lang="en-US" sz="2400" dirty="0" smtClean="0">
                <a:sym typeface="Symbol"/>
              </a:rPr>
              <a:t>, and</a:t>
            </a:r>
            <a:r>
              <a:rPr lang="en-US" sz="2400" i="1" dirty="0" smtClean="0">
                <a:sym typeface="Symbol"/>
              </a:rPr>
              <a:t> </a:t>
            </a:r>
            <a:r>
              <a:rPr lang="en-US" sz="2400" i="1" dirty="0" err="1" smtClean="0">
                <a:sym typeface="Symbol"/>
              </a:rPr>
              <a:t>P</a:t>
            </a:r>
            <a:r>
              <a:rPr lang="en-US" sz="2400" i="1" baseline="-25000" dirty="0" err="1" smtClean="0">
                <a:sym typeface="Symbol"/>
              </a:rPr>
              <a:t>j</a:t>
            </a:r>
            <a:r>
              <a:rPr lang="en-US" sz="2400" i="1" dirty="0" err="1" smtClean="0">
                <a:sym typeface="Symbol"/>
              </a:rPr>
              <a:t>P</a:t>
            </a:r>
            <a:r>
              <a:rPr lang="en-US" sz="2400" i="1" baseline="-25000" dirty="0" err="1" smtClean="0">
                <a:sym typeface="Symbol"/>
              </a:rPr>
              <a:t>k</a:t>
            </a:r>
            <a:r>
              <a:rPr lang="en-US" sz="2400" dirty="0" smtClean="0">
                <a:sym typeface="Symbol"/>
              </a:rPr>
              <a:t> are of the same color.</a:t>
            </a:r>
          </a:p>
          <a:p>
            <a:pPr marL="0" indent="0">
              <a:buNone/>
            </a:pPr>
            <a:endParaRPr lang="en-US" sz="400" dirty="0">
              <a:sym typeface="Symbol"/>
            </a:endParaRPr>
          </a:p>
          <a:p>
            <a:pPr marL="0" indent="0">
              <a:buNone/>
            </a:pPr>
            <a:r>
              <a:rPr lang="en-US" sz="2400" dirty="0" smtClean="0">
                <a:sym typeface="Symbol"/>
              </a:rPr>
              <a:t>Show that no matter how the lines are colored, there must exist a monochromatic triangle.  In the following example, we have two black triangles but no red triangles:</a:t>
            </a:r>
          </a:p>
          <a:p>
            <a:pPr marL="0" indent="0">
              <a:buNone/>
            </a:pPr>
            <a:endParaRPr lang="en-US" sz="2400" dirty="0">
              <a:sym typeface="Symbol"/>
            </a:endParaRPr>
          </a:p>
          <a:p>
            <a:pPr marL="0" indent="0">
              <a:buNone/>
            </a:pPr>
            <a:endParaRPr lang="en-CA" sz="2400" dirty="0"/>
          </a:p>
        </p:txBody>
      </p:sp>
      <p:sp>
        <p:nvSpPr>
          <p:cNvPr id="4" name="Slide Number Placeholder 3"/>
          <p:cNvSpPr>
            <a:spLocks noGrp="1"/>
          </p:cNvSpPr>
          <p:nvPr>
            <p:ph type="sldNum" sz="quarter" idx="12"/>
          </p:nvPr>
        </p:nvSpPr>
        <p:spPr/>
        <p:txBody>
          <a:bodyPr/>
          <a:lstStyle/>
          <a:p>
            <a:fld id="{870A9A53-ECC7-4D51-B181-F0F8F96666FA}" type="slidenum">
              <a:rPr lang="en-CA" smtClean="0"/>
              <a:t>63</a:t>
            </a:fld>
            <a:endParaRPr lang="en-CA"/>
          </a:p>
        </p:txBody>
      </p:sp>
      <p:grpSp>
        <p:nvGrpSpPr>
          <p:cNvPr id="76" name="Group 75"/>
          <p:cNvGrpSpPr/>
          <p:nvPr/>
        </p:nvGrpSpPr>
        <p:grpSpPr>
          <a:xfrm>
            <a:off x="3733800" y="3962400"/>
            <a:ext cx="2209801" cy="1922118"/>
            <a:chOff x="3106969" y="3558804"/>
            <a:chExt cx="2916938" cy="2537196"/>
          </a:xfrm>
        </p:grpSpPr>
        <p:sp>
          <p:nvSpPr>
            <p:cNvPr id="5" name="Oval 4"/>
            <p:cNvSpPr/>
            <p:nvPr/>
          </p:nvSpPr>
          <p:spPr>
            <a:xfrm>
              <a:off x="3352800" y="3581400"/>
              <a:ext cx="2514600" cy="2514600"/>
            </a:xfrm>
            <a:prstGeom prst="ellipse">
              <a:avLst/>
            </a:prstGeom>
            <a:noFill/>
            <a:ln w="63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 name="TextBox 6"/>
            <p:cNvSpPr txBox="1"/>
            <p:nvPr/>
          </p:nvSpPr>
          <p:spPr>
            <a:xfrm>
              <a:off x="3710473" y="3558804"/>
              <a:ext cx="290463" cy="369332"/>
            </a:xfrm>
            <a:prstGeom prst="rect">
              <a:avLst/>
            </a:prstGeom>
            <a:noFill/>
          </p:spPr>
          <p:txBody>
            <a:bodyPr wrap="none" rtlCol="0">
              <a:spAutoFit/>
            </a:bodyPr>
            <a:lstStyle/>
            <a:p>
              <a:r>
                <a:rPr lang="en-CA" dirty="0" smtClean="0">
                  <a:sym typeface="Symbol"/>
                </a:rPr>
                <a:t></a:t>
              </a:r>
              <a:endParaRPr lang="en-CA" dirty="0"/>
            </a:p>
          </p:txBody>
        </p:sp>
        <p:sp>
          <p:nvSpPr>
            <p:cNvPr id="8" name="TextBox 7"/>
            <p:cNvSpPr txBox="1"/>
            <p:nvPr/>
          </p:nvSpPr>
          <p:spPr>
            <a:xfrm>
              <a:off x="3710473" y="5671068"/>
              <a:ext cx="290463" cy="369332"/>
            </a:xfrm>
            <a:prstGeom prst="rect">
              <a:avLst/>
            </a:prstGeom>
            <a:noFill/>
          </p:spPr>
          <p:txBody>
            <a:bodyPr wrap="none" rtlCol="0">
              <a:spAutoFit/>
            </a:bodyPr>
            <a:lstStyle/>
            <a:p>
              <a:r>
                <a:rPr lang="en-CA" dirty="0" smtClean="0">
                  <a:sym typeface="Symbol"/>
                </a:rPr>
                <a:t></a:t>
              </a:r>
              <a:endParaRPr lang="en-CA" dirty="0"/>
            </a:p>
          </p:txBody>
        </p:sp>
        <p:sp>
          <p:nvSpPr>
            <p:cNvPr id="9" name="TextBox 8"/>
            <p:cNvSpPr txBox="1"/>
            <p:nvPr/>
          </p:nvSpPr>
          <p:spPr>
            <a:xfrm>
              <a:off x="5119736" y="5705068"/>
              <a:ext cx="290464" cy="369332"/>
            </a:xfrm>
            <a:prstGeom prst="rect">
              <a:avLst/>
            </a:prstGeom>
            <a:noFill/>
          </p:spPr>
          <p:txBody>
            <a:bodyPr wrap="none" rtlCol="0">
              <a:spAutoFit/>
            </a:bodyPr>
            <a:lstStyle/>
            <a:p>
              <a:r>
                <a:rPr lang="en-CA" dirty="0" smtClean="0">
                  <a:sym typeface="Symbol"/>
                </a:rPr>
                <a:t></a:t>
              </a:r>
              <a:endParaRPr lang="en-CA" dirty="0"/>
            </a:p>
          </p:txBody>
        </p:sp>
        <p:sp>
          <p:nvSpPr>
            <p:cNvPr id="10" name="TextBox 9"/>
            <p:cNvSpPr txBox="1"/>
            <p:nvPr/>
          </p:nvSpPr>
          <p:spPr>
            <a:xfrm>
              <a:off x="5181600" y="3558804"/>
              <a:ext cx="290463" cy="369332"/>
            </a:xfrm>
            <a:prstGeom prst="rect">
              <a:avLst/>
            </a:prstGeom>
            <a:noFill/>
          </p:spPr>
          <p:txBody>
            <a:bodyPr wrap="none" rtlCol="0">
              <a:spAutoFit/>
            </a:bodyPr>
            <a:lstStyle/>
            <a:p>
              <a:r>
                <a:rPr lang="en-CA" dirty="0" smtClean="0">
                  <a:sym typeface="Symbol"/>
                </a:rPr>
                <a:t></a:t>
              </a:r>
              <a:endParaRPr lang="en-CA" dirty="0"/>
            </a:p>
          </p:txBody>
        </p:sp>
        <p:sp>
          <p:nvSpPr>
            <p:cNvPr id="11" name="TextBox 10"/>
            <p:cNvSpPr txBox="1"/>
            <p:nvPr/>
          </p:nvSpPr>
          <p:spPr>
            <a:xfrm>
              <a:off x="3106969" y="4597648"/>
              <a:ext cx="290463" cy="369332"/>
            </a:xfrm>
            <a:prstGeom prst="rect">
              <a:avLst/>
            </a:prstGeom>
            <a:noFill/>
          </p:spPr>
          <p:txBody>
            <a:bodyPr wrap="none" rtlCol="0">
              <a:spAutoFit/>
            </a:bodyPr>
            <a:lstStyle/>
            <a:p>
              <a:r>
                <a:rPr lang="en-CA" dirty="0" smtClean="0">
                  <a:sym typeface="Symbol"/>
                </a:rPr>
                <a:t></a:t>
              </a:r>
              <a:endParaRPr lang="en-CA" dirty="0"/>
            </a:p>
          </p:txBody>
        </p:sp>
        <p:sp>
          <p:nvSpPr>
            <p:cNvPr id="12" name="TextBox 11"/>
            <p:cNvSpPr txBox="1"/>
            <p:nvPr/>
          </p:nvSpPr>
          <p:spPr>
            <a:xfrm>
              <a:off x="5733444" y="4597648"/>
              <a:ext cx="290463" cy="369332"/>
            </a:xfrm>
            <a:prstGeom prst="rect">
              <a:avLst/>
            </a:prstGeom>
            <a:noFill/>
          </p:spPr>
          <p:txBody>
            <a:bodyPr wrap="none" rtlCol="0">
              <a:spAutoFit/>
            </a:bodyPr>
            <a:lstStyle/>
            <a:p>
              <a:r>
                <a:rPr lang="en-CA" dirty="0" smtClean="0">
                  <a:sym typeface="Symbol"/>
                </a:rPr>
                <a:t></a:t>
              </a:r>
              <a:endParaRPr lang="en-CA" dirty="0"/>
            </a:p>
          </p:txBody>
        </p:sp>
        <p:cxnSp>
          <p:nvCxnSpPr>
            <p:cNvPr id="14" name="Straight Connector 13"/>
            <p:cNvCxnSpPr/>
            <p:nvPr/>
          </p:nvCxnSpPr>
          <p:spPr>
            <a:xfrm flipH="1">
              <a:off x="3908608" y="5887276"/>
              <a:ext cx="1387292" cy="245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3908608" y="3787665"/>
              <a:ext cx="1356360" cy="210206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326832" y="3787665"/>
              <a:ext cx="547736" cy="105103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a:off x="3908608" y="3787665"/>
              <a:ext cx="1418224"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V="1">
              <a:off x="5295900" y="4838699"/>
              <a:ext cx="571500" cy="105103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H="1">
              <a:off x="3359968" y="3787665"/>
              <a:ext cx="548640" cy="105686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3359968" y="4838699"/>
              <a:ext cx="548640" cy="104857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3908608" y="3787665"/>
              <a:ext cx="1965960" cy="10568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a:off x="3908608" y="4838699"/>
              <a:ext cx="1958792" cy="105103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V="1">
              <a:off x="5264968" y="3787665"/>
              <a:ext cx="61864" cy="209961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H="1">
              <a:off x="3908608" y="3787665"/>
              <a:ext cx="1418224" cy="210206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flipH="1">
              <a:off x="3359968" y="4838700"/>
              <a:ext cx="2514600" cy="583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flipV="1">
              <a:off x="3352800" y="3801594"/>
              <a:ext cx="1943100" cy="104980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flipH="1" flipV="1">
              <a:off x="3359968" y="4837471"/>
              <a:ext cx="1905000" cy="104980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flipV="1">
              <a:off x="3908608" y="3787665"/>
              <a:ext cx="0" cy="209961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5996447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lstStyle/>
          <a:p>
            <a:pPr marL="0" indent="0">
              <a:buNone/>
            </a:pPr>
            <a:r>
              <a:rPr lang="en-US" dirty="0" smtClean="0"/>
              <a:t>Look at the lines </a:t>
            </a:r>
            <a:r>
              <a:rPr lang="en-US" i="1" dirty="0" smtClean="0"/>
              <a:t>P</a:t>
            </a:r>
            <a:r>
              <a:rPr lang="en-US" baseline="-25000" dirty="0" smtClean="0"/>
              <a:t>1</a:t>
            </a:r>
            <a:r>
              <a:rPr lang="en-US" i="1" dirty="0" smtClean="0"/>
              <a:t>P</a:t>
            </a:r>
            <a:r>
              <a:rPr lang="en-US" baseline="-25000" dirty="0" smtClean="0"/>
              <a:t>2</a:t>
            </a:r>
            <a:r>
              <a:rPr lang="en-US" dirty="0" smtClean="0"/>
              <a:t>, </a:t>
            </a:r>
            <a:r>
              <a:rPr lang="en-US" i="1" dirty="0" smtClean="0"/>
              <a:t>P</a:t>
            </a:r>
            <a:r>
              <a:rPr lang="en-US" baseline="-25000" dirty="0" smtClean="0"/>
              <a:t>1</a:t>
            </a:r>
            <a:r>
              <a:rPr lang="en-US" i="1" dirty="0" smtClean="0"/>
              <a:t>P</a:t>
            </a:r>
            <a:r>
              <a:rPr lang="en-US" baseline="-25000" dirty="0" smtClean="0"/>
              <a:t>3</a:t>
            </a:r>
            <a:r>
              <a:rPr lang="en-US" dirty="0" smtClean="0"/>
              <a:t>, </a:t>
            </a:r>
            <a:r>
              <a:rPr lang="en-US" i="1" dirty="0" smtClean="0"/>
              <a:t>P</a:t>
            </a:r>
            <a:r>
              <a:rPr lang="en-US" baseline="-25000" dirty="0" smtClean="0"/>
              <a:t>1</a:t>
            </a:r>
            <a:r>
              <a:rPr lang="en-US" i="1" dirty="0" smtClean="0"/>
              <a:t>P</a:t>
            </a:r>
            <a:r>
              <a:rPr lang="en-US" baseline="-25000" dirty="0" smtClean="0"/>
              <a:t>4</a:t>
            </a:r>
            <a:r>
              <a:rPr lang="en-US" dirty="0" smtClean="0"/>
              <a:t>, </a:t>
            </a:r>
            <a:r>
              <a:rPr lang="en-US" i="1" dirty="0" smtClean="0"/>
              <a:t>P</a:t>
            </a:r>
            <a:r>
              <a:rPr lang="en-US" baseline="-25000" dirty="0" smtClean="0"/>
              <a:t>1</a:t>
            </a:r>
            <a:r>
              <a:rPr lang="en-US" i="1" dirty="0" smtClean="0"/>
              <a:t>P</a:t>
            </a:r>
            <a:r>
              <a:rPr lang="en-US" baseline="-25000" dirty="0" smtClean="0"/>
              <a:t>5</a:t>
            </a:r>
            <a:r>
              <a:rPr lang="en-US" dirty="0" smtClean="0"/>
              <a:t>, </a:t>
            </a:r>
            <a:r>
              <a:rPr lang="en-US" i="1" dirty="0" smtClean="0"/>
              <a:t>P</a:t>
            </a:r>
            <a:r>
              <a:rPr lang="en-US" baseline="-25000" dirty="0" smtClean="0"/>
              <a:t>1</a:t>
            </a:r>
            <a:r>
              <a:rPr lang="en-US" i="1" dirty="0" smtClean="0"/>
              <a:t>P</a:t>
            </a:r>
            <a:r>
              <a:rPr lang="en-US" baseline="-25000" dirty="0" smtClean="0"/>
              <a:t>6</a:t>
            </a:r>
            <a:r>
              <a:rPr lang="en-US" dirty="0" smtClean="0"/>
              <a:t>.  These five lines are in two colors.  By the pigeonhole principle, among these five lines, there must be </a:t>
            </a:r>
            <a:r>
              <a:rPr lang="en-US" dirty="0" smtClean="0">
                <a:sym typeface="Symbol"/>
              </a:rPr>
              <a:t>5/2 = 3 lines are in the same color,, say </a:t>
            </a:r>
            <a:r>
              <a:rPr lang="en-US" i="1" dirty="0"/>
              <a:t>P</a:t>
            </a:r>
            <a:r>
              <a:rPr lang="en-US" baseline="-25000" dirty="0"/>
              <a:t>1</a:t>
            </a:r>
            <a:r>
              <a:rPr lang="en-US" i="1" dirty="0"/>
              <a:t>P</a:t>
            </a:r>
            <a:r>
              <a:rPr lang="en-US" baseline="-25000" dirty="0"/>
              <a:t>2</a:t>
            </a:r>
            <a:r>
              <a:rPr lang="en-US" dirty="0"/>
              <a:t>, </a:t>
            </a:r>
            <a:r>
              <a:rPr lang="en-US" i="1" dirty="0"/>
              <a:t>P</a:t>
            </a:r>
            <a:r>
              <a:rPr lang="en-US" baseline="-25000" dirty="0"/>
              <a:t>1</a:t>
            </a:r>
            <a:r>
              <a:rPr lang="en-US" i="1" dirty="0"/>
              <a:t>P</a:t>
            </a:r>
            <a:r>
              <a:rPr lang="en-US" baseline="-25000" dirty="0"/>
              <a:t>3</a:t>
            </a:r>
            <a:r>
              <a:rPr lang="en-US" dirty="0"/>
              <a:t>, </a:t>
            </a:r>
            <a:r>
              <a:rPr lang="en-US" i="1" dirty="0" smtClean="0"/>
              <a:t>P</a:t>
            </a:r>
            <a:r>
              <a:rPr lang="en-US" baseline="-25000" dirty="0" smtClean="0"/>
              <a:t>1</a:t>
            </a:r>
            <a:r>
              <a:rPr lang="en-US" i="1" dirty="0" smtClean="0"/>
              <a:t>P</a:t>
            </a:r>
            <a:r>
              <a:rPr lang="en-US" baseline="-25000" dirty="0" smtClean="0"/>
              <a:t>4</a:t>
            </a:r>
            <a:r>
              <a:rPr lang="en-US" dirty="0"/>
              <a:t> </a:t>
            </a:r>
            <a:r>
              <a:rPr lang="en-US" dirty="0" smtClean="0"/>
              <a:t>are in color </a:t>
            </a:r>
            <a:r>
              <a:rPr lang="en-US" i="1" dirty="0" smtClean="0"/>
              <a:t>C</a:t>
            </a:r>
            <a:r>
              <a:rPr lang="en-US" dirty="0" smtClean="0"/>
              <a:t> </a:t>
            </a:r>
            <a:r>
              <a:rPr lang="en-US" dirty="0">
                <a:sym typeface="Symbol"/>
              </a:rPr>
              <a:t>(red or black)</a:t>
            </a:r>
            <a:r>
              <a:rPr lang="en-US" dirty="0" smtClean="0"/>
              <a:t>.  If, any one of lines </a:t>
            </a:r>
            <a:r>
              <a:rPr lang="en-US" i="1" dirty="0" smtClean="0"/>
              <a:t>P</a:t>
            </a:r>
            <a:r>
              <a:rPr lang="en-US" baseline="-25000" dirty="0" smtClean="0"/>
              <a:t>2</a:t>
            </a:r>
            <a:r>
              <a:rPr lang="en-US" i="1" dirty="0" smtClean="0"/>
              <a:t>P</a:t>
            </a:r>
            <a:r>
              <a:rPr lang="en-US" baseline="-25000" dirty="0"/>
              <a:t>3</a:t>
            </a:r>
            <a:r>
              <a:rPr lang="en-US" dirty="0" smtClean="0"/>
              <a:t>, </a:t>
            </a:r>
            <a:r>
              <a:rPr lang="en-US" i="1" dirty="0" smtClean="0"/>
              <a:t>P</a:t>
            </a:r>
            <a:r>
              <a:rPr lang="en-US" baseline="-25000" dirty="0" smtClean="0"/>
              <a:t>2</a:t>
            </a:r>
            <a:r>
              <a:rPr lang="en-US" i="1" dirty="0" smtClean="0"/>
              <a:t>P</a:t>
            </a:r>
            <a:r>
              <a:rPr lang="en-US" baseline="-25000" dirty="0"/>
              <a:t>4</a:t>
            </a:r>
            <a:r>
              <a:rPr lang="en-US" dirty="0" smtClean="0"/>
              <a:t>, or </a:t>
            </a:r>
            <a:r>
              <a:rPr lang="en-US" i="1" dirty="0" smtClean="0"/>
              <a:t>P</a:t>
            </a:r>
            <a:r>
              <a:rPr lang="en-US" baseline="-25000" dirty="0" smtClean="0"/>
              <a:t>3</a:t>
            </a:r>
            <a:r>
              <a:rPr lang="en-US" i="1" dirty="0" smtClean="0"/>
              <a:t>P</a:t>
            </a:r>
            <a:r>
              <a:rPr lang="en-US" baseline="-25000" dirty="0" smtClean="0"/>
              <a:t>4</a:t>
            </a:r>
            <a:r>
              <a:rPr lang="en-US" dirty="0" smtClean="0"/>
              <a:t> is in color </a:t>
            </a:r>
            <a:r>
              <a:rPr lang="en-US" i="1" dirty="0" smtClean="0"/>
              <a:t>C</a:t>
            </a:r>
            <a:r>
              <a:rPr lang="en-US" dirty="0" smtClean="0"/>
              <a:t>, there is a monochromatic triangle of color </a:t>
            </a:r>
            <a:r>
              <a:rPr lang="en-US" i="1" dirty="0" smtClean="0"/>
              <a:t>C</a:t>
            </a:r>
            <a:r>
              <a:rPr lang="en-US" dirty="0" smtClean="0"/>
              <a:t>.  Otherwise, none of </a:t>
            </a:r>
            <a:r>
              <a:rPr lang="en-US" i="1" dirty="0"/>
              <a:t>P</a:t>
            </a:r>
            <a:r>
              <a:rPr lang="en-US" baseline="-25000" dirty="0"/>
              <a:t>3</a:t>
            </a:r>
            <a:r>
              <a:rPr lang="en-US" i="1" dirty="0"/>
              <a:t>P</a:t>
            </a:r>
            <a:r>
              <a:rPr lang="en-US" baseline="-25000" dirty="0"/>
              <a:t>4</a:t>
            </a:r>
            <a:r>
              <a:rPr lang="en-US" dirty="0"/>
              <a:t>, </a:t>
            </a:r>
            <a:r>
              <a:rPr lang="en-US" i="1" dirty="0"/>
              <a:t>P</a:t>
            </a:r>
            <a:r>
              <a:rPr lang="en-US" baseline="-25000" dirty="0"/>
              <a:t>2</a:t>
            </a:r>
            <a:r>
              <a:rPr lang="en-US" i="1" dirty="0"/>
              <a:t>P</a:t>
            </a:r>
            <a:r>
              <a:rPr lang="en-US" baseline="-25000" dirty="0"/>
              <a:t>4</a:t>
            </a:r>
            <a:r>
              <a:rPr lang="en-US" dirty="0"/>
              <a:t>, </a:t>
            </a:r>
            <a:r>
              <a:rPr lang="en-US" i="1" dirty="0" smtClean="0"/>
              <a:t>P</a:t>
            </a:r>
            <a:r>
              <a:rPr lang="en-US" baseline="-25000" dirty="0" smtClean="0"/>
              <a:t>3</a:t>
            </a:r>
            <a:r>
              <a:rPr lang="en-US" i="1" dirty="0" smtClean="0"/>
              <a:t>P</a:t>
            </a:r>
            <a:r>
              <a:rPr lang="en-US" baseline="-25000" dirty="0" smtClean="0"/>
              <a:t>4</a:t>
            </a:r>
            <a:r>
              <a:rPr lang="en-US" dirty="0" smtClean="0"/>
              <a:t> is in color </a:t>
            </a:r>
            <a:r>
              <a:rPr lang="en-US" i="1" dirty="0" smtClean="0"/>
              <a:t>C</a:t>
            </a:r>
            <a:r>
              <a:rPr lang="en-US" dirty="0" smtClean="0"/>
              <a:t>, then they are all of the other color, and </a:t>
            </a:r>
            <a:r>
              <a:rPr lang="en-US" i="1" dirty="0" smtClean="0"/>
              <a:t>P</a:t>
            </a:r>
            <a:r>
              <a:rPr lang="en-US" baseline="-25000" dirty="0" smtClean="0"/>
              <a:t>2</a:t>
            </a:r>
            <a:r>
              <a:rPr lang="en-US" i="1" dirty="0" smtClean="0"/>
              <a:t>P</a:t>
            </a:r>
            <a:r>
              <a:rPr lang="en-US" baseline="-25000" dirty="0" smtClean="0"/>
              <a:t>3</a:t>
            </a:r>
            <a:r>
              <a:rPr lang="en-US" i="1" dirty="0" smtClean="0"/>
              <a:t>P</a:t>
            </a:r>
            <a:r>
              <a:rPr lang="en-US" baseline="-25000" dirty="0" smtClean="0"/>
              <a:t>4</a:t>
            </a:r>
            <a:r>
              <a:rPr lang="en-US" dirty="0"/>
              <a:t> </a:t>
            </a:r>
            <a:r>
              <a:rPr lang="en-US" dirty="0" smtClean="0"/>
              <a:t>is a monochromatic triangle.</a:t>
            </a:r>
            <a:endParaRPr lang="en-CA" dirty="0"/>
          </a:p>
        </p:txBody>
      </p:sp>
      <p:sp>
        <p:nvSpPr>
          <p:cNvPr id="4" name="Slide Number Placeholder 3"/>
          <p:cNvSpPr>
            <a:spLocks noGrp="1"/>
          </p:cNvSpPr>
          <p:nvPr>
            <p:ph type="sldNum" sz="quarter" idx="12"/>
          </p:nvPr>
        </p:nvSpPr>
        <p:spPr/>
        <p:txBody>
          <a:bodyPr/>
          <a:lstStyle/>
          <a:p>
            <a:fld id="{870A9A53-ECC7-4D51-B181-F0F8F96666FA}" type="slidenum">
              <a:rPr lang="en-CA" smtClean="0"/>
              <a:t>64</a:t>
            </a:fld>
            <a:endParaRPr lang="en-CA"/>
          </a:p>
        </p:txBody>
      </p:sp>
    </p:spTree>
    <p:extLst>
      <p:ext uri="{BB962C8B-B14F-4D97-AF65-F5344CB8AC3E}">
        <p14:creationId xmlns:p14="http://schemas.microsoft.com/office/powerpoint/2010/main" val="138995915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normAutofit/>
          </a:bodyPr>
          <a:lstStyle/>
          <a:p>
            <a:pPr marL="0" indent="0">
              <a:buNone/>
            </a:pPr>
            <a:r>
              <a:rPr lang="en-US" sz="2800" dirty="0" smtClean="0"/>
              <a:t>The number </a:t>
            </a:r>
            <a:r>
              <a:rPr lang="en-US" sz="2800" i="1" dirty="0" smtClean="0"/>
              <a:t>n</a:t>
            </a:r>
            <a:r>
              <a:rPr lang="en-US" sz="2800" dirty="0" smtClean="0"/>
              <a:t> = 6 in the previous example is the </a:t>
            </a:r>
            <a:r>
              <a:rPr lang="en-US" sz="2800" dirty="0"/>
              <a:t>s</a:t>
            </a:r>
            <a:r>
              <a:rPr lang="en-US" sz="2800" dirty="0" smtClean="0"/>
              <a:t>mallest number that has this property:  If each of the lines joining pairs of </a:t>
            </a:r>
            <a:r>
              <a:rPr lang="en-US" sz="2800" i="1" dirty="0" smtClean="0"/>
              <a:t>n</a:t>
            </a:r>
            <a:r>
              <a:rPr lang="en-US" sz="2800" dirty="0" smtClean="0"/>
              <a:t> points are colored by one of two colors, then there exists a monochromatic triangle.  The following is a coloring of lines joining pairs of five points by two colors without a monochromatic triangle:</a:t>
            </a:r>
          </a:p>
          <a:p>
            <a:pPr marL="0" indent="0">
              <a:buNone/>
            </a:pPr>
            <a:endParaRPr lang="en-CA" sz="2800" dirty="0"/>
          </a:p>
        </p:txBody>
      </p:sp>
      <p:sp>
        <p:nvSpPr>
          <p:cNvPr id="4" name="Slide Number Placeholder 3"/>
          <p:cNvSpPr>
            <a:spLocks noGrp="1"/>
          </p:cNvSpPr>
          <p:nvPr>
            <p:ph type="sldNum" sz="quarter" idx="12"/>
          </p:nvPr>
        </p:nvSpPr>
        <p:spPr/>
        <p:txBody>
          <a:bodyPr/>
          <a:lstStyle/>
          <a:p>
            <a:fld id="{870A9A53-ECC7-4D51-B181-F0F8F96666FA}" type="slidenum">
              <a:rPr lang="en-CA" smtClean="0"/>
              <a:t>65</a:t>
            </a:fld>
            <a:endParaRPr lang="en-CA"/>
          </a:p>
        </p:txBody>
      </p:sp>
      <p:grpSp>
        <p:nvGrpSpPr>
          <p:cNvPr id="25" name="Group 24"/>
          <p:cNvGrpSpPr/>
          <p:nvPr/>
        </p:nvGrpSpPr>
        <p:grpSpPr>
          <a:xfrm>
            <a:off x="3048000" y="3810000"/>
            <a:ext cx="2133600" cy="2032000"/>
            <a:chOff x="3048000" y="3810000"/>
            <a:chExt cx="2133600" cy="2032000"/>
          </a:xfrm>
        </p:grpSpPr>
        <p:sp>
          <p:nvSpPr>
            <p:cNvPr id="5" name="Regular Pentagon 4"/>
            <p:cNvSpPr/>
            <p:nvPr/>
          </p:nvSpPr>
          <p:spPr>
            <a:xfrm>
              <a:off x="3048000" y="3810000"/>
              <a:ext cx="2133600" cy="2032000"/>
            </a:xfrm>
            <a:prstGeom prst="pentagon">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7" name="Straight Connector 6"/>
            <p:cNvCxnSpPr>
              <a:stCxn id="5" idx="0"/>
              <a:endCxn id="5" idx="2"/>
            </p:cNvCxnSpPr>
            <p:nvPr/>
          </p:nvCxnSpPr>
          <p:spPr>
            <a:xfrm flipH="1">
              <a:off x="3455483" y="3810000"/>
              <a:ext cx="659317" cy="203199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a:stCxn id="5" idx="5"/>
              <a:endCxn id="5" idx="2"/>
            </p:cNvCxnSpPr>
            <p:nvPr/>
          </p:nvCxnSpPr>
          <p:spPr>
            <a:xfrm flipH="1">
              <a:off x="3455483" y="4586153"/>
              <a:ext cx="1726115" cy="125584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a:endCxn id="5" idx="4"/>
            </p:cNvCxnSpPr>
            <p:nvPr/>
          </p:nvCxnSpPr>
          <p:spPr>
            <a:xfrm>
              <a:off x="4124447" y="3810005"/>
              <a:ext cx="649670" cy="203199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a:stCxn id="5" idx="1"/>
              <a:endCxn id="5" idx="4"/>
            </p:cNvCxnSpPr>
            <p:nvPr/>
          </p:nvCxnSpPr>
          <p:spPr>
            <a:xfrm>
              <a:off x="3048002" y="4586153"/>
              <a:ext cx="1726115" cy="125584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5" idx="5"/>
              <a:endCxn id="5" idx="1"/>
            </p:cNvCxnSpPr>
            <p:nvPr/>
          </p:nvCxnSpPr>
          <p:spPr>
            <a:xfrm flipH="1">
              <a:off x="3048002" y="4586153"/>
              <a:ext cx="2133596"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5959377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normAutofit/>
          </a:bodyPr>
          <a:lstStyle/>
          <a:p>
            <a:pPr marL="0" indent="0">
              <a:buNone/>
            </a:pPr>
            <a:r>
              <a:rPr lang="en-US" sz="2400" dirty="0" smtClean="0"/>
              <a:t>5.  Prove that if {1, 2, 3, 4, 5} is separated into two groups, then there is a group that contains two numbers </a:t>
            </a:r>
            <a:r>
              <a:rPr lang="en-US" sz="2400" i="1" dirty="0" smtClean="0"/>
              <a:t>a</a:t>
            </a:r>
            <a:r>
              <a:rPr lang="en-US" sz="2400" dirty="0" smtClean="0"/>
              <a:t> and </a:t>
            </a:r>
            <a:r>
              <a:rPr lang="en-US" sz="2400" i="1" dirty="0" smtClean="0"/>
              <a:t>b</a:t>
            </a:r>
            <a:r>
              <a:rPr lang="en-US" sz="2400" dirty="0" smtClean="0"/>
              <a:t> such that </a:t>
            </a:r>
          </a:p>
          <a:p>
            <a:pPr marL="0" indent="0">
              <a:buNone/>
            </a:pPr>
            <a:r>
              <a:rPr lang="en-US" sz="2400" i="1" dirty="0" smtClean="0"/>
              <a:t>a</a:t>
            </a:r>
            <a:r>
              <a:rPr lang="en-US" sz="2400" dirty="0" smtClean="0"/>
              <a:t> </a:t>
            </a:r>
            <a:r>
              <a:rPr lang="en-US" sz="2400" dirty="0" smtClean="0">
                <a:sym typeface="Symbol"/>
              </a:rPr>
              <a:t> </a:t>
            </a:r>
            <a:r>
              <a:rPr lang="en-US" sz="2400" i="1" dirty="0" smtClean="0">
                <a:sym typeface="Symbol"/>
              </a:rPr>
              <a:t>b</a:t>
            </a:r>
            <a:r>
              <a:rPr lang="en-US" sz="2400" dirty="0" smtClean="0">
                <a:sym typeface="Symbol"/>
              </a:rPr>
              <a:t> is in this group.</a:t>
            </a:r>
          </a:p>
          <a:p>
            <a:pPr marL="0" indent="0">
              <a:buNone/>
            </a:pPr>
            <a:endParaRPr lang="en-US" sz="700" dirty="0" smtClean="0">
              <a:sym typeface="Symbol"/>
            </a:endParaRPr>
          </a:p>
          <a:p>
            <a:pPr marL="0" indent="0">
              <a:buNone/>
            </a:pPr>
            <a:r>
              <a:rPr lang="en-US" sz="2400" i="1" dirty="0" smtClean="0">
                <a:sym typeface="Symbol"/>
              </a:rPr>
              <a:t>Proof</a:t>
            </a:r>
            <a:r>
              <a:rPr lang="en-US" sz="2400" dirty="0" smtClean="0">
                <a:sym typeface="Symbol"/>
              </a:rPr>
              <a:t>.  Prove by contradiction.  Assume that no such group exists.  </a:t>
            </a:r>
          </a:p>
          <a:p>
            <a:pPr marL="0" indent="0">
              <a:buNone/>
            </a:pPr>
            <a:endParaRPr lang="en-US" sz="600" dirty="0" smtClean="0">
              <a:sym typeface="Symbol"/>
            </a:endParaRPr>
          </a:p>
          <a:p>
            <a:pPr marL="0" indent="0">
              <a:buNone/>
            </a:pPr>
            <a:r>
              <a:rPr lang="en-US" sz="2400" dirty="0" smtClean="0">
                <a:sym typeface="Symbol"/>
              </a:rPr>
              <a:t>When five numbers are separated into two groups, by the pigeonhole principle, there is a group, say group 1, that contains three numbers </a:t>
            </a:r>
            <a:r>
              <a:rPr lang="en-US" sz="2400" i="1" dirty="0" smtClean="0">
                <a:sym typeface="Symbol"/>
              </a:rPr>
              <a:t>a</a:t>
            </a:r>
            <a:r>
              <a:rPr lang="en-US" sz="2400" baseline="-25000" dirty="0" smtClean="0">
                <a:sym typeface="Symbol"/>
              </a:rPr>
              <a:t>1</a:t>
            </a:r>
            <a:r>
              <a:rPr lang="en-US" sz="2400" baseline="-25000" dirty="0">
                <a:sym typeface="Symbol"/>
              </a:rPr>
              <a:t> </a:t>
            </a:r>
            <a:r>
              <a:rPr lang="en-US" sz="2400" dirty="0">
                <a:sym typeface="Symbol"/>
              </a:rPr>
              <a:t>&lt;</a:t>
            </a:r>
            <a:r>
              <a:rPr lang="en-US" sz="2400" dirty="0" smtClean="0">
                <a:sym typeface="Symbol"/>
              </a:rPr>
              <a:t> </a:t>
            </a:r>
            <a:r>
              <a:rPr lang="en-US" sz="2400" i="1" dirty="0" smtClean="0">
                <a:sym typeface="Symbol"/>
              </a:rPr>
              <a:t>a</a:t>
            </a:r>
            <a:r>
              <a:rPr lang="en-US" sz="2400" baseline="-25000" dirty="0" smtClean="0">
                <a:sym typeface="Symbol"/>
              </a:rPr>
              <a:t>2</a:t>
            </a:r>
            <a:r>
              <a:rPr lang="en-US" sz="2400" dirty="0">
                <a:sym typeface="Symbol"/>
              </a:rPr>
              <a:t> </a:t>
            </a:r>
            <a:r>
              <a:rPr lang="en-US" sz="2400" dirty="0" smtClean="0">
                <a:sym typeface="Symbol"/>
              </a:rPr>
              <a:t>&lt; </a:t>
            </a:r>
            <a:r>
              <a:rPr lang="en-US" sz="2400" i="1" dirty="0" smtClean="0">
                <a:sym typeface="Symbol"/>
              </a:rPr>
              <a:t>a</a:t>
            </a:r>
            <a:r>
              <a:rPr lang="en-US" sz="2400" baseline="-25000" dirty="0" smtClean="0">
                <a:sym typeface="Symbol"/>
              </a:rPr>
              <a:t>3</a:t>
            </a:r>
            <a:r>
              <a:rPr lang="en-US" sz="2400" dirty="0" smtClean="0">
                <a:sym typeface="Symbol"/>
              </a:rPr>
              <a:t>.  By the assumption, </a:t>
            </a:r>
            <a:r>
              <a:rPr lang="en-US" sz="2400" i="1" dirty="0" smtClean="0">
                <a:sym typeface="Symbol"/>
              </a:rPr>
              <a:t>b</a:t>
            </a:r>
            <a:r>
              <a:rPr lang="en-US" sz="2400" baseline="-25000" dirty="0" smtClean="0">
                <a:sym typeface="Symbol"/>
              </a:rPr>
              <a:t>1</a:t>
            </a:r>
            <a:r>
              <a:rPr lang="en-US" sz="2400" dirty="0" smtClean="0">
                <a:sym typeface="Symbol"/>
              </a:rPr>
              <a:t> = </a:t>
            </a:r>
            <a:r>
              <a:rPr lang="en-US" sz="2400" i="1" dirty="0" smtClean="0">
                <a:sym typeface="Symbol"/>
              </a:rPr>
              <a:t>a</a:t>
            </a:r>
            <a:r>
              <a:rPr lang="en-US" sz="2400" baseline="-25000" dirty="0" smtClean="0">
                <a:sym typeface="Symbol"/>
              </a:rPr>
              <a:t>3</a:t>
            </a:r>
            <a:r>
              <a:rPr lang="en-US" sz="2400" dirty="0" smtClean="0">
                <a:sym typeface="Symbol"/>
              </a:rPr>
              <a:t>  </a:t>
            </a:r>
            <a:r>
              <a:rPr lang="en-US" sz="2400" i="1" dirty="0" smtClean="0">
                <a:sym typeface="Symbol"/>
              </a:rPr>
              <a:t>a</a:t>
            </a:r>
            <a:r>
              <a:rPr lang="en-US" sz="2400" baseline="-25000" dirty="0" smtClean="0">
                <a:sym typeface="Symbol"/>
              </a:rPr>
              <a:t>1</a:t>
            </a:r>
            <a:r>
              <a:rPr lang="en-US" sz="2400" dirty="0">
                <a:sym typeface="Symbol"/>
              </a:rPr>
              <a:t> &gt;</a:t>
            </a:r>
            <a:r>
              <a:rPr lang="en-US" sz="2400" dirty="0" smtClean="0">
                <a:sym typeface="Symbol"/>
              </a:rPr>
              <a:t> </a:t>
            </a:r>
            <a:r>
              <a:rPr lang="en-US" sz="2400" i="1" dirty="0" smtClean="0">
                <a:sym typeface="Symbol"/>
              </a:rPr>
              <a:t>b</a:t>
            </a:r>
            <a:r>
              <a:rPr lang="en-US" sz="2400" baseline="-25000" dirty="0" smtClean="0">
                <a:sym typeface="Symbol"/>
              </a:rPr>
              <a:t>2</a:t>
            </a:r>
            <a:r>
              <a:rPr lang="en-US" sz="2400" dirty="0" smtClean="0">
                <a:sym typeface="Symbol"/>
              </a:rPr>
              <a:t> = </a:t>
            </a:r>
            <a:r>
              <a:rPr lang="en-US" sz="2400" i="1" dirty="0" smtClean="0">
                <a:sym typeface="Symbol"/>
              </a:rPr>
              <a:t>a</a:t>
            </a:r>
            <a:r>
              <a:rPr lang="en-US" sz="2400" baseline="-25000" dirty="0" smtClean="0">
                <a:sym typeface="Symbol"/>
              </a:rPr>
              <a:t>3</a:t>
            </a:r>
            <a:r>
              <a:rPr lang="en-US" sz="2400" dirty="0" smtClean="0">
                <a:sym typeface="Symbol"/>
              </a:rPr>
              <a:t>  </a:t>
            </a:r>
            <a:r>
              <a:rPr lang="en-US" sz="2400" i="1" dirty="0" smtClean="0">
                <a:sym typeface="Symbol"/>
              </a:rPr>
              <a:t>a</a:t>
            </a:r>
            <a:r>
              <a:rPr lang="en-US" sz="2400" baseline="-25000" dirty="0" smtClean="0">
                <a:sym typeface="Symbol"/>
              </a:rPr>
              <a:t>2</a:t>
            </a:r>
            <a:r>
              <a:rPr lang="en-US" sz="2400" dirty="0">
                <a:sym typeface="Symbol"/>
              </a:rPr>
              <a:t> </a:t>
            </a:r>
            <a:r>
              <a:rPr lang="en-US" sz="2400" dirty="0" smtClean="0">
                <a:sym typeface="Symbol"/>
              </a:rPr>
              <a:t>are not in group 1.  Then </a:t>
            </a:r>
            <a:r>
              <a:rPr lang="en-US" sz="2400" i="1" dirty="0" smtClean="0">
                <a:sym typeface="Symbol"/>
              </a:rPr>
              <a:t>b</a:t>
            </a:r>
            <a:r>
              <a:rPr lang="en-US" sz="2400" baseline="-25000" dirty="0" smtClean="0">
                <a:sym typeface="Symbol"/>
              </a:rPr>
              <a:t>1</a:t>
            </a:r>
            <a:r>
              <a:rPr lang="en-US" sz="2400" dirty="0" smtClean="0">
                <a:sym typeface="Symbol"/>
              </a:rPr>
              <a:t> and </a:t>
            </a:r>
            <a:r>
              <a:rPr lang="en-US" sz="2400" i="1" dirty="0" smtClean="0">
                <a:sym typeface="Symbol"/>
              </a:rPr>
              <a:t>b</a:t>
            </a:r>
            <a:r>
              <a:rPr lang="en-US" sz="2400" baseline="-25000" dirty="0" smtClean="0">
                <a:sym typeface="Symbol"/>
              </a:rPr>
              <a:t>2</a:t>
            </a:r>
            <a:r>
              <a:rPr lang="en-US" sz="2400" dirty="0" smtClean="0">
                <a:sym typeface="Symbol"/>
              </a:rPr>
              <a:t> are in the other group, say group 2.  By the assumption again, </a:t>
            </a:r>
            <a:r>
              <a:rPr lang="en-US" sz="2400" i="1" dirty="0" smtClean="0">
                <a:sym typeface="Symbol"/>
              </a:rPr>
              <a:t>b</a:t>
            </a:r>
            <a:r>
              <a:rPr lang="en-US" sz="2400" baseline="-25000" dirty="0" smtClean="0">
                <a:sym typeface="Symbol"/>
              </a:rPr>
              <a:t>1</a:t>
            </a:r>
            <a:r>
              <a:rPr lang="en-US" sz="2400" dirty="0" smtClean="0">
                <a:sym typeface="Symbol"/>
              </a:rPr>
              <a:t> </a:t>
            </a:r>
            <a:r>
              <a:rPr lang="en-US" sz="2400" dirty="0">
                <a:sym typeface="Symbol"/>
              </a:rPr>
              <a:t></a:t>
            </a:r>
            <a:r>
              <a:rPr lang="en-US" sz="2400" dirty="0" smtClean="0">
                <a:sym typeface="Symbol"/>
              </a:rPr>
              <a:t> </a:t>
            </a:r>
            <a:r>
              <a:rPr lang="en-US" sz="2400" i="1" dirty="0" smtClean="0">
                <a:sym typeface="Symbol"/>
              </a:rPr>
              <a:t>b</a:t>
            </a:r>
            <a:r>
              <a:rPr lang="en-US" sz="2400" baseline="-25000" dirty="0" smtClean="0">
                <a:sym typeface="Symbol"/>
              </a:rPr>
              <a:t>2</a:t>
            </a:r>
            <a:r>
              <a:rPr lang="en-US" sz="2400" dirty="0" smtClean="0">
                <a:sym typeface="Symbol"/>
              </a:rPr>
              <a:t> is not in group 2.  However, </a:t>
            </a:r>
            <a:r>
              <a:rPr lang="en-US" sz="2400" i="1" dirty="0" smtClean="0">
                <a:sym typeface="Symbol"/>
              </a:rPr>
              <a:t>b</a:t>
            </a:r>
            <a:r>
              <a:rPr lang="en-US" sz="2400" baseline="-25000" dirty="0" smtClean="0">
                <a:sym typeface="Symbol"/>
              </a:rPr>
              <a:t>1</a:t>
            </a:r>
            <a:r>
              <a:rPr lang="en-US" sz="2400" dirty="0" smtClean="0">
                <a:sym typeface="Symbol"/>
              </a:rPr>
              <a:t>  </a:t>
            </a:r>
            <a:r>
              <a:rPr lang="en-US" sz="2400" i="1" dirty="0" smtClean="0">
                <a:sym typeface="Symbol"/>
              </a:rPr>
              <a:t>b</a:t>
            </a:r>
            <a:r>
              <a:rPr lang="en-US" sz="2400" baseline="-25000" dirty="0" smtClean="0">
                <a:sym typeface="Symbol"/>
              </a:rPr>
              <a:t>2</a:t>
            </a:r>
            <a:r>
              <a:rPr lang="en-US" sz="2400" dirty="0" smtClean="0">
                <a:sym typeface="Symbol"/>
              </a:rPr>
              <a:t> = (</a:t>
            </a:r>
            <a:r>
              <a:rPr lang="en-US" sz="2400" i="1" dirty="0" smtClean="0">
                <a:sym typeface="Symbol"/>
              </a:rPr>
              <a:t>a</a:t>
            </a:r>
            <a:r>
              <a:rPr lang="en-US" sz="2400" baseline="-25000" dirty="0" smtClean="0">
                <a:sym typeface="Symbol"/>
              </a:rPr>
              <a:t>3</a:t>
            </a:r>
            <a:r>
              <a:rPr lang="en-US" sz="2400" dirty="0" smtClean="0">
                <a:sym typeface="Symbol"/>
              </a:rPr>
              <a:t> </a:t>
            </a:r>
            <a:r>
              <a:rPr lang="en-US" sz="2400" dirty="0">
                <a:sym typeface="Symbol"/>
              </a:rPr>
              <a:t> </a:t>
            </a:r>
            <a:r>
              <a:rPr lang="en-US" sz="2400" i="1" dirty="0" smtClean="0">
                <a:sym typeface="Symbol"/>
              </a:rPr>
              <a:t>a</a:t>
            </a:r>
            <a:r>
              <a:rPr lang="en-US" sz="2400" baseline="-25000" dirty="0" smtClean="0">
                <a:sym typeface="Symbol"/>
              </a:rPr>
              <a:t>1</a:t>
            </a:r>
            <a:r>
              <a:rPr lang="en-US" sz="2400" dirty="0" smtClean="0">
                <a:sym typeface="Symbol"/>
              </a:rPr>
              <a:t>)  (</a:t>
            </a:r>
            <a:r>
              <a:rPr lang="en-US" sz="2400" i="1" dirty="0" smtClean="0">
                <a:sym typeface="Symbol"/>
              </a:rPr>
              <a:t>a</a:t>
            </a:r>
            <a:r>
              <a:rPr lang="en-US" sz="2400" baseline="-25000" dirty="0" smtClean="0">
                <a:sym typeface="Symbol"/>
              </a:rPr>
              <a:t>3</a:t>
            </a:r>
            <a:r>
              <a:rPr lang="en-US" sz="2400" dirty="0" smtClean="0">
                <a:sym typeface="Symbol"/>
              </a:rPr>
              <a:t> </a:t>
            </a:r>
            <a:r>
              <a:rPr lang="en-US" sz="2400" dirty="0">
                <a:sym typeface="Symbol"/>
              </a:rPr>
              <a:t> </a:t>
            </a:r>
            <a:r>
              <a:rPr lang="en-US" sz="2400" i="1" dirty="0" smtClean="0">
                <a:sym typeface="Symbol"/>
              </a:rPr>
              <a:t>a</a:t>
            </a:r>
            <a:r>
              <a:rPr lang="en-US" sz="2400" baseline="-25000" dirty="0" smtClean="0">
                <a:sym typeface="Symbol"/>
              </a:rPr>
              <a:t>2</a:t>
            </a:r>
            <a:r>
              <a:rPr lang="en-US" sz="2400" dirty="0" smtClean="0">
                <a:sym typeface="Symbol"/>
              </a:rPr>
              <a:t>) = </a:t>
            </a:r>
            <a:r>
              <a:rPr lang="en-US" sz="2400" i="1" dirty="0" smtClean="0">
                <a:sym typeface="Symbol"/>
              </a:rPr>
              <a:t>a</a:t>
            </a:r>
            <a:r>
              <a:rPr lang="en-US" sz="2400" baseline="-25000" dirty="0" smtClean="0">
                <a:sym typeface="Symbol"/>
              </a:rPr>
              <a:t>2</a:t>
            </a:r>
            <a:r>
              <a:rPr lang="en-US" sz="2400" dirty="0" smtClean="0">
                <a:sym typeface="Symbol"/>
              </a:rPr>
              <a:t>  </a:t>
            </a:r>
            <a:r>
              <a:rPr lang="en-US" sz="2400" i="1" dirty="0" smtClean="0">
                <a:sym typeface="Symbol"/>
              </a:rPr>
              <a:t>a</a:t>
            </a:r>
            <a:r>
              <a:rPr lang="en-US" sz="2400" baseline="-25000" dirty="0" smtClean="0">
                <a:sym typeface="Symbol"/>
              </a:rPr>
              <a:t>1</a:t>
            </a:r>
            <a:r>
              <a:rPr lang="en-US" sz="2400" dirty="0" smtClean="0">
                <a:sym typeface="Symbol"/>
              </a:rPr>
              <a:t>.  According to the assumption, </a:t>
            </a:r>
            <a:r>
              <a:rPr lang="en-US" sz="2400" i="1" dirty="0">
                <a:sym typeface="Symbol"/>
              </a:rPr>
              <a:t>b</a:t>
            </a:r>
            <a:r>
              <a:rPr lang="en-US" sz="2400" baseline="-25000" dirty="0">
                <a:sym typeface="Symbol"/>
              </a:rPr>
              <a:t>1</a:t>
            </a:r>
            <a:r>
              <a:rPr lang="en-US" sz="2400" dirty="0">
                <a:sym typeface="Symbol"/>
              </a:rPr>
              <a:t>  </a:t>
            </a:r>
            <a:r>
              <a:rPr lang="en-US" sz="2400" i="1" dirty="0">
                <a:sym typeface="Symbol"/>
              </a:rPr>
              <a:t>b</a:t>
            </a:r>
            <a:r>
              <a:rPr lang="en-US" sz="2400" baseline="-25000" dirty="0">
                <a:sym typeface="Symbol"/>
              </a:rPr>
              <a:t>2</a:t>
            </a:r>
            <a:r>
              <a:rPr lang="en-US" sz="2400" dirty="0">
                <a:sym typeface="Symbol"/>
              </a:rPr>
              <a:t> = </a:t>
            </a:r>
            <a:r>
              <a:rPr lang="en-US" sz="2400" i="1" dirty="0" smtClean="0">
                <a:sym typeface="Symbol"/>
              </a:rPr>
              <a:t>a</a:t>
            </a:r>
            <a:r>
              <a:rPr lang="en-US" sz="2400" baseline="-25000" dirty="0" smtClean="0">
                <a:sym typeface="Symbol"/>
              </a:rPr>
              <a:t>2</a:t>
            </a:r>
            <a:r>
              <a:rPr lang="en-US" sz="2400" dirty="0" smtClean="0">
                <a:sym typeface="Symbol"/>
              </a:rPr>
              <a:t> </a:t>
            </a:r>
            <a:r>
              <a:rPr lang="en-US" sz="2400" dirty="0">
                <a:sym typeface="Symbol"/>
              </a:rPr>
              <a:t> </a:t>
            </a:r>
            <a:r>
              <a:rPr lang="en-US" sz="2400" i="1" dirty="0" smtClean="0">
                <a:sym typeface="Symbol"/>
              </a:rPr>
              <a:t>a</a:t>
            </a:r>
            <a:r>
              <a:rPr lang="en-US" sz="2400" baseline="-25000" dirty="0" smtClean="0">
                <a:sym typeface="Symbol"/>
              </a:rPr>
              <a:t>1</a:t>
            </a:r>
            <a:r>
              <a:rPr lang="en-US" sz="2400" dirty="0" smtClean="0">
                <a:sym typeface="Symbol"/>
              </a:rPr>
              <a:t> is not in group 1 either. This contradiction proves the result.</a:t>
            </a:r>
            <a:endParaRPr lang="en-CA" sz="2800" i="1" dirty="0"/>
          </a:p>
        </p:txBody>
      </p:sp>
      <p:sp>
        <p:nvSpPr>
          <p:cNvPr id="4" name="Slide Number Placeholder 3"/>
          <p:cNvSpPr>
            <a:spLocks noGrp="1"/>
          </p:cNvSpPr>
          <p:nvPr>
            <p:ph type="sldNum" sz="quarter" idx="12"/>
          </p:nvPr>
        </p:nvSpPr>
        <p:spPr/>
        <p:txBody>
          <a:bodyPr/>
          <a:lstStyle/>
          <a:p>
            <a:fld id="{870A9A53-ECC7-4D51-B181-F0F8F96666FA}" type="slidenum">
              <a:rPr lang="en-CA" smtClean="0"/>
              <a:t>66</a:t>
            </a:fld>
            <a:endParaRPr lang="en-CA"/>
          </a:p>
        </p:txBody>
      </p:sp>
    </p:spTree>
    <p:extLst>
      <p:ext uri="{BB962C8B-B14F-4D97-AF65-F5344CB8AC3E}">
        <p14:creationId xmlns:p14="http://schemas.microsoft.com/office/powerpoint/2010/main" val="21612281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17791</TotalTime>
  <Words>6772</Words>
  <Application>Microsoft Office PowerPoint</Application>
  <PresentationFormat>On-screen Show (4:3)</PresentationFormat>
  <Paragraphs>477</Paragraphs>
  <Slides>66</Slides>
  <Notes>0</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66</vt:i4>
      </vt:variant>
    </vt:vector>
  </HeadingPairs>
  <TitlesOfParts>
    <vt:vector size="69" baseType="lpstr">
      <vt:lpstr>Office Theme</vt:lpstr>
      <vt:lpstr>Equation</vt:lpstr>
      <vt:lpstr>MathType 5.0 Equation</vt:lpstr>
      <vt:lpstr>Inclusion-Exclusion Principle with Two Sets</vt:lpstr>
      <vt:lpstr>PowerPoint Presentation</vt:lpstr>
      <vt:lpstr>PowerPoint Presentation</vt:lpstr>
      <vt:lpstr>Examples</vt:lpstr>
      <vt:lpstr>PowerPoint Presentation</vt:lpstr>
      <vt:lpstr>PowerPoint Presentation</vt:lpstr>
      <vt:lpstr>PowerPoint Presentation</vt:lpstr>
      <vt:lpstr>PowerPoint Presentation</vt:lpstr>
      <vt:lpstr>Generalized Inclusion-Exclusion Principle</vt:lpstr>
      <vt:lpstr>Proof of the Generalized Inclusion-Exclusion Principle</vt:lpstr>
      <vt:lpstr>PowerPoint Presentation</vt:lpstr>
      <vt:lpstr>Examples</vt:lpstr>
      <vt:lpstr>PowerPoint Presentation</vt:lpstr>
      <vt:lpstr>PowerPoint Presentation</vt:lpstr>
      <vt:lpstr>PowerPoint Presentation</vt:lpstr>
      <vt:lpstr>PowerPoint Presentation</vt:lpstr>
      <vt:lpstr>The Floor Function</vt:lpstr>
      <vt:lpstr>The Ceiling Function</vt:lpstr>
      <vt:lpstr>PowerPoint Presentation</vt:lpstr>
      <vt:lpstr>Number of Surjections</vt:lpstr>
      <vt:lpstr>PowerPoint Presentation</vt:lpstr>
      <vt:lpstr>Derangement</vt:lpstr>
      <vt:lpstr>PowerPoint Presentation</vt:lpstr>
      <vt:lpstr>r-Permutations with Repetition</vt:lpstr>
      <vt:lpstr>PowerPoint Presentation</vt:lpstr>
      <vt:lpstr>PowerPoint Presentation</vt:lpstr>
      <vt:lpstr>Examples</vt:lpstr>
      <vt:lpstr>PowerPoint Presentation</vt:lpstr>
      <vt:lpstr>Distribution Formulation</vt:lpstr>
      <vt:lpstr>PowerPoint Presentation</vt:lpstr>
      <vt:lpstr>How Do We Find (x + y + z)4?</vt:lpstr>
      <vt:lpstr>Multinomial Coefficients</vt:lpstr>
      <vt:lpstr>Example</vt:lpstr>
      <vt:lpstr>r-Combinations with Repetition</vt:lpstr>
      <vt:lpstr>PowerPoint Presentation</vt:lpstr>
      <vt:lpstr>PowerPoint Presentation</vt:lpstr>
      <vt:lpstr>PowerPoint Presentation</vt:lpstr>
      <vt:lpstr>PowerPoint Presentation</vt:lpstr>
      <vt:lpstr>PowerPoint Presentation</vt:lpstr>
      <vt:lpstr>Combination with Repetition</vt:lpstr>
      <vt:lpstr>PowerPoint Presentation</vt:lpstr>
      <vt:lpstr>PowerPoint Presentation</vt:lpstr>
      <vt:lpstr>PowerPoint Presentation</vt:lpstr>
      <vt:lpstr>Distribute Identical Balls into Distinct Boxes</vt:lpstr>
      <vt:lpstr>PowerPoint Presentation</vt:lpstr>
      <vt:lpstr>Example</vt:lpstr>
      <vt:lpstr>Equation x1 + x2 + … + xn = r</vt:lpstr>
      <vt:lpstr>PowerPoint Presentation</vt:lpstr>
      <vt:lpstr>Examples</vt:lpstr>
      <vt:lpstr>PowerPoint Presentation</vt:lpstr>
      <vt:lpstr>PowerPoint Presentation</vt:lpstr>
      <vt:lpstr>PowerPoint Presentation</vt:lpstr>
      <vt:lpstr>PowerPoint Presentation</vt:lpstr>
      <vt:lpstr>The Pigeonhole Principle</vt:lpstr>
      <vt:lpstr>Examples</vt:lpstr>
      <vt:lpstr>PowerPoint Presentation</vt:lpstr>
      <vt:lpstr>PowerPoint Presentation</vt:lpstr>
      <vt:lpstr>PowerPoint Presentation</vt:lpstr>
      <vt:lpstr>The Generalized Pigeonhole Principle</vt:lpstr>
      <vt:lpstr>Examples</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Inclusion-Exclusion Principle with Two Sets</dc:title>
  <dc:creator>Weixuan Li</dc:creator>
  <cp:lastModifiedBy>Weixuan Li</cp:lastModifiedBy>
  <cp:revision>113</cp:revision>
  <dcterms:created xsi:type="dcterms:W3CDTF">2020-06-09T18:08:00Z</dcterms:created>
  <dcterms:modified xsi:type="dcterms:W3CDTF">2020-06-22T23:20:55Z</dcterms:modified>
</cp:coreProperties>
</file>