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2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3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1F16B-5FE9-4F8D-B7B5-33090DC33F7B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BF1A9-02DA-443F-BF7C-CE64CB688C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548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4005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02756" indent="-270291" defTabSz="934005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081164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513629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1946095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378560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811026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243491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675957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F483382-FC54-4CD4-867A-C108D46DFF52}" type="slidenum">
              <a:rPr lang="en-US" altLang="en-US" sz="1100" b="0"/>
              <a:pPr/>
              <a:t>3</a:t>
            </a:fld>
            <a:endParaRPr lang="en-US" altLang="en-US" sz="1100" b="0"/>
          </a:p>
        </p:txBody>
      </p:sp>
      <p:sp>
        <p:nvSpPr>
          <p:cNvPr id="105475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5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4005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02756" indent="-270291" defTabSz="934005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081164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513629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1946095" indent="-216233" defTabSz="934005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378560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811026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243491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675957" indent="-216233" defTabSz="934005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2B23CD0-A131-40C4-B61A-101B88B9528E}" type="slidenum">
              <a:rPr lang="en-US" altLang="en-US" b="0">
                <a:latin typeface="Times New Roman" pitchFamily="18" charset="0"/>
              </a:rPr>
              <a:pPr/>
              <a:t>10</a:t>
            </a:fld>
            <a:endParaRPr lang="en-US" altLang="en-US" b="0">
              <a:latin typeface="Times New Roman" pitchFamily="18" charset="0"/>
            </a:endParaRPr>
          </a:p>
        </p:txBody>
      </p:sp>
      <p:sp>
        <p:nvSpPr>
          <p:cNvPr id="129027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altLang="en-US" smtClean="0"/>
          </a:p>
        </p:txBody>
      </p:sp>
      <p:sp>
        <p:nvSpPr>
          <p:cNvPr id="129028" name="Rectangle 3"/>
          <p:cNvSpPr>
            <a:spLocks noChangeArrowheads="1" noTextEdit="1"/>
          </p:cNvSpPr>
          <p:nvPr>
            <p:ph type="sldImg"/>
          </p:nvPr>
        </p:nvSpPr>
        <p:spPr>
          <a:xfrm>
            <a:off x="1150938" y="690563"/>
            <a:ext cx="4556125" cy="3417887"/>
          </a:xfrm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101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931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843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5801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848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500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238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22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57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248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073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A5DDE-33D6-4A97-B6D7-5DD626810932}" type="datetimeFigureOut">
              <a:rPr lang="en-US" smtClean="0"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A0E04-FACF-4EEB-8F06-E70C5F98F8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19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Old Test Questions from Slides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CHM 1131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351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</a:t>
            </a:r>
            <a:r>
              <a:rPr lang="en-US" dirty="0" smtClean="0"/>
              <a:t> 14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Chemical Kinetics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3203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457200" y="533400"/>
            <a:ext cx="289560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/>
              <a:t>Sample Problem 14.2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457200" y="4572000"/>
            <a:ext cx="1600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/>
              <a:t>SOLUTION:</a:t>
            </a:r>
          </a:p>
        </p:txBody>
      </p:sp>
      <p:sp>
        <p:nvSpPr>
          <p:cNvPr id="25604" name="Text Box 8"/>
          <p:cNvSpPr txBox="1">
            <a:spLocks noChangeArrowheads="1"/>
          </p:cNvSpPr>
          <p:nvPr/>
        </p:nvSpPr>
        <p:spPr bwMode="auto">
          <a:xfrm>
            <a:off x="3505200" y="533400"/>
            <a:ext cx="51816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Ins="0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10000"/>
              </a:spcBef>
            </a:pPr>
            <a:r>
              <a:rPr lang="en-US" altLang="en-US" sz="2000"/>
              <a:t>Determining Reaction Orders from Rate Laws</a:t>
            </a:r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457200" y="3429000"/>
            <a:ext cx="8077200" cy="1006475"/>
            <a:chOff x="288" y="2160"/>
            <a:chExt cx="5088" cy="634"/>
          </a:xfrm>
        </p:grpSpPr>
        <p:sp>
          <p:nvSpPr>
            <p:cNvPr id="25612" name="Text Box 6"/>
            <p:cNvSpPr txBox="1">
              <a:spLocks noChangeArrowheads="1"/>
            </p:cNvSpPr>
            <p:nvPr/>
          </p:nvSpPr>
          <p:spPr bwMode="auto">
            <a:xfrm>
              <a:off x="288" y="2160"/>
              <a:ext cx="912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/>
                <a:t>PLAN:</a:t>
              </a:r>
            </a:p>
          </p:txBody>
        </p:sp>
        <p:sp>
          <p:nvSpPr>
            <p:cNvPr id="25613" name="Text Box 19"/>
            <p:cNvSpPr txBox="1">
              <a:spLocks noChangeArrowheads="1"/>
            </p:cNvSpPr>
            <p:nvPr/>
          </p:nvSpPr>
          <p:spPr bwMode="auto">
            <a:xfrm>
              <a:off x="864" y="2160"/>
              <a:ext cx="4512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/>
                <a:t>We inspect the exponents in the rate law, </a:t>
              </a:r>
              <a:r>
                <a:rPr lang="en-US" altLang="en-US" sz="2000" i="1"/>
                <a:t>not</a:t>
              </a:r>
              <a:r>
                <a:rPr lang="en-US" altLang="en-US" sz="2000"/>
                <a:t> the coefficients of the balanced equation, to find the individual orders. We add the individual orders to get the overall reaction order.</a:t>
              </a:r>
            </a:p>
          </p:txBody>
        </p:sp>
      </p:grp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457200" y="5029200"/>
            <a:ext cx="76962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3550" indent="-46355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/>
              <a:t>(a)  The exponent of [NO] is 2 and the exponent of [O</a:t>
            </a:r>
            <a:r>
              <a:rPr lang="en-US" altLang="en-US" sz="2000" baseline="-25000"/>
              <a:t>2</a:t>
            </a:r>
            <a:r>
              <a:rPr lang="en-US" altLang="en-US" sz="2000"/>
              <a:t>] is 1, so the reaction is second order with respect to NO, first order with respect to O</a:t>
            </a:r>
            <a:r>
              <a:rPr lang="en-US" altLang="en-US" sz="2000" baseline="-25000"/>
              <a:t>2</a:t>
            </a:r>
            <a:r>
              <a:rPr lang="en-US" altLang="en-US" sz="2000"/>
              <a:t> and third order overall.</a:t>
            </a:r>
          </a:p>
        </p:txBody>
      </p:sp>
      <p:grpSp>
        <p:nvGrpSpPr>
          <p:cNvPr id="25607" name="Group 28"/>
          <p:cNvGrpSpPr>
            <a:grpSpLocks/>
          </p:cNvGrpSpPr>
          <p:nvPr/>
        </p:nvGrpSpPr>
        <p:grpSpPr bwMode="auto">
          <a:xfrm>
            <a:off x="457200" y="1143000"/>
            <a:ext cx="8229600" cy="2073275"/>
            <a:chOff x="288" y="720"/>
            <a:chExt cx="5184" cy="1306"/>
          </a:xfrm>
        </p:grpSpPr>
        <p:sp>
          <p:nvSpPr>
            <p:cNvPr id="25609" name="Text Box 5"/>
            <p:cNvSpPr txBox="1">
              <a:spLocks noChangeArrowheads="1"/>
            </p:cNvSpPr>
            <p:nvPr/>
          </p:nvSpPr>
          <p:spPr bwMode="auto">
            <a:xfrm>
              <a:off x="288" y="720"/>
              <a:ext cx="100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/>
                <a:t>PROBLEM:</a:t>
              </a:r>
            </a:p>
          </p:txBody>
        </p:sp>
        <p:sp>
          <p:nvSpPr>
            <p:cNvPr id="25610" name="Text Box 9"/>
            <p:cNvSpPr txBox="1">
              <a:spLocks noChangeArrowheads="1"/>
            </p:cNvSpPr>
            <p:nvPr/>
          </p:nvSpPr>
          <p:spPr bwMode="auto">
            <a:xfrm>
              <a:off x="1248" y="720"/>
              <a:ext cx="4224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/>
                <a:t>For each of the following reactions, use the given rate law to determine the reaction order with respect to each reactant and the overall order.</a:t>
              </a:r>
            </a:p>
          </p:txBody>
        </p:sp>
        <p:sp>
          <p:nvSpPr>
            <p:cNvPr id="25611" name="Text Box 27"/>
            <p:cNvSpPr txBox="1">
              <a:spLocks noChangeArrowheads="1"/>
            </p:cNvSpPr>
            <p:nvPr/>
          </p:nvSpPr>
          <p:spPr bwMode="auto">
            <a:xfrm>
              <a:off x="288" y="1392"/>
              <a:ext cx="5011" cy="6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marL="509588" indent="-509588"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r>
                <a:rPr lang="en-US" altLang="en-US" sz="2000"/>
                <a:t>(a)	2NO(</a:t>
              </a:r>
              <a:r>
                <a:rPr lang="en-US" altLang="en-US" sz="2000" i="1"/>
                <a:t>g</a:t>
              </a:r>
              <a:r>
                <a:rPr lang="en-US" altLang="en-US" sz="2000"/>
                <a:t>) + O</a:t>
              </a:r>
              <a:r>
                <a:rPr lang="en-US" altLang="en-US" sz="2000" baseline="-25000"/>
                <a:t>2</a:t>
              </a:r>
              <a:r>
                <a:rPr lang="en-US" altLang="en-US" sz="2000"/>
                <a:t>(</a:t>
              </a:r>
              <a:r>
                <a:rPr lang="en-US" altLang="en-US" sz="2000" i="1"/>
                <a:t>g</a:t>
              </a:r>
              <a:r>
                <a:rPr lang="en-US" altLang="en-US" sz="2000"/>
                <a:t>) </a:t>
              </a:r>
              <a:r>
                <a:rPr lang="en-US" altLang="en-US" sz="2000">
                  <a:cs typeface="Arial" pitchFamily="34" charset="0"/>
                </a:rPr>
                <a:t>→ 2NO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g</a:t>
              </a:r>
              <a:r>
                <a:rPr lang="en-US" altLang="en-US" sz="2000">
                  <a:cs typeface="Arial" pitchFamily="34" charset="0"/>
                </a:rPr>
                <a:t>); rate = </a:t>
              </a:r>
              <a:r>
                <a:rPr lang="en-US" altLang="en-US" sz="2000" i="1">
                  <a:cs typeface="Arial" pitchFamily="34" charset="0"/>
                </a:rPr>
                <a:t>k</a:t>
              </a:r>
              <a:r>
                <a:rPr lang="en-US" altLang="en-US" sz="2000">
                  <a:cs typeface="Arial" pitchFamily="34" charset="0"/>
                </a:rPr>
                <a:t>[NO]</a:t>
              </a:r>
              <a:r>
                <a:rPr lang="en-US" altLang="en-US" sz="2000" baseline="30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[O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]</a:t>
              </a:r>
            </a:p>
            <a:p>
              <a:r>
                <a:rPr lang="en-US" altLang="en-US" sz="2000">
                  <a:cs typeface="Arial" pitchFamily="34" charset="0"/>
                </a:rPr>
                <a:t>(b)	CH</a:t>
              </a:r>
              <a:r>
                <a:rPr lang="en-US" altLang="en-US" sz="2000" baseline="-25000">
                  <a:cs typeface="Arial" pitchFamily="34" charset="0"/>
                </a:rPr>
                <a:t>3</a:t>
              </a:r>
              <a:r>
                <a:rPr lang="en-US" altLang="en-US" sz="2000">
                  <a:cs typeface="Arial" pitchFamily="34" charset="0"/>
                </a:rPr>
                <a:t>CHO(</a:t>
              </a:r>
              <a:r>
                <a:rPr lang="en-US" altLang="en-US" sz="2000" i="1">
                  <a:cs typeface="Arial" pitchFamily="34" charset="0"/>
                </a:rPr>
                <a:t>g</a:t>
              </a:r>
              <a:r>
                <a:rPr lang="en-US" altLang="en-US" sz="2000">
                  <a:cs typeface="Arial" pitchFamily="34" charset="0"/>
                </a:rPr>
                <a:t>) → CH</a:t>
              </a:r>
              <a:r>
                <a:rPr lang="en-US" altLang="en-US" sz="2000" baseline="-25000">
                  <a:cs typeface="Arial" pitchFamily="34" charset="0"/>
                </a:rPr>
                <a:t>4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g</a:t>
              </a:r>
              <a:r>
                <a:rPr lang="en-US" altLang="en-US" sz="2000">
                  <a:cs typeface="Arial" pitchFamily="34" charset="0"/>
                </a:rPr>
                <a:t>) + CO(</a:t>
              </a:r>
              <a:r>
                <a:rPr lang="en-US" altLang="en-US" sz="2000" i="1">
                  <a:cs typeface="Arial" pitchFamily="34" charset="0"/>
                </a:rPr>
                <a:t>g</a:t>
              </a:r>
              <a:r>
                <a:rPr lang="en-US" altLang="en-US" sz="2000">
                  <a:cs typeface="Arial" pitchFamily="34" charset="0"/>
                </a:rPr>
                <a:t>); rate = </a:t>
              </a:r>
              <a:r>
                <a:rPr lang="en-US" altLang="en-US" sz="2000" i="1">
                  <a:cs typeface="Arial" pitchFamily="34" charset="0"/>
                </a:rPr>
                <a:t>k</a:t>
              </a:r>
              <a:r>
                <a:rPr lang="en-US" altLang="en-US" sz="2000">
                  <a:cs typeface="Arial" pitchFamily="34" charset="0"/>
                </a:rPr>
                <a:t>[CH</a:t>
              </a:r>
              <a:r>
                <a:rPr lang="en-US" altLang="en-US" sz="2000" baseline="-25000">
                  <a:cs typeface="Arial" pitchFamily="34" charset="0"/>
                </a:rPr>
                <a:t>3</a:t>
              </a:r>
              <a:r>
                <a:rPr lang="en-US" altLang="en-US" sz="2000">
                  <a:cs typeface="Arial" pitchFamily="34" charset="0"/>
                </a:rPr>
                <a:t>CHO]</a:t>
              </a:r>
              <a:r>
                <a:rPr lang="en-US" altLang="en-US" sz="2000" baseline="30000">
                  <a:cs typeface="Arial" pitchFamily="34" charset="0"/>
                </a:rPr>
                <a:t>3/2</a:t>
              </a:r>
            </a:p>
            <a:p>
              <a:r>
                <a:rPr lang="en-US" altLang="en-US" sz="2000">
                  <a:cs typeface="Arial" pitchFamily="34" charset="0"/>
                </a:rPr>
                <a:t>(c) 	H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O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aq</a:t>
              </a:r>
              <a:r>
                <a:rPr lang="en-US" altLang="en-US" sz="2000">
                  <a:cs typeface="Arial" pitchFamily="34" charset="0"/>
                </a:rPr>
                <a:t>) + 3I</a:t>
              </a:r>
              <a:r>
                <a:rPr lang="en-US" altLang="en-US" sz="2000" baseline="30000">
                  <a:cs typeface="Arial" pitchFamily="34" charset="0"/>
                </a:rPr>
                <a:t>-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aq</a:t>
              </a:r>
              <a:r>
                <a:rPr lang="en-US" altLang="en-US" sz="2000">
                  <a:cs typeface="Arial" pitchFamily="34" charset="0"/>
                </a:rPr>
                <a:t>) + 2H</a:t>
              </a:r>
              <a:r>
                <a:rPr lang="en-US" altLang="en-US" sz="2000" baseline="30000">
                  <a:cs typeface="Arial" pitchFamily="34" charset="0"/>
                </a:rPr>
                <a:t>+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aq</a:t>
              </a:r>
              <a:r>
                <a:rPr lang="en-US" altLang="en-US" sz="2000">
                  <a:cs typeface="Arial" pitchFamily="34" charset="0"/>
                </a:rPr>
                <a:t>) →I</a:t>
              </a:r>
              <a:r>
                <a:rPr lang="en-US" altLang="en-US" sz="2000" baseline="-25000">
                  <a:cs typeface="Arial" pitchFamily="34" charset="0"/>
                </a:rPr>
                <a:t>3</a:t>
              </a:r>
              <a:r>
                <a:rPr lang="en-US" altLang="en-US" sz="2000" baseline="30000">
                  <a:cs typeface="Arial" pitchFamily="34" charset="0"/>
                </a:rPr>
                <a:t>-</a:t>
              </a:r>
              <a:r>
                <a:rPr lang="en-US" altLang="en-US" sz="2000">
                  <a:cs typeface="Arial" pitchFamily="34" charset="0"/>
                </a:rPr>
                <a:t>(</a:t>
              </a:r>
              <a:r>
                <a:rPr lang="en-US" altLang="en-US" sz="2000" i="1">
                  <a:cs typeface="Arial" pitchFamily="34" charset="0"/>
                </a:rPr>
                <a:t>aq</a:t>
              </a:r>
              <a:r>
                <a:rPr lang="en-US" altLang="en-US" sz="2000">
                  <a:cs typeface="Arial" pitchFamily="34" charset="0"/>
                </a:rPr>
                <a:t>) + 2H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O(</a:t>
              </a:r>
              <a:r>
                <a:rPr lang="en-US" altLang="en-US" sz="2000" i="1">
                  <a:cs typeface="Arial" pitchFamily="34" charset="0"/>
                </a:rPr>
                <a:t>l</a:t>
              </a:r>
              <a:r>
                <a:rPr lang="en-US" altLang="en-US" sz="2000">
                  <a:cs typeface="Arial" pitchFamily="34" charset="0"/>
                </a:rPr>
                <a:t>); rate = </a:t>
              </a:r>
              <a:r>
                <a:rPr lang="en-US" altLang="en-US" sz="2000" i="1">
                  <a:cs typeface="Arial" pitchFamily="34" charset="0"/>
                </a:rPr>
                <a:t>k</a:t>
              </a:r>
              <a:r>
                <a:rPr lang="en-US" altLang="en-US" sz="2000">
                  <a:cs typeface="Arial" pitchFamily="34" charset="0"/>
                </a:rPr>
                <a:t>[H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O</a:t>
              </a:r>
              <a:r>
                <a:rPr lang="en-US" altLang="en-US" sz="2000" baseline="-25000">
                  <a:cs typeface="Arial" pitchFamily="34" charset="0"/>
                </a:rPr>
                <a:t>2</a:t>
              </a:r>
              <a:r>
                <a:rPr lang="en-US" altLang="en-US" sz="2000">
                  <a:cs typeface="Arial" pitchFamily="34" charset="0"/>
                </a:rPr>
                <a:t>][I</a:t>
              </a:r>
              <a:r>
                <a:rPr lang="en-US" altLang="en-US" sz="2000" baseline="30000">
                  <a:cs typeface="Arial" pitchFamily="34" charset="0"/>
                </a:rPr>
                <a:t>-</a:t>
              </a:r>
              <a:r>
                <a:rPr lang="en-US" altLang="en-US" sz="2000">
                  <a:cs typeface="Arial" pitchFamily="34" charset="0"/>
                </a:rPr>
                <a:t>]</a:t>
              </a:r>
            </a:p>
          </p:txBody>
        </p:sp>
      </p:grpSp>
      <p:sp>
        <p:nvSpPr>
          <p:cNvPr id="25608" name="Footer Placeholder 12"/>
          <p:cNvSpPr>
            <a:spLocks noGrp="1"/>
          </p:cNvSpPr>
          <p:nvPr>
            <p:ph type="ftr" sz="quarter" idx="11"/>
          </p:nvPr>
        </p:nvSpPr>
        <p:spPr>
          <a:xfrm>
            <a:off x="2819400" y="6248400"/>
            <a:ext cx="35052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/>
            <a:r>
              <a:rPr lang="en-US" altLang="en-US" b="0">
                <a:latin typeface="Times New Roman" pitchFamily="18" charset="0"/>
              </a:rPr>
              <a:t>©2013 McGraw-Hill Ryerson Limited</a:t>
            </a:r>
          </a:p>
        </p:txBody>
      </p:sp>
    </p:spTree>
    <p:extLst>
      <p:ext uri="{BB962C8B-B14F-4D97-AF65-F5344CB8AC3E}">
        <p14:creationId xmlns:p14="http://schemas.microsoft.com/office/powerpoint/2010/main" val="194890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457200" y="533400"/>
            <a:ext cx="2895600" cy="4064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/>
              <a:t>Sample Problem 14.2</a:t>
            </a:r>
          </a:p>
        </p:txBody>
      </p:sp>
      <p:grpSp>
        <p:nvGrpSpPr>
          <p:cNvPr id="26627" name="Group 12"/>
          <p:cNvGrpSpPr>
            <a:grpSpLocks/>
          </p:cNvGrpSpPr>
          <p:nvPr/>
        </p:nvGrpSpPr>
        <p:grpSpPr bwMode="auto">
          <a:xfrm>
            <a:off x="381000" y="1295400"/>
            <a:ext cx="7696200" cy="641350"/>
            <a:chOff x="240" y="816"/>
            <a:chExt cx="4848" cy="404"/>
          </a:xfrm>
        </p:grpSpPr>
        <p:sp>
          <p:nvSpPr>
            <p:cNvPr id="26630" name="Text Box 21"/>
            <p:cNvSpPr txBox="1">
              <a:spLocks noChangeArrowheads="1"/>
            </p:cNvSpPr>
            <p:nvPr/>
          </p:nvSpPr>
          <p:spPr bwMode="auto">
            <a:xfrm>
              <a:off x="240" y="864"/>
              <a:ext cx="4848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marL="463550" indent="-463550">
                <a:defRPr b="1">
                  <a:solidFill>
                    <a:schemeClr val="tx1"/>
                  </a:solidFill>
                  <a:latin typeface="Arial" pitchFamily="34" charset="0"/>
                </a:defRPr>
              </a:lvl1pPr>
              <a:lvl2pPr marL="742950" indent="-285750">
                <a:defRPr b="1">
                  <a:solidFill>
                    <a:schemeClr val="tx1"/>
                  </a:solidFill>
                  <a:latin typeface="Arial" pitchFamily="34" charset="0"/>
                </a:defRPr>
              </a:lvl2pPr>
              <a:lvl3pPr marL="11430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3pPr>
              <a:lvl4pPr marL="16002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4pPr>
              <a:lvl5pPr marL="2057400" indent="-228600">
                <a:defRPr b="1">
                  <a:solidFill>
                    <a:schemeClr val="tx1"/>
                  </a:solidFill>
                  <a:latin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b="1">
                  <a:solidFill>
                    <a:schemeClr val="tx1"/>
                  </a:solidFill>
                  <a:latin typeface="Arial" pitchFamily="34" charset="0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000"/>
                <a:t>(b)  The reaction is     order in CH</a:t>
              </a:r>
              <a:r>
                <a:rPr lang="en-US" altLang="en-US" sz="2000" baseline="-25000"/>
                <a:t>3</a:t>
              </a:r>
              <a:r>
                <a:rPr lang="en-US" altLang="en-US" sz="2000"/>
                <a:t>CHO and     order overall.</a:t>
              </a:r>
            </a:p>
          </p:txBody>
        </p:sp>
        <p:grpSp>
          <p:nvGrpSpPr>
            <p:cNvPr id="26631" name="Group 8"/>
            <p:cNvGrpSpPr>
              <a:grpSpLocks/>
            </p:cNvGrpSpPr>
            <p:nvPr/>
          </p:nvGrpSpPr>
          <p:grpSpPr bwMode="auto">
            <a:xfrm>
              <a:off x="1772" y="816"/>
              <a:ext cx="196" cy="404"/>
              <a:chOff x="1820" y="2112"/>
              <a:chExt cx="196" cy="404"/>
            </a:xfrm>
          </p:grpSpPr>
          <p:sp>
            <p:nvSpPr>
              <p:cNvPr id="26635" name="Text Box 6"/>
              <p:cNvSpPr txBox="1">
                <a:spLocks noChangeArrowheads="1"/>
              </p:cNvSpPr>
              <p:nvPr/>
            </p:nvSpPr>
            <p:spPr bwMode="auto">
              <a:xfrm>
                <a:off x="1820" y="2112"/>
                <a:ext cx="196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altLang="en-US"/>
                  <a:t>3</a:t>
                </a:r>
              </a:p>
              <a:p>
                <a:r>
                  <a:rPr lang="en-US" altLang="en-US"/>
                  <a:t>2</a:t>
                </a:r>
              </a:p>
            </p:txBody>
          </p:sp>
          <p:sp>
            <p:nvSpPr>
              <p:cNvPr id="26636" name="Line 7"/>
              <p:cNvSpPr>
                <a:spLocks noChangeShapeType="1"/>
              </p:cNvSpPr>
              <p:nvPr/>
            </p:nvSpPr>
            <p:spPr bwMode="auto">
              <a:xfrm>
                <a:off x="1824" y="2304"/>
                <a:ext cx="14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</p:grpSp>
        <p:grpSp>
          <p:nvGrpSpPr>
            <p:cNvPr id="26632" name="Group 9"/>
            <p:cNvGrpSpPr>
              <a:grpSpLocks/>
            </p:cNvGrpSpPr>
            <p:nvPr/>
          </p:nvGrpSpPr>
          <p:grpSpPr bwMode="auto">
            <a:xfrm>
              <a:off x="3548" y="816"/>
              <a:ext cx="196" cy="404"/>
              <a:chOff x="1776" y="2112"/>
              <a:chExt cx="196" cy="404"/>
            </a:xfrm>
          </p:grpSpPr>
          <p:sp>
            <p:nvSpPr>
              <p:cNvPr id="26633" name="Text Box 10"/>
              <p:cNvSpPr txBox="1">
                <a:spLocks noChangeArrowheads="1"/>
              </p:cNvSpPr>
              <p:nvPr/>
            </p:nvSpPr>
            <p:spPr bwMode="auto">
              <a:xfrm>
                <a:off x="1776" y="2112"/>
                <a:ext cx="196" cy="40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1pPr>
                <a:lvl2pPr marL="742950" indent="-28575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2pPr>
                <a:lvl3pPr marL="11430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3pPr>
                <a:lvl4pPr marL="16002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4pPr>
                <a:lvl5pPr marL="2057400" indent="-228600"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b="1">
                    <a:solidFill>
                      <a:schemeClr val="tx1"/>
                    </a:solidFill>
                    <a:latin typeface="Arial" pitchFamily="34" charset="0"/>
                  </a:defRPr>
                </a:lvl9pPr>
              </a:lstStyle>
              <a:p>
                <a:r>
                  <a:rPr lang="en-US" altLang="en-US"/>
                  <a:t>3</a:t>
                </a:r>
              </a:p>
              <a:p>
                <a:r>
                  <a:rPr lang="en-US" altLang="en-US"/>
                  <a:t>2</a:t>
                </a:r>
              </a:p>
            </p:txBody>
          </p:sp>
          <p:sp>
            <p:nvSpPr>
              <p:cNvPr id="26634" name="Line 11"/>
              <p:cNvSpPr>
                <a:spLocks noChangeShapeType="1"/>
              </p:cNvSpPr>
              <p:nvPr/>
            </p:nvSpPr>
            <p:spPr bwMode="auto">
              <a:xfrm>
                <a:off x="1828" y="2304"/>
                <a:ext cx="144" cy="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>
                <a:spAutoFit/>
              </a:bodyPr>
              <a:lstStyle/>
              <a:p>
                <a:endParaRPr lang="en-US"/>
              </a:p>
            </p:txBody>
          </p:sp>
        </p:grpSp>
      </p:grp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381000" y="2209800"/>
            <a:ext cx="7696200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63550" indent="-46355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/>
              <a:t>(c)  The reaction is first order in H</a:t>
            </a:r>
            <a:r>
              <a:rPr lang="en-US" altLang="en-US" sz="2000" baseline="-25000"/>
              <a:t>2</a:t>
            </a:r>
            <a:r>
              <a:rPr lang="en-US" altLang="en-US" sz="2000"/>
              <a:t>O</a:t>
            </a:r>
            <a:r>
              <a:rPr lang="en-US" altLang="en-US" sz="2000" baseline="-25000"/>
              <a:t>2</a:t>
            </a:r>
            <a:r>
              <a:rPr lang="en-US" altLang="en-US" sz="2000"/>
              <a:t>, first order in I</a:t>
            </a:r>
            <a:r>
              <a:rPr lang="en-US" altLang="en-US" sz="2000" baseline="30000"/>
              <a:t>-</a:t>
            </a:r>
            <a:r>
              <a:rPr lang="en-US" altLang="en-US" sz="2000"/>
              <a:t>,  and second order overall.  The reactant H</a:t>
            </a:r>
            <a:r>
              <a:rPr lang="en-US" altLang="en-US" sz="2000" baseline="30000"/>
              <a:t>+</a:t>
            </a:r>
            <a:r>
              <a:rPr lang="en-US" altLang="en-US" sz="2000"/>
              <a:t> does not appear in the rate law, so the reaction is zero order with respect to H</a:t>
            </a:r>
            <a:r>
              <a:rPr lang="en-US" altLang="en-US" sz="2000" baseline="30000"/>
              <a:t>+</a:t>
            </a:r>
            <a:r>
              <a:rPr lang="en-US" altLang="en-US" sz="2000"/>
              <a:t>.</a:t>
            </a:r>
          </a:p>
        </p:txBody>
      </p:sp>
      <p:sp>
        <p:nvSpPr>
          <p:cNvPr id="26629" name="Footer Placeholder 11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33528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l"/>
            <a:r>
              <a:rPr lang="en-US" altLang="en-US" b="0">
                <a:latin typeface="Times New Roman" pitchFamily="18" charset="0"/>
              </a:rPr>
              <a:t>©2013 McGraw-Hill Ryerson Limited</a:t>
            </a:r>
          </a:p>
        </p:txBody>
      </p:sp>
    </p:spTree>
    <p:extLst>
      <p:ext uri="{BB962C8B-B14F-4D97-AF65-F5344CB8AC3E}">
        <p14:creationId xmlns:p14="http://schemas.microsoft.com/office/powerpoint/2010/main" val="3704435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162800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 Example from Old Midterm </a:t>
            </a:r>
          </a:p>
        </p:txBody>
      </p:sp>
      <p:sp>
        <p:nvSpPr>
          <p:cNvPr id="5017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534400" cy="4114800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The rate for the oxidation of Fe(II) by Ce(IV) has been measured at several concentrations of reactants: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(aq) </a:t>
            </a:r>
            <a:r>
              <a:rPr lang="en-US" altLang="en-US" sz="1800" smtClean="0">
                <a:cs typeface="Arial" pitchFamily="34" charset="0"/>
              </a:rPr>
              <a:t>→ </a:t>
            </a:r>
            <a:r>
              <a:rPr lang="en-US" altLang="en-US" sz="1800" smtClean="0"/>
              <a:t>Ce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[Ce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] M 	[Fe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] M	 	Initial Rate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1.8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2.0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3.1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3.6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10.1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(a) What is the rate law for the reaction?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smtClean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(b) Predict the initial reaction rate for a solution in which [Ce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] = 2.6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M and [Fe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]= 1.3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i="1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1800" smtClean="0"/>
          </a:p>
        </p:txBody>
      </p:sp>
    </p:spTree>
    <p:extLst>
      <p:ext uri="{BB962C8B-B14F-4D97-AF65-F5344CB8AC3E}">
        <p14:creationId xmlns:p14="http://schemas.microsoft.com/office/powerpoint/2010/main" val="330327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162800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 Example from Midterm 2004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8534400" cy="4114800"/>
          </a:xfrm>
        </p:spPr>
        <p:txBody>
          <a:bodyPr>
            <a:normAutofit fontScale="70000" lnSpcReduction="20000"/>
          </a:bodyPr>
          <a:lstStyle/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The rate for the oxidation of Fe(II) by Ce(IV) has been measured at several concentrations of reactants: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Ce</a:t>
            </a:r>
            <a:r>
              <a:rPr lang="en-US" altLang="en-US" baseline="30000" smtClean="0"/>
              <a:t>4+</a:t>
            </a:r>
            <a:r>
              <a:rPr lang="en-US" altLang="en-US" smtClean="0"/>
              <a:t>(aq) + Fe</a:t>
            </a:r>
            <a:r>
              <a:rPr lang="en-US" altLang="en-US" baseline="30000" smtClean="0"/>
              <a:t>2+</a:t>
            </a:r>
            <a:r>
              <a:rPr lang="en-US" altLang="en-US" smtClean="0"/>
              <a:t>(aq) </a:t>
            </a:r>
            <a:r>
              <a:rPr lang="en-US" altLang="en-US" smtClean="0">
                <a:cs typeface="Arial" pitchFamily="34" charset="0"/>
              </a:rPr>
              <a:t>→ </a:t>
            </a:r>
            <a:r>
              <a:rPr lang="en-US" altLang="en-US" smtClean="0"/>
              <a:t>Ce</a:t>
            </a:r>
            <a:r>
              <a:rPr lang="en-US" altLang="en-US" baseline="30000" smtClean="0"/>
              <a:t>3+</a:t>
            </a:r>
            <a:r>
              <a:rPr lang="en-US" altLang="en-US" smtClean="0"/>
              <a:t>(aq) + Fe</a:t>
            </a:r>
            <a:r>
              <a:rPr lang="en-US" altLang="en-US" baseline="30000" smtClean="0"/>
              <a:t>3+</a:t>
            </a:r>
            <a:r>
              <a:rPr lang="en-US" altLang="en-US" smtClean="0"/>
              <a:t>(aq)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[Ce</a:t>
            </a:r>
            <a:r>
              <a:rPr lang="en-US" altLang="en-US" baseline="30000" smtClean="0"/>
              <a:t>4+</a:t>
            </a:r>
            <a:r>
              <a:rPr lang="en-US" altLang="en-US" smtClean="0"/>
              <a:t>] M 	[Fe</a:t>
            </a:r>
            <a:r>
              <a:rPr lang="en-US" altLang="en-US" baseline="30000" smtClean="0"/>
              <a:t>2+</a:t>
            </a:r>
            <a:r>
              <a:rPr lang="en-US" altLang="en-US" smtClean="0"/>
              <a:t>] M	 	Initial Rate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1.1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 	1.8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	2.0 x 10</a:t>
            </a:r>
            <a:r>
              <a:rPr lang="en-US" altLang="en-US" baseline="30000" smtClean="0"/>
              <a:t>-7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1.1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 	2.8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 	3.1 x 10</a:t>
            </a:r>
            <a:r>
              <a:rPr lang="en-US" altLang="en-US" baseline="30000" smtClean="0"/>
              <a:t>-7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3.6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 	2.8 x 10</a:t>
            </a:r>
            <a:r>
              <a:rPr lang="en-US" altLang="en-US" baseline="30000" smtClean="0"/>
              <a:t>-5</a:t>
            </a:r>
            <a:r>
              <a:rPr lang="en-US" altLang="en-US" smtClean="0"/>
              <a:t>	10.1 x 10</a:t>
            </a:r>
            <a:r>
              <a:rPr lang="en-US" altLang="en-US" baseline="30000" smtClean="0"/>
              <a:t>-7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mtClean="0"/>
              <a:t>(a) What is the rate law for the reaction?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r>
              <a:rPr lang="en-US" altLang="en-US" i="1" smtClean="0"/>
              <a:t>rate = k[Ce</a:t>
            </a:r>
            <a:r>
              <a:rPr lang="en-US" altLang="en-US" i="1" baseline="30000" smtClean="0"/>
              <a:t>4+</a:t>
            </a:r>
            <a:r>
              <a:rPr lang="en-US" altLang="en-US" i="1" smtClean="0"/>
              <a:t>][Fe</a:t>
            </a:r>
            <a:r>
              <a:rPr lang="en-US" altLang="en-US" i="1" baseline="30000" smtClean="0"/>
              <a:t>2+</a:t>
            </a:r>
            <a:r>
              <a:rPr lang="en-US" altLang="en-US" i="1" smtClean="0"/>
              <a:t>]</a:t>
            </a:r>
            <a:endParaRPr lang="en-US" altLang="en-US" i="1" baseline="30000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endParaRPr lang="en-CA" altLang="en-US" i="1" baseline="30000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r>
              <a:rPr lang="en-US" altLang="en-US" i="1" smtClean="0"/>
              <a:t>rate = k[Ce</a:t>
            </a:r>
            <a:r>
              <a:rPr lang="en-US" altLang="en-US" i="1" baseline="30000" smtClean="0"/>
              <a:t>4+</a:t>
            </a:r>
            <a:r>
              <a:rPr lang="en-US" altLang="en-US" i="1" smtClean="0"/>
              <a:t>][Fe</a:t>
            </a:r>
            <a:r>
              <a:rPr lang="en-US" altLang="en-US" i="1" baseline="30000" smtClean="0"/>
              <a:t>2+</a:t>
            </a:r>
            <a:r>
              <a:rPr lang="en-US" altLang="en-US" i="1" smtClean="0"/>
              <a:t>]</a:t>
            </a:r>
            <a:r>
              <a:rPr lang="en-US" altLang="en-US" i="1" baseline="30000" smtClean="0"/>
              <a:t>2</a:t>
            </a:r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endParaRPr lang="en-CA" altLang="en-US" i="1" baseline="30000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r>
              <a:rPr lang="en-US" altLang="en-US" i="1" smtClean="0"/>
              <a:t>rate = k[Ce</a:t>
            </a:r>
            <a:r>
              <a:rPr lang="en-US" altLang="en-US" i="1" baseline="30000" smtClean="0"/>
              <a:t>4+</a:t>
            </a:r>
            <a:r>
              <a:rPr lang="en-US" altLang="en-US" i="1" smtClean="0"/>
              <a:t>]</a:t>
            </a:r>
            <a:r>
              <a:rPr lang="en-US" altLang="en-US" i="1" baseline="30000" smtClean="0"/>
              <a:t>2</a:t>
            </a:r>
            <a:r>
              <a:rPr lang="en-US" altLang="en-US" i="1" smtClean="0"/>
              <a:t>[Fe</a:t>
            </a:r>
            <a:r>
              <a:rPr lang="en-US" altLang="en-US" i="1" baseline="30000" smtClean="0"/>
              <a:t>2+</a:t>
            </a:r>
            <a:r>
              <a:rPr lang="en-US" altLang="en-US" i="1" smtClean="0"/>
              <a:t>]</a:t>
            </a:r>
            <a:endParaRPr lang="en-US" altLang="en-US" i="1" baseline="30000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endParaRPr lang="en-CA" altLang="en-US" i="1" baseline="30000" smtClean="0"/>
          </a:p>
          <a:p>
            <a:pPr marL="457200" indent="-457200">
              <a:lnSpc>
                <a:spcPct val="70000"/>
              </a:lnSpc>
              <a:buFontTx/>
              <a:buAutoNum type="alphaLcPeriod"/>
            </a:pPr>
            <a:r>
              <a:rPr lang="en-US" altLang="en-US" i="1" smtClean="0"/>
              <a:t>rate = k[Ce</a:t>
            </a:r>
            <a:r>
              <a:rPr lang="en-US" altLang="en-US" i="1" baseline="30000" smtClean="0"/>
              <a:t>4+</a:t>
            </a:r>
            <a:r>
              <a:rPr lang="en-US" altLang="en-US" i="1" smtClean="0"/>
              <a:t>]</a:t>
            </a:r>
            <a:r>
              <a:rPr lang="en-US" altLang="en-US" i="1" baseline="30000" smtClean="0"/>
              <a:t>2</a:t>
            </a:r>
            <a:r>
              <a:rPr lang="en-US" altLang="en-US" i="1" smtClean="0"/>
              <a:t>[Fe</a:t>
            </a:r>
            <a:r>
              <a:rPr lang="en-US" altLang="en-US" i="1" baseline="30000" smtClean="0"/>
              <a:t>2+</a:t>
            </a:r>
            <a:r>
              <a:rPr lang="en-US" altLang="en-US" i="1" smtClean="0"/>
              <a:t>]</a:t>
            </a:r>
            <a:r>
              <a:rPr lang="en-US" altLang="en-US" i="1" baseline="30000" smtClean="0"/>
              <a:t>2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66648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08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7408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740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7408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152400"/>
            <a:ext cx="7162800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 Example from Midterm 2004</a:t>
            </a:r>
          </a:p>
        </p:txBody>
      </p:sp>
      <p:sp>
        <p:nvSpPr>
          <p:cNvPr id="17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762000"/>
            <a:ext cx="9144000" cy="41148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The rate for the oxidation of Fe(II) by Ce(IV) has been measured at several concentrations of reactants: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(aq) </a:t>
            </a:r>
            <a:r>
              <a:rPr lang="en-US" altLang="en-US" sz="1800" smtClean="0">
                <a:cs typeface="Arial" pitchFamily="34" charset="0"/>
              </a:rPr>
              <a:t>→ </a:t>
            </a:r>
            <a:r>
              <a:rPr lang="en-US" altLang="en-US" sz="1800" smtClean="0"/>
              <a:t>Ce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[Ce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] M 	[Fe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] M	 	Initial Rate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1.8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2.0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3.1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3.6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10.1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(a) What is the rate law for the reaction?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smtClean="0"/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Solve for k, n and m in the expression: rate = k[Ce</a:t>
            </a:r>
            <a:r>
              <a:rPr lang="en-US" altLang="en-US" b="0" i="1" baseline="30000" smtClean="0"/>
              <a:t>4+</a:t>
            </a:r>
            <a:r>
              <a:rPr lang="en-US" altLang="en-US" b="0" i="1" smtClean="0"/>
              <a:t>]</a:t>
            </a:r>
            <a:r>
              <a:rPr lang="en-US" altLang="en-US" b="0" i="1" baseline="30000" smtClean="0"/>
              <a:t>n</a:t>
            </a:r>
            <a:r>
              <a:rPr lang="en-US" altLang="en-US" b="0" i="1" smtClean="0"/>
              <a:t>[Fe</a:t>
            </a:r>
            <a:r>
              <a:rPr lang="en-US" altLang="en-US" b="0" i="1" baseline="30000" smtClean="0"/>
              <a:t>2+</a:t>
            </a:r>
            <a:r>
              <a:rPr lang="en-US" altLang="en-US" b="0" i="1" smtClean="0"/>
              <a:t>]</a:t>
            </a:r>
            <a:r>
              <a:rPr lang="en-US" altLang="en-US" b="0" i="1" baseline="30000" smtClean="0"/>
              <a:t>m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experiments 1 and 2: [Ce</a:t>
            </a:r>
            <a:r>
              <a:rPr lang="en-US" altLang="en-US" b="0" i="1" baseline="30000" smtClean="0"/>
              <a:t>4+</a:t>
            </a:r>
            <a:r>
              <a:rPr lang="en-US" altLang="en-US" b="0" i="1" smtClean="0"/>
              <a:t>] constant; [Fe</a:t>
            </a:r>
            <a:r>
              <a:rPr lang="en-US" altLang="en-US" b="0" i="1" baseline="30000" smtClean="0"/>
              <a:t>2+</a:t>
            </a:r>
            <a:r>
              <a:rPr lang="en-US" altLang="en-US" b="0" i="1" smtClean="0"/>
              <a:t>] changes by 1.56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	 reaction rate changes by the same amount -  exponent m = 1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experiments 2 and 3: [Fe</a:t>
            </a:r>
            <a:r>
              <a:rPr lang="en-US" altLang="en-US" b="0" i="1" baseline="30000" smtClean="0"/>
              <a:t>2+</a:t>
            </a:r>
            <a:r>
              <a:rPr lang="en-US" altLang="en-US" b="0" i="1" smtClean="0"/>
              <a:t>] constant; [Ce</a:t>
            </a:r>
            <a:r>
              <a:rPr lang="en-US" altLang="en-US" b="0" i="1" baseline="30000" smtClean="0"/>
              <a:t>4+</a:t>
            </a:r>
            <a:r>
              <a:rPr lang="en-US" altLang="en-US" b="0" i="1" smtClean="0"/>
              <a:t>] changes by 3.27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	reaction rate changes by the same amount -  exponent n = 1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Any one of the three sets of data can be used to calculate k: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	k = 1.0 x 10</a:t>
            </a:r>
            <a:r>
              <a:rPr lang="en-US" altLang="en-US" b="0" i="1" baseline="30000" smtClean="0"/>
              <a:t>3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b="0" i="1" smtClean="0"/>
              <a:t>(actual values are 1.01, 1.006, 1.00)</a:t>
            </a:r>
            <a:endParaRPr lang="en-US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669180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715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715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715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7715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715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715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7715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715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304800"/>
            <a:ext cx="7162800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 Example from Midterm 2004</a:t>
            </a:r>
          </a:p>
        </p:txBody>
      </p:sp>
      <p:sp>
        <p:nvSpPr>
          <p:cNvPr id="175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914400"/>
            <a:ext cx="8534400" cy="4114800"/>
          </a:xfrm>
        </p:spPr>
        <p:txBody>
          <a:bodyPr>
            <a:normAutofit lnSpcReduction="10000"/>
          </a:bodyPr>
          <a:lstStyle/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smtClean="0"/>
              <a:t>The rate for the oxidation of Fe(II) by Ce(IV) has been measured at several concentrations of reactants: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smtClean="0"/>
              <a:t>(a) What is the rate law for the reaction?</a:t>
            </a: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 smtClean="0">
                <a:solidFill>
                  <a:schemeClr val="hlink"/>
                </a:solidFill>
              </a:rPr>
              <a:t>Rate = k </a:t>
            </a:r>
            <a:r>
              <a:rPr lang="en-US" altLang="en-US" smtClean="0">
                <a:solidFill>
                  <a:schemeClr val="hlink"/>
                </a:solidFill>
              </a:rPr>
              <a:t>[Ce</a:t>
            </a:r>
            <a:r>
              <a:rPr lang="en-US" altLang="en-US" baseline="30000" smtClean="0">
                <a:solidFill>
                  <a:schemeClr val="hlink"/>
                </a:solidFill>
              </a:rPr>
              <a:t>4+</a:t>
            </a:r>
            <a:r>
              <a:rPr lang="en-US" altLang="en-US" smtClean="0">
                <a:solidFill>
                  <a:schemeClr val="hlink"/>
                </a:solidFill>
              </a:rPr>
              <a:t>] [Fe</a:t>
            </a:r>
            <a:r>
              <a:rPr lang="en-US" altLang="en-US" baseline="30000" smtClean="0">
                <a:solidFill>
                  <a:schemeClr val="hlink"/>
                </a:solidFill>
              </a:rPr>
              <a:t>2+</a:t>
            </a:r>
            <a:r>
              <a:rPr lang="en-US" altLang="en-US" smtClean="0">
                <a:solidFill>
                  <a:schemeClr val="hlink"/>
                </a:solidFill>
              </a:rPr>
              <a:t>] and </a:t>
            </a:r>
            <a:r>
              <a:rPr lang="en-US" altLang="en-US" i="1" smtClean="0">
                <a:solidFill>
                  <a:schemeClr val="hlink"/>
                </a:solidFill>
              </a:rPr>
              <a:t>k = 1.0 x 10</a:t>
            </a:r>
            <a:r>
              <a:rPr lang="en-US" altLang="en-US" i="1" baseline="30000" smtClean="0">
                <a:solidFill>
                  <a:schemeClr val="hlink"/>
                </a:solidFill>
              </a:rPr>
              <a:t>3</a:t>
            </a:r>
            <a:endParaRPr lang="en-US" altLang="en-US" smtClean="0">
              <a:solidFill>
                <a:schemeClr val="hlink"/>
              </a:solidFill>
            </a:endParaRPr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smtClean="0"/>
              <a:t>(b) Predict the initial reaction rate for a solution in which [Ce</a:t>
            </a:r>
            <a:r>
              <a:rPr lang="en-US" altLang="en-US" sz="2000" baseline="30000" smtClean="0"/>
              <a:t>4+</a:t>
            </a:r>
            <a:r>
              <a:rPr lang="en-US" altLang="en-US" sz="2000" smtClean="0"/>
              <a:t>] = 2.6 x 10</a:t>
            </a:r>
            <a:r>
              <a:rPr lang="en-US" altLang="en-US" sz="2000" baseline="30000" smtClean="0"/>
              <a:t>-5</a:t>
            </a:r>
            <a:r>
              <a:rPr lang="en-US" altLang="en-US" sz="2000" smtClean="0"/>
              <a:t>M and [Fe</a:t>
            </a:r>
            <a:r>
              <a:rPr lang="en-US" altLang="en-US" sz="2000" baseline="30000" smtClean="0"/>
              <a:t>2+</a:t>
            </a:r>
            <a:r>
              <a:rPr lang="en-US" altLang="en-US" sz="2000" smtClean="0"/>
              <a:t>]= 1.3 x 10</a:t>
            </a:r>
            <a:r>
              <a:rPr lang="en-US" altLang="en-US" sz="2000" baseline="30000" smtClean="0"/>
              <a:t>-5</a:t>
            </a:r>
            <a:r>
              <a:rPr lang="en-US" altLang="en-US" sz="2000" smtClean="0"/>
              <a:t> M.</a:t>
            </a:r>
          </a:p>
          <a:p>
            <a:pPr marL="457200" indent="-457200">
              <a:buFontTx/>
              <a:buNone/>
            </a:pPr>
            <a:r>
              <a:rPr lang="en-US" altLang="en-US" sz="2800" smtClean="0"/>
              <a:t>a. 	1.0 x 10</a:t>
            </a:r>
            <a:r>
              <a:rPr lang="en-US" altLang="en-US" sz="2800" baseline="30000" smtClean="0"/>
              <a:t>3</a:t>
            </a:r>
            <a:endParaRPr lang="en-US" altLang="en-US" sz="2800" smtClean="0"/>
          </a:p>
          <a:p>
            <a:pPr marL="457200" indent="-457200">
              <a:buFontTx/>
              <a:buNone/>
            </a:pPr>
            <a:r>
              <a:rPr lang="en-US" altLang="en-US" sz="2800" smtClean="0"/>
              <a:t>b. 	3.4 x 10</a:t>
            </a:r>
            <a:r>
              <a:rPr lang="en-US" altLang="en-US" sz="2800" baseline="30000" smtClean="0"/>
              <a:t>-7</a:t>
            </a:r>
            <a:endParaRPr lang="en-CA" altLang="en-US" sz="2800" smtClean="0"/>
          </a:p>
          <a:p>
            <a:pPr marL="457200" indent="-457200">
              <a:buFontTx/>
              <a:buAutoNum type="alphaLcPeriod" startAt="3"/>
            </a:pPr>
            <a:r>
              <a:rPr lang="en-CA" altLang="en-US" sz="2800" smtClean="0"/>
              <a:t> 2.6 x 10</a:t>
            </a:r>
            <a:r>
              <a:rPr lang="en-CA" altLang="en-US" sz="2800" baseline="30000" smtClean="0"/>
              <a:t>-2</a:t>
            </a:r>
          </a:p>
          <a:p>
            <a:pPr marL="457200" indent="-457200">
              <a:buFontTx/>
              <a:buAutoNum type="alphaLcPeriod" startAt="3"/>
            </a:pPr>
            <a:r>
              <a:rPr lang="en-CA" altLang="en-US" sz="2800" smtClean="0"/>
              <a:t>1.3 x 10</a:t>
            </a:r>
            <a:r>
              <a:rPr lang="en-CA" altLang="en-US" sz="2800" baseline="30000" smtClean="0"/>
              <a:t>-2</a:t>
            </a:r>
            <a:endParaRPr lang="en-US" altLang="en-US" sz="2800" smtClean="0"/>
          </a:p>
          <a:p>
            <a:pPr marL="457200" indent="-457200"/>
            <a:endParaRPr lang="en-US" altLang="en-US" smtClean="0"/>
          </a:p>
          <a:p>
            <a:pPr marL="457200" indent="-457200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 i="1" smtClean="0"/>
          </a:p>
          <a:p>
            <a:pPr marL="457200" indent="-457200">
              <a:lnSpc>
                <a:spcPct val="100000"/>
              </a:lnSpc>
              <a:spcBef>
                <a:spcPct val="0"/>
              </a:spcBef>
            </a:pPr>
            <a:endParaRPr lang="en-US" altLang="en-US" sz="2000" smtClean="0"/>
          </a:p>
        </p:txBody>
      </p:sp>
    </p:spTree>
    <p:extLst>
      <p:ext uri="{BB962C8B-B14F-4D97-AF65-F5344CB8AC3E}">
        <p14:creationId xmlns:p14="http://schemas.microsoft.com/office/powerpoint/2010/main" val="130646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7510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"/>
                                        <p:tgtEl>
                                          <p:spTgt spid="17510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17510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500"/>
                                        <p:tgtEl>
                                          <p:spTgt spid="17510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>
          <a:xfrm>
            <a:off x="990600" y="609600"/>
            <a:ext cx="7162800" cy="5334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 Example from Midterm 2004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447800"/>
            <a:ext cx="8534400" cy="4114800"/>
          </a:xfrm>
        </p:spPr>
        <p:txBody>
          <a:bodyPr>
            <a:normAutofit lnSpcReduction="10000"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The rate for the oxidation of Fe(II) by Ce(IV) has been measured at several concentrations of reactants: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(aq) </a:t>
            </a:r>
            <a:r>
              <a:rPr lang="en-US" altLang="en-US" sz="1800" smtClean="0">
                <a:cs typeface="Arial" pitchFamily="34" charset="0"/>
              </a:rPr>
              <a:t>→ </a:t>
            </a:r>
            <a:r>
              <a:rPr lang="en-US" altLang="en-US" sz="1800" smtClean="0"/>
              <a:t>Ce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 + Fe</a:t>
            </a:r>
            <a:r>
              <a:rPr lang="en-US" altLang="en-US" sz="1800" baseline="30000" smtClean="0"/>
              <a:t>3+</a:t>
            </a:r>
            <a:r>
              <a:rPr lang="en-US" altLang="en-US" sz="1800" smtClean="0"/>
              <a:t>(aq)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[Ce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] M 	[Fe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] M	 	Initial Rate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1.8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2.0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1.1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3.1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3.6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 	2.8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	10.1 x 10</a:t>
            </a:r>
            <a:r>
              <a:rPr lang="en-US" altLang="en-US" sz="1800" baseline="30000" smtClean="0"/>
              <a:t>-7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(a) What is the rate law for the reaction?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000" i="1" smtClean="0"/>
              <a:t>Rate = k </a:t>
            </a:r>
            <a:r>
              <a:rPr lang="en-US" altLang="en-US" sz="2000" smtClean="0"/>
              <a:t>[Ce</a:t>
            </a:r>
            <a:r>
              <a:rPr lang="en-US" altLang="en-US" sz="2000" baseline="30000" smtClean="0"/>
              <a:t>4+</a:t>
            </a:r>
            <a:r>
              <a:rPr lang="en-US" altLang="en-US" sz="2000" smtClean="0"/>
              <a:t>] [Fe</a:t>
            </a:r>
            <a:r>
              <a:rPr lang="en-US" altLang="en-US" sz="2000" baseline="30000" smtClean="0"/>
              <a:t>2+</a:t>
            </a:r>
            <a:r>
              <a:rPr lang="en-US" altLang="en-US" sz="2000" smtClean="0"/>
              <a:t>] and </a:t>
            </a:r>
            <a:r>
              <a:rPr lang="en-US" altLang="en-US" sz="2000" i="1" smtClean="0"/>
              <a:t>k = 1.0 x 10</a:t>
            </a:r>
            <a:r>
              <a:rPr lang="en-US" altLang="en-US" sz="2000" i="1" baseline="30000" smtClean="0"/>
              <a:t>3</a:t>
            </a:r>
            <a:endParaRPr lang="en-US" altLang="en-US" sz="2000" smtClean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0" smtClean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1800" smtClean="0"/>
              <a:t>(b) Predict the initial reaction rate for a solution in which [Ce</a:t>
            </a:r>
            <a:r>
              <a:rPr lang="en-US" altLang="en-US" sz="1800" baseline="30000" smtClean="0"/>
              <a:t>4+</a:t>
            </a:r>
            <a:r>
              <a:rPr lang="en-US" altLang="en-US" sz="1800" smtClean="0"/>
              <a:t>] = 2.6 x 10</a:t>
            </a:r>
            <a:r>
              <a:rPr lang="en-US" altLang="en-US" sz="1800" baseline="30000" smtClean="0"/>
              <a:t>-5</a:t>
            </a:r>
            <a:r>
              <a:rPr lang="en-US" altLang="en-US" sz="1800" smtClean="0"/>
              <a:t>M and [Fe</a:t>
            </a:r>
            <a:r>
              <a:rPr lang="en-US" altLang="en-US" sz="1800" baseline="30000" smtClean="0"/>
              <a:t>2+</a:t>
            </a:r>
            <a:r>
              <a:rPr lang="en-US" altLang="en-US" sz="1800" smtClean="0"/>
              <a:t>]= 1.3 x 10-5 M.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i="1" smtClean="0"/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sz="2000" b="0" i="1" smtClean="0"/>
              <a:t>Substitute the two concentrations into the rate law: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en-US" altLang="en-US" sz="2000" smtClean="0">
                <a:solidFill>
                  <a:schemeClr val="hlink"/>
                </a:solidFill>
              </a:rPr>
              <a:t>Rate = 1.0 x 10</a:t>
            </a:r>
            <a:r>
              <a:rPr lang="en-US" altLang="en-US" sz="2000" baseline="30000" smtClean="0">
                <a:solidFill>
                  <a:schemeClr val="hlink"/>
                </a:solidFill>
              </a:rPr>
              <a:t>3</a:t>
            </a:r>
            <a:r>
              <a:rPr lang="en-US" altLang="en-US" sz="2000" smtClean="0">
                <a:solidFill>
                  <a:schemeClr val="hlink"/>
                </a:solidFill>
              </a:rPr>
              <a:t> x 2.6 x 10</a:t>
            </a:r>
            <a:r>
              <a:rPr lang="en-US" altLang="en-US" sz="2000" baseline="30000" smtClean="0">
                <a:solidFill>
                  <a:schemeClr val="hlink"/>
                </a:solidFill>
              </a:rPr>
              <a:t>-5</a:t>
            </a:r>
            <a:r>
              <a:rPr lang="en-US" altLang="en-US" sz="2000" smtClean="0">
                <a:solidFill>
                  <a:schemeClr val="hlink"/>
                </a:solidFill>
              </a:rPr>
              <a:t> x 1.3 x 10</a:t>
            </a:r>
            <a:r>
              <a:rPr lang="en-US" altLang="en-US" sz="2000" baseline="30000" smtClean="0">
                <a:solidFill>
                  <a:schemeClr val="hlink"/>
                </a:solidFill>
              </a:rPr>
              <a:t>-5</a:t>
            </a:r>
            <a:r>
              <a:rPr lang="en-US" altLang="en-US" sz="2000" smtClean="0">
                <a:solidFill>
                  <a:schemeClr val="hlink"/>
                </a:solidFill>
              </a:rPr>
              <a:t> = 3.38 x 10</a:t>
            </a:r>
            <a:r>
              <a:rPr lang="en-US" altLang="en-US" sz="2000" baseline="30000" smtClean="0">
                <a:solidFill>
                  <a:schemeClr val="hlink"/>
                </a:solidFill>
              </a:rPr>
              <a:t>-7</a:t>
            </a:r>
            <a:r>
              <a:rPr lang="en-US" altLang="en-US" sz="2000" smtClean="0">
                <a:solidFill>
                  <a:schemeClr val="hlink"/>
                </a:solidFill>
              </a:rPr>
              <a:t> or 3.4 x 10</a:t>
            </a:r>
            <a:r>
              <a:rPr lang="en-US" altLang="en-US" sz="2000" baseline="30000" smtClean="0">
                <a:solidFill>
                  <a:schemeClr val="hlink"/>
                </a:solidFill>
              </a:rPr>
              <a:t>-7</a:t>
            </a:r>
          </a:p>
          <a:p>
            <a:pPr>
              <a:lnSpc>
                <a:spcPct val="70000"/>
              </a:lnSpc>
            </a:pPr>
            <a:endParaRPr lang="en-US" altLang="en-US" sz="2000" smtClean="0">
              <a:solidFill>
                <a:schemeClr val="hlink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i="1" smtClean="0"/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US" altLang="en-US" sz="1800" smtClean="0"/>
          </a:p>
        </p:txBody>
      </p:sp>
    </p:spTree>
    <p:extLst>
      <p:ext uri="{BB962C8B-B14F-4D97-AF65-F5344CB8AC3E}">
        <p14:creationId xmlns:p14="http://schemas.microsoft.com/office/powerpoint/2010/main" val="2594702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152400"/>
            <a:ext cx="7772400" cy="457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US" smtClean="0">
                <a:solidFill>
                  <a:srgbClr val="50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Suggested Problems from Ch. 14</a:t>
            </a:r>
          </a:p>
        </p:txBody>
      </p:sp>
      <p:sp>
        <p:nvSpPr>
          <p:cNvPr id="84995" name="Line 4"/>
          <p:cNvSpPr>
            <a:spLocks noChangeShapeType="1"/>
          </p:cNvSpPr>
          <p:nvPr/>
        </p:nvSpPr>
        <p:spPr bwMode="auto">
          <a:xfrm>
            <a:off x="381000" y="685800"/>
            <a:ext cx="8229600" cy="0"/>
          </a:xfrm>
          <a:prstGeom prst="line">
            <a:avLst/>
          </a:prstGeom>
          <a:noFill/>
          <a:ln w="50800">
            <a:solidFill>
              <a:srgbClr val="500093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4996" name="TextBox 1"/>
          <p:cNvSpPr txBox="1">
            <a:spLocks noChangeArrowheads="1"/>
          </p:cNvSpPr>
          <p:nvPr/>
        </p:nvSpPr>
        <p:spPr bwMode="auto">
          <a:xfrm>
            <a:off x="1295400" y="1600200"/>
            <a:ext cx="47815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US" altLang="en-US" sz="2800"/>
              <a:t>14, 18, 26, 28, 41, 61, 64, 74</a:t>
            </a:r>
            <a:endParaRPr lang="en-CA" altLang="en-US" sz="2800"/>
          </a:p>
        </p:txBody>
      </p:sp>
    </p:spTree>
    <p:extLst>
      <p:ext uri="{BB962C8B-B14F-4D97-AF65-F5344CB8AC3E}">
        <p14:creationId xmlns:p14="http://schemas.microsoft.com/office/powerpoint/2010/main" val="274330808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 15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CHEMICAL EQUILIBRIUM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579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457200" y="152400"/>
            <a:ext cx="8382000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3200">
                <a:solidFill>
                  <a:srgbClr val="FF0101"/>
                </a:solidFill>
              </a:rPr>
              <a:t>A Question from Old Exam 2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55700"/>
            <a:ext cx="7772400" cy="4114800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 Consider the following reaction at equilibrium: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D(g) + C(g) </a:t>
            </a:r>
            <a:r>
              <a:rPr lang="en-US" altLang="en-US" sz="2000" smtClean="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2000" smtClean="0">
                <a:cs typeface="Times New Roman" pitchFamily="18" charset="0"/>
              </a:rPr>
              <a:t> 2B(g) + A(g)  	</a:t>
            </a:r>
            <a:r>
              <a:rPr lang="en-US" altLang="en-US" sz="2000" smtClean="0">
                <a:latin typeface="Symbol" pitchFamily="18" charset="2"/>
                <a:cs typeface="Times New Roman" pitchFamily="18" charset="0"/>
              </a:rPr>
              <a:t>D</a:t>
            </a:r>
            <a:r>
              <a:rPr lang="en-US" altLang="en-US" sz="2000" smtClean="0">
                <a:cs typeface="Times New Roman" pitchFamily="18" charset="0"/>
              </a:rPr>
              <a:t>H = 100kJ/mol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altLang="en-US" sz="2000" smtClean="0">
              <a:solidFill>
                <a:schemeClr val="tx2"/>
              </a:solidFill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solidFill>
                  <a:schemeClr val="tx2"/>
                </a:solidFill>
                <a:cs typeface="Times New Roman" pitchFamily="18" charset="0"/>
              </a:rPr>
              <a:t>For the following 1 = favor reactants, 2 = favor products	</a:t>
            </a:r>
            <a:r>
              <a:rPr lang="en-US" altLang="en-US" sz="2000" smtClean="0">
                <a:cs typeface="Times New Roman" pitchFamily="18" charset="0"/>
              </a:rPr>
              <a:t>	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What will be the effect of increasing the temperature on this reaction?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What will be the effect of decreasing the volume on this reaction?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endParaRPr lang="en-US" altLang="en-US" sz="20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What will be the effect of removing C(g) on this reaction?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What will be the effect of adding more A(g) to this reaction?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</p:txBody>
      </p:sp>
      <p:sp>
        <p:nvSpPr>
          <p:cNvPr id="1617925" name="Rectangle 5"/>
          <p:cNvSpPr>
            <a:spLocks noChangeArrowheads="1"/>
          </p:cNvSpPr>
          <p:nvPr/>
        </p:nvSpPr>
        <p:spPr bwMode="auto">
          <a:xfrm>
            <a:off x="0" y="2844800"/>
            <a:ext cx="8956675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0000"/>
              </a:lnSpc>
              <a:spcAft>
                <a:spcPct val="0"/>
              </a:spcAft>
              <a:buClrTx/>
              <a:buFontTx/>
              <a:buNone/>
            </a:pPr>
            <a:r>
              <a:rPr lang="en-US" altLang="en-US" sz="1800" i="1">
                <a:solidFill>
                  <a:srgbClr val="000000"/>
                </a:solidFill>
                <a:cs typeface="Times New Roman" pitchFamily="18" charset="0"/>
              </a:rPr>
              <a:t>This reaction is endothermic = absorbs heat as products are formed. Adding heat will cause the reaction to </a:t>
            </a:r>
            <a:r>
              <a:rPr lang="en-US" altLang="en-US" sz="1800" b="1" i="1">
                <a:solidFill>
                  <a:srgbClr val="000000"/>
                </a:solidFill>
                <a:cs typeface="Times New Roman" pitchFamily="18" charset="0"/>
              </a:rPr>
              <a:t>favor products</a:t>
            </a:r>
            <a:r>
              <a:rPr lang="en-US" altLang="en-US" sz="1800" i="1">
                <a:solidFill>
                  <a:srgbClr val="000000"/>
                </a:solidFill>
                <a:cs typeface="Times New Roman" pitchFamily="18" charset="0"/>
              </a:rPr>
              <a:t> =</a:t>
            </a:r>
            <a:r>
              <a:rPr lang="en-US" altLang="en-US" sz="1800" i="1">
                <a:solidFill>
                  <a:srgbClr val="FF0101"/>
                </a:solidFill>
                <a:cs typeface="Times New Roman" pitchFamily="18" charset="0"/>
              </a:rPr>
              <a:t> </a:t>
            </a:r>
            <a:r>
              <a:rPr lang="en-US" altLang="en-US" sz="2000" i="1">
                <a:solidFill>
                  <a:srgbClr val="FF0101"/>
                </a:solidFill>
                <a:cs typeface="Times New Roman" pitchFamily="18" charset="0"/>
              </a:rPr>
              <a:t>2</a:t>
            </a:r>
            <a:r>
              <a:rPr lang="en-US" altLang="en-US" sz="1800" i="1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1617926" name="Rectangle 6"/>
          <p:cNvSpPr>
            <a:spLocks noChangeArrowheads="1"/>
          </p:cNvSpPr>
          <p:nvPr/>
        </p:nvSpPr>
        <p:spPr bwMode="auto">
          <a:xfrm>
            <a:off x="114300" y="3903663"/>
            <a:ext cx="83820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0000"/>
              </a:lnSpc>
              <a:spcAft>
                <a:spcPct val="0"/>
              </a:spcAft>
              <a:buClrTx/>
              <a:buFontTx/>
              <a:buNone/>
            </a:pPr>
            <a:r>
              <a:rPr lang="en-US" altLang="en-US" sz="1800" i="1">
                <a:solidFill>
                  <a:srgbClr val="000000"/>
                </a:solidFill>
                <a:cs typeface="Times New Roman" pitchFamily="18" charset="0"/>
              </a:rPr>
              <a:t>This reaction converts 2 moles of reactant to 3 moles of product. Decreasing the volume has the effect of increasing P and increasing concentration. This will </a:t>
            </a:r>
            <a:r>
              <a:rPr lang="en-US" altLang="en-US" sz="1800" b="1" i="1">
                <a:solidFill>
                  <a:srgbClr val="000000"/>
                </a:solidFill>
                <a:cs typeface="Times New Roman" pitchFamily="18" charset="0"/>
              </a:rPr>
              <a:t>favor the reactant</a:t>
            </a:r>
            <a:r>
              <a:rPr lang="en-US" altLang="en-US" sz="1800" i="1">
                <a:solidFill>
                  <a:srgbClr val="000000"/>
                </a:solidFill>
                <a:cs typeface="Times New Roman" pitchFamily="18" charset="0"/>
              </a:rPr>
              <a:t> side of the reaction </a:t>
            </a:r>
            <a:r>
              <a:rPr lang="en-US" altLang="en-US" sz="2400" i="1">
                <a:solidFill>
                  <a:srgbClr val="000000"/>
                </a:solidFill>
              </a:rPr>
              <a:t>=</a:t>
            </a:r>
            <a:r>
              <a:rPr lang="en-US" altLang="en-US" sz="2400" i="1">
                <a:solidFill>
                  <a:srgbClr val="FF0101"/>
                </a:solidFill>
              </a:rPr>
              <a:t> 1</a:t>
            </a:r>
            <a:r>
              <a:rPr lang="en-US" altLang="en-US" sz="2400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617927" name="Rectangle 7"/>
          <p:cNvSpPr>
            <a:spLocks noChangeArrowheads="1"/>
          </p:cNvSpPr>
          <p:nvPr/>
        </p:nvSpPr>
        <p:spPr bwMode="auto">
          <a:xfrm>
            <a:off x="228600" y="5226050"/>
            <a:ext cx="87661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0000"/>
              </a:lnSpc>
              <a:spcAft>
                <a:spcPct val="0"/>
              </a:spcAft>
              <a:buClrTx/>
              <a:buFontTx/>
              <a:buNone/>
            </a:pPr>
            <a:r>
              <a:rPr lang="en-US" altLang="en-US" sz="2000" i="1">
                <a:solidFill>
                  <a:srgbClr val="000000"/>
                </a:solidFill>
                <a:cs typeface="Times New Roman" pitchFamily="18" charset="0"/>
              </a:rPr>
              <a:t>removing a reactant causes a shift in the equilibrium to </a:t>
            </a:r>
            <a:r>
              <a:rPr lang="en-US" altLang="en-US" sz="2000" b="1" i="1">
                <a:solidFill>
                  <a:srgbClr val="000000"/>
                </a:solidFill>
                <a:cs typeface="Times New Roman" pitchFamily="18" charset="0"/>
              </a:rPr>
              <a:t>favor the reactant</a:t>
            </a:r>
            <a:r>
              <a:rPr lang="en-US" altLang="en-US" sz="2000" i="1">
                <a:solidFill>
                  <a:srgbClr val="000000"/>
                </a:solidFill>
                <a:cs typeface="Times New Roman" pitchFamily="18" charset="0"/>
              </a:rPr>
              <a:t> side </a:t>
            </a:r>
            <a:r>
              <a:rPr lang="en-US" altLang="en-US" sz="2400" i="1">
                <a:solidFill>
                  <a:srgbClr val="000000"/>
                </a:solidFill>
              </a:rPr>
              <a:t>=</a:t>
            </a:r>
            <a:r>
              <a:rPr lang="en-US" altLang="en-US" sz="2400" i="1">
                <a:solidFill>
                  <a:srgbClr val="FF0101"/>
                </a:solidFill>
              </a:rPr>
              <a:t> 1</a:t>
            </a:r>
            <a:r>
              <a:rPr lang="en-US" altLang="en-US" sz="2000" i="1">
                <a:solidFill>
                  <a:srgbClr val="000000"/>
                </a:solidFill>
                <a:cs typeface="Times New Roman" pitchFamily="18" charset="0"/>
              </a:rPr>
              <a:t> </a:t>
            </a:r>
          </a:p>
        </p:txBody>
      </p:sp>
      <p:sp>
        <p:nvSpPr>
          <p:cNvPr id="1617928" name="Rectangle 8"/>
          <p:cNvSpPr>
            <a:spLocks noChangeArrowheads="1"/>
          </p:cNvSpPr>
          <p:nvPr/>
        </p:nvSpPr>
        <p:spPr bwMode="auto">
          <a:xfrm>
            <a:off x="762000" y="6211888"/>
            <a:ext cx="655002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lnSpc>
                <a:spcPct val="90000"/>
              </a:lnSpc>
              <a:spcAft>
                <a:spcPct val="0"/>
              </a:spcAft>
              <a:buClrTx/>
              <a:buFontTx/>
              <a:buNone/>
            </a:pPr>
            <a:r>
              <a:rPr lang="en-US" altLang="en-US" sz="2000" i="1">
                <a:solidFill>
                  <a:srgbClr val="000000"/>
                </a:solidFill>
                <a:cs typeface="Times New Roman" pitchFamily="18" charset="0"/>
              </a:rPr>
              <a:t>adding a product causes the formation of </a:t>
            </a:r>
            <a:r>
              <a:rPr lang="en-US" altLang="en-US" sz="2000" b="1" i="1">
                <a:solidFill>
                  <a:srgbClr val="000000"/>
                </a:solidFill>
                <a:cs typeface="Times New Roman" pitchFamily="18" charset="0"/>
              </a:rPr>
              <a:t>more reactants</a:t>
            </a:r>
            <a:r>
              <a:rPr lang="en-US" altLang="en-US" sz="2000" i="1">
                <a:solidFill>
                  <a:srgbClr val="000000"/>
                </a:solidFill>
                <a:cs typeface="Times New Roman" pitchFamily="18" charset="0"/>
              </a:rPr>
              <a:t> </a:t>
            </a:r>
            <a:r>
              <a:rPr lang="en-US" altLang="en-US" sz="2400" i="1">
                <a:solidFill>
                  <a:srgbClr val="000000"/>
                </a:solidFill>
              </a:rPr>
              <a:t>=</a:t>
            </a:r>
            <a:r>
              <a:rPr lang="en-US" altLang="en-US" sz="2400" i="1">
                <a:solidFill>
                  <a:srgbClr val="FF0101"/>
                </a:solidFill>
              </a:rPr>
              <a:t> 1</a:t>
            </a:r>
            <a:r>
              <a:rPr lang="en-CA" altLang="en-US" sz="20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8898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17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17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617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17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25" grpId="0" autoUpdateAnimBg="0"/>
      <p:bldP spid="1617926" grpId="0" autoUpdateAnimBg="0"/>
      <p:bldP spid="1617927" grpId="0" autoUpdateAnimBg="0"/>
      <p:bldP spid="1617928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4150"/>
            <a:ext cx="7772400" cy="585788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A Question from Test #2</a:t>
            </a:r>
            <a:endParaRPr lang="en-US" altLang="en-US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686800" cy="5181600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Using the following information: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2SO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2SO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(g) 	K= 2.30 x 10</a:t>
            </a:r>
            <a:r>
              <a:rPr lang="en-US" altLang="en-US" sz="1800" baseline="30000" smtClean="0">
                <a:cs typeface="Times New Roman" pitchFamily="18" charset="0"/>
              </a:rPr>
              <a:t>4</a:t>
            </a:r>
            <a:r>
              <a:rPr lang="en-US" altLang="en-US" sz="18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	K= 2.9 x 10</a:t>
            </a:r>
            <a:r>
              <a:rPr lang="en-US" altLang="en-US" sz="1800" baseline="30000" smtClean="0">
                <a:cs typeface="Times New Roman" pitchFamily="18" charset="0"/>
              </a:rPr>
              <a:t>-2</a:t>
            </a:r>
            <a:r>
              <a:rPr lang="en-US" altLang="en-US" sz="18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CO(g) + 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COCl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	K = 21.9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(a) What is the equilibrium constant for the following reaction: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	2SO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1800" smtClean="0">
                <a:cs typeface="Times New Roman" pitchFamily="18" charset="0"/>
              </a:rPr>
              <a:t>  2SO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(g) + 2Cl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(b) What is the value of S for the reaction in (a)?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(c) Sulfur dioxide (SO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) will react with water to generate sulfurous acid, H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. Calculate the pH of a 10.00M solution of this acid. K</a:t>
            </a:r>
            <a:r>
              <a:rPr lang="en-US" altLang="en-US" sz="1800" baseline="-30000" smtClean="0">
                <a:cs typeface="Times New Roman" pitchFamily="18" charset="0"/>
              </a:rPr>
              <a:t>a1</a:t>
            </a:r>
            <a:r>
              <a:rPr lang="en-US" altLang="en-US" sz="1800" smtClean="0">
                <a:cs typeface="Times New Roman" pitchFamily="18" charset="0"/>
              </a:rPr>
              <a:t> = 1.3 x 10</a:t>
            </a:r>
            <a:r>
              <a:rPr lang="en-US" altLang="en-US" sz="1800" baseline="30000" smtClean="0">
                <a:cs typeface="Times New Roman" pitchFamily="18" charset="0"/>
              </a:rPr>
              <a:t>-2</a:t>
            </a:r>
            <a:r>
              <a:rPr lang="en-US" altLang="en-US" sz="1800" smtClean="0">
                <a:cs typeface="Times New Roman" pitchFamily="18" charset="0"/>
              </a:rPr>
              <a:t> K</a:t>
            </a:r>
            <a:r>
              <a:rPr lang="en-US" altLang="en-US" sz="1800" baseline="-30000" smtClean="0">
                <a:cs typeface="Times New Roman" pitchFamily="18" charset="0"/>
              </a:rPr>
              <a:t>a2</a:t>
            </a:r>
            <a:r>
              <a:rPr lang="en-US" altLang="en-US" sz="1800" smtClean="0">
                <a:cs typeface="Times New Roman" pitchFamily="18" charset="0"/>
              </a:rPr>
              <a:t> = 6.2 x 10</a:t>
            </a:r>
            <a:r>
              <a:rPr lang="en-US" altLang="en-US" sz="1800" baseline="30000" smtClean="0">
                <a:cs typeface="Times New Roman" pitchFamily="18" charset="0"/>
              </a:rPr>
              <a:t>-8</a:t>
            </a: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/>
              <a:t>	</a:t>
            </a:r>
            <a:endParaRPr lang="en-US" altLang="en-US" sz="18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/>
              <a:t>	</a:t>
            </a:r>
          </a:p>
        </p:txBody>
      </p:sp>
      <p:sp>
        <p:nvSpPr>
          <p:cNvPr id="4" name="Rectangle 3"/>
          <p:cNvSpPr/>
          <p:nvPr/>
        </p:nvSpPr>
        <p:spPr bwMode="auto">
          <a:xfrm>
            <a:off x="228600" y="4177145"/>
            <a:ext cx="8686800" cy="2123658"/>
          </a:xfrm>
          <a:prstGeom prst="rect">
            <a:avLst/>
          </a:prstGeom>
          <a:solidFill>
            <a:schemeClr val="bg2">
              <a:lumMod val="20000"/>
              <a:lumOff val="80000"/>
              <a:alpha val="18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5000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CA" altLang="en-US">
              <a:solidFill>
                <a:srgbClr val="0000FF"/>
              </a:solidFill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CA" altLang="en-US">
                <a:solidFill>
                  <a:srgbClr val="0000FF"/>
                </a:solidFill>
              </a:rPr>
              <a:t>We will do these parts later.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CA" altLang="en-US">
              <a:solidFill>
                <a:srgbClr val="0000FF"/>
              </a:solidFill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</a:pPr>
            <a:endParaRPr lang="en-CA" altLang="en-US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18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4150"/>
            <a:ext cx="7772400" cy="585788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A Question from Test #2</a:t>
            </a:r>
            <a:endParaRPr lang="en-US" altLang="en-U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686800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Using the following information: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2SO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2SO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(g) 	K= 2.30 x 10</a:t>
            </a:r>
            <a:r>
              <a:rPr lang="en-US" altLang="en-US" sz="1800" baseline="30000" smtClean="0">
                <a:cs typeface="Times New Roman" pitchFamily="18" charset="0"/>
              </a:rPr>
              <a:t>4</a:t>
            </a:r>
            <a:r>
              <a:rPr lang="en-US" altLang="en-US" sz="18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	K= 2.9 x 10</a:t>
            </a:r>
            <a:r>
              <a:rPr lang="en-US" altLang="en-US" sz="1800" baseline="30000" smtClean="0">
                <a:cs typeface="Times New Roman" pitchFamily="18" charset="0"/>
              </a:rPr>
              <a:t>-2</a:t>
            </a:r>
            <a:r>
              <a:rPr lang="en-US" altLang="en-US" sz="18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CO(g) + 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800" smtClean="0">
                <a:cs typeface="Times New Roman" pitchFamily="18" charset="0"/>
              </a:rPr>
              <a:t> COCl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	K = 21.9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(a) What is the equilibrium constant for the following reaction: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	2SO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+ 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 </a:t>
            </a:r>
            <a:r>
              <a:rPr lang="en-US" altLang="en-US" sz="1800" smtClean="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1800" smtClean="0">
                <a:cs typeface="Times New Roman" pitchFamily="18" charset="0"/>
              </a:rPr>
              <a:t>  2SO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(g) + 2Cl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(g)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/>
              <a:t>	</a:t>
            </a:r>
            <a:endParaRPr lang="en-US" altLang="en-US" sz="18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/>
              <a:t>	</a:t>
            </a: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395288" y="2708275"/>
            <a:ext cx="8229600" cy="301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lnSpc>
                <a:spcPct val="90000"/>
              </a:lnSpc>
              <a:spcAft>
                <a:spcPct val="0"/>
              </a:spcAft>
              <a:buClrTx/>
              <a:buFontTx/>
              <a:buNone/>
            </a:pPr>
            <a:r>
              <a:rPr lang="en-US" altLang="en-US" sz="2400" i="1">
                <a:solidFill>
                  <a:srgbClr val="000000"/>
                </a:solidFill>
              </a:rPr>
              <a:t>K = P(SO</a:t>
            </a:r>
            <a:r>
              <a:rPr lang="en-US" altLang="en-US" sz="2400" i="1" baseline="-25000">
                <a:solidFill>
                  <a:srgbClr val="000000"/>
                </a:solidFill>
              </a:rPr>
              <a:t>3</a:t>
            </a:r>
            <a:r>
              <a:rPr lang="en-US" altLang="en-US" sz="2400" i="1">
                <a:solidFill>
                  <a:srgbClr val="000000"/>
                </a:solidFill>
              </a:rPr>
              <a:t>)</a:t>
            </a:r>
            <a:r>
              <a:rPr lang="en-US" altLang="en-US" sz="2400" i="1" baseline="30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P(Cl</a:t>
            </a:r>
            <a:r>
              <a:rPr lang="en-US" altLang="en-US" sz="2400" i="1" baseline="-25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)</a:t>
            </a:r>
            <a:r>
              <a:rPr lang="en-US" altLang="en-US" sz="2400" i="1" baseline="30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/P(SO</a:t>
            </a:r>
            <a:r>
              <a:rPr lang="en-US" altLang="en-US" sz="2400" i="1" baseline="-25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Cl</a:t>
            </a:r>
            <a:r>
              <a:rPr lang="en-US" altLang="en-US" sz="2400" i="1" baseline="-25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)</a:t>
            </a:r>
            <a:r>
              <a:rPr lang="en-US" altLang="en-US" sz="2400" i="1" baseline="30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 P(O</a:t>
            </a:r>
            <a:r>
              <a:rPr lang="en-US" altLang="en-US" sz="2400" i="1" baseline="-25000">
                <a:solidFill>
                  <a:srgbClr val="000000"/>
                </a:solidFill>
              </a:rPr>
              <a:t>2</a:t>
            </a:r>
            <a:r>
              <a:rPr lang="en-US" altLang="en-US" sz="2400" i="1">
                <a:solidFill>
                  <a:srgbClr val="000000"/>
                </a:solidFill>
              </a:rPr>
              <a:t>)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CA" altLang="en-US" sz="2400" i="1">
                <a:solidFill>
                  <a:srgbClr val="000000"/>
                </a:solidFill>
              </a:rPr>
              <a:t>What is the numerical value of this K?</a:t>
            </a:r>
            <a:endParaRPr lang="en-US" altLang="en-US" sz="2400" b="1" i="1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 i="1">
                <a:solidFill>
                  <a:srgbClr val="000000"/>
                </a:solidFill>
              </a:rPr>
              <a:t>This reaction is reaction 1 + 2xreaction 2. </a:t>
            </a:r>
            <a:endParaRPr lang="en-US" altLang="en-US" sz="240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 i="1">
                <a:solidFill>
                  <a:srgbClr val="000000"/>
                </a:solidFill>
              </a:rPr>
              <a:t>The equilibrium constant should be </a:t>
            </a:r>
            <a:br>
              <a:rPr lang="en-US" altLang="en-US" sz="2400" i="1">
                <a:solidFill>
                  <a:srgbClr val="000000"/>
                </a:solidFill>
              </a:rPr>
            </a:br>
            <a:r>
              <a:rPr lang="en-US" altLang="en-US" sz="2400" i="1">
                <a:solidFill>
                  <a:srgbClr val="000000"/>
                </a:solidFill>
              </a:rPr>
              <a:t>K(reaction 1) x [K(reaction 2)]</a:t>
            </a:r>
            <a:r>
              <a:rPr lang="en-US" altLang="en-US" sz="2400" i="1" baseline="30000">
                <a:solidFill>
                  <a:srgbClr val="000000"/>
                </a:solidFill>
              </a:rPr>
              <a:t>2</a:t>
            </a:r>
            <a:endParaRPr lang="en-US" altLang="en-US" sz="2400" baseline="30000">
              <a:solidFill>
                <a:srgbClr val="000000"/>
              </a:solidFill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 i="1">
                <a:solidFill>
                  <a:srgbClr val="000000"/>
                </a:solidFill>
              </a:rPr>
              <a:t>Therefore, </a:t>
            </a:r>
            <a:r>
              <a:rPr lang="en-US" altLang="en-US" sz="2400" b="1" i="1">
                <a:solidFill>
                  <a:srgbClr val="000000"/>
                </a:solidFill>
              </a:rPr>
              <a:t>K = 2.30 x 10</a:t>
            </a:r>
            <a:r>
              <a:rPr lang="en-US" altLang="en-US" sz="2400" b="1" i="1" baseline="30000">
                <a:solidFill>
                  <a:srgbClr val="000000"/>
                </a:solidFill>
              </a:rPr>
              <a:t>4</a:t>
            </a:r>
            <a:r>
              <a:rPr lang="en-US" altLang="en-US" sz="2400" b="1" i="1">
                <a:solidFill>
                  <a:srgbClr val="000000"/>
                </a:solidFill>
              </a:rPr>
              <a:t> x (2.9 x 10</a:t>
            </a:r>
            <a:r>
              <a:rPr lang="en-US" altLang="en-US" sz="2400" b="1" i="1" baseline="30000">
                <a:solidFill>
                  <a:srgbClr val="000000"/>
                </a:solidFill>
              </a:rPr>
              <a:t>-2</a:t>
            </a:r>
            <a:r>
              <a:rPr lang="en-US" altLang="en-US" sz="2400" b="1" i="1">
                <a:solidFill>
                  <a:srgbClr val="000000"/>
                </a:solidFill>
              </a:rPr>
              <a:t>)</a:t>
            </a:r>
            <a:r>
              <a:rPr lang="en-US" altLang="en-US" sz="2400" b="1" i="1" baseline="30000">
                <a:solidFill>
                  <a:srgbClr val="000000"/>
                </a:solidFill>
              </a:rPr>
              <a:t>2</a:t>
            </a:r>
            <a:r>
              <a:rPr lang="en-US" altLang="en-US" sz="2400" b="1" i="1">
                <a:solidFill>
                  <a:srgbClr val="000000"/>
                </a:solidFill>
              </a:rPr>
              <a:t> = 19.343</a:t>
            </a:r>
            <a:endParaRPr lang="en-US" altLang="en-US" sz="2400">
              <a:solidFill>
                <a:srgbClr val="000000"/>
              </a:solidFill>
            </a:endParaRPr>
          </a:p>
          <a:p>
            <a:pPr eaLnBrk="0" fontAlgn="base" hangingPunct="0">
              <a:lnSpc>
                <a:spcPct val="90000"/>
              </a:lnSpc>
              <a:spcAft>
                <a:spcPct val="0"/>
              </a:spcAft>
              <a:buClrTx/>
              <a:buFontTx/>
              <a:buAutoNum type="alphaLcPeriod"/>
            </a:pPr>
            <a:endParaRPr lang="en-US" altLang="en-US" sz="2400">
              <a:solidFill>
                <a:srgbClr val="000000"/>
              </a:solidFill>
              <a:cs typeface="Times New Roman" pitchFamily="18" charset="0"/>
            </a:endParaRP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endParaRPr lang="en-CA" altLang="en-US" sz="2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938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73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73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73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73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734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/>
              <a:t>Suggested Chapter 15 Problems</a:t>
            </a:r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13050" y="2382838"/>
            <a:ext cx="3621088" cy="19812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en-US" smtClean="0"/>
              <a:t> </a:t>
            </a:r>
            <a:endParaRPr lang="en-CA" altLang="en-US" smtClean="0"/>
          </a:p>
        </p:txBody>
      </p:sp>
      <p:sp>
        <p:nvSpPr>
          <p:cNvPr id="69636" name="Rectangle 4"/>
          <p:cNvSpPr>
            <a:spLocks noChangeArrowheads="1"/>
          </p:cNvSpPr>
          <p:nvPr/>
        </p:nvSpPr>
        <p:spPr bwMode="auto">
          <a:xfrm>
            <a:off x="527050" y="1350963"/>
            <a:ext cx="8007350" cy="178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4400">
                <a:solidFill>
                  <a:srgbClr val="004A94"/>
                </a:solidFill>
              </a:rPr>
              <a:t>Ch. 15</a:t>
            </a:r>
          </a:p>
          <a:p>
            <a:pPr eaLnBrk="0" fontAlgn="base" hangingPunct="0"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4400" i="1">
                <a:solidFill>
                  <a:srgbClr val="004A94"/>
                </a:solidFill>
              </a:rPr>
              <a:t>12, 16, 35, 45, 67, 71, 79, 89</a:t>
            </a:r>
          </a:p>
        </p:txBody>
      </p:sp>
    </p:spTree>
    <p:extLst>
      <p:ext uri="{BB962C8B-B14F-4D97-AF65-F5344CB8AC3E}">
        <p14:creationId xmlns:p14="http://schemas.microsoft.com/office/powerpoint/2010/main" val="71554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Ch</a:t>
            </a:r>
            <a:r>
              <a:rPr lang="en-US" dirty="0" smtClean="0"/>
              <a:t> 16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ACIDS AND BASES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38905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smtClean="0"/>
              <a:t>An Acid/Base Question!  REMAIN CALM.</a:t>
            </a:r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0" y="1219200"/>
            <a:ext cx="9144000" cy="15525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A solution with the total volume 250.0 mL is prepared by diluting 20.0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mL of glacial acetic acid with water (pure acetic acid, d = 1.05 g/mL).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Calculate [H</a:t>
            </a:r>
            <a:r>
              <a:rPr lang="en-US" altLang="en-US" sz="2400" baseline="30000"/>
              <a:t> + </a:t>
            </a:r>
            <a:r>
              <a:rPr lang="en-US" altLang="en-US" sz="2400"/>
              <a:t>] and pH. (K</a:t>
            </a:r>
            <a:r>
              <a:rPr lang="en-US" altLang="en-US" sz="2400" baseline="-25000"/>
              <a:t>a</a:t>
            </a:r>
            <a:r>
              <a:rPr lang="en-US" altLang="en-US" sz="2400"/>
              <a:t>= 1.8 x 10</a:t>
            </a:r>
            <a:r>
              <a:rPr lang="en-US" altLang="en-US" sz="2400" baseline="30000"/>
              <a:t>-5</a:t>
            </a:r>
            <a:r>
              <a:rPr lang="en-US" altLang="en-US" sz="2400"/>
              <a:t> )</a:t>
            </a:r>
          </a:p>
        </p:txBody>
      </p:sp>
      <p:sp>
        <p:nvSpPr>
          <p:cNvPr id="1208324" name="Rectangle 4"/>
          <p:cNvSpPr>
            <a:spLocks noChangeArrowheads="1"/>
          </p:cNvSpPr>
          <p:nvPr/>
        </p:nvSpPr>
        <p:spPr bwMode="auto">
          <a:xfrm>
            <a:off x="0" y="3171825"/>
            <a:ext cx="91440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1. Determine concentration: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20 mL x 1.05 (g/mL) / 60.05 (g/mol) = 0.350 mol CH</a:t>
            </a:r>
            <a:r>
              <a:rPr lang="en-US" altLang="en-US" sz="2400" baseline="-25000"/>
              <a:t>3</a:t>
            </a:r>
            <a:r>
              <a:rPr lang="en-US" altLang="en-US" sz="2400"/>
              <a:t>CO</a:t>
            </a:r>
            <a:r>
              <a:rPr lang="en-US" altLang="en-US" sz="2400" baseline="-25000"/>
              <a:t>2</a:t>
            </a:r>
            <a:r>
              <a:rPr lang="en-US" altLang="en-US" sz="2400"/>
              <a:t>H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0.350 mol / 0.250 L = 1.40 M acetic acid solution in water</a:t>
            </a:r>
          </a:p>
        </p:txBody>
      </p:sp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1752600" y="5257800"/>
            <a:ext cx="58388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CH</a:t>
            </a:r>
            <a:r>
              <a:rPr lang="en-US" altLang="en-US" sz="2400" baseline="-25000"/>
              <a:t>3</a:t>
            </a:r>
            <a:r>
              <a:rPr lang="en-US" altLang="en-US" sz="2400"/>
              <a:t>CO</a:t>
            </a:r>
            <a:r>
              <a:rPr lang="en-US" altLang="en-US" sz="2400" baseline="-25000"/>
              <a:t>2</a:t>
            </a:r>
            <a:r>
              <a:rPr lang="en-US" altLang="en-US" sz="2400"/>
              <a:t>H (aq) </a:t>
            </a:r>
            <a:r>
              <a:rPr lang="en-US" altLang="en-US" sz="2400">
                <a:sym typeface="Wingdings" pitchFamily="2" charset="2"/>
              </a:rPr>
              <a:t>	 </a:t>
            </a:r>
            <a:r>
              <a:rPr lang="en-US" altLang="en-US" sz="2400"/>
              <a:t>CH</a:t>
            </a:r>
            <a:r>
              <a:rPr lang="en-US" altLang="en-US" sz="2400" baseline="-25000"/>
              <a:t>3</a:t>
            </a:r>
            <a:r>
              <a:rPr lang="en-US" altLang="en-US" sz="2400"/>
              <a:t>CO</a:t>
            </a:r>
            <a:r>
              <a:rPr lang="en-US" altLang="en-US" sz="2400" baseline="-25000"/>
              <a:t>2</a:t>
            </a:r>
            <a:r>
              <a:rPr lang="en-US" altLang="en-US" sz="2400" baseline="30000"/>
              <a:t>-</a:t>
            </a:r>
            <a:r>
              <a:rPr lang="en-US" altLang="en-US" sz="2400"/>
              <a:t> (aq) + H</a:t>
            </a:r>
            <a:r>
              <a:rPr lang="en-US" altLang="en-US" sz="2400" baseline="30000"/>
              <a:t>+</a:t>
            </a:r>
            <a:r>
              <a:rPr lang="en-US" altLang="en-US" sz="2400"/>
              <a:t>(aq)</a:t>
            </a:r>
          </a:p>
        </p:txBody>
      </p:sp>
      <p:grpSp>
        <p:nvGrpSpPr>
          <p:cNvPr id="33798" name="Group 6"/>
          <p:cNvGrpSpPr>
            <a:grpSpLocks/>
          </p:cNvGrpSpPr>
          <p:nvPr/>
        </p:nvGrpSpPr>
        <p:grpSpPr bwMode="auto">
          <a:xfrm>
            <a:off x="3760788" y="5413375"/>
            <a:ext cx="681037" cy="152400"/>
            <a:chOff x="693" y="728"/>
            <a:chExt cx="429" cy="96"/>
          </a:xfrm>
        </p:grpSpPr>
        <p:sp>
          <p:nvSpPr>
            <p:cNvPr id="33799" name="Line 7"/>
            <p:cNvSpPr>
              <a:spLocks noChangeShapeType="1"/>
            </p:cNvSpPr>
            <p:nvPr/>
          </p:nvSpPr>
          <p:spPr bwMode="auto">
            <a:xfrm>
              <a:off x="707" y="728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3800" name="Line 8"/>
            <p:cNvSpPr>
              <a:spLocks noChangeShapeType="1"/>
            </p:cNvSpPr>
            <p:nvPr/>
          </p:nvSpPr>
          <p:spPr bwMode="auto">
            <a:xfrm>
              <a:off x="693" y="824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4436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08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083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08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083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08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083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24" grpId="0" build="p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171450"/>
            <a:ext cx="9144000" cy="457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Acetic acid: 1.40 M, K</a:t>
            </a:r>
            <a:r>
              <a:rPr lang="en-US" altLang="en-US" sz="2400" baseline="-25000"/>
              <a:t>a</a:t>
            </a:r>
            <a:r>
              <a:rPr lang="en-US" altLang="en-US" sz="2400"/>
              <a:t>= 1.80 x 10</a:t>
            </a:r>
            <a:r>
              <a:rPr lang="en-US" altLang="en-US" sz="2400" baseline="30000"/>
              <a:t>-5</a:t>
            </a:r>
            <a:r>
              <a:rPr lang="en-US" altLang="en-US" sz="2400"/>
              <a:t>. Calc. [H</a:t>
            </a:r>
            <a:r>
              <a:rPr lang="en-US" altLang="en-US" sz="2400" baseline="30000"/>
              <a:t>+</a:t>
            </a:r>
            <a:r>
              <a:rPr lang="en-US" altLang="en-US" sz="2400"/>
              <a:t>] and pH.</a:t>
            </a:r>
          </a:p>
        </p:txBody>
      </p:sp>
      <p:sp>
        <p:nvSpPr>
          <p:cNvPr id="1209347" name="Rectangle 3"/>
          <p:cNvSpPr>
            <a:spLocks noChangeArrowheads="1"/>
          </p:cNvSpPr>
          <p:nvPr/>
        </p:nvSpPr>
        <p:spPr bwMode="auto">
          <a:xfrm>
            <a:off x="0" y="838200"/>
            <a:ext cx="9144000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tabLst>
                <a:tab pos="2746375" algn="ctr"/>
                <a:tab pos="5024438" algn="ctr"/>
                <a:tab pos="6681788" algn="ct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u="sng"/>
              <a:t>	CH</a:t>
            </a:r>
            <a:r>
              <a:rPr lang="en-US" altLang="en-US" sz="2400" u="sng" baseline="-25000"/>
              <a:t>3</a:t>
            </a:r>
            <a:r>
              <a:rPr lang="en-US" altLang="en-US" sz="2400" u="sng"/>
              <a:t>CO</a:t>
            </a:r>
            <a:r>
              <a:rPr lang="en-US" altLang="en-US" sz="2400" u="sng" baseline="-25000"/>
              <a:t>2</a:t>
            </a:r>
            <a:r>
              <a:rPr lang="en-US" altLang="en-US" sz="2400" u="sng"/>
              <a:t>H</a:t>
            </a:r>
            <a:r>
              <a:rPr lang="en-US" altLang="en-US" sz="2400" u="sng">
                <a:sym typeface="Wingdings" pitchFamily="2" charset="2"/>
              </a:rPr>
              <a:t>	 </a:t>
            </a:r>
            <a:r>
              <a:rPr lang="en-US" altLang="en-US" sz="2400" u="sng"/>
              <a:t>CH</a:t>
            </a:r>
            <a:r>
              <a:rPr lang="en-US" altLang="en-US" sz="2400" u="sng" baseline="-25000"/>
              <a:t>3</a:t>
            </a:r>
            <a:r>
              <a:rPr lang="en-US" altLang="en-US" sz="2400" u="sng"/>
              <a:t>CO</a:t>
            </a:r>
            <a:r>
              <a:rPr lang="en-US" altLang="en-US" sz="2400" u="sng" baseline="-25000"/>
              <a:t>2</a:t>
            </a:r>
            <a:r>
              <a:rPr lang="en-US" altLang="en-US" sz="2400" u="sng" baseline="30000"/>
              <a:t>-</a:t>
            </a:r>
            <a:r>
              <a:rPr lang="en-US" altLang="en-US" sz="2400" u="sng"/>
              <a:t>   + 	H</a:t>
            </a:r>
            <a:r>
              <a:rPr lang="en-US" altLang="en-US" sz="2400" u="sng" baseline="30000"/>
              <a:t>+</a:t>
            </a:r>
            <a:r>
              <a:rPr lang="en-US" altLang="en-US" sz="2400"/>
              <a:t>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Initial 	1.40	--	--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Change 	</a:t>
            </a:r>
            <a:r>
              <a:rPr lang="en-US" altLang="en-US" sz="2400">
                <a:solidFill>
                  <a:srgbClr val="FF0000"/>
                </a:solidFill>
              </a:rPr>
              <a:t>-x 	+x 	+x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Equilibrium 	1.40-x 	x 	x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0" y="2881313"/>
            <a:ext cx="9144000" cy="3014662"/>
            <a:chOff x="0" y="1815"/>
            <a:chExt cx="5760" cy="1899"/>
          </a:xfrm>
        </p:grpSpPr>
        <p:sp>
          <p:nvSpPr>
            <p:cNvPr id="34826" name="Rectangle 5"/>
            <p:cNvSpPr>
              <a:spLocks noChangeArrowheads="1"/>
            </p:cNvSpPr>
            <p:nvPr/>
          </p:nvSpPr>
          <p:spPr bwMode="auto">
            <a:xfrm>
              <a:off x="0" y="1815"/>
              <a:ext cx="5760" cy="189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2"/>
                </a:buClr>
                <a:buChar char="•"/>
                <a:tabLst>
                  <a:tab pos="1655763" algn="ctr"/>
                  <a:tab pos="3824288" algn="ctr"/>
                </a:tabLs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K</a:t>
              </a:r>
              <a:r>
                <a:rPr lang="en-US" altLang="en-US" sz="2400" baseline="-25000"/>
                <a:t>a</a:t>
              </a:r>
              <a:r>
                <a:rPr lang="en-US" altLang="en-US" sz="2400"/>
                <a:t> = 	 [H</a:t>
              </a:r>
              <a:r>
                <a:rPr lang="en-US" altLang="en-US" sz="2400" baseline="30000"/>
                <a:t>+</a:t>
              </a:r>
              <a:r>
                <a:rPr lang="en-US" altLang="en-US" sz="2400"/>
                <a:t>][CH</a:t>
              </a:r>
              <a:r>
                <a:rPr lang="en-US" altLang="en-US" sz="2400" baseline="-25000"/>
                <a:t>3</a:t>
              </a:r>
              <a:r>
                <a:rPr lang="en-US" altLang="en-US" sz="2400"/>
                <a:t>CO</a:t>
              </a:r>
              <a:r>
                <a:rPr lang="en-US" altLang="en-US" sz="2400" baseline="-25000"/>
                <a:t>2</a:t>
              </a:r>
              <a:r>
                <a:rPr lang="en-US" altLang="en-US" sz="2400" baseline="30000"/>
                <a:t>-</a:t>
              </a:r>
              <a:r>
                <a:rPr lang="en-US" altLang="en-US" sz="2400"/>
                <a:t>]    = 	(x)</a:t>
              </a:r>
              <a:r>
                <a:rPr lang="en-US" altLang="en-US" sz="2400" baseline="30000"/>
                <a:t>2</a:t>
              </a:r>
              <a:r>
                <a:rPr lang="en-US" altLang="en-US" sz="2400"/>
                <a:t>	= 1.80 </a:t>
              </a:r>
              <a:r>
                <a:rPr lang="en-US" altLang="en-US" sz="2400">
                  <a:latin typeface="Symbol,Bold"/>
                </a:rPr>
                <a:t>x </a:t>
              </a:r>
              <a:r>
                <a:rPr lang="en-US" altLang="en-US" sz="2400"/>
                <a:t>10</a:t>
              </a:r>
              <a:r>
                <a:rPr lang="en-US" altLang="en-US" sz="2400" baseline="30000"/>
                <a:t>-5</a:t>
              </a:r>
              <a:r>
                <a:rPr lang="en-US" altLang="en-US" sz="2400"/>
                <a:t> 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	 [CH</a:t>
              </a:r>
              <a:r>
                <a:rPr lang="en-US" altLang="en-US" sz="2400" baseline="-25000"/>
                <a:t>3</a:t>
              </a:r>
              <a:r>
                <a:rPr lang="en-US" altLang="en-US" sz="2400"/>
                <a:t>CO</a:t>
              </a:r>
              <a:r>
                <a:rPr lang="en-US" altLang="en-US" sz="2400" baseline="-25000"/>
                <a:t>2</a:t>
              </a:r>
              <a:r>
                <a:rPr lang="en-US" altLang="en-US" sz="2400"/>
                <a:t>H] 	(1.40-x)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using the assumption: x = </a:t>
              </a:r>
              <a:r>
                <a:rPr lang="en-US" altLang="en-US" sz="2400">
                  <a:solidFill>
                    <a:srgbClr val="FF0000"/>
                  </a:solidFill>
                </a:rPr>
                <a:t>0.00502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Not using the assumption: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 b="1">
                  <a:solidFill>
                    <a:srgbClr val="008000"/>
                  </a:solidFill>
                </a:rPr>
                <a:t>x</a:t>
              </a:r>
              <a:r>
                <a:rPr lang="en-US" altLang="en-US" sz="2400" baseline="30000"/>
                <a:t>2</a:t>
              </a:r>
              <a:r>
                <a:rPr lang="en-US" altLang="en-US" sz="2400"/>
                <a:t> +1.8</a:t>
              </a:r>
              <a:r>
                <a:rPr lang="en-US" altLang="en-US" sz="2400">
                  <a:latin typeface="Symbol" pitchFamily="18" charset="2"/>
                </a:rPr>
                <a:t>0</a:t>
              </a:r>
              <a:r>
                <a:rPr lang="en-US" altLang="en-US" sz="2400"/>
                <a:t>x10</a:t>
              </a:r>
              <a:r>
                <a:rPr lang="en-US" altLang="en-US" sz="2400" baseline="30000"/>
                <a:t>-5</a:t>
              </a:r>
              <a:r>
                <a:rPr lang="en-US" altLang="en-US" sz="2400"/>
                <a:t> </a:t>
              </a:r>
              <a:r>
                <a:rPr lang="en-US" altLang="en-US" sz="2400" b="1">
                  <a:solidFill>
                    <a:srgbClr val="008000"/>
                  </a:solidFill>
                </a:rPr>
                <a:t>x</a:t>
              </a:r>
              <a:r>
                <a:rPr lang="en-US" altLang="en-US" sz="2400" b="1"/>
                <a:t> </a:t>
              </a:r>
              <a:r>
                <a:rPr lang="en-US" altLang="en-US" sz="2400"/>
                <a:t>- 2.52x10</a:t>
              </a:r>
              <a:r>
                <a:rPr lang="en-US" altLang="en-US" sz="2400" baseline="30000"/>
                <a:t>-5</a:t>
              </a:r>
              <a:r>
                <a:rPr lang="en-US" altLang="en-US" sz="2400"/>
                <a:t> = 0 	x = </a:t>
              </a:r>
              <a:r>
                <a:rPr lang="en-US" altLang="en-US" sz="2400">
                  <a:solidFill>
                    <a:srgbClr val="FF0000"/>
                  </a:solidFill>
                </a:rPr>
                <a:t>0.00501</a:t>
              </a:r>
              <a:r>
                <a:rPr lang="en-US" altLang="en-US" sz="2400"/>
                <a:t> or -0.00503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endParaRPr lang="en-US" altLang="en-US" sz="2400" baseline="30000"/>
            </a:p>
          </p:txBody>
        </p:sp>
        <p:sp>
          <p:nvSpPr>
            <p:cNvPr id="34827" name="Line 6"/>
            <p:cNvSpPr>
              <a:spLocks noChangeShapeType="1"/>
            </p:cNvSpPr>
            <p:nvPr/>
          </p:nvSpPr>
          <p:spPr bwMode="auto">
            <a:xfrm>
              <a:off x="432" y="2151"/>
              <a:ext cx="1306" cy="1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28" name="Line 7"/>
            <p:cNvSpPr>
              <a:spLocks noChangeShapeType="1"/>
            </p:cNvSpPr>
            <p:nvPr/>
          </p:nvSpPr>
          <p:spPr bwMode="auto">
            <a:xfrm>
              <a:off x="2064" y="2151"/>
              <a:ext cx="672" cy="9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4821" name="Group 8"/>
          <p:cNvGrpSpPr>
            <a:grpSpLocks/>
          </p:cNvGrpSpPr>
          <p:nvPr/>
        </p:nvGrpSpPr>
        <p:grpSpPr bwMode="auto">
          <a:xfrm>
            <a:off x="3665538" y="1000125"/>
            <a:ext cx="681037" cy="152400"/>
            <a:chOff x="693" y="728"/>
            <a:chExt cx="429" cy="96"/>
          </a:xfrm>
        </p:grpSpPr>
        <p:sp>
          <p:nvSpPr>
            <p:cNvPr id="34824" name="Line 9"/>
            <p:cNvSpPr>
              <a:spLocks noChangeShapeType="1"/>
            </p:cNvSpPr>
            <p:nvPr/>
          </p:nvSpPr>
          <p:spPr bwMode="auto">
            <a:xfrm>
              <a:off x="707" y="728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4825" name="Line 10"/>
            <p:cNvSpPr>
              <a:spLocks noChangeShapeType="1"/>
            </p:cNvSpPr>
            <p:nvPr/>
          </p:nvSpPr>
          <p:spPr bwMode="auto">
            <a:xfrm>
              <a:off x="693" y="824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4822" name="Line 11"/>
          <p:cNvSpPr>
            <a:spLocks noChangeShapeType="1"/>
          </p:cNvSpPr>
          <p:nvPr/>
        </p:nvSpPr>
        <p:spPr bwMode="auto">
          <a:xfrm>
            <a:off x="685800" y="3414713"/>
            <a:ext cx="20732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  <p:sp>
        <p:nvSpPr>
          <p:cNvPr id="34823" name="Line 12"/>
          <p:cNvSpPr>
            <a:spLocks noChangeShapeType="1"/>
          </p:cNvSpPr>
          <p:nvPr/>
        </p:nvSpPr>
        <p:spPr bwMode="auto">
          <a:xfrm>
            <a:off x="3276600" y="3414713"/>
            <a:ext cx="10477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6742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93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093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9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093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9347" grpId="0" build="p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0370" name="Rectangle 2"/>
          <p:cNvSpPr>
            <a:spLocks noChangeArrowheads="1"/>
          </p:cNvSpPr>
          <p:nvPr/>
        </p:nvSpPr>
        <p:spPr bwMode="auto">
          <a:xfrm>
            <a:off x="0" y="1066800"/>
            <a:ext cx="9144000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tabLst>
                <a:tab pos="2746375" algn="ctr"/>
                <a:tab pos="5024438" algn="ctr"/>
                <a:tab pos="6681788" algn="ct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5024438" algn="ctr"/>
                <a:tab pos="66817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u="sng"/>
              <a:t>	CH</a:t>
            </a:r>
            <a:r>
              <a:rPr lang="en-US" altLang="en-US" sz="2400" u="sng" baseline="-25000"/>
              <a:t>3</a:t>
            </a:r>
            <a:r>
              <a:rPr lang="en-US" altLang="en-US" sz="2400" u="sng"/>
              <a:t>CO</a:t>
            </a:r>
            <a:r>
              <a:rPr lang="en-US" altLang="en-US" sz="2400" u="sng" baseline="-25000"/>
              <a:t>2</a:t>
            </a:r>
            <a:r>
              <a:rPr lang="en-US" altLang="en-US" sz="2400" u="sng"/>
              <a:t>H</a:t>
            </a:r>
            <a:r>
              <a:rPr lang="en-US" altLang="en-US" sz="2400" u="sng">
                <a:sym typeface="Wingdings" pitchFamily="2" charset="2"/>
              </a:rPr>
              <a:t> 	</a:t>
            </a:r>
            <a:r>
              <a:rPr lang="en-US" altLang="en-US" sz="2400" u="sng"/>
              <a:t>CH</a:t>
            </a:r>
            <a:r>
              <a:rPr lang="en-US" altLang="en-US" sz="2400" u="sng" baseline="-25000"/>
              <a:t>3</a:t>
            </a:r>
            <a:r>
              <a:rPr lang="en-US" altLang="en-US" sz="2400" u="sng"/>
              <a:t>CO</a:t>
            </a:r>
            <a:r>
              <a:rPr lang="en-US" altLang="en-US" sz="2400" u="sng" baseline="-25000"/>
              <a:t>2</a:t>
            </a:r>
            <a:r>
              <a:rPr lang="en-US" altLang="en-US" sz="2400" u="sng" baseline="30000"/>
              <a:t>-</a:t>
            </a:r>
            <a:r>
              <a:rPr lang="en-US" altLang="en-US" sz="2400" u="sng"/>
              <a:t>   + 	H</a:t>
            </a:r>
            <a:r>
              <a:rPr lang="en-US" altLang="en-US" sz="2400" u="sng" baseline="30000"/>
              <a:t>+</a:t>
            </a:r>
            <a:r>
              <a:rPr lang="en-US" altLang="en-US" sz="2400" u="sng"/>
              <a:t>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Initial 	1.40	--	--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Change 	</a:t>
            </a:r>
            <a:r>
              <a:rPr lang="en-US" altLang="en-US" sz="2400">
                <a:solidFill>
                  <a:srgbClr val="FF0000"/>
                </a:solidFill>
              </a:rPr>
              <a:t>-0.00501 	+0.00501 	+0.00501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Equilibrium 	</a:t>
            </a:r>
            <a:r>
              <a:rPr lang="en-US" altLang="en-US" sz="2400" b="1"/>
              <a:t>1.40</a:t>
            </a:r>
            <a:r>
              <a:rPr lang="en-US" altLang="en-US" sz="2400"/>
              <a:t> 	 0.00501 	 0.00501 </a:t>
            </a:r>
          </a:p>
        </p:txBody>
      </p:sp>
      <p:sp>
        <p:nvSpPr>
          <p:cNvPr id="1210371" name="Rectangle 3"/>
          <p:cNvSpPr>
            <a:spLocks noChangeArrowheads="1"/>
          </p:cNvSpPr>
          <p:nvPr/>
        </p:nvSpPr>
        <p:spPr bwMode="auto">
          <a:xfrm>
            <a:off x="2286000" y="3643313"/>
            <a:ext cx="4572000" cy="100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altLang="en-US"/>
              <a:t>[H</a:t>
            </a:r>
            <a:r>
              <a:rPr lang="en-US" altLang="en-US" baseline="30000"/>
              <a:t>+</a:t>
            </a:r>
            <a:r>
              <a:rPr lang="en-US" altLang="en-US"/>
              <a:t>] = </a:t>
            </a:r>
            <a:r>
              <a:rPr lang="en-US" altLang="en-US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0.00501</a:t>
            </a:r>
            <a:r>
              <a:rPr lang="en-US" altLang="en-US" b="1"/>
              <a:t> </a:t>
            </a:r>
            <a:r>
              <a:rPr lang="en-US" altLang="en-US"/>
              <a:t>M</a:t>
            </a:r>
          </a:p>
          <a:p>
            <a:pPr algn="ctr" eaLnBrk="1" hangingPunct="1">
              <a:defRPr/>
            </a:pPr>
            <a:r>
              <a:rPr lang="en-US" altLang="en-US"/>
              <a:t>pH = -log [H</a:t>
            </a:r>
            <a:r>
              <a:rPr lang="en-US" altLang="en-US" baseline="30000"/>
              <a:t>+</a:t>
            </a:r>
            <a:r>
              <a:rPr lang="en-US" altLang="en-US"/>
              <a:t>] = </a:t>
            </a:r>
            <a:r>
              <a:rPr lang="en-US" altLang="en-US" b="1">
                <a:solidFill>
                  <a:srgbClr val="008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2.30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142875"/>
            <a:ext cx="9144000" cy="457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Acetic acid: 1.40 M, K</a:t>
            </a:r>
            <a:r>
              <a:rPr lang="en-US" altLang="en-US" sz="2400" baseline="-25000"/>
              <a:t>a</a:t>
            </a:r>
            <a:r>
              <a:rPr lang="en-US" altLang="en-US" sz="2400"/>
              <a:t>= 1.80 x 10</a:t>
            </a:r>
            <a:r>
              <a:rPr lang="en-US" altLang="en-US" sz="2400" baseline="30000"/>
              <a:t>-5</a:t>
            </a:r>
            <a:r>
              <a:rPr lang="en-US" altLang="en-US" sz="2400"/>
              <a:t>. Calc. [H</a:t>
            </a:r>
            <a:r>
              <a:rPr lang="en-US" altLang="en-US" sz="2400" baseline="30000"/>
              <a:t>+</a:t>
            </a:r>
            <a:r>
              <a:rPr lang="en-US" altLang="en-US" sz="2400"/>
              <a:t>] and pH.</a:t>
            </a:r>
          </a:p>
        </p:txBody>
      </p:sp>
      <p:grpSp>
        <p:nvGrpSpPr>
          <p:cNvPr id="35845" name="Group 5"/>
          <p:cNvGrpSpPr>
            <a:grpSpLocks/>
          </p:cNvGrpSpPr>
          <p:nvPr/>
        </p:nvGrpSpPr>
        <p:grpSpPr bwMode="auto">
          <a:xfrm>
            <a:off x="3665538" y="1222375"/>
            <a:ext cx="658812" cy="152400"/>
            <a:chOff x="693" y="728"/>
            <a:chExt cx="429" cy="96"/>
          </a:xfrm>
        </p:grpSpPr>
        <p:sp>
          <p:nvSpPr>
            <p:cNvPr id="35847" name="Line 6"/>
            <p:cNvSpPr>
              <a:spLocks noChangeShapeType="1"/>
            </p:cNvSpPr>
            <p:nvPr/>
          </p:nvSpPr>
          <p:spPr bwMode="auto">
            <a:xfrm>
              <a:off x="707" y="728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35848" name="Line 7"/>
            <p:cNvSpPr>
              <a:spLocks noChangeShapeType="1"/>
            </p:cNvSpPr>
            <p:nvPr/>
          </p:nvSpPr>
          <p:spPr bwMode="auto">
            <a:xfrm>
              <a:off x="693" y="824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5846" name="Text Box 8"/>
          <p:cNvSpPr txBox="1">
            <a:spLocks noChangeArrowheads="1"/>
          </p:cNvSpPr>
          <p:nvPr/>
        </p:nvSpPr>
        <p:spPr bwMode="auto">
          <a:xfrm>
            <a:off x="158750" y="5116513"/>
            <a:ext cx="80708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Sometimes the assumption does not work. You will then need to rely on solving the quadratic equation. </a:t>
            </a:r>
            <a:br>
              <a:rPr lang="en-US" altLang="en-US" sz="2400"/>
            </a:br>
            <a:endParaRPr lang="en-US" altLang="en-US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31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03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103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103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1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103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1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103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0370" grpId="0" build="p" autoUpdateAnimBg="0"/>
      <p:bldP spid="1210371" grpId="0" build="p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5738"/>
            <a:ext cx="7772400" cy="584200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A Question from Test #2</a:t>
            </a:r>
            <a:endParaRPr lang="en-US" altLang="en-U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686800" cy="51816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Using the following information: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2SO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+ 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</a:t>
            </a:r>
            <a:r>
              <a:rPr lang="en-US" altLang="en-US" sz="16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600" smtClean="0">
                <a:cs typeface="Times New Roman" pitchFamily="18" charset="0"/>
              </a:rPr>
              <a:t> 2SO</a:t>
            </a:r>
            <a:r>
              <a:rPr lang="en-US" altLang="en-US" sz="1600" baseline="-30000" smtClean="0">
                <a:cs typeface="Times New Roman" pitchFamily="18" charset="0"/>
              </a:rPr>
              <a:t>3</a:t>
            </a:r>
            <a:r>
              <a:rPr lang="en-US" altLang="en-US" sz="1600" smtClean="0">
                <a:cs typeface="Times New Roman" pitchFamily="18" charset="0"/>
              </a:rPr>
              <a:t>(g) 	K= 2.30 x 10</a:t>
            </a:r>
            <a:r>
              <a:rPr lang="en-US" altLang="en-US" sz="1600" baseline="30000" smtClean="0">
                <a:cs typeface="Times New Roman" pitchFamily="18" charset="0"/>
              </a:rPr>
              <a:t>4</a:t>
            </a:r>
            <a:r>
              <a:rPr lang="en-US" altLang="en-US" sz="16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SO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</a:t>
            </a:r>
            <a:r>
              <a:rPr lang="en-US" altLang="en-US" sz="16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600" smtClean="0">
                <a:cs typeface="Times New Roman" pitchFamily="18" charset="0"/>
              </a:rPr>
              <a:t> SO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+ 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	K= 2.9 x 10</a:t>
            </a:r>
            <a:r>
              <a:rPr lang="en-US" altLang="en-US" sz="1600" baseline="30000" smtClean="0">
                <a:cs typeface="Times New Roman" pitchFamily="18" charset="0"/>
              </a:rPr>
              <a:t>-2</a:t>
            </a:r>
            <a:r>
              <a:rPr lang="en-US" altLang="en-US" sz="1600" smtClean="0">
                <a:cs typeface="Times New Roman" pitchFamily="18" charset="0"/>
              </a:rPr>
              <a:t>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CO(g) + 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</a:t>
            </a:r>
            <a:r>
              <a:rPr lang="en-US" altLang="en-US" sz="1600" smtClean="0">
                <a:latin typeface="Arial Unicode MS" pitchFamily="34" charset="-128"/>
                <a:cs typeface="Times New Roman" pitchFamily="18" charset="0"/>
                <a:sym typeface="Wingdings 3" pitchFamily="18" charset="2"/>
              </a:rPr>
              <a:t></a:t>
            </a:r>
            <a:r>
              <a:rPr lang="en-US" altLang="en-US" sz="1600" smtClean="0">
                <a:cs typeface="Times New Roman" pitchFamily="18" charset="0"/>
              </a:rPr>
              <a:t> COCl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	K = 21.9 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(a) What is the equilibrium constant for the following reaction: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	2SO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+ 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 </a:t>
            </a:r>
            <a:r>
              <a:rPr lang="en-US" altLang="en-US" sz="1600" smtClean="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1600" smtClean="0">
                <a:cs typeface="Times New Roman" pitchFamily="18" charset="0"/>
              </a:rPr>
              <a:t>  2SO</a:t>
            </a:r>
            <a:r>
              <a:rPr lang="en-US" altLang="en-US" sz="1600" baseline="-30000" smtClean="0">
                <a:cs typeface="Times New Roman" pitchFamily="18" charset="0"/>
              </a:rPr>
              <a:t>3</a:t>
            </a:r>
            <a:r>
              <a:rPr lang="en-US" altLang="en-US" sz="1600" smtClean="0">
                <a:cs typeface="Times New Roman" pitchFamily="18" charset="0"/>
              </a:rPr>
              <a:t>(g) + 2Cl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(g)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6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 (b) What is the value of S for the reaction in (a)?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i="1" smtClean="0">
                <a:cs typeface="Times New Roman" pitchFamily="18" charset="0"/>
              </a:rPr>
              <a:t> </a:t>
            </a:r>
            <a:endParaRPr lang="en-US" altLang="en-US" sz="16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endParaRPr lang="en-US" altLang="en-US" sz="16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(c) Sulfur dioxide (SO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) will react with water to generate sulfurous acid, H</a:t>
            </a:r>
            <a:r>
              <a:rPr lang="en-US" altLang="en-US" sz="1600" baseline="-30000" smtClean="0">
                <a:cs typeface="Times New Roman" pitchFamily="18" charset="0"/>
              </a:rPr>
              <a:t>2</a:t>
            </a:r>
            <a:r>
              <a:rPr lang="en-US" altLang="en-US" sz="1600" smtClean="0">
                <a:cs typeface="Times New Roman" pitchFamily="18" charset="0"/>
              </a:rPr>
              <a:t>SO</a:t>
            </a:r>
            <a:r>
              <a:rPr lang="en-US" altLang="en-US" sz="1600" baseline="-30000" smtClean="0">
                <a:cs typeface="Times New Roman" pitchFamily="18" charset="0"/>
              </a:rPr>
              <a:t>3</a:t>
            </a:r>
            <a:r>
              <a:rPr lang="en-US" altLang="en-US" sz="1600" smtClean="0">
                <a:cs typeface="Times New Roman" pitchFamily="18" charset="0"/>
              </a:rPr>
              <a:t>. Calculate the pH of a 10.00M solution of this acid. K</a:t>
            </a:r>
            <a:r>
              <a:rPr lang="en-US" altLang="en-US" sz="1600" baseline="-30000" smtClean="0">
                <a:cs typeface="Times New Roman" pitchFamily="18" charset="0"/>
              </a:rPr>
              <a:t>a1</a:t>
            </a:r>
            <a:r>
              <a:rPr lang="en-US" altLang="en-US" sz="1600" smtClean="0">
                <a:cs typeface="Times New Roman" pitchFamily="18" charset="0"/>
              </a:rPr>
              <a:t> = 1.3 x 10</a:t>
            </a:r>
            <a:r>
              <a:rPr lang="en-US" altLang="en-US" sz="1600" baseline="30000" smtClean="0">
                <a:cs typeface="Times New Roman" pitchFamily="18" charset="0"/>
              </a:rPr>
              <a:t>-2</a:t>
            </a:r>
            <a:r>
              <a:rPr lang="en-US" altLang="en-US" sz="1600" smtClean="0">
                <a:cs typeface="Times New Roman" pitchFamily="18" charset="0"/>
              </a:rPr>
              <a:t> K</a:t>
            </a:r>
            <a:r>
              <a:rPr lang="en-US" altLang="en-US" sz="1600" baseline="-30000" smtClean="0">
                <a:cs typeface="Times New Roman" pitchFamily="18" charset="0"/>
              </a:rPr>
              <a:t>a2</a:t>
            </a:r>
            <a:r>
              <a:rPr lang="en-US" altLang="en-US" sz="1600" smtClean="0">
                <a:cs typeface="Times New Roman" pitchFamily="18" charset="0"/>
              </a:rPr>
              <a:t> = 6.2 x 10</a:t>
            </a:r>
            <a:r>
              <a:rPr lang="en-US" altLang="en-US" sz="1600" baseline="30000" smtClean="0">
                <a:cs typeface="Times New Roman" pitchFamily="18" charset="0"/>
              </a:rPr>
              <a:t>-8</a:t>
            </a:r>
            <a:endParaRPr lang="en-US" altLang="en-US" sz="16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600" i="1" smtClean="0"/>
              <a:t>		</a:t>
            </a:r>
          </a:p>
        </p:txBody>
      </p:sp>
      <p:sp>
        <p:nvSpPr>
          <p:cNvPr id="1231876" name="Text Box 4"/>
          <p:cNvSpPr txBox="1">
            <a:spLocks noChangeArrowheads="1"/>
          </p:cNvSpPr>
          <p:nvPr/>
        </p:nvSpPr>
        <p:spPr bwMode="auto">
          <a:xfrm>
            <a:off x="468313" y="2460625"/>
            <a:ext cx="8229600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ClrTx/>
              <a:buFontTx/>
              <a:buNone/>
            </a:pPr>
            <a:r>
              <a:rPr lang="en-US" altLang="en-US" sz="2400" i="1">
                <a:cs typeface="Times New Roman" pitchFamily="18" charset="0"/>
              </a:rPr>
              <a:t>Done in previous lecture</a:t>
            </a:r>
            <a:endParaRPr lang="en-CA" altLang="en-US" sz="2400"/>
          </a:p>
        </p:txBody>
      </p:sp>
      <p:sp>
        <p:nvSpPr>
          <p:cNvPr id="1231877" name="Rectangle 5"/>
          <p:cNvSpPr>
            <a:spLocks noChangeArrowheads="1"/>
          </p:cNvSpPr>
          <p:nvPr/>
        </p:nvSpPr>
        <p:spPr bwMode="auto">
          <a:xfrm>
            <a:off x="468313" y="3238500"/>
            <a:ext cx="8207375" cy="42068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ClrTx/>
              <a:buFontTx/>
              <a:buNone/>
            </a:pPr>
            <a:r>
              <a:rPr lang="en-US" altLang="en-US" sz="2400" i="1"/>
              <a:t>Done in previous lecture</a:t>
            </a:r>
            <a:endParaRPr lang="en-CA" altLang="en-US" sz="2400" i="1"/>
          </a:p>
        </p:txBody>
      </p:sp>
    </p:spTree>
    <p:extLst>
      <p:ext uri="{BB962C8B-B14F-4D97-AF65-F5344CB8AC3E}">
        <p14:creationId xmlns:p14="http://schemas.microsoft.com/office/powerpoint/2010/main" val="76824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318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12318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1876" grpId="0" build="p" autoUpdateAnimBg="0"/>
      <p:bldP spid="1231877" grpId="0" build="p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185738"/>
            <a:ext cx="7772400" cy="584200"/>
          </a:xfrm>
        </p:spPr>
        <p:txBody>
          <a:bodyPr/>
          <a:lstStyle/>
          <a:p>
            <a:pPr eaLnBrk="1" hangingPunct="1"/>
            <a:r>
              <a:rPr lang="en-US" altLang="en-US" sz="3200" smtClean="0"/>
              <a:t>A Question from Test #2</a:t>
            </a:r>
            <a:endParaRPr lang="en-US" altLang="en-U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28600" y="914400"/>
            <a:ext cx="8686800" cy="565150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(c) Sulfur dioxide (SO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) will react with water to generate sulfurous acid, H</a:t>
            </a:r>
            <a:r>
              <a:rPr lang="en-US" altLang="en-US" sz="1800" baseline="-30000" smtClean="0">
                <a:cs typeface="Times New Roman" pitchFamily="18" charset="0"/>
              </a:rPr>
              <a:t>2</a:t>
            </a:r>
            <a:r>
              <a:rPr lang="en-US" altLang="en-US" sz="1800" smtClean="0">
                <a:cs typeface="Times New Roman" pitchFamily="18" charset="0"/>
              </a:rPr>
              <a:t>SO</a:t>
            </a:r>
            <a:r>
              <a:rPr lang="en-US" altLang="en-US" sz="1800" baseline="-30000" smtClean="0">
                <a:cs typeface="Times New Roman" pitchFamily="18" charset="0"/>
              </a:rPr>
              <a:t>3</a:t>
            </a:r>
            <a:r>
              <a:rPr lang="en-US" altLang="en-US" sz="1800" smtClean="0">
                <a:cs typeface="Times New Roman" pitchFamily="18" charset="0"/>
              </a:rPr>
              <a:t>. Calculate the pH of a 10.00M solution of this acid. K</a:t>
            </a:r>
            <a:r>
              <a:rPr lang="en-US" altLang="en-US" sz="1800" baseline="-30000" smtClean="0">
                <a:cs typeface="Times New Roman" pitchFamily="18" charset="0"/>
              </a:rPr>
              <a:t>a1</a:t>
            </a:r>
            <a:r>
              <a:rPr lang="en-US" altLang="en-US" sz="1800" smtClean="0">
                <a:cs typeface="Times New Roman" pitchFamily="18" charset="0"/>
              </a:rPr>
              <a:t> = 1.3 x 10</a:t>
            </a:r>
            <a:r>
              <a:rPr lang="en-US" altLang="en-US" sz="1800" baseline="30000" smtClean="0">
                <a:cs typeface="Times New Roman" pitchFamily="18" charset="0"/>
              </a:rPr>
              <a:t>-2</a:t>
            </a:r>
            <a:r>
              <a:rPr lang="en-US" altLang="en-US" sz="1800" smtClean="0">
                <a:cs typeface="Times New Roman" pitchFamily="18" charset="0"/>
              </a:rPr>
              <a:t> K</a:t>
            </a:r>
            <a:r>
              <a:rPr lang="en-US" altLang="en-US" sz="1800" baseline="-30000" smtClean="0">
                <a:cs typeface="Times New Roman" pitchFamily="18" charset="0"/>
              </a:rPr>
              <a:t>a2</a:t>
            </a:r>
            <a:r>
              <a:rPr lang="en-US" altLang="en-US" sz="1800" smtClean="0">
                <a:cs typeface="Times New Roman" pitchFamily="18" charset="0"/>
              </a:rPr>
              <a:t> = 6.2 x 10</a:t>
            </a:r>
            <a:r>
              <a:rPr lang="en-US" altLang="en-US" sz="1800" baseline="30000" smtClean="0">
                <a:cs typeface="Times New Roman" pitchFamily="18" charset="0"/>
              </a:rPr>
              <a:t>-8</a:t>
            </a:r>
            <a:endParaRPr lang="en-US" altLang="en-US" sz="1800" smtClean="0"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smtClean="0">
                <a:cs typeface="Times New Roman" pitchFamily="18" charset="0"/>
              </a:rPr>
              <a:t> </a:t>
            </a:r>
            <a:r>
              <a:rPr lang="en-US" altLang="en-US" sz="1800" i="1" smtClean="0"/>
              <a:t>	</a:t>
            </a:r>
            <a:endParaRPr lang="en-US" altLang="en-US" sz="1800" smtClean="0"/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1800" i="1" smtClean="0"/>
              <a:t>	</a:t>
            </a:r>
          </a:p>
        </p:txBody>
      </p:sp>
      <p:sp>
        <p:nvSpPr>
          <p:cNvPr id="1227782" name="Rectangle 6"/>
          <p:cNvSpPr>
            <a:spLocks noChangeArrowheads="1"/>
          </p:cNvSpPr>
          <p:nvPr/>
        </p:nvSpPr>
        <p:spPr bwMode="auto">
          <a:xfrm>
            <a:off x="76200" y="5375275"/>
            <a:ext cx="8382000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 i="1"/>
              <a:t>[H</a:t>
            </a:r>
            <a:r>
              <a:rPr lang="en-US" altLang="en-US" sz="2400" i="1" baseline="30000"/>
              <a:t>+</a:t>
            </a:r>
            <a:r>
              <a:rPr lang="en-US" altLang="en-US" sz="2400" i="1"/>
              <a:t>] = ((1.3 x 10</a:t>
            </a:r>
            <a:r>
              <a:rPr lang="en-US" altLang="en-US" sz="2400" i="1" baseline="30000"/>
              <a:t>-2</a:t>
            </a:r>
            <a:r>
              <a:rPr lang="en-US" altLang="en-US" sz="2400" i="1"/>
              <a:t>)(10M))</a:t>
            </a:r>
            <a:r>
              <a:rPr lang="en-US" altLang="en-US" sz="2400" i="1" baseline="30000"/>
              <a:t>1/2</a:t>
            </a:r>
            <a:r>
              <a:rPr lang="en-US" altLang="en-US" sz="2400" i="1"/>
              <a:t> = 0.36 M (3.6% dissociated)</a:t>
            </a:r>
            <a:endParaRPr lang="en-US" altLang="en-US" sz="2400"/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 i="1"/>
              <a:t>(solved with quadratic x = 0.36M)  </a:t>
            </a:r>
            <a:r>
              <a:rPr lang="en-US" altLang="en-US" sz="2400" b="1" i="1"/>
              <a:t>pH = 0.439 = 0.44</a:t>
            </a:r>
            <a:endParaRPr lang="en-US" altLang="en-US" sz="2400"/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 </a:t>
            </a:r>
          </a:p>
        </p:txBody>
      </p:sp>
      <p:sp>
        <p:nvSpPr>
          <p:cNvPr id="46085" name="Rectangle 7"/>
          <p:cNvSpPr>
            <a:spLocks noChangeArrowheads="1"/>
          </p:cNvSpPr>
          <p:nvPr/>
        </p:nvSpPr>
        <p:spPr bwMode="auto">
          <a:xfrm>
            <a:off x="76200" y="1547813"/>
            <a:ext cx="8382000" cy="1016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H</a:t>
            </a:r>
            <a:r>
              <a:rPr lang="en-US" altLang="en-US" sz="2400" baseline="-25000"/>
              <a:t>2</a:t>
            </a:r>
            <a:r>
              <a:rPr lang="en-US" altLang="en-US" sz="2400"/>
              <a:t>SO</a:t>
            </a:r>
            <a:r>
              <a:rPr lang="en-US" altLang="en-US" sz="2400" baseline="-25000"/>
              <a:t>3</a:t>
            </a:r>
            <a:r>
              <a:rPr lang="en-US" altLang="en-US" sz="2400"/>
              <a:t> </a:t>
            </a:r>
            <a:r>
              <a:rPr lang="en-US" altLang="en-US" sz="2400">
                <a:sym typeface="Wingdings" pitchFamily="2" charset="2"/>
              </a:rPr>
              <a:t>		</a:t>
            </a:r>
            <a:r>
              <a:rPr lang="en-US" altLang="en-US" sz="2400"/>
              <a:t>H</a:t>
            </a:r>
            <a:r>
              <a:rPr lang="en-US" altLang="en-US" sz="2400" baseline="30000"/>
              <a:t>+</a:t>
            </a:r>
            <a:r>
              <a:rPr lang="en-US" altLang="en-US" sz="2400"/>
              <a:t> + HSO</a:t>
            </a:r>
            <a:r>
              <a:rPr lang="en-US" altLang="en-US" sz="2400" baseline="-25000"/>
              <a:t>3</a:t>
            </a:r>
            <a:r>
              <a:rPr lang="en-US" altLang="en-US" sz="2400" baseline="30000"/>
              <a:t>-</a:t>
            </a:r>
            <a:r>
              <a:rPr lang="en-US" altLang="en-US" sz="2400"/>
              <a:t> </a:t>
            </a:r>
            <a:r>
              <a:rPr lang="en-US" altLang="en-US" sz="2400">
                <a:sym typeface="Wingdings" pitchFamily="2" charset="2"/>
              </a:rPr>
              <a:t>		</a:t>
            </a:r>
            <a:r>
              <a:rPr lang="en-US" altLang="en-US" sz="2400"/>
              <a:t>2H</a:t>
            </a:r>
            <a:r>
              <a:rPr lang="en-US" altLang="en-US" sz="2400" baseline="30000"/>
              <a:t>+</a:t>
            </a:r>
            <a:r>
              <a:rPr lang="en-US" altLang="en-US" sz="2400"/>
              <a:t> + SO</a:t>
            </a:r>
            <a:r>
              <a:rPr lang="en-US" altLang="en-US" sz="2400" baseline="-25000"/>
              <a:t>3</a:t>
            </a:r>
            <a:r>
              <a:rPr lang="en-US" altLang="en-US" sz="2400" baseline="30000"/>
              <a:t>2-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                      K</a:t>
            </a:r>
            <a:r>
              <a:rPr lang="en-US" altLang="en-US" sz="2400" baseline="-25000"/>
              <a:t>a1</a:t>
            </a:r>
            <a:r>
              <a:rPr lang="en-US" altLang="en-US" sz="2400"/>
              <a:t> = 1.3x10</a:t>
            </a:r>
            <a:r>
              <a:rPr lang="en-US" altLang="en-US" sz="2400" baseline="30000"/>
              <a:t>-2</a:t>
            </a:r>
            <a:r>
              <a:rPr lang="en-US" altLang="en-US" sz="2400"/>
              <a:t>       K</a:t>
            </a:r>
            <a:r>
              <a:rPr lang="en-US" altLang="en-US" sz="2400" baseline="-25000"/>
              <a:t>a2</a:t>
            </a:r>
            <a:r>
              <a:rPr lang="en-US" altLang="en-US" sz="2400"/>
              <a:t>= 6.2x10</a:t>
            </a:r>
            <a:r>
              <a:rPr lang="en-US" altLang="en-US" sz="2400" baseline="30000"/>
              <a:t>-8</a:t>
            </a:r>
          </a:p>
        </p:txBody>
      </p:sp>
      <p:grpSp>
        <p:nvGrpSpPr>
          <p:cNvPr id="46086" name="Group 8"/>
          <p:cNvGrpSpPr>
            <a:grpSpLocks/>
          </p:cNvGrpSpPr>
          <p:nvPr/>
        </p:nvGrpSpPr>
        <p:grpSpPr bwMode="auto">
          <a:xfrm>
            <a:off x="1066800" y="1716088"/>
            <a:ext cx="681038" cy="152400"/>
            <a:chOff x="693" y="728"/>
            <a:chExt cx="429" cy="96"/>
          </a:xfrm>
        </p:grpSpPr>
        <p:sp>
          <p:nvSpPr>
            <p:cNvPr id="46096" name="Line 9"/>
            <p:cNvSpPr>
              <a:spLocks noChangeShapeType="1"/>
            </p:cNvSpPr>
            <p:nvPr/>
          </p:nvSpPr>
          <p:spPr bwMode="auto">
            <a:xfrm>
              <a:off x="707" y="728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097" name="Line 10"/>
            <p:cNvSpPr>
              <a:spLocks noChangeShapeType="1"/>
            </p:cNvSpPr>
            <p:nvPr/>
          </p:nvSpPr>
          <p:spPr bwMode="auto">
            <a:xfrm>
              <a:off x="693" y="824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6087" name="Group 11"/>
          <p:cNvGrpSpPr>
            <a:grpSpLocks/>
          </p:cNvGrpSpPr>
          <p:nvPr/>
        </p:nvGrpSpPr>
        <p:grpSpPr bwMode="auto">
          <a:xfrm>
            <a:off x="3654425" y="1700213"/>
            <a:ext cx="681038" cy="152400"/>
            <a:chOff x="693" y="728"/>
            <a:chExt cx="429" cy="96"/>
          </a:xfrm>
        </p:grpSpPr>
        <p:sp>
          <p:nvSpPr>
            <p:cNvPr id="46094" name="Line 12"/>
            <p:cNvSpPr>
              <a:spLocks noChangeShapeType="1"/>
            </p:cNvSpPr>
            <p:nvPr/>
          </p:nvSpPr>
          <p:spPr bwMode="auto">
            <a:xfrm>
              <a:off x="707" y="728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095" name="Line 13"/>
            <p:cNvSpPr>
              <a:spLocks noChangeShapeType="1"/>
            </p:cNvSpPr>
            <p:nvPr/>
          </p:nvSpPr>
          <p:spPr bwMode="auto">
            <a:xfrm>
              <a:off x="693" y="824"/>
              <a:ext cx="415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6088" name="Rectangle 14"/>
          <p:cNvSpPr>
            <a:spLocks noChangeArrowheads="1"/>
          </p:cNvSpPr>
          <p:nvPr/>
        </p:nvSpPr>
        <p:spPr bwMode="auto">
          <a:xfrm>
            <a:off x="0" y="2511425"/>
            <a:ext cx="9144000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tabLst>
                <a:tab pos="2746375" algn="ctr"/>
                <a:tab pos="4575175" algn="ctr"/>
                <a:tab pos="6402388" algn="ctr"/>
              </a:tabLst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tabLst>
                <a:tab pos="2746375" algn="ctr"/>
                <a:tab pos="4575175" algn="ctr"/>
                <a:tab pos="6402388" algn="ctr"/>
              </a:tabLs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u="sng"/>
              <a:t>	H</a:t>
            </a:r>
            <a:r>
              <a:rPr lang="en-US" altLang="en-US" sz="2400" u="sng" baseline="-25000"/>
              <a:t>2</a:t>
            </a:r>
            <a:r>
              <a:rPr lang="en-US" altLang="en-US" sz="2400" u="sng"/>
              <a:t>SO</a:t>
            </a:r>
            <a:r>
              <a:rPr lang="en-US" altLang="en-US" sz="2400" u="sng" baseline="-25000"/>
              <a:t>3</a:t>
            </a:r>
            <a:r>
              <a:rPr lang="en-US" altLang="en-US" sz="2400" u="sng"/>
              <a:t>  	H</a:t>
            </a:r>
            <a:r>
              <a:rPr lang="en-US" altLang="en-US" sz="2400" u="sng" baseline="30000"/>
              <a:t>+</a:t>
            </a:r>
            <a:r>
              <a:rPr lang="en-US" altLang="en-US" sz="2400" u="sng"/>
              <a:t> 	HSO</a:t>
            </a:r>
            <a:r>
              <a:rPr lang="en-US" altLang="en-US" sz="2400" u="sng" baseline="-25000"/>
              <a:t>3</a:t>
            </a:r>
            <a:r>
              <a:rPr lang="en-US" altLang="en-US" sz="2400" u="sng" baseline="30000"/>
              <a:t>-</a:t>
            </a:r>
            <a:endParaRPr lang="en-US" altLang="en-US" sz="2400" u="sng"/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/>
              <a:t>Initial 	10	--	--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Change 	</a:t>
            </a:r>
            <a:r>
              <a:rPr lang="en-US" altLang="en-US" sz="2400">
                <a:solidFill>
                  <a:srgbClr val="FF0000"/>
                </a:solidFill>
              </a:rPr>
              <a:t>- x 	+ x 	+ x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en-US" sz="2400"/>
              <a:t>Equilibrium 	10 - x 	x	 x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396875" y="4343400"/>
            <a:ext cx="9144000" cy="1004888"/>
            <a:chOff x="0" y="1815"/>
            <a:chExt cx="5760" cy="633"/>
          </a:xfrm>
        </p:grpSpPr>
        <p:sp>
          <p:nvSpPr>
            <p:cNvPr id="46091" name="Rectangle 16"/>
            <p:cNvSpPr>
              <a:spLocks noChangeArrowheads="1"/>
            </p:cNvSpPr>
            <p:nvPr/>
          </p:nvSpPr>
          <p:spPr bwMode="auto">
            <a:xfrm>
              <a:off x="0" y="1815"/>
              <a:ext cx="5760" cy="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tx2"/>
                </a:buClr>
                <a:buChar char="•"/>
                <a:tabLst>
                  <a:tab pos="1655763" algn="ctr"/>
                  <a:tab pos="3824288" algn="ctr"/>
                </a:tabLst>
                <a:defRPr sz="28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hlink"/>
                </a:buClr>
                <a:buChar char="•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tabLst>
                  <a:tab pos="1655763" algn="ctr"/>
                  <a:tab pos="3824288" algn="ctr"/>
                </a:tabLs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K</a:t>
              </a:r>
              <a:r>
                <a:rPr lang="en-US" altLang="en-US" sz="2400" baseline="-25000"/>
                <a:t>a1</a:t>
              </a:r>
              <a:r>
                <a:rPr lang="en-US" altLang="en-US" sz="2400"/>
                <a:t> = 	 [H</a:t>
              </a:r>
              <a:r>
                <a:rPr lang="en-US" altLang="en-US" sz="2400" baseline="30000"/>
                <a:t>+</a:t>
              </a:r>
              <a:r>
                <a:rPr lang="en-US" altLang="en-US" sz="2400"/>
                <a:t>][HSO</a:t>
              </a:r>
              <a:r>
                <a:rPr lang="en-US" altLang="en-US" sz="2400" baseline="-25000"/>
                <a:t>3</a:t>
              </a:r>
              <a:r>
                <a:rPr lang="en-US" altLang="en-US" sz="2400" baseline="30000"/>
                <a:t>-</a:t>
              </a:r>
              <a:r>
                <a:rPr lang="en-US" altLang="en-US" sz="2400"/>
                <a:t>]    = 	(x)</a:t>
              </a:r>
              <a:r>
                <a:rPr lang="en-US" altLang="en-US" sz="2400" baseline="30000"/>
                <a:t>2</a:t>
              </a:r>
              <a:r>
                <a:rPr lang="en-US" altLang="en-US" sz="2400"/>
                <a:t>	= 1.3x10</a:t>
              </a:r>
              <a:r>
                <a:rPr lang="en-US" altLang="en-US" sz="2400" baseline="30000"/>
                <a:t>-2</a:t>
              </a:r>
              <a:r>
                <a:rPr lang="en-US" altLang="en-US" sz="2400"/>
                <a:t> </a:t>
              </a:r>
            </a:p>
            <a:p>
              <a:pPr eaLnBrk="1" hangingPunct="1">
                <a:spcBef>
                  <a:spcPct val="50000"/>
                </a:spcBef>
                <a:buClrTx/>
                <a:buFontTx/>
                <a:buNone/>
              </a:pPr>
              <a:r>
                <a:rPr lang="en-US" altLang="en-US" sz="2400"/>
                <a:t>	[H</a:t>
              </a:r>
              <a:r>
                <a:rPr lang="en-US" altLang="en-US" sz="2400" baseline="-25000"/>
                <a:t>2</a:t>
              </a:r>
              <a:r>
                <a:rPr lang="en-US" altLang="en-US" sz="2400"/>
                <a:t>SO</a:t>
              </a:r>
              <a:r>
                <a:rPr lang="en-US" altLang="en-US" sz="2400" baseline="-25000"/>
                <a:t>3</a:t>
              </a:r>
              <a:r>
                <a:rPr lang="en-US" altLang="en-US" sz="2400"/>
                <a:t>] 	(10-x)</a:t>
              </a:r>
              <a:endParaRPr lang="en-US" altLang="en-US" sz="2400" baseline="30000"/>
            </a:p>
          </p:txBody>
        </p:sp>
        <p:sp>
          <p:nvSpPr>
            <p:cNvPr id="46092" name="Line 17"/>
            <p:cNvSpPr>
              <a:spLocks noChangeShapeType="1"/>
            </p:cNvSpPr>
            <p:nvPr/>
          </p:nvSpPr>
          <p:spPr bwMode="auto">
            <a:xfrm>
              <a:off x="432" y="2151"/>
              <a:ext cx="1306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093" name="Line 18"/>
            <p:cNvSpPr>
              <a:spLocks noChangeShapeType="1"/>
            </p:cNvSpPr>
            <p:nvPr/>
          </p:nvSpPr>
          <p:spPr bwMode="auto">
            <a:xfrm>
              <a:off x="2064" y="2151"/>
              <a:ext cx="672" cy="9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7795" name="Text Box 19"/>
          <p:cNvSpPr txBox="1">
            <a:spLocks noChangeArrowheads="1"/>
          </p:cNvSpPr>
          <p:nvPr/>
        </p:nvSpPr>
        <p:spPr bwMode="auto">
          <a:xfrm>
            <a:off x="6475413" y="4789488"/>
            <a:ext cx="212248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CA" altLang="en-US" sz="2400"/>
              <a:t>Use assumption</a:t>
            </a:r>
            <a:endParaRPr lang="en-US" altLang="en-US" sz="2400"/>
          </a:p>
        </p:txBody>
      </p:sp>
    </p:spTree>
    <p:extLst>
      <p:ext uri="{BB962C8B-B14F-4D97-AF65-F5344CB8AC3E}">
        <p14:creationId xmlns:p14="http://schemas.microsoft.com/office/powerpoint/2010/main" val="413321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7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"/>
                                        <p:tgtEl>
                                          <p:spTgt spid="1227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7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7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77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7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7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77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7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27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277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7782" grpId="0" build="p" autoUpdateAnimBg="0"/>
      <p:bldP spid="12277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27025"/>
            <a:ext cx="7772400" cy="94615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A Question from Test #2</a:t>
            </a:r>
            <a:br>
              <a:rPr lang="en-US" altLang="en-US" sz="2800" smtClean="0"/>
            </a:br>
            <a:r>
              <a:rPr lang="en-US" altLang="en-US" sz="2800" smtClean="0"/>
              <a:t> Hydrolysis of the Conjugate Base of a Weak Acid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153400" cy="1171575"/>
          </a:xfrm>
        </p:spPr>
        <p:txBody>
          <a:bodyPr>
            <a:normAutofit fontScale="70000" lnSpcReduction="20000"/>
          </a:bodyPr>
          <a:lstStyle/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2400" smtClean="0">
                <a:cs typeface="Times New Roman" pitchFamily="18" charset="0"/>
              </a:rPr>
              <a:t>In class and in Chapter 16, we learned that the conjugate base of a weak acid can react with water via the hydrolysis reaction. Calculate the pH of a 0.100M solution of NaOBz. The K</a:t>
            </a:r>
            <a:r>
              <a:rPr lang="en-US" altLang="en-US" sz="2400" baseline="-30000" smtClean="0">
                <a:cs typeface="Times New Roman" pitchFamily="18" charset="0"/>
              </a:rPr>
              <a:t>a</a:t>
            </a:r>
            <a:r>
              <a:rPr lang="en-US" altLang="en-US" sz="2400" smtClean="0">
                <a:cs typeface="Times New Roman" pitchFamily="18" charset="0"/>
              </a:rPr>
              <a:t> of HOBz = </a:t>
            </a:r>
            <a:r>
              <a:rPr lang="en-US" altLang="en-US" sz="2400" b="1" i="1" smtClean="0">
                <a:solidFill>
                  <a:schemeClr val="tx2"/>
                </a:solidFill>
                <a:cs typeface="Times New Roman" pitchFamily="18" charset="0"/>
              </a:rPr>
              <a:t>6.60 x 10</a:t>
            </a:r>
            <a:r>
              <a:rPr lang="en-US" altLang="en-US" sz="2400" b="1" i="1" baseline="30000" smtClean="0">
                <a:solidFill>
                  <a:schemeClr val="tx2"/>
                </a:solidFill>
                <a:cs typeface="Times New Roman" pitchFamily="18" charset="0"/>
              </a:rPr>
              <a:t>-4</a:t>
            </a:r>
            <a:r>
              <a:rPr lang="en-US" altLang="en-US" sz="2400" b="1" i="1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80000"/>
              </a:lnSpc>
              <a:buClr>
                <a:schemeClr val="tx1"/>
              </a:buClr>
              <a:buFontTx/>
              <a:buNone/>
            </a:pPr>
            <a:r>
              <a:rPr lang="en-US" altLang="en-US" sz="2400" smtClean="0">
                <a:cs typeface="Times New Roman" pitchFamily="18" charset="0"/>
              </a:rPr>
              <a:t> 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i="1" smtClean="0"/>
              <a:t>Which of the following is the balanced reaction that we should consider??</a:t>
            </a:r>
          </a:p>
        </p:txBody>
      </p:sp>
      <p:sp>
        <p:nvSpPr>
          <p:cNvPr id="1228804" name="Rectangle 4"/>
          <p:cNvSpPr>
            <a:spLocks noChangeArrowheads="1"/>
          </p:cNvSpPr>
          <p:nvPr/>
        </p:nvSpPr>
        <p:spPr bwMode="auto">
          <a:xfrm>
            <a:off x="685800" y="4057650"/>
            <a:ext cx="7104063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b="1" i="1">
                <a:cs typeface="Times New Roman" pitchFamily="18" charset="0"/>
              </a:rPr>
              <a:t>(a) HOBz + H</a:t>
            </a:r>
            <a:r>
              <a:rPr lang="en-US" altLang="en-US" sz="2400" b="1" i="1" baseline="-30000">
                <a:cs typeface="Times New Roman" pitchFamily="18" charset="0"/>
              </a:rPr>
              <a:t>2</a:t>
            </a:r>
            <a:r>
              <a:rPr lang="en-US" altLang="en-US" sz="2400" b="1" i="1">
                <a:cs typeface="Times New Roman" pitchFamily="18" charset="0"/>
              </a:rPr>
              <a:t>O </a:t>
            </a:r>
            <a:r>
              <a:rPr lang="en-US" altLang="en-US" sz="2400" b="1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2400" b="1">
                <a:cs typeface="Times New Roman" pitchFamily="18" charset="0"/>
              </a:rPr>
              <a:t> </a:t>
            </a:r>
            <a:r>
              <a:rPr lang="en-US" altLang="en-US" sz="2400" b="1" i="1">
                <a:cs typeface="Times New Roman" pitchFamily="18" charset="0"/>
              </a:rPr>
              <a:t> OBz</a:t>
            </a:r>
            <a:r>
              <a:rPr lang="en-US" altLang="en-US" sz="2400" b="1" i="1" baseline="30000">
                <a:cs typeface="Times New Roman" pitchFamily="18" charset="0"/>
              </a:rPr>
              <a:t>-</a:t>
            </a:r>
            <a:r>
              <a:rPr lang="en-US" altLang="en-US" sz="2400" b="1" i="1">
                <a:cs typeface="Times New Roman" pitchFamily="18" charset="0"/>
              </a:rPr>
              <a:t> + H</a:t>
            </a:r>
            <a:r>
              <a:rPr lang="en-US" altLang="en-US" sz="2400" b="1" i="1" baseline="-25000">
                <a:cs typeface="Times New Roman" pitchFamily="18" charset="0"/>
              </a:rPr>
              <a:t>3</a:t>
            </a:r>
            <a:r>
              <a:rPr lang="en-US" altLang="en-US" sz="2400" b="1" i="1">
                <a:cs typeface="Times New Roman" pitchFamily="18" charset="0"/>
              </a:rPr>
              <a:t>O</a:t>
            </a:r>
            <a:r>
              <a:rPr lang="en-US" altLang="en-US" sz="2400" b="1" i="1" baseline="30000">
                <a:cs typeface="Times New Roman" pitchFamily="18" charset="0"/>
              </a:rPr>
              <a:t>+</a:t>
            </a:r>
            <a:r>
              <a:rPr lang="en-US" altLang="en-US" sz="1800" b="1" i="1">
                <a:cs typeface="Times New Roman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b="1" i="1"/>
              <a:t>(b) OBz- + H</a:t>
            </a:r>
            <a:r>
              <a:rPr lang="en-US" altLang="en-US" sz="2400" b="1" i="1" baseline="-25000"/>
              <a:t>2</a:t>
            </a:r>
            <a:r>
              <a:rPr lang="en-US" altLang="en-US" sz="2400" b="1" i="1"/>
              <a:t>O </a:t>
            </a:r>
            <a:r>
              <a:rPr lang="en-US" altLang="en-US" sz="2400" b="1"/>
              <a:t>⇌ </a:t>
            </a:r>
            <a:r>
              <a:rPr lang="en-US" altLang="en-US" sz="2400" b="1" i="1"/>
              <a:t> HOBz + OH</a:t>
            </a:r>
            <a:r>
              <a:rPr lang="en-US" altLang="en-US" sz="2400" b="1" i="1" baseline="30000"/>
              <a:t>-</a:t>
            </a:r>
            <a:r>
              <a:rPr lang="en-US" altLang="en-US" sz="2400" b="1" i="1"/>
              <a:t>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b="1" i="1"/>
              <a:t>(c) 2 H</a:t>
            </a:r>
            <a:r>
              <a:rPr lang="en-US" altLang="en-US" sz="2400" b="1" i="1" baseline="-25000"/>
              <a:t>2</a:t>
            </a:r>
            <a:r>
              <a:rPr lang="en-US" altLang="en-US" sz="2400" b="1" i="1"/>
              <a:t>O </a:t>
            </a:r>
            <a:r>
              <a:rPr lang="en-US" altLang="en-US" sz="2400" b="1"/>
              <a:t>⇌ </a:t>
            </a:r>
            <a:r>
              <a:rPr lang="en-US" altLang="en-US" sz="2400" b="1" i="1"/>
              <a:t> H</a:t>
            </a:r>
            <a:r>
              <a:rPr lang="en-US" altLang="en-US" sz="2400" b="1" i="1" baseline="-25000"/>
              <a:t>3</a:t>
            </a:r>
            <a:r>
              <a:rPr lang="en-US" altLang="en-US" sz="2400" b="1" i="1"/>
              <a:t>O</a:t>
            </a:r>
            <a:r>
              <a:rPr lang="en-US" altLang="en-US" sz="2400" b="1" i="1" baseline="30000"/>
              <a:t>+</a:t>
            </a:r>
            <a:r>
              <a:rPr lang="en-US" altLang="en-US" sz="2400" b="1" i="1"/>
              <a:t> + OH</a:t>
            </a:r>
            <a:r>
              <a:rPr lang="en-US" altLang="en-US" sz="2400" b="1" i="1" baseline="30000"/>
              <a:t>-</a:t>
            </a:r>
            <a:r>
              <a:rPr lang="en-US" altLang="en-US" sz="2400" b="1" i="1"/>
              <a:t>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2400" b="1" i="1"/>
              <a:t>(d) HOBz + OH</a:t>
            </a:r>
            <a:r>
              <a:rPr lang="en-US" altLang="en-US" sz="2400" b="1" i="1" baseline="30000"/>
              <a:t>-</a:t>
            </a:r>
            <a:r>
              <a:rPr lang="en-US" altLang="en-US" sz="2400" b="1" i="1"/>
              <a:t> </a:t>
            </a:r>
            <a:r>
              <a:rPr lang="en-US" altLang="en-US" sz="2400" b="1"/>
              <a:t>⇌ </a:t>
            </a:r>
            <a:r>
              <a:rPr lang="en-US" altLang="en-US" sz="2400" b="1" i="1"/>
              <a:t> OBz</a:t>
            </a:r>
            <a:r>
              <a:rPr lang="en-US" altLang="en-US" sz="2400" b="1" i="1" baseline="30000"/>
              <a:t>-</a:t>
            </a:r>
            <a:r>
              <a:rPr lang="en-US" altLang="en-US" sz="2400" b="1" i="1"/>
              <a:t> + H</a:t>
            </a:r>
            <a:r>
              <a:rPr lang="en-US" altLang="en-US" sz="2400" b="1" i="1" baseline="-25000"/>
              <a:t>2</a:t>
            </a:r>
            <a:r>
              <a:rPr lang="en-US" altLang="en-US" sz="2400" b="1" i="1"/>
              <a:t>O </a:t>
            </a: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altLang="en-US" sz="1800" b="1" i="1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altLang="en-US" sz="1800" b="1" i="1"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45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288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288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288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2880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04" grpId="0" build="p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27025"/>
            <a:ext cx="7772400" cy="94615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A Question from Test #2</a:t>
            </a:r>
            <a:br>
              <a:rPr lang="en-US" altLang="en-US" sz="2800" smtClean="0"/>
            </a:br>
            <a:r>
              <a:rPr lang="en-US" altLang="en-US" sz="2800" smtClean="0"/>
              <a:t> Hydrolysis of the Conjugate Base of a Weak Acid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153400" cy="117157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In class and in Chapter 16, we learned that the conjugate base of a weak acid can react with water via the hydrolysis reaction. Calculate the pH of a 0.100M solution of NaOBz. The K</a:t>
            </a:r>
            <a:r>
              <a:rPr lang="en-US" altLang="en-US" sz="2000" baseline="-30000" smtClean="0">
                <a:cs typeface="Times New Roman" pitchFamily="18" charset="0"/>
              </a:rPr>
              <a:t>a</a:t>
            </a:r>
            <a:r>
              <a:rPr lang="en-US" altLang="en-US" sz="2000" smtClean="0">
                <a:cs typeface="Times New Roman" pitchFamily="18" charset="0"/>
              </a:rPr>
              <a:t> of HOBz = </a:t>
            </a:r>
            <a:r>
              <a:rPr lang="en-US" altLang="en-US" sz="2000" b="1" i="1" smtClean="0">
                <a:solidFill>
                  <a:schemeClr val="tx2"/>
                </a:solidFill>
                <a:cs typeface="Times New Roman" pitchFamily="18" charset="0"/>
              </a:rPr>
              <a:t>6.60 x 10</a:t>
            </a:r>
            <a:r>
              <a:rPr lang="en-US" altLang="en-US" sz="2000" b="1" i="1" baseline="30000" smtClean="0">
                <a:solidFill>
                  <a:schemeClr val="tx2"/>
                </a:solidFill>
                <a:cs typeface="Times New Roman" pitchFamily="18" charset="0"/>
              </a:rPr>
              <a:t>-4</a:t>
            </a:r>
            <a:r>
              <a:rPr lang="en-US" altLang="en-US" sz="2000" b="1" i="1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</p:txBody>
      </p:sp>
      <p:sp>
        <p:nvSpPr>
          <p:cNvPr id="1233924" name="Rectangle 4"/>
          <p:cNvSpPr>
            <a:spLocks noChangeArrowheads="1"/>
          </p:cNvSpPr>
          <p:nvPr/>
        </p:nvSpPr>
        <p:spPr bwMode="auto">
          <a:xfrm>
            <a:off x="304800" y="2243138"/>
            <a:ext cx="7104063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The reaction of interest is the hydrolysis of 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+ H</a:t>
            </a:r>
            <a:r>
              <a:rPr lang="en-US" altLang="en-US" sz="1800" i="1" baseline="-30000">
                <a:cs typeface="Times New Roman" pitchFamily="18" charset="0"/>
              </a:rPr>
              <a:t>2</a:t>
            </a:r>
            <a:r>
              <a:rPr lang="en-US" altLang="en-US" sz="1800" i="1">
                <a:cs typeface="Times New Roman" pitchFamily="18" charset="0"/>
              </a:rPr>
              <a:t>O </a:t>
            </a:r>
            <a:r>
              <a:rPr lang="en-US" altLang="en-US" sz="180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1800">
                <a:cs typeface="Times New Roman" pitchFamily="18" charset="0"/>
              </a:rPr>
              <a:t> </a:t>
            </a:r>
            <a:r>
              <a:rPr lang="en-US" altLang="en-US" sz="1800" i="1">
                <a:cs typeface="Times New Roman" pitchFamily="18" charset="0"/>
              </a:rPr>
              <a:t> HOBz + OH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(our solution should be basic!)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We will need the K</a:t>
            </a:r>
            <a:r>
              <a:rPr lang="en-US" altLang="en-US" sz="1800" i="1" baseline="-30000">
                <a:cs typeface="Times New Roman" pitchFamily="18" charset="0"/>
              </a:rPr>
              <a:t>b</a:t>
            </a:r>
            <a:r>
              <a:rPr lang="en-US" altLang="en-US" sz="1800" i="1">
                <a:cs typeface="Times New Roman" pitchFamily="18" charset="0"/>
              </a:rPr>
              <a:t> for the 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anion. This is given by the relationship: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altLang="en-US" sz="1800">
              <a:cs typeface="Times New Roman" pitchFamily="18" charset="0"/>
            </a:endParaRPr>
          </a:p>
        </p:txBody>
      </p:sp>
      <p:sp>
        <p:nvSpPr>
          <p:cNvPr id="1233926" name="Text Box 6"/>
          <p:cNvSpPr txBox="1">
            <a:spLocks noChangeArrowheads="1"/>
          </p:cNvSpPr>
          <p:nvPr/>
        </p:nvSpPr>
        <p:spPr bwMode="auto">
          <a:xfrm>
            <a:off x="593725" y="3532188"/>
            <a:ext cx="6089650" cy="3084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buClrTx/>
              <a:buFontTx/>
              <a:buNone/>
            </a:pPr>
            <a:r>
              <a:rPr lang="en-CA" altLang="en-US"/>
              <a:t>a. </a:t>
            </a:r>
            <a:r>
              <a:rPr lang="en-US" altLang="en-US" i="1"/>
              <a:t>K</a:t>
            </a:r>
            <a:r>
              <a:rPr lang="en-US" altLang="en-US" i="1" baseline="-25000"/>
              <a:t>b</a:t>
            </a:r>
            <a:r>
              <a:rPr lang="en-US" altLang="en-US" i="1"/>
              <a:t> = </a:t>
            </a:r>
            <a:r>
              <a:rPr lang="en-CA" altLang="en-US"/>
              <a:t> </a:t>
            </a:r>
            <a:r>
              <a:rPr lang="en-US" altLang="en-US" i="1"/>
              <a:t>1/Ka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CA" altLang="en-US"/>
              <a:t>b. </a:t>
            </a:r>
            <a:r>
              <a:rPr lang="en-US" altLang="en-US" i="1"/>
              <a:t>K</a:t>
            </a:r>
            <a:r>
              <a:rPr lang="en-US" altLang="en-US" i="1" baseline="-25000"/>
              <a:t>b</a:t>
            </a:r>
            <a:r>
              <a:rPr lang="en-US" altLang="en-US" i="1"/>
              <a:t> = [HOBz]/[H</a:t>
            </a:r>
            <a:r>
              <a:rPr lang="en-US" altLang="en-US" i="1" baseline="30000"/>
              <a:t>+</a:t>
            </a:r>
            <a:r>
              <a:rPr lang="en-US" altLang="en-US" i="1"/>
              <a:t>][OBz</a:t>
            </a:r>
            <a:r>
              <a:rPr lang="en-US" altLang="en-US" i="1" baseline="30000"/>
              <a:t>-</a:t>
            </a:r>
            <a:r>
              <a:rPr lang="en-US" altLang="en-US" i="1"/>
              <a:t>]</a:t>
            </a:r>
            <a:r>
              <a:rPr lang="en-CA" altLang="en-US"/>
              <a:t> 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CA" altLang="en-US"/>
              <a:t>c. </a:t>
            </a:r>
            <a:r>
              <a:rPr lang="en-US" altLang="en-US" i="1"/>
              <a:t>K</a:t>
            </a:r>
            <a:r>
              <a:rPr lang="en-US" altLang="en-US" i="1" baseline="-25000"/>
              <a:t>b</a:t>
            </a:r>
            <a:r>
              <a:rPr lang="en-US" altLang="en-US" i="1"/>
              <a:t> = [HOBz][OH-]/[OBz-]</a:t>
            </a:r>
            <a:endParaRPr lang="en-CA" altLang="en-US"/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CA" altLang="en-US"/>
              <a:t>d. </a:t>
            </a:r>
            <a:r>
              <a:rPr lang="en-US" altLang="en-US" i="1"/>
              <a:t>K</a:t>
            </a:r>
            <a:r>
              <a:rPr lang="en-US" altLang="en-US" i="1" baseline="-25000"/>
              <a:t>b</a:t>
            </a:r>
            <a:r>
              <a:rPr lang="en-US" altLang="en-US" i="1"/>
              <a:t> =  Ka/Kw </a:t>
            </a:r>
          </a:p>
          <a:p>
            <a:pPr>
              <a:spcBef>
                <a:spcPct val="50000"/>
              </a:spcBef>
              <a:buClrTx/>
              <a:buFontTx/>
              <a:buNone/>
            </a:pPr>
            <a:r>
              <a:rPr lang="en-US" altLang="en-US" b="1"/>
              <a:t>e.</a:t>
            </a:r>
            <a:r>
              <a:rPr lang="en-US" altLang="en-US" i="1"/>
              <a:t> K</a:t>
            </a:r>
            <a:r>
              <a:rPr lang="en-US" altLang="en-US" i="1" baseline="-25000"/>
              <a:t>b</a:t>
            </a:r>
            <a:r>
              <a:rPr lang="en-US" altLang="en-US" i="1"/>
              <a:t> = [H</a:t>
            </a:r>
            <a:r>
              <a:rPr lang="en-US" altLang="en-US" i="1" baseline="30000"/>
              <a:t>+</a:t>
            </a:r>
            <a:r>
              <a:rPr lang="en-US" altLang="en-US" i="1"/>
              <a:t>][OBz</a:t>
            </a:r>
            <a:r>
              <a:rPr lang="en-US" altLang="en-US" i="1" baseline="30000"/>
              <a:t>-</a:t>
            </a:r>
            <a:r>
              <a:rPr lang="en-US" altLang="en-US" i="1"/>
              <a:t>]/[HOBz]</a:t>
            </a:r>
            <a:r>
              <a:rPr lang="en-CA" altLang="en-US"/>
              <a:t> 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1072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39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339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339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3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33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3924" grpId="0" build="p" autoUpdateAnimBg="0"/>
      <p:bldP spid="123392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27025"/>
            <a:ext cx="7772400" cy="946150"/>
          </a:xfrm>
        </p:spPr>
        <p:txBody>
          <a:bodyPr/>
          <a:lstStyle/>
          <a:p>
            <a:pPr eaLnBrk="1" hangingPunct="1"/>
            <a:r>
              <a:rPr lang="en-US" altLang="en-US" sz="2800" smtClean="0"/>
              <a:t>A Question from Test #2</a:t>
            </a:r>
            <a:br>
              <a:rPr lang="en-US" altLang="en-US" sz="2800" smtClean="0"/>
            </a:br>
            <a:r>
              <a:rPr lang="en-US" altLang="en-US" sz="2800" smtClean="0"/>
              <a:t> Hydrolysis of the Conjugate Base of a Weak Acid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600"/>
            <a:ext cx="8153400" cy="1171575"/>
          </a:xfrm>
        </p:spPr>
        <p:txBody>
          <a:bodyPr>
            <a:normAutofit fontScale="85000" lnSpcReduction="20000"/>
          </a:bodyPr>
          <a:lstStyle/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In class and in Chapter 16, we learned that the conjugate base of a weak acid can react with water via the hydrolysis reaction. Calculate the pH of a 0.100M solution of NaOBz. The K</a:t>
            </a:r>
            <a:r>
              <a:rPr lang="en-US" altLang="en-US" sz="2000" baseline="-30000" smtClean="0">
                <a:cs typeface="Times New Roman" pitchFamily="18" charset="0"/>
              </a:rPr>
              <a:t>a</a:t>
            </a:r>
            <a:r>
              <a:rPr lang="en-US" altLang="en-US" sz="2000" smtClean="0">
                <a:cs typeface="Times New Roman" pitchFamily="18" charset="0"/>
              </a:rPr>
              <a:t> of HOBz = </a:t>
            </a:r>
            <a:r>
              <a:rPr lang="en-US" altLang="en-US" sz="2000" b="1" i="1" smtClean="0">
                <a:solidFill>
                  <a:schemeClr val="tx2"/>
                </a:solidFill>
                <a:cs typeface="Times New Roman" pitchFamily="18" charset="0"/>
              </a:rPr>
              <a:t>6.60 x 10</a:t>
            </a:r>
            <a:r>
              <a:rPr lang="en-US" altLang="en-US" sz="2000" b="1" i="1" baseline="30000" smtClean="0">
                <a:solidFill>
                  <a:schemeClr val="tx2"/>
                </a:solidFill>
                <a:cs typeface="Times New Roman" pitchFamily="18" charset="0"/>
              </a:rPr>
              <a:t>-4</a:t>
            </a:r>
            <a:r>
              <a:rPr lang="en-US" altLang="en-US" sz="2000" b="1" i="1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  <a:p>
            <a:pPr eaLnBrk="1" hangingPunct="1">
              <a:lnSpc>
                <a:spcPct val="90000"/>
              </a:lnSpc>
              <a:buClr>
                <a:schemeClr val="tx1"/>
              </a:buClr>
              <a:buFontTx/>
              <a:buNone/>
            </a:pPr>
            <a:r>
              <a:rPr lang="en-US" altLang="en-US" sz="2000" smtClean="0">
                <a:cs typeface="Times New Roman" pitchFamily="18" charset="0"/>
              </a:rPr>
              <a:t> </a:t>
            </a:r>
          </a:p>
        </p:txBody>
      </p:sp>
      <p:sp>
        <p:nvSpPr>
          <p:cNvPr id="1232900" name="Rectangle 4"/>
          <p:cNvSpPr>
            <a:spLocks noChangeArrowheads="1"/>
          </p:cNvSpPr>
          <p:nvPr/>
        </p:nvSpPr>
        <p:spPr bwMode="auto">
          <a:xfrm>
            <a:off x="304800" y="2243138"/>
            <a:ext cx="7104063" cy="421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The reaction of interest is the hydrolysis of 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+ H</a:t>
            </a:r>
            <a:r>
              <a:rPr lang="en-US" altLang="en-US" sz="1800" i="1" baseline="-30000">
                <a:cs typeface="Times New Roman" pitchFamily="18" charset="0"/>
              </a:rPr>
              <a:t>2</a:t>
            </a:r>
            <a:r>
              <a:rPr lang="en-US" altLang="en-US" sz="1800" i="1">
                <a:cs typeface="Times New Roman" pitchFamily="18" charset="0"/>
              </a:rPr>
              <a:t>O </a:t>
            </a:r>
            <a:r>
              <a:rPr lang="en-US" altLang="en-US" sz="1800">
                <a:ea typeface="Arial Unicode MS" pitchFamily="34" charset="-128"/>
                <a:cs typeface="Arial Unicode MS" pitchFamily="34" charset="-128"/>
              </a:rPr>
              <a:t>⇌</a:t>
            </a:r>
            <a:r>
              <a:rPr lang="en-US" altLang="en-US" sz="1800">
                <a:cs typeface="Times New Roman" pitchFamily="18" charset="0"/>
              </a:rPr>
              <a:t> </a:t>
            </a:r>
            <a:r>
              <a:rPr lang="en-US" altLang="en-US" sz="1800" i="1">
                <a:cs typeface="Times New Roman" pitchFamily="18" charset="0"/>
              </a:rPr>
              <a:t> HOBz + OH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(our solution should be basic!)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We will need the K</a:t>
            </a:r>
            <a:r>
              <a:rPr lang="en-US" altLang="en-US" sz="1800" i="1" baseline="-30000">
                <a:cs typeface="Times New Roman" pitchFamily="18" charset="0"/>
              </a:rPr>
              <a:t>b</a:t>
            </a:r>
            <a:r>
              <a:rPr lang="en-US" altLang="en-US" sz="1800" i="1">
                <a:cs typeface="Times New Roman" pitchFamily="18" charset="0"/>
              </a:rPr>
              <a:t> for the 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 anion. This is given by the relationship: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K</a:t>
            </a:r>
            <a:r>
              <a:rPr lang="en-US" altLang="en-US" sz="1800" i="1" baseline="-30000">
                <a:cs typeface="Times New Roman" pitchFamily="18" charset="0"/>
              </a:rPr>
              <a:t>b </a:t>
            </a:r>
            <a:r>
              <a:rPr lang="en-US" altLang="en-US" sz="1800" i="1">
                <a:cs typeface="Times New Roman" pitchFamily="18" charset="0"/>
              </a:rPr>
              <a:t>= [HOBz][OH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]/[OBz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] </a:t>
            </a:r>
            <a:r>
              <a:rPr lang="en-US" altLang="en-US" sz="2400" i="1"/>
              <a:t>=  Kw/Ka = 1.515 x 10</a:t>
            </a:r>
            <a:r>
              <a:rPr lang="en-US" altLang="en-US" sz="2400" i="1" baseline="30000"/>
              <a:t>-11</a:t>
            </a:r>
            <a:r>
              <a:rPr lang="en-US" altLang="en-US" sz="2400"/>
              <a:t> 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b="1" i="1">
                <a:cs typeface="Times New Roman" pitchFamily="18" charset="0"/>
              </a:rPr>
              <a:t> </a:t>
            </a:r>
            <a:r>
              <a:rPr lang="en-US" altLang="en-US" sz="1800" i="1">
                <a:cs typeface="Times New Roman" pitchFamily="18" charset="0"/>
              </a:rPr>
              <a:t>Now set up the ICE table: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b="1" i="1">
                <a:cs typeface="Times New Roman" pitchFamily="18" charset="0"/>
              </a:rPr>
              <a:t>	</a:t>
            </a:r>
            <a:r>
              <a:rPr lang="fr-CA" altLang="en-US" sz="1800" b="1" i="1">
                <a:cs typeface="Times New Roman" pitchFamily="18" charset="0"/>
              </a:rPr>
              <a:t>OBz</a:t>
            </a:r>
            <a:r>
              <a:rPr lang="fr-CA" altLang="en-US" sz="1800" b="1" i="1" baseline="30000">
                <a:cs typeface="Times New Roman" pitchFamily="18" charset="0"/>
              </a:rPr>
              <a:t>-</a:t>
            </a:r>
            <a:r>
              <a:rPr lang="fr-CA" altLang="en-US" sz="1800" b="1" i="1">
                <a:cs typeface="Times New Roman" pitchFamily="18" charset="0"/>
              </a:rPr>
              <a:t> 	</a:t>
            </a:r>
            <a:r>
              <a:rPr lang="fr-CA" altLang="en-US" sz="1800">
                <a:cs typeface="Times New Roman" pitchFamily="18" charset="0"/>
              </a:rPr>
              <a:t>HOBz +</a:t>
            </a:r>
            <a:r>
              <a:rPr lang="fr-CA" altLang="en-US" sz="1800" b="1" i="1">
                <a:cs typeface="Times New Roman" pitchFamily="18" charset="0"/>
              </a:rPr>
              <a:t>	OH</a:t>
            </a:r>
            <a:r>
              <a:rPr lang="fr-CA" altLang="en-US" sz="1800" b="1" i="1" baseline="30000">
                <a:cs typeface="Times New Roman" pitchFamily="18" charset="0"/>
              </a:rPr>
              <a:t>-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b="1" i="1">
                <a:cs typeface="Times New Roman" pitchFamily="18" charset="0"/>
              </a:rPr>
              <a:t>I	0.100		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b="1" i="1">
                <a:cs typeface="Times New Roman" pitchFamily="18" charset="0"/>
              </a:rPr>
              <a:t>C	-x	+x	+x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b="1" i="1">
                <a:cs typeface="Times New Roman" pitchFamily="18" charset="0"/>
              </a:rPr>
              <a:t>E	0.100 -x	x	x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endParaRPr lang="en-US" altLang="en-US" sz="1800">
              <a:cs typeface="Times New Roman" pitchFamily="18" charset="0"/>
            </a:endParaRPr>
          </a:p>
        </p:txBody>
      </p:sp>
      <p:sp>
        <p:nvSpPr>
          <p:cNvPr id="1232901" name="Rectangle 5"/>
          <p:cNvSpPr>
            <a:spLocks noChangeArrowheads="1"/>
          </p:cNvSpPr>
          <p:nvPr/>
        </p:nvSpPr>
        <p:spPr bwMode="auto">
          <a:xfrm>
            <a:off x="4572000" y="4333875"/>
            <a:ext cx="4572000" cy="160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Char char="•"/>
              <a:defRPr sz="28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Char char="•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x</a:t>
            </a:r>
            <a:r>
              <a:rPr lang="en-US" altLang="en-US" sz="1800" i="1" baseline="30000">
                <a:cs typeface="Times New Roman" pitchFamily="18" charset="0"/>
              </a:rPr>
              <a:t>2</a:t>
            </a:r>
            <a:r>
              <a:rPr lang="en-US" altLang="en-US" sz="1800" i="1">
                <a:cs typeface="Times New Roman" pitchFamily="18" charset="0"/>
              </a:rPr>
              <a:t>/(0.10-x) = 1.515 x 10</a:t>
            </a:r>
            <a:r>
              <a:rPr lang="en-US" altLang="en-US" sz="1800" i="1" baseline="30000">
                <a:cs typeface="Times New Roman" pitchFamily="18" charset="0"/>
              </a:rPr>
              <a:t>-11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using the assumption that x&lt;&lt; 0.100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x = 1.23x 10</a:t>
            </a:r>
            <a:r>
              <a:rPr lang="en-US" altLang="en-US" sz="1800" i="1" baseline="30000">
                <a:cs typeface="Times New Roman" pitchFamily="18" charset="0"/>
              </a:rPr>
              <a:t>-6</a:t>
            </a:r>
            <a:r>
              <a:rPr lang="en-US" altLang="en-US" sz="1800" i="1">
                <a:cs typeface="Times New Roman" pitchFamily="18" charset="0"/>
              </a:rPr>
              <a:t> = [OH</a:t>
            </a:r>
            <a:r>
              <a:rPr lang="en-US" altLang="en-US" sz="1800" i="1" baseline="30000">
                <a:cs typeface="Times New Roman" pitchFamily="18" charset="0"/>
              </a:rPr>
              <a:t>-</a:t>
            </a:r>
            <a:r>
              <a:rPr lang="en-US" altLang="en-US" sz="1800" i="1">
                <a:cs typeface="Times New Roman" pitchFamily="18" charset="0"/>
              </a:rPr>
              <a:t>]</a:t>
            </a:r>
            <a:endParaRPr lang="en-US" altLang="en-US" sz="1800">
              <a:cs typeface="Times New Roman" pitchFamily="18" charset="0"/>
            </a:endParaRPr>
          </a:p>
          <a:p>
            <a:pPr eaLnBrk="1" hangingPunct="1">
              <a:spcBef>
                <a:spcPct val="50000"/>
              </a:spcBef>
              <a:buClrTx/>
              <a:buFontTx/>
              <a:buNone/>
            </a:pPr>
            <a:r>
              <a:rPr lang="en-US" altLang="en-US" sz="1800" i="1">
                <a:cs typeface="Times New Roman" pitchFamily="18" charset="0"/>
              </a:rPr>
              <a:t>pOH = 5.910 and </a:t>
            </a:r>
            <a:r>
              <a:rPr lang="en-US" altLang="en-US" sz="1800" b="1" i="1">
                <a:cs typeface="Times New Roman" pitchFamily="18" charset="0"/>
              </a:rPr>
              <a:t>pH = 8.090</a:t>
            </a:r>
          </a:p>
        </p:txBody>
      </p:sp>
    </p:spTree>
    <p:extLst>
      <p:ext uri="{BB962C8B-B14F-4D97-AF65-F5344CB8AC3E}">
        <p14:creationId xmlns:p14="http://schemas.microsoft.com/office/powerpoint/2010/main" val="1145893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3290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3290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3290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3290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3290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2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29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29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2900" grpId="0" build="p" autoUpdateAnimBg="0"/>
      <p:bldP spid="1232901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1"/>
          <p:cNvSpPr>
            <a:spLocks noGrp="1"/>
          </p:cNvSpPr>
          <p:nvPr>
            <p:ph type="ctrTitle"/>
          </p:nvPr>
        </p:nvSpPr>
        <p:spPr>
          <a:xfrm>
            <a:off x="441325" y="517525"/>
            <a:ext cx="7772400" cy="646113"/>
          </a:xfrm>
        </p:spPr>
        <p:txBody>
          <a:bodyPr>
            <a:normAutofit fontScale="90000"/>
          </a:bodyPr>
          <a:lstStyle/>
          <a:p>
            <a:r>
              <a:rPr lang="en-US" altLang="en-US" smtClean="0">
                <a:latin typeface="Arial" pitchFamily="34" charset="0"/>
                <a:cs typeface="Arial" pitchFamily="34" charset="0"/>
              </a:rPr>
              <a:t>Suggested Problems from Ch 16</a:t>
            </a:r>
            <a:endParaRPr lang="en-CA" altLang="en-US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563" name="Subtitle 2"/>
          <p:cNvSpPr>
            <a:spLocks noGrp="1"/>
          </p:cNvSpPr>
          <p:nvPr>
            <p:ph type="subTitle" idx="1"/>
          </p:nvPr>
        </p:nvSpPr>
        <p:spPr>
          <a:xfrm>
            <a:off x="441325" y="1387475"/>
            <a:ext cx="6400800" cy="1752600"/>
          </a:xfrm>
        </p:spPr>
        <p:txBody>
          <a:bodyPr/>
          <a:lstStyle/>
          <a:p>
            <a:r>
              <a:rPr lang="en-US" altLang="en-US" smtClean="0"/>
              <a:t>66, 79, 84, 85, 94, 101, 165, 170</a:t>
            </a:r>
            <a:endParaRPr lang="en-CA" altLang="en-US" smtClean="0"/>
          </a:p>
        </p:txBody>
      </p:sp>
    </p:spTree>
    <p:extLst>
      <p:ext uri="{BB962C8B-B14F-4D97-AF65-F5344CB8AC3E}">
        <p14:creationId xmlns:p14="http://schemas.microsoft.com/office/powerpoint/2010/main" val="9513895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1379</Words>
  <Application>Microsoft Office PowerPoint</Application>
  <PresentationFormat>On-screen Show (4:3)</PresentationFormat>
  <Paragraphs>271</Paragraphs>
  <Slides>25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Old Test Questions from Slides</vt:lpstr>
      <vt:lpstr>Ch 14</vt:lpstr>
      <vt:lpstr>PowerPoint Presentation</vt:lpstr>
      <vt:lpstr>PowerPoint Presentation</vt:lpstr>
      <vt:lpstr>An Example from Old Midterm </vt:lpstr>
      <vt:lpstr>An Example from Midterm 2004</vt:lpstr>
      <vt:lpstr>An Example from Midterm 2004</vt:lpstr>
      <vt:lpstr>An Example from Midterm 2004</vt:lpstr>
      <vt:lpstr>An Example from Midterm 2004</vt:lpstr>
      <vt:lpstr>Suggested Problems from Ch. 14</vt:lpstr>
      <vt:lpstr>CH 15</vt:lpstr>
      <vt:lpstr>PowerPoint Presentation</vt:lpstr>
      <vt:lpstr>A Question from Test #2</vt:lpstr>
      <vt:lpstr>A Question from Test #2</vt:lpstr>
      <vt:lpstr>Suggested Chapter 15 Problems</vt:lpstr>
      <vt:lpstr>Ch 16</vt:lpstr>
      <vt:lpstr>An Acid/Base Question!  REMAIN CALM.</vt:lpstr>
      <vt:lpstr>PowerPoint Presentation</vt:lpstr>
      <vt:lpstr>PowerPoint Presentation</vt:lpstr>
      <vt:lpstr>A Question from Test #2</vt:lpstr>
      <vt:lpstr>A Question from Test #2</vt:lpstr>
      <vt:lpstr>A Question from Test #2  Hydrolysis of the Conjugate Base of a Weak Acid</vt:lpstr>
      <vt:lpstr>A Question from Test #2  Hydrolysis of the Conjugate Base of a Weak Acid</vt:lpstr>
      <vt:lpstr>A Question from Test #2  Hydrolysis of the Conjugate Base of a Weak Acid</vt:lpstr>
      <vt:lpstr>Suggested Problems from Ch 16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Old Test Questions from Slides</dc:title>
  <dc:creator>cheryl</dc:creator>
  <cp:lastModifiedBy>cheryl</cp:lastModifiedBy>
  <cp:revision>2</cp:revision>
  <dcterms:created xsi:type="dcterms:W3CDTF">2015-11-14T20:40:57Z</dcterms:created>
  <dcterms:modified xsi:type="dcterms:W3CDTF">2015-11-14T20:56:54Z</dcterms:modified>
</cp:coreProperties>
</file>