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49"/>
  </p:notesMasterIdLst>
  <p:sldIdLst>
    <p:sldId id="28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307" r:id="rId44"/>
    <p:sldId id="299" r:id="rId45"/>
    <p:sldId id="300" r:id="rId46"/>
    <p:sldId id="301" r:id="rId47"/>
    <p:sldId id="302"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3190" autoAdjust="0"/>
  </p:normalViewPr>
  <p:slideViewPr>
    <p:cSldViewPr>
      <p:cViewPr varScale="1">
        <p:scale>
          <a:sx n="29" d="100"/>
          <a:sy n="29" d="100"/>
        </p:scale>
        <p:origin x="-2556"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A1269B-E7EE-4A27-9B70-09EE605AFEF8}" type="datetimeFigureOut">
              <a:rPr lang="en-CA" smtClean="0"/>
              <a:pPr/>
              <a:t>08/02/2014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67E267-BFF8-4285-A6D4-DADC46E509A1}" type="slidenum">
              <a:rPr lang="en-CA" smtClean="0"/>
              <a:pPr/>
              <a:t>‹#›</a:t>
            </a:fld>
            <a:endParaRPr lang="en-CA"/>
          </a:p>
        </p:txBody>
      </p:sp>
    </p:spTree>
    <p:extLst>
      <p:ext uri="{BB962C8B-B14F-4D97-AF65-F5344CB8AC3E}">
        <p14:creationId xmlns:p14="http://schemas.microsoft.com/office/powerpoint/2010/main" xmlns="" val="2024897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917B5DF3-F8B5-4547-83D8-8BBA1D6618BD}" type="slidenum">
              <a:rPr lang="en-US" sz="1200">
                <a:latin typeface="Arial" charset="0"/>
              </a:rPr>
              <a:pPr/>
              <a:t>1</a:t>
            </a:fld>
            <a:endParaRPr lang="en-US" sz="1200">
              <a:latin typeface="Arial"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17A6D2FF-EB4E-4F17-9F62-0B92439922D1}" type="slidenum">
              <a:rPr lang="en-US" sz="1200">
                <a:latin typeface="Arial" charset="0"/>
              </a:rPr>
              <a:pPr/>
              <a:t>2</a:t>
            </a:fld>
            <a:endParaRPr lang="en-US" sz="1200">
              <a:latin typeface="Arial"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is the genetic material n can transform cells </a:t>
            </a:r>
          </a:p>
          <a:p>
            <a:pPr eaLnBrk="1" hangingPunct="1">
              <a:buFontTx/>
              <a:buChar char="-"/>
            </a:pPr>
            <a:r>
              <a:rPr lang="en-US" dirty="0" smtClean="0"/>
              <a:t>Bacterial transformation</a:t>
            </a:r>
            <a:r>
              <a:rPr lang="en-US" baseline="0" dirty="0" smtClean="0"/>
              <a:t> provided the first support that </a:t>
            </a:r>
            <a:r>
              <a:rPr lang="en-US" baseline="0" dirty="0" err="1" smtClean="0"/>
              <a:t>dna</a:t>
            </a:r>
            <a:r>
              <a:rPr lang="en-US" baseline="0" dirty="0" smtClean="0"/>
              <a:t> is the genetic material of the bacteria</a:t>
            </a:r>
          </a:p>
          <a:p>
            <a:pPr eaLnBrk="1" hangingPunct="1">
              <a:buFontTx/>
              <a:buChar char="-"/>
            </a:pPr>
            <a:r>
              <a:rPr lang="en-US" baseline="0" dirty="0" smtClean="0"/>
              <a:t>Genetic properties can be transferred from one bacterial strain to another </a:t>
            </a:r>
          </a:p>
          <a:p>
            <a:pPr eaLnBrk="1" hangingPunct="1">
              <a:buFontTx/>
              <a:buChar char="-"/>
            </a:pPr>
            <a:r>
              <a:rPr lang="en-US" baseline="0" dirty="0" err="1" smtClean="0"/>
              <a:t>Dna</a:t>
            </a:r>
            <a:r>
              <a:rPr lang="en-US" baseline="0" dirty="0" smtClean="0"/>
              <a:t> was shown to be transmitted to progeny phages that were produced by bacteria </a:t>
            </a:r>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E8EE2E5D-B0D8-4D82-A5C9-B0F4B754BB65}" type="slidenum">
              <a:rPr lang="en-US" sz="1200">
                <a:latin typeface="Arial" charset="0"/>
              </a:rPr>
              <a:pPr/>
              <a:t>3</a:t>
            </a:fld>
            <a:endParaRPr lang="en-US" sz="1200">
              <a:latin typeface="Arial"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1928 </a:t>
            </a:r>
            <a:r>
              <a:rPr lang="en-CA" sz="1200" kern="1200" dirty="0" err="1" smtClean="0">
                <a:solidFill>
                  <a:schemeClr val="tx1"/>
                </a:solidFill>
                <a:latin typeface="+mn-lt"/>
                <a:ea typeface="+mn-ea"/>
                <a:cs typeface="+mn-cs"/>
              </a:rPr>
              <a:t>griffith</a:t>
            </a:r>
            <a:r>
              <a:rPr lang="en-CA" sz="1200" kern="1200" dirty="0" smtClean="0">
                <a:solidFill>
                  <a:schemeClr val="tx1"/>
                </a:solidFill>
                <a:latin typeface="+mn-lt"/>
                <a:ea typeface="+mn-ea"/>
                <a:cs typeface="+mn-cs"/>
              </a:rPr>
              <a:t> exp using </a:t>
            </a:r>
            <a:r>
              <a:rPr lang="en-CA" sz="1200" kern="1200" dirty="0" err="1" smtClean="0">
                <a:solidFill>
                  <a:schemeClr val="tx1"/>
                </a:solidFill>
                <a:latin typeface="+mn-lt"/>
                <a:ea typeface="+mn-ea"/>
                <a:cs typeface="+mn-cs"/>
              </a:rPr>
              <a:t>pneumococcus</a:t>
            </a:r>
            <a:r>
              <a:rPr lang="en-CA" sz="1200" kern="1200" dirty="0" smtClean="0">
                <a:solidFill>
                  <a:schemeClr val="tx1"/>
                </a:solidFill>
                <a:latin typeface="+mn-lt"/>
                <a:ea typeface="+mn-ea"/>
                <a:cs typeface="+mn-cs"/>
              </a:rPr>
              <a:t> : proved that virulence can be passed btw cells via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transformation ( </a:t>
            </a:r>
            <a:r>
              <a:rPr lang="en-CA" sz="1200" kern="1200" dirty="0" err="1" smtClean="0">
                <a:solidFill>
                  <a:schemeClr val="tx1"/>
                </a:solidFill>
                <a:latin typeface="+mn-lt"/>
                <a:ea typeface="+mn-ea"/>
                <a:cs typeface="+mn-cs"/>
              </a:rPr>
              <a:t>avirulent</a:t>
            </a:r>
            <a:r>
              <a:rPr lang="en-CA" sz="1200" kern="1200" dirty="0" smtClean="0">
                <a:solidFill>
                  <a:schemeClr val="tx1"/>
                </a:solidFill>
                <a:latin typeface="+mn-lt"/>
                <a:ea typeface="+mn-ea"/>
                <a:cs typeface="+mn-cs"/>
              </a:rPr>
              <a:t> nonlethal) R type of bacteria could be converted to lethal S ( smooth) </a:t>
            </a:r>
            <a:r>
              <a:rPr lang="en-CA" sz="1200" kern="1200" dirty="0" err="1" smtClean="0">
                <a:solidFill>
                  <a:schemeClr val="tx1"/>
                </a:solidFill>
                <a:latin typeface="+mn-lt"/>
                <a:ea typeface="+mn-ea"/>
                <a:cs typeface="+mn-cs"/>
              </a:rPr>
              <a:t>bac</a:t>
            </a:r>
            <a:r>
              <a:rPr lang="en-CA" sz="1200" kern="1200" dirty="0" smtClean="0">
                <a:solidFill>
                  <a:schemeClr val="tx1"/>
                </a:solidFill>
                <a:latin typeface="+mn-lt"/>
                <a:ea typeface="+mn-ea"/>
                <a:cs typeface="+mn-cs"/>
              </a:rPr>
              <a:t> when cells are mixed FIGURE 1.3</a:t>
            </a:r>
            <a:endParaRPr lang="en-CA" dirty="0" smtClean="0"/>
          </a:p>
          <a:p>
            <a:pPr rtl="0" fontAlgn="ctr"/>
            <a:r>
              <a:rPr lang="en-CA" sz="1200" kern="1200" dirty="0" smtClean="0">
                <a:solidFill>
                  <a:schemeClr val="tx1"/>
                </a:solidFill>
                <a:latin typeface="+mn-lt"/>
                <a:ea typeface="+mn-ea"/>
                <a:cs typeface="+mn-cs"/>
              </a:rPr>
              <a:t>S/R strains how it happens </a:t>
            </a:r>
            <a:endParaRPr lang="en-CA" dirty="0" smtClean="0"/>
          </a:p>
          <a:p>
            <a:pPr rtl="0" fontAlgn="ctr"/>
            <a:r>
              <a:rPr lang="en-CA" sz="1200" kern="1200" dirty="0" smtClean="0">
                <a:solidFill>
                  <a:schemeClr val="tx1"/>
                </a:solidFill>
                <a:latin typeface="+mn-lt"/>
                <a:ea typeface="+mn-ea"/>
                <a:cs typeface="+mn-cs"/>
              </a:rPr>
              <a:t>Once the mice die they take the bacteria out extract it R&gt; S bacteria , something in DNA that can convert R strain to S strain , toxin genes that are responsible for the toxicity </a:t>
            </a:r>
            <a:endParaRPr lang="en-CA" dirty="0" smtClean="0"/>
          </a:p>
          <a:p>
            <a:pPr rtl="0" fontAlgn="ctr"/>
            <a:r>
              <a:rPr lang="en-CA" sz="1200" kern="1200" dirty="0" smtClean="0">
                <a:solidFill>
                  <a:schemeClr val="tx1"/>
                </a:solidFill>
                <a:latin typeface="+mn-lt"/>
                <a:ea typeface="+mn-ea"/>
                <a:cs typeface="+mn-cs"/>
              </a:rPr>
              <a:t>DNA genetic material of viruses /</a:t>
            </a:r>
            <a:r>
              <a:rPr lang="en-CA" sz="1200" kern="1200" dirty="0" err="1" smtClean="0">
                <a:solidFill>
                  <a:schemeClr val="tx1"/>
                </a:solidFill>
                <a:latin typeface="+mn-lt"/>
                <a:ea typeface="+mn-ea"/>
                <a:cs typeface="+mn-cs"/>
              </a:rPr>
              <a:t>hersey</a:t>
            </a:r>
            <a:r>
              <a:rPr lang="en-CA" sz="1200" kern="1200" dirty="0" smtClean="0">
                <a:solidFill>
                  <a:schemeClr val="tx1"/>
                </a:solidFill>
                <a:latin typeface="+mn-lt"/>
                <a:ea typeface="+mn-ea"/>
                <a:cs typeface="+mn-cs"/>
              </a:rPr>
              <a:t> , chase exp ( 1952) / radioactive compounds to tag DNA and protein of viruses  ( p32 , s35, phage T2 ) , sulfur containing </a:t>
            </a:r>
            <a:r>
              <a:rPr lang="en-CA" sz="1200" kern="1200" dirty="0" err="1" smtClean="0">
                <a:solidFill>
                  <a:schemeClr val="tx1"/>
                </a:solidFill>
                <a:latin typeface="+mn-lt"/>
                <a:ea typeface="+mn-ea"/>
                <a:cs typeface="+mn-cs"/>
              </a:rPr>
              <a:t>sistine</a:t>
            </a:r>
            <a:r>
              <a:rPr lang="en-CA" sz="1200" kern="1200" dirty="0" smtClean="0">
                <a:solidFill>
                  <a:schemeClr val="tx1"/>
                </a:solidFill>
                <a:latin typeface="+mn-lt"/>
                <a:ea typeface="+mn-ea"/>
                <a:cs typeface="+mn-cs"/>
              </a:rPr>
              <a:t> and </a:t>
            </a:r>
            <a:r>
              <a:rPr lang="en-CA" sz="1200" kern="1200" dirty="0" err="1" smtClean="0">
                <a:solidFill>
                  <a:schemeClr val="tx1"/>
                </a:solidFill>
                <a:latin typeface="+mn-lt"/>
                <a:ea typeface="+mn-ea"/>
                <a:cs typeface="+mn-cs"/>
              </a:rPr>
              <a:t>mythyine</a:t>
            </a:r>
            <a:r>
              <a:rPr lang="en-CA" sz="1200" kern="1200" dirty="0" smtClean="0">
                <a:solidFill>
                  <a:schemeClr val="tx1"/>
                </a:solidFill>
                <a:latin typeface="+mn-lt"/>
                <a:ea typeface="+mn-ea"/>
                <a:cs typeface="+mn-cs"/>
              </a:rPr>
              <a:t> ,/ infected bacteria and recovered viral progeny , </a:t>
            </a:r>
            <a:r>
              <a:rPr lang="en-CA" sz="1200" kern="1200" dirty="0" err="1" smtClean="0">
                <a:solidFill>
                  <a:schemeClr val="tx1"/>
                </a:solidFill>
                <a:latin typeface="+mn-lt"/>
                <a:ea typeface="+mn-ea"/>
                <a:cs typeface="+mn-cs"/>
              </a:rPr>
              <a:t>easured</a:t>
            </a:r>
            <a:r>
              <a:rPr lang="en-CA" sz="1200" kern="1200" dirty="0" smtClean="0">
                <a:solidFill>
                  <a:schemeClr val="tx1"/>
                </a:solidFill>
                <a:latin typeface="+mn-lt"/>
                <a:ea typeface="+mn-ea"/>
                <a:cs typeface="+mn-cs"/>
              </a:rPr>
              <a:t> radioactivity amounts / </a:t>
            </a:r>
            <a:endParaRPr lang="en-CA" dirty="0" smtClean="0"/>
          </a:p>
          <a:p>
            <a:pPr lvl="1" rtl="0" fontAlgn="ctr"/>
            <a:r>
              <a:rPr lang="en-CA" sz="1200" kern="1200" dirty="0" smtClean="0">
                <a:solidFill>
                  <a:schemeClr val="tx1"/>
                </a:solidFill>
                <a:latin typeface="+mn-lt"/>
                <a:ea typeface="+mn-ea"/>
                <a:cs typeface="+mn-cs"/>
              </a:rPr>
              <a:t>Let them replicate , infect bacteria  w viruses , measure where their </a:t>
            </a:r>
            <a:r>
              <a:rPr lang="en-CA" sz="1200" kern="1200" dirty="0" err="1" smtClean="0">
                <a:solidFill>
                  <a:schemeClr val="tx1"/>
                </a:solidFill>
                <a:latin typeface="+mn-lt"/>
                <a:ea typeface="+mn-ea"/>
                <a:cs typeface="+mn-cs"/>
              </a:rPr>
              <a:t>radioacivitiy</a:t>
            </a:r>
            <a:r>
              <a:rPr lang="en-CA" sz="1200" kern="1200" dirty="0" smtClean="0">
                <a:solidFill>
                  <a:schemeClr val="tx1"/>
                </a:solidFill>
                <a:latin typeface="+mn-lt"/>
                <a:ea typeface="+mn-ea"/>
                <a:cs typeface="+mn-cs"/>
              </a:rPr>
              <a:t> will go after infection </a:t>
            </a:r>
            <a:endParaRPr lang="en-CA" dirty="0" smtClean="0"/>
          </a:p>
          <a:p>
            <a:pPr lvl="1" rtl="0" fontAlgn="ctr"/>
            <a:r>
              <a:rPr lang="en-CA" sz="1200" kern="1200" dirty="0" smtClean="0">
                <a:solidFill>
                  <a:schemeClr val="tx1"/>
                </a:solidFill>
                <a:latin typeface="+mn-lt"/>
                <a:ea typeface="+mn-ea"/>
                <a:cs typeface="+mn-cs"/>
              </a:rPr>
              <a:t>New viruses had high levels of p32 not s35 </a:t>
            </a:r>
            <a:endParaRPr lang="en-CA" dirty="0" smtClean="0"/>
          </a:p>
          <a:p>
            <a:pPr lvl="1" rtl="0" fontAlgn="ct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genetic material of viruses </a:t>
            </a:r>
            <a:endParaRPr lang="en-CA" dirty="0" smtClean="0"/>
          </a:p>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25CC42F5-1C05-4CD2-9BFB-5434B6C70C21}" type="slidenum">
              <a:rPr lang="en-US" sz="1200">
                <a:latin typeface="Arial" charset="0"/>
              </a:rPr>
              <a:pPr/>
              <a:t>4</a:t>
            </a:fld>
            <a:endParaRPr lang="en-US" sz="1200">
              <a:latin typeface="Arial"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r>
              <a:rPr lang="en-US" dirty="0" smtClean="0"/>
              <a:t>Transforming principle</a:t>
            </a:r>
            <a:r>
              <a:rPr lang="en-US" baseline="0" dirty="0" smtClean="0"/>
              <a:t> : </a:t>
            </a:r>
            <a:r>
              <a:rPr lang="en-US" baseline="0" dirty="0" err="1" smtClean="0"/>
              <a:t>dna</a:t>
            </a:r>
            <a:r>
              <a:rPr lang="en-US" baseline="0" dirty="0" smtClean="0"/>
              <a:t> that is taken up by a bacterium and whose expression then changes the properties of the recipient cell </a:t>
            </a:r>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C3E48405-3981-42BB-8D28-7BE51F14F4CA}" type="slidenum">
              <a:rPr lang="en-US" sz="1200">
                <a:latin typeface="Arial" charset="0"/>
              </a:rPr>
              <a:pPr/>
              <a:t>5</a:t>
            </a:fld>
            <a:endParaRPr lang="en-US" sz="1200">
              <a:latin typeface="Arial"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r>
              <a:rPr lang="en-US" dirty="0" smtClean="0"/>
              <a:t>Experiment </a:t>
            </a:r>
            <a:r>
              <a:rPr lang="en-US" dirty="0" err="1" smtClean="0"/>
              <a:t>diretcly</a:t>
            </a:r>
            <a:r>
              <a:rPr lang="en-US" baseline="0" dirty="0" smtClean="0"/>
              <a:t> showed that only DNA of the parent phages enters the bacteria and becomes part of the progeny phages </a:t>
            </a:r>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A5A7CC07-51A1-4E0E-B174-CD6CA9807E8B}" type="slidenum">
              <a:rPr lang="en-US" sz="1200">
                <a:latin typeface="Arial" charset="0"/>
              </a:rPr>
              <a:pPr/>
              <a:t>6</a:t>
            </a:fld>
            <a:endParaRPr lang="en-US" sz="1200">
              <a:latin typeface="Arial"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73F6C175-5370-41C3-91E0-8A5381E54577}" type="slidenum">
              <a:rPr lang="en-US" sz="1200">
                <a:latin typeface="Arial" charset="0"/>
              </a:rPr>
              <a:pPr/>
              <a:t>7</a:t>
            </a:fld>
            <a:endParaRPr lang="en-US" sz="1200">
              <a:latin typeface="Arial"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rtl="0" fontAlgn="ct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can be introduced into all cells </a:t>
            </a:r>
            <a:endParaRPr lang="en-CA" dirty="0" smtClean="0"/>
          </a:p>
          <a:p>
            <a:pPr lvl="1" rtl="0" fontAlgn="ctr"/>
            <a:r>
              <a:rPr lang="en-CA" sz="1200" kern="1200" dirty="0" smtClean="0">
                <a:solidFill>
                  <a:schemeClr val="tx1"/>
                </a:solidFill>
                <a:latin typeface="+mn-lt"/>
                <a:ea typeface="+mn-ea"/>
                <a:cs typeface="+mn-cs"/>
              </a:rPr>
              <a:t>When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is put into </a:t>
            </a:r>
            <a:r>
              <a:rPr lang="en-CA" sz="1200" kern="1200" dirty="0" err="1" smtClean="0">
                <a:solidFill>
                  <a:schemeClr val="tx1"/>
                </a:solidFill>
                <a:latin typeface="+mn-lt"/>
                <a:ea typeface="+mn-ea"/>
                <a:cs typeface="+mn-cs"/>
              </a:rPr>
              <a:t>euk</a:t>
            </a:r>
            <a:r>
              <a:rPr lang="en-CA" sz="1200" kern="1200" dirty="0" smtClean="0">
                <a:solidFill>
                  <a:schemeClr val="tx1"/>
                </a:solidFill>
                <a:latin typeface="+mn-lt"/>
                <a:ea typeface="+mn-ea"/>
                <a:cs typeface="+mn-cs"/>
              </a:rPr>
              <a:t> cells it is termed </a:t>
            </a:r>
            <a:r>
              <a:rPr lang="en-CA" sz="1200" kern="1200" dirty="0" err="1" smtClean="0">
                <a:solidFill>
                  <a:schemeClr val="tx1"/>
                </a:solidFill>
                <a:latin typeface="+mn-lt"/>
                <a:ea typeface="+mn-ea"/>
                <a:cs typeface="+mn-cs"/>
              </a:rPr>
              <a:t>transfection</a:t>
            </a:r>
            <a:r>
              <a:rPr lang="en-CA" sz="1200" kern="1200" dirty="0" smtClean="0">
                <a:solidFill>
                  <a:schemeClr val="tx1"/>
                </a:solidFill>
                <a:latin typeface="+mn-lt"/>
                <a:ea typeface="+mn-ea"/>
                <a:cs typeface="+mn-cs"/>
              </a:rPr>
              <a:t> which is the same as transformation into bacteria </a:t>
            </a:r>
            <a:endParaRPr lang="en-CA" dirty="0" smtClean="0"/>
          </a:p>
          <a:p>
            <a:pPr lvl="1" rtl="0" fontAlgn="ct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transforms at low </a:t>
            </a:r>
            <a:r>
              <a:rPr lang="en-CA" sz="1200" kern="1200" dirty="0" err="1" smtClean="0">
                <a:solidFill>
                  <a:schemeClr val="tx1"/>
                </a:solidFill>
                <a:latin typeface="+mn-lt"/>
                <a:ea typeface="+mn-ea"/>
                <a:cs typeface="+mn-cs"/>
              </a:rPr>
              <a:t>eff</a:t>
            </a:r>
            <a:endParaRPr lang="en-CA" dirty="0" smtClean="0"/>
          </a:p>
          <a:p>
            <a:pPr lvl="1" rtl="0" fontAlgn="ctr"/>
            <a:r>
              <a:rPr lang="en-CA" sz="1200" kern="1200" dirty="0" smtClean="0">
                <a:solidFill>
                  <a:schemeClr val="tx1"/>
                </a:solidFill>
                <a:latin typeface="+mn-lt"/>
                <a:ea typeface="+mn-ea"/>
                <a:cs typeface="+mn-cs"/>
              </a:rPr>
              <a:t>Need a way to select for cell that have taken up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 what do you have to put ) SELECTABLE MARKERS (using in the lab ) antibiotic resistance in bacteria ( allows the bacteria to grow normally in the presence of </a:t>
            </a:r>
            <a:r>
              <a:rPr lang="en-CA" sz="1200" kern="1200" dirty="0" err="1" smtClean="0">
                <a:solidFill>
                  <a:schemeClr val="tx1"/>
                </a:solidFill>
                <a:latin typeface="+mn-lt"/>
                <a:ea typeface="+mn-ea"/>
                <a:cs typeface="+mn-cs"/>
              </a:rPr>
              <a:t>ampicillin</a:t>
            </a:r>
            <a:r>
              <a:rPr lang="en-CA" sz="1200" kern="1200" dirty="0" smtClean="0">
                <a:solidFill>
                  <a:schemeClr val="tx1"/>
                </a:solidFill>
                <a:latin typeface="+mn-lt"/>
                <a:ea typeface="+mn-ea"/>
                <a:cs typeface="+mn-cs"/>
              </a:rPr>
              <a:t> </a:t>
            </a:r>
            <a:endParaRPr lang="en-CA" dirty="0" smtClean="0"/>
          </a:p>
          <a:p>
            <a:pPr lvl="1" rtl="0" fontAlgn="ctr"/>
            <a:r>
              <a:rPr lang="en-CA" sz="1200" kern="1200" dirty="0" smtClean="0">
                <a:solidFill>
                  <a:schemeClr val="tx1"/>
                </a:solidFill>
                <a:latin typeface="+mn-lt"/>
                <a:ea typeface="+mn-ea"/>
                <a:cs typeface="+mn-cs"/>
              </a:rPr>
              <a:t>Prevent the antibiotic from </a:t>
            </a:r>
            <a:r>
              <a:rPr lang="en-CA" sz="1200" kern="1200" dirty="0" err="1" smtClean="0">
                <a:solidFill>
                  <a:schemeClr val="tx1"/>
                </a:solidFill>
                <a:latin typeface="+mn-lt"/>
                <a:ea typeface="+mn-ea"/>
                <a:cs typeface="+mn-cs"/>
              </a:rPr>
              <a:t>licing</a:t>
            </a:r>
            <a:r>
              <a:rPr lang="en-CA" sz="1200" kern="1200" dirty="0" smtClean="0">
                <a:solidFill>
                  <a:schemeClr val="tx1"/>
                </a:solidFill>
                <a:latin typeface="+mn-lt"/>
                <a:ea typeface="+mn-ea"/>
                <a:cs typeface="+mn-cs"/>
              </a:rPr>
              <a:t> the cell </a:t>
            </a:r>
            <a:endParaRPr lang="en-CA" dirty="0" smtClean="0"/>
          </a:p>
          <a:p>
            <a:pPr lvl="1" rtl="0" fontAlgn="ctr"/>
            <a:r>
              <a:rPr lang="en-CA" sz="1200" kern="1200" dirty="0" smtClean="0">
                <a:solidFill>
                  <a:schemeClr val="tx1"/>
                </a:solidFill>
                <a:latin typeface="+mn-lt"/>
                <a:ea typeface="+mn-ea"/>
                <a:cs typeface="+mn-cs"/>
              </a:rPr>
              <a:t>If you add an enzyme </a:t>
            </a:r>
            <a:endParaRPr lang="en-CA" dirty="0" smtClean="0"/>
          </a:p>
          <a:p>
            <a:pPr lvl="1" rtl="0" fontAlgn="ctr"/>
            <a:r>
              <a:rPr lang="en-CA" sz="1200" kern="1200" dirty="0" smtClean="0">
                <a:solidFill>
                  <a:schemeClr val="tx1"/>
                </a:solidFill>
                <a:latin typeface="+mn-lt"/>
                <a:ea typeface="+mn-ea"/>
                <a:cs typeface="+mn-cs"/>
              </a:rPr>
              <a:t>Synthetic cells </a:t>
            </a:r>
            <a:r>
              <a:rPr lang="en-CA" sz="1200" kern="1200" dirty="0" err="1" smtClean="0">
                <a:solidFill>
                  <a:schemeClr val="tx1"/>
                </a:solidFill>
                <a:latin typeface="+mn-lt"/>
                <a:ea typeface="+mn-ea"/>
                <a:cs typeface="+mn-cs"/>
              </a:rPr>
              <a:t>craig</a:t>
            </a:r>
            <a:r>
              <a:rPr lang="en-CA" sz="1200" kern="1200" dirty="0" smtClean="0">
                <a:solidFill>
                  <a:schemeClr val="tx1"/>
                </a:solidFill>
                <a:latin typeface="+mn-lt"/>
                <a:ea typeface="+mn-ea"/>
                <a:cs typeface="+mn-cs"/>
              </a:rPr>
              <a:t> dent 60 </a:t>
            </a:r>
            <a:r>
              <a:rPr lang="en-CA" sz="1200" kern="1200" dirty="0" err="1" smtClean="0">
                <a:solidFill>
                  <a:schemeClr val="tx1"/>
                </a:solidFill>
                <a:latin typeface="+mn-lt"/>
                <a:ea typeface="+mn-ea"/>
                <a:cs typeface="+mn-cs"/>
              </a:rPr>
              <a:t>mins</a:t>
            </a:r>
            <a:r>
              <a:rPr lang="en-CA" sz="1200" kern="1200" dirty="0" smtClean="0">
                <a:solidFill>
                  <a:schemeClr val="tx1"/>
                </a:solidFill>
                <a:latin typeface="+mn-lt"/>
                <a:ea typeface="+mn-ea"/>
                <a:cs typeface="+mn-cs"/>
              </a:rPr>
              <a:t> </a:t>
            </a:r>
            <a:endParaRPr lang="en-CA" dirty="0" smtClean="0"/>
          </a:p>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51F2E704-94DD-4E22-B7F3-21510AA760DB}" type="slidenum">
              <a:rPr lang="en-US" sz="1200">
                <a:latin typeface="Arial" charset="0"/>
              </a:rPr>
              <a:pPr/>
              <a:t>8</a:t>
            </a:fld>
            <a:endParaRPr lang="en-US" sz="1200">
              <a:latin typeface="Arial"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r>
              <a:rPr lang="en-US" dirty="0" err="1" smtClean="0"/>
              <a:t>Euk</a:t>
            </a:r>
            <a:r>
              <a:rPr lang="en-US" dirty="0" smtClean="0"/>
              <a:t> cells can acquire</a:t>
            </a:r>
            <a:r>
              <a:rPr lang="en-US" baseline="0" dirty="0" smtClean="0"/>
              <a:t> new phenotype are a result of </a:t>
            </a:r>
            <a:r>
              <a:rPr lang="en-US" baseline="0" dirty="0" err="1" smtClean="0"/>
              <a:t>transfection</a:t>
            </a:r>
            <a:r>
              <a:rPr lang="en-US" baseline="0" dirty="0" smtClean="0"/>
              <a:t> by added </a:t>
            </a:r>
            <a:r>
              <a:rPr lang="en-US" baseline="0" dirty="0" err="1" smtClean="0"/>
              <a:t>dna</a:t>
            </a:r>
            <a:r>
              <a:rPr lang="en-US" baseline="0" dirty="0" smtClean="0"/>
              <a:t> </a:t>
            </a:r>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B2204AB9-16FF-4D0F-817A-E2C3529CE340}" type="slidenum">
              <a:rPr lang="en-US" sz="1200">
                <a:latin typeface="Arial" charset="0"/>
              </a:rPr>
              <a:pPr/>
              <a:t>9</a:t>
            </a:fld>
            <a:endParaRPr lang="en-US" sz="120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DNA structure</a:t>
            </a:r>
          </a:p>
          <a:p>
            <a:pPr rtl="0" fontAlgn="ctr"/>
            <a:r>
              <a:rPr lang="en-CA" sz="1200" kern="1200" dirty="0" smtClean="0">
                <a:solidFill>
                  <a:schemeClr val="tx1"/>
                </a:solidFill>
                <a:latin typeface="+mn-lt"/>
                <a:ea typeface="+mn-ea"/>
                <a:cs typeface="+mn-cs"/>
              </a:rPr>
              <a:t>Three main components</a:t>
            </a:r>
            <a:r>
              <a:rPr lang="en-CA" sz="1200" kern="1200" baseline="0" dirty="0" smtClean="0">
                <a:solidFill>
                  <a:schemeClr val="tx1"/>
                </a:solidFill>
                <a:latin typeface="+mn-lt"/>
                <a:ea typeface="+mn-ea"/>
                <a:cs typeface="+mn-cs"/>
              </a:rPr>
              <a:t> :</a:t>
            </a:r>
          </a:p>
          <a:p>
            <a:pPr rtl="0" fontAlgn="ctr"/>
            <a:r>
              <a:rPr lang="en-CA" sz="1200" kern="1200" baseline="0" dirty="0" smtClean="0">
                <a:solidFill>
                  <a:schemeClr val="tx1"/>
                </a:solidFill>
                <a:latin typeface="+mn-lt"/>
                <a:ea typeface="+mn-ea"/>
                <a:cs typeface="+mn-cs"/>
              </a:rPr>
              <a:t>N bases /sugars/phosphates</a:t>
            </a:r>
          </a:p>
          <a:p>
            <a:pPr rtl="0" fontAlgn="ctr">
              <a:buFontTx/>
              <a:buChar char="-"/>
            </a:pPr>
            <a:r>
              <a:rPr lang="en-CA" sz="1200" kern="1200" baseline="0" dirty="0" smtClean="0">
                <a:solidFill>
                  <a:schemeClr val="tx1"/>
                </a:solidFill>
                <a:latin typeface="+mn-lt"/>
                <a:ea typeface="+mn-ea"/>
                <a:cs typeface="+mn-cs"/>
              </a:rPr>
              <a:t>Nitrogen base is either </a:t>
            </a:r>
            <a:r>
              <a:rPr lang="en-CA" sz="1200" kern="1200" baseline="0" dirty="0" err="1" smtClean="0">
                <a:solidFill>
                  <a:schemeClr val="tx1"/>
                </a:solidFill>
                <a:latin typeface="+mn-lt"/>
                <a:ea typeface="+mn-ea"/>
                <a:cs typeface="+mn-cs"/>
              </a:rPr>
              <a:t>purine</a:t>
            </a:r>
            <a:r>
              <a:rPr lang="en-CA" sz="1200" kern="1200" baseline="0" dirty="0" smtClean="0">
                <a:solidFill>
                  <a:schemeClr val="tx1"/>
                </a:solidFill>
                <a:latin typeface="+mn-lt"/>
                <a:ea typeface="+mn-ea"/>
                <a:cs typeface="+mn-cs"/>
              </a:rPr>
              <a:t> or </a:t>
            </a:r>
            <a:r>
              <a:rPr lang="en-CA" sz="1200" kern="1200" baseline="0" dirty="0" err="1" smtClean="0">
                <a:solidFill>
                  <a:schemeClr val="tx1"/>
                </a:solidFill>
                <a:latin typeface="+mn-lt"/>
                <a:ea typeface="+mn-ea"/>
                <a:cs typeface="+mn-cs"/>
              </a:rPr>
              <a:t>pyrimidie</a:t>
            </a:r>
            <a:r>
              <a:rPr lang="en-CA" sz="1200" kern="1200" baseline="0" dirty="0" smtClean="0">
                <a:solidFill>
                  <a:schemeClr val="tx1"/>
                </a:solidFill>
                <a:latin typeface="+mn-lt"/>
                <a:ea typeface="+mn-ea"/>
                <a:cs typeface="+mn-cs"/>
              </a:rPr>
              <a:t> ring ( linked together by </a:t>
            </a:r>
            <a:r>
              <a:rPr lang="en-CA" sz="1200" kern="1200" baseline="0" dirty="0" err="1" smtClean="0">
                <a:solidFill>
                  <a:schemeClr val="tx1"/>
                </a:solidFill>
                <a:latin typeface="+mn-lt"/>
                <a:ea typeface="+mn-ea"/>
                <a:cs typeface="+mn-cs"/>
              </a:rPr>
              <a:t>glycosidic</a:t>
            </a:r>
            <a:r>
              <a:rPr lang="en-CA" sz="1200" kern="1200" baseline="0" dirty="0" smtClean="0">
                <a:solidFill>
                  <a:schemeClr val="tx1"/>
                </a:solidFill>
                <a:latin typeface="+mn-lt"/>
                <a:ea typeface="+mn-ea"/>
                <a:cs typeface="+mn-cs"/>
              </a:rPr>
              <a:t> bond )</a:t>
            </a:r>
          </a:p>
          <a:p>
            <a:pPr rtl="0" fontAlgn="ctr">
              <a:buFontTx/>
              <a:buChar char="-"/>
            </a:pPr>
            <a:r>
              <a:rPr lang="en-CA" dirty="0" smtClean="0"/>
              <a:t>A/T</a:t>
            </a:r>
            <a:r>
              <a:rPr lang="en-CA" baseline="0" dirty="0" smtClean="0"/>
              <a:t>   C/G bond together </a:t>
            </a:r>
          </a:p>
          <a:p>
            <a:pPr rtl="0" fontAlgn="ctr">
              <a:buFontTx/>
              <a:buChar char="-"/>
            </a:pPr>
            <a:r>
              <a:rPr lang="en-CA" sz="1200" kern="1200" baseline="0" dirty="0" smtClean="0">
                <a:solidFill>
                  <a:schemeClr val="tx1"/>
                </a:solidFill>
                <a:latin typeface="+mn-lt"/>
                <a:ea typeface="+mn-ea"/>
                <a:cs typeface="+mn-cs"/>
              </a:rPr>
              <a:t>A, G are present in both </a:t>
            </a:r>
            <a:r>
              <a:rPr lang="en-CA" sz="1200" kern="1200" baseline="0" dirty="0" err="1" smtClean="0">
                <a:solidFill>
                  <a:schemeClr val="tx1"/>
                </a:solidFill>
                <a:latin typeface="+mn-lt"/>
                <a:ea typeface="+mn-ea"/>
                <a:cs typeface="+mn-cs"/>
              </a:rPr>
              <a:t>dna</a:t>
            </a:r>
            <a:r>
              <a:rPr lang="en-CA" sz="1200" kern="1200" baseline="0" dirty="0" smtClean="0">
                <a:solidFill>
                  <a:schemeClr val="tx1"/>
                </a:solidFill>
                <a:latin typeface="+mn-lt"/>
                <a:ea typeface="+mn-ea"/>
                <a:cs typeface="+mn-cs"/>
              </a:rPr>
              <a:t> and </a:t>
            </a:r>
            <a:r>
              <a:rPr lang="en-CA" sz="1200" kern="1200" baseline="0" dirty="0" err="1" smtClean="0">
                <a:solidFill>
                  <a:schemeClr val="tx1"/>
                </a:solidFill>
                <a:latin typeface="+mn-lt"/>
                <a:ea typeface="+mn-ea"/>
                <a:cs typeface="+mn-cs"/>
              </a:rPr>
              <a:t>rna</a:t>
            </a:r>
            <a:r>
              <a:rPr lang="en-CA" sz="1200" kern="1200" baseline="0" dirty="0" smtClean="0">
                <a:solidFill>
                  <a:schemeClr val="tx1"/>
                </a:solidFill>
                <a:latin typeface="+mn-lt"/>
                <a:ea typeface="+mn-ea"/>
                <a:cs typeface="+mn-cs"/>
              </a:rPr>
              <a:t> </a:t>
            </a:r>
          </a:p>
          <a:p>
            <a:pPr rtl="0" fontAlgn="ctr">
              <a:buFontTx/>
              <a:buChar char="-"/>
            </a:pPr>
            <a:r>
              <a:rPr lang="en-CA" sz="1200" kern="1200" baseline="0" dirty="0" smtClean="0">
                <a:solidFill>
                  <a:schemeClr val="tx1"/>
                </a:solidFill>
                <a:latin typeface="+mn-lt"/>
                <a:ea typeface="+mn-ea"/>
                <a:cs typeface="+mn-cs"/>
              </a:rPr>
              <a:t>C ,T present in DNA </a:t>
            </a:r>
          </a:p>
          <a:p>
            <a:pPr rtl="0" fontAlgn="ctr">
              <a:buFontTx/>
              <a:buChar char="-"/>
            </a:pPr>
            <a:r>
              <a:rPr lang="en-CA" sz="1200" kern="1200" baseline="0" dirty="0" smtClean="0">
                <a:solidFill>
                  <a:schemeClr val="tx1"/>
                </a:solidFill>
                <a:latin typeface="+mn-lt"/>
                <a:ea typeface="+mn-ea"/>
                <a:cs typeface="+mn-cs"/>
              </a:rPr>
              <a:t>U present instead of T in </a:t>
            </a:r>
            <a:r>
              <a:rPr lang="en-CA" sz="1200" kern="1200" baseline="0" dirty="0" err="1" smtClean="0">
                <a:solidFill>
                  <a:schemeClr val="tx1"/>
                </a:solidFill>
                <a:latin typeface="+mn-lt"/>
                <a:ea typeface="+mn-ea"/>
                <a:cs typeface="+mn-cs"/>
              </a:rPr>
              <a:t>rna</a:t>
            </a:r>
            <a:r>
              <a:rPr lang="en-CA" sz="1200" kern="1200" baseline="0" dirty="0" smtClean="0">
                <a:solidFill>
                  <a:schemeClr val="tx1"/>
                </a:solidFill>
                <a:latin typeface="+mn-lt"/>
                <a:ea typeface="+mn-ea"/>
                <a:cs typeface="+mn-cs"/>
              </a:rPr>
              <a:t> </a:t>
            </a:r>
          </a:p>
          <a:p>
            <a:pPr rtl="0" fontAlgn="ctr">
              <a:buFontTx/>
              <a:buChar char="-"/>
            </a:pPr>
            <a:r>
              <a:rPr lang="en-CA" sz="1200" kern="1200" dirty="0" smtClean="0">
                <a:solidFill>
                  <a:schemeClr val="tx1"/>
                </a:solidFill>
                <a:latin typeface="+mn-lt"/>
                <a:ea typeface="+mn-ea"/>
                <a:cs typeface="+mn-cs"/>
              </a:rPr>
              <a:t>Has minor and major grooves </a:t>
            </a:r>
            <a:endParaRPr lang="en-CA" dirty="0" smtClean="0"/>
          </a:p>
          <a:p>
            <a:pPr lvl="1" rtl="0" fontAlgn="ctr"/>
            <a:r>
              <a:rPr lang="en-CA" sz="1200" kern="1200" dirty="0" smtClean="0">
                <a:solidFill>
                  <a:schemeClr val="tx1"/>
                </a:solidFill>
                <a:latin typeface="+mn-lt"/>
                <a:ea typeface="+mn-ea"/>
                <a:cs typeface="+mn-cs"/>
              </a:rPr>
              <a:t>Know general structure A/T , G/C three bonds </a:t>
            </a:r>
            <a:endParaRPr lang="en-CA" dirty="0" smtClean="0"/>
          </a:p>
          <a:p>
            <a:r>
              <a:rPr lang="en-CA" sz="1200" kern="1200" dirty="0" smtClean="0">
                <a:solidFill>
                  <a:schemeClr val="tx1"/>
                </a:solidFill>
                <a:latin typeface="+mn-lt"/>
                <a:ea typeface="+mn-ea"/>
                <a:cs typeface="+mn-cs"/>
              </a:rPr>
              <a:t> </a:t>
            </a:r>
          </a:p>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B4A7CDA1-78F2-4E04-AB6B-8B9ED7CC7F39}" type="slidenum">
              <a:rPr lang="en-US" sz="1200">
                <a:latin typeface="Arial" charset="0"/>
              </a:rPr>
              <a:pPr/>
              <a:t>10</a:t>
            </a:fld>
            <a:endParaRPr lang="en-US" sz="1200">
              <a:latin typeface="Arial"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rtl="0" fontAlgn="ctr"/>
            <a:r>
              <a:rPr lang="en-CA" sz="1200" kern="1200" dirty="0" err="1" smtClean="0">
                <a:solidFill>
                  <a:schemeClr val="tx1"/>
                </a:solidFill>
                <a:latin typeface="+mn-lt"/>
                <a:ea typeface="+mn-ea"/>
                <a:cs typeface="+mn-cs"/>
              </a:rPr>
              <a:t>Dna</a:t>
            </a:r>
            <a:r>
              <a:rPr lang="en-CA" sz="1200" kern="1200" baseline="0" dirty="0" smtClean="0">
                <a:solidFill>
                  <a:schemeClr val="tx1"/>
                </a:solidFill>
                <a:latin typeface="+mn-lt"/>
                <a:ea typeface="+mn-ea"/>
                <a:cs typeface="+mn-cs"/>
              </a:rPr>
              <a:t> structure has minor and major grooves </a:t>
            </a:r>
          </a:p>
          <a:p>
            <a:pPr rtl="0" fontAlgn="ctr"/>
            <a:r>
              <a:rPr lang="en-CA" sz="1200" kern="1200" baseline="0" dirty="0" smtClean="0">
                <a:solidFill>
                  <a:schemeClr val="tx1"/>
                </a:solidFill>
                <a:latin typeface="+mn-lt"/>
                <a:ea typeface="+mn-ea"/>
                <a:cs typeface="+mn-cs"/>
              </a:rPr>
              <a:t>Minor grooves = 12 A (1.2nm) across</a:t>
            </a:r>
          </a:p>
          <a:p>
            <a:pPr rtl="0" fontAlgn="ctr"/>
            <a:r>
              <a:rPr lang="en-CA" sz="1200" kern="1200" baseline="0" dirty="0" smtClean="0">
                <a:solidFill>
                  <a:schemeClr val="tx1"/>
                </a:solidFill>
                <a:latin typeface="+mn-lt"/>
                <a:ea typeface="+mn-ea"/>
                <a:cs typeface="+mn-cs"/>
              </a:rPr>
              <a:t>Major grooves =22A (2.2nm) </a:t>
            </a:r>
          </a:p>
          <a:p>
            <a:pPr rtl="0" fontAlgn="ctr"/>
            <a:endParaRPr lang="en-CA" dirty="0" smtClean="0"/>
          </a:p>
          <a:p>
            <a:pPr lvl="1" rtl="0" fontAlgn="ctr"/>
            <a:r>
              <a:rPr lang="en-CA" sz="1200" kern="1200" dirty="0" smtClean="0">
                <a:solidFill>
                  <a:schemeClr val="tx1"/>
                </a:solidFill>
                <a:latin typeface="+mn-lt"/>
                <a:ea typeface="+mn-ea"/>
                <a:cs typeface="+mn-cs"/>
              </a:rPr>
              <a:t> </a:t>
            </a:r>
          </a:p>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7FBFBAEC-E092-4CA0-B7A4-202CB7560B09}" type="slidenum">
              <a:rPr lang="en-US" sz="1200">
                <a:latin typeface="Arial" charset="0"/>
              </a:rPr>
              <a:pPr/>
              <a:t>11</a:t>
            </a:fld>
            <a:endParaRPr lang="en-US" sz="1200">
              <a:latin typeface="Arial"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r>
              <a:rPr lang="en-CA" sz="1200" kern="1200" dirty="0" smtClean="0">
                <a:solidFill>
                  <a:schemeClr val="tx1"/>
                </a:solidFill>
                <a:latin typeface="+mn-lt"/>
                <a:ea typeface="+mn-ea"/>
                <a:cs typeface="+mn-cs"/>
              </a:rPr>
              <a:t> </a:t>
            </a:r>
          </a:p>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01175042-16AF-45E6-9242-D39012478097}" type="slidenum">
              <a:rPr lang="en-US" sz="1200">
                <a:latin typeface="Arial" charset="0"/>
              </a:rPr>
              <a:pPr/>
              <a:t>12</a:t>
            </a:fld>
            <a:endParaRPr lang="en-US" sz="1200">
              <a:latin typeface="Arial" charset="0"/>
            </a:endParaRPr>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Flat base</a:t>
            </a:r>
            <a:r>
              <a:rPr lang="en-CA" sz="1200" kern="1200" baseline="0" dirty="0" smtClean="0">
                <a:solidFill>
                  <a:schemeClr val="tx1"/>
                </a:solidFill>
                <a:latin typeface="+mn-lt"/>
                <a:ea typeface="+mn-ea"/>
                <a:cs typeface="+mn-cs"/>
              </a:rPr>
              <a:t> pairs lie perpendicular to the sugar phosphate backbone </a:t>
            </a:r>
            <a:endParaRPr lang="en-CA" dirty="0" smtClean="0"/>
          </a:p>
          <a:p>
            <a:r>
              <a:rPr lang="en-CA" sz="1200" kern="1200" dirty="0" smtClean="0">
                <a:solidFill>
                  <a:schemeClr val="tx1"/>
                </a:solidFill>
                <a:latin typeface="+mn-lt"/>
                <a:ea typeface="+mn-ea"/>
                <a:cs typeface="+mn-cs"/>
              </a:rPr>
              <a:t> </a:t>
            </a:r>
          </a:p>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9F47E4B9-239D-403D-95F5-1B0499FE7DB7}" type="slidenum">
              <a:rPr lang="en-US" sz="1200">
                <a:latin typeface="Arial" charset="0"/>
              </a:rPr>
              <a:pPr/>
              <a:t>13</a:t>
            </a:fld>
            <a:endParaRPr lang="en-US" sz="1200">
              <a:latin typeface="Arial"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DNA </a:t>
            </a:r>
            <a:r>
              <a:rPr lang="en-CA" sz="1200" kern="1200" dirty="0" err="1" smtClean="0">
                <a:solidFill>
                  <a:schemeClr val="tx1"/>
                </a:solidFill>
                <a:latin typeface="+mn-lt"/>
                <a:ea typeface="+mn-ea"/>
                <a:cs typeface="+mn-cs"/>
              </a:rPr>
              <a:t>supercoiling</a:t>
            </a:r>
            <a:endParaRPr lang="en-CA" dirty="0" smtClean="0"/>
          </a:p>
          <a:p>
            <a:pPr lvl="1" rtl="0" fontAlgn="ct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has built in tension base on the conformation</a:t>
            </a:r>
          </a:p>
          <a:p>
            <a:pPr lvl="1" rtl="0" fontAlgn="ctr"/>
            <a:r>
              <a:rPr lang="en-CA" sz="1200" kern="1200" dirty="0" smtClean="0">
                <a:solidFill>
                  <a:schemeClr val="tx1"/>
                </a:solidFill>
                <a:latin typeface="+mn-lt"/>
                <a:ea typeface="+mn-ea"/>
                <a:cs typeface="+mn-cs"/>
              </a:rPr>
              <a:t> can form diff shapes to relieve some of the stress </a:t>
            </a:r>
            <a:endParaRPr lang="en-CA" dirty="0" smtClean="0"/>
          </a:p>
          <a:p>
            <a:pPr lvl="1" rtl="0" fontAlgn="ctr"/>
            <a:r>
              <a:rPr lang="en-CA" sz="1200" kern="1200" dirty="0" smtClean="0">
                <a:solidFill>
                  <a:schemeClr val="tx1"/>
                </a:solidFill>
                <a:latin typeface="+mn-lt"/>
                <a:ea typeface="+mn-ea"/>
                <a:cs typeface="+mn-cs"/>
              </a:rPr>
              <a:t>Linear, relaxed </a:t>
            </a:r>
            <a:r>
              <a:rPr lang="en-CA" sz="1200" kern="1200" dirty="0" err="1" smtClean="0">
                <a:solidFill>
                  <a:schemeClr val="tx1"/>
                </a:solidFill>
                <a:latin typeface="+mn-lt"/>
                <a:ea typeface="+mn-ea"/>
                <a:cs typeface="+mn-cs"/>
              </a:rPr>
              <a:t>supercoiled</a:t>
            </a:r>
            <a:r>
              <a:rPr lang="en-CA" sz="1200" kern="1200" dirty="0" smtClean="0">
                <a:solidFill>
                  <a:schemeClr val="tx1"/>
                </a:solidFill>
                <a:latin typeface="+mn-lt"/>
                <a:ea typeface="+mn-ea"/>
                <a:cs typeface="+mn-cs"/>
              </a:rPr>
              <a:t> , difference btw the two </a:t>
            </a:r>
            <a:endParaRPr lang="en-CA" dirty="0" smtClean="0"/>
          </a:p>
          <a:p>
            <a:pPr lvl="1" rtl="0" fontAlgn="ctr"/>
            <a:endParaRPr lang="en-CA" sz="1200" kern="1200" dirty="0" smtClean="0">
              <a:solidFill>
                <a:schemeClr val="tx1"/>
              </a:solidFill>
              <a:latin typeface="+mn-lt"/>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533454E7-327D-4218-B570-FECC2E3AC80A}" type="slidenum">
              <a:rPr lang="en-US" sz="1200">
                <a:latin typeface="Arial" charset="0"/>
              </a:rPr>
              <a:pPr/>
              <a:t>14</a:t>
            </a:fld>
            <a:endParaRPr lang="en-US" sz="1200">
              <a:latin typeface="Arial" charset="0"/>
            </a:endParaRPr>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lvl="0" rtl="0" fontAlgn="ctr"/>
            <a:r>
              <a:rPr lang="en-CA" sz="1200" kern="1200" dirty="0" smtClean="0">
                <a:solidFill>
                  <a:schemeClr val="tx1"/>
                </a:solidFill>
                <a:latin typeface="+mn-lt"/>
                <a:ea typeface="+mn-ea"/>
                <a:cs typeface="+mn-cs"/>
              </a:rPr>
              <a:t>Denature when hydrogen bonds are broken , why is it important , cell evolves mechanism to counteract this </a:t>
            </a:r>
            <a:endParaRPr lang="en-CA" dirty="0" smtClean="0"/>
          </a:p>
          <a:p>
            <a:pPr lvl="1" rtl="0" fontAlgn="ctr"/>
            <a:r>
              <a:rPr lang="en-CA" sz="1200" kern="1200" dirty="0" smtClean="0">
                <a:solidFill>
                  <a:schemeClr val="tx1"/>
                </a:solidFill>
                <a:latin typeface="+mn-lt"/>
                <a:ea typeface="+mn-ea"/>
                <a:cs typeface="+mn-cs"/>
              </a:rPr>
              <a:t>Replication , transcription when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strands have to change configuration and separate </a:t>
            </a:r>
            <a:endParaRPr lang="en-CA" dirty="0" smtClean="0"/>
          </a:p>
          <a:p>
            <a:pPr lvl="1" rtl="0" fontAlgn="ctr"/>
            <a:r>
              <a:rPr lang="en-CA" sz="1200" kern="1200" dirty="0" smtClean="0">
                <a:solidFill>
                  <a:schemeClr val="tx1"/>
                </a:solidFill>
                <a:latin typeface="+mn-lt"/>
                <a:ea typeface="+mn-ea"/>
                <a:cs typeface="+mn-cs"/>
              </a:rPr>
              <a:t>How does the cell do it ? : nick ( break is generate in order to relieve stress and after can be glued back together </a:t>
            </a:r>
            <a:endParaRPr lang="en-CA" dirty="0" smtClean="0"/>
          </a:p>
          <a:p>
            <a:pPr lvl="1" rtl="0" fontAlgn="ctr"/>
            <a:r>
              <a:rPr lang="en-CA" sz="1200" kern="1200" dirty="0" smtClean="0">
                <a:solidFill>
                  <a:schemeClr val="tx1"/>
                </a:solidFill>
                <a:latin typeface="+mn-lt"/>
                <a:ea typeface="+mn-ea"/>
                <a:cs typeface="+mn-cs"/>
              </a:rPr>
              <a:t>Many enzymes participate , very fast rates // replication fork how it relieves stress </a:t>
            </a:r>
            <a:endParaRPr lang="en-CA" dirty="0" smtClean="0"/>
          </a:p>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97A41230-88F4-4ED4-9132-9CEA0B5BA34E}" type="slidenum">
              <a:rPr lang="en-US" sz="1200">
                <a:latin typeface="Arial" charset="0"/>
              </a:rPr>
              <a:pPr/>
              <a:t>15</a:t>
            </a:fld>
            <a:endParaRPr lang="en-US" sz="1200">
              <a:latin typeface="Arial"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42883" indent="-285725">
              <a:defRPr sz="2800">
                <a:solidFill>
                  <a:schemeClr val="tx1"/>
                </a:solidFill>
                <a:latin typeface="Times New Roman" pitchFamily="18" charset="0"/>
              </a:defRPr>
            </a:lvl2pPr>
            <a:lvl3pPr marL="1142897" indent="-228580">
              <a:defRPr sz="2800">
                <a:solidFill>
                  <a:schemeClr val="tx1"/>
                </a:solidFill>
                <a:latin typeface="Times New Roman" pitchFamily="18" charset="0"/>
              </a:defRPr>
            </a:lvl3pPr>
            <a:lvl4pPr marL="1600056" indent="-228580">
              <a:defRPr sz="2800">
                <a:solidFill>
                  <a:schemeClr val="tx1"/>
                </a:solidFill>
                <a:latin typeface="Times New Roman" pitchFamily="18" charset="0"/>
              </a:defRPr>
            </a:lvl4pPr>
            <a:lvl5pPr marL="2057214" indent="-228580">
              <a:defRPr sz="2800">
                <a:solidFill>
                  <a:schemeClr val="tx1"/>
                </a:solidFill>
                <a:latin typeface="Times New Roman" pitchFamily="18" charset="0"/>
              </a:defRPr>
            </a:lvl5pPr>
            <a:lvl6pPr marL="2514373" indent="-228580" eaLnBrk="0" fontAlgn="base" hangingPunct="0">
              <a:spcBef>
                <a:spcPct val="0"/>
              </a:spcBef>
              <a:spcAft>
                <a:spcPct val="0"/>
              </a:spcAft>
              <a:defRPr sz="2800">
                <a:solidFill>
                  <a:schemeClr val="tx1"/>
                </a:solidFill>
                <a:latin typeface="Times New Roman" pitchFamily="18" charset="0"/>
              </a:defRPr>
            </a:lvl6pPr>
            <a:lvl7pPr marL="2971532" indent="-228580" eaLnBrk="0" fontAlgn="base" hangingPunct="0">
              <a:spcBef>
                <a:spcPct val="0"/>
              </a:spcBef>
              <a:spcAft>
                <a:spcPct val="0"/>
              </a:spcAft>
              <a:defRPr sz="2800">
                <a:solidFill>
                  <a:schemeClr val="tx1"/>
                </a:solidFill>
                <a:latin typeface="Times New Roman" pitchFamily="18" charset="0"/>
              </a:defRPr>
            </a:lvl7pPr>
            <a:lvl8pPr marL="3428691" indent="-228580" eaLnBrk="0" fontAlgn="base" hangingPunct="0">
              <a:spcBef>
                <a:spcPct val="0"/>
              </a:spcBef>
              <a:spcAft>
                <a:spcPct val="0"/>
              </a:spcAft>
              <a:defRPr sz="2800">
                <a:solidFill>
                  <a:schemeClr val="tx1"/>
                </a:solidFill>
                <a:latin typeface="Times New Roman" pitchFamily="18" charset="0"/>
              </a:defRPr>
            </a:lvl8pPr>
            <a:lvl9pPr marL="3885849" indent="-228580" eaLnBrk="0" fontAlgn="base" hangingPunct="0">
              <a:spcBef>
                <a:spcPct val="0"/>
              </a:spcBef>
              <a:spcAft>
                <a:spcPct val="0"/>
              </a:spcAft>
              <a:defRPr sz="2800">
                <a:solidFill>
                  <a:schemeClr val="tx1"/>
                </a:solidFill>
                <a:latin typeface="Times New Roman" pitchFamily="18" charset="0"/>
              </a:defRPr>
            </a:lvl9pPr>
          </a:lstStyle>
          <a:p>
            <a:fld id="{F3EC8C90-B17F-4ABF-B21F-489D17D8DC97}" type="slidenum">
              <a:rPr lang="en-US" sz="1200">
                <a:latin typeface="Arial" charset="0"/>
              </a:rPr>
              <a:pPr/>
              <a:t>16</a:t>
            </a:fld>
            <a:endParaRPr lang="en-US" sz="1200">
              <a:latin typeface="Arial" charset="0"/>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marL="0" marR="0" lvl="1" indent="0" algn="l" defTabSz="914400" rtl="0" eaLnBrk="1" fontAlgn="ctr" latinLnBrk="0" hangingPunct="1">
              <a:lnSpc>
                <a:spcPct val="100000"/>
              </a:lnSpc>
              <a:spcBef>
                <a:spcPts val="0"/>
              </a:spcBef>
              <a:spcAft>
                <a:spcPts val="0"/>
              </a:spcAft>
              <a:buClrTx/>
              <a:buSzTx/>
              <a:buFontTx/>
              <a:buNone/>
              <a:tabLst/>
              <a:defRPr/>
            </a:pPr>
            <a:r>
              <a:rPr lang="en-CA" sz="1200" kern="1200" dirty="0" smtClean="0">
                <a:solidFill>
                  <a:schemeClr val="tx1"/>
                </a:solidFill>
                <a:latin typeface="+mn-lt"/>
                <a:ea typeface="+mn-ea"/>
                <a:cs typeface="+mn-cs"/>
              </a:rPr>
              <a:t>Positive </a:t>
            </a:r>
            <a:r>
              <a:rPr lang="en-CA" sz="1200" kern="1200" dirty="0" err="1" smtClean="0">
                <a:solidFill>
                  <a:schemeClr val="tx1"/>
                </a:solidFill>
                <a:latin typeface="+mn-lt"/>
                <a:ea typeface="+mn-ea"/>
                <a:cs typeface="+mn-cs"/>
              </a:rPr>
              <a:t>superC</a:t>
            </a:r>
            <a:r>
              <a:rPr lang="en-CA" sz="1200" kern="1200" dirty="0" smtClean="0">
                <a:solidFill>
                  <a:schemeClr val="tx1"/>
                </a:solidFill>
                <a:latin typeface="+mn-lt"/>
                <a:ea typeface="+mn-ea"/>
                <a:cs typeface="+mn-cs"/>
              </a:rPr>
              <a:t> you twist the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in the same direction makes the bases come in closer together , // negative unwinding it m fewer base in the same distance , if you do it too  much you are at risk separating the two strands </a:t>
            </a:r>
            <a:endParaRPr lang="en-CA" dirty="0" smtClean="0"/>
          </a:p>
          <a:p>
            <a:pPr lvl="0" rtl="0" fontAlgn="ctr"/>
            <a:endParaRPr lang="en-CA" sz="1200" kern="1200" dirty="0" smtClean="0">
              <a:solidFill>
                <a:schemeClr val="tx1"/>
              </a:solidFill>
              <a:latin typeface="+mn-lt"/>
              <a:ea typeface="+mn-ea"/>
              <a:cs typeface="+mn-cs"/>
            </a:endParaRPr>
          </a:p>
          <a:p>
            <a:pPr lvl="0" rtl="0" fontAlgn="ctr"/>
            <a:r>
              <a:rPr lang="en-CA" sz="1200" kern="1200" dirty="0" smtClean="0">
                <a:solidFill>
                  <a:schemeClr val="tx1"/>
                </a:solidFill>
                <a:latin typeface="+mn-lt"/>
                <a:ea typeface="+mn-ea"/>
                <a:cs typeface="+mn-cs"/>
              </a:rPr>
              <a:t>The only way to relieve the  tension is  to cut , the problem , the </a:t>
            </a:r>
            <a:r>
              <a:rPr lang="en-CA" sz="1200" kern="1200" dirty="0" err="1" smtClean="0">
                <a:solidFill>
                  <a:schemeClr val="tx1"/>
                </a:solidFill>
                <a:latin typeface="+mn-lt"/>
                <a:ea typeface="+mn-ea"/>
                <a:cs typeface="+mn-cs"/>
              </a:rPr>
              <a:t>supercoiling</a:t>
            </a:r>
            <a:r>
              <a:rPr lang="en-CA" sz="1200" kern="1200" dirty="0" smtClean="0">
                <a:solidFill>
                  <a:schemeClr val="tx1"/>
                </a:solidFill>
                <a:latin typeface="+mn-lt"/>
                <a:ea typeface="+mn-ea"/>
                <a:cs typeface="+mn-cs"/>
              </a:rPr>
              <a:t> affects the # of bases and turn </a:t>
            </a:r>
            <a:endParaRPr lang="en-US" dirty="0" smtClean="0"/>
          </a:p>
          <a:p>
            <a:pPr rtl="0" fontAlgn="ctr"/>
            <a:endParaRPr lang="en-CA" sz="1200" kern="1200" dirty="0" smtClean="0">
              <a:solidFill>
                <a:schemeClr val="tx1"/>
              </a:solidFill>
              <a:latin typeface="+mn-lt"/>
              <a:ea typeface="+mn-ea"/>
              <a:cs typeface="+mn-cs"/>
            </a:endParaRPr>
          </a:p>
          <a:p>
            <a:pPr rtl="0" fontAlgn="ctr"/>
            <a:r>
              <a:rPr lang="en-CA" sz="1200" kern="1200" dirty="0" smtClean="0">
                <a:solidFill>
                  <a:schemeClr val="tx1"/>
                </a:solidFill>
                <a:latin typeface="+mn-lt"/>
                <a:ea typeface="+mn-ea"/>
                <a:cs typeface="+mn-cs"/>
              </a:rPr>
              <a:t>Why do we have these enzymes, antiviral </a:t>
            </a:r>
            <a:r>
              <a:rPr lang="en-CA" sz="1200" kern="1200" dirty="0" err="1" smtClean="0">
                <a:solidFill>
                  <a:schemeClr val="tx1"/>
                </a:solidFill>
                <a:latin typeface="+mn-lt"/>
                <a:ea typeface="+mn-ea"/>
                <a:cs typeface="+mn-cs"/>
              </a:rPr>
              <a:t>mechs</a:t>
            </a:r>
            <a:r>
              <a:rPr lang="en-CA" sz="1200" kern="1200" dirty="0" smtClean="0">
                <a:solidFill>
                  <a:schemeClr val="tx1"/>
                </a:solidFill>
                <a:latin typeface="+mn-lt"/>
                <a:ea typeface="+mn-ea"/>
                <a:cs typeface="+mn-cs"/>
              </a:rPr>
              <a:t> , foreign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detection , cut at a certain sequence , </a:t>
            </a:r>
            <a:r>
              <a:rPr lang="en-CA" sz="1200" kern="1200" dirty="0" err="1" smtClean="0">
                <a:solidFill>
                  <a:schemeClr val="tx1"/>
                </a:solidFill>
                <a:latin typeface="+mn-lt"/>
                <a:ea typeface="+mn-ea"/>
                <a:cs typeface="+mn-cs"/>
              </a:rPr>
              <a:t>endonucleases</a:t>
            </a:r>
            <a:r>
              <a:rPr lang="en-CA" sz="1200" kern="1200" dirty="0" smtClean="0">
                <a:solidFill>
                  <a:schemeClr val="tx1"/>
                </a:solidFill>
                <a:latin typeface="+mn-lt"/>
                <a:ea typeface="+mn-ea"/>
                <a:cs typeface="+mn-cs"/>
              </a:rPr>
              <a:t>, restriction enzymes isolated from bacteria </a:t>
            </a:r>
            <a:endParaRPr lang="en-CA" dirty="0" smtClean="0"/>
          </a:p>
          <a:p>
            <a:pPr lvl="1" rtl="0" fontAlgn="ctr"/>
            <a:r>
              <a:rPr lang="en-CA" sz="1200" kern="1200" dirty="0" smtClean="0">
                <a:solidFill>
                  <a:schemeClr val="tx1"/>
                </a:solidFill>
                <a:latin typeface="+mn-lt"/>
                <a:ea typeface="+mn-ea"/>
                <a:cs typeface="+mn-cs"/>
              </a:rPr>
              <a:t>Used by bacteria  primary antiviral </a:t>
            </a:r>
            <a:r>
              <a:rPr lang="en-CA" sz="1200" kern="1200" dirty="0" err="1" smtClean="0">
                <a:solidFill>
                  <a:schemeClr val="tx1"/>
                </a:solidFill>
                <a:latin typeface="+mn-lt"/>
                <a:ea typeface="+mn-ea"/>
                <a:cs typeface="+mn-cs"/>
              </a:rPr>
              <a:t>mech</a:t>
            </a:r>
            <a:r>
              <a:rPr lang="en-CA" sz="1200" kern="1200" dirty="0" smtClean="0">
                <a:solidFill>
                  <a:schemeClr val="tx1"/>
                </a:solidFill>
                <a:latin typeface="+mn-lt"/>
                <a:ea typeface="+mn-ea"/>
                <a:cs typeface="+mn-cs"/>
              </a:rPr>
              <a:t> </a:t>
            </a:r>
            <a:endParaRPr lang="en-CA" dirty="0" smtClean="0"/>
          </a:p>
          <a:p>
            <a:pPr lvl="1" rtl="0" fontAlgn="ct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a:t>
            </a:r>
            <a:r>
              <a:rPr lang="en-CA" sz="1200" kern="1200" dirty="0" err="1" smtClean="0">
                <a:solidFill>
                  <a:schemeClr val="tx1"/>
                </a:solidFill>
                <a:latin typeface="+mn-lt"/>
                <a:ea typeface="+mn-ea"/>
                <a:cs typeface="+mn-cs"/>
              </a:rPr>
              <a:t>ligase</a:t>
            </a:r>
            <a:r>
              <a:rPr lang="en-CA" sz="1200" kern="1200" dirty="0" smtClean="0">
                <a:solidFill>
                  <a:schemeClr val="tx1"/>
                </a:solidFill>
                <a:latin typeface="+mn-lt"/>
                <a:ea typeface="+mn-ea"/>
                <a:cs typeface="+mn-cs"/>
              </a:rPr>
              <a:t> attach back , </a:t>
            </a:r>
            <a:endParaRPr lang="en-CA" dirty="0" smtClean="0"/>
          </a:p>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B1E993A7-9A76-4290-AC3C-D6F1CC4F0C6F}" type="slidenum">
              <a:rPr lang="en-US" altLang="en-US" sz="1200">
                <a:latin typeface="Arial" charset="0"/>
              </a:rPr>
              <a:pPr/>
              <a:t>17</a:t>
            </a:fld>
            <a:endParaRPr lang="en-US" altLang="en-US" sz="1200">
              <a:latin typeface="Arial"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r>
              <a:rPr lang="en-US" dirty="0" err="1" smtClean="0"/>
              <a:t>Enzymatically</a:t>
            </a:r>
            <a:r>
              <a:rPr lang="en-US" dirty="0" smtClean="0"/>
              <a:t> it’s not a simple task. </a:t>
            </a:r>
          </a:p>
          <a:p>
            <a:pPr eaLnBrk="1" hangingPunct="1">
              <a:buFontTx/>
              <a:buChar char="-"/>
            </a:pPr>
            <a:r>
              <a:rPr lang="en-US" dirty="0" smtClean="0"/>
              <a:t>Not one enzyme does this – a bunch of enzymes do it at high rates.</a:t>
            </a:r>
          </a:p>
          <a:p>
            <a:pPr eaLnBrk="1" hangingPunct="1"/>
            <a:endParaRPr lang="en-US" alt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05910C69-0548-4596-8742-23F9C35C710E}" type="slidenum">
              <a:rPr lang="en-US" altLang="en-US" sz="1200">
                <a:latin typeface="Arial" charset="0"/>
              </a:rPr>
              <a:pPr/>
              <a:t>18</a:t>
            </a:fld>
            <a:endParaRPr lang="en-US" altLang="en-US" sz="1200">
              <a:latin typeface="Arial"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Special enzymes are critical. Defect in enzymes can cause problems. </a:t>
            </a:r>
          </a:p>
          <a:p>
            <a:pPr eaLnBrk="1" hangingPunct="1"/>
            <a:endParaRPr lang="en-US" alt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5F65CA60-6FE0-4B17-9B21-0967B222C615}" type="slidenum">
              <a:rPr lang="en-US" altLang="en-US" sz="1200">
                <a:latin typeface="Arial" charset="0"/>
              </a:rPr>
              <a:pPr/>
              <a:t>19</a:t>
            </a:fld>
            <a:endParaRPr lang="en-US" altLang="en-US" sz="1200">
              <a:latin typeface="Arial"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Replication machine – DNA polymerase and all other enzymes involved as it goes through the replication fork and DNA is being unwound it’s also being put under super pressure which has to keep on relieving that pressure as that whole unit goes down.</a:t>
            </a:r>
          </a:p>
          <a:p>
            <a:pPr eaLnBrk="1" hangingPunct="1"/>
            <a:endParaRPr lang="en-US" alt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81442361-81B5-4161-8562-7B55F9C186F7}" type="slidenum">
              <a:rPr lang="en-US" altLang="en-US" sz="1200">
                <a:latin typeface="Arial" charset="0"/>
              </a:rPr>
              <a:pPr/>
              <a:t>20</a:t>
            </a:fld>
            <a:endParaRPr lang="en-US" altLang="en-US" sz="1200">
              <a:latin typeface="Arial"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r>
              <a:rPr lang="en-US" dirty="0" smtClean="0"/>
              <a:t>Different format. Showing that you generate </a:t>
            </a:r>
            <a:r>
              <a:rPr lang="en-US" dirty="0" err="1" smtClean="0"/>
              <a:t>torsional</a:t>
            </a:r>
            <a:r>
              <a:rPr lang="en-US" dirty="0" smtClean="0"/>
              <a:t> forces on DNA molecule that have to be relieved. You can’t relive it unless you cut it and reseal it. </a:t>
            </a:r>
          </a:p>
          <a:p>
            <a:pPr eaLnBrk="1" hangingPunct="1"/>
            <a:r>
              <a:rPr lang="en-US" dirty="0" smtClean="0"/>
              <a:t>There has to be enzymes to nick one of the strands to allow the DNA to flip. And then that strand is re-sealed.</a:t>
            </a:r>
          </a:p>
          <a:p>
            <a:pPr eaLnBrk="1" hangingPunct="1"/>
            <a:endParaRPr lang="en-US" alt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847B4D66-4BB0-4CFB-A516-A3CD6E513B13}" type="slidenum">
              <a:rPr lang="en-US" altLang="en-US" sz="1200">
                <a:latin typeface="Arial" charset="0"/>
              </a:rPr>
              <a:pPr/>
              <a:t>21</a:t>
            </a:fld>
            <a:endParaRPr lang="en-US" altLang="en-US" sz="1200">
              <a:latin typeface="Arial"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Critical players: involved heavily in replication. Done at a high speed. Incredible fidelity. Mechanisms to repair DNA of individual nucleotides. </a:t>
            </a:r>
          </a:p>
          <a:p>
            <a:pPr eaLnBrk="1" hangingPunct="1"/>
            <a:endParaRPr lang="en-US" alt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A4E8BDF0-4308-4445-ACDD-3B1497738E3B}" type="slidenum">
              <a:rPr lang="en-US" altLang="en-US" sz="1200">
                <a:latin typeface="Arial" charset="0"/>
              </a:rPr>
              <a:pPr/>
              <a:t>22</a:t>
            </a:fld>
            <a:endParaRPr lang="en-US" altLang="en-US" sz="1200">
              <a:latin typeface="Arial"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r>
              <a:rPr lang="en-US" dirty="0" smtClean="0"/>
              <a:t>Enzymes that nick and cut DNA –as a cell don’t necessarily want a lot of enzymes that are cutting DNA. </a:t>
            </a:r>
          </a:p>
          <a:p>
            <a:r>
              <a:rPr lang="en-US" dirty="0" err="1" smtClean="0"/>
              <a:t>Dnases</a:t>
            </a:r>
            <a:r>
              <a:rPr lang="en-US" dirty="0" smtClean="0"/>
              <a:t> – physically cut DNA. </a:t>
            </a:r>
            <a:r>
              <a:rPr lang="en-US" dirty="0" err="1" smtClean="0"/>
              <a:t>Rnases</a:t>
            </a:r>
            <a:r>
              <a:rPr lang="en-US" dirty="0" smtClean="0"/>
              <a:t> – degrade RNA</a:t>
            </a:r>
          </a:p>
          <a:p>
            <a:r>
              <a:rPr lang="en-US" dirty="0" smtClean="0"/>
              <a:t>These enzymes evolved with eukaryotic cells to do jobs within the cell (get rid of unwanted RNA).</a:t>
            </a:r>
          </a:p>
          <a:p>
            <a:r>
              <a:rPr lang="en-US" dirty="0" smtClean="0"/>
              <a:t> Why do we have these enzymes? Anti viral/anti bacterial mechanisms – so if DNA comes in – cell can recognize it as foreign then it can chop it up.</a:t>
            </a:r>
          </a:p>
          <a:p>
            <a:r>
              <a:rPr lang="en-US" dirty="0" smtClean="0"/>
              <a:t>There are 2 types of </a:t>
            </a:r>
            <a:r>
              <a:rPr lang="en-US" dirty="0" err="1" smtClean="0"/>
              <a:t>endonucleases</a:t>
            </a:r>
            <a:r>
              <a:rPr lang="en-US" dirty="0" smtClean="0"/>
              <a:t>: RNA &amp; DNA nucleases – restriction ends of nucleases that cut DNA w/in the nucleic acid at a specific targeted sequence: </a:t>
            </a:r>
            <a:r>
              <a:rPr lang="en-US" dirty="0" err="1" smtClean="0"/>
              <a:t>palandromic</a:t>
            </a:r>
            <a:r>
              <a:rPr lang="en-US" dirty="0" smtClean="0"/>
              <a:t> sequence </a:t>
            </a:r>
          </a:p>
          <a:p>
            <a:r>
              <a:rPr lang="en-US" dirty="0" smtClean="0"/>
              <a:t>Restriction enzymes (nucleases) – we have 100s of them isolated (isolated from – bacteria) – and this was the beginning of molecular bio revolution – discovery of restriction enzymes </a:t>
            </a:r>
          </a:p>
          <a:p>
            <a:r>
              <a:rPr lang="en-US" dirty="0" smtClean="0"/>
              <a:t>DNA </a:t>
            </a:r>
            <a:r>
              <a:rPr lang="en-US" dirty="0" err="1" smtClean="0"/>
              <a:t>ligase</a:t>
            </a:r>
            <a:r>
              <a:rPr lang="en-US" dirty="0" smtClean="0"/>
              <a:t> – attaches DNA back</a:t>
            </a:r>
          </a:p>
          <a:p>
            <a:r>
              <a:rPr lang="en-US" dirty="0" smtClean="0"/>
              <a:t>DNA polymerase – to make DNA in a lab  &gt; All discoveries let to genetic engineering</a:t>
            </a:r>
          </a:p>
          <a:p>
            <a:endParaRPr lang="en-US" dirty="0" smtClean="0"/>
          </a:p>
          <a:p>
            <a:endParaRPr lang="en-US" altLang="en-US" dirty="0" smtClean="0"/>
          </a:p>
          <a:p>
            <a:endParaRPr lang="en-US" alt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1D33EFB6-AC09-4596-B175-19E170C6F626}" type="slidenum">
              <a:rPr lang="en-US" altLang="en-US" sz="1200">
                <a:latin typeface="Arial" charset="0"/>
              </a:rPr>
              <a:pPr/>
              <a:t>23</a:t>
            </a:fld>
            <a:endParaRPr lang="en-US" altLang="en-US" sz="1200">
              <a:latin typeface="Arial"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Exonucleases</a:t>
            </a:r>
            <a:r>
              <a:rPr lang="en-US" dirty="0" smtClean="0"/>
              <a:t> – attack free ends of DNA – don’t cut within the strand – cut the external parts </a:t>
            </a:r>
          </a:p>
          <a:p>
            <a:endParaRPr lang="en-US" alt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AF7DB65C-66BE-43BB-A2AB-60926AED4D5C}" type="slidenum">
              <a:rPr lang="en-US" altLang="en-US" sz="1200">
                <a:latin typeface="Arial" charset="0"/>
              </a:rPr>
              <a:pPr/>
              <a:t>24</a:t>
            </a:fld>
            <a:endParaRPr lang="en-US" altLang="en-US" sz="1200">
              <a:latin typeface="Arial"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r>
              <a:rPr lang="en-US" dirty="0" smtClean="0"/>
              <a:t>Three theories of how DNA replicate</a:t>
            </a:r>
          </a:p>
          <a:p>
            <a:pPr>
              <a:buFontTx/>
              <a:buChar char="-"/>
            </a:pPr>
            <a:r>
              <a:rPr lang="en-US" dirty="0" smtClean="0"/>
              <a:t>1 strand acts as a template for another strand – so if you have 2 original DNA molecules bound together – they pull apart and each act as templates for production of new daughter cells. </a:t>
            </a:r>
          </a:p>
          <a:p>
            <a:pPr>
              <a:buFontTx/>
              <a:buChar char="-"/>
            </a:pPr>
            <a:r>
              <a:rPr lang="en-US" dirty="0" smtClean="0"/>
              <a:t>After the discovery of the structure of DNA –  </a:t>
            </a:r>
            <a:r>
              <a:rPr lang="en-US" dirty="0" err="1" smtClean="0"/>
              <a:t>Meselson</a:t>
            </a:r>
            <a:r>
              <a:rPr lang="en-US" dirty="0" smtClean="0"/>
              <a:t> – proved how DNA is actually replicated. Used radioisotopes – used a heavy N – loaded up DNA with N15 and measured the weight of the molecule (</a:t>
            </a:r>
            <a:r>
              <a:rPr lang="en-US" dirty="0" err="1" smtClean="0"/>
              <a:t>bc</a:t>
            </a:r>
            <a:r>
              <a:rPr lang="en-US" dirty="0" smtClean="0"/>
              <a:t> it’s heavier than natural N) – then spun it </a:t>
            </a:r>
          </a:p>
          <a:p>
            <a:endParaRPr lang="en-US" alt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FF502085-214D-487E-A3B2-A85FFF8B83FB}" type="slidenum">
              <a:rPr lang="en-US" altLang="en-US" sz="1200">
                <a:latin typeface="Arial" charset="0"/>
              </a:rPr>
              <a:pPr/>
              <a:t>25</a:t>
            </a:fld>
            <a:endParaRPr lang="en-US" altLang="en-US" sz="1200">
              <a:latin typeface="Arial"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r>
              <a:rPr lang="en-US" dirty="0" smtClean="0"/>
              <a:t>Parental DNA – load it up with heavy N - take away the heavy N – and let the cells generate the next round of generation. Keep media same</a:t>
            </a:r>
          </a:p>
          <a:p>
            <a:r>
              <a:rPr lang="en-US" dirty="0" smtClean="0"/>
              <a:t>Go another  round – spin it </a:t>
            </a:r>
          </a:p>
          <a:p>
            <a:r>
              <a:rPr lang="en-US" dirty="0" smtClean="0"/>
              <a:t>Found that – in the beginning all strand are heavy – first generation – all heavy went away – hybrids showing that each heavy acted as a template. </a:t>
            </a:r>
          </a:p>
          <a:p>
            <a:endParaRPr lang="en-US" alt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39DC0C1F-1127-4E32-807A-E421739D1F00}" type="slidenum">
              <a:rPr lang="en-US" altLang="en-US" sz="1200">
                <a:latin typeface="Arial" charset="0"/>
              </a:rPr>
              <a:pPr/>
              <a:t>26</a:t>
            </a:fld>
            <a:endParaRPr lang="en-US" altLang="en-US" sz="1200">
              <a:latin typeface="Arial"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r>
              <a:rPr lang="en-CA" sz="1200" kern="1200" dirty="0" smtClean="0">
                <a:solidFill>
                  <a:schemeClr val="tx1"/>
                </a:solidFill>
                <a:latin typeface="+mn-lt"/>
                <a:ea typeface="+mn-ea"/>
                <a:cs typeface="+mn-cs"/>
              </a:rPr>
              <a:t>Many molecular biology tech rely on hybridization  C</a:t>
            </a:r>
          </a:p>
          <a:p>
            <a:pPr rtl="0" fontAlgn="ctr"/>
            <a:r>
              <a:rPr lang="en-CA" sz="1200" kern="1200" dirty="0" smtClean="0">
                <a:solidFill>
                  <a:schemeClr val="tx1"/>
                </a:solidFill>
                <a:latin typeface="+mn-lt"/>
                <a:ea typeface="+mn-ea"/>
                <a:cs typeface="+mn-cs"/>
              </a:rPr>
              <a:t>Whole purpose is </a:t>
            </a:r>
            <a:endParaRPr lang="en-CA" dirty="0" smtClean="0"/>
          </a:p>
          <a:p>
            <a:pPr rtl="0" fontAlgn="ctr"/>
            <a:r>
              <a:rPr lang="en-CA" sz="1200" kern="1200" dirty="0" smtClean="0">
                <a:solidFill>
                  <a:schemeClr val="tx1"/>
                </a:solidFill>
                <a:latin typeface="+mn-lt"/>
                <a:ea typeface="+mn-ea"/>
                <a:cs typeface="+mn-cs"/>
              </a:rPr>
              <a:t>You can take a nucleic acid from 1 organism and compare it to another organism </a:t>
            </a:r>
            <a:endParaRPr lang="en-CA" dirty="0" smtClean="0"/>
          </a:p>
          <a:p>
            <a:pPr rtl="0" fontAlgn="ctr"/>
            <a:r>
              <a:rPr lang="en-CA" sz="1200" kern="1200" dirty="0" smtClean="0">
                <a:solidFill>
                  <a:schemeClr val="tx1"/>
                </a:solidFill>
                <a:latin typeface="+mn-lt"/>
                <a:ea typeface="+mn-ea"/>
                <a:cs typeface="+mn-cs"/>
              </a:rPr>
              <a:t>For  it to work the probe used to hybridize they probe must but single stranded , </a:t>
            </a:r>
            <a:endParaRPr lang="en-CA" dirty="0" smtClean="0"/>
          </a:p>
          <a:p>
            <a:endParaRPr lang="en-US" altLang="en-US" dirty="0" smtClean="0"/>
          </a:p>
          <a:p>
            <a:endParaRPr lang="en-US" altLang="en-US" dirty="0" smtClean="0"/>
          </a:p>
          <a:p>
            <a:endParaRPr lang="en-US" altLang="en-US" dirty="0" smtClean="0"/>
          </a:p>
          <a:p>
            <a:r>
              <a:rPr lang="en-US" dirty="0" smtClean="0"/>
              <a:t>DNA has to be separated to these transient states where its ss.</a:t>
            </a:r>
          </a:p>
          <a:p>
            <a:r>
              <a:rPr lang="en-US" dirty="0" smtClean="0"/>
              <a:t>DNA has</a:t>
            </a:r>
            <a:r>
              <a:rPr lang="en-US" baseline="0" dirty="0" smtClean="0"/>
              <a:t> to come apart in order to</a:t>
            </a:r>
            <a:r>
              <a:rPr lang="en-US" dirty="0" smtClean="0"/>
              <a:t> transcribe – property of nucleic acids denatured and </a:t>
            </a:r>
            <a:r>
              <a:rPr lang="en-US" dirty="0" err="1" smtClean="0"/>
              <a:t>renature</a:t>
            </a:r>
            <a:r>
              <a:rPr lang="en-US" dirty="0" smtClean="0"/>
              <a:t> is very imp to the fact that DNA/RNA/any nucleic acid can hybridize w/ its complementary bases and be ripped apart as well. All use H bonds in </a:t>
            </a:r>
            <a:r>
              <a:rPr lang="en-US" dirty="0" err="1" smtClean="0"/>
              <a:t>bw</a:t>
            </a:r>
            <a:r>
              <a:rPr lang="en-US" dirty="0" smtClean="0"/>
              <a:t> complementary bases AU CG (RNA) and AT CG (DNA) to form secondary structures</a:t>
            </a:r>
          </a:p>
          <a:p>
            <a:r>
              <a:rPr lang="en-US" dirty="0" smtClean="0"/>
              <a:t>Hybridization b/w </a:t>
            </a:r>
            <a:r>
              <a:rPr lang="en-US" dirty="0" err="1" smtClean="0"/>
              <a:t>ssDNA</a:t>
            </a:r>
            <a:r>
              <a:rPr lang="en-US" dirty="0" smtClean="0"/>
              <a:t> or </a:t>
            </a:r>
            <a:r>
              <a:rPr lang="en-US" dirty="0" err="1" smtClean="0"/>
              <a:t>ssRNA</a:t>
            </a:r>
            <a:r>
              <a:rPr lang="en-US" dirty="0" smtClean="0"/>
              <a:t> &gt; anything can hybridize given the right sequence</a:t>
            </a:r>
          </a:p>
          <a:p>
            <a:r>
              <a:rPr lang="en-US" dirty="0" smtClean="0"/>
              <a:t>Intermolecular – have DNA from plants and from humans if those bases are complementary – not if they’re </a:t>
            </a:r>
            <a:r>
              <a:rPr lang="en-US" dirty="0" err="1" smtClean="0"/>
              <a:t>ds</a:t>
            </a:r>
            <a:endParaRPr lang="en-US" dirty="0" smtClean="0"/>
          </a:p>
          <a:p>
            <a:r>
              <a:rPr lang="en-US" dirty="0" err="1" smtClean="0"/>
              <a:t>Intramolecular</a:t>
            </a:r>
            <a:r>
              <a:rPr lang="en-US" dirty="0" smtClean="0"/>
              <a:t> – can also form. Found primarily in RNA – most mRNA’s that can transcribe are </a:t>
            </a:r>
            <a:r>
              <a:rPr lang="en-US" dirty="0" err="1" smtClean="0"/>
              <a:t>ss</a:t>
            </a:r>
            <a:r>
              <a:rPr lang="en-US" dirty="0" smtClean="0"/>
              <a:t> and within that RNA molecule are stretches – can flip back and form bonds – lots of RNA is partially due to </a:t>
            </a:r>
            <a:r>
              <a:rPr lang="en-US" dirty="0" err="1" smtClean="0"/>
              <a:t>intramolecular</a:t>
            </a:r>
            <a:r>
              <a:rPr lang="en-US" dirty="0" smtClean="0"/>
              <a:t> bonds</a:t>
            </a:r>
          </a:p>
          <a:p>
            <a:pPr>
              <a:buFontTx/>
              <a:buChar char="-"/>
            </a:pPr>
            <a:r>
              <a:rPr lang="en-US" dirty="0" smtClean="0"/>
              <a:t>DNA is a very stable molecule – if you heat it  you can break those H bonds. Melting or </a:t>
            </a:r>
            <a:r>
              <a:rPr lang="en-US" dirty="0" err="1" smtClean="0"/>
              <a:t>denaturation</a:t>
            </a:r>
            <a:r>
              <a:rPr lang="en-US" dirty="0" smtClean="0"/>
              <a:t> of DNA </a:t>
            </a:r>
          </a:p>
          <a:p>
            <a:pPr>
              <a:buFontTx/>
              <a:buChar char="-"/>
            </a:pPr>
            <a:r>
              <a:rPr lang="en-US" dirty="0" smtClean="0"/>
              <a:t>Melting point of DNA – heat up a liquid containing DNA – </a:t>
            </a:r>
            <a:r>
              <a:rPr lang="en-US" dirty="0" err="1" smtClean="0"/>
              <a:t>denaturation</a:t>
            </a:r>
            <a:r>
              <a:rPr lang="en-US" dirty="0" smtClean="0"/>
              <a:t> (strands start to come apart) – reach max at which all strands fall apart. That is the melting point.</a:t>
            </a:r>
          </a:p>
          <a:p>
            <a:pPr>
              <a:buFontTx/>
              <a:buChar char="-"/>
            </a:pPr>
            <a:r>
              <a:rPr lang="en-US" dirty="0" smtClean="0"/>
              <a:t>If you have a piece of DNA that is a million </a:t>
            </a:r>
            <a:r>
              <a:rPr lang="en-US" dirty="0" err="1" smtClean="0"/>
              <a:t>bp</a:t>
            </a:r>
            <a:r>
              <a:rPr lang="en-US" dirty="0" smtClean="0"/>
              <a:t> long and one that is 20 </a:t>
            </a:r>
            <a:r>
              <a:rPr lang="en-US" dirty="0" err="1" smtClean="0"/>
              <a:t>bp</a:t>
            </a:r>
            <a:r>
              <a:rPr lang="en-US" dirty="0" smtClean="0"/>
              <a:t> – the million will have a higher melting point – a lot more to be broken.</a:t>
            </a:r>
          </a:p>
          <a:p>
            <a:pPr>
              <a:buFontTx/>
              <a:buChar char="-"/>
            </a:pPr>
            <a:r>
              <a:rPr lang="en-US" dirty="0" smtClean="0"/>
              <a:t>Because CG have 3 H bonds -  a string of CG </a:t>
            </a:r>
            <a:r>
              <a:rPr lang="en-US" dirty="0" err="1" smtClean="0"/>
              <a:t>vs</a:t>
            </a:r>
            <a:r>
              <a:rPr lang="en-US" dirty="0" smtClean="0"/>
              <a:t> a string of AT – CG will have a higher melting point. Length of DNA and CG content &gt; effects the melting point </a:t>
            </a:r>
          </a:p>
          <a:p>
            <a:endParaRPr lang="en-US" altLang="en-US" dirty="0" smtClean="0"/>
          </a:p>
          <a:p>
            <a:endParaRPr lang="en-US" alt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3A8054A3-5953-4AA1-B7F9-B5AF62AF4622}" type="slidenum">
              <a:rPr lang="en-US" altLang="en-US" sz="1200">
                <a:latin typeface="Arial" pitchFamily="34" charset="0"/>
              </a:rPr>
              <a:pPr/>
              <a:t>27</a:t>
            </a:fld>
            <a:endParaRPr lang="en-US" altLang="en-US" sz="1200">
              <a:latin typeface="Arial" pitchFamily="34"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r>
              <a:rPr lang="en-US" dirty="0" smtClean="0"/>
              <a:t>Diff types of hybridization that can occur. Know what the various things are. </a:t>
            </a:r>
          </a:p>
          <a:p>
            <a:r>
              <a:rPr lang="en-US" dirty="0" smtClean="0"/>
              <a:t>Second one – when there's a lot of </a:t>
            </a:r>
            <a:r>
              <a:rPr lang="en-US" dirty="0" err="1" smtClean="0"/>
              <a:t>intramolecular</a:t>
            </a:r>
            <a:r>
              <a:rPr lang="en-US" dirty="0" smtClean="0"/>
              <a:t> (b/w </a:t>
            </a:r>
            <a:r>
              <a:rPr lang="en-US" dirty="0" err="1" smtClean="0"/>
              <a:t>ss</a:t>
            </a:r>
            <a:r>
              <a:rPr lang="en-US" dirty="0" smtClean="0"/>
              <a:t>)</a:t>
            </a:r>
          </a:p>
          <a:p>
            <a:r>
              <a:rPr lang="en-US" dirty="0" smtClean="0"/>
              <a:t>Third one – intermolecular b/w two diff RNA molecules – essentially how </a:t>
            </a:r>
            <a:r>
              <a:rPr lang="en-US" dirty="0" err="1" smtClean="0"/>
              <a:t>miRNA’s</a:t>
            </a:r>
            <a:r>
              <a:rPr lang="en-US" dirty="0" smtClean="0"/>
              <a:t> work &gt; these are all targeted against a diff molecule - it is complementary to it’s target – very specific. Once it forms though – it forms a tight intermolecular </a:t>
            </a:r>
            <a:r>
              <a:rPr lang="en-US" dirty="0" err="1" smtClean="0"/>
              <a:t>ds</a:t>
            </a:r>
            <a:r>
              <a:rPr lang="en-US" dirty="0" smtClean="0"/>
              <a:t> bond </a:t>
            </a:r>
          </a:p>
          <a:p>
            <a:endParaRPr lang="en-US" altLang="en-US" dirty="0"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A2FB4D56-D699-4F32-8419-0E577BF57602}" type="slidenum">
              <a:rPr lang="en-US" altLang="en-US" sz="1200">
                <a:latin typeface="Arial" pitchFamily="34" charset="0"/>
              </a:rPr>
              <a:pPr/>
              <a:t>28</a:t>
            </a:fld>
            <a:endParaRPr lang="en-US" altLang="en-US" sz="1200">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r>
              <a:rPr lang="en-US" dirty="0" smtClean="0"/>
              <a:t>Process of ripping apart DNA by heating it and then if you allow it to cool it will come back together – </a:t>
            </a:r>
            <a:r>
              <a:rPr lang="en-US" dirty="0" err="1" smtClean="0"/>
              <a:t>renaturation</a:t>
            </a:r>
            <a:endParaRPr lang="en-US" dirty="0" smtClean="0"/>
          </a:p>
          <a:p>
            <a:r>
              <a:rPr lang="en-US" dirty="0" smtClean="0"/>
              <a:t>Denature – splitting of H bonds. Cooling the temp brings those H bonds back together. </a:t>
            </a:r>
          </a:p>
          <a:p>
            <a:endParaRPr lang="en-US" altLang="en-US" dirty="0"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F2F66CD8-5DFD-47BC-83F4-E3595ED47550}" type="slidenum">
              <a:rPr lang="en-US" altLang="en-US" sz="1200">
                <a:latin typeface="Arial" pitchFamily="34" charset="0"/>
              </a:rPr>
              <a:pPr/>
              <a:t>29</a:t>
            </a:fld>
            <a:endParaRPr lang="en-US" altLang="en-US" sz="1200">
              <a:latin typeface="Arial" pitchFamily="34"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Degree of comp determines how well they hybridize </a:t>
            </a:r>
            <a:endParaRPr lang="en-CA" dirty="0" smtClean="0"/>
          </a:p>
          <a:p>
            <a:pPr rtl="0" fontAlgn="ctr"/>
            <a:r>
              <a:rPr lang="en-CA" sz="1200" kern="1200" dirty="0" smtClean="0">
                <a:solidFill>
                  <a:schemeClr val="tx1"/>
                </a:solidFill>
                <a:latin typeface="+mn-lt"/>
                <a:ea typeface="+mn-ea"/>
                <a:cs typeface="+mn-cs"/>
              </a:rPr>
              <a:t>You can manipulate parameters, high temp </a:t>
            </a:r>
            <a:r>
              <a:rPr lang="en-CA" sz="1200" kern="1200" dirty="0" err="1" smtClean="0">
                <a:solidFill>
                  <a:schemeClr val="tx1"/>
                </a:solidFill>
                <a:latin typeface="+mn-lt"/>
                <a:ea typeface="+mn-ea"/>
                <a:cs typeface="+mn-cs"/>
              </a:rPr>
              <a:t>incr</a:t>
            </a:r>
            <a:r>
              <a:rPr lang="en-CA" sz="1200" kern="1200" dirty="0" smtClean="0">
                <a:solidFill>
                  <a:schemeClr val="tx1"/>
                </a:solidFill>
                <a:latin typeface="+mn-lt"/>
                <a:ea typeface="+mn-ea"/>
                <a:cs typeface="+mn-cs"/>
              </a:rPr>
              <a:t> stringency , ( higher to temp higher degree of </a:t>
            </a:r>
            <a:r>
              <a:rPr lang="en-CA" sz="1200" kern="1200" dirty="0" err="1" smtClean="0">
                <a:solidFill>
                  <a:schemeClr val="tx1"/>
                </a:solidFill>
                <a:latin typeface="+mn-lt"/>
                <a:ea typeface="+mn-ea"/>
                <a:cs typeface="+mn-cs"/>
              </a:rPr>
              <a:t>complentarity</a:t>
            </a:r>
            <a:r>
              <a:rPr lang="en-CA" sz="1200" kern="1200" dirty="0" smtClean="0">
                <a:solidFill>
                  <a:schemeClr val="tx1"/>
                </a:solidFill>
                <a:latin typeface="+mn-lt"/>
                <a:ea typeface="+mn-ea"/>
                <a:cs typeface="+mn-cs"/>
              </a:rPr>
              <a:t> ) </a:t>
            </a:r>
            <a:endParaRPr lang="en-CA" dirty="0" smtClean="0"/>
          </a:p>
          <a:p>
            <a:pPr rtl="0" fontAlgn="ctr"/>
            <a:r>
              <a:rPr lang="en-CA" sz="1200" kern="1200" dirty="0" smtClean="0">
                <a:solidFill>
                  <a:schemeClr val="tx1"/>
                </a:solidFill>
                <a:latin typeface="+mn-lt"/>
                <a:ea typeface="+mn-ea"/>
                <a:cs typeface="+mn-cs"/>
              </a:rPr>
              <a:t>Have to visualize this </a:t>
            </a:r>
            <a:endParaRPr lang="en-CA" dirty="0" smtClean="0"/>
          </a:p>
          <a:p>
            <a:pPr lvl="1" rtl="0" fontAlgn="ctr"/>
            <a:r>
              <a:rPr lang="en-CA" sz="1200" kern="1200" dirty="0" smtClean="0">
                <a:solidFill>
                  <a:schemeClr val="tx1"/>
                </a:solidFill>
                <a:latin typeface="+mn-lt"/>
                <a:ea typeface="+mn-ea"/>
                <a:cs typeface="+mn-cs"/>
              </a:rPr>
              <a:t>Label it w radio IS </a:t>
            </a:r>
            <a:endParaRPr lang="en-CA" dirty="0" smtClean="0"/>
          </a:p>
          <a:p>
            <a:pPr lvl="1" rtl="0" fontAlgn="ctr"/>
            <a:r>
              <a:rPr lang="en-CA" sz="1200" kern="1200" dirty="0" smtClean="0">
                <a:solidFill>
                  <a:schemeClr val="tx1"/>
                </a:solidFill>
                <a:latin typeface="+mn-lt"/>
                <a:ea typeface="+mn-ea"/>
                <a:cs typeface="+mn-cs"/>
              </a:rPr>
              <a:t>Emitting beta particles , where the hybridization is occurring you can detect it </a:t>
            </a:r>
            <a:endParaRPr lang="en-CA" dirty="0" smtClean="0"/>
          </a:p>
          <a:p>
            <a:pPr lvl="1" rtl="0" fontAlgn="ctr"/>
            <a:r>
              <a:rPr lang="en-CA" sz="1200" kern="1200" dirty="0" smtClean="0">
                <a:solidFill>
                  <a:schemeClr val="tx1"/>
                </a:solidFill>
                <a:latin typeface="+mn-lt"/>
                <a:ea typeface="+mn-ea"/>
                <a:cs typeface="+mn-cs"/>
              </a:rPr>
              <a:t>Now </a:t>
            </a:r>
            <a:r>
              <a:rPr lang="en-CA" sz="1200" kern="1200" dirty="0" err="1" smtClean="0">
                <a:solidFill>
                  <a:schemeClr val="tx1"/>
                </a:solidFill>
                <a:latin typeface="+mn-lt"/>
                <a:ea typeface="+mn-ea"/>
                <a:cs typeface="+mn-cs"/>
              </a:rPr>
              <a:t>alot</a:t>
            </a:r>
            <a:r>
              <a:rPr lang="en-CA" sz="1200" kern="1200" dirty="0" smtClean="0">
                <a:solidFill>
                  <a:schemeClr val="tx1"/>
                </a:solidFill>
                <a:latin typeface="+mn-lt"/>
                <a:ea typeface="+mn-ea"/>
                <a:cs typeface="+mn-cs"/>
              </a:rPr>
              <a:t> of the probes are light emitting probes </a:t>
            </a:r>
            <a:endParaRPr lang="en-CA" dirty="0" smtClean="0"/>
          </a:p>
          <a:p>
            <a:endParaRPr lang="en-US" altLang="en-US" dirty="0" smtClean="0">
              <a:latin typeface="Arial" pitchFamily="34" charset="0"/>
            </a:endParaRPr>
          </a:p>
          <a:p>
            <a:r>
              <a:rPr lang="en-US" dirty="0" smtClean="0"/>
              <a:t>Can take DNA form diff organisms and based on how quickly they re-nature you can make predictions of how similar those DNA molecules are in terms of sequence.</a:t>
            </a:r>
          </a:p>
          <a:p>
            <a:r>
              <a:rPr lang="en-US" dirty="0" smtClean="0"/>
              <a:t> Any two </a:t>
            </a:r>
            <a:r>
              <a:rPr lang="en-US" dirty="0" err="1" smtClean="0"/>
              <a:t>ss</a:t>
            </a:r>
            <a:r>
              <a:rPr lang="en-US" dirty="0" smtClean="0"/>
              <a:t> DNA molecule that are complementary can anneal (hybridize/</a:t>
            </a:r>
            <a:r>
              <a:rPr lang="en-US" dirty="0" err="1" smtClean="0"/>
              <a:t>renaturation</a:t>
            </a:r>
            <a:r>
              <a:rPr lang="en-US" dirty="0" smtClean="0"/>
              <a:t>) – same meaning – coming back together to form a </a:t>
            </a:r>
            <a:r>
              <a:rPr lang="en-US" dirty="0" err="1" smtClean="0"/>
              <a:t>ds</a:t>
            </a:r>
            <a:r>
              <a:rPr lang="en-US" dirty="0" smtClean="0"/>
              <a:t> molecule</a:t>
            </a:r>
          </a:p>
          <a:p>
            <a:r>
              <a:rPr lang="en-US" dirty="0" smtClean="0"/>
              <a:t>Sequencing and complementarily of hybridization – to see if the molecules are similar in sequence or not.</a:t>
            </a:r>
          </a:p>
          <a:p>
            <a:endParaRPr lang="en-US" altLang="en-US" dirty="0"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8BC563C8-6ACC-48D8-A75E-4037DCE08A25}" type="slidenum">
              <a:rPr lang="en-US" altLang="en-US" sz="1200">
                <a:latin typeface="Arial" pitchFamily="34" charset="0"/>
              </a:rPr>
              <a:pPr/>
              <a:t>30</a:t>
            </a:fld>
            <a:endParaRPr lang="en-US" altLang="en-US" sz="1200">
              <a:latin typeface="Arial" pitchFamily="34"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r>
              <a:rPr lang="en-US" dirty="0" smtClean="0"/>
              <a:t>Western – protein</a:t>
            </a:r>
          </a:p>
          <a:p>
            <a:r>
              <a:rPr lang="en-US" dirty="0" smtClean="0"/>
              <a:t>Nucleic acid hybridization – imp for many diff things. </a:t>
            </a:r>
          </a:p>
          <a:p>
            <a:endParaRPr lang="en-US" altLang="en-US" dirty="0"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F5221597-5C36-40F7-BB53-61B3DCCED28E}" type="slidenum">
              <a:rPr lang="en-US" altLang="en-US" sz="1200">
                <a:latin typeface="Arial" pitchFamily="34" charset="0"/>
              </a:rPr>
              <a:pPr/>
              <a:t>31</a:t>
            </a:fld>
            <a:endParaRPr lang="en-US" altLang="en-US" sz="1200">
              <a:latin typeface="Arial" pitchFamily="34"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r>
              <a:rPr lang="en-US" dirty="0" smtClean="0"/>
              <a:t>The whole purpose for this hybridization technique that are so imp – </a:t>
            </a:r>
            <a:r>
              <a:rPr lang="en-US" dirty="0" err="1" smtClean="0"/>
              <a:t>bc</a:t>
            </a:r>
            <a:r>
              <a:rPr lang="en-US" dirty="0" smtClean="0"/>
              <a:t> of the nature of nucleic acids to come together when </a:t>
            </a:r>
            <a:r>
              <a:rPr lang="en-US" dirty="0" err="1" smtClean="0"/>
              <a:t>ss</a:t>
            </a:r>
            <a:r>
              <a:rPr lang="en-US" dirty="0" smtClean="0"/>
              <a:t> – you can take a nucleic acid from one organism and use it to identify nucleic acid from another organism in a gene that shares some degree of base </a:t>
            </a:r>
            <a:r>
              <a:rPr lang="en-US" dirty="0" err="1" smtClean="0"/>
              <a:t>complementarity</a:t>
            </a:r>
            <a:r>
              <a:rPr lang="en-US" dirty="0" smtClean="0"/>
              <a:t> </a:t>
            </a:r>
          </a:p>
          <a:p>
            <a:r>
              <a:rPr lang="en-US" dirty="0" smtClean="0"/>
              <a:t>Extremely imp for any hybridization to work – probe that you are using to hybridize and the target </a:t>
            </a:r>
            <a:r>
              <a:rPr lang="en-US" b="1" dirty="0" smtClean="0"/>
              <a:t>have to be </a:t>
            </a:r>
            <a:r>
              <a:rPr lang="en-US" b="1" dirty="0" err="1" smtClean="0"/>
              <a:t>ss</a:t>
            </a:r>
            <a:r>
              <a:rPr lang="en-US" b="1" dirty="0" smtClean="0"/>
              <a:t> </a:t>
            </a:r>
            <a:r>
              <a:rPr lang="en-US" dirty="0" smtClean="0"/>
              <a:t>– first step in the procedure is to denature the two strands – denature the </a:t>
            </a:r>
            <a:r>
              <a:rPr lang="en-US" dirty="0" err="1" smtClean="0"/>
              <a:t>ds</a:t>
            </a:r>
            <a:r>
              <a:rPr lang="en-US" dirty="0" smtClean="0"/>
              <a:t> – attach one onto a filter – mix them together as </a:t>
            </a:r>
            <a:r>
              <a:rPr lang="en-US" dirty="0" err="1" smtClean="0"/>
              <a:t>ss</a:t>
            </a:r>
            <a:r>
              <a:rPr lang="en-US" dirty="0" smtClean="0"/>
              <a:t> molecules and heat up the temp and then allow it to cool – as it cools it can </a:t>
            </a:r>
            <a:r>
              <a:rPr lang="en-US" dirty="0" err="1" smtClean="0"/>
              <a:t>renature</a:t>
            </a:r>
            <a:r>
              <a:rPr lang="en-US" dirty="0" smtClean="0"/>
              <a:t> and hybridize – degree of </a:t>
            </a:r>
            <a:r>
              <a:rPr lang="en-US" dirty="0" err="1" smtClean="0"/>
              <a:t>complemetnarity</a:t>
            </a:r>
            <a:r>
              <a:rPr lang="en-US" dirty="0" smtClean="0"/>
              <a:t> b/w the two strands determine how strongly the hybridization occurs - based on the requirements (CG content and length) – you can use this  if you keep the temp high – that increases the </a:t>
            </a:r>
            <a:r>
              <a:rPr lang="en-US" dirty="0" err="1" smtClean="0"/>
              <a:t>strignency</a:t>
            </a:r>
            <a:r>
              <a:rPr lang="en-US" dirty="0" smtClean="0"/>
              <a:t> (degree which DNA molecules can hybridize) – higher temp need more </a:t>
            </a:r>
            <a:r>
              <a:rPr lang="en-US" dirty="0" err="1" smtClean="0"/>
              <a:t>complementarity</a:t>
            </a:r>
            <a:r>
              <a:rPr lang="en-US" dirty="0" smtClean="0"/>
              <a:t> – lower temp – lower degree of </a:t>
            </a:r>
            <a:r>
              <a:rPr lang="en-US" dirty="0" err="1" smtClean="0"/>
              <a:t>complementarity</a:t>
            </a:r>
            <a:endParaRPr lang="en-US" dirty="0" smtClean="0"/>
          </a:p>
          <a:p>
            <a:r>
              <a:rPr lang="en-US" dirty="0" smtClean="0"/>
              <a:t>Take one of those two samples – label it with radioisotopes – P32 incorporates into a probe – so one of the two strands is hot and emitting B particles – wherever hybridization occur you can identify that band on the gel by the emission of beta particles  -through a process called … </a:t>
            </a:r>
          </a:p>
          <a:p>
            <a:r>
              <a:rPr lang="en-US" dirty="0" smtClean="0"/>
              <a:t>If you don’t have any bands – need to denature it. A lot of the probes now are </a:t>
            </a:r>
            <a:r>
              <a:rPr lang="en-US" dirty="0" err="1" smtClean="0"/>
              <a:t>chemiluminescent</a:t>
            </a:r>
            <a:r>
              <a:rPr lang="en-US" dirty="0" smtClean="0"/>
              <a:t> (light emitting) – that can detected using high end photography </a:t>
            </a:r>
          </a:p>
          <a:p>
            <a:endParaRPr lang="en-US" altLang="en-US" dirty="0"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F1205BDD-07EA-4B17-BB91-F1F39CEAF29A}" type="slidenum">
              <a:rPr lang="en-US" altLang="en-US" sz="1200">
                <a:latin typeface="Arial" pitchFamily="34" charset="0"/>
              </a:rPr>
              <a:pPr/>
              <a:t>32</a:t>
            </a:fld>
            <a:endParaRPr lang="en-US" altLang="en-US" sz="1200">
              <a:latin typeface="Arial" pitchFamily="34"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DNA mutation </a:t>
            </a:r>
            <a:endParaRPr lang="en-CA" dirty="0" smtClean="0"/>
          </a:p>
          <a:p>
            <a:pPr lvl="1" rtl="0" fontAlgn="ctr"/>
            <a:r>
              <a:rPr lang="en-CA" sz="1200" kern="1200" dirty="0" smtClean="0">
                <a:solidFill>
                  <a:schemeClr val="tx1"/>
                </a:solidFill>
                <a:latin typeface="+mn-lt"/>
                <a:ea typeface="+mn-ea"/>
                <a:cs typeface="+mn-cs"/>
              </a:rPr>
              <a:t>Change in genomic DNA sequence </a:t>
            </a:r>
            <a:endParaRPr lang="en-CA" dirty="0" smtClean="0"/>
          </a:p>
          <a:p>
            <a:pPr lvl="1" rtl="0" fontAlgn="ctr"/>
            <a:r>
              <a:rPr lang="en-CA" sz="1200" kern="1200" dirty="0" smtClean="0">
                <a:solidFill>
                  <a:schemeClr val="tx1"/>
                </a:solidFill>
                <a:latin typeface="+mn-lt"/>
                <a:ea typeface="+mn-ea"/>
                <a:cs typeface="+mn-cs"/>
              </a:rPr>
              <a:t>Diff btw the population , 99.7% is the same</a:t>
            </a:r>
            <a:endParaRPr lang="en-CA" dirty="0" smtClean="0"/>
          </a:p>
          <a:p>
            <a:pPr lvl="1" rtl="0" fontAlgn="ctr"/>
            <a:r>
              <a:rPr lang="en-CA" sz="1200" kern="1200" dirty="0" smtClean="0">
                <a:solidFill>
                  <a:schemeClr val="tx1"/>
                </a:solidFill>
                <a:latin typeface="+mn-lt"/>
                <a:ea typeface="+mn-ea"/>
                <a:cs typeface="+mn-cs"/>
              </a:rPr>
              <a:t>Change in gene that affects </a:t>
            </a:r>
            <a:r>
              <a:rPr lang="en-CA" sz="1200" kern="1200" dirty="0" err="1" smtClean="0">
                <a:solidFill>
                  <a:schemeClr val="tx1"/>
                </a:solidFill>
                <a:latin typeface="+mn-lt"/>
                <a:ea typeface="+mn-ea"/>
                <a:cs typeface="+mn-cs"/>
              </a:rPr>
              <a:t>te</a:t>
            </a:r>
            <a:r>
              <a:rPr lang="en-CA" sz="1200" kern="1200" dirty="0" smtClean="0">
                <a:solidFill>
                  <a:schemeClr val="tx1"/>
                </a:solidFill>
                <a:latin typeface="+mn-lt"/>
                <a:ea typeface="+mn-ea"/>
                <a:cs typeface="+mn-cs"/>
              </a:rPr>
              <a:t> function , if the gene cannot do its </a:t>
            </a:r>
            <a:r>
              <a:rPr lang="en-CA" sz="1200" kern="1200" dirty="0" err="1" smtClean="0">
                <a:solidFill>
                  <a:schemeClr val="tx1"/>
                </a:solidFill>
                <a:latin typeface="+mn-lt"/>
                <a:ea typeface="+mn-ea"/>
                <a:cs typeface="+mn-cs"/>
              </a:rPr>
              <a:t>func</a:t>
            </a:r>
            <a:r>
              <a:rPr lang="en-CA" sz="1200" kern="1200" dirty="0" smtClean="0">
                <a:solidFill>
                  <a:schemeClr val="tx1"/>
                </a:solidFill>
                <a:latin typeface="+mn-lt"/>
                <a:ea typeface="+mn-ea"/>
                <a:cs typeface="+mn-cs"/>
              </a:rPr>
              <a:t> may have condition due to this </a:t>
            </a:r>
            <a:endParaRPr lang="en-CA" dirty="0" smtClean="0"/>
          </a:p>
          <a:p>
            <a:pPr lvl="1" rtl="0" fontAlgn="ctr"/>
            <a:r>
              <a:rPr lang="en-CA" sz="1200" kern="1200" dirty="0" smtClean="0">
                <a:solidFill>
                  <a:schemeClr val="tx1"/>
                </a:solidFill>
                <a:latin typeface="+mn-lt"/>
                <a:ea typeface="+mn-ea"/>
                <a:cs typeface="+mn-cs"/>
              </a:rPr>
              <a:t>Where a specific gene is affected but the change allows the organism to survive </a:t>
            </a:r>
            <a:endParaRPr lang="en-CA" dirty="0" smtClean="0"/>
          </a:p>
          <a:p>
            <a:pPr lvl="1" rtl="0" fontAlgn="ctr"/>
            <a:r>
              <a:rPr lang="en-CA" sz="1200" kern="1200" dirty="0" smtClean="0">
                <a:solidFill>
                  <a:schemeClr val="tx1"/>
                </a:solidFill>
                <a:latin typeface="+mn-lt"/>
                <a:ea typeface="+mn-ea"/>
                <a:cs typeface="+mn-cs"/>
              </a:rPr>
              <a:t>Most inherited genetic disease express as homo recessive , have the gene you are carrier </a:t>
            </a:r>
          </a:p>
          <a:p>
            <a:pPr rtl="0" fontAlgn="ctr"/>
            <a:r>
              <a:rPr lang="en-CA" sz="1200" kern="1200" dirty="0" err="1" smtClean="0">
                <a:solidFill>
                  <a:schemeClr val="tx1"/>
                </a:solidFill>
                <a:latin typeface="+mn-lt"/>
                <a:ea typeface="+mn-ea"/>
                <a:cs typeface="+mn-cs"/>
              </a:rPr>
              <a:t>Spont</a:t>
            </a:r>
            <a:r>
              <a:rPr lang="en-CA" sz="1200" kern="1200" dirty="0" smtClean="0">
                <a:solidFill>
                  <a:schemeClr val="tx1"/>
                </a:solidFill>
                <a:latin typeface="+mn-lt"/>
                <a:ea typeface="+mn-ea"/>
                <a:cs typeface="+mn-cs"/>
              </a:rPr>
              <a:t> </a:t>
            </a:r>
            <a:r>
              <a:rPr lang="en-CA" sz="1200" kern="1200" dirty="0" err="1" smtClean="0">
                <a:solidFill>
                  <a:schemeClr val="tx1"/>
                </a:solidFill>
                <a:latin typeface="+mn-lt"/>
                <a:ea typeface="+mn-ea"/>
                <a:cs typeface="+mn-cs"/>
              </a:rPr>
              <a:t>mut</a:t>
            </a:r>
            <a:r>
              <a:rPr lang="en-CA" sz="1200" kern="1200" dirty="0" smtClean="0">
                <a:solidFill>
                  <a:schemeClr val="tx1"/>
                </a:solidFill>
                <a:latin typeface="+mn-lt"/>
                <a:ea typeface="+mn-ea"/>
                <a:cs typeface="+mn-cs"/>
              </a:rPr>
              <a:t> . Mutagens : induced </a:t>
            </a:r>
            <a:endParaRPr lang="en-CA" dirty="0" smtClean="0"/>
          </a:p>
          <a:p>
            <a:pPr rtl="0" fontAlgn="ctr"/>
            <a:r>
              <a:rPr lang="en-CA" sz="1200" kern="1200" dirty="0" smtClean="0">
                <a:solidFill>
                  <a:schemeClr val="tx1"/>
                </a:solidFill>
                <a:latin typeface="+mn-lt"/>
                <a:ea typeface="+mn-ea"/>
                <a:cs typeface="+mn-cs"/>
              </a:rPr>
              <a:t>If it occurs in germ it is passed on to the next generation </a:t>
            </a:r>
            <a:endParaRPr lang="en-CA" dirty="0" smtClean="0"/>
          </a:p>
          <a:p>
            <a:pPr rtl="0" fontAlgn="ctr"/>
            <a:r>
              <a:rPr lang="en-CA" sz="1200" kern="1200" dirty="0" smtClean="0">
                <a:solidFill>
                  <a:schemeClr val="tx1"/>
                </a:solidFill>
                <a:latin typeface="+mn-lt"/>
                <a:ea typeface="+mn-ea"/>
                <a:cs typeface="+mn-cs"/>
              </a:rPr>
              <a:t> </a:t>
            </a:r>
          </a:p>
          <a:p>
            <a:pPr rtl="0" fontAlgn="ctr"/>
            <a:endParaRPr lang="en-CA" altLang="en-US" sz="1200" kern="1200" dirty="0" smtClean="0">
              <a:solidFill>
                <a:schemeClr val="tx1"/>
              </a:solidFill>
              <a:latin typeface="+mn-lt"/>
              <a:ea typeface="+mn-ea"/>
              <a:cs typeface="+mn-cs"/>
            </a:endParaRPr>
          </a:p>
          <a:p>
            <a:r>
              <a:rPr lang="en-US" dirty="0" smtClean="0"/>
              <a:t>We have 3 billion letters in our genome – 0.3% are different w/in our population of humans – if you sequence all the genomes in this room and compared the DNA – 99.7 is the same</a:t>
            </a:r>
          </a:p>
          <a:p>
            <a:r>
              <a:rPr lang="en-US" dirty="0" smtClean="0"/>
              <a:t>Change in a gene that effects the gene function – that’s bad – </a:t>
            </a:r>
          </a:p>
          <a:p>
            <a:r>
              <a:rPr lang="en-US" dirty="0" smtClean="0"/>
              <a:t>We know a specific change has effected gene function but allowed the organism to survive. Remember: two genes – one from each parent – </a:t>
            </a:r>
            <a:r>
              <a:rPr lang="en-US" dirty="0" err="1" smtClean="0"/>
              <a:t>heterozygosity</a:t>
            </a:r>
            <a:r>
              <a:rPr lang="en-US" dirty="0" smtClean="0"/>
              <a:t>. Remember: most inherited genetic disease are expressed </a:t>
            </a:r>
            <a:r>
              <a:rPr lang="en-US" dirty="0" err="1" smtClean="0"/>
              <a:t>phenotypically</a:t>
            </a:r>
            <a:r>
              <a:rPr lang="en-US" dirty="0" smtClean="0"/>
              <a:t> as a homo recessive. And if you’re hetero (wild type and mutant copy) – you are a carrier. If you don’t have any of the mutations – then you don’t have it. We’ll concentrate on </a:t>
            </a:r>
            <a:r>
              <a:rPr lang="en-US" dirty="0" err="1" smtClean="0"/>
              <a:t>heterozygosity</a:t>
            </a:r>
            <a:endParaRPr lang="en-US" dirty="0" smtClean="0"/>
          </a:p>
          <a:p>
            <a:pPr>
              <a:buFontTx/>
              <a:buChar char="-"/>
            </a:pPr>
            <a:r>
              <a:rPr lang="en-US" dirty="0" smtClean="0"/>
              <a:t>Spontaneous mutation – do arise but are rare – our bodies are pretty good at making the mechanisms work correctly. You’re not exposed to anything.</a:t>
            </a:r>
          </a:p>
          <a:p>
            <a:pPr>
              <a:buFontTx/>
              <a:buChar char="-"/>
            </a:pPr>
            <a:r>
              <a:rPr lang="en-US" dirty="0" smtClean="0"/>
              <a:t>To increase the rate- expose yourself to mutagens - increase the rate – bad food, smoking – you can do things in your </a:t>
            </a:r>
            <a:r>
              <a:rPr lang="en-US" dirty="0" err="1" smtClean="0"/>
              <a:t>env</a:t>
            </a:r>
            <a:r>
              <a:rPr lang="en-US" dirty="0" smtClean="0"/>
              <a:t> that increases the chances of mutations. </a:t>
            </a:r>
          </a:p>
          <a:p>
            <a:pPr>
              <a:buFontTx/>
              <a:buChar char="-"/>
            </a:pPr>
            <a:r>
              <a:rPr lang="en-US" dirty="0" smtClean="0"/>
              <a:t>Normally mutagens can change the letters  - these mutations can accumulate over time </a:t>
            </a:r>
          </a:p>
          <a:p>
            <a:endParaRPr lang="en-US" altLang="en-US" dirty="0" smtClean="0">
              <a:latin typeface="Arial" pitchFamily="34" charset="0"/>
            </a:endParaRPr>
          </a:p>
          <a:p>
            <a:pPr rtl="0" fontAlgn="ctr"/>
            <a:endParaRPr lang="en-US" altLang="en-US" dirty="0"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DE264DDB-27A1-4AA1-9850-9B4F759C52C9}" type="slidenum">
              <a:rPr lang="en-US" altLang="en-US" sz="1200">
                <a:latin typeface="Arial" pitchFamily="34" charset="0"/>
              </a:rPr>
              <a:pPr/>
              <a:t>33</a:t>
            </a:fld>
            <a:endParaRPr lang="en-US" altLang="en-US" sz="1200">
              <a:latin typeface="Arial" pitchFamily="34"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Cystic Fib: most common hereditary disease , </a:t>
            </a:r>
            <a:r>
              <a:rPr lang="en-CA" sz="1200" kern="1200" dirty="0" err="1" smtClean="0">
                <a:solidFill>
                  <a:schemeClr val="tx1"/>
                </a:solidFill>
                <a:latin typeface="+mn-lt"/>
                <a:ea typeface="+mn-ea"/>
                <a:cs typeface="+mn-cs"/>
              </a:rPr>
              <a:t>ppl</a:t>
            </a:r>
            <a:r>
              <a:rPr lang="en-CA" sz="1200" kern="1200" dirty="0" smtClean="0">
                <a:solidFill>
                  <a:schemeClr val="tx1"/>
                </a:solidFill>
                <a:latin typeface="+mn-lt"/>
                <a:ea typeface="+mn-ea"/>
                <a:cs typeface="+mn-cs"/>
              </a:rPr>
              <a:t> from Europe, 28 diff mutations in CFR gene </a:t>
            </a:r>
            <a:endParaRPr lang="en-CA" dirty="0" smtClean="0"/>
          </a:p>
          <a:p>
            <a:pPr lvl="1" rtl="0" fontAlgn="ctr"/>
            <a:r>
              <a:rPr lang="en-CA" sz="1200" kern="1200" dirty="0" smtClean="0">
                <a:solidFill>
                  <a:schemeClr val="tx1"/>
                </a:solidFill>
                <a:latin typeface="+mn-lt"/>
                <a:ea typeface="+mn-ea"/>
                <a:cs typeface="+mn-cs"/>
              </a:rPr>
              <a:t>Depending on the mutation relation to severity </a:t>
            </a:r>
            <a:endParaRPr lang="en-CA" dirty="0" smtClean="0"/>
          </a:p>
          <a:p>
            <a:pPr rtl="0" fontAlgn="ctr"/>
            <a:r>
              <a:rPr lang="en-CA" sz="1200" kern="1200" dirty="0" smtClean="0">
                <a:solidFill>
                  <a:schemeClr val="tx1"/>
                </a:solidFill>
                <a:latin typeface="+mn-lt"/>
                <a:ea typeface="+mn-ea"/>
                <a:cs typeface="+mn-cs"/>
              </a:rPr>
              <a:t>Liver cancer hereditary : in 95% of the cases = no , sometimes </a:t>
            </a:r>
            <a:endParaRPr lang="en-CA" dirty="0" smtClean="0"/>
          </a:p>
          <a:p>
            <a:pPr lvl="1" rtl="0" fontAlgn="ctr"/>
            <a:r>
              <a:rPr lang="en-CA" sz="1200" kern="1200" dirty="0" smtClean="0">
                <a:solidFill>
                  <a:schemeClr val="tx1"/>
                </a:solidFill>
                <a:latin typeface="+mn-lt"/>
                <a:ea typeface="+mn-ea"/>
                <a:cs typeface="+mn-cs"/>
              </a:rPr>
              <a:t>Mutation that occur in somatic cells during our life times , they cannot be passed on </a:t>
            </a:r>
          </a:p>
          <a:p>
            <a:pPr lvl="1" rtl="0" fontAlgn="ctr"/>
            <a:endParaRPr lang="en-CA" sz="1200" kern="1200" dirty="0" smtClean="0">
              <a:solidFill>
                <a:schemeClr val="tx1"/>
              </a:solidFill>
              <a:latin typeface="+mn-lt"/>
              <a:ea typeface="+mn-ea"/>
              <a:cs typeface="+mn-cs"/>
            </a:endParaRPr>
          </a:p>
          <a:p>
            <a:r>
              <a:rPr lang="en-US" dirty="0" smtClean="0"/>
              <a:t>Most common hereditary disease in North America – from people who were originally from Europe. </a:t>
            </a:r>
          </a:p>
          <a:p>
            <a:r>
              <a:rPr lang="en-US" dirty="0" smtClean="0"/>
              <a:t>Carriers of this disease</a:t>
            </a:r>
          </a:p>
          <a:p>
            <a:r>
              <a:rPr lang="en-US" dirty="0" smtClean="0"/>
              <a:t>Depending on which mutation you have determines the severity of the disease </a:t>
            </a:r>
          </a:p>
          <a:p>
            <a:pPr lvl="0" rtl="0" fontAlgn="ctr"/>
            <a:endParaRPr lang="en-CA"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F9A6878E-D3D0-474B-AF13-125690A0E91C}" type="slidenum">
              <a:rPr lang="en-US" altLang="en-US" sz="1200">
                <a:latin typeface="Arial" pitchFamily="34" charset="0"/>
              </a:rPr>
              <a:pPr/>
              <a:t>34</a:t>
            </a:fld>
            <a:endParaRPr lang="en-US" altLang="en-US" sz="1200">
              <a:latin typeface="Arial" pitchFamily="34"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Mutation s can be detected and repaired in cells </a:t>
            </a:r>
            <a:endParaRPr lang="en-CA" dirty="0" smtClean="0"/>
          </a:p>
          <a:p>
            <a:pPr lvl="1" rtl="0" fontAlgn="ctr"/>
            <a:r>
              <a:rPr lang="en-CA" sz="1200" kern="1200" dirty="0" smtClean="0">
                <a:solidFill>
                  <a:schemeClr val="tx1"/>
                </a:solidFill>
                <a:latin typeface="+mn-lt"/>
                <a:ea typeface="+mn-ea"/>
                <a:cs typeface="+mn-cs"/>
              </a:rPr>
              <a:t>If a cell detects </a:t>
            </a:r>
            <a:r>
              <a:rPr lang="en-CA" sz="1200" kern="1200" dirty="0" err="1" smtClean="0">
                <a:solidFill>
                  <a:schemeClr val="tx1"/>
                </a:solidFill>
                <a:latin typeface="+mn-lt"/>
                <a:ea typeface="+mn-ea"/>
                <a:cs typeface="+mn-cs"/>
              </a:rPr>
              <a:t>muts</a:t>
            </a:r>
            <a:r>
              <a:rPr lang="en-CA" sz="1200" kern="1200" dirty="0" smtClean="0">
                <a:solidFill>
                  <a:schemeClr val="tx1"/>
                </a:solidFill>
                <a:latin typeface="+mn-lt"/>
                <a:ea typeface="+mn-ea"/>
                <a:cs typeface="+mn-cs"/>
              </a:rPr>
              <a:t> it commits that cell to suicide path or apoptosis </a:t>
            </a:r>
            <a:endParaRPr lang="en-CA" dirty="0" smtClean="0"/>
          </a:p>
          <a:p>
            <a:pPr lvl="1" rtl="0" fontAlgn="ctr"/>
            <a:r>
              <a:rPr lang="en-CA" sz="1200" kern="1200" dirty="0" smtClean="0">
                <a:solidFill>
                  <a:schemeClr val="tx1"/>
                </a:solidFill>
                <a:latin typeface="+mn-lt"/>
                <a:ea typeface="+mn-ea"/>
                <a:cs typeface="+mn-cs"/>
              </a:rPr>
              <a:t> gets rid of the cells </a:t>
            </a:r>
            <a:endParaRPr lang="en-CA" dirty="0" smtClean="0"/>
          </a:p>
          <a:p>
            <a:pPr rtl="0" fontAlgn="ctr"/>
            <a:r>
              <a:rPr lang="en-CA" sz="1200" kern="1200" dirty="0" smtClean="0">
                <a:solidFill>
                  <a:schemeClr val="tx1"/>
                </a:solidFill>
                <a:latin typeface="+mn-lt"/>
                <a:ea typeface="+mn-ea"/>
                <a:cs typeface="+mn-cs"/>
              </a:rPr>
              <a:t>How the mutation affect the cell , </a:t>
            </a:r>
            <a:endParaRPr lang="en-CA" dirty="0" smtClean="0"/>
          </a:p>
          <a:p>
            <a:pPr lvl="1" rtl="0" fontAlgn="ctr"/>
            <a:r>
              <a:rPr lang="en-CA" sz="1200" kern="1200" dirty="0" smtClean="0">
                <a:solidFill>
                  <a:schemeClr val="tx1"/>
                </a:solidFill>
                <a:latin typeface="+mn-lt"/>
                <a:ea typeface="+mn-ea"/>
                <a:cs typeface="+mn-cs"/>
              </a:rPr>
              <a:t>Modify the mutation , bacteria small genome size , not much room , the ability for the cell to handle mutations , </a:t>
            </a:r>
            <a:endParaRPr lang="en-CA" dirty="0" smtClean="0"/>
          </a:p>
          <a:p>
            <a:pPr lvl="1" rtl="0" fontAlgn="ctr"/>
            <a:r>
              <a:rPr lang="en-CA" sz="1200" kern="1200" dirty="0" smtClean="0">
                <a:solidFill>
                  <a:schemeClr val="tx1"/>
                </a:solidFill>
                <a:latin typeface="+mn-lt"/>
                <a:ea typeface="+mn-ea"/>
                <a:cs typeface="+mn-cs"/>
              </a:rPr>
              <a:t>Hit w </a:t>
            </a:r>
            <a:r>
              <a:rPr lang="en-CA" sz="1200" kern="1200" dirty="0" err="1" smtClean="0">
                <a:solidFill>
                  <a:schemeClr val="tx1"/>
                </a:solidFill>
                <a:latin typeface="+mn-lt"/>
                <a:ea typeface="+mn-ea"/>
                <a:cs typeface="+mn-cs"/>
              </a:rPr>
              <a:t>enviro</a:t>
            </a:r>
            <a:r>
              <a:rPr lang="en-CA" sz="1200" kern="1200" dirty="0" smtClean="0">
                <a:solidFill>
                  <a:schemeClr val="tx1"/>
                </a:solidFill>
                <a:latin typeface="+mn-lt"/>
                <a:ea typeface="+mn-ea"/>
                <a:cs typeface="+mn-cs"/>
              </a:rPr>
              <a:t> pressure mutation gives them a selective advantage \</a:t>
            </a:r>
            <a:endParaRPr lang="en-CA" dirty="0" smtClean="0"/>
          </a:p>
          <a:p>
            <a:pPr lvl="2" rtl="0" fontAlgn="ctr"/>
            <a:r>
              <a:rPr lang="en-CA" sz="1200" kern="1200" dirty="0" smtClean="0">
                <a:solidFill>
                  <a:schemeClr val="tx1"/>
                </a:solidFill>
                <a:latin typeface="+mn-lt"/>
                <a:ea typeface="+mn-ea"/>
                <a:cs typeface="+mn-cs"/>
              </a:rPr>
              <a:t>That's why bacteria can adapt so well/ quickly , picking up mutations is used to their advantage , ( genome size is small mutations have a greater affect on them )</a:t>
            </a:r>
            <a:endParaRPr lang="en-CA" dirty="0" smtClean="0"/>
          </a:p>
          <a:p>
            <a:pPr lvl="2" rtl="0" fontAlgn="ctr"/>
            <a:r>
              <a:rPr lang="en-CA" sz="1200" kern="1200" dirty="0" smtClean="0">
                <a:solidFill>
                  <a:schemeClr val="tx1"/>
                </a:solidFill>
                <a:latin typeface="+mn-lt"/>
                <a:ea typeface="+mn-ea"/>
                <a:cs typeface="+mn-cs"/>
              </a:rPr>
              <a:t>Mutation and genome size related </a:t>
            </a:r>
            <a:endParaRPr lang="en-CA" dirty="0" smtClean="0"/>
          </a:p>
          <a:p>
            <a:pPr lvl="1" rtl="0" fontAlgn="ctr"/>
            <a:r>
              <a:rPr lang="en-CA" sz="1200" kern="1200" dirty="0" smtClean="0">
                <a:solidFill>
                  <a:schemeClr val="tx1"/>
                </a:solidFill>
                <a:latin typeface="+mn-lt"/>
                <a:ea typeface="+mn-ea"/>
                <a:cs typeface="+mn-cs"/>
              </a:rPr>
              <a:t>Humans lots of space </a:t>
            </a:r>
            <a:endParaRPr lang="en-CA" dirty="0" smtClean="0"/>
          </a:p>
          <a:p>
            <a:pPr lvl="1" rtl="0" fontAlgn="ctr"/>
            <a:r>
              <a:rPr lang="en-CA" sz="1200" kern="1200" dirty="0" smtClean="0">
                <a:solidFill>
                  <a:schemeClr val="tx1"/>
                </a:solidFill>
                <a:latin typeface="+mn-lt"/>
                <a:ea typeface="+mn-ea"/>
                <a:cs typeface="+mn-cs"/>
              </a:rPr>
              <a:t>Hetero selective advantage , carrier , wild type selective disadvantage and if you have two copies of gene no good </a:t>
            </a:r>
            <a:endParaRPr lang="en-CA" dirty="0" smtClean="0"/>
          </a:p>
          <a:p>
            <a:endParaRPr lang="en-US" altLang="en-US" dirty="0" smtClean="0">
              <a:latin typeface="Arial" pitchFamily="34" charset="0"/>
            </a:endParaRPr>
          </a:p>
          <a:p>
            <a:endParaRPr lang="en-US" altLang="en-US" dirty="0" smtClean="0">
              <a:latin typeface="Arial" pitchFamily="34" charset="0"/>
            </a:endParaRPr>
          </a:p>
          <a:p>
            <a:r>
              <a:rPr lang="en-US" dirty="0" smtClean="0"/>
              <a:t>If the cell detects there’s mutations – it generally commits apoptosis. Believed every single person has cancer all the time – our cells have mechanisms that initiate apoptosis. </a:t>
            </a:r>
          </a:p>
          <a:p>
            <a:r>
              <a:rPr lang="en-US" dirty="0" smtClean="0"/>
              <a:t>Bacteria that have small genome size but packed of genes – no extra space (like our genome) – mutation lands in some spot – not too much of an effect. Genome size can play a big role in the ability of those cells to handle a mutation. </a:t>
            </a:r>
          </a:p>
          <a:p>
            <a:r>
              <a:rPr lang="en-US" dirty="0" smtClean="0"/>
              <a:t>Hit by an </a:t>
            </a:r>
            <a:r>
              <a:rPr lang="en-US" dirty="0" err="1" smtClean="0"/>
              <a:t>envt</a:t>
            </a:r>
            <a:r>
              <a:rPr lang="en-US" dirty="0" smtClean="0"/>
              <a:t> pressure – mutation gives them a selective advantage – that’s why bacteria adapts so readily </a:t>
            </a:r>
            <a:r>
              <a:rPr lang="en-US" dirty="0" err="1" smtClean="0"/>
              <a:t>bc</a:t>
            </a:r>
            <a:r>
              <a:rPr lang="en-US" dirty="0" smtClean="0"/>
              <a:t> there’s no extra space in there genome – picking up mutations is a good thing – try to use it to their adv. Mutation and genome size are a major player in evolution </a:t>
            </a:r>
          </a:p>
          <a:p>
            <a:r>
              <a:rPr lang="en-US" dirty="0" smtClean="0"/>
              <a:t>Beneficial mutation in a heterozygote state that causes disease in homozygote state?</a:t>
            </a:r>
          </a:p>
          <a:p>
            <a:r>
              <a:rPr lang="en-US" dirty="0" smtClean="0"/>
              <a:t>-sickle cell anemia – one copy provides you selective advantage – bad is when you have two copies &gt; you get the disease. </a:t>
            </a:r>
          </a:p>
          <a:p>
            <a:r>
              <a:rPr lang="en-US" dirty="0" smtClean="0"/>
              <a:t>Hetero is a carrier – selective adv. Wild type – selective </a:t>
            </a:r>
            <a:r>
              <a:rPr lang="en-US" dirty="0" err="1" smtClean="0"/>
              <a:t>disadv</a:t>
            </a:r>
            <a:r>
              <a:rPr lang="en-US" dirty="0" smtClean="0"/>
              <a:t>. </a:t>
            </a:r>
          </a:p>
          <a:p>
            <a:endParaRPr lang="en-US" dirty="0" smtClean="0"/>
          </a:p>
          <a:p>
            <a:endParaRPr lang="en-US" altLang="en-US" dirty="0" smtClean="0">
              <a:latin typeface="Arial" pitchFamily="34" charset="0"/>
            </a:endParaRPr>
          </a:p>
          <a:p>
            <a:endParaRPr lang="en-US" altLang="en-US" dirty="0"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C552EB93-7892-47D0-ADB4-E219A445FD4E}" type="slidenum">
              <a:rPr lang="en-US" altLang="en-US" sz="1200">
                <a:latin typeface="Arial" pitchFamily="34" charset="0"/>
              </a:rPr>
              <a:pPr/>
              <a:t>35</a:t>
            </a:fld>
            <a:endParaRPr lang="en-US" altLang="en-US" sz="1200">
              <a:latin typeface="Arial" pitchFamily="34"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lvl="1" rtl="0" fontAlgn="ctr"/>
            <a:r>
              <a:rPr lang="en-CA" sz="1200" kern="1200" dirty="0" smtClean="0">
                <a:solidFill>
                  <a:schemeClr val="tx1"/>
                </a:solidFill>
                <a:latin typeface="+mn-lt"/>
                <a:ea typeface="+mn-ea"/>
                <a:cs typeface="+mn-cs"/>
              </a:rPr>
              <a:t>Some mutation in the heterozygous state can be a good thing </a:t>
            </a:r>
            <a:endParaRPr lang="en-CA" dirty="0" smtClean="0"/>
          </a:p>
          <a:p>
            <a:pPr rtl="0" fontAlgn="ctr"/>
            <a:r>
              <a:rPr lang="en-CA" sz="1200" kern="1200" dirty="0" smtClean="0">
                <a:solidFill>
                  <a:schemeClr val="tx1"/>
                </a:solidFill>
                <a:latin typeface="+mn-lt"/>
                <a:ea typeface="+mn-ea"/>
                <a:cs typeface="+mn-cs"/>
              </a:rPr>
              <a:t>CCR5( CCR 5 delta 32 </a:t>
            </a:r>
            <a:r>
              <a:rPr lang="en-CA" sz="1200" kern="1200" dirty="0" err="1" smtClean="0">
                <a:solidFill>
                  <a:schemeClr val="tx1"/>
                </a:solidFill>
                <a:latin typeface="+mn-lt"/>
                <a:ea typeface="+mn-ea"/>
                <a:cs typeface="+mn-cs"/>
              </a:rPr>
              <a:t>mut</a:t>
            </a:r>
            <a:r>
              <a:rPr lang="en-CA" sz="1200" kern="1200" dirty="0" smtClean="0">
                <a:solidFill>
                  <a:schemeClr val="tx1"/>
                </a:solidFill>
                <a:latin typeface="+mn-lt"/>
                <a:ea typeface="+mn-ea"/>
                <a:cs typeface="+mn-cs"/>
              </a:rPr>
              <a:t>) &gt; </a:t>
            </a:r>
            <a:r>
              <a:rPr lang="en-CA" sz="1200" kern="1200" dirty="0" err="1" smtClean="0">
                <a:solidFill>
                  <a:schemeClr val="tx1"/>
                </a:solidFill>
                <a:latin typeface="+mn-lt"/>
                <a:ea typeface="+mn-ea"/>
                <a:cs typeface="+mn-cs"/>
              </a:rPr>
              <a:t>chemokine</a:t>
            </a:r>
            <a:r>
              <a:rPr lang="en-CA" sz="1200" kern="1200" dirty="0" smtClean="0">
                <a:solidFill>
                  <a:schemeClr val="tx1"/>
                </a:solidFill>
                <a:latin typeface="+mn-lt"/>
                <a:ea typeface="+mn-ea"/>
                <a:cs typeface="+mn-cs"/>
              </a:rPr>
              <a:t> receptor 5 &gt; immune response &gt; </a:t>
            </a:r>
            <a:endParaRPr lang="en-CA" dirty="0" smtClean="0"/>
          </a:p>
          <a:p>
            <a:pPr lvl="1" rtl="0" fontAlgn="ctr"/>
            <a:r>
              <a:rPr lang="en-CA" sz="1200" kern="1200" dirty="0" smtClean="0">
                <a:solidFill>
                  <a:schemeClr val="tx1"/>
                </a:solidFill>
                <a:latin typeface="+mn-lt"/>
                <a:ea typeface="+mn-ea"/>
                <a:cs typeface="+mn-cs"/>
              </a:rPr>
              <a:t>Delta sign  means something is missing </a:t>
            </a:r>
            <a:endParaRPr lang="en-CA" dirty="0" smtClean="0"/>
          </a:p>
          <a:p>
            <a:pPr lvl="1" rtl="0" fontAlgn="ctr"/>
            <a:r>
              <a:rPr lang="en-CA" sz="1200" kern="1200" dirty="0" smtClean="0">
                <a:solidFill>
                  <a:schemeClr val="tx1"/>
                </a:solidFill>
                <a:latin typeface="+mn-lt"/>
                <a:ea typeface="+mn-ea"/>
                <a:cs typeface="+mn-cs"/>
              </a:rPr>
              <a:t>Non functional and bunch of amino acids are missing </a:t>
            </a:r>
            <a:endParaRPr lang="en-CA" dirty="0" smtClean="0"/>
          </a:p>
          <a:p>
            <a:pPr lvl="1" rtl="0" fontAlgn="ctr"/>
            <a:r>
              <a:rPr lang="en-CA" sz="1200" kern="1200" dirty="0" smtClean="0">
                <a:solidFill>
                  <a:schemeClr val="tx1"/>
                </a:solidFill>
                <a:latin typeface="+mn-lt"/>
                <a:ea typeface="+mn-ea"/>
                <a:cs typeface="+mn-cs"/>
              </a:rPr>
              <a:t>HIV resistant , euro origin uses T receptor </a:t>
            </a:r>
            <a:endParaRPr lang="en-CA" dirty="0" smtClean="0"/>
          </a:p>
          <a:p>
            <a:pPr lvl="1" rtl="0" fontAlgn="ctr"/>
            <a:r>
              <a:rPr lang="en-CA" sz="1200" kern="1200" dirty="0" smtClean="0">
                <a:solidFill>
                  <a:schemeClr val="tx1"/>
                </a:solidFill>
                <a:latin typeface="+mn-lt"/>
                <a:ea typeface="+mn-ea"/>
                <a:cs typeface="+mn-cs"/>
              </a:rPr>
              <a:t>Black plague , if you have this as a homo zygote no affect , same with heterozygote you are protect from HIV / plague / </a:t>
            </a:r>
            <a:r>
              <a:rPr lang="en-CA" sz="1200" kern="1200" dirty="0" err="1" smtClean="0">
                <a:solidFill>
                  <a:schemeClr val="tx1"/>
                </a:solidFill>
                <a:latin typeface="+mn-lt"/>
                <a:ea typeface="+mn-ea"/>
                <a:cs typeface="+mn-cs"/>
              </a:rPr>
              <a:t>aIDS</a:t>
            </a:r>
            <a:endParaRPr lang="en-CA" dirty="0" smtClean="0"/>
          </a:p>
          <a:p>
            <a:pPr lvl="1" rtl="0" fontAlgn="ctr"/>
            <a:r>
              <a:rPr lang="en-CA" sz="1200" kern="1200" dirty="0" smtClean="0">
                <a:solidFill>
                  <a:schemeClr val="tx1"/>
                </a:solidFill>
                <a:latin typeface="+mn-lt"/>
                <a:ea typeface="+mn-ea"/>
                <a:cs typeface="+mn-cs"/>
              </a:rPr>
              <a:t>If you </a:t>
            </a:r>
            <a:r>
              <a:rPr lang="en-CA" sz="1200" kern="1200" dirty="0" err="1" smtClean="0">
                <a:solidFill>
                  <a:schemeClr val="tx1"/>
                </a:solidFill>
                <a:latin typeface="+mn-lt"/>
                <a:ea typeface="+mn-ea"/>
                <a:cs typeface="+mn-cs"/>
              </a:rPr>
              <a:t>dont</a:t>
            </a:r>
            <a:r>
              <a:rPr lang="en-CA" sz="1200" kern="1200" dirty="0" smtClean="0">
                <a:solidFill>
                  <a:schemeClr val="tx1"/>
                </a:solidFill>
                <a:latin typeface="+mn-lt"/>
                <a:ea typeface="+mn-ea"/>
                <a:cs typeface="+mn-cs"/>
              </a:rPr>
              <a:t> have the mutation you are susceptible to both </a:t>
            </a:r>
            <a:endParaRPr lang="en-CA" dirty="0" smtClean="0"/>
          </a:p>
          <a:p>
            <a:pPr lvl="1" rtl="0" fontAlgn="ctr"/>
            <a:endParaRPr lang="en-CA" dirty="0" smtClean="0"/>
          </a:p>
          <a:p>
            <a:endParaRPr lang="en-US" altLang="en-US" dirty="0" smtClean="0">
              <a:latin typeface="Arial" pitchFamily="34" charset="0"/>
            </a:endParaRPr>
          </a:p>
          <a:p>
            <a:endParaRPr lang="en-US" altLang="en-US" dirty="0" smtClean="0">
              <a:latin typeface="Arial" pitchFamily="34" charset="0"/>
            </a:endParaRPr>
          </a:p>
          <a:p>
            <a:r>
              <a:rPr lang="en-US" dirty="0" smtClean="0"/>
              <a:t>CCR5 – gene encodes for </a:t>
            </a:r>
            <a:r>
              <a:rPr lang="en-US" dirty="0" err="1" smtClean="0"/>
              <a:t>chemokine</a:t>
            </a:r>
            <a:r>
              <a:rPr lang="en-US" dirty="0" smtClean="0"/>
              <a:t> receptor – evolved in immune response. We produce tons of immunological hormones. Some are pro/anti inflammatory. For </a:t>
            </a:r>
            <a:r>
              <a:rPr lang="en-US" dirty="0" err="1" smtClean="0"/>
              <a:t>chemokine</a:t>
            </a:r>
            <a:r>
              <a:rPr lang="en-US" dirty="0" smtClean="0"/>
              <a:t> to work – it needs to bind to </a:t>
            </a:r>
            <a:r>
              <a:rPr lang="en-US" dirty="0" err="1" smtClean="0"/>
              <a:t>smtg</a:t>
            </a:r>
            <a:r>
              <a:rPr lang="en-US" dirty="0" smtClean="0"/>
              <a:t> of a cell of the immune system – they bind </a:t>
            </a:r>
            <a:r>
              <a:rPr lang="en-US" dirty="0" err="1" smtClean="0"/>
              <a:t>chemokine</a:t>
            </a:r>
            <a:r>
              <a:rPr lang="en-US" dirty="0" smtClean="0"/>
              <a:t> receptor 5.</a:t>
            </a:r>
          </a:p>
          <a:p>
            <a:r>
              <a:rPr lang="en-US" dirty="0" smtClean="0"/>
              <a:t>Mutation delta32 (delta – </a:t>
            </a:r>
            <a:r>
              <a:rPr lang="en-US" dirty="0" err="1" smtClean="0"/>
              <a:t>smtgs</a:t>
            </a:r>
            <a:r>
              <a:rPr lang="en-US" dirty="0" smtClean="0"/>
              <a:t> missing) – what’s gone is a bunch of amino acids that make the delta 32 non functional (so it doesn’t bind to </a:t>
            </a:r>
            <a:r>
              <a:rPr lang="en-US" dirty="0" err="1" smtClean="0"/>
              <a:t>chemokine</a:t>
            </a:r>
            <a:r>
              <a:rPr lang="en-US" dirty="0" smtClean="0"/>
              <a:t>) </a:t>
            </a:r>
          </a:p>
          <a:p>
            <a:r>
              <a:rPr lang="en-US" dirty="0" smtClean="0"/>
              <a:t>Why do we know about this mutation? Having this mutation does not effect your overall immune function – doesn’t make you susceptible to diseases – how they found it (people who tested pos to HIV but were healthy – didn’t have aids) – had antibodies/were resistant to HIV – even though virus got in – it could not effect anything. </a:t>
            </a:r>
          </a:p>
          <a:p>
            <a:r>
              <a:rPr lang="en-US" dirty="0" smtClean="0"/>
              <a:t>HIV uses this receptor to get into the cell – once in it integrates its DNA.</a:t>
            </a:r>
          </a:p>
          <a:p>
            <a:r>
              <a:rPr lang="en-US" dirty="0" smtClean="0"/>
              <a:t>Why does this mutation exist?  – too short of a time to develop this sort of selective pressure mutation</a:t>
            </a:r>
          </a:p>
          <a:p>
            <a:r>
              <a:rPr lang="en-US" dirty="0" smtClean="0"/>
              <a:t>Where does it come from?  You have this mutation – you are much more resistant. CCR5delta – mutation as homo – doesn’t appear to cause any lasting effects. As a hetero – same but you’re partially protected.  </a:t>
            </a:r>
          </a:p>
          <a:p>
            <a:endParaRPr lang="en-US" altLang="en-US" dirty="0" smtClean="0">
              <a:latin typeface="Arial" pitchFamily="34" charset="0"/>
            </a:endParaRPr>
          </a:p>
          <a:p>
            <a:endParaRPr lang="en-US" altLang="en-US" dirty="0"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1CEA2AD7-B6B4-404C-930C-D09C758BC796}" type="slidenum">
              <a:rPr lang="en-US" altLang="en-US" sz="1200">
                <a:latin typeface="Arial" pitchFamily="34" charset="0"/>
              </a:rPr>
              <a:pPr/>
              <a:t>36</a:t>
            </a:fld>
            <a:endParaRPr lang="en-US" altLang="en-US" sz="1200">
              <a:latin typeface="Arial" pitchFamily="34"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Hetero selective advantage , carrier , wild type selective disadvantage and if you have two copies of gene no good </a:t>
            </a:r>
            <a:endParaRPr lang="en-CA" dirty="0" smtClean="0"/>
          </a:p>
          <a:p>
            <a:pPr rtl="0" fontAlgn="ctr"/>
            <a:r>
              <a:rPr lang="en-CA" sz="1200" kern="1200" dirty="0" smtClean="0">
                <a:solidFill>
                  <a:schemeClr val="tx1"/>
                </a:solidFill>
                <a:latin typeface="+mn-lt"/>
                <a:ea typeface="+mn-ea"/>
                <a:cs typeface="+mn-cs"/>
              </a:rPr>
              <a:t>Some mutation in the heterozygous state can be a good thing </a:t>
            </a:r>
            <a:endParaRPr lang="en-CA" dirty="0" smtClean="0"/>
          </a:p>
          <a:p>
            <a:endParaRPr lang="en-US" altLang="en-US" dirty="0" smtClean="0">
              <a:latin typeface="Arial" pitchFamily="34" charset="0"/>
            </a:endParaRPr>
          </a:p>
          <a:p>
            <a:endParaRPr lang="en-US" altLang="en-US" dirty="0" smtClean="0">
              <a:latin typeface="Arial" pitchFamily="34" charset="0"/>
            </a:endParaRPr>
          </a:p>
          <a:p>
            <a:r>
              <a:rPr lang="en-US" dirty="0" smtClean="0"/>
              <a:t>CFTR gene mutation inhibit lung cells to get rid of mucus, changes salt balance, allows bacteria to grow where it shouldn’t - there’s a hetero adv of it </a:t>
            </a:r>
          </a:p>
          <a:p>
            <a:r>
              <a:rPr lang="en-US" dirty="0" smtClean="0"/>
              <a:t>Two ex of human diseases – presents selective adv to having those mutations – that’s why we still have diseases </a:t>
            </a:r>
            <a:r>
              <a:rPr lang="en-US" dirty="0" err="1" smtClean="0"/>
              <a:t>bc</a:t>
            </a:r>
            <a:r>
              <a:rPr lang="en-US" dirty="0" smtClean="0"/>
              <a:t> at some point  - </a:t>
            </a:r>
          </a:p>
          <a:p>
            <a:r>
              <a:rPr lang="en-US" dirty="0" smtClean="0"/>
              <a:t>Down side – over time – two individual carriers – 25 chance of having the diseases</a:t>
            </a:r>
          </a:p>
          <a:p>
            <a:endParaRPr lang="en-US" altLang="en-US" dirty="0" smtClean="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59000EAC-B3D2-484E-8121-3E5FFE4F3D2D}" type="slidenum">
              <a:rPr lang="en-US" altLang="en-US" sz="1200">
                <a:latin typeface="Arial" pitchFamily="34" charset="0"/>
              </a:rPr>
              <a:pPr/>
              <a:t>37</a:t>
            </a:fld>
            <a:endParaRPr lang="en-US" altLang="en-US" sz="1200">
              <a:latin typeface="Arial" pitchFamily="34"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Questions </a:t>
            </a:r>
            <a:endParaRPr lang="en-CA" dirty="0" smtClean="0"/>
          </a:p>
          <a:p>
            <a:pPr lvl="1" rtl="0" fontAlgn="ctr"/>
            <a:r>
              <a:rPr lang="en-CA" sz="1200" kern="1200" dirty="0" smtClean="0">
                <a:solidFill>
                  <a:schemeClr val="tx1"/>
                </a:solidFill>
                <a:latin typeface="+mn-lt"/>
                <a:ea typeface="+mn-ea"/>
                <a:cs typeface="+mn-cs"/>
              </a:rPr>
              <a:t>What has to occur in the pop for </a:t>
            </a:r>
            <a:r>
              <a:rPr lang="en-CA" sz="1200" kern="1200" dirty="0" err="1" smtClean="0">
                <a:solidFill>
                  <a:schemeClr val="tx1"/>
                </a:solidFill>
                <a:latin typeface="+mn-lt"/>
                <a:ea typeface="+mn-ea"/>
                <a:cs typeface="+mn-cs"/>
              </a:rPr>
              <a:t>bene</a:t>
            </a:r>
            <a:r>
              <a:rPr lang="en-CA" sz="1200" kern="1200" dirty="0" smtClean="0">
                <a:solidFill>
                  <a:schemeClr val="tx1"/>
                </a:solidFill>
                <a:latin typeface="+mn-lt"/>
                <a:ea typeface="+mn-ea"/>
                <a:cs typeface="+mn-cs"/>
              </a:rPr>
              <a:t> </a:t>
            </a:r>
            <a:r>
              <a:rPr lang="en-CA" sz="1200" kern="1200" dirty="0" err="1" smtClean="0">
                <a:solidFill>
                  <a:schemeClr val="tx1"/>
                </a:solidFill>
                <a:latin typeface="+mn-lt"/>
                <a:ea typeface="+mn-ea"/>
                <a:cs typeface="+mn-cs"/>
              </a:rPr>
              <a:t>muts</a:t>
            </a:r>
            <a:r>
              <a:rPr lang="en-CA" sz="1200" kern="1200" dirty="0" smtClean="0">
                <a:solidFill>
                  <a:schemeClr val="tx1"/>
                </a:solidFill>
                <a:latin typeface="+mn-lt"/>
                <a:ea typeface="+mn-ea"/>
                <a:cs typeface="+mn-cs"/>
              </a:rPr>
              <a:t> to be successful and become hereditable ?</a:t>
            </a:r>
            <a:endParaRPr lang="en-CA" dirty="0" smtClean="0"/>
          </a:p>
          <a:p>
            <a:pPr lvl="2" rtl="0" fontAlgn="ctr"/>
            <a:r>
              <a:rPr lang="en-CA" sz="1200" kern="1200" dirty="0" smtClean="0">
                <a:solidFill>
                  <a:schemeClr val="tx1"/>
                </a:solidFill>
                <a:latin typeface="+mn-lt"/>
                <a:ea typeface="+mn-ea"/>
                <a:cs typeface="+mn-cs"/>
              </a:rPr>
              <a:t>Has to give and advantage selective pressure, heritable, examples given *</a:t>
            </a:r>
            <a:endParaRPr lang="en-CA" dirty="0" smtClean="0"/>
          </a:p>
          <a:p>
            <a:r>
              <a:rPr lang="en-CA" sz="1200" kern="1200" dirty="0" smtClean="0">
                <a:solidFill>
                  <a:schemeClr val="tx1"/>
                </a:solidFill>
                <a:latin typeface="+mn-lt"/>
                <a:ea typeface="+mn-ea"/>
                <a:cs typeface="+mn-cs"/>
              </a:rPr>
              <a:t> </a:t>
            </a:r>
          </a:p>
          <a:p>
            <a:pPr rtl="0" fontAlgn="ctr"/>
            <a:r>
              <a:rPr lang="en-CA" sz="1200" kern="1200" dirty="0" smtClean="0">
                <a:solidFill>
                  <a:schemeClr val="tx1"/>
                </a:solidFill>
                <a:latin typeface="+mn-lt"/>
                <a:ea typeface="+mn-ea"/>
                <a:cs typeface="+mn-cs"/>
              </a:rPr>
              <a:t>What are serious </a:t>
            </a:r>
            <a:r>
              <a:rPr lang="en-CA" sz="1200" kern="1200" dirty="0" err="1" smtClean="0">
                <a:solidFill>
                  <a:schemeClr val="tx1"/>
                </a:solidFill>
                <a:latin typeface="+mn-lt"/>
                <a:ea typeface="+mn-ea"/>
                <a:cs typeface="+mn-cs"/>
              </a:rPr>
              <a:t>muts</a:t>
            </a:r>
            <a:r>
              <a:rPr lang="en-CA" sz="1200" kern="1200" dirty="0" smtClean="0">
                <a:solidFill>
                  <a:schemeClr val="tx1"/>
                </a:solidFill>
                <a:latin typeface="+mn-lt"/>
                <a:ea typeface="+mn-ea"/>
                <a:cs typeface="+mn-cs"/>
              </a:rPr>
              <a:t> not generally observed  in the populations ?</a:t>
            </a:r>
            <a:endParaRPr lang="en-CA" dirty="0" smtClean="0"/>
          </a:p>
          <a:p>
            <a:pPr lvl="1" rtl="0" fontAlgn="ctr"/>
            <a:r>
              <a:rPr lang="en-CA" sz="1200" kern="1200" dirty="0" smtClean="0">
                <a:solidFill>
                  <a:schemeClr val="tx1"/>
                </a:solidFill>
                <a:latin typeface="+mn-lt"/>
                <a:ea typeface="+mn-ea"/>
                <a:cs typeface="+mn-cs"/>
              </a:rPr>
              <a:t>The ones that we know about , came from ancestors , came from the development , they </a:t>
            </a:r>
            <a:r>
              <a:rPr lang="en-CA" sz="1200" kern="1200" dirty="0" err="1" smtClean="0">
                <a:solidFill>
                  <a:schemeClr val="tx1"/>
                </a:solidFill>
                <a:latin typeface="+mn-lt"/>
                <a:ea typeface="+mn-ea"/>
                <a:cs typeface="+mn-cs"/>
              </a:rPr>
              <a:t>dont</a:t>
            </a:r>
            <a:r>
              <a:rPr lang="en-CA" sz="1200" kern="1200" dirty="0" smtClean="0">
                <a:solidFill>
                  <a:schemeClr val="tx1"/>
                </a:solidFill>
                <a:latin typeface="+mn-lt"/>
                <a:ea typeface="+mn-ea"/>
                <a:cs typeface="+mn-cs"/>
              </a:rPr>
              <a:t> cause serious inflictions , and the serious ones get weeded out if there are some present </a:t>
            </a:r>
            <a:endParaRPr lang="en-CA" dirty="0" smtClean="0"/>
          </a:p>
          <a:p>
            <a:pPr lvl="1" rtl="0" fontAlgn="ctr"/>
            <a:r>
              <a:rPr lang="en-CA" sz="1200" kern="1200" dirty="0" smtClean="0">
                <a:solidFill>
                  <a:schemeClr val="tx1"/>
                </a:solidFill>
                <a:latin typeface="+mn-lt"/>
                <a:ea typeface="+mn-ea"/>
                <a:cs typeface="+mn-cs"/>
              </a:rPr>
              <a:t>Selected against in most cases </a:t>
            </a:r>
            <a:endParaRPr lang="en-CA" dirty="0" smtClean="0"/>
          </a:p>
          <a:p>
            <a:pPr lvl="1" rtl="0" fontAlgn="ctr"/>
            <a:r>
              <a:rPr lang="en-CA" sz="1200" kern="1200" dirty="0" smtClean="0">
                <a:solidFill>
                  <a:schemeClr val="tx1"/>
                </a:solidFill>
                <a:latin typeface="+mn-lt"/>
                <a:ea typeface="+mn-ea"/>
                <a:cs typeface="+mn-cs"/>
              </a:rPr>
              <a:t>The % of abortions 60 %</a:t>
            </a:r>
            <a:endParaRPr lang="en-CA" dirty="0" smtClean="0"/>
          </a:p>
          <a:p>
            <a:pPr lvl="2" rtl="0" fontAlgn="ctr"/>
            <a:r>
              <a:rPr lang="en-CA" sz="1200" kern="1200" dirty="0" smtClean="0">
                <a:solidFill>
                  <a:schemeClr val="tx1"/>
                </a:solidFill>
                <a:latin typeface="+mn-lt"/>
                <a:ea typeface="+mn-ea"/>
                <a:cs typeface="+mn-cs"/>
              </a:rPr>
              <a:t>The ones that go to term are only 40% </a:t>
            </a:r>
            <a:endParaRPr lang="en-CA" dirty="0" smtClean="0"/>
          </a:p>
          <a:p>
            <a:pPr lvl="2" rtl="0" fontAlgn="ctr"/>
            <a:r>
              <a:rPr lang="en-CA" sz="1200" kern="1200" dirty="0" smtClean="0">
                <a:solidFill>
                  <a:schemeClr val="tx1"/>
                </a:solidFill>
                <a:latin typeface="+mn-lt"/>
                <a:ea typeface="+mn-ea"/>
                <a:cs typeface="+mn-cs"/>
              </a:rPr>
              <a:t>Development has a genetic program and selected against </a:t>
            </a:r>
            <a:endParaRPr lang="en-CA" dirty="0" smtClean="0"/>
          </a:p>
          <a:p>
            <a:pPr lvl="2" rtl="0" fontAlgn="ctr"/>
            <a:r>
              <a:rPr lang="en-CA" sz="1200" kern="1200" dirty="0" smtClean="0">
                <a:solidFill>
                  <a:schemeClr val="tx1"/>
                </a:solidFill>
                <a:latin typeface="+mn-lt"/>
                <a:ea typeface="+mn-ea"/>
                <a:cs typeface="+mn-cs"/>
              </a:rPr>
              <a:t>Interaction btw the mother and placenta does not agree </a:t>
            </a:r>
            <a:endParaRPr lang="en-CA" dirty="0" smtClean="0"/>
          </a:p>
          <a:p>
            <a:endParaRPr lang="en-US" altLang="en-US" dirty="0" smtClean="0">
              <a:latin typeface="Arial" pitchFamily="34" charset="0"/>
            </a:endParaRPr>
          </a:p>
          <a:p>
            <a:r>
              <a:rPr lang="en-US" dirty="0" smtClean="0"/>
              <a:t>Normally mutations that are considered bad can also be good –  are the drivers of evolution. </a:t>
            </a:r>
          </a:p>
          <a:p>
            <a:pPr>
              <a:buFontTx/>
              <a:buChar char="-"/>
            </a:pPr>
            <a:r>
              <a:rPr lang="en-US" dirty="0" smtClean="0"/>
              <a:t>Some selective pressure/adv that gives the individuals ability to survive– that needs to be inherited by the children so they’re not killed off. </a:t>
            </a:r>
          </a:p>
          <a:p>
            <a:r>
              <a:rPr lang="en-US" dirty="0" smtClean="0"/>
              <a:t>Mutations that come from ancestors aren't serious enough to effect development – anything serious gets weeded out during fetus dev and that’s why we never see too many serious mutations – </a:t>
            </a:r>
            <a:r>
              <a:rPr lang="en-US" dirty="0" err="1" smtClean="0"/>
              <a:t>bc</a:t>
            </a:r>
            <a:r>
              <a:rPr lang="en-US" dirty="0" smtClean="0"/>
              <a:t> they’re selected against during development</a:t>
            </a:r>
          </a:p>
          <a:p>
            <a:pPr>
              <a:buFontTx/>
              <a:buChar char="-"/>
            </a:pPr>
            <a:r>
              <a:rPr lang="en-US" dirty="0" smtClean="0"/>
              <a:t>60% are spontaneous abortions </a:t>
            </a:r>
          </a:p>
          <a:p>
            <a:endParaRPr lang="en-US" altLang="en-US" dirty="0" smtClean="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1A157399-ABFD-4BA9-A0BC-1D3B29C0D752}" type="slidenum">
              <a:rPr lang="en-US" altLang="en-US" sz="1200">
                <a:latin typeface="Arial" pitchFamily="34" charset="0"/>
              </a:rPr>
              <a:pPr/>
              <a:t>38</a:t>
            </a:fld>
            <a:endParaRPr lang="en-US" altLang="en-US" sz="1200">
              <a:latin typeface="Arial" pitchFamily="34"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endParaRPr lang="en-US" altLang="en-US" dirty="0" smtClean="0">
              <a:latin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BAB56389-426E-4AEA-8387-DA6D17C76A9D}" type="slidenum">
              <a:rPr lang="en-US" altLang="en-US" sz="1200">
                <a:latin typeface="Arial" pitchFamily="34" charset="0"/>
              </a:rPr>
              <a:pPr/>
              <a:t>39</a:t>
            </a:fld>
            <a:endParaRPr lang="en-US" altLang="en-US" sz="1200">
              <a:latin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r>
              <a:rPr lang="en-US" dirty="0" smtClean="0"/>
              <a:t>Examples</a:t>
            </a:r>
          </a:p>
          <a:p>
            <a:r>
              <a:rPr lang="en-US" dirty="0" smtClean="0"/>
              <a:t>Nitrous acid – </a:t>
            </a:r>
            <a:r>
              <a:rPr lang="en-US" dirty="0" err="1" smtClean="0"/>
              <a:t>demaminates</a:t>
            </a:r>
            <a:r>
              <a:rPr lang="en-US" dirty="0" smtClean="0"/>
              <a:t> cytosine – physically changes the base from C to U  – undergoes replication the G strand will put in a C – but the other cell that uses the U as the template will incorporate an A - in this case the cell that contains the DNA has a single point mutation in that spot. </a:t>
            </a:r>
          </a:p>
          <a:p>
            <a:endParaRPr lang="en-US" dirty="0" smtClean="0"/>
          </a:p>
          <a:p>
            <a:r>
              <a:rPr lang="en-US" dirty="0" err="1" smtClean="0"/>
              <a:t>BrdU</a:t>
            </a:r>
            <a:r>
              <a:rPr lang="en-US" dirty="0" smtClean="0"/>
              <a:t> – AT base pair it bind to A – </a:t>
            </a:r>
            <a:r>
              <a:rPr lang="en-US" dirty="0" err="1" smtClean="0"/>
              <a:t>BrdU</a:t>
            </a:r>
            <a:r>
              <a:rPr lang="en-US" dirty="0" smtClean="0"/>
              <a:t> has Br and base pairs with two H bonds to A – not modifying </a:t>
            </a:r>
            <a:r>
              <a:rPr lang="en-US" dirty="0" err="1" smtClean="0"/>
              <a:t>methonine</a:t>
            </a:r>
            <a:r>
              <a:rPr lang="en-US" dirty="0" smtClean="0"/>
              <a:t> – but acting like it. Base analog</a:t>
            </a:r>
          </a:p>
          <a:p>
            <a:r>
              <a:rPr lang="en-US" dirty="0" smtClean="0"/>
              <a:t>Mutagen – actually changes the structure</a:t>
            </a:r>
          </a:p>
          <a:p>
            <a:r>
              <a:rPr lang="en-US" dirty="0" smtClean="0"/>
              <a:t>Analog –  Shifts the structure </a:t>
            </a:r>
          </a:p>
          <a:p>
            <a:r>
              <a:rPr lang="en-US" dirty="0" smtClean="0"/>
              <a:t>So gone from AT – into UG base pair which will eventually become CG when it goes through replication. </a:t>
            </a:r>
          </a:p>
          <a:p>
            <a:endParaRPr lang="en-US" dirty="0" smtClean="0"/>
          </a:p>
          <a:p>
            <a:endParaRPr lang="en-US" altLang="en-US" dirty="0" smtClean="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677CEA6A-834F-473C-8B03-EF6E1E0B17D4}" type="slidenum">
              <a:rPr lang="en-US" altLang="en-US" sz="1200">
                <a:latin typeface="Arial" pitchFamily="34" charset="0"/>
              </a:rPr>
              <a:pPr/>
              <a:t>40</a:t>
            </a:fld>
            <a:endParaRPr lang="en-US" altLang="en-US" sz="1200">
              <a:latin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r>
              <a:rPr lang="en-US" dirty="0" smtClean="0"/>
              <a:t>Most chemotherapy are base analogs</a:t>
            </a:r>
          </a:p>
          <a:p>
            <a:r>
              <a:rPr lang="en-US" dirty="0" smtClean="0"/>
              <a:t>Tons of enzymes in our body break down toxins. </a:t>
            </a:r>
          </a:p>
          <a:p>
            <a:r>
              <a:rPr lang="en-US" dirty="0" err="1" smtClean="0"/>
              <a:t>Flurouracil</a:t>
            </a:r>
            <a:r>
              <a:rPr lang="en-US" dirty="0" smtClean="0"/>
              <a:t> - one enzyme where if you have a single nucleotide change – can’t break it down.</a:t>
            </a:r>
          </a:p>
          <a:p>
            <a:endParaRPr lang="en-US" altLang="en-US" dirty="0" smtClean="0">
              <a:latin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96596CCB-CBF6-4142-B927-F998D983AF77}" type="slidenum">
              <a:rPr lang="en-US" altLang="en-US" sz="1200">
                <a:latin typeface="Arial" pitchFamily="34" charset="0"/>
              </a:rPr>
              <a:pPr/>
              <a:t>41</a:t>
            </a:fld>
            <a:endParaRPr lang="en-US" altLang="en-US" sz="1200">
              <a:latin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Transponson</a:t>
            </a:r>
            <a:r>
              <a:rPr lang="en-US" dirty="0" smtClean="0"/>
              <a:t> – viral origin littered into our genome</a:t>
            </a:r>
          </a:p>
          <a:p>
            <a:endParaRPr lang="en-US" altLang="en-US" dirty="0" smtClean="0">
              <a:latin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D27E4EE8-140C-4A6F-B629-2ADEDDB4E5BE}" type="slidenum">
              <a:rPr lang="en-US" altLang="en-US" sz="1200">
                <a:latin typeface="Arial" pitchFamily="34" charset="0"/>
              </a:rPr>
              <a:pPr/>
              <a:t>42</a:t>
            </a:fld>
            <a:endParaRPr lang="en-US" altLang="en-US" sz="1200">
              <a:latin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mutation reversion: can turn certain things back to OG , insertion/delete, deletions </a:t>
            </a:r>
            <a:r>
              <a:rPr lang="en-CA" sz="1200" kern="1200" dirty="0" err="1" smtClean="0">
                <a:solidFill>
                  <a:schemeClr val="tx1"/>
                </a:solidFill>
                <a:latin typeface="+mn-lt"/>
                <a:ea typeface="+mn-ea"/>
                <a:cs typeface="+mn-cs"/>
              </a:rPr>
              <a:t>can'ts</a:t>
            </a:r>
            <a:r>
              <a:rPr lang="en-CA" sz="1200" kern="1200" dirty="0" smtClean="0">
                <a:solidFill>
                  <a:schemeClr val="tx1"/>
                </a:solidFill>
                <a:latin typeface="+mn-lt"/>
                <a:ea typeface="+mn-ea"/>
                <a:cs typeface="+mn-cs"/>
              </a:rPr>
              <a:t> be reverted </a:t>
            </a:r>
            <a:endParaRPr lang="en-CA" dirty="0" smtClean="0"/>
          </a:p>
          <a:p>
            <a:pPr lvl="1" rtl="0" fontAlgn="ctr"/>
            <a:r>
              <a:rPr lang="en-CA" sz="1200" kern="1200" dirty="0" smtClean="0">
                <a:solidFill>
                  <a:schemeClr val="tx1"/>
                </a:solidFill>
                <a:latin typeface="+mn-lt"/>
                <a:ea typeface="+mn-ea"/>
                <a:cs typeface="+mn-cs"/>
              </a:rPr>
              <a:t>Some </a:t>
            </a:r>
            <a:r>
              <a:rPr lang="en-CA" sz="1200" kern="1200" dirty="0" err="1" smtClean="0">
                <a:solidFill>
                  <a:schemeClr val="tx1"/>
                </a:solidFill>
                <a:latin typeface="+mn-lt"/>
                <a:ea typeface="+mn-ea"/>
                <a:cs typeface="+mn-cs"/>
              </a:rPr>
              <a:t>muts</a:t>
            </a:r>
            <a:r>
              <a:rPr lang="en-CA" sz="1200" kern="1200" dirty="0" smtClean="0">
                <a:solidFill>
                  <a:schemeClr val="tx1"/>
                </a:solidFill>
                <a:latin typeface="+mn-lt"/>
                <a:ea typeface="+mn-ea"/>
                <a:cs typeface="+mn-cs"/>
              </a:rPr>
              <a:t> </a:t>
            </a:r>
            <a:r>
              <a:rPr lang="en-CA" sz="1200" kern="1200" dirty="0" err="1" smtClean="0">
                <a:solidFill>
                  <a:schemeClr val="tx1"/>
                </a:solidFill>
                <a:latin typeface="+mn-lt"/>
                <a:ea typeface="+mn-ea"/>
                <a:cs typeface="+mn-cs"/>
              </a:rPr>
              <a:t>dont</a:t>
            </a:r>
            <a:r>
              <a:rPr lang="en-CA" sz="1200" kern="1200" dirty="0" smtClean="0">
                <a:solidFill>
                  <a:schemeClr val="tx1"/>
                </a:solidFill>
                <a:latin typeface="+mn-lt"/>
                <a:ea typeface="+mn-ea"/>
                <a:cs typeface="+mn-cs"/>
              </a:rPr>
              <a:t> have an affect sometimes they do </a:t>
            </a:r>
            <a:endParaRPr lang="en-CA" dirty="0" smtClean="0"/>
          </a:p>
          <a:p>
            <a:pPr lvl="1" rtl="0" fontAlgn="ctr"/>
            <a:r>
              <a:rPr lang="en-CA" sz="1200" kern="1200" dirty="0" smtClean="0">
                <a:solidFill>
                  <a:schemeClr val="tx1"/>
                </a:solidFill>
                <a:latin typeface="+mn-lt"/>
                <a:ea typeface="+mn-ea"/>
                <a:cs typeface="+mn-cs"/>
              </a:rPr>
              <a:t>Forward </a:t>
            </a:r>
            <a:r>
              <a:rPr lang="en-CA" sz="1200" kern="1200" dirty="0" err="1" smtClean="0">
                <a:solidFill>
                  <a:schemeClr val="tx1"/>
                </a:solidFill>
                <a:latin typeface="+mn-lt"/>
                <a:ea typeface="+mn-ea"/>
                <a:cs typeface="+mn-cs"/>
              </a:rPr>
              <a:t>mut</a:t>
            </a:r>
            <a:r>
              <a:rPr lang="en-CA" sz="1200" kern="1200" dirty="0" smtClean="0">
                <a:solidFill>
                  <a:schemeClr val="tx1"/>
                </a:solidFill>
                <a:latin typeface="+mn-lt"/>
                <a:ea typeface="+mn-ea"/>
                <a:cs typeface="+mn-cs"/>
              </a:rPr>
              <a:t> : inactivate the gene , stores the inactive gee : backward mutation </a:t>
            </a:r>
            <a:endParaRPr lang="en-CA" dirty="0" smtClean="0"/>
          </a:p>
          <a:p>
            <a:pPr lvl="1" rtl="0" fontAlgn="ctr"/>
            <a:r>
              <a:rPr lang="en-CA" sz="1200" kern="1200" dirty="0" smtClean="0">
                <a:solidFill>
                  <a:schemeClr val="tx1"/>
                </a:solidFill>
                <a:latin typeface="+mn-lt"/>
                <a:ea typeface="+mn-ea"/>
                <a:cs typeface="+mn-cs"/>
              </a:rPr>
              <a:t>Exact base reversal TRUE REVERSION </a:t>
            </a:r>
            <a:endParaRPr lang="en-CA" dirty="0" smtClean="0"/>
          </a:p>
          <a:p>
            <a:pPr lvl="1" rtl="0" fontAlgn="ctr"/>
            <a:r>
              <a:rPr lang="en-CA" sz="1200" kern="1200" dirty="0" smtClean="0">
                <a:solidFill>
                  <a:schemeClr val="tx1"/>
                </a:solidFill>
                <a:latin typeface="+mn-lt"/>
                <a:ea typeface="+mn-ea"/>
                <a:cs typeface="+mn-cs"/>
              </a:rPr>
              <a:t>Second site reversion : base reversal somewhere else in the gene compensates for the initial mutation , store the function of the gene product </a:t>
            </a:r>
            <a:endParaRPr lang="en-CA" dirty="0" smtClean="0"/>
          </a:p>
          <a:p>
            <a:pPr lvl="1" rtl="0" fontAlgn="ctr"/>
            <a:r>
              <a:rPr lang="en-CA" sz="1200" kern="1200" dirty="0" smtClean="0">
                <a:solidFill>
                  <a:schemeClr val="tx1"/>
                </a:solidFill>
                <a:latin typeface="+mn-lt"/>
                <a:ea typeface="+mn-ea"/>
                <a:cs typeface="+mn-cs"/>
              </a:rPr>
              <a:t>Suppressor </a:t>
            </a:r>
            <a:r>
              <a:rPr lang="en-CA" sz="1200" kern="1200" dirty="0" err="1" smtClean="0">
                <a:solidFill>
                  <a:schemeClr val="tx1"/>
                </a:solidFill>
                <a:latin typeface="+mn-lt"/>
                <a:ea typeface="+mn-ea"/>
                <a:cs typeface="+mn-cs"/>
              </a:rPr>
              <a:t>muts</a:t>
            </a:r>
            <a:r>
              <a:rPr lang="en-CA" sz="1200" kern="1200" dirty="0" smtClean="0">
                <a:solidFill>
                  <a:schemeClr val="tx1"/>
                </a:solidFill>
                <a:latin typeface="+mn-lt"/>
                <a:ea typeface="+mn-ea"/>
                <a:cs typeface="+mn-cs"/>
              </a:rPr>
              <a:t> : diff btw </a:t>
            </a:r>
            <a:r>
              <a:rPr lang="en-CA" sz="1200" kern="1200" dirty="0" err="1" smtClean="0">
                <a:solidFill>
                  <a:schemeClr val="tx1"/>
                </a:solidFill>
                <a:latin typeface="+mn-lt"/>
                <a:ea typeface="+mn-ea"/>
                <a:cs typeface="+mn-cs"/>
              </a:rPr>
              <a:t>supr</a:t>
            </a:r>
            <a:r>
              <a:rPr lang="en-CA" sz="1200" kern="1200" dirty="0" smtClean="0">
                <a:solidFill>
                  <a:schemeClr val="tx1"/>
                </a:solidFill>
                <a:latin typeface="+mn-lt"/>
                <a:ea typeface="+mn-ea"/>
                <a:cs typeface="+mn-cs"/>
              </a:rPr>
              <a:t> and second site is that it occurs in a different gene </a:t>
            </a:r>
            <a:endParaRPr lang="en-CA" dirty="0" smtClean="0"/>
          </a:p>
          <a:p>
            <a:pPr lvl="2" rtl="0" fontAlgn="ctr"/>
            <a:r>
              <a:rPr lang="en-CA" sz="1200" kern="1200" dirty="0" smtClean="0">
                <a:solidFill>
                  <a:schemeClr val="tx1"/>
                </a:solidFill>
                <a:latin typeface="+mn-lt"/>
                <a:ea typeface="+mn-ea"/>
                <a:cs typeface="+mn-cs"/>
              </a:rPr>
              <a:t>Occurs in bacteria, only way to restore the gene , </a:t>
            </a:r>
            <a:endParaRPr lang="en-CA" dirty="0" smtClean="0"/>
          </a:p>
          <a:p>
            <a:pPr rtl="0" fontAlgn="ctr"/>
            <a:r>
              <a:rPr lang="en-CA" sz="1200" kern="1200" dirty="0" smtClean="0">
                <a:solidFill>
                  <a:schemeClr val="tx1"/>
                </a:solidFill>
                <a:latin typeface="+mn-lt"/>
                <a:ea typeface="+mn-ea"/>
                <a:cs typeface="+mn-cs"/>
              </a:rPr>
              <a:t>Picture mutation hotspots , certain places more mutations / </a:t>
            </a:r>
            <a:endParaRPr lang="en-CA" dirty="0" smtClean="0"/>
          </a:p>
          <a:p>
            <a:pPr rtl="0" fontAlgn="ctr"/>
            <a:r>
              <a:rPr lang="en-CA" sz="1200" kern="1200" dirty="0" smtClean="0">
                <a:solidFill>
                  <a:schemeClr val="tx1"/>
                </a:solidFill>
                <a:latin typeface="+mn-lt"/>
                <a:ea typeface="+mn-ea"/>
                <a:cs typeface="+mn-cs"/>
              </a:rPr>
              <a:t>Genome differences </a:t>
            </a:r>
            <a:endParaRPr lang="en-CA" dirty="0" smtClean="0"/>
          </a:p>
          <a:p>
            <a:pPr lvl="1" rtl="0" fontAlgn="ctr"/>
            <a:r>
              <a:rPr lang="en-CA" sz="1200" kern="1200" dirty="0" smtClean="0">
                <a:solidFill>
                  <a:schemeClr val="tx1"/>
                </a:solidFill>
                <a:latin typeface="+mn-lt"/>
                <a:ea typeface="+mn-ea"/>
                <a:cs typeface="+mn-cs"/>
              </a:rPr>
              <a:t>Expression of genes if diff in diff organs </a:t>
            </a:r>
            <a:endParaRPr lang="en-CA" dirty="0" smtClean="0"/>
          </a:p>
          <a:p>
            <a:pPr lvl="1" rtl="0" fontAlgn="ctr"/>
            <a:r>
              <a:rPr lang="en-CA" sz="1200" kern="1200" dirty="0" smtClean="0">
                <a:solidFill>
                  <a:schemeClr val="tx1"/>
                </a:solidFill>
                <a:latin typeface="+mn-lt"/>
                <a:ea typeface="+mn-ea"/>
                <a:cs typeface="+mn-cs"/>
              </a:rPr>
              <a:t>100-125 thousand proteins  </a:t>
            </a:r>
            <a:r>
              <a:rPr lang="en-CA" sz="1200" kern="1200" dirty="0" err="1" smtClean="0">
                <a:solidFill>
                  <a:schemeClr val="tx1"/>
                </a:solidFill>
                <a:latin typeface="+mn-lt"/>
                <a:ea typeface="+mn-ea"/>
                <a:cs typeface="+mn-cs"/>
              </a:rPr>
              <a:t>comprimise</a:t>
            </a:r>
            <a:r>
              <a:rPr lang="en-CA" sz="1200" kern="1200" dirty="0" smtClean="0">
                <a:solidFill>
                  <a:schemeClr val="tx1"/>
                </a:solidFill>
                <a:latin typeface="+mn-lt"/>
                <a:ea typeface="+mn-ea"/>
                <a:cs typeface="+mn-cs"/>
              </a:rPr>
              <a:t> our proteome</a:t>
            </a:r>
            <a:endParaRPr lang="en-CA" dirty="0" smtClean="0"/>
          </a:p>
          <a:p>
            <a:pPr rtl="0" fontAlgn="ctr"/>
            <a:r>
              <a:rPr lang="en-CA" sz="1200" kern="1200" dirty="0" smtClean="0">
                <a:solidFill>
                  <a:schemeClr val="tx1"/>
                </a:solidFill>
                <a:latin typeface="+mn-lt"/>
                <a:ea typeface="+mn-ea"/>
                <a:cs typeface="+mn-cs"/>
              </a:rPr>
              <a:t>Genomes vary greatly in size , plants have more genomes than we do </a:t>
            </a:r>
            <a:endParaRPr lang="en-CA" dirty="0" smtClean="0"/>
          </a:p>
          <a:p>
            <a:pPr lvl="1" rtl="0" fontAlgn="ctr"/>
            <a:r>
              <a:rPr lang="en-CA" sz="1200" kern="1200" dirty="0" smtClean="0">
                <a:solidFill>
                  <a:schemeClr val="tx1"/>
                </a:solidFill>
                <a:latin typeface="+mn-lt"/>
                <a:ea typeface="+mn-ea"/>
                <a:cs typeface="+mn-cs"/>
              </a:rPr>
              <a:t>Why do plants have more genes and what is about plants that they d</a:t>
            </a:r>
            <a:endParaRPr lang="en-CA" dirty="0" smtClean="0"/>
          </a:p>
          <a:p>
            <a:endParaRPr lang="en-US" altLang="en-US" dirty="0" smtClean="0">
              <a:latin typeface="Arial" pitchFamily="34" charset="0"/>
            </a:endParaRPr>
          </a:p>
          <a:p>
            <a:r>
              <a:rPr lang="en-US" dirty="0" smtClean="0"/>
              <a:t>Insertion – delete it out and you can go back. Deletion – odds of those being reverted back right into that place is 0 </a:t>
            </a:r>
          </a:p>
          <a:p>
            <a:r>
              <a:rPr lang="en-US" dirty="0" smtClean="0"/>
              <a:t>Sometimes mutations don’t have any effect on function of gene – sometimes they do. </a:t>
            </a:r>
          </a:p>
          <a:p>
            <a:r>
              <a:rPr lang="en-US" dirty="0" smtClean="0"/>
              <a:t>Forward – there are way of having another mutation that restores that inactive gene back into </a:t>
            </a:r>
            <a:r>
              <a:rPr lang="en-US" dirty="0" err="1" smtClean="0"/>
              <a:t>wildtype</a:t>
            </a:r>
            <a:r>
              <a:rPr lang="en-US" dirty="0" smtClean="0"/>
              <a:t>. </a:t>
            </a:r>
          </a:p>
          <a:p>
            <a:r>
              <a:rPr lang="en-US" dirty="0" smtClean="0"/>
              <a:t>Single point mutation – let’s say creates a stop </a:t>
            </a:r>
            <a:r>
              <a:rPr lang="en-US" dirty="0" err="1" smtClean="0"/>
              <a:t>codon</a:t>
            </a:r>
            <a:r>
              <a:rPr lang="en-US" dirty="0" smtClean="0"/>
              <a:t> – by reversing the mutation – can have a true reversion </a:t>
            </a:r>
          </a:p>
          <a:p>
            <a:r>
              <a:rPr lang="en-US" dirty="0" smtClean="0"/>
              <a:t>Pick up a second mutation that restores the function of the gene product – doesn’t correct the first mutation but the second mutation restores the function of the gene product. This comes at a second site somewhere else on the same gene. </a:t>
            </a:r>
          </a:p>
          <a:p>
            <a:endParaRPr lang="en-US" altLang="en-US" dirty="0" smtClean="0">
              <a:latin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rtl="0" fontAlgn="ctr"/>
            <a:r>
              <a:rPr lang="en-CA" sz="1200" kern="1200" dirty="0" smtClean="0">
                <a:solidFill>
                  <a:schemeClr val="tx1"/>
                </a:solidFill>
                <a:latin typeface="+mn-lt"/>
                <a:ea typeface="+mn-ea"/>
                <a:cs typeface="+mn-cs"/>
              </a:rPr>
              <a:t>Suppressor </a:t>
            </a:r>
            <a:r>
              <a:rPr lang="en-CA" sz="1200" kern="1200" dirty="0" err="1" smtClean="0">
                <a:solidFill>
                  <a:schemeClr val="tx1"/>
                </a:solidFill>
                <a:latin typeface="+mn-lt"/>
                <a:ea typeface="+mn-ea"/>
                <a:cs typeface="+mn-cs"/>
              </a:rPr>
              <a:t>muts</a:t>
            </a:r>
            <a:r>
              <a:rPr lang="en-CA" sz="1200" kern="1200" dirty="0" smtClean="0">
                <a:solidFill>
                  <a:schemeClr val="tx1"/>
                </a:solidFill>
                <a:latin typeface="+mn-lt"/>
                <a:ea typeface="+mn-ea"/>
                <a:cs typeface="+mn-cs"/>
              </a:rPr>
              <a:t> : diff btw </a:t>
            </a:r>
            <a:r>
              <a:rPr lang="en-CA" sz="1200" kern="1200" dirty="0" err="1" smtClean="0">
                <a:solidFill>
                  <a:schemeClr val="tx1"/>
                </a:solidFill>
                <a:latin typeface="+mn-lt"/>
                <a:ea typeface="+mn-ea"/>
                <a:cs typeface="+mn-cs"/>
              </a:rPr>
              <a:t>supr</a:t>
            </a:r>
            <a:r>
              <a:rPr lang="en-CA" sz="1200" kern="1200" dirty="0" smtClean="0">
                <a:solidFill>
                  <a:schemeClr val="tx1"/>
                </a:solidFill>
                <a:latin typeface="+mn-lt"/>
                <a:ea typeface="+mn-ea"/>
                <a:cs typeface="+mn-cs"/>
              </a:rPr>
              <a:t> and second site is that it occurs in a different gene </a:t>
            </a:r>
            <a:endParaRPr lang="en-CA" dirty="0" smtClean="0"/>
          </a:p>
          <a:p>
            <a:pPr lvl="2" rtl="0" fontAlgn="ctr"/>
            <a:r>
              <a:rPr lang="en-CA" sz="1200" kern="1200" dirty="0" smtClean="0">
                <a:solidFill>
                  <a:schemeClr val="tx1"/>
                </a:solidFill>
                <a:latin typeface="+mn-lt"/>
                <a:ea typeface="+mn-ea"/>
                <a:cs typeface="+mn-cs"/>
              </a:rPr>
              <a:t>Occurs in bacteria, only way to restore the gene , </a:t>
            </a:r>
            <a:endParaRPr lang="en-CA" dirty="0" smtClean="0"/>
          </a:p>
          <a:p>
            <a:endParaRPr lang="en-US" dirty="0" smtClean="0"/>
          </a:p>
          <a:p>
            <a:r>
              <a:rPr lang="en-US" dirty="0" smtClean="0"/>
              <a:t>Suppressor – difference </a:t>
            </a:r>
            <a:r>
              <a:rPr lang="en-US" dirty="0" err="1" smtClean="0"/>
              <a:t>bw</a:t>
            </a:r>
            <a:r>
              <a:rPr lang="en-US" dirty="0" smtClean="0"/>
              <a:t> this and second site reversion: Suppressor mutation occurs in a diff gene – not in the same gene like it does for second site reversion </a:t>
            </a:r>
          </a:p>
          <a:p>
            <a:r>
              <a:rPr lang="en-US" dirty="0" smtClean="0"/>
              <a:t>Restored by secondary mutation on </a:t>
            </a:r>
            <a:r>
              <a:rPr lang="en-US" dirty="0" err="1" smtClean="0"/>
              <a:t>tRNA</a:t>
            </a:r>
            <a:r>
              <a:rPr lang="en-US" dirty="0" smtClean="0"/>
              <a:t> – puts back in the original amino acid– all reversions </a:t>
            </a:r>
            <a:r>
              <a:rPr lang="en-US" dirty="0" err="1" smtClean="0"/>
              <a:t>bc</a:t>
            </a:r>
            <a:r>
              <a:rPr lang="en-US" dirty="0" smtClean="0"/>
              <a:t> they’re restoring the function of the primary mutation</a:t>
            </a:r>
          </a:p>
          <a:p>
            <a:endParaRPr lang="en-CA" dirty="0"/>
          </a:p>
        </p:txBody>
      </p:sp>
      <p:sp>
        <p:nvSpPr>
          <p:cNvPr id="4" name="Slide Number Placeholder 3"/>
          <p:cNvSpPr>
            <a:spLocks noGrp="1"/>
          </p:cNvSpPr>
          <p:nvPr>
            <p:ph type="sldNum" sz="quarter" idx="10"/>
          </p:nvPr>
        </p:nvSpPr>
        <p:spPr/>
        <p:txBody>
          <a:bodyPr/>
          <a:lstStyle/>
          <a:p>
            <a:fld id="{8467E267-BFF8-4285-A6D4-DADC46E509A1}" type="slidenum">
              <a:rPr lang="en-CA" smtClean="0"/>
              <a:pPr/>
              <a:t>43</a:t>
            </a:fld>
            <a:endParaRPr lang="en-CA"/>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7FE00F95-45A4-47DB-BC97-B039A8DF5F31}" type="slidenum">
              <a:rPr lang="en-US" altLang="en-US" sz="1200">
                <a:latin typeface="Arial" pitchFamily="34" charset="0"/>
              </a:rPr>
              <a:pPr/>
              <a:t>44</a:t>
            </a:fld>
            <a:endParaRPr lang="en-US" altLang="en-US" sz="1200">
              <a:latin typeface="Arial" pitchFamily="34"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endParaRPr lang="en-US" altLang="en-US" smtClean="0">
              <a:latin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8FBF7F53-F974-4810-AFEF-922D23FBCC16}" type="slidenum">
              <a:rPr lang="en-US" altLang="en-US" sz="1200">
                <a:latin typeface="Arial" pitchFamily="34" charset="0"/>
              </a:rPr>
              <a:pPr/>
              <a:t>45</a:t>
            </a:fld>
            <a:endParaRPr lang="en-US" altLang="en-US" sz="1200">
              <a:latin typeface="Arial" pitchFamily="34"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rtl="0" fontAlgn="ctr"/>
            <a:r>
              <a:rPr lang="en-CA" sz="1200" kern="1200" dirty="0" smtClean="0">
                <a:solidFill>
                  <a:schemeClr val="tx1"/>
                </a:solidFill>
                <a:latin typeface="+mn-lt"/>
                <a:ea typeface="+mn-ea"/>
                <a:cs typeface="+mn-cs"/>
              </a:rPr>
              <a:t>Picture mutation hotspots , certain places more mutations / </a:t>
            </a:r>
            <a:endParaRPr lang="en-CA" dirty="0" smtClean="0"/>
          </a:p>
          <a:p>
            <a:pPr rtl="0" fontAlgn="ctr"/>
            <a:r>
              <a:rPr lang="en-CA" sz="1200" kern="1200" dirty="0" smtClean="0">
                <a:solidFill>
                  <a:schemeClr val="tx1"/>
                </a:solidFill>
                <a:latin typeface="+mn-lt"/>
                <a:ea typeface="+mn-ea"/>
                <a:cs typeface="+mn-cs"/>
              </a:rPr>
              <a:t>Genome differences </a:t>
            </a:r>
            <a:endParaRPr lang="en-CA" dirty="0" smtClean="0"/>
          </a:p>
          <a:p>
            <a:pPr lvl="1" rtl="0" fontAlgn="ctr"/>
            <a:r>
              <a:rPr lang="en-CA" sz="1200" kern="1200" dirty="0" smtClean="0">
                <a:solidFill>
                  <a:schemeClr val="tx1"/>
                </a:solidFill>
                <a:latin typeface="+mn-lt"/>
                <a:ea typeface="+mn-ea"/>
                <a:cs typeface="+mn-cs"/>
              </a:rPr>
              <a:t>Expression of genes if diff in diff organs </a:t>
            </a:r>
            <a:endParaRPr lang="en-CA" dirty="0" smtClean="0"/>
          </a:p>
          <a:p>
            <a:pPr lvl="1" rtl="0" fontAlgn="ctr"/>
            <a:r>
              <a:rPr lang="en-CA" sz="1200" kern="1200" dirty="0" smtClean="0">
                <a:solidFill>
                  <a:schemeClr val="tx1"/>
                </a:solidFill>
                <a:latin typeface="+mn-lt"/>
                <a:ea typeface="+mn-ea"/>
                <a:cs typeface="+mn-cs"/>
              </a:rPr>
              <a:t>100-125 thousand proteins  </a:t>
            </a:r>
            <a:r>
              <a:rPr lang="en-CA" sz="1200" kern="1200" dirty="0" err="1" smtClean="0">
                <a:solidFill>
                  <a:schemeClr val="tx1"/>
                </a:solidFill>
                <a:latin typeface="+mn-lt"/>
                <a:ea typeface="+mn-ea"/>
                <a:cs typeface="+mn-cs"/>
              </a:rPr>
              <a:t>comprimise</a:t>
            </a:r>
            <a:r>
              <a:rPr lang="en-CA" sz="1200" kern="1200" dirty="0" smtClean="0">
                <a:solidFill>
                  <a:schemeClr val="tx1"/>
                </a:solidFill>
                <a:latin typeface="+mn-lt"/>
                <a:ea typeface="+mn-ea"/>
                <a:cs typeface="+mn-cs"/>
              </a:rPr>
              <a:t> our proteome</a:t>
            </a:r>
            <a:endParaRPr lang="en-CA" dirty="0" smtClean="0"/>
          </a:p>
          <a:p>
            <a:pPr rtl="0" fontAlgn="ctr"/>
            <a:r>
              <a:rPr lang="en-CA" sz="1200" kern="1200" dirty="0" smtClean="0">
                <a:solidFill>
                  <a:schemeClr val="tx1"/>
                </a:solidFill>
                <a:latin typeface="+mn-lt"/>
                <a:ea typeface="+mn-ea"/>
                <a:cs typeface="+mn-cs"/>
              </a:rPr>
              <a:t>Genomes vary greatly in size , plants have more genomes than we do </a:t>
            </a:r>
            <a:endParaRPr lang="en-CA" dirty="0" smtClean="0"/>
          </a:p>
          <a:p>
            <a:pPr lvl="1" rtl="0" fontAlgn="ctr"/>
            <a:r>
              <a:rPr lang="en-CA" sz="1200" kern="1200" dirty="0" smtClean="0">
                <a:solidFill>
                  <a:schemeClr val="tx1"/>
                </a:solidFill>
                <a:latin typeface="+mn-lt"/>
                <a:ea typeface="+mn-ea"/>
                <a:cs typeface="+mn-cs"/>
              </a:rPr>
              <a:t>Why do plants have more genes and what is about plants that they d</a:t>
            </a:r>
            <a:endParaRPr lang="en-CA" dirty="0" smtClean="0"/>
          </a:p>
          <a:p>
            <a:endParaRPr lang="en-US" altLang="en-US" dirty="0" smtClean="0">
              <a:latin typeface="Arial" pitchFamily="34" charset="0"/>
            </a:endParaRPr>
          </a:p>
          <a:p>
            <a:r>
              <a:rPr lang="en-CA" sz="1200" kern="1200" dirty="0" smtClean="0">
                <a:solidFill>
                  <a:schemeClr val="tx1"/>
                </a:solidFill>
                <a:latin typeface="+mn-lt"/>
                <a:ea typeface="+mn-ea"/>
                <a:cs typeface="+mn-cs"/>
              </a:rPr>
              <a:t>Why do plants have more </a:t>
            </a:r>
            <a:r>
              <a:rPr lang="en-CA" sz="1200" kern="1200" dirty="0" err="1" smtClean="0">
                <a:solidFill>
                  <a:schemeClr val="tx1"/>
                </a:solidFill>
                <a:latin typeface="+mn-lt"/>
                <a:ea typeface="+mn-ea"/>
                <a:cs typeface="+mn-cs"/>
              </a:rPr>
              <a:t>Dna</a:t>
            </a:r>
            <a:r>
              <a:rPr lang="en-CA" sz="1200" kern="1200" dirty="0" smtClean="0">
                <a:solidFill>
                  <a:schemeClr val="tx1"/>
                </a:solidFill>
                <a:latin typeface="+mn-lt"/>
                <a:ea typeface="+mn-ea"/>
                <a:cs typeface="+mn-cs"/>
              </a:rPr>
              <a:t> and more genes than mammals ? </a:t>
            </a:r>
          </a:p>
          <a:p>
            <a:pPr rtl="0" fontAlgn="ctr"/>
            <a:r>
              <a:rPr lang="en-CA" sz="1200" kern="1200" dirty="0" smtClean="0">
                <a:solidFill>
                  <a:schemeClr val="tx1"/>
                </a:solidFill>
                <a:latin typeface="+mn-lt"/>
                <a:ea typeface="+mn-ea"/>
                <a:cs typeface="+mn-cs"/>
              </a:rPr>
              <a:t>Polyploidy </a:t>
            </a:r>
            <a:endParaRPr lang="en-CA" dirty="0" smtClean="0"/>
          </a:p>
          <a:p>
            <a:pPr rtl="0" fontAlgn="ctr"/>
            <a:r>
              <a:rPr lang="en-CA" sz="1200" kern="1200" dirty="0" smtClean="0">
                <a:solidFill>
                  <a:schemeClr val="tx1"/>
                </a:solidFill>
                <a:latin typeface="+mn-lt"/>
                <a:ea typeface="+mn-ea"/>
                <a:cs typeface="+mn-cs"/>
              </a:rPr>
              <a:t>They need more genes , they can't move around (like humans ) so they need them to adapt to the environment </a:t>
            </a:r>
            <a:endParaRPr lang="en-CA" dirty="0" smtClean="0"/>
          </a:p>
          <a:p>
            <a:pPr rtl="0" fontAlgn="ctr"/>
            <a:r>
              <a:rPr lang="en-CA" sz="1200" kern="1200" dirty="0" smtClean="0">
                <a:solidFill>
                  <a:schemeClr val="tx1"/>
                </a:solidFill>
                <a:latin typeface="+mn-lt"/>
                <a:ea typeface="+mn-ea"/>
                <a:cs typeface="+mn-cs"/>
              </a:rPr>
              <a:t>Some plants have smaller # of genes or larger number / genome size differs ( sunflowers. Poplar trees) cant move away from predators , immune system varies as compared to ours </a:t>
            </a:r>
            <a:endParaRPr lang="en-CA" dirty="0" smtClean="0"/>
          </a:p>
          <a:p>
            <a:endParaRPr lang="en-US" altLang="en-US" dirty="0" smtClean="0">
              <a:latin typeface="Arial"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Certain regions of the genome are </a:t>
            </a:r>
            <a:r>
              <a:rPr lang="en-US" dirty="0" err="1" smtClean="0"/>
              <a:t>sensitvie</a:t>
            </a:r>
            <a:r>
              <a:rPr lang="en-US" dirty="0" smtClean="0"/>
              <a:t> to picking up mutations than others</a:t>
            </a:r>
          </a:p>
          <a:p>
            <a:endParaRPr lang="en-US" altLang="en-US" dirty="0" smtClean="0">
              <a:latin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55D80434-4E71-4870-80FF-0E65E4286CB7}" type="slidenum">
              <a:rPr lang="en-US" altLang="en-US" sz="1200">
                <a:latin typeface="Arial" pitchFamily="34" charset="0"/>
              </a:rPr>
              <a:pPr/>
              <a:t>46</a:t>
            </a:fld>
            <a:endParaRPr lang="en-US" altLang="en-US" sz="1200">
              <a:latin typeface="Arial" pitchFamily="34"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r>
              <a:rPr lang="en-US" dirty="0" smtClean="0"/>
              <a:t>Not all cells in the body produce the same proteins. Liver cell proteins are diff from brain cell proteins even though both their genomes are the same – expression of them in diff tissue is very diff</a:t>
            </a:r>
          </a:p>
          <a:p>
            <a:r>
              <a:rPr lang="en-US" dirty="0" smtClean="0"/>
              <a:t>If you take all the protein expressed in all of our cells that we need to survive – proteome – varies from cell type. Our genome doesn’t vary in cell type</a:t>
            </a:r>
          </a:p>
          <a:p>
            <a:r>
              <a:rPr lang="en-US" dirty="0" smtClean="0"/>
              <a:t>20000 genes in our genome – how many proteins comprise our proteome? Over 100 000  - 125000 </a:t>
            </a:r>
          </a:p>
          <a:p>
            <a:r>
              <a:rPr lang="en-US" dirty="0" smtClean="0"/>
              <a:t>Proteome is larger – DUH In terms of number of genomes</a:t>
            </a:r>
          </a:p>
          <a:p>
            <a:r>
              <a:rPr lang="en-US" dirty="0" smtClean="0"/>
              <a:t>Why? One gene – gives rise up to five proteins through differential splicing </a:t>
            </a:r>
          </a:p>
          <a:p>
            <a:endParaRPr lang="en-US" altLang="en-US" dirty="0" smtClean="0">
              <a:latin typeface="Arial" pitchFamily="34" charset="0"/>
            </a:endParaRPr>
          </a:p>
          <a:p>
            <a:endParaRPr lang="en-US" altLang="en-US" dirty="0" smtClean="0">
              <a:latin typeface="Arial"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a:defRPr sz="2800">
                <a:solidFill>
                  <a:schemeClr val="tx1"/>
                </a:solidFill>
                <a:latin typeface="Times New Roman" pitchFamily="18" charset="0"/>
              </a:defRPr>
            </a:lvl1pPr>
            <a:lvl2pPr marL="735892" indent="-283035">
              <a:defRPr sz="2800">
                <a:solidFill>
                  <a:schemeClr val="tx1"/>
                </a:solidFill>
                <a:latin typeface="Times New Roman" pitchFamily="18" charset="0"/>
              </a:defRPr>
            </a:lvl2pPr>
            <a:lvl3pPr marL="1132142" indent="-226428">
              <a:defRPr sz="2800">
                <a:solidFill>
                  <a:schemeClr val="tx1"/>
                </a:solidFill>
                <a:latin typeface="Times New Roman" pitchFamily="18" charset="0"/>
              </a:defRPr>
            </a:lvl3pPr>
            <a:lvl4pPr marL="1584998" indent="-226428">
              <a:defRPr sz="2800">
                <a:solidFill>
                  <a:schemeClr val="tx1"/>
                </a:solidFill>
                <a:latin typeface="Times New Roman" pitchFamily="18" charset="0"/>
              </a:defRPr>
            </a:lvl4pPr>
            <a:lvl5pPr marL="2037855" indent="-226428">
              <a:defRPr sz="2800">
                <a:solidFill>
                  <a:schemeClr val="tx1"/>
                </a:solidFill>
                <a:latin typeface="Times New Roman" pitchFamily="18" charset="0"/>
              </a:defRPr>
            </a:lvl5pPr>
            <a:lvl6pPr marL="2490711" indent="-226428" eaLnBrk="0" fontAlgn="base" hangingPunct="0">
              <a:spcBef>
                <a:spcPct val="0"/>
              </a:spcBef>
              <a:spcAft>
                <a:spcPct val="0"/>
              </a:spcAft>
              <a:defRPr sz="2800">
                <a:solidFill>
                  <a:schemeClr val="tx1"/>
                </a:solidFill>
                <a:latin typeface="Times New Roman" pitchFamily="18" charset="0"/>
              </a:defRPr>
            </a:lvl6pPr>
            <a:lvl7pPr marL="2943568" indent="-226428" eaLnBrk="0" fontAlgn="base" hangingPunct="0">
              <a:spcBef>
                <a:spcPct val="0"/>
              </a:spcBef>
              <a:spcAft>
                <a:spcPct val="0"/>
              </a:spcAft>
              <a:defRPr sz="2800">
                <a:solidFill>
                  <a:schemeClr val="tx1"/>
                </a:solidFill>
                <a:latin typeface="Times New Roman" pitchFamily="18" charset="0"/>
              </a:defRPr>
            </a:lvl7pPr>
            <a:lvl8pPr marL="3396425" indent="-226428" eaLnBrk="0" fontAlgn="base" hangingPunct="0">
              <a:spcBef>
                <a:spcPct val="0"/>
              </a:spcBef>
              <a:spcAft>
                <a:spcPct val="0"/>
              </a:spcAft>
              <a:defRPr sz="2800">
                <a:solidFill>
                  <a:schemeClr val="tx1"/>
                </a:solidFill>
                <a:latin typeface="Times New Roman" pitchFamily="18" charset="0"/>
              </a:defRPr>
            </a:lvl8pPr>
            <a:lvl9pPr marL="3849281" indent="-226428" eaLnBrk="0" fontAlgn="base" hangingPunct="0">
              <a:spcBef>
                <a:spcPct val="0"/>
              </a:spcBef>
              <a:spcAft>
                <a:spcPct val="0"/>
              </a:spcAft>
              <a:defRPr sz="2800">
                <a:solidFill>
                  <a:schemeClr val="tx1"/>
                </a:solidFill>
                <a:latin typeface="Times New Roman" pitchFamily="18" charset="0"/>
              </a:defRPr>
            </a:lvl9pPr>
          </a:lstStyle>
          <a:p>
            <a:fld id="{A343D32D-3FCF-4545-A0B8-B7DE4F6362C7}" type="slidenum">
              <a:rPr lang="en-US" altLang="en-US" sz="1200">
                <a:latin typeface="Arial" pitchFamily="34" charset="0"/>
              </a:rPr>
              <a:pPr/>
              <a:t>47</a:t>
            </a:fld>
            <a:endParaRPr lang="en-US" altLang="en-US" sz="1200">
              <a:latin typeface="Arial" pitchFamily="34"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r>
              <a:rPr lang="en-US" dirty="0" smtClean="0"/>
              <a:t>Why do plants have more DNA/genes than mammals?</a:t>
            </a:r>
          </a:p>
          <a:p>
            <a:pPr>
              <a:buFontTx/>
              <a:buChar char="-"/>
            </a:pPr>
            <a:r>
              <a:rPr lang="en-US" dirty="0" smtClean="0"/>
              <a:t>Plants are polyploidy – multiple sets of chromosomes thus increasing their genome size. We’re diploid – two sets &gt; doesn’t necessarily come with extra genes – why do plants need more genes to survive than us? – more genes to adapt to their </a:t>
            </a:r>
            <a:r>
              <a:rPr lang="en-US" dirty="0" err="1" smtClean="0"/>
              <a:t>envt</a:t>
            </a:r>
            <a:r>
              <a:rPr lang="en-US" dirty="0" smtClean="0"/>
              <a:t> </a:t>
            </a:r>
            <a:r>
              <a:rPr lang="en-US" dirty="0" err="1" smtClean="0"/>
              <a:t>bc</a:t>
            </a:r>
            <a:r>
              <a:rPr lang="en-US" dirty="0" smtClean="0"/>
              <a:t> they can’t move around</a:t>
            </a:r>
          </a:p>
          <a:p>
            <a:pPr>
              <a:buFontTx/>
              <a:buChar char="-"/>
            </a:pPr>
            <a:r>
              <a:rPr lang="en-US" dirty="0" smtClean="0"/>
              <a:t>Two examples</a:t>
            </a:r>
          </a:p>
          <a:p>
            <a:pPr>
              <a:buFontTx/>
              <a:buChar char="-"/>
            </a:pPr>
            <a:r>
              <a:rPr lang="en-US" dirty="0" err="1" smtClean="0"/>
              <a:t>Suflower</a:t>
            </a:r>
            <a:r>
              <a:rPr lang="en-US" dirty="0" smtClean="0"/>
              <a:t>: 3.5 billion </a:t>
            </a:r>
            <a:r>
              <a:rPr lang="en-US" dirty="0" err="1" smtClean="0"/>
              <a:t>bp</a:t>
            </a:r>
            <a:r>
              <a:rPr lang="en-US" dirty="0" smtClean="0"/>
              <a:t> and 25 000 genes &gt; their genome is larger than ours</a:t>
            </a:r>
          </a:p>
          <a:p>
            <a:pPr>
              <a:buFontTx/>
              <a:buChar char="-"/>
            </a:pPr>
            <a:r>
              <a:rPr lang="en-US" dirty="0" smtClean="0"/>
              <a:t>Poplar Tree: 480 million </a:t>
            </a:r>
            <a:r>
              <a:rPr lang="en-US" dirty="0" err="1" smtClean="0"/>
              <a:t>bp</a:t>
            </a:r>
            <a:r>
              <a:rPr lang="en-US" dirty="0" smtClean="0"/>
              <a:t> &gt;40 000 genes &gt; smaller genome but more genes than us </a:t>
            </a:r>
          </a:p>
          <a:p>
            <a:r>
              <a:rPr lang="en-US" dirty="0" smtClean="0"/>
              <a:t>Has to figure out mechanisms to deal with predators too – so immune system is very diff than ours</a:t>
            </a:r>
          </a:p>
          <a:p>
            <a:endParaRPr lang="en-US" altLang="en-US" dirty="0"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5" name="Footer Placeholder 4"/>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5" name="Footer Placeholder 4"/>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5" name="Footer Placeholder 4"/>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7" name="Slide Number Placeholder 6"/>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8" name="Footer Placeholder 7"/>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9" name="Slide Number Placeholder 8"/>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4" name="Footer Placeholder 3"/>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5" name="Slide Number Placeholder 4"/>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3" name="Footer Placeholder 2"/>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4" name="Slide Number Placeholder 3"/>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7" name="Slide Number Placeholder 6"/>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6" name="Footer Placeholder 5"/>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7" name="Slide Number Placeholder 6"/>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5" name="Footer Placeholder 4"/>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5" name="Footer Placeholder 4"/>
          <p:cNvSpPr>
            <a:spLocks noGrp="1"/>
          </p:cNvSpPr>
          <p:nvPr>
            <p:ph type="ftr" sz="quarter" idx="11"/>
          </p:nvPr>
        </p:nvSpPr>
        <p:spPr/>
        <p:txBody>
          <a:bodyPr/>
          <a:lstStyle/>
          <a:p>
            <a:pPr algn="r" eaLnBrk="1" latinLnBrk="0" hangingPunct="1"/>
            <a:endParaRPr kumimoji="0" lang="en-US" sz="1100" dirty="0">
              <a:solidFill>
                <a:schemeClr val="tx2"/>
              </a:solidFill>
            </a:endParaRPr>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latinLnBrk="0" hangingPunct="1"/>
            <a:fld id="{8F6BCBE8-30B0-4476-8762-9236B142003A}" type="datetimeFigureOut">
              <a:rPr lang="en-US" smtClean="0"/>
              <a:pPr eaLnBrk="1" latinLnBrk="0" hangingPunct="1"/>
              <a:t>2/8/2014</a:t>
            </a:fld>
            <a:endParaRPr lang="en-US" sz="1100" dirty="0">
              <a:solidFill>
                <a:schemeClr val="tx2"/>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lgn="r" eaLnBrk="1" latinLnBrk="0" hangingPunct="1"/>
            <a:endParaRPr kumimoji="0" lang="en-US" sz="1100" dirty="0">
              <a:solidFill>
                <a:schemeClr val="tx2"/>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03.jp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04.jpg"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05.jpg"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06.jpg"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0.jp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07.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09.jp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0.jpg"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1.jpg"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3.jp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19_Fig21.jpg"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4.jp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5.jpg"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2.jp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19.jpg"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20.jpg"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21.jpg"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acintosh%20HD:Applications:Microsoft%20Office%202004:Office:PPT_IB_SupportFiles:Images:40632_Ch01_Fig24.jpg" TargetMode="External"/><Relationship Id="rId5" Type="http://schemas.openxmlformats.org/officeDocument/2006/relationships/image" Target="../media/image19.jpeg"/><Relationship Id="rId4" Type="http://schemas.openxmlformats.org/officeDocument/2006/relationships/image" Target="Macintosh%20HD:Applications:Microsoft%20Office%202004:Office:PPT_IB_SupportFiles:Images:40632_Ch01_Fig23.jpg"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25.jpg"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acintosh%20HD:Applications:Microsoft%20Office%202004:Office:PPT_IB_SupportFiles:Images:40632_Ch01_Fig26.jpg"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822325" y="371475"/>
            <a:ext cx="51323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What is the definition of a gene???</a:t>
            </a:r>
          </a:p>
        </p:txBody>
      </p:sp>
      <p:sp>
        <p:nvSpPr>
          <p:cNvPr id="88069" name="Text Box 5"/>
          <p:cNvSpPr txBox="1">
            <a:spLocks noChangeArrowheads="1"/>
          </p:cNvSpPr>
          <p:nvPr/>
        </p:nvSpPr>
        <p:spPr bwMode="auto">
          <a:xfrm>
            <a:off x="152400" y="990600"/>
            <a:ext cx="8897938" cy="1373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dirty="0"/>
              <a:t> </a:t>
            </a:r>
            <a:r>
              <a:rPr lang="en-US" u="sng" dirty="0"/>
              <a:t>sequence of DNA that encodes a functional RNA molecule;</a:t>
            </a:r>
          </a:p>
          <a:p>
            <a:r>
              <a:rPr lang="en-US" dirty="0"/>
              <a:t>In protein coding genes, the RNA in turn codes for </a:t>
            </a:r>
          </a:p>
          <a:p>
            <a:r>
              <a:rPr lang="en-US" dirty="0"/>
              <a:t>protein</a:t>
            </a:r>
          </a:p>
        </p:txBody>
      </p:sp>
      <p:sp>
        <p:nvSpPr>
          <p:cNvPr id="88070" name="Text Box 6"/>
          <p:cNvSpPr txBox="1">
            <a:spLocks noChangeArrowheads="1"/>
          </p:cNvSpPr>
          <p:nvPr/>
        </p:nvSpPr>
        <p:spPr bwMode="auto">
          <a:xfrm>
            <a:off x="838200" y="2362200"/>
            <a:ext cx="766445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dirty="0"/>
              <a:t> some genes encode RNA that is not translated into </a:t>
            </a:r>
          </a:p>
          <a:p>
            <a:r>
              <a:rPr lang="en-US" dirty="0"/>
              <a:t>protein</a:t>
            </a:r>
          </a:p>
        </p:txBody>
      </p:sp>
      <p:sp>
        <p:nvSpPr>
          <p:cNvPr id="88071" name="Text Box 7"/>
          <p:cNvSpPr txBox="1">
            <a:spLocks noChangeArrowheads="1"/>
          </p:cNvSpPr>
          <p:nvPr/>
        </p:nvSpPr>
        <p:spPr bwMode="auto">
          <a:xfrm>
            <a:off x="2535238" y="3276600"/>
            <a:ext cx="101123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e.g.??</a:t>
            </a:r>
          </a:p>
        </p:txBody>
      </p:sp>
      <p:sp>
        <p:nvSpPr>
          <p:cNvPr id="88072" name="Text Box 8"/>
          <p:cNvSpPr txBox="1">
            <a:spLocks noChangeArrowheads="1"/>
          </p:cNvSpPr>
          <p:nvPr/>
        </p:nvSpPr>
        <p:spPr bwMode="auto">
          <a:xfrm>
            <a:off x="3738563" y="3276600"/>
            <a:ext cx="37592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Ribosomal RNA (rRNA)</a:t>
            </a:r>
          </a:p>
        </p:txBody>
      </p:sp>
      <p:sp>
        <p:nvSpPr>
          <p:cNvPr id="88073" name="Text Box 9"/>
          <p:cNvSpPr txBox="1">
            <a:spLocks noChangeArrowheads="1"/>
          </p:cNvSpPr>
          <p:nvPr/>
        </p:nvSpPr>
        <p:spPr bwMode="auto">
          <a:xfrm>
            <a:off x="3738563" y="3810000"/>
            <a:ext cx="340518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Transfer RNA (tRNA)</a:t>
            </a:r>
          </a:p>
        </p:txBody>
      </p:sp>
      <p:sp>
        <p:nvSpPr>
          <p:cNvPr id="88074" name="Text Box 10"/>
          <p:cNvSpPr txBox="1">
            <a:spLocks noChangeArrowheads="1"/>
          </p:cNvSpPr>
          <p:nvPr/>
        </p:nvSpPr>
        <p:spPr bwMode="auto">
          <a:xfrm>
            <a:off x="3754438" y="4352925"/>
            <a:ext cx="531018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Micro RNAs (miRNA- 26-31 nucl.)</a:t>
            </a:r>
          </a:p>
        </p:txBody>
      </p:sp>
      <p:sp>
        <p:nvSpPr>
          <p:cNvPr id="88076" name="Text Box 12"/>
          <p:cNvSpPr txBox="1">
            <a:spLocks noChangeArrowheads="1"/>
          </p:cNvSpPr>
          <p:nvPr/>
        </p:nvSpPr>
        <p:spPr bwMode="auto">
          <a:xfrm>
            <a:off x="152400" y="4624388"/>
            <a:ext cx="2901950" cy="1006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sz="2000" dirty="0">
                <a:solidFill>
                  <a:schemeClr val="tx2"/>
                </a:solidFill>
              </a:rPr>
              <a:t>much more numerous than</a:t>
            </a:r>
          </a:p>
          <a:p>
            <a:r>
              <a:rPr lang="en-US" sz="2000" dirty="0">
                <a:solidFill>
                  <a:schemeClr val="tx2"/>
                </a:solidFill>
              </a:rPr>
              <a:t>first thought- play roles in</a:t>
            </a:r>
          </a:p>
          <a:p>
            <a:r>
              <a:rPr lang="en-US" sz="2000" dirty="0">
                <a:solidFill>
                  <a:schemeClr val="tx2"/>
                </a:solidFill>
              </a:rPr>
              <a:t>regulating gene expression</a:t>
            </a:r>
          </a:p>
        </p:txBody>
      </p:sp>
      <p:sp>
        <p:nvSpPr>
          <p:cNvPr id="88077" name="Text Box 13"/>
          <p:cNvSpPr txBox="1">
            <a:spLocks noChangeArrowheads="1"/>
          </p:cNvSpPr>
          <p:nvPr/>
        </p:nvSpPr>
        <p:spPr bwMode="auto">
          <a:xfrm>
            <a:off x="3751263" y="4891088"/>
            <a:ext cx="5114925"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PIWI RNAs (piRNA- 21-24 nucl.)</a:t>
            </a:r>
          </a:p>
        </p:txBody>
      </p:sp>
      <p:sp>
        <p:nvSpPr>
          <p:cNvPr id="88078" name="Text Box 14"/>
          <p:cNvSpPr txBox="1">
            <a:spLocks noChangeArrowheads="1"/>
          </p:cNvSpPr>
          <p:nvPr/>
        </p:nvSpPr>
        <p:spPr bwMode="auto">
          <a:xfrm>
            <a:off x="3754438" y="5410200"/>
            <a:ext cx="4856162"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Small inhibitory RNAS (siRNA)</a:t>
            </a:r>
          </a:p>
        </p:txBody>
      </p:sp>
      <p:sp>
        <p:nvSpPr>
          <p:cNvPr id="88079" name="AutoShape 15"/>
          <p:cNvSpPr>
            <a:spLocks/>
          </p:cNvSpPr>
          <p:nvPr/>
        </p:nvSpPr>
        <p:spPr bwMode="auto">
          <a:xfrm>
            <a:off x="2992438" y="4419600"/>
            <a:ext cx="685800" cy="1524000"/>
          </a:xfrm>
          <a:prstGeom prst="leftBrace">
            <a:avLst>
              <a:gd name="adj1" fmla="val 18519"/>
              <a:gd name="adj2" fmla="val 50000"/>
            </a:avLst>
          </a:prstGeom>
          <a:noFill/>
          <a:ln w="38100">
            <a:solidFill>
              <a:schemeClr val="tx1"/>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xmlns="" val="4085117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0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807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807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807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807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807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8077"/>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8807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88079"/>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8076"/>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1" nodeType="clickEffect">
                                  <p:stCondLst>
                                    <p:cond delay="0"/>
                                  </p:stCondLst>
                                  <p:childTnLst>
                                    <p:set>
                                      <p:cBhvr>
                                        <p:cTn id="42" dur="1" fill="hold">
                                          <p:stCondLst>
                                            <p:cond delay="0"/>
                                          </p:stCondLst>
                                        </p:cTn>
                                        <p:tgtEl>
                                          <p:spTgt spid="88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p:bldP spid="88070" grpId="0"/>
      <p:bldP spid="88071" grpId="0"/>
      <p:bldP spid="88072" grpId="0"/>
      <p:bldP spid="88073" grpId="0"/>
      <p:bldP spid="88074" grpId="0"/>
      <p:bldP spid="88076" grpId="0"/>
      <p:bldP spid="88076" grpId="1"/>
      <p:bldP spid="88077" grpId="0"/>
      <p:bldP spid="88078" grpId="0"/>
      <p:bldP spid="880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898525" y="295275"/>
            <a:ext cx="75596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t>DNA is the genetic material and </a:t>
            </a:r>
            <a:r>
              <a:rPr lang="en-US" u="sng" dirty="0">
                <a:solidFill>
                  <a:schemeClr val="tx2"/>
                </a:solidFill>
              </a:rPr>
              <a:t>can transform cells</a:t>
            </a:r>
          </a:p>
        </p:txBody>
      </p:sp>
      <p:sp>
        <p:nvSpPr>
          <p:cNvPr id="218115" name="Text Box 3"/>
          <p:cNvSpPr txBox="1">
            <a:spLocks noChangeArrowheads="1"/>
          </p:cNvSpPr>
          <p:nvPr/>
        </p:nvSpPr>
        <p:spPr bwMode="auto">
          <a:xfrm>
            <a:off x="898525" y="1057275"/>
            <a:ext cx="69342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1928: Griffith experiment using Pneumococcus</a:t>
            </a:r>
          </a:p>
        </p:txBody>
      </p:sp>
      <p:sp>
        <p:nvSpPr>
          <p:cNvPr id="218116" name="Text Box 4"/>
          <p:cNvSpPr txBox="1">
            <a:spLocks noChangeArrowheads="1"/>
          </p:cNvSpPr>
          <p:nvPr/>
        </p:nvSpPr>
        <p:spPr bwMode="auto">
          <a:xfrm>
            <a:off x="974725" y="1819275"/>
            <a:ext cx="727233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Proved that virulence can be passed between cells</a:t>
            </a:r>
          </a:p>
          <a:p>
            <a:r>
              <a:rPr lang="en-US"/>
              <a:t>via DNA transformation</a:t>
            </a:r>
          </a:p>
        </p:txBody>
      </p:sp>
      <p:sp>
        <p:nvSpPr>
          <p:cNvPr id="218117" name="Text Box 5"/>
          <p:cNvSpPr txBox="1">
            <a:spLocks noChangeArrowheads="1"/>
          </p:cNvSpPr>
          <p:nvPr/>
        </p:nvSpPr>
        <p:spPr bwMode="auto">
          <a:xfrm>
            <a:off x="974725" y="3038475"/>
            <a:ext cx="12811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1.3</a:t>
            </a:r>
          </a:p>
        </p:txBody>
      </p:sp>
      <p:sp>
        <p:nvSpPr>
          <p:cNvPr id="218118" name="Text Box 6"/>
          <p:cNvSpPr txBox="1">
            <a:spLocks noChangeArrowheads="1"/>
          </p:cNvSpPr>
          <p:nvPr/>
        </p:nvSpPr>
        <p:spPr bwMode="auto">
          <a:xfrm>
            <a:off x="152400" y="3962400"/>
            <a:ext cx="88138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avirulent (nonlethal) R type bacteria could be converted</a:t>
            </a:r>
          </a:p>
          <a:p>
            <a:r>
              <a:rPr lang="en-US"/>
              <a:t>to lethal S (smooth) bacteria when cells were mixed together</a:t>
            </a:r>
          </a:p>
        </p:txBody>
      </p:sp>
    </p:spTree>
    <p:extLst>
      <p:ext uri="{BB962C8B-B14F-4D97-AF65-F5344CB8AC3E}">
        <p14:creationId xmlns:p14="http://schemas.microsoft.com/office/powerpoint/2010/main" xmlns="" val="27435946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81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81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811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81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5" grpId="0"/>
      <p:bldP spid="218116" grpId="0"/>
      <p:bldP spid="218117" grpId="0"/>
      <p:bldP spid="2181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7696200" y="152400"/>
            <a:ext cx="12811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solidFill>
                  <a:srgbClr val="000000"/>
                </a:solidFill>
              </a:rPr>
              <a:t>Fig. 1.3</a:t>
            </a:r>
          </a:p>
        </p:txBody>
      </p:sp>
      <p:pic>
        <p:nvPicPr>
          <p:cNvPr id="27651" name="Picture 3" descr="Macintosh HD:Applications:Microsoft Office 2004:Office:PPT_IB_SupportFiles:Images:40632_Ch01_Fig03.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9144000" cy="594518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7652" name="Text Box 4"/>
          <p:cNvSpPr txBox="1">
            <a:spLocks noChangeArrowheads="1"/>
          </p:cNvSpPr>
          <p:nvPr/>
        </p:nvSpPr>
        <p:spPr bwMode="auto">
          <a:xfrm>
            <a:off x="3810000" y="6096000"/>
            <a:ext cx="11922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1.3</a:t>
            </a:r>
          </a:p>
        </p:txBody>
      </p:sp>
    </p:spTree>
    <p:extLst>
      <p:ext uri="{BB962C8B-B14F-4D97-AF65-F5344CB8AC3E}">
        <p14:creationId xmlns:p14="http://schemas.microsoft.com/office/powerpoint/2010/main" xmlns="" val="1313581279"/>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6019800" y="6096000"/>
            <a:ext cx="11922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1.4</a:t>
            </a:r>
          </a:p>
        </p:txBody>
      </p:sp>
      <p:sp>
        <p:nvSpPr>
          <p:cNvPr id="28675" name="Text Box 3"/>
          <p:cNvSpPr txBox="1">
            <a:spLocks noChangeArrowheads="1"/>
          </p:cNvSpPr>
          <p:nvPr/>
        </p:nvSpPr>
        <p:spPr bwMode="auto">
          <a:xfrm>
            <a:off x="5772150" y="381000"/>
            <a:ext cx="337185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DNA is the </a:t>
            </a:r>
          </a:p>
          <a:p>
            <a:r>
              <a:rPr lang="en-US"/>
              <a:t>transforming principle</a:t>
            </a:r>
          </a:p>
        </p:txBody>
      </p:sp>
      <p:pic>
        <p:nvPicPr>
          <p:cNvPr id="28676" name="Picture 4" descr="Macintosh HD:Applications:Microsoft Office 2004:Office:PPT_IB_SupportFiles:Images:40632_Ch01_Fig04.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5792788"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550404636"/>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593725" y="295275"/>
            <a:ext cx="53244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DNA is Genetic Material of Viruses</a:t>
            </a:r>
          </a:p>
        </p:txBody>
      </p:sp>
      <p:sp>
        <p:nvSpPr>
          <p:cNvPr id="29699" name="Text Box 3"/>
          <p:cNvSpPr txBox="1">
            <a:spLocks noChangeArrowheads="1"/>
          </p:cNvSpPr>
          <p:nvPr/>
        </p:nvSpPr>
        <p:spPr bwMode="auto">
          <a:xfrm>
            <a:off x="593725" y="1057275"/>
            <a:ext cx="54721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Hersey and Chase experiment (1952)</a:t>
            </a:r>
          </a:p>
        </p:txBody>
      </p:sp>
      <p:sp>
        <p:nvSpPr>
          <p:cNvPr id="224260" name="Text Box 4"/>
          <p:cNvSpPr txBox="1">
            <a:spLocks noChangeArrowheads="1"/>
          </p:cNvSpPr>
          <p:nvPr/>
        </p:nvSpPr>
        <p:spPr bwMode="auto">
          <a:xfrm>
            <a:off x="593725" y="1895475"/>
            <a:ext cx="76454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used radioactive compounds to tag DNA (</a:t>
            </a:r>
            <a:r>
              <a:rPr lang="en-US" baseline="30000"/>
              <a:t>32</a:t>
            </a:r>
            <a:r>
              <a:rPr lang="en-US"/>
              <a:t>P) and </a:t>
            </a:r>
          </a:p>
          <a:p>
            <a:r>
              <a:rPr lang="en-US"/>
              <a:t>protein (</a:t>
            </a:r>
            <a:r>
              <a:rPr lang="en-US" baseline="30000"/>
              <a:t>35</a:t>
            </a:r>
            <a:r>
              <a:rPr lang="en-US"/>
              <a:t>S) of viruses (Phage T2)</a:t>
            </a:r>
          </a:p>
        </p:txBody>
      </p:sp>
      <p:sp>
        <p:nvSpPr>
          <p:cNvPr id="224261" name="Text Box 5"/>
          <p:cNvSpPr txBox="1">
            <a:spLocks noChangeArrowheads="1"/>
          </p:cNvSpPr>
          <p:nvPr/>
        </p:nvSpPr>
        <p:spPr bwMode="auto">
          <a:xfrm>
            <a:off x="669925" y="3038475"/>
            <a:ext cx="752633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infected bacteria and recovered viral progeny and </a:t>
            </a:r>
          </a:p>
          <a:p>
            <a:r>
              <a:rPr lang="en-US"/>
              <a:t>measured radioactivity amounts</a:t>
            </a:r>
          </a:p>
        </p:txBody>
      </p:sp>
      <p:sp>
        <p:nvSpPr>
          <p:cNvPr id="224262" name="Text Box 6"/>
          <p:cNvSpPr txBox="1">
            <a:spLocks noChangeArrowheads="1"/>
          </p:cNvSpPr>
          <p:nvPr/>
        </p:nvSpPr>
        <p:spPr bwMode="auto">
          <a:xfrm>
            <a:off x="669925" y="4105275"/>
            <a:ext cx="69103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new viruses had high levels of </a:t>
            </a:r>
            <a:r>
              <a:rPr lang="en-US" baseline="30000"/>
              <a:t>32</a:t>
            </a:r>
            <a:r>
              <a:rPr lang="en-US"/>
              <a:t>P and not </a:t>
            </a:r>
            <a:r>
              <a:rPr lang="en-US" baseline="30000"/>
              <a:t>35</a:t>
            </a:r>
            <a:r>
              <a:rPr lang="en-US"/>
              <a:t>S</a:t>
            </a:r>
          </a:p>
        </p:txBody>
      </p:sp>
      <p:sp>
        <p:nvSpPr>
          <p:cNvPr id="224263" name="Text Box 7"/>
          <p:cNvSpPr txBox="1">
            <a:spLocks noChangeArrowheads="1"/>
          </p:cNvSpPr>
          <p:nvPr/>
        </p:nvSpPr>
        <p:spPr bwMode="auto">
          <a:xfrm>
            <a:off x="1828800" y="5486400"/>
            <a:ext cx="53467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b="1" dirty="0">
                <a:solidFill>
                  <a:schemeClr val="tx2"/>
                </a:solidFill>
              </a:rPr>
              <a:t>DNA is genetic material of viruses</a:t>
            </a:r>
          </a:p>
        </p:txBody>
      </p:sp>
    </p:spTree>
    <p:extLst>
      <p:ext uri="{BB962C8B-B14F-4D97-AF65-F5344CB8AC3E}">
        <p14:creationId xmlns:p14="http://schemas.microsoft.com/office/powerpoint/2010/main" xmlns="" val="84172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426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426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426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42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0" grpId="0"/>
      <p:bldP spid="224261" grpId="0"/>
      <p:bldP spid="224262" grpId="0"/>
      <p:bldP spid="22426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7951788" y="0"/>
            <a:ext cx="1192212"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1.6</a:t>
            </a:r>
          </a:p>
        </p:txBody>
      </p:sp>
      <p:pic>
        <p:nvPicPr>
          <p:cNvPr id="30723" name="Picture 3" descr="Macintosh HD:Applications:Microsoft Office 2004:Office:PPT_IB_SupportFiles:Images:40632_Ch01_Fig05.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76200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112090787"/>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669925" y="447675"/>
            <a:ext cx="53911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DNA can be introduced into all cells</a:t>
            </a:r>
          </a:p>
        </p:txBody>
      </p:sp>
      <p:sp>
        <p:nvSpPr>
          <p:cNvPr id="228355" name="Text Box 3"/>
          <p:cNvSpPr txBox="1">
            <a:spLocks noChangeArrowheads="1"/>
          </p:cNvSpPr>
          <p:nvPr/>
        </p:nvSpPr>
        <p:spPr bwMode="auto">
          <a:xfrm>
            <a:off x="669925" y="1209675"/>
            <a:ext cx="7689850" cy="1373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dirty="0"/>
              <a:t> when DNA is put into eukaryotic cells it is termed</a:t>
            </a:r>
          </a:p>
          <a:p>
            <a:r>
              <a:rPr lang="en-US" dirty="0" err="1">
                <a:solidFill>
                  <a:schemeClr val="tx2"/>
                </a:solidFill>
              </a:rPr>
              <a:t>transfection</a:t>
            </a:r>
            <a:r>
              <a:rPr lang="en-US" dirty="0">
                <a:solidFill>
                  <a:schemeClr val="tx2"/>
                </a:solidFill>
              </a:rPr>
              <a:t> which is the same as transformation into</a:t>
            </a:r>
          </a:p>
          <a:p>
            <a:r>
              <a:rPr lang="en-US" dirty="0"/>
              <a:t>bacteria</a:t>
            </a:r>
          </a:p>
        </p:txBody>
      </p:sp>
      <p:sp>
        <p:nvSpPr>
          <p:cNvPr id="228356" name="Text Box 4"/>
          <p:cNvSpPr txBox="1">
            <a:spLocks noChangeArrowheads="1"/>
          </p:cNvSpPr>
          <p:nvPr/>
        </p:nvSpPr>
        <p:spPr bwMode="auto">
          <a:xfrm>
            <a:off x="669925" y="2809875"/>
            <a:ext cx="55292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DNA transforms at LOW efficiency</a:t>
            </a:r>
          </a:p>
        </p:txBody>
      </p:sp>
      <p:sp>
        <p:nvSpPr>
          <p:cNvPr id="228357" name="Text Box 5"/>
          <p:cNvSpPr txBox="1">
            <a:spLocks noChangeArrowheads="1"/>
          </p:cNvSpPr>
          <p:nvPr/>
        </p:nvSpPr>
        <p:spPr bwMode="auto">
          <a:xfrm>
            <a:off x="669925" y="3571875"/>
            <a:ext cx="80391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need a way to select for cells that have taken up DNA</a:t>
            </a:r>
          </a:p>
        </p:txBody>
      </p:sp>
      <p:sp>
        <p:nvSpPr>
          <p:cNvPr id="228358" name="Text Box 6"/>
          <p:cNvSpPr txBox="1">
            <a:spLocks noChangeArrowheads="1"/>
          </p:cNvSpPr>
          <p:nvPr/>
        </p:nvSpPr>
        <p:spPr bwMode="auto">
          <a:xfrm>
            <a:off x="2651125" y="4410075"/>
            <a:ext cx="3103735"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b="1" u="sng" dirty="0">
                <a:solidFill>
                  <a:schemeClr val="tx2"/>
                </a:solidFill>
              </a:rPr>
              <a:t>Selectable markers</a:t>
            </a:r>
          </a:p>
        </p:txBody>
      </p:sp>
      <p:sp>
        <p:nvSpPr>
          <p:cNvPr id="228359" name="Text Box 7"/>
          <p:cNvSpPr txBox="1">
            <a:spLocks noChangeArrowheads="1"/>
          </p:cNvSpPr>
          <p:nvPr/>
        </p:nvSpPr>
        <p:spPr bwMode="auto">
          <a:xfrm>
            <a:off x="1752600" y="5181600"/>
            <a:ext cx="46878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Antibiotic resistance in bacteria</a:t>
            </a:r>
          </a:p>
        </p:txBody>
      </p:sp>
    </p:spTree>
    <p:extLst>
      <p:ext uri="{BB962C8B-B14F-4D97-AF65-F5344CB8AC3E}">
        <p14:creationId xmlns:p14="http://schemas.microsoft.com/office/powerpoint/2010/main" xmlns="" val="12192642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83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835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835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835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83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p:bldP spid="228356" grpId="0"/>
      <p:bldP spid="228357" grpId="0"/>
      <p:bldP spid="228358" grpId="0"/>
      <p:bldP spid="22835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7848600" y="6338888"/>
            <a:ext cx="1192213"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1.7</a:t>
            </a:r>
          </a:p>
        </p:txBody>
      </p:sp>
      <p:pic>
        <p:nvPicPr>
          <p:cNvPr id="32771" name="Picture 3" descr="Macintosh HD:Applications:Microsoft Office 2004:Office:PPT_IB_SupportFiles:Images:40632_Ch01_Fig06.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74676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862712724"/>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3200400" y="228600"/>
            <a:ext cx="23479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u="sng" dirty="0">
                <a:solidFill>
                  <a:schemeClr val="tx2"/>
                </a:solidFill>
              </a:rPr>
              <a:t>DNA Structure</a:t>
            </a:r>
          </a:p>
        </p:txBody>
      </p:sp>
      <p:sp>
        <p:nvSpPr>
          <p:cNvPr id="232451" name="Text Box 3"/>
          <p:cNvSpPr txBox="1">
            <a:spLocks noChangeArrowheads="1"/>
          </p:cNvSpPr>
          <p:nvPr/>
        </p:nvSpPr>
        <p:spPr bwMode="auto">
          <a:xfrm>
            <a:off x="593725" y="981075"/>
            <a:ext cx="76311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DNA is double helix with an average of 10 bp/turn</a:t>
            </a:r>
          </a:p>
        </p:txBody>
      </p:sp>
      <p:sp>
        <p:nvSpPr>
          <p:cNvPr id="232452" name="Text Box 4"/>
          <p:cNvSpPr txBox="1">
            <a:spLocks noChangeArrowheads="1"/>
          </p:cNvSpPr>
          <p:nvPr/>
        </p:nvSpPr>
        <p:spPr bwMode="auto">
          <a:xfrm>
            <a:off x="609600" y="1644650"/>
            <a:ext cx="79121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overwound DNA has more bp/turn and underwound </a:t>
            </a:r>
          </a:p>
          <a:p>
            <a:r>
              <a:rPr lang="en-US"/>
              <a:t>has less </a:t>
            </a:r>
          </a:p>
        </p:txBody>
      </p:sp>
      <p:sp>
        <p:nvSpPr>
          <p:cNvPr id="232453" name="Text Box 5"/>
          <p:cNvSpPr txBox="1">
            <a:spLocks noChangeArrowheads="1"/>
          </p:cNvSpPr>
          <p:nvPr/>
        </p:nvSpPr>
        <p:spPr bwMode="auto">
          <a:xfrm>
            <a:off x="573088" y="2605088"/>
            <a:ext cx="5980112"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the two strands of helix run antiparallel</a:t>
            </a:r>
          </a:p>
        </p:txBody>
      </p:sp>
      <p:grpSp>
        <p:nvGrpSpPr>
          <p:cNvPr id="232454" name="Group 6"/>
          <p:cNvGrpSpPr>
            <a:grpSpLocks/>
          </p:cNvGrpSpPr>
          <p:nvPr/>
        </p:nvGrpSpPr>
        <p:grpSpPr bwMode="auto">
          <a:xfrm>
            <a:off x="1143000" y="3505200"/>
            <a:ext cx="4687888" cy="1214438"/>
            <a:chOff x="1382" y="2202"/>
            <a:chExt cx="2953" cy="765"/>
          </a:xfrm>
        </p:grpSpPr>
        <p:sp>
          <p:nvSpPr>
            <p:cNvPr id="33818" name="Line 7"/>
            <p:cNvSpPr>
              <a:spLocks noChangeShapeType="1"/>
            </p:cNvSpPr>
            <p:nvPr/>
          </p:nvSpPr>
          <p:spPr bwMode="auto">
            <a:xfrm>
              <a:off x="1728" y="2400"/>
              <a:ext cx="216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19" name="Line 8"/>
            <p:cNvSpPr>
              <a:spLocks noChangeShapeType="1"/>
            </p:cNvSpPr>
            <p:nvPr/>
          </p:nvSpPr>
          <p:spPr bwMode="auto">
            <a:xfrm flipH="1">
              <a:off x="1776" y="2832"/>
              <a:ext cx="2064"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20" name="Text Box 9"/>
            <p:cNvSpPr txBox="1">
              <a:spLocks noChangeArrowheads="1"/>
            </p:cNvSpPr>
            <p:nvPr/>
          </p:nvSpPr>
          <p:spPr bwMode="auto">
            <a:xfrm>
              <a:off x="1382" y="2202"/>
              <a:ext cx="30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5’</a:t>
              </a:r>
            </a:p>
          </p:txBody>
        </p:sp>
        <p:sp>
          <p:nvSpPr>
            <p:cNvPr id="33821" name="Text Box 10"/>
            <p:cNvSpPr txBox="1">
              <a:spLocks noChangeArrowheads="1"/>
            </p:cNvSpPr>
            <p:nvPr/>
          </p:nvSpPr>
          <p:spPr bwMode="auto">
            <a:xfrm>
              <a:off x="4022" y="2202"/>
              <a:ext cx="30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3’</a:t>
              </a:r>
            </a:p>
          </p:txBody>
        </p:sp>
        <p:sp>
          <p:nvSpPr>
            <p:cNvPr id="33822" name="Text Box 11"/>
            <p:cNvSpPr txBox="1">
              <a:spLocks noChangeArrowheads="1"/>
            </p:cNvSpPr>
            <p:nvPr/>
          </p:nvSpPr>
          <p:spPr bwMode="auto">
            <a:xfrm>
              <a:off x="4032" y="2640"/>
              <a:ext cx="30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5’</a:t>
              </a:r>
            </a:p>
          </p:txBody>
        </p:sp>
        <p:sp>
          <p:nvSpPr>
            <p:cNvPr id="33823" name="Text Box 12"/>
            <p:cNvSpPr txBox="1">
              <a:spLocks noChangeArrowheads="1"/>
            </p:cNvSpPr>
            <p:nvPr/>
          </p:nvSpPr>
          <p:spPr bwMode="auto">
            <a:xfrm>
              <a:off x="1392" y="2640"/>
              <a:ext cx="30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3’</a:t>
              </a:r>
            </a:p>
          </p:txBody>
        </p:sp>
      </p:grpSp>
      <p:grpSp>
        <p:nvGrpSpPr>
          <p:cNvPr id="232461" name="Group 13"/>
          <p:cNvGrpSpPr>
            <a:grpSpLocks/>
          </p:cNvGrpSpPr>
          <p:nvPr/>
        </p:nvGrpSpPr>
        <p:grpSpPr bwMode="auto">
          <a:xfrm>
            <a:off x="6881813" y="4029075"/>
            <a:ext cx="1289050" cy="1397000"/>
            <a:chOff x="4335" y="2538"/>
            <a:chExt cx="812" cy="880"/>
          </a:xfrm>
        </p:grpSpPr>
        <p:sp>
          <p:nvSpPr>
            <p:cNvPr id="33809" name="Text Box 14"/>
            <p:cNvSpPr txBox="1">
              <a:spLocks noChangeArrowheads="1"/>
            </p:cNvSpPr>
            <p:nvPr/>
          </p:nvSpPr>
          <p:spPr bwMode="auto">
            <a:xfrm>
              <a:off x="4335" y="2538"/>
              <a:ext cx="329"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sz="4000"/>
                <a:t>C</a:t>
              </a:r>
            </a:p>
          </p:txBody>
        </p:sp>
        <p:sp>
          <p:nvSpPr>
            <p:cNvPr id="33810" name="Text Box 15"/>
            <p:cNvSpPr txBox="1">
              <a:spLocks noChangeArrowheads="1"/>
            </p:cNvSpPr>
            <p:nvPr/>
          </p:nvSpPr>
          <p:spPr bwMode="auto">
            <a:xfrm>
              <a:off x="4368" y="2976"/>
              <a:ext cx="311"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sz="4000"/>
                <a:t>T</a:t>
              </a:r>
            </a:p>
          </p:txBody>
        </p:sp>
        <p:sp>
          <p:nvSpPr>
            <p:cNvPr id="33811" name="Text Box 16"/>
            <p:cNvSpPr txBox="1">
              <a:spLocks noChangeArrowheads="1"/>
            </p:cNvSpPr>
            <p:nvPr/>
          </p:nvSpPr>
          <p:spPr bwMode="auto">
            <a:xfrm>
              <a:off x="4800" y="2976"/>
              <a:ext cx="34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sz="4000"/>
                <a:t>A</a:t>
              </a:r>
            </a:p>
          </p:txBody>
        </p:sp>
        <p:sp>
          <p:nvSpPr>
            <p:cNvPr id="33812" name="Text Box 17"/>
            <p:cNvSpPr txBox="1">
              <a:spLocks noChangeArrowheads="1"/>
            </p:cNvSpPr>
            <p:nvPr/>
          </p:nvSpPr>
          <p:spPr bwMode="auto">
            <a:xfrm>
              <a:off x="4789" y="2544"/>
              <a:ext cx="34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sz="4000"/>
                <a:t>G</a:t>
              </a:r>
            </a:p>
          </p:txBody>
        </p:sp>
        <p:sp>
          <p:nvSpPr>
            <p:cNvPr id="33813" name="Line 18"/>
            <p:cNvSpPr>
              <a:spLocks noChangeShapeType="1"/>
            </p:cNvSpPr>
            <p:nvPr/>
          </p:nvSpPr>
          <p:spPr bwMode="auto">
            <a:xfrm>
              <a:off x="4656" y="2684"/>
              <a:ext cx="144"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14" name="Line 19"/>
            <p:cNvSpPr>
              <a:spLocks noChangeShapeType="1"/>
            </p:cNvSpPr>
            <p:nvPr/>
          </p:nvSpPr>
          <p:spPr bwMode="auto">
            <a:xfrm>
              <a:off x="4656" y="2780"/>
              <a:ext cx="144"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15" name="Line 20"/>
            <p:cNvSpPr>
              <a:spLocks noChangeShapeType="1"/>
            </p:cNvSpPr>
            <p:nvPr/>
          </p:nvSpPr>
          <p:spPr bwMode="auto">
            <a:xfrm>
              <a:off x="4656" y="2876"/>
              <a:ext cx="144"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16" name="Line 21"/>
            <p:cNvSpPr>
              <a:spLocks noChangeShapeType="1"/>
            </p:cNvSpPr>
            <p:nvPr/>
          </p:nvSpPr>
          <p:spPr bwMode="auto">
            <a:xfrm>
              <a:off x="4656" y="3168"/>
              <a:ext cx="144"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17" name="Line 22"/>
            <p:cNvSpPr>
              <a:spLocks noChangeShapeType="1"/>
            </p:cNvSpPr>
            <p:nvPr/>
          </p:nvSpPr>
          <p:spPr bwMode="auto">
            <a:xfrm>
              <a:off x="4656" y="3264"/>
              <a:ext cx="144"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grpSp>
        <p:nvGrpSpPr>
          <p:cNvPr id="232471" name="Group 23"/>
          <p:cNvGrpSpPr>
            <a:grpSpLocks/>
          </p:cNvGrpSpPr>
          <p:nvPr/>
        </p:nvGrpSpPr>
        <p:grpSpPr bwMode="auto">
          <a:xfrm>
            <a:off x="7451725" y="3114675"/>
            <a:ext cx="1379538" cy="923925"/>
            <a:chOff x="4694" y="1962"/>
            <a:chExt cx="869" cy="582"/>
          </a:xfrm>
        </p:grpSpPr>
        <p:sp>
          <p:nvSpPr>
            <p:cNvPr id="33807" name="Line 24"/>
            <p:cNvSpPr>
              <a:spLocks noChangeShapeType="1"/>
            </p:cNvSpPr>
            <p:nvPr/>
          </p:nvSpPr>
          <p:spPr bwMode="auto">
            <a:xfrm flipH="1">
              <a:off x="4752" y="2352"/>
              <a:ext cx="96" cy="192"/>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08" name="Text Box 25"/>
            <p:cNvSpPr txBox="1">
              <a:spLocks noChangeArrowheads="1"/>
            </p:cNvSpPr>
            <p:nvPr/>
          </p:nvSpPr>
          <p:spPr bwMode="auto">
            <a:xfrm>
              <a:off x="4694" y="1962"/>
              <a:ext cx="869"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H bonds</a:t>
              </a:r>
            </a:p>
          </p:txBody>
        </p:sp>
      </p:grpSp>
      <p:grpSp>
        <p:nvGrpSpPr>
          <p:cNvPr id="232474" name="Group 26"/>
          <p:cNvGrpSpPr>
            <a:grpSpLocks/>
          </p:cNvGrpSpPr>
          <p:nvPr/>
        </p:nvGrpSpPr>
        <p:grpSpPr bwMode="auto">
          <a:xfrm>
            <a:off x="4937125" y="5181600"/>
            <a:ext cx="1881188" cy="966788"/>
            <a:chOff x="3110" y="3264"/>
            <a:chExt cx="1185" cy="609"/>
          </a:xfrm>
        </p:grpSpPr>
        <p:sp>
          <p:nvSpPr>
            <p:cNvPr id="33805" name="Line 27"/>
            <p:cNvSpPr>
              <a:spLocks noChangeShapeType="1"/>
            </p:cNvSpPr>
            <p:nvPr/>
          </p:nvSpPr>
          <p:spPr bwMode="auto">
            <a:xfrm flipV="1">
              <a:off x="3888" y="3264"/>
              <a:ext cx="384" cy="24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06" name="Text Box 28"/>
            <p:cNvSpPr txBox="1">
              <a:spLocks noChangeArrowheads="1"/>
            </p:cNvSpPr>
            <p:nvPr/>
          </p:nvSpPr>
          <p:spPr bwMode="auto">
            <a:xfrm>
              <a:off x="3110" y="3546"/>
              <a:ext cx="1185"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pyrimidines</a:t>
              </a:r>
            </a:p>
          </p:txBody>
        </p:sp>
      </p:grpSp>
      <p:grpSp>
        <p:nvGrpSpPr>
          <p:cNvPr id="232477" name="Group 29"/>
          <p:cNvGrpSpPr>
            <a:grpSpLocks/>
          </p:cNvGrpSpPr>
          <p:nvPr/>
        </p:nvGrpSpPr>
        <p:grpSpPr bwMode="auto">
          <a:xfrm>
            <a:off x="7832725" y="5410200"/>
            <a:ext cx="1230313" cy="814388"/>
            <a:chOff x="4934" y="3408"/>
            <a:chExt cx="775" cy="513"/>
          </a:xfrm>
        </p:grpSpPr>
        <p:sp>
          <p:nvSpPr>
            <p:cNvPr id="33803" name="Line 30"/>
            <p:cNvSpPr>
              <a:spLocks noChangeShapeType="1"/>
            </p:cNvSpPr>
            <p:nvPr/>
          </p:nvSpPr>
          <p:spPr bwMode="auto">
            <a:xfrm flipH="1" flipV="1">
              <a:off x="4992" y="3408"/>
              <a:ext cx="48" cy="24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33804" name="Text Box 31"/>
            <p:cNvSpPr txBox="1">
              <a:spLocks noChangeArrowheads="1"/>
            </p:cNvSpPr>
            <p:nvPr/>
          </p:nvSpPr>
          <p:spPr bwMode="auto">
            <a:xfrm>
              <a:off x="4934" y="3594"/>
              <a:ext cx="775"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purines</a:t>
              </a:r>
            </a:p>
          </p:txBody>
        </p:sp>
      </p:grpSp>
    </p:spTree>
    <p:extLst>
      <p:ext uri="{BB962C8B-B14F-4D97-AF65-F5344CB8AC3E}">
        <p14:creationId xmlns:p14="http://schemas.microsoft.com/office/powerpoint/2010/main" xmlns="" val="17958675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24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245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245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3245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3246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3247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3247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324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1" grpId="0"/>
      <p:bldP spid="232452" grpId="0"/>
      <p:bldP spid="2324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6003925" y="60102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1.13</a:t>
            </a:r>
          </a:p>
        </p:txBody>
      </p:sp>
      <p:sp>
        <p:nvSpPr>
          <p:cNvPr id="34819" name="Text Box 3"/>
          <p:cNvSpPr txBox="1">
            <a:spLocks noChangeArrowheads="1"/>
          </p:cNvSpPr>
          <p:nvPr/>
        </p:nvSpPr>
        <p:spPr bwMode="auto">
          <a:xfrm>
            <a:off x="6003925" y="523875"/>
            <a:ext cx="31464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t>DNA has minor and </a:t>
            </a:r>
          </a:p>
          <a:p>
            <a:r>
              <a:rPr lang="en-US" dirty="0"/>
              <a:t>major grooves</a:t>
            </a:r>
          </a:p>
        </p:txBody>
      </p:sp>
      <p:pic>
        <p:nvPicPr>
          <p:cNvPr id="34820" name="Picture 4" descr="Macintosh HD:Applications:Microsoft Office 2004:Office:PPT_IB_SupportFiles:Images:40632_Ch01_Fig10.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58674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20676412"/>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Macintosh HD:Applications:Microsoft Office 2004:Office:PPT_IB_SupportFiles:Images:40632_Ch01_Fig07.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2101850" y="665163"/>
            <a:ext cx="4938713" cy="5029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5843" name="Text Box 3"/>
          <p:cNvSpPr txBox="1">
            <a:spLocks noChangeArrowheads="1"/>
          </p:cNvSpPr>
          <p:nvPr/>
        </p:nvSpPr>
        <p:spPr bwMode="auto">
          <a:xfrm>
            <a:off x="685800" y="5694363"/>
            <a:ext cx="7772400" cy="9810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lIns="63500" tIns="63500" rIns="63500" bIns="63500">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lgn="ctr"/>
            <a:r>
              <a:rPr lang="en-US">
                <a:ea typeface="ＭＳ Ｐゴシック" pitchFamily="-80" charset="-128"/>
              </a:rPr>
              <a:t>Figure 1.8: A polynucleotide has a repeating structure.</a:t>
            </a:r>
          </a:p>
        </p:txBody>
      </p:sp>
    </p:spTree>
    <p:extLst>
      <p:ext uri="{BB962C8B-B14F-4D97-AF65-F5344CB8AC3E}">
        <p14:creationId xmlns:p14="http://schemas.microsoft.com/office/powerpoint/2010/main" xmlns="" val="45103969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Macintosh HD:Applications:Microsoft Office 2004:Office:PPT_IB_SupportFiles:Images:40632_Ch01_Fig09.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2241550" y="665163"/>
            <a:ext cx="4659313" cy="5029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6867" name="Text Box 3"/>
          <p:cNvSpPr txBox="1">
            <a:spLocks noChangeArrowheads="1"/>
          </p:cNvSpPr>
          <p:nvPr/>
        </p:nvSpPr>
        <p:spPr bwMode="auto">
          <a:xfrm>
            <a:off x="685800" y="5694363"/>
            <a:ext cx="7772400" cy="4921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txBody>
          <a:bodyPr lIns="63500" tIns="63500" rIns="63500" bIns="63500">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lgn="ctr"/>
            <a:r>
              <a:rPr lang="en-US" sz="2400">
                <a:ea typeface="ＭＳ Ｐゴシック" pitchFamily="-80" charset="-128"/>
              </a:rPr>
              <a:t>Figure 1.12: Flat base pairs connect the DNA strands.</a:t>
            </a:r>
          </a:p>
        </p:txBody>
      </p:sp>
    </p:spTree>
    <p:extLst>
      <p:ext uri="{BB962C8B-B14F-4D97-AF65-F5344CB8AC3E}">
        <p14:creationId xmlns:p14="http://schemas.microsoft.com/office/powerpoint/2010/main" xmlns="" val="143849161"/>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593725" y="219075"/>
            <a:ext cx="28987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DNA </a:t>
            </a:r>
            <a:r>
              <a:rPr lang="en-US" dirty="0" err="1">
                <a:solidFill>
                  <a:schemeClr val="tx2"/>
                </a:solidFill>
              </a:rPr>
              <a:t>supercoiling</a:t>
            </a:r>
            <a:r>
              <a:rPr lang="en-US" dirty="0">
                <a:solidFill>
                  <a:schemeClr val="tx2"/>
                </a:solidFill>
              </a:rPr>
              <a:t>:</a:t>
            </a:r>
          </a:p>
        </p:txBody>
      </p:sp>
      <p:sp>
        <p:nvSpPr>
          <p:cNvPr id="244739" name="Text Box 3"/>
          <p:cNvSpPr txBox="1">
            <a:spLocks noChangeArrowheads="1"/>
          </p:cNvSpPr>
          <p:nvPr/>
        </p:nvSpPr>
        <p:spPr bwMode="auto">
          <a:xfrm>
            <a:off x="669925" y="904875"/>
            <a:ext cx="716438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dirty="0"/>
              <a:t> DNA can coil around its axis if it is closed with</a:t>
            </a:r>
          </a:p>
          <a:p>
            <a:r>
              <a:rPr lang="en-US" dirty="0"/>
              <a:t>no free ends (e.g. plasmid- closed circular DNA)</a:t>
            </a:r>
          </a:p>
        </p:txBody>
      </p:sp>
      <p:pic>
        <p:nvPicPr>
          <p:cNvPr id="244740" name="Picture 4" descr="01_1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219200" y="1981200"/>
            <a:ext cx="6324600" cy="4632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721015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473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47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73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76200" y="228600"/>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eaLnBrk="1" hangingPunct="1"/>
            <a:r>
              <a:rPr lang="en-US" sz="2400" dirty="0">
                <a:solidFill>
                  <a:schemeClr val="tx2"/>
                </a:solidFill>
                <a:latin typeface="Times New Roman" panose="02020603050405020304" pitchFamily="18" charset="0"/>
                <a:cs typeface="Times New Roman" panose="02020603050405020304" pitchFamily="18" charset="0"/>
              </a:rPr>
              <a:t>Supercoiling Affects the Structure of DNA</a:t>
            </a:r>
          </a:p>
        </p:txBody>
      </p:sp>
      <p:sp>
        <p:nvSpPr>
          <p:cNvPr id="246787" name="Rectangle 3"/>
          <p:cNvSpPr>
            <a:spLocks noChangeArrowheads="1"/>
          </p:cNvSpPr>
          <p:nvPr/>
        </p:nvSpPr>
        <p:spPr bwMode="auto">
          <a:xfrm>
            <a:off x="1447800" y="1752600"/>
            <a:ext cx="6172200" cy="1371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2900" indent="-342900" eaLnBrk="1" hangingPunct="1">
              <a:spcBef>
                <a:spcPct val="20000"/>
              </a:spcBef>
              <a:buClr>
                <a:schemeClr val="hlink"/>
              </a:buClr>
              <a:buSzPct val="75000"/>
              <a:buFont typeface="Wingdings" pitchFamily="2" charset="2"/>
              <a:buChar char="l"/>
              <a:defRPr/>
            </a:pPr>
            <a:r>
              <a:rPr lang="en-US" sz="2400" dirty="0">
                <a:effectLst>
                  <a:outerShdw blurRad="38100" dist="38100" dir="2700000" algn="tl">
                    <a:srgbClr val="010199"/>
                  </a:outerShdw>
                </a:effectLst>
                <a:latin typeface="Times New Roman" panose="02020603050405020304" pitchFamily="18" charset="0"/>
                <a:cs typeface="Times New Roman" panose="02020603050405020304" pitchFamily="18" charset="0"/>
              </a:rPr>
              <a:t>A closed DNA can be a circular DNA molecule or a linear molecule where both ends are anchored in a protein structure.</a:t>
            </a:r>
          </a:p>
        </p:txBody>
      </p:sp>
    </p:spTree>
    <p:extLst>
      <p:ext uri="{BB962C8B-B14F-4D97-AF65-F5344CB8AC3E}">
        <p14:creationId xmlns:p14="http://schemas.microsoft.com/office/powerpoint/2010/main" xmlns="" val="153818661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6003925" y="60102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Fig 1.13</a:t>
            </a:r>
          </a:p>
        </p:txBody>
      </p:sp>
      <p:sp>
        <p:nvSpPr>
          <p:cNvPr id="39939" name="Text Box 3"/>
          <p:cNvSpPr txBox="1">
            <a:spLocks noChangeArrowheads="1"/>
          </p:cNvSpPr>
          <p:nvPr/>
        </p:nvSpPr>
        <p:spPr bwMode="auto">
          <a:xfrm>
            <a:off x="6003925" y="523875"/>
            <a:ext cx="31464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t>DNA has minor and </a:t>
            </a:r>
          </a:p>
          <a:p>
            <a:r>
              <a:rPr lang="en-US"/>
              <a:t>major grooves</a:t>
            </a:r>
          </a:p>
        </p:txBody>
      </p:sp>
      <p:pic>
        <p:nvPicPr>
          <p:cNvPr id="39940" name="Picture 4" descr="Macintosh HD:Applications:Microsoft Office 2004:Office:PPT_IB_SupportFiles:Images:40632_Ch01_Fig10.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58674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859291883"/>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593725" y="523875"/>
            <a:ext cx="32718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Positive </a:t>
            </a:r>
            <a:r>
              <a:rPr lang="en-US" dirty="0" err="1">
                <a:solidFill>
                  <a:schemeClr val="tx2"/>
                </a:solidFill>
              </a:rPr>
              <a:t>supercoiling</a:t>
            </a:r>
            <a:r>
              <a:rPr lang="en-US" dirty="0">
                <a:solidFill>
                  <a:schemeClr val="tx2"/>
                </a:solidFill>
              </a:rPr>
              <a:t>:</a:t>
            </a:r>
          </a:p>
        </p:txBody>
      </p:sp>
      <p:sp>
        <p:nvSpPr>
          <p:cNvPr id="40963" name="Text Box 3"/>
          <p:cNvSpPr txBox="1">
            <a:spLocks noChangeArrowheads="1"/>
          </p:cNvSpPr>
          <p:nvPr/>
        </p:nvSpPr>
        <p:spPr bwMode="auto">
          <a:xfrm>
            <a:off x="822325" y="1057275"/>
            <a:ext cx="7548563" cy="1373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twisting of the DNA helix in the same direction as</a:t>
            </a:r>
          </a:p>
          <a:p>
            <a:r>
              <a:rPr lang="en-US"/>
              <a:t>the two strands; causes increase in the number of </a:t>
            </a:r>
          </a:p>
          <a:p>
            <a:r>
              <a:rPr lang="en-US"/>
              <a:t>bases /turn</a:t>
            </a:r>
          </a:p>
        </p:txBody>
      </p:sp>
      <p:sp>
        <p:nvSpPr>
          <p:cNvPr id="248836" name="Text Box 4"/>
          <p:cNvSpPr txBox="1">
            <a:spLocks noChangeArrowheads="1"/>
          </p:cNvSpPr>
          <p:nvPr/>
        </p:nvSpPr>
        <p:spPr bwMode="auto">
          <a:xfrm>
            <a:off x="609600" y="2590800"/>
            <a:ext cx="34083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Negative </a:t>
            </a:r>
            <a:r>
              <a:rPr lang="en-US" dirty="0" err="1">
                <a:solidFill>
                  <a:schemeClr val="tx2"/>
                </a:solidFill>
              </a:rPr>
              <a:t>supercoiling</a:t>
            </a:r>
            <a:r>
              <a:rPr lang="en-US" dirty="0">
                <a:solidFill>
                  <a:schemeClr val="tx2"/>
                </a:solidFill>
              </a:rPr>
              <a:t>:</a:t>
            </a:r>
          </a:p>
        </p:txBody>
      </p:sp>
      <p:sp>
        <p:nvSpPr>
          <p:cNvPr id="248837" name="Text Box 5"/>
          <p:cNvSpPr txBox="1">
            <a:spLocks noChangeArrowheads="1"/>
          </p:cNvSpPr>
          <p:nvPr/>
        </p:nvSpPr>
        <p:spPr bwMode="auto">
          <a:xfrm>
            <a:off x="833438" y="3198813"/>
            <a:ext cx="8023225" cy="1373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twisting of the DNA helix in the opposite direction as</a:t>
            </a:r>
          </a:p>
          <a:p>
            <a:r>
              <a:rPr lang="en-US"/>
              <a:t>the two strands; causes decrease in the number of </a:t>
            </a:r>
          </a:p>
          <a:p>
            <a:r>
              <a:rPr lang="en-US"/>
              <a:t>bases /turn</a:t>
            </a:r>
          </a:p>
        </p:txBody>
      </p:sp>
      <p:sp>
        <p:nvSpPr>
          <p:cNvPr id="248838" name="Text Box 6"/>
          <p:cNvSpPr txBox="1">
            <a:spLocks noChangeArrowheads="1"/>
          </p:cNvSpPr>
          <p:nvPr/>
        </p:nvSpPr>
        <p:spPr bwMode="auto">
          <a:xfrm>
            <a:off x="2498725" y="4791075"/>
            <a:ext cx="57213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t> causes strand separation-denaturation</a:t>
            </a:r>
          </a:p>
        </p:txBody>
      </p:sp>
      <p:sp>
        <p:nvSpPr>
          <p:cNvPr id="248839" name="Text Box 7"/>
          <p:cNvSpPr txBox="1">
            <a:spLocks noChangeArrowheads="1"/>
          </p:cNvSpPr>
          <p:nvPr/>
        </p:nvSpPr>
        <p:spPr bwMode="auto">
          <a:xfrm>
            <a:off x="2362200" y="5791200"/>
            <a:ext cx="35861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dirty="0">
                <a:solidFill>
                  <a:schemeClr val="tx2"/>
                </a:solidFill>
              </a:rPr>
              <a:t>Why is this important??</a:t>
            </a:r>
          </a:p>
        </p:txBody>
      </p:sp>
    </p:spTree>
    <p:extLst>
      <p:ext uri="{BB962C8B-B14F-4D97-AF65-F5344CB8AC3E}">
        <p14:creationId xmlns:p14="http://schemas.microsoft.com/office/powerpoint/2010/main" xmlns="" val="39064247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883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8837"/>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4883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88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6" grpId="0"/>
      <p:bldP spid="248837" grpId="0"/>
      <p:bldP spid="248838" grpId="0"/>
      <p:bldP spid="2488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746125" y="447675"/>
            <a:ext cx="713898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DNA strands have to separate during replication,</a:t>
            </a:r>
          </a:p>
          <a:p>
            <a:r>
              <a:rPr lang="en-US" altLang="en-US"/>
              <a:t>transcription and recombination</a:t>
            </a:r>
          </a:p>
        </p:txBody>
      </p:sp>
      <p:sp>
        <p:nvSpPr>
          <p:cNvPr id="250883" name="Text Box 3"/>
          <p:cNvSpPr txBox="1">
            <a:spLocks noChangeArrowheads="1"/>
          </p:cNvSpPr>
          <p:nvPr/>
        </p:nvSpPr>
        <p:spPr bwMode="auto">
          <a:xfrm>
            <a:off x="822325" y="1590675"/>
            <a:ext cx="6350393"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i="1" dirty="0">
                <a:solidFill>
                  <a:schemeClr val="tx2"/>
                </a:solidFill>
              </a:rPr>
              <a:t>How does the </a:t>
            </a:r>
            <a:r>
              <a:rPr lang="en-US" altLang="en-US" i="1" dirty="0" err="1">
                <a:solidFill>
                  <a:schemeClr val="tx2"/>
                </a:solidFill>
              </a:rPr>
              <a:t>torsional</a:t>
            </a:r>
            <a:r>
              <a:rPr lang="en-US" altLang="en-US" i="1" dirty="0">
                <a:solidFill>
                  <a:schemeClr val="tx2"/>
                </a:solidFill>
              </a:rPr>
              <a:t> stress get relieved?</a:t>
            </a:r>
          </a:p>
        </p:txBody>
      </p:sp>
      <p:sp>
        <p:nvSpPr>
          <p:cNvPr id="250884" name="Text Box 4"/>
          <p:cNvSpPr txBox="1">
            <a:spLocks noChangeArrowheads="1"/>
          </p:cNvSpPr>
          <p:nvPr/>
        </p:nvSpPr>
        <p:spPr bwMode="auto">
          <a:xfrm>
            <a:off x="457200" y="2362200"/>
            <a:ext cx="818038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a nick (break) is generated in one of the strands which </a:t>
            </a:r>
          </a:p>
          <a:p>
            <a:r>
              <a:rPr lang="en-US" altLang="en-US"/>
              <a:t>allows it to rotate to relieve tension </a:t>
            </a:r>
          </a:p>
        </p:txBody>
      </p:sp>
      <p:sp>
        <p:nvSpPr>
          <p:cNvPr id="250885" name="Text Box 5"/>
          <p:cNvSpPr txBox="1">
            <a:spLocks noChangeArrowheads="1"/>
          </p:cNvSpPr>
          <p:nvPr/>
        </p:nvSpPr>
        <p:spPr bwMode="auto">
          <a:xfrm>
            <a:off x="457200" y="3495675"/>
            <a:ext cx="74676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nick is resealed (ligated) after it is rotated around </a:t>
            </a:r>
          </a:p>
          <a:p>
            <a:r>
              <a:rPr lang="en-US" altLang="en-US"/>
              <a:t>the intact strand</a:t>
            </a:r>
          </a:p>
        </p:txBody>
      </p:sp>
      <p:sp>
        <p:nvSpPr>
          <p:cNvPr id="250886" name="Text Box 6"/>
          <p:cNvSpPr txBox="1">
            <a:spLocks noChangeArrowheads="1"/>
          </p:cNvSpPr>
          <p:nvPr/>
        </p:nvSpPr>
        <p:spPr bwMode="auto">
          <a:xfrm>
            <a:off x="457200" y="4714875"/>
            <a:ext cx="79629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many proteins (enzymes) are involved in this process</a:t>
            </a:r>
          </a:p>
        </p:txBody>
      </p:sp>
    </p:spTree>
    <p:extLst>
      <p:ext uri="{BB962C8B-B14F-4D97-AF65-F5344CB8AC3E}">
        <p14:creationId xmlns:p14="http://schemas.microsoft.com/office/powerpoint/2010/main" xmlns="" val="138618490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08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088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088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08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83" grpId="0"/>
      <p:bldP spid="250884" grpId="0"/>
      <p:bldP spid="250885" grpId="0"/>
      <p:bldP spid="25088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82563" y="304800"/>
            <a:ext cx="8885237"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Transcription and Replication require DNA strand separation</a:t>
            </a:r>
          </a:p>
          <a:p>
            <a:r>
              <a:rPr lang="en-US" altLang="en-US"/>
              <a:t>and special enzymes</a:t>
            </a:r>
          </a:p>
        </p:txBody>
      </p:sp>
      <p:sp>
        <p:nvSpPr>
          <p:cNvPr id="257027" name="Text Box 3"/>
          <p:cNvSpPr txBox="1">
            <a:spLocks noChangeArrowheads="1"/>
          </p:cNvSpPr>
          <p:nvPr/>
        </p:nvSpPr>
        <p:spPr bwMode="auto">
          <a:xfrm>
            <a:off x="6461125" y="59340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1.14</a:t>
            </a:r>
          </a:p>
        </p:txBody>
      </p:sp>
      <p:pic>
        <p:nvPicPr>
          <p:cNvPr id="11268" name="Picture 4" descr="Macintosh HD:Applications:Microsoft Office 2004:Office:PPT_IB_SupportFiles:Images:40632_Ch01_Fig11.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381000" y="1371600"/>
            <a:ext cx="5334000" cy="5334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9452352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7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0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acintosh HD:Applications:Microsoft Office 2004:Office:PPT_IB_SupportFiles:Images:40632_Ch01_Fig13.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457200" y="457200"/>
            <a:ext cx="8229600" cy="388461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2291" name="Text Box 3"/>
          <p:cNvSpPr txBox="1">
            <a:spLocks noChangeArrowheads="1"/>
          </p:cNvSpPr>
          <p:nvPr/>
        </p:nvSpPr>
        <p:spPr bwMode="auto">
          <a:xfrm>
            <a:off x="3794125" y="4486275"/>
            <a:ext cx="14589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1.16</a:t>
            </a:r>
          </a:p>
        </p:txBody>
      </p:sp>
    </p:spTree>
    <p:extLst>
      <p:ext uri="{BB962C8B-B14F-4D97-AF65-F5344CB8AC3E}">
        <p14:creationId xmlns:p14="http://schemas.microsoft.com/office/powerpoint/2010/main" xmlns="" val="1983150708"/>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6553200" y="6096000"/>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solidFill>
                  <a:srgbClr val="FFFF00"/>
                </a:solidFill>
              </a:rPr>
              <a:t>Fig 1.10</a:t>
            </a:r>
          </a:p>
        </p:txBody>
      </p:sp>
      <p:pic>
        <p:nvPicPr>
          <p:cNvPr id="13315" name="Picture 3" descr="Macintosh HD:Applications:Microsoft Office 2004:Office:PPT_IB_SupportFiles:Images:40632_Ch19_Fig21.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62484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926039079"/>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3"/>
          <p:cNvSpPr txBox="1">
            <a:spLocks noChangeArrowheads="1"/>
          </p:cNvSpPr>
          <p:nvPr/>
        </p:nvSpPr>
        <p:spPr bwMode="auto">
          <a:xfrm>
            <a:off x="822325" y="447675"/>
            <a:ext cx="702627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err="1">
                <a:solidFill>
                  <a:schemeClr val="tx2"/>
                </a:solidFill>
              </a:rPr>
              <a:t>Topoisomerases</a:t>
            </a:r>
            <a:endParaRPr lang="en-US" altLang="en-US" u="sng" dirty="0">
              <a:solidFill>
                <a:schemeClr val="tx2"/>
              </a:solidFill>
            </a:endParaRPr>
          </a:p>
          <a:p>
            <a:r>
              <a:rPr lang="en-US" altLang="en-US" dirty="0"/>
              <a:t>can relax OR create </a:t>
            </a:r>
            <a:r>
              <a:rPr lang="en-US" altLang="en-US" dirty="0" err="1"/>
              <a:t>supercoils</a:t>
            </a:r>
            <a:r>
              <a:rPr lang="en-US" altLang="en-US" dirty="0"/>
              <a:t> in DNA</a:t>
            </a:r>
          </a:p>
        </p:txBody>
      </p:sp>
      <p:sp>
        <p:nvSpPr>
          <p:cNvPr id="14339" name="Text Box 4"/>
          <p:cNvSpPr txBox="1">
            <a:spLocks noChangeArrowheads="1"/>
          </p:cNvSpPr>
          <p:nvPr/>
        </p:nvSpPr>
        <p:spPr bwMode="auto">
          <a:xfrm>
            <a:off x="914400" y="1524000"/>
            <a:ext cx="31956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Break bonds in DNA</a:t>
            </a:r>
          </a:p>
        </p:txBody>
      </p:sp>
      <p:sp>
        <p:nvSpPr>
          <p:cNvPr id="14340" name="Text Box 5"/>
          <p:cNvSpPr txBox="1">
            <a:spLocks noChangeArrowheads="1"/>
          </p:cNvSpPr>
          <p:nvPr/>
        </p:nvSpPr>
        <p:spPr bwMode="auto">
          <a:xfrm>
            <a:off x="1447800" y="2195513"/>
            <a:ext cx="4130675"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Type I: single strand breaks</a:t>
            </a:r>
          </a:p>
        </p:txBody>
      </p:sp>
      <p:sp>
        <p:nvSpPr>
          <p:cNvPr id="14341" name="Text Box 6"/>
          <p:cNvSpPr txBox="1">
            <a:spLocks noChangeArrowheads="1"/>
          </p:cNvSpPr>
          <p:nvPr/>
        </p:nvSpPr>
        <p:spPr bwMode="auto">
          <a:xfrm>
            <a:off x="1447800" y="3124200"/>
            <a:ext cx="43688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Type II: double strand breaks</a:t>
            </a:r>
          </a:p>
        </p:txBody>
      </p:sp>
      <p:sp>
        <p:nvSpPr>
          <p:cNvPr id="14342" name="Text Box 8"/>
          <p:cNvSpPr txBox="1">
            <a:spLocks noChangeArrowheads="1"/>
          </p:cNvSpPr>
          <p:nvPr/>
        </p:nvSpPr>
        <p:spPr bwMode="auto">
          <a:xfrm>
            <a:off x="762000" y="3962400"/>
            <a:ext cx="71024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err="1">
                <a:solidFill>
                  <a:schemeClr val="tx2"/>
                </a:solidFill>
              </a:rPr>
              <a:t>Gyrases</a:t>
            </a:r>
            <a:r>
              <a:rPr lang="en-US" altLang="en-US" dirty="0"/>
              <a:t> can also affect </a:t>
            </a:r>
            <a:r>
              <a:rPr lang="en-US" altLang="en-US" dirty="0" err="1"/>
              <a:t>supercoiling</a:t>
            </a:r>
            <a:endParaRPr lang="en-US" altLang="en-US" dirty="0"/>
          </a:p>
        </p:txBody>
      </p:sp>
    </p:spTree>
    <p:extLst>
      <p:ext uri="{BB962C8B-B14F-4D97-AF65-F5344CB8AC3E}">
        <p14:creationId xmlns:p14="http://schemas.microsoft.com/office/powerpoint/2010/main" xmlns="" val="891905823"/>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04800" y="228600"/>
            <a:ext cx="59070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Enzymes involved in DNA degradation:</a:t>
            </a:r>
          </a:p>
        </p:txBody>
      </p:sp>
      <p:sp>
        <p:nvSpPr>
          <p:cNvPr id="338947" name="Text Box 3"/>
          <p:cNvSpPr txBox="1">
            <a:spLocks noChangeArrowheads="1"/>
          </p:cNvSpPr>
          <p:nvPr/>
        </p:nvSpPr>
        <p:spPr bwMode="auto">
          <a:xfrm>
            <a:off x="593725" y="904875"/>
            <a:ext cx="67818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Deoxyribonucleases (DNases) degrade DNA</a:t>
            </a:r>
          </a:p>
          <a:p>
            <a:pPr>
              <a:buFontTx/>
              <a:buChar char="•"/>
            </a:pPr>
            <a:r>
              <a:rPr lang="en-US" altLang="en-US"/>
              <a:t> Ribonucleases (RNases) degrade RNA</a:t>
            </a:r>
          </a:p>
        </p:txBody>
      </p:sp>
      <p:sp>
        <p:nvSpPr>
          <p:cNvPr id="338948" name="Text Box 4"/>
          <p:cNvSpPr txBox="1">
            <a:spLocks noChangeArrowheads="1"/>
          </p:cNvSpPr>
          <p:nvPr/>
        </p:nvSpPr>
        <p:spPr bwMode="auto">
          <a:xfrm>
            <a:off x="914400" y="2133600"/>
            <a:ext cx="72993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t>
            </a:r>
            <a:r>
              <a:rPr lang="en-US" altLang="en-US" dirty="0" err="1"/>
              <a:t>Endonucleases</a:t>
            </a:r>
            <a:r>
              <a:rPr lang="en-US" altLang="en-US" dirty="0"/>
              <a:t>: break bonds </a:t>
            </a:r>
            <a:r>
              <a:rPr lang="en-US" altLang="en-US" u="sng" dirty="0">
                <a:solidFill>
                  <a:schemeClr val="tx2"/>
                </a:solidFill>
              </a:rPr>
              <a:t>within</a:t>
            </a:r>
            <a:r>
              <a:rPr lang="en-US" altLang="en-US" dirty="0"/>
              <a:t> nucleic acid </a:t>
            </a:r>
          </a:p>
        </p:txBody>
      </p:sp>
      <p:pic>
        <p:nvPicPr>
          <p:cNvPr id="338949" name="Picture 5" descr="Macintosh HD:Applications:Microsoft Office 2004:Office:PPT_IB_SupportFiles:Images:40632_Ch01_Fig14.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990600" y="2895600"/>
            <a:ext cx="7315200" cy="236696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38950" name="Text Box 6"/>
          <p:cNvSpPr txBox="1">
            <a:spLocks noChangeArrowheads="1"/>
          </p:cNvSpPr>
          <p:nvPr/>
        </p:nvSpPr>
        <p:spPr bwMode="auto">
          <a:xfrm>
            <a:off x="7753350" y="5257800"/>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1.17</a:t>
            </a:r>
          </a:p>
        </p:txBody>
      </p:sp>
      <p:sp>
        <p:nvSpPr>
          <p:cNvPr id="2" name="TextBox 1"/>
          <p:cNvSpPr txBox="1">
            <a:spLocks noChangeArrowheads="1"/>
          </p:cNvSpPr>
          <p:nvPr/>
        </p:nvSpPr>
        <p:spPr bwMode="auto">
          <a:xfrm>
            <a:off x="609600" y="5876925"/>
            <a:ext cx="7810500"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Which endonucleases are used in molecular biology?</a:t>
            </a:r>
          </a:p>
        </p:txBody>
      </p:sp>
    </p:spTree>
    <p:extLst>
      <p:ext uri="{BB962C8B-B14F-4D97-AF65-F5344CB8AC3E}">
        <p14:creationId xmlns:p14="http://schemas.microsoft.com/office/powerpoint/2010/main" xmlns="" val="33965494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894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894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3894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8950"/>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947" grpId="0"/>
      <p:bldP spid="338948" grpId="0"/>
      <p:bldP spid="338950"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Text Box 2"/>
          <p:cNvSpPr txBox="1">
            <a:spLocks noChangeArrowheads="1"/>
          </p:cNvSpPr>
          <p:nvPr/>
        </p:nvSpPr>
        <p:spPr bwMode="auto">
          <a:xfrm>
            <a:off x="681038" y="619125"/>
            <a:ext cx="7624762"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t>
            </a:r>
            <a:r>
              <a:rPr lang="en-US" altLang="en-US" dirty="0" err="1"/>
              <a:t>Exonucleases</a:t>
            </a:r>
            <a:r>
              <a:rPr lang="en-US" altLang="en-US" dirty="0"/>
              <a:t>: break bonds </a:t>
            </a:r>
            <a:r>
              <a:rPr lang="en-US" altLang="en-US" u="sng" dirty="0">
                <a:solidFill>
                  <a:schemeClr val="tx2"/>
                </a:solidFill>
              </a:rPr>
              <a:t>at ends of </a:t>
            </a:r>
            <a:r>
              <a:rPr lang="en-US" altLang="en-US" dirty="0"/>
              <a:t>nucleic acid-</a:t>
            </a:r>
          </a:p>
          <a:p>
            <a:r>
              <a:rPr lang="en-US" altLang="en-US" dirty="0"/>
              <a:t>(5’ OR 3’ ends) </a:t>
            </a:r>
          </a:p>
        </p:txBody>
      </p:sp>
      <p:pic>
        <p:nvPicPr>
          <p:cNvPr id="340995" name="Picture 3" descr="Macintosh HD:Applications:Microsoft Office 2004:Office:PPT_IB_SupportFiles:Images:40632_Ch01_Fig15.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1143000" y="1828800"/>
            <a:ext cx="5486400" cy="18383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40996" name="Text Box 4"/>
          <p:cNvSpPr txBox="1">
            <a:spLocks noChangeArrowheads="1"/>
          </p:cNvSpPr>
          <p:nvPr/>
        </p:nvSpPr>
        <p:spPr bwMode="auto">
          <a:xfrm>
            <a:off x="6842125" y="31146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1.18</a:t>
            </a:r>
          </a:p>
        </p:txBody>
      </p:sp>
    </p:spTree>
    <p:extLst>
      <p:ext uri="{BB962C8B-B14F-4D97-AF65-F5344CB8AC3E}">
        <p14:creationId xmlns:p14="http://schemas.microsoft.com/office/powerpoint/2010/main" xmlns="" val="36177166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09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4099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409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4" grpId="0"/>
      <p:bldP spid="34099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517525" y="219075"/>
            <a:ext cx="55594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DNA replication is semi-conservative</a:t>
            </a:r>
          </a:p>
        </p:txBody>
      </p:sp>
      <p:sp>
        <p:nvSpPr>
          <p:cNvPr id="334851" name="Text Box 3"/>
          <p:cNvSpPr txBox="1">
            <a:spLocks noChangeArrowheads="1"/>
          </p:cNvSpPr>
          <p:nvPr/>
        </p:nvSpPr>
        <p:spPr bwMode="auto">
          <a:xfrm>
            <a:off x="517525" y="981075"/>
            <a:ext cx="768826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Each original strand of the DNA duplex serves as a</a:t>
            </a:r>
          </a:p>
          <a:p>
            <a:r>
              <a:rPr lang="en-US" altLang="en-US"/>
              <a:t>template for the production of a new strand</a:t>
            </a:r>
          </a:p>
        </p:txBody>
      </p:sp>
      <p:sp>
        <p:nvSpPr>
          <p:cNvPr id="334852" name="Text Box 4"/>
          <p:cNvSpPr txBox="1">
            <a:spLocks noChangeArrowheads="1"/>
          </p:cNvSpPr>
          <p:nvPr/>
        </p:nvSpPr>
        <p:spPr bwMode="auto">
          <a:xfrm>
            <a:off x="517525" y="2124075"/>
            <a:ext cx="850423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Meselson-Stahl Expt (1958) labelled DNA with ‘heavy’</a:t>
            </a:r>
          </a:p>
          <a:p>
            <a:r>
              <a:rPr lang="en-US" altLang="en-US"/>
              <a:t>isotope of N (</a:t>
            </a:r>
            <a:r>
              <a:rPr lang="en-US" altLang="en-US" baseline="30000"/>
              <a:t>15</a:t>
            </a:r>
            <a:r>
              <a:rPr lang="en-US" altLang="en-US"/>
              <a:t>N) and watched generation of new strands</a:t>
            </a:r>
          </a:p>
        </p:txBody>
      </p:sp>
      <p:sp>
        <p:nvSpPr>
          <p:cNvPr id="334853" name="Text Box 5"/>
          <p:cNvSpPr txBox="1">
            <a:spLocks noChangeArrowheads="1"/>
          </p:cNvSpPr>
          <p:nvPr/>
        </p:nvSpPr>
        <p:spPr bwMode="auto">
          <a:xfrm>
            <a:off x="517525" y="3190875"/>
            <a:ext cx="86360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measured the weight of DNA using density centrifugation</a:t>
            </a:r>
          </a:p>
        </p:txBody>
      </p:sp>
    </p:spTree>
    <p:extLst>
      <p:ext uri="{BB962C8B-B14F-4D97-AF65-F5344CB8AC3E}">
        <p14:creationId xmlns:p14="http://schemas.microsoft.com/office/powerpoint/2010/main" xmlns="" val="34161331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48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485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48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1" grpId="0"/>
      <p:bldP spid="334852" grpId="0"/>
      <p:bldP spid="33485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6994525" y="61626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1.15</a:t>
            </a:r>
          </a:p>
        </p:txBody>
      </p:sp>
      <p:sp>
        <p:nvSpPr>
          <p:cNvPr id="18435" name="Text Box 3"/>
          <p:cNvSpPr txBox="1">
            <a:spLocks noChangeArrowheads="1"/>
          </p:cNvSpPr>
          <p:nvPr/>
        </p:nvSpPr>
        <p:spPr bwMode="auto">
          <a:xfrm>
            <a:off x="6750050" y="381000"/>
            <a:ext cx="23939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err="1">
                <a:solidFill>
                  <a:schemeClr val="tx2"/>
                </a:solidFill>
              </a:rPr>
              <a:t>Meselson</a:t>
            </a:r>
            <a:r>
              <a:rPr lang="en-US" altLang="en-US" dirty="0">
                <a:solidFill>
                  <a:schemeClr val="tx2"/>
                </a:solidFill>
              </a:rPr>
              <a:t>-Stahl</a:t>
            </a:r>
          </a:p>
        </p:txBody>
      </p:sp>
      <p:pic>
        <p:nvPicPr>
          <p:cNvPr id="18436" name="Picture 4" descr="Macintosh HD:Applications:Microsoft Office 2004:Office:PPT_IB_SupportFiles:Images:40632_Ch01_Fig12.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67818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7785152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517525" y="219075"/>
            <a:ext cx="41290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Nucleic Acid Hybridization</a:t>
            </a:r>
          </a:p>
        </p:txBody>
      </p:sp>
      <p:sp>
        <p:nvSpPr>
          <p:cNvPr id="343043" name="Text Box 3"/>
          <p:cNvSpPr txBox="1">
            <a:spLocks noChangeArrowheads="1"/>
          </p:cNvSpPr>
          <p:nvPr/>
        </p:nvSpPr>
        <p:spPr bwMode="auto">
          <a:xfrm>
            <a:off x="517525" y="981075"/>
            <a:ext cx="84550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all nucleic acids can hybridize (form H bonds) with each</a:t>
            </a:r>
          </a:p>
          <a:p>
            <a:r>
              <a:rPr lang="en-US" altLang="en-US"/>
              <a:t>other using complementary sequences</a:t>
            </a:r>
          </a:p>
        </p:txBody>
      </p:sp>
      <p:sp>
        <p:nvSpPr>
          <p:cNvPr id="343044" name="Text Box 4"/>
          <p:cNvSpPr txBox="1">
            <a:spLocks noChangeArrowheads="1"/>
          </p:cNvSpPr>
          <p:nvPr/>
        </p:nvSpPr>
        <p:spPr bwMode="auto">
          <a:xfrm>
            <a:off x="517525" y="2047875"/>
            <a:ext cx="56769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DNA-DNA, RNA-DNA, RNA-RNA</a:t>
            </a:r>
          </a:p>
        </p:txBody>
      </p:sp>
      <p:sp>
        <p:nvSpPr>
          <p:cNvPr id="343045" name="Text Box 5"/>
          <p:cNvSpPr txBox="1">
            <a:spLocks noChangeArrowheads="1"/>
          </p:cNvSpPr>
          <p:nvPr/>
        </p:nvSpPr>
        <p:spPr bwMode="auto">
          <a:xfrm>
            <a:off x="517525" y="2667000"/>
            <a:ext cx="46497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intra- or intermolecular bonds</a:t>
            </a:r>
          </a:p>
        </p:txBody>
      </p:sp>
      <p:sp>
        <p:nvSpPr>
          <p:cNvPr id="343046" name="Text Box 6"/>
          <p:cNvSpPr txBox="1">
            <a:spLocks noChangeArrowheads="1"/>
          </p:cNvSpPr>
          <p:nvPr/>
        </p:nvSpPr>
        <p:spPr bwMode="auto">
          <a:xfrm>
            <a:off x="517525" y="3352800"/>
            <a:ext cx="829627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heating can lead to strand separation or denaturation of </a:t>
            </a:r>
          </a:p>
          <a:p>
            <a:r>
              <a:rPr lang="en-US" altLang="en-US"/>
              <a:t>DNA Duplex (‘melting’ of DNA)</a:t>
            </a:r>
          </a:p>
        </p:txBody>
      </p:sp>
      <p:sp>
        <p:nvSpPr>
          <p:cNvPr id="343047" name="Text Box 7"/>
          <p:cNvSpPr txBox="1">
            <a:spLocks noChangeArrowheads="1"/>
          </p:cNvSpPr>
          <p:nvPr/>
        </p:nvSpPr>
        <p:spPr bwMode="auto">
          <a:xfrm>
            <a:off x="517525" y="4429125"/>
            <a:ext cx="78740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melting point (T</a:t>
            </a:r>
            <a:r>
              <a:rPr lang="en-US" altLang="en-US" baseline="-25000"/>
              <a:t>M</a:t>
            </a:r>
            <a:r>
              <a:rPr lang="en-US" altLang="en-US"/>
              <a:t>) is the midpoint of the range over </a:t>
            </a:r>
          </a:p>
          <a:p>
            <a:r>
              <a:rPr lang="en-US" altLang="en-US"/>
              <a:t>which DNA strands separate</a:t>
            </a:r>
          </a:p>
        </p:txBody>
      </p:sp>
      <p:sp>
        <p:nvSpPr>
          <p:cNvPr id="343048" name="Text Box 8"/>
          <p:cNvSpPr txBox="1">
            <a:spLocks noChangeArrowheads="1"/>
          </p:cNvSpPr>
          <p:nvPr/>
        </p:nvSpPr>
        <p:spPr bwMode="auto">
          <a:xfrm>
            <a:off x="517525" y="5410200"/>
            <a:ext cx="84169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T</a:t>
            </a:r>
            <a:r>
              <a:rPr lang="en-US" altLang="en-US" baseline="-25000"/>
              <a:t>M</a:t>
            </a:r>
            <a:r>
              <a:rPr lang="en-US" altLang="en-US"/>
              <a:t> is dependent on the length of DNA and G-C content </a:t>
            </a:r>
          </a:p>
        </p:txBody>
      </p:sp>
      <p:sp>
        <p:nvSpPr>
          <p:cNvPr id="343049" name="Text Box 9"/>
          <p:cNvSpPr txBox="1">
            <a:spLocks noChangeArrowheads="1"/>
          </p:cNvSpPr>
          <p:nvPr/>
        </p:nvSpPr>
        <p:spPr bwMode="auto">
          <a:xfrm>
            <a:off x="1203325" y="6019800"/>
            <a:ext cx="6097588" cy="523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b="1">
                <a:solidFill>
                  <a:schemeClr val="bg1"/>
                </a:solidFill>
              </a:rPr>
              <a:t> typical 40% GC DNA has T</a:t>
            </a:r>
            <a:r>
              <a:rPr lang="en-US" altLang="en-US" b="1" baseline="-25000">
                <a:solidFill>
                  <a:schemeClr val="bg1"/>
                </a:solidFill>
              </a:rPr>
              <a:t>M</a:t>
            </a:r>
            <a:r>
              <a:rPr lang="en-US" altLang="en-US" b="1">
                <a:solidFill>
                  <a:schemeClr val="bg1"/>
                </a:solidFill>
              </a:rPr>
              <a:t> of 87</a:t>
            </a:r>
            <a:r>
              <a:rPr lang="en-US" altLang="en-US" b="1" baseline="30000">
                <a:solidFill>
                  <a:schemeClr val="bg1"/>
                </a:solidFill>
              </a:rPr>
              <a:t>o</a:t>
            </a:r>
            <a:r>
              <a:rPr lang="en-US" altLang="en-US" b="1">
                <a:solidFill>
                  <a:schemeClr val="bg1"/>
                </a:solidFill>
              </a:rPr>
              <a:t>C</a:t>
            </a:r>
          </a:p>
        </p:txBody>
      </p:sp>
    </p:spTree>
    <p:extLst>
      <p:ext uri="{BB962C8B-B14F-4D97-AF65-F5344CB8AC3E}">
        <p14:creationId xmlns:p14="http://schemas.microsoft.com/office/powerpoint/2010/main" xmlns="" val="42547763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30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304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304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304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30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304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30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3" grpId="0"/>
      <p:bldP spid="343044" grpId="0"/>
      <p:bldP spid="343045" grpId="0"/>
      <p:bldP spid="343046" grpId="0"/>
      <p:bldP spid="343047" grpId="0"/>
      <p:bldP spid="343048" grpId="0"/>
      <p:bldP spid="34304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3048000" y="6172200"/>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1.22</a:t>
            </a:r>
          </a:p>
        </p:txBody>
      </p:sp>
      <p:sp>
        <p:nvSpPr>
          <p:cNvPr id="345091" name="Text Box 3"/>
          <p:cNvSpPr txBox="1">
            <a:spLocks noChangeArrowheads="1"/>
          </p:cNvSpPr>
          <p:nvPr/>
        </p:nvSpPr>
        <p:spPr bwMode="auto">
          <a:xfrm>
            <a:off x="60325" y="4029075"/>
            <a:ext cx="8556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solidFill>
                  <a:schemeClr val="bg1"/>
                </a:solidFill>
              </a:rPr>
              <a:t>Inter</a:t>
            </a:r>
          </a:p>
        </p:txBody>
      </p:sp>
      <p:pic>
        <p:nvPicPr>
          <p:cNvPr id="20484" name="Picture 4" descr="Macintosh HD:Applications:Microsoft Office 2004:Office:PPT_IB_SupportFiles:Images:40632_Ch01_Fig19.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9144000" cy="60674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7289764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50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7604125" y="59340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1.23</a:t>
            </a:r>
          </a:p>
        </p:txBody>
      </p:sp>
      <p:pic>
        <p:nvPicPr>
          <p:cNvPr id="21507" name="Picture 3" descr="Macintosh HD:Applications:Microsoft Office 2004:Office:PPT_IB_SupportFiles:Images:40632_Ch01_Fig20.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7162800" cy="683736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73917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304800" y="228600"/>
            <a:ext cx="52911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err="1">
                <a:solidFill>
                  <a:schemeClr val="tx2"/>
                </a:solidFill>
              </a:rPr>
              <a:t>Renaturation</a:t>
            </a:r>
            <a:r>
              <a:rPr lang="en-US" altLang="en-US" u="sng" dirty="0">
                <a:solidFill>
                  <a:schemeClr val="tx2"/>
                </a:solidFill>
              </a:rPr>
              <a:t> of nucleic acid strands</a:t>
            </a:r>
          </a:p>
        </p:txBody>
      </p:sp>
      <p:sp>
        <p:nvSpPr>
          <p:cNvPr id="349187" name="Text Box 3"/>
          <p:cNvSpPr txBox="1">
            <a:spLocks noChangeArrowheads="1"/>
          </p:cNvSpPr>
          <p:nvPr/>
        </p:nvSpPr>
        <p:spPr bwMode="auto">
          <a:xfrm>
            <a:off x="228600" y="1066800"/>
            <a:ext cx="885666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any two strands with </a:t>
            </a:r>
            <a:r>
              <a:rPr lang="en-US" altLang="en-US" u="sng" dirty="0">
                <a:solidFill>
                  <a:schemeClr val="tx2"/>
                </a:solidFill>
              </a:rPr>
              <a:t>complementary sequences </a:t>
            </a:r>
            <a:r>
              <a:rPr lang="en-US" altLang="en-US" dirty="0"/>
              <a:t>can anneal,</a:t>
            </a:r>
          </a:p>
          <a:p>
            <a:r>
              <a:rPr lang="en-US" altLang="en-US" dirty="0"/>
              <a:t>or </a:t>
            </a:r>
            <a:r>
              <a:rPr lang="en-US" altLang="en-US" dirty="0" err="1"/>
              <a:t>renature</a:t>
            </a:r>
            <a:r>
              <a:rPr lang="en-US" altLang="en-US" dirty="0"/>
              <a:t> (or hybridize)</a:t>
            </a:r>
          </a:p>
        </p:txBody>
      </p:sp>
      <p:sp>
        <p:nvSpPr>
          <p:cNvPr id="349188" name="Text Box 4"/>
          <p:cNvSpPr txBox="1">
            <a:spLocks noChangeArrowheads="1"/>
          </p:cNvSpPr>
          <p:nvPr/>
        </p:nvSpPr>
        <p:spPr bwMode="auto">
          <a:xfrm>
            <a:off x="288925" y="2047875"/>
            <a:ext cx="812006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ability of two strands to hybridize is directly related to</a:t>
            </a:r>
          </a:p>
          <a:p>
            <a:r>
              <a:rPr lang="en-US" altLang="en-US"/>
              <a:t>their complementarity</a:t>
            </a:r>
          </a:p>
        </p:txBody>
      </p:sp>
      <p:sp>
        <p:nvSpPr>
          <p:cNvPr id="349189" name="Text Box 5"/>
          <p:cNvSpPr txBox="1">
            <a:spLocks noChangeArrowheads="1"/>
          </p:cNvSpPr>
          <p:nvPr/>
        </p:nvSpPr>
        <p:spPr bwMode="auto">
          <a:xfrm>
            <a:off x="268288" y="3048000"/>
            <a:ext cx="8037512"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can still get hybridization with sequences that are not </a:t>
            </a:r>
          </a:p>
          <a:p>
            <a:r>
              <a:rPr lang="en-US" altLang="en-US"/>
              <a:t>100% homologous</a:t>
            </a:r>
          </a:p>
        </p:txBody>
      </p:sp>
      <p:sp>
        <p:nvSpPr>
          <p:cNvPr id="349190" name="Text Box 6"/>
          <p:cNvSpPr txBox="1">
            <a:spLocks noChangeArrowheads="1"/>
          </p:cNvSpPr>
          <p:nvPr/>
        </p:nvSpPr>
        <p:spPr bwMode="auto">
          <a:xfrm>
            <a:off x="2193925" y="4333875"/>
            <a:ext cx="29908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CGTAATTGCTTT</a:t>
            </a:r>
          </a:p>
        </p:txBody>
      </p:sp>
      <p:sp>
        <p:nvSpPr>
          <p:cNvPr id="349191" name="Text Box 7"/>
          <p:cNvSpPr txBox="1">
            <a:spLocks noChangeArrowheads="1"/>
          </p:cNvSpPr>
          <p:nvPr/>
        </p:nvSpPr>
        <p:spPr bwMode="auto">
          <a:xfrm>
            <a:off x="2209800" y="4967288"/>
            <a:ext cx="3128963"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GCATTGCCGAAA</a:t>
            </a:r>
          </a:p>
        </p:txBody>
      </p:sp>
      <p:sp>
        <p:nvSpPr>
          <p:cNvPr id="349192" name="Line 8"/>
          <p:cNvSpPr>
            <a:spLocks noChangeShapeType="1"/>
          </p:cNvSpPr>
          <p:nvPr/>
        </p:nvSpPr>
        <p:spPr bwMode="auto">
          <a:xfrm>
            <a:off x="24384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3" name="Line 9"/>
          <p:cNvSpPr>
            <a:spLocks noChangeShapeType="1"/>
          </p:cNvSpPr>
          <p:nvPr/>
        </p:nvSpPr>
        <p:spPr bwMode="auto">
          <a:xfrm>
            <a:off x="26670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4" name="Line 10"/>
          <p:cNvSpPr>
            <a:spLocks noChangeShapeType="1"/>
          </p:cNvSpPr>
          <p:nvPr/>
        </p:nvSpPr>
        <p:spPr bwMode="auto">
          <a:xfrm>
            <a:off x="28956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5" name="Line 11"/>
          <p:cNvSpPr>
            <a:spLocks noChangeShapeType="1"/>
          </p:cNvSpPr>
          <p:nvPr/>
        </p:nvSpPr>
        <p:spPr bwMode="auto">
          <a:xfrm>
            <a:off x="31242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6" name="Line 12"/>
          <p:cNvSpPr>
            <a:spLocks noChangeShapeType="1"/>
          </p:cNvSpPr>
          <p:nvPr/>
        </p:nvSpPr>
        <p:spPr bwMode="auto">
          <a:xfrm>
            <a:off x="33528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7" name="Line 13"/>
          <p:cNvSpPr>
            <a:spLocks noChangeShapeType="1"/>
          </p:cNvSpPr>
          <p:nvPr/>
        </p:nvSpPr>
        <p:spPr bwMode="auto">
          <a:xfrm>
            <a:off x="41148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8" name="Line 14"/>
          <p:cNvSpPr>
            <a:spLocks noChangeShapeType="1"/>
          </p:cNvSpPr>
          <p:nvPr/>
        </p:nvSpPr>
        <p:spPr bwMode="auto">
          <a:xfrm>
            <a:off x="43434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199" name="Line 15"/>
          <p:cNvSpPr>
            <a:spLocks noChangeShapeType="1"/>
          </p:cNvSpPr>
          <p:nvPr/>
        </p:nvSpPr>
        <p:spPr bwMode="auto">
          <a:xfrm>
            <a:off x="45720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200" name="Line 16"/>
          <p:cNvSpPr>
            <a:spLocks noChangeShapeType="1"/>
          </p:cNvSpPr>
          <p:nvPr/>
        </p:nvSpPr>
        <p:spPr bwMode="auto">
          <a:xfrm>
            <a:off x="48006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201" name="Line 17"/>
          <p:cNvSpPr>
            <a:spLocks noChangeShapeType="1"/>
          </p:cNvSpPr>
          <p:nvPr/>
        </p:nvSpPr>
        <p:spPr bwMode="auto">
          <a:xfrm>
            <a:off x="5029200" y="4800600"/>
            <a:ext cx="0" cy="22860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202" name="Line 18"/>
          <p:cNvSpPr>
            <a:spLocks noChangeShapeType="1"/>
          </p:cNvSpPr>
          <p:nvPr/>
        </p:nvSpPr>
        <p:spPr bwMode="auto">
          <a:xfrm flipV="1">
            <a:off x="3733800" y="5486400"/>
            <a:ext cx="0" cy="3810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349203" name="Text Box 19"/>
          <p:cNvSpPr txBox="1">
            <a:spLocks noChangeArrowheads="1"/>
          </p:cNvSpPr>
          <p:nvPr/>
        </p:nvSpPr>
        <p:spPr bwMode="auto">
          <a:xfrm>
            <a:off x="2879725" y="5857875"/>
            <a:ext cx="26209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Imperfect duplex</a:t>
            </a:r>
          </a:p>
        </p:txBody>
      </p:sp>
    </p:spTree>
    <p:extLst>
      <p:ext uri="{BB962C8B-B14F-4D97-AF65-F5344CB8AC3E}">
        <p14:creationId xmlns:p14="http://schemas.microsoft.com/office/powerpoint/2010/main" xmlns="" val="3748958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91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918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918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919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4919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919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4919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919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4919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4919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919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4919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4919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4920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49201"/>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49202"/>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492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7" grpId="0"/>
      <p:bldP spid="349188" grpId="0"/>
      <p:bldP spid="349189" grpId="0"/>
      <p:bldP spid="349190" grpId="0"/>
      <p:bldP spid="349191" grpId="0"/>
      <p:bldP spid="349192" grpId="0" animBg="1"/>
      <p:bldP spid="349193" grpId="0" animBg="1"/>
      <p:bldP spid="349194" grpId="0" animBg="1"/>
      <p:bldP spid="349195" grpId="0" animBg="1"/>
      <p:bldP spid="349196" grpId="0" animBg="1"/>
      <p:bldP spid="349197" grpId="0" animBg="1"/>
      <p:bldP spid="349198" grpId="0" animBg="1"/>
      <p:bldP spid="349199" grpId="0" animBg="1"/>
      <p:bldP spid="349200" grpId="0" animBg="1"/>
      <p:bldP spid="349201" grpId="0" animBg="1"/>
      <p:bldP spid="349202" grpId="0" animBg="1"/>
      <p:bldP spid="34920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304800" y="228600"/>
            <a:ext cx="83708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Many molecular biology techniques rely on hybridization</a:t>
            </a:r>
          </a:p>
        </p:txBody>
      </p:sp>
      <p:sp>
        <p:nvSpPr>
          <p:cNvPr id="351235" name="Text Box 3"/>
          <p:cNvSpPr txBox="1">
            <a:spLocks noChangeArrowheads="1"/>
          </p:cNvSpPr>
          <p:nvPr/>
        </p:nvSpPr>
        <p:spPr bwMode="auto">
          <a:xfrm>
            <a:off x="365125" y="904875"/>
            <a:ext cx="84089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allows for detection of specific DNA or RNA sequences</a:t>
            </a:r>
          </a:p>
        </p:txBody>
      </p:sp>
      <p:sp>
        <p:nvSpPr>
          <p:cNvPr id="351236" name="Text Box 4"/>
          <p:cNvSpPr txBox="1">
            <a:spLocks noChangeArrowheads="1"/>
          </p:cNvSpPr>
          <p:nvPr/>
        </p:nvSpPr>
        <p:spPr bwMode="auto">
          <a:xfrm>
            <a:off x="990600" y="1828800"/>
            <a:ext cx="27813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Southern blotting-</a:t>
            </a:r>
          </a:p>
        </p:txBody>
      </p:sp>
      <p:sp>
        <p:nvSpPr>
          <p:cNvPr id="351237" name="Text Box 5"/>
          <p:cNvSpPr txBox="1">
            <a:spLocks noChangeArrowheads="1"/>
          </p:cNvSpPr>
          <p:nvPr/>
        </p:nvSpPr>
        <p:spPr bwMode="auto">
          <a:xfrm>
            <a:off x="990600" y="2514600"/>
            <a:ext cx="27813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Northern blotting-</a:t>
            </a:r>
          </a:p>
        </p:txBody>
      </p:sp>
      <p:sp>
        <p:nvSpPr>
          <p:cNvPr id="23558" name="Text Box 6"/>
          <p:cNvSpPr txBox="1">
            <a:spLocks noChangeArrowheads="1"/>
          </p:cNvSpPr>
          <p:nvPr/>
        </p:nvSpPr>
        <p:spPr bwMode="auto">
          <a:xfrm>
            <a:off x="3886200" y="1828800"/>
            <a:ext cx="1841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endParaRPr lang="en-US" altLang="en-US"/>
          </a:p>
        </p:txBody>
      </p:sp>
      <p:sp>
        <p:nvSpPr>
          <p:cNvPr id="351240" name="Rectangle 8"/>
          <p:cNvSpPr>
            <a:spLocks noChangeArrowheads="1"/>
          </p:cNvSpPr>
          <p:nvPr/>
        </p:nvSpPr>
        <p:spPr bwMode="auto">
          <a:xfrm>
            <a:off x="3733800" y="1828800"/>
            <a:ext cx="23447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DNA detection</a:t>
            </a:r>
          </a:p>
        </p:txBody>
      </p:sp>
      <p:sp>
        <p:nvSpPr>
          <p:cNvPr id="351241" name="Rectangle 9"/>
          <p:cNvSpPr>
            <a:spLocks noChangeArrowheads="1"/>
          </p:cNvSpPr>
          <p:nvPr/>
        </p:nvSpPr>
        <p:spPr bwMode="auto">
          <a:xfrm>
            <a:off x="3695700" y="2514600"/>
            <a:ext cx="23241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RNA detection</a:t>
            </a:r>
          </a:p>
        </p:txBody>
      </p:sp>
    </p:spTree>
    <p:extLst>
      <p:ext uri="{BB962C8B-B14F-4D97-AF65-F5344CB8AC3E}">
        <p14:creationId xmlns:p14="http://schemas.microsoft.com/office/powerpoint/2010/main" xmlns="" val="38019899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123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123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124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123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1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1235" grpId="0"/>
      <p:bldP spid="351236" grpId="0"/>
      <p:bldP spid="351237" grpId="0"/>
      <p:bldP spid="351240" grpId="0"/>
      <p:bldP spid="35124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5562600" y="5943600"/>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1.24</a:t>
            </a:r>
          </a:p>
        </p:txBody>
      </p:sp>
      <p:sp>
        <p:nvSpPr>
          <p:cNvPr id="353283" name="Text Box 3"/>
          <p:cNvSpPr txBox="1">
            <a:spLocks noChangeArrowheads="1"/>
          </p:cNvSpPr>
          <p:nvPr/>
        </p:nvSpPr>
        <p:spPr bwMode="auto">
          <a:xfrm>
            <a:off x="4708525" y="295275"/>
            <a:ext cx="4337050" cy="18002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DNA is usually radioactively</a:t>
            </a:r>
          </a:p>
          <a:p>
            <a:r>
              <a:rPr lang="en-US" altLang="en-US"/>
              <a:t>labeled so detection can be</a:t>
            </a:r>
          </a:p>
          <a:p>
            <a:r>
              <a:rPr lang="en-US" altLang="en-US"/>
              <a:t>performed using X-ray film</a:t>
            </a:r>
          </a:p>
          <a:p>
            <a:r>
              <a:rPr lang="en-US" altLang="en-US"/>
              <a:t>(autoradiography)</a:t>
            </a:r>
          </a:p>
        </p:txBody>
      </p:sp>
      <p:sp>
        <p:nvSpPr>
          <p:cNvPr id="353284" name="Text Box 4"/>
          <p:cNvSpPr txBox="1">
            <a:spLocks noChangeArrowheads="1"/>
          </p:cNvSpPr>
          <p:nvPr/>
        </p:nvSpPr>
        <p:spPr bwMode="auto">
          <a:xfrm>
            <a:off x="4784725" y="2352675"/>
            <a:ext cx="4192751" cy="138499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i="1" dirty="0">
                <a:solidFill>
                  <a:schemeClr val="tx2"/>
                </a:solidFill>
              </a:rPr>
              <a:t>Both probe and target have </a:t>
            </a:r>
          </a:p>
          <a:p>
            <a:r>
              <a:rPr lang="en-US" altLang="en-US" i="1" dirty="0">
                <a:solidFill>
                  <a:schemeClr val="tx2"/>
                </a:solidFill>
              </a:rPr>
              <a:t>to be single-stranded (DNA</a:t>
            </a:r>
          </a:p>
          <a:p>
            <a:r>
              <a:rPr lang="en-US" altLang="en-US" i="1" dirty="0">
                <a:solidFill>
                  <a:schemeClr val="tx2"/>
                </a:solidFill>
              </a:rPr>
              <a:t>and/or RNA)</a:t>
            </a:r>
          </a:p>
        </p:txBody>
      </p:sp>
      <p:pic>
        <p:nvPicPr>
          <p:cNvPr id="24581" name="Picture 5" descr="Macintosh HD:Applications:Microsoft Office 2004:Office:PPT_IB_SupportFiles:Images:40632_Ch01_Fig21.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4721225"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2476720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32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32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3" grpId="0"/>
      <p:bldP spid="35328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669925" y="219075"/>
            <a:ext cx="24447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DNA Mutation:</a:t>
            </a:r>
          </a:p>
        </p:txBody>
      </p:sp>
      <p:sp>
        <p:nvSpPr>
          <p:cNvPr id="25603" name="Text Box 3"/>
          <p:cNvSpPr txBox="1">
            <a:spLocks noChangeArrowheads="1"/>
          </p:cNvSpPr>
          <p:nvPr/>
        </p:nvSpPr>
        <p:spPr bwMode="auto">
          <a:xfrm>
            <a:off x="593725" y="981075"/>
            <a:ext cx="59388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change in the genomic DNA sequence </a:t>
            </a:r>
          </a:p>
        </p:txBody>
      </p:sp>
      <p:sp>
        <p:nvSpPr>
          <p:cNvPr id="361476" name="Text Box 4"/>
          <p:cNvSpPr txBox="1">
            <a:spLocks noChangeArrowheads="1"/>
          </p:cNvSpPr>
          <p:nvPr/>
        </p:nvSpPr>
        <p:spPr bwMode="auto">
          <a:xfrm>
            <a:off x="593725" y="1666875"/>
            <a:ext cx="7861300" cy="1373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not all mutations are detrimental or affect phenotype</a:t>
            </a:r>
          </a:p>
          <a:p>
            <a:r>
              <a:rPr lang="en-US" altLang="en-US"/>
              <a:t>of organisms;  some may be beneficial and lead to</a:t>
            </a:r>
          </a:p>
          <a:p>
            <a:r>
              <a:rPr lang="en-US" altLang="en-US"/>
              <a:t>evolution</a:t>
            </a:r>
          </a:p>
        </p:txBody>
      </p:sp>
      <p:sp>
        <p:nvSpPr>
          <p:cNvPr id="361477" name="Text Box 5"/>
          <p:cNvSpPr txBox="1">
            <a:spLocks noChangeArrowheads="1"/>
          </p:cNvSpPr>
          <p:nvPr/>
        </p:nvSpPr>
        <p:spPr bwMode="auto">
          <a:xfrm>
            <a:off x="1050925" y="3267075"/>
            <a:ext cx="743585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Spontaneous mutation: result from random cellular</a:t>
            </a:r>
          </a:p>
          <a:p>
            <a:r>
              <a:rPr lang="en-US" altLang="en-US" dirty="0"/>
              <a:t>events; extremely rare</a:t>
            </a:r>
          </a:p>
        </p:txBody>
      </p:sp>
      <p:sp>
        <p:nvSpPr>
          <p:cNvPr id="361478" name="Text Box 6"/>
          <p:cNvSpPr txBox="1">
            <a:spLocks noChangeArrowheads="1"/>
          </p:cNvSpPr>
          <p:nvPr/>
        </p:nvSpPr>
        <p:spPr bwMode="auto">
          <a:xfrm>
            <a:off x="1050925" y="4486275"/>
            <a:ext cx="71977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Mutagens: chemicals or compounds that increase</a:t>
            </a:r>
          </a:p>
          <a:p>
            <a:r>
              <a:rPr lang="en-US" altLang="en-US" dirty="0">
                <a:solidFill>
                  <a:schemeClr val="tx2"/>
                </a:solidFill>
              </a:rPr>
              <a:t>background level of mutation- induced mutations</a:t>
            </a:r>
          </a:p>
        </p:txBody>
      </p:sp>
      <p:sp>
        <p:nvSpPr>
          <p:cNvPr id="361479" name="Text Box 7"/>
          <p:cNvSpPr txBox="1">
            <a:spLocks noChangeArrowheads="1"/>
          </p:cNvSpPr>
          <p:nvPr/>
        </p:nvSpPr>
        <p:spPr bwMode="auto">
          <a:xfrm>
            <a:off x="1143000" y="5715000"/>
            <a:ext cx="71723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normally act directly to change DNA base pairs</a:t>
            </a:r>
          </a:p>
        </p:txBody>
      </p:sp>
    </p:spTree>
    <p:extLst>
      <p:ext uri="{BB962C8B-B14F-4D97-AF65-F5344CB8AC3E}">
        <p14:creationId xmlns:p14="http://schemas.microsoft.com/office/powerpoint/2010/main" xmlns="" val="804038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147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147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147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14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76" grpId="0"/>
      <p:bldP spid="361477" grpId="0"/>
      <p:bldP spid="361478" grpId="0"/>
      <p:bldP spid="36147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4"/>
          <p:cNvSpPr txBox="1">
            <a:spLocks noChangeArrowheads="1"/>
          </p:cNvSpPr>
          <p:nvPr/>
        </p:nvSpPr>
        <p:spPr bwMode="auto">
          <a:xfrm>
            <a:off x="548492" y="3922693"/>
            <a:ext cx="4328429"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Is cystic fibrosis hereditary</a:t>
            </a:r>
            <a:r>
              <a:rPr lang="en-US" altLang="en-US" u="sng" dirty="0" smtClean="0">
                <a:solidFill>
                  <a:schemeClr val="tx2"/>
                </a:solidFill>
              </a:rPr>
              <a:t>? </a:t>
            </a:r>
            <a:endParaRPr lang="en-US" altLang="en-US" u="sng" dirty="0">
              <a:solidFill>
                <a:schemeClr val="tx2"/>
              </a:solidFill>
            </a:endParaRPr>
          </a:p>
        </p:txBody>
      </p:sp>
      <p:sp>
        <p:nvSpPr>
          <p:cNvPr id="404485" name="Text Box 5"/>
          <p:cNvSpPr txBox="1">
            <a:spLocks noChangeArrowheads="1"/>
          </p:cNvSpPr>
          <p:nvPr/>
        </p:nvSpPr>
        <p:spPr bwMode="auto">
          <a:xfrm>
            <a:off x="533400" y="5353050"/>
            <a:ext cx="39703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Is liver cancer hereditary? </a:t>
            </a:r>
          </a:p>
        </p:txBody>
      </p:sp>
      <p:sp>
        <p:nvSpPr>
          <p:cNvPr id="404486" name="Text Box 6"/>
          <p:cNvSpPr txBox="1">
            <a:spLocks noChangeArrowheads="1"/>
          </p:cNvSpPr>
          <p:nvPr/>
        </p:nvSpPr>
        <p:spPr bwMode="auto">
          <a:xfrm>
            <a:off x="4607592" y="5372572"/>
            <a:ext cx="33369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t>In 95% of cases = NO</a:t>
            </a:r>
          </a:p>
        </p:txBody>
      </p:sp>
      <p:sp>
        <p:nvSpPr>
          <p:cNvPr id="404487" name="Text Box 7"/>
          <p:cNvSpPr txBox="1">
            <a:spLocks noChangeArrowheads="1"/>
          </p:cNvSpPr>
          <p:nvPr/>
        </p:nvSpPr>
        <p:spPr bwMode="auto">
          <a:xfrm>
            <a:off x="557033" y="762000"/>
            <a:ext cx="7560083"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t>
            </a:r>
            <a:r>
              <a:rPr lang="en-US" altLang="en-US" dirty="0" smtClean="0"/>
              <a:t>if mutations occur in </a:t>
            </a:r>
            <a:r>
              <a:rPr lang="en-US" altLang="en-US" dirty="0"/>
              <a:t>germ line cells- passed on to</a:t>
            </a:r>
          </a:p>
          <a:p>
            <a:r>
              <a:rPr lang="en-US" altLang="en-US" dirty="0"/>
              <a:t>next generation</a:t>
            </a:r>
          </a:p>
        </p:txBody>
      </p:sp>
      <p:sp>
        <p:nvSpPr>
          <p:cNvPr id="404488" name="Text Box 8"/>
          <p:cNvSpPr txBox="1">
            <a:spLocks noChangeArrowheads="1"/>
          </p:cNvSpPr>
          <p:nvPr/>
        </p:nvSpPr>
        <p:spPr bwMode="auto">
          <a:xfrm>
            <a:off x="533400" y="5957888"/>
            <a:ext cx="796925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Mutations can happen in somatic cells- not passed on</a:t>
            </a:r>
          </a:p>
        </p:txBody>
      </p:sp>
      <p:sp>
        <p:nvSpPr>
          <p:cNvPr id="7" name="Text Box 7"/>
          <p:cNvSpPr txBox="1">
            <a:spLocks noChangeArrowheads="1"/>
          </p:cNvSpPr>
          <p:nvPr/>
        </p:nvSpPr>
        <p:spPr bwMode="auto">
          <a:xfrm>
            <a:off x="533400" y="1712893"/>
            <a:ext cx="7996100"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t>
            </a:r>
            <a:r>
              <a:rPr lang="en-US" altLang="en-US" dirty="0" smtClean="0"/>
              <a:t>estimated over 1000 genetic diseases that result from</a:t>
            </a:r>
          </a:p>
          <a:p>
            <a:r>
              <a:rPr lang="en-US" altLang="en-US" dirty="0"/>
              <a:t>m</a:t>
            </a:r>
            <a:r>
              <a:rPr lang="en-US" altLang="en-US" dirty="0" smtClean="0"/>
              <a:t>utation in single genes </a:t>
            </a:r>
            <a:endParaRPr lang="en-US" altLang="en-US" dirty="0"/>
          </a:p>
        </p:txBody>
      </p:sp>
      <p:sp>
        <p:nvSpPr>
          <p:cNvPr id="8" name="Text Box 7"/>
          <p:cNvSpPr txBox="1">
            <a:spLocks noChangeArrowheads="1"/>
          </p:cNvSpPr>
          <p:nvPr/>
        </p:nvSpPr>
        <p:spPr bwMode="auto">
          <a:xfrm>
            <a:off x="533400" y="2703493"/>
            <a:ext cx="8148384"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t>
            </a:r>
            <a:r>
              <a:rPr lang="en-US" altLang="en-US" dirty="0" smtClean="0"/>
              <a:t>some mutations occur spontaneously in an individual-</a:t>
            </a:r>
          </a:p>
          <a:p>
            <a:r>
              <a:rPr lang="en-US" altLang="en-US" dirty="0"/>
              <a:t>d</a:t>
            </a:r>
            <a:r>
              <a:rPr lang="en-US" altLang="en-US" dirty="0" smtClean="0"/>
              <a:t>id not inherit from parents</a:t>
            </a:r>
            <a:endParaRPr lang="en-US" altLang="en-US" dirty="0"/>
          </a:p>
        </p:txBody>
      </p:sp>
      <p:sp>
        <p:nvSpPr>
          <p:cNvPr id="9" name="Text Box 2"/>
          <p:cNvSpPr txBox="1">
            <a:spLocks noChangeArrowheads="1"/>
          </p:cNvSpPr>
          <p:nvPr/>
        </p:nvSpPr>
        <p:spPr bwMode="auto">
          <a:xfrm>
            <a:off x="669925" y="219075"/>
            <a:ext cx="4178773"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DNA </a:t>
            </a:r>
            <a:r>
              <a:rPr lang="en-US" altLang="en-US" dirty="0" smtClean="0">
                <a:solidFill>
                  <a:schemeClr val="tx2"/>
                </a:solidFill>
              </a:rPr>
              <a:t>Mutation and disease:</a:t>
            </a:r>
            <a:endParaRPr lang="en-US" altLang="en-US" dirty="0">
              <a:solidFill>
                <a:schemeClr val="tx2"/>
              </a:solidFill>
            </a:endParaRPr>
          </a:p>
        </p:txBody>
      </p:sp>
      <p:sp>
        <p:nvSpPr>
          <p:cNvPr id="2" name="Rectangle 1"/>
          <p:cNvSpPr/>
          <p:nvPr/>
        </p:nvSpPr>
        <p:spPr>
          <a:xfrm>
            <a:off x="472646" y="4368969"/>
            <a:ext cx="8595154" cy="830997"/>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Yes, 28 different </a:t>
            </a:r>
            <a:r>
              <a:rPr lang="en-US" altLang="en-US" sz="2400" dirty="0" smtClean="0">
                <a:latin typeface="Times New Roman" panose="02020603050405020304" pitchFamily="18" charset="0"/>
                <a:cs typeface="Times New Roman" panose="02020603050405020304" pitchFamily="18" charset="0"/>
              </a:rPr>
              <a:t>mutations </a:t>
            </a:r>
            <a:r>
              <a:rPr lang="en-US" altLang="en-US" sz="2400" dirty="0">
                <a:latin typeface="Times New Roman" panose="02020603050405020304" pitchFamily="18" charset="0"/>
                <a:cs typeface="Times New Roman" panose="02020603050405020304" pitchFamily="18" charset="0"/>
              </a:rPr>
              <a:t>in the CTFR gene are known to cause the disease</a:t>
            </a:r>
          </a:p>
        </p:txBody>
      </p:sp>
    </p:spTree>
    <p:extLst>
      <p:ext uri="{BB962C8B-B14F-4D97-AF65-F5344CB8AC3E}">
        <p14:creationId xmlns:p14="http://schemas.microsoft.com/office/powerpoint/2010/main" xmlns="" val="34574810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448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6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0448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4486"/>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44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404485" grpId="0"/>
      <p:bldP spid="404486" grpId="0"/>
      <p:bldP spid="404487" grpId="0"/>
      <p:bldP spid="404488" grpId="0"/>
      <p:bldP spid="7" grpId="0"/>
      <p:bldP spid="8" grpId="0"/>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4"/>
          <p:cNvSpPr txBox="1">
            <a:spLocks noChangeArrowheads="1"/>
          </p:cNvSpPr>
          <p:nvPr/>
        </p:nvSpPr>
        <p:spPr bwMode="auto">
          <a:xfrm>
            <a:off x="611188" y="981075"/>
            <a:ext cx="706913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Mutations can be detected and repaired in cells</a:t>
            </a:r>
          </a:p>
        </p:txBody>
      </p:sp>
      <p:sp>
        <p:nvSpPr>
          <p:cNvPr id="363525" name="Text Box 5"/>
          <p:cNvSpPr txBox="1">
            <a:spLocks noChangeArrowheads="1"/>
          </p:cNvSpPr>
          <p:nvPr/>
        </p:nvSpPr>
        <p:spPr bwMode="auto">
          <a:xfrm>
            <a:off x="609600" y="1752600"/>
            <a:ext cx="77724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Mutation rate of genes is dependent on genome size</a:t>
            </a:r>
          </a:p>
          <a:p>
            <a:r>
              <a:rPr lang="en-US" altLang="en-US"/>
              <a:t>and selective pressure applied on organism</a:t>
            </a:r>
          </a:p>
        </p:txBody>
      </p:sp>
      <p:sp>
        <p:nvSpPr>
          <p:cNvPr id="363526" name="Text Box 6"/>
          <p:cNvSpPr txBox="1">
            <a:spLocks noChangeArrowheads="1"/>
          </p:cNvSpPr>
          <p:nvPr/>
        </p:nvSpPr>
        <p:spPr bwMode="auto">
          <a:xfrm>
            <a:off x="701675" y="3057525"/>
            <a:ext cx="73707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Genome sizes vary dramatically between species!!</a:t>
            </a:r>
          </a:p>
        </p:txBody>
      </p:sp>
      <p:sp>
        <p:nvSpPr>
          <p:cNvPr id="363527" name="Text Box 7"/>
          <p:cNvSpPr txBox="1">
            <a:spLocks noChangeArrowheads="1"/>
          </p:cNvSpPr>
          <p:nvPr/>
        </p:nvSpPr>
        <p:spPr bwMode="auto">
          <a:xfrm>
            <a:off x="1387475" y="3743325"/>
            <a:ext cx="62150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has major impact on evolution of species</a:t>
            </a:r>
          </a:p>
        </p:txBody>
      </p:sp>
    </p:spTree>
    <p:extLst>
      <p:ext uri="{BB962C8B-B14F-4D97-AF65-F5344CB8AC3E}">
        <p14:creationId xmlns:p14="http://schemas.microsoft.com/office/powerpoint/2010/main" xmlns="" val="39125204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352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352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35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3525" grpId="0"/>
      <p:bldP spid="363526" grpId="0"/>
      <p:bldP spid="36352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p:cNvSpPr txBox="1">
            <a:spLocks noChangeArrowheads="1"/>
          </p:cNvSpPr>
          <p:nvPr/>
        </p:nvSpPr>
        <p:spPr bwMode="auto">
          <a:xfrm>
            <a:off x="593725" y="219075"/>
            <a:ext cx="1841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endParaRPr lang="en-US" altLang="en-US"/>
          </a:p>
        </p:txBody>
      </p:sp>
      <p:sp>
        <p:nvSpPr>
          <p:cNvPr id="28675" name="Text Box 5"/>
          <p:cNvSpPr txBox="1">
            <a:spLocks noChangeArrowheads="1"/>
          </p:cNvSpPr>
          <p:nvPr/>
        </p:nvSpPr>
        <p:spPr bwMode="auto">
          <a:xfrm>
            <a:off x="746125" y="295275"/>
            <a:ext cx="32289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Beneficial mutations:</a:t>
            </a:r>
          </a:p>
        </p:txBody>
      </p:sp>
      <p:sp>
        <p:nvSpPr>
          <p:cNvPr id="406534" name="Text Box 6"/>
          <p:cNvSpPr txBox="1">
            <a:spLocks noChangeArrowheads="1"/>
          </p:cNvSpPr>
          <p:nvPr/>
        </p:nvSpPr>
        <p:spPr bwMode="auto">
          <a:xfrm>
            <a:off x="746125" y="904875"/>
            <a:ext cx="66230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some mutations provide benefit for survival</a:t>
            </a:r>
          </a:p>
        </p:txBody>
      </p:sp>
      <p:sp>
        <p:nvSpPr>
          <p:cNvPr id="406535" name="Text Box 7"/>
          <p:cNvSpPr txBox="1">
            <a:spLocks noChangeArrowheads="1"/>
          </p:cNvSpPr>
          <p:nvPr/>
        </p:nvSpPr>
        <p:spPr bwMode="auto">
          <a:xfrm>
            <a:off x="441325" y="1584325"/>
            <a:ext cx="77517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t>Example: CCR5 gene                (</a:t>
            </a:r>
            <a:r>
              <a:rPr lang="en-US" altLang="en-US" u="sng" dirty="0">
                <a:solidFill>
                  <a:schemeClr val="tx2"/>
                </a:solidFill>
              </a:rPr>
              <a:t>CCR5</a:t>
            </a:r>
            <a:r>
              <a:rPr lang="en-US" altLang="en-US" u="sng" dirty="0">
                <a:solidFill>
                  <a:schemeClr val="tx2"/>
                </a:solidFill>
                <a:latin typeface="Symbol" pitchFamily="18" charset="2"/>
              </a:rPr>
              <a:t>D</a:t>
            </a:r>
            <a:r>
              <a:rPr lang="en-US" altLang="en-US" u="sng" dirty="0">
                <a:solidFill>
                  <a:schemeClr val="tx2"/>
                </a:solidFill>
              </a:rPr>
              <a:t>32 mutation</a:t>
            </a:r>
            <a:r>
              <a:rPr lang="en-US" altLang="en-US" dirty="0"/>
              <a:t>)</a:t>
            </a:r>
          </a:p>
        </p:txBody>
      </p:sp>
      <p:sp>
        <p:nvSpPr>
          <p:cNvPr id="406536" name="Line 8"/>
          <p:cNvSpPr>
            <a:spLocks noChangeShapeType="1"/>
          </p:cNvSpPr>
          <p:nvPr/>
        </p:nvSpPr>
        <p:spPr bwMode="auto">
          <a:xfrm>
            <a:off x="2438400" y="2133600"/>
            <a:ext cx="0" cy="3810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406537" name="Text Box 9"/>
          <p:cNvSpPr txBox="1">
            <a:spLocks noChangeArrowheads="1"/>
          </p:cNvSpPr>
          <p:nvPr/>
        </p:nvSpPr>
        <p:spPr bwMode="auto">
          <a:xfrm>
            <a:off x="0" y="2438400"/>
            <a:ext cx="45529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Encodes chemokine receptor 5</a:t>
            </a:r>
          </a:p>
        </p:txBody>
      </p:sp>
      <p:sp>
        <p:nvSpPr>
          <p:cNvPr id="406538" name="Line 10"/>
          <p:cNvSpPr>
            <a:spLocks noChangeShapeType="1"/>
          </p:cNvSpPr>
          <p:nvPr/>
        </p:nvSpPr>
        <p:spPr bwMode="auto">
          <a:xfrm>
            <a:off x="6019800" y="2133600"/>
            <a:ext cx="0" cy="38100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CA"/>
          </a:p>
        </p:txBody>
      </p:sp>
      <p:sp>
        <p:nvSpPr>
          <p:cNvPr id="406539" name="Text Box 11"/>
          <p:cNvSpPr txBox="1">
            <a:spLocks noChangeArrowheads="1"/>
          </p:cNvSpPr>
          <p:nvPr/>
        </p:nvSpPr>
        <p:spPr bwMode="auto">
          <a:xfrm>
            <a:off x="5257800" y="2438400"/>
            <a:ext cx="2472152"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b="1" dirty="0">
                <a:solidFill>
                  <a:schemeClr val="tx2"/>
                </a:solidFill>
              </a:rPr>
              <a:t>Non functional</a:t>
            </a:r>
          </a:p>
        </p:txBody>
      </p:sp>
      <p:sp>
        <p:nvSpPr>
          <p:cNvPr id="406540" name="Text Box 12"/>
          <p:cNvSpPr txBox="1">
            <a:spLocks noChangeArrowheads="1"/>
          </p:cNvSpPr>
          <p:nvPr/>
        </p:nvSpPr>
        <p:spPr bwMode="auto">
          <a:xfrm>
            <a:off x="441325" y="3260725"/>
            <a:ext cx="78740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found that patients homozygous for </a:t>
            </a:r>
            <a:r>
              <a:rPr lang="en-US" altLang="en-US" u="sng" dirty="0">
                <a:solidFill>
                  <a:schemeClr val="tx2"/>
                </a:solidFill>
              </a:rPr>
              <a:t>CCR5</a:t>
            </a:r>
            <a:r>
              <a:rPr lang="en-US" altLang="en-US" u="sng" dirty="0">
                <a:solidFill>
                  <a:schemeClr val="tx2"/>
                </a:solidFill>
                <a:latin typeface="Symbol" pitchFamily="18" charset="2"/>
              </a:rPr>
              <a:t>D</a:t>
            </a:r>
            <a:r>
              <a:rPr lang="en-US" altLang="en-US" u="sng" dirty="0">
                <a:solidFill>
                  <a:schemeClr val="tx2"/>
                </a:solidFill>
              </a:rPr>
              <a:t>32</a:t>
            </a:r>
            <a:r>
              <a:rPr lang="en-US" altLang="en-US" dirty="0">
                <a:solidFill>
                  <a:srgbClr val="FFFF00"/>
                </a:solidFill>
              </a:rPr>
              <a:t> </a:t>
            </a:r>
            <a:r>
              <a:rPr lang="en-US" altLang="en-US" dirty="0"/>
              <a:t>were </a:t>
            </a:r>
          </a:p>
          <a:p>
            <a:r>
              <a:rPr lang="en-US" altLang="en-US" dirty="0"/>
              <a:t>resistant to HIV infection (mostly of European origin)</a:t>
            </a:r>
          </a:p>
        </p:txBody>
      </p:sp>
      <p:sp>
        <p:nvSpPr>
          <p:cNvPr id="406541" name="Text Box 13"/>
          <p:cNvSpPr txBox="1">
            <a:spLocks noChangeArrowheads="1"/>
          </p:cNvSpPr>
          <p:nvPr/>
        </p:nvSpPr>
        <p:spPr bwMode="auto">
          <a:xfrm>
            <a:off x="441325" y="4333875"/>
            <a:ext cx="67595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HIV uses receptor to infect white blood cells</a:t>
            </a:r>
          </a:p>
        </p:txBody>
      </p:sp>
      <p:sp>
        <p:nvSpPr>
          <p:cNvPr id="406542" name="Text Box 14"/>
          <p:cNvSpPr txBox="1">
            <a:spLocks noChangeArrowheads="1"/>
          </p:cNvSpPr>
          <p:nvPr/>
        </p:nvSpPr>
        <p:spPr bwMode="auto">
          <a:xfrm>
            <a:off x="1143000" y="4876800"/>
            <a:ext cx="70675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Why does this mutation exist in the population? </a:t>
            </a:r>
          </a:p>
        </p:txBody>
      </p:sp>
      <p:sp>
        <p:nvSpPr>
          <p:cNvPr id="406543" name="Text Box 15"/>
          <p:cNvSpPr txBox="1">
            <a:spLocks noChangeArrowheads="1"/>
          </p:cNvSpPr>
          <p:nvPr/>
        </p:nvSpPr>
        <p:spPr bwMode="auto">
          <a:xfrm>
            <a:off x="228600" y="5486400"/>
            <a:ext cx="83915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Bubonic plague (14</a:t>
            </a:r>
            <a:r>
              <a:rPr lang="en-US" altLang="en-US" baseline="30000"/>
              <a:t>th</a:t>
            </a:r>
            <a:r>
              <a:rPr lang="en-US" altLang="en-US"/>
              <a:t> century Europe)- caused by bacteria</a:t>
            </a:r>
          </a:p>
        </p:txBody>
      </p:sp>
      <p:sp>
        <p:nvSpPr>
          <p:cNvPr id="406544" name="Text Box 16"/>
          <p:cNvSpPr txBox="1">
            <a:spLocks noChangeArrowheads="1"/>
          </p:cNvSpPr>
          <p:nvPr/>
        </p:nvSpPr>
        <p:spPr bwMode="auto">
          <a:xfrm>
            <a:off x="1447800" y="6096000"/>
            <a:ext cx="5857694"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dirty="0"/>
              <a:t> </a:t>
            </a:r>
            <a:r>
              <a:rPr lang="en-US" altLang="en-US" b="1" dirty="0">
                <a:solidFill>
                  <a:schemeClr val="tx2"/>
                </a:solidFill>
              </a:rPr>
              <a:t>CCR5</a:t>
            </a:r>
            <a:r>
              <a:rPr lang="en-US" altLang="en-US" b="1" dirty="0">
                <a:solidFill>
                  <a:schemeClr val="tx2"/>
                </a:solidFill>
                <a:latin typeface="Symbol" pitchFamily="18" charset="2"/>
              </a:rPr>
              <a:t>D</a:t>
            </a:r>
            <a:r>
              <a:rPr lang="en-US" altLang="en-US" b="1" dirty="0">
                <a:solidFill>
                  <a:schemeClr val="tx2"/>
                </a:solidFill>
              </a:rPr>
              <a:t>32</a:t>
            </a:r>
            <a:r>
              <a:rPr lang="en-US" altLang="en-US" dirty="0"/>
              <a:t> leads to plague resistance  </a:t>
            </a:r>
          </a:p>
        </p:txBody>
      </p:sp>
    </p:spTree>
    <p:extLst>
      <p:ext uri="{BB962C8B-B14F-4D97-AF65-F5344CB8AC3E}">
        <p14:creationId xmlns:p14="http://schemas.microsoft.com/office/powerpoint/2010/main" xmlns="" val="9895323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65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653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06536"/>
                                        </p:tgtEl>
                                        <p:attrNameLst>
                                          <p:attrName>style.visibility</p:attrName>
                                        </p:attrNameLst>
                                      </p:cBhvr>
                                      <p:to>
                                        <p:strVal val="visible"/>
                                      </p:to>
                                    </p:set>
                                    <p:anim calcmode="lin" valueType="num">
                                      <p:cBhvr additive="base">
                                        <p:cTn id="15" dur="500" fill="hold"/>
                                        <p:tgtEl>
                                          <p:spTgt spid="406536"/>
                                        </p:tgtEl>
                                        <p:attrNameLst>
                                          <p:attrName>ppt_x</p:attrName>
                                        </p:attrNameLst>
                                      </p:cBhvr>
                                      <p:tavLst>
                                        <p:tav tm="0">
                                          <p:val>
                                            <p:strVal val="#ppt_x"/>
                                          </p:val>
                                        </p:tav>
                                        <p:tav tm="100000">
                                          <p:val>
                                            <p:strVal val="#ppt_x"/>
                                          </p:val>
                                        </p:tav>
                                      </p:tavLst>
                                    </p:anim>
                                    <p:anim calcmode="lin" valueType="num">
                                      <p:cBhvr additive="base">
                                        <p:cTn id="16" dur="500" fill="hold"/>
                                        <p:tgtEl>
                                          <p:spTgt spid="40653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06537"/>
                                        </p:tgtEl>
                                        <p:attrNameLst>
                                          <p:attrName>style.visibility</p:attrName>
                                        </p:attrNameLst>
                                      </p:cBhvr>
                                      <p:to>
                                        <p:strVal val="visible"/>
                                      </p:to>
                                    </p:set>
                                    <p:anim calcmode="lin" valueType="num">
                                      <p:cBhvr additive="base">
                                        <p:cTn id="19" dur="500" fill="hold"/>
                                        <p:tgtEl>
                                          <p:spTgt spid="406537"/>
                                        </p:tgtEl>
                                        <p:attrNameLst>
                                          <p:attrName>ppt_x</p:attrName>
                                        </p:attrNameLst>
                                      </p:cBhvr>
                                      <p:tavLst>
                                        <p:tav tm="0">
                                          <p:val>
                                            <p:strVal val="#ppt_x"/>
                                          </p:val>
                                        </p:tav>
                                        <p:tav tm="100000">
                                          <p:val>
                                            <p:strVal val="#ppt_x"/>
                                          </p:val>
                                        </p:tav>
                                      </p:tavLst>
                                    </p:anim>
                                    <p:anim calcmode="lin" valueType="num">
                                      <p:cBhvr additive="base">
                                        <p:cTn id="20" dur="500" fill="hold"/>
                                        <p:tgtEl>
                                          <p:spTgt spid="40653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6538"/>
                                        </p:tgtEl>
                                        <p:attrNameLst>
                                          <p:attrName>style.visibility</p:attrName>
                                        </p:attrNameLst>
                                      </p:cBhvr>
                                      <p:to>
                                        <p:strVal val="visible"/>
                                      </p:to>
                                    </p:set>
                                    <p:anim calcmode="lin" valueType="num">
                                      <p:cBhvr additive="base">
                                        <p:cTn id="25" dur="500" fill="hold"/>
                                        <p:tgtEl>
                                          <p:spTgt spid="406538"/>
                                        </p:tgtEl>
                                        <p:attrNameLst>
                                          <p:attrName>ppt_x</p:attrName>
                                        </p:attrNameLst>
                                      </p:cBhvr>
                                      <p:tavLst>
                                        <p:tav tm="0">
                                          <p:val>
                                            <p:strVal val="#ppt_x"/>
                                          </p:val>
                                        </p:tav>
                                        <p:tav tm="100000">
                                          <p:val>
                                            <p:strVal val="#ppt_x"/>
                                          </p:val>
                                        </p:tav>
                                      </p:tavLst>
                                    </p:anim>
                                    <p:anim calcmode="lin" valueType="num">
                                      <p:cBhvr additive="base">
                                        <p:cTn id="26" dur="500" fill="hold"/>
                                        <p:tgtEl>
                                          <p:spTgt spid="40653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06539"/>
                                        </p:tgtEl>
                                        <p:attrNameLst>
                                          <p:attrName>style.visibility</p:attrName>
                                        </p:attrNameLst>
                                      </p:cBhvr>
                                      <p:to>
                                        <p:strVal val="visible"/>
                                      </p:to>
                                    </p:set>
                                    <p:anim calcmode="lin" valueType="num">
                                      <p:cBhvr additive="base">
                                        <p:cTn id="29" dur="500" fill="hold"/>
                                        <p:tgtEl>
                                          <p:spTgt spid="406539"/>
                                        </p:tgtEl>
                                        <p:attrNameLst>
                                          <p:attrName>ppt_x</p:attrName>
                                        </p:attrNameLst>
                                      </p:cBhvr>
                                      <p:tavLst>
                                        <p:tav tm="0">
                                          <p:val>
                                            <p:strVal val="#ppt_x"/>
                                          </p:val>
                                        </p:tav>
                                        <p:tav tm="100000">
                                          <p:val>
                                            <p:strVal val="#ppt_x"/>
                                          </p:val>
                                        </p:tav>
                                      </p:tavLst>
                                    </p:anim>
                                    <p:anim calcmode="lin" valueType="num">
                                      <p:cBhvr additive="base">
                                        <p:cTn id="30" dur="500" fill="hold"/>
                                        <p:tgtEl>
                                          <p:spTgt spid="406539"/>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0654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06541"/>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06542"/>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06543"/>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065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34" grpId="0"/>
      <p:bldP spid="406535" grpId="0"/>
      <p:bldP spid="406536" grpId="0" animBg="1"/>
      <p:bldP spid="406537" grpId="0"/>
      <p:bldP spid="406538" grpId="0" animBg="1"/>
      <p:bldP spid="406539" grpId="0"/>
      <p:bldP spid="406540" grpId="0"/>
      <p:bldP spid="406541" grpId="0"/>
      <p:bldP spid="406542" grpId="0"/>
      <p:bldP spid="406543" grpId="0"/>
      <p:bldP spid="40654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4"/>
          <p:cNvSpPr txBox="1">
            <a:spLocks noChangeArrowheads="1"/>
          </p:cNvSpPr>
          <p:nvPr/>
        </p:nvSpPr>
        <p:spPr bwMode="auto">
          <a:xfrm>
            <a:off x="657225" y="319088"/>
            <a:ext cx="3228975"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Beneficial mutations:</a:t>
            </a:r>
          </a:p>
        </p:txBody>
      </p:sp>
      <p:sp>
        <p:nvSpPr>
          <p:cNvPr id="418821" name="Text Box 5"/>
          <p:cNvSpPr txBox="1">
            <a:spLocks noChangeArrowheads="1"/>
          </p:cNvSpPr>
          <p:nvPr/>
        </p:nvSpPr>
        <p:spPr bwMode="auto">
          <a:xfrm>
            <a:off x="669925" y="904875"/>
            <a:ext cx="806291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Disease causing genes with benefits depending on gene</a:t>
            </a:r>
          </a:p>
          <a:p>
            <a:r>
              <a:rPr lang="en-US" altLang="en-US"/>
              <a:t>allele copy number (homo vs. heterozygous)</a:t>
            </a:r>
          </a:p>
        </p:txBody>
      </p:sp>
      <p:sp>
        <p:nvSpPr>
          <p:cNvPr id="418822" name="Text Box 6"/>
          <p:cNvSpPr txBox="1">
            <a:spLocks noChangeArrowheads="1"/>
          </p:cNvSpPr>
          <p:nvPr/>
        </p:nvSpPr>
        <p:spPr bwMode="auto">
          <a:xfrm>
            <a:off x="593725" y="2047875"/>
            <a:ext cx="23447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Cystic fibrosis:</a:t>
            </a:r>
          </a:p>
        </p:txBody>
      </p:sp>
      <p:sp>
        <p:nvSpPr>
          <p:cNvPr id="418823" name="Text Box 7"/>
          <p:cNvSpPr txBox="1">
            <a:spLocks noChangeArrowheads="1"/>
          </p:cNvSpPr>
          <p:nvPr/>
        </p:nvSpPr>
        <p:spPr bwMode="auto">
          <a:xfrm>
            <a:off x="609600" y="2581275"/>
            <a:ext cx="74295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homozygous recessive alleles for CFTR mutation</a:t>
            </a:r>
          </a:p>
        </p:txBody>
      </p:sp>
      <p:sp>
        <p:nvSpPr>
          <p:cNvPr id="418824" name="Text Box 8"/>
          <p:cNvSpPr txBox="1">
            <a:spLocks noChangeArrowheads="1"/>
          </p:cNvSpPr>
          <p:nvPr/>
        </p:nvSpPr>
        <p:spPr bwMode="auto">
          <a:xfrm>
            <a:off x="609600" y="3114675"/>
            <a:ext cx="673893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causes mucus to form in lungs and intestines</a:t>
            </a:r>
          </a:p>
        </p:txBody>
      </p:sp>
      <p:sp>
        <p:nvSpPr>
          <p:cNvPr id="418826" name="Text Box 10"/>
          <p:cNvSpPr txBox="1">
            <a:spLocks noChangeArrowheads="1"/>
          </p:cNvSpPr>
          <p:nvPr/>
        </p:nvSpPr>
        <p:spPr bwMode="auto">
          <a:xfrm>
            <a:off x="620713" y="3800475"/>
            <a:ext cx="3722687"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Heterozygote advantage:</a:t>
            </a:r>
          </a:p>
        </p:txBody>
      </p:sp>
      <p:sp>
        <p:nvSpPr>
          <p:cNvPr id="418827" name="Text Box 11"/>
          <p:cNvSpPr txBox="1">
            <a:spLocks noChangeArrowheads="1"/>
          </p:cNvSpPr>
          <p:nvPr/>
        </p:nvSpPr>
        <p:spPr bwMode="auto">
          <a:xfrm>
            <a:off x="533400" y="4410075"/>
            <a:ext cx="847725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one copy of recessive allele provides resistance to</a:t>
            </a:r>
          </a:p>
          <a:p>
            <a:r>
              <a:rPr lang="en-US" altLang="en-US"/>
              <a:t>diarrhea (caused by cholera) and resistance to tuberculosis</a:t>
            </a:r>
          </a:p>
        </p:txBody>
      </p:sp>
      <p:sp>
        <p:nvSpPr>
          <p:cNvPr id="418828" name="Text Box 12"/>
          <p:cNvSpPr txBox="1">
            <a:spLocks noChangeArrowheads="1"/>
          </p:cNvSpPr>
          <p:nvPr/>
        </p:nvSpPr>
        <p:spPr bwMode="auto">
          <a:xfrm>
            <a:off x="990600" y="5454650"/>
            <a:ext cx="789781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tuberculosis responsible for 20% of European deaths</a:t>
            </a:r>
          </a:p>
          <a:p>
            <a:r>
              <a:rPr lang="en-US" altLang="en-US"/>
              <a:t>between 1600-1900</a:t>
            </a:r>
          </a:p>
        </p:txBody>
      </p:sp>
    </p:spTree>
    <p:extLst>
      <p:ext uri="{BB962C8B-B14F-4D97-AF65-F5344CB8AC3E}">
        <p14:creationId xmlns:p14="http://schemas.microsoft.com/office/powerpoint/2010/main" xmlns="" val="10613314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88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882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882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882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8826"/>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1882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8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8821" grpId="0"/>
      <p:bldP spid="418822" grpId="0"/>
      <p:bldP spid="418823" grpId="0"/>
      <p:bldP spid="418824" grpId="0"/>
      <p:bldP spid="418826" grpId="0"/>
      <p:bldP spid="418827" grpId="0"/>
      <p:bldP spid="41882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4"/>
          <p:cNvSpPr txBox="1">
            <a:spLocks noChangeArrowheads="1"/>
          </p:cNvSpPr>
          <p:nvPr/>
        </p:nvSpPr>
        <p:spPr bwMode="auto">
          <a:xfrm>
            <a:off x="381000" y="457200"/>
            <a:ext cx="64182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Questions about mutations and populations:</a:t>
            </a:r>
          </a:p>
        </p:txBody>
      </p:sp>
      <p:sp>
        <p:nvSpPr>
          <p:cNvPr id="30723" name="Text Box 5"/>
          <p:cNvSpPr txBox="1">
            <a:spLocks noChangeArrowheads="1"/>
          </p:cNvSpPr>
          <p:nvPr/>
        </p:nvSpPr>
        <p:spPr bwMode="auto">
          <a:xfrm>
            <a:off x="381000" y="1295400"/>
            <a:ext cx="87344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What has to occur in the population for beneficial mutations</a:t>
            </a:r>
          </a:p>
          <a:p>
            <a:r>
              <a:rPr lang="en-US" altLang="en-US"/>
              <a:t>to be successful and become heritable?</a:t>
            </a:r>
          </a:p>
        </p:txBody>
      </p:sp>
      <p:sp>
        <p:nvSpPr>
          <p:cNvPr id="408583" name="Text Box 7"/>
          <p:cNvSpPr txBox="1">
            <a:spLocks noChangeArrowheads="1"/>
          </p:cNvSpPr>
          <p:nvPr/>
        </p:nvSpPr>
        <p:spPr bwMode="auto">
          <a:xfrm>
            <a:off x="381000" y="3124200"/>
            <a:ext cx="828198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Why are serious mutations not generally observed in the </a:t>
            </a:r>
          </a:p>
          <a:p>
            <a:r>
              <a:rPr lang="en-US" altLang="en-US"/>
              <a:t>population?</a:t>
            </a:r>
          </a:p>
        </p:txBody>
      </p:sp>
    </p:spTree>
    <p:extLst>
      <p:ext uri="{BB962C8B-B14F-4D97-AF65-F5344CB8AC3E}">
        <p14:creationId xmlns:p14="http://schemas.microsoft.com/office/powerpoint/2010/main" xmlns="" val="3374749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85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858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517525" y="295275"/>
            <a:ext cx="29273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Types of Mutation:</a:t>
            </a:r>
          </a:p>
        </p:txBody>
      </p:sp>
      <p:sp>
        <p:nvSpPr>
          <p:cNvPr id="377859" name="Text Box 3"/>
          <p:cNvSpPr txBox="1">
            <a:spLocks noChangeArrowheads="1"/>
          </p:cNvSpPr>
          <p:nvPr/>
        </p:nvSpPr>
        <p:spPr bwMode="auto">
          <a:xfrm>
            <a:off x="517525" y="1081088"/>
            <a:ext cx="614045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a:t>Point mutation</a:t>
            </a:r>
            <a:r>
              <a:rPr lang="en-US" altLang="en-US"/>
              <a:t>: change in single base pair</a:t>
            </a:r>
          </a:p>
        </p:txBody>
      </p:sp>
      <p:sp>
        <p:nvSpPr>
          <p:cNvPr id="377860" name="Text Box 4"/>
          <p:cNvSpPr txBox="1">
            <a:spLocks noChangeArrowheads="1"/>
          </p:cNvSpPr>
          <p:nvPr/>
        </p:nvSpPr>
        <p:spPr bwMode="auto">
          <a:xfrm>
            <a:off x="974725" y="1720850"/>
            <a:ext cx="761206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Transition: replaces </a:t>
            </a:r>
            <a:r>
              <a:rPr lang="en-US" altLang="en-US" dirty="0" err="1">
                <a:solidFill>
                  <a:schemeClr val="tx2"/>
                </a:solidFill>
              </a:rPr>
              <a:t>pyrimidine</a:t>
            </a:r>
            <a:r>
              <a:rPr lang="en-US" altLang="en-US" dirty="0">
                <a:solidFill>
                  <a:schemeClr val="tx2"/>
                </a:solidFill>
              </a:rPr>
              <a:t> with </a:t>
            </a:r>
            <a:r>
              <a:rPr lang="en-US" altLang="en-US" dirty="0" err="1">
                <a:solidFill>
                  <a:schemeClr val="tx2"/>
                </a:solidFill>
              </a:rPr>
              <a:t>pyrimidine</a:t>
            </a:r>
            <a:r>
              <a:rPr lang="en-US" altLang="en-US" dirty="0">
                <a:solidFill>
                  <a:schemeClr val="tx2"/>
                </a:solidFill>
              </a:rPr>
              <a:t> and</a:t>
            </a:r>
          </a:p>
          <a:p>
            <a:r>
              <a:rPr lang="en-US" altLang="en-US" dirty="0" err="1"/>
              <a:t>purine</a:t>
            </a:r>
            <a:r>
              <a:rPr lang="en-US" altLang="en-US" dirty="0"/>
              <a:t> with </a:t>
            </a:r>
            <a:r>
              <a:rPr lang="en-US" altLang="en-US" dirty="0" err="1"/>
              <a:t>purine</a:t>
            </a:r>
            <a:endParaRPr lang="en-US" altLang="en-US" dirty="0"/>
          </a:p>
        </p:txBody>
      </p:sp>
      <p:sp>
        <p:nvSpPr>
          <p:cNvPr id="377861" name="Text Box 5"/>
          <p:cNvSpPr txBox="1">
            <a:spLocks noChangeArrowheads="1"/>
          </p:cNvSpPr>
          <p:nvPr/>
        </p:nvSpPr>
        <p:spPr bwMode="auto">
          <a:xfrm>
            <a:off x="974725" y="2559050"/>
            <a:ext cx="720883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Transversion: </a:t>
            </a:r>
            <a:r>
              <a:rPr lang="en-US" altLang="en-US" dirty="0" err="1">
                <a:solidFill>
                  <a:schemeClr val="tx2"/>
                </a:solidFill>
              </a:rPr>
              <a:t>purine</a:t>
            </a:r>
            <a:r>
              <a:rPr lang="en-US" altLang="en-US" dirty="0">
                <a:solidFill>
                  <a:schemeClr val="tx2"/>
                </a:solidFill>
              </a:rPr>
              <a:t> replaced by </a:t>
            </a:r>
            <a:r>
              <a:rPr lang="en-US" altLang="en-US" dirty="0" err="1">
                <a:solidFill>
                  <a:schemeClr val="tx2"/>
                </a:solidFill>
              </a:rPr>
              <a:t>pyrimidine</a:t>
            </a:r>
            <a:r>
              <a:rPr lang="en-US" altLang="en-US" dirty="0">
                <a:solidFill>
                  <a:schemeClr val="tx2"/>
                </a:solidFill>
              </a:rPr>
              <a:t> and </a:t>
            </a:r>
          </a:p>
          <a:p>
            <a:r>
              <a:rPr lang="en-US" altLang="en-US" dirty="0"/>
              <a:t>vice versa</a:t>
            </a:r>
          </a:p>
        </p:txBody>
      </p:sp>
      <p:sp>
        <p:nvSpPr>
          <p:cNvPr id="377862" name="Text Box 6"/>
          <p:cNvSpPr txBox="1">
            <a:spLocks noChangeArrowheads="1"/>
          </p:cNvSpPr>
          <p:nvPr/>
        </p:nvSpPr>
        <p:spPr bwMode="auto">
          <a:xfrm>
            <a:off x="593725" y="3876675"/>
            <a:ext cx="820578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mutations can be induced by chemical modification of </a:t>
            </a:r>
          </a:p>
          <a:p>
            <a:r>
              <a:rPr lang="en-US" altLang="en-US"/>
              <a:t>bases or incorporation of base analogs into DNA</a:t>
            </a:r>
          </a:p>
        </p:txBody>
      </p:sp>
    </p:spTree>
    <p:extLst>
      <p:ext uri="{BB962C8B-B14F-4D97-AF65-F5344CB8AC3E}">
        <p14:creationId xmlns:p14="http://schemas.microsoft.com/office/powerpoint/2010/main" xmlns="" val="42743773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785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78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786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78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7859" grpId="0"/>
      <p:bldP spid="377860" grpId="0"/>
      <p:bldP spid="377861" grpId="0"/>
      <p:bldP spid="37786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Text Box 2"/>
          <p:cNvSpPr txBox="1">
            <a:spLocks noChangeArrowheads="1"/>
          </p:cNvSpPr>
          <p:nvPr/>
        </p:nvSpPr>
        <p:spPr bwMode="auto">
          <a:xfrm>
            <a:off x="1447800" y="5181600"/>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1.26</a:t>
            </a:r>
          </a:p>
        </p:txBody>
      </p:sp>
      <p:sp>
        <p:nvSpPr>
          <p:cNvPr id="379907" name="Text Box 3"/>
          <p:cNvSpPr txBox="1">
            <a:spLocks noChangeArrowheads="1"/>
          </p:cNvSpPr>
          <p:nvPr/>
        </p:nvSpPr>
        <p:spPr bwMode="auto">
          <a:xfrm>
            <a:off x="3810000" y="6262688"/>
            <a:ext cx="1370013"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1.27</a:t>
            </a:r>
          </a:p>
        </p:txBody>
      </p:sp>
      <p:pic>
        <p:nvPicPr>
          <p:cNvPr id="379908" name="Picture 4" descr="Macintosh HD:Applications:Microsoft Office 2004:Office:PPT_IB_SupportFiles:Images:40632_Ch01_Fig23.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4716463" cy="5029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79909" name="Picture 5" descr="Macintosh HD:Applications:Microsoft Office 2004:Office:PPT_IB_SupportFiles:Images:40632_Ch01_Fig24.jpg"/>
          <p:cNvPicPr>
            <a:picLocks noChangeAspect="1" noChangeArrowheads="1"/>
          </p:cNvPicPr>
          <p:nvPr/>
        </p:nvPicPr>
        <p:blipFill>
          <a:blip r:embed="rId5" r:link="rId6" cstate="print">
            <a:extLst>
              <a:ext uri="{28A0092B-C50C-407E-A947-70E740481C1C}">
                <a14:useLocalDpi xmlns:a14="http://schemas.microsoft.com/office/drawing/2010/main" xmlns="" val="0"/>
              </a:ext>
            </a:extLst>
          </a:blip>
          <a:srcRect/>
          <a:stretch>
            <a:fillRect/>
          </a:stretch>
        </p:blipFill>
        <p:spPr bwMode="auto">
          <a:xfrm>
            <a:off x="5491163" y="0"/>
            <a:ext cx="3652837" cy="7010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79910" name="Text Box 6"/>
          <p:cNvSpPr txBox="1">
            <a:spLocks noChangeArrowheads="1"/>
          </p:cNvSpPr>
          <p:nvPr/>
        </p:nvSpPr>
        <p:spPr bwMode="auto">
          <a:xfrm>
            <a:off x="746125" y="5705475"/>
            <a:ext cx="15843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Mutagens</a:t>
            </a:r>
          </a:p>
        </p:txBody>
      </p:sp>
      <p:sp>
        <p:nvSpPr>
          <p:cNvPr id="379911" name="Text Box 7"/>
          <p:cNvSpPr txBox="1">
            <a:spLocks noChangeArrowheads="1"/>
          </p:cNvSpPr>
          <p:nvPr/>
        </p:nvSpPr>
        <p:spPr bwMode="auto">
          <a:xfrm>
            <a:off x="3810000" y="5562600"/>
            <a:ext cx="13684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Analogs</a:t>
            </a:r>
          </a:p>
        </p:txBody>
      </p:sp>
    </p:spTree>
    <p:extLst>
      <p:ext uri="{BB962C8B-B14F-4D97-AF65-F5344CB8AC3E}">
        <p14:creationId xmlns:p14="http://schemas.microsoft.com/office/powerpoint/2010/main" xmlns="" val="37010529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7990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990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799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7990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799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799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906" grpId="0"/>
      <p:bldP spid="379907" grpId="0"/>
      <p:bldP spid="379910" grpId="0"/>
      <p:bldP spid="3799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441325" y="219075"/>
            <a:ext cx="30241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Base Analogs: Uses</a:t>
            </a:r>
          </a:p>
        </p:txBody>
      </p:sp>
      <p:sp>
        <p:nvSpPr>
          <p:cNvPr id="381955" name="Text Box 3"/>
          <p:cNvSpPr txBox="1">
            <a:spLocks noChangeArrowheads="1"/>
          </p:cNvSpPr>
          <p:nvPr/>
        </p:nvSpPr>
        <p:spPr bwMode="auto">
          <a:xfrm>
            <a:off x="441325" y="981075"/>
            <a:ext cx="795178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Chemotherapy (anti-metabolites): cancer cells take up </a:t>
            </a:r>
          </a:p>
          <a:p>
            <a:r>
              <a:rPr lang="en-US" altLang="en-US" dirty="0"/>
              <a:t>analogs and blocks division and DNA replication</a:t>
            </a:r>
          </a:p>
        </p:txBody>
      </p:sp>
      <p:sp>
        <p:nvSpPr>
          <p:cNvPr id="381956" name="Text Box 4"/>
          <p:cNvSpPr txBox="1">
            <a:spLocks noChangeArrowheads="1"/>
          </p:cNvSpPr>
          <p:nvPr/>
        </p:nvSpPr>
        <p:spPr bwMode="auto">
          <a:xfrm>
            <a:off x="222250" y="2971800"/>
            <a:ext cx="89217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eventually, cancer cells die but also normal cells can die too</a:t>
            </a:r>
          </a:p>
        </p:txBody>
      </p:sp>
      <p:sp>
        <p:nvSpPr>
          <p:cNvPr id="381957" name="Text Box 5"/>
          <p:cNvSpPr txBox="1">
            <a:spLocks noChangeArrowheads="1"/>
          </p:cNvSpPr>
          <p:nvPr/>
        </p:nvSpPr>
        <p:spPr bwMode="auto">
          <a:xfrm>
            <a:off x="517525" y="1905000"/>
            <a:ext cx="50577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Purine Analogs: Mercaptoguanine</a:t>
            </a:r>
          </a:p>
        </p:txBody>
      </p:sp>
      <p:sp>
        <p:nvSpPr>
          <p:cNvPr id="381958" name="Text Box 6"/>
          <p:cNvSpPr txBox="1">
            <a:spLocks noChangeArrowheads="1"/>
          </p:cNvSpPr>
          <p:nvPr/>
        </p:nvSpPr>
        <p:spPr bwMode="auto">
          <a:xfrm>
            <a:off x="522288" y="2362200"/>
            <a:ext cx="49815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Pyrimidine Analogs: Fluorouracil</a:t>
            </a:r>
          </a:p>
        </p:txBody>
      </p:sp>
      <p:sp>
        <p:nvSpPr>
          <p:cNvPr id="381959" name="Text Box 7"/>
          <p:cNvSpPr txBox="1">
            <a:spLocks noChangeArrowheads="1"/>
          </p:cNvSpPr>
          <p:nvPr/>
        </p:nvSpPr>
        <p:spPr bwMode="auto">
          <a:xfrm>
            <a:off x="898525" y="3648075"/>
            <a:ext cx="550386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causes side effects of chemotherapy</a:t>
            </a:r>
          </a:p>
        </p:txBody>
      </p:sp>
      <p:sp>
        <p:nvSpPr>
          <p:cNvPr id="381960" name="Text Box 8"/>
          <p:cNvSpPr txBox="1">
            <a:spLocks noChangeArrowheads="1"/>
          </p:cNvSpPr>
          <p:nvPr/>
        </p:nvSpPr>
        <p:spPr bwMode="auto">
          <a:xfrm>
            <a:off x="898525" y="4333875"/>
            <a:ext cx="57499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targets actively dividing normal cells </a:t>
            </a:r>
          </a:p>
          <a:p>
            <a:r>
              <a:rPr lang="en-US" altLang="en-US"/>
              <a:t>(e.g. hair, skin, epithelial)</a:t>
            </a:r>
          </a:p>
        </p:txBody>
      </p:sp>
    </p:spTree>
    <p:extLst>
      <p:ext uri="{BB962C8B-B14F-4D97-AF65-F5344CB8AC3E}">
        <p14:creationId xmlns:p14="http://schemas.microsoft.com/office/powerpoint/2010/main" xmlns="" val="7242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195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195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195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195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195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819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55" grpId="0"/>
      <p:bldP spid="381956" grpId="0"/>
      <p:bldP spid="381957" grpId="0"/>
      <p:bldP spid="381958" grpId="0"/>
      <p:bldP spid="381959" grpId="0"/>
      <p:bldP spid="38196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Text Box 2"/>
          <p:cNvSpPr txBox="1">
            <a:spLocks noChangeArrowheads="1"/>
          </p:cNvSpPr>
          <p:nvPr/>
        </p:nvSpPr>
        <p:spPr bwMode="auto">
          <a:xfrm>
            <a:off x="381000" y="1143000"/>
            <a:ext cx="76041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a:t>Insertion</a:t>
            </a:r>
            <a:r>
              <a:rPr lang="en-US" altLang="en-US"/>
              <a:t>: addition of more than one bp into genome</a:t>
            </a:r>
          </a:p>
        </p:txBody>
      </p:sp>
      <p:sp>
        <p:nvSpPr>
          <p:cNvPr id="384003" name="Text Box 3"/>
          <p:cNvSpPr txBox="1">
            <a:spLocks noChangeArrowheads="1"/>
          </p:cNvSpPr>
          <p:nvPr/>
        </p:nvSpPr>
        <p:spPr bwMode="auto">
          <a:xfrm>
            <a:off x="381000" y="1828800"/>
            <a:ext cx="66357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a:t>Deletion</a:t>
            </a:r>
            <a:r>
              <a:rPr lang="en-US" altLang="en-US"/>
              <a:t>: removal of base pairs from genome</a:t>
            </a:r>
          </a:p>
        </p:txBody>
      </p:sp>
      <p:sp>
        <p:nvSpPr>
          <p:cNvPr id="384004" name="Text Box 4"/>
          <p:cNvSpPr txBox="1">
            <a:spLocks noChangeArrowheads="1"/>
          </p:cNvSpPr>
          <p:nvPr/>
        </p:nvSpPr>
        <p:spPr bwMode="auto">
          <a:xfrm>
            <a:off x="381000" y="2514600"/>
            <a:ext cx="7996238"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a:t>Transposons</a:t>
            </a:r>
            <a:r>
              <a:rPr lang="en-US" altLang="en-US"/>
              <a:t>: sequence of DNA that can duplicate and </a:t>
            </a:r>
          </a:p>
          <a:p>
            <a:r>
              <a:rPr lang="en-US" altLang="en-US"/>
              <a:t>insert into new location in genome</a:t>
            </a:r>
          </a:p>
        </p:txBody>
      </p:sp>
      <p:sp>
        <p:nvSpPr>
          <p:cNvPr id="384005" name="Text Box 5"/>
          <p:cNvSpPr txBox="1">
            <a:spLocks noChangeArrowheads="1"/>
          </p:cNvSpPr>
          <p:nvPr/>
        </p:nvSpPr>
        <p:spPr bwMode="auto">
          <a:xfrm>
            <a:off x="381000" y="371475"/>
            <a:ext cx="29273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Types of Mutation:</a:t>
            </a:r>
          </a:p>
        </p:txBody>
      </p:sp>
    </p:spTree>
    <p:extLst>
      <p:ext uri="{BB962C8B-B14F-4D97-AF65-F5344CB8AC3E}">
        <p14:creationId xmlns:p14="http://schemas.microsoft.com/office/powerpoint/2010/main" xmlns="" val="29708360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400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400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400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40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02" grpId="0"/>
      <p:bldP spid="384003" grpId="0"/>
      <p:bldP spid="384004" grpId="0"/>
      <p:bldP spid="38400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517525" y="219075"/>
            <a:ext cx="31130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Mutation Reversion:</a:t>
            </a:r>
          </a:p>
        </p:txBody>
      </p:sp>
      <p:sp>
        <p:nvSpPr>
          <p:cNvPr id="386051" name="Text Box 3"/>
          <p:cNvSpPr txBox="1">
            <a:spLocks noChangeArrowheads="1"/>
          </p:cNvSpPr>
          <p:nvPr/>
        </p:nvSpPr>
        <p:spPr bwMode="auto">
          <a:xfrm>
            <a:off x="517525" y="904875"/>
            <a:ext cx="787717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Point mutations and insertions can be reverted back to</a:t>
            </a:r>
          </a:p>
          <a:p>
            <a:r>
              <a:rPr lang="en-US" altLang="en-US"/>
              <a:t>wild type sequence; deletions cannot </a:t>
            </a:r>
          </a:p>
        </p:txBody>
      </p:sp>
      <p:sp>
        <p:nvSpPr>
          <p:cNvPr id="386052" name="Text Box 4"/>
          <p:cNvSpPr txBox="1">
            <a:spLocks noChangeArrowheads="1"/>
          </p:cNvSpPr>
          <p:nvPr/>
        </p:nvSpPr>
        <p:spPr bwMode="auto">
          <a:xfrm>
            <a:off x="517525" y="2047875"/>
            <a:ext cx="5449888"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Forward mutations: inactivate a gene</a:t>
            </a:r>
          </a:p>
        </p:txBody>
      </p:sp>
      <p:sp>
        <p:nvSpPr>
          <p:cNvPr id="386053" name="Text Box 5"/>
          <p:cNvSpPr txBox="1">
            <a:spLocks noChangeArrowheads="1"/>
          </p:cNvSpPr>
          <p:nvPr/>
        </p:nvSpPr>
        <p:spPr bwMode="auto">
          <a:xfrm>
            <a:off x="517525" y="2657475"/>
            <a:ext cx="81915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Backward mutations: restores inactive gene to wild-type</a:t>
            </a:r>
          </a:p>
        </p:txBody>
      </p:sp>
      <p:sp>
        <p:nvSpPr>
          <p:cNvPr id="386054" name="Text Box 6"/>
          <p:cNvSpPr txBox="1">
            <a:spLocks noChangeArrowheads="1"/>
          </p:cNvSpPr>
          <p:nvPr/>
        </p:nvSpPr>
        <p:spPr bwMode="auto">
          <a:xfrm>
            <a:off x="1355725" y="3267075"/>
            <a:ext cx="53022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solidFill>
                  <a:schemeClr val="tx2"/>
                </a:solidFill>
              </a:rPr>
              <a:t>Exact base reversal is true reversion</a:t>
            </a:r>
          </a:p>
        </p:txBody>
      </p:sp>
      <p:sp>
        <p:nvSpPr>
          <p:cNvPr id="386055" name="Text Box 7"/>
          <p:cNvSpPr txBox="1">
            <a:spLocks noChangeArrowheads="1"/>
          </p:cNvSpPr>
          <p:nvPr/>
        </p:nvSpPr>
        <p:spPr bwMode="auto">
          <a:xfrm>
            <a:off x="1355725" y="3876675"/>
            <a:ext cx="745807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dirty="0"/>
              <a:t>Base reversal somewhere else in gene compensates</a:t>
            </a:r>
          </a:p>
          <a:p>
            <a:r>
              <a:rPr lang="en-US" altLang="en-US" dirty="0">
                <a:solidFill>
                  <a:schemeClr val="tx2"/>
                </a:solidFill>
              </a:rPr>
              <a:t>for initial mutation: second site reversion</a:t>
            </a:r>
          </a:p>
        </p:txBody>
      </p:sp>
      <p:grpSp>
        <p:nvGrpSpPr>
          <p:cNvPr id="5" name="Group 4"/>
          <p:cNvGrpSpPr/>
          <p:nvPr/>
        </p:nvGrpSpPr>
        <p:grpSpPr>
          <a:xfrm>
            <a:off x="3352800" y="4600226"/>
            <a:ext cx="518587" cy="657574"/>
            <a:chOff x="3505200" y="4905026"/>
            <a:chExt cx="518587" cy="657574"/>
          </a:xfrm>
        </p:grpSpPr>
        <p:sp>
          <p:nvSpPr>
            <p:cNvPr id="3" name="Lightning Bolt 2"/>
            <p:cNvSpPr/>
            <p:nvPr/>
          </p:nvSpPr>
          <p:spPr>
            <a:xfrm rot="1893704">
              <a:off x="3505200" y="5105400"/>
              <a:ext cx="304800" cy="4572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TextBox 3"/>
            <p:cNvSpPr txBox="1"/>
            <p:nvPr/>
          </p:nvSpPr>
          <p:spPr>
            <a:xfrm>
              <a:off x="3734925" y="4905026"/>
              <a:ext cx="288862" cy="369332"/>
            </a:xfrm>
            <a:prstGeom prst="rect">
              <a:avLst/>
            </a:prstGeom>
            <a:noFill/>
          </p:spPr>
          <p:txBody>
            <a:bodyPr wrap="none" rtlCol="0">
              <a:spAutoFit/>
            </a:bodyPr>
            <a:lstStyle/>
            <a:p>
              <a:r>
                <a:rPr lang="en-US" dirty="0" smtClean="0"/>
                <a:t>1</a:t>
              </a:r>
              <a:endParaRPr lang="en-CA" dirty="0"/>
            </a:p>
          </p:txBody>
        </p:sp>
      </p:grpSp>
      <p:grpSp>
        <p:nvGrpSpPr>
          <p:cNvPr id="6" name="Group 5"/>
          <p:cNvGrpSpPr/>
          <p:nvPr/>
        </p:nvGrpSpPr>
        <p:grpSpPr>
          <a:xfrm>
            <a:off x="5694090" y="4648200"/>
            <a:ext cx="568736" cy="639846"/>
            <a:chOff x="5846490" y="4953000"/>
            <a:chExt cx="568736" cy="639846"/>
          </a:xfrm>
        </p:grpSpPr>
        <p:sp>
          <p:nvSpPr>
            <p:cNvPr id="11" name="Lightning Bolt 10"/>
            <p:cNvSpPr/>
            <p:nvPr/>
          </p:nvSpPr>
          <p:spPr>
            <a:xfrm rot="1893704">
              <a:off x="5846490" y="5135646"/>
              <a:ext cx="304800" cy="4572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 name="TextBox 12"/>
            <p:cNvSpPr txBox="1"/>
            <p:nvPr/>
          </p:nvSpPr>
          <p:spPr>
            <a:xfrm>
              <a:off x="6111938" y="4953000"/>
              <a:ext cx="303288" cy="369332"/>
            </a:xfrm>
            <a:prstGeom prst="rect">
              <a:avLst/>
            </a:prstGeom>
            <a:noFill/>
          </p:spPr>
          <p:txBody>
            <a:bodyPr wrap="none" rtlCol="0">
              <a:spAutoFit/>
            </a:bodyPr>
            <a:lstStyle/>
            <a:p>
              <a:r>
                <a:rPr lang="en-US" dirty="0" smtClean="0"/>
                <a:t>2</a:t>
              </a:r>
              <a:endParaRPr lang="en-CA" dirty="0"/>
            </a:p>
          </p:txBody>
        </p:sp>
      </p:grpSp>
      <p:grpSp>
        <p:nvGrpSpPr>
          <p:cNvPr id="8" name="Group 7"/>
          <p:cNvGrpSpPr/>
          <p:nvPr/>
        </p:nvGrpSpPr>
        <p:grpSpPr>
          <a:xfrm>
            <a:off x="2209800" y="5334000"/>
            <a:ext cx="5634483" cy="461665"/>
            <a:chOff x="2362200" y="5638800"/>
            <a:chExt cx="5634483" cy="461665"/>
          </a:xfrm>
        </p:grpSpPr>
        <p:sp>
          <p:nvSpPr>
            <p:cNvPr id="2" name="Rectangle 1"/>
            <p:cNvSpPr/>
            <p:nvPr/>
          </p:nvSpPr>
          <p:spPr>
            <a:xfrm>
              <a:off x="2362200" y="5638800"/>
              <a:ext cx="4648200" cy="381000"/>
            </a:xfrm>
            <a:prstGeom prst="rect">
              <a:avLst/>
            </a:prstGeom>
            <a:solidFill>
              <a:schemeClr val="accent3">
                <a:lumMod val="5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400" dirty="0">
                <a:solidFill>
                  <a:schemeClr val="accent1"/>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7162800" y="5638800"/>
              <a:ext cx="833883"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Gene</a:t>
              </a:r>
              <a:endParaRPr lang="en-CA" sz="2400" dirty="0">
                <a:latin typeface="Times New Roman" panose="02020603050405020304" pitchFamily="18" charset="0"/>
                <a:cs typeface="Times New Roman" panose="02020603050405020304" pitchFamily="18" charset="0"/>
              </a:endParaRPr>
            </a:p>
          </p:txBody>
        </p:sp>
      </p:grpSp>
      <p:grpSp>
        <p:nvGrpSpPr>
          <p:cNvPr id="14" name="Group 13"/>
          <p:cNvGrpSpPr/>
          <p:nvPr/>
        </p:nvGrpSpPr>
        <p:grpSpPr>
          <a:xfrm>
            <a:off x="3337020" y="5715193"/>
            <a:ext cx="407484" cy="461665"/>
            <a:chOff x="3337020" y="5715193"/>
            <a:chExt cx="407484" cy="461665"/>
          </a:xfrm>
        </p:grpSpPr>
        <p:sp>
          <p:nvSpPr>
            <p:cNvPr id="9" name="Down Arrow 8"/>
            <p:cNvSpPr/>
            <p:nvPr/>
          </p:nvSpPr>
          <p:spPr>
            <a:xfrm>
              <a:off x="3410913" y="5791200"/>
              <a:ext cx="2286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400">
                <a:latin typeface="Times New Roman" panose="02020603050405020304" pitchFamily="18" charset="0"/>
                <a:cs typeface="Times New Roman" panose="02020603050405020304" pitchFamily="18" charset="0"/>
              </a:endParaRPr>
            </a:p>
          </p:txBody>
        </p:sp>
        <p:sp>
          <p:nvSpPr>
            <p:cNvPr id="10" name="TextBox 9"/>
            <p:cNvSpPr txBox="1"/>
            <p:nvPr/>
          </p:nvSpPr>
          <p:spPr>
            <a:xfrm>
              <a:off x="3337020" y="5715193"/>
              <a:ext cx="407484" cy="461665"/>
            </a:xfrm>
            <a:prstGeom prst="rect">
              <a:avLst/>
            </a:prstGeom>
            <a:noFill/>
          </p:spPr>
          <p:txBody>
            <a:bodyPr wrap="none" rtlCol="0">
              <a:spAutoFit/>
            </a:bodyPr>
            <a:lstStyle/>
            <a:p>
              <a:r>
                <a:rPr lang="en-US" sz="2400" b="1" dirty="0" smtClean="0">
                  <a:latin typeface="Times New Roman" panose="02020603050405020304" pitchFamily="18" charset="0"/>
                  <a:cs typeface="Times New Roman" panose="02020603050405020304" pitchFamily="18" charset="0"/>
                </a:rPr>
                <a:t>X</a:t>
              </a:r>
              <a:endParaRPr lang="en-CA" sz="2400" b="1" dirty="0">
                <a:latin typeface="Times New Roman" panose="02020603050405020304" pitchFamily="18" charset="0"/>
                <a:cs typeface="Times New Roman" panose="02020603050405020304" pitchFamily="18" charset="0"/>
              </a:endParaRPr>
            </a:p>
          </p:txBody>
        </p:sp>
      </p:grpSp>
      <p:sp>
        <p:nvSpPr>
          <p:cNvPr id="12" name="TextBox 11"/>
          <p:cNvSpPr txBox="1"/>
          <p:nvPr/>
        </p:nvSpPr>
        <p:spPr>
          <a:xfrm>
            <a:off x="2971800" y="6172200"/>
            <a:ext cx="1662635"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No function</a:t>
            </a:r>
            <a:endParaRPr lang="en-CA" sz="2400" dirty="0">
              <a:latin typeface="Times New Roman" panose="02020603050405020304" pitchFamily="18" charset="0"/>
              <a:cs typeface="Times New Roman" panose="02020603050405020304" pitchFamily="18" charset="0"/>
            </a:endParaRPr>
          </a:p>
        </p:txBody>
      </p:sp>
      <p:sp>
        <p:nvSpPr>
          <p:cNvPr id="21" name="Down Arrow 20"/>
          <p:cNvSpPr/>
          <p:nvPr/>
        </p:nvSpPr>
        <p:spPr>
          <a:xfrm>
            <a:off x="5791200" y="5867400"/>
            <a:ext cx="2286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400">
              <a:latin typeface="Times New Roman" panose="02020603050405020304" pitchFamily="18" charset="0"/>
              <a:cs typeface="Times New Roman" panose="02020603050405020304" pitchFamily="18" charset="0"/>
            </a:endParaRPr>
          </a:p>
        </p:txBody>
      </p:sp>
      <p:sp>
        <p:nvSpPr>
          <p:cNvPr id="23" name="TextBox 22"/>
          <p:cNvSpPr txBox="1"/>
          <p:nvPr/>
        </p:nvSpPr>
        <p:spPr>
          <a:xfrm>
            <a:off x="5356627" y="6172200"/>
            <a:ext cx="3002745" cy="46166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Restores gene function</a:t>
            </a:r>
            <a:endParaRPr lang="en-C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5782834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605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605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605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605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860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down)">
                                      <p:cBhvr>
                                        <p:cTn id="32" dur="580">
                                          <p:stCondLst>
                                            <p:cond delay="0"/>
                                          </p:stCondLst>
                                        </p:cTn>
                                        <p:tgtEl>
                                          <p:spTgt spid="5"/>
                                        </p:tgtEl>
                                      </p:cBhvr>
                                    </p:animEffect>
                                    <p:anim calcmode="lin" valueType="num">
                                      <p:cBhvr>
                                        <p:cTn id="3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8" dur="26">
                                          <p:stCondLst>
                                            <p:cond delay="650"/>
                                          </p:stCondLst>
                                        </p:cTn>
                                        <p:tgtEl>
                                          <p:spTgt spid="5"/>
                                        </p:tgtEl>
                                      </p:cBhvr>
                                      <p:to x="100000" y="60000"/>
                                    </p:animScale>
                                    <p:animScale>
                                      <p:cBhvr>
                                        <p:cTn id="39" dur="166" decel="50000">
                                          <p:stCondLst>
                                            <p:cond delay="676"/>
                                          </p:stCondLst>
                                        </p:cTn>
                                        <p:tgtEl>
                                          <p:spTgt spid="5"/>
                                        </p:tgtEl>
                                      </p:cBhvr>
                                      <p:to x="100000" y="100000"/>
                                    </p:animScale>
                                    <p:animScale>
                                      <p:cBhvr>
                                        <p:cTn id="40" dur="26">
                                          <p:stCondLst>
                                            <p:cond delay="1312"/>
                                          </p:stCondLst>
                                        </p:cTn>
                                        <p:tgtEl>
                                          <p:spTgt spid="5"/>
                                        </p:tgtEl>
                                      </p:cBhvr>
                                      <p:to x="100000" y="80000"/>
                                    </p:animScale>
                                    <p:animScale>
                                      <p:cBhvr>
                                        <p:cTn id="41" dur="166" decel="50000">
                                          <p:stCondLst>
                                            <p:cond delay="1338"/>
                                          </p:stCondLst>
                                        </p:cTn>
                                        <p:tgtEl>
                                          <p:spTgt spid="5"/>
                                        </p:tgtEl>
                                      </p:cBhvr>
                                      <p:to x="100000" y="100000"/>
                                    </p:animScale>
                                    <p:animScale>
                                      <p:cBhvr>
                                        <p:cTn id="42" dur="26">
                                          <p:stCondLst>
                                            <p:cond delay="1642"/>
                                          </p:stCondLst>
                                        </p:cTn>
                                        <p:tgtEl>
                                          <p:spTgt spid="5"/>
                                        </p:tgtEl>
                                      </p:cBhvr>
                                      <p:to x="100000" y="90000"/>
                                    </p:animScale>
                                    <p:animScale>
                                      <p:cBhvr>
                                        <p:cTn id="43" dur="166" decel="50000">
                                          <p:stCondLst>
                                            <p:cond delay="1668"/>
                                          </p:stCondLst>
                                        </p:cTn>
                                        <p:tgtEl>
                                          <p:spTgt spid="5"/>
                                        </p:tgtEl>
                                      </p:cBhvr>
                                      <p:to x="100000" y="100000"/>
                                    </p:animScale>
                                    <p:animScale>
                                      <p:cBhvr>
                                        <p:cTn id="44" dur="26">
                                          <p:stCondLst>
                                            <p:cond delay="1808"/>
                                          </p:stCondLst>
                                        </p:cTn>
                                        <p:tgtEl>
                                          <p:spTgt spid="5"/>
                                        </p:tgtEl>
                                      </p:cBhvr>
                                      <p:to x="100000" y="95000"/>
                                    </p:animScale>
                                    <p:animScale>
                                      <p:cBhvr>
                                        <p:cTn id="45" dur="166" decel="50000">
                                          <p:stCondLst>
                                            <p:cond delay="1834"/>
                                          </p:stCondLst>
                                        </p:cTn>
                                        <p:tgtEl>
                                          <p:spTgt spid="5"/>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14"/>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0" presetClass="exit" presetSubtype="0" fill="hold" nodeType="clickEffect">
                                  <p:stCondLst>
                                    <p:cond delay="0"/>
                                  </p:stCondLst>
                                  <p:childTnLst>
                                    <p:animEffect transition="out" filter="fade">
                                      <p:cBhvr>
                                        <p:cTn id="57" dur="500"/>
                                        <p:tgtEl>
                                          <p:spTgt spid="14"/>
                                        </p:tgtEl>
                                      </p:cBhvr>
                                    </p:animEffect>
                                    <p:set>
                                      <p:cBhvr>
                                        <p:cTn id="58" dur="1" fill="hold">
                                          <p:stCondLst>
                                            <p:cond delay="499"/>
                                          </p:stCondLst>
                                        </p:cTn>
                                        <p:tgtEl>
                                          <p:spTgt spid="14"/>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10" presetClass="exit" presetSubtype="0" fill="hold" grpId="1" nodeType="clickEffect">
                                  <p:stCondLst>
                                    <p:cond delay="0"/>
                                  </p:stCondLst>
                                  <p:childTnLst>
                                    <p:animEffect transition="out" filter="fade">
                                      <p:cBhvr>
                                        <p:cTn id="62" dur="500"/>
                                        <p:tgtEl>
                                          <p:spTgt spid="12"/>
                                        </p:tgtEl>
                                      </p:cBhvr>
                                    </p:animEffect>
                                    <p:set>
                                      <p:cBhvr>
                                        <p:cTn id="63" dur="1" fill="hold">
                                          <p:stCondLst>
                                            <p:cond delay="499"/>
                                          </p:stCondLst>
                                        </p:cTn>
                                        <p:tgtEl>
                                          <p:spTgt spid="12"/>
                                        </p:tgtEl>
                                        <p:attrNameLst>
                                          <p:attrName>style.visibility</p:attrName>
                                        </p:attrNameLst>
                                      </p:cBhvr>
                                      <p:to>
                                        <p:strVal val="hidden"/>
                                      </p:to>
                                    </p:set>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nodeType="clickEffect">
                                  <p:stCondLst>
                                    <p:cond delay="0"/>
                                  </p:stCondLst>
                                  <p:childTnLst>
                                    <p:set>
                                      <p:cBhvr>
                                        <p:cTn id="67" dur="1" fill="hold">
                                          <p:stCondLst>
                                            <p:cond delay="0"/>
                                          </p:stCondLst>
                                        </p:cTn>
                                        <p:tgtEl>
                                          <p:spTgt spid="6"/>
                                        </p:tgtEl>
                                        <p:attrNameLst>
                                          <p:attrName>style.visibility</p:attrName>
                                        </p:attrNameLst>
                                      </p:cBhvr>
                                      <p:to>
                                        <p:strVal val="visible"/>
                                      </p:to>
                                    </p:set>
                                    <p:animEffect transition="in" filter="wipe(down)">
                                      <p:cBhvr>
                                        <p:cTn id="68" dur="580">
                                          <p:stCondLst>
                                            <p:cond delay="0"/>
                                          </p:stCondLst>
                                        </p:cTn>
                                        <p:tgtEl>
                                          <p:spTgt spid="6"/>
                                        </p:tgtEl>
                                      </p:cBhvr>
                                    </p:animEffect>
                                    <p:anim calcmode="lin" valueType="num">
                                      <p:cBhvr>
                                        <p:cTn id="69"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74" dur="26">
                                          <p:stCondLst>
                                            <p:cond delay="650"/>
                                          </p:stCondLst>
                                        </p:cTn>
                                        <p:tgtEl>
                                          <p:spTgt spid="6"/>
                                        </p:tgtEl>
                                      </p:cBhvr>
                                      <p:to x="100000" y="60000"/>
                                    </p:animScale>
                                    <p:animScale>
                                      <p:cBhvr>
                                        <p:cTn id="75" dur="166" decel="50000">
                                          <p:stCondLst>
                                            <p:cond delay="676"/>
                                          </p:stCondLst>
                                        </p:cTn>
                                        <p:tgtEl>
                                          <p:spTgt spid="6"/>
                                        </p:tgtEl>
                                      </p:cBhvr>
                                      <p:to x="100000" y="100000"/>
                                    </p:animScale>
                                    <p:animScale>
                                      <p:cBhvr>
                                        <p:cTn id="76" dur="26">
                                          <p:stCondLst>
                                            <p:cond delay="1312"/>
                                          </p:stCondLst>
                                        </p:cTn>
                                        <p:tgtEl>
                                          <p:spTgt spid="6"/>
                                        </p:tgtEl>
                                      </p:cBhvr>
                                      <p:to x="100000" y="80000"/>
                                    </p:animScale>
                                    <p:animScale>
                                      <p:cBhvr>
                                        <p:cTn id="77" dur="166" decel="50000">
                                          <p:stCondLst>
                                            <p:cond delay="1338"/>
                                          </p:stCondLst>
                                        </p:cTn>
                                        <p:tgtEl>
                                          <p:spTgt spid="6"/>
                                        </p:tgtEl>
                                      </p:cBhvr>
                                      <p:to x="100000" y="100000"/>
                                    </p:animScale>
                                    <p:animScale>
                                      <p:cBhvr>
                                        <p:cTn id="78" dur="26">
                                          <p:stCondLst>
                                            <p:cond delay="1642"/>
                                          </p:stCondLst>
                                        </p:cTn>
                                        <p:tgtEl>
                                          <p:spTgt spid="6"/>
                                        </p:tgtEl>
                                      </p:cBhvr>
                                      <p:to x="100000" y="90000"/>
                                    </p:animScale>
                                    <p:animScale>
                                      <p:cBhvr>
                                        <p:cTn id="79" dur="166" decel="50000">
                                          <p:stCondLst>
                                            <p:cond delay="1668"/>
                                          </p:stCondLst>
                                        </p:cTn>
                                        <p:tgtEl>
                                          <p:spTgt spid="6"/>
                                        </p:tgtEl>
                                      </p:cBhvr>
                                      <p:to x="100000" y="100000"/>
                                    </p:animScale>
                                    <p:animScale>
                                      <p:cBhvr>
                                        <p:cTn id="80" dur="26">
                                          <p:stCondLst>
                                            <p:cond delay="1808"/>
                                          </p:stCondLst>
                                        </p:cTn>
                                        <p:tgtEl>
                                          <p:spTgt spid="6"/>
                                        </p:tgtEl>
                                      </p:cBhvr>
                                      <p:to x="100000" y="95000"/>
                                    </p:animScale>
                                    <p:animScale>
                                      <p:cBhvr>
                                        <p:cTn id="81" dur="166" decel="50000">
                                          <p:stCondLst>
                                            <p:cond delay="1834"/>
                                          </p:stCondLst>
                                        </p:cTn>
                                        <p:tgtEl>
                                          <p:spTgt spid="6"/>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1" presetClass="entr" presetSubtype="0" fill="hold" grpId="0" nodeType="clickEffect">
                                  <p:stCondLst>
                                    <p:cond delay="0"/>
                                  </p:stCondLst>
                                  <p:childTnLst>
                                    <p:set>
                                      <p:cBhvr>
                                        <p:cTn id="85" dur="1" fill="hold">
                                          <p:stCondLst>
                                            <p:cond delay="0"/>
                                          </p:stCondLst>
                                        </p:cTn>
                                        <p:tgtEl>
                                          <p:spTgt spid="21"/>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6051" grpId="0"/>
      <p:bldP spid="386052" grpId="0"/>
      <p:bldP spid="386053" grpId="0"/>
      <p:bldP spid="386054" grpId="0"/>
      <p:bldP spid="386055" grpId="0"/>
      <p:bldP spid="12" grpId="0"/>
      <p:bldP spid="12" grpId="1"/>
      <p:bldP spid="21" grpId="0" animBg="1"/>
      <p:bldP spid="2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8"/>
          <p:cNvSpPr txBox="1">
            <a:spLocks noChangeArrowheads="1"/>
          </p:cNvSpPr>
          <p:nvPr/>
        </p:nvSpPr>
        <p:spPr bwMode="auto">
          <a:xfrm>
            <a:off x="685800" y="381000"/>
            <a:ext cx="8007350" cy="13731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Suppressor mutation: </a:t>
            </a:r>
            <a:r>
              <a:rPr lang="en-US" altLang="en-US" dirty="0"/>
              <a:t>second mutation in another gene </a:t>
            </a:r>
          </a:p>
          <a:p>
            <a:r>
              <a:rPr lang="en-US" altLang="en-US" dirty="0"/>
              <a:t>that compensates for or restores effects of primary </a:t>
            </a:r>
          </a:p>
          <a:p>
            <a:r>
              <a:rPr lang="en-US" altLang="en-US" dirty="0"/>
              <a:t>mutation</a:t>
            </a:r>
          </a:p>
        </p:txBody>
      </p:sp>
      <p:sp>
        <p:nvSpPr>
          <p:cNvPr id="3" name="TextBox 2"/>
          <p:cNvSpPr txBox="1"/>
          <p:nvPr/>
        </p:nvSpPr>
        <p:spPr>
          <a:xfrm>
            <a:off x="609600" y="2057400"/>
            <a:ext cx="1165704"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Example:</a:t>
            </a:r>
            <a:endParaRPr lang="en-CA" sz="2000" dirty="0">
              <a:latin typeface="Times New Roman" panose="02020603050405020304" pitchFamily="18" charset="0"/>
              <a:cs typeface="Times New Roman" panose="02020603050405020304" pitchFamily="18" charset="0"/>
            </a:endParaRPr>
          </a:p>
        </p:txBody>
      </p:sp>
      <p:grpSp>
        <p:nvGrpSpPr>
          <p:cNvPr id="14" name="Group 13"/>
          <p:cNvGrpSpPr/>
          <p:nvPr/>
        </p:nvGrpSpPr>
        <p:grpSpPr>
          <a:xfrm>
            <a:off x="1371600" y="2819400"/>
            <a:ext cx="2667000" cy="1009710"/>
            <a:chOff x="1371600" y="2819400"/>
            <a:chExt cx="2667000" cy="1009710"/>
          </a:xfrm>
        </p:grpSpPr>
        <p:sp>
          <p:nvSpPr>
            <p:cNvPr id="4" name="Rectangle 3"/>
            <p:cNvSpPr/>
            <p:nvPr/>
          </p:nvSpPr>
          <p:spPr>
            <a:xfrm>
              <a:off x="1371600" y="2819400"/>
              <a:ext cx="2667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000">
                <a:latin typeface="Times New Roman" panose="02020603050405020304" pitchFamily="18" charset="0"/>
                <a:cs typeface="Times New Roman" panose="02020603050405020304" pitchFamily="18" charset="0"/>
              </a:endParaRPr>
            </a:p>
          </p:txBody>
        </p:sp>
        <p:sp>
          <p:nvSpPr>
            <p:cNvPr id="6" name="TextBox 5"/>
            <p:cNvSpPr txBox="1"/>
            <p:nvPr/>
          </p:nvSpPr>
          <p:spPr>
            <a:xfrm>
              <a:off x="2209800" y="3429000"/>
              <a:ext cx="726481"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Gene</a:t>
              </a:r>
              <a:endParaRPr lang="en-CA" sz="2000" dirty="0">
                <a:latin typeface="Times New Roman" panose="02020603050405020304" pitchFamily="18" charset="0"/>
                <a:cs typeface="Times New Roman" panose="02020603050405020304" pitchFamily="18" charset="0"/>
              </a:endParaRPr>
            </a:p>
          </p:txBody>
        </p:sp>
      </p:grpSp>
      <p:grpSp>
        <p:nvGrpSpPr>
          <p:cNvPr id="15" name="Group 14"/>
          <p:cNvGrpSpPr/>
          <p:nvPr/>
        </p:nvGrpSpPr>
        <p:grpSpPr>
          <a:xfrm>
            <a:off x="5562600" y="2819400"/>
            <a:ext cx="2667000" cy="933510"/>
            <a:chOff x="5562600" y="2819400"/>
            <a:chExt cx="2667000" cy="933510"/>
          </a:xfrm>
        </p:grpSpPr>
        <p:sp>
          <p:nvSpPr>
            <p:cNvPr id="5" name="Rectangle 4"/>
            <p:cNvSpPr/>
            <p:nvPr/>
          </p:nvSpPr>
          <p:spPr>
            <a:xfrm>
              <a:off x="5562600" y="2819400"/>
              <a:ext cx="26670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000">
                <a:latin typeface="Times New Roman" panose="02020603050405020304" pitchFamily="18" charset="0"/>
                <a:cs typeface="Times New Roman" panose="02020603050405020304" pitchFamily="18" charset="0"/>
              </a:endParaRPr>
            </a:p>
          </p:txBody>
        </p:sp>
        <p:sp>
          <p:nvSpPr>
            <p:cNvPr id="7" name="TextBox 6"/>
            <p:cNvSpPr txBox="1"/>
            <p:nvPr/>
          </p:nvSpPr>
          <p:spPr>
            <a:xfrm>
              <a:off x="6553200" y="3352800"/>
              <a:ext cx="1332673" cy="400110"/>
            </a:xfrm>
            <a:prstGeom prst="rect">
              <a:avLst/>
            </a:prstGeom>
            <a:noFill/>
          </p:spPr>
          <p:txBody>
            <a:bodyPr wrap="none" rtlCol="0">
              <a:spAutoFit/>
            </a:bodyPr>
            <a:lstStyle/>
            <a:p>
              <a:r>
                <a:rPr lang="en-US" sz="2000" dirty="0" err="1" smtClean="0">
                  <a:latin typeface="Times New Roman" panose="02020603050405020304" pitchFamily="18" charset="0"/>
                  <a:cs typeface="Times New Roman" panose="02020603050405020304" pitchFamily="18" charset="0"/>
                </a:rPr>
                <a:t>tRNA</a:t>
              </a:r>
              <a:r>
                <a:rPr lang="en-US" sz="2000" dirty="0" smtClean="0">
                  <a:latin typeface="Times New Roman" panose="02020603050405020304" pitchFamily="18" charset="0"/>
                  <a:cs typeface="Times New Roman" panose="02020603050405020304" pitchFamily="18" charset="0"/>
                </a:rPr>
                <a:t> gene</a:t>
              </a:r>
              <a:endParaRPr lang="en-CA" sz="2000" dirty="0">
                <a:latin typeface="Times New Roman" panose="02020603050405020304" pitchFamily="18" charset="0"/>
                <a:cs typeface="Times New Roman" panose="02020603050405020304" pitchFamily="18" charset="0"/>
              </a:endParaRPr>
            </a:p>
          </p:txBody>
        </p:sp>
      </p:grpSp>
      <p:grpSp>
        <p:nvGrpSpPr>
          <p:cNvPr id="8" name="Group 7"/>
          <p:cNvGrpSpPr/>
          <p:nvPr/>
        </p:nvGrpSpPr>
        <p:grpSpPr>
          <a:xfrm>
            <a:off x="2296113" y="2057400"/>
            <a:ext cx="542631" cy="657574"/>
            <a:chOff x="3505200" y="4905026"/>
            <a:chExt cx="542631" cy="657574"/>
          </a:xfrm>
        </p:grpSpPr>
        <p:sp>
          <p:nvSpPr>
            <p:cNvPr id="9" name="Lightning Bolt 8"/>
            <p:cNvSpPr/>
            <p:nvPr/>
          </p:nvSpPr>
          <p:spPr>
            <a:xfrm rot="1893704">
              <a:off x="3505200" y="5105400"/>
              <a:ext cx="304800" cy="4572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000">
                <a:latin typeface="Times New Roman" panose="02020603050405020304" pitchFamily="18" charset="0"/>
                <a:cs typeface="Times New Roman" panose="02020603050405020304" pitchFamily="18" charset="0"/>
              </a:endParaRPr>
            </a:p>
          </p:txBody>
        </p:sp>
        <p:sp>
          <p:nvSpPr>
            <p:cNvPr id="10" name="TextBox 9"/>
            <p:cNvSpPr txBox="1"/>
            <p:nvPr/>
          </p:nvSpPr>
          <p:spPr>
            <a:xfrm>
              <a:off x="3734925" y="4905026"/>
              <a:ext cx="312906"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1</a:t>
              </a:r>
              <a:endParaRPr lang="en-CA" sz="2000" dirty="0">
                <a:latin typeface="Times New Roman" panose="02020603050405020304" pitchFamily="18" charset="0"/>
                <a:cs typeface="Times New Roman" panose="02020603050405020304" pitchFamily="18" charset="0"/>
              </a:endParaRPr>
            </a:p>
          </p:txBody>
        </p:sp>
      </p:grpSp>
      <p:grpSp>
        <p:nvGrpSpPr>
          <p:cNvPr id="11" name="Group 10"/>
          <p:cNvGrpSpPr/>
          <p:nvPr/>
        </p:nvGrpSpPr>
        <p:grpSpPr>
          <a:xfrm>
            <a:off x="7025213" y="2057400"/>
            <a:ext cx="542631" cy="657574"/>
            <a:chOff x="3505200" y="4905026"/>
            <a:chExt cx="542631" cy="657574"/>
          </a:xfrm>
        </p:grpSpPr>
        <p:sp>
          <p:nvSpPr>
            <p:cNvPr id="12" name="Lightning Bolt 11"/>
            <p:cNvSpPr/>
            <p:nvPr/>
          </p:nvSpPr>
          <p:spPr>
            <a:xfrm rot="1893704">
              <a:off x="3505200" y="5105400"/>
              <a:ext cx="304800" cy="457200"/>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2000">
                <a:latin typeface="Times New Roman" panose="02020603050405020304" pitchFamily="18" charset="0"/>
                <a:cs typeface="Times New Roman" panose="02020603050405020304" pitchFamily="18" charset="0"/>
              </a:endParaRPr>
            </a:p>
          </p:txBody>
        </p:sp>
        <p:sp>
          <p:nvSpPr>
            <p:cNvPr id="13" name="TextBox 12"/>
            <p:cNvSpPr txBox="1"/>
            <p:nvPr/>
          </p:nvSpPr>
          <p:spPr>
            <a:xfrm>
              <a:off x="3734925" y="4905026"/>
              <a:ext cx="312906"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2</a:t>
              </a:r>
              <a:endParaRPr lang="en-CA" sz="2000" dirty="0">
                <a:latin typeface="Times New Roman" panose="02020603050405020304" pitchFamily="18" charset="0"/>
                <a:cs typeface="Times New Roman" panose="02020603050405020304" pitchFamily="18" charset="0"/>
              </a:endParaRPr>
            </a:p>
          </p:txBody>
        </p:sp>
      </p:grpSp>
      <p:sp>
        <p:nvSpPr>
          <p:cNvPr id="16" name="TextBox 15"/>
          <p:cNvSpPr txBox="1"/>
          <p:nvPr/>
        </p:nvSpPr>
        <p:spPr>
          <a:xfrm>
            <a:off x="152400" y="4245114"/>
            <a:ext cx="8987460" cy="707886"/>
          </a:xfrm>
          <a:prstGeom prst="rect">
            <a:avLst/>
          </a:prstGeom>
          <a:noFill/>
        </p:spPr>
        <p:txBody>
          <a:bodyPr wrap="none" rtlCol="0">
            <a:spAutoFit/>
          </a:bodyPr>
          <a:lstStyle/>
          <a:p>
            <a:pPr marL="285750" indent="-285750">
              <a:buFont typeface="Arial" panose="020B0604020202020204" pitchFamily="34" charset="0"/>
              <a:buChar char="•"/>
            </a:pPr>
            <a:r>
              <a:rPr lang="en-US" sz="2000" dirty="0" smtClean="0">
                <a:latin typeface="Times New Roman" panose="02020603050405020304" pitchFamily="18" charset="0"/>
                <a:cs typeface="Times New Roman" panose="02020603050405020304" pitchFamily="18" charset="0"/>
              </a:rPr>
              <a:t>Second mutation in a </a:t>
            </a:r>
            <a:r>
              <a:rPr lang="en-US" sz="2000" dirty="0" err="1" smtClean="0">
                <a:latin typeface="Times New Roman" panose="02020603050405020304" pitchFamily="18" charset="0"/>
                <a:cs typeface="Times New Roman" panose="02020603050405020304" pitchFamily="18" charset="0"/>
              </a:rPr>
              <a:t>tRNA</a:t>
            </a:r>
            <a:r>
              <a:rPr lang="en-US" sz="2000" dirty="0" smtClean="0">
                <a:latin typeface="Times New Roman" panose="02020603050405020304" pitchFamily="18" charset="0"/>
                <a:cs typeface="Times New Roman" panose="02020603050405020304" pitchFamily="18" charset="0"/>
              </a:rPr>
              <a:t> gene causes the </a:t>
            </a:r>
            <a:r>
              <a:rPr lang="en-US" sz="2000" dirty="0" err="1" smtClean="0">
                <a:latin typeface="Times New Roman" panose="02020603050405020304" pitchFamily="18" charset="0"/>
                <a:cs typeface="Times New Roman" panose="02020603050405020304" pitchFamily="18" charset="0"/>
              </a:rPr>
              <a:t>tRNA</a:t>
            </a:r>
            <a:r>
              <a:rPr lang="en-US" sz="2000" dirty="0" smtClean="0">
                <a:latin typeface="Times New Roman" panose="02020603050405020304" pitchFamily="18" charset="0"/>
                <a:cs typeface="Times New Roman" panose="02020603050405020304" pitchFamily="18" charset="0"/>
              </a:rPr>
              <a:t> to recognize the mutated codon</a:t>
            </a:r>
          </a:p>
          <a:p>
            <a:r>
              <a:rPr lang="en-US" sz="2000" dirty="0" smtClean="0">
                <a:latin typeface="Times New Roman" panose="02020603050405020304" pitchFamily="18" charset="0"/>
                <a:cs typeface="Times New Roman" panose="02020603050405020304" pitchFamily="18" charset="0"/>
              </a:rPr>
              <a:t>from first mutation</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36121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7315200" y="6019800"/>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1.28</a:t>
            </a:r>
          </a:p>
        </p:txBody>
      </p:sp>
      <p:pic>
        <p:nvPicPr>
          <p:cNvPr id="36867" name="Picture 3" descr="Macintosh HD:Applications:Microsoft Office 2004:Office:PPT_IB_SupportFiles:Images:40632_Ch01_Fig25.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0"/>
            <a:ext cx="70104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6868" name="Text Box 4"/>
          <p:cNvSpPr txBox="1">
            <a:spLocks noChangeArrowheads="1"/>
          </p:cNvSpPr>
          <p:nvPr/>
        </p:nvSpPr>
        <p:spPr bwMode="auto">
          <a:xfrm>
            <a:off x="3870325" y="5451475"/>
            <a:ext cx="12319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sz="2400">
                <a:solidFill>
                  <a:srgbClr val="000000"/>
                </a:solidFill>
              </a:rPr>
              <a:t>Deletion</a:t>
            </a:r>
          </a:p>
        </p:txBody>
      </p:sp>
    </p:spTree>
    <p:extLst>
      <p:ext uri="{BB962C8B-B14F-4D97-AF65-F5344CB8AC3E}">
        <p14:creationId xmlns:p14="http://schemas.microsoft.com/office/powerpoint/2010/main" xmlns="" val="29658949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593725" y="219075"/>
            <a:ext cx="29368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Mutation Hotspots:</a:t>
            </a:r>
          </a:p>
        </p:txBody>
      </p:sp>
      <p:sp>
        <p:nvSpPr>
          <p:cNvPr id="390147" name="Text Box 3"/>
          <p:cNvSpPr txBox="1">
            <a:spLocks noChangeArrowheads="1"/>
          </p:cNvSpPr>
          <p:nvPr/>
        </p:nvSpPr>
        <p:spPr bwMode="auto">
          <a:xfrm>
            <a:off x="517525" y="904875"/>
            <a:ext cx="7883525"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regions in the genome have higher rates of mutation </a:t>
            </a:r>
          </a:p>
          <a:p>
            <a:r>
              <a:rPr lang="en-US" altLang="en-US"/>
              <a:t>than others</a:t>
            </a:r>
          </a:p>
        </p:txBody>
      </p:sp>
      <p:sp>
        <p:nvSpPr>
          <p:cNvPr id="390148" name="Text Box 4"/>
          <p:cNvSpPr txBox="1">
            <a:spLocks noChangeArrowheads="1"/>
          </p:cNvSpPr>
          <p:nvPr/>
        </p:nvSpPr>
        <p:spPr bwMode="auto">
          <a:xfrm>
            <a:off x="593725" y="1895475"/>
            <a:ext cx="791051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can be affected by particular mutagens or by specific</a:t>
            </a:r>
          </a:p>
          <a:p>
            <a:r>
              <a:rPr lang="en-US" altLang="en-US"/>
              <a:t>DNA sequences</a:t>
            </a:r>
          </a:p>
        </p:txBody>
      </p:sp>
      <p:sp>
        <p:nvSpPr>
          <p:cNvPr id="390149" name="Text Box 5"/>
          <p:cNvSpPr txBox="1">
            <a:spLocks noChangeArrowheads="1"/>
          </p:cNvSpPr>
          <p:nvPr/>
        </p:nvSpPr>
        <p:spPr bwMode="auto">
          <a:xfrm>
            <a:off x="6384925" y="60864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1.29</a:t>
            </a:r>
          </a:p>
        </p:txBody>
      </p:sp>
      <p:pic>
        <p:nvPicPr>
          <p:cNvPr id="390150" name="Picture 6" descr="Macintosh HD:Applications:Microsoft Office 2004:Office:PPT_IB_SupportFiles:Images:40632_Ch01_Fig26.jpg"/>
          <p:cNvPicPr>
            <a:picLocks noChangeAspect="1" noChangeArrowheads="1"/>
          </p:cNvPicPr>
          <p:nvPr/>
        </p:nvPicPr>
        <p:blipFill>
          <a:blip r:embed="rId3" r:link="rId4" cstate="print">
            <a:extLst>
              <a:ext uri="{28A0092B-C50C-407E-A947-70E740481C1C}">
                <a14:useLocalDpi xmlns:a14="http://schemas.microsoft.com/office/drawing/2010/main" xmlns="" val="0"/>
              </a:ext>
            </a:extLst>
          </a:blip>
          <a:srcRect/>
          <a:stretch>
            <a:fillRect/>
          </a:stretch>
        </p:blipFill>
        <p:spPr bwMode="auto">
          <a:xfrm>
            <a:off x="0" y="2879725"/>
            <a:ext cx="6096000" cy="39782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733215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014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014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901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0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0147" grpId="0"/>
      <p:bldP spid="390148" grpId="0"/>
      <p:bldP spid="39014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517525" y="295275"/>
            <a:ext cx="32321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u="sng" dirty="0">
                <a:solidFill>
                  <a:schemeClr val="tx2"/>
                </a:solidFill>
              </a:rPr>
              <a:t>Genome Differences:</a:t>
            </a:r>
          </a:p>
        </p:txBody>
      </p:sp>
      <p:sp>
        <p:nvSpPr>
          <p:cNvPr id="38915" name="Text Box 3"/>
          <p:cNvSpPr txBox="1">
            <a:spLocks noChangeArrowheads="1"/>
          </p:cNvSpPr>
          <p:nvPr/>
        </p:nvSpPr>
        <p:spPr bwMode="auto">
          <a:xfrm>
            <a:off x="593725" y="981075"/>
            <a:ext cx="738505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Genome: collection of all the DNA in an organism</a:t>
            </a:r>
          </a:p>
        </p:txBody>
      </p:sp>
      <p:sp>
        <p:nvSpPr>
          <p:cNvPr id="392196" name="Text Box 4"/>
          <p:cNvSpPr txBox="1">
            <a:spLocks noChangeArrowheads="1"/>
          </p:cNvSpPr>
          <p:nvPr/>
        </p:nvSpPr>
        <p:spPr bwMode="auto">
          <a:xfrm>
            <a:off x="822325" y="1514475"/>
            <a:ext cx="765651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All cells have dsDNA genomes, some viruses have</a:t>
            </a:r>
          </a:p>
          <a:p>
            <a:r>
              <a:rPr lang="en-US" altLang="en-US"/>
              <a:t>RNA genomes or DNA genomes</a:t>
            </a:r>
          </a:p>
        </p:txBody>
      </p:sp>
      <p:sp>
        <p:nvSpPr>
          <p:cNvPr id="392197" name="Text Box 5"/>
          <p:cNvSpPr txBox="1">
            <a:spLocks noChangeArrowheads="1"/>
          </p:cNvSpPr>
          <p:nvPr/>
        </p:nvSpPr>
        <p:spPr bwMode="auto">
          <a:xfrm>
            <a:off x="800100" y="2514600"/>
            <a:ext cx="79629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all genomes code for the production of all the protein</a:t>
            </a:r>
          </a:p>
          <a:p>
            <a:r>
              <a:rPr lang="en-US" altLang="en-US"/>
              <a:t>for a cell in an organism</a:t>
            </a:r>
          </a:p>
        </p:txBody>
      </p:sp>
      <p:sp>
        <p:nvSpPr>
          <p:cNvPr id="392198" name="Text Box 6"/>
          <p:cNvSpPr txBox="1">
            <a:spLocks noChangeArrowheads="1"/>
          </p:cNvSpPr>
          <p:nvPr/>
        </p:nvSpPr>
        <p:spPr bwMode="auto">
          <a:xfrm>
            <a:off x="800100" y="3505200"/>
            <a:ext cx="7567613"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pPr>
              <a:buFontTx/>
              <a:buChar char="•"/>
            </a:pPr>
            <a:r>
              <a:rPr lang="en-US" altLang="en-US"/>
              <a:t> the proteins (proteome) provides all the necessary </a:t>
            </a:r>
          </a:p>
          <a:p>
            <a:r>
              <a:rPr lang="en-US" altLang="en-US"/>
              <a:t>functions for survival of the organism</a:t>
            </a:r>
          </a:p>
        </p:txBody>
      </p:sp>
      <p:sp>
        <p:nvSpPr>
          <p:cNvPr id="392199" name="Text Box 7"/>
          <p:cNvSpPr txBox="1">
            <a:spLocks noChangeArrowheads="1"/>
          </p:cNvSpPr>
          <p:nvPr/>
        </p:nvSpPr>
        <p:spPr bwMode="auto">
          <a:xfrm>
            <a:off x="1828800" y="4953000"/>
            <a:ext cx="5859874"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b="1" dirty="0">
                <a:solidFill>
                  <a:schemeClr val="tx2"/>
                </a:solidFill>
              </a:rPr>
              <a:t>What is larger, genome or proteome?</a:t>
            </a:r>
          </a:p>
        </p:txBody>
      </p:sp>
      <p:sp>
        <p:nvSpPr>
          <p:cNvPr id="392200" name="Text Box 8"/>
          <p:cNvSpPr txBox="1">
            <a:spLocks noChangeArrowheads="1"/>
          </p:cNvSpPr>
          <p:nvPr/>
        </p:nvSpPr>
        <p:spPr bwMode="auto">
          <a:xfrm>
            <a:off x="3886200" y="5715000"/>
            <a:ext cx="10318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Why?</a:t>
            </a:r>
          </a:p>
        </p:txBody>
      </p:sp>
    </p:spTree>
    <p:extLst>
      <p:ext uri="{BB962C8B-B14F-4D97-AF65-F5344CB8AC3E}">
        <p14:creationId xmlns:p14="http://schemas.microsoft.com/office/powerpoint/2010/main" xmlns="" val="1027238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219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219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219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92199">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22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2196" grpId="0"/>
      <p:bldP spid="392197" grpId="0"/>
      <p:bldP spid="392198" grpId="0"/>
      <p:bldP spid="39220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01_3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0"/>
            <a:ext cx="52578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9939" name="Text Box 3"/>
          <p:cNvSpPr txBox="1">
            <a:spLocks noChangeArrowheads="1"/>
          </p:cNvSpPr>
          <p:nvPr/>
        </p:nvSpPr>
        <p:spPr bwMode="auto">
          <a:xfrm>
            <a:off x="5470525" y="6238875"/>
            <a:ext cx="1370013"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2800">
                <a:solidFill>
                  <a:schemeClr val="tx1"/>
                </a:solidFill>
                <a:latin typeface="Times New Roman" pitchFamily="18" charset="0"/>
              </a:defRPr>
            </a:lvl1pPr>
            <a:lvl2pPr marL="742950" indent="-285750">
              <a:defRPr sz="2800">
                <a:solidFill>
                  <a:schemeClr val="tx1"/>
                </a:solidFill>
                <a:latin typeface="Times New Roman" pitchFamily="18" charset="0"/>
              </a:defRPr>
            </a:lvl2pPr>
            <a:lvl3pPr marL="1143000" indent="-228600">
              <a:defRPr sz="2800">
                <a:solidFill>
                  <a:schemeClr val="tx1"/>
                </a:solidFill>
                <a:latin typeface="Times New Roman" pitchFamily="18" charset="0"/>
              </a:defRPr>
            </a:lvl3pPr>
            <a:lvl4pPr marL="1600200" indent="-228600">
              <a:defRPr sz="2800">
                <a:solidFill>
                  <a:schemeClr val="tx1"/>
                </a:solidFill>
                <a:latin typeface="Times New Roman" pitchFamily="18" charset="0"/>
              </a:defRPr>
            </a:lvl4pPr>
            <a:lvl5pPr marL="2057400" indent="-228600">
              <a:defRPr sz="2800">
                <a:solidFill>
                  <a:schemeClr val="tx1"/>
                </a:solidFill>
                <a:latin typeface="Times New Roman" pitchFamily="18" charset="0"/>
              </a:defRPr>
            </a:lvl5pPr>
            <a:lvl6pPr marL="2514600" indent="-228600" eaLnBrk="0" fontAlgn="base" hangingPunct="0">
              <a:spcBef>
                <a:spcPct val="0"/>
              </a:spcBef>
              <a:spcAft>
                <a:spcPct val="0"/>
              </a:spcAft>
              <a:defRPr sz="2800">
                <a:solidFill>
                  <a:schemeClr val="tx1"/>
                </a:solidFill>
                <a:latin typeface="Times New Roman" pitchFamily="18" charset="0"/>
              </a:defRPr>
            </a:lvl6pPr>
            <a:lvl7pPr marL="2971800" indent="-228600" eaLnBrk="0" fontAlgn="base" hangingPunct="0">
              <a:spcBef>
                <a:spcPct val="0"/>
              </a:spcBef>
              <a:spcAft>
                <a:spcPct val="0"/>
              </a:spcAft>
              <a:defRPr sz="2800">
                <a:solidFill>
                  <a:schemeClr val="tx1"/>
                </a:solidFill>
                <a:latin typeface="Times New Roman" pitchFamily="18" charset="0"/>
              </a:defRPr>
            </a:lvl7pPr>
            <a:lvl8pPr marL="3429000" indent="-228600" eaLnBrk="0" fontAlgn="base" hangingPunct="0">
              <a:spcBef>
                <a:spcPct val="0"/>
              </a:spcBef>
              <a:spcAft>
                <a:spcPct val="0"/>
              </a:spcAft>
              <a:defRPr sz="2800">
                <a:solidFill>
                  <a:schemeClr val="tx1"/>
                </a:solidFill>
                <a:latin typeface="Times New Roman" pitchFamily="18" charset="0"/>
              </a:defRPr>
            </a:lvl8pPr>
            <a:lvl9pPr marL="3886200" indent="-228600" eaLnBrk="0" fontAlgn="base" hangingPunct="0">
              <a:spcBef>
                <a:spcPct val="0"/>
              </a:spcBef>
              <a:spcAft>
                <a:spcPct val="0"/>
              </a:spcAft>
              <a:defRPr sz="2800">
                <a:solidFill>
                  <a:schemeClr val="tx1"/>
                </a:solidFill>
                <a:latin typeface="Times New Roman" pitchFamily="18" charset="0"/>
              </a:defRPr>
            </a:lvl9pPr>
          </a:lstStyle>
          <a:p>
            <a:r>
              <a:rPr lang="en-US" altLang="en-US"/>
              <a:t>Fig 1.21</a:t>
            </a:r>
          </a:p>
        </p:txBody>
      </p:sp>
    </p:spTree>
    <p:extLst>
      <p:ext uri="{BB962C8B-B14F-4D97-AF65-F5344CB8AC3E}">
        <p14:creationId xmlns:p14="http://schemas.microsoft.com/office/powerpoint/2010/main" xmlns="" val="3936659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3679</TotalTime>
  <Words>5717</Words>
  <Application>Microsoft Office PowerPoint</Application>
  <PresentationFormat>On-screen Show (4:3)</PresentationFormat>
  <Paragraphs>584</Paragraphs>
  <Slides>47</Slides>
  <Notes>47</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vector>
  </TitlesOfParts>
  <Company>University of Windsor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Sue</cp:lastModifiedBy>
  <cp:revision>13</cp:revision>
  <dcterms:created xsi:type="dcterms:W3CDTF">2014-01-09T21:07:49Z</dcterms:created>
  <dcterms:modified xsi:type="dcterms:W3CDTF">2014-02-11T06:30:18Z</dcterms:modified>
</cp:coreProperties>
</file>