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70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16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017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405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136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266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171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83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182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82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588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FF120-2B7F-41E0-81F8-A0DCDB1BF1E0}" type="datetimeFigureOut">
              <a:rPr lang="en-US" smtClean="0"/>
              <a:t>8/26/2019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1F31A-891B-4A4B-9E0A-477BD929C8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73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step in critical thinking is to identify the author’s claim</a:t>
            </a:r>
          </a:p>
          <a:p>
            <a:pPr algn="l">
              <a:lnSpc>
                <a:spcPct val="100000"/>
              </a:lnSpc>
              <a:spcBef>
                <a:spcPts val="9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major conclusion of a piece of writing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what the author is trying to convince you of</a:t>
            </a:r>
          </a:p>
          <a:p>
            <a:pPr algn="l">
              <a:lnSpc>
                <a:spcPct val="100000"/>
              </a:lnSpc>
              <a:spcBef>
                <a:spcPts val="9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claim is usually a broad issue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most of an article is evidence to support the claim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these are often examples and reasoning</a:t>
            </a:r>
          </a:p>
          <a:p>
            <a:pPr algn="l">
              <a:lnSpc>
                <a:spcPct val="100000"/>
              </a:lnSpc>
              <a:spcBef>
                <a:spcPts val="9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a claim is explicitly stated &amp; easy to find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may be found in the title, or at the beginning or end of the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article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often follows words like –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thus, in summary, 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I believe that, the data shows, in fact, etc.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finding the claim is more challenging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it is implicit or buried in the author’s statements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41405" y="1383959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ube 12"/>
          <p:cNvSpPr/>
          <p:nvPr/>
        </p:nvSpPr>
        <p:spPr>
          <a:xfrm>
            <a:off x="325393" y="2162439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17503"/>
          <a:stretch/>
        </p:blipFill>
        <p:spPr>
          <a:xfrm>
            <a:off x="7073667" y="1102720"/>
            <a:ext cx="1707115" cy="1179161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41405" y="1734067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/>
          <p:cNvSpPr/>
          <p:nvPr/>
        </p:nvSpPr>
        <p:spPr>
          <a:xfrm>
            <a:off x="741405" y="2568185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741405" y="3775038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165651" y="2945035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Cube 19"/>
          <p:cNvSpPr/>
          <p:nvPr/>
        </p:nvSpPr>
        <p:spPr>
          <a:xfrm>
            <a:off x="325393" y="334457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741405" y="4446422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741405" y="5490603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ube 22"/>
          <p:cNvSpPr/>
          <p:nvPr/>
        </p:nvSpPr>
        <p:spPr>
          <a:xfrm>
            <a:off x="325393" y="5060140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664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Types of Claims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Uncontested Claims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we accept the claim without examining the evidence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why?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it is consistent with our own experiences &amp; observations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most experts in a field agree with the author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it is so obvious – no interpretation is necessary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a technical or mathematical claim</a:t>
            </a:r>
          </a:p>
          <a:p>
            <a:pPr algn="l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Accepting something as uncontestable now does not mean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that we must always continue to accept it as 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unproblematic</a:t>
            </a:r>
          </a:p>
          <a:p>
            <a:pPr algn="l">
              <a:lnSpc>
                <a:spcPct val="100000"/>
              </a:lnSpc>
              <a:spcBef>
                <a:spcPts val="9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41405" y="1260389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53297" y="3855313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65651" y="1659923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65651" y="1993567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524000" y="2323070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/>
          <p:cNvSpPr/>
          <p:nvPr/>
        </p:nvSpPr>
        <p:spPr>
          <a:xfrm>
            <a:off x="1524000" y="2681416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524000" y="3010930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1524000" y="3369276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118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Types of Claims Cont’d.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Contestable Claims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based on not commonly accepted knowledge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political commentaries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editorials in newspapers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etc.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they are not necessarily wrong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they may even be inspiring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causing people to think about things in a new way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authors must provide much more evidence to support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contestable claims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without solid evidence, discussing the claim will rapidly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degenerate into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“my opinion versus your opinion” 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41405" y="1260389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53297" y="4085977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53297" y="1610516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65651" y="3344575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3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0185" y="1868095"/>
            <a:ext cx="2751438" cy="150119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53296" y="3028560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1524000" y="1985313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/>
          <p:cNvSpPr/>
          <p:nvPr/>
        </p:nvSpPr>
        <p:spPr>
          <a:xfrm>
            <a:off x="1524000" y="2343659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524000" y="2673173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1524000" y="3707029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1524000" y="4740885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297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Presenting Claims </a:t>
            </a:r>
            <a:r>
              <a:rPr lang="en-US" b="1" i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the Author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stating a claim, try to present the essence of what you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want to convey in an accurate &amp; concise manner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present your main ideas with clarity and emphasis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make every effort so that there is no confusion as to what 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your claim is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title and subtitles of your article should make your logic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transparent to the reader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use pictures &amp; other vivid images to make your claim clear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and memorable for your readers</a:t>
            </a:r>
          </a:p>
          <a:p>
            <a:pPr algn="l">
              <a:lnSpc>
                <a:spcPct val="75000"/>
              </a:lnSpc>
              <a:spcBef>
                <a:spcPts val="18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Other Ways of Presenting Claims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provide a list of important concepts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also a series of propositions about how concepts relate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present claim graphically as a diagram or drawing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a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map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41405" y="1260389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53297" y="5305184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53297" y="4955072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65651" y="5659405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4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524000" y="5972450"/>
            <a:ext cx="123568" cy="107092"/>
          </a:xfrm>
          <a:prstGeom prst="ellipse">
            <a:avLst/>
          </a:prstGeom>
          <a:solidFill>
            <a:schemeClr val="bg1">
              <a:lumMod val="85000"/>
            </a:schemeClr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741405" y="1968837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740375" y="2304582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740375" y="3013030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40375" y="3719386"/>
            <a:ext cx="214184" cy="9473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40375" y="4551449"/>
            <a:ext cx="214184" cy="9473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301578" y="6233112"/>
            <a:ext cx="66108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0" cmpd="tri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Concept Map can help you remember material you read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385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Concept Map</a:t>
            </a:r>
            <a:endParaRPr lang="en-US" b="1" i="1" u="sng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 with a list of the main ideas to be presented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The structure of your map may be: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boxes and arrows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pictorial representations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timelines 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 tree-and-branch organization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overlapping circles, triangles, etc.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Some common relationships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arrows usually denote cause &amp; effect relationships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circles or other boundaries are used to group related ideas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Make sure: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 concept is well labeled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that it is well explained &amp; clearly described in your text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it should NEVER exceed one page </a:t>
            </a: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a few well-chosen words much better than sentences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41405" y="1219199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53297" y="2331328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53297" y="1981216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65651" y="2685549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5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740375" y="1579563"/>
            <a:ext cx="214184" cy="1235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40375" y="3719386"/>
            <a:ext cx="214184" cy="9473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740375" y="4740923"/>
            <a:ext cx="214184" cy="9473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1153297" y="3404332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1153297" y="3054220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1165651" y="6196949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1153297" y="5501900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1153297" y="5151788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65651" y="5856121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/>
          <p:cNvSpPr/>
          <p:nvPr/>
        </p:nvSpPr>
        <p:spPr>
          <a:xfrm>
            <a:off x="1153297" y="4462956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1153297" y="4112844"/>
            <a:ext cx="148281" cy="6590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09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of a Concept Map</a:t>
            </a:r>
            <a:endParaRPr lang="en-US" b="1" i="1" u="sng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6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r="837"/>
          <a:stretch/>
        </p:blipFill>
        <p:spPr>
          <a:xfrm>
            <a:off x="1094088" y="1566175"/>
            <a:ext cx="7745112" cy="49149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48497" y="1425146"/>
            <a:ext cx="593125" cy="486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8134607" y="1413774"/>
            <a:ext cx="769981" cy="486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094088" y="6096000"/>
            <a:ext cx="593125" cy="486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983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0"/>
            <a:ext cx="8801100" cy="599345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Claims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1638" y="751746"/>
            <a:ext cx="8602362" cy="5830286"/>
          </a:xfrm>
        </p:spPr>
        <p:txBody>
          <a:bodyPr>
            <a:normAutofit/>
          </a:bodyPr>
          <a:lstStyle/>
          <a:p>
            <a:pPr algn="l"/>
            <a:r>
              <a:rPr lang="en-US" b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Example of a Concept Map</a:t>
            </a:r>
            <a:endParaRPr lang="en-US" b="1" i="1" u="sng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75000"/>
              </a:lnSpc>
              <a:spcBef>
                <a:spcPts val="600"/>
              </a:spcBef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416" y="609600"/>
            <a:ext cx="8748584" cy="74141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25394" y="856735"/>
            <a:ext cx="216243" cy="197707"/>
          </a:xfrm>
          <a:prstGeom prst="cub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81319" y="6549080"/>
            <a:ext cx="10626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7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178" y="1285190"/>
            <a:ext cx="4633784" cy="529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49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577</Words>
  <Application>Microsoft Office PowerPoint</Application>
  <PresentationFormat>On-screen Show (4:3)</PresentationFormat>
  <Paragraphs>88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Claims</vt:lpstr>
      <vt:lpstr>Claims</vt:lpstr>
      <vt:lpstr>Claims</vt:lpstr>
      <vt:lpstr>Claims</vt:lpstr>
      <vt:lpstr>Claims</vt:lpstr>
      <vt:lpstr>Claims</vt:lpstr>
      <vt:lpstr>Claims</vt:lpstr>
    </vt:vector>
  </TitlesOfParts>
  <Company>CN Investment Division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Claims</dc:title>
  <dc:creator>Howard J. Campbell</dc:creator>
  <cp:lastModifiedBy>Howard J. Campbell</cp:lastModifiedBy>
  <cp:revision>14</cp:revision>
  <cp:lastPrinted>2019-08-26T14:58:11Z</cp:lastPrinted>
  <dcterms:created xsi:type="dcterms:W3CDTF">2019-08-22T17:19:15Z</dcterms:created>
  <dcterms:modified xsi:type="dcterms:W3CDTF">2019-08-26T14:58:14Z</dcterms:modified>
</cp:coreProperties>
</file>