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E3F7-50F5-40CF-9334-20F0E8A3BE25}" type="datetimeFigureOut">
              <a:rPr lang="en-CA" smtClean="0"/>
              <a:t>2017-11-10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A46A-FAD8-42DA-80A6-7AD6897F7F5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41469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E3F7-50F5-40CF-9334-20F0E8A3BE25}" type="datetimeFigureOut">
              <a:rPr lang="en-CA" smtClean="0"/>
              <a:t>2017-11-10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A46A-FAD8-42DA-80A6-7AD6897F7F5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3145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E3F7-50F5-40CF-9334-20F0E8A3BE25}" type="datetimeFigureOut">
              <a:rPr lang="en-CA" smtClean="0"/>
              <a:t>2017-11-10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A46A-FAD8-42DA-80A6-7AD6897F7F5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0617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E3F7-50F5-40CF-9334-20F0E8A3BE25}" type="datetimeFigureOut">
              <a:rPr lang="en-CA" smtClean="0"/>
              <a:t>2017-11-10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A46A-FAD8-42DA-80A6-7AD6897F7F5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7699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E3F7-50F5-40CF-9334-20F0E8A3BE25}" type="datetimeFigureOut">
              <a:rPr lang="en-CA" smtClean="0"/>
              <a:t>2017-11-10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A46A-FAD8-42DA-80A6-7AD6897F7F5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36727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E3F7-50F5-40CF-9334-20F0E8A3BE25}" type="datetimeFigureOut">
              <a:rPr lang="en-CA" smtClean="0"/>
              <a:t>2017-11-10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A46A-FAD8-42DA-80A6-7AD6897F7F5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50012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E3F7-50F5-40CF-9334-20F0E8A3BE25}" type="datetimeFigureOut">
              <a:rPr lang="en-CA" smtClean="0"/>
              <a:t>2017-11-10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A46A-FAD8-42DA-80A6-7AD6897F7F5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73661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E3F7-50F5-40CF-9334-20F0E8A3BE25}" type="datetimeFigureOut">
              <a:rPr lang="en-CA" smtClean="0"/>
              <a:t>2017-11-10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A46A-FAD8-42DA-80A6-7AD6897F7F5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38425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E3F7-50F5-40CF-9334-20F0E8A3BE25}" type="datetimeFigureOut">
              <a:rPr lang="en-CA" smtClean="0"/>
              <a:t>2017-11-10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A46A-FAD8-42DA-80A6-7AD6897F7F5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22599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E3F7-50F5-40CF-9334-20F0E8A3BE25}" type="datetimeFigureOut">
              <a:rPr lang="en-CA" smtClean="0"/>
              <a:t>2017-11-10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A46A-FAD8-42DA-80A6-7AD6897F7F5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8966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E3F7-50F5-40CF-9334-20F0E8A3BE25}" type="datetimeFigureOut">
              <a:rPr lang="en-CA" smtClean="0"/>
              <a:t>2017-11-10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9A46A-FAD8-42DA-80A6-7AD6897F7F5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14933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4E3F7-50F5-40CF-9334-20F0E8A3BE25}" type="datetimeFigureOut">
              <a:rPr lang="en-CA" smtClean="0"/>
              <a:t>2017-11-10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49A46A-FAD8-42DA-80A6-7AD6897F7F5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288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9 Movement principles and Newton’s laws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3478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Objective of this Chapter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CA" dirty="0" smtClean="0"/>
              <a:t>• Describe the 9 fundamentals of biomechanics and who they are linked to Newton’s laws of motion. </a:t>
            </a:r>
          </a:p>
          <a:p>
            <a:pPr marL="0" indent="0">
              <a:buNone/>
            </a:pPr>
            <a:r>
              <a:rPr lang="en-CA" dirty="0" smtClean="0"/>
              <a:t>• Define several kinetic variables and be able to calculate them, such as force, mass, weight, moment of force, inertia, moment of inertia. </a:t>
            </a:r>
          </a:p>
          <a:p>
            <a:pPr marL="0" indent="0">
              <a:buNone/>
            </a:pPr>
            <a:r>
              <a:rPr lang="en-CA" dirty="0" smtClean="0"/>
              <a:t>• Understand and be able to compose vectors or break them down vectors in components. </a:t>
            </a:r>
          </a:p>
          <a:p>
            <a:pPr marL="0" indent="0">
              <a:buNone/>
            </a:pPr>
            <a:r>
              <a:rPr lang="en-CA" dirty="0" smtClean="0"/>
              <a:t>• Explain the three types of levers and be able to calculate their mechanical and kinematic advantage. </a:t>
            </a:r>
          </a:p>
          <a:p>
            <a:pPr marL="0" indent="0">
              <a:buNone/>
            </a:pPr>
            <a:r>
              <a:rPr lang="en-CA" dirty="0" smtClean="0"/>
              <a:t>• Be able to calculate the (missing) force to keep an object in balance using moments. </a:t>
            </a:r>
          </a:p>
          <a:p>
            <a:pPr marL="0" indent="0">
              <a:buNone/>
            </a:pPr>
            <a:r>
              <a:rPr lang="en-CA" dirty="0" smtClean="0"/>
              <a:t>• Define center of mass (</a:t>
            </a:r>
            <a:r>
              <a:rPr lang="en-CA" dirty="0" err="1" smtClean="0"/>
              <a:t>CoM</a:t>
            </a:r>
            <a:r>
              <a:rPr lang="en-CA" dirty="0" smtClean="0"/>
              <a:t>) for the whole body and for body segments. Be able to calculate the location of the </a:t>
            </a:r>
            <a:r>
              <a:rPr lang="en-CA" dirty="0" err="1" smtClean="0"/>
              <a:t>CoM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607159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Nine Fundamentals of biomechanics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en-CA" dirty="0"/>
              <a:t>• Inertia</a:t>
            </a:r>
          </a:p>
          <a:p>
            <a:pPr marL="0" indent="0">
              <a:buNone/>
            </a:pPr>
            <a:r>
              <a:rPr lang="en-CA" dirty="0"/>
              <a:t>• Force-Motion principle</a:t>
            </a:r>
          </a:p>
          <a:p>
            <a:pPr marL="0" indent="0">
              <a:buNone/>
            </a:pPr>
            <a:r>
              <a:rPr lang="en-CA" dirty="0" smtClean="0"/>
              <a:t>• </a:t>
            </a:r>
            <a:r>
              <a:rPr lang="en-CA" dirty="0"/>
              <a:t>Force-Time </a:t>
            </a:r>
          </a:p>
          <a:p>
            <a:pPr marL="0" indent="0">
              <a:buNone/>
            </a:pPr>
            <a:r>
              <a:rPr lang="en-CA" dirty="0"/>
              <a:t>• Range of Motion </a:t>
            </a:r>
          </a:p>
          <a:p>
            <a:pPr marL="0" indent="0">
              <a:buNone/>
            </a:pPr>
            <a:r>
              <a:rPr lang="en-CA" dirty="0"/>
              <a:t>• Balance </a:t>
            </a:r>
          </a:p>
          <a:p>
            <a:pPr marL="0" indent="0">
              <a:buNone/>
            </a:pPr>
            <a:r>
              <a:rPr lang="en-CA" dirty="0"/>
              <a:t>• Continuum </a:t>
            </a:r>
          </a:p>
          <a:p>
            <a:pPr marL="0" indent="0">
              <a:buNone/>
            </a:pPr>
            <a:r>
              <a:rPr lang="en-CA" dirty="0"/>
              <a:t>• Segmental Interaction </a:t>
            </a:r>
          </a:p>
          <a:p>
            <a:pPr marL="0" indent="0">
              <a:buNone/>
            </a:pPr>
            <a:r>
              <a:rPr lang="en-CA" dirty="0"/>
              <a:t>• Optimal Projection </a:t>
            </a:r>
          </a:p>
          <a:p>
            <a:pPr marL="0" indent="0">
              <a:buNone/>
            </a:pPr>
            <a:r>
              <a:rPr lang="en-CA" dirty="0"/>
              <a:t>• Spin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908732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Inertia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Newton’s 1st Law </a:t>
            </a:r>
          </a:p>
          <a:p>
            <a:r>
              <a:rPr lang="en-CA" dirty="0" smtClean="0"/>
              <a:t>“</a:t>
            </a:r>
            <a:r>
              <a:rPr lang="en-CA" dirty="0"/>
              <a:t>An object either remains at rest or continues to move at a constant velocity, unless acted upon by an external force” </a:t>
            </a:r>
          </a:p>
          <a:p>
            <a:r>
              <a:rPr lang="en-CA" dirty="0" smtClean="0"/>
              <a:t>Inertia </a:t>
            </a:r>
            <a:r>
              <a:rPr lang="en-CA" dirty="0"/>
              <a:t>is the property of all objects to resist changes in their state of motion.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30953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Inertia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dirty="0"/>
              <a:t>• Linear inertia Depending on the mass</a:t>
            </a:r>
          </a:p>
          <a:p>
            <a:pPr marL="0" indent="0">
              <a:buNone/>
            </a:pPr>
            <a:r>
              <a:rPr lang="en-CA" dirty="0"/>
              <a:t>• Angular inertia Depending on </a:t>
            </a:r>
          </a:p>
          <a:p>
            <a:pPr marL="0" lvl="0" indent="0">
              <a:buNone/>
            </a:pPr>
            <a:r>
              <a:rPr lang="en-CA" dirty="0" smtClean="0"/>
              <a:t>- Mass</a:t>
            </a:r>
            <a:endParaRPr lang="en-CA" dirty="0"/>
          </a:p>
          <a:p>
            <a:pPr lvl="0">
              <a:buFontTx/>
              <a:buChar char="-"/>
            </a:pPr>
            <a:r>
              <a:rPr lang="en-CA" dirty="0" smtClean="0"/>
              <a:t>Shape</a:t>
            </a:r>
          </a:p>
          <a:p>
            <a:pPr lvl="0">
              <a:buFontTx/>
              <a:buChar char="-"/>
            </a:pPr>
            <a:r>
              <a:rPr lang="en-CA" dirty="0" smtClean="0"/>
              <a:t>Distribution </a:t>
            </a:r>
            <a:r>
              <a:rPr lang="en-CA" dirty="0"/>
              <a:t>of </a:t>
            </a:r>
            <a:r>
              <a:rPr lang="en-CA" dirty="0" smtClean="0"/>
              <a:t>mass</a:t>
            </a:r>
          </a:p>
          <a:p>
            <a:pPr lvl="0">
              <a:buFontTx/>
              <a:buChar char="-"/>
            </a:pPr>
            <a:r>
              <a:rPr lang="en-CA" dirty="0" smtClean="0"/>
              <a:t>Axis </a:t>
            </a:r>
            <a:r>
              <a:rPr lang="en-CA" dirty="0"/>
              <a:t>of rotation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711700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Moment of inertia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dirty="0"/>
              <a:t>Factors that influence the moment of Inertia </a:t>
            </a:r>
          </a:p>
          <a:p>
            <a:pPr marL="0" lvl="0" indent="0">
              <a:buNone/>
            </a:pPr>
            <a:r>
              <a:rPr lang="en-CA" dirty="0" smtClean="0"/>
              <a:t>1. Mass </a:t>
            </a:r>
            <a:endParaRPr lang="en-CA" dirty="0"/>
          </a:p>
          <a:p>
            <a:pPr marL="0" lvl="0" indent="0">
              <a:buNone/>
            </a:pPr>
            <a:r>
              <a:rPr lang="en-CA" dirty="0" smtClean="0"/>
              <a:t>2. </a:t>
            </a:r>
            <a:r>
              <a:rPr lang="en-CA" dirty="0"/>
              <a:t>Distribution of mass (in relation to the axis) </a:t>
            </a:r>
          </a:p>
          <a:p>
            <a:pPr marL="0" lvl="0" indent="0">
              <a:buNone/>
            </a:pPr>
            <a:r>
              <a:rPr lang="en-CA" dirty="0" smtClean="0"/>
              <a:t>3. The </a:t>
            </a:r>
            <a:r>
              <a:rPr lang="en-CA" dirty="0"/>
              <a:t>position of the axis of rotation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428168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Moment of inertia</a:t>
            </a:r>
            <a:endParaRPr lang="en-C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/>
                <a:r>
                  <a:rPr lang="en-CA" dirty="0" smtClean="0"/>
                  <a:t>Turning </a:t>
                </a:r>
                <a:r>
                  <a:rPr lang="en-CA" dirty="0"/>
                  <a:t>radius (k) I = </a:t>
                </a:r>
                <a14:m>
                  <m:oMath xmlns:m="http://schemas.openxmlformats.org/officeDocument/2006/math">
                    <m:r>
                      <a:rPr lang="en-CA" i="1" dirty="0" smtClean="0">
                        <a:latin typeface="Cambria Math"/>
                      </a:rPr>
                      <m:t>𝑚</m:t>
                    </m:r>
                    <m:r>
                      <a:rPr lang="en-CA" i="1" dirty="0" smtClean="0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en-CA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CA" b="0" i="1" dirty="0" smtClean="0">
                            <a:latin typeface="Cambria Math"/>
                          </a:rPr>
                          <m:t>𝑘</m:t>
                        </m:r>
                      </m:e>
                      <m:sup>
                        <m:r>
                          <a:rPr lang="en-CA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CA" i="1" dirty="0" smtClean="0">
                        <a:latin typeface="Cambria Math"/>
                      </a:rPr>
                      <m:t> </m:t>
                    </m:r>
                  </m:oMath>
                </a14:m>
                <a:r>
                  <a:rPr lang="en-CA" dirty="0"/>
                  <a:t>distance where the entire mass of the object could concentrate to produce the same resistance to angular motion as the original object</a:t>
                </a:r>
              </a:p>
              <a:p>
                <a:r>
                  <a:rPr lang="en-CA" dirty="0"/>
                  <a:t>Has to do with shape, where COM is located, etc.</a:t>
                </a:r>
              </a:p>
              <a:p>
                <a:pPr marL="0" indent="0">
                  <a:buNone/>
                </a:pPr>
                <a:endParaRPr lang="en-CA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617" r="-1852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839249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Calculating Inertia</a:t>
            </a:r>
            <a:endParaRPr lang="en-C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967861" y="1844824"/>
                <a:ext cx="4968552" cy="3600400"/>
              </a:xfrm>
            </p:spPr>
            <p:txBody>
              <a:bodyPr>
                <a:normAutofit fontScale="55000" lnSpcReduction="20000"/>
              </a:bodyPr>
              <a:lstStyle/>
              <a:p>
                <a:pPr lvl="0"/>
                <a:r>
                  <a:rPr lang="en-CA" dirty="0" smtClean="0"/>
                  <a:t>Calculataing</a:t>
                </a:r>
                <a:r>
                  <a:rPr lang="en-CA" dirty="0"/>
                  <a:t> inertia: mass and turning radius</a:t>
                </a:r>
              </a:p>
              <a:p>
                <a14:m>
                  <m:oMath xmlns:m="http://schemas.openxmlformats.org/officeDocument/2006/math">
                    <m:r>
                      <a:rPr lang="en-CA" i="1" dirty="0" smtClean="0">
                        <a:latin typeface="Cambria Math"/>
                      </a:rPr>
                      <m:t>𝐼</m:t>
                    </m:r>
                    <m:r>
                      <a:rPr lang="en-CA" i="1" dirty="0" smtClean="0">
                        <a:latin typeface="Cambria Math"/>
                      </a:rPr>
                      <m:t>=</m:t>
                    </m:r>
                    <m:r>
                      <a:rPr lang="en-CA" i="1" dirty="0" smtClean="0">
                        <a:latin typeface="Cambria Math"/>
                      </a:rPr>
                      <m:t>𝑚</m:t>
                    </m:r>
                    <m:r>
                      <a:rPr lang="en-CA" i="1" dirty="0" smtClean="0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en-CA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CA" b="0" i="1" dirty="0" smtClean="0">
                            <a:latin typeface="Cambria Math"/>
                          </a:rPr>
                          <m:t>𝑟</m:t>
                        </m:r>
                      </m:e>
                      <m:sup>
                        <m:r>
                          <a:rPr lang="en-CA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en-CA" dirty="0"/>
              </a:p>
              <a:p>
                <a14:m>
                  <m:oMath xmlns:m="http://schemas.openxmlformats.org/officeDocument/2006/math">
                    <m:r>
                      <a:rPr lang="en-CA" i="1" dirty="0" smtClean="0">
                        <a:latin typeface="Cambria Math"/>
                      </a:rPr>
                      <m:t>𝐼</m:t>
                    </m:r>
                    <m:r>
                      <a:rPr lang="en-CA" i="1" dirty="0" smtClean="0">
                        <a:latin typeface="Cambria Math"/>
                      </a:rPr>
                      <m:t>= 5 </m:t>
                    </m:r>
                    <m:r>
                      <a:rPr lang="en-CA" i="1" dirty="0" smtClean="0">
                        <a:latin typeface="Cambria Math"/>
                      </a:rPr>
                      <m:t>𝑥</m:t>
                    </m:r>
                    <m:r>
                      <a:rPr lang="en-CA" b="0" i="1" dirty="0" smtClean="0">
                        <a:latin typeface="Cambria Math"/>
                      </a:rPr>
                      <m:t>(10</m:t>
                    </m:r>
                    <m:sSup>
                      <m:sSupPr>
                        <m:ctrlPr>
                          <a:rPr lang="en-CA" b="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CA" b="0" i="1" dirty="0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en-CA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CA" i="1" dirty="0" smtClean="0">
                        <a:latin typeface="Cambria Math"/>
                      </a:rPr>
                      <m:t>  = 500 </m:t>
                    </m:r>
                    <m:r>
                      <a:rPr lang="en-CA" i="1" dirty="0" smtClean="0">
                        <a:latin typeface="Cambria Math"/>
                      </a:rPr>
                      <m:t>𝑘𝑔</m:t>
                    </m:r>
                    <m:r>
                      <a:rPr lang="en-CA" b="0" i="1" dirty="0" smtClean="0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en-CA" b="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CA" b="0" i="1" dirty="0" smtClean="0"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en-CA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CA" i="1" dirty="0" smtClean="0">
                        <a:latin typeface="Cambria Math"/>
                      </a:rPr>
                      <m:t> </m:t>
                    </m:r>
                  </m:oMath>
                </a14:m>
                <a:endParaRPr lang="en-CA" dirty="0"/>
              </a:p>
              <a:p>
                <a14:m>
                  <m:oMath xmlns:m="http://schemas.openxmlformats.org/officeDocument/2006/math">
                    <m:r>
                      <a:rPr lang="en-CA" i="1" dirty="0" smtClean="0">
                        <a:latin typeface="Cambria Math"/>
                      </a:rPr>
                      <m:t>𝐼</m:t>
                    </m:r>
                    <m:r>
                      <a:rPr lang="en-CA" i="1" dirty="0" smtClean="0">
                        <a:latin typeface="Cambria Math"/>
                      </a:rPr>
                      <m:t>=</m:t>
                    </m:r>
                    <m:r>
                      <a:rPr lang="en-CA" i="1" dirty="0" smtClean="0">
                        <a:latin typeface="Cambria Math"/>
                      </a:rPr>
                      <m:t>𝑚</m:t>
                    </m:r>
                    <m:r>
                      <a:rPr lang="en-CA" i="1" dirty="0" smtClean="0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en-CA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CA" b="0" i="1" dirty="0" smtClean="0">
                            <a:latin typeface="Cambria Math"/>
                          </a:rPr>
                          <m:t>𝑟</m:t>
                        </m:r>
                      </m:e>
                      <m:sup>
                        <m:r>
                          <a:rPr lang="en-CA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CA" b="0" i="1" dirty="0" smtClean="0">
                        <a:latin typeface="Cambria Math"/>
                      </a:rPr>
                      <m:t> </m:t>
                    </m:r>
                  </m:oMath>
                </a14:m>
                <a:endParaRPr lang="en-CA" dirty="0" smtClean="0"/>
              </a:p>
              <a:p>
                <a14:m>
                  <m:oMath xmlns:m="http://schemas.openxmlformats.org/officeDocument/2006/math">
                    <m:r>
                      <a:rPr lang="en-CA" i="1" dirty="0" smtClean="0">
                        <a:latin typeface="Cambria Math"/>
                      </a:rPr>
                      <m:t>𝐼</m:t>
                    </m:r>
                    <m:r>
                      <a:rPr lang="en-CA" i="1" dirty="0" smtClean="0">
                        <a:latin typeface="Cambria Math"/>
                      </a:rPr>
                      <m:t>=10 </m:t>
                    </m:r>
                    <m:r>
                      <a:rPr lang="en-CA" i="1" dirty="0" smtClean="0">
                        <a:latin typeface="Cambria Math"/>
                      </a:rPr>
                      <m:t>𝑥</m:t>
                    </m:r>
                    <m:r>
                      <a:rPr lang="en-CA" b="0" i="1" dirty="0" smtClean="0">
                        <a:latin typeface="Cambria Math"/>
                      </a:rPr>
                      <m:t>(10</m:t>
                    </m:r>
                    <m:sSup>
                      <m:sSupPr>
                        <m:ctrlPr>
                          <a:rPr lang="en-CA" b="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CA" b="0" i="1" dirty="0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en-CA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CA" i="1" dirty="0" smtClean="0">
                        <a:latin typeface="Cambria Math"/>
                      </a:rPr>
                      <m:t>  =</m:t>
                    </m:r>
                    <m:r>
                      <a:rPr lang="en-CA" b="0" i="1" dirty="0" smtClean="0">
                        <a:latin typeface="Cambria Math"/>
                      </a:rPr>
                      <m:t>1000</m:t>
                    </m:r>
                    <m:r>
                      <a:rPr lang="en-CA" i="1" dirty="0" smtClean="0">
                        <a:latin typeface="Cambria Math"/>
                      </a:rPr>
                      <m:t> </m:t>
                    </m:r>
                    <m:r>
                      <a:rPr lang="en-CA" i="1" dirty="0" smtClean="0">
                        <a:latin typeface="Cambria Math"/>
                      </a:rPr>
                      <m:t>𝑘𝑔</m:t>
                    </m:r>
                    <m:r>
                      <a:rPr lang="en-CA" b="0" i="1" dirty="0" smtClean="0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en-CA" b="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CA" b="0" i="1" dirty="0" smtClean="0"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en-CA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CA" i="1" dirty="0" smtClean="0">
                        <a:latin typeface="Cambria Math"/>
                      </a:rPr>
                      <m:t> </m:t>
                    </m:r>
                  </m:oMath>
                </a14:m>
                <a:endParaRPr lang="en-CA" dirty="0"/>
              </a:p>
              <a:p>
                <a14:m>
                  <m:oMath xmlns:m="http://schemas.openxmlformats.org/officeDocument/2006/math">
                    <m:r>
                      <a:rPr lang="en-CA" i="1" dirty="0" smtClean="0">
                        <a:latin typeface="Cambria Math"/>
                      </a:rPr>
                      <m:t>𝐼</m:t>
                    </m:r>
                    <m:r>
                      <a:rPr lang="en-CA" i="1" dirty="0" smtClean="0">
                        <a:latin typeface="Cambria Math"/>
                      </a:rPr>
                      <m:t>=</m:t>
                    </m:r>
                    <m:r>
                      <a:rPr lang="en-CA" i="1" dirty="0" smtClean="0">
                        <a:latin typeface="Cambria Math"/>
                      </a:rPr>
                      <m:t>𝑚</m:t>
                    </m:r>
                    <m:r>
                      <a:rPr lang="en-CA" i="1" dirty="0" smtClean="0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en-CA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CA" b="0" i="1" dirty="0" smtClean="0">
                            <a:latin typeface="Cambria Math"/>
                          </a:rPr>
                          <m:t>𝑟</m:t>
                        </m:r>
                      </m:e>
                      <m:sup>
                        <m:r>
                          <a:rPr lang="en-CA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CA" b="0" i="1" dirty="0" smtClean="0">
                        <a:latin typeface="Cambria Math"/>
                      </a:rPr>
                      <m:t> </m:t>
                    </m:r>
                  </m:oMath>
                </a14:m>
                <a:endParaRPr lang="en-CA" dirty="0" smtClean="0"/>
              </a:p>
              <a:p>
                <a14:m>
                  <m:oMath xmlns:m="http://schemas.openxmlformats.org/officeDocument/2006/math">
                    <m:r>
                      <a:rPr lang="en-CA" i="1" dirty="0" smtClean="0">
                        <a:latin typeface="Cambria Math"/>
                      </a:rPr>
                      <m:t>𝐼</m:t>
                    </m:r>
                    <m:r>
                      <a:rPr lang="en-CA" i="1" dirty="0" smtClean="0">
                        <a:latin typeface="Cambria Math"/>
                      </a:rPr>
                      <m:t>= 5 </m:t>
                    </m:r>
                    <m:r>
                      <a:rPr lang="en-CA" i="1" dirty="0" smtClean="0">
                        <a:latin typeface="Cambria Math"/>
                      </a:rPr>
                      <m:t>𝑥</m:t>
                    </m:r>
                    <m:r>
                      <a:rPr lang="en-CA" b="0" i="1" dirty="0" smtClean="0">
                        <a:latin typeface="Cambria Math"/>
                      </a:rPr>
                      <m:t>(20</m:t>
                    </m:r>
                    <m:sSup>
                      <m:sSupPr>
                        <m:ctrlPr>
                          <a:rPr lang="en-CA" b="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CA" b="0" i="1" dirty="0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en-CA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CA" i="1" dirty="0" smtClean="0">
                        <a:latin typeface="Cambria Math"/>
                      </a:rPr>
                      <m:t>  =</m:t>
                    </m:r>
                    <m:r>
                      <a:rPr lang="en-CA" b="0" i="1" dirty="0" smtClean="0">
                        <a:latin typeface="Cambria Math"/>
                      </a:rPr>
                      <m:t>2000</m:t>
                    </m:r>
                    <m:r>
                      <a:rPr lang="en-CA" i="1" dirty="0" smtClean="0">
                        <a:latin typeface="Cambria Math"/>
                      </a:rPr>
                      <m:t> </m:t>
                    </m:r>
                    <m:r>
                      <a:rPr lang="en-CA" i="1" dirty="0" smtClean="0">
                        <a:latin typeface="Cambria Math"/>
                      </a:rPr>
                      <m:t>𝑘𝑔</m:t>
                    </m:r>
                    <m:r>
                      <a:rPr lang="en-CA" b="0" i="1" dirty="0" smtClean="0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en-CA" b="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CA" b="0" i="1" dirty="0" smtClean="0"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en-CA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CA" i="1" dirty="0" smtClean="0">
                        <a:latin typeface="Cambria Math"/>
                      </a:rPr>
                      <m:t> </m:t>
                    </m:r>
                  </m:oMath>
                </a14:m>
                <a:endParaRPr lang="en-CA" dirty="0"/>
              </a:p>
              <a:p>
                <a:pPr marL="0" indent="0">
                  <a:buNone/>
                </a:pPr>
                <a:endParaRPr lang="en-CA" dirty="0"/>
              </a:p>
              <a:p>
                <a:r>
                  <a:rPr lang="en-CA" dirty="0"/>
                  <a:t>Easier to move when heavier object closer to axis</a:t>
                </a:r>
              </a:p>
              <a:p>
                <a:r>
                  <a:rPr lang="en-CA" dirty="0"/>
                  <a:t>Harder to move when heavier object farther from axis</a:t>
                </a:r>
              </a:p>
              <a:p>
                <a:endParaRPr lang="en-CA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967861" y="1844824"/>
                <a:ext cx="4968552" cy="3600400"/>
              </a:xfrm>
              <a:blipFill rotWithShape="1">
                <a:blip r:embed="rId2"/>
                <a:stretch>
                  <a:fillRect l="-859" t="-2203" b="-1525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64655"/>
            <a:ext cx="2657475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65" y="4631176"/>
            <a:ext cx="2286000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55700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Moment of inertia of the body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692896"/>
          </a:xfrm>
        </p:spPr>
        <p:txBody>
          <a:bodyPr>
            <a:normAutofit lnSpcReduction="10000"/>
          </a:bodyPr>
          <a:lstStyle/>
          <a:p>
            <a:pPr lvl="0"/>
            <a:r>
              <a:rPr lang="en-CA" dirty="0" smtClean="0"/>
              <a:t>The </a:t>
            </a:r>
            <a:r>
              <a:rPr lang="en-CA" dirty="0"/>
              <a:t>human body is not a rigid body </a:t>
            </a:r>
          </a:p>
          <a:p>
            <a:r>
              <a:rPr lang="en-CA" dirty="0" smtClean="0"/>
              <a:t>Movements </a:t>
            </a:r>
            <a:r>
              <a:rPr lang="en-CA" dirty="0"/>
              <a:t>of segments induces a different distribution of mass about an axis of rotation </a:t>
            </a:r>
          </a:p>
          <a:p>
            <a:r>
              <a:rPr lang="en-CA" dirty="0" smtClean="0"/>
              <a:t>Therefore</a:t>
            </a:r>
            <a:r>
              <a:rPr lang="en-CA" dirty="0"/>
              <a:t>, the movement of inertia varies around said axis of rotation</a:t>
            </a:r>
          </a:p>
          <a:p>
            <a:endParaRPr lang="en-C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6425" y="4005064"/>
            <a:ext cx="5391150" cy="235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7411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Acceleration</a:t>
            </a:r>
            <a:endParaRPr lang="en-C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20000"/>
              </a:bodyPr>
              <a:lstStyle/>
              <a:p>
                <a:pPr marL="0" lvl="0" indent="0">
                  <a:buNone/>
                </a:pPr>
                <a:r>
                  <a:rPr lang="en-CA" b="1" dirty="0" smtClean="0"/>
                  <a:t>Newton’s second Law of Motion </a:t>
                </a:r>
              </a:p>
              <a:p>
                <a:pPr marL="0" indent="0">
                  <a:buNone/>
                </a:pPr>
                <a:r>
                  <a:rPr lang="en-CA" dirty="0" smtClean="0"/>
                  <a:t>• </a:t>
                </a:r>
                <a:r>
                  <a:rPr lang="en-CA" dirty="0"/>
                  <a:t>“The acceleration (a) of a body is directly proportional to, and in the same direction as, the net force (F) acting on the body, and inversely proportional to its mass (m).” Thus, F = ma, </a:t>
                </a:r>
              </a:p>
              <a:p>
                <a:pPr marL="0" indent="0">
                  <a:buNone/>
                </a:pPr>
                <a:r>
                  <a:rPr lang="en-CA" dirty="0"/>
                  <a:t>• A force is something that has the ability to accelerate an object or a body; causing an increase or decrease in velocity of an object, or a change in direction. </a:t>
                </a:r>
                <a:endParaRPr lang="en-CA" dirty="0" smtClean="0"/>
              </a:p>
              <a:p>
                <a:pPr marL="0" indent="0">
                  <a:buNone/>
                </a:pPr>
                <a:r>
                  <a:rPr lang="en-CA" dirty="0" smtClean="0"/>
                  <a:t>• </a:t>
                </a:r>
                <a:r>
                  <a:rPr lang="en-CA" dirty="0"/>
                  <a:t>The unit of force is the Newton (N), which is defined as the force required to produce an acceleration of </a:t>
                </a:r>
                <a14:m>
                  <m:oMath xmlns:m="http://schemas.openxmlformats.org/officeDocument/2006/math">
                    <m:r>
                      <a:rPr lang="en-CA" i="1" dirty="0" smtClean="0">
                        <a:latin typeface="Cambria Math"/>
                      </a:rPr>
                      <m:t>1 </m:t>
                    </m:r>
                    <m:r>
                      <a:rPr lang="en-CA" i="1" dirty="0" smtClean="0">
                        <a:latin typeface="Cambria Math"/>
                      </a:rPr>
                      <m:t>𝑚</m:t>
                    </m:r>
                    <m:r>
                      <a:rPr lang="en-CA" i="1" dirty="0" smtClean="0">
                        <a:latin typeface="Cambria Math"/>
                      </a:rPr>
                      <m:t>/</m:t>
                    </m:r>
                    <m:sSup>
                      <m:sSupPr>
                        <m:ctrlPr>
                          <a:rPr lang="en-CA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CA" b="0" i="1" dirty="0" smtClean="0">
                            <a:latin typeface="Cambria Math"/>
                          </a:rPr>
                          <m:t>𝑠</m:t>
                        </m:r>
                      </m:e>
                      <m:sup>
                        <m:r>
                          <a:rPr lang="en-CA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CA" i="1" dirty="0" smtClean="0">
                        <a:latin typeface="Cambria Math"/>
                      </a:rPr>
                      <m:t> </m:t>
                    </m:r>
                  </m:oMath>
                </a14:m>
                <a:r>
                  <a:rPr lang="en-CA" dirty="0"/>
                  <a:t>on a mass of 1 kg. 1 Newton </a:t>
                </a:r>
                <a14:m>
                  <m:oMath xmlns:m="http://schemas.openxmlformats.org/officeDocument/2006/math">
                    <m:r>
                      <a:rPr lang="en-CA" i="1" dirty="0" smtClean="0">
                        <a:latin typeface="Cambria Math"/>
                      </a:rPr>
                      <m:t>(</m:t>
                    </m:r>
                    <m:r>
                      <a:rPr lang="en-CA" i="1" dirty="0" smtClean="0">
                        <a:latin typeface="Cambria Math"/>
                      </a:rPr>
                      <m:t>𝑁</m:t>
                    </m:r>
                    <m:r>
                      <a:rPr lang="en-CA" i="1" dirty="0" smtClean="0">
                        <a:latin typeface="Cambria Math"/>
                      </a:rPr>
                      <m:t>) = 1.0 </m:t>
                    </m:r>
                    <m:r>
                      <a:rPr lang="en-CA" i="1" dirty="0" smtClean="0">
                        <a:latin typeface="Cambria Math"/>
                      </a:rPr>
                      <m:t>𝑘𝑔</m:t>
                    </m:r>
                    <m:r>
                      <a:rPr lang="en-CA" i="1" dirty="0" smtClean="0">
                        <a:latin typeface="Cambria Math"/>
                      </a:rPr>
                      <m:t> × 1.0 </m:t>
                    </m:r>
                    <m:r>
                      <a:rPr lang="en-CA" i="1" dirty="0" smtClean="0">
                        <a:latin typeface="Cambria Math"/>
                      </a:rPr>
                      <m:t>𝑚</m:t>
                    </m:r>
                    <m:r>
                      <a:rPr lang="en-CA" i="1" dirty="0" smtClean="0">
                        <a:latin typeface="Cambria Math"/>
                      </a:rPr>
                      <m:t>/</m:t>
                    </m:r>
                    <m:sSup>
                      <m:sSupPr>
                        <m:ctrlPr>
                          <a:rPr lang="en-CA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CA" b="0" i="1" dirty="0" smtClean="0">
                            <a:latin typeface="Cambria Math"/>
                          </a:rPr>
                          <m:t>𝑠</m:t>
                        </m:r>
                      </m:e>
                      <m:sup>
                        <m:r>
                          <a:rPr lang="en-CA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en-CA" dirty="0"/>
              </a:p>
              <a:p>
                <a:endParaRPr lang="en-CA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333" t="-2695" r="-2222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88640"/>
            <a:ext cx="2628900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017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Action= -reaction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Newton’s third Law of Motion </a:t>
            </a:r>
            <a:endParaRPr lang="en-CA" b="1" dirty="0" smtClean="0"/>
          </a:p>
          <a:p>
            <a:pPr lvl="0"/>
            <a:r>
              <a:rPr lang="en-CA" dirty="0" smtClean="0"/>
              <a:t>“</a:t>
            </a:r>
            <a:r>
              <a:rPr lang="en-CA" dirty="0"/>
              <a:t>When one body exerts a force on a second body, the second body simultaneously exerts a force equal in magnitude and opposite in direction to that of the first body.”</a:t>
            </a:r>
          </a:p>
          <a:p>
            <a:endParaRPr lang="en-CA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3717032"/>
            <a:ext cx="2209800" cy="303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47054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Force-motion principle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lvl="0" indent="0">
              <a:buNone/>
            </a:pPr>
            <a:r>
              <a:rPr lang="en-CA" dirty="0" smtClean="0"/>
              <a:t>• For </a:t>
            </a:r>
            <a:r>
              <a:rPr lang="en-CA" dirty="0"/>
              <a:t>motion to occur, first there </a:t>
            </a:r>
            <a:r>
              <a:rPr lang="en-CA" dirty="0" smtClean="0"/>
              <a:t>must be forces to act on </a:t>
            </a:r>
            <a:r>
              <a:rPr lang="en-CA" dirty="0"/>
              <a:t>the object (person)</a:t>
            </a:r>
          </a:p>
          <a:p>
            <a:r>
              <a:rPr lang="en-CA" dirty="0"/>
              <a:t>Force = mass x acceleration</a:t>
            </a:r>
          </a:p>
          <a:p>
            <a:pPr marL="0" indent="0">
              <a:buNone/>
            </a:pPr>
            <a:r>
              <a:rPr lang="en-CA" dirty="0"/>
              <a:t>Based on Newton’s Laws </a:t>
            </a:r>
          </a:p>
          <a:p>
            <a:r>
              <a:rPr lang="en-CA" dirty="0" smtClean="0"/>
              <a:t>1st</a:t>
            </a:r>
            <a:r>
              <a:rPr lang="en-CA" dirty="0"/>
              <a:t>: Every object in a state of uniform motion tends to remain in that state of motion unless an external force is applied to it </a:t>
            </a:r>
          </a:p>
          <a:p>
            <a:r>
              <a:rPr lang="en-CA" dirty="0" smtClean="0"/>
              <a:t>2nd</a:t>
            </a:r>
            <a:r>
              <a:rPr lang="en-CA" dirty="0"/>
              <a:t>: The relationship between an object’s mass (m), its acceleration (a), and the applied force (F) is F = ma. </a:t>
            </a:r>
          </a:p>
          <a:p>
            <a:r>
              <a:rPr lang="en-CA" dirty="0" smtClean="0"/>
              <a:t>3rd</a:t>
            </a:r>
            <a:r>
              <a:rPr lang="en-CA" dirty="0"/>
              <a:t>: For every action there is an equal and opposite reaction.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361424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Force-time principle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dirty="0"/>
              <a:t>• Not only the amount of force but also the amount </a:t>
            </a:r>
            <a:r>
              <a:rPr lang="en-CA" dirty="0" smtClean="0"/>
              <a:t>of </a:t>
            </a:r>
            <a:r>
              <a:rPr lang="en-CA" dirty="0"/>
              <a:t>time the force is applied to an object will affect the change in motion. </a:t>
            </a:r>
          </a:p>
          <a:p>
            <a:pPr marL="0" indent="0">
              <a:buNone/>
            </a:pPr>
            <a:r>
              <a:rPr lang="en-CA" dirty="0"/>
              <a:t>• Impulse = Force x time (in Ns)</a:t>
            </a:r>
          </a:p>
          <a:p>
            <a:pPr marL="0" indent="0">
              <a:buNone/>
            </a:pPr>
            <a:r>
              <a:rPr lang="en-CA" dirty="0" smtClean="0"/>
              <a:t>- Increasing </a:t>
            </a:r>
            <a:r>
              <a:rPr lang="en-CA" dirty="0"/>
              <a:t>time when throwing will increase the impulse (bigger ROM)</a:t>
            </a:r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509120"/>
            <a:ext cx="2933700" cy="163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30383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Range of Motion</a:t>
            </a:r>
            <a:endParaRPr lang="en-C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/>
                <a:r>
                  <a:rPr lang="en-CA" dirty="0" smtClean="0"/>
                  <a:t>Increasing </a:t>
                </a:r>
                <a:r>
                  <a:rPr lang="en-CA" dirty="0"/>
                  <a:t>the ROM in a movement is an effective way to increase speed or to gradually slowdown from a high speed. </a:t>
                </a:r>
              </a:p>
              <a:p>
                <a:r>
                  <a:rPr lang="en-CA" dirty="0" smtClean="0"/>
                  <a:t>Related </a:t>
                </a:r>
                <a:r>
                  <a:rPr lang="en-CA" dirty="0"/>
                  <a:t>to the force-time principle </a:t>
                </a:r>
              </a:p>
              <a:p>
                <a14:m>
                  <m:oMath xmlns:m="http://schemas.openxmlformats.org/officeDocument/2006/math">
                    <m:r>
                      <a:rPr lang="en-CA" i="1" dirty="0" smtClean="0">
                        <a:latin typeface="Cambria Math"/>
                      </a:rPr>
                      <m:t>𝑊𝑜𝑟𝑘</m:t>
                    </m:r>
                    <m:r>
                      <a:rPr lang="en-CA" i="1" dirty="0" smtClean="0">
                        <a:latin typeface="Cambria Math"/>
                      </a:rPr>
                      <m:t> = </m:t>
                    </m:r>
                  </m:oMath>
                </a14:m>
                <a:endParaRPr lang="en-CA" i="1" dirty="0" smtClean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i="1" dirty="0">
                          <a:latin typeface="Cambria Math"/>
                        </a:rPr>
                        <m:t>𝑓𝑜𝑟𝑐𝑒</m:t>
                      </m:r>
                      <m:r>
                        <a:rPr lang="en-CA" i="1" dirty="0">
                          <a:latin typeface="Cambria Math"/>
                        </a:rPr>
                        <m:t> </m:t>
                      </m:r>
                      <m:r>
                        <a:rPr lang="en-CA" i="1" dirty="0">
                          <a:latin typeface="Cambria Math"/>
                        </a:rPr>
                        <m:t>𝑥</m:t>
                      </m:r>
                      <m:r>
                        <a:rPr lang="en-CA" i="1" dirty="0">
                          <a:latin typeface="Cambria Math"/>
                        </a:rPr>
                        <m:t> </m:t>
                      </m:r>
                      <m:r>
                        <a:rPr lang="en-CA" i="1" dirty="0">
                          <a:latin typeface="Cambria Math"/>
                        </a:rPr>
                        <m:t>𝑑𝑖𝑠𝑡𝑎𝑛𝑐𝑒</m:t>
                      </m:r>
                      <m:r>
                        <a:rPr lang="en-CA" i="1" dirty="0">
                          <a:latin typeface="Cambria Math"/>
                        </a:rPr>
                        <m:t> → </m:t>
                      </m:r>
                      <m:r>
                        <a:rPr lang="en-CA" i="1" dirty="0">
                          <a:latin typeface="Cambria Math"/>
                        </a:rPr>
                        <m:t>𝐸𝑛𝑒𝑟𝑔𝑦</m:t>
                      </m:r>
                      <m:r>
                        <a:rPr lang="en-CA" i="1" dirty="0">
                          <a:latin typeface="Cambria Math"/>
                        </a:rPr>
                        <m:t> (</m:t>
                      </m:r>
                      <m:r>
                        <a:rPr lang="en-CA" i="1" dirty="0">
                          <a:latin typeface="Cambria Math"/>
                        </a:rPr>
                        <m:t>𝑗𝑜𝑢𝑙𝑒𝑠</m:t>
                      </m:r>
                      <m:r>
                        <a:rPr lang="en-CA" i="1" dirty="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en-CA" dirty="0"/>
              </a:p>
              <a:p>
                <a:endParaRPr lang="en-CA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 r="-2296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97152"/>
            <a:ext cx="5400600" cy="1880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11262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Range of motion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dirty="0"/>
              <a:t>• Work = Force x distance</a:t>
            </a:r>
          </a:p>
          <a:p>
            <a:pPr marL="0" indent="0">
              <a:buNone/>
            </a:pPr>
            <a:r>
              <a:rPr lang="en-CA" dirty="0" smtClean="0"/>
              <a:t>Work (kid)= </a:t>
            </a:r>
            <a:r>
              <a:rPr lang="en-CA" dirty="0"/>
              <a:t>500N x 0m= 0J</a:t>
            </a:r>
          </a:p>
          <a:p>
            <a:pPr marL="0" indent="0">
              <a:buNone/>
            </a:pPr>
            <a:r>
              <a:rPr lang="en-CA" dirty="0" smtClean="0"/>
              <a:t>Work (beetle) </a:t>
            </a:r>
            <a:r>
              <a:rPr lang="en-CA" dirty="0"/>
              <a:t>= 0.5 N x 6m= 3J</a:t>
            </a:r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84984"/>
            <a:ext cx="3648075" cy="333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83349"/>
            <a:ext cx="3629025" cy="323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65581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Balance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dirty="0"/>
              <a:t>Ability to control the body position relative to some base of support</a:t>
            </a:r>
          </a:p>
          <a:p>
            <a:pPr marL="0" indent="0">
              <a:buNone/>
            </a:pPr>
            <a:r>
              <a:rPr lang="en-CA" dirty="0" smtClean="0"/>
              <a:t>- Base </a:t>
            </a:r>
            <a:r>
              <a:rPr lang="en-CA" dirty="0"/>
              <a:t>of support: distance from hands to wall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690474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Balance, dynamic balance, mobility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dirty="0"/>
              <a:t>Mobility is the ability to perform functional movement patterns with no restrictions in the ROM</a:t>
            </a:r>
          </a:p>
          <a:p>
            <a:r>
              <a:rPr lang="en-CA" dirty="0"/>
              <a:t>Flexibility + control of movement= mobility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863074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Coordination continuum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124944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CA" dirty="0"/>
              <a:t>• Optimal timing of muscle actions or segmental motions depends on the goal of the movement.</a:t>
            </a:r>
          </a:p>
          <a:p>
            <a:r>
              <a:rPr lang="en-CA" dirty="0"/>
              <a:t>Weightlifters: much more simultaneous movements</a:t>
            </a:r>
          </a:p>
          <a:p>
            <a:r>
              <a:rPr lang="en-CA" dirty="0"/>
              <a:t>Gymnastics: much more sequential movements</a:t>
            </a:r>
          </a:p>
          <a:p>
            <a:endParaRPr lang="en-CA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149080"/>
            <a:ext cx="5009952" cy="2400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50476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Segmental Interaction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dirty="0"/>
              <a:t>• The body is made of rigid segments that are interconnected. This allows the force generated by the muscles to be transferred by the joints. </a:t>
            </a:r>
          </a:p>
          <a:p>
            <a:pPr marL="0" indent="0">
              <a:buNone/>
            </a:pPr>
            <a:r>
              <a:rPr lang="en-CA" dirty="0"/>
              <a:t>• Terms used: transfer, summation, sequential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241125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Optimal Projection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dirty="0"/>
              <a:t>• For most human movements involving projectiles there is an optimal range of projection angles for a specific goal.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64289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Spin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dirty="0"/>
              <a:t>Rotations imparted to projectiles </a:t>
            </a:r>
          </a:p>
          <a:p>
            <a:pPr marL="0" indent="0">
              <a:buNone/>
            </a:pPr>
            <a:r>
              <a:rPr lang="en-CA" dirty="0"/>
              <a:t>• Stabilizes flight</a:t>
            </a:r>
          </a:p>
          <a:p>
            <a:pPr marL="0" indent="0">
              <a:buNone/>
            </a:pPr>
            <a:r>
              <a:rPr lang="en-CA"/>
              <a:t>• </a:t>
            </a:r>
            <a:r>
              <a:rPr lang="en-CA" smtClean="0"/>
              <a:t>Creates </a:t>
            </a:r>
            <a:r>
              <a:rPr lang="en-CA" dirty="0"/>
              <a:t>a fluid force called lift </a:t>
            </a:r>
          </a:p>
          <a:p>
            <a:pPr marL="0" lvl="0" indent="0">
              <a:buNone/>
            </a:pPr>
            <a:r>
              <a:rPr lang="en-CA" dirty="0" smtClean="0"/>
              <a:t>- lift </a:t>
            </a:r>
            <a:r>
              <a:rPr lang="en-CA" dirty="0"/>
              <a:t>force is used to create a curve or to counter gravity affecting the trajectory and bounce of the ball.</a:t>
            </a:r>
          </a:p>
          <a:p>
            <a:pPr marL="0" lvl="0" indent="0">
              <a:buNone/>
            </a:pPr>
            <a:r>
              <a:rPr lang="en-CA" dirty="0" smtClean="0"/>
              <a:t>- Spinning </a:t>
            </a:r>
            <a:r>
              <a:rPr lang="en-CA" dirty="0"/>
              <a:t>the ball creates “chaos” in the molecules, making it go a greater distance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284259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Concept of Force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CA" dirty="0"/>
              <a:t>Characteristics of a force: e.g., Weight Concept of Force</a:t>
            </a:r>
          </a:p>
          <a:p>
            <a:r>
              <a:rPr lang="en-CA" dirty="0"/>
              <a:t>F=mass x gravitational force</a:t>
            </a:r>
          </a:p>
          <a:p>
            <a:r>
              <a:rPr lang="en-CA" dirty="0"/>
              <a:t>4 characteristics : Vector quantity:</a:t>
            </a:r>
          </a:p>
          <a:p>
            <a:pPr marL="0" indent="0">
              <a:buNone/>
            </a:pPr>
            <a:r>
              <a:rPr lang="en-CA" dirty="0"/>
              <a:t>-A magnitude (ex : 686N) </a:t>
            </a:r>
          </a:p>
          <a:p>
            <a:pPr marL="0" indent="0">
              <a:buNone/>
            </a:pPr>
            <a:r>
              <a:rPr lang="en-CA" dirty="0"/>
              <a:t>- Line of action/orientation (vertical)</a:t>
            </a:r>
          </a:p>
          <a:p>
            <a:pPr marL="0" indent="0">
              <a:buNone/>
            </a:pPr>
            <a:r>
              <a:rPr lang="en-CA" dirty="0"/>
              <a:t>-A direction (downwards)</a:t>
            </a:r>
          </a:p>
          <a:p>
            <a:pPr marL="0" indent="0">
              <a:buNone/>
            </a:pPr>
            <a:r>
              <a:rPr lang="en-CA" dirty="0"/>
              <a:t> -A point of application (</a:t>
            </a:r>
            <a:r>
              <a:rPr lang="en-CA" dirty="0" err="1"/>
              <a:t>CoM</a:t>
            </a:r>
            <a:r>
              <a:rPr lang="en-CA" dirty="0"/>
              <a:t>)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828477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Mass </a:t>
            </a:r>
            <a:r>
              <a:rPr lang="en-CA" dirty="0" err="1" smtClean="0"/>
              <a:t>vs</a:t>
            </a:r>
            <a:r>
              <a:rPr lang="en-CA" dirty="0" smtClean="0"/>
              <a:t> Weight</a:t>
            </a:r>
            <a:endParaRPr lang="en-CA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>
                  <a:buNone/>
                </a:pPr>
                <a:r>
                  <a:rPr lang="en-CA" dirty="0" smtClean="0"/>
                  <a:t>• Mass = amount of material (kg)</a:t>
                </a:r>
              </a:p>
              <a:p>
                <a:pPr marL="0" indent="0">
                  <a:buNone/>
                </a:pPr>
                <a:r>
                  <a:rPr lang="en-CA" dirty="0"/>
                  <a:t>• </a:t>
                </a:r>
                <a14:m>
                  <m:oMath xmlns:m="http://schemas.openxmlformats.org/officeDocument/2006/math">
                    <m:r>
                      <a:rPr lang="en-CA" i="1" dirty="0" smtClean="0">
                        <a:latin typeface="Cambria Math"/>
                      </a:rPr>
                      <m:t>𝐺𝑟𝑎𝑣𝑖𝑡𝑎𝑡𝑖𝑜𝑛𝑎𝑙</m:t>
                    </m:r>
                    <m:r>
                      <a:rPr lang="en-CA" i="1" dirty="0" smtClean="0">
                        <a:latin typeface="Cambria Math"/>
                      </a:rPr>
                      <m:t> </m:t>
                    </m:r>
                    <m:r>
                      <a:rPr lang="en-CA" i="1" dirty="0" smtClean="0">
                        <a:latin typeface="Cambria Math"/>
                      </a:rPr>
                      <m:t>𝑎𝑐𝑐𝑒𝑙𝑒𝑟𝑎𝑡𝑖𝑜𝑛</m:t>
                    </m:r>
                    <m:r>
                      <a:rPr lang="en-CA" i="1" dirty="0" smtClean="0">
                        <a:latin typeface="Cambria Math"/>
                      </a:rPr>
                      <m:t> </m:t>
                    </m:r>
                    <m:r>
                      <a:rPr lang="en-CA" i="1" dirty="0" smtClean="0">
                        <a:latin typeface="Cambria Math"/>
                      </a:rPr>
                      <m:t>𝐺𝑟𝑎𝑣𝑖𝑡𝑦</m:t>
                    </m:r>
                    <m:r>
                      <a:rPr lang="en-CA" i="1" dirty="0" smtClean="0">
                        <a:latin typeface="Cambria Math"/>
                      </a:rPr>
                      <m:t> (</m:t>
                    </m:r>
                    <m:r>
                      <a:rPr lang="en-CA" i="1" dirty="0" smtClean="0">
                        <a:latin typeface="Cambria Math"/>
                      </a:rPr>
                      <m:t>𝑔</m:t>
                    </m:r>
                    <m:r>
                      <a:rPr lang="en-CA" i="1" dirty="0" smtClean="0">
                        <a:latin typeface="Cambria Math"/>
                      </a:rPr>
                      <m:t>) = 9.81 </m:t>
                    </m:r>
                    <m:r>
                      <a:rPr lang="en-CA" i="1" dirty="0" smtClean="0">
                        <a:latin typeface="Cambria Math"/>
                      </a:rPr>
                      <m:t>𝑚</m:t>
                    </m:r>
                    <m:r>
                      <a:rPr lang="en-CA" i="1" dirty="0" smtClean="0">
                        <a:latin typeface="Cambria Math"/>
                      </a:rPr>
                      <m:t>/</m:t>
                    </m:r>
                    <m:sSup>
                      <m:sSupPr>
                        <m:ctrlPr>
                          <a:rPr lang="en-CA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CA" b="0" i="1" dirty="0" smtClean="0">
                            <a:latin typeface="Cambria Math"/>
                          </a:rPr>
                          <m:t>𝑠</m:t>
                        </m:r>
                      </m:e>
                      <m:sup>
                        <m:r>
                          <a:rPr lang="en-CA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CA" i="1" dirty="0" smtClean="0">
                        <a:latin typeface="Cambria Math"/>
                      </a:rPr>
                      <m:t> ≈ 10 </m:t>
                    </m:r>
                    <m:r>
                      <a:rPr lang="en-CA" i="1" dirty="0" smtClean="0">
                        <a:latin typeface="Cambria Math"/>
                      </a:rPr>
                      <m:t>𝑚</m:t>
                    </m:r>
                    <m:r>
                      <a:rPr lang="en-CA" i="1" dirty="0" smtClean="0">
                        <a:latin typeface="Cambria Math"/>
                      </a:rPr>
                      <m:t>/</m:t>
                    </m:r>
                    <m:sSup>
                      <m:sSupPr>
                        <m:ctrlPr>
                          <a:rPr lang="en-CA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CA" b="0" i="1" dirty="0" smtClean="0">
                            <a:latin typeface="Cambria Math"/>
                          </a:rPr>
                          <m:t>𝑠</m:t>
                        </m:r>
                      </m:e>
                      <m:sup>
                        <m:r>
                          <a:rPr lang="en-CA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en-CA" dirty="0" smtClean="0"/>
              </a:p>
              <a:p>
                <a:pPr marL="0" indent="0">
                  <a:buNone/>
                </a:pPr>
                <a:r>
                  <a:rPr lang="en-CA" dirty="0" smtClean="0"/>
                  <a:t>• </a:t>
                </a:r>
                <a:r>
                  <a:rPr lang="en-CA" dirty="0"/>
                  <a:t>Weight = Force = Mass x gravitational force (N)</a:t>
                </a:r>
              </a:p>
              <a:p>
                <a:endParaRPr lang="en-CA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t="-1752" r="-889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535427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Moment of Force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lvl="0" indent="0">
              <a:buNone/>
            </a:pPr>
            <a:r>
              <a:rPr lang="en-CA" dirty="0"/>
              <a:t>• The cause of motion is an internal or external force </a:t>
            </a:r>
          </a:p>
          <a:p>
            <a:pPr marL="0" indent="0">
              <a:buNone/>
            </a:pPr>
            <a:r>
              <a:rPr lang="en-CA" dirty="0"/>
              <a:t>• Newton’s first Law of Motion:</a:t>
            </a:r>
          </a:p>
          <a:p>
            <a:pPr marL="0" lvl="0" indent="0">
              <a:buNone/>
            </a:pPr>
            <a:r>
              <a:rPr lang="en-CA" dirty="0" smtClean="0"/>
              <a:t>-  </a:t>
            </a:r>
            <a:r>
              <a:rPr lang="en-CA" dirty="0"/>
              <a:t>If an object is not accelerating or decelerating it </a:t>
            </a:r>
            <a:r>
              <a:rPr lang="en-CA" dirty="0" smtClean="0"/>
              <a:t>experiences            a </a:t>
            </a:r>
            <a:r>
              <a:rPr lang="en-CA" dirty="0"/>
              <a:t>state of constant velocity </a:t>
            </a:r>
          </a:p>
          <a:p>
            <a:pPr marL="0" indent="0">
              <a:buNone/>
            </a:pPr>
            <a:r>
              <a:rPr lang="en-CA" dirty="0"/>
              <a:t>-  No motion is the state of a constant ‘zero’ velocity! </a:t>
            </a:r>
          </a:p>
          <a:p>
            <a:pPr marL="0" indent="0">
              <a:buNone/>
            </a:pPr>
            <a:r>
              <a:rPr lang="en-CA" dirty="0"/>
              <a:t>• Forces that act through the body’s centre of mass will cause linear motion</a:t>
            </a:r>
          </a:p>
          <a:p>
            <a:pPr marL="0" indent="0">
              <a:buNone/>
            </a:pPr>
            <a:r>
              <a:rPr lang="en-CA" dirty="0"/>
              <a:t>• Forces that do not go through the centre of mass or pivot point of an object cause a rotation or </a:t>
            </a:r>
            <a:r>
              <a:rPr lang="en-CA" dirty="0" smtClean="0"/>
              <a:t>angular </a:t>
            </a:r>
            <a:r>
              <a:rPr lang="en-CA" dirty="0"/>
              <a:t>motion (about an axis of rotation)</a:t>
            </a:r>
          </a:p>
          <a:p>
            <a:pPr marL="0" indent="0">
              <a:buNone/>
            </a:pPr>
            <a:r>
              <a:rPr lang="en-CA" dirty="0"/>
              <a:t>• When a force causes angular motion the effect is known as a moment of force or torque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644817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Moment of Force</a:t>
            </a:r>
            <a:endParaRPr lang="en-C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/>
                <a:r>
                  <a:rPr lang="en-CA" dirty="0" smtClean="0"/>
                  <a:t>Moment of force= moment arm x force</a:t>
                </a:r>
              </a:p>
              <a:p>
                <a:r>
                  <a:rPr lang="en-CA" dirty="0"/>
                  <a:t>For balance: </a:t>
                </a:r>
                <a14:m>
                  <m:oMath xmlns:m="http://schemas.openxmlformats.org/officeDocument/2006/math">
                    <m:r>
                      <a:rPr lang="en-CA" i="1" dirty="0" smtClean="0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CA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CA" b="0" i="1" dirty="0" smtClean="0">
                            <a:latin typeface="Cambria Math"/>
                          </a:rPr>
                          <m:t>𝑀</m:t>
                        </m:r>
                      </m:e>
                      <m:sub>
                        <m:r>
                          <a:rPr lang="en-CA" b="0" i="1" dirty="0" smtClean="0">
                            <a:latin typeface="Cambria Math"/>
                          </a:rPr>
                          <m:t>𝑎</m:t>
                        </m:r>
                      </m:sub>
                    </m:sSub>
                    <m:r>
                      <a:rPr lang="en-CA" i="1" dirty="0" smtClean="0">
                        <a:latin typeface="Cambria Math"/>
                      </a:rPr>
                      <m:t>𝑥</m:t>
                    </m:r>
                    <m:r>
                      <a:rPr lang="en-CA" i="1" dirty="0" smtClean="0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CA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CA" b="0" i="1" dirty="0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CA" b="0" i="1" dirty="0" smtClean="0">
                            <a:latin typeface="Cambria Math"/>
                          </a:rPr>
                          <m:t>𝑎</m:t>
                        </m:r>
                      </m:sub>
                    </m:sSub>
                    <m:r>
                      <a:rPr lang="en-CA" i="1" dirty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CA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CA" b="0" i="1" dirty="0" smtClean="0">
                            <a:latin typeface="Cambria Math"/>
                          </a:rPr>
                          <m:t>𝑀</m:t>
                        </m:r>
                      </m:e>
                      <m:sub>
                        <m:r>
                          <a:rPr lang="en-CA" b="0" i="1" dirty="0" smtClean="0">
                            <a:latin typeface="Cambria Math"/>
                          </a:rPr>
                          <m:t>𝑏</m:t>
                        </m:r>
                      </m:sub>
                    </m:sSub>
                    <m:r>
                      <a:rPr lang="en-CA" i="1" dirty="0">
                        <a:latin typeface="Cambria Math"/>
                      </a:rPr>
                      <m:t> </m:t>
                    </m:r>
                    <m:r>
                      <a:rPr lang="en-CA" i="1" dirty="0">
                        <a:latin typeface="Cambria Math"/>
                      </a:rPr>
                      <m:t>𝑥</m:t>
                    </m:r>
                    <m:r>
                      <a:rPr lang="en-CA" i="1" dirty="0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CA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CA" b="0" i="1" dirty="0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CA" b="0" i="1" dirty="0" smtClean="0">
                            <a:latin typeface="Cambria Math"/>
                          </a:rPr>
                          <m:t>𝑏</m:t>
                        </m:r>
                      </m:sub>
                    </m:sSub>
                  </m:oMath>
                </a14:m>
                <a:endParaRPr lang="en-CA" dirty="0"/>
              </a:p>
              <a:p>
                <a:pPr marL="0" indent="0">
                  <a:buNone/>
                </a:pPr>
                <a:endParaRPr lang="en-CA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988" y="2996952"/>
            <a:ext cx="6296025" cy="269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93073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Moment of Force</a:t>
            </a:r>
            <a:endParaRPr lang="en-CA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en-CA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CA" b="0" i="1" dirty="0" smtClean="0">
                            <a:latin typeface="Cambria Math"/>
                          </a:rPr>
                          <m:t>𝑀</m:t>
                        </m:r>
                      </m:e>
                      <m:sub>
                        <m:r>
                          <a:rPr lang="en-CA" b="0" i="1" dirty="0" smtClean="0">
                            <a:latin typeface="Cambria Math"/>
                          </a:rPr>
                          <m:t>𝑎</m:t>
                        </m:r>
                      </m:sub>
                    </m:sSub>
                    <m:r>
                      <a:rPr lang="en-CA" i="1" dirty="0" smtClean="0">
                        <a:latin typeface="Cambria Math"/>
                      </a:rPr>
                      <m:t>𝑥</m:t>
                    </m:r>
                    <m:r>
                      <a:rPr lang="en-CA" i="1" dirty="0" smtClean="0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CA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CA" b="0" i="1" dirty="0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CA" b="0" i="1" dirty="0" smtClean="0">
                            <a:latin typeface="Cambria Math"/>
                          </a:rPr>
                          <m:t>𝑎</m:t>
                        </m:r>
                      </m:sub>
                    </m:sSub>
                    <m:r>
                      <a:rPr lang="en-CA" i="1" dirty="0" smtClean="0">
                        <a:latin typeface="Cambria Math"/>
                        <a:ea typeface="Cambria Math"/>
                      </a:rPr>
                      <m:t>&lt;</m:t>
                    </m:r>
                    <m:sSub>
                      <m:sSubPr>
                        <m:ctrlPr>
                          <a:rPr lang="en-CA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CA" b="0" i="1" dirty="0" smtClean="0">
                            <a:latin typeface="Cambria Math"/>
                          </a:rPr>
                          <m:t>𝑀</m:t>
                        </m:r>
                      </m:e>
                      <m:sub>
                        <m:r>
                          <a:rPr lang="en-CA" b="0" i="1" dirty="0" smtClean="0">
                            <a:latin typeface="Cambria Math"/>
                          </a:rPr>
                          <m:t>𝑏</m:t>
                        </m:r>
                      </m:sub>
                    </m:sSub>
                    <m:r>
                      <a:rPr lang="en-CA" i="1" dirty="0">
                        <a:latin typeface="Cambria Math"/>
                      </a:rPr>
                      <m:t> </m:t>
                    </m:r>
                    <m:r>
                      <a:rPr lang="en-CA" i="1" dirty="0">
                        <a:latin typeface="Cambria Math"/>
                      </a:rPr>
                      <m:t>𝑥</m:t>
                    </m:r>
                    <m:r>
                      <a:rPr lang="en-CA" i="1" dirty="0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CA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CA" b="0" i="1" dirty="0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CA" b="0" i="1" dirty="0" smtClean="0">
                            <a:latin typeface="Cambria Math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en-CA" dirty="0"/>
                  <a:t>No </a:t>
                </a:r>
                <a:r>
                  <a:rPr lang="en-CA" dirty="0" smtClean="0"/>
                  <a:t>balance</a:t>
                </a:r>
              </a:p>
              <a:p>
                <a:pPr lvl="0"/>
                <a:r>
                  <a:rPr lang="en-CA" dirty="0" smtClean="0"/>
                  <a:t>According to the adopted convention, the moment is either positive or negative</a:t>
                </a:r>
                <a:endParaRPr lang="en-CA" dirty="0"/>
              </a:p>
              <a:p>
                <a:r>
                  <a:rPr lang="en-CA" dirty="0"/>
                  <a:t>Rotates clockwise, positive</a:t>
                </a:r>
              </a:p>
              <a:p>
                <a:r>
                  <a:rPr lang="en-CA" dirty="0"/>
                  <a:t>Rotates counter </a:t>
                </a:r>
                <a:r>
                  <a:rPr lang="en-CA" dirty="0" smtClean="0"/>
                  <a:t>clockwise, </a:t>
                </a:r>
                <a:r>
                  <a:rPr lang="en-CA" dirty="0"/>
                  <a:t>negative</a:t>
                </a:r>
              </a:p>
              <a:p>
                <a:endParaRPr lang="en-CA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61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530235"/>
            <a:ext cx="3975770" cy="173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23505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Moment of Force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dirty="0"/>
              <a:t>Definition: force applied at a perpendicular distance from the axis of rotation.</a:t>
            </a:r>
          </a:p>
          <a:p>
            <a:r>
              <a:rPr lang="en-CA" dirty="0"/>
              <a:t>The rotational movement is modulated by the magnitude of the applied force and the length of the lever arm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420208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Vector Resolution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7944" y="1600200"/>
            <a:ext cx="4618856" cy="4133055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CA" dirty="0" smtClean="0"/>
              <a:t>As </a:t>
            </a:r>
            <a:r>
              <a:rPr lang="en-CA" dirty="0"/>
              <a:t>the velocity of the ball has a vector quality it can be resolved into horizontal and vertical </a:t>
            </a:r>
            <a:r>
              <a:rPr lang="en-CA" dirty="0" smtClean="0"/>
              <a:t>components</a:t>
            </a:r>
          </a:p>
          <a:p>
            <a:pPr marL="0" lvl="0" indent="0">
              <a:buNone/>
            </a:pPr>
            <a:endParaRPr lang="en-CA" dirty="0"/>
          </a:p>
          <a:p>
            <a:pPr marL="0" lvl="0" indent="0">
              <a:buNone/>
            </a:pPr>
            <a:endParaRPr lang="en-CA" dirty="0"/>
          </a:p>
          <a:p>
            <a:r>
              <a:rPr lang="en-CA" dirty="0" smtClean="0"/>
              <a:t>Resolve </a:t>
            </a:r>
            <a:r>
              <a:rPr lang="en-CA" dirty="0"/>
              <a:t>the force vector in a plane /axis that makes sense! </a:t>
            </a:r>
          </a:p>
          <a:p>
            <a:r>
              <a:rPr lang="en-CA" dirty="0" smtClean="0"/>
              <a:t>F1 </a:t>
            </a:r>
            <a:r>
              <a:rPr lang="en-CA" dirty="0"/>
              <a:t>causes the movement!</a:t>
            </a:r>
          </a:p>
          <a:p>
            <a:r>
              <a:rPr lang="en-CA" dirty="0" smtClean="0"/>
              <a:t>(</a:t>
            </a:r>
            <a:r>
              <a:rPr lang="en-CA" dirty="0"/>
              <a:t>There is no movement in the line of F2; ΣF=0)</a:t>
            </a:r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3867150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860701"/>
            <a:ext cx="2828925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54256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Types of Levers</a:t>
            </a:r>
            <a:endParaRPr lang="en-C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491880" y="1600200"/>
                <a:ext cx="5194920" cy="4525963"/>
              </a:xfrm>
            </p:spPr>
            <p:txBody>
              <a:bodyPr>
                <a:normAutofit fontScale="85000" lnSpcReduction="10000"/>
              </a:bodyPr>
              <a:lstStyle/>
              <a:p>
                <a:pPr marL="0" lvl="0" indent="0">
                  <a:buNone/>
                </a:pPr>
                <a:r>
                  <a:rPr lang="en-CA" dirty="0" smtClean="0"/>
                  <a:t>Mechanical </a:t>
                </a:r>
                <a:r>
                  <a:rPr lang="en-CA" dirty="0"/>
                  <a:t>Advantage: efficiency </a:t>
                </a:r>
              </a:p>
              <a:p>
                <a14:m>
                  <m:oMath xmlns:m="http://schemas.openxmlformats.org/officeDocument/2006/math">
                    <m:r>
                      <a:rPr lang="en-CA" i="1">
                        <a:latin typeface="Cambria Math"/>
                      </a:rPr>
                      <m:t>𝑀𝑒𝑐h</m:t>
                    </m:r>
                    <m:r>
                      <a:rPr lang="en-CA" i="1">
                        <a:latin typeface="Cambria Math"/>
                      </a:rPr>
                      <m:t>. </m:t>
                    </m:r>
                    <m:r>
                      <a:rPr lang="en-CA" i="1">
                        <a:latin typeface="Cambria Math"/>
                      </a:rPr>
                      <m:t>𝑎𝑑𝑣</m:t>
                    </m:r>
                    <m:r>
                      <a:rPr lang="en-CA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CA" i="1">
                            <a:latin typeface="Cambria Math"/>
                          </a:rPr>
                        </m:ctrlPr>
                      </m:fPr>
                      <m:num>
                        <m:r>
                          <a:rPr lang="en-CA" i="1">
                            <a:latin typeface="Cambria Math"/>
                          </a:rPr>
                          <m:t>𝑙𝑒𝑣𝑒𝑟</m:t>
                        </m:r>
                        <m:r>
                          <a:rPr lang="en-CA" i="1">
                            <a:latin typeface="Cambria Math"/>
                          </a:rPr>
                          <m:t> </m:t>
                        </m:r>
                        <m:r>
                          <a:rPr lang="en-CA" i="1">
                            <a:latin typeface="Cambria Math"/>
                          </a:rPr>
                          <m:t>𝑎𝑟𝑚</m:t>
                        </m:r>
                        <m:r>
                          <a:rPr lang="en-CA" i="1">
                            <a:latin typeface="Cambria Math"/>
                          </a:rPr>
                          <m:t> </m:t>
                        </m:r>
                        <m:r>
                          <a:rPr lang="en-CA" i="1">
                            <a:latin typeface="Cambria Math"/>
                          </a:rPr>
                          <m:t>𝑜𝑓</m:t>
                        </m:r>
                        <m:r>
                          <a:rPr lang="en-CA" i="1">
                            <a:latin typeface="Cambria Math"/>
                          </a:rPr>
                          <m:t> </m:t>
                        </m:r>
                        <m:r>
                          <a:rPr lang="en-CA" i="1">
                            <a:latin typeface="Cambria Math"/>
                          </a:rPr>
                          <m:t>𝑡h𝑒</m:t>
                        </m:r>
                        <m:r>
                          <a:rPr lang="en-CA" i="1">
                            <a:latin typeface="Cambria Math"/>
                          </a:rPr>
                          <m:t> </m:t>
                        </m:r>
                        <m:r>
                          <a:rPr lang="en-CA" i="1">
                            <a:latin typeface="Cambria Math"/>
                          </a:rPr>
                          <m:t>𝑓𝑜𝑟𝑐𝑒</m:t>
                        </m:r>
                        <m:r>
                          <a:rPr lang="en-CA" i="1">
                            <a:latin typeface="Cambria Math"/>
                          </a:rPr>
                          <m:t> (</m:t>
                        </m:r>
                        <m:sSub>
                          <m:sSubPr>
                            <m:ctrlPr>
                              <a:rPr lang="en-CA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CA" i="1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CA" i="1">
                                <a:latin typeface="Cambria Math"/>
                              </a:rPr>
                              <m:t>𝑓</m:t>
                            </m:r>
                          </m:sub>
                        </m:sSub>
                        <m:r>
                          <a:rPr lang="en-CA" i="1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CA" i="1">
                            <a:latin typeface="Cambria Math"/>
                          </a:rPr>
                          <m:t>𝑙𝑒𝑣𝑒𝑟</m:t>
                        </m:r>
                        <m:r>
                          <a:rPr lang="en-CA" i="1">
                            <a:latin typeface="Cambria Math"/>
                          </a:rPr>
                          <m:t> </m:t>
                        </m:r>
                        <m:r>
                          <a:rPr lang="en-CA" i="1">
                            <a:latin typeface="Cambria Math"/>
                          </a:rPr>
                          <m:t>𝑎𝑟𝑚</m:t>
                        </m:r>
                        <m:r>
                          <a:rPr lang="en-CA" i="1">
                            <a:latin typeface="Cambria Math"/>
                          </a:rPr>
                          <m:t> </m:t>
                        </m:r>
                        <m:r>
                          <a:rPr lang="en-CA" i="1">
                            <a:latin typeface="Cambria Math"/>
                          </a:rPr>
                          <m:t>𝑜𝑓</m:t>
                        </m:r>
                        <m:r>
                          <a:rPr lang="en-CA" i="1">
                            <a:latin typeface="Cambria Math"/>
                          </a:rPr>
                          <m:t> </m:t>
                        </m:r>
                        <m:r>
                          <a:rPr lang="en-CA" i="1">
                            <a:latin typeface="Cambria Math"/>
                          </a:rPr>
                          <m:t>𝑡h𝑒</m:t>
                        </m:r>
                        <m:r>
                          <a:rPr lang="en-CA" i="1">
                            <a:latin typeface="Cambria Math"/>
                          </a:rPr>
                          <m:t> </m:t>
                        </m:r>
                        <m:r>
                          <a:rPr lang="en-CA" i="1">
                            <a:latin typeface="Cambria Math"/>
                          </a:rPr>
                          <m:t>𝑟𝑒𝑠𝑖𝑠𝑡𝑎𝑛𝑐𝑒</m:t>
                        </m:r>
                        <m:r>
                          <a:rPr lang="en-CA" i="1">
                            <a:latin typeface="Cambria Math"/>
                          </a:rPr>
                          <m:t> (</m:t>
                        </m:r>
                        <m:sSub>
                          <m:sSubPr>
                            <m:ctrlPr>
                              <a:rPr lang="en-CA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CA" i="1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CA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  <m:r>
                          <a:rPr lang="en-CA" i="1"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endParaRPr lang="en-CA" dirty="0"/>
              </a:p>
              <a:p>
                <a:r>
                  <a:rPr lang="en-CA" dirty="0"/>
                  <a:t>If lever arm is greater than resistance arm then there is a mechanical advantage</a:t>
                </a:r>
              </a:p>
              <a:p>
                <a:r>
                  <a:rPr lang="en-CA" dirty="0"/>
                  <a:t>MA= 4/3= 1.33</a:t>
                </a:r>
              </a:p>
              <a:p>
                <a:r>
                  <a:rPr lang="en-CA" dirty="0"/>
                  <a:t>You need less muscular force to overcome  resistance or to keep everything in balance</a:t>
                </a:r>
              </a:p>
              <a:p>
                <a:endParaRPr lang="en-CA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491880" y="1600200"/>
                <a:ext cx="5194920" cy="4525963"/>
              </a:xfrm>
              <a:blipFill rotWithShape="1">
                <a:blip r:embed="rId2"/>
                <a:stretch>
                  <a:fillRect l="-2230" t="-2022" b="-2156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458" y="1872711"/>
            <a:ext cx="3209925" cy="333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15026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Class 1 lever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252736"/>
          </a:xfrm>
        </p:spPr>
        <p:txBody>
          <a:bodyPr/>
          <a:lstStyle/>
          <a:p>
            <a:pPr lvl="0"/>
            <a:r>
              <a:rPr lang="en-CA" dirty="0"/>
              <a:t>Promote balance </a:t>
            </a:r>
          </a:p>
          <a:p>
            <a:r>
              <a:rPr lang="en-CA" dirty="0"/>
              <a:t>Rare in human body</a:t>
            </a:r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780928"/>
            <a:ext cx="6696744" cy="3560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3300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Example of class 1 lever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532656"/>
          </a:xfrm>
        </p:spPr>
        <p:txBody>
          <a:bodyPr>
            <a:normAutofit lnSpcReduction="10000"/>
          </a:bodyPr>
          <a:lstStyle/>
          <a:p>
            <a:pPr lvl="0"/>
            <a:r>
              <a:rPr lang="en-CA" dirty="0"/>
              <a:t>Axis </a:t>
            </a:r>
            <a:r>
              <a:rPr lang="en-CA" dirty="0" smtClean="0"/>
              <a:t>of rotation is atlas</a:t>
            </a:r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20888"/>
            <a:ext cx="7858125" cy="3876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27316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Class 2 lever</a:t>
            </a:r>
            <a:endParaRPr lang="en-C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556792"/>
                <a:ext cx="8229600" cy="2232248"/>
              </a:xfrm>
            </p:spPr>
            <p:txBody>
              <a:bodyPr>
                <a:normAutofit fontScale="70000" lnSpcReduction="20000"/>
              </a:bodyPr>
              <a:lstStyle/>
              <a:p>
                <a:pPr lvl="0"/>
                <a:r>
                  <a:rPr lang="en-CA" dirty="0" smtClean="0"/>
                  <a:t>Pivot point is closer to resistance than force</a:t>
                </a:r>
              </a:p>
              <a:p>
                <a:r>
                  <a:rPr lang="en-CA" dirty="0"/>
                  <a:t>Promotes strength</a:t>
                </a:r>
              </a:p>
              <a:p>
                <a:r>
                  <a:rPr lang="en-CA" dirty="0"/>
                  <a:t>Rare in human body</a:t>
                </a:r>
              </a:p>
              <a:p>
                <a:r>
                  <a:rPr lang="en-CA" dirty="0"/>
                  <a:t>How much force do you need to hold up 750 N</a:t>
                </a:r>
                <a:r>
                  <a:rPr lang="en-CA" dirty="0" smtClean="0"/>
                  <a:t>?</a:t>
                </a:r>
              </a:p>
              <a:p>
                <a:pPr marL="0" indent="0">
                  <a:buNone/>
                </a:pPr>
                <a:r>
                  <a:rPr lang="en-CA" dirty="0"/>
                  <a:t> 	</a:t>
                </a:r>
                <a14:m>
                  <m:oMath xmlns:m="http://schemas.openxmlformats.org/officeDocument/2006/math">
                    <m:r>
                      <a:rPr lang="en-CA" b="0" i="1" smtClean="0">
                        <a:latin typeface="Cambria Math"/>
                      </a:rPr>
                      <m:t>750</m:t>
                    </m:r>
                    <m:r>
                      <a:rPr lang="en-CA" b="0" i="1" smtClean="0">
                        <a:latin typeface="Cambria Math"/>
                      </a:rPr>
                      <m:t>𝑁</m:t>
                    </m:r>
                    <m:r>
                      <a:rPr lang="en-CA" b="0" i="1" smtClean="0">
                        <a:latin typeface="Cambria Math"/>
                        <a:ea typeface="Cambria Math"/>
                      </a:rPr>
                      <m:t>×0.2</m:t>
                    </m:r>
                    <m:r>
                      <a:rPr lang="en-CA" b="0" i="1" smtClean="0">
                        <a:latin typeface="Cambria Math"/>
                        <a:ea typeface="Cambria Math"/>
                      </a:rPr>
                      <m:t>𝑚</m:t>
                    </m:r>
                    <m:r>
                      <a:rPr lang="en-CA" b="0" i="1" smtClean="0">
                        <a:latin typeface="Cambria Math"/>
                        <a:ea typeface="Cambria Math"/>
                      </a:rPr>
                      <m:t>=</m:t>
                    </m:r>
                    <m:sSub>
                      <m:sSubPr>
                        <m:ctrlPr>
                          <a:rPr lang="en-CA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CA" b="0" i="1" smtClean="0">
                            <a:latin typeface="Cambria Math"/>
                            <a:ea typeface="Cambria Math"/>
                          </a:rPr>
                          <m:t>𝐹</m:t>
                        </m:r>
                      </m:e>
                      <m:sub>
                        <m:r>
                          <a:rPr lang="en-CA" b="0" i="1" smtClean="0">
                            <a:latin typeface="Cambria Math"/>
                            <a:ea typeface="Cambria Math"/>
                          </a:rPr>
                          <m:t>𝑚</m:t>
                        </m:r>
                      </m:sub>
                    </m:sSub>
                    <m:r>
                      <a:rPr lang="en-CA" b="0" i="1" smtClean="0">
                        <a:latin typeface="Cambria Math"/>
                        <a:ea typeface="Cambria Math"/>
                      </a:rPr>
                      <m:t>×0.95</m:t>
                    </m:r>
                    <m:r>
                      <a:rPr lang="en-CA" b="0" i="1" smtClean="0">
                        <a:latin typeface="Cambria Math"/>
                        <a:ea typeface="Cambria Math"/>
                      </a:rPr>
                      <m:t>𝑚</m:t>
                    </m:r>
                  </m:oMath>
                </a14:m>
                <a:endParaRPr lang="en-CA" b="0" dirty="0" smtClean="0">
                  <a:ea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𝑚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=157.89 </m:t>
                      </m:r>
                      <m:r>
                        <a:rPr lang="en-CA" b="0" i="1" smtClean="0">
                          <a:latin typeface="Cambria Math"/>
                        </a:rPr>
                        <m:t>𝑁</m:t>
                      </m:r>
                    </m:oMath>
                  </m:oMathPara>
                </a14:m>
                <a:endParaRPr lang="en-CA" dirty="0"/>
              </a:p>
              <a:p>
                <a:endParaRPr lang="en-CA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556792"/>
                <a:ext cx="8229600" cy="2232248"/>
              </a:xfrm>
              <a:blipFill rotWithShape="1">
                <a:blip r:embed="rId2"/>
                <a:stretch>
                  <a:fillRect l="-889" t="-436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996952"/>
            <a:ext cx="32385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96526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Example of Class 2 Lever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532656"/>
          </a:xfrm>
        </p:spPr>
        <p:txBody>
          <a:bodyPr>
            <a:normAutofit lnSpcReduction="10000"/>
          </a:bodyPr>
          <a:lstStyle/>
          <a:p>
            <a:pPr lvl="0"/>
            <a:r>
              <a:rPr lang="en-CA" dirty="0"/>
              <a:t>Axis of rotation is ankle joint</a:t>
            </a:r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190750" cy="437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35066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Class 3 Lever</a:t>
            </a:r>
            <a:endParaRPr lang="en-CA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1"/>
                <a:ext cx="8229600" cy="2476872"/>
              </a:xfrm>
            </p:spPr>
            <p:txBody>
              <a:bodyPr>
                <a:normAutofit fontScale="62500" lnSpcReduction="20000"/>
              </a:bodyPr>
              <a:lstStyle/>
              <a:p>
                <a:pPr lvl="0"/>
                <a:r>
                  <a:rPr lang="en-CA" dirty="0" smtClean="0"/>
                  <a:t>Force of arm is closer to axis</a:t>
                </a:r>
              </a:p>
              <a:p>
                <a:r>
                  <a:rPr lang="en-CA" dirty="0"/>
                  <a:t>Resistance arm is farther from axis</a:t>
                </a:r>
              </a:p>
              <a:p>
                <a:r>
                  <a:rPr lang="en-CA" dirty="0"/>
                  <a:t>Won’t have good mechanical advantage</a:t>
                </a:r>
              </a:p>
              <a:p>
                <a:r>
                  <a:rPr lang="en-CA" dirty="0"/>
                  <a:t>Encourages speed</a:t>
                </a:r>
              </a:p>
              <a:p>
                <a:r>
                  <a:rPr lang="en-CA" dirty="0" smtClean="0"/>
                  <a:t>Very </a:t>
                </a:r>
                <a:r>
                  <a:rPr lang="en-CA" dirty="0"/>
                  <a:t>common in the human </a:t>
                </a:r>
                <a:r>
                  <a:rPr lang="en-CA" dirty="0" smtClean="0"/>
                  <a:t>body</a:t>
                </a:r>
              </a:p>
              <a:p>
                <a14:m>
                  <m:oMath xmlns:m="http://schemas.openxmlformats.org/officeDocument/2006/math">
                    <m:r>
                      <a:rPr lang="en-CA" b="0" i="1" smtClean="0">
                        <a:latin typeface="Cambria Math"/>
                      </a:rPr>
                      <m:t>0.36</m:t>
                    </m:r>
                    <m:r>
                      <a:rPr lang="en-CA" b="0" i="1" smtClean="0">
                        <a:latin typeface="Cambria Math"/>
                      </a:rPr>
                      <m:t>𝑚</m:t>
                    </m:r>
                    <m:r>
                      <a:rPr lang="en-CA" b="0" i="1" smtClean="0">
                        <a:latin typeface="Cambria Math"/>
                        <a:ea typeface="Cambria Math"/>
                      </a:rPr>
                      <m:t>×56</m:t>
                    </m:r>
                    <m:r>
                      <a:rPr lang="en-CA" b="0" i="1" smtClean="0">
                        <a:latin typeface="Cambria Math"/>
                        <a:ea typeface="Cambria Math"/>
                      </a:rPr>
                      <m:t>𝑁</m:t>
                    </m:r>
                    <m:r>
                      <a:rPr lang="en-CA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en-CA" b="0" i="1" smtClean="0">
                        <a:latin typeface="Cambria Math"/>
                        <a:ea typeface="Cambria Math"/>
                      </a:rPr>
                      <m:t>𝐹𝑚</m:t>
                    </m:r>
                    <m:r>
                      <a:rPr lang="en-CA" b="0" i="1" smtClean="0">
                        <a:latin typeface="Cambria Math"/>
                        <a:ea typeface="Cambria Math"/>
                      </a:rPr>
                      <m:t>×0.03</m:t>
                    </m:r>
                    <m:r>
                      <a:rPr lang="en-CA" b="0" i="1" smtClean="0">
                        <a:latin typeface="Cambria Math"/>
                        <a:ea typeface="Cambria Math"/>
                      </a:rPr>
                      <m:t>𝑚</m:t>
                    </m:r>
                  </m:oMath>
                </a14:m>
                <a:endParaRPr lang="en-CA" b="0" dirty="0" smtClean="0">
                  <a:ea typeface="Cambria Math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CA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CA" b="0" i="1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CA" b="0" i="1" smtClean="0">
                            <a:latin typeface="Cambria Math"/>
                          </a:rPr>
                          <m:t>𝑚</m:t>
                        </m:r>
                      </m:sub>
                    </m:sSub>
                    <m:r>
                      <a:rPr lang="en-CA" b="0" i="1" smtClean="0">
                        <a:latin typeface="Cambria Math"/>
                      </a:rPr>
                      <m:t>=600</m:t>
                    </m:r>
                    <m:r>
                      <a:rPr lang="en-CA" b="0" i="1" smtClean="0">
                        <a:latin typeface="Cambria Math"/>
                      </a:rPr>
                      <m:t>𝑁</m:t>
                    </m:r>
                  </m:oMath>
                </a14:m>
                <a:endParaRPr lang="en-CA" dirty="0"/>
              </a:p>
              <a:p>
                <a:endParaRPr lang="en-CA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1"/>
                <a:ext cx="8229600" cy="2476872"/>
              </a:xfrm>
              <a:blipFill rotWithShape="1">
                <a:blip r:embed="rId2"/>
                <a:stretch>
                  <a:fillRect l="-593" t="-344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619" y="1988840"/>
            <a:ext cx="3882612" cy="3612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527594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What is the advantage of having only class three levers?</a:t>
            </a:r>
            <a:endParaRPr lang="en-C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/>
                <a:r>
                  <a:rPr lang="en-CA" dirty="0"/>
                  <a:t>Class 3 levers are inefficient in terms of muscular strength but it increases speed of contraction.</a:t>
                </a:r>
              </a:p>
              <a:p>
                <a:r>
                  <a:rPr lang="en-CA" dirty="0"/>
                  <a:t>Kinematic Advantage:  </a:t>
                </a:r>
                <a14:m>
                  <m:oMath xmlns:m="http://schemas.openxmlformats.org/officeDocument/2006/math">
                    <m:r>
                      <a:rPr lang="en-CA" i="1">
                        <a:latin typeface="Cambria Math"/>
                      </a:rPr>
                      <m:t>𝐾𝐴</m:t>
                    </m:r>
                    <m:r>
                      <a:rPr lang="en-CA" i="1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en-CA" i="1">
                            <a:latin typeface="Cambria Math"/>
                          </a:rPr>
                        </m:ctrlPr>
                      </m:fPr>
                      <m:num>
                        <m:r>
                          <a:rPr lang="en-CA" i="1">
                            <a:latin typeface="Cambria Math"/>
                          </a:rPr>
                          <m:t>𝑙𝑒𝑣𝑒𝑟</m:t>
                        </m:r>
                        <m:r>
                          <a:rPr lang="en-CA" i="1">
                            <a:latin typeface="Cambria Math"/>
                          </a:rPr>
                          <m:t> </m:t>
                        </m:r>
                        <m:r>
                          <a:rPr lang="en-CA" i="1">
                            <a:latin typeface="Cambria Math"/>
                          </a:rPr>
                          <m:t>𝑎𝑟𝑚</m:t>
                        </m:r>
                        <m:r>
                          <a:rPr lang="en-CA" i="1">
                            <a:latin typeface="Cambria Math"/>
                          </a:rPr>
                          <m:t> </m:t>
                        </m:r>
                        <m:r>
                          <a:rPr lang="en-CA" i="1">
                            <a:latin typeface="Cambria Math"/>
                          </a:rPr>
                          <m:t>𝑜𝑓</m:t>
                        </m:r>
                        <m:r>
                          <a:rPr lang="en-CA" i="1">
                            <a:latin typeface="Cambria Math"/>
                          </a:rPr>
                          <m:t> </m:t>
                        </m:r>
                        <m:r>
                          <a:rPr lang="en-CA" i="1">
                            <a:latin typeface="Cambria Math"/>
                          </a:rPr>
                          <m:t>𝑟𝑒𝑠𝑖𝑠𝑡𝑎𝑛𝑐𝑒</m:t>
                        </m:r>
                        <m:r>
                          <a:rPr lang="en-CA" i="1">
                            <a:latin typeface="Cambria Math"/>
                          </a:rPr>
                          <m:t> (</m:t>
                        </m:r>
                        <m:r>
                          <a:rPr lang="en-CA" i="1">
                            <a:latin typeface="Cambria Math"/>
                          </a:rPr>
                          <m:t>𝑎𝑅</m:t>
                        </m:r>
                        <m:r>
                          <a:rPr lang="en-CA" i="1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CA" i="1">
                            <a:latin typeface="Cambria Math"/>
                          </a:rPr>
                          <m:t>𝑙𝑒𝑣𝑒𝑟</m:t>
                        </m:r>
                        <m:r>
                          <a:rPr lang="en-CA" i="1">
                            <a:latin typeface="Cambria Math"/>
                          </a:rPr>
                          <m:t> </m:t>
                        </m:r>
                        <m:r>
                          <a:rPr lang="en-CA" i="1">
                            <a:latin typeface="Cambria Math"/>
                          </a:rPr>
                          <m:t>𝑎𝑟𝑚</m:t>
                        </m:r>
                        <m:r>
                          <a:rPr lang="en-CA" i="1">
                            <a:latin typeface="Cambria Math"/>
                          </a:rPr>
                          <m:t> </m:t>
                        </m:r>
                        <m:r>
                          <a:rPr lang="en-CA" i="1">
                            <a:latin typeface="Cambria Math"/>
                          </a:rPr>
                          <m:t>𝑜𝑓</m:t>
                        </m:r>
                        <m:r>
                          <a:rPr lang="en-CA" i="1">
                            <a:latin typeface="Cambria Math"/>
                          </a:rPr>
                          <m:t> </m:t>
                        </m:r>
                        <m:r>
                          <a:rPr lang="en-CA" i="1">
                            <a:latin typeface="Cambria Math"/>
                          </a:rPr>
                          <m:t>𝑓𝑜𝑟𝑐𝑒</m:t>
                        </m:r>
                        <m:r>
                          <a:rPr lang="en-CA" i="1">
                            <a:latin typeface="Cambria Math"/>
                          </a:rPr>
                          <m:t> (</m:t>
                        </m:r>
                        <m:r>
                          <a:rPr lang="en-CA" i="1">
                            <a:latin typeface="Cambria Math"/>
                          </a:rPr>
                          <m:t>𝑎𝐹</m:t>
                        </m:r>
                        <m:r>
                          <a:rPr lang="en-CA" i="1"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endParaRPr lang="en-CA" dirty="0"/>
              </a:p>
              <a:p>
                <a:pPr marL="0" indent="0">
                  <a:buNone/>
                </a:pPr>
                <a:endParaRPr lang="en-CA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675090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Types of Levers</a:t>
            </a:r>
            <a:endParaRPr lang="en-CA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06" y="1556792"/>
            <a:ext cx="7952185" cy="3744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01412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Types of Levers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8104" y="1600201"/>
            <a:ext cx="3178696" cy="4483756"/>
          </a:xfrm>
        </p:spPr>
        <p:txBody>
          <a:bodyPr>
            <a:normAutofit/>
          </a:bodyPr>
          <a:lstStyle/>
          <a:p>
            <a:pPr lvl="0"/>
            <a:r>
              <a:rPr lang="en-CA" dirty="0"/>
              <a:t>Ankle: More of a kinematic </a:t>
            </a:r>
            <a:r>
              <a:rPr lang="en-CA" dirty="0" smtClean="0"/>
              <a:t>advantage</a:t>
            </a:r>
          </a:p>
          <a:p>
            <a:pPr marL="0" lvl="0" indent="0">
              <a:buNone/>
            </a:pPr>
            <a:endParaRPr lang="en-CA" dirty="0"/>
          </a:p>
          <a:p>
            <a:r>
              <a:rPr lang="en-CA" dirty="0"/>
              <a:t>Elbow: More of a kinematic advantage</a:t>
            </a:r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40768"/>
            <a:ext cx="3098279" cy="2361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748819"/>
            <a:ext cx="3387392" cy="233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53349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CALCULATIONS OF FORCES AND RESISTANCES CONCEPT OF TORQUES</a:t>
            </a:r>
            <a:endParaRPr lang="en-C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076056" y="1600200"/>
                <a:ext cx="3610744" cy="4525963"/>
              </a:xfrm>
            </p:spPr>
            <p:txBody>
              <a:bodyPr>
                <a:normAutofit fontScale="85000" lnSpcReduction="10000"/>
              </a:bodyPr>
              <a:lstStyle/>
              <a:p>
                <a:pPr lvl="0"/>
                <a:r>
                  <a:rPr lang="en-CA" dirty="0" smtClean="0"/>
                  <a:t>If 1kg =10 N and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CA" i="1" dirty="0" smtClean="0"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CA" i="1" dirty="0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CA" b="0" i="1" dirty="0" smtClean="0">
                                <a:latin typeface="Cambria Math"/>
                              </a:rPr>
                              <m:t>𝑀</m:t>
                            </m:r>
                          </m:e>
                          <m:sub>
                            <m:r>
                              <a:rPr lang="en-CA" b="0" i="1" dirty="0" smtClean="0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CA" dirty="0"/>
                  <a:t>= 0 MR = ?   et F = ?</a:t>
                </a:r>
              </a:p>
              <a:p>
                <a:pPr marL="0" indent="0">
                  <a:buNone/>
                </a:pPr>
                <a:r>
                  <a:rPr lang="en-CA" dirty="0" smtClean="0"/>
                  <a:t>R= 40N</a:t>
                </a:r>
              </a:p>
              <a:p>
                <a:pPr marL="0" indent="0">
                  <a:buNone/>
                </a:pPr>
                <a:r>
                  <a:rPr lang="en-CA" dirty="0" smtClean="0"/>
                  <a:t>MR= 40*0.03= 1.2 </a:t>
                </a:r>
                <a:r>
                  <a:rPr lang="en-CA" dirty="0" err="1" smtClean="0"/>
                  <a:t>N.m</a:t>
                </a:r>
                <a:endParaRPr lang="en-CA" dirty="0" smtClean="0"/>
              </a:p>
              <a:p>
                <a:pPr marL="0" indent="0">
                  <a:buNone/>
                </a:pPr>
                <a:r>
                  <a:rPr lang="en-CA" dirty="0" smtClean="0"/>
                  <a:t>MF has to be the same magnitude and the opposite direction</a:t>
                </a:r>
              </a:p>
              <a:p>
                <a:pPr marL="0" indent="0">
                  <a:buNone/>
                </a:pPr>
                <a:r>
                  <a:rPr lang="en-CA" dirty="0" smtClean="0"/>
                  <a:t>MF= F*0.04</a:t>
                </a:r>
              </a:p>
              <a:p>
                <a:pPr marL="0" indent="0">
                  <a:buNone/>
                </a:pPr>
                <a:r>
                  <a:rPr lang="en-CA" dirty="0" smtClean="0"/>
                  <a:t>F=MF/0.04= 30N</a:t>
                </a:r>
                <a:endParaRPr lang="en-CA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076056" y="1600200"/>
                <a:ext cx="3610744" cy="4525963"/>
              </a:xfrm>
              <a:blipFill rotWithShape="1">
                <a:blip r:embed="rId2"/>
                <a:stretch>
                  <a:fillRect l="-3209" t="-2022" r="-1689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966" y="1772816"/>
            <a:ext cx="3038475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449325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mtClean="0"/>
              <a:t>CALCULATIONS OF FORCES AND RESISTANCES CONCEPT OF TORQUES</a:t>
            </a:r>
            <a:endParaRPr lang="en-C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868144" y="1600200"/>
                <a:ext cx="2818656" cy="4525963"/>
              </a:xfrm>
            </p:spPr>
            <p:txBody>
              <a:bodyPr>
                <a:normAutofit lnSpcReduction="10000"/>
              </a:bodyPr>
              <a:lstStyle/>
              <a:p>
                <a:pPr lvl="0"/>
                <a:r>
                  <a:rPr lang="en-CA" dirty="0" smtClean="0"/>
                  <a:t>If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CA" i="1" smtClean="0"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CA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CA" b="0" i="1" smtClean="0">
                                <a:latin typeface="Cambria Math"/>
                              </a:rPr>
                              <m:t>𝑀</m:t>
                            </m:r>
                          </m:e>
                          <m:sub>
                            <m:r>
                              <a:rPr lang="en-CA" b="0" i="1" smtClean="0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  <m:r>
                          <a:rPr lang="en-CA" b="0" i="1" smtClean="0">
                            <a:latin typeface="Cambria Math"/>
                          </a:rPr>
                          <m:t>=0, </m:t>
                        </m:r>
                      </m:e>
                    </m:nary>
                  </m:oMath>
                </a14:m>
                <a:r>
                  <a:rPr lang="en-CA" dirty="0" smtClean="0"/>
                  <a:t> 1kg </a:t>
                </a:r>
                <a:r>
                  <a:rPr lang="en-CA" dirty="0"/>
                  <a:t>=10 N and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CA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CA" b="0" i="1" dirty="0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CA" b="0" i="1" dirty="0" smtClean="0">
                            <a:latin typeface="Cambria Math"/>
                          </a:rPr>
                          <m:t>𝑚</m:t>
                        </m:r>
                      </m:sub>
                    </m:sSub>
                    <m:r>
                      <a:rPr lang="en-CA" i="1" dirty="0" smtClean="0">
                        <a:latin typeface="Cambria Math"/>
                      </a:rPr>
                      <m:t> </m:t>
                    </m:r>
                  </m:oMath>
                </a14:m>
                <a:r>
                  <a:rPr lang="en-CA" dirty="0" smtClean="0"/>
                  <a:t>= </a:t>
                </a:r>
                <a:r>
                  <a:rPr lang="en-CA" dirty="0"/>
                  <a:t>?</a:t>
                </a:r>
              </a:p>
              <a:p>
                <a:pPr marL="0" indent="0">
                  <a:buNone/>
                </a:pPr>
                <a:r>
                  <a:rPr lang="en-CA" dirty="0" smtClean="0"/>
                  <a:t>MR- </a:t>
                </a:r>
                <a:r>
                  <a:rPr lang="en-CA" dirty="0" err="1" smtClean="0"/>
                  <a:t>MFm</a:t>
                </a:r>
                <a:r>
                  <a:rPr lang="en-CA" dirty="0" smtClean="0"/>
                  <a:t>= 0</a:t>
                </a:r>
              </a:p>
              <a:p>
                <a:pPr marL="0" indent="0">
                  <a:buNone/>
                </a:pPr>
                <a:r>
                  <a:rPr lang="en-CA" dirty="0" smtClean="0"/>
                  <a:t>(R*0.s)-(</a:t>
                </a:r>
                <a:r>
                  <a:rPr lang="en-CA" dirty="0" err="1" smtClean="0"/>
                  <a:t>Fm</a:t>
                </a:r>
                <a:r>
                  <a:rPr lang="en-CA" dirty="0" smtClean="0"/>
                  <a:t>*0.95)=0</a:t>
                </a:r>
              </a:p>
              <a:p>
                <a:pPr marL="0" indent="0">
                  <a:buNone/>
                </a:pPr>
                <a:r>
                  <a:rPr lang="en-CA" dirty="0" err="1" smtClean="0"/>
                  <a:t>Fm</a:t>
                </a:r>
                <a:r>
                  <a:rPr lang="en-CA" dirty="0" smtClean="0"/>
                  <a:t>= (R*0.2)/0.95</a:t>
                </a:r>
              </a:p>
              <a:p>
                <a:pPr marL="0" indent="0">
                  <a:buNone/>
                </a:pPr>
                <a:r>
                  <a:rPr lang="en-CA" dirty="0" err="1" smtClean="0"/>
                  <a:t>Fm</a:t>
                </a:r>
                <a:r>
                  <a:rPr lang="en-CA" dirty="0" smtClean="0"/>
                  <a:t>= 157.9 N</a:t>
                </a:r>
                <a:endParaRPr lang="en-CA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868144" y="1600200"/>
                <a:ext cx="2818656" cy="4525963"/>
              </a:xfrm>
              <a:blipFill rotWithShape="1">
                <a:blip r:embed="rId2"/>
                <a:stretch>
                  <a:fillRect l="-5628" t="-2695" b="-2291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022626"/>
            <a:ext cx="2686050" cy="287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00673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System With More than Two Forces</a:t>
            </a:r>
            <a:endParaRPr lang="en-C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CA" b="0" i="1" dirty="0" smtClean="0">
                    <a:latin typeface="Cambria Math"/>
                  </a:rPr>
                  <a:t>Mf+Mab-MR=0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0=(30</m:t>
                      </m:r>
                      <m:r>
                        <a:rPr lang="en-CA" b="0" i="1" smtClean="0">
                          <a:latin typeface="Cambria Math"/>
                        </a:rPr>
                        <m:t>𝑁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×0.12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𝑚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)−(100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𝑁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×0.3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𝑚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)/(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𝐹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𝑚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×0.03</m:t>
                      </m:r>
                    </m:oMath>
                  </m:oMathPara>
                </a14:m>
                <a:endParaRPr lang="en-CA" b="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r>
                  <a:rPr lang="en-CA" b="0" dirty="0" err="1" smtClean="0">
                    <a:ea typeface="Cambria Math"/>
                  </a:rPr>
                  <a:t>Fm</a:t>
                </a:r>
                <a:r>
                  <a:rPr lang="en-CA" b="0" dirty="0" smtClean="0">
                    <a:ea typeface="Cambria Math"/>
                  </a:rPr>
                  <a:t>= 880N</a:t>
                </a:r>
                <a:endParaRPr lang="en-CA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t="-1752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708920"/>
            <a:ext cx="3000375" cy="356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5072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1816</Words>
  <Application>Microsoft Office PowerPoint</Application>
  <PresentationFormat>On-screen Show (4:3)</PresentationFormat>
  <Paragraphs>192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9 Movement principles and Newton’s laws</vt:lpstr>
      <vt:lpstr>Objective of this Chapter </vt:lpstr>
      <vt:lpstr>Nine Fundamentals of biomechanics</vt:lpstr>
      <vt:lpstr>Inertia</vt:lpstr>
      <vt:lpstr>Inertia</vt:lpstr>
      <vt:lpstr>Moment of inertia</vt:lpstr>
      <vt:lpstr>Moment of inertia</vt:lpstr>
      <vt:lpstr>Calculating Inertia</vt:lpstr>
      <vt:lpstr>Moment of inertia of the body</vt:lpstr>
      <vt:lpstr>Acceleration</vt:lpstr>
      <vt:lpstr>Action= -reaction</vt:lpstr>
      <vt:lpstr>Force-motion principle</vt:lpstr>
      <vt:lpstr>Force-time principle</vt:lpstr>
      <vt:lpstr>Range of Motion</vt:lpstr>
      <vt:lpstr>Range of motion</vt:lpstr>
      <vt:lpstr>Balance</vt:lpstr>
      <vt:lpstr>Balance, dynamic balance, mobility</vt:lpstr>
      <vt:lpstr>Coordination continuum</vt:lpstr>
      <vt:lpstr>Segmental Interaction</vt:lpstr>
      <vt:lpstr>Optimal Projection</vt:lpstr>
      <vt:lpstr>Spin </vt:lpstr>
      <vt:lpstr>Concept of Force</vt:lpstr>
      <vt:lpstr>Mass vs Weight</vt:lpstr>
      <vt:lpstr>Moment of Force</vt:lpstr>
      <vt:lpstr>Moment of Force</vt:lpstr>
      <vt:lpstr>Moment of Force</vt:lpstr>
      <vt:lpstr>Moment of Force</vt:lpstr>
      <vt:lpstr>Vector Resolution</vt:lpstr>
      <vt:lpstr>Types of Levers</vt:lpstr>
      <vt:lpstr>Class 1 lever</vt:lpstr>
      <vt:lpstr>Example of class 1 lever</vt:lpstr>
      <vt:lpstr>Class 2 lever</vt:lpstr>
      <vt:lpstr>Example of Class 2 Lever</vt:lpstr>
      <vt:lpstr>Class 3 Lever</vt:lpstr>
      <vt:lpstr>What is the advantage of having only class three levers?</vt:lpstr>
      <vt:lpstr>Types of Levers</vt:lpstr>
      <vt:lpstr>Types of Levers</vt:lpstr>
      <vt:lpstr>CALCULATIONS OF FORCES AND RESISTANCES CONCEPT OF TORQUES</vt:lpstr>
      <vt:lpstr>CALCULATIONS OF FORCES AND RESISTANCES CONCEPT OF TORQUES</vt:lpstr>
      <vt:lpstr>System With More than Two Forces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 Movement principles and Newton’s laws</dc:title>
  <dc:creator>Brodie Richards</dc:creator>
  <cp:lastModifiedBy>Brodie Richards</cp:lastModifiedBy>
  <cp:revision>15</cp:revision>
  <dcterms:created xsi:type="dcterms:W3CDTF">2017-10-31T14:13:56Z</dcterms:created>
  <dcterms:modified xsi:type="dcterms:W3CDTF">2017-11-10T16:05:28Z</dcterms:modified>
</cp:coreProperties>
</file>