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9" r:id="rId2"/>
    <p:sldId id="270" r:id="rId3"/>
    <p:sldId id="412" r:id="rId4"/>
    <p:sldId id="370" r:id="rId5"/>
    <p:sldId id="407" r:id="rId6"/>
    <p:sldId id="419" r:id="rId7"/>
    <p:sldId id="408" r:id="rId8"/>
    <p:sldId id="409" r:id="rId9"/>
    <p:sldId id="413" r:id="rId10"/>
    <p:sldId id="414" r:id="rId11"/>
    <p:sldId id="418" r:id="rId12"/>
    <p:sldId id="415" r:id="rId13"/>
    <p:sldId id="416" r:id="rId14"/>
    <p:sldId id="417" r:id="rId15"/>
    <p:sldId id="420" r:id="rId16"/>
    <p:sldId id="421" r:id="rId17"/>
    <p:sldId id="422" r:id="rId18"/>
    <p:sldId id="423" r:id="rId19"/>
    <p:sldId id="424" r:id="rId20"/>
    <p:sldId id="31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68" d="100"/>
          <a:sy n="68" d="100"/>
        </p:scale>
        <p:origin x="346" y="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40DC1-828E-EA44-ACBC-C710EC5960CA}" type="datetimeFigureOut">
              <a:rPr lang="en-US" smtClean="0"/>
              <a:t>11/1/2019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76D8B7-89A3-C547-8730-71C2DC0AA4B4}" type="slidenum">
              <a:rPr lang="en-US" smtClean="0"/>
              <a:t>‹#›</a:t>
            </a:fld>
            <a:endParaRPr lang="en-US"/>
          </a:p>
        </p:txBody>
      </p:sp>
    </p:spTree>
    <p:extLst>
      <p:ext uri="{BB962C8B-B14F-4D97-AF65-F5344CB8AC3E}">
        <p14:creationId xmlns:p14="http://schemas.microsoft.com/office/powerpoint/2010/main" val="990725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5308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817617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36D384-8563-40BF-A90B-CA94A7DFDDE1}" type="datetimeFigureOut">
              <a:rPr lang="en-CA" smtClean="0"/>
              <a:t>2019-11-01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07969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B36D384-8563-40BF-A90B-CA94A7DFDDE1}" type="datetimeFigureOut">
              <a:rPr lang="en-CA" smtClean="0"/>
              <a:t>2019-11-01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403073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B36D384-8563-40BF-A90B-CA94A7DFDDE1}" type="datetimeFigureOut">
              <a:rPr lang="en-CA" smtClean="0"/>
              <a:t>2019-11-01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672435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B36D384-8563-40BF-A90B-CA94A7DFDDE1}" type="datetimeFigureOut">
              <a:rPr lang="en-CA" smtClean="0"/>
              <a:t>2019-11-01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8469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6D384-8563-40BF-A90B-CA94A7DFDDE1}" type="datetimeFigureOut">
              <a:rPr lang="en-CA" smtClean="0"/>
              <a:t>2019-11-01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769747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2019-11-01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1881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2019-11-01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297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64025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177031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36D384-8563-40BF-A90B-CA94A7DFDDE1}" type="datetimeFigureOut">
              <a:rPr lang="en-CA" smtClean="0"/>
              <a:t>2019-11-01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A7A09-5AD7-4514-BC6B-F5E274BABCCF}" type="slidenum">
              <a:rPr lang="en-CA" smtClean="0"/>
              <a:t>‹#›</a:t>
            </a:fld>
            <a:endParaRPr lang="en-CA"/>
          </a:p>
        </p:txBody>
      </p:sp>
    </p:spTree>
    <p:extLst>
      <p:ext uri="{BB962C8B-B14F-4D97-AF65-F5344CB8AC3E}">
        <p14:creationId xmlns:p14="http://schemas.microsoft.com/office/powerpoint/2010/main" val="3217748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89811" y="2267448"/>
            <a:ext cx="9413966" cy="3262432"/>
          </a:xfrm>
          <a:prstGeom prst="rect">
            <a:avLst/>
          </a:prstGeom>
          <a:noFill/>
        </p:spPr>
        <p:txBody>
          <a:bodyPr wrap="square" rtlCol="0" anchor="ctr">
            <a:spAutoFit/>
          </a:bodyPr>
          <a:lstStyle/>
          <a:p>
            <a:pPr algn="ctr"/>
            <a:r>
              <a:rPr lang="en-US" sz="6000" dirty="0" smtClean="0">
                <a:latin typeface="Arial" panose="020B0604020202020204" pitchFamily="34" charset="0"/>
                <a:cs typeface="Arial" panose="020B0604020202020204" pitchFamily="34" charset="0"/>
              </a:rPr>
              <a:t>ADM3745</a:t>
            </a:r>
          </a:p>
          <a:p>
            <a:pPr algn="ctr"/>
            <a:r>
              <a:rPr lang="en-US" sz="6000" dirty="0" smtClean="0">
                <a:latin typeface="Arial" panose="020B0604020202020204" pitchFamily="34" charset="0"/>
                <a:cs typeface="Arial" panose="020B0604020202020204" pitchFamily="34" charset="0"/>
              </a:rPr>
              <a:t>Fiscalité I</a:t>
            </a:r>
          </a:p>
          <a:p>
            <a:pPr algn="ctr"/>
            <a:endParaRPr lang="en-US" sz="4000" dirty="0" smtClean="0">
              <a:latin typeface="Arial" panose="020B0604020202020204" pitchFamily="34" charset="0"/>
              <a:cs typeface="Arial" panose="020B0604020202020204" pitchFamily="34" charset="0"/>
            </a:endParaRPr>
          </a:p>
          <a:p>
            <a:pPr algn="ctr"/>
            <a:r>
              <a:rPr lang="fr-CA" sz="4600" dirty="0" smtClean="0">
                <a:latin typeface="Arial" panose="020B0604020202020204" pitchFamily="34" charset="0"/>
                <a:cs typeface="Arial" panose="020B0604020202020204" pitchFamily="34" charset="0"/>
              </a:rPr>
              <a:t>Cours</a:t>
            </a:r>
            <a:r>
              <a:rPr lang="en-US" sz="4600" dirty="0" smtClean="0">
                <a:latin typeface="Arial" panose="020B0604020202020204" pitchFamily="34" charset="0"/>
                <a:cs typeface="Arial" panose="020B0604020202020204" pitchFamily="34" charset="0"/>
              </a:rPr>
              <a:t> 7</a:t>
            </a:r>
            <a:endParaRPr lang="en-US" sz="4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3788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2966019"/>
            <a:ext cx="9579427" cy="2554545"/>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Ordre du jour :</a:t>
            </a:r>
            <a:endParaRPr lang="fr-CA" sz="4000" b="1" dirty="0">
              <a:latin typeface="Arial" panose="020B0604020202020204" pitchFamily="34" charset="0"/>
              <a:cs typeface="Arial" panose="020B0604020202020204" pitchFamily="34" charset="0"/>
            </a:endParaRPr>
          </a:p>
          <a:p>
            <a:pPr algn="ctr"/>
            <a:endParaRPr lang="fr-CA" sz="4000" b="1" dirty="0" smtClean="0">
              <a:latin typeface="Arial" panose="020B0604020202020204" pitchFamily="34" charset="0"/>
              <a:cs typeface="Arial" panose="020B0604020202020204" pitchFamily="34" charset="0"/>
            </a:endParaRPr>
          </a:p>
          <a:p>
            <a:pPr algn="ctr"/>
            <a:r>
              <a:rPr lang="fr-CA" sz="4000" dirty="0" smtClean="0">
                <a:latin typeface="Arial" panose="020B0604020202020204" pitchFamily="34" charset="0"/>
                <a:cs typeface="Arial" panose="020B0604020202020204" pitchFamily="34" charset="0"/>
              </a:rPr>
              <a:t>Revenu ou perte provenant d’une charge ou d’un emploi (suite)</a:t>
            </a:r>
            <a:endParaRPr lang="fr-CA"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486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843326"/>
            <a:ext cx="10860141" cy="4431983"/>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Règles générales</a:t>
            </a:r>
            <a:endParaRPr lang="fr-CA" sz="3600" b="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Montant à inclure au revenu = Revenus – Dépenses</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 revenu d’entreprise permet plusieurs formes d’allégement fiscal (ex : déduction pour petites entreprises).</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 revenu de bien ne l’est pas.</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Les contribuables préfèrent donc la plupart du temps caractériser leur revenu comme revenu d’entreprise plutôt que de bien.</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123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583082"/>
            <a:ext cx="9579427" cy="707886"/>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A) Déductions admises (suite)</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1519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304988"/>
            <a:ext cx="10707879" cy="3508653"/>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Déductions admises (rappel)</a:t>
            </a:r>
          </a:p>
          <a:p>
            <a:pPr marL="571500" indent="-571500">
              <a:buFont typeface="Arial" panose="020B0604020202020204" pitchFamily="34" charset="0"/>
              <a:buChar char="•"/>
            </a:pPr>
            <a:endParaRPr lang="fr-CA"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a:latin typeface="Arial" panose="020B0604020202020204" pitchFamily="34" charset="0"/>
                <a:cs typeface="Arial" panose="020B0604020202020204" pitchFamily="34" charset="0"/>
              </a:rPr>
              <a:t>Intérêts, à certaines conditions :</a:t>
            </a:r>
          </a:p>
          <a:p>
            <a:pPr marL="1485900" lvl="2" indent="-571500">
              <a:buFont typeface="+mj-lt"/>
              <a:buAutoNum type="arabicPeriod"/>
            </a:pPr>
            <a:r>
              <a:rPr lang="fr-CA" sz="3000" dirty="0">
                <a:latin typeface="Arial" panose="020B0604020202020204" pitchFamily="34" charset="0"/>
                <a:cs typeface="Arial" panose="020B0604020202020204" pitchFamily="34" charset="0"/>
              </a:rPr>
              <a:t>Il y a une obligation légale de payer l’intérêt.</a:t>
            </a:r>
          </a:p>
          <a:p>
            <a:pPr marL="1485900" lvl="2" indent="-571500">
              <a:buFont typeface="+mj-lt"/>
              <a:buAutoNum type="arabicPeriod"/>
            </a:pPr>
            <a:r>
              <a:rPr lang="fr-CA" sz="3000" dirty="0">
                <a:latin typeface="Arial" panose="020B0604020202020204" pitchFamily="34" charset="0"/>
                <a:cs typeface="Arial" panose="020B0604020202020204" pitchFamily="34" charset="0"/>
              </a:rPr>
              <a:t>La somme payée est raisonnable.</a:t>
            </a:r>
          </a:p>
          <a:p>
            <a:pPr marL="1485900" lvl="2" indent="-571500">
              <a:buFont typeface="+mj-lt"/>
              <a:buAutoNum type="arabicPeriod"/>
            </a:pPr>
            <a:r>
              <a:rPr lang="fr-CA" sz="3000" dirty="0">
                <a:latin typeface="Arial" panose="020B0604020202020204" pitchFamily="34" charset="0"/>
                <a:cs typeface="Arial" panose="020B0604020202020204" pitchFamily="34" charset="0"/>
              </a:rPr>
              <a:t>L’emprunt est utilisé pour gagner un revenu non exonéré d’impôt d’entreprise ou de bien.</a:t>
            </a:r>
          </a:p>
        </p:txBody>
      </p:sp>
    </p:spTree>
    <p:extLst>
      <p:ext uri="{BB962C8B-B14F-4D97-AF65-F5344CB8AC3E}">
        <p14:creationId xmlns:p14="http://schemas.microsoft.com/office/powerpoint/2010/main" val="2390288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083940"/>
            <a:ext cx="10707879" cy="4247317"/>
          </a:xfrm>
          <a:prstGeom prst="rect">
            <a:avLst/>
          </a:prstGeom>
          <a:noFill/>
        </p:spPr>
        <p:txBody>
          <a:bodyPr wrap="square" rtlCol="0" anchor="ctr">
            <a:spAutoFit/>
          </a:bodyPr>
          <a:lstStyle/>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Des règles particulières s’appliquent dans le cas où un emprunt a été fait dans le but d’acquérir un bien et que ce bien perd sa valeur (faisant en sorte qu’une fraction de l’emprunt est perdue).</a:t>
            </a:r>
          </a:p>
          <a:p>
            <a:pPr marL="571500" indent="-5715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Quelle pourrait être la politique fiscale derrière cette règle? Cette règle permet de continuer de déduire certains intérêts même si normalement le bien n’est plus utilisé pour gagner un revenu de bie</a:t>
            </a:r>
            <a:r>
              <a:rPr lang="fr-CA" sz="3000" dirty="0" smtClean="0">
                <a:latin typeface="Arial" panose="020B0604020202020204" pitchFamily="34" charset="0"/>
                <a:cs typeface="Arial" panose="020B0604020202020204" pitchFamily="34" charset="0"/>
              </a:rPr>
              <a:t>n ou d’entreprise.</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71790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427826"/>
            <a:ext cx="10707879" cy="5262979"/>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EXEMPLE</a:t>
            </a:r>
            <a:endParaRPr lang="fr-CA" sz="3600"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Un contribuable acquiert des actions de ABC Ltée au prix de 17 000 $. Pour effectuer cette transactions, il emprunte </a:t>
            </a:r>
            <a:endParaRPr lang="fr-CA" sz="3000" dirty="0" smtClean="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10 </a:t>
            </a:r>
            <a:r>
              <a:rPr lang="fr-CA" sz="3000" dirty="0" smtClean="0">
                <a:latin typeface="Arial" panose="020B0604020202020204" pitchFamily="34" charset="0"/>
                <a:cs typeface="Arial" panose="020B0604020202020204" pitchFamily="34" charset="0"/>
              </a:rPr>
              <a:t>000 $ en 2018. En 2019, suite à une baisse dans le marché, il les revend à 8 000 $. Il n’a toujours pas remboursé son argent. Quelles sont les implication fiscales s’il :</a:t>
            </a:r>
          </a:p>
          <a:p>
            <a:endParaRPr lang="fr-CA" sz="3000" dirty="0" smtClean="0">
              <a:latin typeface="Arial" panose="020B0604020202020204" pitchFamily="34" charset="0"/>
              <a:cs typeface="Arial" panose="020B0604020202020204" pitchFamily="34" charset="0"/>
            </a:endParaRPr>
          </a:p>
          <a:p>
            <a:pPr marL="514350" indent="-514350">
              <a:buAutoNum type="alphaLcParenR"/>
            </a:pPr>
            <a:r>
              <a:rPr lang="fr-CA" sz="3000" dirty="0" smtClean="0">
                <a:latin typeface="Arial" panose="020B0604020202020204" pitchFamily="34" charset="0"/>
                <a:cs typeface="Arial" panose="020B0604020202020204" pitchFamily="34" charset="0"/>
              </a:rPr>
              <a:t>Utilise le 8 000 $ pour acheter </a:t>
            </a:r>
            <a:r>
              <a:rPr lang="fr-CA" sz="3000" dirty="0" smtClean="0">
                <a:latin typeface="Arial" panose="020B0604020202020204" pitchFamily="34" charset="0"/>
                <a:cs typeface="Arial" panose="020B0604020202020204" pitchFamily="34" charset="0"/>
              </a:rPr>
              <a:t>des actions de DEF Ltée?</a:t>
            </a:r>
            <a:endParaRPr lang="fr-CA" sz="3000" dirty="0" smtClean="0">
              <a:latin typeface="Arial" panose="020B0604020202020204" pitchFamily="34" charset="0"/>
              <a:cs typeface="Arial" panose="020B0604020202020204" pitchFamily="34" charset="0"/>
            </a:endParaRPr>
          </a:p>
          <a:p>
            <a:pPr marL="514350" indent="-514350">
              <a:buAutoNum type="alphaLcParenR"/>
            </a:pPr>
            <a:r>
              <a:rPr lang="fr-CA" sz="3000" dirty="0" smtClean="0">
                <a:latin typeface="Arial" panose="020B0604020202020204" pitchFamily="34" charset="0"/>
                <a:cs typeface="Arial" panose="020B0604020202020204" pitchFamily="34" charset="0"/>
              </a:rPr>
              <a:t>Utilise le 8 000 $ à des fins personnelles?</a:t>
            </a:r>
          </a:p>
          <a:p>
            <a:pPr marL="514350" indent="-514350">
              <a:buAutoNum type="alphaLcParenR"/>
            </a:pPr>
            <a:r>
              <a:rPr lang="fr-CA" sz="3000" dirty="0" smtClean="0">
                <a:latin typeface="Arial" panose="020B0604020202020204" pitchFamily="34" charset="0"/>
                <a:cs typeface="Arial" panose="020B0604020202020204" pitchFamily="34" charset="0"/>
              </a:rPr>
              <a:t>Les donne à son enfant, au lieu de les vendre?</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9915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81372" y="1473995"/>
            <a:ext cx="11230843" cy="5170646"/>
          </a:xfrm>
          <a:prstGeom prst="rect">
            <a:avLst/>
          </a:prstGeom>
          <a:noFill/>
        </p:spPr>
        <p:txBody>
          <a:bodyPr wrap="square" rtlCol="0" anchor="ctr">
            <a:spAutoFit/>
          </a:bodyPr>
          <a:lstStyle/>
          <a:p>
            <a:pPr algn="ctr"/>
            <a:r>
              <a:rPr lang="fr-CA" sz="2800" b="1" dirty="0" smtClean="0">
                <a:latin typeface="Arial" panose="020B0604020202020204" pitchFamily="34" charset="0"/>
                <a:cs typeface="Arial" panose="020B0604020202020204" pitchFamily="34" charset="0"/>
              </a:rPr>
              <a:t>SOLUTION a)</a:t>
            </a:r>
            <a:endParaRPr lang="fr-CA" sz="2800" b="1" dirty="0">
              <a:latin typeface="Arial" panose="020B0604020202020204" pitchFamily="34" charset="0"/>
              <a:cs typeface="Arial" panose="020B0604020202020204" pitchFamily="34" charset="0"/>
            </a:endParaRPr>
          </a:p>
          <a:p>
            <a:pPr algn="ctr"/>
            <a:endParaRPr lang="fr-CA" sz="20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Le coût d’acquisition des actions </a:t>
            </a:r>
            <a:r>
              <a:rPr lang="fr-CA" sz="2800" dirty="0" smtClean="0">
                <a:latin typeface="Arial" panose="020B0604020202020204" pitchFamily="34" charset="0"/>
                <a:cs typeface="Arial" panose="020B0604020202020204" pitchFamily="34" charset="0"/>
              </a:rPr>
              <a:t>de ABC Ltée est </a:t>
            </a:r>
            <a:r>
              <a:rPr lang="fr-CA" sz="2800" dirty="0" smtClean="0">
                <a:latin typeface="Arial" panose="020B0604020202020204" pitchFamily="34" charset="0"/>
                <a:cs typeface="Arial" panose="020B0604020202020204" pitchFamily="34" charset="0"/>
              </a:rPr>
              <a:t>de 17 000 $. Il revend les actions à un pourcentage de : </a:t>
            </a:r>
            <a:r>
              <a:rPr lang="fr-CA" sz="2800" dirty="0" smtClean="0">
                <a:latin typeface="Arial" panose="020B0604020202020204" pitchFamily="34" charset="0"/>
                <a:cs typeface="Arial" panose="020B0604020202020204" pitchFamily="34" charset="0"/>
              </a:rPr>
              <a:t>8 </a:t>
            </a:r>
            <a:r>
              <a:rPr lang="fr-CA" sz="2800" dirty="0" smtClean="0">
                <a:latin typeface="Arial" panose="020B0604020202020204" pitchFamily="34" charset="0"/>
                <a:cs typeface="Arial" panose="020B0604020202020204" pitchFamily="34" charset="0"/>
              </a:rPr>
              <a:t>000 $ / 17 000 $ </a:t>
            </a:r>
            <a:r>
              <a:rPr lang="fr-CA" sz="2800" dirty="0" smtClean="0">
                <a:latin typeface="Arial" panose="020B0604020202020204" pitchFamily="34" charset="0"/>
                <a:cs typeface="Arial" panose="020B0604020202020204" pitchFamily="34" charset="0"/>
              </a:rPr>
              <a:t>*100 = 47,06 %. Ainsi</a:t>
            </a:r>
            <a:r>
              <a:rPr lang="fr-CA" sz="2800" dirty="0" smtClean="0">
                <a:latin typeface="Arial" panose="020B0604020202020204" pitchFamily="34" charset="0"/>
                <a:cs typeface="Arial" panose="020B0604020202020204" pitchFamily="34" charset="0"/>
              </a:rPr>
              <a:t>, le montant de l’emprunt (de 10 000 $) qu’il est réputé avoir utilisé pour acquérir les actions </a:t>
            </a:r>
            <a:r>
              <a:rPr lang="fr-CA" sz="2800" dirty="0" smtClean="0">
                <a:latin typeface="Arial" panose="020B0604020202020204" pitchFamily="34" charset="0"/>
                <a:cs typeface="Arial" panose="020B0604020202020204" pitchFamily="34" charset="0"/>
              </a:rPr>
              <a:t>de DEF Ltée est </a:t>
            </a:r>
            <a:r>
              <a:rPr lang="fr-CA" sz="2800" dirty="0" smtClean="0">
                <a:latin typeface="Arial" panose="020B0604020202020204" pitchFamily="34" charset="0"/>
                <a:cs typeface="Arial" panose="020B0604020202020204" pitchFamily="34" charset="0"/>
              </a:rPr>
              <a:t>de </a:t>
            </a:r>
            <a:endParaRPr lang="fr-CA" sz="2800" dirty="0" smtClean="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4 </a:t>
            </a:r>
            <a:r>
              <a:rPr lang="fr-CA" sz="2800" dirty="0" smtClean="0">
                <a:latin typeface="Arial" panose="020B0604020202020204" pitchFamily="34" charset="0"/>
                <a:cs typeface="Arial" panose="020B0604020202020204" pitchFamily="34" charset="0"/>
              </a:rPr>
              <a:t>706 </a:t>
            </a:r>
            <a:r>
              <a:rPr lang="fr-CA" sz="2800" dirty="0" smtClean="0">
                <a:latin typeface="Arial" panose="020B0604020202020204" pitchFamily="34" charset="0"/>
                <a:cs typeface="Arial" panose="020B0604020202020204" pitchFamily="34" charset="0"/>
              </a:rPr>
              <a:t>$.</a:t>
            </a:r>
          </a:p>
          <a:p>
            <a:endParaRPr lang="fr-CA" sz="28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Le reste de 5 294 $ (soit 10 000 $ - 4 706 $) est réputé continuer à être utilisé pour gagner un revenu des actions de ABC Ltée.</a:t>
            </a:r>
          </a:p>
          <a:p>
            <a:endParaRPr lang="fr-CA" sz="2800" dirty="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Il peut continuer à déduire les inté</a:t>
            </a:r>
            <a:r>
              <a:rPr lang="fr-CA" sz="3000" dirty="0" smtClean="0">
                <a:latin typeface="Arial" panose="020B0604020202020204" pitchFamily="34" charset="0"/>
                <a:cs typeface="Arial" panose="020B0604020202020204" pitchFamily="34" charset="0"/>
              </a:rPr>
              <a:t>rêts sur les deux sommes.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62166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81372" y="2351158"/>
            <a:ext cx="11230843" cy="3416320"/>
          </a:xfrm>
          <a:prstGeom prst="rect">
            <a:avLst/>
          </a:prstGeom>
          <a:noFill/>
        </p:spPr>
        <p:txBody>
          <a:bodyPr wrap="square" rtlCol="0" anchor="ctr">
            <a:spAutoFit/>
          </a:bodyPr>
          <a:lstStyle/>
          <a:p>
            <a:pPr algn="ctr"/>
            <a:r>
              <a:rPr lang="fr-CA" sz="2800" b="1" dirty="0" smtClean="0">
                <a:latin typeface="Arial" panose="020B0604020202020204" pitchFamily="34" charset="0"/>
                <a:cs typeface="Arial" panose="020B0604020202020204" pitchFamily="34" charset="0"/>
              </a:rPr>
              <a:t>SOLUTION </a:t>
            </a:r>
            <a:r>
              <a:rPr lang="fr-CA" sz="2800" b="1" dirty="0" smtClean="0">
                <a:latin typeface="Arial" panose="020B0604020202020204" pitchFamily="34" charset="0"/>
                <a:cs typeface="Arial" panose="020B0604020202020204" pitchFamily="34" charset="0"/>
              </a:rPr>
              <a:t>b</a:t>
            </a:r>
            <a:r>
              <a:rPr lang="fr-CA" sz="2800" b="1" dirty="0" smtClean="0">
                <a:latin typeface="Arial" panose="020B0604020202020204" pitchFamily="34" charset="0"/>
                <a:cs typeface="Arial" panose="020B0604020202020204" pitchFamily="34" charset="0"/>
              </a:rPr>
              <a:t>)</a:t>
            </a:r>
            <a:endParaRPr lang="fr-CA" sz="2800" b="1" dirty="0">
              <a:latin typeface="Arial" panose="020B0604020202020204" pitchFamily="34" charset="0"/>
              <a:cs typeface="Arial" panose="020B0604020202020204" pitchFamily="34" charset="0"/>
            </a:endParaRPr>
          </a:p>
          <a:p>
            <a:pPr algn="ctr"/>
            <a:endParaRPr lang="fr-CA" sz="20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Le solde de </a:t>
            </a:r>
            <a:r>
              <a:rPr lang="fr-CA" sz="2800" dirty="0">
                <a:latin typeface="Arial" panose="020B0604020202020204" pitchFamily="34" charset="0"/>
                <a:cs typeface="Arial" panose="020B0604020202020204" pitchFamily="34" charset="0"/>
              </a:rPr>
              <a:t>5 294 $ </a:t>
            </a:r>
            <a:r>
              <a:rPr lang="fr-CA" sz="2800" dirty="0" smtClean="0">
                <a:latin typeface="Arial" panose="020B0604020202020204" pitchFamily="34" charset="0"/>
                <a:cs typeface="Arial" panose="020B0604020202020204" pitchFamily="34" charset="0"/>
              </a:rPr>
              <a:t>est </a:t>
            </a:r>
            <a:r>
              <a:rPr lang="fr-CA" sz="2800" dirty="0">
                <a:latin typeface="Arial" panose="020B0604020202020204" pitchFamily="34" charset="0"/>
                <a:cs typeface="Arial" panose="020B0604020202020204" pitchFamily="34" charset="0"/>
              </a:rPr>
              <a:t>réputé </a:t>
            </a:r>
            <a:r>
              <a:rPr lang="fr-CA" sz="2800" dirty="0" smtClean="0">
                <a:latin typeface="Arial" panose="020B0604020202020204" pitchFamily="34" charset="0"/>
                <a:cs typeface="Arial" panose="020B0604020202020204" pitchFamily="34" charset="0"/>
              </a:rPr>
              <a:t>continuer à être </a:t>
            </a:r>
            <a:r>
              <a:rPr lang="fr-CA" sz="2800" dirty="0">
                <a:latin typeface="Arial" panose="020B0604020202020204" pitchFamily="34" charset="0"/>
                <a:cs typeface="Arial" panose="020B0604020202020204" pitchFamily="34" charset="0"/>
              </a:rPr>
              <a:t>utilisé pour </a:t>
            </a:r>
            <a:r>
              <a:rPr lang="fr-CA" sz="2800" dirty="0" smtClean="0">
                <a:latin typeface="Arial" panose="020B0604020202020204" pitchFamily="34" charset="0"/>
                <a:cs typeface="Arial" panose="020B0604020202020204" pitchFamily="34" charset="0"/>
              </a:rPr>
              <a:t>gagner un revenu de bien (de DEF Ltée). Le contribuable peut continuer à déduire les intérêts.</a:t>
            </a:r>
            <a:endParaRPr lang="fr-CA" sz="2800" dirty="0" smtClean="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Le reste de 4 706 $ est utilisé à des fins personnelles et les intérêts ne peuvent être déduits.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57041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81372" y="1720219"/>
            <a:ext cx="11230843" cy="4678204"/>
          </a:xfrm>
          <a:prstGeom prst="rect">
            <a:avLst/>
          </a:prstGeom>
          <a:noFill/>
        </p:spPr>
        <p:txBody>
          <a:bodyPr wrap="square" rtlCol="0" anchor="ctr">
            <a:spAutoFit/>
          </a:bodyPr>
          <a:lstStyle/>
          <a:p>
            <a:pPr algn="ctr"/>
            <a:r>
              <a:rPr lang="fr-CA" sz="2800" b="1" dirty="0" smtClean="0">
                <a:latin typeface="Arial" panose="020B0604020202020204" pitchFamily="34" charset="0"/>
                <a:cs typeface="Arial" panose="020B0604020202020204" pitchFamily="34" charset="0"/>
              </a:rPr>
              <a:t>SOLUTION </a:t>
            </a:r>
            <a:r>
              <a:rPr lang="fr-CA" sz="2800" b="1" dirty="0" smtClean="0">
                <a:latin typeface="Arial" panose="020B0604020202020204" pitchFamily="34" charset="0"/>
                <a:cs typeface="Arial" panose="020B0604020202020204" pitchFamily="34" charset="0"/>
              </a:rPr>
              <a:t>c)</a:t>
            </a:r>
            <a:endParaRPr lang="fr-CA" sz="2800" b="1" dirty="0">
              <a:latin typeface="Arial" panose="020B0604020202020204" pitchFamily="34" charset="0"/>
              <a:cs typeface="Arial" panose="020B0604020202020204" pitchFamily="34" charset="0"/>
            </a:endParaRPr>
          </a:p>
          <a:p>
            <a:pPr algn="ctr"/>
            <a:endParaRPr lang="fr-CA" sz="2400" dirty="0">
              <a:latin typeface="Arial" panose="020B0604020202020204" pitchFamily="34" charset="0"/>
              <a:cs typeface="Arial" panose="020B0604020202020204" pitchFamily="34" charset="0"/>
            </a:endParaRPr>
          </a:p>
          <a:p>
            <a:r>
              <a:rPr lang="fr-CA" sz="2400" dirty="0" smtClean="0">
                <a:latin typeface="Arial" panose="020B0604020202020204" pitchFamily="34" charset="0"/>
                <a:cs typeface="Arial" panose="020B0604020202020204" pitchFamily="34" charset="0"/>
              </a:rPr>
              <a:t>Le bien n’a pas été vendu, mais il faut déterminer ce que la « disposition artificielle » aurait rapporté comme montant selon la juste valeur marchande. Pour faire cette détermination, on prend pour acquis que la juste valeur marchande est de 8 000 $ et on fait le même calcul pour trouver le montant de </a:t>
            </a:r>
          </a:p>
          <a:p>
            <a:r>
              <a:rPr lang="fr-CA" sz="2400" dirty="0" smtClean="0">
                <a:latin typeface="Arial" panose="020B0604020202020204" pitchFamily="34" charset="0"/>
                <a:cs typeface="Arial" panose="020B0604020202020204" pitchFamily="34" charset="0"/>
              </a:rPr>
              <a:t>4 706 $ comme montant qui aurait été reçue pour le contribuable. </a:t>
            </a:r>
          </a:p>
          <a:p>
            <a:endParaRPr lang="fr-CA" sz="2400" dirty="0">
              <a:latin typeface="Arial" panose="020B0604020202020204" pitchFamily="34" charset="0"/>
              <a:cs typeface="Arial" panose="020B0604020202020204" pitchFamily="34" charset="0"/>
            </a:endParaRPr>
          </a:p>
          <a:p>
            <a:r>
              <a:rPr lang="fr-CA" sz="2400" dirty="0" smtClean="0">
                <a:latin typeface="Arial" panose="020B0604020202020204" pitchFamily="34" charset="0"/>
                <a:cs typeface="Arial" panose="020B0604020202020204" pitchFamily="34" charset="0"/>
              </a:rPr>
              <a:t>Le reste de 5 294 $ (soit 10 000 $ - 4 706 $) est réputé continuer à être utilisé pour gagner un revenu des actions de ABC Ltée.</a:t>
            </a:r>
          </a:p>
          <a:p>
            <a:endParaRPr lang="fr-CA" sz="2400" dirty="0">
              <a:latin typeface="Arial" panose="020B0604020202020204" pitchFamily="34" charset="0"/>
              <a:cs typeface="Arial" panose="020B0604020202020204" pitchFamily="34" charset="0"/>
            </a:endParaRPr>
          </a:p>
          <a:p>
            <a:r>
              <a:rPr lang="fr-CA" sz="2400" dirty="0" smtClean="0">
                <a:latin typeface="Arial" panose="020B0604020202020204" pitchFamily="34" charset="0"/>
                <a:cs typeface="Arial" panose="020B0604020202020204" pitchFamily="34" charset="0"/>
              </a:rPr>
              <a:t>Par contre, le montant de 4 706 $ ne l’est pas car il est donné à l’enfant.</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3168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689436"/>
            <a:ext cx="11082562"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PROBLÈME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Un contribuable acquiert des actions de </a:t>
            </a:r>
            <a:r>
              <a:rPr lang="fr-CA" sz="3000" dirty="0" smtClean="0">
                <a:latin typeface="Arial" panose="020B0604020202020204" pitchFamily="34" charset="0"/>
                <a:cs typeface="Arial" panose="020B0604020202020204" pitchFamily="34" charset="0"/>
              </a:rPr>
              <a:t>A Co au </a:t>
            </a:r>
            <a:r>
              <a:rPr lang="fr-CA" sz="3000" dirty="0" smtClean="0">
                <a:latin typeface="Arial" panose="020B0604020202020204" pitchFamily="34" charset="0"/>
                <a:cs typeface="Arial" panose="020B0604020202020204" pitchFamily="34" charset="0"/>
              </a:rPr>
              <a:t>prix de </a:t>
            </a:r>
            <a:endParaRPr lang="fr-CA" sz="3000" dirty="0" smtClean="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40 000 $. </a:t>
            </a:r>
            <a:r>
              <a:rPr lang="fr-CA" sz="3000" dirty="0" smtClean="0">
                <a:latin typeface="Arial" panose="020B0604020202020204" pitchFamily="34" charset="0"/>
                <a:cs typeface="Arial" panose="020B0604020202020204" pitchFamily="34" charset="0"/>
              </a:rPr>
              <a:t>Pour effectuer cette transactions, il emprunte </a:t>
            </a:r>
            <a:endParaRPr lang="fr-CA" sz="3000" dirty="0" smtClean="0">
              <a:latin typeface="Arial" panose="020B0604020202020204" pitchFamily="34" charset="0"/>
              <a:cs typeface="Arial" panose="020B0604020202020204" pitchFamily="34" charset="0"/>
            </a:endParaRPr>
          </a:p>
          <a:p>
            <a:r>
              <a:rPr lang="fr-CA" sz="3000" dirty="0">
                <a:latin typeface="Arial" panose="020B0604020202020204" pitchFamily="34" charset="0"/>
                <a:cs typeface="Arial" panose="020B0604020202020204" pitchFamily="34" charset="0"/>
              </a:rPr>
              <a:t>2</a:t>
            </a:r>
            <a:r>
              <a:rPr lang="fr-CA" sz="3000" dirty="0" smtClean="0">
                <a:latin typeface="Arial" panose="020B0604020202020204" pitchFamily="34" charset="0"/>
                <a:cs typeface="Arial" panose="020B0604020202020204" pitchFamily="34" charset="0"/>
              </a:rPr>
              <a:t>0 </a:t>
            </a:r>
            <a:r>
              <a:rPr lang="fr-CA" sz="3000" dirty="0" smtClean="0">
                <a:latin typeface="Arial" panose="020B0604020202020204" pitchFamily="34" charset="0"/>
                <a:cs typeface="Arial" panose="020B0604020202020204" pitchFamily="34" charset="0"/>
              </a:rPr>
              <a:t>000 </a:t>
            </a:r>
            <a:r>
              <a:rPr lang="fr-CA" sz="3000" dirty="0" smtClean="0">
                <a:latin typeface="Arial" panose="020B0604020202020204" pitchFamily="34" charset="0"/>
                <a:cs typeface="Arial" panose="020B0604020202020204" pitchFamily="34" charset="0"/>
              </a:rPr>
              <a:t>$. </a:t>
            </a:r>
            <a:r>
              <a:rPr lang="fr-CA" sz="3000" dirty="0" smtClean="0">
                <a:latin typeface="Arial" panose="020B0604020202020204" pitchFamily="34" charset="0"/>
                <a:cs typeface="Arial" panose="020B0604020202020204" pitchFamily="34" charset="0"/>
              </a:rPr>
              <a:t>En 2019, </a:t>
            </a:r>
            <a:r>
              <a:rPr lang="fr-CA" sz="3000" dirty="0" smtClean="0">
                <a:latin typeface="Arial" panose="020B0604020202020204" pitchFamily="34" charset="0"/>
                <a:cs typeface="Arial" panose="020B0604020202020204" pitchFamily="34" charset="0"/>
              </a:rPr>
              <a:t>il les </a:t>
            </a:r>
            <a:r>
              <a:rPr lang="fr-CA" sz="3000" dirty="0" smtClean="0">
                <a:latin typeface="Arial" panose="020B0604020202020204" pitchFamily="34" charset="0"/>
                <a:cs typeface="Arial" panose="020B0604020202020204" pitchFamily="34" charset="0"/>
              </a:rPr>
              <a:t>revend à </a:t>
            </a:r>
            <a:r>
              <a:rPr lang="fr-CA" sz="3000" dirty="0" smtClean="0">
                <a:latin typeface="Arial" panose="020B0604020202020204" pitchFamily="34" charset="0"/>
                <a:cs typeface="Arial" panose="020B0604020202020204" pitchFamily="34" charset="0"/>
              </a:rPr>
              <a:t>30 000 $. </a:t>
            </a:r>
            <a:r>
              <a:rPr lang="fr-CA" sz="3000" dirty="0" smtClean="0">
                <a:latin typeface="Arial" panose="020B0604020202020204" pitchFamily="34" charset="0"/>
                <a:cs typeface="Arial" panose="020B0604020202020204" pitchFamily="34" charset="0"/>
              </a:rPr>
              <a:t>Il n’a toujours pas remboursé son argent. Quelles sont les implication fiscales s’il :</a:t>
            </a:r>
          </a:p>
          <a:p>
            <a:endParaRPr lang="fr-CA" sz="3000" dirty="0" smtClean="0">
              <a:latin typeface="Arial" panose="020B0604020202020204" pitchFamily="34" charset="0"/>
              <a:cs typeface="Arial" panose="020B0604020202020204" pitchFamily="34" charset="0"/>
            </a:endParaRPr>
          </a:p>
          <a:p>
            <a:pPr marL="514350" indent="-514350">
              <a:buAutoNum type="alphaLcParenR"/>
            </a:pPr>
            <a:r>
              <a:rPr lang="fr-CA" sz="3000" dirty="0" smtClean="0">
                <a:latin typeface="Arial" panose="020B0604020202020204" pitchFamily="34" charset="0"/>
                <a:cs typeface="Arial" panose="020B0604020202020204" pitchFamily="34" charset="0"/>
              </a:rPr>
              <a:t>Utilise </a:t>
            </a:r>
            <a:r>
              <a:rPr lang="fr-CA" sz="3000" dirty="0" smtClean="0">
                <a:latin typeface="Arial" panose="020B0604020202020204" pitchFamily="34" charset="0"/>
                <a:cs typeface="Arial" panose="020B0604020202020204" pitchFamily="34" charset="0"/>
              </a:rPr>
              <a:t>les 30 000 </a:t>
            </a:r>
            <a:r>
              <a:rPr lang="fr-CA" sz="3000" dirty="0" smtClean="0">
                <a:latin typeface="Arial" panose="020B0604020202020204" pitchFamily="34" charset="0"/>
                <a:cs typeface="Arial" panose="020B0604020202020204" pitchFamily="34" charset="0"/>
              </a:rPr>
              <a:t>$ </a:t>
            </a:r>
            <a:r>
              <a:rPr lang="fr-CA" sz="3000" dirty="0" smtClean="0">
                <a:latin typeface="Arial" panose="020B0604020202020204" pitchFamily="34" charset="0"/>
                <a:cs typeface="Arial" panose="020B0604020202020204" pitchFamily="34" charset="0"/>
              </a:rPr>
              <a:t>pour acheter </a:t>
            </a:r>
            <a:r>
              <a:rPr lang="fr-CA" sz="3000" dirty="0" smtClean="0">
                <a:latin typeface="Arial" panose="020B0604020202020204" pitchFamily="34" charset="0"/>
                <a:cs typeface="Arial" panose="020B0604020202020204" pitchFamily="34" charset="0"/>
              </a:rPr>
              <a:t>des actions de B Co?</a:t>
            </a:r>
            <a:endParaRPr lang="fr-CA" sz="3000" dirty="0" smtClean="0">
              <a:latin typeface="Arial" panose="020B0604020202020204" pitchFamily="34" charset="0"/>
              <a:cs typeface="Arial" panose="020B0604020202020204" pitchFamily="34" charset="0"/>
            </a:endParaRPr>
          </a:p>
          <a:p>
            <a:pPr marL="514350" indent="-514350">
              <a:buAutoNum type="alphaLcParenR"/>
            </a:pPr>
            <a:r>
              <a:rPr lang="fr-CA" sz="3000" dirty="0" smtClean="0">
                <a:latin typeface="Arial" panose="020B0604020202020204" pitchFamily="34" charset="0"/>
                <a:cs typeface="Arial" panose="020B0604020202020204" pitchFamily="34" charset="0"/>
              </a:rPr>
              <a:t>Utilise </a:t>
            </a:r>
            <a:r>
              <a:rPr lang="fr-CA" sz="3000" dirty="0" smtClean="0">
                <a:latin typeface="Arial" panose="020B0604020202020204" pitchFamily="34" charset="0"/>
                <a:cs typeface="Arial" panose="020B0604020202020204" pitchFamily="34" charset="0"/>
              </a:rPr>
              <a:t>les 30 000 $ </a:t>
            </a:r>
            <a:r>
              <a:rPr lang="fr-CA" sz="3000" dirty="0" smtClean="0">
                <a:latin typeface="Arial" panose="020B0604020202020204" pitchFamily="34" charset="0"/>
                <a:cs typeface="Arial" panose="020B0604020202020204" pitchFamily="34" charset="0"/>
              </a:rPr>
              <a:t>à des fins personnelles?</a:t>
            </a:r>
          </a:p>
          <a:p>
            <a:pPr marL="514350" indent="-514350">
              <a:buAutoNum type="alphaLcParenR"/>
            </a:pPr>
            <a:r>
              <a:rPr lang="fr-CA" sz="3000" dirty="0" smtClean="0">
                <a:latin typeface="Arial" panose="020B0604020202020204" pitchFamily="34" charset="0"/>
                <a:cs typeface="Arial" panose="020B0604020202020204" pitchFamily="34" charset="0"/>
              </a:rPr>
              <a:t>Les donne à son enfant, au lieu de les vendre?</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2541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1674050"/>
            <a:ext cx="11887200" cy="4770537"/>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Dans le cas d’une entreprise qui cesse son exploitation… que faire de l’argent emprunté qui reste?</a:t>
            </a:r>
          </a:p>
          <a:p>
            <a:pPr algn="ctr"/>
            <a:endParaRPr lang="fr-CA" sz="3600" dirty="0">
              <a:latin typeface="Arial" panose="020B0604020202020204" pitchFamily="34" charset="0"/>
              <a:cs typeface="Arial" panose="020B0604020202020204" pitchFamily="34" charset="0"/>
            </a:endParaRPr>
          </a:p>
          <a:p>
            <a:pPr marL="514350" indent="-514350">
              <a:buAutoNum type="arabicPeriod"/>
            </a:pPr>
            <a:r>
              <a:rPr lang="fr-CA" sz="2800" dirty="0" smtClean="0">
                <a:latin typeface="Arial" panose="020B0604020202020204" pitchFamily="34" charset="0"/>
                <a:cs typeface="Arial" panose="020B0604020202020204" pitchFamily="34" charset="0"/>
              </a:rPr>
              <a:t>Le contribuable détient un bien utilisé lors de l’exploitation de son entreprise. Une partie de l’argent emprunté est réputée avoir été acquise pour </a:t>
            </a:r>
            <a:r>
              <a:rPr lang="fr-CA" sz="2800" u="sng" dirty="0" smtClean="0">
                <a:latin typeface="Arial" panose="020B0604020202020204" pitchFamily="34" charset="0"/>
                <a:cs typeface="Arial" panose="020B0604020202020204" pitchFamily="34" charset="0"/>
              </a:rPr>
              <a:t>acheter</a:t>
            </a:r>
            <a:r>
              <a:rPr lang="fr-CA" sz="2800" dirty="0" smtClean="0">
                <a:latin typeface="Arial" panose="020B0604020202020204" pitchFamily="34" charset="0"/>
                <a:cs typeface="Arial" panose="020B0604020202020204" pitchFamily="34" charset="0"/>
              </a:rPr>
              <a:t> le bien. Ce montant est (la « partie ») est le moins élevé de :</a:t>
            </a:r>
          </a:p>
          <a:p>
            <a:pPr marL="1428750" lvl="2" indent="-514350">
              <a:buFont typeface="Courier New" panose="02070309020205020404" pitchFamily="49" charset="0"/>
              <a:buChar char="o"/>
            </a:pPr>
            <a:r>
              <a:rPr lang="fr-CA" sz="2800" dirty="0" smtClean="0">
                <a:latin typeface="Arial" panose="020B0604020202020204" pitchFamily="34" charset="0"/>
                <a:cs typeface="Arial" panose="020B0604020202020204" pitchFamily="34" charset="0"/>
              </a:rPr>
              <a:t>La juste valeur marche du bien (JVM) lors de la disposition</a:t>
            </a:r>
          </a:p>
          <a:p>
            <a:pPr marL="1428750" lvl="2" indent="-514350">
              <a:buFont typeface="Courier New" panose="02070309020205020404" pitchFamily="49" charset="0"/>
              <a:buChar char="o"/>
            </a:pPr>
            <a:r>
              <a:rPr lang="fr-CA" sz="2800" dirty="0" smtClean="0">
                <a:latin typeface="Arial" panose="020B0604020202020204" pitchFamily="34" charset="0"/>
                <a:cs typeface="Arial" panose="020B0604020202020204" pitchFamily="34" charset="0"/>
              </a:rPr>
              <a:t>Le montant du prêt pas encore remboursé (et pas attribué à un autre bien)</a:t>
            </a:r>
            <a:endParaRPr lang="fr-CA"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5623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1889495"/>
            <a:ext cx="11887200" cy="4339650"/>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Dans le cas d’une entreprise qui cesse son exploitation… que faire de l’argent emprunté qui reste?</a:t>
            </a:r>
          </a:p>
          <a:p>
            <a:pPr algn="ctr"/>
            <a:endParaRPr lang="fr-CA" sz="36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2. L’argent emprunté est réputé avoir été utilisé pour acquérir les biens qui restent lorsque l’entreprise cesse d’être exploitée.</a:t>
            </a:r>
          </a:p>
          <a:p>
            <a:endParaRPr lang="fr-CA" sz="2800" dirty="0">
              <a:latin typeface="Arial" panose="020B0604020202020204" pitchFamily="34" charset="0"/>
              <a:cs typeface="Arial" panose="020B0604020202020204" pitchFamily="34" charset="0"/>
            </a:endParaRPr>
          </a:p>
          <a:p>
            <a:r>
              <a:rPr lang="fr-CA" sz="2800" dirty="0" smtClean="0">
                <a:latin typeface="Arial" panose="020B0604020202020204" pitchFamily="34" charset="0"/>
                <a:cs typeface="Arial" panose="020B0604020202020204" pitchFamily="34" charset="0"/>
              </a:rPr>
              <a:t>3. La partie de l’argent emprunté, qui n’est pas réputée avoir été utilisée pour acquérir un bien, est réputée continuer d’être utilisée en vue de gagner un revenu d’entreprise.</a:t>
            </a:r>
            <a:endParaRPr lang="fr-CA"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4956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920270"/>
            <a:ext cx="10707879" cy="4278094"/>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EXEMPLE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Le 1</a:t>
            </a:r>
            <a:r>
              <a:rPr lang="fr-CA" sz="3000" baseline="30000" dirty="0" smtClean="0">
                <a:latin typeface="Arial" panose="020B0604020202020204" pitchFamily="34" charset="0"/>
                <a:cs typeface="Arial" panose="020B0604020202020204" pitchFamily="34" charset="0"/>
              </a:rPr>
              <a:t>er</a:t>
            </a:r>
            <a:r>
              <a:rPr lang="fr-CA" sz="3000" dirty="0" smtClean="0">
                <a:latin typeface="Arial" panose="020B0604020202020204" pitchFamily="34" charset="0"/>
                <a:cs typeface="Arial" panose="020B0604020202020204" pitchFamily="34" charset="0"/>
              </a:rPr>
              <a:t> mai 2019, un particulier cesse d’exploiter son entreprise. Il doit 100 000 $ en pr</a:t>
            </a:r>
            <a:r>
              <a:rPr lang="fr-CA" sz="3000" dirty="0" smtClean="0">
                <a:latin typeface="Arial" panose="020B0604020202020204" pitchFamily="34" charset="0"/>
                <a:cs typeface="Arial" panose="020B0604020202020204" pitchFamily="34" charset="0"/>
              </a:rPr>
              <a:t>êt. Le 1</a:t>
            </a:r>
            <a:r>
              <a:rPr lang="fr-CA" sz="3000" baseline="30000" dirty="0" smtClean="0">
                <a:latin typeface="Arial" panose="020B0604020202020204" pitchFamily="34" charset="0"/>
                <a:cs typeface="Arial" panose="020B0604020202020204" pitchFamily="34" charset="0"/>
              </a:rPr>
              <a:t>er</a:t>
            </a:r>
            <a:r>
              <a:rPr lang="fr-CA" sz="3000" dirty="0" smtClean="0">
                <a:latin typeface="Arial" panose="020B0604020202020204" pitchFamily="34" charset="0"/>
                <a:cs typeface="Arial" panose="020B0604020202020204" pitchFamily="34" charset="0"/>
              </a:rPr>
              <a:t> août 2019, il vend les biens de son entreprise pour un montant de 60 000 $. Il utilise ensuite la somme à des fins personnelles. Le 1</a:t>
            </a:r>
            <a:r>
              <a:rPr lang="fr-CA" sz="3000" baseline="30000" dirty="0" smtClean="0">
                <a:latin typeface="Arial" panose="020B0604020202020204" pitchFamily="34" charset="0"/>
                <a:cs typeface="Arial" panose="020B0604020202020204" pitchFamily="34" charset="0"/>
              </a:rPr>
              <a:t>er</a:t>
            </a:r>
            <a:r>
              <a:rPr lang="fr-CA" sz="3000" dirty="0" smtClean="0">
                <a:latin typeface="Arial" panose="020B0604020202020204" pitchFamily="34" charset="0"/>
                <a:cs typeface="Arial" panose="020B0604020202020204" pitchFamily="34" charset="0"/>
              </a:rPr>
              <a:t> juin, il rembourse le 100 000 $.</a:t>
            </a:r>
            <a:endParaRPr lang="fr-CA" sz="3000" dirty="0" smtClean="0">
              <a:latin typeface="Arial" panose="020B0604020202020204" pitchFamily="34" charset="0"/>
              <a:cs typeface="Arial" panose="020B0604020202020204" pitchFamily="34" charset="0"/>
            </a:endParaRPr>
          </a:p>
          <a:p>
            <a:endParaRPr lang="fr-CA" sz="3000" dirty="0">
              <a:latin typeface="Arial" panose="020B0604020202020204" pitchFamily="34" charset="0"/>
              <a:cs typeface="Arial" panose="020B0604020202020204" pitchFamily="34" charset="0"/>
            </a:endParaRPr>
          </a:p>
          <a:p>
            <a:r>
              <a:rPr lang="fr-CA" sz="3000" dirty="0" smtClean="0">
                <a:latin typeface="Arial" panose="020B0604020202020204" pitchFamily="34" charset="0"/>
                <a:cs typeface="Arial" panose="020B0604020202020204" pitchFamily="34" charset="0"/>
              </a:rPr>
              <a:t>Quelles seront les implications fiscales?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40547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369537"/>
            <a:ext cx="10707879" cy="5478423"/>
          </a:xfrm>
          <a:prstGeom prst="rect">
            <a:avLst/>
          </a:prstGeom>
          <a:noFill/>
        </p:spPr>
        <p:txBody>
          <a:bodyPr wrap="square" rtlCol="0" anchor="ctr">
            <a:spAutoFit/>
          </a:bodyPr>
          <a:lstStyle/>
          <a:p>
            <a:pPr algn="ctr"/>
            <a:r>
              <a:rPr lang="fr-CA" sz="2500" b="1" dirty="0" smtClean="0">
                <a:latin typeface="Arial" panose="020B0604020202020204" pitchFamily="34" charset="0"/>
                <a:cs typeface="Arial" panose="020B0604020202020204" pitchFamily="34" charset="0"/>
              </a:rPr>
              <a:t>SOLUTION</a:t>
            </a:r>
            <a:endParaRPr lang="fr-CA" sz="2500" b="1" dirty="0">
              <a:latin typeface="Arial" panose="020B0604020202020204" pitchFamily="34" charset="0"/>
              <a:cs typeface="Arial" panose="020B0604020202020204" pitchFamily="34" charset="0"/>
            </a:endParaRPr>
          </a:p>
          <a:p>
            <a:pPr algn="ctr"/>
            <a:endParaRPr lang="fr-CA" sz="2500" dirty="0">
              <a:latin typeface="Arial" panose="020B0604020202020204" pitchFamily="34" charset="0"/>
              <a:cs typeface="Arial" panose="020B0604020202020204" pitchFamily="34" charset="0"/>
            </a:endParaRPr>
          </a:p>
          <a:p>
            <a:r>
              <a:rPr lang="fr-CA" sz="2500" dirty="0" smtClean="0">
                <a:latin typeface="Arial" panose="020B0604020202020204" pitchFamily="34" charset="0"/>
                <a:cs typeface="Arial" panose="020B0604020202020204" pitchFamily="34" charset="0"/>
              </a:rPr>
              <a:t>Entre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mai et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août, l’emprunt est </a:t>
            </a:r>
            <a:r>
              <a:rPr lang="fr-CA" sz="2500" u="sng" dirty="0" smtClean="0">
                <a:latin typeface="Arial" panose="020B0604020202020204" pitchFamily="34" charset="0"/>
                <a:cs typeface="Arial" panose="020B0604020202020204" pitchFamily="34" charset="0"/>
              </a:rPr>
              <a:t>réputé</a:t>
            </a:r>
            <a:r>
              <a:rPr lang="fr-CA" sz="2500" dirty="0" smtClean="0">
                <a:latin typeface="Arial" panose="020B0604020202020204" pitchFamily="34" charset="0"/>
                <a:cs typeface="Arial" panose="020B0604020202020204" pitchFamily="34" charset="0"/>
              </a:rPr>
              <a:t> continuer à être utilisé pour gagner un revenu d’entreprise (jusqu’à la disposition). Il peut déduire les intérêts.</a:t>
            </a:r>
          </a:p>
          <a:p>
            <a:endParaRPr lang="fr-CA" sz="2000" dirty="0">
              <a:latin typeface="Arial" panose="020B0604020202020204" pitchFamily="34" charset="0"/>
              <a:cs typeface="Arial" panose="020B0604020202020204" pitchFamily="34" charset="0"/>
            </a:endParaRPr>
          </a:p>
          <a:p>
            <a:r>
              <a:rPr lang="fr-CA" sz="2500" dirty="0" smtClean="0">
                <a:latin typeface="Arial" panose="020B0604020202020204" pitchFamily="34" charset="0"/>
                <a:cs typeface="Arial" panose="020B0604020202020204" pitchFamily="34" charset="0"/>
              </a:rPr>
              <a:t>Le montant de 60 000 $ obtenu pour les biens est </a:t>
            </a:r>
            <a:r>
              <a:rPr lang="fr-CA" sz="2500" u="sng" dirty="0" smtClean="0">
                <a:latin typeface="Arial" panose="020B0604020202020204" pitchFamily="34" charset="0"/>
                <a:cs typeface="Arial" panose="020B0604020202020204" pitchFamily="34" charset="0"/>
              </a:rPr>
              <a:t>réputé</a:t>
            </a:r>
            <a:r>
              <a:rPr lang="fr-CA" sz="2500" dirty="0" smtClean="0">
                <a:latin typeface="Arial" panose="020B0604020202020204" pitchFamily="34" charset="0"/>
                <a:cs typeface="Arial" panose="020B0604020202020204" pitchFamily="34" charset="0"/>
              </a:rPr>
              <a:t> être le </a:t>
            </a:r>
            <a:r>
              <a:rPr lang="fr-CA" sz="2500" u="sng" dirty="0" smtClean="0">
                <a:latin typeface="Arial" panose="020B0604020202020204" pitchFamily="34" charset="0"/>
                <a:cs typeface="Arial" panose="020B0604020202020204" pitchFamily="34" charset="0"/>
              </a:rPr>
              <a:t>coût d’acquisition</a:t>
            </a:r>
            <a:r>
              <a:rPr lang="fr-CA" sz="2500" dirty="0" smtClean="0">
                <a:latin typeface="Arial" panose="020B0604020202020204" pitchFamily="34" charset="0"/>
                <a:cs typeface="Arial" panose="020B0604020202020204" pitchFamily="34" charset="0"/>
              </a:rPr>
              <a:t> des biens juste avant la disposition (car il est inférieur à </a:t>
            </a:r>
          </a:p>
          <a:p>
            <a:r>
              <a:rPr lang="fr-CA" sz="2500" u="sng" dirty="0" smtClean="0">
                <a:latin typeface="Arial" panose="020B0604020202020204" pitchFamily="34" charset="0"/>
                <a:cs typeface="Arial" panose="020B0604020202020204" pitchFamily="34" charset="0"/>
              </a:rPr>
              <a:t>100 000 $</a:t>
            </a:r>
            <a:r>
              <a:rPr lang="fr-CA" sz="2500" dirty="0" smtClean="0">
                <a:latin typeface="Arial" panose="020B0604020202020204" pitchFamily="34" charset="0"/>
                <a:cs typeface="Arial" panose="020B0604020202020204" pitchFamily="34" charset="0"/>
              </a:rPr>
              <a:t> - le prêt impayé). À partir du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août, les intérêts payés sur le 60 000 $ ne sont plus déductibles. </a:t>
            </a:r>
          </a:p>
          <a:p>
            <a:endParaRPr lang="fr-CA" sz="2000" dirty="0">
              <a:latin typeface="Arial" panose="020B0604020202020204" pitchFamily="34" charset="0"/>
              <a:cs typeface="Arial" panose="020B0604020202020204" pitchFamily="34" charset="0"/>
            </a:endParaRPr>
          </a:p>
          <a:p>
            <a:r>
              <a:rPr lang="fr-CA" sz="2500" dirty="0" smtClean="0">
                <a:latin typeface="Arial" panose="020B0604020202020204" pitchFamily="34" charset="0"/>
                <a:cs typeface="Arial" panose="020B0604020202020204" pitchFamily="34" charset="0"/>
              </a:rPr>
              <a:t>Le solde (40 000 $) est réputé continuer à être utilisé pour gagner un revenu d’entreprise entre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ao</a:t>
            </a:r>
            <a:r>
              <a:rPr lang="fr-CA" sz="2500" dirty="0" smtClean="0">
                <a:latin typeface="Arial" panose="020B0604020202020204" pitchFamily="34" charset="0"/>
                <a:cs typeface="Arial" panose="020B0604020202020204" pitchFamily="34" charset="0"/>
              </a:rPr>
              <a:t>ût et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juin. Les intérêts sont déductibles.</a:t>
            </a:r>
            <a:endParaRPr lang="fr-CA" sz="25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512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2154139"/>
            <a:ext cx="11887200" cy="3785652"/>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Précisions</a:t>
            </a:r>
          </a:p>
          <a:p>
            <a:pPr algn="ct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Ces règles vont seulement s’appliquer si le bien continue d’être utilisé de la même façon (pour les mêmes objectifs)!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Si le bien change d’utilisation, il y a des règles particulières qui s’appliquent.</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Si l’entreprise fait part d’un refinancement important, il y a aussi des règles particulières qui s’appliquent.</a:t>
            </a:r>
          </a:p>
        </p:txBody>
      </p:sp>
    </p:spTree>
    <p:extLst>
      <p:ext uri="{BB962C8B-B14F-4D97-AF65-F5344CB8AC3E}">
        <p14:creationId xmlns:p14="http://schemas.microsoft.com/office/powerpoint/2010/main" val="17973109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1520599"/>
            <a:ext cx="11887200" cy="5078313"/>
          </a:xfrm>
          <a:prstGeom prst="rect">
            <a:avLst/>
          </a:prstGeom>
          <a:noFill/>
        </p:spPr>
        <p:txBody>
          <a:bodyPr wrap="square" rtlCol="0" anchor="ctr">
            <a:spAutoFit/>
          </a:bodyPr>
          <a:lstStyle/>
          <a:p>
            <a:pPr algn="ctr"/>
            <a:r>
              <a:rPr lang="fr-CA" sz="3600" b="1" dirty="0">
                <a:latin typeface="Arial" panose="020B0604020202020204" pitchFamily="34" charset="0"/>
                <a:cs typeface="Arial" panose="020B0604020202020204" pitchFamily="34" charset="0"/>
              </a:rPr>
              <a:t>Déductions admises </a:t>
            </a:r>
            <a:r>
              <a:rPr lang="fr-CA" sz="3600" b="1" dirty="0" smtClean="0">
                <a:latin typeface="Arial" panose="020B0604020202020204" pitchFamily="34" charset="0"/>
                <a:cs typeface="Arial" panose="020B0604020202020204" pitchFamily="34" charset="0"/>
              </a:rPr>
              <a:t>(suite)</a:t>
            </a:r>
            <a:endParaRPr lang="fr-CA" sz="3600" b="1" dirty="0">
              <a:latin typeface="Arial" panose="020B0604020202020204" pitchFamily="34" charset="0"/>
              <a:cs typeface="Arial" panose="020B0604020202020204" pitchFamily="34" charset="0"/>
            </a:endParaRPr>
          </a:p>
          <a:p>
            <a:pPr algn="ct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Frais d’émission de titres, frais d’emprunt, prime d’assurance-vie et autres frais semblables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Rabais sur émission de certains titres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Frais de transfert d’actions et autres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Remboursement d’un emprunt par un actionnaire* </a:t>
            </a:r>
            <a:r>
              <a:rPr lang="fr-CA" sz="2800" dirty="0" smtClean="0">
                <a:solidFill>
                  <a:srgbClr val="FF0000"/>
                </a:solidFill>
                <a:latin typeface="Arial" panose="020B0604020202020204" pitchFamily="34" charset="0"/>
                <a:cs typeface="Arial" panose="020B0604020202020204" pitchFamily="34" charset="0"/>
              </a:rPr>
              <a:t>(dans le cas d’une société)</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Provision pour créances douteuses et créances irrécouvrables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Provision relative à certaines marchandises et à certains services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Provision pour montants impayés</a:t>
            </a:r>
          </a:p>
        </p:txBody>
      </p:sp>
    </p:spTree>
    <p:extLst>
      <p:ext uri="{BB962C8B-B14F-4D97-AF65-F5344CB8AC3E}">
        <p14:creationId xmlns:p14="http://schemas.microsoft.com/office/powerpoint/2010/main" val="42776902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1760327"/>
            <a:ext cx="11887200" cy="4647426"/>
          </a:xfrm>
          <a:prstGeom prst="rect">
            <a:avLst/>
          </a:prstGeom>
          <a:noFill/>
        </p:spPr>
        <p:txBody>
          <a:bodyPr wrap="square" rtlCol="0" anchor="ctr">
            <a:spAutoFit/>
          </a:bodyPr>
          <a:lstStyle/>
          <a:p>
            <a:pPr algn="ctr"/>
            <a:r>
              <a:rPr lang="fr-CA" sz="3600" b="1" dirty="0">
                <a:latin typeface="Arial" panose="020B0604020202020204" pitchFamily="34" charset="0"/>
                <a:cs typeface="Arial" panose="020B0604020202020204" pitchFamily="34" charset="0"/>
              </a:rPr>
              <a:t>Déductions admises </a:t>
            </a:r>
            <a:r>
              <a:rPr lang="fr-CA" sz="3600" b="1" dirty="0" smtClean="0">
                <a:latin typeface="Arial" panose="020B0604020202020204" pitchFamily="34" charset="0"/>
                <a:cs typeface="Arial" panose="020B0604020202020204" pitchFamily="34" charset="0"/>
              </a:rPr>
              <a:t>(suite)</a:t>
            </a:r>
            <a:endParaRPr lang="fr-CA" sz="3600" b="1" dirty="0">
              <a:latin typeface="Arial" panose="020B0604020202020204" pitchFamily="34" charset="0"/>
              <a:cs typeface="Arial" panose="020B0604020202020204" pitchFamily="34" charset="0"/>
            </a:endParaRPr>
          </a:p>
          <a:p>
            <a:pPr algn="ct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Régimes de revenu différé et régimes semblables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Résiliation d’un bail</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Aménagement paysager</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Conseiller en placement</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Frais de démarches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Recherche d’emplacement</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Raccordement aux réseaux de services publics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Impôt étranger sur le revenu de biens</a:t>
            </a:r>
          </a:p>
        </p:txBody>
      </p:sp>
    </p:spTree>
    <p:extLst>
      <p:ext uri="{BB962C8B-B14F-4D97-AF65-F5344CB8AC3E}">
        <p14:creationId xmlns:p14="http://schemas.microsoft.com/office/powerpoint/2010/main" val="30766344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3194" y="2055292"/>
            <a:ext cx="11887200" cy="3785652"/>
          </a:xfrm>
          <a:prstGeom prst="rect">
            <a:avLst/>
          </a:prstGeom>
          <a:noFill/>
        </p:spPr>
        <p:txBody>
          <a:bodyPr wrap="square" rtlCol="0" anchor="ctr">
            <a:spAutoFit/>
          </a:bodyPr>
          <a:lstStyle/>
          <a:p>
            <a:pPr algn="ctr"/>
            <a:r>
              <a:rPr lang="fr-CA" sz="3600" b="1" dirty="0">
                <a:latin typeface="Arial" panose="020B0604020202020204" pitchFamily="34" charset="0"/>
                <a:cs typeface="Arial" panose="020B0604020202020204" pitchFamily="34" charset="0"/>
              </a:rPr>
              <a:t>Déductions admises </a:t>
            </a:r>
            <a:r>
              <a:rPr lang="fr-CA" sz="3600" b="1" dirty="0" smtClean="0">
                <a:latin typeface="Arial" panose="020B0604020202020204" pitchFamily="34" charset="0"/>
                <a:cs typeface="Arial" panose="020B0604020202020204" pitchFamily="34" charset="0"/>
              </a:rPr>
              <a:t>(suite)</a:t>
            </a:r>
            <a:endParaRPr lang="fr-CA" sz="3600" b="1" dirty="0">
              <a:latin typeface="Arial" panose="020B0604020202020204" pitchFamily="34" charset="0"/>
              <a:cs typeface="Arial" panose="020B0604020202020204" pitchFamily="34" charset="0"/>
            </a:endParaRPr>
          </a:p>
          <a:p>
            <a:pPr algn="ct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Impôt étranger sur le revenu ne provenant pas d’une entreprise</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Primes à un régime privé d’assurance-maladie</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Dépenses relatives à un congrès</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Frais de représentation</a:t>
            </a:r>
          </a:p>
          <a:p>
            <a:pPr marL="571500" indent="-5715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Frais d’automobile</a:t>
            </a:r>
          </a:p>
          <a:p>
            <a:pPr marL="571500" indent="-571500">
              <a:buFont typeface="Arial" panose="020B0604020202020204" pitchFamily="34" charset="0"/>
              <a:buChar char="•"/>
            </a:pPr>
            <a:endParaRPr lang="fr-CA"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951147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307080" y="3869601"/>
            <a:ext cx="9579427" cy="707886"/>
          </a:xfrm>
          <a:prstGeom prst="rect">
            <a:avLst/>
          </a:prstGeom>
          <a:noFill/>
        </p:spPr>
        <p:txBody>
          <a:bodyPr wrap="square" rtlCol="0" anchor="ctr">
            <a:spAutoFit/>
          </a:bodyPr>
          <a:lstStyle/>
          <a:p>
            <a:pPr algn="ctr"/>
            <a:r>
              <a:rPr lang="fr-CA" sz="4000" b="1" i="1" dirty="0" smtClean="0">
                <a:latin typeface="Arial" panose="020B0604020202020204" pitchFamily="34" charset="0"/>
                <a:cs typeface="Arial" panose="020B0604020202020204" pitchFamily="34" charset="0"/>
              </a:rPr>
              <a:t>Au prochain cours!</a:t>
            </a:r>
          </a:p>
        </p:txBody>
      </p:sp>
    </p:spTree>
    <p:extLst>
      <p:ext uri="{BB962C8B-B14F-4D97-AF65-F5344CB8AC3E}">
        <p14:creationId xmlns:p14="http://schemas.microsoft.com/office/powerpoint/2010/main" val="778670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1219</TotalTime>
  <Words>1061</Words>
  <Application>Microsoft Office PowerPoint</Application>
  <PresentationFormat>Widescreen</PresentationFormat>
  <Paragraphs>116</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Department Of Justice Canada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Aslan, Arabelle</dc:creator>
  <cp:lastModifiedBy>Aslan, Arabelle</cp:lastModifiedBy>
  <cp:revision>98</cp:revision>
  <dcterms:created xsi:type="dcterms:W3CDTF">2019-09-06T15:03:13Z</dcterms:created>
  <dcterms:modified xsi:type="dcterms:W3CDTF">2019-11-01T18:02:48Z</dcterms:modified>
</cp:coreProperties>
</file>