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73" r:id="rId3"/>
    <p:sldId id="272" r:id="rId4"/>
    <p:sldId id="274" r:id="rId5"/>
    <p:sldId id="275" r:id="rId6"/>
    <p:sldId id="277" r:id="rId7"/>
    <p:sldId id="278" r:id="rId8"/>
    <p:sldId id="276" r:id="rId9"/>
    <p:sldId id="279" r:id="rId10"/>
    <p:sldId id="280" r:id="rId11"/>
    <p:sldId id="281" r:id="rId12"/>
    <p:sldId id="257" r:id="rId13"/>
    <p:sldId id="258" r:id="rId14"/>
    <p:sldId id="25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383A0C-1C1C-4BE6-B7D6-B9967D841AA3}" type="datetimeFigureOut">
              <a:rPr lang="en-US" smtClean="0"/>
              <a:pPr/>
              <a:t>4/16/2013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576C47-816A-44A6-8803-87CCA269A63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96DC0EE-51CE-4B85-8A42-26DDC4F3AE42}" type="slidenum">
              <a:rPr lang="en-CA" smtClean="0"/>
              <a:pPr/>
              <a:t>2</a:t>
            </a:fld>
            <a:endParaRPr lang="en-CA" smtClean="0"/>
          </a:p>
        </p:txBody>
      </p:sp>
      <p:sp>
        <p:nvSpPr>
          <p:cNvPr id="1064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65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656E5ED-1EAC-4810-B102-27BCDA969733}" type="slidenum">
              <a:rPr lang="en-CA" smtClean="0"/>
              <a:pPr/>
              <a:t>5</a:t>
            </a:fld>
            <a:endParaRPr lang="en-CA" smtClean="0"/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8082A51-B700-4358-9869-92509D549571}" type="slidenum">
              <a:rPr lang="en-CA" smtClean="0"/>
              <a:pPr/>
              <a:t>8</a:t>
            </a:fld>
            <a:endParaRPr lang="en-CA" smtClean="0"/>
          </a:p>
        </p:txBody>
      </p:sp>
      <p:sp>
        <p:nvSpPr>
          <p:cNvPr id="1105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6C308FD-8523-4449-8D7F-AC68AC0B5386}" type="slidenum">
              <a:rPr lang="en-CA" smtClean="0"/>
              <a:pPr/>
              <a:t>9</a:t>
            </a:fld>
            <a:endParaRPr lang="en-CA" smtClean="0"/>
          </a:p>
        </p:txBody>
      </p:sp>
      <p:sp>
        <p:nvSpPr>
          <p:cNvPr id="1075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7C4A4C2-2466-4CDD-B692-922BB58BC532}" type="slidenum">
              <a:rPr lang="en-CA" smtClean="0"/>
              <a:pPr/>
              <a:t>10</a:t>
            </a:fld>
            <a:endParaRPr lang="en-CA" smtClean="0"/>
          </a:p>
        </p:txBody>
      </p:sp>
      <p:sp>
        <p:nvSpPr>
          <p:cNvPr id="1085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85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E5371BA-D064-4088-8818-E40C3FC01302}" type="slidenum">
              <a:rPr lang="en-CA" smtClean="0"/>
              <a:pPr/>
              <a:t>11</a:t>
            </a:fld>
            <a:endParaRPr lang="en-CA" smtClean="0"/>
          </a:p>
        </p:txBody>
      </p:sp>
      <p:sp>
        <p:nvSpPr>
          <p:cNvPr id="1095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AB60658-801E-45C8-8395-0132EF9AA704}" type="slidenum">
              <a:rPr lang="en-CA" smtClean="0"/>
              <a:pPr/>
              <a:t>12</a:t>
            </a:fld>
            <a:endParaRPr lang="en-CA" smtClean="0"/>
          </a:p>
        </p:txBody>
      </p:sp>
      <p:sp>
        <p:nvSpPr>
          <p:cNvPr id="1024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r>
              <a:rPr lang="en-CA" smtClean="0"/>
              <a:t>Physical change – a change in a substance’s state </a:t>
            </a:r>
            <a:r>
              <a:rPr lang="en-CA" smtClean="0">
                <a:sym typeface="Wingdings" pitchFamily="2" charset="2"/>
              </a:rPr>
              <a:t></a:t>
            </a:r>
            <a:r>
              <a:rPr lang="en-CA" smtClean="0"/>
              <a:t> the molecules remain unchanged.</a:t>
            </a:r>
          </a:p>
          <a:p>
            <a:pPr eaLnBrk="1" hangingPunct="1"/>
            <a:r>
              <a:rPr lang="en-CA" smtClean="0"/>
              <a:t>Chemical change – a change in the substance </a:t>
            </a:r>
            <a:r>
              <a:rPr lang="en-CA" smtClean="0">
                <a:sym typeface="Wingdings" pitchFamily="2" charset="2"/>
              </a:rPr>
              <a:t> new molecules are formed.</a:t>
            </a:r>
          </a:p>
          <a:p>
            <a:pPr eaLnBrk="1" hangingPunct="1"/>
            <a:r>
              <a:rPr lang="en-CA" smtClean="0">
                <a:sym typeface="Wingdings" pitchFamily="2" charset="2"/>
              </a:rPr>
              <a:t>Nuclear change – a change in an atom’s nucleus new isotopes are usually formed.</a:t>
            </a:r>
            <a:endParaRPr lang="en-CA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441841F-EC9E-4313-AD26-5FCBB71C1632}" type="slidenum">
              <a:rPr lang="en-CA" smtClean="0"/>
              <a:pPr/>
              <a:t>13</a:t>
            </a:fld>
            <a:endParaRPr lang="en-CA" smtClean="0"/>
          </a:p>
        </p:txBody>
      </p:sp>
      <p:sp>
        <p:nvSpPr>
          <p:cNvPr id="1034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14B45DC-AF2F-479F-A4AC-2D4B96E8DCF4}" type="slidenum">
              <a:rPr lang="en-CA" smtClean="0"/>
              <a:pPr/>
              <a:t>14</a:t>
            </a:fld>
            <a:endParaRPr lang="en-CA" smtClean="0"/>
          </a:p>
        </p:txBody>
      </p:sp>
      <p:sp>
        <p:nvSpPr>
          <p:cNvPr id="1044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44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lvl="1" eaLnBrk="1" hangingPunct="1"/>
            <a:r>
              <a:rPr lang="en-CA" smtClean="0"/>
              <a:t>Pg 304 table</a:t>
            </a:r>
          </a:p>
          <a:p>
            <a:pPr lvl="1" eaLnBrk="1" hangingPunct="1"/>
            <a:r>
              <a:rPr lang="en-CA" smtClean="0"/>
              <a:t>Four fundamental forces of nature:</a:t>
            </a:r>
          </a:p>
          <a:p>
            <a:pPr lvl="2" eaLnBrk="1" hangingPunct="1">
              <a:buFontTx/>
              <a:buChar char="-"/>
            </a:pPr>
            <a:r>
              <a:rPr lang="en-CA" smtClean="0"/>
              <a:t>Gravity (weakest)</a:t>
            </a:r>
          </a:p>
          <a:p>
            <a:pPr lvl="2" eaLnBrk="1" hangingPunct="1">
              <a:buFontTx/>
              <a:buChar char="-"/>
            </a:pPr>
            <a:r>
              <a:rPr lang="en-CA" smtClean="0"/>
              <a:t>Electromagnetic – responsible for chemical bonding &amp; intermolecular forces.</a:t>
            </a:r>
          </a:p>
          <a:p>
            <a:pPr lvl="2" eaLnBrk="1" hangingPunct="1">
              <a:buFontTx/>
              <a:buChar char="-"/>
            </a:pPr>
            <a:r>
              <a:rPr lang="en-CA" smtClean="0"/>
              <a:t>Weak nuclear – radiation of particles from nucleus (alpha (</a:t>
            </a:r>
            <a:r>
              <a:rPr lang="en-CA" baseline="30000" smtClean="0"/>
              <a:t>4 </a:t>
            </a:r>
            <a:r>
              <a:rPr lang="en-CA" baseline="-25000" smtClean="0"/>
              <a:t>2</a:t>
            </a:r>
            <a:r>
              <a:rPr lang="en-CA" smtClean="0"/>
              <a:t>He</a:t>
            </a:r>
            <a:r>
              <a:rPr lang="en-CA" baseline="30000" smtClean="0"/>
              <a:t>2</a:t>
            </a:r>
            <a:r>
              <a:rPr lang="en-CA" smtClean="0"/>
              <a:t>+), beta (</a:t>
            </a:r>
            <a:r>
              <a:rPr lang="en-CA" baseline="30000" smtClean="0"/>
              <a:t>0</a:t>
            </a:r>
            <a:r>
              <a:rPr lang="en-CA" baseline="-25000" smtClean="0"/>
              <a:t>0</a:t>
            </a:r>
            <a:r>
              <a:rPr lang="en-CA" smtClean="0"/>
              <a:t>e</a:t>
            </a:r>
            <a:r>
              <a:rPr lang="en-CA" baseline="30000" smtClean="0"/>
              <a:t>1-</a:t>
            </a:r>
            <a:r>
              <a:rPr lang="en-CA" smtClean="0"/>
              <a:t>) &amp; gamma radiation)</a:t>
            </a:r>
          </a:p>
          <a:p>
            <a:pPr lvl="2" eaLnBrk="1" hangingPunct="1">
              <a:buFontTx/>
              <a:buChar char="-"/>
            </a:pPr>
            <a:r>
              <a:rPr lang="en-CA" smtClean="0"/>
              <a:t>Strong nuclear – holds the nucleus together (protons repel due to electrostatic forces) </a:t>
            </a:r>
            <a:r>
              <a:rPr lang="en-CA" smtClean="0">
                <a:sym typeface="Wingdings" pitchFamily="2" charset="2"/>
              </a:rPr>
              <a:t> it is the strongest force</a:t>
            </a:r>
            <a:r>
              <a:rPr lang="en-CA" smtClean="0"/>
              <a:t>	</a:t>
            </a:r>
          </a:p>
          <a:p>
            <a:pPr lvl="1" eaLnBrk="1" hangingPunct="1"/>
            <a:endParaRPr lang="en-CA" smtClean="0"/>
          </a:p>
          <a:p>
            <a:pPr eaLnBrk="1" hangingPunct="1"/>
            <a:endParaRPr lang="en-CA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4AA83-2972-498C-8FF2-CF945FFE8A8E}" type="datetimeFigureOut">
              <a:rPr lang="en-US" smtClean="0"/>
              <a:pPr/>
              <a:t>4/16/2013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94D3D-351C-49F7-9093-0A3508B73F9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4AA83-2972-498C-8FF2-CF945FFE8A8E}" type="datetimeFigureOut">
              <a:rPr lang="en-US" smtClean="0"/>
              <a:pPr/>
              <a:t>4/16/2013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94D3D-351C-49F7-9093-0A3508B73F9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4AA83-2972-498C-8FF2-CF945FFE8A8E}" type="datetimeFigureOut">
              <a:rPr lang="en-US" smtClean="0"/>
              <a:pPr/>
              <a:t>4/16/2013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94D3D-351C-49F7-9093-0A3508B73F9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4AA83-2972-498C-8FF2-CF945FFE8A8E}" type="datetimeFigureOut">
              <a:rPr lang="en-US" smtClean="0"/>
              <a:pPr/>
              <a:t>4/16/2013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94D3D-351C-49F7-9093-0A3508B73F9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4AA83-2972-498C-8FF2-CF945FFE8A8E}" type="datetimeFigureOut">
              <a:rPr lang="en-US" smtClean="0"/>
              <a:pPr/>
              <a:t>4/16/2013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94D3D-351C-49F7-9093-0A3508B73F9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4AA83-2972-498C-8FF2-CF945FFE8A8E}" type="datetimeFigureOut">
              <a:rPr lang="en-US" smtClean="0"/>
              <a:pPr/>
              <a:t>4/16/2013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94D3D-351C-49F7-9093-0A3508B73F9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4AA83-2972-498C-8FF2-CF945FFE8A8E}" type="datetimeFigureOut">
              <a:rPr lang="en-US" smtClean="0"/>
              <a:pPr/>
              <a:t>4/16/2013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94D3D-351C-49F7-9093-0A3508B73F9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4AA83-2972-498C-8FF2-CF945FFE8A8E}" type="datetimeFigureOut">
              <a:rPr lang="en-US" smtClean="0"/>
              <a:pPr/>
              <a:t>4/16/2013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94D3D-351C-49F7-9093-0A3508B73F9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4AA83-2972-498C-8FF2-CF945FFE8A8E}" type="datetimeFigureOut">
              <a:rPr lang="en-US" smtClean="0"/>
              <a:pPr/>
              <a:t>4/16/2013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94D3D-351C-49F7-9093-0A3508B73F9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4AA83-2972-498C-8FF2-CF945FFE8A8E}" type="datetimeFigureOut">
              <a:rPr lang="en-US" smtClean="0"/>
              <a:pPr/>
              <a:t>4/16/2013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94D3D-351C-49F7-9093-0A3508B73F9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E4AA83-2972-498C-8FF2-CF945FFE8A8E}" type="datetimeFigureOut">
              <a:rPr lang="en-US" smtClean="0"/>
              <a:pPr/>
              <a:t>4/16/2013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94D3D-351C-49F7-9093-0A3508B73F9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E4AA83-2972-498C-8FF2-CF945FFE8A8E}" type="datetimeFigureOut">
              <a:rPr lang="en-US" smtClean="0"/>
              <a:pPr/>
              <a:t>4/16/2013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794D3D-351C-49F7-9093-0A3508B73F9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olpass.org/5s/images/roller.gif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990600"/>
            <a:ext cx="7772400" cy="1470025"/>
          </a:xfrm>
        </p:spPr>
        <p:txBody>
          <a:bodyPr/>
          <a:lstStyle/>
          <a:p>
            <a:r>
              <a:rPr lang="en-CA" dirty="0" smtClean="0"/>
              <a:t>5.1 </a:t>
            </a:r>
            <a:r>
              <a:rPr lang="en-CA" dirty="0" smtClean="0"/>
              <a:t>Energy </a:t>
            </a:r>
            <a:r>
              <a:rPr lang="en-CA" dirty="0" smtClean="0"/>
              <a:t>Changes in Chemical and Nuclear Reactions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371600"/>
          </a:xfrm>
        </p:spPr>
        <p:txBody>
          <a:bodyPr/>
          <a:lstStyle/>
          <a:p>
            <a:pPr eaLnBrk="1" hangingPunct="1"/>
            <a:r>
              <a:rPr lang="en-CA" smtClean="0"/>
              <a:t>Thermochemistry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54138"/>
            <a:ext cx="8229600" cy="4818062"/>
          </a:xfrm>
        </p:spPr>
        <p:txBody>
          <a:bodyPr/>
          <a:lstStyle/>
          <a:p>
            <a:pPr eaLnBrk="1" hangingPunct="1"/>
            <a:r>
              <a:rPr lang="en-CA" sz="2800" smtClean="0"/>
              <a:t>The study of energy changes that accompany the modifications of matter.</a:t>
            </a:r>
          </a:p>
          <a:p>
            <a:pPr eaLnBrk="1" hangingPunct="1"/>
            <a:r>
              <a:rPr lang="en-CA" sz="2800" smtClean="0"/>
              <a:t>Thermochemistry is governed by three laws of thermodynamics.</a:t>
            </a:r>
          </a:p>
          <a:p>
            <a:pPr lvl="1" eaLnBrk="1" hangingPunct="1"/>
            <a:r>
              <a:rPr lang="en-CA" sz="2400" smtClean="0"/>
              <a:t>First - The Law of Conservation of Energy – the universe has a constant finite amount of energy</a:t>
            </a:r>
          </a:p>
          <a:p>
            <a:pPr lvl="1" eaLnBrk="1" hangingPunct="1"/>
            <a:r>
              <a:rPr lang="en-CA" sz="2400" smtClean="0"/>
              <a:t>Second – The Law of Enthalpy - High energy flows to lower energy state.</a:t>
            </a:r>
          </a:p>
          <a:p>
            <a:pPr lvl="1" eaLnBrk="1" hangingPunct="1"/>
            <a:r>
              <a:rPr lang="en-CA" sz="2400" smtClean="0"/>
              <a:t>Third – The Law of Entropy – Systems tend toward disorder.  At absolute zero a substance has no energy</a:t>
            </a:r>
          </a:p>
          <a:p>
            <a:pPr lvl="1" eaLnBrk="1" hangingPunct="1"/>
            <a:endParaRPr lang="en-CA" sz="2400" smtClean="0"/>
          </a:p>
        </p:txBody>
      </p:sp>
      <p:sp>
        <p:nvSpPr>
          <p:cNvPr id="21508" name="Slide Number Placeholder 1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20AB47A3-C6B2-48A8-80E1-7CF41AF57678}" type="slidenum">
              <a:rPr lang="en-CA" smtClean="0"/>
              <a:pPr/>
              <a:t>2</a:t>
            </a:fld>
            <a:endParaRPr lang="en-CA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228600"/>
            <a:ext cx="8229600" cy="4525963"/>
          </a:xfrm>
        </p:spPr>
        <p:txBody>
          <a:bodyPr/>
          <a:lstStyle/>
          <a:p>
            <a:endParaRPr lang="en-US" dirty="0" smtClean="0"/>
          </a:p>
          <a:p>
            <a:r>
              <a:rPr lang="en-US" dirty="0" smtClean="0"/>
              <a:t>Energy is the ability to do work and uses the SI unit of joules (J)</a:t>
            </a:r>
          </a:p>
          <a:p>
            <a:r>
              <a:rPr lang="en-US" dirty="0" smtClean="0"/>
              <a:t>Work is the amount of energy transferred by a force over a distance and uses the SI unit of joules (J)</a:t>
            </a:r>
            <a:endParaRPr lang="en-US" dirty="0"/>
          </a:p>
        </p:txBody>
      </p:sp>
      <p:pic>
        <p:nvPicPr>
          <p:cNvPr id="46082" name="Picture 2" descr="http://www.wired.com/images_blogs/photos/uncategorized/2008/03/14/reactive_intercept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4600" y="3657600"/>
            <a:ext cx="4796850" cy="2743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Energy: Kinetic or Potential?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962399"/>
          </a:xfrm>
        </p:spPr>
        <p:txBody>
          <a:bodyPr>
            <a:normAutofit/>
          </a:bodyPr>
          <a:lstStyle/>
          <a:p>
            <a:r>
              <a:rPr lang="en-US" dirty="0" smtClean="0"/>
              <a:t>Potential Energy arises from the position (physics) or </a:t>
            </a:r>
            <a:r>
              <a:rPr lang="en-US" b="1" dirty="0" smtClean="0"/>
              <a:t>composition </a:t>
            </a:r>
            <a:r>
              <a:rPr lang="en-US" dirty="0" smtClean="0"/>
              <a:t>(chemistry) of an object</a:t>
            </a:r>
          </a:p>
          <a:p>
            <a:r>
              <a:rPr lang="en-US" dirty="0" smtClean="0"/>
              <a:t>Kinetic energy is the energy of motion</a:t>
            </a:r>
          </a:p>
          <a:p>
            <a:endParaRPr lang="en-US" dirty="0" smtClean="0"/>
          </a:p>
          <a:p>
            <a:r>
              <a:rPr lang="en-US" b="1" dirty="0" smtClean="0">
                <a:hlinkClick r:id="rId2"/>
              </a:rPr>
              <a:t>http://www.solpass.org/5s/images/roller.gif</a:t>
            </a:r>
            <a:endParaRPr lang="en-US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39700"/>
            <a:ext cx="8229600" cy="1371600"/>
          </a:xfrm>
        </p:spPr>
        <p:txBody>
          <a:bodyPr/>
          <a:lstStyle/>
          <a:p>
            <a:pPr eaLnBrk="1" hangingPunct="1"/>
            <a:r>
              <a:rPr lang="en-CA" smtClean="0"/>
              <a:t>Heat and Energy Changes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CA" sz="2800" dirty="0" smtClean="0"/>
              <a:t>Thermal energy (</a:t>
            </a:r>
            <a:r>
              <a:rPr lang="en-CA" sz="2800" i="1" dirty="0" smtClean="0"/>
              <a:t>E</a:t>
            </a:r>
            <a:r>
              <a:rPr lang="en-CA" sz="2800" dirty="0" smtClean="0"/>
              <a:t>) is </a:t>
            </a:r>
            <a:r>
              <a:rPr lang="en-CA" sz="2800" dirty="0" smtClean="0"/>
              <a:t>the total</a:t>
            </a:r>
            <a:r>
              <a:rPr lang="en-CA" sz="2800" dirty="0" smtClean="0"/>
              <a:t> </a:t>
            </a:r>
            <a:r>
              <a:rPr lang="en-CA" sz="2800" dirty="0" err="1" smtClean="0"/>
              <a:t>quantitiy</a:t>
            </a:r>
            <a:r>
              <a:rPr lang="en-CA" sz="2800" dirty="0" smtClean="0"/>
              <a:t> </a:t>
            </a:r>
            <a:r>
              <a:rPr lang="en-CA" sz="2800" dirty="0" smtClean="0"/>
              <a:t>of </a:t>
            </a:r>
            <a:r>
              <a:rPr lang="en-CA" sz="2800" dirty="0" smtClean="0"/>
              <a:t>kinetic </a:t>
            </a:r>
            <a:r>
              <a:rPr lang="en-CA" sz="2800" dirty="0" smtClean="0"/>
              <a:t>and potential energy </a:t>
            </a:r>
            <a:r>
              <a:rPr lang="en-CA" sz="2800" dirty="0" smtClean="0"/>
              <a:t>in the particles of the substance.</a:t>
            </a:r>
          </a:p>
          <a:p>
            <a:pPr lvl="1" eaLnBrk="1" hangingPunct="1">
              <a:lnSpc>
                <a:spcPct val="90000"/>
              </a:lnSpc>
            </a:pPr>
            <a:r>
              <a:rPr lang="en-CA" sz="2400" dirty="0" smtClean="0"/>
              <a:t>Unit of measure - Joules</a:t>
            </a:r>
          </a:p>
          <a:p>
            <a:pPr eaLnBrk="1" hangingPunct="1">
              <a:lnSpc>
                <a:spcPct val="90000"/>
              </a:lnSpc>
            </a:pPr>
            <a:r>
              <a:rPr lang="en-CA" sz="2800" dirty="0" smtClean="0"/>
              <a:t>Heat (</a:t>
            </a:r>
            <a:r>
              <a:rPr lang="en-CA" sz="2800" i="1" dirty="0" smtClean="0"/>
              <a:t>q </a:t>
            </a:r>
            <a:r>
              <a:rPr lang="en-CA" sz="2800" dirty="0" smtClean="0"/>
              <a:t>or</a:t>
            </a:r>
            <a:r>
              <a:rPr lang="en-CA" sz="2800" i="1" dirty="0" smtClean="0"/>
              <a:t> Q</a:t>
            </a:r>
            <a:r>
              <a:rPr lang="en-CA" sz="2800" dirty="0" smtClean="0"/>
              <a:t>) is </a:t>
            </a:r>
            <a:r>
              <a:rPr lang="en-CA" sz="2800" dirty="0" smtClean="0"/>
              <a:t>the transfer of thermal energy </a:t>
            </a:r>
            <a:r>
              <a:rPr lang="en-CA" sz="2800" dirty="0" smtClean="0"/>
              <a:t>between substances.</a:t>
            </a:r>
          </a:p>
          <a:p>
            <a:pPr lvl="1" eaLnBrk="1" hangingPunct="1">
              <a:lnSpc>
                <a:spcPct val="90000"/>
              </a:lnSpc>
            </a:pPr>
            <a:r>
              <a:rPr lang="en-CA" sz="2400" dirty="0" smtClean="0"/>
              <a:t>Unit of measure - Joules</a:t>
            </a:r>
          </a:p>
          <a:p>
            <a:pPr eaLnBrk="1" hangingPunct="1">
              <a:lnSpc>
                <a:spcPct val="90000"/>
              </a:lnSpc>
            </a:pPr>
            <a:r>
              <a:rPr lang="en-CA" sz="2800" dirty="0" smtClean="0"/>
              <a:t>Temperature (</a:t>
            </a:r>
            <a:r>
              <a:rPr lang="en-CA" sz="2800" i="1" dirty="0" smtClean="0"/>
              <a:t>T</a:t>
            </a:r>
            <a:r>
              <a:rPr lang="en-CA" sz="2800" dirty="0" smtClean="0"/>
              <a:t>) the measure of the average kinetic energy of the particles in a substance.</a:t>
            </a:r>
          </a:p>
          <a:p>
            <a:pPr lvl="1" eaLnBrk="1" hangingPunct="1">
              <a:lnSpc>
                <a:spcPct val="90000"/>
              </a:lnSpc>
            </a:pPr>
            <a:r>
              <a:rPr lang="en-CA" sz="2400" dirty="0" smtClean="0"/>
              <a:t>Unit of measure – K (Kelvin) or </a:t>
            </a:r>
            <a:r>
              <a:rPr lang="en-CA" sz="2400" baseline="30000" dirty="0" err="1" smtClean="0"/>
              <a:t>o</a:t>
            </a:r>
            <a:r>
              <a:rPr lang="en-CA" sz="2400" dirty="0" err="1" smtClean="0"/>
              <a:t>C</a:t>
            </a:r>
            <a:r>
              <a:rPr lang="en-CA" sz="2400" dirty="0" smtClean="0"/>
              <a:t> (degrees Celsius)</a:t>
            </a:r>
          </a:p>
        </p:txBody>
      </p:sp>
      <p:sp>
        <p:nvSpPr>
          <p:cNvPr id="20484" name="Slide Number Placeholder 1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F97BCEBA-94D2-4E3B-846D-13757C5FB43A}" type="slidenum">
              <a:rPr lang="en-CA" smtClean="0"/>
              <a:pPr/>
              <a:t>5</a:t>
            </a:fld>
            <a:endParaRPr lang="en-CA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dirty="0" smtClean="0"/>
              <a:t>Chemical Systems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4525963"/>
          </a:xfrm>
        </p:spPr>
        <p:txBody>
          <a:bodyPr/>
          <a:lstStyle/>
          <a:p>
            <a:r>
              <a:rPr lang="en-US" dirty="0" smtClean="0"/>
              <a:t>Chemical system is the reactants and products being studied</a:t>
            </a:r>
          </a:p>
          <a:p>
            <a:r>
              <a:rPr lang="en-US" dirty="0" smtClean="0"/>
              <a:t>The surroundings is the matter which is not part of the system</a:t>
            </a:r>
            <a:endParaRPr lang="en-US" dirty="0"/>
          </a:p>
        </p:txBody>
      </p:sp>
      <p:pic>
        <p:nvPicPr>
          <p:cNvPr id="51202" name="Picture 2" descr="http://2012books.lardbucket.org/books/general-chemistry-principles-patterns-and-applications-v1.0/section_09/ddfd5dc289640638921ad7e80db571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3200400"/>
            <a:ext cx="8210550" cy="33909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1400" y="1600200"/>
            <a:ext cx="5105400" cy="4525963"/>
          </a:xfrm>
        </p:spPr>
        <p:txBody>
          <a:bodyPr/>
          <a:lstStyle/>
          <a:p>
            <a:r>
              <a:rPr lang="en-US" dirty="0" smtClean="0"/>
              <a:t>BBQ… assume complete combustion </a:t>
            </a:r>
            <a:r>
              <a:rPr lang="en-US" dirty="0" smtClean="0">
                <a:sym typeface="Wingdings" pitchFamily="2" charset="2"/>
              </a:rPr>
              <a:t></a:t>
            </a:r>
            <a:endParaRPr lang="en-US" dirty="0" smtClean="0"/>
          </a:p>
          <a:p>
            <a:r>
              <a:rPr lang="en-US" dirty="0" smtClean="0"/>
              <a:t>Chemical system: propane, oxygen, carbon dioxide and water</a:t>
            </a:r>
          </a:p>
          <a:p>
            <a:r>
              <a:rPr lang="en-US" dirty="0" smtClean="0"/>
              <a:t>Surroundings: </a:t>
            </a:r>
            <a:r>
              <a:rPr lang="en-US" dirty="0" err="1" smtClean="0"/>
              <a:t>bbq</a:t>
            </a:r>
            <a:r>
              <a:rPr lang="en-US" dirty="0" smtClean="0"/>
              <a:t> and food</a:t>
            </a:r>
            <a:endParaRPr lang="en-US" dirty="0"/>
          </a:p>
        </p:txBody>
      </p:sp>
      <p:pic>
        <p:nvPicPr>
          <p:cNvPr id="56322" name="Picture 2" descr="http://www.comparestoreprices.co.uk/images/unbranded/w/unbranded-wg2200-2-burner-gas-bbq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00200"/>
            <a:ext cx="3886200" cy="46634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69900" y="396875"/>
            <a:ext cx="8229600" cy="1219200"/>
          </a:xfrm>
        </p:spPr>
        <p:txBody>
          <a:bodyPr/>
          <a:lstStyle/>
          <a:p>
            <a:pPr eaLnBrk="1" hangingPunct="1"/>
            <a:r>
              <a:rPr lang="en-CA" sz="4000" smtClean="0"/>
              <a:t>Measuring Energy Changes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31950"/>
            <a:ext cx="8229600" cy="4403725"/>
          </a:xfrm>
        </p:spPr>
        <p:txBody>
          <a:bodyPr/>
          <a:lstStyle/>
          <a:p>
            <a:pPr eaLnBrk="1" hangingPunct="1"/>
            <a:r>
              <a:rPr lang="en-CA" sz="2800" dirty="0" smtClean="0"/>
              <a:t>The measuring of energy requires one to account for the quantity and motion of energy.</a:t>
            </a:r>
          </a:p>
          <a:p>
            <a:pPr lvl="1" eaLnBrk="1" hangingPunct="1"/>
            <a:r>
              <a:rPr lang="en-CA" sz="2400" dirty="0" smtClean="0"/>
              <a:t>Open system – a system in which both matter and energy can move in or out.</a:t>
            </a:r>
          </a:p>
          <a:p>
            <a:pPr lvl="1" eaLnBrk="1" hangingPunct="1"/>
            <a:r>
              <a:rPr lang="en-CA" sz="2400" dirty="0" smtClean="0"/>
              <a:t>Closed system – a system in which energy can move in or out, but matter can not.</a:t>
            </a:r>
          </a:p>
          <a:p>
            <a:pPr lvl="1" eaLnBrk="1" hangingPunct="1"/>
            <a:r>
              <a:rPr lang="en-CA" sz="2400" dirty="0" smtClean="0"/>
              <a:t>Isolated system – a system in which neither energy of matter can move in or out.  </a:t>
            </a:r>
            <a:r>
              <a:rPr lang="en-CA" sz="2400" dirty="0" smtClean="0"/>
              <a:t>… not actually possible </a:t>
            </a:r>
            <a:r>
              <a:rPr lang="en-CA" sz="2400" dirty="0" smtClean="0">
                <a:sym typeface="Wingdings" pitchFamily="2" charset="2"/>
              </a:rPr>
              <a:t></a:t>
            </a:r>
          </a:p>
          <a:p>
            <a:pPr lvl="1" eaLnBrk="1" hangingPunct="1"/>
            <a:endParaRPr lang="en-CA" sz="2400" dirty="0" smtClean="0"/>
          </a:p>
        </p:txBody>
      </p:sp>
      <p:sp>
        <p:nvSpPr>
          <p:cNvPr id="25604" name="Slide Number Placeholder 1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0ADBCA6D-EA46-44C1-A635-7A0CD242A1DE}" type="slidenum">
              <a:rPr lang="en-CA" smtClean="0"/>
              <a:pPr/>
              <a:t>8</a:t>
            </a:fld>
            <a:endParaRPr lang="en-CA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03200"/>
            <a:ext cx="8748713" cy="1371600"/>
          </a:xfrm>
        </p:spPr>
        <p:txBody>
          <a:bodyPr/>
          <a:lstStyle/>
          <a:p>
            <a:pPr eaLnBrk="1" hangingPunct="1"/>
            <a:r>
              <a:rPr lang="en-CA" sz="4000" smtClean="0"/>
              <a:t>Exothermic &amp; Endothermic Reactions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35125"/>
            <a:ext cx="8229600" cy="4889500"/>
          </a:xfrm>
        </p:spPr>
        <p:txBody>
          <a:bodyPr/>
          <a:lstStyle/>
          <a:p>
            <a:pPr eaLnBrk="1" hangingPunct="1"/>
            <a:r>
              <a:rPr lang="en-CA" sz="2600" smtClean="0"/>
              <a:t>Exothermic – the surrounding absorb energy from the chemical system. </a:t>
            </a:r>
          </a:p>
          <a:p>
            <a:pPr lvl="1" eaLnBrk="1" hangingPunct="1"/>
            <a:r>
              <a:rPr lang="en-CA" sz="2600" smtClean="0"/>
              <a:t>(Chemical reaction “gives off energy”.)</a:t>
            </a:r>
          </a:p>
          <a:p>
            <a:pPr lvl="1" eaLnBrk="1" hangingPunct="1"/>
            <a:r>
              <a:rPr lang="en-CA" sz="2600" smtClean="0"/>
              <a:t>The products have </a:t>
            </a:r>
            <a:r>
              <a:rPr lang="en-CA" sz="2600" i="1" u="sng" smtClean="0"/>
              <a:t>less</a:t>
            </a:r>
            <a:r>
              <a:rPr lang="en-CA" sz="2600" smtClean="0"/>
              <a:t> energy than the reactants.</a:t>
            </a:r>
          </a:p>
          <a:p>
            <a:pPr eaLnBrk="1" hangingPunct="1"/>
            <a:r>
              <a:rPr lang="en-CA" sz="2600" smtClean="0"/>
              <a:t>Endothermic – the chemical system absorbs energy from the surroundings.</a:t>
            </a:r>
          </a:p>
          <a:p>
            <a:pPr lvl="1" eaLnBrk="1" hangingPunct="1"/>
            <a:r>
              <a:rPr lang="en-CA" sz="2600" smtClean="0"/>
              <a:t>The products have </a:t>
            </a:r>
            <a:r>
              <a:rPr lang="en-CA" sz="2600" i="1" u="sng" smtClean="0"/>
              <a:t>more</a:t>
            </a:r>
            <a:r>
              <a:rPr lang="en-CA" sz="2600" smtClean="0"/>
              <a:t> energy than the reactants.</a:t>
            </a:r>
          </a:p>
          <a:p>
            <a:pPr eaLnBrk="1" hangingPunct="1"/>
            <a:r>
              <a:rPr lang="en-CA" sz="2600" smtClean="0"/>
              <a:t>Isothermic – the energy of the reactants is equal to the products</a:t>
            </a:r>
          </a:p>
        </p:txBody>
      </p:sp>
      <p:sp>
        <p:nvSpPr>
          <p:cNvPr id="22532" name="Slide Number Placeholder 1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47342F3E-927C-4623-B46F-96894191052A}" type="slidenum">
              <a:rPr lang="en-CA" smtClean="0"/>
              <a:pPr/>
              <a:t>9</a:t>
            </a:fld>
            <a:endParaRPr lang="en-CA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44650"/>
            <a:ext cx="8229600" cy="2224088"/>
          </a:xfr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en-CA" smtClean="0"/>
              <a:t>Exothermic – the surroundings absorb energy from the chemical system. </a:t>
            </a:r>
          </a:p>
          <a:p>
            <a:pPr lvl="1" eaLnBrk="1" hangingPunct="1"/>
            <a:r>
              <a:rPr lang="en-CA" smtClean="0"/>
              <a:t>Chemical reaction “gives off energy”.</a:t>
            </a:r>
          </a:p>
          <a:p>
            <a:pPr lvl="1" eaLnBrk="1" hangingPunct="1"/>
            <a:r>
              <a:rPr lang="en-CA" smtClean="0"/>
              <a:t>The change is thermal energy (Heat, </a:t>
            </a:r>
            <a:r>
              <a:rPr lang="en-CA" i="1" smtClean="0"/>
              <a:t>q</a:t>
            </a:r>
            <a:r>
              <a:rPr lang="en-CA" smtClean="0"/>
              <a:t>) is negative for the chemical system.</a:t>
            </a:r>
          </a:p>
        </p:txBody>
      </p:sp>
      <p:sp>
        <p:nvSpPr>
          <p:cNvPr id="8196" name="AutoShape 4"/>
          <p:cNvSpPr>
            <a:spLocks noChangeArrowheads="1"/>
          </p:cNvSpPr>
          <p:nvPr/>
        </p:nvSpPr>
        <p:spPr bwMode="auto">
          <a:xfrm>
            <a:off x="3886200" y="4572000"/>
            <a:ext cx="2057400" cy="1219200"/>
          </a:xfrm>
          <a:prstGeom prst="leftArrowCallout">
            <a:avLst>
              <a:gd name="adj1" fmla="val 25000"/>
              <a:gd name="adj2" fmla="val 25000"/>
              <a:gd name="adj3" fmla="val 28125"/>
              <a:gd name="adj4" fmla="val 6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4724400" y="4800600"/>
            <a:ext cx="1143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CA"/>
              <a:t>Chemical System</a:t>
            </a:r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2057400" y="4953000"/>
            <a:ext cx="1600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/>
              <a:t>Surroundings</a:t>
            </a:r>
          </a:p>
        </p:txBody>
      </p:sp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3581400" y="4267200"/>
            <a:ext cx="10668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CA"/>
              <a:t>Energy transfer</a:t>
            </a:r>
          </a:p>
        </p:txBody>
      </p:sp>
      <p:sp>
        <p:nvSpPr>
          <p:cNvPr id="23559" name="Rectangle 9"/>
          <p:cNvSpPr>
            <a:spLocks noGrp="1" noChangeArrowheads="1"/>
          </p:cNvSpPr>
          <p:nvPr>
            <p:ph type="title"/>
          </p:nvPr>
        </p:nvSpPr>
        <p:spPr>
          <a:xfrm>
            <a:off x="227013" y="290513"/>
            <a:ext cx="8686800" cy="1158875"/>
          </a:xfrm>
          <a:noFill/>
        </p:spPr>
        <p:txBody>
          <a:bodyPr/>
          <a:lstStyle/>
          <a:p>
            <a:pPr eaLnBrk="1" hangingPunct="1"/>
            <a:r>
              <a:rPr lang="en-CA" sz="4000" smtClean="0"/>
              <a:t>Exothermic &amp; Endothermic Reactions</a:t>
            </a:r>
          </a:p>
        </p:txBody>
      </p:sp>
      <p:sp>
        <p:nvSpPr>
          <p:cNvPr id="23560" name="Slide Number Placeholder 1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B82DF81C-BFD0-4014-A47C-F22B524F0FF3}" type="slidenum">
              <a:rPr lang="en-CA" smtClean="0"/>
              <a:pPr/>
              <a:t>10</a:t>
            </a:fld>
            <a:endParaRPr lang="en-CA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  <p:bldP spid="8196" grpId="0" animBg="1"/>
      <p:bldP spid="8197" grpId="0"/>
      <p:bldP spid="8198" grpId="0"/>
      <p:bldP spid="819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242888" y="457200"/>
            <a:ext cx="8686800" cy="838200"/>
          </a:xfrm>
        </p:spPr>
        <p:txBody>
          <a:bodyPr/>
          <a:lstStyle/>
          <a:p>
            <a:pPr eaLnBrk="1" hangingPunct="1"/>
            <a:r>
              <a:rPr lang="en-CA" sz="4000" smtClean="0"/>
              <a:t>Exothermic &amp; Endothermic Reactions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14488"/>
            <a:ext cx="8229600" cy="2224087"/>
          </a:xfr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en-CA" smtClean="0"/>
              <a:t>Endothermic – the chemical system absorbs energy from the surroundings. </a:t>
            </a:r>
          </a:p>
          <a:p>
            <a:pPr lvl="1" eaLnBrk="1" hangingPunct="1"/>
            <a:r>
              <a:rPr lang="en-CA" smtClean="0"/>
              <a:t>Chemical reaction “needs energy” to occur.</a:t>
            </a:r>
          </a:p>
          <a:p>
            <a:pPr lvl="1" eaLnBrk="1" hangingPunct="1"/>
            <a:r>
              <a:rPr lang="en-CA" smtClean="0"/>
              <a:t>The change is thermal energy (Heat, </a:t>
            </a:r>
            <a:r>
              <a:rPr lang="en-CA" i="1" smtClean="0"/>
              <a:t>q</a:t>
            </a:r>
            <a:r>
              <a:rPr lang="en-CA" smtClean="0"/>
              <a:t>) is positive for the chemical system.</a:t>
            </a: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4724400" y="4800600"/>
            <a:ext cx="1524000" cy="12001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CA"/>
              <a:t/>
            </a:r>
            <a:br>
              <a:rPr lang="en-CA"/>
            </a:br>
            <a:r>
              <a:rPr lang="en-CA"/>
              <a:t>Chemical System</a:t>
            </a:r>
            <a:br>
              <a:rPr lang="en-CA"/>
            </a:br>
            <a:endParaRPr lang="en-CA"/>
          </a:p>
        </p:txBody>
      </p:sp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2057400" y="4953000"/>
            <a:ext cx="1600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/>
              <a:t>Surroundings</a:t>
            </a:r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3581400" y="4267200"/>
            <a:ext cx="10668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CA"/>
              <a:t>Energy transfer</a:t>
            </a:r>
          </a:p>
        </p:txBody>
      </p:sp>
      <p:sp>
        <p:nvSpPr>
          <p:cNvPr id="9224" name="AutoShape 8"/>
          <p:cNvSpPr>
            <a:spLocks noChangeArrowheads="1"/>
          </p:cNvSpPr>
          <p:nvPr/>
        </p:nvSpPr>
        <p:spPr bwMode="auto">
          <a:xfrm>
            <a:off x="3657600" y="5105400"/>
            <a:ext cx="1066800" cy="609600"/>
          </a:xfrm>
          <a:prstGeom prst="rightArrow">
            <a:avLst>
              <a:gd name="adj1" fmla="val 50000"/>
              <a:gd name="adj2" fmla="val 437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4584" name="Slide Number Placeholder 1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FE915207-8193-4A9D-BDE0-8DB31BF02CE3}" type="slidenum">
              <a:rPr lang="en-CA" smtClean="0"/>
              <a:pPr/>
              <a:t>11</a:t>
            </a:fld>
            <a:endParaRPr lang="en-CA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  <p:bldP spid="9221" grpId="0" animBg="1"/>
      <p:bldP spid="9222" grpId="0"/>
      <p:bldP spid="9223" grpId="0"/>
      <p:bldP spid="922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90513"/>
            <a:ext cx="8229600" cy="1006475"/>
          </a:xfrm>
        </p:spPr>
        <p:txBody>
          <a:bodyPr/>
          <a:lstStyle/>
          <a:p>
            <a:pPr eaLnBrk="1" hangingPunct="1"/>
            <a:r>
              <a:rPr lang="en-CA" dirty="0" smtClean="0"/>
              <a:t>Heat and Energy Changes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2438400"/>
            <a:ext cx="8229600" cy="4111625"/>
          </a:xfrm>
        </p:spPr>
        <p:txBody>
          <a:bodyPr/>
          <a:lstStyle/>
          <a:p>
            <a:pPr eaLnBrk="1" hangingPunct="1"/>
            <a:r>
              <a:rPr lang="en-CA" smtClean="0"/>
              <a:t>Physical change - Melting of water (change of state) requires the addition of energy.</a:t>
            </a:r>
          </a:p>
          <a:p>
            <a:pPr lvl="1" eaLnBrk="1" hangingPunct="1"/>
            <a:r>
              <a:rPr lang="en-CA" smtClean="0"/>
              <a:t>Energy to overcome </a:t>
            </a:r>
            <a:r>
              <a:rPr lang="en-CA" b="1" i="1" u="sng" smtClean="0"/>
              <a:t>intermolecular forces</a:t>
            </a:r>
            <a:r>
              <a:rPr lang="en-CA" smtClean="0"/>
              <a:t>.</a:t>
            </a:r>
          </a:p>
          <a:p>
            <a:pPr lvl="1" eaLnBrk="1" hangingPunct="1"/>
            <a:r>
              <a:rPr lang="en-CA" smtClean="0"/>
              <a:t>Form may change but the molecules remain unchanged.</a:t>
            </a:r>
          </a:p>
          <a:p>
            <a:pPr lvl="1" eaLnBrk="1" hangingPunct="1"/>
            <a:r>
              <a:rPr lang="en-CA" smtClean="0"/>
              <a:t>Same molecules - different state (form)</a:t>
            </a:r>
          </a:p>
          <a:p>
            <a:pPr lvl="1" eaLnBrk="1" hangingPunct="1"/>
            <a:r>
              <a:rPr lang="en-CA" smtClean="0"/>
              <a:t>Energy range </a:t>
            </a:r>
            <a:r>
              <a:rPr lang="en-CA" smtClean="0">
                <a:sym typeface="Wingdings" pitchFamily="2" charset="2"/>
              </a:rPr>
              <a:t>1-10</a:t>
            </a:r>
            <a:r>
              <a:rPr lang="en-CA" baseline="30000" smtClean="0">
                <a:sym typeface="Wingdings" pitchFamily="2" charset="2"/>
              </a:rPr>
              <a:t>2</a:t>
            </a:r>
            <a:r>
              <a:rPr lang="en-CA" smtClean="0">
                <a:sym typeface="Wingdings" pitchFamily="2" charset="2"/>
              </a:rPr>
              <a:t> kJ</a:t>
            </a:r>
            <a:endParaRPr lang="en-CA" smtClean="0"/>
          </a:p>
        </p:txBody>
      </p:sp>
      <p:sp>
        <p:nvSpPr>
          <p:cNvPr id="17412" name="Rectangle 7"/>
          <p:cNvSpPr>
            <a:spLocks noChangeArrowheads="1"/>
          </p:cNvSpPr>
          <p:nvPr/>
        </p:nvSpPr>
        <p:spPr bwMode="auto">
          <a:xfrm>
            <a:off x="533400" y="1295400"/>
            <a:ext cx="8229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</a:pPr>
            <a:r>
              <a:rPr lang="en-CA" sz="3200"/>
              <a:t>Physical, Chemical and Nuclear changes usually result in a change in energy</a:t>
            </a:r>
          </a:p>
        </p:txBody>
      </p:sp>
      <p:sp>
        <p:nvSpPr>
          <p:cNvPr id="17413" name="Slide Number Placeholder 1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0737F69C-F35E-48DD-9A78-21D024DB156D}" type="slidenum">
              <a:rPr lang="en-CA" smtClean="0"/>
              <a:pPr/>
              <a:t>12</a:t>
            </a:fld>
            <a:endParaRPr lang="en-CA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93688"/>
            <a:ext cx="8229600" cy="1006475"/>
          </a:xfrm>
        </p:spPr>
        <p:txBody>
          <a:bodyPr/>
          <a:lstStyle/>
          <a:p>
            <a:pPr eaLnBrk="1" hangingPunct="1"/>
            <a:r>
              <a:rPr lang="en-CA" smtClean="0"/>
              <a:t>Heat and Energy Changes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676400"/>
            <a:ext cx="8229600" cy="4632325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CA" smtClean="0"/>
              <a:t>Chemical change – The burning of hydrocarbons produces energy.</a:t>
            </a:r>
          </a:p>
          <a:p>
            <a:pPr lvl="1" eaLnBrk="1" hangingPunct="1">
              <a:lnSpc>
                <a:spcPct val="90000"/>
              </a:lnSpc>
            </a:pPr>
            <a:r>
              <a:rPr lang="en-CA" smtClean="0"/>
              <a:t>Energy associated with the exchange or sharing of valence electrons.  Formation or breaking of </a:t>
            </a:r>
            <a:r>
              <a:rPr lang="en-CA" b="1" i="1" u="sng" smtClean="0"/>
              <a:t>chemical bonds</a:t>
            </a:r>
            <a:r>
              <a:rPr lang="en-CA" smtClean="0"/>
              <a:t> (intramolecular forces).</a:t>
            </a:r>
          </a:p>
          <a:p>
            <a:pPr lvl="1" eaLnBrk="1" hangingPunct="1">
              <a:lnSpc>
                <a:spcPct val="90000"/>
              </a:lnSpc>
            </a:pPr>
            <a:r>
              <a:rPr lang="en-CA" smtClean="0"/>
              <a:t>New substances (molecules) with new chemical bonds are created.</a:t>
            </a:r>
          </a:p>
          <a:p>
            <a:pPr lvl="1" eaLnBrk="1" hangingPunct="1">
              <a:lnSpc>
                <a:spcPct val="90000"/>
              </a:lnSpc>
            </a:pPr>
            <a:r>
              <a:rPr lang="en-CA" smtClean="0"/>
              <a:t>Same atoms – different molecules (bonds)</a:t>
            </a:r>
          </a:p>
          <a:p>
            <a:pPr lvl="1" eaLnBrk="1" hangingPunct="1">
              <a:lnSpc>
                <a:spcPct val="90000"/>
              </a:lnSpc>
            </a:pPr>
            <a:r>
              <a:rPr lang="en-CA" smtClean="0"/>
              <a:t>Energy Range </a:t>
            </a:r>
            <a:r>
              <a:rPr lang="en-CA" smtClean="0">
                <a:sym typeface="Wingdings" pitchFamily="2" charset="2"/>
              </a:rPr>
              <a:t>10</a:t>
            </a:r>
            <a:r>
              <a:rPr lang="en-CA" baseline="30000" smtClean="0">
                <a:sym typeface="Wingdings" pitchFamily="2" charset="2"/>
              </a:rPr>
              <a:t>2</a:t>
            </a:r>
            <a:r>
              <a:rPr lang="en-CA" smtClean="0">
                <a:sym typeface="Wingdings" pitchFamily="2" charset="2"/>
              </a:rPr>
              <a:t> - 10</a:t>
            </a:r>
            <a:r>
              <a:rPr lang="en-CA" baseline="30000" smtClean="0">
                <a:sym typeface="Wingdings" pitchFamily="2" charset="2"/>
              </a:rPr>
              <a:t>4 </a:t>
            </a:r>
            <a:r>
              <a:rPr lang="en-CA" smtClean="0">
                <a:sym typeface="Wingdings" pitchFamily="2" charset="2"/>
              </a:rPr>
              <a:t>kJ</a:t>
            </a:r>
            <a:endParaRPr lang="en-CA" smtClean="0"/>
          </a:p>
        </p:txBody>
      </p:sp>
      <p:sp>
        <p:nvSpPr>
          <p:cNvPr id="18436" name="Slide Number Placeholder 1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A4F4B65F-3387-4026-9095-818413957E6B}" type="slidenum">
              <a:rPr lang="en-CA" smtClean="0"/>
              <a:pPr/>
              <a:t>13</a:t>
            </a:fld>
            <a:endParaRPr lang="en-CA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6388"/>
            <a:ext cx="8229600" cy="1006475"/>
          </a:xfrm>
        </p:spPr>
        <p:txBody>
          <a:bodyPr/>
          <a:lstStyle/>
          <a:p>
            <a:pPr eaLnBrk="1" hangingPunct="1"/>
            <a:r>
              <a:rPr lang="en-CA" smtClean="0"/>
              <a:t>Heat and Energy Changes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28775"/>
            <a:ext cx="8229600" cy="4594225"/>
          </a:xfrm>
        </p:spPr>
        <p:txBody>
          <a:bodyPr/>
          <a:lstStyle/>
          <a:p>
            <a:pPr eaLnBrk="1" hangingPunct="1"/>
            <a:r>
              <a:rPr lang="en-CA" smtClean="0"/>
              <a:t>Nuclear change – The fission of U-235 produces much energy.</a:t>
            </a:r>
          </a:p>
          <a:p>
            <a:pPr lvl="1" eaLnBrk="1" hangingPunct="1"/>
            <a:r>
              <a:rPr lang="en-CA" smtClean="0"/>
              <a:t>The energy associated with the alterations to a nucleus.  Fission or fusion of nuclei.</a:t>
            </a:r>
          </a:p>
          <a:p>
            <a:pPr lvl="1" eaLnBrk="1" hangingPunct="1"/>
            <a:r>
              <a:rPr lang="en-CA" smtClean="0"/>
              <a:t>New atoms (isotopes) are formed with different quantities of nucleons (protons, neutrons)</a:t>
            </a:r>
          </a:p>
          <a:p>
            <a:pPr lvl="1" eaLnBrk="1" hangingPunct="1"/>
            <a:r>
              <a:rPr lang="en-CA" smtClean="0"/>
              <a:t>Different atoms</a:t>
            </a:r>
          </a:p>
          <a:p>
            <a:pPr lvl="1" eaLnBrk="1" hangingPunct="1"/>
            <a:r>
              <a:rPr lang="en-CA" smtClean="0"/>
              <a:t>Energy Range </a:t>
            </a:r>
            <a:r>
              <a:rPr lang="en-CA" smtClean="0">
                <a:sym typeface="Wingdings" pitchFamily="2" charset="2"/>
              </a:rPr>
              <a:t>10</a:t>
            </a:r>
            <a:r>
              <a:rPr lang="en-CA" baseline="30000" smtClean="0">
                <a:sym typeface="Wingdings" pitchFamily="2" charset="2"/>
              </a:rPr>
              <a:t>10</a:t>
            </a:r>
            <a:r>
              <a:rPr lang="en-CA" smtClean="0">
                <a:sym typeface="Wingdings" pitchFamily="2" charset="2"/>
              </a:rPr>
              <a:t> - 10</a:t>
            </a:r>
            <a:r>
              <a:rPr lang="en-CA" baseline="30000" smtClean="0">
                <a:sym typeface="Wingdings" pitchFamily="2" charset="2"/>
              </a:rPr>
              <a:t>12 </a:t>
            </a:r>
            <a:r>
              <a:rPr lang="en-CA" smtClean="0">
                <a:sym typeface="Wingdings" pitchFamily="2" charset="2"/>
              </a:rPr>
              <a:t>kJ</a:t>
            </a:r>
            <a:endParaRPr lang="en-CA" smtClean="0"/>
          </a:p>
        </p:txBody>
      </p:sp>
      <p:sp>
        <p:nvSpPr>
          <p:cNvPr id="19460" name="Slide Number Placeholder 1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0691C415-C633-4637-96B2-837A4B117CE6}" type="slidenum">
              <a:rPr lang="en-CA" smtClean="0"/>
              <a:pPr/>
              <a:t>14</a:t>
            </a:fld>
            <a:endParaRPr lang="en-CA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823</Words>
  <Application>Microsoft Office PowerPoint</Application>
  <PresentationFormat>On-screen Show (4:3)</PresentationFormat>
  <Paragraphs>101</Paragraphs>
  <Slides>14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5.1 Energy Changes in Chemical and Nuclear Reactions</vt:lpstr>
      <vt:lpstr>Thermochemistry</vt:lpstr>
      <vt:lpstr>Slide 3</vt:lpstr>
      <vt:lpstr>Energy: Kinetic or Potential?</vt:lpstr>
      <vt:lpstr>Heat and Energy Changes</vt:lpstr>
      <vt:lpstr>Chemical Systems</vt:lpstr>
      <vt:lpstr>Example </vt:lpstr>
      <vt:lpstr>Measuring Energy Changes</vt:lpstr>
      <vt:lpstr>Exothermic &amp; Endothermic Reactions</vt:lpstr>
      <vt:lpstr>Exothermic &amp; Endothermic Reactions</vt:lpstr>
      <vt:lpstr>Exothermic &amp; Endothermic Reactions</vt:lpstr>
      <vt:lpstr>Heat and Energy Changes</vt:lpstr>
      <vt:lpstr>Heat and Energy Changes</vt:lpstr>
      <vt:lpstr>Heat and Energy Changes</vt:lpstr>
    </vt:vector>
  </TitlesOfParts>
  <Company>CDSBEO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5.1 Heat and Energy Changes</dc:title>
  <dc:creator>ICT</dc:creator>
  <cp:lastModifiedBy>ICT</cp:lastModifiedBy>
  <cp:revision>9</cp:revision>
  <dcterms:created xsi:type="dcterms:W3CDTF">2011-11-18T19:56:09Z</dcterms:created>
  <dcterms:modified xsi:type="dcterms:W3CDTF">2013-04-16T15:19:38Z</dcterms:modified>
</cp:coreProperties>
</file>