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80" r:id="rId8"/>
    <p:sldId id="279" r:id="rId9"/>
    <p:sldId id="262" r:id="rId10"/>
    <p:sldId id="263" r:id="rId11"/>
    <p:sldId id="281" r:id="rId12"/>
    <p:sldId id="264" r:id="rId13"/>
    <p:sldId id="266" r:id="rId14"/>
    <p:sldId id="267" r:id="rId15"/>
    <p:sldId id="277" r:id="rId16"/>
    <p:sldId id="278" r:id="rId17"/>
    <p:sldId id="268" r:id="rId18"/>
    <p:sldId id="270" r:id="rId19"/>
    <p:sldId id="271" r:id="rId20"/>
    <p:sldId id="272" r:id="rId21"/>
    <p:sldId id="273" r:id="rId22"/>
    <p:sldId id="274" r:id="rId23"/>
    <p:sldId id="275" r:id="rId24"/>
    <p:sldId id="276"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8" d="100"/>
          <a:sy n="88" d="100"/>
        </p:scale>
        <p:origin x="-1464" y="-10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F088CAB-A5E5-467C-A82B-E6A243303C37}" type="datetimeFigureOut">
              <a:rPr lang="en-US" smtClean="0"/>
              <a:t>1/8/2015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C7189D-13CB-410B-B813-48DBEA67FFE9}" type="slidenum">
              <a:rPr lang="en-US" smtClean="0"/>
              <a:t>‹#›</a:t>
            </a:fld>
            <a:endParaRPr lang="en-US"/>
          </a:p>
        </p:txBody>
      </p:sp>
    </p:spTree>
    <p:extLst>
      <p:ext uri="{BB962C8B-B14F-4D97-AF65-F5344CB8AC3E}">
        <p14:creationId xmlns:p14="http://schemas.microsoft.com/office/powerpoint/2010/main" val="32922186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088CAB-A5E5-467C-A82B-E6A243303C37}" type="datetimeFigureOut">
              <a:rPr lang="en-US" smtClean="0"/>
              <a:t>1/8/2015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C7189D-13CB-410B-B813-48DBEA67FFE9}" type="slidenum">
              <a:rPr lang="en-US" smtClean="0"/>
              <a:t>‹#›</a:t>
            </a:fld>
            <a:endParaRPr lang="en-US"/>
          </a:p>
        </p:txBody>
      </p:sp>
    </p:spTree>
    <p:extLst>
      <p:ext uri="{BB962C8B-B14F-4D97-AF65-F5344CB8AC3E}">
        <p14:creationId xmlns:p14="http://schemas.microsoft.com/office/powerpoint/2010/main" val="2610607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F088CAB-A5E5-467C-A82B-E6A243303C37}" type="datetimeFigureOut">
              <a:rPr lang="en-US" smtClean="0"/>
              <a:t>1/8/2015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C7189D-13CB-410B-B813-48DBEA67FFE9}" type="slidenum">
              <a:rPr lang="en-US" smtClean="0"/>
              <a:t>‹#›</a:t>
            </a:fld>
            <a:endParaRPr lang="en-US"/>
          </a:p>
        </p:txBody>
      </p:sp>
    </p:spTree>
    <p:extLst>
      <p:ext uri="{BB962C8B-B14F-4D97-AF65-F5344CB8AC3E}">
        <p14:creationId xmlns:p14="http://schemas.microsoft.com/office/powerpoint/2010/main" val="3883093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F088CAB-A5E5-467C-A82B-E6A243303C37}" type="datetimeFigureOut">
              <a:rPr lang="en-US" smtClean="0"/>
              <a:t>1/8/2015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C7189D-13CB-410B-B813-48DBEA67FFE9}" type="slidenum">
              <a:rPr lang="en-US" smtClean="0"/>
              <a:t>‹#›</a:t>
            </a:fld>
            <a:endParaRPr lang="en-US"/>
          </a:p>
        </p:txBody>
      </p:sp>
    </p:spTree>
    <p:extLst>
      <p:ext uri="{BB962C8B-B14F-4D97-AF65-F5344CB8AC3E}">
        <p14:creationId xmlns:p14="http://schemas.microsoft.com/office/powerpoint/2010/main" val="3070289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F088CAB-A5E5-467C-A82B-E6A243303C37}" type="datetimeFigureOut">
              <a:rPr lang="en-US" smtClean="0"/>
              <a:t>1/8/2015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AC7189D-13CB-410B-B813-48DBEA67FFE9}" type="slidenum">
              <a:rPr lang="en-US" smtClean="0"/>
              <a:t>‹#›</a:t>
            </a:fld>
            <a:endParaRPr lang="en-US"/>
          </a:p>
        </p:txBody>
      </p:sp>
    </p:spTree>
    <p:extLst>
      <p:ext uri="{BB962C8B-B14F-4D97-AF65-F5344CB8AC3E}">
        <p14:creationId xmlns:p14="http://schemas.microsoft.com/office/powerpoint/2010/main" val="3984514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F088CAB-A5E5-467C-A82B-E6A243303C37}" type="datetimeFigureOut">
              <a:rPr lang="en-US" smtClean="0"/>
              <a:t>1/8/2015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AC7189D-13CB-410B-B813-48DBEA67FFE9}" type="slidenum">
              <a:rPr lang="en-US" smtClean="0"/>
              <a:t>‹#›</a:t>
            </a:fld>
            <a:endParaRPr lang="en-US"/>
          </a:p>
        </p:txBody>
      </p:sp>
    </p:spTree>
    <p:extLst>
      <p:ext uri="{BB962C8B-B14F-4D97-AF65-F5344CB8AC3E}">
        <p14:creationId xmlns:p14="http://schemas.microsoft.com/office/powerpoint/2010/main" val="31143146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088CAB-A5E5-467C-A82B-E6A243303C37}" type="datetimeFigureOut">
              <a:rPr lang="en-US" smtClean="0"/>
              <a:t>1/8/2015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AC7189D-13CB-410B-B813-48DBEA67FFE9}" type="slidenum">
              <a:rPr lang="en-US" smtClean="0"/>
              <a:t>‹#›</a:t>
            </a:fld>
            <a:endParaRPr lang="en-US"/>
          </a:p>
        </p:txBody>
      </p:sp>
    </p:spTree>
    <p:extLst>
      <p:ext uri="{BB962C8B-B14F-4D97-AF65-F5344CB8AC3E}">
        <p14:creationId xmlns:p14="http://schemas.microsoft.com/office/powerpoint/2010/main" val="10932510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F088CAB-A5E5-467C-A82B-E6A243303C37}" type="datetimeFigureOut">
              <a:rPr lang="en-US" smtClean="0"/>
              <a:t>1/8/2015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C7189D-13CB-410B-B813-48DBEA67FFE9}" type="slidenum">
              <a:rPr lang="en-US" smtClean="0"/>
              <a:t>‹#›</a:t>
            </a:fld>
            <a:endParaRPr lang="en-US"/>
          </a:p>
        </p:txBody>
      </p:sp>
    </p:spTree>
    <p:extLst>
      <p:ext uri="{BB962C8B-B14F-4D97-AF65-F5344CB8AC3E}">
        <p14:creationId xmlns:p14="http://schemas.microsoft.com/office/powerpoint/2010/main" val="856604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F088CAB-A5E5-467C-A82B-E6A243303C37}" type="datetimeFigureOut">
              <a:rPr lang="en-US" smtClean="0"/>
              <a:t>1/8/2015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C7189D-13CB-410B-B813-48DBEA67FFE9}" type="slidenum">
              <a:rPr lang="en-US" smtClean="0"/>
              <a:t>‹#›</a:t>
            </a:fld>
            <a:endParaRPr lang="en-US"/>
          </a:p>
        </p:txBody>
      </p:sp>
    </p:spTree>
    <p:extLst>
      <p:ext uri="{BB962C8B-B14F-4D97-AF65-F5344CB8AC3E}">
        <p14:creationId xmlns:p14="http://schemas.microsoft.com/office/powerpoint/2010/main" val="33725448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088CAB-A5E5-467C-A82B-E6A243303C37}" type="datetimeFigureOut">
              <a:rPr lang="en-US" smtClean="0"/>
              <a:t>1/8/2015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C7189D-13CB-410B-B813-48DBEA67FFE9}" type="slidenum">
              <a:rPr lang="en-US" smtClean="0"/>
              <a:t>‹#›</a:t>
            </a:fld>
            <a:endParaRPr lang="en-US"/>
          </a:p>
        </p:txBody>
      </p:sp>
    </p:spTree>
    <p:extLst>
      <p:ext uri="{BB962C8B-B14F-4D97-AF65-F5344CB8AC3E}">
        <p14:creationId xmlns:p14="http://schemas.microsoft.com/office/powerpoint/2010/main" val="31825927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F088CAB-A5E5-467C-A82B-E6A243303C37}" type="datetimeFigureOut">
              <a:rPr lang="en-US" smtClean="0"/>
              <a:t>1/8/2015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C7189D-13CB-410B-B813-48DBEA67FFE9}" type="slidenum">
              <a:rPr lang="en-US" smtClean="0"/>
              <a:t>‹#›</a:t>
            </a:fld>
            <a:endParaRPr lang="en-US"/>
          </a:p>
        </p:txBody>
      </p:sp>
    </p:spTree>
    <p:extLst>
      <p:ext uri="{BB962C8B-B14F-4D97-AF65-F5344CB8AC3E}">
        <p14:creationId xmlns:p14="http://schemas.microsoft.com/office/powerpoint/2010/main" val="60522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088CAB-A5E5-467C-A82B-E6A243303C37}" type="datetimeFigureOut">
              <a:rPr lang="en-US" smtClean="0"/>
              <a:t>1/8/2015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C7189D-13CB-410B-B813-48DBEA67FFE9}" type="slidenum">
              <a:rPr lang="en-US" smtClean="0"/>
              <a:t>‹#›</a:t>
            </a:fld>
            <a:endParaRPr lang="en-US"/>
          </a:p>
        </p:txBody>
      </p:sp>
    </p:spTree>
    <p:extLst>
      <p:ext uri="{BB962C8B-B14F-4D97-AF65-F5344CB8AC3E}">
        <p14:creationId xmlns:p14="http://schemas.microsoft.com/office/powerpoint/2010/main" val="24693905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hyperlink" Target="http://healthmedcare.com/duchenne-muscular-dystrophy-and-its-genetic-basis/" TargetMode="External"/><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533400"/>
            <a:ext cx="7772400" cy="1470025"/>
          </a:xfrm>
        </p:spPr>
        <p:txBody>
          <a:bodyPr>
            <a:normAutofit/>
          </a:bodyPr>
          <a:lstStyle/>
          <a:p>
            <a:r>
              <a:rPr lang="en-US" sz="4000" dirty="0" smtClean="0"/>
              <a:t>Muscle Diseases</a:t>
            </a:r>
            <a:endParaRPr lang="en-US" sz="4000" dirty="0"/>
          </a:p>
        </p:txBody>
      </p:sp>
      <p:sp>
        <p:nvSpPr>
          <p:cNvPr id="3" name="Subtitle 2"/>
          <p:cNvSpPr>
            <a:spLocks noGrp="1"/>
          </p:cNvSpPr>
          <p:nvPr>
            <p:ph type="subTitle" idx="1"/>
          </p:nvPr>
        </p:nvSpPr>
        <p:spPr>
          <a:xfrm>
            <a:off x="1371600" y="5029200"/>
            <a:ext cx="6400800" cy="1066800"/>
          </a:xfrm>
        </p:spPr>
        <p:txBody>
          <a:bodyPr>
            <a:normAutofit/>
          </a:bodyPr>
          <a:lstStyle/>
          <a:p>
            <a:r>
              <a:rPr lang="en-US" dirty="0" smtClean="0"/>
              <a:t>(WHO Classification III)</a:t>
            </a:r>
          </a:p>
          <a:p>
            <a:r>
              <a:rPr lang="en-US" sz="2000" dirty="0" smtClean="0"/>
              <a:t>(Topic 5C)</a:t>
            </a:r>
            <a:endParaRPr lang="en-US" sz="2000" dirty="0"/>
          </a:p>
        </p:txBody>
      </p:sp>
    </p:spTree>
    <p:extLst>
      <p:ext uri="{BB962C8B-B14F-4D97-AF65-F5344CB8AC3E}">
        <p14:creationId xmlns:p14="http://schemas.microsoft.com/office/powerpoint/2010/main" val="3937183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title"/>
          </p:nvPr>
        </p:nvSpPr>
        <p:spPr/>
        <p:txBody>
          <a:bodyPr/>
          <a:lstStyle/>
          <a:p>
            <a:pPr eaLnBrk="1" hangingPunct="1"/>
            <a:r>
              <a:rPr lang="en-US" sz="3600" smtClean="0">
                <a:ea typeface="ＭＳ Ｐゴシック" pitchFamily="34" charset="-128"/>
              </a:rPr>
              <a:t>Muscle Diseases: Definitions and Types</a:t>
            </a:r>
          </a:p>
        </p:txBody>
      </p:sp>
      <p:sp>
        <p:nvSpPr>
          <p:cNvPr id="15362" name="Content Placeholder 2"/>
          <p:cNvSpPr>
            <a:spLocks noGrp="1"/>
          </p:cNvSpPr>
          <p:nvPr>
            <p:ph idx="1"/>
          </p:nvPr>
        </p:nvSpPr>
        <p:spPr>
          <a:xfrm>
            <a:off x="1143000" y="1371600"/>
            <a:ext cx="7086600" cy="4800600"/>
          </a:xfrm>
        </p:spPr>
        <p:txBody>
          <a:bodyPr>
            <a:normAutofit/>
          </a:bodyPr>
          <a:lstStyle/>
          <a:p>
            <a:pPr eaLnBrk="1" hangingPunct="1">
              <a:lnSpc>
                <a:spcPct val="90000"/>
              </a:lnSpc>
              <a:buFont typeface="Arial" pitchFamily="34" charset="0"/>
              <a:buNone/>
            </a:pPr>
            <a:r>
              <a:rPr lang="en-US" dirty="0" smtClean="0">
                <a:ea typeface="ＭＳ Ｐゴシック" pitchFamily="34" charset="-128"/>
              </a:rPr>
              <a:t>Any disorder or disease that affects the human muscle system:</a:t>
            </a:r>
          </a:p>
          <a:p>
            <a:pPr eaLnBrk="1" hangingPunct="1">
              <a:lnSpc>
                <a:spcPct val="90000"/>
              </a:lnSpc>
              <a:buFont typeface="Arial" pitchFamily="34" charset="0"/>
              <a:buNone/>
            </a:pPr>
            <a:endParaRPr lang="en-US" dirty="0" smtClean="0">
              <a:ea typeface="ＭＳ Ｐゴシック" pitchFamily="34" charset="-128"/>
            </a:endParaRPr>
          </a:p>
          <a:p>
            <a:pPr eaLnBrk="1" hangingPunct="1">
              <a:lnSpc>
                <a:spcPct val="90000"/>
              </a:lnSpc>
              <a:buFont typeface="Calibri" pitchFamily="34" charset="0"/>
              <a:buAutoNum type="alphaLcPeriod"/>
            </a:pPr>
            <a:r>
              <a:rPr lang="en-US" dirty="0" smtClean="0">
                <a:ea typeface="ＭＳ Ｐゴシック" pitchFamily="34" charset="-128"/>
              </a:rPr>
              <a:t>Primary Muscle Disease </a:t>
            </a:r>
          </a:p>
          <a:p>
            <a:pPr eaLnBrk="1" hangingPunct="1">
              <a:lnSpc>
                <a:spcPct val="90000"/>
              </a:lnSpc>
              <a:buFont typeface="Calibri" pitchFamily="34" charset="0"/>
              <a:buAutoNum type="alphaLcPeriod"/>
            </a:pPr>
            <a:endParaRPr lang="en-US" dirty="0" smtClean="0">
              <a:ea typeface="ＭＳ Ｐゴシック" pitchFamily="34" charset="-128"/>
            </a:endParaRPr>
          </a:p>
          <a:p>
            <a:pPr eaLnBrk="1" hangingPunct="1">
              <a:lnSpc>
                <a:spcPct val="90000"/>
              </a:lnSpc>
              <a:buFont typeface="Calibri" pitchFamily="34" charset="0"/>
              <a:buAutoNum type="alphaLcPeriod"/>
            </a:pPr>
            <a:r>
              <a:rPr lang="en-US" dirty="0" smtClean="0">
                <a:ea typeface="ＭＳ Ｐゴシック" pitchFamily="34" charset="-128"/>
              </a:rPr>
              <a:t>Secondary Muscle Disease </a:t>
            </a:r>
          </a:p>
        </p:txBody>
      </p:sp>
    </p:spTree>
    <p:extLst>
      <p:ext uri="{BB962C8B-B14F-4D97-AF65-F5344CB8AC3E}">
        <p14:creationId xmlns:p14="http://schemas.microsoft.com/office/powerpoint/2010/main" val="6529838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p:nvPr>
        </p:nvSpPr>
        <p:spPr/>
        <p:txBody>
          <a:bodyPr/>
          <a:lstStyle/>
          <a:p>
            <a:pPr eaLnBrk="1" hangingPunct="1"/>
            <a:r>
              <a:rPr lang="en-US" sz="3600" smtClean="0">
                <a:ea typeface="ＭＳ Ｐゴシック" pitchFamily="34" charset="-128"/>
              </a:rPr>
              <a:t>Muscle Diseases: Examples</a:t>
            </a:r>
          </a:p>
        </p:txBody>
      </p:sp>
      <p:sp>
        <p:nvSpPr>
          <p:cNvPr id="16386" name="Content Placeholder 2"/>
          <p:cNvSpPr>
            <a:spLocks noGrp="1"/>
          </p:cNvSpPr>
          <p:nvPr>
            <p:ph idx="1"/>
          </p:nvPr>
        </p:nvSpPr>
        <p:spPr>
          <a:xfrm>
            <a:off x="457200" y="1371600"/>
            <a:ext cx="8382000" cy="4800600"/>
          </a:xfrm>
        </p:spPr>
        <p:txBody>
          <a:bodyPr/>
          <a:lstStyle/>
          <a:p>
            <a:pPr eaLnBrk="1" hangingPunct="1">
              <a:lnSpc>
                <a:spcPct val="80000"/>
              </a:lnSpc>
              <a:buFont typeface="Arial" pitchFamily="34" charset="0"/>
              <a:buNone/>
            </a:pPr>
            <a:r>
              <a:rPr lang="en-US" sz="3000" smtClean="0">
                <a:ea typeface="ＭＳ Ｐゴシック" pitchFamily="34" charset="-128"/>
              </a:rPr>
              <a:t>Any disorder or disease that affects the human muscle system:</a:t>
            </a:r>
          </a:p>
          <a:p>
            <a:pPr eaLnBrk="1" hangingPunct="1">
              <a:lnSpc>
                <a:spcPct val="80000"/>
              </a:lnSpc>
              <a:buFont typeface="Calibri" pitchFamily="34" charset="0"/>
              <a:buAutoNum type="alphaLcPeriod"/>
            </a:pPr>
            <a:r>
              <a:rPr lang="en-US" sz="3000" smtClean="0">
                <a:ea typeface="ＭＳ Ｐゴシック" pitchFamily="34" charset="-128"/>
              </a:rPr>
              <a:t>Primary Muscle Disease – </a:t>
            </a:r>
            <a:r>
              <a:rPr lang="en-US" sz="2600" smtClean="0">
                <a:ea typeface="ＭＳ Ｐゴシック" pitchFamily="34" charset="-128"/>
              </a:rPr>
              <a:t>McArdle</a:t>
            </a:r>
            <a:r>
              <a:rPr lang="ja-JP" altLang="en-US" sz="2600" smtClean="0">
                <a:ea typeface="ＭＳ Ｐゴシック" pitchFamily="34" charset="-128"/>
              </a:rPr>
              <a:t>’</a:t>
            </a:r>
            <a:r>
              <a:rPr lang="en-US" altLang="ja-JP" sz="2600" smtClean="0">
                <a:ea typeface="ＭＳ Ｐゴシック" pitchFamily="34" charset="-128"/>
              </a:rPr>
              <a:t>s Disease; Forbe</a:t>
            </a:r>
            <a:r>
              <a:rPr lang="ja-JP" altLang="en-US" sz="2600" smtClean="0">
                <a:ea typeface="ＭＳ Ｐゴシック" pitchFamily="34" charset="-128"/>
              </a:rPr>
              <a:t>’</a:t>
            </a:r>
            <a:r>
              <a:rPr lang="en-US" altLang="ja-JP" sz="2600" smtClean="0">
                <a:ea typeface="ＭＳ Ｐゴシック" pitchFamily="34" charset="-128"/>
              </a:rPr>
              <a:t>s Disease</a:t>
            </a:r>
          </a:p>
          <a:p>
            <a:pPr eaLnBrk="1" hangingPunct="1">
              <a:lnSpc>
                <a:spcPct val="80000"/>
              </a:lnSpc>
              <a:buFont typeface="Calibri" pitchFamily="34" charset="0"/>
              <a:buAutoNum type="alphaLcPeriod"/>
            </a:pPr>
            <a:r>
              <a:rPr lang="en-US" sz="3000" smtClean="0">
                <a:ea typeface="ＭＳ Ｐゴシック" pitchFamily="34" charset="-128"/>
              </a:rPr>
              <a:t>Secondary Muscle Disease – </a:t>
            </a:r>
          </a:p>
          <a:p>
            <a:pPr lvl="1" eaLnBrk="1" hangingPunct="1">
              <a:lnSpc>
                <a:spcPct val="80000"/>
              </a:lnSpc>
            </a:pPr>
            <a:r>
              <a:rPr lang="en-US" sz="2600" smtClean="0">
                <a:ea typeface="ＭＳ Ｐゴシック" pitchFamily="34" charset="-128"/>
              </a:rPr>
              <a:t>Neuromuscular disease/disorder – Parkinson</a:t>
            </a:r>
            <a:r>
              <a:rPr lang="ja-JP" altLang="en-US" sz="2600" smtClean="0">
                <a:ea typeface="ＭＳ Ｐゴシック" pitchFamily="34" charset="-128"/>
              </a:rPr>
              <a:t>’</a:t>
            </a:r>
            <a:r>
              <a:rPr lang="en-US" altLang="ja-JP" sz="2600" smtClean="0">
                <a:ea typeface="ＭＳ Ｐゴシック" pitchFamily="34" charset="-128"/>
              </a:rPr>
              <a:t>s Disease; muscular dystrophy</a:t>
            </a:r>
          </a:p>
          <a:p>
            <a:pPr lvl="1" eaLnBrk="1" hangingPunct="1">
              <a:lnSpc>
                <a:spcPct val="80000"/>
              </a:lnSpc>
            </a:pPr>
            <a:r>
              <a:rPr lang="en-US" sz="2600" smtClean="0">
                <a:ea typeface="ＭＳ Ｐゴシック" pitchFamily="34" charset="-128"/>
              </a:rPr>
              <a:t>Musculoskeletal disease/disorder - </a:t>
            </a:r>
          </a:p>
          <a:p>
            <a:pPr lvl="1" eaLnBrk="1" hangingPunct="1">
              <a:lnSpc>
                <a:spcPct val="80000"/>
              </a:lnSpc>
            </a:pPr>
            <a:r>
              <a:rPr lang="en-US" sz="2600" smtClean="0">
                <a:ea typeface="ＭＳ Ｐゴシック" pitchFamily="34" charset="-128"/>
              </a:rPr>
              <a:t>Inflammatory muscle diseases/disorders - Dermatomyositis</a:t>
            </a:r>
          </a:p>
          <a:p>
            <a:pPr lvl="1" eaLnBrk="1" hangingPunct="1">
              <a:lnSpc>
                <a:spcPct val="80000"/>
              </a:lnSpc>
            </a:pPr>
            <a:r>
              <a:rPr lang="en-US" sz="2600" smtClean="0">
                <a:ea typeface="ＭＳ Ｐゴシック" pitchFamily="34" charset="-128"/>
              </a:rPr>
              <a:t>Autoimmune muscle diseases/disorders – Multiple Sclerosis; Myositis; Muscle Rheumatism</a:t>
            </a:r>
          </a:p>
        </p:txBody>
      </p:sp>
    </p:spTree>
    <p:extLst>
      <p:ext uri="{BB962C8B-B14F-4D97-AF65-F5344CB8AC3E}">
        <p14:creationId xmlns:p14="http://schemas.microsoft.com/office/powerpoint/2010/main" val="41902184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p:nvPr>
        </p:nvSpPr>
        <p:spPr/>
        <p:txBody>
          <a:bodyPr/>
          <a:lstStyle/>
          <a:p>
            <a:pPr eaLnBrk="1" hangingPunct="1"/>
            <a:r>
              <a:rPr lang="en-US" sz="3600" smtClean="0">
                <a:ea typeface="ＭＳ Ｐゴシック" pitchFamily="34" charset="-128"/>
              </a:rPr>
              <a:t>Muscle Diseases: Symptoms/Indications</a:t>
            </a:r>
          </a:p>
        </p:txBody>
      </p:sp>
      <p:sp>
        <p:nvSpPr>
          <p:cNvPr id="17410" name="Content Placeholder 2"/>
          <p:cNvSpPr>
            <a:spLocks noGrp="1"/>
          </p:cNvSpPr>
          <p:nvPr>
            <p:ph idx="1"/>
          </p:nvPr>
        </p:nvSpPr>
        <p:spPr>
          <a:xfrm>
            <a:off x="1066800" y="1219200"/>
            <a:ext cx="6705600" cy="4495800"/>
          </a:xfrm>
        </p:spPr>
        <p:txBody>
          <a:bodyPr>
            <a:noAutofit/>
          </a:bodyPr>
          <a:lstStyle/>
          <a:p>
            <a:pPr marL="514350" indent="-514350" eaLnBrk="1" hangingPunct="1">
              <a:lnSpc>
                <a:spcPct val="200000"/>
              </a:lnSpc>
              <a:buFont typeface="Calibri" pitchFamily="34" charset="0"/>
              <a:buAutoNum type="arabicPeriod"/>
            </a:pPr>
            <a:r>
              <a:rPr lang="en-US" dirty="0" smtClean="0">
                <a:ea typeface="ＭＳ Ｐゴシック" pitchFamily="34" charset="-128"/>
              </a:rPr>
              <a:t>Muscle atrophy </a:t>
            </a:r>
            <a:endParaRPr lang="en-US" dirty="0" smtClean="0">
              <a:ea typeface="ＭＳ Ｐゴシック" pitchFamily="34" charset="-128"/>
            </a:endParaRPr>
          </a:p>
          <a:p>
            <a:pPr marL="514350" indent="-514350" eaLnBrk="1" hangingPunct="1">
              <a:lnSpc>
                <a:spcPct val="200000"/>
              </a:lnSpc>
              <a:buFont typeface="Calibri" pitchFamily="34" charset="0"/>
              <a:buAutoNum type="arabicPeriod"/>
            </a:pPr>
            <a:r>
              <a:rPr lang="en-US" dirty="0" smtClean="0">
                <a:ea typeface="ＭＳ Ｐゴシック" pitchFamily="34" charset="-128"/>
              </a:rPr>
              <a:t>Pain</a:t>
            </a:r>
            <a:endParaRPr lang="en-US" dirty="0" smtClean="0">
              <a:ea typeface="ＭＳ Ｐゴシック" pitchFamily="34" charset="-128"/>
            </a:endParaRPr>
          </a:p>
          <a:p>
            <a:pPr marL="514350" indent="-514350" eaLnBrk="1" hangingPunct="1">
              <a:lnSpc>
                <a:spcPct val="200000"/>
              </a:lnSpc>
              <a:buFont typeface="Calibri" pitchFamily="34" charset="0"/>
              <a:buAutoNum type="arabicPeriod"/>
            </a:pPr>
            <a:r>
              <a:rPr lang="en-US" dirty="0" smtClean="0">
                <a:ea typeface="ＭＳ Ｐゴシック" pitchFamily="34" charset="-128"/>
              </a:rPr>
              <a:t>Tetany</a:t>
            </a:r>
            <a:endParaRPr lang="en-US" dirty="0" smtClean="0">
              <a:ea typeface="ＭＳ Ｐゴシック" pitchFamily="34" charset="-128"/>
            </a:endParaRPr>
          </a:p>
          <a:p>
            <a:pPr marL="514350" indent="-514350" eaLnBrk="1" hangingPunct="1">
              <a:lnSpc>
                <a:spcPct val="200000"/>
              </a:lnSpc>
              <a:buFont typeface="Calibri" pitchFamily="34" charset="0"/>
              <a:buAutoNum type="arabicPeriod"/>
            </a:pPr>
            <a:r>
              <a:rPr lang="en-US" dirty="0" smtClean="0">
                <a:ea typeface="ＭＳ Ｐゴシック" pitchFamily="34" charset="-128"/>
              </a:rPr>
              <a:t>Muscular stiffness</a:t>
            </a:r>
            <a:endParaRPr lang="en-US" dirty="0" smtClean="0">
              <a:ea typeface="ＭＳ Ｐゴシック" pitchFamily="34" charset="-128"/>
            </a:endParaRPr>
          </a:p>
          <a:p>
            <a:pPr marL="514350" indent="-514350" eaLnBrk="1" hangingPunct="1">
              <a:lnSpc>
                <a:spcPct val="200000"/>
              </a:lnSpc>
              <a:buFont typeface="Calibri" pitchFamily="34" charset="0"/>
              <a:buAutoNum type="arabicPeriod"/>
            </a:pPr>
            <a:r>
              <a:rPr lang="en-US" dirty="0" smtClean="0">
                <a:ea typeface="ＭＳ Ｐゴシック" pitchFamily="34" charset="-128"/>
              </a:rPr>
              <a:t>Biochemical parameters </a:t>
            </a:r>
          </a:p>
        </p:txBody>
      </p:sp>
    </p:spTree>
    <p:extLst>
      <p:ext uri="{BB962C8B-B14F-4D97-AF65-F5344CB8AC3E}">
        <p14:creationId xmlns:p14="http://schemas.microsoft.com/office/powerpoint/2010/main" val="38904308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p:txBody>
          <a:bodyPr/>
          <a:lstStyle/>
          <a:p>
            <a:pPr eaLnBrk="1" hangingPunct="1"/>
            <a:r>
              <a:rPr lang="en-US" sz="3600" dirty="0" smtClean="0">
                <a:ea typeface="ＭＳ Ｐゴシック" pitchFamily="34" charset="-128"/>
              </a:rPr>
              <a:t>Muscle Diseases: Symptoms/Indications</a:t>
            </a:r>
          </a:p>
        </p:txBody>
      </p:sp>
      <p:sp>
        <p:nvSpPr>
          <p:cNvPr id="18434" name="Content Placeholder 2"/>
          <p:cNvSpPr>
            <a:spLocks noGrp="1"/>
          </p:cNvSpPr>
          <p:nvPr>
            <p:ph idx="1"/>
          </p:nvPr>
        </p:nvSpPr>
        <p:spPr>
          <a:xfrm>
            <a:off x="457200" y="1524000"/>
            <a:ext cx="7924800" cy="4572000"/>
          </a:xfrm>
        </p:spPr>
        <p:txBody>
          <a:bodyPr/>
          <a:lstStyle/>
          <a:p>
            <a:pPr marL="514350" indent="-514350" eaLnBrk="1" hangingPunct="1">
              <a:lnSpc>
                <a:spcPct val="90000"/>
              </a:lnSpc>
              <a:buFont typeface="Arial" pitchFamily="34" charset="0"/>
              <a:buNone/>
            </a:pPr>
            <a:r>
              <a:rPr lang="en-US" dirty="0" smtClean="0">
                <a:ea typeface="ＭＳ Ｐゴシック" pitchFamily="34" charset="-128"/>
              </a:rPr>
              <a:t>	</a:t>
            </a:r>
            <a:r>
              <a:rPr lang="en-US" b="1" dirty="0" smtClean="0">
                <a:ea typeface="ＭＳ Ｐゴシック" pitchFamily="34" charset="-128"/>
              </a:rPr>
              <a:t>Muscle weakness </a:t>
            </a:r>
            <a:r>
              <a:rPr lang="en-US" dirty="0" smtClean="0">
                <a:ea typeface="ＭＳ Ｐゴシック" pitchFamily="34" charset="-128"/>
              </a:rPr>
              <a:t>– failure to develop an expected force which can be attributed any one of the processes required for force generation.  This is associated with all types and examples of muscle </a:t>
            </a:r>
            <a:r>
              <a:rPr lang="en-US" dirty="0" smtClean="0">
                <a:ea typeface="ＭＳ Ｐゴシック" pitchFamily="34" charset="-128"/>
              </a:rPr>
              <a:t>diseases/disorders</a:t>
            </a:r>
            <a:endParaRPr lang="en-US" dirty="0" smtClean="0">
              <a:ea typeface="ＭＳ Ｐゴシック" pitchFamily="34" charset="-128"/>
            </a:endParaRPr>
          </a:p>
        </p:txBody>
      </p:sp>
    </p:spTree>
    <p:extLst>
      <p:ext uri="{BB962C8B-B14F-4D97-AF65-F5344CB8AC3E}">
        <p14:creationId xmlns:p14="http://schemas.microsoft.com/office/powerpoint/2010/main" val="24879284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p:nvPr>
        </p:nvSpPr>
        <p:spPr>
          <a:xfrm>
            <a:off x="457200" y="0"/>
            <a:ext cx="8229600" cy="715963"/>
          </a:xfrm>
        </p:spPr>
        <p:txBody>
          <a:bodyPr/>
          <a:lstStyle/>
          <a:p>
            <a:pPr eaLnBrk="1" hangingPunct="1"/>
            <a:r>
              <a:rPr lang="en-US" sz="3600" smtClean="0">
                <a:ea typeface="ＭＳ Ｐゴシック" pitchFamily="34" charset="-128"/>
              </a:rPr>
              <a:t>Muscle Diseases: Muscle Weakness</a:t>
            </a:r>
          </a:p>
        </p:txBody>
      </p:sp>
      <p:sp>
        <p:nvSpPr>
          <p:cNvPr id="19458" name="Content Placeholder 2"/>
          <p:cNvSpPr>
            <a:spLocks noGrp="1"/>
          </p:cNvSpPr>
          <p:nvPr>
            <p:ph idx="1"/>
          </p:nvPr>
        </p:nvSpPr>
        <p:spPr>
          <a:xfrm>
            <a:off x="783771" y="990600"/>
            <a:ext cx="6934200" cy="4267200"/>
          </a:xfrm>
        </p:spPr>
        <p:txBody>
          <a:bodyPr/>
          <a:lstStyle/>
          <a:p>
            <a:pPr marL="514350" indent="-514350" eaLnBrk="1" hangingPunct="1">
              <a:buFont typeface="Arial" pitchFamily="34" charset="0"/>
              <a:buNone/>
            </a:pPr>
            <a:r>
              <a:rPr lang="en-US" sz="2800" dirty="0" smtClean="0">
                <a:ea typeface="ＭＳ Ｐゴシック" pitchFamily="34" charset="-128"/>
              </a:rPr>
              <a:t>Muscle Weakness </a:t>
            </a:r>
            <a:r>
              <a:rPr lang="en-US" sz="2800" dirty="0" smtClean="0">
                <a:ea typeface="ＭＳ Ｐゴシック" pitchFamily="34" charset="-128"/>
              </a:rPr>
              <a:t>– Etiology/Cause – at different sites:</a:t>
            </a:r>
            <a:endParaRPr lang="en-US" sz="2800" dirty="0" smtClean="0">
              <a:ea typeface="ＭＳ Ｐゴシック" pitchFamily="34" charset="-128"/>
            </a:endParaRPr>
          </a:p>
        </p:txBody>
      </p:sp>
      <p:sp>
        <p:nvSpPr>
          <p:cNvPr id="4097" name="Rectangle 1"/>
          <p:cNvSpPr>
            <a:spLocks noChangeArrowheads="1"/>
          </p:cNvSpPr>
          <p:nvPr/>
        </p:nvSpPr>
        <p:spPr bwMode="auto">
          <a:xfrm flipH="1">
            <a:off x="838200" y="1981200"/>
            <a:ext cx="8001000" cy="4093428"/>
          </a:xfrm>
          <a:prstGeom prst="rect">
            <a:avLst/>
          </a:prstGeom>
          <a:noFill/>
          <a:ln w="9525">
            <a:noFill/>
            <a:miter lim="800000"/>
            <a:headEnd/>
            <a:tailEnd/>
          </a:ln>
          <a:effectLst/>
        </p:spPr>
        <p:txBody>
          <a:bodyPr wrap="square" anchor="ctr">
            <a:spAutoFit/>
          </a:bodyPr>
          <a:lstStyle/>
          <a:p>
            <a:pPr>
              <a:defRPr/>
            </a:pPr>
            <a:r>
              <a:rPr lang="en-US" sz="2600" dirty="0">
                <a:latin typeface="+mn-lt"/>
                <a:ea typeface="Times New Roman" pitchFamily="18" charset="0"/>
                <a:cs typeface="Times New Roman" pitchFamily="18" charset="0"/>
              </a:rPr>
              <a:t>Muscle contraction results from a chain of events that begins with a: </a:t>
            </a:r>
          </a:p>
          <a:p>
            <a:pPr marL="514350" indent="-514350">
              <a:buFont typeface="+mj-lt"/>
              <a:buAutoNum type="romanLcPeriod"/>
              <a:defRPr/>
            </a:pPr>
            <a:r>
              <a:rPr lang="en-US" sz="2600" dirty="0">
                <a:latin typeface="+mn-lt"/>
                <a:ea typeface="Times New Roman" pitchFamily="18" charset="0"/>
                <a:cs typeface="Times New Roman" pitchFamily="18" charset="0"/>
              </a:rPr>
              <a:t>nerve impulse traveling in the </a:t>
            </a:r>
            <a:r>
              <a:rPr lang="en-US" sz="2600" b="1" dirty="0">
                <a:latin typeface="+mn-lt"/>
                <a:ea typeface="Times New Roman" pitchFamily="18" charset="0"/>
                <a:cs typeface="Times New Roman" pitchFamily="18" charset="0"/>
              </a:rPr>
              <a:t>upper motor neuron </a:t>
            </a:r>
            <a:r>
              <a:rPr lang="en-US" sz="2600" dirty="0">
                <a:latin typeface="+mn-lt"/>
                <a:ea typeface="Times New Roman" pitchFamily="18" charset="0"/>
                <a:cs typeface="Times New Roman" pitchFamily="18" charset="0"/>
              </a:rPr>
              <a:t>from the cerebral cortex in the brain to the spinal cord. </a:t>
            </a:r>
            <a:endParaRPr lang="en-US" sz="2600" dirty="0" smtClean="0">
              <a:latin typeface="+mn-lt"/>
              <a:ea typeface="Times New Roman" pitchFamily="18" charset="0"/>
              <a:cs typeface="Times New Roman" pitchFamily="18" charset="0"/>
            </a:endParaRPr>
          </a:p>
          <a:p>
            <a:pPr marL="514350" indent="-514350">
              <a:buFont typeface="+mj-lt"/>
              <a:buAutoNum type="romanLcPeriod"/>
              <a:defRPr/>
            </a:pPr>
            <a:endParaRPr lang="en-US" sz="2600" dirty="0">
              <a:latin typeface="+mn-lt"/>
              <a:ea typeface="Times New Roman" pitchFamily="18" charset="0"/>
              <a:cs typeface="Times New Roman" pitchFamily="18" charset="0"/>
            </a:endParaRPr>
          </a:p>
          <a:p>
            <a:pPr marL="514350" indent="-514350">
              <a:buFont typeface="+mj-lt"/>
              <a:buAutoNum type="romanLcPeriod"/>
              <a:defRPr/>
            </a:pPr>
            <a:r>
              <a:rPr lang="en-US" sz="2600" dirty="0">
                <a:latin typeface="+mn-lt"/>
                <a:ea typeface="Times New Roman" pitchFamily="18" charset="0"/>
                <a:cs typeface="Times New Roman" pitchFamily="18" charset="0"/>
              </a:rPr>
              <a:t>The nerve impulse then travels in the </a:t>
            </a:r>
            <a:r>
              <a:rPr lang="en-US" sz="2600" b="1" dirty="0">
                <a:latin typeface="+mn-lt"/>
                <a:ea typeface="Times New Roman" pitchFamily="18" charset="0"/>
                <a:cs typeface="Times New Roman" pitchFamily="18" charset="0"/>
              </a:rPr>
              <a:t>lower motor neuron</a:t>
            </a:r>
            <a:r>
              <a:rPr lang="en-US" sz="2600" dirty="0">
                <a:latin typeface="+mn-lt"/>
                <a:ea typeface="Times New Roman" pitchFamily="18" charset="0"/>
                <a:cs typeface="Times New Roman" pitchFamily="18" charset="0"/>
              </a:rPr>
              <a:t> from the spinal cord to the </a:t>
            </a:r>
            <a:r>
              <a:rPr lang="en-US" sz="2600" b="1" dirty="0">
                <a:latin typeface="+mn-lt"/>
                <a:ea typeface="Times New Roman" pitchFamily="18" charset="0"/>
                <a:cs typeface="Times New Roman" pitchFamily="18" charset="0"/>
              </a:rPr>
              <a:t>neuromuscular junction</a:t>
            </a:r>
            <a:r>
              <a:rPr lang="en-US" sz="2600" dirty="0">
                <a:latin typeface="+mn-lt"/>
                <a:ea typeface="Times New Roman" pitchFamily="18" charset="0"/>
                <a:cs typeface="Times New Roman" pitchFamily="18" charset="0"/>
              </a:rPr>
              <a:t>;</a:t>
            </a:r>
          </a:p>
          <a:p>
            <a:pPr>
              <a:defRPr/>
            </a:pPr>
            <a:endParaRPr lang="en-US" sz="2600" dirty="0">
              <a:latin typeface="+mn-lt"/>
              <a:ea typeface="Times New Roman" pitchFamily="18" charset="0"/>
              <a:cs typeface="Times New Roman" pitchFamily="18" charset="0"/>
            </a:endParaRPr>
          </a:p>
        </p:txBody>
      </p:sp>
    </p:spTree>
    <p:extLst>
      <p:ext uri="{BB962C8B-B14F-4D97-AF65-F5344CB8AC3E}">
        <p14:creationId xmlns:p14="http://schemas.microsoft.com/office/powerpoint/2010/main" val="35770957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p:nvPr>
        </p:nvSpPr>
        <p:spPr>
          <a:xfrm>
            <a:off x="457200" y="0"/>
            <a:ext cx="8229600" cy="715963"/>
          </a:xfrm>
        </p:spPr>
        <p:txBody>
          <a:bodyPr/>
          <a:lstStyle/>
          <a:p>
            <a:pPr eaLnBrk="1" hangingPunct="1"/>
            <a:r>
              <a:rPr lang="en-US" sz="3600" smtClean="0">
                <a:ea typeface="ＭＳ Ｐゴシック" pitchFamily="34" charset="-128"/>
              </a:rPr>
              <a:t>Muscle Diseases: Muscle Weakness</a:t>
            </a:r>
          </a:p>
        </p:txBody>
      </p:sp>
      <p:sp>
        <p:nvSpPr>
          <p:cNvPr id="19458" name="Content Placeholder 2"/>
          <p:cNvSpPr>
            <a:spLocks noGrp="1"/>
          </p:cNvSpPr>
          <p:nvPr>
            <p:ph idx="1"/>
          </p:nvPr>
        </p:nvSpPr>
        <p:spPr>
          <a:xfrm>
            <a:off x="609600" y="838200"/>
            <a:ext cx="8305800" cy="4572000"/>
          </a:xfrm>
        </p:spPr>
        <p:txBody>
          <a:bodyPr/>
          <a:lstStyle/>
          <a:p>
            <a:pPr marL="514350" indent="-514350" eaLnBrk="1" hangingPunct="1">
              <a:buFont typeface="Arial" pitchFamily="34" charset="0"/>
              <a:buNone/>
            </a:pPr>
            <a:r>
              <a:rPr lang="en-US" sz="2800" dirty="0" smtClean="0">
                <a:ea typeface="ＭＳ Ｐゴシック" pitchFamily="34" charset="-128"/>
              </a:rPr>
              <a:t>Muscle Weakness </a:t>
            </a:r>
            <a:r>
              <a:rPr lang="en-US" sz="2800" dirty="0" smtClean="0">
                <a:ea typeface="ＭＳ Ｐゴシック" pitchFamily="34" charset="-128"/>
              </a:rPr>
              <a:t>– Etiology/Cause</a:t>
            </a:r>
            <a:endParaRPr lang="en-US" sz="2800" dirty="0" smtClean="0">
              <a:ea typeface="ＭＳ Ｐゴシック" pitchFamily="34" charset="-128"/>
            </a:endParaRPr>
          </a:p>
        </p:txBody>
      </p:sp>
      <p:sp>
        <p:nvSpPr>
          <p:cNvPr id="4097" name="Rectangle 1"/>
          <p:cNvSpPr>
            <a:spLocks noChangeArrowheads="1"/>
          </p:cNvSpPr>
          <p:nvPr/>
        </p:nvSpPr>
        <p:spPr bwMode="auto">
          <a:xfrm flipH="1">
            <a:off x="533400" y="1476345"/>
            <a:ext cx="8153400" cy="4493538"/>
          </a:xfrm>
          <a:prstGeom prst="rect">
            <a:avLst/>
          </a:prstGeom>
          <a:noFill/>
          <a:ln w="9525">
            <a:noFill/>
            <a:miter lim="800000"/>
            <a:headEnd/>
            <a:tailEnd/>
          </a:ln>
          <a:effectLst/>
        </p:spPr>
        <p:txBody>
          <a:bodyPr wrap="square" anchor="ctr">
            <a:spAutoFit/>
          </a:bodyPr>
          <a:lstStyle/>
          <a:p>
            <a:pPr marL="571500" indent="-571500">
              <a:buFont typeface="+mj-lt"/>
              <a:buAutoNum type="romanLcPeriod" startAt="3"/>
              <a:defRPr/>
            </a:pPr>
            <a:r>
              <a:rPr lang="en-US" sz="2600" dirty="0" smtClean="0">
                <a:latin typeface="+mn-lt"/>
                <a:ea typeface="Times New Roman" pitchFamily="18" charset="0"/>
                <a:cs typeface="Times New Roman" pitchFamily="18" charset="0"/>
              </a:rPr>
              <a:t>where </a:t>
            </a:r>
            <a:r>
              <a:rPr lang="en-US" sz="2600" dirty="0">
                <a:latin typeface="+mn-lt"/>
                <a:ea typeface="Times New Roman" pitchFamily="18" charset="0"/>
                <a:cs typeface="Times New Roman" pitchFamily="18" charset="0"/>
              </a:rPr>
              <a:t>the neurotransmitter acetylcholine is released. Acetylcholine diffuses across the neuromuscular junction, stimulating acetylcholine receptors to depolarize the muscle </a:t>
            </a:r>
            <a:r>
              <a:rPr lang="en-US" sz="2600" dirty="0" smtClean="0">
                <a:latin typeface="+mn-lt"/>
                <a:ea typeface="Times New Roman" pitchFamily="18" charset="0"/>
                <a:cs typeface="Times New Roman" pitchFamily="18" charset="0"/>
              </a:rPr>
              <a:t>membrane (</a:t>
            </a:r>
            <a:r>
              <a:rPr lang="en-US" sz="2600" b="1" dirty="0" smtClean="0">
                <a:latin typeface="+mn-lt"/>
                <a:ea typeface="Times New Roman" pitchFamily="18" charset="0"/>
                <a:cs typeface="Times New Roman" pitchFamily="18" charset="0"/>
              </a:rPr>
              <a:t>sarcolemma</a:t>
            </a:r>
            <a:r>
              <a:rPr lang="en-US" sz="2600" dirty="0" smtClean="0">
                <a:latin typeface="+mn-lt"/>
                <a:ea typeface="Times New Roman" pitchFamily="18" charset="0"/>
                <a:cs typeface="Times New Roman" pitchFamily="18" charset="0"/>
              </a:rPr>
              <a:t>). </a:t>
            </a:r>
          </a:p>
          <a:p>
            <a:pPr marL="571500" indent="-571500">
              <a:buFont typeface="+mj-lt"/>
              <a:buAutoNum type="romanLcPeriod" startAt="3"/>
              <a:defRPr/>
            </a:pPr>
            <a:endParaRPr lang="en-US" sz="2600" dirty="0">
              <a:latin typeface="+mn-lt"/>
              <a:ea typeface="Times New Roman" pitchFamily="18" charset="0"/>
              <a:cs typeface="Times New Roman" pitchFamily="18" charset="0"/>
            </a:endParaRPr>
          </a:p>
          <a:p>
            <a:pPr marL="514350" indent="-514350">
              <a:buFont typeface="+mj-lt"/>
              <a:buAutoNum type="romanLcPeriod" startAt="3"/>
              <a:defRPr/>
            </a:pPr>
            <a:r>
              <a:rPr lang="en-US" sz="2600" dirty="0">
                <a:latin typeface="+mn-lt"/>
                <a:ea typeface="Times New Roman" pitchFamily="18" charset="0"/>
                <a:cs typeface="Times New Roman" pitchFamily="18" charset="0"/>
              </a:rPr>
              <a:t>The result is the </a:t>
            </a:r>
            <a:r>
              <a:rPr lang="en-US" sz="2600" b="1" dirty="0" smtClean="0">
                <a:latin typeface="+mn-lt"/>
                <a:ea typeface="Times New Roman" pitchFamily="18" charset="0"/>
                <a:cs typeface="Times New Roman" pitchFamily="18" charset="0"/>
              </a:rPr>
              <a:t>decreased contraction force </a:t>
            </a:r>
            <a:r>
              <a:rPr lang="en-US" sz="2600" dirty="0" smtClean="0">
                <a:latin typeface="+mn-lt"/>
                <a:ea typeface="Times New Roman" pitchFamily="18" charset="0"/>
                <a:cs typeface="Times New Roman" pitchFamily="18" charset="0"/>
              </a:rPr>
              <a:t>of </a:t>
            </a:r>
            <a:r>
              <a:rPr lang="en-US" sz="2600" dirty="0">
                <a:latin typeface="+mn-lt"/>
                <a:ea typeface="Times New Roman" pitchFamily="18" charset="0"/>
                <a:cs typeface="Times New Roman" pitchFamily="18" charset="0"/>
              </a:rPr>
              <a:t>the muscle </a:t>
            </a:r>
            <a:r>
              <a:rPr lang="en-US" sz="2600" dirty="0" err="1">
                <a:latin typeface="+mn-lt"/>
                <a:ea typeface="Times New Roman" pitchFamily="18" charset="0"/>
                <a:cs typeface="Times New Roman" pitchFamily="18" charset="0"/>
              </a:rPr>
              <a:t>fibre</a:t>
            </a:r>
            <a:r>
              <a:rPr lang="en-US" sz="2600" dirty="0">
                <a:latin typeface="+mn-lt"/>
                <a:ea typeface="Times New Roman" pitchFamily="18" charset="0"/>
                <a:cs typeface="Times New Roman" pitchFamily="18" charset="0"/>
              </a:rPr>
              <a:t> (</a:t>
            </a:r>
            <a:r>
              <a:rPr lang="en-US" sz="2600" dirty="0" smtClean="0">
                <a:latin typeface="+mn-lt"/>
                <a:ea typeface="Times New Roman" pitchFamily="18" charset="0"/>
                <a:cs typeface="Times New Roman" pitchFamily="18" charset="0"/>
              </a:rPr>
              <a:t>active/passive forces)</a:t>
            </a:r>
            <a:endParaRPr lang="en-US" sz="2600" dirty="0">
              <a:latin typeface="+mn-lt"/>
              <a:ea typeface="Times New Roman" pitchFamily="18" charset="0"/>
              <a:cs typeface="Times New Roman" pitchFamily="18" charset="0"/>
            </a:endParaRPr>
          </a:p>
          <a:p>
            <a:pPr marL="514350" indent="-514350">
              <a:buFont typeface="Arial" pitchFamily="34" charset="0"/>
              <a:buChar char="•"/>
              <a:defRPr/>
            </a:pPr>
            <a:endParaRPr lang="en-US" sz="2600" b="1" dirty="0" smtClean="0">
              <a:latin typeface="+mn-lt"/>
              <a:ea typeface="Times New Roman" pitchFamily="18" charset="0"/>
              <a:cs typeface="Times New Roman" pitchFamily="18" charset="0"/>
            </a:endParaRPr>
          </a:p>
          <a:p>
            <a:pPr marL="514350" indent="-514350">
              <a:buFont typeface="Arial" pitchFamily="34" charset="0"/>
              <a:buChar char="•"/>
              <a:defRPr/>
            </a:pPr>
            <a:r>
              <a:rPr lang="en-US" sz="2600" b="1" dirty="0" smtClean="0">
                <a:latin typeface="+mn-lt"/>
                <a:ea typeface="Times New Roman" pitchFamily="18" charset="0"/>
                <a:cs typeface="Times New Roman" pitchFamily="18" charset="0"/>
              </a:rPr>
              <a:t>Contraction</a:t>
            </a:r>
            <a:r>
              <a:rPr lang="en-US" sz="2600" dirty="0" smtClean="0">
                <a:latin typeface="+mn-lt"/>
                <a:ea typeface="Times New Roman" pitchFamily="18" charset="0"/>
                <a:cs typeface="Times New Roman" pitchFamily="18" charset="0"/>
              </a:rPr>
              <a:t> </a:t>
            </a:r>
            <a:r>
              <a:rPr lang="en-US" sz="2600" dirty="0">
                <a:latin typeface="+mn-lt"/>
                <a:ea typeface="Times New Roman" pitchFamily="18" charset="0"/>
                <a:cs typeface="Times New Roman" pitchFamily="18" charset="0"/>
              </a:rPr>
              <a:t>depends on the integrity of each of these parts; disease or disorder in any part causes muscle weakness</a:t>
            </a:r>
            <a:r>
              <a:rPr lang="en-US" sz="2600" dirty="0" smtClean="0">
                <a:latin typeface="+mn-lt"/>
                <a:ea typeface="Times New Roman" pitchFamily="18" charset="0"/>
                <a:cs typeface="Times New Roman" pitchFamily="18" charset="0"/>
              </a:rPr>
              <a:t>. </a:t>
            </a:r>
            <a:endParaRPr lang="en-US" sz="2600" dirty="0">
              <a:latin typeface="+mn-lt"/>
              <a:ea typeface="+mn-ea"/>
            </a:endParaRPr>
          </a:p>
        </p:txBody>
      </p:sp>
    </p:spTree>
    <p:extLst>
      <p:ext uri="{BB962C8B-B14F-4D97-AF65-F5344CB8AC3E}">
        <p14:creationId xmlns:p14="http://schemas.microsoft.com/office/powerpoint/2010/main" val="26885940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p:txBody>
          <a:bodyPr/>
          <a:lstStyle/>
          <a:p>
            <a:pPr eaLnBrk="1" hangingPunct="1"/>
            <a:r>
              <a:rPr lang="en-US" sz="3600" dirty="0" smtClean="0">
                <a:ea typeface="ＭＳ Ｐゴシック" pitchFamily="34" charset="-128"/>
              </a:rPr>
              <a:t>Muscle </a:t>
            </a:r>
            <a:r>
              <a:rPr lang="en-US" sz="3600" dirty="0" smtClean="0">
                <a:ea typeface="ＭＳ Ｐゴシック" pitchFamily="34" charset="-128"/>
              </a:rPr>
              <a:t>Diseases: Muscle Weakness</a:t>
            </a:r>
            <a:endParaRPr lang="en-US" sz="3600" dirty="0" smtClean="0">
              <a:ea typeface="ＭＳ Ｐゴシック" pitchFamily="34" charset="-128"/>
            </a:endParaRPr>
          </a:p>
        </p:txBody>
      </p:sp>
      <p:sp>
        <p:nvSpPr>
          <p:cNvPr id="18434" name="Content Placeholder 2"/>
          <p:cNvSpPr>
            <a:spLocks noGrp="1"/>
          </p:cNvSpPr>
          <p:nvPr>
            <p:ph idx="1"/>
          </p:nvPr>
        </p:nvSpPr>
        <p:spPr>
          <a:xfrm>
            <a:off x="1143000" y="1524000"/>
            <a:ext cx="6934200" cy="4572000"/>
          </a:xfrm>
        </p:spPr>
        <p:txBody>
          <a:bodyPr/>
          <a:lstStyle/>
          <a:p>
            <a:pPr marL="514350" indent="-514350">
              <a:lnSpc>
                <a:spcPct val="90000"/>
              </a:lnSpc>
              <a:buNone/>
            </a:pPr>
            <a:r>
              <a:rPr lang="en-US" u="sng" dirty="0" smtClean="0">
                <a:ea typeface="ＭＳ Ｐゴシック" pitchFamily="34" charset="-128"/>
              </a:rPr>
              <a:t>Causes/Classifications by Sites:</a:t>
            </a:r>
            <a:endParaRPr lang="en-US" u="sng" dirty="0">
              <a:ea typeface="ＭＳ Ｐゴシック" pitchFamily="34" charset="-128"/>
            </a:endParaRPr>
          </a:p>
          <a:p>
            <a:pPr marL="514350" indent="-514350" eaLnBrk="1" hangingPunct="1">
              <a:lnSpc>
                <a:spcPct val="90000"/>
              </a:lnSpc>
              <a:buFont typeface="Arial" pitchFamily="34" charset="0"/>
              <a:buNone/>
            </a:pPr>
            <a:r>
              <a:rPr lang="en-US" dirty="0" smtClean="0">
                <a:ea typeface="ＭＳ Ｐゴシック" pitchFamily="34" charset="-128"/>
              </a:rPr>
              <a:t>	</a:t>
            </a:r>
            <a:endParaRPr lang="en-US" dirty="0" smtClean="0">
              <a:ea typeface="ＭＳ Ｐゴシック" pitchFamily="34" charset="-128"/>
            </a:endParaRPr>
          </a:p>
          <a:p>
            <a:pPr marL="514350" indent="-514350" eaLnBrk="1" hangingPunct="1">
              <a:lnSpc>
                <a:spcPct val="90000"/>
              </a:lnSpc>
              <a:buFont typeface="Calibri" pitchFamily="34" charset="0"/>
              <a:buAutoNum type="alphaLcParenR"/>
            </a:pPr>
            <a:r>
              <a:rPr lang="en-US" dirty="0" smtClean="0">
                <a:ea typeface="ＭＳ Ｐゴシック" pitchFamily="34" charset="-128"/>
              </a:rPr>
              <a:t>Upper </a:t>
            </a:r>
            <a:r>
              <a:rPr lang="en-US" dirty="0" smtClean="0">
                <a:ea typeface="ＭＳ Ｐゴシック" pitchFamily="34" charset="-128"/>
              </a:rPr>
              <a:t>motor neuron disease</a:t>
            </a:r>
          </a:p>
          <a:p>
            <a:pPr marL="514350" indent="-514350" eaLnBrk="1" hangingPunct="1">
              <a:lnSpc>
                <a:spcPct val="90000"/>
              </a:lnSpc>
              <a:buFont typeface="Calibri" pitchFamily="34" charset="0"/>
              <a:buAutoNum type="alphaLcParenR"/>
            </a:pPr>
            <a:r>
              <a:rPr lang="en-US" dirty="0" smtClean="0">
                <a:ea typeface="ＭＳ Ｐゴシック" pitchFamily="34" charset="-128"/>
              </a:rPr>
              <a:t>Lower motor neuron disease</a:t>
            </a:r>
          </a:p>
          <a:p>
            <a:pPr marL="514350" indent="-514350" eaLnBrk="1" hangingPunct="1">
              <a:lnSpc>
                <a:spcPct val="90000"/>
              </a:lnSpc>
              <a:buFont typeface="Calibri" pitchFamily="34" charset="0"/>
              <a:buAutoNum type="alphaLcParenR"/>
            </a:pPr>
            <a:r>
              <a:rPr lang="en-US" dirty="0" smtClean="0">
                <a:ea typeface="ＭＳ Ｐゴシック" pitchFamily="34" charset="-128"/>
              </a:rPr>
              <a:t>N-M junction </a:t>
            </a:r>
            <a:r>
              <a:rPr lang="en-US" dirty="0" smtClean="0">
                <a:ea typeface="ＭＳ Ｐゴシック" pitchFamily="34" charset="-128"/>
              </a:rPr>
              <a:t>disease</a:t>
            </a:r>
          </a:p>
          <a:p>
            <a:pPr marL="514350" indent="-514350" eaLnBrk="1" hangingPunct="1">
              <a:lnSpc>
                <a:spcPct val="90000"/>
              </a:lnSpc>
              <a:buFont typeface="Calibri" pitchFamily="34" charset="0"/>
              <a:buAutoNum type="alphaLcParenR"/>
            </a:pPr>
            <a:r>
              <a:rPr lang="en-US" dirty="0" smtClean="0">
                <a:ea typeface="ＭＳ Ｐゴシック" pitchFamily="34" charset="-128"/>
              </a:rPr>
              <a:t>Sarcolemma</a:t>
            </a:r>
          </a:p>
          <a:p>
            <a:pPr marL="514350" indent="-514350" eaLnBrk="1" hangingPunct="1">
              <a:lnSpc>
                <a:spcPct val="90000"/>
              </a:lnSpc>
              <a:buFont typeface="Calibri" pitchFamily="34" charset="0"/>
              <a:buAutoNum type="alphaLcParenR"/>
            </a:pPr>
            <a:r>
              <a:rPr lang="en-US" dirty="0" smtClean="0">
                <a:ea typeface="ＭＳ Ｐゴシック" pitchFamily="34" charset="-128"/>
              </a:rPr>
              <a:t>Decreased contraction force </a:t>
            </a:r>
            <a:endParaRPr lang="en-US" dirty="0" smtClean="0">
              <a:ea typeface="ＭＳ Ｐゴシック" pitchFamily="34" charset="-128"/>
            </a:endParaRPr>
          </a:p>
        </p:txBody>
      </p:sp>
    </p:spTree>
    <p:extLst>
      <p:ext uri="{BB962C8B-B14F-4D97-AF65-F5344CB8AC3E}">
        <p14:creationId xmlns:p14="http://schemas.microsoft.com/office/powerpoint/2010/main" val="21533783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1"/>
          <p:cNvSpPr>
            <a:spLocks noGrp="1"/>
          </p:cNvSpPr>
          <p:nvPr>
            <p:ph type="title"/>
          </p:nvPr>
        </p:nvSpPr>
        <p:spPr/>
        <p:txBody>
          <a:bodyPr/>
          <a:lstStyle/>
          <a:p>
            <a:pPr eaLnBrk="1" hangingPunct="1"/>
            <a:r>
              <a:rPr lang="en-US" sz="3600" smtClean="0">
                <a:ea typeface="ＭＳ Ｐゴシック" pitchFamily="34" charset="-128"/>
              </a:rPr>
              <a:t>Muscle Diseases: Muscle Weakness</a:t>
            </a:r>
          </a:p>
        </p:txBody>
      </p:sp>
      <p:sp>
        <p:nvSpPr>
          <p:cNvPr id="21506" name="Content Placeholder 2"/>
          <p:cNvSpPr>
            <a:spLocks noGrp="1"/>
          </p:cNvSpPr>
          <p:nvPr>
            <p:ph idx="1"/>
          </p:nvPr>
        </p:nvSpPr>
        <p:spPr>
          <a:xfrm>
            <a:off x="304800" y="1219200"/>
            <a:ext cx="8305800" cy="4572000"/>
          </a:xfrm>
        </p:spPr>
        <p:txBody>
          <a:bodyPr/>
          <a:lstStyle/>
          <a:p>
            <a:pPr marL="514350" indent="-514350" eaLnBrk="1" hangingPunct="1">
              <a:buFont typeface="Arial" pitchFamily="34" charset="0"/>
              <a:buNone/>
            </a:pPr>
            <a:r>
              <a:rPr lang="en-US" sz="2800" u="sng" smtClean="0">
                <a:ea typeface="ＭＳ Ｐゴシック" pitchFamily="34" charset="-128"/>
              </a:rPr>
              <a:t>Classifications:</a:t>
            </a:r>
          </a:p>
          <a:p>
            <a:pPr marL="514350" indent="-514350" eaLnBrk="1" hangingPunct="1">
              <a:buFont typeface="Calibri" pitchFamily="34" charset="0"/>
              <a:buAutoNum type="alphaLcParenR"/>
            </a:pPr>
            <a:r>
              <a:rPr lang="en-US" sz="2800" smtClean="0">
                <a:ea typeface="ＭＳ Ｐゴシック" pitchFamily="34" charset="-128"/>
              </a:rPr>
              <a:t>Upper motor neuron disease</a:t>
            </a:r>
          </a:p>
        </p:txBody>
      </p:sp>
      <p:sp>
        <p:nvSpPr>
          <p:cNvPr id="24577" name="Rectangle 1"/>
          <p:cNvSpPr>
            <a:spLocks noChangeArrowheads="1"/>
          </p:cNvSpPr>
          <p:nvPr/>
        </p:nvSpPr>
        <p:spPr bwMode="auto">
          <a:xfrm>
            <a:off x="609600" y="2438400"/>
            <a:ext cx="8001000" cy="3908762"/>
          </a:xfrm>
          <a:prstGeom prst="rect">
            <a:avLst/>
          </a:prstGeom>
          <a:noFill/>
          <a:ln w="9525">
            <a:noFill/>
            <a:miter lim="800000"/>
            <a:headEnd/>
            <a:tailEnd/>
          </a:ln>
          <a:effectLst/>
        </p:spPr>
        <p:txBody>
          <a:bodyPr anchor="ctr">
            <a:spAutoFit/>
          </a:bodyPr>
          <a:lstStyle/>
          <a:p>
            <a:pPr>
              <a:defRPr/>
            </a:pPr>
            <a:r>
              <a:rPr lang="en-US" sz="2600" dirty="0">
                <a:latin typeface="+mn-lt"/>
                <a:ea typeface="Times New Roman" pitchFamily="18" charset="0"/>
                <a:cs typeface="Times New Roman" pitchFamily="18" charset="0"/>
              </a:rPr>
              <a:t>Muscle weakness typical of upper motor neuron disease includes: </a:t>
            </a:r>
          </a:p>
          <a:p>
            <a:pPr marL="514350" indent="-514350">
              <a:buFont typeface="+mj-lt"/>
              <a:buAutoNum type="romanLcPeriod"/>
              <a:defRPr/>
            </a:pPr>
            <a:r>
              <a:rPr lang="en-US" sz="2800" dirty="0">
                <a:latin typeface="+mn-lt"/>
                <a:ea typeface="Times New Roman" pitchFamily="18" charset="0"/>
                <a:cs typeface="Times New Roman" pitchFamily="18" charset="0"/>
              </a:rPr>
              <a:t>CV- stroke producing weakness of one side of the body. </a:t>
            </a:r>
            <a:endParaRPr lang="en-US" sz="2800" dirty="0" smtClean="0">
              <a:latin typeface="+mn-lt"/>
              <a:ea typeface="Times New Roman" pitchFamily="18" charset="0"/>
              <a:cs typeface="Times New Roman" pitchFamily="18" charset="0"/>
            </a:endParaRPr>
          </a:p>
          <a:p>
            <a:pPr marL="514350" indent="-514350">
              <a:buFont typeface="+mj-lt"/>
              <a:buAutoNum type="romanLcPeriod"/>
              <a:defRPr/>
            </a:pPr>
            <a:endParaRPr lang="en-US" sz="2800" dirty="0" smtClean="0">
              <a:latin typeface="+mn-lt"/>
              <a:ea typeface="Times New Roman" pitchFamily="18" charset="0"/>
              <a:cs typeface="Times New Roman" pitchFamily="18" charset="0"/>
            </a:endParaRPr>
          </a:p>
          <a:p>
            <a:pPr marL="514350" indent="-514350">
              <a:buFont typeface="+mj-lt"/>
              <a:buAutoNum type="romanLcPeriod"/>
              <a:defRPr/>
            </a:pPr>
            <a:r>
              <a:rPr lang="en-US" sz="2800" dirty="0" smtClean="0">
                <a:latin typeface="+mn-lt"/>
                <a:ea typeface="Times New Roman" pitchFamily="18" charset="0"/>
                <a:cs typeface="Times New Roman" pitchFamily="18" charset="0"/>
              </a:rPr>
              <a:t>With </a:t>
            </a:r>
            <a:r>
              <a:rPr lang="en-US" sz="2800" dirty="0">
                <a:latin typeface="+mn-lt"/>
                <a:ea typeface="Times New Roman" pitchFamily="18" charset="0"/>
                <a:cs typeface="Times New Roman" pitchFamily="18" charset="0"/>
              </a:rPr>
              <a:t>upper motor neuron disease the </a:t>
            </a:r>
            <a:r>
              <a:rPr lang="en-US" sz="2800" u="sng" dirty="0">
                <a:latin typeface="+mn-lt"/>
                <a:ea typeface="Times New Roman" pitchFamily="18" charset="0"/>
                <a:cs typeface="Times New Roman" pitchFamily="18" charset="0"/>
              </a:rPr>
              <a:t>muscle bulk is usually well preserved </a:t>
            </a:r>
            <a:endParaRPr lang="en-US" sz="2800" u="sng" dirty="0" smtClean="0">
              <a:latin typeface="+mn-lt"/>
              <a:ea typeface="Times New Roman" pitchFamily="18" charset="0"/>
              <a:cs typeface="Times New Roman" pitchFamily="18" charset="0"/>
            </a:endParaRPr>
          </a:p>
          <a:p>
            <a:pPr marL="514350" indent="-514350">
              <a:buFont typeface="+mj-lt"/>
              <a:buAutoNum type="romanLcPeriod"/>
              <a:defRPr/>
            </a:pPr>
            <a:endParaRPr lang="en-US" sz="2800" u="sng" dirty="0" smtClean="0">
              <a:latin typeface="+mn-lt"/>
              <a:ea typeface="Times New Roman" pitchFamily="18" charset="0"/>
              <a:cs typeface="Times New Roman" pitchFamily="18" charset="0"/>
            </a:endParaRPr>
          </a:p>
          <a:p>
            <a:pPr marL="514350" indent="-514350">
              <a:buFont typeface="+mj-lt"/>
              <a:buAutoNum type="romanLcPeriod"/>
              <a:defRPr/>
            </a:pPr>
            <a:r>
              <a:rPr lang="en-US" sz="2800" dirty="0" smtClean="0">
                <a:latin typeface="+mn-lt"/>
                <a:ea typeface="Times New Roman" pitchFamily="18" charset="0"/>
                <a:cs typeface="Times New Roman" pitchFamily="18" charset="0"/>
              </a:rPr>
              <a:t>Other causes…</a:t>
            </a:r>
            <a:endParaRPr lang="en-US" sz="2800" dirty="0">
              <a:latin typeface="+mn-lt"/>
            </a:endParaRPr>
          </a:p>
        </p:txBody>
      </p:sp>
    </p:spTree>
    <p:extLst>
      <p:ext uri="{BB962C8B-B14F-4D97-AF65-F5344CB8AC3E}">
        <p14:creationId xmlns:p14="http://schemas.microsoft.com/office/powerpoint/2010/main" val="26958306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152400"/>
            <a:ext cx="8229600" cy="715963"/>
          </a:xfrm>
          <a:prstGeom prst="rect">
            <a:avLst/>
          </a:prstGeom>
        </p:spPr>
        <p:txBody>
          <a:bodyPr/>
          <a:lstStyle/>
          <a:p>
            <a:pPr algn="ctr">
              <a:defRPr/>
            </a:pPr>
            <a:r>
              <a:rPr lang="en-US" sz="3600">
                <a:latin typeface="+mj-lt"/>
                <a:ea typeface="+mj-ea"/>
                <a:cs typeface="+mj-cs"/>
              </a:rPr>
              <a:t>Muscle Diseases: Muscle Weakness</a:t>
            </a:r>
          </a:p>
        </p:txBody>
      </p:sp>
      <p:sp>
        <p:nvSpPr>
          <p:cNvPr id="22530" name="Content Placeholder 2"/>
          <p:cNvSpPr txBox="1">
            <a:spLocks/>
          </p:cNvSpPr>
          <p:nvPr/>
        </p:nvSpPr>
        <p:spPr bwMode="auto">
          <a:xfrm>
            <a:off x="990600" y="1143000"/>
            <a:ext cx="74676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spcBef>
                <a:spcPct val="20000"/>
              </a:spcBef>
              <a:buFont typeface="Arial" pitchFamily="34" charset="0"/>
              <a:buNone/>
            </a:pPr>
            <a:r>
              <a:rPr lang="en-US" sz="3200" u="sng" dirty="0">
                <a:latin typeface="Calibri" pitchFamily="34" charset="0"/>
              </a:rPr>
              <a:t>Classifications</a:t>
            </a:r>
            <a:r>
              <a:rPr lang="en-US" sz="3200" u="sng" dirty="0" smtClean="0">
                <a:latin typeface="Calibri" pitchFamily="34" charset="0"/>
              </a:rPr>
              <a:t>:</a:t>
            </a:r>
          </a:p>
          <a:p>
            <a:pPr eaLnBrk="1" hangingPunct="1">
              <a:spcBef>
                <a:spcPct val="20000"/>
              </a:spcBef>
              <a:buFont typeface="Arial" pitchFamily="34" charset="0"/>
              <a:buNone/>
            </a:pPr>
            <a:endParaRPr lang="en-US" sz="3200" u="sng" dirty="0">
              <a:latin typeface="Calibri" pitchFamily="34" charset="0"/>
            </a:endParaRPr>
          </a:p>
          <a:p>
            <a:pPr eaLnBrk="1" hangingPunct="1">
              <a:spcBef>
                <a:spcPct val="20000"/>
              </a:spcBef>
              <a:buFont typeface="Calibri" pitchFamily="34" charset="0"/>
              <a:buAutoNum type="alphaLcParenR" startAt="2"/>
            </a:pPr>
            <a:r>
              <a:rPr lang="en-US" sz="3200" dirty="0">
                <a:latin typeface="Calibri" pitchFamily="34" charset="0"/>
              </a:rPr>
              <a:t>Lower motor neuron </a:t>
            </a:r>
            <a:r>
              <a:rPr lang="en-US" sz="3200" dirty="0" smtClean="0">
                <a:latin typeface="Calibri" pitchFamily="34" charset="0"/>
              </a:rPr>
              <a:t>disease:</a:t>
            </a:r>
          </a:p>
          <a:p>
            <a:pPr eaLnBrk="1" hangingPunct="1">
              <a:spcBef>
                <a:spcPct val="20000"/>
              </a:spcBef>
              <a:buFont typeface="Calibri" pitchFamily="34" charset="0"/>
              <a:buAutoNum type="alphaLcParenR" startAt="2"/>
            </a:pPr>
            <a:endParaRPr lang="en-US" sz="3200" dirty="0">
              <a:latin typeface="Calibri" pitchFamily="34" charset="0"/>
            </a:endParaRPr>
          </a:p>
          <a:p>
            <a:pPr marL="342900" indent="-342900" eaLnBrk="1" hangingPunct="1">
              <a:spcBef>
                <a:spcPct val="20000"/>
              </a:spcBef>
              <a:buFont typeface="Arial" panose="020B0604020202020204" pitchFamily="34" charset="0"/>
              <a:buChar char="•"/>
            </a:pPr>
            <a:r>
              <a:rPr lang="en-US" sz="3200" dirty="0" smtClean="0">
                <a:latin typeface="Calibri" pitchFamily="34" charset="0"/>
              </a:rPr>
              <a:t>Spinal Cord</a:t>
            </a:r>
          </a:p>
          <a:p>
            <a:pPr marL="342900" indent="-342900" eaLnBrk="1" hangingPunct="1">
              <a:spcBef>
                <a:spcPct val="20000"/>
              </a:spcBef>
              <a:buFont typeface="Arial" panose="020B0604020202020204" pitchFamily="34" charset="0"/>
              <a:buChar char="•"/>
            </a:pPr>
            <a:endParaRPr lang="en-US" sz="3200" dirty="0">
              <a:latin typeface="Calibri" pitchFamily="34" charset="0"/>
            </a:endParaRPr>
          </a:p>
          <a:p>
            <a:pPr marL="342900" indent="-342900" eaLnBrk="1" hangingPunct="1">
              <a:spcBef>
                <a:spcPct val="20000"/>
              </a:spcBef>
              <a:buFont typeface="Arial" panose="020B0604020202020204" pitchFamily="34" charset="0"/>
              <a:buChar char="•"/>
            </a:pPr>
            <a:r>
              <a:rPr lang="en-US" sz="3200" dirty="0" smtClean="0">
                <a:latin typeface="Calibri" pitchFamily="34" charset="0"/>
              </a:rPr>
              <a:t>Peripheral Nerve (two types)</a:t>
            </a:r>
            <a:endParaRPr lang="en-US" sz="3200" dirty="0">
              <a:latin typeface="Calibri" pitchFamily="34" charset="0"/>
            </a:endParaRPr>
          </a:p>
        </p:txBody>
      </p:sp>
    </p:spTree>
    <p:extLst>
      <p:ext uri="{BB962C8B-B14F-4D97-AF65-F5344CB8AC3E}">
        <p14:creationId xmlns:p14="http://schemas.microsoft.com/office/powerpoint/2010/main" val="33900202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152400"/>
            <a:ext cx="8229600" cy="715963"/>
          </a:xfrm>
          <a:prstGeom prst="rect">
            <a:avLst/>
          </a:prstGeom>
        </p:spPr>
        <p:txBody>
          <a:bodyPr/>
          <a:lstStyle/>
          <a:p>
            <a:pPr algn="ctr">
              <a:defRPr/>
            </a:pPr>
            <a:r>
              <a:rPr lang="en-US" sz="3600">
                <a:latin typeface="+mj-lt"/>
                <a:ea typeface="+mj-ea"/>
                <a:cs typeface="+mj-cs"/>
              </a:rPr>
              <a:t>Muscle Diseases: Muscle Weakness</a:t>
            </a:r>
          </a:p>
        </p:txBody>
      </p:sp>
      <p:sp>
        <p:nvSpPr>
          <p:cNvPr id="22530" name="Content Placeholder 2"/>
          <p:cNvSpPr txBox="1">
            <a:spLocks/>
          </p:cNvSpPr>
          <p:nvPr/>
        </p:nvSpPr>
        <p:spPr bwMode="auto">
          <a:xfrm>
            <a:off x="1295400" y="1371600"/>
            <a:ext cx="67056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spcBef>
                <a:spcPct val="20000"/>
              </a:spcBef>
              <a:buFont typeface="Arial" pitchFamily="34" charset="0"/>
              <a:buNone/>
            </a:pPr>
            <a:r>
              <a:rPr lang="en-US" sz="2800" u="sng" dirty="0">
                <a:latin typeface="Calibri" pitchFamily="34" charset="0"/>
              </a:rPr>
              <a:t>Classifications</a:t>
            </a:r>
            <a:r>
              <a:rPr lang="en-US" sz="2800" u="sng" dirty="0" smtClean="0">
                <a:latin typeface="Calibri" pitchFamily="34" charset="0"/>
              </a:rPr>
              <a:t>:</a:t>
            </a:r>
          </a:p>
          <a:p>
            <a:pPr eaLnBrk="1" hangingPunct="1">
              <a:spcBef>
                <a:spcPct val="20000"/>
              </a:spcBef>
              <a:buFont typeface="Arial" pitchFamily="34" charset="0"/>
              <a:buNone/>
            </a:pPr>
            <a:endParaRPr lang="en-US" sz="2800" u="sng" dirty="0">
              <a:latin typeface="Calibri" pitchFamily="34" charset="0"/>
            </a:endParaRPr>
          </a:p>
          <a:p>
            <a:pPr eaLnBrk="1" hangingPunct="1">
              <a:spcBef>
                <a:spcPct val="20000"/>
              </a:spcBef>
              <a:buFont typeface="Calibri" pitchFamily="34" charset="0"/>
              <a:buAutoNum type="alphaLcParenR" startAt="2"/>
            </a:pPr>
            <a:r>
              <a:rPr lang="en-US" sz="2800" dirty="0">
                <a:latin typeface="Calibri" pitchFamily="34" charset="0"/>
              </a:rPr>
              <a:t>Lower motor neuron </a:t>
            </a:r>
            <a:r>
              <a:rPr lang="en-US" sz="2800" dirty="0" smtClean="0">
                <a:latin typeface="Calibri" pitchFamily="34" charset="0"/>
              </a:rPr>
              <a:t>disease</a:t>
            </a:r>
          </a:p>
          <a:p>
            <a:pPr eaLnBrk="1" hangingPunct="1">
              <a:spcBef>
                <a:spcPct val="20000"/>
              </a:spcBef>
              <a:buFont typeface="Calibri" pitchFamily="34" charset="0"/>
              <a:buAutoNum type="alphaLcParenR" startAt="2"/>
            </a:pPr>
            <a:endParaRPr lang="en-US" sz="2800" dirty="0">
              <a:latin typeface="Calibri" pitchFamily="34" charset="0"/>
            </a:endParaRPr>
          </a:p>
          <a:p>
            <a:pPr marL="0" indent="0" eaLnBrk="1" hangingPunct="1">
              <a:spcBef>
                <a:spcPct val="20000"/>
              </a:spcBef>
            </a:pPr>
            <a:r>
              <a:rPr lang="en-US" sz="2800" b="1" dirty="0">
                <a:latin typeface="Calibri" pitchFamily="34" charset="0"/>
                <a:cs typeface="Times New Roman" pitchFamily="18" charset="0"/>
              </a:rPr>
              <a:t>Spinal Cord- </a:t>
            </a:r>
            <a:r>
              <a:rPr lang="en-US" sz="2800" dirty="0">
                <a:latin typeface="Calibri" pitchFamily="34" charset="0"/>
                <a:cs typeface="Times New Roman" pitchFamily="18" charset="0"/>
              </a:rPr>
              <a:t>muscle wasting is prominent </a:t>
            </a:r>
            <a:r>
              <a:rPr lang="en-US" sz="2800" dirty="0">
                <a:latin typeface="Calibri" pitchFamily="34" charset="0"/>
                <a:cs typeface="Times New Roman" pitchFamily="18" charset="0"/>
                <a:sym typeface="Wingdings" pitchFamily="2" charset="2"/>
              </a:rPr>
              <a:t> </a:t>
            </a:r>
            <a:r>
              <a:rPr lang="en-US" sz="2800" dirty="0">
                <a:latin typeface="Calibri" pitchFamily="34" charset="0"/>
                <a:cs typeface="Times New Roman" pitchFamily="18" charset="0"/>
              </a:rPr>
              <a:t>shrinkage and eventual death of neurons </a:t>
            </a:r>
            <a:r>
              <a:rPr lang="en-US" sz="2800" dirty="0">
                <a:latin typeface="Calibri" pitchFamily="34" charset="0"/>
                <a:cs typeface="Times New Roman" pitchFamily="18" charset="0"/>
                <a:sym typeface="Wingdings" pitchFamily="2" charset="2"/>
              </a:rPr>
              <a:t> </a:t>
            </a:r>
            <a:r>
              <a:rPr lang="en-US" sz="2800" dirty="0">
                <a:latin typeface="Calibri" pitchFamily="34" charset="0"/>
                <a:cs typeface="Times New Roman" pitchFamily="18" charset="0"/>
              </a:rPr>
              <a:t> denervation of muscle. </a:t>
            </a:r>
          </a:p>
          <a:p>
            <a:pPr eaLnBrk="1" hangingPunct="1">
              <a:spcBef>
                <a:spcPct val="20000"/>
              </a:spcBef>
              <a:buFont typeface="Calibri" pitchFamily="34" charset="0"/>
              <a:buAutoNum type="alphaLcParenR" startAt="2"/>
            </a:pPr>
            <a:endParaRPr lang="en-US" dirty="0">
              <a:latin typeface="Calibri" pitchFamily="34" charset="0"/>
            </a:endParaRPr>
          </a:p>
        </p:txBody>
      </p:sp>
    </p:spTree>
    <p:extLst>
      <p:ext uri="{BB962C8B-B14F-4D97-AF65-F5344CB8AC3E}">
        <p14:creationId xmlns:p14="http://schemas.microsoft.com/office/powerpoint/2010/main" val="16315084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0" y="152400"/>
            <a:ext cx="9067800" cy="792163"/>
          </a:xfrm>
          <a:prstGeom prst="rect">
            <a:avLst/>
          </a:prstGeom>
        </p:spPr>
        <p:txBody>
          <a:bodyPr/>
          <a:lstStyle/>
          <a:p>
            <a:pPr algn="ctr">
              <a:defRPr/>
            </a:pPr>
            <a:r>
              <a:rPr lang="en-US" sz="3600" dirty="0">
                <a:latin typeface="+mj-lt"/>
                <a:ea typeface="+mj-ea"/>
                <a:cs typeface="+mj-cs"/>
              </a:rPr>
              <a:t>Muscle Diseases</a:t>
            </a:r>
            <a:r>
              <a:rPr lang="en-US" sz="3600" dirty="0" smtClean="0">
                <a:latin typeface="+mj-lt"/>
                <a:ea typeface="+mj-ea"/>
                <a:cs typeface="+mj-cs"/>
              </a:rPr>
              <a:t>: </a:t>
            </a:r>
            <a:r>
              <a:rPr lang="en-US" sz="3600" dirty="0"/>
              <a:t>Lower motor neuron </a:t>
            </a:r>
            <a:r>
              <a:rPr lang="en-US" sz="3600" dirty="0" smtClean="0"/>
              <a:t>disease</a:t>
            </a:r>
            <a:endParaRPr lang="en-US" sz="3600" dirty="0"/>
          </a:p>
        </p:txBody>
      </p:sp>
      <p:sp>
        <p:nvSpPr>
          <p:cNvPr id="3" name="Content Placeholder 2"/>
          <p:cNvSpPr txBox="1">
            <a:spLocks/>
          </p:cNvSpPr>
          <p:nvPr/>
        </p:nvSpPr>
        <p:spPr>
          <a:xfrm>
            <a:off x="533400" y="1189404"/>
            <a:ext cx="8305800" cy="4572000"/>
          </a:xfrm>
          <a:prstGeom prst="rect">
            <a:avLst/>
          </a:prstGeom>
        </p:spPr>
        <p:txBody>
          <a:bodyPr/>
          <a:lstStyle/>
          <a:p>
            <a:pPr marL="514350" indent="-514350">
              <a:spcBef>
                <a:spcPct val="20000"/>
              </a:spcBef>
              <a:buFont typeface="Arial" charset="0"/>
              <a:buNone/>
              <a:defRPr/>
            </a:pPr>
            <a:r>
              <a:rPr lang="en-US" sz="2800" u="sng" dirty="0">
                <a:latin typeface="+mn-lt"/>
                <a:ea typeface="+mn-ea"/>
              </a:rPr>
              <a:t>Classifications</a:t>
            </a:r>
            <a:r>
              <a:rPr lang="en-US" sz="2800" u="sng" dirty="0" smtClean="0">
                <a:latin typeface="+mn-lt"/>
                <a:ea typeface="+mn-ea"/>
              </a:rPr>
              <a:t>:</a:t>
            </a:r>
          </a:p>
          <a:p>
            <a:pPr marL="514350" indent="-514350">
              <a:spcBef>
                <a:spcPct val="20000"/>
              </a:spcBef>
              <a:buFont typeface="Arial" charset="0"/>
              <a:buNone/>
              <a:defRPr/>
            </a:pPr>
            <a:endParaRPr lang="en-US" sz="2800" u="sng" dirty="0"/>
          </a:p>
          <a:p>
            <a:r>
              <a:rPr lang="en-US" sz="2600" b="1" dirty="0">
                <a:latin typeface="Calibri" pitchFamily="34" charset="0"/>
                <a:cs typeface="Times New Roman" pitchFamily="18" charset="0"/>
              </a:rPr>
              <a:t>Peripheral Nerve Diseases </a:t>
            </a:r>
            <a:r>
              <a:rPr lang="en-US" sz="2600" dirty="0">
                <a:latin typeface="Calibri" pitchFamily="34" charset="0"/>
                <a:cs typeface="Times New Roman" pitchFamily="18" charset="0"/>
              </a:rPr>
              <a:t>(peripheral neuropathies or polyneuropathies) – </a:t>
            </a:r>
          </a:p>
          <a:p>
            <a:pPr lvl="2"/>
            <a:r>
              <a:rPr lang="en-US" sz="2600" i="1" dirty="0">
                <a:latin typeface="Calibri" pitchFamily="34" charset="0"/>
                <a:cs typeface="Times New Roman" pitchFamily="18" charset="0"/>
              </a:rPr>
              <a:t>Symptoms usually begin in the hands and feet and progress toward the body - also associated with sensory disturbances </a:t>
            </a:r>
          </a:p>
          <a:p>
            <a:pPr marL="514350" indent="-514350">
              <a:buFont typeface="+mj-lt"/>
              <a:buAutoNum type="romanLcPeriod"/>
              <a:defRPr/>
            </a:pPr>
            <a:r>
              <a:rPr lang="en-US" sz="2600" u="sng" dirty="0">
                <a:ea typeface="Times New Roman" pitchFamily="18" charset="0"/>
                <a:cs typeface="Times New Roman" pitchFamily="18" charset="0"/>
              </a:rPr>
              <a:t>Peripheral neuropathies </a:t>
            </a:r>
            <a:r>
              <a:rPr lang="en-US" sz="2600" b="1" dirty="0">
                <a:ea typeface="Times New Roman" pitchFamily="18" charset="0"/>
                <a:cs typeface="Times New Roman" pitchFamily="18" charset="0"/>
              </a:rPr>
              <a:t>- </a:t>
            </a:r>
            <a:r>
              <a:rPr lang="en-US" sz="2600" dirty="0">
                <a:ea typeface="Times New Roman" pitchFamily="18" charset="0"/>
                <a:cs typeface="Times New Roman" pitchFamily="18" charset="0"/>
              </a:rPr>
              <a:t>degeneration of the axons (core of nerve </a:t>
            </a:r>
            <a:r>
              <a:rPr lang="en-US" sz="2600" dirty="0" err="1" smtClean="0">
                <a:ea typeface="Times New Roman" pitchFamily="18" charset="0"/>
                <a:cs typeface="Times New Roman" pitchFamily="18" charset="0"/>
              </a:rPr>
              <a:t>fibres</a:t>
            </a:r>
            <a:r>
              <a:rPr lang="en-US" sz="2800" dirty="0"/>
              <a:t>)</a:t>
            </a:r>
            <a:endParaRPr lang="en-US" sz="2600" i="1" dirty="0">
              <a:ea typeface="Times New Roman" pitchFamily="18" charset="0"/>
              <a:cs typeface="Times New Roman" pitchFamily="18" charset="0"/>
            </a:endParaRPr>
          </a:p>
        </p:txBody>
      </p:sp>
    </p:spTree>
    <p:extLst>
      <p:ext uri="{BB962C8B-B14F-4D97-AF65-F5344CB8AC3E}">
        <p14:creationId xmlns:p14="http://schemas.microsoft.com/office/powerpoint/2010/main" val="7650318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1"/>
          <p:cNvSpPr>
            <a:spLocks noGrp="1"/>
          </p:cNvSpPr>
          <p:nvPr>
            <p:ph type="title"/>
          </p:nvPr>
        </p:nvSpPr>
        <p:spPr>
          <a:xfrm>
            <a:off x="457200" y="274638"/>
            <a:ext cx="8229600" cy="868362"/>
          </a:xfrm>
        </p:spPr>
        <p:txBody>
          <a:bodyPr>
            <a:normAutofit fontScale="90000"/>
          </a:bodyPr>
          <a:lstStyle/>
          <a:p>
            <a:r>
              <a:rPr lang="en-US" sz="3600" dirty="0" smtClean="0">
                <a:ea typeface="ＭＳ Ｐゴシック" pitchFamily="34" charset="-128"/>
              </a:rPr>
              <a:t>Muscle Diseases</a:t>
            </a:r>
            <a:r>
              <a:rPr lang="en-US" sz="3600" dirty="0">
                <a:ea typeface="ＭＳ Ｐゴシック" pitchFamily="34" charset="-128"/>
              </a:rPr>
              <a:t>: Lower motor neuron </a:t>
            </a:r>
            <a:r>
              <a:rPr lang="en-US" sz="3600" dirty="0" smtClean="0">
                <a:ea typeface="ＭＳ Ｐゴシック" pitchFamily="34" charset="-128"/>
              </a:rPr>
              <a:t>disease</a:t>
            </a:r>
            <a:endParaRPr lang="en-US" sz="3600" dirty="0" smtClean="0">
              <a:ea typeface="ＭＳ Ｐゴシック" pitchFamily="34" charset="-128"/>
            </a:endParaRPr>
          </a:p>
        </p:txBody>
      </p:sp>
      <p:sp>
        <p:nvSpPr>
          <p:cNvPr id="25602" name="Content Placeholder 2"/>
          <p:cNvSpPr>
            <a:spLocks noGrp="1"/>
          </p:cNvSpPr>
          <p:nvPr>
            <p:ph idx="1"/>
          </p:nvPr>
        </p:nvSpPr>
        <p:spPr>
          <a:xfrm>
            <a:off x="304800" y="990600"/>
            <a:ext cx="8305800" cy="4572000"/>
          </a:xfrm>
        </p:spPr>
        <p:txBody>
          <a:bodyPr/>
          <a:lstStyle/>
          <a:p>
            <a:pPr marL="514350" indent="-514350" eaLnBrk="1" hangingPunct="1">
              <a:buFont typeface="Arial" pitchFamily="34" charset="0"/>
              <a:buNone/>
            </a:pPr>
            <a:r>
              <a:rPr lang="en-US" sz="2800" u="sng" dirty="0" smtClean="0">
                <a:ea typeface="ＭＳ Ｐゴシック" pitchFamily="34" charset="-128"/>
              </a:rPr>
              <a:t>Classifications</a:t>
            </a:r>
            <a:r>
              <a:rPr lang="en-US" sz="2800" u="sng" dirty="0" smtClean="0">
                <a:ea typeface="ＭＳ Ｐゴシック" pitchFamily="34" charset="-128"/>
              </a:rPr>
              <a:t>:</a:t>
            </a:r>
            <a:endParaRPr lang="en-US" sz="2800" u="sng" dirty="0" smtClean="0">
              <a:ea typeface="ＭＳ Ｐゴシック" pitchFamily="34" charset="-128"/>
            </a:endParaRPr>
          </a:p>
        </p:txBody>
      </p:sp>
      <p:sp>
        <p:nvSpPr>
          <p:cNvPr id="25603" name="Rectangle 1"/>
          <p:cNvSpPr>
            <a:spLocks noChangeArrowheads="1"/>
          </p:cNvSpPr>
          <p:nvPr/>
        </p:nvSpPr>
        <p:spPr bwMode="auto">
          <a:xfrm>
            <a:off x="304800" y="1739572"/>
            <a:ext cx="8686800"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514350" indent="-514350">
              <a:buFont typeface="Calibri" pitchFamily="34" charset="0"/>
              <a:buAutoNum type="romanLcPeriod" startAt="2"/>
            </a:pPr>
            <a:r>
              <a:rPr lang="en-US" sz="2800" u="sng" dirty="0">
                <a:latin typeface="Calibri" pitchFamily="34" charset="0"/>
                <a:cs typeface="Times New Roman" pitchFamily="18" charset="0"/>
              </a:rPr>
              <a:t>Myelin Sheath </a:t>
            </a:r>
            <a:r>
              <a:rPr lang="en-US" sz="2800" dirty="0">
                <a:latin typeface="Calibri" pitchFamily="34" charset="0"/>
                <a:cs typeface="Times New Roman" pitchFamily="18" charset="0"/>
              </a:rPr>
              <a:t>- </a:t>
            </a:r>
            <a:r>
              <a:rPr lang="en-US" sz="2800" dirty="0" smtClean="0">
                <a:latin typeface="Calibri" pitchFamily="34" charset="0"/>
                <a:cs typeface="Times New Roman" pitchFamily="18" charset="0"/>
              </a:rPr>
              <a:t>degeneration </a:t>
            </a:r>
            <a:r>
              <a:rPr lang="en-US" sz="2800" dirty="0">
                <a:latin typeface="Calibri" pitchFamily="34" charset="0"/>
                <a:cs typeface="Times New Roman" pitchFamily="18" charset="0"/>
              </a:rPr>
              <a:t>of the myelin sheaths (covering of axons) - demyelinating neuropathies </a:t>
            </a:r>
          </a:p>
          <a:p>
            <a:pPr marL="971550" lvl="1" indent="-514350">
              <a:buFont typeface="Arial" pitchFamily="34" charset="0"/>
              <a:buChar char="•"/>
            </a:pPr>
            <a:r>
              <a:rPr lang="en-US" sz="2800" dirty="0">
                <a:latin typeface="Calibri" pitchFamily="34" charset="0"/>
                <a:cs typeface="Times New Roman" pitchFamily="18" charset="0"/>
              </a:rPr>
              <a:t>C</a:t>
            </a:r>
            <a:r>
              <a:rPr lang="en-US" sz="2800" dirty="0" smtClean="0">
                <a:latin typeface="Calibri" pitchFamily="34" charset="0"/>
                <a:cs typeface="Times New Roman" pitchFamily="18" charset="0"/>
              </a:rPr>
              <a:t>auses </a:t>
            </a:r>
            <a:r>
              <a:rPr lang="en-US" sz="2800" dirty="0">
                <a:latin typeface="Calibri" pitchFamily="34" charset="0"/>
                <a:cs typeface="Times New Roman" pitchFamily="18" charset="0"/>
              </a:rPr>
              <a:t>of peripheral neuropathy include </a:t>
            </a:r>
            <a:r>
              <a:rPr lang="en-US" sz="2800" dirty="0" smtClean="0">
                <a:latin typeface="Calibri" pitchFamily="34" charset="0"/>
                <a:cs typeface="Times New Roman" pitchFamily="18" charset="0"/>
              </a:rPr>
              <a:t>impaired glucose function (diabetes mellitus), nerve trauma chronic </a:t>
            </a:r>
            <a:r>
              <a:rPr lang="en-US" sz="2800" dirty="0">
                <a:latin typeface="Calibri" pitchFamily="34" charset="0"/>
                <a:cs typeface="Times New Roman" pitchFamily="18" charset="0"/>
              </a:rPr>
              <a:t>renal </a:t>
            </a:r>
            <a:r>
              <a:rPr lang="en-US" sz="2800" dirty="0" smtClean="0">
                <a:latin typeface="Calibri" pitchFamily="34" charset="0"/>
                <a:cs typeface="Times New Roman" pitchFamily="18" charset="0"/>
              </a:rPr>
              <a:t>failure, and inherited factors</a:t>
            </a:r>
            <a:endParaRPr lang="en-US" sz="2800" dirty="0">
              <a:latin typeface="Calibri" pitchFamily="34" charset="0"/>
            </a:endParaRPr>
          </a:p>
          <a:p>
            <a:pPr marL="1428750" lvl="2" indent="-514350">
              <a:buFont typeface="Arial" pitchFamily="34" charset="0"/>
              <a:buChar char="•"/>
            </a:pPr>
            <a:r>
              <a:rPr lang="en-US" sz="2800" i="1" dirty="0">
                <a:latin typeface="Calibri" pitchFamily="34" charset="0"/>
                <a:cs typeface="Times New Roman" pitchFamily="18" charset="0"/>
              </a:rPr>
              <a:t>s</a:t>
            </a:r>
            <a:r>
              <a:rPr lang="en-US" sz="2800" i="1" dirty="0" smtClean="0">
                <a:latin typeface="Calibri" pitchFamily="34" charset="0"/>
                <a:cs typeface="Times New Roman" pitchFamily="18" charset="0"/>
              </a:rPr>
              <a:t>ymptoms </a:t>
            </a:r>
            <a:r>
              <a:rPr lang="en-US" sz="2800" i="1" dirty="0">
                <a:latin typeface="Calibri" pitchFamily="34" charset="0"/>
                <a:cs typeface="Times New Roman" pitchFamily="18" charset="0"/>
              </a:rPr>
              <a:t>are similar to axonal neuropathies but since the axons remain intact, the muscles rarely atrophy. </a:t>
            </a:r>
          </a:p>
          <a:p>
            <a:pPr marL="1428750" lvl="2" indent="-514350">
              <a:buFont typeface="Arial" pitchFamily="34" charset="0"/>
              <a:buChar char="•"/>
            </a:pPr>
            <a:r>
              <a:rPr lang="en-US" sz="2800" i="1" dirty="0">
                <a:latin typeface="Calibri" pitchFamily="34" charset="0"/>
                <a:cs typeface="Times New Roman" pitchFamily="18" charset="0"/>
              </a:rPr>
              <a:t>r</a:t>
            </a:r>
            <a:r>
              <a:rPr lang="en-US" sz="2800" i="1" dirty="0" smtClean="0">
                <a:latin typeface="Calibri" pitchFamily="34" charset="0"/>
                <a:cs typeface="Times New Roman" pitchFamily="18" charset="0"/>
              </a:rPr>
              <a:t>ecovery </a:t>
            </a:r>
            <a:r>
              <a:rPr lang="en-US" sz="2800" i="1" dirty="0">
                <a:latin typeface="Calibri" pitchFamily="34" charset="0"/>
                <a:cs typeface="Times New Roman" pitchFamily="18" charset="0"/>
              </a:rPr>
              <a:t>from demyelinating neuropathies can be </a:t>
            </a:r>
            <a:r>
              <a:rPr lang="en-US" sz="2800" i="1" dirty="0" smtClean="0">
                <a:latin typeface="Calibri" pitchFamily="34" charset="0"/>
                <a:cs typeface="Times New Roman" pitchFamily="18" charset="0"/>
              </a:rPr>
              <a:t>rapid</a:t>
            </a:r>
            <a:endParaRPr lang="en-US" sz="2800" i="1" dirty="0">
              <a:latin typeface="Calibri" pitchFamily="34" charset="0"/>
              <a:cs typeface="Times New Roman" pitchFamily="18" charset="0"/>
            </a:endParaRPr>
          </a:p>
        </p:txBody>
      </p:sp>
    </p:spTree>
    <p:extLst>
      <p:ext uri="{BB962C8B-B14F-4D97-AF65-F5344CB8AC3E}">
        <p14:creationId xmlns:p14="http://schemas.microsoft.com/office/powerpoint/2010/main" val="18586398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p:cNvSpPr>
            <a:spLocks noGrp="1"/>
          </p:cNvSpPr>
          <p:nvPr>
            <p:ph type="title"/>
          </p:nvPr>
        </p:nvSpPr>
        <p:spPr>
          <a:xfrm>
            <a:off x="457200" y="274638"/>
            <a:ext cx="8229600" cy="868362"/>
          </a:xfrm>
        </p:spPr>
        <p:txBody>
          <a:bodyPr>
            <a:normAutofit/>
          </a:bodyPr>
          <a:lstStyle/>
          <a:p>
            <a:r>
              <a:rPr lang="en-US" sz="3600" dirty="0" smtClean="0">
                <a:ea typeface="ＭＳ Ｐゴシック" pitchFamily="34" charset="-128"/>
              </a:rPr>
              <a:t>Muscle </a:t>
            </a:r>
            <a:r>
              <a:rPr lang="en-US" sz="3600" dirty="0">
                <a:ea typeface="ＭＳ Ｐゴシック" pitchFamily="34" charset="-128"/>
              </a:rPr>
              <a:t>Diseases: N-M </a:t>
            </a:r>
            <a:r>
              <a:rPr lang="en-US" sz="3600" dirty="0" smtClean="0">
                <a:ea typeface="ＭＳ Ｐゴシック" pitchFamily="34" charset="-128"/>
              </a:rPr>
              <a:t>Junction Disease </a:t>
            </a:r>
            <a:endParaRPr lang="en-US" sz="3600" dirty="0" smtClean="0">
              <a:ea typeface="ＭＳ Ｐゴシック" pitchFamily="34" charset="-128"/>
            </a:endParaRPr>
          </a:p>
        </p:txBody>
      </p:sp>
      <p:sp>
        <p:nvSpPr>
          <p:cNvPr id="26627" name="Rectangle 1"/>
          <p:cNvSpPr>
            <a:spLocks noChangeArrowheads="1"/>
          </p:cNvSpPr>
          <p:nvPr/>
        </p:nvSpPr>
        <p:spPr bwMode="auto">
          <a:xfrm>
            <a:off x="685798" y="1295400"/>
            <a:ext cx="7924801"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514350" indent="-514350">
              <a:buFont typeface="Calibri" pitchFamily="34" charset="0"/>
              <a:buAutoNum type="romanLcPeriod"/>
            </a:pPr>
            <a:r>
              <a:rPr lang="en-US" sz="2600" dirty="0" smtClean="0">
                <a:latin typeface="Calibri" pitchFamily="34" charset="0"/>
                <a:cs typeface="Times New Roman" pitchFamily="18" charset="0"/>
              </a:rPr>
              <a:t>Diseases </a:t>
            </a:r>
            <a:r>
              <a:rPr lang="en-US" sz="2600" dirty="0">
                <a:latin typeface="Calibri" pitchFamily="34" charset="0"/>
                <a:cs typeface="Times New Roman" pitchFamily="18" charset="0"/>
              </a:rPr>
              <a:t>of the neuromuscular junction typically involve the generation of an end-plate potential that is too low to propagate an action potential in the muscle </a:t>
            </a:r>
            <a:r>
              <a:rPr lang="en-US" sz="2600" dirty="0" err="1">
                <a:latin typeface="Calibri" pitchFamily="34" charset="0"/>
                <a:cs typeface="Times New Roman" pitchFamily="18" charset="0"/>
              </a:rPr>
              <a:t>fibre</a:t>
            </a:r>
            <a:r>
              <a:rPr lang="en-US" sz="2600" dirty="0">
                <a:latin typeface="Calibri" pitchFamily="34" charset="0"/>
                <a:cs typeface="Times New Roman" pitchFamily="18" charset="0"/>
              </a:rPr>
              <a:t>. </a:t>
            </a:r>
          </a:p>
          <a:p>
            <a:pPr marL="514350" indent="-514350">
              <a:buFont typeface="Calibri" pitchFamily="34" charset="0"/>
              <a:buAutoNum type="romanLcPeriod"/>
            </a:pPr>
            <a:r>
              <a:rPr lang="en-US" sz="2600" dirty="0">
                <a:latin typeface="Calibri" pitchFamily="34" charset="0"/>
                <a:cs typeface="Times New Roman" pitchFamily="18" charset="0"/>
              </a:rPr>
              <a:t>Diseases of neuromuscular transmission may be acquired or inherited and may be the result of autoimmune disorders, such as </a:t>
            </a:r>
            <a:r>
              <a:rPr lang="en-US" sz="2600" u="sng" dirty="0">
                <a:latin typeface="Calibri" pitchFamily="34" charset="0"/>
                <a:cs typeface="Times New Roman" pitchFamily="18" charset="0"/>
              </a:rPr>
              <a:t>myasthenia gravis </a:t>
            </a:r>
            <a:r>
              <a:rPr lang="en-US" sz="2600" dirty="0">
                <a:latin typeface="Calibri" pitchFamily="34" charset="0"/>
                <a:cs typeface="Times New Roman" pitchFamily="18" charset="0"/>
              </a:rPr>
              <a:t>congenital disorders; toxins such as those present in </a:t>
            </a:r>
            <a:r>
              <a:rPr lang="en-US" sz="2600" dirty="0" smtClean="0">
                <a:latin typeface="Calibri" pitchFamily="34" charset="0"/>
                <a:cs typeface="Times New Roman" pitchFamily="18" charset="0"/>
              </a:rPr>
              <a:t>botulism</a:t>
            </a:r>
          </a:p>
          <a:p>
            <a:pPr marL="514350" indent="-514350">
              <a:buFont typeface="Calibri" pitchFamily="34" charset="0"/>
              <a:buAutoNum type="romanLcPeriod"/>
            </a:pPr>
            <a:r>
              <a:rPr lang="en-US" sz="2600" dirty="0">
                <a:latin typeface="Calibri" pitchFamily="34" charset="0"/>
                <a:cs typeface="Times New Roman" pitchFamily="18" charset="0"/>
              </a:rPr>
              <a:t>These diseases are associated with weakness and fatigability with exercise. </a:t>
            </a:r>
          </a:p>
          <a:p>
            <a:endParaRPr lang="en-US" sz="2600" dirty="0">
              <a:latin typeface="Calibri" pitchFamily="34" charset="0"/>
            </a:endParaRPr>
          </a:p>
        </p:txBody>
      </p:sp>
    </p:spTree>
    <p:extLst>
      <p:ext uri="{BB962C8B-B14F-4D97-AF65-F5344CB8AC3E}">
        <p14:creationId xmlns:p14="http://schemas.microsoft.com/office/powerpoint/2010/main" val="170606012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0"/>
            <a:ext cx="8534400" cy="639763"/>
          </a:xfrm>
        </p:spPr>
        <p:txBody>
          <a:bodyPr rtlCol="0">
            <a:normAutofit fontScale="90000"/>
          </a:bodyPr>
          <a:lstStyle/>
          <a:p>
            <a:pPr eaLnBrk="1" fontAlgn="auto" hangingPunct="1">
              <a:spcAft>
                <a:spcPts val="0"/>
              </a:spcAft>
              <a:defRPr/>
            </a:pPr>
            <a:r>
              <a:rPr lang="en-US" sz="3600" dirty="0" smtClean="0">
                <a:ea typeface="+mj-ea"/>
                <a:cs typeface="+mj-cs"/>
              </a:rPr>
              <a:t>Example Muscle Disease NMJ: </a:t>
            </a:r>
            <a:r>
              <a:rPr lang="en-US" sz="3600" dirty="0" smtClean="0">
                <a:ea typeface="+mj-ea"/>
                <a:cs typeface="+mj-cs"/>
              </a:rPr>
              <a:t>Myasthenia Gravis</a:t>
            </a:r>
          </a:p>
        </p:txBody>
      </p:sp>
      <p:sp>
        <p:nvSpPr>
          <p:cNvPr id="6145" name="Rectangle 1"/>
          <p:cNvSpPr>
            <a:spLocks noChangeArrowheads="1"/>
          </p:cNvSpPr>
          <p:nvPr/>
        </p:nvSpPr>
        <p:spPr bwMode="auto">
          <a:xfrm>
            <a:off x="685800" y="1375112"/>
            <a:ext cx="7543800" cy="4493538"/>
          </a:xfrm>
          <a:prstGeom prst="rect">
            <a:avLst/>
          </a:prstGeom>
          <a:noFill/>
          <a:ln w="9525">
            <a:noFill/>
            <a:miter lim="800000"/>
            <a:headEnd/>
            <a:tailEnd/>
          </a:ln>
          <a:effectLst/>
        </p:spPr>
        <p:txBody>
          <a:bodyPr wrap="square" anchor="ctr">
            <a:spAutoFit/>
          </a:bodyPr>
          <a:lstStyle/>
          <a:p>
            <a:pPr>
              <a:defRPr/>
            </a:pPr>
            <a:r>
              <a:rPr lang="en-US" sz="2600" dirty="0">
                <a:latin typeface="+mn-lt"/>
                <a:ea typeface="Times New Roman" pitchFamily="18" charset="0"/>
                <a:cs typeface="Times New Roman" pitchFamily="18" charset="0"/>
              </a:rPr>
              <a:t>Myasthenia gravis is an acquired autoimmune disorder that involves a </a:t>
            </a:r>
            <a:r>
              <a:rPr lang="en-US" sz="2600" u="sng" dirty="0">
                <a:latin typeface="+mn-lt"/>
                <a:ea typeface="Times New Roman" pitchFamily="18" charset="0"/>
                <a:cs typeface="Times New Roman" pitchFamily="18" charset="0"/>
              </a:rPr>
              <a:t>failure in the transmission of nerve impulses </a:t>
            </a:r>
            <a:r>
              <a:rPr lang="en-US" sz="2600" dirty="0">
                <a:latin typeface="+mn-lt"/>
                <a:ea typeface="Times New Roman" pitchFamily="18" charset="0"/>
                <a:cs typeface="Times New Roman" pitchFamily="18" charset="0"/>
              </a:rPr>
              <a:t>to the muscles and is characterized by </a:t>
            </a:r>
            <a:r>
              <a:rPr lang="en-US" sz="2600" u="sng" dirty="0">
                <a:latin typeface="+mn-lt"/>
                <a:ea typeface="Times New Roman" pitchFamily="18" charset="0"/>
                <a:cs typeface="Times New Roman" pitchFamily="18" charset="0"/>
              </a:rPr>
              <a:t>persistent muscular weakness </a:t>
            </a:r>
            <a:r>
              <a:rPr lang="en-US" sz="2600" dirty="0">
                <a:latin typeface="+mn-lt"/>
                <a:ea typeface="Times New Roman" pitchFamily="18" charset="0"/>
                <a:cs typeface="Times New Roman" pitchFamily="18" charset="0"/>
              </a:rPr>
              <a:t>and a tendency of muscles to be easily fatigued.  </a:t>
            </a:r>
          </a:p>
          <a:p>
            <a:pPr>
              <a:defRPr/>
            </a:pPr>
            <a:endParaRPr lang="en-US" sz="2600" dirty="0">
              <a:latin typeface="+mn-lt"/>
              <a:ea typeface="Times New Roman" pitchFamily="18" charset="0"/>
              <a:cs typeface="Times New Roman" pitchFamily="18" charset="0"/>
            </a:endParaRPr>
          </a:p>
          <a:p>
            <a:pPr>
              <a:defRPr/>
            </a:pPr>
            <a:r>
              <a:rPr lang="en-US" sz="2600" dirty="0">
                <a:latin typeface="+mn-lt"/>
                <a:ea typeface="Times New Roman" pitchFamily="18" charset="0"/>
                <a:cs typeface="Times New Roman" pitchFamily="18" charset="0"/>
              </a:rPr>
              <a:t>Symptoms include; a) weakness is particularly of the face, limbs, and neck; b) double vision; c) difficulty swallowing and breathing, and d) excessive muscle fatigue during exercise with partial recovery after rest.</a:t>
            </a:r>
            <a:endParaRPr lang="en-US" sz="2600" dirty="0">
              <a:latin typeface="+mn-lt"/>
              <a:ea typeface="+mn-ea"/>
            </a:endParaRPr>
          </a:p>
          <a:p>
            <a:pPr eaLnBrk="0" hangingPunct="0">
              <a:defRPr/>
            </a:pPr>
            <a:endParaRPr lang="en-US" sz="2600" dirty="0">
              <a:latin typeface="+mn-lt"/>
              <a:ea typeface="Times New Roman" pitchFamily="18" charset="0"/>
              <a:cs typeface="Times New Roman" pitchFamily="18" charset="0"/>
            </a:endParaRPr>
          </a:p>
        </p:txBody>
      </p:sp>
    </p:spTree>
    <p:extLst>
      <p:ext uri="{BB962C8B-B14F-4D97-AF65-F5344CB8AC3E}">
        <p14:creationId xmlns:p14="http://schemas.microsoft.com/office/powerpoint/2010/main" val="23837785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le 1"/>
          <p:cNvSpPr>
            <a:spLocks noGrp="1"/>
          </p:cNvSpPr>
          <p:nvPr>
            <p:ph type="title"/>
          </p:nvPr>
        </p:nvSpPr>
        <p:spPr>
          <a:xfrm>
            <a:off x="609600" y="304800"/>
            <a:ext cx="8229600" cy="792163"/>
          </a:xfrm>
        </p:spPr>
        <p:txBody>
          <a:bodyPr/>
          <a:lstStyle/>
          <a:p>
            <a:pPr eaLnBrk="1" hangingPunct="1"/>
            <a:r>
              <a:rPr lang="en-US" sz="3600" dirty="0" smtClean="0">
                <a:ea typeface="ＭＳ Ｐゴシック" pitchFamily="34" charset="-128"/>
              </a:rPr>
              <a:t>Muscle Diseases: </a:t>
            </a:r>
            <a:r>
              <a:rPr lang="en-US" sz="3600" dirty="0" err="1" smtClean="0">
                <a:ea typeface="ＭＳ Ｐゴシック" pitchFamily="34" charset="-128"/>
              </a:rPr>
              <a:t>Myotonic</a:t>
            </a:r>
            <a:r>
              <a:rPr lang="en-US" sz="3600" dirty="0" smtClean="0">
                <a:ea typeface="ＭＳ Ｐゴシック" pitchFamily="34" charset="-128"/>
              </a:rPr>
              <a:t> </a:t>
            </a:r>
            <a:r>
              <a:rPr lang="en-US" sz="3600" dirty="0" smtClean="0">
                <a:ea typeface="ＭＳ Ｐゴシック" pitchFamily="34" charset="-128"/>
              </a:rPr>
              <a:t>Diseases (SL)</a:t>
            </a:r>
            <a:endParaRPr lang="en-US" sz="3600" dirty="0" smtClean="0">
              <a:ea typeface="ＭＳ Ｐゴシック" pitchFamily="34" charset="-128"/>
            </a:endParaRPr>
          </a:p>
        </p:txBody>
      </p:sp>
      <p:sp>
        <p:nvSpPr>
          <p:cNvPr id="37890" name="Rectangle 1"/>
          <p:cNvSpPr>
            <a:spLocks noChangeArrowheads="1"/>
          </p:cNvSpPr>
          <p:nvPr/>
        </p:nvSpPr>
        <p:spPr bwMode="auto">
          <a:xfrm>
            <a:off x="762000" y="1905000"/>
            <a:ext cx="8077200"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r>
              <a:rPr lang="en-US" sz="2600" dirty="0" err="1">
                <a:latin typeface="Calibri" pitchFamily="34" charset="0"/>
                <a:cs typeface="Times New Roman" pitchFamily="18" charset="0"/>
              </a:rPr>
              <a:t>Myotonia</a:t>
            </a:r>
            <a:r>
              <a:rPr lang="en-US" sz="2600" dirty="0">
                <a:latin typeface="Calibri" pitchFamily="34" charset="0"/>
                <a:cs typeface="Times New Roman" pitchFamily="18" charset="0"/>
              </a:rPr>
              <a:t> is a difficulty in relaxing (slow relaxation) a muscle after contraction (i.e., relaxing the hand after a handshake). </a:t>
            </a:r>
          </a:p>
          <a:p>
            <a:r>
              <a:rPr lang="en-US" sz="2600" u="sng" dirty="0">
                <a:latin typeface="Calibri" pitchFamily="34" charset="0"/>
                <a:cs typeface="Times New Roman" pitchFamily="18" charset="0"/>
              </a:rPr>
              <a:t>Causes: </a:t>
            </a:r>
          </a:p>
          <a:p>
            <a:pPr>
              <a:buFont typeface="Calibri" pitchFamily="34" charset="0"/>
              <a:buAutoNum type="alphaLcParenR"/>
            </a:pPr>
            <a:r>
              <a:rPr lang="en-US" sz="2600" dirty="0">
                <a:latin typeface="Calibri" pitchFamily="34" charset="0"/>
                <a:cs typeface="Times New Roman" pitchFamily="18" charset="0"/>
              </a:rPr>
              <a:t>continuing electrical activity of the sarcolemma </a:t>
            </a:r>
            <a:endParaRPr lang="en-US" sz="2600" dirty="0" smtClean="0">
              <a:latin typeface="Calibri" pitchFamily="34" charset="0"/>
              <a:cs typeface="Times New Roman" pitchFamily="18" charset="0"/>
            </a:endParaRPr>
          </a:p>
          <a:p>
            <a:pPr>
              <a:buFont typeface="Calibri" pitchFamily="34" charset="0"/>
              <a:buAutoNum type="alphaLcParenR"/>
            </a:pPr>
            <a:endParaRPr lang="en-US" sz="2600" dirty="0" smtClean="0">
              <a:latin typeface="Calibri" pitchFamily="34" charset="0"/>
              <a:cs typeface="Times New Roman" pitchFamily="18" charset="0"/>
            </a:endParaRPr>
          </a:p>
          <a:p>
            <a:pPr>
              <a:buFont typeface="Calibri" pitchFamily="34" charset="0"/>
              <a:buAutoNum type="alphaLcParenR"/>
            </a:pPr>
            <a:r>
              <a:rPr lang="en-US" sz="2600" dirty="0" smtClean="0">
                <a:latin typeface="Calibri" pitchFamily="34" charset="0"/>
                <a:cs typeface="Times New Roman" pitchFamily="18" charset="0"/>
              </a:rPr>
              <a:t>delayed myosin </a:t>
            </a:r>
            <a:r>
              <a:rPr lang="en-US" sz="2600" dirty="0">
                <a:latin typeface="Calibri" pitchFamily="34" charset="0"/>
                <a:cs typeface="Times New Roman" pitchFamily="18" charset="0"/>
              </a:rPr>
              <a:t>and actin </a:t>
            </a:r>
          </a:p>
          <a:p>
            <a:endParaRPr lang="en-US" sz="2600" dirty="0">
              <a:latin typeface="Calibri" pitchFamily="34" charset="0"/>
              <a:cs typeface="Times New Roman" pitchFamily="18" charset="0"/>
            </a:endParaRPr>
          </a:p>
          <a:p>
            <a:pPr marL="457200" indent="-457200">
              <a:buFont typeface="Arial" panose="020B0604020202020204" pitchFamily="34" charset="0"/>
              <a:buChar char="•"/>
            </a:pPr>
            <a:r>
              <a:rPr lang="en-US" sz="2600" dirty="0">
                <a:latin typeface="Calibri" pitchFamily="34" charset="0"/>
                <a:cs typeface="Times New Roman" pitchFamily="18" charset="0"/>
              </a:rPr>
              <a:t>Physical inactivity and cold enhance the condition. </a:t>
            </a:r>
            <a:endParaRPr lang="en-US" sz="2600" dirty="0">
              <a:latin typeface="Calibri" pitchFamily="34" charset="0"/>
            </a:endParaRPr>
          </a:p>
        </p:txBody>
      </p:sp>
    </p:spTree>
    <p:extLst>
      <p:ext uri="{BB962C8B-B14F-4D97-AF65-F5344CB8AC3E}">
        <p14:creationId xmlns:p14="http://schemas.microsoft.com/office/powerpoint/2010/main" val="214008944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p:nvPr>
        </p:nvSpPr>
        <p:spPr>
          <a:xfrm>
            <a:off x="457200" y="274638"/>
            <a:ext cx="8229600" cy="715962"/>
          </a:xfrm>
        </p:spPr>
        <p:txBody>
          <a:bodyPr/>
          <a:lstStyle/>
          <a:p>
            <a:pPr eaLnBrk="1" hangingPunct="1"/>
            <a:r>
              <a:rPr lang="en-US" sz="3600" dirty="0" smtClean="0">
                <a:ea typeface="ＭＳ Ｐゴシック" pitchFamily="34" charset="-128"/>
              </a:rPr>
              <a:t>Muscle Diseases</a:t>
            </a:r>
            <a:r>
              <a:rPr lang="en-US" sz="3600" dirty="0" smtClean="0">
                <a:ea typeface="ＭＳ Ｐゴシック" pitchFamily="34" charset="-128"/>
              </a:rPr>
              <a:t>: Muscle</a:t>
            </a:r>
            <a:endParaRPr lang="en-US" sz="3600" dirty="0" smtClean="0">
              <a:ea typeface="ＭＳ Ｐゴシック" pitchFamily="34" charset="-128"/>
            </a:endParaRPr>
          </a:p>
        </p:txBody>
      </p:sp>
      <p:sp>
        <p:nvSpPr>
          <p:cNvPr id="27650" name="Rectangle 1"/>
          <p:cNvSpPr>
            <a:spLocks noChangeArrowheads="1"/>
          </p:cNvSpPr>
          <p:nvPr/>
        </p:nvSpPr>
        <p:spPr bwMode="auto">
          <a:xfrm>
            <a:off x="685800" y="1384300"/>
            <a:ext cx="7543800" cy="440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en-US" sz="2800" dirty="0">
                <a:latin typeface="Calibri" pitchFamily="34" charset="0"/>
                <a:cs typeface="Times New Roman" pitchFamily="18" charset="0"/>
              </a:rPr>
              <a:t>The </a:t>
            </a:r>
            <a:r>
              <a:rPr lang="en-US" sz="2800" b="1" dirty="0">
                <a:latin typeface="Calibri" pitchFamily="34" charset="0"/>
                <a:cs typeface="Times New Roman" pitchFamily="18" charset="0"/>
              </a:rPr>
              <a:t>muscular dystrophies </a:t>
            </a:r>
            <a:r>
              <a:rPr lang="en-US" sz="2800" dirty="0">
                <a:latin typeface="Calibri" pitchFamily="34" charset="0"/>
                <a:cs typeface="Times New Roman" pitchFamily="18" charset="0"/>
              </a:rPr>
              <a:t>are a group of hereditary disorders (n=9) characterized by progressive muscular atrophy and weakness. In most varieties the muscles of the limb girdles—the pelvic and shoulder muscles—are involved. </a:t>
            </a:r>
          </a:p>
          <a:p>
            <a:endParaRPr lang="en-US" sz="2800" dirty="0">
              <a:latin typeface="Calibri" pitchFamily="34" charset="0"/>
              <a:cs typeface="Times New Roman" pitchFamily="18" charset="0"/>
            </a:endParaRPr>
          </a:p>
          <a:p>
            <a:r>
              <a:rPr lang="en-US" sz="2800" dirty="0">
                <a:latin typeface="Calibri" pitchFamily="34" charset="0"/>
              </a:rPr>
              <a:t>There is a progressive loss of muscle size and strength which is caused by loss of muscle proteins </a:t>
            </a:r>
            <a:r>
              <a:rPr lang="en-US" sz="2800" b="1" dirty="0" smtClean="0">
                <a:latin typeface="Calibri" pitchFamily="34" charset="0"/>
              </a:rPr>
              <a:t>(enzyme efflux theory) </a:t>
            </a:r>
            <a:r>
              <a:rPr lang="en-US" sz="2800" dirty="0" smtClean="0">
                <a:latin typeface="Calibri" pitchFamily="34" charset="0"/>
              </a:rPr>
              <a:t>later </a:t>
            </a:r>
            <a:r>
              <a:rPr lang="en-US" sz="2800" dirty="0">
                <a:latin typeface="Calibri" pitchFamily="34" charset="0"/>
              </a:rPr>
              <a:t>changing to muscle fiber death and tissue death</a:t>
            </a:r>
          </a:p>
        </p:txBody>
      </p:sp>
    </p:spTree>
    <p:extLst>
      <p:ext uri="{BB962C8B-B14F-4D97-AF65-F5344CB8AC3E}">
        <p14:creationId xmlns:p14="http://schemas.microsoft.com/office/powerpoint/2010/main" val="11481732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p:cNvSpPr>
            <a:spLocks noGrp="1"/>
          </p:cNvSpPr>
          <p:nvPr>
            <p:ph type="title"/>
          </p:nvPr>
        </p:nvSpPr>
        <p:spPr>
          <a:xfrm>
            <a:off x="381000" y="381000"/>
            <a:ext cx="8229600" cy="792163"/>
          </a:xfrm>
        </p:spPr>
        <p:txBody>
          <a:bodyPr/>
          <a:lstStyle/>
          <a:p>
            <a:pPr eaLnBrk="1" hangingPunct="1"/>
            <a:r>
              <a:rPr lang="en-US" smtClean="0">
                <a:ea typeface="ＭＳ Ｐゴシック" pitchFamily="34" charset="-128"/>
              </a:rPr>
              <a:t>Nine Types of Muscular Dystrophy</a:t>
            </a:r>
          </a:p>
        </p:txBody>
      </p:sp>
      <p:sp>
        <p:nvSpPr>
          <p:cNvPr id="29698" name="Rectangle 3"/>
          <p:cNvSpPr>
            <a:spLocks noChangeArrowheads="1"/>
          </p:cNvSpPr>
          <p:nvPr/>
        </p:nvSpPr>
        <p:spPr bwMode="auto">
          <a:xfrm>
            <a:off x="533400" y="1371600"/>
            <a:ext cx="83820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3200" b="1">
                <a:latin typeface="Calibri" pitchFamily="34" charset="0"/>
              </a:rPr>
              <a:t>Steinert</a:t>
            </a:r>
            <a:r>
              <a:rPr lang="ja-JP" altLang="en-US" sz="3200" b="1">
                <a:latin typeface="Calibri" pitchFamily="34" charset="0"/>
              </a:rPr>
              <a:t>’</a:t>
            </a:r>
            <a:r>
              <a:rPr lang="en-US" altLang="ja-JP" sz="3200" b="1">
                <a:latin typeface="Calibri" pitchFamily="34" charset="0"/>
              </a:rPr>
              <a:t>s Disease or Myotonic Muscular Dystrophy</a:t>
            </a:r>
            <a:r>
              <a:rPr lang="en-US" altLang="ja-JP" sz="3200">
                <a:latin typeface="Calibri" pitchFamily="34" charset="0"/>
              </a:rPr>
              <a:t> : </a:t>
            </a:r>
          </a:p>
          <a:p>
            <a:pPr>
              <a:buFont typeface="Arial" pitchFamily="34" charset="0"/>
              <a:buChar char="•"/>
            </a:pPr>
            <a:r>
              <a:rPr lang="en-US" sz="3200">
                <a:latin typeface="Calibri" pitchFamily="34" charset="0"/>
              </a:rPr>
              <a:t>It is the type of muscular dystrophy which is most common in adults, as its name tells , in this disorder the </a:t>
            </a:r>
            <a:r>
              <a:rPr lang="en-US" sz="3200" u="sng">
                <a:latin typeface="Calibri" pitchFamily="34" charset="0"/>
              </a:rPr>
              <a:t>muscles remain in spasms or become stiffened</a:t>
            </a:r>
            <a:r>
              <a:rPr lang="en-US" sz="3200">
                <a:latin typeface="Calibri" pitchFamily="34" charset="0"/>
              </a:rPr>
              <a:t> after slight use or exercise, and lower temperatures increase these symptoms. </a:t>
            </a:r>
          </a:p>
          <a:p>
            <a:pPr>
              <a:buFont typeface="Arial" pitchFamily="34" charset="0"/>
              <a:buChar char="•"/>
            </a:pPr>
            <a:endParaRPr lang="en-US" sz="3200">
              <a:latin typeface="Calibri" pitchFamily="34" charset="0"/>
            </a:endParaRPr>
          </a:p>
          <a:p>
            <a:pPr>
              <a:buFont typeface="Arial" pitchFamily="34" charset="0"/>
              <a:buChar char="•"/>
            </a:pPr>
            <a:r>
              <a:rPr lang="en-US" sz="3200">
                <a:latin typeface="Calibri" pitchFamily="34" charset="0"/>
              </a:rPr>
              <a:t>This type affects both males and females</a:t>
            </a:r>
          </a:p>
        </p:txBody>
      </p:sp>
    </p:spTree>
    <p:extLst>
      <p:ext uri="{BB962C8B-B14F-4D97-AF65-F5344CB8AC3E}">
        <p14:creationId xmlns:p14="http://schemas.microsoft.com/office/powerpoint/2010/main" val="243971019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2" descr="http://healthmedcare.com/wp-content/uploads/2011/05/muscular-dystrophy-types.jpg"/>
          <p:cNvPicPr>
            <a:picLocks noChangeAspect="1" noChangeArrowheads="1"/>
          </p:cNvPicPr>
          <p:nvPr/>
        </p:nvPicPr>
        <p:blipFill>
          <a:blip r:embed="rId2">
            <a:extLst>
              <a:ext uri="{28A0092B-C50C-407E-A947-70E740481C1C}">
                <a14:useLocalDpi xmlns:a14="http://schemas.microsoft.com/office/drawing/2010/main" val="0"/>
              </a:ext>
            </a:extLst>
          </a:blip>
          <a:srcRect r="79817" b="12857"/>
          <a:stretch>
            <a:fillRect/>
          </a:stretch>
        </p:blipFill>
        <p:spPr bwMode="auto">
          <a:xfrm>
            <a:off x="7086600" y="838200"/>
            <a:ext cx="1828800" cy="5181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0722" name="Rectangle 3"/>
          <p:cNvSpPr>
            <a:spLocks noChangeArrowheads="1"/>
          </p:cNvSpPr>
          <p:nvPr/>
        </p:nvSpPr>
        <p:spPr bwMode="auto">
          <a:xfrm>
            <a:off x="228600" y="304800"/>
            <a:ext cx="6781800"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600" b="1">
                <a:latin typeface="Calibri" pitchFamily="34" charset="0"/>
                <a:hlinkClick r:id="rId3"/>
              </a:rPr>
              <a:t>Duchenne Muscular Dystrophy</a:t>
            </a:r>
            <a:r>
              <a:rPr lang="en-US" sz="2600">
                <a:latin typeface="Calibri" pitchFamily="34" charset="0"/>
              </a:rPr>
              <a:t> : It is the type which is most common in children and it only affect males between 2-6 years of age, decrease in the mass of muscle is progressive and in most cases the children are wheelchair ridden by the start of their teen years,</a:t>
            </a:r>
          </a:p>
          <a:p>
            <a:pPr>
              <a:buFont typeface="Arial" pitchFamily="34" charset="0"/>
              <a:buChar char="•"/>
            </a:pPr>
            <a:r>
              <a:rPr lang="en-US" sz="2600">
                <a:latin typeface="Calibri" pitchFamily="34" charset="0"/>
              </a:rPr>
              <a:t>    usually do not survive more than 20 years</a:t>
            </a:r>
          </a:p>
        </p:txBody>
      </p:sp>
      <p:sp>
        <p:nvSpPr>
          <p:cNvPr id="30723" name="Rectangle 4"/>
          <p:cNvSpPr>
            <a:spLocks noChangeArrowheads="1"/>
          </p:cNvSpPr>
          <p:nvPr/>
        </p:nvSpPr>
        <p:spPr bwMode="auto">
          <a:xfrm>
            <a:off x="228600" y="4114800"/>
            <a:ext cx="6553200"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600" b="1">
                <a:latin typeface="Calibri" pitchFamily="34" charset="0"/>
              </a:rPr>
              <a:t>Becker Muscular Dystrophy</a:t>
            </a:r>
            <a:r>
              <a:rPr lang="en-US" sz="2600">
                <a:latin typeface="Calibri" pitchFamily="34" charset="0"/>
              </a:rPr>
              <a:t> : This type similar to Duchenne but the symptoms are milder and can appear till 25 years of age. Usually the affected people can live and enjoy life and are also able to walk but they have some </a:t>
            </a:r>
            <a:r>
              <a:rPr lang="en-US" sz="2600" b="1">
                <a:latin typeface="Calibri" pitchFamily="34" charset="0"/>
              </a:rPr>
              <a:t>heart problems</a:t>
            </a:r>
            <a:r>
              <a:rPr lang="en-US" sz="2600">
                <a:latin typeface="Calibri" pitchFamily="34" charset="0"/>
              </a:rPr>
              <a:t> and is present only in males.</a:t>
            </a:r>
          </a:p>
        </p:txBody>
      </p:sp>
      <p:cxnSp>
        <p:nvCxnSpPr>
          <p:cNvPr id="6" name="Straight Arrow Connector 5"/>
          <p:cNvCxnSpPr/>
          <p:nvPr/>
        </p:nvCxnSpPr>
        <p:spPr>
          <a:xfrm>
            <a:off x="6781800" y="2057400"/>
            <a:ext cx="609600" cy="2286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6248400" y="2362200"/>
            <a:ext cx="1295400" cy="16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90800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2" descr="http://healthmedcare.com/wp-content/uploads/2011/05/muscular-dystrophy-types.jpg"/>
          <p:cNvPicPr>
            <a:picLocks noChangeAspect="1" noChangeArrowheads="1"/>
          </p:cNvPicPr>
          <p:nvPr/>
        </p:nvPicPr>
        <p:blipFill>
          <a:blip r:embed="rId2">
            <a:extLst>
              <a:ext uri="{28A0092B-C50C-407E-A947-70E740481C1C}">
                <a14:useLocalDpi xmlns:a14="http://schemas.microsoft.com/office/drawing/2010/main" val="0"/>
              </a:ext>
            </a:extLst>
          </a:blip>
          <a:srcRect l="18349" r="59862" b="12857"/>
          <a:stretch>
            <a:fillRect/>
          </a:stretch>
        </p:blipFill>
        <p:spPr bwMode="auto">
          <a:xfrm>
            <a:off x="5943600" y="609600"/>
            <a:ext cx="2362200" cy="5334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8436" name="Rectangle 4"/>
          <p:cNvSpPr>
            <a:spLocks noChangeArrowheads="1"/>
          </p:cNvSpPr>
          <p:nvPr/>
        </p:nvSpPr>
        <p:spPr bwMode="auto">
          <a:xfrm>
            <a:off x="0" y="0"/>
            <a:ext cx="6019800" cy="6494463"/>
          </a:xfrm>
          <a:prstGeom prst="rect">
            <a:avLst/>
          </a:prstGeom>
          <a:noFill/>
          <a:ln w="9525">
            <a:noFill/>
            <a:miter lim="800000"/>
            <a:headEnd/>
            <a:tailEnd/>
          </a:ln>
        </p:spPr>
        <p:txBody>
          <a:bodyPr>
            <a:spAutoFit/>
          </a:bodyPr>
          <a:lstStyle/>
          <a:p>
            <a:pPr>
              <a:defRPr/>
            </a:pPr>
            <a:r>
              <a:rPr lang="en-US" sz="3200" b="1" dirty="0">
                <a:latin typeface="Calibri" pitchFamily="34" charset="0"/>
                <a:ea typeface="+mn-ea"/>
              </a:rPr>
              <a:t>Emery-</a:t>
            </a:r>
            <a:r>
              <a:rPr lang="en-US" sz="3200" b="1" dirty="0" err="1">
                <a:latin typeface="Calibri" pitchFamily="34" charset="0"/>
                <a:ea typeface="+mn-ea"/>
              </a:rPr>
              <a:t>Dreifuss</a:t>
            </a:r>
            <a:r>
              <a:rPr lang="en-US" sz="3200" dirty="0">
                <a:latin typeface="Calibri" pitchFamily="34" charset="0"/>
                <a:ea typeface="+mn-ea"/>
              </a:rPr>
              <a:t> : </a:t>
            </a:r>
          </a:p>
          <a:p>
            <a:pPr>
              <a:defRPr/>
            </a:pPr>
            <a:endParaRPr lang="en-US" sz="3200" dirty="0">
              <a:latin typeface="Calibri" pitchFamily="34" charset="0"/>
              <a:ea typeface="+mn-ea"/>
            </a:endParaRPr>
          </a:p>
          <a:p>
            <a:pPr marL="514350" indent="-514350">
              <a:buFont typeface="+mj-lt"/>
              <a:buAutoNum type="alphaLcParenR"/>
              <a:defRPr/>
            </a:pPr>
            <a:r>
              <a:rPr lang="en-US" sz="3200" dirty="0">
                <a:latin typeface="Calibri" pitchFamily="34" charset="0"/>
                <a:ea typeface="+mn-ea"/>
              </a:rPr>
              <a:t>It is the type which affects from childhood to teen years and is present only in the males. </a:t>
            </a:r>
          </a:p>
          <a:p>
            <a:pPr marL="514350" indent="-514350">
              <a:buFont typeface="+mj-lt"/>
              <a:buAutoNum type="alphaLcParenR"/>
              <a:defRPr/>
            </a:pPr>
            <a:endParaRPr lang="en-US" sz="3200" dirty="0">
              <a:latin typeface="Calibri" pitchFamily="34" charset="0"/>
              <a:ea typeface="+mn-ea"/>
            </a:endParaRPr>
          </a:p>
          <a:p>
            <a:pPr marL="514350" indent="-514350">
              <a:buFont typeface="+mj-lt"/>
              <a:buAutoNum type="alphaLcParenR"/>
              <a:defRPr/>
            </a:pPr>
            <a:r>
              <a:rPr lang="en-US" sz="3200" dirty="0">
                <a:latin typeface="Calibri" pitchFamily="34" charset="0"/>
                <a:ea typeface="+mn-ea"/>
              </a:rPr>
              <a:t>It affects the muscles of pectoral region to upper arms and lower parts of legs </a:t>
            </a:r>
          </a:p>
          <a:p>
            <a:pPr marL="514350" indent="-514350">
              <a:buFont typeface="+mj-lt"/>
              <a:buAutoNum type="alphaLcParenR"/>
              <a:defRPr/>
            </a:pPr>
            <a:endParaRPr lang="en-US" sz="3200" dirty="0">
              <a:latin typeface="Calibri" pitchFamily="34" charset="0"/>
              <a:ea typeface="+mn-ea"/>
            </a:endParaRPr>
          </a:p>
          <a:p>
            <a:pPr marL="514350" indent="-514350">
              <a:buFont typeface="+mj-lt"/>
              <a:buAutoNum type="alphaLcParenR"/>
              <a:defRPr/>
            </a:pPr>
            <a:r>
              <a:rPr lang="en-US" sz="3200" dirty="0">
                <a:latin typeface="Calibri" pitchFamily="34" charset="0"/>
                <a:ea typeface="+mn-ea"/>
              </a:rPr>
              <a:t>and along with that patients have </a:t>
            </a:r>
            <a:r>
              <a:rPr lang="en-US" sz="3200" b="1" dirty="0">
                <a:latin typeface="Calibri" pitchFamily="34" charset="0"/>
                <a:ea typeface="+mn-ea"/>
              </a:rPr>
              <a:t>extreme heart problems</a:t>
            </a:r>
            <a:r>
              <a:rPr lang="en-US" sz="3200" dirty="0">
                <a:latin typeface="Calibri" pitchFamily="34" charset="0"/>
                <a:ea typeface="+mn-ea"/>
              </a:rPr>
              <a:t> that are usually fatal. </a:t>
            </a:r>
          </a:p>
        </p:txBody>
      </p:sp>
      <p:cxnSp>
        <p:nvCxnSpPr>
          <p:cNvPr id="6" name="Straight Arrow Connector 5"/>
          <p:cNvCxnSpPr/>
          <p:nvPr/>
        </p:nvCxnSpPr>
        <p:spPr>
          <a:xfrm flipV="1">
            <a:off x="4800600" y="2133600"/>
            <a:ext cx="1752600" cy="13716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5181600" y="4419600"/>
            <a:ext cx="1371600" cy="304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333161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2" descr="http://healthmedcare.com/wp-content/uploads/2011/05/muscular-dystrophy-types.jpg"/>
          <p:cNvPicPr>
            <a:picLocks noChangeAspect="1" noChangeArrowheads="1"/>
          </p:cNvPicPr>
          <p:nvPr/>
        </p:nvPicPr>
        <p:blipFill>
          <a:blip r:embed="rId2">
            <a:extLst>
              <a:ext uri="{28A0092B-C50C-407E-A947-70E740481C1C}">
                <a14:useLocalDpi xmlns:a14="http://schemas.microsoft.com/office/drawing/2010/main" val="0"/>
              </a:ext>
            </a:extLst>
          </a:blip>
          <a:srcRect l="38991" r="40367" b="12857"/>
          <a:stretch>
            <a:fillRect/>
          </a:stretch>
        </p:blipFill>
        <p:spPr bwMode="auto">
          <a:xfrm>
            <a:off x="6858000" y="762000"/>
            <a:ext cx="1828800" cy="5334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8435" name="Rectangle 3"/>
          <p:cNvSpPr>
            <a:spLocks noChangeArrowheads="1"/>
          </p:cNvSpPr>
          <p:nvPr/>
        </p:nvSpPr>
        <p:spPr bwMode="auto">
          <a:xfrm>
            <a:off x="0" y="-36513"/>
            <a:ext cx="6019800" cy="6986588"/>
          </a:xfrm>
          <a:prstGeom prst="rect">
            <a:avLst/>
          </a:prstGeom>
          <a:noFill/>
          <a:ln w="9525">
            <a:noFill/>
            <a:miter lim="800000"/>
            <a:headEnd/>
            <a:tailEnd/>
          </a:ln>
        </p:spPr>
        <p:txBody>
          <a:bodyPr>
            <a:spAutoFit/>
          </a:bodyPr>
          <a:lstStyle/>
          <a:p>
            <a:pPr>
              <a:defRPr/>
            </a:pPr>
            <a:r>
              <a:rPr lang="en-US" sz="3200" b="1" dirty="0">
                <a:latin typeface="Calibri" pitchFamily="34" charset="0"/>
                <a:ea typeface="+mn-ea"/>
              </a:rPr>
              <a:t>Limb-Girdle</a:t>
            </a:r>
            <a:r>
              <a:rPr lang="en-US" sz="3200" dirty="0">
                <a:latin typeface="Calibri" pitchFamily="34" charset="0"/>
                <a:ea typeface="+mn-ea"/>
              </a:rPr>
              <a:t> : </a:t>
            </a:r>
          </a:p>
          <a:p>
            <a:pPr marL="514350" indent="-514350">
              <a:buFont typeface="+mj-lt"/>
              <a:buAutoNum type="alphaLcParenR"/>
              <a:defRPr/>
            </a:pPr>
            <a:r>
              <a:rPr lang="en-US" sz="3200" dirty="0">
                <a:latin typeface="Calibri" pitchFamily="34" charset="0"/>
                <a:ea typeface="+mn-ea"/>
              </a:rPr>
              <a:t>It is the type which affects from teenage years to adulthood and is present in both males and females. </a:t>
            </a:r>
          </a:p>
          <a:p>
            <a:pPr marL="514350" indent="-514350">
              <a:buFont typeface="+mj-lt"/>
              <a:buAutoNum type="alphaLcParenR"/>
              <a:defRPr/>
            </a:pPr>
            <a:r>
              <a:rPr lang="en-US" sz="3200" dirty="0">
                <a:latin typeface="Calibri" pitchFamily="34" charset="0"/>
                <a:ea typeface="+mn-ea"/>
              </a:rPr>
              <a:t>As the name indicates, in this type the problem starts from hip (pelvic girdle) region and then reaches to the shoulders (</a:t>
            </a:r>
            <a:r>
              <a:rPr lang="en-US" sz="3200" b="1" dirty="0">
                <a:latin typeface="Calibri" pitchFamily="34" charset="0"/>
                <a:ea typeface="+mn-ea"/>
              </a:rPr>
              <a:t>pectoral girdle</a:t>
            </a:r>
            <a:r>
              <a:rPr lang="en-US" sz="3200" dirty="0">
                <a:latin typeface="Calibri" pitchFamily="34" charset="0"/>
                <a:ea typeface="+mn-ea"/>
              </a:rPr>
              <a:t> ) and later legs and arms are also affected, </a:t>
            </a:r>
          </a:p>
          <a:p>
            <a:pPr marL="514350" indent="-514350">
              <a:buFont typeface="+mj-lt"/>
              <a:buAutoNum type="alphaLcParenR"/>
              <a:defRPr/>
            </a:pPr>
            <a:r>
              <a:rPr lang="en-US" sz="3200" dirty="0">
                <a:latin typeface="Calibri" pitchFamily="34" charset="0"/>
                <a:ea typeface="+mn-ea"/>
              </a:rPr>
              <a:t>the sufferers are unable to walk and most patients live past mid adulthood.</a:t>
            </a:r>
          </a:p>
        </p:txBody>
      </p:sp>
      <p:cxnSp>
        <p:nvCxnSpPr>
          <p:cNvPr id="6" name="Straight Arrow Connector 5"/>
          <p:cNvCxnSpPr/>
          <p:nvPr/>
        </p:nvCxnSpPr>
        <p:spPr>
          <a:xfrm flipV="1">
            <a:off x="5638800" y="3657600"/>
            <a:ext cx="1828800" cy="76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V="1">
            <a:off x="5486400" y="2438400"/>
            <a:ext cx="1524000" cy="9906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5410200" y="4267200"/>
            <a:ext cx="1905000" cy="7620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2774" name="TextBox 10"/>
          <p:cNvSpPr txBox="1">
            <a:spLocks noChangeArrowheads="1"/>
          </p:cNvSpPr>
          <p:nvPr/>
        </p:nvSpPr>
        <p:spPr bwMode="auto">
          <a:xfrm>
            <a:off x="5943600" y="3352800"/>
            <a:ext cx="312738" cy="369888"/>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1800"/>
              <a:t>1</a:t>
            </a:r>
          </a:p>
        </p:txBody>
      </p:sp>
      <p:sp>
        <p:nvSpPr>
          <p:cNvPr id="32775" name="TextBox 11"/>
          <p:cNvSpPr txBox="1">
            <a:spLocks noChangeArrowheads="1"/>
          </p:cNvSpPr>
          <p:nvPr/>
        </p:nvSpPr>
        <p:spPr bwMode="auto">
          <a:xfrm>
            <a:off x="6248400" y="2362200"/>
            <a:ext cx="312738" cy="369888"/>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1800"/>
              <a:t>2</a:t>
            </a:r>
          </a:p>
        </p:txBody>
      </p:sp>
      <p:sp>
        <p:nvSpPr>
          <p:cNvPr id="32776" name="TextBox 12"/>
          <p:cNvSpPr txBox="1">
            <a:spLocks noChangeArrowheads="1"/>
          </p:cNvSpPr>
          <p:nvPr/>
        </p:nvSpPr>
        <p:spPr bwMode="auto">
          <a:xfrm>
            <a:off x="5943600" y="4343400"/>
            <a:ext cx="312738" cy="369888"/>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1800"/>
              <a:t>3</a:t>
            </a:r>
          </a:p>
        </p:txBody>
      </p:sp>
    </p:spTree>
    <p:extLst>
      <p:ext uri="{BB962C8B-B14F-4D97-AF65-F5344CB8AC3E}">
        <p14:creationId xmlns:p14="http://schemas.microsoft.com/office/powerpoint/2010/main" val="85642926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2" descr="http://healthmedcare.com/wp-content/uploads/2011/05/muscular-dystrophy-types.jpg"/>
          <p:cNvPicPr>
            <a:picLocks noChangeAspect="1" noChangeArrowheads="1"/>
          </p:cNvPicPr>
          <p:nvPr/>
        </p:nvPicPr>
        <p:blipFill>
          <a:blip r:embed="rId2">
            <a:extLst>
              <a:ext uri="{28A0092B-C50C-407E-A947-70E740481C1C}">
                <a14:useLocalDpi xmlns:a14="http://schemas.microsoft.com/office/drawing/2010/main" val="0"/>
              </a:ext>
            </a:extLst>
          </a:blip>
          <a:srcRect l="59633" r="18349" b="12857"/>
          <a:stretch>
            <a:fillRect/>
          </a:stretch>
        </p:blipFill>
        <p:spPr bwMode="auto">
          <a:xfrm>
            <a:off x="7391400" y="1143000"/>
            <a:ext cx="1371600" cy="4953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9459" name="Rectangle 3"/>
          <p:cNvSpPr>
            <a:spLocks noChangeArrowheads="1"/>
          </p:cNvSpPr>
          <p:nvPr/>
        </p:nvSpPr>
        <p:spPr bwMode="auto">
          <a:xfrm>
            <a:off x="0" y="0"/>
            <a:ext cx="6705600" cy="6002338"/>
          </a:xfrm>
          <a:prstGeom prst="rect">
            <a:avLst/>
          </a:prstGeom>
          <a:noFill/>
          <a:ln w="9525">
            <a:noFill/>
            <a:miter lim="800000"/>
            <a:headEnd/>
            <a:tailEnd/>
          </a:ln>
        </p:spPr>
        <p:txBody>
          <a:bodyPr>
            <a:spAutoFit/>
          </a:bodyPr>
          <a:lstStyle/>
          <a:p>
            <a:pPr>
              <a:defRPr/>
            </a:pPr>
            <a:r>
              <a:rPr lang="en-US" sz="3200" b="1" dirty="0" err="1">
                <a:latin typeface="Calibri" pitchFamily="34" charset="0"/>
                <a:ea typeface="+mn-ea"/>
              </a:rPr>
              <a:t>Fascioscapulohumeral</a:t>
            </a:r>
            <a:r>
              <a:rPr lang="en-US" sz="3200" b="1" dirty="0">
                <a:latin typeface="Calibri" pitchFamily="34" charset="0"/>
                <a:ea typeface="+mn-ea"/>
              </a:rPr>
              <a:t> Muscular Dystrophy</a:t>
            </a:r>
            <a:r>
              <a:rPr lang="en-US" sz="3200" dirty="0">
                <a:latin typeface="Calibri" pitchFamily="34" charset="0"/>
                <a:ea typeface="+mn-ea"/>
              </a:rPr>
              <a:t> : </a:t>
            </a:r>
          </a:p>
          <a:p>
            <a:pPr marL="514350" indent="-514350">
              <a:buFont typeface="+mj-lt"/>
              <a:buAutoNum type="alphaLcParenR"/>
              <a:defRPr/>
            </a:pPr>
            <a:r>
              <a:rPr lang="en-US" sz="3200" dirty="0">
                <a:latin typeface="Calibri" pitchFamily="34" charset="0"/>
                <a:ea typeface="+mn-ea"/>
              </a:rPr>
              <a:t>As the name indicates in this type of muscular dystrophy the muscles of face, scapula (shoulder blade) and </a:t>
            </a:r>
            <a:r>
              <a:rPr lang="en-US" sz="3200" b="1" dirty="0" err="1">
                <a:latin typeface="Calibri" pitchFamily="34" charset="0"/>
                <a:ea typeface="+mn-ea"/>
              </a:rPr>
              <a:t>humerus</a:t>
            </a:r>
            <a:r>
              <a:rPr lang="en-US" sz="3200" dirty="0">
                <a:latin typeface="Calibri" pitchFamily="34" charset="0"/>
                <a:ea typeface="+mn-ea"/>
              </a:rPr>
              <a:t> (shoulder joint and elbow joint) are affected, </a:t>
            </a:r>
          </a:p>
          <a:p>
            <a:pPr marL="514350" indent="-514350">
              <a:buFont typeface="+mj-lt"/>
              <a:buAutoNum type="alphaLcParenR"/>
              <a:defRPr/>
            </a:pPr>
            <a:r>
              <a:rPr lang="en-US" sz="3200" dirty="0">
                <a:latin typeface="Calibri" pitchFamily="34" charset="0"/>
                <a:ea typeface="+mn-ea"/>
              </a:rPr>
              <a:t>it affects both males and females but about half of the sufferers are able to walk throughout their life </a:t>
            </a:r>
          </a:p>
          <a:p>
            <a:pPr marL="514350" indent="-514350">
              <a:buFont typeface="+mj-lt"/>
              <a:buAutoNum type="alphaLcParenR"/>
              <a:defRPr/>
            </a:pPr>
            <a:r>
              <a:rPr lang="en-US" sz="3200" dirty="0">
                <a:latin typeface="Calibri" pitchFamily="34" charset="0"/>
                <a:ea typeface="+mn-ea"/>
              </a:rPr>
              <a:t>and almost all the patients live a normal life span.</a:t>
            </a:r>
          </a:p>
        </p:txBody>
      </p:sp>
      <p:cxnSp>
        <p:nvCxnSpPr>
          <p:cNvPr id="6" name="Straight Arrow Connector 5"/>
          <p:cNvCxnSpPr/>
          <p:nvPr/>
        </p:nvCxnSpPr>
        <p:spPr>
          <a:xfrm>
            <a:off x="6553200" y="1981200"/>
            <a:ext cx="1219200" cy="76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6553200" y="2286000"/>
            <a:ext cx="990600" cy="2286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5486400" y="3124200"/>
            <a:ext cx="1981200"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145897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Picture 2" descr="http://healthmedcare.com/wp-content/uploads/2011/05/muscular-dystrophy-types.jpg"/>
          <p:cNvPicPr>
            <a:picLocks noChangeAspect="1" noChangeArrowheads="1"/>
          </p:cNvPicPr>
          <p:nvPr/>
        </p:nvPicPr>
        <p:blipFill>
          <a:blip r:embed="rId2">
            <a:extLst>
              <a:ext uri="{28A0092B-C50C-407E-A947-70E740481C1C}">
                <a14:useLocalDpi xmlns:a14="http://schemas.microsoft.com/office/drawing/2010/main" val="0"/>
              </a:ext>
            </a:extLst>
          </a:blip>
          <a:srcRect l="80428" b="12857"/>
          <a:stretch>
            <a:fillRect/>
          </a:stretch>
        </p:blipFill>
        <p:spPr bwMode="auto">
          <a:xfrm>
            <a:off x="7315200" y="838200"/>
            <a:ext cx="1219200" cy="4953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9460" name="Rectangle 4"/>
          <p:cNvSpPr>
            <a:spLocks noChangeArrowheads="1"/>
          </p:cNvSpPr>
          <p:nvPr/>
        </p:nvSpPr>
        <p:spPr bwMode="auto">
          <a:xfrm>
            <a:off x="0" y="0"/>
            <a:ext cx="6096000" cy="6986588"/>
          </a:xfrm>
          <a:prstGeom prst="rect">
            <a:avLst/>
          </a:prstGeom>
          <a:noFill/>
          <a:ln w="9525">
            <a:noFill/>
            <a:miter lim="800000"/>
            <a:headEnd/>
            <a:tailEnd/>
          </a:ln>
        </p:spPr>
        <p:txBody>
          <a:bodyPr>
            <a:spAutoFit/>
          </a:bodyPr>
          <a:lstStyle/>
          <a:p>
            <a:pPr>
              <a:defRPr/>
            </a:pPr>
            <a:r>
              <a:rPr lang="en-US" sz="3200" b="1" dirty="0" err="1">
                <a:latin typeface="Calibri" pitchFamily="34" charset="0"/>
                <a:ea typeface="+mn-ea"/>
              </a:rPr>
              <a:t>Oculophyrangeal</a:t>
            </a:r>
            <a:r>
              <a:rPr lang="en-US" sz="3200" b="1" dirty="0">
                <a:latin typeface="Calibri" pitchFamily="34" charset="0"/>
                <a:ea typeface="+mn-ea"/>
              </a:rPr>
              <a:t> Muscular Dystrophy</a:t>
            </a:r>
            <a:r>
              <a:rPr lang="en-US" sz="3200" dirty="0">
                <a:latin typeface="Calibri" pitchFamily="34" charset="0"/>
                <a:ea typeface="+mn-ea"/>
              </a:rPr>
              <a:t> : </a:t>
            </a:r>
          </a:p>
          <a:p>
            <a:pPr marL="514350" indent="-514350">
              <a:buFont typeface="+mj-lt"/>
              <a:buAutoNum type="alphaLcParenR"/>
              <a:defRPr/>
            </a:pPr>
            <a:r>
              <a:rPr lang="en-US" sz="3200" dirty="0">
                <a:latin typeface="Calibri" pitchFamily="34" charset="0"/>
                <a:ea typeface="+mn-ea"/>
              </a:rPr>
              <a:t>It is the type of </a:t>
            </a:r>
            <a:r>
              <a:rPr lang="en-US" sz="3200" b="1" dirty="0">
                <a:latin typeface="Calibri" pitchFamily="34" charset="0"/>
                <a:ea typeface="+mn-ea"/>
              </a:rPr>
              <a:t>muscular dystrophy</a:t>
            </a:r>
            <a:r>
              <a:rPr lang="en-US" sz="3200" dirty="0">
                <a:latin typeface="Calibri" pitchFamily="34" charset="0"/>
                <a:ea typeface="+mn-ea"/>
              </a:rPr>
              <a:t> which affects primarily the muscles of eyes and throat which occur around 40s to onward ages, </a:t>
            </a:r>
          </a:p>
          <a:p>
            <a:pPr marL="514350" indent="-514350">
              <a:buFont typeface="+mj-lt"/>
              <a:buAutoNum type="alphaLcParenR"/>
              <a:defRPr/>
            </a:pPr>
            <a:r>
              <a:rPr lang="en-US" sz="3200" dirty="0">
                <a:latin typeface="Calibri" pitchFamily="34" charset="0"/>
                <a:ea typeface="+mn-ea"/>
              </a:rPr>
              <a:t>symptoms include the weakness of eyes and </a:t>
            </a:r>
            <a:r>
              <a:rPr lang="en-US" sz="3200" dirty="0" err="1">
                <a:latin typeface="Calibri" pitchFamily="34" charset="0"/>
                <a:ea typeface="+mn-ea"/>
              </a:rPr>
              <a:t>fascial</a:t>
            </a:r>
            <a:r>
              <a:rPr lang="en-US" sz="3200" dirty="0">
                <a:latin typeface="Calibri" pitchFamily="34" charset="0"/>
                <a:ea typeface="+mn-ea"/>
              </a:rPr>
              <a:t> muscles which could later cause swallowing problems, </a:t>
            </a:r>
          </a:p>
          <a:p>
            <a:pPr marL="514350" indent="-514350">
              <a:buFont typeface="+mj-lt"/>
              <a:buAutoNum type="alphaLcParenR"/>
              <a:defRPr/>
            </a:pPr>
            <a:r>
              <a:rPr lang="en-US" sz="3200" dirty="0">
                <a:latin typeface="Calibri" pitchFamily="34" charset="0"/>
                <a:ea typeface="+mn-ea"/>
              </a:rPr>
              <a:t>this type predisposes the patients to pneumonia and choking.</a:t>
            </a:r>
          </a:p>
        </p:txBody>
      </p:sp>
      <p:cxnSp>
        <p:nvCxnSpPr>
          <p:cNvPr id="6" name="Straight Arrow Connector 5"/>
          <p:cNvCxnSpPr/>
          <p:nvPr/>
        </p:nvCxnSpPr>
        <p:spPr>
          <a:xfrm flipV="1">
            <a:off x="5638800" y="1828800"/>
            <a:ext cx="2057400" cy="15240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4953000" y="2514600"/>
            <a:ext cx="762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5105400" y="2209800"/>
            <a:ext cx="2667000" cy="24384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4822" name="TextBox 11"/>
          <p:cNvSpPr txBox="1">
            <a:spLocks noChangeArrowheads="1"/>
          </p:cNvSpPr>
          <p:nvPr/>
        </p:nvSpPr>
        <p:spPr bwMode="auto">
          <a:xfrm>
            <a:off x="5943600" y="4724400"/>
            <a:ext cx="809625" cy="461963"/>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a:t>&lt;5%</a:t>
            </a:r>
          </a:p>
        </p:txBody>
      </p:sp>
      <p:cxnSp>
        <p:nvCxnSpPr>
          <p:cNvPr id="14" name="Straight Arrow Connector 13"/>
          <p:cNvCxnSpPr/>
          <p:nvPr/>
        </p:nvCxnSpPr>
        <p:spPr>
          <a:xfrm flipV="1">
            <a:off x="6781800" y="3810000"/>
            <a:ext cx="838200" cy="609600"/>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620588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le 1"/>
          <p:cNvSpPr>
            <a:spLocks noGrp="1"/>
          </p:cNvSpPr>
          <p:nvPr>
            <p:ph type="title"/>
          </p:nvPr>
        </p:nvSpPr>
        <p:spPr>
          <a:xfrm>
            <a:off x="457200" y="274638"/>
            <a:ext cx="8229600" cy="1020762"/>
          </a:xfrm>
        </p:spPr>
        <p:txBody>
          <a:bodyPr/>
          <a:lstStyle/>
          <a:p>
            <a:pPr eaLnBrk="1" hangingPunct="1"/>
            <a:r>
              <a:rPr lang="en-US" smtClean="0">
                <a:ea typeface="ＭＳ Ｐゴシック" pitchFamily="34" charset="-128"/>
              </a:rPr>
              <a:t>Review Slide</a:t>
            </a:r>
          </a:p>
        </p:txBody>
      </p:sp>
      <p:pic>
        <p:nvPicPr>
          <p:cNvPr id="35842" name="Picture 2" descr="http://healthmedcare.com/wp-content/uploads/2011/05/muscular-dystrophy-typ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371600"/>
            <a:ext cx="8305800"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4481074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149</TotalTime>
  <Words>1185</Words>
  <Application>Microsoft Office PowerPoint</Application>
  <PresentationFormat>On-screen Show (4:3)</PresentationFormat>
  <Paragraphs>133</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Muscle Diseases</vt:lpstr>
      <vt:lpstr>Muscle Diseases: Definitions and Types</vt:lpstr>
      <vt:lpstr>Muscle Diseases: Examples</vt:lpstr>
      <vt:lpstr>Muscle Diseases: Symptoms/Indications</vt:lpstr>
      <vt:lpstr>Muscle Diseases: Symptoms/Indications</vt:lpstr>
      <vt:lpstr>Muscle Diseases: Muscle Weakness</vt:lpstr>
      <vt:lpstr>Muscle Diseases: Muscle Weakness</vt:lpstr>
      <vt:lpstr>Muscle Diseases: Muscle Weakness</vt:lpstr>
      <vt:lpstr>Muscle Diseases: Muscle Weakness</vt:lpstr>
      <vt:lpstr>PowerPoint Presentation</vt:lpstr>
      <vt:lpstr>PowerPoint Presentation</vt:lpstr>
      <vt:lpstr>PowerPoint Presentation</vt:lpstr>
      <vt:lpstr>Muscle Diseases: Lower motor neuron disease</vt:lpstr>
      <vt:lpstr>Muscle Diseases: N-M Junction Disease </vt:lpstr>
      <vt:lpstr>Example Muscle Disease NMJ: Myasthenia Gravis</vt:lpstr>
      <vt:lpstr>Muscle Diseases: Myotonic Diseases (SL)</vt:lpstr>
      <vt:lpstr>Muscle Diseases: Muscle</vt:lpstr>
      <vt:lpstr>Nine Types of Muscular Dystrophy</vt:lpstr>
      <vt:lpstr>PowerPoint Presentation</vt:lpstr>
      <vt:lpstr>PowerPoint Presentation</vt:lpstr>
      <vt:lpstr>PowerPoint Presentation</vt:lpstr>
      <vt:lpstr>PowerPoint Presentation</vt:lpstr>
      <vt:lpstr>PowerPoint Presentation</vt:lpstr>
      <vt:lpstr>Review Slide</vt:lpstr>
    </vt:vector>
  </TitlesOfParts>
  <Company>YORK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Muscle Diseases</dc:title>
  <dc:creator>Angelo Belcastro</dc:creator>
  <cp:lastModifiedBy>ctsadmin</cp:lastModifiedBy>
  <cp:revision>12</cp:revision>
  <dcterms:created xsi:type="dcterms:W3CDTF">2015-01-03T14:29:53Z</dcterms:created>
  <dcterms:modified xsi:type="dcterms:W3CDTF">2015-01-08T21:55:49Z</dcterms:modified>
</cp:coreProperties>
</file>