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333" autoAdjust="0"/>
  </p:normalViewPr>
  <p:slideViewPr>
    <p:cSldViewPr>
      <p:cViewPr varScale="1">
        <p:scale>
          <a:sx n="93" d="100"/>
          <a:sy n="93" d="100"/>
        </p:scale>
        <p:origin x="-1544"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notesMaster" Target="notesMasters/notesMaster1.xml"/><Relationship Id="rId10" Type="http://schemas.openxmlformats.org/officeDocument/2006/relationships/printerSettings" Target="printerSettings/printerSettings1.bin"/></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C34E27-7702-6A42-9331-0D6D84F95518}" type="datetimeFigureOut">
              <a:rPr lang="en-US" smtClean="0"/>
              <a:t>2014-10-05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105F55-0031-8840-A7A7-C435F7270769}" type="slidenum">
              <a:rPr lang="en-US" smtClean="0"/>
              <a:t>‹#›</a:t>
            </a:fld>
            <a:endParaRPr lang="en-US"/>
          </a:p>
        </p:txBody>
      </p:sp>
    </p:spTree>
    <p:extLst>
      <p:ext uri="{BB962C8B-B14F-4D97-AF65-F5344CB8AC3E}">
        <p14:creationId xmlns:p14="http://schemas.microsoft.com/office/powerpoint/2010/main" val="35703447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Media wants a </a:t>
            </a:r>
            <a:r>
              <a:rPr lang="en-US" dirty="0" err="1" smtClean="0"/>
              <a:t>soundbite</a:t>
            </a:r>
            <a:r>
              <a:rPr lang="en-US" dirty="0" smtClean="0"/>
              <a:t>- sometimes</a:t>
            </a:r>
            <a:r>
              <a:rPr lang="en-US" baseline="0" dirty="0" smtClean="0"/>
              <a:t> they are wrong, the headlines just try and capture the reader and people don’t have time to read the whole article</a:t>
            </a:r>
          </a:p>
          <a:p>
            <a:endParaRPr lang="en-US" baseline="0" dirty="0" smtClean="0"/>
          </a:p>
          <a:p>
            <a:r>
              <a:rPr lang="en-US" baseline="0" dirty="0" smtClean="0"/>
              <a:t>N=1 problem: people who have been in a high risk situation and turns out fine. (Chain smoking and not getting cancer)</a:t>
            </a:r>
            <a:endParaRPr lang="en-US" dirty="0"/>
          </a:p>
        </p:txBody>
      </p:sp>
      <p:sp>
        <p:nvSpPr>
          <p:cNvPr id="4" name="Slide Number Placeholder 3"/>
          <p:cNvSpPr>
            <a:spLocks noGrp="1"/>
          </p:cNvSpPr>
          <p:nvPr>
            <p:ph type="sldNum" sz="quarter" idx="10"/>
          </p:nvPr>
        </p:nvSpPr>
        <p:spPr/>
        <p:txBody>
          <a:bodyPr/>
          <a:lstStyle/>
          <a:p>
            <a:fld id="{13105F55-0031-8840-A7A7-C435F7270769}" type="slidenum">
              <a:rPr lang="en-US" smtClean="0"/>
              <a:t>2</a:t>
            </a:fld>
            <a:endParaRPr lang="en-US"/>
          </a:p>
        </p:txBody>
      </p:sp>
    </p:spTree>
    <p:extLst>
      <p:ext uri="{BB962C8B-B14F-4D97-AF65-F5344CB8AC3E}">
        <p14:creationId xmlns:p14="http://schemas.microsoft.com/office/powerpoint/2010/main" val="3360502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Hypothesis generation- we generate questions</a:t>
            </a:r>
            <a:r>
              <a:rPr lang="en-US" baseline="0" dirty="0" smtClean="0"/>
              <a:t> (children with </a:t>
            </a:r>
            <a:r>
              <a:rPr lang="en-US" baseline="0" dirty="0" err="1" smtClean="0"/>
              <a:t>adhd</a:t>
            </a:r>
            <a:r>
              <a:rPr lang="en-US" baseline="0" dirty="0" smtClean="0"/>
              <a:t> getting exercise helps them)</a:t>
            </a:r>
            <a:endParaRPr lang="en-US" dirty="0" smtClean="0"/>
          </a:p>
          <a:p>
            <a:r>
              <a:rPr lang="en-US" dirty="0" smtClean="0"/>
              <a:t>Sample identification- who do you need to sample? Children with </a:t>
            </a:r>
            <a:r>
              <a:rPr lang="en-US" dirty="0" err="1" smtClean="0"/>
              <a:t>adhd</a:t>
            </a:r>
            <a:r>
              <a:rPr lang="en-US" dirty="0" smtClean="0"/>
              <a:t> assigned to run</a:t>
            </a:r>
            <a:r>
              <a:rPr lang="en-US" baseline="0" dirty="0" smtClean="0"/>
              <a:t> around and some not too. As well as people without </a:t>
            </a:r>
            <a:r>
              <a:rPr lang="en-US" baseline="0" dirty="0" err="1" smtClean="0"/>
              <a:t>adhd</a:t>
            </a:r>
            <a:r>
              <a:rPr lang="en-US" baseline="0" dirty="0" smtClean="0"/>
              <a:t> to run around and not too. </a:t>
            </a:r>
            <a:endParaRPr lang="en-US" dirty="0" smtClean="0"/>
          </a:p>
          <a:p>
            <a:r>
              <a:rPr lang="en-US" dirty="0" smtClean="0"/>
              <a:t>Design</a:t>
            </a:r>
            <a:r>
              <a:rPr lang="en-US" baseline="0" dirty="0" smtClean="0"/>
              <a:t> study- 3 conditions. Planned exercise program, life as usual, couch potato. 2 groups- those diagnosed with </a:t>
            </a:r>
            <a:r>
              <a:rPr lang="en-US" baseline="0" dirty="0" err="1" smtClean="0"/>
              <a:t>adhd</a:t>
            </a:r>
            <a:r>
              <a:rPr lang="en-US" baseline="0" dirty="0" smtClean="0"/>
              <a:t> and children without and children seem like they have a little bit of </a:t>
            </a:r>
            <a:r>
              <a:rPr lang="en-US" baseline="0" dirty="0" err="1" smtClean="0"/>
              <a:t>adhd</a:t>
            </a:r>
            <a:endParaRPr lang="en-US" baseline="0" dirty="0" smtClean="0"/>
          </a:p>
          <a:p>
            <a:r>
              <a:rPr lang="en-US" baseline="0" dirty="0" smtClean="0"/>
              <a:t>Collect data- get the students to write down whatever they are doing. Collect their grades, see what they have been up to</a:t>
            </a:r>
          </a:p>
          <a:p>
            <a:r>
              <a:rPr lang="en-US" baseline="0" dirty="0" smtClean="0"/>
              <a:t>Analyze data- statistics are used to test the hypothesis </a:t>
            </a:r>
          </a:p>
          <a:p>
            <a:r>
              <a:rPr lang="en-US" baseline="0" dirty="0" smtClean="0"/>
              <a:t>Interpret data- whether or not people who exercised vigorously have better academic fitness rather than the people who went on with their daily lives or people that were a coach potato.</a:t>
            </a:r>
          </a:p>
          <a:p>
            <a:endParaRPr lang="en-US" dirty="0"/>
          </a:p>
        </p:txBody>
      </p:sp>
      <p:sp>
        <p:nvSpPr>
          <p:cNvPr id="4" name="Slide Number Placeholder 3"/>
          <p:cNvSpPr>
            <a:spLocks noGrp="1"/>
          </p:cNvSpPr>
          <p:nvPr>
            <p:ph type="sldNum" sz="quarter" idx="10"/>
          </p:nvPr>
        </p:nvSpPr>
        <p:spPr/>
        <p:txBody>
          <a:bodyPr/>
          <a:lstStyle/>
          <a:p>
            <a:fld id="{13105F55-0031-8840-A7A7-C435F7270769}" type="slidenum">
              <a:rPr lang="en-US" smtClean="0"/>
              <a:t>3</a:t>
            </a:fld>
            <a:endParaRPr lang="en-US"/>
          </a:p>
        </p:txBody>
      </p:sp>
    </p:spTree>
    <p:extLst>
      <p:ext uri="{BB962C8B-B14F-4D97-AF65-F5344CB8AC3E}">
        <p14:creationId xmlns:p14="http://schemas.microsoft.com/office/powerpoint/2010/main" val="154185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Epidemiology- tells us about disorders and how they occur. How many people</a:t>
            </a:r>
            <a:r>
              <a:rPr lang="en-US" baseline="0" dirty="0" smtClean="0"/>
              <a:t> have this disorder? When would we see the onset of this disorder? (Alzheimer’s- mid to late 50’s) What occurs with ADHD? </a:t>
            </a:r>
          </a:p>
          <a:p>
            <a:r>
              <a:rPr lang="en-US" baseline="0" dirty="0" smtClean="0"/>
              <a:t>It is both an art and a science. </a:t>
            </a:r>
          </a:p>
        </p:txBody>
      </p:sp>
      <p:sp>
        <p:nvSpPr>
          <p:cNvPr id="4" name="Slide Number Placeholder 3"/>
          <p:cNvSpPr>
            <a:spLocks noGrp="1"/>
          </p:cNvSpPr>
          <p:nvPr>
            <p:ph type="sldNum" sz="quarter" idx="10"/>
          </p:nvPr>
        </p:nvSpPr>
        <p:spPr/>
        <p:txBody>
          <a:bodyPr/>
          <a:lstStyle/>
          <a:p>
            <a:fld id="{13105F55-0031-8840-A7A7-C435F7270769}" type="slidenum">
              <a:rPr lang="en-US" smtClean="0"/>
              <a:t>4</a:t>
            </a:fld>
            <a:endParaRPr lang="en-US"/>
          </a:p>
        </p:txBody>
      </p:sp>
    </p:spTree>
    <p:extLst>
      <p:ext uri="{BB962C8B-B14F-4D97-AF65-F5344CB8AC3E}">
        <p14:creationId xmlns:p14="http://schemas.microsoft.com/office/powerpoint/2010/main" val="28107824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Reporting- ask</a:t>
            </a:r>
            <a:r>
              <a:rPr lang="en-US" baseline="0" dirty="0" smtClean="0"/>
              <a:t> people “tell us about this person” interview, questionnaire </a:t>
            </a:r>
          </a:p>
          <a:p>
            <a:r>
              <a:rPr lang="en-US" baseline="0" dirty="0" smtClean="0"/>
              <a:t>Psychophysiological data- black and white </a:t>
            </a:r>
            <a:r>
              <a:rPr lang="en-US" baseline="0" dirty="0" smtClean="0"/>
              <a:t>answers</a:t>
            </a:r>
            <a:r>
              <a:rPr lang="en-US" baseline="0" dirty="0" smtClean="0"/>
              <a:t>. We can look at blood pressure, take an EEG, sweaty palms? Problem is.. It’s not used often in psychopathology research </a:t>
            </a:r>
          </a:p>
          <a:p>
            <a:r>
              <a:rPr lang="en-US" baseline="0" dirty="0" smtClean="0"/>
              <a:t>Neuroimaging </a:t>
            </a:r>
            <a:r>
              <a:rPr lang="en-US" b="1" baseline="0" dirty="0" smtClean="0"/>
              <a:t>structural</a:t>
            </a:r>
            <a:r>
              <a:rPr lang="en-US" baseline="0" dirty="0" smtClean="0"/>
              <a:t> –MRI magnetic residence imaging. Great if you want to know about structure</a:t>
            </a:r>
          </a:p>
          <a:p>
            <a:r>
              <a:rPr lang="en-US" baseline="0" dirty="0" smtClean="0"/>
              <a:t>		 </a:t>
            </a:r>
            <a:r>
              <a:rPr lang="en-US" b="1" baseline="0" dirty="0" smtClean="0"/>
              <a:t> functional</a:t>
            </a:r>
            <a:r>
              <a:rPr lang="en-US" baseline="0" dirty="0" smtClean="0"/>
              <a:t>- FMRI functional magnetic residence imaging. We can see the structure moving, we can see the brain moving. We can see the blood flow.</a:t>
            </a:r>
          </a:p>
          <a:p>
            <a:r>
              <a:rPr lang="en-US" baseline="0" dirty="0" smtClean="0"/>
              <a:t>Problem with both of these is that there is no diagnostic. We cannot tell if it means they have ADHD, anxiety, etc.</a:t>
            </a:r>
          </a:p>
          <a:p>
            <a:r>
              <a:rPr lang="en-US" baseline="0" dirty="0" smtClean="0"/>
              <a:t>Observations </a:t>
            </a:r>
            <a:r>
              <a:rPr lang="en-US" b="1" baseline="0" dirty="0" smtClean="0"/>
              <a:t>naturalistic- </a:t>
            </a:r>
            <a:r>
              <a:rPr lang="en-US" baseline="0" dirty="0" smtClean="0"/>
              <a:t>just watching the child in a natural setting (the home, school, playground. As long as the child doesn’t know you) </a:t>
            </a:r>
          </a:p>
          <a:p>
            <a:r>
              <a:rPr lang="en-US" baseline="0" dirty="0" smtClean="0"/>
              <a:t>		</a:t>
            </a:r>
            <a:r>
              <a:rPr lang="en-US" b="1" baseline="0" dirty="0" smtClean="0"/>
              <a:t>structured- </a:t>
            </a:r>
            <a:r>
              <a:rPr lang="en-US" b="0" baseline="0" dirty="0" smtClean="0"/>
              <a:t>clinic office, research office (already have information about the child so we can set the environment up to elicit what we want)</a:t>
            </a:r>
          </a:p>
          <a:p>
            <a:r>
              <a:rPr lang="en-US" b="0" baseline="0" dirty="0" smtClean="0"/>
              <a:t>Testing- we can give tests (IQ, cognitive tests- short term memory, recall, visual memory)</a:t>
            </a:r>
            <a:endParaRPr lang="en-US" dirty="0"/>
          </a:p>
        </p:txBody>
      </p:sp>
      <p:sp>
        <p:nvSpPr>
          <p:cNvPr id="4" name="Slide Number Placeholder 3"/>
          <p:cNvSpPr>
            <a:spLocks noGrp="1"/>
          </p:cNvSpPr>
          <p:nvPr>
            <p:ph type="sldNum" sz="quarter" idx="10"/>
          </p:nvPr>
        </p:nvSpPr>
        <p:spPr/>
        <p:txBody>
          <a:bodyPr/>
          <a:lstStyle/>
          <a:p>
            <a:fld id="{13105F55-0031-8840-A7A7-C435F7270769}" type="slidenum">
              <a:rPr lang="en-US" smtClean="0"/>
              <a:t>5</a:t>
            </a:fld>
            <a:endParaRPr lang="en-US"/>
          </a:p>
        </p:txBody>
      </p:sp>
    </p:spTree>
    <p:extLst>
      <p:ext uri="{BB962C8B-B14F-4D97-AF65-F5344CB8AC3E}">
        <p14:creationId xmlns:p14="http://schemas.microsoft.com/office/powerpoint/2010/main" val="3661333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CA" dirty="0" smtClean="0"/>
              <a:t>Experimental vs. Quasi-experimental- random assignment vs. non</a:t>
            </a:r>
            <a:r>
              <a:rPr lang="en-CA" baseline="0" dirty="0" smtClean="0"/>
              <a:t> random</a:t>
            </a:r>
          </a:p>
          <a:p>
            <a:pPr marL="0" marR="0" indent="0" algn="l" defTabSz="457200" rtl="0" eaLnBrk="1" fontAlgn="auto" latinLnBrk="0" hangingPunct="1">
              <a:lnSpc>
                <a:spcPct val="100000"/>
              </a:lnSpc>
              <a:spcBef>
                <a:spcPts val="0"/>
              </a:spcBef>
              <a:spcAft>
                <a:spcPts val="0"/>
              </a:spcAft>
              <a:buClrTx/>
              <a:buSzTx/>
              <a:buFontTx/>
              <a:buNone/>
              <a:tabLst/>
              <a:defRPr/>
            </a:pPr>
            <a:r>
              <a:rPr lang="en-CA" baseline="0" dirty="0" smtClean="0"/>
              <a:t>Quasi-experimental designs do not give us data, you can say they are associated but not what caused what</a:t>
            </a:r>
          </a:p>
          <a:p>
            <a:pPr marL="0" marR="0" indent="0" algn="l" defTabSz="457200" rtl="0" eaLnBrk="1" fontAlgn="auto" latinLnBrk="0" hangingPunct="1">
              <a:lnSpc>
                <a:spcPct val="100000"/>
              </a:lnSpc>
              <a:spcBef>
                <a:spcPts val="0"/>
              </a:spcBef>
              <a:spcAft>
                <a:spcPts val="0"/>
              </a:spcAft>
              <a:buClrTx/>
              <a:buSzTx/>
              <a:buFontTx/>
              <a:buNone/>
              <a:tabLst/>
              <a:defRPr/>
            </a:pPr>
            <a:endParaRPr lang="en-CA"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CA" dirty="0" smtClean="0"/>
              <a:t>Prospective-start out ahead of time (usually longitudinal)  gathering data as we</a:t>
            </a:r>
            <a:r>
              <a:rPr lang="en-CA" baseline="0" dirty="0" smtClean="0"/>
              <a:t> go along. Problem, expensive and time consuming</a:t>
            </a:r>
            <a:endParaRPr lang="en-CA"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CA" dirty="0" smtClean="0"/>
              <a:t>Retrospective- Identify a population</a:t>
            </a:r>
            <a:r>
              <a:rPr lang="en-CA" baseline="0" dirty="0" smtClean="0"/>
              <a:t> with something like children with ADHD when they were young. </a:t>
            </a:r>
            <a:r>
              <a:rPr lang="en-CA" dirty="0" smtClean="0"/>
              <a:t>what was the child like a year ago? You find the situation</a:t>
            </a:r>
            <a:r>
              <a:rPr lang="en-CA" baseline="0" dirty="0" smtClean="0"/>
              <a:t> you’re interested in and work backward, less time consuming. Problem, not always an accurate recall, don’t capture the people who didn’t end up with the disorder but experienced the risk factor for it</a:t>
            </a:r>
            <a:endParaRPr lang="en-CA"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CA"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CA" dirty="0" smtClean="0"/>
              <a:t>Single case experimental designs- follow a person or small group of people across multiple intervention conditions. (someone that cuts themselves, find out they cut themselves 3 or 4 times a day. Intervention</a:t>
            </a:r>
            <a:r>
              <a:rPr lang="en-CA" baseline="0" dirty="0" smtClean="0"/>
              <a:t> for cutting, find out the cutting slows down. Is it the intervention? Take away the intervention and see what happens. If it goes back up start an other intervention.</a:t>
            </a:r>
          </a:p>
          <a:p>
            <a:pPr marL="0" marR="0" indent="0" algn="l" defTabSz="457200" rtl="0" eaLnBrk="1" fontAlgn="auto" latinLnBrk="0" hangingPunct="1">
              <a:lnSpc>
                <a:spcPct val="100000"/>
              </a:lnSpc>
              <a:spcBef>
                <a:spcPts val="0"/>
              </a:spcBef>
              <a:spcAft>
                <a:spcPts val="0"/>
              </a:spcAft>
              <a:buClrTx/>
              <a:buSzTx/>
              <a:buFontTx/>
              <a:buNone/>
              <a:tabLst/>
              <a:defRPr/>
            </a:pPr>
            <a:r>
              <a:rPr lang="en-CA" baseline="0" dirty="0" smtClean="0"/>
              <a:t>We see whether or not interventions or series of them are affective. </a:t>
            </a:r>
            <a:endParaRPr lang="en-CA"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CA" dirty="0" smtClean="0"/>
              <a:t>Between group comparisons- two groups or more. Usually people with a disorder</a:t>
            </a:r>
            <a:r>
              <a:rPr lang="en-CA" baseline="0" dirty="0" smtClean="0"/>
              <a:t> and then a control group. Looking at the statistical relations in the data sets.  </a:t>
            </a:r>
            <a:endParaRPr lang="en-CA"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CA"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CA" dirty="0" smtClean="0"/>
              <a:t>Cross-sectional- Data collection at one point in time. Bring</a:t>
            </a:r>
            <a:r>
              <a:rPr lang="en-CA" baseline="0" dirty="0" smtClean="0"/>
              <a:t> in people of points of interest and collect data all at the same time.</a:t>
            </a:r>
            <a:endParaRPr lang="en-CA"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CA" dirty="0" smtClean="0"/>
              <a:t>Longitudinal studies- Collecting data over</a:t>
            </a:r>
            <a:r>
              <a:rPr lang="en-CA" baseline="0" dirty="0" smtClean="0"/>
              <a:t> a period of time. A week, a year, a month. Usually studies are longitudinal but they are expensive, loss of participants, experience cohort effects (SARS, 9/11, </a:t>
            </a:r>
            <a:r>
              <a:rPr lang="en-CA" baseline="0" dirty="0" err="1" smtClean="0"/>
              <a:t>abola</a:t>
            </a:r>
            <a:r>
              <a:rPr lang="en-CA" baseline="0" dirty="0" smtClean="0"/>
              <a:t> crisis)</a:t>
            </a:r>
            <a:endParaRPr lang="en-CA"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CA"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CA" dirty="0" smtClean="0"/>
          </a:p>
          <a:p>
            <a:endParaRPr lang="en-US" dirty="0"/>
          </a:p>
        </p:txBody>
      </p:sp>
      <p:sp>
        <p:nvSpPr>
          <p:cNvPr id="4" name="Slide Number Placeholder 3"/>
          <p:cNvSpPr>
            <a:spLocks noGrp="1"/>
          </p:cNvSpPr>
          <p:nvPr>
            <p:ph type="sldNum" sz="quarter" idx="10"/>
          </p:nvPr>
        </p:nvSpPr>
        <p:spPr/>
        <p:txBody>
          <a:bodyPr/>
          <a:lstStyle/>
          <a:p>
            <a:fld id="{13105F55-0031-8840-A7A7-C435F7270769}" type="slidenum">
              <a:rPr lang="en-US" smtClean="0"/>
              <a:t>6</a:t>
            </a:fld>
            <a:endParaRPr lang="en-US"/>
          </a:p>
        </p:txBody>
      </p:sp>
    </p:spTree>
    <p:extLst>
      <p:ext uri="{BB962C8B-B14F-4D97-AF65-F5344CB8AC3E}">
        <p14:creationId xmlns:p14="http://schemas.microsoft.com/office/powerpoint/2010/main" val="2537125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E28E996-61BE-4EFB-844B-B8AE5B975269}" type="datetimeFigureOut">
              <a:rPr lang="en-CA" smtClean="0"/>
              <a:pPr/>
              <a:t>2014-10-05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B5220B2-6ED4-4CC8-BF00-2C56A3B7D664}" type="slidenum">
              <a:rPr lang="en-CA" smtClean="0"/>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dirty="0" smtClean="0"/>
              <a:t>Click to edit Master title style</a:t>
            </a:r>
            <a:endParaRPr lang="en-US" dirty="0"/>
          </a:p>
        </p:txBody>
      </p:sp>
      <p:sp>
        <p:nvSpPr>
          <p:cNvPr id="3" name="Content Placeholder 2"/>
          <p:cNvSpPr>
            <a:spLocks noGrp="1"/>
          </p:cNvSpPr>
          <p:nvPr>
            <p:ph idx="1"/>
          </p:nvPr>
        </p:nvSpPr>
        <p:spPr/>
        <p:txBody>
          <a:bodyPr>
            <a:normAutofit/>
          </a:bodyPr>
          <a:lstStyle>
            <a:lvl1pPr>
              <a:defRPr sz="4000"/>
            </a:lvl1pPr>
            <a:lvl2pPr>
              <a:defRPr sz="4000"/>
            </a:lvl2pPr>
            <a:lvl3pPr>
              <a:defRPr sz="4000"/>
            </a:lvl3pPr>
            <a:lvl4pPr>
              <a:defRPr sz="4000"/>
            </a:lvl4pPr>
            <a:lvl5pPr>
              <a:defRPr sz="4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3E28E996-61BE-4EFB-844B-B8AE5B975269}" type="datetimeFigureOut">
              <a:rPr lang="en-CA" smtClean="0"/>
              <a:pPr/>
              <a:t>2014-10-05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B5220B2-6ED4-4CC8-BF00-2C56A3B7D664}" type="slidenum">
              <a:rPr lang="en-CA" smtClean="0"/>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3E28E996-61BE-4EFB-844B-B8AE5B975269}" type="datetimeFigureOut">
              <a:rPr lang="en-CA" smtClean="0"/>
              <a:pPr/>
              <a:t>2014-10-05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B5220B2-6ED4-4CC8-BF00-2C56A3B7D664}" type="slidenum">
              <a:rPr lang="en-CA" smtClean="0"/>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E28E996-61BE-4EFB-844B-B8AE5B975269}" type="datetimeFigureOut">
              <a:rPr lang="en-CA" smtClean="0"/>
              <a:pPr/>
              <a:t>2014-10-05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B5220B2-6ED4-4CC8-BF00-2C56A3B7D664}" type="slidenum">
              <a:rPr lang="en-CA" smtClean="0"/>
              <a:pPr/>
              <a:t>‹#›</a:t>
            </a:fld>
            <a:endParaRPr lang="en-CA"/>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E28E996-61BE-4EFB-844B-B8AE5B975269}" type="datetimeFigureOut">
              <a:rPr lang="en-CA" smtClean="0"/>
              <a:pPr/>
              <a:t>2014-10-05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3B5220B2-6ED4-4CC8-BF00-2C56A3B7D664}" type="slidenum">
              <a:rPr lang="en-CA" smtClean="0"/>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E28E996-61BE-4EFB-844B-B8AE5B975269}" type="datetimeFigureOut">
              <a:rPr lang="en-CA" smtClean="0"/>
              <a:pPr/>
              <a:t>2014-10-05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3B5220B2-6ED4-4CC8-BF00-2C56A3B7D664}"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28E996-61BE-4EFB-844B-B8AE5B975269}" type="datetimeFigureOut">
              <a:rPr lang="en-CA" smtClean="0"/>
              <a:pPr/>
              <a:t>2014-10-05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3B5220B2-6ED4-4CC8-BF00-2C56A3B7D664}"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3E28E996-61BE-4EFB-844B-B8AE5B975269}" type="datetimeFigureOut">
              <a:rPr lang="en-CA" smtClean="0"/>
              <a:pPr/>
              <a:t>2014-10-05</a:t>
            </a:fld>
            <a:endParaRPr lang="en-CA"/>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CA"/>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3B5220B2-6ED4-4CC8-BF00-2C56A3B7D664}" type="slidenum">
              <a:rPr lang="en-CA" smtClean="0"/>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E28E996-61BE-4EFB-844B-B8AE5B975269}" type="datetimeFigureOut">
              <a:rPr lang="en-CA" smtClean="0"/>
              <a:pPr/>
              <a:t>2014-10-05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B5220B2-6ED4-4CC8-BF00-2C56A3B7D664}" type="slidenum">
              <a:rPr lang="en-CA" smtClean="0"/>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28E996-61BE-4EFB-844B-B8AE5B975269}" type="datetimeFigureOut">
              <a:rPr lang="en-CA" smtClean="0"/>
              <a:pPr/>
              <a:t>2014-10-05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B5220B2-6ED4-4CC8-BF00-2C56A3B7D664}"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28E996-61BE-4EFB-844B-B8AE5B975269}" type="datetimeFigureOut">
              <a:rPr lang="en-CA" smtClean="0"/>
              <a:pPr/>
              <a:t>2014-10-05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B5220B2-6ED4-4CC8-BF00-2C56A3B7D664}"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3E28E996-61BE-4EFB-844B-B8AE5B975269}" type="datetimeFigureOut">
              <a:rPr lang="en-CA" smtClean="0"/>
              <a:pPr/>
              <a:t>2014-10-05</a:t>
            </a:fld>
            <a:endParaRPr lang="en-CA"/>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CA"/>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3B5220B2-6ED4-4CC8-BF00-2C56A3B7D664}"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sz="4000" dirty="0" smtClean="0"/>
              <a:t>Child Psychopathology Research</a:t>
            </a:r>
            <a:endParaRPr lang="en-CA" sz="4000" dirty="0"/>
          </a:p>
        </p:txBody>
      </p:sp>
      <p:sp>
        <p:nvSpPr>
          <p:cNvPr id="3" name="Subtitle 2"/>
          <p:cNvSpPr>
            <a:spLocks noGrp="1"/>
          </p:cNvSpPr>
          <p:nvPr>
            <p:ph type="subTitle" idx="1"/>
          </p:nvPr>
        </p:nvSpPr>
        <p:spPr/>
        <p:txBody>
          <a:bodyPr>
            <a:normAutofit fontScale="47500" lnSpcReduction="20000"/>
          </a:bodyPr>
          <a:lstStyle/>
          <a:p>
            <a:r>
              <a:rPr lang="en-CA" dirty="0" smtClean="0"/>
              <a:t>02-46-322</a:t>
            </a:r>
          </a:p>
          <a:p>
            <a:r>
              <a:rPr lang="en-CA" dirty="0" smtClean="0"/>
              <a:t>Fall 2014</a:t>
            </a:r>
            <a:endParaRPr lang="en-CA" dirty="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Why is Science Ignored?</a:t>
            </a:r>
            <a:endParaRPr lang="en-CA" dirty="0"/>
          </a:p>
        </p:txBody>
      </p:sp>
      <p:sp>
        <p:nvSpPr>
          <p:cNvPr id="3" name="Content Placeholder 2"/>
          <p:cNvSpPr>
            <a:spLocks noGrp="1"/>
          </p:cNvSpPr>
          <p:nvPr>
            <p:ph idx="1"/>
          </p:nvPr>
        </p:nvSpPr>
        <p:spPr>
          <a:xfrm>
            <a:off x="611560" y="1052736"/>
            <a:ext cx="7520940" cy="3579849"/>
          </a:xfrm>
        </p:spPr>
        <p:txBody>
          <a:bodyPr>
            <a:noAutofit/>
          </a:bodyPr>
          <a:lstStyle/>
          <a:p>
            <a:r>
              <a:rPr lang="en-CA" sz="3200" dirty="0" smtClean="0"/>
              <a:t>Experts disagree</a:t>
            </a:r>
          </a:p>
          <a:p>
            <a:r>
              <a:rPr lang="en-CA" sz="3200" dirty="0" smtClean="0"/>
              <a:t>Media wants a </a:t>
            </a:r>
            <a:r>
              <a:rPr lang="en-CA" sz="3200" dirty="0" err="1" smtClean="0"/>
              <a:t>soundbite</a:t>
            </a:r>
            <a:endParaRPr lang="en-CA" sz="3200" dirty="0" smtClean="0"/>
          </a:p>
          <a:p>
            <a:r>
              <a:rPr lang="en-CA" sz="3200" dirty="0" smtClean="0"/>
              <a:t>Conflicts in findings</a:t>
            </a:r>
          </a:p>
          <a:p>
            <a:r>
              <a:rPr lang="en-CA" sz="3200" dirty="0" smtClean="0"/>
              <a:t>Recommendations are constantly shifting</a:t>
            </a:r>
          </a:p>
          <a:p>
            <a:r>
              <a:rPr lang="en-CA" sz="3200" dirty="0" smtClean="0"/>
              <a:t>N=1 problem</a:t>
            </a:r>
            <a:endParaRPr lang="en-CA" sz="3200" dirty="0"/>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Research Process</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Hypothesis generation</a:t>
            </a:r>
          </a:p>
          <a:p>
            <a:r>
              <a:rPr lang="en-CA" dirty="0" smtClean="0"/>
              <a:t>Sample identification</a:t>
            </a:r>
          </a:p>
          <a:p>
            <a:r>
              <a:rPr lang="en-CA" dirty="0" smtClean="0"/>
              <a:t>Design study</a:t>
            </a:r>
          </a:p>
          <a:p>
            <a:r>
              <a:rPr lang="en-CA" dirty="0" smtClean="0"/>
              <a:t>Collect data</a:t>
            </a:r>
          </a:p>
          <a:p>
            <a:r>
              <a:rPr lang="en-CA" dirty="0" smtClean="0"/>
              <a:t>Analyse data</a:t>
            </a:r>
          </a:p>
          <a:p>
            <a:r>
              <a:rPr lang="en-CA" dirty="0" smtClean="0"/>
              <a:t>Interpret data</a:t>
            </a:r>
            <a:endParaRPr lang="en-CA" dirty="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Epidemiology</a:t>
            </a:r>
            <a:endParaRPr lang="en-CA" dirty="0"/>
          </a:p>
        </p:txBody>
      </p:sp>
      <p:sp>
        <p:nvSpPr>
          <p:cNvPr id="3" name="Content Placeholder 2"/>
          <p:cNvSpPr>
            <a:spLocks noGrp="1"/>
          </p:cNvSpPr>
          <p:nvPr>
            <p:ph idx="1"/>
          </p:nvPr>
        </p:nvSpPr>
        <p:spPr/>
        <p:txBody>
          <a:bodyPr/>
          <a:lstStyle/>
          <a:p>
            <a:r>
              <a:rPr lang="en-CA" dirty="0" smtClean="0"/>
              <a:t>What does it tell us?</a:t>
            </a:r>
            <a:endParaRPr lang="en-CA" dirty="0"/>
          </a:p>
          <a:p>
            <a:endParaRPr lang="en-CA" dirty="0" smtClean="0"/>
          </a:p>
          <a:p>
            <a:r>
              <a:rPr lang="en-CA" dirty="0" smtClean="0"/>
              <a:t>Complications</a:t>
            </a:r>
          </a:p>
          <a:p>
            <a:endParaRPr lang="en-CA" dirty="0" smtClean="0"/>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Types of Data Collection</a:t>
            </a:r>
            <a:endParaRPr lang="en-CA" dirty="0"/>
          </a:p>
        </p:txBody>
      </p:sp>
      <p:sp>
        <p:nvSpPr>
          <p:cNvPr id="3" name="Content Placeholder 2"/>
          <p:cNvSpPr>
            <a:spLocks noGrp="1"/>
          </p:cNvSpPr>
          <p:nvPr>
            <p:ph idx="1"/>
          </p:nvPr>
        </p:nvSpPr>
        <p:spPr>
          <a:xfrm>
            <a:off x="457200" y="1600200"/>
            <a:ext cx="8229600" cy="5069160"/>
          </a:xfrm>
        </p:spPr>
        <p:txBody>
          <a:bodyPr>
            <a:normAutofit fontScale="92500" lnSpcReduction="20000"/>
          </a:bodyPr>
          <a:lstStyle/>
          <a:p>
            <a:r>
              <a:rPr lang="en-CA" dirty="0" smtClean="0"/>
              <a:t>Reporting</a:t>
            </a:r>
          </a:p>
          <a:p>
            <a:r>
              <a:rPr lang="en-CA" dirty="0" smtClean="0"/>
              <a:t>Psychophysiological data</a:t>
            </a:r>
          </a:p>
          <a:p>
            <a:r>
              <a:rPr lang="en-CA" dirty="0" smtClean="0"/>
              <a:t>Neuroimaging</a:t>
            </a:r>
          </a:p>
          <a:p>
            <a:pPr lvl="1"/>
            <a:r>
              <a:rPr lang="en-CA" dirty="0" smtClean="0"/>
              <a:t>Structural</a:t>
            </a:r>
          </a:p>
          <a:p>
            <a:pPr lvl="1"/>
            <a:r>
              <a:rPr lang="en-CA" dirty="0" smtClean="0"/>
              <a:t>Functional</a:t>
            </a:r>
          </a:p>
          <a:p>
            <a:r>
              <a:rPr lang="en-CA" dirty="0" smtClean="0"/>
              <a:t>Observations</a:t>
            </a:r>
          </a:p>
          <a:p>
            <a:pPr lvl="1"/>
            <a:r>
              <a:rPr lang="en-CA" dirty="0" smtClean="0"/>
              <a:t>Naturalistic</a:t>
            </a:r>
          </a:p>
          <a:p>
            <a:pPr lvl="1"/>
            <a:r>
              <a:rPr lang="en-CA" dirty="0" smtClean="0"/>
              <a:t>Structured</a:t>
            </a:r>
          </a:p>
          <a:p>
            <a:r>
              <a:rPr lang="en-CA" dirty="0" smtClean="0"/>
              <a:t>Testing</a:t>
            </a:r>
            <a:endParaRPr lang="en-CA" dirty="0"/>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147248" cy="4525963"/>
          </a:xfrm>
        </p:spPr>
        <p:txBody>
          <a:bodyPr>
            <a:normAutofit/>
          </a:bodyPr>
          <a:lstStyle/>
          <a:p>
            <a:r>
              <a:rPr lang="en-CA" dirty="0" smtClean="0"/>
              <a:t>Experimental vs. Quasi-experimental</a:t>
            </a:r>
          </a:p>
          <a:p>
            <a:endParaRPr lang="en-CA" dirty="0" smtClean="0"/>
          </a:p>
          <a:p>
            <a:r>
              <a:rPr lang="en-CA" dirty="0" smtClean="0"/>
              <a:t>Prospective vs. Retrospective</a:t>
            </a:r>
          </a:p>
          <a:p>
            <a:endParaRPr lang="en-CA" dirty="0" smtClean="0"/>
          </a:p>
          <a:p>
            <a:r>
              <a:rPr lang="en-CA" dirty="0" smtClean="0"/>
              <a:t>Single case experimental designs vs. between group comparisons</a:t>
            </a:r>
          </a:p>
          <a:p>
            <a:endParaRPr lang="en-CA" dirty="0" smtClean="0"/>
          </a:p>
          <a:p>
            <a:r>
              <a:rPr lang="en-CA" dirty="0" smtClean="0"/>
              <a:t>Cross-sectional vs. longitudinal studies</a:t>
            </a:r>
          </a:p>
          <a:p>
            <a:endParaRPr lang="en-CA" dirty="0" smtClean="0"/>
          </a:p>
          <a:p>
            <a:endParaRPr lang="en-CA" dirty="0"/>
          </a:p>
        </p:txBody>
      </p:sp>
      <p:sp>
        <p:nvSpPr>
          <p:cNvPr id="2" name="Title 1"/>
          <p:cNvSpPr>
            <a:spLocks noGrp="1"/>
          </p:cNvSpPr>
          <p:nvPr>
            <p:ph type="title"/>
          </p:nvPr>
        </p:nvSpPr>
        <p:spPr/>
        <p:txBody>
          <a:bodyPr/>
          <a:lstStyle/>
          <a:p>
            <a:r>
              <a:rPr lang="en-CA" dirty="0" smtClean="0"/>
              <a:t>Research Design</a:t>
            </a:r>
            <a:endParaRPr lang="en-CA" dirty="0"/>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For next time: Chapter two</a:t>
            </a:r>
            <a:endParaRPr lang="en-CA" dirty="0"/>
          </a:p>
        </p:txBody>
      </p:sp>
      <p:sp>
        <p:nvSpPr>
          <p:cNvPr id="3" name="Text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13616142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Angles">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Angles</Template>
  <TotalTime>107</TotalTime>
  <Words>745</Words>
  <Application>Microsoft Macintosh PowerPoint</Application>
  <PresentationFormat>On-screen Show (4:3)</PresentationFormat>
  <Paragraphs>76</Paragraphs>
  <Slides>7</Slides>
  <Notes>5</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Angles</vt:lpstr>
      <vt:lpstr>Child Psychopathology Research</vt:lpstr>
      <vt:lpstr>Why is Science Ignored?</vt:lpstr>
      <vt:lpstr>Research Process</vt:lpstr>
      <vt:lpstr>Epidemiology</vt:lpstr>
      <vt:lpstr>Types of Data Collection</vt:lpstr>
      <vt:lpstr>Research Design</vt:lpstr>
      <vt:lpstr>For next time: Chapter two</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 Psychopathology Research</dc:title>
  <dc:creator>Carlin</dc:creator>
  <cp:lastModifiedBy>Kylie</cp:lastModifiedBy>
  <cp:revision>36</cp:revision>
  <dcterms:created xsi:type="dcterms:W3CDTF">2010-09-15T01:04:41Z</dcterms:created>
  <dcterms:modified xsi:type="dcterms:W3CDTF">2014-10-05T16:56:29Z</dcterms:modified>
</cp:coreProperties>
</file>