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40" r:id="rId2"/>
    <p:sldId id="327" r:id="rId3"/>
    <p:sldId id="328" r:id="rId4"/>
    <p:sldId id="329" r:id="rId5"/>
    <p:sldId id="330" r:id="rId6"/>
    <p:sldId id="344" r:id="rId7"/>
    <p:sldId id="331" r:id="rId8"/>
    <p:sldId id="332" r:id="rId9"/>
    <p:sldId id="334" r:id="rId10"/>
    <p:sldId id="341" r:id="rId11"/>
    <p:sldId id="342" r:id="rId12"/>
    <p:sldId id="343" r:id="rId13"/>
    <p:sldId id="336" r:id="rId14"/>
    <p:sldId id="339" r:id="rId15"/>
    <p:sldId id="337" r:id="rId16"/>
    <p:sldId id="33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83ADF15-C23E-4483-B7E4-24A6ADD1E97B}">
          <p14:sldIdLst>
            <p14:sldId id="340"/>
            <p14:sldId id="327"/>
            <p14:sldId id="328"/>
            <p14:sldId id="329"/>
            <p14:sldId id="330"/>
            <p14:sldId id="344"/>
            <p14:sldId id="331"/>
            <p14:sldId id="332"/>
            <p14:sldId id="334"/>
            <p14:sldId id="341"/>
            <p14:sldId id="342"/>
            <p14:sldId id="343"/>
            <p14:sldId id="336"/>
            <p14:sldId id="339"/>
            <p14:sldId id="337"/>
            <p14:sldId id="338"/>
          </p14:sldIdLst>
        </p14:section>
        <p14:section name="Untitled Section" id="{7B565D07-A9C6-4D4A-B566-79E54314B72A}">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2" y="-67"/>
      </p:cViewPr>
      <p:guideLst>
        <p:guide orient="horz" pos="2160"/>
        <p:guide pos="2880"/>
      </p:guideLst>
    </p:cSldViewPr>
  </p:slideViewPr>
  <p:notesTextViewPr>
    <p:cViewPr>
      <p:scale>
        <a:sx n="1" d="1"/>
        <a:sy n="1" d="1"/>
      </p:scale>
      <p:origin x="0" y="0"/>
    </p:cViewPr>
  </p:notesTextViewPr>
  <p:sorterViewPr>
    <p:cViewPr>
      <p:scale>
        <a:sx n="100" d="100"/>
        <a:sy n="100" d="100"/>
      </p:scale>
      <p:origin x="0" y="259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DA0270-B642-4606-B583-5ADBCF1FD9EE}" type="datetimeFigureOut">
              <a:rPr lang="en-CA" smtClean="0"/>
              <a:t>2020-05-13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F12D4E-F524-4C5C-8798-793E8542F0D2}" type="slidenum">
              <a:rPr lang="en-CA" smtClean="0"/>
              <a:t>‹#›</a:t>
            </a:fld>
            <a:endParaRPr lang="en-CA"/>
          </a:p>
        </p:txBody>
      </p:sp>
    </p:spTree>
    <p:extLst>
      <p:ext uri="{BB962C8B-B14F-4D97-AF65-F5344CB8AC3E}">
        <p14:creationId xmlns:p14="http://schemas.microsoft.com/office/powerpoint/2010/main" val="1384486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83B8F002-2487-46A1-8BD8-2409BD9529E7}" type="datetime1">
              <a:rPr lang="en-CA" smtClean="0"/>
              <a:t>2020-05-13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730233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F1B265E-D5FF-4D3C-9B68-DB163EA3ACAB}" type="datetime1">
              <a:rPr lang="en-CA" smtClean="0"/>
              <a:t>2020-05-13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2370842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75D84A-166D-4D32-BA0C-1206259C99DA}" type="datetime1">
              <a:rPr lang="en-CA" smtClean="0"/>
              <a:t>2020-05-13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1170062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E6D07294-966D-4C09-949D-137B0B3A7CE9}" type="datetime1">
              <a:rPr lang="en-CA" smtClean="0"/>
              <a:t>2020-05-13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127476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107A9448-2232-4453-936B-D9BF4AB4C73C}" type="datetime1">
              <a:rPr lang="en-CA" smtClean="0"/>
              <a:t>2020-05-13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2792589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B3673B1-5BA6-44F5-BD5F-AE19EDBD73D6}" type="datetime1">
              <a:rPr lang="en-CA" smtClean="0"/>
              <a:t>2020-05-13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4229742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CD3AB7-6207-437B-9304-614B55D9A834}" type="datetime1">
              <a:rPr lang="en-CA" smtClean="0"/>
              <a:t>2020-05-13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541165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44DE8E-9DCC-4651-A5BA-E6A4AA46F129}" type="datetime1">
              <a:rPr lang="en-CA" smtClean="0"/>
              <a:t>2020-05-13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4182685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C3BB3B-32A6-4A16-9E50-0B3708327D73}" type="datetime1">
              <a:rPr lang="en-CA" smtClean="0"/>
              <a:t>2020-05-13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3107461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F94193C-BE86-4835-B0C9-5C0FD6DC7AE4}" type="datetime1">
              <a:rPr lang="en-CA" smtClean="0"/>
              <a:t>2020-05-13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1287634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E7ECD99-2387-413B-9B38-7D265BD2589E}" type="datetime1">
              <a:rPr lang="en-CA" smtClean="0"/>
              <a:t>2020-05-13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EC865D7-9164-4F47-B953-2A2BC0E9AB57}" type="slidenum">
              <a:rPr lang="en-CA" smtClean="0"/>
              <a:t>‹#›</a:t>
            </a:fld>
            <a:endParaRPr lang="en-CA"/>
          </a:p>
        </p:txBody>
      </p:sp>
    </p:spTree>
    <p:extLst>
      <p:ext uri="{BB962C8B-B14F-4D97-AF65-F5344CB8AC3E}">
        <p14:creationId xmlns:p14="http://schemas.microsoft.com/office/powerpoint/2010/main" val="658304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0F57-E8BB-4BA6-8420-BCD7C60B8AFF}" type="datetime1">
              <a:rPr lang="en-CA" smtClean="0"/>
              <a:t>2020-05-13</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C865D7-9164-4F47-B953-2A2BC0E9AB57}" type="slidenum">
              <a:rPr lang="en-CA" smtClean="0"/>
              <a:t>‹#›</a:t>
            </a:fld>
            <a:endParaRPr lang="en-CA"/>
          </a:p>
        </p:txBody>
      </p:sp>
    </p:spTree>
    <p:extLst>
      <p:ext uri="{BB962C8B-B14F-4D97-AF65-F5344CB8AC3E}">
        <p14:creationId xmlns:p14="http://schemas.microsoft.com/office/powerpoint/2010/main" val="3964013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09800"/>
            <a:ext cx="8229600" cy="1143000"/>
          </a:xfrm>
        </p:spPr>
        <p:txBody>
          <a:bodyPr/>
          <a:lstStyle/>
          <a:p>
            <a:r>
              <a:rPr lang="en-US" dirty="0" smtClean="0"/>
              <a:t>II.  Predicate Logic</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1</a:t>
            </a:fld>
            <a:endParaRPr lang="en-CA"/>
          </a:p>
        </p:txBody>
      </p:sp>
    </p:spTree>
    <p:extLst>
      <p:ext uri="{BB962C8B-B14F-4D97-AF65-F5344CB8AC3E}">
        <p14:creationId xmlns:p14="http://schemas.microsoft.com/office/powerpoint/2010/main" val="38818340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Predicate Logic</a:t>
            </a:r>
            <a:endParaRPr lang="en-CA" i="1" dirty="0"/>
          </a:p>
        </p:txBody>
      </p:sp>
      <p:sp>
        <p:nvSpPr>
          <p:cNvPr id="3" name="Content Placeholder 2"/>
          <p:cNvSpPr>
            <a:spLocks noGrp="1"/>
          </p:cNvSpPr>
          <p:nvPr>
            <p:ph idx="1"/>
          </p:nvPr>
        </p:nvSpPr>
        <p:spPr/>
        <p:txBody>
          <a:bodyPr/>
          <a:lstStyle/>
          <a:p>
            <a:pPr marL="0" indent="0">
              <a:buNone/>
            </a:pPr>
            <a:r>
              <a:rPr lang="en-US" sz="2800" i="1" dirty="0" smtClean="0"/>
              <a:t>Statement</a:t>
            </a:r>
            <a:r>
              <a:rPr lang="en-US" sz="2800" dirty="0" smtClean="0"/>
              <a:t>:  Mark is a student.</a:t>
            </a:r>
            <a:endParaRPr lang="en-US" sz="2800" dirty="0"/>
          </a:p>
          <a:p>
            <a:pPr marL="0" indent="0">
              <a:buNone/>
            </a:pPr>
            <a:endParaRPr lang="en-US" sz="1800" dirty="0" smtClean="0"/>
          </a:p>
          <a:p>
            <a:pPr marL="0" indent="0">
              <a:buNone/>
            </a:pPr>
            <a:r>
              <a:rPr lang="en-US" sz="2800" dirty="0" smtClean="0"/>
              <a:t>Mark is the </a:t>
            </a:r>
            <a:r>
              <a:rPr lang="en-US" sz="2800" i="1" dirty="0" smtClean="0"/>
              <a:t>name</a:t>
            </a:r>
            <a:r>
              <a:rPr lang="en-US" sz="2800" dirty="0" smtClean="0"/>
              <a:t>, and “</a:t>
            </a:r>
            <a:r>
              <a:rPr lang="en-US" sz="2800" i="1" dirty="0" smtClean="0"/>
              <a:t>is a student</a:t>
            </a:r>
            <a:r>
              <a:rPr lang="en-US" sz="2800" dirty="0" smtClean="0"/>
              <a:t>” is a </a:t>
            </a:r>
            <a:r>
              <a:rPr lang="en-US" sz="2800" i="1" dirty="0" smtClean="0"/>
              <a:t>predicate.</a:t>
            </a:r>
          </a:p>
          <a:p>
            <a:pPr marL="0" indent="0">
              <a:buNone/>
            </a:pPr>
            <a:endParaRPr lang="en-US" sz="1400" i="1" dirty="0"/>
          </a:p>
          <a:p>
            <a:pPr marL="0" indent="0">
              <a:buNone/>
            </a:pPr>
            <a:r>
              <a:rPr lang="en-US" sz="2800" dirty="0" smtClean="0"/>
              <a:t>Denote the predicate by </a:t>
            </a:r>
            <a:r>
              <a:rPr lang="en-US" sz="2800" i="1" dirty="0" smtClean="0"/>
              <a:t>S</a:t>
            </a:r>
            <a:r>
              <a:rPr lang="en-US" sz="2800" dirty="0" smtClean="0"/>
              <a:t> and the name Mark by </a:t>
            </a:r>
            <a:r>
              <a:rPr lang="en-US" sz="2800" i="1" dirty="0"/>
              <a:t>M</a:t>
            </a:r>
            <a:r>
              <a:rPr lang="en-US" sz="2800" dirty="0" smtClean="0"/>
              <a:t>.  This statement can be written as </a:t>
            </a:r>
            <a:r>
              <a:rPr lang="en-US" sz="2800" i="1" dirty="0" smtClean="0"/>
              <a:t>SM</a:t>
            </a:r>
            <a:r>
              <a:rPr lang="en-US" sz="2800" dirty="0" smtClean="0"/>
              <a:t>.</a:t>
            </a:r>
          </a:p>
          <a:p>
            <a:pPr marL="0" indent="0">
              <a:buNone/>
            </a:pPr>
            <a:endParaRPr lang="en-US" sz="1400" dirty="0"/>
          </a:p>
          <a:p>
            <a:pPr marL="0" indent="0">
              <a:buNone/>
            </a:pPr>
            <a:r>
              <a:rPr lang="en-US" sz="2800" dirty="0" smtClean="0"/>
              <a:t>If the name can be any one, write this proposition as </a:t>
            </a:r>
            <a:r>
              <a:rPr lang="en-US" sz="2800" i="1" dirty="0" err="1" smtClean="0"/>
              <a:t>Sx</a:t>
            </a:r>
            <a:r>
              <a:rPr lang="en-US" sz="2800" dirty="0" smtClean="0"/>
              <a:t>.  The</a:t>
            </a:r>
            <a:r>
              <a:rPr lang="en-US" sz="2800" i="1" dirty="0" smtClean="0"/>
              <a:t> </a:t>
            </a:r>
            <a:r>
              <a:rPr lang="en-US" sz="2800" dirty="0" smtClean="0"/>
              <a:t>symbol</a:t>
            </a:r>
            <a:r>
              <a:rPr lang="en-US" sz="2800" i="1" dirty="0" smtClean="0"/>
              <a:t> x</a:t>
            </a:r>
            <a:r>
              <a:rPr lang="en-US" sz="2800" dirty="0" smtClean="0"/>
              <a:t> works like a variable.  It can be replaced by any other name.</a:t>
            </a:r>
            <a:endParaRPr lang="en-US" sz="2800" i="1" dirty="0" smtClean="0"/>
          </a:p>
          <a:p>
            <a:pPr marL="0" indent="0">
              <a:buNone/>
            </a:pPr>
            <a:r>
              <a:rPr lang="en-US" i="1" dirty="0" smtClean="0"/>
              <a:t> </a:t>
            </a:r>
            <a:r>
              <a:rPr lang="en-US" dirty="0" smtClean="0"/>
              <a:t> </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2</a:t>
            </a:fld>
            <a:endParaRPr lang="en-CA"/>
          </a:p>
        </p:txBody>
      </p:sp>
    </p:spTree>
    <p:extLst>
      <p:ext uri="{BB962C8B-B14F-4D97-AF65-F5344CB8AC3E}">
        <p14:creationId xmlns:p14="http://schemas.microsoft.com/office/powerpoint/2010/main" val="1750113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A Predicate with Two Names</a:t>
            </a:r>
            <a:endParaRPr lang="en-CA" i="1" dirty="0"/>
          </a:p>
        </p:txBody>
      </p:sp>
      <p:sp>
        <p:nvSpPr>
          <p:cNvPr id="3" name="Content Placeholder 2"/>
          <p:cNvSpPr>
            <a:spLocks noGrp="1"/>
          </p:cNvSpPr>
          <p:nvPr>
            <p:ph idx="1"/>
          </p:nvPr>
        </p:nvSpPr>
        <p:spPr/>
        <p:txBody>
          <a:bodyPr/>
          <a:lstStyle/>
          <a:p>
            <a:pPr marL="0" indent="0">
              <a:buNone/>
            </a:pPr>
            <a:r>
              <a:rPr lang="en-US" dirty="0" smtClean="0"/>
              <a:t>We may also decompose the proposition further.  Let </a:t>
            </a:r>
            <a:r>
              <a:rPr lang="en-US" i="1" dirty="0"/>
              <a:t>S </a:t>
            </a:r>
            <a:r>
              <a:rPr lang="en-US" dirty="0"/>
              <a:t>represent the predicate</a:t>
            </a:r>
            <a:r>
              <a:rPr lang="en-US" i="1" dirty="0"/>
              <a:t> </a:t>
            </a:r>
            <a:r>
              <a:rPr lang="en-US" i="1" dirty="0" smtClean="0"/>
              <a:t>is</a:t>
            </a:r>
            <a:r>
              <a:rPr lang="en-US" dirty="0" smtClean="0"/>
              <a:t>, let</a:t>
            </a:r>
            <a:r>
              <a:rPr lang="en-US" i="1" dirty="0" smtClean="0"/>
              <a:t> M</a:t>
            </a:r>
            <a:r>
              <a:rPr lang="en-US" dirty="0" smtClean="0"/>
              <a:t> represent the name Mark, and let </a:t>
            </a:r>
            <a:r>
              <a:rPr lang="en-US" i="1" dirty="0" smtClean="0"/>
              <a:t>T</a:t>
            </a:r>
            <a:r>
              <a:rPr lang="en-US" dirty="0" smtClean="0"/>
              <a:t> represent the name </a:t>
            </a:r>
            <a:r>
              <a:rPr lang="en-US" i="1" dirty="0" smtClean="0"/>
              <a:t>a Student</a:t>
            </a:r>
            <a:r>
              <a:rPr lang="en-US" dirty="0" smtClean="0"/>
              <a:t>.  Then this statement can be written as </a:t>
            </a:r>
            <a:r>
              <a:rPr lang="en-US" i="1" dirty="0" smtClean="0"/>
              <a:t>SMT</a:t>
            </a:r>
            <a:r>
              <a:rPr lang="en-US" dirty="0" smtClean="0"/>
              <a:t>.  </a:t>
            </a:r>
          </a:p>
          <a:p>
            <a:pPr marL="0" indent="0">
              <a:buNone/>
            </a:pPr>
            <a:r>
              <a:rPr lang="en-US" dirty="0" smtClean="0"/>
              <a:t>If use variable names, we can write this proposition as </a:t>
            </a:r>
            <a:r>
              <a:rPr lang="en-US" i="1" dirty="0" err="1" smtClean="0"/>
              <a:t>Sxy</a:t>
            </a:r>
            <a:r>
              <a:rPr lang="en-US" dirty="0" smtClean="0"/>
              <a:t>, where </a:t>
            </a:r>
            <a:r>
              <a:rPr lang="en-US" i="1" dirty="0" smtClean="0"/>
              <a:t>S</a:t>
            </a:r>
            <a:r>
              <a:rPr lang="en-US" dirty="0" smtClean="0"/>
              <a:t> is a predicate with two names.</a:t>
            </a:r>
            <a:r>
              <a:rPr lang="en-US" i="1" dirty="0" smtClean="0"/>
              <a:t> </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3</a:t>
            </a:fld>
            <a:endParaRPr lang="en-CA"/>
          </a:p>
        </p:txBody>
      </p:sp>
    </p:spTree>
    <p:extLst>
      <p:ext uri="{BB962C8B-B14F-4D97-AF65-F5344CB8AC3E}">
        <p14:creationId xmlns:p14="http://schemas.microsoft.com/office/powerpoint/2010/main" val="4216244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Multi-place Predicates</a:t>
            </a:r>
            <a:endParaRPr lang="en-CA" i="1" dirty="0"/>
          </a:p>
        </p:txBody>
      </p:sp>
      <p:sp>
        <p:nvSpPr>
          <p:cNvPr id="3" name="Content Placeholder 2"/>
          <p:cNvSpPr>
            <a:spLocks noGrp="1"/>
          </p:cNvSpPr>
          <p:nvPr>
            <p:ph idx="1"/>
          </p:nvPr>
        </p:nvSpPr>
        <p:spPr/>
        <p:txBody>
          <a:bodyPr/>
          <a:lstStyle/>
          <a:p>
            <a:pPr marL="0" indent="0">
              <a:buNone/>
            </a:pPr>
            <a:r>
              <a:rPr lang="en-US" dirty="0" smtClean="0"/>
              <a:t>A predicate with one name is a </a:t>
            </a:r>
            <a:r>
              <a:rPr lang="en-US" i="1" dirty="0" smtClean="0"/>
              <a:t>one-place </a:t>
            </a:r>
            <a:r>
              <a:rPr lang="en-US" dirty="0" smtClean="0"/>
              <a:t>predicate.  A predicate with two names is a </a:t>
            </a:r>
            <a:r>
              <a:rPr lang="en-US" i="1" dirty="0" smtClean="0"/>
              <a:t>two-place </a:t>
            </a:r>
            <a:r>
              <a:rPr lang="en-US" dirty="0" smtClean="0"/>
              <a:t>predicate.  In this way, we have </a:t>
            </a:r>
            <a:r>
              <a:rPr lang="en-US" i="1" dirty="0" smtClean="0"/>
              <a:t>three-place </a:t>
            </a:r>
            <a:r>
              <a:rPr lang="en-US" dirty="0" smtClean="0"/>
              <a:t>predicates and </a:t>
            </a:r>
            <a:r>
              <a:rPr lang="en-US" i="1" dirty="0" smtClean="0"/>
              <a:t>four-place</a:t>
            </a:r>
            <a:r>
              <a:rPr lang="en-US" dirty="0" smtClean="0"/>
              <a:t> predicates and so on.</a:t>
            </a:r>
          </a:p>
          <a:p>
            <a:pPr marL="0" indent="0">
              <a:buNone/>
            </a:pPr>
            <a:endParaRPr lang="en-US" dirty="0"/>
          </a:p>
          <a:p>
            <a:pPr marL="0" indent="0">
              <a:buNone/>
            </a:pP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4</a:t>
            </a:fld>
            <a:endParaRPr lang="en-CA"/>
          </a:p>
        </p:txBody>
      </p:sp>
    </p:spTree>
    <p:extLst>
      <p:ext uri="{BB962C8B-B14F-4D97-AF65-F5344CB8AC3E}">
        <p14:creationId xmlns:p14="http://schemas.microsoft.com/office/powerpoint/2010/main" val="28877716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Quantifiers</a:t>
            </a:r>
            <a:endParaRPr lang="en-CA" i="1" dirty="0"/>
          </a:p>
        </p:txBody>
      </p:sp>
      <p:sp>
        <p:nvSpPr>
          <p:cNvPr id="3" name="Content Placeholder 2"/>
          <p:cNvSpPr>
            <a:spLocks noGrp="1"/>
          </p:cNvSpPr>
          <p:nvPr>
            <p:ph idx="1"/>
          </p:nvPr>
        </p:nvSpPr>
        <p:spPr>
          <a:xfrm>
            <a:off x="457200" y="1371600"/>
            <a:ext cx="8229600" cy="4525963"/>
          </a:xfrm>
        </p:spPr>
        <p:txBody>
          <a:bodyPr/>
          <a:lstStyle/>
          <a:p>
            <a:pPr marL="0" indent="0">
              <a:buNone/>
            </a:pPr>
            <a:r>
              <a:rPr lang="en-US" dirty="0" smtClean="0"/>
              <a:t>For a predicate that can take any name, we may want to state that this proposition is true for all names, or this statement is true for at least one name in this group.  Then we use </a:t>
            </a:r>
            <a:r>
              <a:rPr lang="en-US" i="1" dirty="0" smtClean="0"/>
              <a:t>quantifiers</a:t>
            </a:r>
            <a:r>
              <a:rPr lang="en-US" dirty="0" smtClean="0"/>
              <a:t>:</a:t>
            </a:r>
          </a:p>
          <a:p>
            <a:pPr marL="0" indent="0">
              <a:buNone/>
            </a:pPr>
            <a:endParaRPr lang="en-US" dirty="0" smtClean="0"/>
          </a:p>
          <a:p>
            <a:pPr marL="0" indent="0">
              <a:buNone/>
            </a:pPr>
            <a:r>
              <a:rPr lang="en-US" dirty="0" smtClean="0">
                <a:sym typeface="Symbol"/>
              </a:rPr>
              <a:t></a:t>
            </a:r>
            <a:r>
              <a:rPr lang="en-US" i="1" dirty="0" err="1" smtClean="0">
                <a:sym typeface="Symbol"/>
              </a:rPr>
              <a:t>xPx</a:t>
            </a:r>
            <a:r>
              <a:rPr lang="en-US" dirty="0" smtClean="0">
                <a:sym typeface="Symbol"/>
              </a:rPr>
              <a:t>: For all names </a:t>
            </a:r>
            <a:r>
              <a:rPr lang="en-US" i="1" dirty="0" smtClean="0">
                <a:sym typeface="Symbol"/>
              </a:rPr>
              <a:t>x</a:t>
            </a:r>
            <a:r>
              <a:rPr lang="en-US" dirty="0" smtClean="0">
                <a:sym typeface="Symbol"/>
              </a:rPr>
              <a:t> in this group </a:t>
            </a:r>
            <a:r>
              <a:rPr lang="en-US" i="1" dirty="0" err="1" smtClean="0">
                <a:sym typeface="Symbol"/>
              </a:rPr>
              <a:t>Px</a:t>
            </a:r>
            <a:r>
              <a:rPr lang="en-US" dirty="0" smtClean="0">
                <a:sym typeface="Symbol"/>
              </a:rPr>
              <a:t> is true.</a:t>
            </a:r>
          </a:p>
          <a:p>
            <a:pPr marL="0" indent="0">
              <a:buNone/>
            </a:pPr>
            <a:r>
              <a:rPr lang="en-US" dirty="0" smtClean="0">
                <a:sym typeface="Symbol"/>
              </a:rPr>
              <a:t></a:t>
            </a:r>
            <a:r>
              <a:rPr lang="en-US" i="1" dirty="0" err="1" smtClean="0">
                <a:sym typeface="Symbol"/>
              </a:rPr>
              <a:t>xPx</a:t>
            </a:r>
            <a:r>
              <a:rPr lang="en-US" dirty="0" smtClean="0">
                <a:sym typeface="Symbol"/>
              </a:rPr>
              <a:t>:  There exists (at least) one name in this group </a:t>
            </a:r>
            <a:r>
              <a:rPr lang="en-US" i="1" dirty="0" err="1" smtClean="0">
                <a:sym typeface="Symbol"/>
              </a:rPr>
              <a:t>Px</a:t>
            </a:r>
            <a:r>
              <a:rPr lang="en-US" dirty="0" smtClean="0">
                <a:sym typeface="Symbol"/>
              </a:rPr>
              <a:t> is true.</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5</a:t>
            </a:fld>
            <a:endParaRPr lang="en-CA"/>
          </a:p>
        </p:txBody>
      </p:sp>
    </p:spTree>
    <p:extLst>
      <p:ext uri="{BB962C8B-B14F-4D97-AF65-F5344CB8AC3E}">
        <p14:creationId xmlns:p14="http://schemas.microsoft.com/office/powerpoint/2010/main" val="2903673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dirty="0" smtClean="0"/>
              <a:t>In most cases, we want the names are taken from a given set.  For example, a name from the set of all students in this class.  Suppose this set is specified by a predicate </a:t>
            </a:r>
            <a:r>
              <a:rPr lang="en-US" i="1" dirty="0" err="1"/>
              <a:t>P</a:t>
            </a:r>
            <a:r>
              <a:rPr lang="en-US" i="1" dirty="0" err="1" smtClean="0"/>
              <a:t>x</a:t>
            </a:r>
            <a:r>
              <a:rPr lang="en-US" dirty="0" smtClean="0"/>
              <a:t>.  </a:t>
            </a:r>
          </a:p>
          <a:p>
            <a:pPr marL="0" indent="0">
              <a:buNone/>
            </a:pPr>
            <a:r>
              <a:rPr lang="en-US" dirty="0" smtClean="0"/>
              <a:t>If we want to say that there exists a name </a:t>
            </a:r>
            <a:r>
              <a:rPr lang="en-US" i="1" dirty="0" smtClean="0"/>
              <a:t>x </a:t>
            </a:r>
            <a:r>
              <a:rPr lang="en-US" dirty="0" smtClean="0"/>
              <a:t>in this set that has a property given by predicate </a:t>
            </a:r>
            <a:r>
              <a:rPr lang="en-US" i="1" dirty="0" err="1" smtClean="0"/>
              <a:t>Qx</a:t>
            </a:r>
            <a:r>
              <a:rPr lang="en-US" dirty="0" smtClean="0"/>
              <a:t>, the proposition is </a:t>
            </a:r>
            <a:r>
              <a:rPr lang="en-US" dirty="0" smtClean="0">
                <a:sym typeface="Symbol"/>
              </a:rPr>
              <a:t></a:t>
            </a:r>
            <a:r>
              <a:rPr lang="en-US" i="1" dirty="0" smtClean="0">
                <a:sym typeface="Symbol"/>
              </a:rPr>
              <a:t>x</a:t>
            </a:r>
            <a:r>
              <a:rPr lang="en-US" dirty="0" smtClean="0">
                <a:sym typeface="Symbol"/>
              </a:rPr>
              <a:t>(</a:t>
            </a:r>
            <a:r>
              <a:rPr lang="en-US" i="1" dirty="0" err="1">
                <a:sym typeface="Symbol"/>
              </a:rPr>
              <a:t>P</a:t>
            </a:r>
            <a:r>
              <a:rPr lang="en-US" i="1" dirty="0" err="1" smtClean="0">
                <a:sym typeface="Symbol"/>
              </a:rPr>
              <a:t>x</a:t>
            </a:r>
            <a:r>
              <a:rPr lang="en-US" dirty="0" smtClean="0">
                <a:sym typeface="Symbol"/>
              </a:rPr>
              <a:t>  </a:t>
            </a:r>
            <a:r>
              <a:rPr lang="en-US" i="1" dirty="0" err="1" smtClean="0">
                <a:sym typeface="Symbol"/>
              </a:rPr>
              <a:t>Qx</a:t>
            </a:r>
            <a:r>
              <a:rPr lang="en-US" dirty="0" smtClean="0">
                <a:sym typeface="Symbol"/>
              </a:rPr>
              <a:t>).</a:t>
            </a:r>
          </a:p>
          <a:p>
            <a:pPr marL="0" indent="0">
              <a:buNone/>
            </a:pPr>
            <a:r>
              <a:rPr lang="en-US" dirty="0" smtClean="0">
                <a:sym typeface="Symbol"/>
              </a:rPr>
              <a:t>If we want to say that, for all name </a:t>
            </a:r>
            <a:r>
              <a:rPr lang="en-US" i="1" dirty="0" smtClean="0">
                <a:sym typeface="Symbol"/>
              </a:rPr>
              <a:t>x</a:t>
            </a:r>
            <a:r>
              <a:rPr lang="en-US" dirty="0" smtClean="0">
                <a:sym typeface="Symbol"/>
              </a:rPr>
              <a:t> in this set that has a property </a:t>
            </a:r>
            <a:r>
              <a:rPr lang="en-US" i="1" dirty="0" smtClean="0">
                <a:sym typeface="Symbol"/>
              </a:rPr>
              <a:t>Q</a:t>
            </a:r>
            <a:r>
              <a:rPr lang="en-US" dirty="0" smtClean="0">
                <a:sym typeface="Symbol"/>
              </a:rPr>
              <a:t>, the proposition is </a:t>
            </a:r>
          </a:p>
          <a:p>
            <a:pPr marL="0" indent="0">
              <a:buNone/>
            </a:pPr>
            <a:r>
              <a:rPr lang="en-US" dirty="0" smtClean="0">
                <a:sym typeface="Symbol"/>
              </a:rPr>
              <a:t></a:t>
            </a:r>
            <a:r>
              <a:rPr lang="en-US" i="1" dirty="0" smtClean="0">
                <a:sym typeface="Symbol"/>
              </a:rPr>
              <a:t>x</a:t>
            </a:r>
            <a:r>
              <a:rPr lang="en-US" dirty="0" smtClean="0">
                <a:sym typeface="Symbol"/>
              </a:rPr>
              <a:t>(</a:t>
            </a:r>
            <a:r>
              <a:rPr lang="en-US" i="1" dirty="0" err="1" smtClean="0">
                <a:sym typeface="Symbol"/>
              </a:rPr>
              <a:t>Px</a:t>
            </a:r>
            <a:r>
              <a:rPr lang="en-US" dirty="0" smtClean="0">
                <a:sym typeface="Symbol"/>
              </a:rPr>
              <a:t>  </a:t>
            </a:r>
            <a:r>
              <a:rPr lang="en-US" i="1" dirty="0" err="1" smtClean="0">
                <a:sym typeface="Symbol"/>
              </a:rPr>
              <a:t>Qx</a:t>
            </a:r>
            <a:r>
              <a:rPr lang="en-US" dirty="0" smtClean="0">
                <a:sym typeface="Symbol"/>
              </a:rPr>
              <a:t>).</a:t>
            </a:r>
            <a:r>
              <a:rPr lang="en-US" i="1" dirty="0" smtClean="0">
                <a:sym typeface="Symbol"/>
              </a:rPr>
              <a:t> </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6</a:t>
            </a:fld>
            <a:endParaRPr lang="en-CA"/>
          </a:p>
        </p:txBody>
      </p:sp>
    </p:spTree>
    <p:extLst>
      <p:ext uri="{BB962C8B-B14F-4D97-AF65-F5344CB8AC3E}">
        <p14:creationId xmlns:p14="http://schemas.microsoft.com/office/powerpoint/2010/main" val="3907513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xamples</a:t>
            </a:r>
            <a:endParaRPr lang="en-CA" i="1" dirty="0"/>
          </a:p>
        </p:txBody>
      </p:sp>
      <p:sp>
        <p:nvSpPr>
          <p:cNvPr id="3" name="Content Placeholder 2"/>
          <p:cNvSpPr>
            <a:spLocks noGrp="1"/>
          </p:cNvSpPr>
          <p:nvPr>
            <p:ph idx="1"/>
          </p:nvPr>
        </p:nvSpPr>
        <p:spPr/>
        <p:txBody>
          <a:bodyPr/>
          <a:lstStyle/>
          <a:p>
            <a:pPr marL="0" indent="0">
              <a:buNone/>
            </a:pPr>
            <a:r>
              <a:rPr lang="en-US" i="1" dirty="0" err="1" smtClean="0"/>
              <a:t>Sx</a:t>
            </a:r>
            <a:r>
              <a:rPr lang="en-US" dirty="0" smtClean="0"/>
              <a:t>: is a student in the class. </a:t>
            </a:r>
          </a:p>
          <a:p>
            <a:pPr marL="0" indent="0">
              <a:buNone/>
            </a:pPr>
            <a:r>
              <a:rPr lang="en-US" i="1" dirty="0" err="1"/>
              <a:t>M</a:t>
            </a:r>
            <a:r>
              <a:rPr lang="en-US" i="1" dirty="0" err="1" smtClean="0"/>
              <a:t>x</a:t>
            </a:r>
            <a:r>
              <a:rPr lang="en-US" dirty="0" smtClean="0"/>
              <a:t>: is male. </a:t>
            </a:r>
          </a:p>
          <a:p>
            <a:pPr marL="0" indent="0">
              <a:buNone/>
            </a:pPr>
            <a:endParaRPr lang="en-US" i="1" dirty="0"/>
          </a:p>
          <a:p>
            <a:pPr marL="0" indent="0">
              <a:buNone/>
            </a:pPr>
            <a:r>
              <a:rPr lang="en-US" dirty="0" smtClean="0">
                <a:sym typeface="Symbol"/>
              </a:rPr>
              <a:t></a:t>
            </a:r>
            <a:r>
              <a:rPr lang="en-US" i="1" dirty="0" smtClean="0">
                <a:sym typeface="Symbol"/>
              </a:rPr>
              <a:t>x </a:t>
            </a:r>
            <a:r>
              <a:rPr lang="en-US" dirty="0" smtClean="0">
                <a:sym typeface="Symbol"/>
              </a:rPr>
              <a:t>(</a:t>
            </a:r>
            <a:r>
              <a:rPr lang="en-US" i="1" dirty="0" err="1" smtClean="0">
                <a:sym typeface="Symbol"/>
              </a:rPr>
              <a:t>Sx</a:t>
            </a:r>
            <a:r>
              <a:rPr lang="en-US" i="1" dirty="0" smtClean="0">
                <a:sym typeface="Symbol"/>
              </a:rPr>
              <a:t> </a:t>
            </a:r>
            <a:r>
              <a:rPr lang="en-US" dirty="0">
                <a:sym typeface="Symbol"/>
              </a:rPr>
              <a:t></a:t>
            </a:r>
            <a:r>
              <a:rPr lang="en-US" dirty="0" smtClean="0">
                <a:sym typeface="Symbol"/>
              </a:rPr>
              <a:t> </a:t>
            </a:r>
            <a:r>
              <a:rPr lang="en-US" i="1" dirty="0" err="1" smtClean="0">
                <a:sym typeface="Symbol"/>
              </a:rPr>
              <a:t>Mx</a:t>
            </a:r>
            <a:r>
              <a:rPr lang="en-US" i="1" dirty="0" smtClean="0">
                <a:sym typeface="Symbol"/>
              </a:rPr>
              <a:t>)</a:t>
            </a:r>
            <a:r>
              <a:rPr lang="en-US" dirty="0" smtClean="0">
                <a:sym typeface="Symbol"/>
              </a:rPr>
              <a:t>:  Every student in this class is male.</a:t>
            </a:r>
          </a:p>
          <a:p>
            <a:pPr marL="0" indent="0">
              <a:buNone/>
            </a:pPr>
            <a:r>
              <a:rPr lang="en-US" dirty="0" smtClean="0">
                <a:sym typeface="Symbol"/>
              </a:rPr>
              <a:t></a:t>
            </a:r>
            <a:r>
              <a:rPr lang="en-US" i="1" dirty="0" smtClean="0">
                <a:sym typeface="Symbol"/>
              </a:rPr>
              <a:t>x </a:t>
            </a:r>
            <a:r>
              <a:rPr lang="en-US" dirty="0" smtClean="0">
                <a:sym typeface="Symbol"/>
              </a:rPr>
              <a:t>(</a:t>
            </a:r>
            <a:r>
              <a:rPr lang="en-US" i="1" dirty="0" err="1" smtClean="0">
                <a:sym typeface="Symbol"/>
              </a:rPr>
              <a:t>Sx</a:t>
            </a:r>
            <a:r>
              <a:rPr lang="en-US" i="1" dirty="0" smtClean="0">
                <a:sym typeface="Symbol"/>
              </a:rPr>
              <a:t> </a:t>
            </a:r>
            <a:r>
              <a:rPr lang="en-US" dirty="0">
                <a:sym typeface="Symbol"/>
              </a:rPr>
              <a:t></a:t>
            </a:r>
            <a:r>
              <a:rPr lang="en-US" dirty="0" smtClean="0">
                <a:sym typeface="Symbol"/>
              </a:rPr>
              <a:t> </a:t>
            </a:r>
            <a:r>
              <a:rPr lang="en-US" i="1" dirty="0" err="1" smtClean="0">
                <a:sym typeface="Symbol"/>
              </a:rPr>
              <a:t>Mx</a:t>
            </a:r>
            <a:r>
              <a:rPr lang="en-US" i="1" dirty="0" smtClean="0">
                <a:sym typeface="Symbol"/>
              </a:rPr>
              <a:t>)</a:t>
            </a:r>
            <a:r>
              <a:rPr lang="en-US" dirty="0" smtClean="0">
                <a:sym typeface="Symbol"/>
              </a:rPr>
              <a:t>:  There is a male student in this class.</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7</a:t>
            </a:fld>
            <a:endParaRPr lang="en-CA"/>
          </a:p>
        </p:txBody>
      </p:sp>
    </p:spTree>
    <p:extLst>
      <p:ext uri="{BB962C8B-B14F-4D97-AF65-F5344CB8AC3E}">
        <p14:creationId xmlns:p14="http://schemas.microsoft.com/office/powerpoint/2010/main" val="3156426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i="1" dirty="0" smtClean="0"/>
              <a:t>Multi-place Predicates with Quantifiers</a:t>
            </a:r>
            <a:endParaRPr lang="en-CA" sz="4000" i="1" dirty="0"/>
          </a:p>
        </p:txBody>
      </p:sp>
      <p:sp>
        <p:nvSpPr>
          <p:cNvPr id="3" name="Content Placeholder 2"/>
          <p:cNvSpPr>
            <a:spLocks noGrp="1"/>
          </p:cNvSpPr>
          <p:nvPr>
            <p:ph idx="1"/>
          </p:nvPr>
        </p:nvSpPr>
        <p:spPr/>
        <p:txBody>
          <a:bodyPr/>
          <a:lstStyle/>
          <a:p>
            <a:pPr marL="0" indent="0">
              <a:buNone/>
            </a:pPr>
            <a:r>
              <a:rPr lang="en-US" dirty="0" smtClean="0"/>
              <a:t>Let </a:t>
            </a:r>
            <a:r>
              <a:rPr lang="en-US" i="1" dirty="0" smtClean="0"/>
              <a:t>P</a:t>
            </a:r>
            <a:r>
              <a:rPr lang="en-US" dirty="0" smtClean="0"/>
              <a:t> be a two-place predicate.</a:t>
            </a:r>
          </a:p>
          <a:p>
            <a:pPr marL="0" indent="0">
              <a:buNone/>
            </a:pPr>
            <a:endParaRPr lang="en-US" dirty="0"/>
          </a:p>
          <a:p>
            <a:pPr marL="0" indent="0">
              <a:buNone/>
            </a:pPr>
            <a:r>
              <a:rPr lang="en-US" dirty="0" smtClean="0">
                <a:sym typeface="Symbol"/>
              </a:rPr>
              <a:t></a:t>
            </a:r>
            <a:r>
              <a:rPr lang="en-US" i="1" dirty="0" err="1" smtClean="0">
                <a:sym typeface="Symbol"/>
              </a:rPr>
              <a:t>x</a:t>
            </a:r>
            <a:r>
              <a:rPr lang="en-US" dirty="0" err="1" smtClean="0">
                <a:sym typeface="Symbol"/>
              </a:rPr>
              <a:t></a:t>
            </a:r>
            <a:r>
              <a:rPr lang="en-US" i="1" dirty="0" err="1" smtClean="0">
                <a:sym typeface="Symbol"/>
              </a:rPr>
              <a:t>yPxy</a:t>
            </a:r>
            <a:r>
              <a:rPr lang="en-US" dirty="0" smtClean="0">
                <a:sym typeface="Symbol"/>
              </a:rPr>
              <a:t>:  For all </a:t>
            </a:r>
            <a:r>
              <a:rPr lang="en-US" i="1" dirty="0" smtClean="0">
                <a:sym typeface="Symbol"/>
              </a:rPr>
              <a:t>x</a:t>
            </a:r>
            <a:r>
              <a:rPr lang="en-US" dirty="0" smtClean="0">
                <a:sym typeface="Symbol"/>
              </a:rPr>
              <a:t> there exists a </a:t>
            </a:r>
            <a:r>
              <a:rPr lang="en-US" i="1" dirty="0" smtClean="0">
                <a:sym typeface="Symbol"/>
              </a:rPr>
              <a:t>y</a:t>
            </a:r>
            <a:r>
              <a:rPr lang="en-US" dirty="0" smtClean="0">
                <a:sym typeface="Symbol"/>
              </a:rPr>
              <a:t> such that </a:t>
            </a:r>
            <a:r>
              <a:rPr lang="en-US" i="1" dirty="0" err="1" smtClean="0">
                <a:sym typeface="Symbol"/>
              </a:rPr>
              <a:t>Pxy</a:t>
            </a:r>
            <a:r>
              <a:rPr lang="en-US" dirty="0" smtClean="0">
                <a:sym typeface="Symbol"/>
              </a:rPr>
              <a:t> is true.</a:t>
            </a:r>
          </a:p>
          <a:p>
            <a:pPr marL="0" indent="0">
              <a:buNone/>
            </a:pPr>
            <a:endParaRPr lang="en-US" dirty="0" smtClean="0">
              <a:sym typeface="Symbol"/>
            </a:endParaRPr>
          </a:p>
          <a:p>
            <a:pPr marL="0" indent="0">
              <a:buNone/>
            </a:pPr>
            <a:r>
              <a:rPr lang="en-US" dirty="0" smtClean="0">
                <a:sym typeface="Symbol"/>
              </a:rPr>
              <a:t></a:t>
            </a:r>
            <a:r>
              <a:rPr lang="en-US" i="1" dirty="0" err="1" smtClean="0">
                <a:sym typeface="Symbol"/>
              </a:rPr>
              <a:t>x</a:t>
            </a:r>
            <a:r>
              <a:rPr lang="en-US" dirty="0" err="1" smtClean="0">
                <a:sym typeface="Symbol"/>
              </a:rPr>
              <a:t></a:t>
            </a:r>
            <a:r>
              <a:rPr lang="en-US" i="1" dirty="0" err="1" smtClean="0">
                <a:sym typeface="Symbol"/>
              </a:rPr>
              <a:t>yPxy</a:t>
            </a:r>
            <a:r>
              <a:rPr lang="en-US" dirty="0">
                <a:sym typeface="Symbol"/>
              </a:rPr>
              <a:t>:  </a:t>
            </a:r>
            <a:r>
              <a:rPr lang="en-US" dirty="0" smtClean="0">
                <a:sym typeface="Symbol"/>
              </a:rPr>
              <a:t>There exists an </a:t>
            </a:r>
            <a:r>
              <a:rPr lang="en-US" i="1" dirty="0">
                <a:sym typeface="Symbol"/>
              </a:rPr>
              <a:t>x</a:t>
            </a:r>
            <a:r>
              <a:rPr lang="en-US" dirty="0">
                <a:sym typeface="Symbol"/>
              </a:rPr>
              <a:t> </a:t>
            </a:r>
            <a:r>
              <a:rPr lang="en-US" dirty="0" smtClean="0">
                <a:sym typeface="Symbol"/>
              </a:rPr>
              <a:t>such that, for all </a:t>
            </a:r>
            <a:r>
              <a:rPr lang="en-US" i="1" dirty="0" smtClean="0">
                <a:sym typeface="Symbol"/>
              </a:rPr>
              <a:t>y</a:t>
            </a:r>
            <a:r>
              <a:rPr lang="en-US" dirty="0" smtClean="0">
                <a:sym typeface="Symbol"/>
              </a:rPr>
              <a:t> </a:t>
            </a:r>
            <a:r>
              <a:rPr lang="en-US" i="1" dirty="0" err="1" smtClean="0">
                <a:sym typeface="Symbol"/>
              </a:rPr>
              <a:t>Pxy</a:t>
            </a:r>
            <a:r>
              <a:rPr lang="en-US" dirty="0" smtClean="0">
                <a:sym typeface="Symbol"/>
              </a:rPr>
              <a:t> </a:t>
            </a:r>
            <a:r>
              <a:rPr lang="en-US" dirty="0">
                <a:sym typeface="Symbol"/>
              </a:rPr>
              <a:t>is true.</a:t>
            </a:r>
          </a:p>
          <a:p>
            <a:pPr marL="0" indent="0">
              <a:buNone/>
            </a:pPr>
            <a:endParaRPr lang="en-US" dirty="0">
              <a:sym typeface="Symbol"/>
            </a:endParaRPr>
          </a:p>
          <a:p>
            <a:pPr marL="0" indent="0">
              <a:buNone/>
            </a:pP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8</a:t>
            </a:fld>
            <a:endParaRPr lang="en-CA"/>
          </a:p>
        </p:txBody>
      </p:sp>
    </p:spTree>
    <p:extLst>
      <p:ext uri="{BB962C8B-B14F-4D97-AF65-F5344CB8AC3E}">
        <p14:creationId xmlns:p14="http://schemas.microsoft.com/office/powerpoint/2010/main" val="2336978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dirty="0"/>
          </a:p>
        </p:txBody>
      </p:sp>
      <p:sp>
        <p:nvSpPr>
          <p:cNvPr id="3" name="Content Placeholder 2"/>
          <p:cNvSpPr>
            <a:spLocks noGrp="1"/>
          </p:cNvSpPr>
          <p:nvPr>
            <p:ph idx="1"/>
          </p:nvPr>
        </p:nvSpPr>
        <p:spPr/>
        <p:txBody>
          <a:bodyPr>
            <a:noAutofit/>
          </a:bodyPr>
          <a:lstStyle/>
          <a:p>
            <a:pPr marL="0" indent="0">
              <a:buNone/>
            </a:pPr>
            <a:r>
              <a:rPr lang="en-US" sz="2800" i="1" dirty="0" err="1" smtClean="0">
                <a:sym typeface="Symbol"/>
              </a:rPr>
              <a:t>Px</a:t>
            </a:r>
            <a:r>
              <a:rPr lang="en-US" sz="2800" dirty="0" smtClean="0">
                <a:sym typeface="Symbol"/>
              </a:rPr>
              <a:t>: </a:t>
            </a:r>
            <a:r>
              <a:rPr lang="en-US" sz="2800" i="1" dirty="0" smtClean="0">
                <a:sym typeface="Symbol"/>
              </a:rPr>
              <a:t>x</a:t>
            </a:r>
            <a:r>
              <a:rPr lang="en-US" sz="2800" dirty="0" smtClean="0">
                <a:sym typeface="Symbol"/>
              </a:rPr>
              <a:t> is </a:t>
            </a:r>
            <a:r>
              <a:rPr lang="en-US" sz="2800" dirty="0">
                <a:sym typeface="Symbol"/>
              </a:rPr>
              <a:t>a multiple of 6, </a:t>
            </a:r>
            <a:r>
              <a:rPr lang="en-US" sz="2800" i="1" dirty="0" err="1" smtClean="0">
                <a:sym typeface="Symbol"/>
              </a:rPr>
              <a:t>Qx</a:t>
            </a:r>
            <a:r>
              <a:rPr lang="en-US" sz="2800" dirty="0" smtClean="0">
                <a:sym typeface="Symbol"/>
              </a:rPr>
              <a:t>: </a:t>
            </a:r>
            <a:r>
              <a:rPr lang="en-US" sz="2800" i="1" dirty="0" smtClean="0">
                <a:sym typeface="Symbol"/>
              </a:rPr>
              <a:t>x </a:t>
            </a:r>
            <a:r>
              <a:rPr lang="en-US" sz="2800" dirty="0" smtClean="0">
                <a:sym typeface="Symbol"/>
              </a:rPr>
              <a:t>is </a:t>
            </a:r>
            <a:r>
              <a:rPr lang="en-US" sz="2800" dirty="0">
                <a:sym typeface="Symbol"/>
              </a:rPr>
              <a:t>a multiple of 3.</a:t>
            </a:r>
          </a:p>
          <a:p>
            <a:pPr marL="0" indent="0">
              <a:buNone/>
            </a:pPr>
            <a:r>
              <a:rPr lang="en-US" sz="2800" i="1" dirty="0" err="1">
                <a:sym typeface="Symbol"/>
              </a:rPr>
              <a:t>Z</a:t>
            </a:r>
            <a:r>
              <a:rPr lang="en-US" sz="2800" i="1" dirty="0" err="1" smtClean="0">
                <a:sym typeface="Symbol"/>
              </a:rPr>
              <a:t>x</a:t>
            </a:r>
            <a:r>
              <a:rPr lang="en-US" sz="2800" dirty="0" smtClean="0">
                <a:sym typeface="Symbol"/>
              </a:rPr>
              <a:t>: </a:t>
            </a:r>
            <a:r>
              <a:rPr lang="en-US" sz="2800" i="1" dirty="0" smtClean="0">
                <a:sym typeface="Symbol"/>
              </a:rPr>
              <a:t>x</a:t>
            </a:r>
            <a:r>
              <a:rPr lang="en-US" sz="2800" dirty="0" smtClean="0">
                <a:sym typeface="Symbol"/>
              </a:rPr>
              <a:t> is an integer.</a:t>
            </a:r>
            <a:endParaRPr lang="en-US" sz="2800" dirty="0">
              <a:sym typeface="Symbol"/>
            </a:endParaRPr>
          </a:p>
          <a:p>
            <a:pPr marL="0" indent="0">
              <a:buNone/>
            </a:pPr>
            <a:endParaRPr lang="en-US" sz="2800" dirty="0" smtClean="0">
              <a:sym typeface="Symbol"/>
            </a:endParaRPr>
          </a:p>
          <a:p>
            <a:pPr marL="0" indent="0">
              <a:buNone/>
            </a:pPr>
            <a:r>
              <a:rPr lang="en-US" sz="2800" dirty="0" smtClean="0">
                <a:sym typeface="Symbol"/>
              </a:rPr>
              <a:t></a:t>
            </a:r>
            <a:r>
              <a:rPr lang="en-US" sz="2800" i="1" dirty="0" smtClean="0">
                <a:sym typeface="Symbol"/>
              </a:rPr>
              <a:t>x </a:t>
            </a:r>
            <a:r>
              <a:rPr lang="en-US" sz="2800" dirty="0" smtClean="0">
                <a:sym typeface="Symbol"/>
              </a:rPr>
              <a:t>((</a:t>
            </a:r>
            <a:r>
              <a:rPr lang="en-US" sz="2800" i="1" dirty="0" err="1" smtClean="0">
                <a:sym typeface="Symbol"/>
              </a:rPr>
              <a:t>Zx</a:t>
            </a:r>
            <a:r>
              <a:rPr lang="en-US" sz="2800" i="1" dirty="0" smtClean="0">
                <a:sym typeface="Symbol"/>
              </a:rPr>
              <a:t> </a:t>
            </a:r>
            <a:r>
              <a:rPr lang="en-US" sz="2800" dirty="0" smtClean="0">
                <a:sym typeface="Symbol"/>
              </a:rPr>
              <a:t> </a:t>
            </a:r>
            <a:r>
              <a:rPr lang="en-US" sz="2800" i="1" dirty="0" err="1" smtClean="0">
                <a:sym typeface="Symbol"/>
              </a:rPr>
              <a:t>Px</a:t>
            </a:r>
            <a:r>
              <a:rPr lang="en-US" sz="2800" dirty="0" smtClean="0">
                <a:sym typeface="Symbol"/>
              </a:rPr>
              <a:t>)  </a:t>
            </a:r>
            <a:r>
              <a:rPr lang="en-US" sz="2800" i="1" dirty="0" err="1" smtClean="0">
                <a:sym typeface="Symbol"/>
              </a:rPr>
              <a:t>Qx</a:t>
            </a:r>
            <a:r>
              <a:rPr lang="en-US" sz="2800" dirty="0" smtClean="0">
                <a:sym typeface="Symbol"/>
              </a:rPr>
              <a:t>):  For all </a:t>
            </a:r>
            <a:r>
              <a:rPr lang="en-US" sz="2800" i="1" dirty="0" smtClean="0">
                <a:sym typeface="Symbol"/>
              </a:rPr>
              <a:t>x</a:t>
            </a:r>
            <a:r>
              <a:rPr lang="en-US" sz="2800" dirty="0" smtClean="0">
                <a:sym typeface="Symbol"/>
              </a:rPr>
              <a:t>, if </a:t>
            </a:r>
            <a:r>
              <a:rPr lang="en-US" sz="2800" i="1" dirty="0" smtClean="0">
                <a:sym typeface="Symbol"/>
              </a:rPr>
              <a:t>x</a:t>
            </a:r>
            <a:r>
              <a:rPr lang="en-US" sz="2800" dirty="0" smtClean="0">
                <a:sym typeface="Symbol"/>
              </a:rPr>
              <a:t> is an integer and it is a multiple of 6, then </a:t>
            </a:r>
            <a:r>
              <a:rPr lang="en-US" sz="2800" i="1" dirty="0" smtClean="0">
                <a:sym typeface="Symbol"/>
              </a:rPr>
              <a:t>x</a:t>
            </a:r>
            <a:r>
              <a:rPr lang="en-US" sz="2800" dirty="0" smtClean="0">
                <a:sym typeface="Symbol"/>
              </a:rPr>
              <a:t> is a multiple of 3.</a:t>
            </a:r>
          </a:p>
          <a:p>
            <a:pPr marL="0" indent="0">
              <a:buNone/>
            </a:pPr>
            <a:endParaRPr lang="en-US" sz="2800" dirty="0" smtClean="0">
              <a:sym typeface="Symbol"/>
            </a:endParaRPr>
          </a:p>
          <a:p>
            <a:pPr marL="0" indent="0">
              <a:buNone/>
            </a:pPr>
            <a:r>
              <a:rPr lang="en-US" sz="2800" dirty="0" smtClean="0">
                <a:sym typeface="Symbol"/>
              </a:rPr>
              <a:t></a:t>
            </a:r>
            <a:r>
              <a:rPr lang="en-US" sz="2800" i="1" dirty="0">
                <a:sym typeface="Symbol"/>
              </a:rPr>
              <a:t>x</a:t>
            </a:r>
            <a:r>
              <a:rPr lang="en-US" sz="2800" dirty="0" smtClean="0">
                <a:sym typeface="Symbol"/>
              </a:rPr>
              <a:t> (</a:t>
            </a:r>
            <a:r>
              <a:rPr lang="en-US" sz="2800" i="1" dirty="0" err="1" smtClean="0">
                <a:sym typeface="Symbol"/>
              </a:rPr>
              <a:t>Zx</a:t>
            </a:r>
            <a:r>
              <a:rPr lang="en-US" sz="2800" i="1" dirty="0" smtClean="0">
                <a:sym typeface="Symbol"/>
              </a:rPr>
              <a:t> </a:t>
            </a:r>
            <a:r>
              <a:rPr lang="en-US" sz="2800" dirty="0" smtClean="0">
                <a:sym typeface="Symbol"/>
              </a:rPr>
              <a:t> </a:t>
            </a:r>
            <a:r>
              <a:rPr lang="en-US" sz="2800" dirty="0" err="1" smtClean="0">
                <a:sym typeface="Symbol"/>
              </a:rPr>
              <a:t>Q</a:t>
            </a:r>
            <a:r>
              <a:rPr lang="en-US" sz="2800" i="1" dirty="0" err="1" smtClean="0">
                <a:sym typeface="Symbol"/>
              </a:rPr>
              <a:t>x</a:t>
            </a:r>
            <a:r>
              <a:rPr lang="en-US" sz="2800" i="1" dirty="0" smtClean="0">
                <a:sym typeface="Symbol"/>
              </a:rPr>
              <a:t> </a:t>
            </a:r>
            <a:r>
              <a:rPr lang="en-US" sz="2800" dirty="0" smtClean="0">
                <a:sym typeface="Symbol"/>
              </a:rPr>
              <a:t> </a:t>
            </a:r>
            <a:r>
              <a:rPr lang="en-US" sz="2800" i="1" dirty="0" smtClean="0">
                <a:sym typeface="Symbol"/>
              </a:rPr>
              <a:t>~</a:t>
            </a:r>
            <a:r>
              <a:rPr lang="en-US" sz="2800" i="1" dirty="0" err="1" smtClean="0">
                <a:sym typeface="Symbol"/>
              </a:rPr>
              <a:t>Px</a:t>
            </a:r>
            <a:r>
              <a:rPr lang="en-US" sz="2800" dirty="0" smtClean="0">
                <a:sym typeface="Symbol"/>
              </a:rPr>
              <a:t>):  There exists an integer </a:t>
            </a:r>
            <a:r>
              <a:rPr lang="en-US" sz="2800" i="1" dirty="0" smtClean="0">
                <a:sym typeface="Symbol"/>
              </a:rPr>
              <a:t>x</a:t>
            </a:r>
            <a:r>
              <a:rPr lang="en-US" sz="2800" dirty="0" smtClean="0">
                <a:sym typeface="Symbol"/>
              </a:rPr>
              <a:t> such that, </a:t>
            </a:r>
            <a:r>
              <a:rPr lang="en-US" sz="2800" i="1" dirty="0" smtClean="0">
                <a:sym typeface="Symbol"/>
              </a:rPr>
              <a:t>x</a:t>
            </a:r>
            <a:r>
              <a:rPr lang="en-US" sz="2800" dirty="0" smtClean="0">
                <a:sym typeface="Symbol"/>
              </a:rPr>
              <a:t> is a multiple of 3, and </a:t>
            </a:r>
            <a:r>
              <a:rPr lang="en-US" sz="2800" i="1" dirty="0">
                <a:sym typeface="Symbol"/>
              </a:rPr>
              <a:t>x</a:t>
            </a:r>
            <a:r>
              <a:rPr lang="en-US" sz="2800" dirty="0" smtClean="0">
                <a:sym typeface="Symbol"/>
              </a:rPr>
              <a:t> is not a multiple of 6.</a:t>
            </a:r>
            <a:endParaRPr lang="en-US" sz="2800" dirty="0">
              <a:sym typeface="Symbol"/>
            </a:endParaRPr>
          </a:p>
          <a:p>
            <a:pPr marL="0" indent="0">
              <a:buNone/>
            </a:pPr>
            <a:endParaRPr lang="en-US" sz="2800" i="1" dirty="0">
              <a:sym typeface="Symbol"/>
            </a:endParaRPr>
          </a:p>
        </p:txBody>
      </p:sp>
      <p:sp>
        <p:nvSpPr>
          <p:cNvPr id="4" name="Slide Number Placeholder 3"/>
          <p:cNvSpPr>
            <a:spLocks noGrp="1"/>
          </p:cNvSpPr>
          <p:nvPr>
            <p:ph type="sldNum" sz="quarter" idx="12"/>
          </p:nvPr>
        </p:nvSpPr>
        <p:spPr/>
        <p:txBody>
          <a:bodyPr/>
          <a:lstStyle/>
          <a:p>
            <a:fld id="{1EC865D7-9164-4F47-B953-2A2BC0E9AB57}" type="slidenum">
              <a:rPr lang="en-CA" smtClean="0"/>
              <a:t>9</a:t>
            </a:fld>
            <a:endParaRPr lang="en-CA"/>
          </a:p>
        </p:txBody>
      </p:sp>
    </p:spTree>
    <p:extLst>
      <p:ext uri="{BB962C8B-B14F-4D97-AF65-F5344CB8AC3E}">
        <p14:creationId xmlns:p14="http://schemas.microsoft.com/office/powerpoint/2010/main" val="1459566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Negation of a Formula</a:t>
            </a:r>
            <a:endParaRPr lang="en-CA" i="1" dirty="0"/>
          </a:p>
        </p:txBody>
      </p:sp>
      <p:sp>
        <p:nvSpPr>
          <p:cNvPr id="3" name="Content Placeholder 2"/>
          <p:cNvSpPr>
            <a:spLocks noGrp="1"/>
          </p:cNvSpPr>
          <p:nvPr>
            <p:ph idx="1"/>
          </p:nvPr>
        </p:nvSpPr>
        <p:spPr/>
        <p:txBody>
          <a:bodyPr/>
          <a:lstStyle/>
          <a:p>
            <a:pPr marL="0" indent="0">
              <a:buNone/>
            </a:pPr>
            <a:r>
              <a:rPr lang="en-US" dirty="0" smtClean="0"/>
              <a:t>Let </a:t>
            </a:r>
            <a:r>
              <a:rPr lang="en-US" i="1" dirty="0" err="1" smtClean="0"/>
              <a:t>Px</a:t>
            </a:r>
            <a:r>
              <a:rPr lang="en-US" dirty="0" smtClean="0"/>
              <a:t> be a predicate.  ~(</a:t>
            </a:r>
            <a:r>
              <a:rPr lang="en-US" dirty="0" smtClean="0">
                <a:sym typeface="Symbol"/>
              </a:rPr>
              <a:t></a:t>
            </a:r>
            <a:r>
              <a:rPr lang="en-US" i="1" dirty="0" err="1" smtClean="0">
                <a:sym typeface="Symbol"/>
              </a:rPr>
              <a:t>xPx</a:t>
            </a:r>
            <a:r>
              <a:rPr lang="en-US" dirty="0" smtClean="0">
                <a:sym typeface="Symbol"/>
              </a:rPr>
              <a:t>)</a:t>
            </a:r>
            <a:r>
              <a:rPr lang="en-US" i="1" dirty="0" smtClean="0">
                <a:sym typeface="Symbol"/>
              </a:rPr>
              <a:t> </a:t>
            </a:r>
            <a:r>
              <a:rPr lang="en-US" dirty="0" smtClean="0">
                <a:sym typeface="Symbol"/>
              </a:rPr>
              <a:t>means that “it is not true that there exists an </a:t>
            </a:r>
            <a:r>
              <a:rPr lang="en-US" i="1" dirty="0" smtClean="0">
                <a:sym typeface="Symbol"/>
              </a:rPr>
              <a:t>x</a:t>
            </a:r>
            <a:r>
              <a:rPr lang="en-US" dirty="0" smtClean="0">
                <a:sym typeface="Symbol"/>
              </a:rPr>
              <a:t> such that </a:t>
            </a:r>
            <a:r>
              <a:rPr lang="en-US" i="1" dirty="0" err="1" smtClean="0">
                <a:sym typeface="Symbol"/>
              </a:rPr>
              <a:t>Px</a:t>
            </a:r>
            <a:r>
              <a:rPr lang="en-US" dirty="0" smtClean="0">
                <a:sym typeface="Symbol"/>
              </a:rPr>
              <a:t> is true”.  In other words, </a:t>
            </a:r>
            <a:r>
              <a:rPr lang="en-US" i="1" dirty="0" err="1" smtClean="0">
                <a:sym typeface="Symbol"/>
              </a:rPr>
              <a:t>Px</a:t>
            </a:r>
            <a:r>
              <a:rPr lang="en-US" dirty="0" smtClean="0">
                <a:sym typeface="Symbol"/>
              </a:rPr>
              <a:t> is not true for every </a:t>
            </a:r>
            <a:r>
              <a:rPr lang="en-US" i="1" dirty="0" smtClean="0">
                <a:sym typeface="Symbol"/>
              </a:rPr>
              <a:t>x</a:t>
            </a:r>
            <a:r>
              <a:rPr lang="en-US" dirty="0" smtClean="0">
                <a:sym typeface="Symbol"/>
              </a:rPr>
              <a:t>.  This can be written as the formula</a:t>
            </a:r>
            <a:r>
              <a:rPr lang="en-US" i="1" dirty="0" smtClean="0">
                <a:sym typeface="Symbol"/>
              </a:rPr>
              <a:t> </a:t>
            </a:r>
            <a:r>
              <a:rPr lang="en-US" dirty="0" smtClean="0">
                <a:sym typeface="Symbol"/>
              </a:rPr>
              <a:t></a:t>
            </a:r>
            <a:r>
              <a:rPr lang="en-US" i="1" dirty="0" smtClean="0">
                <a:sym typeface="Symbol"/>
              </a:rPr>
              <a:t>x</a:t>
            </a:r>
            <a:r>
              <a:rPr lang="en-US" dirty="0" smtClean="0">
                <a:sym typeface="Symbol"/>
              </a:rPr>
              <a:t>(~</a:t>
            </a:r>
            <a:r>
              <a:rPr lang="en-US" i="1" dirty="0" err="1" smtClean="0">
                <a:sym typeface="Symbol"/>
              </a:rPr>
              <a:t>Px</a:t>
            </a:r>
            <a:r>
              <a:rPr lang="en-US" dirty="0" smtClean="0">
                <a:sym typeface="Symbol"/>
              </a:rPr>
              <a:t>).</a:t>
            </a:r>
          </a:p>
          <a:p>
            <a:pPr marL="0" indent="0">
              <a:buNone/>
            </a:pPr>
            <a:endParaRPr lang="en-US" sz="2000" dirty="0">
              <a:sym typeface="Symbol"/>
            </a:endParaRPr>
          </a:p>
          <a:p>
            <a:pPr marL="0" indent="0">
              <a:buNone/>
            </a:pPr>
            <a:r>
              <a:rPr lang="en-US" dirty="0" smtClean="0">
                <a:sym typeface="Symbol"/>
              </a:rPr>
              <a:t>On the other hand, </a:t>
            </a:r>
            <a:r>
              <a:rPr lang="en-US" dirty="0" smtClean="0"/>
              <a:t>~(</a:t>
            </a:r>
            <a:r>
              <a:rPr lang="en-US" dirty="0" smtClean="0">
                <a:sym typeface="Symbol"/>
              </a:rPr>
              <a:t></a:t>
            </a:r>
            <a:r>
              <a:rPr lang="en-US" i="1" dirty="0" err="1" smtClean="0">
                <a:sym typeface="Symbol"/>
              </a:rPr>
              <a:t>xPx</a:t>
            </a:r>
            <a:r>
              <a:rPr lang="en-US" dirty="0">
                <a:sym typeface="Symbol"/>
              </a:rPr>
              <a:t>)</a:t>
            </a:r>
            <a:r>
              <a:rPr lang="en-US" i="1" dirty="0">
                <a:sym typeface="Symbol"/>
              </a:rPr>
              <a:t> </a:t>
            </a:r>
            <a:r>
              <a:rPr lang="en-US" dirty="0">
                <a:sym typeface="Symbol"/>
              </a:rPr>
              <a:t>means that “it is not true </a:t>
            </a:r>
            <a:r>
              <a:rPr lang="en-US" dirty="0" smtClean="0">
                <a:sym typeface="Symbol"/>
              </a:rPr>
              <a:t>that </a:t>
            </a:r>
            <a:r>
              <a:rPr lang="en-US" i="1" dirty="0" err="1" smtClean="0">
                <a:sym typeface="Symbol"/>
              </a:rPr>
              <a:t>Px</a:t>
            </a:r>
            <a:r>
              <a:rPr lang="en-US" dirty="0" smtClean="0">
                <a:sym typeface="Symbol"/>
              </a:rPr>
              <a:t> </a:t>
            </a:r>
            <a:r>
              <a:rPr lang="en-US" dirty="0">
                <a:sym typeface="Symbol"/>
              </a:rPr>
              <a:t>is </a:t>
            </a:r>
            <a:r>
              <a:rPr lang="en-US" dirty="0" smtClean="0">
                <a:sym typeface="Symbol"/>
              </a:rPr>
              <a:t>true</a:t>
            </a:r>
            <a:r>
              <a:rPr lang="en-US" dirty="0">
                <a:sym typeface="Symbol"/>
              </a:rPr>
              <a:t> for all </a:t>
            </a:r>
            <a:r>
              <a:rPr lang="en-US" i="1" dirty="0">
                <a:sym typeface="Symbol"/>
              </a:rPr>
              <a:t>x</a:t>
            </a:r>
            <a:r>
              <a:rPr lang="en-US" dirty="0" smtClean="0">
                <a:sym typeface="Symbol"/>
              </a:rPr>
              <a:t>”.  </a:t>
            </a:r>
            <a:r>
              <a:rPr lang="en-US" dirty="0">
                <a:sym typeface="Symbol"/>
              </a:rPr>
              <a:t>In other words</a:t>
            </a:r>
            <a:r>
              <a:rPr lang="en-US" dirty="0" smtClean="0">
                <a:sym typeface="Symbol"/>
              </a:rPr>
              <a:t>, there is an </a:t>
            </a:r>
            <a:r>
              <a:rPr lang="en-US" i="1" dirty="0" smtClean="0">
                <a:sym typeface="Symbol"/>
              </a:rPr>
              <a:t>x </a:t>
            </a:r>
            <a:r>
              <a:rPr lang="en-US" dirty="0" smtClean="0">
                <a:sym typeface="Symbol"/>
              </a:rPr>
              <a:t>such that </a:t>
            </a:r>
            <a:r>
              <a:rPr lang="en-US" i="1" dirty="0" err="1">
                <a:sym typeface="Symbol"/>
              </a:rPr>
              <a:t>Px</a:t>
            </a:r>
            <a:r>
              <a:rPr lang="en-US" dirty="0">
                <a:sym typeface="Symbol"/>
              </a:rPr>
              <a:t> is not </a:t>
            </a:r>
            <a:r>
              <a:rPr lang="en-US" dirty="0" smtClean="0">
                <a:sym typeface="Symbol"/>
              </a:rPr>
              <a:t>true.  </a:t>
            </a:r>
            <a:r>
              <a:rPr lang="en-US" dirty="0">
                <a:sym typeface="Symbol"/>
              </a:rPr>
              <a:t>This can be written as the formula</a:t>
            </a:r>
            <a:r>
              <a:rPr lang="en-US" i="1" dirty="0">
                <a:sym typeface="Symbol"/>
              </a:rPr>
              <a:t> </a:t>
            </a:r>
            <a:r>
              <a:rPr lang="en-US" dirty="0" smtClean="0">
                <a:sym typeface="Symbol"/>
              </a:rPr>
              <a:t></a:t>
            </a:r>
            <a:r>
              <a:rPr lang="en-US" i="1" dirty="0" smtClean="0">
                <a:sym typeface="Symbol"/>
              </a:rPr>
              <a:t>x</a:t>
            </a:r>
            <a:r>
              <a:rPr lang="en-US" dirty="0">
                <a:sym typeface="Symbol"/>
              </a:rPr>
              <a:t>(~</a:t>
            </a:r>
            <a:r>
              <a:rPr lang="en-US" i="1" dirty="0" err="1">
                <a:sym typeface="Symbol"/>
              </a:rPr>
              <a:t>Px</a:t>
            </a:r>
            <a:r>
              <a:rPr lang="en-US" dirty="0">
                <a:sym typeface="Symbol"/>
              </a:rPr>
              <a:t>).</a:t>
            </a:r>
            <a:r>
              <a:rPr lang="en-US" dirty="0" smtClean="0"/>
              <a:t> </a:t>
            </a: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10</a:t>
            </a:fld>
            <a:endParaRPr lang="en-CA"/>
          </a:p>
        </p:txBody>
      </p:sp>
    </p:spTree>
    <p:extLst>
      <p:ext uri="{BB962C8B-B14F-4D97-AF65-F5344CB8AC3E}">
        <p14:creationId xmlns:p14="http://schemas.microsoft.com/office/powerpoint/2010/main" val="3788632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p:sp>
        <p:nvSpPr>
          <p:cNvPr id="3" name="Content Placeholder 2"/>
          <p:cNvSpPr>
            <a:spLocks noGrp="1"/>
          </p:cNvSpPr>
          <p:nvPr>
            <p:ph idx="1"/>
          </p:nvPr>
        </p:nvSpPr>
        <p:spPr/>
        <p:txBody>
          <a:bodyPr>
            <a:normAutofit/>
          </a:bodyPr>
          <a:lstStyle/>
          <a:p>
            <a:pPr marL="0" indent="0">
              <a:buNone/>
            </a:pPr>
            <a:r>
              <a:rPr lang="en-US" sz="2800" dirty="0"/>
              <a:t>Let </a:t>
            </a:r>
            <a:r>
              <a:rPr lang="en-US" sz="2800" i="1" dirty="0"/>
              <a:t>Ax</a:t>
            </a:r>
            <a:r>
              <a:rPr lang="en-US" sz="2800" dirty="0"/>
              <a:t>, </a:t>
            </a:r>
            <a:r>
              <a:rPr lang="en-US" sz="2800" i="1" dirty="0" err="1"/>
              <a:t>Bx</a:t>
            </a:r>
            <a:r>
              <a:rPr lang="en-US" sz="2800" dirty="0"/>
              <a:t>, </a:t>
            </a:r>
            <a:r>
              <a:rPr lang="en-US" sz="2800" i="1" dirty="0" err="1"/>
              <a:t>Cxy</a:t>
            </a:r>
            <a:r>
              <a:rPr lang="en-US" sz="2800" dirty="0"/>
              <a:t> be predicates.</a:t>
            </a:r>
            <a:endParaRPr lang="en-US" sz="2800" dirty="0" smtClean="0"/>
          </a:p>
          <a:p>
            <a:pPr marL="0" indent="0">
              <a:buNone/>
            </a:pPr>
            <a:r>
              <a:rPr lang="en-US" sz="2800" dirty="0" smtClean="0"/>
              <a:t> </a:t>
            </a:r>
          </a:p>
          <a:p>
            <a:pPr marL="0" indent="0">
              <a:buNone/>
            </a:pPr>
            <a:r>
              <a:rPr lang="en-US" sz="2800" dirty="0" smtClean="0"/>
              <a:t>1.  ~(</a:t>
            </a:r>
            <a:r>
              <a:rPr lang="en-US" sz="2800" dirty="0" smtClean="0">
                <a:sym typeface="Symbol"/>
              </a:rPr>
              <a:t></a:t>
            </a:r>
            <a:r>
              <a:rPr lang="en-US" sz="2800" i="1" dirty="0" smtClean="0">
                <a:sym typeface="Symbol"/>
              </a:rPr>
              <a:t>x</a:t>
            </a:r>
            <a:r>
              <a:rPr lang="en-US" sz="2800" dirty="0" smtClean="0">
                <a:sym typeface="Symbol"/>
              </a:rPr>
              <a:t>(</a:t>
            </a:r>
            <a:r>
              <a:rPr lang="en-US" sz="2800" i="1" dirty="0" smtClean="0">
                <a:sym typeface="Symbol"/>
              </a:rPr>
              <a:t>Ax</a:t>
            </a:r>
            <a:r>
              <a:rPr lang="en-US" sz="2800" dirty="0" smtClean="0">
                <a:sym typeface="Symbol"/>
              </a:rPr>
              <a:t> </a:t>
            </a:r>
            <a:r>
              <a:rPr lang="en-US" sz="2800" dirty="0">
                <a:sym typeface="Symbol"/>
              </a:rPr>
              <a:t></a:t>
            </a:r>
            <a:r>
              <a:rPr lang="en-US" sz="2800" dirty="0" smtClean="0">
                <a:sym typeface="Symbol"/>
              </a:rPr>
              <a:t> </a:t>
            </a:r>
            <a:r>
              <a:rPr lang="en-US" sz="2800" i="1" dirty="0" err="1" smtClean="0">
                <a:sym typeface="Symbol"/>
              </a:rPr>
              <a:t>Bx</a:t>
            </a:r>
            <a:r>
              <a:rPr lang="en-US" sz="2800" dirty="0" smtClean="0">
                <a:sym typeface="Symbol"/>
              </a:rPr>
              <a:t>))  </a:t>
            </a:r>
            <a:r>
              <a:rPr lang="en-US" sz="2800" i="1" dirty="0" smtClean="0">
                <a:sym typeface="Symbol"/>
              </a:rPr>
              <a:t>x</a:t>
            </a:r>
            <a:r>
              <a:rPr lang="en-US" sz="2800" dirty="0" smtClean="0">
                <a:sym typeface="Symbol"/>
              </a:rPr>
              <a:t>(~(</a:t>
            </a:r>
            <a:r>
              <a:rPr lang="en-US" sz="2800" i="1" dirty="0" smtClean="0">
                <a:sym typeface="Symbol"/>
              </a:rPr>
              <a:t>Ax</a:t>
            </a:r>
            <a:r>
              <a:rPr lang="en-US" sz="2800" dirty="0" smtClean="0">
                <a:sym typeface="Symbol"/>
              </a:rPr>
              <a:t> </a:t>
            </a:r>
            <a:r>
              <a:rPr lang="en-US" sz="2800" dirty="0">
                <a:sym typeface="Symbol"/>
              </a:rPr>
              <a:t></a:t>
            </a:r>
            <a:r>
              <a:rPr lang="en-US" sz="2800" dirty="0" smtClean="0">
                <a:sym typeface="Symbol"/>
              </a:rPr>
              <a:t> </a:t>
            </a:r>
            <a:r>
              <a:rPr lang="en-US" sz="2800" i="1" dirty="0" err="1" smtClean="0">
                <a:sym typeface="Symbol"/>
              </a:rPr>
              <a:t>Bx</a:t>
            </a:r>
            <a:r>
              <a:rPr lang="en-US" sz="2800" dirty="0" smtClean="0">
                <a:sym typeface="Symbol"/>
              </a:rPr>
              <a:t>))</a:t>
            </a:r>
          </a:p>
          <a:p>
            <a:pPr marL="0" indent="0">
              <a:buNone/>
            </a:pPr>
            <a:r>
              <a:rPr lang="en-US" sz="2800" dirty="0">
                <a:sym typeface="Symbol"/>
              </a:rPr>
              <a:t> </a:t>
            </a:r>
            <a:r>
              <a:rPr lang="en-US" sz="2800" i="1" dirty="0">
                <a:sym typeface="Symbol"/>
              </a:rPr>
              <a:t>x</a:t>
            </a:r>
            <a:r>
              <a:rPr lang="en-US" sz="2800" dirty="0" smtClean="0">
                <a:sym typeface="Symbol"/>
              </a:rPr>
              <a:t>(~</a:t>
            </a:r>
            <a:r>
              <a:rPr lang="en-US" sz="2800" i="1" dirty="0" smtClean="0">
                <a:sym typeface="Symbol"/>
              </a:rPr>
              <a:t>Ax</a:t>
            </a:r>
            <a:r>
              <a:rPr lang="en-US" sz="2800" dirty="0" smtClean="0">
                <a:sym typeface="Symbol"/>
              </a:rPr>
              <a:t>  ~</a:t>
            </a:r>
            <a:r>
              <a:rPr lang="en-US" sz="2800" i="1" dirty="0" err="1" smtClean="0">
                <a:sym typeface="Symbol"/>
              </a:rPr>
              <a:t>Bx</a:t>
            </a:r>
            <a:r>
              <a:rPr lang="en-US" sz="2800" dirty="0" smtClean="0">
                <a:sym typeface="Symbol"/>
              </a:rPr>
              <a:t>))</a:t>
            </a:r>
            <a:r>
              <a:rPr lang="en-US" sz="2800" dirty="0">
                <a:sym typeface="Symbol"/>
              </a:rPr>
              <a:t>  </a:t>
            </a:r>
            <a:r>
              <a:rPr lang="en-US" sz="2800" i="1" dirty="0" smtClean="0">
                <a:sym typeface="Symbol"/>
              </a:rPr>
              <a:t>x</a:t>
            </a:r>
            <a:r>
              <a:rPr lang="en-US" sz="2800" dirty="0" smtClean="0">
                <a:sym typeface="Symbol"/>
              </a:rPr>
              <a:t>(</a:t>
            </a:r>
            <a:r>
              <a:rPr lang="en-US" sz="2800" i="1" dirty="0" smtClean="0">
                <a:sym typeface="Symbol"/>
              </a:rPr>
              <a:t>Ax</a:t>
            </a:r>
            <a:r>
              <a:rPr lang="en-US" sz="2800" dirty="0" smtClean="0">
                <a:sym typeface="Symbol"/>
              </a:rPr>
              <a:t>  ~</a:t>
            </a:r>
            <a:r>
              <a:rPr lang="en-US" sz="2800" i="1" dirty="0" err="1" smtClean="0">
                <a:sym typeface="Symbol"/>
              </a:rPr>
              <a:t>Bx</a:t>
            </a:r>
            <a:r>
              <a:rPr lang="en-US" sz="2800" dirty="0" smtClean="0">
                <a:sym typeface="Symbol"/>
              </a:rPr>
              <a:t>)).</a:t>
            </a:r>
          </a:p>
          <a:p>
            <a:pPr marL="0" indent="0">
              <a:buNone/>
            </a:pPr>
            <a:endParaRPr lang="en-US" sz="2800" dirty="0">
              <a:sym typeface="Symbol"/>
            </a:endParaRPr>
          </a:p>
          <a:p>
            <a:pPr marL="0" indent="0">
              <a:buNone/>
            </a:pPr>
            <a:r>
              <a:rPr lang="en-US" sz="2800" dirty="0" smtClean="0">
                <a:sym typeface="Symbol"/>
              </a:rPr>
              <a:t>2. </a:t>
            </a:r>
            <a:r>
              <a:rPr lang="en-US" sz="2800" dirty="0" smtClean="0"/>
              <a:t>~(</a:t>
            </a:r>
            <a:r>
              <a:rPr lang="en-US" sz="2800" dirty="0" smtClean="0">
                <a:sym typeface="Symbol"/>
              </a:rPr>
              <a:t></a:t>
            </a:r>
            <a:r>
              <a:rPr lang="en-US" sz="2800" i="1" dirty="0" smtClean="0">
                <a:sym typeface="Symbol"/>
              </a:rPr>
              <a:t>x</a:t>
            </a:r>
            <a:r>
              <a:rPr lang="en-US" sz="2800" dirty="0" smtClean="0">
                <a:sym typeface="Symbol"/>
              </a:rPr>
              <a:t> </a:t>
            </a:r>
            <a:r>
              <a:rPr lang="en-US" sz="2800" dirty="0">
                <a:sym typeface="Symbol"/>
              </a:rPr>
              <a:t>(</a:t>
            </a:r>
            <a:r>
              <a:rPr lang="en-US" sz="2800" i="1" dirty="0">
                <a:sym typeface="Symbol"/>
              </a:rPr>
              <a:t>Ax</a:t>
            </a:r>
            <a:r>
              <a:rPr lang="en-US" sz="2800" dirty="0">
                <a:sym typeface="Symbol"/>
              </a:rPr>
              <a:t> </a:t>
            </a:r>
            <a:r>
              <a:rPr lang="en-US" sz="2800" dirty="0" smtClean="0">
                <a:sym typeface="Symbol"/>
              </a:rPr>
              <a:t> </a:t>
            </a:r>
            <a:r>
              <a:rPr lang="en-US" sz="2800" i="1" dirty="0" err="1">
                <a:sym typeface="Symbol"/>
              </a:rPr>
              <a:t>Bx</a:t>
            </a:r>
            <a:r>
              <a:rPr lang="en-US" sz="2800" dirty="0">
                <a:sym typeface="Symbol"/>
              </a:rPr>
              <a:t>))  </a:t>
            </a:r>
            <a:r>
              <a:rPr lang="en-US" sz="2800" dirty="0" smtClean="0">
                <a:sym typeface="Symbol"/>
              </a:rPr>
              <a:t></a:t>
            </a:r>
            <a:r>
              <a:rPr lang="en-US" sz="2800" i="1" dirty="0" smtClean="0">
                <a:sym typeface="Symbol"/>
              </a:rPr>
              <a:t>x</a:t>
            </a:r>
            <a:r>
              <a:rPr lang="en-US" sz="2800" dirty="0">
                <a:sym typeface="Symbol"/>
              </a:rPr>
              <a:t>(~(</a:t>
            </a:r>
            <a:r>
              <a:rPr lang="en-US" sz="2800" i="1" dirty="0">
                <a:sym typeface="Symbol"/>
              </a:rPr>
              <a:t>Ax</a:t>
            </a:r>
            <a:r>
              <a:rPr lang="en-US" sz="2800" dirty="0">
                <a:sym typeface="Symbol"/>
              </a:rPr>
              <a:t> </a:t>
            </a:r>
            <a:r>
              <a:rPr lang="en-US" sz="2800" dirty="0" smtClean="0">
                <a:sym typeface="Symbol"/>
              </a:rPr>
              <a:t> </a:t>
            </a:r>
            <a:r>
              <a:rPr lang="en-US" sz="2800" i="1" dirty="0" err="1" smtClean="0">
                <a:sym typeface="Symbol"/>
              </a:rPr>
              <a:t>Bx</a:t>
            </a:r>
            <a:r>
              <a:rPr lang="en-US" sz="2800" dirty="0">
                <a:sym typeface="Symbol"/>
              </a:rPr>
              <a:t>))</a:t>
            </a:r>
          </a:p>
          <a:p>
            <a:pPr marL="0" indent="0">
              <a:buNone/>
            </a:pPr>
            <a:r>
              <a:rPr lang="en-US" sz="2800" dirty="0">
                <a:sym typeface="Symbol"/>
              </a:rPr>
              <a:t> </a:t>
            </a:r>
            <a:r>
              <a:rPr lang="en-US" sz="2800" dirty="0" smtClean="0">
                <a:sym typeface="Symbol"/>
              </a:rPr>
              <a:t></a:t>
            </a:r>
            <a:r>
              <a:rPr lang="en-US" sz="2800" i="1" dirty="0" smtClean="0">
                <a:sym typeface="Symbol"/>
              </a:rPr>
              <a:t>x</a:t>
            </a:r>
            <a:r>
              <a:rPr lang="en-US" sz="2800" dirty="0" smtClean="0">
                <a:sym typeface="Symbol"/>
              </a:rPr>
              <a:t>(~(~</a:t>
            </a:r>
            <a:r>
              <a:rPr lang="en-US" sz="2800" i="1" dirty="0" smtClean="0">
                <a:sym typeface="Symbol"/>
              </a:rPr>
              <a:t>Ax</a:t>
            </a:r>
            <a:r>
              <a:rPr lang="en-US" sz="2800" dirty="0" smtClean="0">
                <a:sym typeface="Symbol"/>
              </a:rPr>
              <a:t> </a:t>
            </a:r>
            <a:r>
              <a:rPr lang="en-US" sz="2800" dirty="0">
                <a:sym typeface="Symbol"/>
              </a:rPr>
              <a:t> </a:t>
            </a:r>
            <a:r>
              <a:rPr lang="en-US" sz="2800" i="1" dirty="0" err="1" smtClean="0">
                <a:sym typeface="Symbol"/>
              </a:rPr>
              <a:t>Bx</a:t>
            </a:r>
            <a:r>
              <a:rPr lang="en-US" sz="2800" dirty="0">
                <a:sym typeface="Symbol"/>
              </a:rPr>
              <a:t>))  </a:t>
            </a:r>
            <a:r>
              <a:rPr lang="en-US" sz="2800" dirty="0" smtClean="0">
                <a:sym typeface="Symbol"/>
              </a:rPr>
              <a:t></a:t>
            </a:r>
            <a:r>
              <a:rPr lang="en-US" sz="2800" i="1" dirty="0" smtClean="0">
                <a:sym typeface="Symbol"/>
              </a:rPr>
              <a:t>x</a:t>
            </a:r>
            <a:r>
              <a:rPr lang="en-US" sz="2800" dirty="0" smtClean="0">
                <a:sym typeface="Symbol"/>
              </a:rPr>
              <a:t>(</a:t>
            </a:r>
            <a:r>
              <a:rPr lang="en-US" sz="2800" i="1" dirty="0" smtClean="0">
                <a:sym typeface="Symbol"/>
              </a:rPr>
              <a:t>Ax</a:t>
            </a:r>
            <a:r>
              <a:rPr lang="en-US" sz="2800" dirty="0" smtClean="0">
                <a:sym typeface="Symbol"/>
              </a:rPr>
              <a:t> </a:t>
            </a:r>
            <a:r>
              <a:rPr lang="en-US" sz="2800" dirty="0">
                <a:sym typeface="Symbol"/>
              </a:rPr>
              <a:t></a:t>
            </a:r>
            <a:r>
              <a:rPr lang="en-US" sz="2800" dirty="0" smtClean="0">
                <a:sym typeface="Symbol"/>
              </a:rPr>
              <a:t> </a:t>
            </a:r>
            <a:r>
              <a:rPr lang="en-US" sz="2800" dirty="0">
                <a:sym typeface="Symbol"/>
              </a:rPr>
              <a:t>~</a:t>
            </a:r>
            <a:r>
              <a:rPr lang="en-US" sz="2800" i="1" dirty="0" err="1">
                <a:sym typeface="Symbol"/>
              </a:rPr>
              <a:t>Bx</a:t>
            </a:r>
            <a:r>
              <a:rPr lang="en-US" sz="2800" dirty="0" smtClean="0">
                <a:sym typeface="Symbol"/>
              </a:rPr>
              <a:t>)).</a:t>
            </a:r>
          </a:p>
          <a:p>
            <a:pPr marL="0" indent="0">
              <a:buNone/>
            </a:pPr>
            <a:endParaRPr lang="en-US" sz="2800" dirty="0">
              <a:sym typeface="Symbol"/>
            </a:endParaRPr>
          </a:p>
        </p:txBody>
      </p:sp>
      <p:sp>
        <p:nvSpPr>
          <p:cNvPr id="4" name="Slide Number Placeholder 3"/>
          <p:cNvSpPr>
            <a:spLocks noGrp="1"/>
          </p:cNvSpPr>
          <p:nvPr>
            <p:ph type="sldNum" sz="quarter" idx="12"/>
          </p:nvPr>
        </p:nvSpPr>
        <p:spPr/>
        <p:txBody>
          <a:bodyPr/>
          <a:lstStyle/>
          <a:p>
            <a:fld id="{1EC865D7-9164-4F47-B953-2A2BC0E9AB57}" type="slidenum">
              <a:rPr lang="en-CA" smtClean="0"/>
              <a:t>11</a:t>
            </a:fld>
            <a:endParaRPr lang="en-CA"/>
          </a:p>
        </p:txBody>
      </p:sp>
    </p:spTree>
    <p:extLst>
      <p:ext uri="{BB962C8B-B14F-4D97-AF65-F5344CB8AC3E}">
        <p14:creationId xmlns:p14="http://schemas.microsoft.com/office/powerpoint/2010/main" val="327932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a:t>Let </a:t>
            </a:r>
            <a:r>
              <a:rPr lang="en-US" i="1" dirty="0"/>
              <a:t>Ax</a:t>
            </a:r>
            <a:r>
              <a:rPr lang="en-US" dirty="0"/>
              <a:t>, </a:t>
            </a:r>
            <a:r>
              <a:rPr lang="en-US" i="1" dirty="0" err="1"/>
              <a:t>Bx</a:t>
            </a:r>
            <a:r>
              <a:rPr lang="en-US" dirty="0"/>
              <a:t>, </a:t>
            </a:r>
            <a:r>
              <a:rPr lang="en-US" i="1" dirty="0" err="1"/>
              <a:t>Cxy</a:t>
            </a:r>
            <a:r>
              <a:rPr lang="en-US" dirty="0"/>
              <a:t> be predicates</a:t>
            </a:r>
            <a:r>
              <a:rPr lang="en-US" dirty="0" smtClean="0"/>
              <a:t>.</a:t>
            </a:r>
          </a:p>
          <a:p>
            <a:pPr marL="0" indent="0">
              <a:buNone/>
            </a:pPr>
            <a:endParaRPr lang="en-US" dirty="0" smtClean="0">
              <a:sym typeface="Symbol"/>
            </a:endParaRPr>
          </a:p>
          <a:p>
            <a:pPr marL="0" indent="0">
              <a:buNone/>
            </a:pPr>
            <a:r>
              <a:rPr lang="en-US" dirty="0" smtClean="0">
                <a:sym typeface="Symbol"/>
              </a:rPr>
              <a:t>3</a:t>
            </a:r>
            <a:r>
              <a:rPr lang="en-US" dirty="0">
                <a:sym typeface="Symbol"/>
              </a:rPr>
              <a:t>.  ~(</a:t>
            </a:r>
            <a:r>
              <a:rPr lang="en-US" i="1" dirty="0">
                <a:sym typeface="Symbol"/>
              </a:rPr>
              <a:t>x</a:t>
            </a:r>
            <a:r>
              <a:rPr lang="en-US" dirty="0">
                <a:solidFill>
                  <a:srgbClr val="FF0000"/>
                </a:solidFill>
                <a:sym typeface="Symbol"/>
              </a:rPr>
              <a:t>(</a:t>
            </a:r>
            <a:r>
              <a:rPr lang="en-US" i="1" dirty="0">
                <a:sym typeface="Symbol"/>
              </a:rPr>
              <a:t>Ax</a:t>
            </a:r>
            <a:r>
              <a:rPr lang="en-US" dirty="0">
                <a:sym typeface="Symbol"/>
              </a:rPr>
              <a:t>  </a:t>
            </a:r>
            <a:r>
              <a:rPr lang="en-US" i="1" dirty="0">
                <a:sym typeface="Symbol"/>
              </a:rPr>
              <a:t>y</a:t>
            </a:r>
            <a:r>
              <a:rPr lang="en-US" dirty="0">
                <a:solidFill>
                  <a:srgbClr val="00B050"/>
                </a:solidFill>
                <a:sym typeface="Symbol"/>
              </a:rPr>
              <a:t>(</a:t>
            </a:r>
            <a:r>
              <a:rPr lang="en-US" i="1" dirty="0">
                <a:sym typeface="Symbol"/>
              </a:rPr>
              <a:t>By </a:t>
            </a:r>
            <a:r>
              <a:rPr lang="en-US" dirty="0">
                <a:sym typeface="Symbol"/>
              </a:rPr>
              <a:t> </a:t>
            </a:r>
            <a:r>
              <a:rPr lang="en-US" i="1" dirty="0" err="1">
                <a:sym typeface="Symbol"/>
              </a:rPr>
              <a:t>Cxy</a:t>
            </a:r>
            <a:r>
              <a:rPr lang="en-US" dirty="0">
                <a:solidFill>
                  <a:srgbClr val="00B050"/>
                </a:solidFill>
                <a:sym typeface="Symbol"/>
              </a:rPr>
              <a:t>)</a:t>
            </a:r>
            <a:r>
              <a:rPr lang="en-US" dirty="0">
                <a:solidFill>
                  <a:srgbClr val="FF0000"/>
                </a:solidFill>
                <a:sym typeface="Symbol"/>
              </a:rPr>
              <a:t>)</a:t>
            </a:r>
            <a:r>
              <a:rPr lang="en-US" dirty="0">
                <a:sym typeface="Symbol"/>
              </a:rPr>
              <a:t>) </a:t>
            </a:r>
            <a:endParaRPr lang="en-US" dirty="0" smtClean="0">
              <a:sym typeface="Symbol"/>
            </a:endParaRPr>
          </a:p>
          <a:p>
            <a:pPr marL="0" indent="0">
              <a:buNone/>
            </a:pPr>
            <a:r>
              <a:rPr lang="en-US" dirty="0">
                <a:sym typeface="Symbol"/>
              </a:rPr>
              <a:t> </a:t>
            </a:r>
            <a:r>
              <a:rPr lang="en-US" i="1" dirty="0">
                <a:sym typeface="Symbol"/>
              </a:rPr>
              <a:t>x</a:t>
            </a:r>
            <a:r>
              <a:rPr lang="en-US" dirty="0" smtClean="0">
                <a:sym typeface="Symbol"/>
              </a:rPr>
              <a:t>(~</a:t>
            </a:r>
            <a:r>
              <a:rPr lang="en-US" dirty="0">
                <a:solidFill>
                  <a:srgbClr val="FF0000"/>
                </a:solidFill>
                <a:sym typeface="Symbol"/>
              </a:rPr>
              <a:t>(</a:t>
            </a:r>
            <a:r>
              <a:rPr lang="en-US" i="1" dirty="0">
                <a:sym typeface="Symbol"/>
              </a:rPr>
              <a:t>Ax</a:t>
            </a:r>
            <a:r>
              <a:rPr lang="en-US" dirty="0">
                <a:sym typeface="Symbol"/>
              </a:rPr>
              <a:t>  </a:t>
            </a:r>
            <a:r>
              <a:rPr lang="en-US" i="1" dirty="0">
                <a:sym typeface="Symbol"/>
              </a:rPr>
              <a:t>y</a:t>
            </a:r>
            <a:r>
              <a:rPr lang="en-US" dirty="0">
                <a:solidFill>
                  <a:srgbClr val="00B050"/>
                </a:solidFill>
                <a:sym typeface="Symbol"/>
              </a:rPr>
              <a:t>(</a:t>
            </a:r>
            <a:r>
              <a:rPr lang="en-US" i="1" dirty="0">
                <a:sym typeface="Symbol"/>
              </a:rPr>
              <a:t>By </a:t>
            </a:r>
            <a:r>
              <a:rPr lang="en-US" dirty="0">
                <a:sym typeface="Symbol"/>
              </a:rPr>
              <a:t> </a:t>
            </a:r>
            <a:r>
              <a:rPr lang="en-US" i="1" dirty="0" err="1">
                <a:sym typeface="Symbol"/>
              </a:rPr>
              <a:t>Cxy</a:t>
            </a:r>
            <a:r>
              <a:rPr lang="en-US" dirty="0">
                <a:solidFill>
                  <a:srgbClr val="00B050"/>
                </a:solidFill>
                <a:sym typeface="Symbol"/>
              </a:rPr>
              <a:t>)</a:t>
            </a:r>
            <a:r>
              <a:rPr lang="en-US" dirty="0">
                <a:solidFill>
                  <a:srgbClr val="FF0000"/>
                </a:solidFill>
                <a:sym typeface="Symbol"/>
              </a:rPr>
              <a:t>)</a:t>
            </a:r>
            <a:r>
              <a:rPr lang="en-US" dirty="0" smtClean="0">
                <a:sym typeface="Symbol"/>
              </a:rPr>
              <a:t>)</a:t>
            </a:r>
            <a:endParaRPr lang="en-US" dirty="0">
              <a:sym typeface="Symbol"/>
            </a:endParaRPr>
          </a:p>
          <a:p>
            <a:pPr marL="0" indent="0">
              <a:buNone/>
            </a:pPr>
            <a:r>
              <a:rPr lang="en-US" dirty="0">
                <a:sym typeface="Symbol"/>
              </a:rPr>
              <a:t> </a:t>
            </a:r>
            <a:r>
              <a:rPr lang="en-US" i="1" dirty="0">
                <a:sym typeface="Symbol"/>
              </a:rPr>
              <a:t>x</a:t>
            </a:r>
            <a:r>
              <a:rPr lang="en-US" dirty="0" smtClean="0">
                <a:sym typeface="Symbol"/>
              </a:rPr>
              <a:t>(~</a:t>
            </a:r>
            <a:r>
              <a:rPr lang="en-US" i="1" dirty="0" smtClean="0">
                <a:sym typeface="Symbol"/>
              </a:rPr>
              <a:t>Ax</a:t>
            </a:r>
            <a:r>
              <a:rPr lang="en-US" dirty="0" smtClean="0">
                <a:sym typeface="Symbol"/>
              </a:rPr>
              <a:t>  </a:t>
            </a:r>
            <a:r>
              <a:rPr lang="en-US" dirty="0">
                <a:sym typeface="Symbol"/>
              </a:rPr>
              <a:t>~</a:t>
            </a:r>
            <a:r>
              <a:rPr lang="en-US" dirty="0">
                <a:solidFill>
                  <a:srgbClr val="FF0000"/>
                </a:solidFill>
                <a:sym typeface="Symbol"/>
              </a:rPr>
              <a:t>(</a:t>
            </a:r>
            <a:r>
              <a:rPr lang="en-US" dirty="0">
                <a:sym typeface="Symbol"/>
              </a:rPr>
              <a:t></a:t>
            </a:r>
            <a:r>
              <a:rPr lang="en-US" i="1" dirty="0">
                <a:sym typeface="Symbol"/>
              </a:rPr>
              <a:t>y</a:t>
            </a:r>
            <a:r>
              <a:rPr lang="en-US" dirty="0">
                <a:solidFill>
                  <a:srgbClr val="00B050"/>
                </a:solidFill>
                <a:sym typeface="Symbol"/>
              </a:rPr>
              <a:t>(</a:t>
            </a:r>
            <a:r>
              <a:rPr lang="en-US" i="1" dirty="0">
                <a:sym typeface="Symbol"/>
              </a:rPr>
              <a:t>By </a:t>
            </a:r>
            <a:r>
              <a:rPr lang="en-US" dirty="0">
                <a:sym typeface="Symbol"/>
              </a:rPr>
              <a:t> </a:t>
            </a:r>
            <a:r>
              <a:rPr lang="en-US" i="1" dirty="0" err="1" smtClean="0">
                <a:sym typeface="Symbol"/>
              </a:rPr>
              <a:t>Cxy</a:t>
            </a:r>
            <a:r>
              <a:rPr lang="en-US" dirty="0" smtClean="0">
                <a:solidFill>
                  <a:srgbClr val="00B050"/>
                </a:solidFill>
                <a:sym typeface="Symbol"/>
              </a:rPr>
              <a:t>)</a:t>
            </a:r>
            <a:r>
              <a:rPr lang="en-US" dirty="0" smtClean="0">
                <a:solidFill>
                  <a:srgbClr val="FF0000"/>
                </a:solidFill>
                <a:sym typeface="Symbol"/>
              </a:rPr>
              <a:t>)</a:t>
            </a:r>
            <a:r>
              <a:rPr lang="en-US" dirty="0" smtClean="0">
                <a:sym typeface="Symbol"/>
              </a:rPr>
              <a:t>)</a:t>
            </a:r>
            <a:endParaRPr lang="en-US" dirty="0">
              <a:sym typeface="Symbol"/>
            </a:endParaRPr>
          </a:p>
          <a:p>
            <a:pPr marL="0" indent="0">
              <a:buNone/>
            </a:pPr>
            <a:r>
              <a:rPr lang="en-US" dirty="0" smtClean="0">
                <a:sym typeface="Symbol"/>
              </a:rPr>
              <a:t> </a:t>
            </a:r>
            <a:r>
              <a:rPr lang="en-US" dirty="0">
                <a:sym typeface="Symbol"/>
              </a:rPr>
              <a:t></a:t>
            </a:r>
            <a:r>
              <a:rPr lang="en-US" i="1" dirty="0">
                <a:sym typeface="Symbol"/>
              </a:rPr>
              <a:t>x</a:t>
            </a:r>
            <a:r>
              <a:rPr lang="en-US" dirty="0">
                <a:sym typeface="Symbol"/>
              </a:rPr>
              <a:t>(</a:t>
            </a:r>
            <a:r>
              <a:rPr lang="en-US" i="1" dirty="0">
                <a:sym typeface="Symbol"/>
              </a:rPr>
              <a:t>Ax</a:t>
            </a:r>
            <a:r>
              <a:rPr lang="en-US" dirty="0">
                <a:sym typeface="Symbol"/>
              </a:rPr>
              <a:t>  ~</a:t>
            </a:r>
            <a:r>
              <a:rPr lang="en-US" dirty="0">
                <a:solidFill>
                  <a:srgbClr val="FF0000"/>
                </a:solidFill>
                <a:sym typeface="Symbol"/>
              </a:rPr>
              <a:t>(</a:t>
            </a:r>
            <a:r>
              <a:rPr lang="en-US" dirty="0">
                <a:sym typeface="Symbol"/>
              </a:rPr>
              <a:t></a:t>
            </a:r>
            <a:r>
              <a:rPr lang="en-US" i="1" dirty="0">
                <a:sym typeface="Symbol"/>
              </a:rPr>
              <a:t>y</a:t>
            </a:r>
            <a:r>
              <a:rPr lang="en-US" dirty="0">
                <a:solidFill>
                  <a:srgbClr val="00B050"/>
                </a:solidFill>
                <a:sym typeface="Symbol"/>
              </a:rPr>
              <a:t>(</a:t>
            </a:r>
            <a:r>
              <a:rPr lang="en-US" i="1" dirty="0">
                <a:sym typeface="Symbol"/>
              </a:rPr>
              <a:t>By </a:t>
            </a:r>
            <a:r>
              <a:rPr lang="en-US" dirty="0">
                <a:sym typeface="Symbol"/>
              </a:rPr>
              <a:t> </a:t>
            </a:r>
            <a:r>
              <a:rPr lang="en-US" i="1" dirty="0" err="1" smtClean="0">
                <a:sym typeface="Symbol"/>
              </a:rPr>
              <a:t>Cxy</a:t>
            </a:r>
            <a:r>
              <a:rPr lang="en-US" dirty="0" smtClean="0">
                <a:solidFill>
                  <a:srgbClr val="00B050"/>
                </a:solidFill>
                <a:sym typeface="Symbol"/>
              </a:rPr>
              <a:t>)</a:t>
            </a:r>
            <a:r>
              <a:rPr lang="en-US" dirty="0" smtClean="0">
                <a:solidFill>
                  <a:srgbClr val="FF0000"/>
                </a:solidFill>
                <a:sym typeface="Symbol"/>
              </a:rPr>
              <a:t>)</a:t>
            </a:r>
            <a:r>
              <a:rPr lang="en-US" dirty="0" smtClean="0">
                <a:sym typeface="Symbol"/>
              </a:rPr>
              <a:t>)</a:t>
            </a:r>
            <a:endParaRPr lang="en-US" dirty="0">
              <a:sym typeface="Symbol"/>
            </a:endParaRPr>
          </a:p>
          <a:p>
            <a:pPr marL="0" indent="0">
              <a:buNone/>
            </a:pPr>
            <a:r>
              <a:rPr lang="en-US" dirty="0">
                <a:sym typeface="Symbol"/>
              </a:rPr>
              <a:t> </a:t>
            </a:r>
            <a:r>
              <a:rPr lang="en-US" i="1" dirty="0">
                <a:sym typeface="Symbol"/>
              </a:rPr>
              <a:t>x</a:t>
            </a:r>
            <a:r>
              <a:rPr lang="en-US" dirty="0">
                <a:sym typeface="Symbol"/>
              </a:rPr>
              <a:t>(</a:t>
            </a:r>
            <a:r>
              <a:rPr lang="en-US" i="1" dirty="0">
                <a:sym typeface="Symbol"/>
              </a:rPr>
              <a:t>Ax</a:t>
            </a:r>
            <a:r>
              <a:rPr lang="en-US" dirty="0">
                <a:sym typeface="Symbol"/>
              </a:rPr>
              <a:t>  </a:t>
            </a:r>
            <a:r>
              <a:rPr lang="en-US" i="1" dirty="0" smtClean="0">
                <a:sym typeface="Symbol"/>
              </a:rPr>
              <a:t>y</a:t>
            </a:r>
            <a:r>
              <a:rPr lang="en-US" dirty="0" smtClean="0">
                <a:solidFill>
                  <a:srgbClr val="FF0000"/>
                </a:solidFill>
                <a:sym typeface="Symbol"/>
              </a:rPr>
              <a:t>(</a:t>
            </a:r>
            <a:r>
              <a:rPr lang="en-US" dirty="0" smtClean="0">
                <a:sym typeface="Symbol"/>
              </a:rPr>
              <a:t>~</a:t>
            </a:r>
            <a:r>
              <a:rPr lang="en-US" dirty="0" smtClean="0">
                <a:solidFill>
                  <a:srgbClr val="00B050"/>
                </a:solidFill>
                <a:sym typeface="Symbol"/>
              </a:rPr>
              <a:t>(</a:t>
            </a:r>
            <a:r>
              <a:rPr lang="en-US" i="1" dirty="0" smtClean="0">
                <a:sym typeface="Symbol"/>
              </a:rPr>
              <a:t>By</a:t>
            </a:r>
            <a:r>
              <a:rPr lang="en-US" dirty="0" smtClean="0">
                <a:sym typeface="Symbol"/>
              </a:rPr>
              <a:t>  </a:t>
            </a:r>
            <a:r>
              <a:rPr lang="en-US" i="1" dirty="0" err="1" smtClean="0">
                <a:sym typeface="Symbol"/>
              </a:rPr>
              <a:t>Cxy</a:t>
            </a:r>
            <a:r>
              <a:rPr lang="en-US" dirty="0" smtClean="0">
                <a:solidFill>
                  <a:srgbClr val="00B050"/>
                </a:solidFill>
                <a:sym typeface="Symbol"/>
              </a:rPr>
              <a:t>)</a:t>
            </a:r>
            <a:r>
              <a:rPr lang="en-US" dirty="0" smtClean="0">
                <a:solidFill>
                  <a:srgbClr val="FF0000"/>
                </a:solidFill>
                <a:sym typeface="Symbol"/>
              </a:rPr>
              <a:t>)</a:t>
            </a:r>
            <a:r>
              <a:rPr lang="en-US" dirty="0" smtClean="0">
                <a:sym typeface="Symbol"/>
              </a:rPr>
              <a:t>)</a:t>
            </a:r>
          </a:p>
          <a:p>
            <a:pPr marL="0" indent="0">
              <a:buNone/>
            </a:pPr>
            <a:r>
              <a:rPr lang="en-US" dirty="0">
                <a:sym typeface="Symbol"/>
              </a:rPr>
              <a:t> </a:t>
            </a:r>
            <a:r>
              <a:rPr lang="en-US" i="1" dirty="0">
                <a:sym typeface="Symbol"/>
              </a:rPr>
              <a:t>x</a:t>
            </a:r>
            <a:r>
              <a:rPr lang="en-US" dirty="0">
                <a:sym typeface="Symbol"/>
              </a:rPr>
              <a:t>(</a:t>
            </a:r>
            <a:r>
              <a:rPr lang="en-US" i="1" dirty="0">
                <a:sym typeface="Symbol"/>
              </a:rPr>
              <a:t>Ax</a:t>
            </a:r>
            <a:r>
              <a:rPr lang="en-US" dirty="0">
                <a:sym typeface="Symbol"/>
              </a:rPr>
              <a:t>  </a:t>
            </a:r>
            <a:r>
              <a:rPr lang="en-US" i="1" dirty="0">
                <a:sym typeface="Symbol"/>
              </a:rPr>
              <a:t>y</a:t>
            </a:r>
            <a:r>
              <a:rPr lang="en-US" dirty="0" smtClean="0">
                <a:solidFill>
                  <a:srgbClr val="FF0000"/>
                </a:solidFill>
                <a:sym typeface="Symbol"/>
              </a:rPr>
              <a:t>(</a:t>
            </a:r>
            <a:r>
              <a:rPr lang="en-US" dirty="0" smtClean="0">
                <a:sym typeface="Symbol"/>
              </a:rPr>
              <a:t>~</a:t>
            </a:r>
            <a:r>
              <a:rPr lang="en-US" dirty="0" smtClean="0">
                <a:solidFill>
                  <a:srgbClr val="00B050"/>
                </a:solidFill>
                <a:sym typeface="Symbol"/>
              </a:rPr>
              <a:t>(</a:t>
            </a:r>
            <a:r>
              <a:rPr lang="en-US" dirty="0" smtClean="0">
                <a:sym typeface="Symbol"/>
              </a:rPr>
              <a:t>~</a:t>
            </a:r>
            <a:r>
              <a:rPr lang="en-US" i="1" dirty="0" smtClean="0">
                <a:sym typeface="Symbol"/>
              </a:rPr>
              <a:t>By</a:t>
            </a:r>
            <a:r>
              <a:rPr lang="en-US" dirty="0">
                <a:sym typeface="Symbol"/>
              </a:rPr>
              <a:t> </a:t>
            </a:r>
            <a:r>
              <a:rPr lang="en-US" dirty="0" smtClean="0">
                <a:sym typeface="Symbol"/>
              </a:rPr>
              <a:t> </a:t>
            </a:r>
            <a:r>
              <a:rPr lang="en-US" i="1" dirty="0" err="1">
                <a:sym typeface="Symbol"/>
              </a:rPr>
              <a:t>Cxy</a:t>
            </a:r>
            <a:r>
              <a:rPr lang="en-US" dirty="0">
                <a:solidFill>
                  <a:srgbClr val="00B050"/>
                </a:solidFill>
                <a:sym typeface="Symbol"/>
              </a:rPr>
              <a:t>)</a:t>
            </a:r>
            <a:r>
              <a:rPr lang="en-US" dirty="0">
                <a:solidFill>
                  <a:srgbClr val="FF0000"/>
                </a:solidFill>
                <a:sym typeface="Symbol"/>
              </a:rPr>
              <a:t>)</a:t>
            </a:r>
            <a:r>
              <a:rPr lang="en-US" dirty="0">
                <a:sym typeface="Symbol"/>
              </a:rPr>
              <a:t>)</a:t>
            </a:r>
          </a:p>
          <a:p>
            <a:pPr marL="0" indent="0">
              <a:buNone/>
            </a:pPr>
            <a:r>
              <a:rPr lang="en-US" dirty="0" smtClean="0">
                <a:sym typeface="Symbol"/>
              </a:rPr>
              <a:t> </a:t>
            </a:r>
            <a:r>
              <a:rPr lang="en-US" dirty="0">
                <a:sym typeface="Symbol"/>
              </a:rPr>
              <a:t></a:t>
            </a:r>
            <a:r>
              <a:rPr lang="en-US" i="1" dirty="0">
                <a:sym typeface="Symbol"/>
              </a:rPr>
              <a:t>x</a:t>
            </a:r>
            <a:r>
              <a:rPr lang="en-US" dirty="0">
                <a:sym typeface="Symbol"/>
              </a:rPr>
              <a:t>(</a:t>
            </a:r>
            <a:r>
              <a:rPr lang="en-US" i="1" dirty="0">
                <a:sym typeface="Symbol"/>
              </a:rPr>
              <a:t>Ax</a:t>
            </a:r>
            <a:r>
              <a:rPr lang="en-US" dirty="0">
                <a:sym typeface="Symbol"/>
              </a:rPr>
              <a:t>  </a:t>
            </a:r>
            <a:r>
              <a:rPr lang="en-US" i="1" dirty="0" smtClean="0">
                <a:sym typeface="Symbol"/>
              </a:rPr>
              <a:t>y</a:t>
            </a:r>
            <a:r>
              <a:rPr lang="en-US" dirty="0" smtClean="0">
                <a:solidFill>
                  <a:srgbClr val="00B050"/>
                </a:solidFill>
                <a:sym typeface="Symbol"/>
              </a:rPr>
              <a:t>(</a:t>
            </a:r>
            <a:r>
              <a:rPr lang="en-US" i="1" dirty="0" smtClean="0">
                <a:sym typeface="Symbol"/>
              </a:rPr>
              <a:t>By</a:t>
            </a:r>
            <a:r>
              <a:rPr lang="en-US" dirty="0" smtClean="0">
                <a:sym typeface="Symbol"/>
              </a:rPr>
              <a:t>  ~</a:t>
            </a:r>
            <a:r>
              <a:rPr lang="en-US" i="1" dirty="0" err="1" smtClean="0">
                <a:sym typeface="Symbol"/>
              </a:rPr>
              <a:t>Cxy</a:t>
            </a:r>
            <a:r>
              <a:rPr lang="en-US" dirty="0" smtClean="0">
                <a:solidFill>
                  <a:srgbClr val="00B050"/>
                </a:solidFill>
                <a:sym typeface="Symbol"/>
              </a:rPr>
              <a:t>)</a:t>
            </a:r>
            <a:r>
              <a:rPr lang="en-US" dirty="0" smtClean="0">
                <a:sym typeface="Symbol"/>
              </a:rPr>
              <a:t>).</a:t>
            </a:r>
            <a:endParaRPr lang="en-US" dirty="0">
              <a:sym typeface="Symbol"/>
            </a:endParaRPr>
          </a:p>
          <a:p>
            <a:pPr marL="0" indent="0">
              <a:buNone/>
            </a:pPr>
            <a:endParaRPr lang="en-US" dirty="0" smtClean="0">
              <a:sym typeface="Symbol"/>
            </a:endParaRPr>
          </a:p>
          <a:p>
            <a:pPr marL="0" indent="0">
              <a:buNone/>
            </a:pPr>
            <a:endParaRPr lang="en-US" dirty="0">
              <a:sym typeface="Symbol"/>
            </a:endParaRPr>
          </a:p>
          <a:p>
            <a:pPr marL="0" indent="0">
              <a:buNone/>
            </a:pPr>
            <a:endParaRPr lang="en-CA" dirty="0"/>
          </a:p>
          <a:p>
            <a:pPr marL="0" indent="0">
              <a:buNone/>
            </a:pP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12</a:t>
            </a:fld>
            <a:endParaRPr lang="en-CA"/>
          </a:p>
        </p:txBody>
      </p:sp>
    </p:spTree>
    <p:extLst>
      <p:ext uri="{BB962C8B-B14F-4D97-AF65-F5344CB8AC3E}">
        <p14:creationId xmlns:p14="http://schemas.microsoft.com/office/powerpoint/2010/main" val="1761329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Translation</a:t>
            </a:r>
            <a:endParaRPr lang="en-CA" dirty="0"/>
          </a:p>
        </p:txBody>
      </p:sp>
      <p:sp>
        <p:nvSpPr>
          <p:cNvPr id="3" name="Content Placeholder 2"/>
          <p:cNvSpPr>
            <a:spLocks noGrp="1"/>
          </p:cNvSpPr>
          <p:nvPr>
            <p:ph idx="1"/>
          </p:nvPr>
        </p:nvSpPr>
        <p:spPr/>
        <p:txBody>
          <a:bodyPr/>
          <a:lstStyle/>
          <a:p>
            <a:pPr marL="0" indent="0">
              <a:buNone/>
            </a:pPr>
            <a:r>
              <a:rPr lang="en-US" sz="2800" i="1" dirty="0" err="1" smtClean="0"/>
              <a:t>Sx</a:t>
            </a:r>
            <a:r>
              <a:rPr lang="en-US" sz="2800" dirty="0" smtClean="0"/>
              <a:t>:  </a:t>
            </a:r>
            <a:r>
              <a:rPr lang="en-US" sz="2800" i="1" dirty="0" smtClean="0"/>
              <a:t>x</a:t>
            </a:r>
            <a:r>
              <a:rPr lang="en-US" sz="2800" dirty="0" smtClean="0"/>
              <a:t> is a student.</a:t>
            </a:r>
          </a:p>
          <a:p>
            <a:pPr marL="0" indent="0">
              <a:buNone/>
            </a:pPr>
            <a:r>
              <a:rPr lang="en-US" sz="2800" i="1" dirty="0" smtClean="0"/>
              <a:t>Ex</a:t>
            </a:r>
            <a:r>
              <a:rPr lang="en-US" sz="2800" dirty="0" smtClean="0"/>
              <a:t>:  </a:t>
            </a:r>
            <a:r>
              <a:rPr lang="en-US" sz="2800" i="1" dirty="0" smtClean="0"/>
              <a:t>x</a:t>
            </a:r>
            <a:r>
              <a:rPr lang="en-US" sz="2800" dirty="0" smtClean="0"/>
              <a:t> is an exam.</a:t>
            </a:r>
          </a:p>
          <a:p>
            <a:pPr marL="0" indent="0">
              <a:buNone/>
            </a:pPr>
            <a:r>
              <a:rPr lang="en-US" sz="2800" i="1" dirty="0" err="1" smtClean="0"/>
              <a:t>Wxy</a:t>
            </a:r>
            <a:r>
              <a:rPr lang="en-US" sz="2800" dirty="0" smtClean="0"/>
              <a:t>:  </a:t>
            </a:r>
            <a:r>
              <a:rPr lang="en-US" sz="2800" i="1" dirty="0" smtClean="0"/>
              <a:t>x</a:t>
            </a:r>
            <a:r>
              <a:rPr lang="en-US" sz="2800" dirty="0" smtClean="0"/>
              <a:t> writes </a:t>
            </a:r>
            <a:r>
              <a:rPr lang="en-US" sz="2800" i="1" dirty="0" smtClean="0"/>
              <a:t>y</a:t>
            </a:r>
            <a:r>
              <a:rPr lang="en-US" sz="2800" dirty="0" smtClean="0"/>
              <a:t>.</a:t>
            </a:r>
          </a:p>
          <a:p>
            <a:pPr marL="0" indent="0">
              <a:buNone/>
            </a:pPr>
            <a:r>
              <a:rPr lang="en-US" sz="2800" dirty="0" smtClean="0"/>
              <a:t>Names:  F: Fred, M: a math exam.</a:t>
            </a:r>
          </a:p>
          <a:p>
            <a:pPr marL="0" indent="0">
              <a:buNone/>
            </a:pPr>
            <a:endParaRPr lang="en-US" sz="1800" dirty="0"/>
          </a:p>
          <a:p>
            <a:pPr marL="0" indent="0">
              <a:buNone/>
            </a:pPr>
            <a:r>
              <a:rPr lang="en-US" sz="2800" dirty="0" smtClean="0"/>
              <a:t>Fred write a math exam.  </a:t>
            </a:r>
            <a:r>
              <a:rPr lang="en-US" sz="2800" i="1" dirty="0" err="1" smtClean="0"/>
              <a:t>W</a:t>
            </a:r>
            <a:r>
              <a:rPr lang="en-US" sz="2800" dirty="0" err="1" smtClean="0"/>
              <a:t>FM</a:t>
            </a:r>
            <a:r>
              <a:rPr lang="en-US" sz="2800" dirty="0" smtClean="0"/>
              <a:t>.</a:t>
            </a:r>
          </a:p>
          <a:p>
            <a:pPr marL="0" indent="0">
              <a:buNone/>
            </a:pPr>
            <a:endParaRPr lang="en-US" sz="1800" dirty="0" smtClean="0"/>
          </a:p>
          <a:p>
            <a:pPr marL="0" indent="0">
              <a:buNone/>
            </a:pPr>
            <a:r>
              <a:rPr lang="en-US" sz="2800" dirty="0" smtClean="0"/>
              <a:t>All students write a math exam.  </a:t>
            </a:r>
          </a:p>
          <a:p>
            <a:pPr marL="0" indent="0">
              <a:buNone/>
            </a:pPr>
            <a:r>
              <a:rPr lang="en-US" sz="2800" dirty="0" smtClean="0">
                <a:sym typeface="Symbol"/>
              </a:rPr>
              <a:t></a:t>
            </a:r>
            <a:r>
              <a:rPr lang="en-US" sz="2800" i="1" dirty="0" smtClean="0">
                <a:sym typeface="Symbol"/>
              </a:rPr>
              <a:t>x </a:t>
            </a:r>
            <a:r>
              <a:rPr lang="en-US" sz="2800" dirty="0" smtClean="0">
                <a:sym typeface="Symbol"/>
              </a:rPr>
              <a:t>(</a:t>
            </a:r>
            <a:r>
              <a:rPr lang="en-US" sz="2800" i="1" dirty="0" err="1" smtClean="0">
                <a:sym typeface="Symbol"/>
              </a:rPr>
              <a:t>Sx</a:t>
            </a:r>
            <a:r>
              <a:rPr lang="en-US" sz="2800" dirty="0" smtClean="0">
                <a:sym typeface="Symbol"/>
              </a:rPr>
              <a:t>  </a:t>
            </a:r>
            <a:r>
              <a:rPr lang="en-US" sz="2800" i="1" dirty="0" err="1" smtClean="0">
                <a:sym typeface="Symbol"/>
              </a:rPr>
              <a:t>Wx</a:t>
            </a:r>
            <a:r>
              <a:rPr lang="en-US" sz="2800" dirty="0" err="1" smtClean="0">
                <a:sym typeface="Symbol"/>
              </a:rPr>
              <a:t>M</a:t>
            </a:r>
            <a:r>
              <a:rPr lang="en-US" sz="2800" dirty="0" smtClean="0">
                <a:sym typeface="Symbol"/>
              </a:rPr>
              <a:t>).</a:t>
            </a:r>
            <a:endParaRPr lang="en-US" sz="2800" dirty="0" smtClean="0"/>
          </a:p>
          <a:p>
            <a:pPr marL="0" indent="0">
              <a:buNone/>
            </a:pPr>
            <a:r>
              <a:rPr lang="en-US" dirty="0" smtClean="0"/>
              <a:t>  </a:t>
            </a:r>
          </a:p>
          <a:p>
            <a:pPr marL="0" indent="0">
              <a:buNone/>
            </a:pPr>
            <a:endParaRPr lang="en-US" dirty="0" smtClean="0"/>
          </a:p>
          <a:p>
            <a:pPr marL="0" indent="0">
              <a:buNone/>
            </a:pPr>
            <a:endParaRPr lang="en-US" dirty="0"/>
          </a:p>
          <a:p>
            <a:pPr marL="0" indent="0">
              <a:buNone/>
            </a:pPr>
            <a:endParaRPr lang="en-US" dirty="0" smtClean="0"/>
          </a:p>
          <a:p>
            <a:pPr marL="0" indent="0">
              <a:buNone/>
            </a:pPr>
            <a:endParaRPr lang="en-CA" i="1" dirty="0"/>
          </a:p>
        </p:txBody>
      </p:sp>
      <p:sp>
        <p:nvSpPr>
          <p:cNvPr id="4" name="Slide Number Placeholder 3"/>
          <p:cNvSpPr>
            <a:spLocks noGrp="1"/>
          </p:cNvSpPr>
          <p:nvPr>
            <p:ph type="sldNum" sz="quarter" idx="12"/>
          </p:nvPr>
        </p:nvSpPr>
        <p:spPr/>
        <p:txBody>
          <a:bodyPr/>
          <a:lstStyle/>
          <a:p>
            <a:fld id="{1EC865D7-9164-4F47-B953-2A2BC0E9AB57}" type="slidenum">
              <a:rPr lang="en-CA" smtClean="0"/>
              <a:t>13</a:t>
            </a:fld>
            <a:endParaRPr lang="en-CA"/>
          </a:p>
        </p:txBody>
      </p:sp>
    </p:spTree>
    <p:extLst>
      <p:ext uri="{BB962C8B-B14F-4D97-AF65-F5344CB8AC3E}">
        <p14:creationId xmlns:p14="http://schemas.microsoft.com/office/powerpoint/2010/main" val="4066524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a:t>S</a:t>
            </a:r>
            <a:r>
              <a:rPr lang="en-US" dirty="0" smtClean="0"/>
              <a:t>ome students do not write a math exam.</a:t>
            </a:r>
          </a:p>
          <a:p>
            <a:pPr marL="0" indent="0">
              <a:buNone/>
            </a:pPr>
            <a:r>
              <a:rPr lang="en-US" dirty="0">
                <a:sym typeface="Symbol"/>
              </a:rPr>
              <a:t></a:t>
            </a:r>
            <a:r>
              <a:rPr lang="en-US" i="1" dirty="0" smtClean="0">
                <a:sym typeface="Symbol"/>
              </a:rPr>
              <a:t>x </a:t>
            </a:r>
            <a:r>
              <a:rPr lang="en-US" dirty="0" smtClean="0">
                <a:sym typeface="Symbol"/>
              </a:rPr>
              <a:t>(</a:t>
            </a:r>
            <a:r>
              <a:rPr lang="en-US" i="1" dirty="0" err="1" smtClean="0">
                <a:sym typeface="Symbol"/>
              </a:rPr>
              <a:t>Sx</a:t>
            </a:r>
            <a:r>
              <a:rPr lang="en-US" dirty="0" smtClean="0">
                <a:sym typeface="Symbol"/>
              </a:rPr>
              <a:t>  ~</a:t>
            </a:r>
            <a:r>
              <a:rPr lang="en-US" i="1" dirty="0" err="1" smtClean="0">
                <a:sym typeface="Symbol"/>
              </a:rPr>
              <a:t>Wx</a:t>
            </a:r>
            <a:r>
              <a:rPr lang="en-US" dirty="0" err="1" smtClean="0">
                <a:sym typeface="Symbol"/>
              </a:rPr>
              <a:t>M</a:t>
            </a:r>
            <a:r>
              <a:rPr lang="en-US" dirty="0" smtClean="0">
                <a:sym typeface="Symbol"/>
              </a:rPr>
              <a:t>).</a:t>
            </a:r>
          </a:p>
          <a:p>
            <a:pPr marL="0" indent="0">
              <a:buNone/>
            </a:pPr>
            <a:endParaRPr lang="en-US" dirty="0">
              <a:sym typeface="Symbol"/>
            </a:endParaRPr>
          </a:p>
          <a:p>
            <a:pPr marL="0" indent="0">
              <a:buNone/>
            </a:pPr>
            <a:r>
              <a:rPr lang="en-US" dirty="0" smtClean="0">
                <a:sym typeface="Symbol"/>
              </a:rPr>
              <a:t>Fred writes all exams.</a:t>
            </a:r>
          </a:p>
          <a:p>
            <a:pPr marL="0" indent="0">
              <a:buNone/>
            </a:pPr>
            <a:r>
              <a:rPr lang="en-US" dirty="0" smtClean="0">
                <a:sym typeface="Symbol"/>
              </a:rPr>
              <a:t></a:t>
            </a:r>
            <a:r>
              <a:rPr lang="en-US" i="1" dirty="0" smtClean="0">
                <a:sym typeface="Symbol"/>
              </a:rPr>
              <a:t>y </a:t>
            </a:r>
            <a:r>
              <a:rPr lang="en-US" dirty="0" smtClean="0">
                <a:sym typeface="Symbol"/>
              </a:rPr>
              <a:t>(</a:t>
            </a:r>
            <a:r>
              <a:rPr lang="en-US" i="1" dirty="0" err="1" smtClean="0">
                <a:sym typeface="Symbol"/>
              </a:rPr>
              <a:t>Ey</a:t>
            </a:r>
            <a:r>
              <a:rPr lang="en-US" dirty="0" smtClean="0">
                <a:sym typeface="Symbol"/>
              </a:rPr>
              <a:t>  </a:t>
            </a:r>
            <a:r>
              <a:rPr lang="en-US" i="1" dirty="0" err="1" smtClean="0">
                <a:sym typeface="Symbol"/>
              </a:rPr>
              <a:t>W</a:t>
            </a:r>
            <a:r>
              <a:rPr lang="en-US" dirty="0" err="1" smtClean="0">
                <a:sym typeface="Symbol"/>
              </a:rPr>
              <a:t>F</a:t>
            </a:r>
            <a:r>
              <a:rPr lang="en-US" i="1" dirty="0" err="1" smtClean="0">
                <a:sym typeface="Symbol"/>
              </a:rPr>
              <a:t>y</a:t>
            </a:r>
            <a:r>
              <a:rPr lang="en-US" dirty="0" smtClean="0">
                <a:sym typeface="Symbol"/>
              </a:rPr>
              <a:t>).</a:t>
            </a:r>
          </a:p>
          <a:p>
            <a:pPr marL="0" indent="0">
              <a:buNone/>
            </a:pPr>
            <a:endParaRPr lang="en-US" dirty="0">
              <a:sym typeface="Symbol"/>
            </a:endParaRPr>
          </a:p>
          <a:p>
            <a:pPr marL="0" indent="0">
              <a:buNone/>
            </a:pPr>
            <a:r>
              <a:rPr lang="en-US" dirty="0" smtClean="0">
                <a:sym typeface="Symbol"/>
              </a:rPr>
              <a:t>Fred does not write all exams.</a:t>
            </a:r>
          </a:p>
          <a:p>
            <a:pPr marL="0" indent="0">
              <a:buNone/>
            </a:pPr>
            <a:r>
              <a:rPr lang="en-US" dirty="0" smtClean="0">
                <a:sym typeface="Symbol"/>
              </a:rPr>
              <a:t></a:t>
            </a:r>
            <a:r>
              <a:rPr lang="en-US" i="1" dirty="0" smtClean="0">
                <a:sym typeface="Symbol"/>
              </a:rPr>
              <a:t>y </a:t>
            </a:r>
            <a:r>
              <a:rPr lang="en-US" dirty="0" smtClean="0">
                <a:sym typeface="Symbol"/>
              </a:rPr>
              <a:t>(</a:t>
            </a:r>
            <a:r>
              <a:rPr lang="en-US" i="1" dirty="0" err="1" smtClean="0">
                <a:sym typeface="Symbol"/>
              </a:rPr>
              <a:t>Ey</a:t>
            </a:r>
            <a:r>
              <a:rPr lang="en-US" dirty="0" smtClean="0">
                <a:sym typeface="Symbol"/>
              </a:rPr>
              <a:t>  ~</a:t>
            </a:r>
            <a:r>
              <a:rPr lang="en-US" i="1" dirty="0" err="1" smtClean="0">
                <a:sym typeface="Symbol"/>
              </a:rPr>
              <a:t>W</a:t>
            </a:r>
            <a:r>
              <a:rPr lang="en-US" dirty="0" err="1" smtClean="0">
                <a:sym typeface="Symbol"/>
              </a:rPr>
              <a:t>F</a:t>
            </a:r>
            <a:r>
              <a:rPr lang="en-US" i="1" dirty="0" err="1" smtClean="0">
                <a:sym typeface="Symbol"/>
              </a:rPr>
              <a:t>y</a:t>
            </a:r>
            <a:r>
              <a:rPr lang="en-US" dirty="0" smtClean="0">
                <a:sym typeface="Symbol"/>
              </a:rPr>
              <a:t>).</a:t>
            </a:r>
          </a:p>
          <a:p>
            <a:pPr marL="0" indent="0">
              <a:buNone/>
            </a:pPr>
            <a:endParaRPr lang="en-US" dirty="0">
              <a:sym typeface="Symbol"/>
            </a:endParaRPr>
          </a:p>
          <a:p>
            <a:pPr marL="0" indent="0">
              <a:buNone/>
            </a:pPr>
            <a:endParaRPr lang="en-CA" dirty="0"/>
          </a:p>
        </p:txBody>
      </p:sp>
      <p:sp>
        <p:nvSpPr>
          <p:cNvPr id="4" name="Slide Number Placeholder 3"/>
          <p:cNvSpPr>
            <a:spLocks noGrp="1"/>
          </p:cNvSpPr>
          <p:nvPr>
            <p:ph type="sldNum" sz="quarter" idx="12"/>
          </p:nvPr>
        </p:nvSpPr>
        <p:spPr/>
        <p:txBody>
          <a:bodyPr/>
          <a:lstStyle/>
          <a:p>
            <a:fld id="{1EC865D7-9164-4F47-B953-2A2BC0E9AB57}" type="slidenum">
              <a:rPr lang="en-CA" smtClean="0"/>
              <a:t>14</a:t>
            </a:fld>
            <a:endParaRPr lang="en-CA"/>
          </a:p>
        </p:txBody>
      </p:sp>
    </p:spTree>
    <p:extLst>
      <p:ext uri="{BB962C8B-B14F-4D97-AF65-F5344CB8AC3E}">
        <p14:creationId xmlns:p14="http://schemas.microsoft.com/office/powerpoint/2010/main" val="3603125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a:t>E</a:t>
            </a:r>
            <a:r>
              <a:rPr lang="en-US" dirty="0" smtClean="0"/>
              <a:t>very student writes at least one exam.</a:t>
            </a:r>
          </a:p>
          <a:p>
            <a:pPr marL="0" indent="0">
              <a:buNone/>
            </a:pPr>
            <a:r>
              <a:rPr lang="en-US" dirty="0" smtClean="0">
                <a:sym typeface="Symbol"/>
              </a:rPr>
              <a:t></a:t>
            </a:r>
            <a:r>
              <a:rPr lang="en-US" i="1" dirty="0" smtClean="0">
                <a:sym typeface="Symbol"/>
              </a:rPr>
              <a:t>x </a:t>
            </a:r>
            <a:r>
              <a:rPr lang="en-US" dirty="0" smtClean="0">
                <a:sym typeface="Symbol"/>
              </a:rPr>
              <a:t>(</a:t>
            </a:r>
            <a:r>
              <a:rPr lang="en-US" i="1" dirty="0" err="1" smtClean="0">
                <a:sym typeface="Symbol"/>
              </a:rPr>
              <a:t>Sx</a:t>
            </a:r>
            <a:r>
              <a:rPr lang="en-US" i="1" dirty="0" smtClean="0">
                <a:sym typeface="Symbol"/>
              </a:rPr>
              <a:t> </a:t>
            </a:r>
            <a:r>
              <a:rPr lang="en-US" dirty="0" smtClean="0">
                <a:sym typeface="Symbol"/>
              </a:rPr>
              <a:t> </a:t>
            </a:r>
            <a:r>
              <a:rPr lang="en-US" i="1" dirty="0" smtClean="0">
                <a:sym typeface="Symbol"/>
              </a:rPr>
              <a:t>y </a:t>
            </a:r>
            <a:r>
              <a:rPr lang="en-US" dirty="0" smtClean="0">
                <a:sym typeface="Symbol"/>
              </a:rPr>
              <a:t>(</a:t>
            </a:r>
            <a:r>
              <a:rPr lang="en-US" i="1" dirty="0" err="1" smtClean="0">
                <a:sym typeface="Symbol"/>
              </a:rPr>
              <a:t>Ey</a:t>
            </a:r>
            <a:r>
              <a:rPr lang="en-US" dirty="0" smtClean="0">
                <a:sym typeface="Symbol"/>
              </a:rPr>
              <a:t> </a:t>
            </a:r>
            <a:r>
              <a:rPr lang="en-US" dirty="0">
                <a:sym typeface="Symbol"/>
              </a:rPr>
              <a:t></a:t>
            </a:r>
            <a:r>
              <a:rPr lang="en-US" dirty="0" smtClean="0">
                <a:sym typeface="Symbol"/>
              </a:rPr>
              <a:t> </a:t>
            </a:r>
            <a:r>
              <a:rPr lang="en-US" i="1" dirty="0" err="1" smtClean="0">
                <a:sym typeface="Symbol"/>
              </a:rPr>
              <a:t>Wxy</a:t>
            </a:r>
            <a:r>
              <a:rPr lang="en-US" dirty="0" smtClean="0">
                <a:sym typeface="Symbol"/>
              </a:rPr>
              <a:t>)).</a:t>
            </a:r>
          </a:p>
          <a:p>
            <a:pPr marL="0" indent="0">
              <a:buNone/>
            </a:pPr>
            <a:endParaRPr lang="en-US" dirty="0">
              <a:sym typeface="Symbol"/>
            </a:endParaRPr>
          </a:p>
          <a:p>
            <a:pPr marL="0" indent="0">
              <a:buNone/>
            </a:pPr>
            <a:r>
              <a:rPr lang="en-US" dirty="0" smtClean="0">
                <a:sym typeface="Symbol"/>
              </a:rPr>
              <a:t>There is a student who writes all exams.</a:t>
            </a:r>
          </a:p>
          <a:p>
            <a:pPr marL="0" indent="0">
              <a:buNone/>
            </a:pPr>
            <a:r>
              <a:rPr lang="en-CA" dirty="0" smtClean="0">
                <a:sym typeface="Symbol"/>
              </a:rPr>
              <a:t></a:t>
            </a:r>
            <a:r>
              <a:rPr lang="en-CA" i="1" dirty="0" smtClean="0">
                <a:sym typeface="Symbol"/>
              </a:rPr>
              <a:t>x </a:t>
            </a:r>
            <a:r>
              <a:rPr lang="en-CA" dirty="0" smtClean="0">
                <a:sym typeface="Symbol"/>
              </a:rPr>
              <a:t>(</a:t>
            </a:r>
            <a:r>
              <a:rPr lang="en-CA" i="1" dirty="0" err="1" smtClean="0">
                <a:sym typeface="Symbol"/>
              </a:rPr>
              <a:t>Sx</a:t>
            </a:r>
            <a:r>
              <a:rPr lang="en-CA" dirty="0" smtClean="0">
                <a:sym typeface="Symbol"/>
              </a:rPr>
              <a:t>  </a:t>
            </a:r>
            <a:r>
              <a:rPr lang="en-CA" i="1" dirty="0" smtClean="0">
                <a:sym typeface="Symbol"/>
              </a:rPr>
              <a:t>y</a:t>
            </a:r>
            <a:r>
              <a:rPr lang="en-CA" dirty="0" smtClean="0">
                <a:sym typeface="Symbol"/>
              </a:rPr>
              <a:t> (</a:t>
            </a:r>
            <a:r>
              <a:rPr lang="en-CA" i="1" dirty="0" err="1" smtClean="0">
                <a:sym typeface="Symbol"/>
              </a:rPr>
              <a:t>Ey</a:t>
            </a:r>
            <a:r>
              <a:rPr lang="en-CA" dirty="0" smtClean="0">
                <a:sym typeface="Symbol"/>
              </a:rPr>
              <a:t>  </a:t>
            </a:r>
            <a:r>
              <a:rPr lang="en-CA" i="1" dirty="0" err="1" smtClean="0">
                <a:sym typeface="Symbol"/>
              </a:rPr>
              <a:t>Wxy</a:t>
            </a:r>
            <a:r>
              <a:rPr lang="en-CA" dirty="0" smtClean="0">
                <a:sym typeface="Symbol"/>
              </a:rPr>
              <a:t>)).</a:t>
            </a:r>
          </a:p>
          <a:p>
            <a:pPr marL="0" indent="0">
              <a:buNone/>
            </a:pPr>
            <a:endParaRPr lang="en-US" dirty="0" smtClean="0">
              <a:sym typeface="Symbol"/>
            </a:endParaRPr>
          </a:p>
          <a:p>
            <a:pPr marL="0" indent="0">
              <a:buNone/>
            </a:pPr>
            <a:r>
              <a:rPr lang="en-US" dirty="0"/>
              <a:t>Some students do not write any exam.</a:t>
            </a:r>
          </a:p>
          <a:p>
            <a:pPr marL="0" indent="0">
              <a:buNone/>
            </a:pPr>
            <a:r>
              <a:rPr lang="en-US" dirty="0">
                <a:sym typeface="Symbol"/>
              </a:rPr>
              <a:t></a:t>
            </a:r>
            <a:r>
              <a:rPr lang="en-US" i="1" dirty="0">
                <a:sym typeface="Symbol"/>
              </a:rPr>
              <a:t>x </a:t>
            </a:r>
            <a:r>
              <a:rPr lang="en-US" dirty="0">
                <a:sym typeface="Symbol"/>
              </a:rPr>
              <a:t>(</a:t>
            </a:r>
            <a:r>
              <a:rPr lang="en-US" i="1" dirty="0" err="1">
                <a:sym typeface="Symbol"/>
              </a:rPr>
              <a:t>Sx</a:t>
            </a:r>
            <a:r>
              <a:rPr lang="en-US" dirty="0">
                <a:sym typeface="Symbol"/>
              </a:rPr>
              <a:t>  </a:t>
            </a:r>
            <a:r>
              <a:rPr lang="en-US" i="1" dirty="0">
                <a:sym typeface="Symbol"/>
              </a:rPr>
              <a:t>y </a:t>
            </a:r>
            <a:r>
              <a:rPr lang="en-US" dirty="0">
                <a:sym typeface="Symbol"/>
              </a:rPr>
              <a:t>(</a:t>
            </a:r>
            <a:r>
              <a:rPr lang="en-US" i="1" dirty="0" err="1">
                <a:sym typeface="Symbol"/>
              </a:rPr>
              <a:t>Ey</a:t>
            </a:r>
            <a:r>
              <a:rPr lang="en-US" dirty="0">
                <a:sym typeface="Symbol"/>
              </a:rPr>
              <a:t>  ~</a:t>
            </a:r>
            <a:r>
              <a:rPr lang="en-US" i="1" dirty="0" err="1">
                <a:sym typeface="Symbol"/>
              </a:rPr>
              <a:t>Wxy</a:t>
            </a:r>
            <a:r>
              <a:rPr lang="en-US" dirty="0">
                <a:sym typeface="Symbol"/>
              </a:rPr>
              <a:t>)).</a:t>
            </a:r>
            <a:endParaRPr lang="en-CA" dirty="0"/>
          </a:p>
          <a:p>
            <a:pPr marL="0" indent="0">
              <a:buNone/>
            </a:pPr>
            <a:endParaRPr lang="en-US" dirty="0">
              <a:sym typeface="Symbol"/>
            </a:endParaRPr>
          </a:p>
        </p:txBody>
      </p:sp>
      <p:sp>
        <p:nvSpPr>
          <p:cNvPr id="4" name="Slide Number Placeholder 3"/>
          <p:cNvSpPr>
            <a:spLocks noGrp="1"/>
          </p:cNvSpPr>
          <p:nvPr>
            <p:ph type="sldNum" sz="quarter" idx="12"/>
          </p:nvPr>
        </p:nvSpPr>
        <p:spPr/>
        <p:txBody>
          <a:bodyPr/>
          <a:lstStyle/>
          <a:p>
            <a:fld id="{1EC865D7-9164-4F47-B953-2A2BC0E9AB57}" type="slidenum">
              <a:rPr lang="en-CA" smtClean="0"/>
              <a:t>15</a:t>
            </a:fld>
            <a:endParaRPr lang="en-CA"/>
          </a:p>
        </p:txBody>
      </p:sp>
    </p:spTree>
    <p:extLst>
      <p:ext uri="{BB962C8B-B14F-4D97-AF65-F5344CB8AC3E}">
        <p14:creationId xmlns:p14="http://schemas.microsoft.com/office/powerpoint/2010/main" val="277239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No student writes all exams.</a:t>
            </a:r>
          </a:p>
          <a:p>
            <a:pPr marL="0" indent="0">
              <a:buNone/>
            </a:pPr>
            <a:r>
              <a:rPr lang="en-US" dirty="0" smtClean="0"/>
              <a:t>~(</a:t>
            </a:r>
            <a:r>
              <a:rPr lang="en-US" dirty="0" smtClean="0">
                <a:sym typeface="Symbol"/>
              </a:rPr>
              <a:t></a:t>
            </a:r>
            <a:r>
              <a:rPr lang="en-US" i="1" dirty="0" smtClean="0">
                <a:sym typeface="Symbol"/>
              </a:rPr>
              <a:t>x </a:t>
            </a:r>
            <a:r>
              <a:rPr lang="en-US" dirty="0" smtClean="0">
                <a:sym typeface="Symbol"/>
              </a:rPr>
              <a:t>(</a:t>
            </a:r>
            <a:r>
              <a:rPr lang="en-US" i="1" dirty="0" err="1" smtClean="0">
                <a:sym typeface="Symbol"/>
              </a:rPr>
              <a:t>Sx</a:t>
            </a:r>
            <a:r>
              <a:rPr lang="en-US" i="1" dirty="0" smtClean="0">
                <a:sym typeface="Symbol"/>
              </a:rPr>
              <a:t> </a:t>
            </a:r>
            <a:r>
              <a:rPr lang="en-US" dirty="0">
                <a:sym typeface="Symbol"/>
              </a:rPr>
              <a:t></a:t>
            </a:r>
            <a:r>
              <a:rPr lang="en-US" i="1" dirty="0" smtClean="0">
                <a:sym typeface="Symbol"/>
              </a:rPr>
              <a:t> </a:t>
            </a:r>
            <a:r>
              <a:rPr lang="en-US" dirty="0" smtClean="0">
                <a:sym typeface="Symbol"/>
              </a:rPr>
              <a:t></a:t>
            </a:r>
            <a:r>
              <a:rPr lang="en-US" i="1" dirty="0" smtClean="0">
                <a:sym typeface="Symbol"/>
              </a:rPr>
              <a:t>y </a:t>
            </a:r>
            <a:r>
              <a:rPr lang="en-US" dirty="0" smtClean="0">
                <a:sym typeface="Symbol"/>
              </a:rPr>
              <a:t>(</a:t>
            </a:r>
            <a:r>
              <a:rPr lang="en-US" i="1" dirty="0" err="1" smtClean="0">
                <a:sym typeface="Symbol"/>
              </a:rPr>
              <a:t>Ey</a:t>
            </a:r>
            <a:r>
              <a:rPr lang="en-US" dirty="0" smtClean="0">
                <a:sym typeface="Symbol"/>
              </a:rPr>
              <a:t>  </a:t>
            </a:r>
            <a:r>
              <a:rPr lang="en-US" i="1" dirty="0" err="1" smtClean="0">
                <a:sym typeface="Symbol"/>
              </a:rPr>
              <a:t>Wxy</a:t>
            </a:r>
            <a:r>
              <a:rPr lang="en-US" dirty="0" smtClean="0">
                <a:sym typeface="Symbol"/>
              </a:rPr>
              <a:t>)))</a:t>
            </a:r>
          </a:p>
          <a:p>
            <a:pPr marL="0" indent="0">
              <a:buNone/>
            </a:pPr>
            <a:r>
              <a:rPr lang="en-US" dirty="0" smtClean="0">
                <a:sym typeface="Symbol"/>
              </a:rPr>
              <a:t> </a:t>
            </a:r>
            <a:r>
              <a:rPr lang="en-US" i="1" dirty="0" smtClean="0">
                <a:sym typeface="Symbol"/>
              </a:rPr>
              <a:t>x</a:t>
            </a:r>
            <a:r>
              <a:rPr lang="en-US" dirty="0" smtClean="0">
                <a:sym typeface="Symbol"/>
              </a:rPr>
              <a:t> (</a:t>
            </a:r>
            <a:r>
              <a:rPr lang="en-US" i="1" dirty="0" err="1" smtClean="0">
                <a:sym typeface="Symbol"/>
              </a:rPr>
              <a:t>Sx</a:t>
            </a:r>
            <a:r>
              <a:rPr lang="en-US" dirty="0" smtClean="0">
                <a:sym typeface="Symbol"/>
              </a:rPr>
              <a:t>  </a:t>
            </a:r>
            <a:r>
              <a:rPr lang="en-US" i="1" dirty="0" smtClean="0">
                <a:sym typeface="Symbol"/>
              </a:rPr>
              <a:t>y</a:t>
            </a:r>
            <a:r>
              <a:rPr lang="en-US" dirty="0" smtClean="0">
                <a:sym typeface="Symbol"/>
              </a:rPr>
              <a:t> (</a:t>
            </a:r>
            <a:r>
              <a:rPr lang="en-US" i="1" dirty="0" err="1" smtClean="0">
                <a:sym typeface="Symbol"/>
              </a:rPr>
              <a:t>Ey</a:t>
            </a:r>
            <a:r>
              <a:rPr lang="en-US" i="1" dirty="0" smtClean="0">
                <a:sym typeface="Symbol"/>
              </a:rPr>
              <a:t> </a:t>
            </a:r>
            <a:r>
              <a:rPr lang="en-US" dirty="0" smtClean="0">
                <a:sym typeface="Symbol"/>
              </a:rPr>
              <a:t> </a:t>
            </a:r>
            <a:r>
              <a:rPr lang="en-US" i="1" dirty="0" smtClean="0">
                <a:sym typeface="Symbol"/>
              </a:rPr>
              <a:t>~</a:t>
            </a:r>
            <a:r>
              <a:rPr lang="en-US" i="1" dirty="0" err="1" smtClean="0">
                <a:sym typeface="Symbol"/>
              </a:rPr>
              <a:t>Wxy</a:t>
            </a:r>
            <a:r>
              <a:rPr lang="en-US" dirty="0" smtClean="0">
                <a:sym typeface="Symbol"/>
              </a:rPr>
              <a:t>))</a:t>
            </a:r>
            <a:r>
              <a:rPr lang="en-US" i="1" dirty="0" smtClean="0">
                <a:sym typeface="Symbol"/>
              </a:rPr>
              <a:t>.</a:t>
            </a:r>
          </a:p>
          <a:p>
            <a:pPr marL="0" indent="0">
              <a:buNone/>
            </a:pPr>
            <a:endParaRPr lang="en-US" sz="1800" dirty="0" smtClean="0">
              <a:sym typeface="Symbol"/>
            </a:endParaRPr>
          </a:p>
        </p:txBody>
      </p:sp>
      <p:sp>
        <p:nvSpPr>
          <p:cNvPr id="4" name="Slide Number Placeholder 3"/>
          <p:cNvSpPr>
            <a:spLocks noGrp="1"/>
          </p:cNvSpPr>
          <p:nvPr>
            <p:ph type="sldNum" sz="quarter" idx="12"/>
          </p:nvPr>
        </p:nvSpPr>
        <p:spPr/>
        <p:txBody>
          <a:bodyPr/>
          <a:lstStyle/>
          <a:p>
            <a:fld id="{1EC865D7-9164-4F47-B953-2A2BC0E9AB57}" type="slidenum">
              <a:rPr lang="en-CA" smtClean="0"/>
              <a:t>16</a:t>
            </a:fld>
            <a:endParaRPr lang="en-CA"/>
          </a:p>
        </p:txBody>
      </p:sp>
    </p:spTree>
    <p:extLst>
      <p:ext uri="{BB962C8B-B14F-4D97-AF65-F5344CB8AC3E}">
        <p14:creationId xmlns:p14="http://schemas.microsoft.com/office/powerpoint/2010/main" val="622759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10291</TotalTime>
  <Words>1026</Words>
  <Application>Microsoft Office PowerPoint</Application>
  <PresentationFormat>On-screen Show (4:3)</PresentationFormat>
  <Paragraphs>114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II.  Predicate Logic</vt:lpstr>
      <vt:lpstr>Predicate Logic</vt:lpstr>
      <vt:lpstr>A Predicate with Two Names</vt:lpstr>
      <vt:lpstr>Multi-place Predicates</vt:lpstr>
      <vt:lpstr>Quantifiers</vt:lpstr>
      <vt:lpstr>PowerPoint Presentation</vt:lpstr>
      <vt:lpstr>Examples</vt:lpstr>
      <vt:lpstr>Multi-place Predicates with Quantifiers</vt:lpstr>
      <vt:lpstr>Examples</vt:lpstr>
      <vt:lpstr>Negation of a Formula</vt:lpstr>
      <vt:lpstr>Examples</vt:lpstr>
      <vt:lpstr>PowerPoint Presentation</vt:lpstr>
      <vt:lpstr>Translation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II.  Proofs</dc:title>
  <dc:creator>Weixuan Li</dc:creator>
  <cp:lastModifiedBy>Weixuan Li</cp:lastModifiedBy>
  <cp:revision>88</cp:revision>
  <cp:lastPrinted>2020-04-27T16:37:11Z</cp:lastPrinted>
  <dcterms:created xsi:type="dcterms:W3CDTF">2020-04-26T19:16:14Z</dcterms:created>
  <dcterms:modified xsi:type="dcterms:W3CDTF">2020-05-14T16:33:51Z</dcterms:modified>
</cp:coreProperties>
</file>