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723" r:id="rId1"/>
    <p:sldMasterId id="2147483724" r:id="rId2"/>
    <p:sldMasterId id="2147483725" r:id="rId3"/>
    <p:sldMasterId id="2147483759" r:id="rId4"/>
  </p:sldMasterIdLst>
  <p:notesMasterIdLst>
    <p:notesMasterId r:id="rId57"/>
  </p:notesMasterIdLst>
  <p:sldIdLst>
    <p:sldId id="329" r:id="rId5"/>
    <p:sldId id="337" r:id="rId6"/>
    <p:sldId id="335" r:id="rId7"/>
    <p:sldId id="290" r:id="rId8"/>
    <p:sldId id="291" r:id="rId9"/>
    <p:sldId id="338" r:id="rId10"/>
    <p:sldId id="265" r:id="rId11"/>
    <p:sldId id="266" r:id="rId12"/>
    <p:sldId id="267" r:id="rId13"/>
    <p:sldId id="299" r:id="rId14"/>
    <p:sldId id="341" r:id="rId15"/>
    <p:sldId id="268" r:id="rId16"/>
    <p:sldId id="348" r:id="rId17"/>
    <p:sldId id="269" r:id="rId18"/>
    <p:sldId id="302" r:id="rId19"/>
    <p:sldId id="303" r:id="rId20"/>
    <p:sldId id="304" r:id="rId21"/>
    <p:sldId id="301" r:id="rId22"/>
    <p:sldId id="309" r:id="rId23"/>
    <p:sldId id="305" r:id="rId24"/>
    <p:sldId id="306" r:id="rId25"/>
    <p:sldId id="307" r:id="rId26"/>
    <p:sldId id="347" r:id="rId27"/>
    <p:sldId id="310" r:id="rId28"/>
    <p:sldId id="346" r:id="rId29"/>
    <p:sldId id="311" r:id="rId30"/>
    <p:sldId id="343" r:id="rId31"/>
    <p:sldId id="300" r:id="rId32"/>
    <p:sldId id="344" r:id="rId33"/>
    <p:sldId id="312" r:id="rId34"/>
    <p:sldId id="270" r:id="rId35"/>
    <p:sldId id="313" r:id="rId36"/>
    <p:sldId id="339" r:id="rId37"/>
    <p:sldId id="318" r:id="rId38"/>
    <p:sldId id="317" r:id="rId39"/>
    <p:sldId id="319" r:id="rId40"/>
    <p:sldId id="315" r:id="rId41"/>
    <p:sldId id="320" r:id="rId42"/>
    <p:sldId id="272" r:id="rId43"/>
    <p:sldId id="275" r:id="rId44"/>
    <p:sldId id="287" r:id="rId45"/>
    <p:sldId id="276" r:id="rId46"/>
    <p:sldId id="277" r:id="rId47"/>
    <p:sldId id="323" r:id="rId48"/>
    <p:sldId id="278" r:id="rId49"/>
    <p:sldId id="324" r:id="rId50"/>
    <p:sldId id="325" r:id="rId51"/>
    <p:sldId id="327" r:id="rId52"/>
    <p:sldId id="328" r:id="rId53"/>
    <p:sldId id="326" r:id="rId54"/>
    <p:sldId id="288" r:id="rId55"/>
    <p:sldId id="289" r:id="rId56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Century Gothic" pitchFamily="34" charset="0"/>
        <a:ea typeface="ヒラギノ角ゴ Pro W3" pitchFamily="71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Century Gothic" pitchFamily="34" charset="0"/>
        <a:ea typeface="ヒラギノ角ゴ Pro W3" pitchFamily="71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Century Gothic" pitchFamily="34" charset="0"/>
        <a:ea typeface="ヒラギノ角ゴ Pro W3" pitchFamily="71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Century Gothic" pitchFamily="34" charset="0"/>
        <a:ea typeface="ヒラギノ角ゴ Pro W3" pitchFamily="71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Century Gothic" pitchFamily="34" charset="0"/>
        <a:ea typeface="ヒラギノ角ゴ Pro W3" pitchFamily="71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Century Gothic" pitchFamily="34" charset="0"/>
        <a:ea typeface="ヒラギノ角ゴ Pro W3" pitchFamily="71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Century Gothic" pitchFamily="34" charset="0"/>
        <a:ea typeface="ヒラギノ角ゴ Pro W3" pitchFamily="71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Century Gothic" pitchFamily="34" charset="0"/>
        <a:ea typeface="ヒラギノ角ゴ Pro W3" pitchFamily="71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Century Gothic" pitchFamily="34" charset="0"/>
        <a:ea typeface="ヒラギノ角ゴ Pro W3" pitchFamily="71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17636E"/>
    <a:srgbClr val="3677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627" autoAdjust="0"/>
    <p:restoredTop sz="94722" autoAdjust="0"/>
  </p:normalViewPr>
  <p:slideViewPr>
    <p:cSldViewPr>
      <p:cViewPr varScale="1">
        <p:scale>
          <a:sx n="72" d="100"/>
          <a:sy n="72" d="100"/>
        </p:scale>
        <p:origin x="1566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0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presProps" Target="presProps.xml"/><Relationship Id="rId5" Type="http://schemas.openxmlformats.org/officeDocument/2006/relationships/slide" Target="slides/slide1.xml"/><Relationship Id="rId61" Type="http://schemas.openxmlformats.org/officeDocument/2006/relationships/tableStyles" Target="tableStyles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viewProps" Target="view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73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327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27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CE5D2165-7EC5-4B9A-9B40-50E8404265E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111099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ヒラギノ角ゴ Pro W3" pitchFamily="71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ヒラギノ角ゴ Pro W3" pitchFamily="71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ヒラギノ角ゴ Pro W3" pitchFamily="71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ヒラギノ角ゴ Pro W3" pitchFamily="71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ヒラギノ角ゴ Pro W3" pitchFamily="71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7"/>
          <p:cNvGrpSpPr>
            <a:grpSpLocks/>
          </p:cNvGrpSpPr>
          <p:nvPr/>
        </p:nvGrpSpPr>
        <p:grpSpPr bwMode="auto">
          <a:xfrm>
            <a:off x="228600" y="2889252"/>
            <a:ext cx="8610600" cy="201613"/>
            <a:chOff x="144" y="1680"/>
            <a:chExt cx="5424" cy="144"/>
          </a:xfrm>
        </p:grpSpPr>
        <p:sp>
          <p:nvSpPr>
            <p:cNvPr id="5" name="Rectangle 8"/>
            <p:cNvSpPr>
              <a:spLocks noChangeArrowheads="1"/>
            </p:cNvSpPr>
            <p:nvPr/>
          </p:nvSpPr>
          <p:spPr bwMode="auto">
            <a:xfrm>
              <a:off x="144" y="1680"/>
              <a:ext cx="1808" cy="144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>
                <a:defRPr/>
              </a:pPr>
              <a:endParaRPr lang="en-US" sz="1350" dirty="0"/>
            </a:p>
          </p:txBody>
        </p:sp>
        <p:sp>
          <p:nvSpPr>
            <p:cNvPr id="6" name="Rectangle 9"/>
            <p:cNvSpPr>
              <a:spLocks noChangeArrowheads="1"/>
            </p:cNvSpPr>
            <p:nvPr/>
          </p:nvSpPr>
          <p:spPr bwMode="auto">
            <a:xfrm>
              <a:off x="1952" y="1680"/>
              <a:ext cx="1808" cy="14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>
                <a:defRPr/>
              </a:pPr>
              <a:endParaRPr lang="en-US" sz="1350" dirty="0"/>
            </a:p>
          </p:txBody>
        </p:sp>
        <p:sp>
          <p:nvSpPr>
            <p:cNvPr id="7" name="Rectangle 10"/>
            <p:cNvSpPr>
              <a:spLocks noChangeArrowheads="1"/>
            </p:cNvSpPr>
            <p:nvPr/>
          </p:nvSpPr>
          <p:spPr bwMode="auto">
            <a:xfrm>
              <a:off x="3760" y="1680"/>
              <a:ext cx="1808" cy="144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xtLst/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>
                <a:defRPr/>
              </a:pPr>
              <a:endParaRPr lang="en-US" sz="1350" dirty="0"/>
            </a:p>
          </p:txBody>
        </p:sp>
      </p:grpSp>
      <p:sp>
        <p:nvSpPr>
          <p:cNvPr id="2150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685800"/>
            <a:ext cx="7772400" cy="2127250"/>
          </a:xfrm>
        </p:spPr>
        <p:txBody>
          <a:bodyPr/>
          <a:lstStyle>
            <a:lvl1pPr algn="ctr">
              <a:defRPr sz="435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270250"/>
            <a:ext cx="6400800" cy="22098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250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C879489-B7C1-4577-8E10-A12A3A3DD079}" type="datetimeFigureOut">
              <a:rPr lang="en-CA" smtClean="0"/>
              <a:pPr/>
              <a:t>2018-09-06</a:t>
            </a:fld>
            <a:endParaRPr lang="en-CA" dirty="0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 dirty="0"/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FCACFB-5C60-4A89-941E-DDF7147A7C90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3326467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C879489-B7C1-4577-8E10-A12A3A3DD079}" type="datetimeFigureOut">
              <a:rPr lang="en-CA" smtClean="0"/>
              <a:pPr/>
              <a:t>2018-09-06</a:t>
            </a:fld>
            <a:endParaRPr lang="en-CA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CA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CFCACFB-5C60-4A89-941E-DDF7147A7C90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92241149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C879489-B7C1-4577-8E10-A12A3A3DD079}" type="datetimeFigureOut">
              <a:rPr lang="en-CA" smtClean="0"/>
              <a:pPr/>
              <a:t>2018-09-06</a:t>
            </a:fld>
            <a:endParaRPr lang="en-CA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CA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CFCACFB-5C60-4A89-941E-DDF7147A7C90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7062955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30725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30725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C879489-B7C1-4577-8E10-A12A3A3DD079}" type="datetimeFigureOut">
              <a:rPr lang="en-CA" smtClean="0"/>
              <a:pPr/>
              <a:t>2018-09-06</a:t>
            </a:fld>
            <a:endParaRPr lang="en-CA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CA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CFCACFB-5C60-4A89-941E-DDF7147A7C90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20481364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C879489-B7C1-4577-8E10-A12A3A3DD079}" type="datetimeFigureOut">
              <a:rPr lang="en-CA" smtClean="0"/>
              <a:pPr/>
              <a:t>2018-09-06</a:t>
            </a:fld>
            <a:endParaRPr lang="en-CA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CA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CFCACFB-5C60-4A89-941E-DDF7147A7C90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5085858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C879489-B7C1-4577-8E10-A12A3A3DD079}" type="datetimeFigureOut">
              <a:rPr lang="en-CA" smtClean="0"/>
              <a:pPr/>
              <a:t>2018-09-06</a:t>
            </a:fld>
            <a:endParaRPr lang="en-CA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CA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CFCACFB-5C60-4A89-941E-DDF7147A7C90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18957040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C879489-B7C1-4577-8E10-A12A3A3DD079}" type="datetimeFigureOut">
              <a:rPr lang="en-CA" smtClean="0"/>
              <a:pPr/>
              <a:t>2018-09-06</a:t>
            </a:fld>
            <a:endParaRPr lang="en-CA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CA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CFCACFB-5C60-4A89-941E-DDF7147A7C90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05165226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C879489-B7C1-4577-8E10-A12A3A3DD079}" type="datetimeFigureOut">
              <a:rPr lang="en-CA" smtClean="0"/>
              <a:pPr/>
              <a:t>2018-09-06</a:t>
            </a:fld>
            <a:endParaRPr lang="en-CA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CA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CFCACFB-5C60-4A89-941E-DDF7147A7C90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23513068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en-US" noProof="0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C879489-B7C1-4577-8E10-A12A3A3DD079}" type="datetimeFigureOut">
              <a:rPr lang="en-CA" smtClean="0"/>
              <a:pPr/>
              <a:t>2018-09-06</a:t>
            </a:fld>
            <a:endParaRPr lang="en-CA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CA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CFCACFB-5C60-4A89-941E-DDF7147A7C90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40522762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C879489-B7C1-4577-8E10-A12A3A3DD079}" type="datetimeFigureOut">
              <a:rPr lang="en-CA" smtClean="0"/>
              <a:pPr/>
              <a:t>2018-09-06</a:t>
            </a:fld>
            <a:endParaRPr lang="en-CA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CA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CFCACFB-5C60-4A89-941E-DDF7147A7C90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98845950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C879489-B7C1-4577-8E10-A12A3A3DD079}" type="datetimeFigureOut">
              <a:rPr lang="en-CA" smtClean="0"/>
              <a:pPr/>
              <a:t>2018-09-06</a:t>
            </a:fld>
            <a:endParaRPr lang="en-CA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CA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CFCACFB-5C60-4A89-941E-DDF7147A7C90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0367021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w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wm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5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6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5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0">
              <a:schemeClr val="bg1"/>
            </a:gs>
            <a:gs pos="50000">
              <a:srgbClr val="C8E6EA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1147763" y="6553200"/>
            <a:ext cx="654843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>
              <a:spcBef>
                <a:spcPct val="50000"/>
              </a:spcBef>
              <a:defRPr/>
            </a:pPr>
            <a:r>
              <a:rPr lang="en-US" sz="1000"/>
              <a:t>Copyright © 2011 Pearson Education, Inc. Publishing as Pearson Addison-Wesley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0" y="2209800"/>
            <a:ext cx="91440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12" descr="AW logo"/>
          <p:cNvPicPr>
            <a:picLocks noChangeAspect="1" noChangeArrowheads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0" y="6116638"/>
            <a:ext cx="990600" cy="741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565" name="Text Box 5"/>
          <p:cNvSpPr txBox="1">
            <a:spLocks noChangeArrowheads="1"/>
          </p:cNvSpPr>
          <p:nvPr userDrawn="1"/>
        </p:nvSpPr>
        <p:spPr bwMode="auto">
          <a:xfrm>
            <a:off x="228600" y="457200"/>
            <a:ext cx="86868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4200" b="1">
                <a:solidFill>
                  <a:srgbClr val="4086EC"/>
                </a:solidFill>
              </a:rPr>
              <a:t>Social Implications of IT</a:t>
            </a:r>
          </a:p>
        </p:txBody>
      </p:sp>
      <p:sp>
        <p:nvSpPr>
          <p:cNvPr id="66566" name="Text Box 6"/>
          <p:cNvSpPr txBox="1">
            <a:spLocks noChangeArrowheads="1"/>
          </p:cNvSpPr>
          <p:nvPr userDrawn="1"/>
        </p:nvSpPr>
        <p:spPr bwMode="auto">
          <a:xfrm>
            <a:off x="0" y="1143000"/>
            <a:ext cx="9144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3000" b="1" i="1">
                <a:solidFill>
                  <a:srgbClr val="5895EE"/>
                </a:solidFill>
              </a:rPr>
              <a:t>Computers in Polite Society</a:t>
            </a:r>
          </a:p>
        </p:txBody>
      </p:sp>
      <p:pic>
        <p:nvPicPr>
          <p:cNvPr id="1031" name="Picture 7"/>
          <p:cNvPicPr>
            <a:picLocks noChangeAspect="1" noChangeArrowheads="1"/>
          </p:cNvPicPr>
          <p:nvPr userDrawn="1"/>
        </p:nvPicPr>
        <p:blipFill>
          <a:blip r:embed="rId15"/>
          <a:srcRect/>
          <a:stretch>
            <a:fillRect/>
          </a:stretch>
        </p:blipFill>
        <p:spPr bwMode="auto">
          <a:xfrm>
            <a:off x="0" y="3886200"/>
            <a:ext cx="9144000" cy="60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568" name="Text Box 8"/>
          <p:cNvSpPr txBox="1">
            <a:spLocks noChangeArrowheads="1"/>
          </p:cNvSpPr>
          <p:nvPr userDrawn="1"/>
        </p:nvSpPr>
        <p:spPr bwMode="auto">
          <a:xfrm>
            <a:off x="5257800" y="3886200"/>
            <a:ext cx="3886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1800" b="1">
                <a:solidFill>
                  <a:schemeClr val="bg1"/>
                </a:solidFill>
              </a:rPr>
              <a:t>  lawrence snyder </a:t>
            </a:r>
          </a:p>
        </p:txBody>
      </p:sp>
      <p:pic>
        <p:nvPicPr>
          <p:cNvPr id="1033" name="Picture 9"/>
          <p:cNvPicPr>
            <a:picLocks noChangeAspect="1" noChangeArrowheads="1"/>
          </p:cNvPicPr>
          <p:nvPr userDrawn="1"/>
        </p:nvPicPr>
        <p:blipFill>
          <a:blip r:embed="rId16"/>
          <a:srcRect/>
          <a:stretch>
            <a:fillRect/>
          </a:stretch>
        </p:blipFill>
        <p:spPr bwMode="auto">
          <a:xfrm rot="5400000">
            <a:off x="4457700" y="-38100"/>
            <a:ext cx="2286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" name="Picture 10"/>
          <p:cNvPicPr>
            <a:picLocks noChangeAspect="1" noChangeArrowheads="1"/>
          </p:cNvPicPr>
          <p:nvPr userDrawn="1"/>
        </p:nvPicPr>
        <p:blipFill>
          <a:blip r:embed="rId16"/>
          <a:srcRect/>
          <a:stretch>
            <a:fillRect/>
          </a:stretch>
        </p:blipFill>
        <p:spPr bwMode="auto">
          <a:xfrm rot="5400000">
            <a:off x="4457700" y="-2476500"/>
            <a:ext cx="2286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571" name="Text Box 11"/>
          <p:cNvSpPr txBox="1">
            <a:spLocks noChangeArrowheads="1"/>
          </p:cNvSpPr>
          <p:nvPr userDrawn="1"/>
        </p:nvSpPr>
        <p:spPr bwMode="auto">
          <a:xfrm>
            <a:off x="0" y="0"/>
            <a:ext cx="8763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1800" b="1">
                <a:solidFill>
                  <a:srgbClr val="FF9900"/>
                </a:solidFill>
              </a:rPr>
              <a:t>c  h  a  p  t  e  r    12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rgbClr val="4086EC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rgbClr val="4086EC"/>
          </a:solidFill>
          <a:latin typeface="Century Gothic" pitchFamily="34" charset="0"/>
          <a:ea typeface="ヒラギノ角ゴ Pro W3" pitchFamily="71" charset="-128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rgbClr val="4086EC"/>
          </a:solidFill>
          <a:latin typeface="Century Gothic" pitchFamily="34" charset="0"/>
          <a:ea typeface="ヒラギノ角ゴ Pro W3" pitchFamily="71" charset="-128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rgbClr val="4086EC"/>
          </a:solidFill>
          <a:latin typeface="Century Gothic" pitchFamily="34" charset="0"/>
          <a:ea typeface="ヒラギノ角ゴ Pro W3" pitchFamily="71" charset="-128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rgbClr val="4086EC"/>
          </a:solidFill>
          <a:latin typeface="Century Gothic" pitchFamily="34" charset="0"/>
          <a:ea typeface="ヒラギノ角ゴ Pro W3" pitchFamily="71" charset="-128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 b="1">
          <a:solidFill>
            <a:srgbClr val="4086EC"/>
          </a:solidFill>
          <a:latin typeface="Century Gothic" pitchFamily="34" charset="0"/>
          <a:ea typeface="ヒラギノ角ゴ Pro W3" pitchFamily="71" charset="-128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 b="1">
          <a:solidFill>
            <a:srgbClr val="4086EC"/>
          </a:solidFill>
          <a:latin typeface="Century Gothic" pitchFamily="34" charset="0"/>
          <a:ea typeface="ヒラギノ角ゴ Pro W3" pitchFamily="71" charset="-128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 b="1">
          <a:solidFill>
            <a:srgbClr val="4086EC"/>
          </a:solidFill>
          <a:latin typeface="Century Gothic" pitchFamily="34" charset="0"/>
          <a:ea typeface="ヒラギノ角ゴ Pro W3" pitchFamily="71" charset="-128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 b="1">
          <a:solidFill>
            <a:srgbClr val="4086EC"/>
          </a:solidFill>
          <a:latin typeface="Century Gothic" pitchFamily="34" charset="0"/>
          <a:ea typeface="ヒラギノ角ゴ Pro W3" pitchFamily="71" charset="-128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379583"/>
        </a:buClr>
        <a:buFont typeface="Times" pitchFamily="71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379583"/>
        </a:buClr>
        <a:buChar char="–"/>
        <a:defRPr sz="28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379583"/>
        </a:buClr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379583"/>
        </a:buClr>
        <a:buChar char="–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379583"/>
        </a:buClr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rgbClr val="379583"/>
        </a:buClr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rgbClr val="379583"/>
        </a:buClr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rgbClr val="379583"/>
        </a:buClr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rgbClr val="379583"/>
        </a:buClr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0">
              <a:schemeClr val="bg1"/>
            </a:gs>
            <a:gs pos="50000">
              <a:srgbClr val="E4EDF4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ChangeArrowheads="1"/>
          </p:cNvSpPr>
          <p:nvPr userDrawn="1"/>
        </p:nvSpPr>
        <p:spPr bwMode="auto">
          <a:xfrm>
            <a:off x="838200" y="6553200"/>
            <a:ext cx="654843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>
              <a:spcBef>
                <a:spcPct val="50000"/>
              </a:spcBef>
              <a:defRPr/>
            </a:pPr>
            <a:r>
              <a:rPr lang="en-US" sz="1000"/>
              <a:t>Copyright © 2011 Pearson Education, Inc. Publishing as Pearson Addison-Wesley</a:t>
            </a:r>
          </a:p>
        </p:txBody>
      </p:sp>
      <p:pic>
        <p:nvPicPr>
          <p:cNvPr id="2051" name="Picture 12" descr="AW logo"/>
          <p:cNvPicPr>
            <a:picLocks noChangeAspect="1" noChangeArrowheads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0" y="6230938"/>
            <a:ext cx="838200" cy="627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0" y="1219200"/>
            <a:ext cx="9140825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4" r:id="rId8"/>
    <p:sldLayoutId id="2147483745" r:id="rId9"/>
    <p:sldLayoutId id="2147483746" r:id="rId10"/>
    <p:sldLayoutId id="214748374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0">
              <a:schemeClr val="bg1"/>
            </a:gs>
            <a:gs pos="50000">
              <a:srgbClr val="E4EDF4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ChangeArrowheads="1"/>
          </p:cNvSpPr>
          <p:nvPr userDrawn="1"/>
        </p:nvSpPr>
        <p:spPr bwMode="auto">
          <a:xfrm>
            <a:off x="838200" y="6553200"/>
            <a:ext cx="654843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>
              <a:spcBef>
                <a:spcPct val="50000"/>
              </a:spcBef>
              <a:defRPr/>
            </a:pPr>
            <a:r>
              <a:rPr lang="en-US" sz="1000"/>
              <a:t>Copyright © 2011 Pearson Education, Inc. Publishing as Pearson Addison-Wesley</a:t>
            </a:r>
          </a:p>
        </p:txBody>
      </p:sp>
      <p:pic>
        <p:nvPicPr>
          <p:cNvPr id="3075" name="Picture 12" descr="AW logo"/>
          <p:cNvPicPr>
            <a:picLocks noChangeAspect="1" noChangeArrowheads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0" y="6230938"/>
            <a:ext cx="838200" cy="627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2" r:id="rId5"/>
    <p:sldLayoutId id="2147483753" r:id="rId6"/>
    <p:sldLayoutId id="2147483754" r:id="rId7"/>
    <p:sldLayoutId id="2147483755" r:id="rId8"/>
    <p:sldLayoutId id="2147483756" r:id="rId9"/>
    <p:sldLayoutId id="2147483757" r:id="rId10"/>
    <p:sldLayoutId id="2147483758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5"/>
            <a:ext cx="822960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2"/>
            <a:ext cx="8229600" cy="453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2048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750"/>
            </a:lvl1pPr>
          </a:lstStyle>
          <a:p>
            <a:fld id="{EC879489-B7C1-4577-8E10-A12A3A3DD079}" type="datetimeFigureOut">
              <a:rPr lang="en-CA" smtClean="0"/>
              <a:pPr/>
              <a:t>2018-09-06</a:t>
            </a:fld>
            <a:endParaRPr lang="en-CA" dirty="0"/>
          </a:p>
        </p:txBody>
      </p:sp>
      <p:sp>
        <p:nvSpPr>
          <p:cNvPr id="2048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750"/>
            </a:lvl1pPr>
          </a:lstStyle>
          <a:p>
            <a:endParaRPr lang="en-CA" dirty="0"/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750"/>
            </a:lvl1pPr>
          </a:lstStyle>
          <a:p>
            <a:fld id="{4CFCACFB-5C60-4A89-941E-DDF7147A7C90}" type="slidenum">
              <a:rPr lang="en-CA" smtClean="0"/>
              <a:pPr/>
              <a:t>‹#›</a:t>
            </a:fld>
            <a:endParaRPr lang="en-CA" dirty="0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0"/>
            <a:ext cx="228600" cy="2286000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defRPr/>
            </a:pPr>
            <a:endParaRPr lang="en-US" sz="1800" dirty="0">
              <a:latin typeface="Times New Roman" panose="02020603050405020304" pitchFamily="18" charset="0"/>
            </a:endParaRPr>
          </a:p>
        </p:txBody>
      </p:sp>
      <p:sp>
        <p:nvSpPr>
          <p:cNvPr id="1032" name="Line 8"/>
          <p:cNvSpPr>
            <a:spLocks noChangeShapeType="1"/>
          </p:cNvSpPr>
          <p:nvPr/>
        </p:nvSpPr>
        <p:spPr bwMode="auto">
          <a:xfrm>
            <a:off x="457200" y="1447800"/>
            <a:ext cx="8077200" cy="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 sz="1350" dirty="0"/>
          </a:p>
        </p:txBody>
      </p:sp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2286000"/>
            <a:ext cx="228600" cy="2286000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defRPr/>
            </a:pPr>
            <a:endParaRPr lang="en-US" sz="1800" dirty="0">
              <a:latin typeface="Times New Roman" panose="02020603050405020304" pitchFamily="18" charset="0"/>
            </a:endParaRPr>
          </a:p>
        </p:txBody>
      </p:sp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0" y="4572000"/>
            <a:ext cx="228600" cy="2286000"/>
          </a:xfrm>
          <a:prstGeom prst="rect">
            <a:avLst/>
          </a:prstGeom>
          <a:solidFill>
            <a:schemeClr val="tx2"/>
          </a:solidFill>
          <a:ln>
            <a:noFill/>
          </a:ln>
          <a:extLst/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defRPr/>
            </a:pPr>
            <a:endParaRPr lang="en-US" sz="1800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50613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0" r:id="rId1"/>
    <p:sldLayoutId id="2147483761" r:id="rId2"/>
    <p:sldLayoutId id="2147483762" r:id="rId3"/>
    <p:sldLayoutId id="2147483763" r:id="rId4"/>
    <p:sldLayoutId id="2147483764" r:id="rId5"/>
    <p:sldLayoutId id="2147483765" r:id="rId6"/>
    <p:sldLayoutId id="2147483766" r:id="rId7"/>
    <p:sldLayoutId id="2147483767" r:id="rId8"/>
    <p:sldLayoutId id="2147483768" r:id="rId9"/>
    <p:sldLayoutId id="2147483769" r:id="rId10"/>
    <p:sldLayoutId id="2147483770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Garamond" pitchFamily="18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Garamond" pitchFamily="18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Garamond" pitchFamily="18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Garamond" pitchFamily="18" charset="0"/>
        </a:defRPr>
      </a:lvl5pPr>
      <a:lvl6pPr marL="342900" algn="l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Garamond" pitchFamily="18" charset="0"/>
        </a:defRPr>
      </a:lvl6pPr>
      <a:lvl7pPr marL="685800" algn="l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Garamond" pitchFamily="18" charset="0"/>
        </a:defRPr>
      </a:lvl7pPr>
      <a:lvl8pPr marL="1028700" algn="l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Garamond" pitchFamily="18" charset="0"/>
        </a:defRPr>
      </a:lvl8pPr>
      <a:lvl9pPr marL="1371600" algn="l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Garamond" pitchFamily="18" charset="0"/>
        </a:defRPr>
      </a:lvl9pPr>
    </p:titleStyle>
    <p:bodyStyle>
      <a:lvl1pPr marL="257175" indent="-257175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anose="05000000000000000000" pitchFamily="2" charset="2"/>
        <a:buChar char="p"/>
        <a:defRPr sz="21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anose="05000000000000000000" pitchFamily="2" charset="2"/>
        <a:buChar char="n"/>
        <a:defRPr sz="1800">
          <a:solidFill>
            <a:schemeClr val="tx1"/>
          </a:solidFill>
          <a:latin typeface="+mn-lt"/>
        </a:defRPr>
      </a:lvl2pPr>
      <a:lvl3pPr marL="857250" indent="-1714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anose="05000000000000000000" pitchFamily="2" charset="2"/>
        <a:buChar char="p"/>
        <a:defRPr sz="1500">
          <a:solidFill>
            <a:schemeClr val="tx1"/>
          </a:solidFill>
          <a:latin typeface="+mn-lt"/>
        </a:defRPr>
      </a:lvl3pPr>
      <a:lvl4pPr marL="1200150" indent="-17145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anose="05000000000000000000" pitchFamily="2" charset="2"/>
        <a:buChar char="§"/>
        <a:defRPr sz="1500">
          <a:solidFill>
            <a:schemeClr val="tx1"/>
          </a:solidFill>
          <a:latin typeface="+mn-lt"/>
        </a:defRPr>
      </a:lvl4pPr>
      <a:lvl5pPr marL="1543050" indent="-1714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anose="05000000000000000000" pitchFamily="2" charset="2"/>
        <a:buChar char="§"/>
        <a:defRPr sz="1500">
          <a:solidFill>
            <a:schemeClr val="tx1"/>
          </a:solidFill>
          <a:latin typeface="+mn-lt"/>
        </a:defRPr>
      </a:lvl5pPr>
      <a:lvl6pPr marL="1885950" indent="-1714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6pPr>
      <a:lvl7pPr marL="2228850" indent="-1714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7pPr>
      <a:lvl8pPr marL="2571750" indent="-1714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8pPr>
      <a:lvl9pPr marL="2914650" indent="-1714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162800" y="6397625"/>
            <a:ext cx="19050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en-US" sz="1000"/>
              <a:t>12-</a:t>
            </a:r>
            <a:fld id="{4E98568C-7777-41E4-A2F4-D5499544B6EC}" type="slidenum">
              <a:rPr lang="en-US" sz="1000"/>
              <a:pPr algn="r"/>
              <a:t>1</a:t>
            </a:fld>
            <a:endParaRPr lang="en-US" sz="1000"/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0"/>
            <a:ext cx="8229600" cy="762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eaLnBrk="1" hangingPunct="1"/>
            <a:r>
              <a:rPr lang="en-US">
                <a:latin typeface="Century Gothic" pitchFamily="34" charset="0"/>
              </a:rPr>
              <a:t>Email Issues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0" y="1371600"/>
            <a:ext cx="9144000" cy="5486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40000"/>
              </a:spcBef>
            </a:pPr>
            <a:r>
              <a:rPr lang="en-US" sz="2600" dirty="0">
                <a:latin typeface="Century Gothic" pitchFamily="34" charset="0"/>
              </a:rPr>
              <a:t>Email is a nearly ubiquitous social technology </a:t>
            </a:r>
          </a:p>
          <a:p>
            <a:pPr eaLnBrk="1" hangingPunct="1">
              <a:spcBef>
                <a:spcPct val="40000"/>
              </a:spcBef>
            </a:pPr>
            <a:r>
              <a:rPr lang="en-US" sz="2600" dirty="0">
                <a:latin typeface="Century Gothic" pitchFamily="34" charset="0"/>
              </a:rPr>
              <a:t>Difficult to convey subtle emotions using email</a:t>
            </a:r>
          </a:p>
          <a:p>
            <a:pPr lvl="1" eaLnBrk="1" hangingPunct="1">
              <a:spcBef>
                <a:spcPts val="600"/>
              </a:spcBef>
            </a:pPr>
            <a:r>
              <a:rPr lang="en-US" sz="2200" dirty="0">
                <a:latin typeface="Century Gothic" pitchFamily="34" charset="0"/>
              </a:rPr>
              <a:t>Medium is too informal, impersonal, casually written</a:t>
            </a:r>
          </a:p>
          <a:p>
            <a:pPr lvl="1" eaLnBrk="1" hangingPunct="1">
              <a:spcBef>
                <a:spcPts val="600"/>
              </a:spcBef>
            </a:pPr>
            <a:r>
              <a:rPr lang="en-US" sz="2200" dirty="0">
                <a:latin typeface="Century Gothic" pitchFamily="34" charset="0"/>
              </a:rPr>
              <a:t>Conversational cues are missing</a:t>
            </a:r>
          </a:p>
          <a:p>
            <a:pPr lvl="1" eaLnBrk="1" hangingPunct="1">
              <a:spcBef>
                <a:spcPts val="600"/>
              </a:spcBef>
            </a:pPr>
            <a:r>
              <a:rPr lang="en-US" sz="2200" i="1" dirty="0">
                <a:latin typeface="Century Gothic" pitchFamily="34" charset="0"/>
              </a:rPr>
              <a:t>Emoticons</a:t>
            </a:r>
            <a:r>
              <a:rPr lang="en-US" sz="2200" dirty="0">
                <a:latin typeface="Century Gothic" pitchFamily="34" charset="0"/>
              </a:rPr>
              <a:t> may help but use sparingly</a:t>
            </a:r>
          </a:p>
          <a:p>
            <a:pPr eaLnBrk="1" hangingPunct="1"/>
            <a:r>
              <a:rPr lang="en-US" sz="2600" dirty="0">
                <a:solidFill>
                  <a:srgbClr val="FF0000"/>
                </a:solidFill>
                <a:latin typeface="Century Gothic" pitchFamily="34" charset="0"/>
              </a:rPr>
              <a:t>Asynchronous medium  </a:t>
            </a:r>
            <a:r>
              <a:rPr lang="en-US" sz="2600" dirty="0">
                <a:latin typeface="Century Gothic" pitchFamily="34" charset="0"/>
              </a:rPr>
              <a:t>(Not Synchronous) makes dialog difficult</a:t>
            </a:r>
          </a:p>
          <a:p>
            <a:pPr lvl="1" eaLnBrk="1" hangingPunct="1">
              <a:spcBef>
                <a:spcPts val="600"/>
              </a:spcBef>
            </a:pPr>
            <a:r>
              <a:rPr lang="en-US" sz="2200" dirty="0">
                <a:latin typeface="Century Gothic" pitchFamily="34" charset="0"/>
              </a:rPr>
              <a:t>For interactive purposes (like negotiation) </a:t>
            </a:r>
            <a:r>
              <a:rPr lang="en-US" sz="2200" dirty="0">
                <a:solidFill>
                  <a:srgbClr val="FF0000"/>
                </a:solidFill>
                <a:latin typeface="Century Gothic" pitchFamily="34" charset="0"/>
              </a:rPr>
              <a:t>synchronous medium  </a:t>
            </a:r>
            <a:r>
              <a:rPr lang="en-US" sz="2200" dirty="0">
                <a:latin typeface="Century Gothic" pitchFamily="34" charset="0"/>
              </a:rPr>
              <a:t>(Agreed timing bits)like telephone may be best</a:t>
            </a:r>
          </a:p>
          <a:p>
            <a:pPr lvl="1" eaLnBrk="1" hangingPunct="1">
              <a:spcBef>
                <a:spcPts val="600"/>
              </a:spcBef>
            </a:pPr>
            <a:r>
              <a:rPr lang="en-US" sz="2200" i="1" dirty="0">
                <a:latin typeface="Century Gothic" pitchFamily="34" charset="0"/>
              </a:rPr>
              <a:t>Maybe IM/chat is better?</a:t>
            </a:r>
            <a:endParaRPr lang="en-US" sz="2200" dirty="0">
              <a:latin typeface="Century Gothic" pitchFamily="34" charset="0"/>
            </a:endParaRPr>
          </a:p>
          <a:p>
            <a:pPr eaLnBrk="1" hangingPunct="1"/>
            <a:endParaRPr lang="en-US" sz="2200" dirty="0">
              <a:latin typeface="Century Gothic" pitchFamily="34" charset="0"/>
            </a:endParaRPr>
          </a:p>
        </p:txBody>
      </p:sp>
    </p:spTree>
  </p:cSld>
  <p:clrMapOvr>
    <a:masterClrMapping/>
  </p:clrMapOvr>
  <p:transition spd="med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/>
              <a:t>Asynchronous, Synchronous </a:t>
            </a:r>
          </a:p>
        </p:txBody>
      </p:sp>
      <p:pic>
        <p:nvPicPr>
          <p:cNvPr id="5123" name="Content Placeholder 3" descr="ASYNC.gif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62000" y="1676400"/>
            <a:ext cx="7543800" cy="3810000"/>
          </a:xfrm>
          <a:noFill/>
          <a:ln>
            <a:miter lim="800000"/>
            <a:headEnd/>
            <a:tailEnd/>
          </a:ln>
        </p:spPr>
      </p:pic>
      <p:sp>
        <p:nvSpPr>
          <p:cNvPr id="5124" name="TextBox 3"/>
          <p:cNvSpPr txBox="1">
            <a:spLocks noChangeArrowheads="1"/>
          </p:cNvSpPr>
          <p:nvPr/>
        </p:nvSpPr>
        <p:spPr bwMode="auto">
          <a:xfrm>
            <a:off x="609600" y="5486400"/>
            <a:ext cx="21336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Negotiation </a:t>
            </a:r>
          </a:p>
        </p:txBody>
      </p:sp>
      <p:sp>
        <p:nvSpPr>
          <p:cNvPr id="5125" name="TextBox 4"/>
          <p:cNvSpPr txBox="1">
            <a:spLocks noChangeArrowheads="1"/>
          </p:cNvSpPr>
          <p:nvPr/>
        </p:nvSpPr>
        <p:spPr bwMode="auto">
          <a:xfrm>
            <a:off x="6934200" y="5486400"/>
            <a:ext cx="20574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Negotiation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162800" y="6397625"/>
            <a:ext cx="19050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en-US" sz="1000"/>
              <a:t>12-</a:t>
            </a:r>
            <a:fld id="{90C12574-F759-42E0-8A4D-A537A6E66F4B}" type="slidenum">
              <a:rPr lang="en-US" sz="1000"/>
              <a:pPr algn="r"/>
              <a:t>3</a:t>
            </a:fld>
            <a:endParaRPr lang="en-US" sz="1000"/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0"/>
            <a:ext cx="8229600" cy="114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eaLnBrk="1" hangingPunct="1"/>
            <a:r>
              <a:rPr lang="en-US">
                <a:latin typeface="Century Gothic" pitchFamily="34" charset="0"/>
              </a:rPr>
              <a:t>Email Issues</a:t>
            </a:r>
          </a:p>
        </p:txBody>
      </p:sp>
      <p:sp>
        <p:nvSpPr>
          <p:cNvPr id="6148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0" y="1600200"/>
            <a:ext cx="9144000" cy="419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600" dirty="0">
                <a:latin typeface="Century Gothic" pitchFamily="34" charset="0"/>
              </a:rPr>
              <a:t>Text can be interpreted in ways we don't intend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100" dirty="0">
                <a:latin typeface="Century Gothic" pitchFamily="34" charset="0"/>
              </a:rPr>
              <a:t>Typing for EMPHASIS can convey the wrong meaning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100" dirty="0">
                <a:latin typeface="Century Gothic" pitchFamily="34" charset="0"/>
              </a:rPr>
              <a:t>People don't proofread what they write in email, often create ambiguity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100" dirty="0">
                <a:latin typeface="Century Gothic" pitchFamily="34" charset="0"/>
              </a:rPr>
              <a:t>Sarcasm only works as humor when </a:t>
            </a:r>
            <a:r>
              <a:rPr lang="en-US" sz="2100" i="1" dirty="0">
                <a:latin typeface="Century Gothic" pitchFamily="34" charset="0"/>
              </a:rPr>
              <a:t>face-to-face</a:t>
            </a:r>
          </a:p>
          <a:p>
            <a:pPr eaLnBrk="1" hangingPunct="1">
              <a:lnSpc>
                <a:spcPct val="90000"/>
              </a:lnSpc>
            </a:pPr>
            <a:r>
              <a:rPr lang="en-US" sz="2600" i="1" dirty="0">
                <a:solidFill>
                  <a:srgbClr val="FF0000"/>
                </a:solidFill>
                <a:latin typeface="Century Gothic" pitchFamily="34" charset="0"/>
              </a:rPr>
              <a:t>Flame</a:t>
            </a:r>
            <a:r>
              <a:rPr lang="en-US" sz="2600" dirty="0">
                <a:solidFill>
                  <a:srgbClr val="FF0000"/>
                </a:solidFill>
                <a:latin typeface="Century Gothic" pitchFamily="34" charset="0"/>
              </a:rPr>
              <a:t> is slang for inflammatory email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100" i="1" dirty="0">
                <a:latin typeface="Century Gothic" pitchFamily="34" charset="0"/>
              </a:rPr>
              <a:t>Flame-a-thon</a:t>
            </a:r>
            <a:r>
              <a:rPr lang="en-US" sz="2100" dirty="0">
                <a:latin typeface="Century Gothic" pitchFamily="34" charset="0"/>
              </a:rPr>
              <a:t> is ongoing exchange of angry emails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100" dirty="0">
                <a:latin typeface="Century Gothic" pitchFamily="34" charset="0"/>
              </a:rPr>
              <a:t>Common now in chats, boards, social networking in general</a:t>
            </a:r>
          </a:p>
          <a:p>
            <a:pPr eaLnBrk="1" hangingPunct="1">
              <a:lnSpc>
                <a:spcPct val="90000"/>
              </a:lnSpc>
            </a:pPr>
            <a:r>
              <a:rPr lang="en-US" sz="2600" dirty="0">
                <a:latin typeface="Century Gothic" pitchFamily="34" charset="0"/>
              </a:rPr>
              <a:t>Don’t wade in… delay replies until you cool down… </a:t>
            </a:r>
            <a:r>
              <a:rPr lang="en-US" sz="2600" i="1" dirty="0">
                <a:latin typeface="Century Gothic" pitchFamily="34" charset="0"/>
              </a:rPr>
              <a:t>chill, have a coffee, breathe deep, think</a:t>
            </a:r>
            <a:endParaRPr lang="en-US" dirty="0">
              <a:latin typeface="Century Gothic" pitchFamily="34" charset="0"/>
            </a:endParaRPr>
          </a:p>
        </p:txBody>
      </p:sp>
    </p:spTree>
  </p:cSld>
  <p:clrMapOvr>
    <a:masterClrMapping/>
  </p:clrMapOvr>
  <p:transition spd="med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162800" y="6397625"/>
            <a:ext cx="19050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en-US" sz="1000"/>
              <a:t>12-</a:t>
            </a:r>
            <a:fld id="{112113D7-27E3-44BE-91B8-9DEC8E279D8E}" type="slidenum">
              <a:rPr lang="en-US" sz="1000"/>
              <a:pPr algn="r"/>
              <a:t>4</a:t>
            </a:fld>
            <a:endParaRPr lang="en-US" sz="1000"/>
          </a:p>
        </p:txBody>
      </p:sp>
      <p:sp>
        <p:nvSpPr>
          <p:cNvPr id="7171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533400" y="0"/>
            <a:ext cx="8229600" cy="114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eaLnBrk="1" hangingPunct="1"/>
            <a:r>
              <a:rPr lang="en-US">
                <a:latin typeface="Century Gothic" pitchFamily="34" charset="0"/>
              </a:rPr>
              <a:t>Out on Good Behavior</a:t>
            </a:r>
          </a:p>
        </p:txBody>
      </p:sp>
      <p:sp>
        <p:nvSpPr>
          <p:cNvPr id="6148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US" sz="2800" dirty="0">
                <a:latin typeface="Century Gothic" pitchFamily="34" charset="0"/>
              </a:rPr>
              <a:t>Rules for “acceptable behavior,” basic courtesy and respect create smooth social interactions</a:t>
            </a:r>
          </a:p>
          <a:p>
            <a:pPr eaLnBrk="1" hangingPunct="1"/>
            <a:r>
              <a:rPr lang="en-US" sz="2800" dirty="0">
                <a:latin typeface="Century Gothic" pitchFamily="34" charset="0"/>
              </a:rPr>
              <a:t>Normal social pressures often don’t work well in online settings</a:t>
            </a:r>
          </a:p>
          <a:p>
            <a:pPr eaLnBrk="1" hangingPunct="1">
              <a:buFontTx/>
              <a:buNone/>
            </a:pPr>
            <a:r>
              <a:rPr lang="en-US" sz="2800" dirty="0">
                <a:latin typeface="Century Gothic" pitchFamily="34" charset="0"/>
              </a:rPr>
              <a:t>	</a:t>
            </a:r>
            <a:r>
              <a:rPr lang="en-US" sz="2800" dirty="0">
                <a:solidFill>
                  <a:srgbClr val="FF0000"/>
                </a:solidFill>
                <a:latin typeface="Century Gothic" pitchFamily="34" charset="0"/>
              </a:rPr>
              <a:t>Netiquette</a:t>
            </a:r>
            <a:r>
              <a:rPr lang="en-US" sz="2800" dirty="0">
                <a:latin typeface="Century Gothic" pitchFamily="34" charset="0"/>
              </a:rPr>
              <a:t>?</a:t>
            </a:r>
          </a:p>
          <a:p>
            <a:pPr eaLnBrk="1" hangingPunct="1"/>
            <a:r>
              <a:rPr lang="en-US" sz="2800" dirty="0">
                <a:latin typeface="Century Gothic" pitchFamily="34" charset="0"/>
              </a:rPr>
              <a:t>“Netiquette” is etiquette for the Internet, guidelines for civilized behavior in email and broader online social contexts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162800" y="6397625"/>
            <a:ext cx="19050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en-US" sz="1000">
                <a:latin typeface="Arial" charset="0"/>
              </a:rPr>
              <a:t>12-</a:t>
            </a:r>
            <a:fld id="{F54FC565-1454-405F-AB48-D022C866C9F2}" type="slidenum">
              <a:rPr lang="en-US" sz="1000">
                <a:latin typeface="Arial" charset="0"/>
              </a:rPr>
              <a:pPr algn="r"/>
              <a:t>5</a:t>
            </a:fld>
            <a:endParaRPr lang="en-US" sz="1000">
              <a:latin typeface="Arial" charset="0"/>
            </a:endParaRPr>
          </a:p>
        </p:txBody>
      </p:sp>
      <p:pic>
        <p:nvPicPr>
          <p:cNvPr id="8195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991600" cy="65786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Oval 3"/>
          <p:cNvSpPr/>
          <p:nvPr/>
        </p:nvSpPr>
        <p:spPr bwMode="auto">
          <a:xfrm>
            <a:off x="1594556" y="4191000"/>
            <a:ext cx="7391400" cy="685800"/>
          </a:xfrm>
          <a:prstGeom prst="ellipse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  <a:ea typeface="ヒラギノ角ゴ Pro W3" pitchFamily="71" charset="-12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1200" y="166688"/>
            <a:ext cx="1905000" cy="1285875"/>
          </a:xfrm>
          <a:prstGeom prst="rect">
            <a:avLst/>
          </a:prstGeom>
        </p:spPr>
      </p:pic>
    </p:spTree>
  </p:cSld>
  <p:clrMapOvr>
    <a:masterClrMapping/>
  </p:clrMapOvr>
  <p:transition spd="med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6000">
                <a:latin typeface="Times New Roman" pitchFamily="18" charset="0"/>
                <a:cs typeface="Times New Roman" pitchFamily="18" charset="0"/>
              </a:rPr>
              <a:t>Password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25963"/>
          </a:xfrm>
        </p:spPr>
        <p:txBody>
          <a:bodyPr/>
          <a:lstStyle/>
          <a:p>
            <a:pPr lvl="7">
              <a:defRPr/>
            </a:pPr>
            <a:endParaRPr lang="en-US" dirty="0">
              <a:solidFill>
                <a:srgbClr val="FF0000"/>
              </a:solidFill>
              <a:latin typeface="Century Gothic" pitchFamily="34" charset="0"/>
            </a:endParaRPr>
          </a:p>
          <a:p>
            <a:pPr>
              <a:defRPr/>
            </a:pPr>
            <a:r>
              <a:rPr lang="en-US" sz="4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 it a good idea to have password?</a:t>
            </a:r>
          </a:p>
          <a:p>
            <a:pPr>
              <a:defRPr/>
            </a:pP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2600" y="3048000"/>
            <a:ext cx="6172200" cy="3428999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162800" y="6397625"/>
            <a:ext cx="19050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en-US" sz="1000"/>
              <a:t>12-</a:t>
            </a:r>
            <a:fld id="{DA27F86C-DB22-43D0-8BFF-0631AFBF6CA0}" type="slidenum">
              <a:rPr lang="en-US" sz="1000"/>
              <a:pPr algn="r"/>
              <a:t>7</a:t>
            </a:fld>
            <a:endParaRPr lang="en-US" sz="1000"/>
          </a:p>
        </p:txBody>
      </p:sp>
      <p:sp>
        <p:nvSpPr>
          <p:cNvPr id="13315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0"/>
            <a:ext cx="8229600" cy="114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eaLnBrk="1" hangingPunct="1"/>
            <a:r>
              <a:rPr lang="en-US">
                <a:solidFill>
                  <a:srgbClr val="FF0000"/>
                </a:solidFill>
                <a:latin typeface="Century Gothic" pitchFamily="34" charset="0"/>
              </a:rPr>
              <a:t>Creating Good Passwords</a:t>
            </a:r>
          </a:p>
        </p:txBody>
      </p:sp>
      <p:sp>
        <p:nvSpPr>
          <p:cNvPr id="13316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00200"/>
            <a:ext cx="8686800" cy="45259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80000"/>
              </a:lnSpc>
              <a:spcBef>
                <a:spcPct val="40000"/>
              </a:spcBef>
            </a:pPr>
            <a:r>
              <a:rPr lang="en-US" sz="2800">
                <a:solidFill>
                  <a:srgbClr val="7030A0"/>
                </a:solidFill>
                <a:latin typeface="Century Gothic" pitchFamily="34" charset="0"/>
              </a:rPr>
              <a:t>The Role of Passwords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400">
                <a:latin typeface="Century Gothic" pitchFamily="34" charset="0"/>
              </a:rPr>
              <a:t>To limit computer or system access to only those who know a sequence of keyboard characters</a:t>
            </a:r>
          </a:p>
          <a:p>
            <a:pPr eaLnBrk="1" hangingPunct="1">
              <a:lnSpc>
                <a:spcPct val="80000"/>
              </a:lnSpc>
              <a:spcBef>
                <a:spcPct val="40000"/>
              </a:spcBef>
            </a:pPr>
            <a:r>
              <a:rPr lang="en-US" sz="2800">
                <a:solidFill>
                  <a:srgbClr val="7030A0"/>
                </a:solidFill>
                <a:latin typeface="Century Gothic" pitchFamily="34" charset="0"/>
              </a:rPr>
              <a:t>Breaking into a Computer without a Password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400">
                <a:latin typeface="Century Gothic" pitchFamily="34" charset="0"/>
              </a:rPr>
              <a:t>Trying all possible passwords algorithmically would eventually find correct password, but software usually limits the number of tries</a:t>
            </a:r>
          </a:p>
          <a:p>
            <a:pPr eaLnBrk="1" hangingPunct="1">
              <a:lnSpc>
                <a:spcPct val="80000"/>
              </a:lnSpc>
              <a:spcBef>
                <a:spcPct val="40000"/>
              </a:spcBef>
            </a:pPr>
            <a:r>
              <a:rPr lang="en-US" sz="2800">
                <a:solidFill>
                  <a:srgbClr val="7030A0"/>
                </a:solidFill>
                <a:latin typeface="Century Gothic" pitchFamily="34" charset="0"/>
              </a:rPr>
              <a:t>Forgetting a Password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400">
                <a:latin typeface="Century Gothic" pitchFamily="34" charset="0"/>
              </a:rPr>
              <a:t>Passwords are scrambled or encrypted and stored, so system administrator usually can't tell you your password if you forget it</a:t>
            </a:r>
          </a:p>
        </p:txBody>
      </p:sp>
    </p:spTree>
  </p:cSld>
  <p:clrMapOvr>
    <a:masterClrMapping/>
  </p:clrMapOvr>
  <p:transition spd="med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162800" y="6397625"/>
            <a:ext cx="19050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en-US" sz="1000"/>
              <a:t>12-</a:t>
            </a:r>
            <a:fld id="{4FEFE38D-A206-4DC2-8F49-5DAFC225E117}" type="slidenum">
              <a:rPr lang="en-US" sz="1000"/>
              <a:pPr algn="r"/>
              <a:t>8</a:t>
            </a:fld>
            <a:endParaRPr lang="en-US" sz="1000"/>
          </a:p>
        </p:txBody>
      </p:sp>
      <p:sp>
        <p:nvSpPr>
          <p:cNvPr id="14339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0" y="0"/>
            <a:ext cx="9144000" cy="114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eaLnBrk="1" hangingPunct="1"/>
            <a:r>
              <a:rPr lang="en-US" sz="4000">
                <a:latin typeface="Century Gothic" pitchFamily="34" charset="0"/>
              </a:rPr>
              <a:t>Guidelines for Selecting a Password</a:t>
            </a:r>
            <a:endParaRPr lang="en-US">
              <a:latin typeface="Century Gothic" pitchFamily="34" charset="0"/>
            </a:endParaRPr>
          </a:p>
        </p:txBody>
      </p:sp>
      <p:sp>
        <p:nvSpPr>
          <p:cNvPr id="14340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40000"/>
              </a:spcBef>
            </a:pPr>
            <a:r>
              <a:rPr lang="en-US" sz="2800">
                <a:latin typeface="Century Gothic" pitchFamily="34" charset="0"/>
              </a:rPr>
              <a:t>It's not a good idea to choose something easily guessed, but should be easy for you to remember</a:t>
            </a:r>
          </a:p>
          <a:p>
            <a:pPr eaLnBrk="1" hangingPunct="1">
              <a:spcBef>
                <a:spcPct val="40000"/>
              </a:spcBef>
            </a:pPr>
            <a:r>
              <a:rPr lang="en-US" sz="2800">
                <a:latin typeface="Century Gothic" pitchFamily="34" charset="0"/>
              </a:rPr>
              <a:t>Should have </a:t>
            </a:r>
            <a:r>
              <a:rPr lang="en-US" sz="2800">
                <a:solidFill>
                  <a:srgbClr val="FF0000"/>
                </a:solidFill>
                <a:latin typeface="Century Gothic" pitchFamily="34" charset="0"/>
              </a:rPr>
              <a:t>at least 8 </a:t>
            </a:r>
            <a:r>
              <a:rPr lang="en-US" sz="2800">
                <a:latin typeface="Century Gothic" pitchFamily="34" charset="0"/>
              </a:rPr>
              <a:t>characters, with a mix of </a:t>
            </a:r>
            <a:r>
              <a:rPr lang="en-US" sz="2800">
                <a:solidFill>
                  <a:srgbClr val="FF0000"/>
                </a:solidFill>
                <a:latin typeface="Century Gothic" pitchFamily="34" charset="0"/>
              </a:rPr>
              <a:t>uppercase and lowercase </a:t>
            </a:r>
            <a:r>
              <a:rPr lang="en-US" sz="2800">
                <a:latin typeface="Century Gothic" pitchFamily="34" charset="0"/>
              </a:rPr>
              <a:t>letters, </a:t>
            </a:r>
            <a:r>
              <a:rPr lang="en-US" sz="2800">
                <a:solidFill>
                  <a:srgbClr val="FF0000"/>
                </a:solidFill>
                <a:latin typeface="Century Gothic" pitchFamily="34" charset="0"/>
              </a:rPr>
              <a:t>numbers, punctuation characters</a:t>
            </a:r>
          </a:p>
          <a:p>
            <a:pPr eaLnBrk="1" hangingPunct="1">
              <a:spcBef>
                <a:spcPct val="40000"/>
              </a:spcBef>
            </a:pPr>
            <a:r>
              <a:rPr lang="en-US" sz="2800">
                <a:latin typeface="Century Gothic" pitchFamily="34" charset="0"/>
              </a:rPr>
              <a:t>Use a sequence not found in dictionaries</a:t>
            </a:r>
          </a:p>
          <a:p>
            <a:pPr eaLnBrk="1" hangingPunct="1">
              <a:spcBef>
                <a:spcPct val="40000"/>
              </a:spcBef>
            </a:pPr>
            <a:r>
              <a:rPr lang="en-US" sz="2800">
                <a:latin typeface="Century Gothic" pitchFamily="34" charset="0"/>
              </a:rPr>
              <a:t>No personal associations (like your name)</a:t>
            </a:r>
          </a:p>
        </p:txBody>
      </p:sp>
    </p:spTree>
  </p:cSld>
  <p:clrMapOvr>
    <a:masterClrMapping/>
  </p:clrMapOvr>
  <p:transition spd="med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162800" y="6397625"/>
            <a:ext cx="19050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en-US" sz="1000"/>
              <a:t>12-</a:t>
            </a:r>
            <a:fld id="{0DB608CC-1C91-4AF9-86D9-9D158060517D}" type="slidenum">
              <a:rPr lang="en-US" sz="1000"/>
              <a:pPr algn="r"/>
              <a:t>9</a:t>
            </a:fld>
            <a:endParaRPr lang="en-US" sz="1000"/>
          </a:p>
        </p:txBody>
      </p:sp>
      <p:sp>
        <p:nvSpPr>
          <p:cNvPr id="15363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0" y="0"/>
            <a:ext cx="9144000" cy="114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eaLnBrk="1" hangingPunct="1"/>
            <a:r>
              <a:rPr lang="en-US" dirty="0">
                <a:latin typeface="Century Gothic" pitchFamily="34" charset="0"/>
              </a:rPr>
              <a:t> Picking a Password</a:t>
            </a:r>
          </a:p>
        </p:txBody>
      </p:sp>
      <p:sp>
        <p:nvSpPr>
          <p:cNvPr id="15364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0" y="1447800"/>
            <a:ext cx="8915400" cy="48006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>
                <a:latin typeface="Century Gothic" pitchFamily="34" charset="0"/>
              </a:rPr>
              <a:t>Select a personally interesting topic or theme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>
                <a:latin typeface="Century Gothic" pitchFamily="34" charset="0"/>
              </a:rPr>
              <a:t>Favorite movie, travel destination, sport/hobby</a:t>
            </a:r>
          </a:p>
          <a:p>
            <a:pPr lvl="1" eaLnBrk="1" hangingPunct="1">
              <a:lnSpc>
                <a:spcPct val="90000"/>
              </a:lnSpc>
              <a:spcBef>
                <a:spcPct val="30000"/>
              </a:spcBef>
            </a:pPr>
            <a:r>
              <a:rPr lang="en-US" sz="2400">
                <a:latin typeface="Century Gothic" pitchFamily="34" charset="0"/>
              </a:rPr>
              <a:t>Always select passwords related to topic</a:t>
            </a:r>
          </a:p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sz="2800">
                <a:latin typeface="Century Gothic" pitchFamily="34" charset="0"/>
              </a:rPr>
              <a:t>Make password from a </a:t>
            </a:r>
            <a:r>
              <a:rPr lang="en-US" sz="2800">
                <a:solidFill>
                  <a:srgbClr val="FF0000"/>
                </a:solidFill>
                <a:latin typeface="Century Gothic" pitchFamily="34" charset="0"/>
              </a:rPr>
              <a:t>phrase</a:t>
            </a:r>
            <a:r>
              <a:rPr lang="en-US" sz="2800">
                <a:latin typeface="Century Gothic" pitchFamily="34" charset="0"/>
              </a:rPr>
              <a:t>, not a single word</a:t>
            </a:r>
          </a:p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sz="2800">
                <a:latin typeface="Century Gothic" pitchFamily="34" charset="0"/>
              </a:rPr>
              <a:t>Encode the password phrase</a:t>
            </a:r>
          </a:p>
          <a:p>
            <a:pPr lvl="1" eaLnBrk="1" hangingPunct="1">
              <a:lnSpc>
                <a:spcPct val="90000"/>
              </a:lnSpc>
              <a:spcBef>
                <a:spcPct val="30000"/>
              </a:spcBef>
            </a:pPr>
            <a:r>
              <a:rPr lang="en-US" sz="2400">
                <a:latin typeface="Century Gothic" pitchFamily="34" charset="0"/>
              </a:rPr>
              <a:t>Make it short by abbreviating, replace letters and </a:t>
            </a:r>
            <a:r>
              <a:rPr lang="en-US" sz="2400">
                <a:solidFill>
                  <a:srgbClr val="FF0000"/>
                </a:solidFill>
                <a:latin typeface="Century Gothic" pitchFamily="34" charset="0"/>
              </a:rPr>
              <a:t>syllables</a:t>
            </a:r>
            <a:r>
              <a:rPr lang="en-US" sz="2400">
                <a:latin typeface="Century Gothic" pitchFamily="34" charset="0"/>
              </a:rPr>
              <a:t> with alternate characters or spellings, punctuation patterns</a:t>
            </a:r>
          </a:p>
        </p:txBody>
      </p:sp>
    </p:spTree>
  </p:cSld>
  <p:clrMapOvr>
    <a:masterClrMapping/>
  </p:clrMapOvr>
  <p:transition spd="med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162800" y="6397625"/>
            <a:ext cx="19050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en-US" sz="1000"/>
              <a:t>12-</a:t>
            </a:r>
            <a:fld id="{7AE64AE8-4B0E-4257-8BE8-1B52AB214C94}" type="slidenum">
              <a:rPr lang="en-US" sz="1000"/>
              <a:pPr algn="r"/>
              <a:t>10</a:t>
            </a:fld>
            <a:endParaRPr lang="en-US" sz="1000"/>
          </a:p>
        </p:txBody>
      </p:sp>
      <p:sp>
        <p:nvSpPr>
          <p:cNvPr id="16387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0"/>
            <a:ext cx="8229600" cy="114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eaLnBrk="1" hangingPunct="1"/>
            <a:r>
              <a:rPr lang="en-US" dirty="0">
                <a:latin typeface="Century Gothic" pitchFamily="34" charset="0"/>
              </a:rPr>
              <a:t>Examples of the Heuristic</a:t>
            </a:r>
          </a:p>
        </p:txBody>
      </p:sp>
      <p:sp>
        <p:nvSpPr>
          <p:cNvPr id="16388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00200"/>
            <a:ext cx="8534400" cy="45259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US" sz="2800">
                <a:latin typeface="Century Gothic" pitchFamily="34" charset="0"/>
              </a:rPr>
              <a:t>Theme is Alma Mater… </a:t>
            </a:r>
            <a:r>
              <a:rPr lang="en-US" sz="2800" i="1">
                <a:latin typeface="Century Gothic" pitchFamily="34" charset="0"/>
              </a:rPr>
              <a:t>Oxford University</a:t>
            </a:r>
          </a:p>
          <a:p>
            <a:pPr lvl="1" eaLnBrk="1" hangingPunct="1"/>
            <a:r>
              <a:rPr lang="en-US" sz="2400">
                <a:latin typeface="Century Gothic" pitchFamily="34" charset="0"/>
              </a:rPr>
              <a:t>OxfordU    </a:t>
            </a:r>
            <a:r>
              <a:rPr lang="en-US" sz="2400" i="1">
                <a:latin typeface="Century Gothic" pitchFamily="34" charset="0"/>
              </a:rPr>
              <a:t>(shorten)</a:t>
            </a:r>
          </a:p>
          <a:p>
            <a:pPr lvl="1" eaLnBrk="1" hangingPunct="1"/>
            <a:r>
              <a:rPr lang="en-US" sz="2400">
                <a:latin typeface="Century Gothic" pitchFamily="34" charset="0"/>
              </a:rPr>
              <a:t>Ox4dU       </a:t>
            </a:r>
            <a:r>
              <a:rPr lang="en-US" sz="2400" i="1">
                <a:latin typeface="Century Gothic" pitchFamily="34" charset="0"/>
              </a:rPr>
              <a:t>(replace for with 4)</a:t>
            </a:r>
          </a:p>
          <a:p>
            <a:pPr lvl="1" eaLnBrk="1" hangingPunct="1"/>
            <a:r>
              <a:rPr lang="en-US" sz="2400">
                <a:latin typeface="Century Gothic" pitchFamily="34" charset="0"/>
              </a:rPr>
              <a:t>Ohx4dyoU   </a:t>
            </a:r>
            <a:r>
              <a:rPr lang="en-US" sz="2400" i="1">
                <a:latin typeface="Century Gothic" pitchFamily="34" charset="0"/>
              </a:rPr>
              <a:t>(replace O with Oh, U with yoU)</a:t>
            </a:r>
          </a:p>
          <a:p>
            <a:pPr eaLnBrk="1" hangingPunct="1"/>
            <a:r>
              <a:rPr lang="en-US" sz="2800">
                <a:latin typeface="Century Gothic" pitchFamily="34" charset="0"/>
              </a:rPr>
              <a:t>Theme is favorite movie… </a:t>
            </a:r>
            <a:r>
              <a:rPr lang="en-US" sz="2800" i="1">
                <a:latin typeface="Century Gothic" pitchFamily="34" charset="0"/>
              </a:rPr>
              <a:t>Gone with the Wind</a:t>
            </a:r>
          </a:p>
          <a:p>
            <a:pPr lvl="1" eaLnBrk="1" hangingPunct="1"/>
            <a:r>
              <a:rPr lang="en-US" sz="2400">
                <a:latin typeface="Century Gothic" pitchFamily="34" charset="0"/>
              </a:rPr>
              <a:t>GWTW     </a:t>
            </a:r>
            <a:r>
              <a:rPr lang="en-US" sz="2400" i="1">
                <a:latin typeface="Century Gothic" pitchFamily="34" charset="0"/>
              </a:rPr>
              <a:t>(shorten)</a:t>
            </a:r>
          </a:p>
          <a:p>
            <a:pPr lvl="1" eaLnBrk="1" hangingPunct="1"/>
            <a:r>
              <a:rPr lang="en-US" sz="2400">
                <a:latin typeface="Century Gothic" pitchFamily="34" charset="0"/>
              </a:rPr>
              <a:t>G2uT2U     </a:t>
            </a:r>
            <a:r>
              <a:rPr lang="en-US" sz="2400" i="1">
                <a:latin typeface="Century Gothic" pitchFamily="34" charset="0"/>
              </a:rPr>
              <a:t>(replace W with 2u and 2U)</a:t>
            </a:r>
            <a:endParaRPr lang="en-US" sz="2400">
              <a:latin typeface="Century Gothic" pitchFamily="34" charset="0"/>
            </a:endParaRPr>
          </a:p>
          <a:p>
            <a:pPr lvl="1" eaLnBrk="1" hangingPunct="1"/>
            <a:r>
              <a:rPr lang="en-US" sz="2400">
                <a:latin typeface="Century Gothic" pitchFamily="34" charset="0"/>
              </a:rPr>
              <a:t>G2uTdosU </a:t>
            </a:r>
            <a:r>
              <a:rPr lang="en-US" sz="2400" i="1">
                <a:latin typeface="Century Gothic" pitchFamily="34" charset="0"/>
              </a:rPr>
              <a:t>  (replace 2 with spanish “dos”)</a:t>
            </a:r>
          </a:p>
          <a:p>
            <a:pPr lvl="1" eaLnBrk="1" hangingPunct="1"/>
            <a:endParaRPr lang="en-US" sz="2400">
              <a:latin typeface="Century Gothic" pitchFamily="34" charset="0"/>
            </a:endParaRPr>
          </a:p>
        </p:txBody>
      </p:sp>
    </p:spTree>
  </p:cSld>
  <p:clrMapOvr>
    <a:masterClrMapping/>
  </p:clrMapOvr>
  <p:transition spd="med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dirty="0"/>
              <a:t>Top 10 List of really bad passwords for 2016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85763" indent="-385763">
              <a:buFont typeface="+mj-lt"/>
              <a:buAutoNum type="arabicPeriod"/>
            </a:pPr>
            <a:r>
              <a:rPr lang="en-CA" dirty="0"/>
              <a:t>123456		6. 1234567890</a:t>
            </a:r>
          </a:p>
          <a:p>
            <a:pPr marL="385763" indent="-385763">
              <a:buFont typeface="+mj-lt"/>
              <a:buAutoNum type="arabicPeriod"/>
            </a:pPr>
            <a:r>
              <a:rPr lang="en-CA" dirty="0"/>
              <a:t>123456789	7. 1234567</a:t>
            </a:r>
          </a:p>
          <a:p>
            <a:pPr marL="385763" indent="-385763">
              <a:buFont typeface="+mj-lt"/>
              <a:buAutoNum type="arabicPeriod"/>
            </a:pPr>
            <a:r>
              <a:rPr lang="en-CA" dirty="0"/>
              <a:t>qwerty		8. password</a:t>
            </a:r>
          </a:p>
          <a:p>
            <a:pPr marL="385763" indent="-385763">
              <a:buFont typeface="+mj-lt"/>
              <a:buAutoNum type="arabicPeriod"/>
            </a:pPr>
            <a:r>
              <a:rPr lang="en-CA" dirty="0"/>
              <a:t>12345678		9. 123123</a:t>
            </a:r>
          </a:p>
          <a:p>
            <a:pPr marL="385763" indent="-385763">
              <a:buFont typeface="+mj-lt"/>
              <a:buAutoNum type="arabicPeriod"/>
            </a:pPr>
            <a:r>
              <a:rPr lang="en-CA" dirty="0"/>
              <a:t>111111             10. 987654321</a:t>
            </a:r>
          </a:p>
          <a:p>
            <a:pPr marL="385763" indent="-385763">
              <a:buFont typeface="+mj-lt"/>
              <a:buAutoNum type="arabicPeriod"/>
            </a:pPr>
            <a:endParaRPr lang="en-CA" dirty="0"/>
          </a:p>
          <a:p>
            <a:r>
              <a:rPr lang="en-CA" dirty="0"/>
              <a:t>Source: http://www.zdnet.com/article/only-yourselves-to-blame-the-worst-passwords-of-2016-are-as-lazy-as-ever/</a:t>
            </a:r>
          </a:p>
          <a:p>
            <a:pPr marL="385763" indent="-385763">
              <a:buFont typeface="+mj-lt"/>
              <a:buAutoNum type="arabicPeriod"/>
            </a:pPr>
            <a:endParaRPr lang="en-CA" dirty="0"/>
          </a:p>
          <a:p>
            <a:pPr marL="385763" indent="-385763">
              <a:buFont typeface="+mj-lt"/>
              <a:buAutoNum type="arabicPeriod"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1009399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162800" y="6397625"/>
            <a:ext cx="19050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en-US" sz="1000"/>
              <a:t>12-</a:t>
            </a:r>
            <a:fld id="{CFFE8F75-93EA-4F83-9CB2-5FABE7980F5D}" type="slidenum">
              <a:rPr lang="en-US" sz="1000"/>
              <a:pPr algn="r"/>
              <a:t>12</a:t>
            </a:fld>
            <a:endParaRPr lang="en-US" sz="1000"/>
          </a:p>
        </p:txBody>
      </p:sp>
      <p:sp>
        <p:nvSpPr>
          <p:cNvPr id="17411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0"/>
            <a:ext cx="8229600" cy="114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eaLnBrk="1" hangingPunct="1"/>
            <a:r>
              <a:rPr lang="en-US">
                <a:latin typeface="Century Gothic" pitchFamily="34" charset="0"/>
              </a:rPr>
              <a:t>Changing Passwords</a:t>
            </a:r>
            <a:br>
              <a:rPr lang="en-US">
                <a:latin typeface="Century Gothic" pitchFamily="34" charset="0"/>
              </a:rPr>
            </a:br>
            <a:r>
              <a:rPr lang="en-US">
                <a:solidFill>
                  <a:srgbClr val="FF0000"/>
                </a:solidFill>
                <a:latin typeface="Century Gothic" pitchFamily="34" charset="0"/>
              </a:rPr>
              <a:t>Show example</a:t>
            </a:r>
          </a:p>
        </p:txBody>
      </p:sp>
      <p:sp>
        <p:nvSpPr>
          <p:cNvPr id="17412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152400" y="1600200"/>
            <a:ext cx="8991600" cy="45259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latin typeface="Century Gothic" pitchFamily="34" charset="0"/>
              </a:rPr>
              <a:t>Should be changed periodically</a:t>
            </a:r>
          </a:p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dirty="0">
                <a:latin typeface="Century Gothic" pitchFamily="34" charset="0"/>
              </a:rPr>
              <a:t>Managing Passwords</a:t>
            </a:r>
          </a:p>
          <a:p>
            <a:pPr lvl="1" eaLnBrk="1" hangingPunct="1">
              <a:lnSpc>
                <a:spcPct val="90000"/>
              </a:lnSpc>
              <a:spcBef>
                <a:spcPct val="40000"/>
              </a:spcBef>
            </a:pPr>
            <a:r>
              <a:rPr lang="en-US" dirty="0">
                <a:latin typeface="Century Gothic" pitchFamily="34" charset="0"/>
              </a:rPr>
              <a:t>Using a single password for everything is </a:t>
            </a:r>
            <a:r>
              <a:rPr lang="en-US" dirty="0">
                <a:solidFill>
                  <a:srgbClr val="FF0000"/>
                </a:solidFill>
                <a:latin typeface="Century Gothic" pitchFamily="34" charset="0"/>
              </a:rPr>
              <a:t>risky</a:t>
            </a:r>
            <a:r>
              <a:rPr lang="en-US" dirty="0">
                <a:latin typeface="Century Gothic" pitchFamily="34" charset="0"/>
              </a:rPr>
              <a:t>; using a different password for everything is </a:t>
            </a:r>
            <a:r>
              <a:rPr lang="en-US" dirty="0">
                <a:solidFill>
                  <a:srgbClr val="FF0000"/>
                </a:solidFill>
                <a:latin typeface="Century Gothic" pitchFamily="34" charset="0"/>
              </a:rPr>
              <a:t>hard </a:t>
            </a:r>
            <a:r>
              <a:rPr lang="en-US" dirty="0">
                <a:latin typeface="Century Gothic" pitchFamily="34" charset="0"/>
              </a:rPr>
              <a:t>to remember</a:t>
            </a:r>
          </a:p>
          <a:p>
            <a:pPr lvl="1" eaLnBrk="1" hangingPunct="1">
              <a:lnSpc>
                <a:spcPct val="90000"/>
              </a:lnSpc>
              <a:spcBef>
                <a:spcPct val="40000"/>
              </a:spcBef>
            </a:pPr>
            <a:r>
              <a:rPr lang="en-US" dirty="0">
                <a:latin typeface="Century Gothic" pitchFamily="34" charset="0"/>
              </a:rPr>
              <a:t>Passwords can be “</a:t>
            </a:r>
            <a:r>
              <a:rPr lang="en-US" dirty="0">
                <a:solidFill>
                  <a:srgbClr val="FF0000"/>
                </a:solidFill>
                <a:latin typeface="Century Gothic" pitchFamily="34" charset="0"/>
              </a:rPr>
              <a:t>recycled</a:t>
            </a:r>
            <a:r>
              <a:rPr lang="en-US" dirty="0">
                <a:latin typeface="Century Gothic" pitchFamily="34" charset="0"/>
              </a:rPr>
              <a:t>”</a:t>
            </a:r>
          </a:p>
          <a:p>
            <a:pPr lvl="2" eaLnBrk="1" hangingPunct="1">
              <a:lnSpc>
                <a:spcPct val="90000"/>
              </a:lnSpc>
            </a:pPr>
            <a:r>
              <a:rPr lang="en-US" dirty="0">
                <a:latin typeface="Century Gothic" pitchFamily="34" charset="0"/>
              </a:rPr>
              <a:t>Make slight systematic change to good passwords</a:t>
            </a:r>
          </a:p>
          <a:p>
            <a:pPr lvl="2" eaLnBrk="1" hangingPunct="1">
              <a:lnSpc>
                <a:spcPct val="90000"/>
              </a:lnSpc>
            </a:pPr>
            <a:r>
              <a:rPr lang="en-US" dirty="0">
                <a:latin typeface="Century Gothic" pitchFamily="34" charset="0"/>
              </a:rPr>
              <a:t>Rotate passwords</a:t>
            </a:r>
          </a:p>
        </p:txBody>
      </p:sp>
    </p:spTree>
  </p:cSld>
  <p:clrMapOvr>
    <a:masterClrMapping/>
  </p:clrMapOvr>
  <p:transition spd="med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Hackers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9418"/>
            <a:ext cx="8229600" cy="4525963"/>
          </a:xfrm>
        </p:spPr>
        <p:txBody>
          <a:bodyPr/>
          <a:lstStyle/>
          <a:p>
            <a:pPr marL="0" indent="0">
              <a:buNone/>
            </a:pPr>
            <a:endParaRPr lang="en-CA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1828800"/>
            <a:ext cx="8001000" cy="426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3688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162800" y="6397625"/>
            <a:ext cx="19050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en-US" sz="1000"/>
              <a:t>12-</a:t>
            </a:r>
            <a:fld id="{881FD185-7B59-4EFA-9EC7-66E209C93439}" type="slidenum">
              <a:rPr lang="en-US" sz="1000"/>
              <a:pPr algn="r"/>
              <a:t>14</a:t>
            </a:fld>
            <a:endParaRPr lang="en-US" sz="1000"/>
          </a:p>
        </p:txBody>
      </p:sp>
      <p:sp>
        <p:nvSpPr>
          <p:cNvPr id="18435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0"/>
            <a:ext cx="8229600" cy="114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eaLnBrk="1" hangingPunct="1"/>
            <a:r>
              <a:rPr lang="en-US">
                <a:solidFill>
                  <a:srgbClr val="FF0000"/>
                </a:solidFill>
                <a:latin typeface="Century Gothic" pitchFamily="34" charset="0"/>
              </a:rPr>
              <a:t>Spam</a:t>
            </a:r>
            <a:br>
              <a:rPr lang="en-US">
                <a:latin typeface="Century Gothic" pitchFamily="34" charset="0"/>
              </a:rPr>
            </a:br>
            <a:r>
              <a:rPr lang="en-US">
                <a:latin typeface="Century Gothic" pitchFamily="34" charset="0"/>
              </a:rPr>
              <a:t>Junk Mail</a:t>
            </a:r>
          </a:p>
        </p:txBody>
      </p:sp>
      <p:sp>
        <p:nvSpPr>
          <p:cNvPr id="18436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0" y="1600200"/>
            <a:ext cx="9144000" cy="495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dirty="0">
                <a:latin typeface="Century Gothic" pitchFamily="34" charset="0"/>
              </a:rPr>
              <a:t>Unsolicited commercial email is a serious annoyance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>
                <a:latin typeface="Century Gothic" pitchFamily="34" charset="0"/>
              </a:rPr>
              <a:t>Not unusual to get 100’s of messages a day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>
                <a:latin typeface="Century Gothic" pitchFamily="34" charset="0"/>
              </a:rPr>
              <a:t>Laws against spam have not ended the problem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800" i="1" dirty="0">
                <a:solidFill>
                  <a:srgbClr val="FF0000"/>
                </a:solidFill>
                <a:latin typeface="Century Gothic" pitchFamily="34" charset="0"/>
              </a:rPr>
              <a:t>Spam filter </a:t>
            </a:r>
            <a:r>
              <a:rPr lang="en-US" sz="2800" dirty="0">
                <a:solidFill>
                  <a:srgbClr val="FF0000"/>
                </a:solidFill>
                <a:latin typeface="Century Gothic" pitchFamily="34" charset="0"/>
              </a:rPr>
              <a:t>helps: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>
                <a:solidFill>
                  <a:srgbClr val="FF0000"/>
                </a:solidFill>
                <a:latin typeface="Century Gothic" pitchFamily="34" charset="0"/>
              </a:rPr>
              <a:t>Software</a:t>
            </a:r>
            <a:r>
              <a:rPr lang="en-US" sz="2400" dirty="0">
                <a:latin typeface="Century Gothic" pitchFamily="34" charset="0"/>
              </a:rPr>
              <a:t> that automatically separates legitimate messages from spam 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>
                <a:latin typeface="Century Gothic" pitchFamily="34" charset="0"/>
              </a:rPr>
              <a:t>Independent vendor software is available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>
                <a:latin typeface="Century Gothic" pitchFamily="34" charset="0"/>
              </a:rPr>
              <a:t>Most email providers offer spam filters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en-US" sz="2000" dirty="0">
                <a:latin typeface="Century Gothic" pitchFamily="34" charset="0"/>
              </a:rPr>
              <a:t>Example:  </a:t>
            </a:r>
            <a:r>
              <a:rPr lang="en-US" sz="2000" b="1" dirty="0">
                <a:solidFill>
                  <a:srgbClr val="FF0000"/>
                </a:solidFill>
                <a:latin typeface="Century Gothic" pitchFamily="34" charset="0"/>
              </a:rPr>
              <a:t>Spy Ware and </a:t>
            </a:r>
            <a:r>
              <a:rPr lang="en-US" sz="2000" b="1" dirty="0" err="1">
                <a:solidFill>
                  <a:srgbClr val="FF0000"/>
                </a:solidFill>
                <a:latin typeface="Century Gothic" pitchFamily="34" charset="0"/>
              </a:rPr>
              <a:t>Spybot</a:t>
            </a:r>
            <a:r>
              <a:rPr lang="en-US" sz="2000" b="1" dirty="0">
                <a:solidFill>
                  <a:srgbClr val="FF0000"/>
                </a:solidFill>
                <a:latin typeface="Century Gothic" pitchFamily="34" charset="0"/>
              </a:rPr>
              <a:t> search and Destroy</a:t>
            </a:r>
          </a:p>
        </p:txBody>
      </p:sp>
    </p:spTree>
  </p:cSld>
  <p:clrMapOvr>
    <a:masterClrMapping/>
  </p:clrMapOvr>
  <p:transition spd="med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162800" y="6397625"/>
            <a:ext cx="19050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en-US" sz="1000"/>
              <a:t>12-</a:t>
            </a:r>
            <a:fld id="{4B36FAAB-7A37-4919-AA72-A4DB62DA195E}" type="slidenum">
              <a:rPr lang="en-US" sz="1000"/>
              <a:pPr algn="r"/>
              <a:t>15</a:t>
            </a:fld>
            <a:endParaRPr lang="en-US" sz="1000"/>
          </a:p>
        </p:txBody>
      </p:sp>
      <p:sp>
        <p:nvSpPr>
          <p:cNvPr id="19459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0"/>
            <a:ext cx="8229600" cy="114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eaLnBrk="1" hangingPunct="1"/>
            <a:r>
              <a:rPr lang="en-US">
                <a:latin typeface="Century Gothic" pitchFamily="34" charset="0"/>
              </a:rPr>
              <a:t>How Spam Filters Work</a:t>
            </a:r>
          </a:p>
        </p:txBody>
      </p:sp>
      <p:sp>
        <p:nvSpPr>
          <p:cNvPr id="19460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0" y="1600200"/>
            <a:ext cx="9144000" cy="52546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dirty="0">
                <a:latin typeface="Century Gothic" pitchFamily="34" charset="0"/>
              </a:rPr>
              <a:t>Spam filters cannot “understand” the content of a message, they just guess based on message characteristics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>
                <a:latin typeface="Century Gothic" pitchFamily="34" charset="0"/>
              </a:rPr>
              <a:t>Spam </a:t>
            </a:r>
            <a:r>
              <a:rPr lang="en-US" sz="2800" i="1" dirty="0">
                <a:latin typeface="Century Gothic" pitchFamily="34" charset="0"/>
              </a:rPr>
              <a:t>score</a:t>
            </a:r>
            <a:r>
              <a:rPr lang="en-US" sz="2800" dirty="0">
                <a:latin typeface="Century Gothic" pitchFamily="34" charset="0"/>
              </a:rPr>
              <a:t> is computed by checking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>
                <a:latin typeface="Century Gothic" pitchFamily="34" charset="0"/>
              </a:rPr>
              <a:t>Forged message headers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>
                <a:solidFill>
                  <a:srgbClr val="FF0000"/>
                </a:solidFill>
                <a:latin typeface="Century Gothic" pitchFamily="34" charset="0"/>
              </a:rPr>
              <a:t>Suspicious text content </a:t>
            </a:r>
            <a:r>
              <a:rPr lang="en-US" sz="2400" dirty="0">
                <a:latin typeface="Century Gothic" pitchFamily="34" charset="0"/>
              </a:rPr>
              <a:t>(keywords like “lottery” or “mortgage”)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>
                <a:solidFill>
                  <a:srgbClr val="FF0000"/>
                </a:solidFill>
                <a:latin typeface="Century Gothic" pitchFamily="34" charset="0"/>
              </a:rPr>
              <a:t>No text</a:t>
            </a:r>
            <a:r>
              <a:rPr lang="en-US" sz="2400" dirty="0">
                <a:latin typeface="Century Gothic" pitchFamily="34" charset="0"/>
              </a:rPr>
              <a:t>, just as image (an attempt to foil text checks)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>
                <a:solidFill>
                  <a:srgbClr val="FF0000"/>
                </a:solidFill>
                <a:latin typeface="Century Gothic" pitchFamily="34" charset="0"/>
              </a:rPr>
              <a:t>Foreign language text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>
                <a:solidFill>
                  <a:srgbClr val="FF0000"/>
                </a:solidFill>
                <a:latin typeface="Century Gothic" pitchFamily="34" charset="0"/>
              </a:rPr>
              <a:t>Fonts styles </a:t>
            </a:r>
            <a:r>
              <a:rPr lang="en-US" sz="2400" dirty="0">
                <a:latin typeface="Century Gothic" pitchFamily="34" charset="0"/>
              </a:rPr>
              <a:t>– all caps, large font size, bright colors</a:t>
            </a:r>
          </a:p>
          <a:p>
            <a:pPr eaLnBrk="1" hangingPunct="1">
              <a:lnSpc>
                <a:spcPct val="90000"/>
              </a:lnSpc>
            </a:pPr>
            <a:endParaRPr lang="en-US" sz="2400" dirty="0">
              <a:latin typeface="Century Gothic" pitchFamily="34" charset="0"/>
            </a:endParaRPr>
          </a:p>
          <a:p>
            <a:pPr eaLnBrk="1" hangingPunct="1">
              <a:lnSpc>
                <a:spcPct val="90000"/>
              </a:lnSpc>
            </a:pPr>
            <a:endParaRPr lang="en-US" sz="2400" dirty="0">
              <a:latin typeface="Century Gothic" pitchFamily="34" charset="0"/>
            </a:endParaRPr>
          </a:p>
          <a:p>
            <a:pPr lvl="1" eaLnBrk="1" hangingPunct="1">
              <a:lnSpc>
                <a:spcPct val="90000"/>
              </a:lnSpc>
              <a:buFontTx/>
              <a:buNone/>
            </a:pPr>
            <a:endParaRPr lang="en-US" sz="2000" dirty="0">
              <a:latin typeface="Century Gothic" pitchFamily="34" charset="0"/>
            </a:endParaRPr>
          </a:p>
        </p:txBody>
      </p:sp>
    </p:spTree>
  </p:cSld>
  <p:clrMapOvr>
    <a:masterClrMapping/>
  </p:clrMapOvr>
  <p:transition spd="med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162800" y="6397625"/>
            <a:ext cx="19050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en-US" sz="1000"/>
              <a:t>12-</a:t>
            </a:r>
            <a:fld id="{F4CCBCAA-71C9-4BE8-B9AA-7A57019589AD}" type="slidenum">
              <a:rPr lang="en-US" sz="1000"/>
              <a:pPr algn="r"/>
              <a:t>16</a:t>
            </a:fld>
            <a:endParaRPr lang="en-US" sz="1000"/>
          </a:p>
        </p:txBody>
      </p:sp>
      <p:sp>
        <p:nvSpPr>
          <p:cNvPr id="20483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0"/>
            <a:ext cx="8229600" cy="114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eaLnBrk="1" hangingPunct="1"/>
            <a:r>
              <a:rPr lang="en-US">
                <a:latin typeface="Century Gothic" pitchFamily="34" charset="0"/>
              </a:rPr>
              <a:t>How Spam Filters Work</a:t>
            </a:r>
          </a:p>
        </p:txBody>
      </p:sp>
      <p:sp>
        <p:nvSpPr>
          <p:cNvPr id="20484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0" y="1524000"/>
            <a:ext cx="9067800" cy="2286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 dirty="0">
                <a:latin typeface="Century Gothic" pitchFamily="34" charset="0"/>
              </a:rPr>
              <a:t>If the score passes some threshold, the message is </a:t>
            </a:r>
            <a:r>
              <a:rPr lang="en-US" sz="2400" i="1" dirty="0">
                <a:solidFill>
                  <a:srgbClr val="FF0000"/>
                </a:solidFill>
                <a:latin typeface="Century Gothic" pitchFamily="34" charset="0"/>
              </a:rPr>
              <a:t>quarantined</a:t>
            </a:r>
            <a:r>
              <a:rPr lang="en-US" sz="2400" dirty="0">
                <a:solidFill>
                  <a:srgbClr val="00B050"/>
                </a:solidFill>
                <a:latin typeface="Century Gothic" pitchFamily="34" charset="0"/>
              </a:rPr>
              <a:t>,</a:t>
            </a:r>
            <a:r>
              <a:rPr lang="en-US" sz="2400" dirty="0">
                <a:latin typeface="Century Gothic" pitchFamily="34" charset="0"/>
              </a:rPr>
              <a:t> meaning put aside in a spam folder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dirty="0">
                <a:latin typeface="Century Gothic" pitchFamily="34" charset="0"/>
              </a:rPr>
              <a:t>User can scan the spam folder for legitimate messages that have been wrongly flagged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dirty="0">
                <a:latin typeface="Century Gothic" pitchFamily="34" charset="0"/>
              </a:rPr>
              <a:t>User can set the threshold if too many spams are passed, or too many good emails flagged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endParaRPr lang="en-US" sz="2000" dirty="0">
              <a:latin typeface="Century Gothic" pitchFamily="34" charset="0"/>
            </a:endParaRPr>
          </a:p>
        </p:txBody>
      </p:sp>
      <p:pic>
        <p:nvPicPr>
          <p:cNvPr id="20485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3962400"/>
            <a:ext cx="8226425" cy="202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162800" y="6397625"/>
            <a:ext cx="19050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en-US" sz="1000"/>
              <a:t>12-</a:t>
            </a:r>
            <a:fld id="{9D214DFD-0BCA-444D-8E5C-22707E138225}" type="slidenum">
              <a:rPr lang="en-US" sz="1000"/>
              <a:pPr algn="r"/>
              <a:t>17</a:t>
            </a:fld>
            <a:endParaRPr lang="en-US" sz="1000"/>
          </a:p>
        </p:txBody>
      </p:sp>
      <p:sp>
        <p:nvSpPr>
          <p:cNvPr id="21507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0"/>
            <a:ext cx="8229600" cy="114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eaLnBrk="1" hangingPunct="1"/>
            <a:r>
              <a:rPr lang="en-US" sz="2800" dirty="0">
                <a:latin typeface="Century Gothic" pitchFamily="34" charset="0"/>
              </a:rPr>
              <a:t>Spam Netiquette</a:t>
            </a:r>
            <a:br>
              <a:rPr lang="en-US" sz="2800" dirty="0">
                <a:latin typeface="Century Gothic" pitchFamily="34" charset="0"/>
              </a:rPr>
            </a:br>
            <a:r>
              <a:rPr lang="en-US" sz="2800" dirty="0">
                <a:latin typeface="Century Gothic" pitchFamily="34" charset="0"/>
              </a:rPr>
              <a:t>License agreement </a:t>
            </a:r>
          </a:p>
        </p:txBody>
      </p:sp>
      <p:sp>
        <p:nvSpPr>
          <p:cNvPr id="21508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0" y="1524000"/>
            <a:ext cx="9144000" cy="4648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dirty="0">
                <a:latin typeface="Century Gothic" pitchFamily="34" charset="0"/>
              </a:rPr>
              <a:t>Many of the commercial spam emails we receive seem unsolicited, </a:t>
            </a:r>
            <a:r>
              <a:rPr lang="en-US" sz="2800" i="1" dirty="0">
                <a:latin typeface="Century Gothic" pitchFamily="34" charset="0"/>
              </a:rPr>
              <a:t>but may not be so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>
                <a:latin typeface="Century Gothic" pitchFamily="34" charset="0"/>
              </a:rPr>
              <a:t>We often have given our permission to the sender 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>
                <a:latin typeface="Century Gothic" pitchFamily="34" charset="0"/>
              </a:rPr>
              <a:t>we may not remember doing this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>
                <a:latin typeface="Century Gothic" pitchFamily="34" charset="0"/>
              </a:rPr>
              <a:t>it was in some small print or checkbox on some Web form or site we used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>
                <a:latin typeface="Century Gothic" pitchFamily="34" charset="0"/>
              </a:rPr>
              <a:t>Reputable companies provide “</a:t>
            </a:r>
            <a:r>
              <a:rPr lang="en-US" sz="2800" dirty="0">
                <a:solidFill>
                  <a:srgbClr val="FF0000"/>
                </a:solidFill>
                <a:latin typeface="Century Gothic" pitchFamily="34" charset="0"/>
              </a:rPr>
              <a:t>opt out</a:t>
            </a:r>
            <a:r>
              <a:rPr lang="en-US" sz="2800" dirty="0">
                <a:latin typeface="Century Gothic" pitchFamily="34" charset="0"/>
              </a:rPr>
              <a:t>” addresses or links in the ads so we can get off the mailing lists</a:t>
            </a:r>
          </a:p>
          <a:p>
            <a:pPr eaLnBrk="1" hangingPunct="1">
              <a:lnSpc>
                <a:spcPct val="90000"/>
              </a:lnSpc>
            </a:pPr>
            <a:endParaRPr lang="en-US" sz="2000" dirty="0">
              <a:latin typeface="Century Gothic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05600" y="0"/>
            <a:ext cx="2181225" cy="129857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24756" y="5051787"/>
            <a:ext cx="2076088" cy="1145813"/>
          </a:xfrm>
          <a:prstGeom prst="rect">
            <a:avLst/>
          </a:prstGeom>
        </p:spPr>
      </p:pic>
    </p:spTree>
  </p:cSld>
  <p:clrMapOvr>
    <a:masterClrMapping/>
  </p:clrMapOvr>
  <p:transition spd="med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162800" y="6397625"/>
            <a:ext cx="19050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en-US" sz="1000"/>
              <a:t>12-</a:t>
            </a:r>
            <a:fld id="{5BB6C7EF-C3C9-4EB2-A6E3-DF13C2B27960}" type="slidenum">
              <a:rPr lang="en-US" sz="1000"/>
              <a:pPr algn="r"/>
              <a:t>18</a:t>
            </a:fld>
            <a:endParaRPr lang="en-US" sz="1000"/>
          </a:p>
        </p:txBody>
      </p:sp>
      <p:sp>
        <p:nvSpPr>
          <p:cNvPr id="22531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0"/>
            <a:ext cx="8229600" cy="1600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eaLnBrk="1" hangingPunct="1"/>
            <a:r>
              <a:rPr lang="en-US" dirty="0">
                <a:solidFill>
                  <a:srgbClr val="FF0000"/>
                </a:solidFill>
                <a:latin typeface="Century Gothic" pitchFamily="34" charset="0"/>
              </a:rPr>
              <a:t>Scams</a:t>
            </a:r>
          </a:p>
        </p:txBody>
      </p:sp>
      <p:sp>
        <p:nvSpPr>
          <p:cNvPr id="21508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76200" y="1600200"/>
            <a:ext cx="8991600" cy="52546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US" sz="2800" dirty="0">
                <a:latin typeface="Century Gothic" pitchFamily="34" charset="0"/>
              </a:rPr>
              <a:t>Special category of spam specifically created to defraud or commit identity theft</a:t>
            </a:r>
          </a:p>
          <a:p>
            <a:pPr eaLnBrk="1" hangingPunct="1"/>
            <a:r>
              <a:rPr lang="en-US" sz="2800" dirty="0">
                <a:latin typeface="Century Gothic" pitchFamily="34" charset="0"/>
              </a:rPr>
              <a:t>“</a:t>
            </a:r>
            <a:r>
              <a:rPr lang="en-US" sz="2800" dirty="0">
                <a:solidFill>
                  <a:srgbClr val="FF0000"/>
                </a:solidFill>
                <a:latin typeface="Century Gothic" pitchFamily="34" charset="0"/>
              </a:rPr>
              <a:t>Nigerian Widow</a:t>
            </a:r>
            <a:r>
              <a:rPr lang="en-US" sz="2800" dirty="0">
                <a:latin typeface="Century Gothic" pitchFamily="34" charset="0"/>
              </a:rPr>
              <a:t>” Scam</a:t>
            </a:r>
          </a:p>
          <a:p>
            <a:pPr lvl="1" eaLnBrk="1" hangingPunct="1"/>
            <a:r>
              <a:rPr lang="en-US" sz="2400" dirty="0">
                <a:latin typeface="Century Gothic" pitchFamily="34" charset="0"/>
              </a:rPr>
              <a:t>Appeal to sympathy, appeal to greed, they request up-front money for non-existent services </a:t>
            </a:r>
          </a:p>
          <a:p>
            <a:pPr eaLnBrk="1" hangingPunct="1"/>
            <a:r>
              <a:rPr lang="en-US" sz="2800" dirty="0">
                <a:solidFill>
                  <a:srgbClr val="FF0000"/>
                </a:solidFill>
                <a:latin typeface="Century Gothic" pitchFamily="34" charset="0"/>
              </a:rPr>
              <a:t>Phishing</a:t>
            </a:r>
          </a:p>
          <a:p>
            <a:pPr lvl="1" eaLnBrk="1" hangingPunct="1"/>
            <a:r>
              <a:rPr lang="en-US" sz="2400" dirty="0">
                <a:latin typeface="Century Gothic" pitchFamily="34" charset="0"/>
              </a:rPr>
              <a:t>Attempts to capture </a:t>
            </a:r>
            <a:r>
              <a:rPr lang="en-US" sz="2400" dirty="0">
                <a:solidFill>
                  <a:srgbClr val="FF0000"/>
                </a:solidFill>
                <a:latin typeface="Century Gothic" pitchFamily="34" charset="0"/>
              </a:rPr>
              <a:t>personal data </a:t>
            </a:r>
            <a:r>
              <a:rPr lang="en-US" sz="2400" dirty="0">
                <a:latin typeface="Century Gothic" pitchFamily="34" charset="0"/>
              </a:rPr>
              <a:t>(passwords, SIN, bank accounts) through deception</a:t>
            </a:r>
          </a:p>
          <a:p>
            <a:pPr eaLnBrk="1" hangingPunct="1"/>
            <a:endParaRPr lang="en-US" sz="2400" dirty="0">
              <a:latin typeface="Century Gothic" pitchFamily="34" charset="0"/>
            </a:endParaRPr>
          </a:p>
          <a:p>
            <a:pPr eaLnBrk="1" hangingPunct="1"/>
            <a:endParaRPr lang="en-US" sz="2400" dirty="0">
              <a:latin typeface="Century Gothic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34478" y="0"/>
            <a:ext cx="1752600" cy="13843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5600" y="4936246"/>
            <a:ext cx="1743607" cy="1353429"/>
          </a:xfrm>
          <a:prstGeom prst="rect">
            <a:avLst/>
          </a:prstGeom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5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162800" y="6397625"/>
            <a:ext cx="19050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en-US" sz="1000">
                <a:latin typeface="Arial" charset="0"/>
              </a:rPr>
              <a:t>12-</a:t>
            </a:r>
            <a:fld id="{7AF3A90D-216D-4773-AC42-F34F2FD3CC2A}" type="slidenum">
              <a:rPr lang="en-US" sz="1000">
                <a:latin typeface="Arial" charset="0"/>
              </a:rPr>
              <a:pPr algn="r"/>
              <a:t>19</a:t>
            </a:fld>
            <a:endParaRPr lang="en-US" sz="1000">
              <a:latin typeface="Arial" charset="0"/>
            </a:endParaRPr>
          </a:p>
        </p:txBody>
      </p:sp>
      <p:pic>
        <p:nvPicPr>
          <p:cNvPr id="23555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90600" y="609600"/>
            <a:ext cx="7696200" cy="594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6" name="TextBox 3"/>
          <p:cNvSpPr txBox="1">
            <a:spLocks noChangeArrowheads="1"/>
          </p:cNvSpPr>
          <p:nvPr/>
        </p:nvSpPr>
        <p:spPr bwMode="auto">
          <a:xfrm>
            <a:off x="2667000" y="152400"/>
            <a:ext cx="40386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dirty="0"/>
              <a:t>Nigerian Widow scam </a:t>
            </a:r>
          </a:p>
        </p:txBody>
      </p:sp>
    </p:spTree>
  </p:cSld>
  <p:clrMapOvr>
    <a:masterClrMapping/>
  </p:clrMapOvr>
  <p:transition spd="med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162800" y="6397625"/>
            <a:ext cx="19050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en-US" sz="1000"/>
              <a:t>12-</a:t>
            </a:r>
            <a:fld id="{EBD073F2-4409-4346-82B8-88AE5F520230}" type="slidenum">
              <a:rPr lang="en-US" sz="1000"/>
              <a:pPr algn="r"/>
              <a:t>20</a:t>
            </a:fld>
            <a:endParaRPr lang="en-US" sz="1000"/>
          </a:p>
        </p:txBody>
      </p:sp>
      <p:sp>
        <p:nvSpPr>
          <p:cNvPr id="24579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0"/>
            <a:ext cx="8229600" cy="114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eaLnBrk="1" hangingPunct="1"/>
            <a:r>
              <a:rPr lang="en-US">
                <a:latin typeface="Century Gothic" pitchFamily="34" charset="0"/>
              </a:rPr>
              <a:t>Nigerian Widow Scam</a:t>
            </a:r>
          </a:p>
        </p:txBody>
      </p:sp>
      <p:sp>
        <p:nvSpPr>
          <p:cNvPr id="24580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76200" y="1600200"/>
            <a:ext cx="8991600" cy="4648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dirty="0">
                <a:latin typeface="Century Gothic" pitchFamily="34" charset="0"/>
              </a:rPr>
              <a:t>Also called a </a:t>
            </a:r>
            <a:r>
              <a:rPr lang="en-US" sz="2800" i="1" dirty="0">
                <a:solidFill>
                  <a:srgbClr val="FF0000"/>
                </a:solidFill>
                <a:latin typeface="Century Gothic" pitchFamily="34" charset="0"/>
              </a:rPr>
              <a:t>419 scam </a:t>
            </a:r>
            <a:r>
              <a:rPr lang="en-US" sz="2800" dirty="0">
                <a:latin typeface="Century Gothic" pitchFamily="34" charset="0"/>
              </a:rPr>
              <a:t>for a fraud-related section of the Nigerian Criminal Code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dirty="0">
                <a:latin typeface="Century Gothic" pitchFamily="34" charset="0"/>
              </a:rPr>
              <a:t>Someone you don’t know claims great wealth they cannot access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dirty="0">
                <a:latin typeface="Century Gothic" pitchFamily="34" charset="0"/>
              </a:rPr>
              <a:t>They ask your help in transferring the money (usually out of their country, to get it to safety)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dirty="0">
                <a:latin typeface="Century Gothic" pitchFamily="34" charset="0"/>
              </a:rPr>
              <a:t>For your help, you will get some percentage of the wealth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dirty="0">
                <a:latin typeface="Century Gothic" pitchFamily="34" charset="0"/>
              </a:rPr>
              <a:t>It is a big secret… tell no one (for safety and security)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dirty="0">
                <a:latin typeface="Century Gothic" pitchFamily="34" charset="0"/>
              </a:rPr>
              <a:t>Once you help, the transfer goes wrong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dirty="0">
                <a:latin typeface="Century Gothic" pitchFamily="34" charset="0"/>
              </a:rPr>
              <a:t>They need upfront cash to bribe officials, pay fees, etc.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dirty="0">
                <a:latin typeface="Century Gothic" pitchFamily="34" charset="0"/>
              </a:rPr>
              <a:t>More and more cash is requested until you catch on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dirty="0">
                <a:latin typeface="Century Gothic" pitchFamily="34" charset="0"/>
              </a:rPr>
              <a:t>Many variations, but all require </a:t>
            </a:r>
            <a:r>
              <a:rPr lang="en-US" sz="2400" i="1" dirty="0">
                <a:latin typeface="Century Gothic" pitchFamily="34" charset="0"/>
              </a:rPr>
              <a:t>urgency, secrecy</a:t>
            </a:r>
            <a:r>
              <a:rPr lang="en-US" sz="2400" dirty="0">
                <a:latin typeface="Century Gothic" pitchFamily="34" charset="0"/>
              </a:rPr>
              <a:t>, and </a:t>
            </a:r>
            <a:r>
              <a:rPr lang="en-US" sz="2400" i="1" dirty="0">
                <a:latin typeface="Century Gothic" pitchFamily="34" charset="0"/>
              </a:rPr>
              <a:t>your money</a:t>
            </a:r>
          </a:p>
          <a:p>
            <a:pPr eaLnBrk="1" hangingPunct="1">
              <a:lnSpc>
                <a:spcPct val="90000"/>
              </a:lnSpc>
            </a:pPr>
            <a:endParaRPr lang="en-US" sz="2800" dirty="0">
              <a:latin typeface="Century Gothic" pitchFamily="34" charset="0"/>
            </a:endParaRPr>
          </a:p>
        </p:txBody>
      </p:sp>
    </p:spTree>
  </p:cSld>
  <p:clrMapOvr>
    <a:masterClrMapping/>
  </p:clrMapOvr>
  <p:transition spd="med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162800" y="6397625"/>
            <a:ext cx="19050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en-US" sz="1000"/>
              <a:t>12-</a:t>
            </a:r>
            <a:fld id="{DA50B1F4-592C-4F82-B634-91B4BCC5FA06}" type="slidenum">
              <a:rPr lang="en-US" sz="1000"/>
              <a:pPr algn="r"/>
              <a:t>21</a:t>
            </a:fld>
            <a:endParaRPr lang="en-US" sz="1000"/>
          </a:p>
        </p:txBody>
      </p:sp>
      <p:sp>
        <p:nvSpPr>
          <p:cNvPr id="25603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0" y="0"/>
            <a:ext cx="9144000" cy="114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eaLnBrk="1" hangingPunct="1"/>
            <a:r>
              <a:rPr lang="en-US">
                <a:latin typeface="Century Gothic" pitchFamily="34" charset="0"/>
              </a:rPr>
              <a:t>Scams and the World in General</a:t>
            </a:r>
          </a:p>
        </p:txBody>
      </p:sp>
      <p:sp>
        <p:nvSpPr>
          <p:cNvPr id="25604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>
                <a:latin typeface="Century Gothic" pitchFamily="34" charset="0"/>
              </a:rPr>
              <a:t>Variants… “</a:t>
            </a:r>
            <a:r>
              <a:rPr lang="en-US" sz="2400" i="1">
                <a:latin typeface="Century Gothic" pitchFamily="34" charset="0"/>
              </a:rPr>
              <a:t>You have won the Spanish Lottery</a:t>
            </a:r>
            <a:r>
              <a:rPr lang="en-US" sz="2400">
                <a:latin typeface="Century Gothic" pitchFamily="34" charset="0"/>
              </a:rPr>
              <a:t>” (and funny, you don’t remember even entering it)</a:t>
            </a:r>
          </a:p>
          <a:p>
            <a:pPr eaLnBrk="1" hangingPunct="1">
              <a:lnSpc>
                <a:spcPct val="90000"/>
              </a:lnSpc>
            </a:pPr>
            <a:r>
              <a:rPr lang="en-US" sz="2400">
                <a:latin typeface="Century Gothic" pitchFamily="34" charset="0"/>
              </a:rPr>
              <a:t>“Our account is locked to us, we are sending you a check for $5000, please send back $4500 and keep $500 for your troubles” </a:t>
            </a:r>
            <a:r>
              <a:rPr lang="en-US" sz="2400" i="1">
                <a:latin typeface="Century Gothic" pitchFamily="34" charset="0"/>
              </a:rPr>
              <a:t>(their check is bad)</a:t>
            </a:r>
          </a:p>
          <a:p>
            <a:pPr eaLnBrk="1" hangingPunct="1">
              <a:lnSpc>
                <a:spcPct val="90000"/>
              </a:lnSpc>
            </a:pPr>
            <a:r>
              <a:rPr lang="en-US" sz="2400">
                <a:latin typeface="Century Gothic" pitchFamily="34" charset="0"/>
              </a:rPr>
              <a:t>If it sounds too good to be true, </a:t>
            </a:r>
            <a:r>
              <a:rPr lang="en-US" sz="2400" i="1">
                <a:latin typeface="Century Gothic" pitchFamily="34" charset="0"/>
              </a:rPr>
              <a:t>it is</a:t>
            </a:r>
            <a:r>
              <a:rPr lang="en-US" sz="2400">
                <a:latin typeface="Century Gothic" pitchFamily="34" charset="0"/>
              </a:rPr>
              <a:t> … this is how the world works</a:t>
            </a:r>
          </a:p>
          <a:p>
            <a:pPr eaLnBrk="1" hangingPunct="1">
              <a:lnSpc>
                <a:spcPct val="90000"/>
              </a:lnSpc>
            </a:pPr>
            <a:r>
              <a:rPr lang="en-US" sz="2400">
                <a:latin typeface="Century Gothic" pitchFamily="34" charset="0"/>
              </a:rPr>
              <a:t>Surprising these things trap people, but if they didn’t work, you wouldn’t get 10 a week in your spam box.</a:t>
            </a:r>
          </a:p>
          <a:p>
            <a:pPr eaLnBrk="1" hangingPunct="1">
              <a:lnSpc>
                <a:spcPct val="90000"/>
              </a:lnSpc>
            </a:pPr>
            <a:endParaRPr lang="en-US" sz="2400" i="1">
              <a:latin typeface="Century Gothic" pitchFamily="34" charset="0"/>
            </a:endParaRPr>
          </a:p>
          <a:p>
            <a:pPr eaLnBrk="1" hangingPunct="1">
              <a:lnSpc>
                <a:spcPct val="90000"/>
              </a:lnSpc>
            </a:pPr>
            <a:endParaRPr lang="en-US" sz="2600">
              <a:latin typeface="Century Gothic" pitchFamily="34" charset="0"/>
            </a:endParaRPr>
          </a:p>
          <a:p>
            <a:pPr eaLnBrk="1" hangingPunct="1">
              <a:lnSpc>
                <a:spcPct val="90000"/>
              </a:lnSpc>
            </a:pPr>
            <a:endParaRPr lang="en-US" sz="2600">
              <a:latin typeface="Century Gothic" pitchFamily="34" charset="0"/>
            </a:endParaRPr>
          </a:p>
        </p:txBody>
      </p:sp>
    </p:spTree>
  </p:cSld>
  <p:clrMapOvr>
    <a:masterClrMapping/>
  </p:clrMapOvr>
  <p:transition spd="med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162800" y="6397625"/>
            <a:ext cx="19050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en-US" sz="1000"/>
              <a:t>12-</a:t>
            </a:r>
            <a:fld id="{19043C04-F0A9-43FC-8A4E-E6E9A95BF752}" type="slidenum">
              <a:rPr lang="en-US" sz="1000"/>
              <a:pPr algn="r"/>
              <a:t>22</a:t>
            </a:fld>
            <a:endParaRPr lang="en-US" sz="1000"/>
          </a:p>
        </p:txBody>
      </p:sp>
      <p:sp>
        <p:nvSpPr>
          <p:cNvPr id="26627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0"/>
            <a:ext cx="8229600" cy="114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eaLnBrk="1" hangingPunct="1"/>
            <a:r>
              <a:rPr lang="en-US" dirty="0">
                <a:solidFill>
                  <a:srgbClr val="FF0000"/>
                </a:solidFill>
                <a:latin typeface="Century Gothic" pitchFamily="34" charset="0"/>
              </a:rPr>
              <a:t>Phishing</a:t>
            </a:r>
          </a:p>
        </p:txBody>
      </p:sp>
      <p:sp>
        <p:nvSpPr>
          <p:cNvPr id="24580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US" sz="2800" dirty="0">
                <a:latin typeface="Century Gothic" pitchFamily="34" charset="0"/>
              </a:rPr>
              <a:t>Main aim is some form </a:t>
            </a:r>
            <a:r>
              <a:rPr lang="en-US" sz="2800" dirty="0">
                <a:solidFill>
                  <a:srgbClr val="FF0000"/>
                </a:solidFill>
                <a:latin typeface="Century Gothic" pitchFamily="34" charset="0"/>
              </a:rPr>
              <a:t>of identity theft</a:t>
            </a:r>
          </a:p>
          <a:p>
            <a:pPr eaLnBrk="1" hangingPunct="1"/>
            <a:r>
              <a:rPr lang="en-US" sz="2800" dirty="0">
                <a:latin typeface="Century Gothic" pitchFamily="34" charset="0"/>
              </a:rPr>
              <a:t>Spam emails are made to look like they come from </a:t>
            </a:r>
            <a:r>
              <a:rPr lang="en-US" sz="2800" b="1" dirty="0">
                <a:solidFill>
                  <a:srgbClr val="FF0000"/>
                </a:solidFill>
                <a:latin typeface="Century Gothic" pitchFamily="34" charset="0"/>
              </a:rPr>
              <a:t>trusted sources </a:t>
            </a:r>
            <a:r>
              <a:rPr lang="en-US" sz="2800" dirty="0">
                <a:latin typeface="Century Gothic" pitchFamily="34" charset="0"/>
              </a:rPr>
              <a:t>like banks, eBay, PayPal, government, etc.</a:t>
            </a:r>
          </a:p>
          <a:p>
            <a:pPr lvl="1" eaLnBrk="1" hangingPunct="1"/>
            <a:r>
              <a:rPr lang="en-US" sz="2400" dirty="0">
                <a:latin typeface="Century Gothic" pitchFamily="34" charset="0"/>
              </a:rPr>
              <a:t>Look very authentic, use company logos and graphics, mimic corporate web pages</a:t>
            </a:r>
          </a:p>
          <a:p>
            <a:pPr eaLnBrk="1" hangingPunct="1"/>
            <a:r>
              <a:rPr lang="en-US" sz="2800" dirty="0">
                <a:latin typeface="Century Gothic" pitchFamily="34" charset="0"/>
              </a:rPr>
              <a:t>Message text will claim some problem has arisen and that you must log on to resolve the issue</a:t>
            </a:r>
          </a:p>
          <a:p>
            <a:pPr eaLnBrk="1" hangingPunct="1"/>
            <a:endParaRPr lang="en-US" sz="1800" dirty="0">
              <a:latin typeface="Century Gothic" pitchFamily="34" charset="0"/>
            </a:endParaRPr>
          </a:p>
          <a:p>
            <a:pPr eaLnBrk="1" hangingPunct="1"/>
            <a:endParaRPr lang="en-US" sz="2400" dirty="0">
              <a:latin typeface="Century Gothic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3600" y="0"/>
            <a:ext cx="1740650" cy="1354969"/>
          </a:xfrm>
          <a:prstGeom prst="rect">
            <a:avLst/>
          </a:prstGeom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5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Phishing example</a:t>
            </a:r>
            <a:endParaRPr lang="en-CA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600" y="1600200"/>
            <a:ext cx="8610600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117708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162800" y="6397625"/>
            <a:ext cx="19050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en-US" sz="1000"/>
              <a:t>12-</a:t>
            </a:r>
            <a:fld id="{EFCE750B-EBBA-4F6C-B477-C285D04E4284}" type="slidenum">
              <a:rPr lang="en-US" sz="1000"/>
              <a:pPr algn="r"/>
              <a:t>24</a:t>
            </a:fld>
            <a:endParaRPr lang="en-US" sz="1000"/>
          </a:p>
        </p:txBody>
      </p:sp>
      <p:sp>
        <p:nvSpPr>
          <p:cNvPr id="28675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0"/>
            <a:ext cx="8229600" cy="114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eaLnBrk="1" hangingPunct="1"/>
            <a:r>
              <a:rPr lang="en-US">
                <a:latin typeface="Century Gothic" pitchFamily="34" charset="0"/>
              </a:rPr>
              <a:t>Phishing and Spoofing</a:t>
            </a:r>
          </a:p>
        </p:txBody>
      </p:sp>
      <p:sp>
        <p:nvSpPr>
          <p:cNvPr id="28676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0" y="1371600"/>
            <a:ext cx="9144000" cy="5257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dirty="0">
                <a:latin typeface="Century Gothic" pitchFamily="34" charset="0"/>
              </a:rPr>
              <a:t>They provide a “logon” link to click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>
                <a:latin typeface="Century Gothic" pitchFamily="34" charset="0"/>
              </a:rPr>
              <a:t>Link does not take you to the trusted login you are expecting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>
                <a:latin typeface="Century Gothic" pitchFamily="34" charset="0"/>
              </a:rPr>
              <a:t>Rather, it takes you to a bogus server where the information you type in will be harvested for fraud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>
                <a:latin typeface="Century Gothic" pitchFamily="34" charset="0"/>
              </a:rPr>
              <a:t>Deception is often done with </a:t>
            </a:r>
            <a:r>
              <a:rPr lang="en-US" sz="2800" dirty="0">
                <a:solidFill>
                  <a:srgbClr val="FF0000"/>
                </a:solidFill>
                <a:latin typeface="Century Gothic" pitchFamily="34" charset="0"/>
              </a:rPr>
              <a:t>spoofed</a:t>
            </a:r>
            <a:r>
              <a:rPr lang="en-US" sz="2800" dirty="0">
                <a:latin typeface="Century Gothic" pitchFamily="34" charset="0"/>
              </a:rPr>
              <a:t> links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>
                <a:latin typeface="Century Gothic" pitchFamily="34" charset="0"/>
              </a:rPr>
              <a:t>Page </a:t>
            </a:r>
            <a:r>
              <a:rPr lang="en-US" sz="2400" i="1" dirty="0">
                <a:latin typeface="Century Gothic" pitchFamily="34" charset="0"/>
              </a:rPr>
              <a:t>text</a:t>
            </a:r>
            <a:r>
              <a:rPr lang="en-US" sz="2400" dirty="0">
                <a:latin typeface="Century Gothic" pitchFamily="34" charset="0"/>
              </a:rPr>
              <a:t> might show 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en-US" sz="2400" i="1" dirty="0">
                <a:latin typeface="Century Gothic" pitchFamily="34" charset="0"/>
              </a:rPr>
              <a:t>         http://login.ebay.com/userVerify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>
                <a:latin typeface="Century Gothic" pitchFamily="34" charset="0"/>
              </a:rPr>
              <a:t>True destination might be something like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en-US" sz="2400" dirty="0">
                <a:solidFill>
                  <a:srgbClr val="FF0000"/>
                </a:solidFill>
                <a:latin typeface="Century Gothic" pitchFamily="34" charset="0"/>
              </a:rPr>
              <a:t>         </a:t>
            </a:r>
            <a:r>
              <a:rPr lang="en-US" sz="2400" i="1" dirty="0">
                <a:solidFill>
                  <a:srgbClr val="FF0000"/>
                </a:solidFill>
                <a:latin typeface="Century Gothic" pitchFamily="34" charset="0"/>
              </a:rPr>
              <a:t>http://ic5.elmerfudd.net/gatherChumpInfo</a:t>
            </a:r>
          </a:p>
          <a:p>
            <a:pPr lvl="1" eaLnBrk="1" hangingPunct="1">
              <a:lnSpc>
                <a:spcPct val="90000"/>
              </a:lnSpc>
              <a:buFont typeface="Arial" charset="0"/>
              <a:buChar char="•"/>
            </a:pPr>
            <a:r>
              <a:rPr lang="en-US" sz="2400" dirty="0"/>
              <a:t>E-mail spoofing is the forgery of an e-mail </a:t>
            </a:r>
            <a:r>
              <a:rPr lang="en-US" sz="2400" dirty="0">
                <a:solidFill>
                  <a:srgbClr val="FF0000"/>
                </a:solidFill>
              </a:rPr>
              <a:t>header</a:t>
            </a:r>
            <a:r>
              <a:rPr lang="en-US" sz="2400" dirty="0"/>
              <a:t> so that the message appears to have originated from someone or somewhere other than the actual source</a:t>
            </a:r>
            <a:endParaRPr lang="en-US" sz="2400" i="1" dirty="0">
              <a:solidFill>
                <a:srgbClr val="FF0000"/>
              </a:solidFill>
              <a:latin typeface="Century Gothic" pitchFamily="34" charset="0"/>
            </a:endParaRPr>
          </a:p>
          <a:p>
            <a:pPr lvl="1" eaLnBrk="1" hangingPunct="1">
              <a:lnSpc>
                <a:spcPct val="90000"/>
              </a:lnSpc>
            </a:pPr>
            <a:endParaRPr lang="en-US" sz="2400" dirty="0">
              <a:latin typeface="Century Gothic" pitchFamily="34" charset="0"/>
            </a:endParaRPr>
          </a:p>
          <a:p>
            <a:pPr lvl="1" eaLnBrk="1" hangingPunct="1">
              <a:lnSpc>
                <a:spcPct val="90000"/>
              </a:lnSpc>
            </a:pPr>
            <a:endParaRPr lang="en-US" sz="2400" dirty="0">
              <a:latin typeface="Century Gothic" pitchFamily="34" charset="0"/>
            </a:endParaRPr>
          </a:p>
          <a:p>
            <a:pPr eaLnBrk="1" hangingPunct="1">
              <a:lnSpc>
                <a:spcPct val="90000"/>
              </a:lnSpc>
            </a:pPr>
            <a:endParaRPr lang="en-US" sz="2000" dirty="0">
              <a:latin typeface="Century Gothic" pitchFamily="34" charset="0"/>
            </a:endParaRPr>
          </a:p>
          <a:p>
            <a:pPr eaLnBrk="1" hangingPunct="1">
              <a:lnSpc>
                <a:spcPct val="90000"/>
              </a:lnSpc>
            </a:pPr>
            <a:endParaRPr lang="en-US" sz="2800" dirty="0">
              <a:latin typeface="Century Gothic" pitchFamily="34" charset="0"/>
            </a:endParaRPr>
          </a:p>
        </p:txBody>
      </p:sp>
    </p:spTree>
  </p:cSld>
  <p:clrMapOvr>
    <a:masterClrMapping/>
  </p:clrMapOvr>
  <p:transition spd="med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Spoofing example</a:t>
            </a:r>
            <a:endParaRPr lang="en-CA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2400" y="1600200"/>
            <a:ext cx="8915400" cy="495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47532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162800" y="6397625"/>
            <a:ext cx="19050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en-US" sz="1000"/>
              <a:t>12-</a:t>
            </a:r>
            <a:fld id="{FC39AB31-C817-4AE3-ABE5-102D41FC8187}" type="slidenum">
              <a:rPr lang="en-US" sz="1000"/>
              <a:pPr algn="r"/>
              <a:t>26</a:t>
            </a:fld>
            <a:endParaRPr lang="en-US" sz="1000"/>
          </a:p>
        </p:txBody>
      </p:sp>
      <p:sp>
        <p:nvSpPr>
          <p:cNvPr id="29699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0"/>
            <a:ext cx="8229600" cy="114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eaLnBrk="1" hangingPunct="1"/>
            <a:r>
              <a:rPr lang="en-US">
                <a:latin typeface="Century Gothic" pitchFamily="34" charset="0"/>
              </a:rPr>
              <a:t>Fighting Phishing</a:t>
            </a:r>
          </a:p>
        </p:txBody>
      </p:sp>
      <p:sp>
        <p:nvSpPr>
          <p:cNvPr id="29700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dirty="0">
                <a:latin typeface="Century Gothic" pitchFamily="34" charset="0"/>
              </a:rPr>
              <a:t>Most phishing pages become easy to spot once you know what to look for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>
                <a:latin typeface="Century Gothic" pitchFamily="34" charset="0"/>
              </a:rPr>
              <a:t>Many companies (because of phishing) will </a:t>
            </a:r>
            <a:r>
              <a:rPr lang="en-US" sz="2800" i="1" dirty="0">
                <a:latin typeface="Century Gothic" pitchFamily="34" charset="0"/>
              </a:rPr>
              <a:t>never</a:t>
            </a:r>
            <a:r>
              <a:rPr lang="en-US" sz="2800" dirty="0">
                <a:latin typeface="Century Gothic" pitchFamily="34" charset="0"/>
              </a:rPr>
              <a:t> deal with real issues, or ask for sensitive or personal information, via email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>
                <a:latin typeface="Century Gothic" pitchFamily="34" charset="0"/>
              </a:rPr>
              <a:t>Do </a:t>
            </a:r>
            <a:r>
              <a:rPr lang="en-US" sz="2800" dirty="0">
                <a:solidFill>
                  <a:srgbClr val="FF0000"/>
                </a:solidFill>
                <a:latin typeface="Century Gothic" pitchFamily="34" charset="0"/>
              </a:rPr>
              <a:t>not click links </a:t>
            </a:r>
            <a:r>
              <a:rPr lang="en-US" sz="2800" dirty="0">
                <a:latin typeface="Century Gothic" pitchFamily="34" charset="0"/>
              </a:rPr>
              <a:t>in suspected phishing pages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>
                <a:solidFill>
                  <a:srgbClr val="FF0000"/>
                </a:solidFill>
                <a:latin typeface="Century Gothic" pitchFamily="34" charset="0"/>
              </a:rPr>
              <a:t>Mouse-over links in text, and let the browser show you the real destination</a:t>
            </a:r>
            <a:endParaRPr lang="en-US" sz="2400" i="1" dirty="0">
              <a:solidFill>
                <a:srgbClr val="FF0000"/>
              </a:solidFill>
              <a:latin typeface="Century Gothic" pitchFamily="34" charset="0"/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 sz="2400" dirty="0">
                <a:solidFill>
                  <a:srgbClr val="FF0000"/>
                </a:solidFill>
                <a:latin typeface="Century Gothic" pitchFamily="34" charset="0"/>
              </a:rPr>
              <a:t>If you do visit the company’s website, type the URL yourself into a new browser window</a:t>
            </a:r>
          </a:p>
          <a:p>
            <a:pPr eaLnBrk="1" hangingPunct="1">
              <a:lnSpc>
                <a:spcPct val="90000"/>
              </a:lnSpc>
            </a:pPr>
            <a:endParaRPr lang="en-US" sz="2800" dirty="0">
              <a:latin typeface="Century Gothic" pitchFamily="34" charset="0"/>
            </a:endParaRPr>
          </a:p>
          <a:p>
            <a:pPr lvl="1" eaLnBrk="1" hangingPunct="1">
              <a:lnSpc>
                <a:spcPct val="90000"/>
              </a:lnSpc>
            </a:pPr>
            <a:endParaRPr lang="en-US" sz="2400" dirty="0">
              <a:latin typeface="Century Gothic" pitchFamily="34" charset="0"/>
            </a:endParaRPr>
          </a:p>
          <a:p>
            <a:pPr eaLnBrk="1" hangingPunct="1">
              <a:lnSpc>
                <a:spcPct val="90000"/>
              </a:lnSpc>
            </a:pPr>
            <a:endParaRPr lang="en-US" sz="2000" dirty="0">
              <a:latin typeface="Century Gothic" pitchFamily="34" charset="0"/>
            </a:endParaRPr>
          </a:p>
          <a:p>
            <a:pPr eaLnBrk="1" hangingPunct="1">
              <a:lnSpc>
                <a:spcPct val="90000"/>
              </a:lnSpc>
            </a:pPr>
            <a:endParaRPr lang="en-US" sz="2800" dirty="0">
              <a:latin typeface="Century Gothic" pitchFamily="34" charset="0"/>
            </a:endParaRPr>
          </a:p>
        </p:txBody>
      </p:sp>
    </p:spTree>
  </p:cSld>
  <p:clrMapOvr>
    <a:masterClrMapping/>
  </p:clrMapOvr>
  <p:transition spd="med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Virus</a:t>
            </a:r>
            <a:r>
              <a:rPr lang="en-US" dirty="0"/>
              <a:t>, Worm, Trojan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1417638"/>
            <a:ext cx="9067800" cy="5440362"/>
          </a:xfrm>
        </p:spPr>
        <p:txBody>
          <a:bodyPr/>
          <a:lstStyle/>
          <a:p>
            <a:pPr lvl="0" eaLnBrk="1" hangingPunct="1">
              <a:lnSpc>
                <a:spcPct val="90000"/>
              </a:lnSpc>
              <a:spcBef>
                <a:spcPct val="40000"/>
              </a:spcBef>
            </a:pPr>
            <a:r>
              <a:rPr lang="en-US" sz="2400" b="1" dirty="0">
                <a:solidFill>
                  <a:srgbClr val="FF0000"/>
                </a:solidFill>
                <a:latin typeface="Century Gothic" pitchFamily="34" charset="0"/>
              </a:rPr>
              <a:t>Virus:</a:t>
            </a:r>
          </a:p>
          <a:p>
            <a:pPr marL="0" lvl="0" indent="0" eaLnBrk="1" hangingPunct="1">
              <a:lnSpc>
                <a:spcPct val="90000"/>
              </a:lnSpc>
              <a:spcBef>
                <a:spcPct val="40000"/>
              </a:spcBef>
              <a:buNone/>
            </a:pPr>
            <a:r>
              <a:rPr lang="en-US" sz="2400" i="1" dirty="0">
                <a:solidFill>
                  <a:srgbClr val="000000"/>
                </a:solidFill>
                <a:latin typeface="Century Gothic" pitchFamily="34" charset="0"/>
              </a:rPr>
              <a:t>   </a:t>
            </a:r>
            <a:r>
              <a:rPr lang="en-US" sz="2400" dirty="0">
                <a:solidFill>
                  <a:srgbClr val="000000"/>
                </a:solidFill>
                <a:latin typeface="Century Gothic" pitchFamily="34" charset="0"/>
              </a:rPr>
              <a:t> A program that </a:t>
            </a:r>
            <a:r>
              <a:rPr lang="en-US" sz="2400" dirty="0">
                <a:solidFill>
                  <a:srgbClr val="FF0000"/>
                </a:solidFill>
                <a:latin typeface="Century Gothic" pitchFamily="34" charset="0"/>
              </a:rPr>
              <a:t>"infects</a:t>
            </a:r>
            <a:r>
              <a:rPr lang="en-US" sz="2400" dirty="0">
                <a:solidFill>
                  <a:srgbClr val="000000"/>
                </a:solidFill>
                <a:latin typeface="Century Gothic" pitchFamily="34" charset="0"/>
              </a:rPr>
              <a:t>" another program by embedding a </a:t>
            </a:r>
            <a:r>
              <a:rPr lang="en-US" sz="2400" dirty="0">
                <a:solidFill>
                  <a:srgbClr val="FF0000"/>
                </a:solidFill>
                <a:latin typeface="Century Gothic" pitchFamily="34" charset="0"/>
              </a:rPr>
              <a:t>copy</a:t>
            </a:r>
            <a:r>
              <a:rPr lang="en-US" sz="2400" dirty="0">
                <a:solidFill>
                  <a:srgbClr val="000000"/>
                </a:solidFill>
                <a:latin typeface="Century Gothic" pitchFamily="34" charset="0"/>
              </a:rPr>
              <a:t> of itself.  When the infected program runs, the virus copies itself and infects other programs (and perhaps does its damage)</a:t>
            </a:r>
          </a:p>
          <a:p>
            <a:pPr lvl="0" eaLnBrk="1" hangingPunct="1">
              <a:lnSpc>
                <a:spcPct val="90000"/>
              </a:lnSpc>
              <a:spcBef>
                <a:spcPct val="40000"/>
              </a:spcBef>
              <a:buNone/>
            </a:pPr>
            <a:r>
              <a:rPr lang="en-US" sz="2400" dirty="0">
                <a:solidFill>
                  <a:srgbClr val="000000"/>
                </a:solidFill>
                <a:latin typeface="Century Gothic" pitchFamily="34" charset="0"/>
              </a:rPr>
              <a:t>Example:</a:t>
            </a:r>
            <a:endParaRPr lang="en-CA" dirty="0"/>
          </a:p>
          <a:p>
            <a:r>
              <a:rPr lang="en-CA" sz="2400" dirty="0">
                <a:solidFill>
                  <a:srgbClr val="FF0000"/>
                </a:solidFill>
              </a:rPr>
              <a:t>Browser Hijacker. ...</a:t>
            </a:r>
          </a:p>
          <a:p>
            <a:r>
              <a:rPr lang="en-CA" sz="2400" dirty="0">
                <a:solidFill>
                  <a:srgbClr val="FF0000"/>
                </a:solidFill>
              </a:rPr>
              <a:t>Resident Virus. ...</a:t>
            </a:r>
          </a:p>
          <a:p>
            <a:r>
              <a:rPr lang="en-CA" sz="2400" dirty="0">
                <a:solidFill>
                  <a:srgbClr val="FF0000"/>
                </a:solidFill>
              </a:rPr>
              <a:t>Direct Action Virus. ...</a:t>
            </a:r>
          </a:p>
          <a:p>
            <a:r>
              <a:rPr lang="en-CA" sz="2400" dirty="0">
                <a:solidFill>
                  <a:srgbClr val="FF0000"/>
                </a:solidFill>
              </a:rPr>
              <a:t>Polymorphic Virus. ...</a:t>
            </a:r>
          </a:p>
          <a:p>
            <a:r>
              <a:rPr lang="en-CA" sz="2400" dirty="0">
                <a:solidFill>
                  <a:srgbClr val="FF0000"/>
                </a:solidFill>
              </a:rPr>
              <a:t>File Infector Virus. ...</a:t>
            </a:r>
          </a:p>
          <a:p>
            <a:endParaRPr lang="en-CA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5956" y="3581400"/>
            <a:ext cx="4762500" cy="2609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12233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162800" y="6397625"/>
            <a:ext cx="19050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en-US" sz="1000"/>
              <a:t>12-</a:t>
            </a:r>
            <a:fld id="{538359D3-7166-44FE-87F5-AE043E726C47}" type="slidenum">
              <a:rPr lang="en-US" sz="1000"/>
              <a:pPr algn="r"/>
              <a:t>28</a:t>
            </a:fld>
            <a:endParaRPr lang="en-US" sz="1000"/>
          </a:p>
        </p:txBody>
      </p:sp>
      <p:sp>
        <p:nvSpPr>
          <p:cNvPr id="30723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0"/>
            <a:ext cx="8229600" cy="685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eaLnBrk="1" hangingPunct="1"/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Viruses, 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Worms,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Trojan</a:t>
            </a:r>
          </a:p>
        </p:txBody>
      </p:sp>
      <p:sp>
        <p:nvSpPr>
          <p:cNvPr id="28676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0" y="1447800"/>
            <a:ext cx="9144000" cy="5257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marL="0" indent="0" eaLnBrk="1" hangingPunct="1">
              <a:lnSpc>
                <a:spcPct val="90000"/>
              </a:lnSpc>
              <a:spcBef>
                <a:spcPct val="40000"/>
              </a:spcBef>
              <a:buNone/>
            </a:pPr>
            <a:r>
              <a:rPr lang="en-US" sz="2400" b="1" dirty="0">
                <a:solidFill>
                  <a:srgbClr val="FF0000"/>
                </a:solidFill>
                <a:latin typeface="Century Gothic" pitchFamily="34" charset="0"/>
              </a:rPr>
              <a:t>Worm:</a:t>
            </a:r>
            <a:r>
              <a:rPr lang="en-US" sz="2400" dirty="0">
                <a:latin typeface="Century Gothic" pitchFamily="34" charset="0"/>
              </a:rPr>
              <a:t> </a:t>
            </a:r>
          </a:p>
          <a:p>
            <a:pPr marL="0" indent="0" eaLnBrk="1" hangingPunct="1">
              <a:lnSpc>
                <a:spcPct val="90000"/>
              </a:lnSpc>
              <a:spcBef>
                <a:spcPct val="40000"/>
              </a:spcBef>
              <a:buNone/>
            </a:pPr>
            <a:r>
              <a:rPr lang="en-US" sz="2400" dirty="0">
                <a:latin typeface="Century Gothic" pitchFamily="34" charset="0"/>
              </a:rPr>
              <a:t> An independent program (not part of another) that copies itself across </a:t>
            </a:r>
            <a:r>
              <a:rPr lang="en-US" sz="2400" dirty="0">
                <a:solidFill>
                  <a:srgbClr val="FF0000"/>
                </a:solidFill>
                <a:latin typeface="Century Gothic" pitchFamily="34" charset="0"/>
              </a:rPr>
              <a:t>network</a:t>
            </a:r>
            <a:r>
              <a:rPr lang="en-US" sz="2400" dirty="0">
                <a:latin typeface="Century Gothic" pitchFamily="34" charset="0"/>
              </a:rPr>
              <a:t> connections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>
                <a:latin typeface="Century Gothic" pitchFamily="34" charset="0"/>
              </a:rPr>
              <a:t>Example: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CA" sz="2400" dirty="0">
                <a:solidFill>
                  <a:srgbClr val="FF0000"/>
                </a:solidFill>
                <a:latin typeface="arial" panose="020B0604020202020204" pitchFamily="34" charset="0"/>
              </a:rPr>
              <a:t>The Anna Kournikova worm. ...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CA" sz="2400" dirty="0">
                <a:solidFill>
                  <a:srgbClr val="FF0000"/>
                </a:solidFill>
                <a:latin typeface="arial" panose="020B0604020202020204" pitchFamily="34" charset="0"/>
              </a:rPr>
              <a:t>I LOVEYOU. ... 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CA" sz="2400" dirty="0">
                <a:solidFill>
                  <a:srgbClr val="FF0000"/>
                </a:solidFill>
                <a:latin typeface="arial" panose="020B0604020202020204" pitchFamily="34" charset="0"/>
              </a:rPr>
              <a:t>The Melissa virus. ...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CA" sz="2400" dirty="0">
                <a:solidFill>
                  <a:srgbClr val="FF0000"/>
                </a:solidFill>
                <a:latin typeface="arial" panose="020B0604020202020204" pitchFamily="34" charset="0"/>
              </a:rPr>
              <a:t>The Blaster Worm. ...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CA" sz="2400" dirty="0" err="1">
                <a:solidFill>
                  <a:srgbClr val="FF0000"/>
                </a:solidFill>
                <a:latin typeface="arial" panose="020B0604020202020204" pitchFamily="34" charset="0"/>
              </a:rPr>
              <a:t>Netsky</a:t>
            </a:r>
            <a:r>
              <a:rPr lang="en-CA" sz="2400" dirty="0">
                <a:solidFill>
                  <a:srgbClr val="FF0000"/>
                </a:solidFill>
                <a:latin typeface="arial" panose="020B0604020202020204" pitchFamily="34" charset="0"/>
              </a:rPr>
              <a:t> and Sasser. ...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CA" sz="2400" dirty="0">
                <a:solidFill>
                  <a:srgbClr val="FF0000"/>
                </a:solidFill>
                <a:latin typeface="arial" panose="020B0604020202020204" pitchFamily="34" charset="0"/>
              </a:rPr>
              <a:t>Storm worm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0200" y="2895600"/>
            <a:ext cx="3276600" cy="2971800"/>
          </a:xfrm>
          <a:prstGeom prst="rect">
            <a:avLst/>
          </a:prstGeom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6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86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86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86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86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867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867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867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867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Virus, Worm, </a:t>
            </a:r>
            <a:r>
              <a:rPr lang="en-US" dirty="0">
                <a:solidFill>
                  <a:srgbClr val="FF0000"/>
                </a:solidFill>
              </a:rPr>
              <a:t>Trojan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1524000"/>
            <a:ext cx="8991600" cy="5257800"/>
          </a:xfrm>
        </p:spPr>
        <p:txBody>
          <a:bodyPr/>
          <a:lstStyle/>
          <a:p>
            <a:pPr lvl="0" eaLnBrk="1" hangingPunct="1">
              <a:lnSpc>
                <a:spcPct val="90000"/>
              </a:lnSpc>
              <a:spcBef>
                <a:spcPct val="40000"/>
              </a:spcBef>
            </a:pPr>
            <a:r>
              <a:rPr lang="en-US" altLang="en-US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Trojan</a:t>
            </a:r>
            <a:r>
              <a:rPr lang="en-US" altLang="en-US" sz="2400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</a:p>
          <a:p>
            <a:pPr marL="0" lvl="0" indent="0" eaLnBrk="1" hangingPunct="1">
              <a:lnSpc>
                <a:spcPct val="90000"/>
              </a:lnSpc>
              <a:spcBef>
                <a:spcPct val="40000"/>
              </a:spcBef>
              <a:buNone/>
            </a:pPr>
            <a:r>
              <a:rPr lang="en-US" altLang="en-US" sz="2400" dirty="0">
                <a:solidFill>
                  <a:srgbClr val="000000"/>
                </a:solidFill>
                <a:latin typeface="Century Gothic" panose="020B0502020202020204" pitchFamily="34" charset="0"/>
              </a:rPr>
              <a:t>A type of virus; it “</a:t>
            </a:r>
            <a:r>
              <a:rPr lang="en-US" altLang="en-US" sz="2400" dirty="0">
                <a:solidFill>
                  <a:srgbClr val="FF0000"/>
                </a:solidFill>
                <a:latin typeface="Century Gothic" panose="020B0502020202020204" pitchFamily="34" charset="0"/>
              </a:rPr>
              <a:t>hides</a:t>
            </a:r>
            <a:r>
              <a:rPr lang="en-US" altLang="en-US" sz="2400" dirty="0">
                <a:solidFill>
                  <a:srgbClr val="000000"/>
                </a:solidFill>
                <a:latin typeface="Century Gothic" panose="020B0502020202020204" pitchFamily="34" charset="0"/>
              </a:rPr>
              <a:t>” inside another useful program, and performs secret operations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000" dirty="0">
                <a:solidFill>
                  <a:srgbClr val="FF0000"/>
                </a:solidFill>
                <a:latin typeface="Century Gothic" panose="020B0502020202020204" pitchFamily="34" charset="0"/>
              </a:rPr>
              <a:t>May </a:t>
            </a:r>
            <a:r>
              <a:rPr lang="en-US" altLang="en-US" sz="2000" i="1" dirty="0">
                <a:solidFill>
                  <a:srgbClr val="FF0000"/>
                </a:solidFill>
                <a:latin typeface="Century Gothic" panose="020B0502020202020204" pitchFamily="34" charset="0"/>
              </a:rPr>
              <a:t>record keystrokes </a:t>
            </a:r>
            <a:r>
              <a:rPr lang="en-US" altLang="en-US" sz="2000" dirty="0">
                <a:solidFill>
                  <a:srgbClr val="FF0000"/>
                </a:solidFill>
                <a:latin typeface="Century Gothic" panose="020B0502020202020204" pitchFamily="34" charset="0"/>
              </a:rPr>
              <a:t>to collect passwords or other sensitive data, or load malicious software</a:t>
            </a:r>
          </a:p>
          <a:p>
            <a:pPr lvl="1" eaLnBrk="1" hangingPunct="1">
              <a:lnSpc>
                <a:spcPct val="90000"/>
              </a:lnSpc>
              <a:spcBef>
                <a:spcPct val="40000"/>
              </a:spcBef>
            </a:pPr>
            <a:r>
              <a:rPr lang="en-US" altLang="en-US" sz="2000" dirty="0">
                <a:solidFill>
                  <a:srgbClr val="000000"/>
                </a:solidFill>
                <a:latin typeface="Century Gothic" panose="020B0502020202020204" pitchFamily="34" charset="0"/>
              </a:rPr>
              <a:t>May take advantage of some security hole and create a means for remote users to control the computer (</a:t>
            </a:r>
            <a:r>
              <a:rPr lang="en-US" altLang="en-US" sz="2000" i="1" dirty="0">
                <a:solidFill>
                  <a:srgbClr val="000000"/>
                </a:solidFill>
                <a:latin typeface="Century Gothic" panose="020B0502020202020204" pitchFamily="34" charset="0"/>
              </a:rPr>
              <a:t>backdoor access</a:t>
            </a:r>
            <a:r>
              <a:rPr lang="en-US" altLang="en-US" sz="2000" dirty="0">
                <a:solidFill>
                  <a:srgbClr val="000000"/>
                </a:solidFill>
                <a:latin typeface="Century Gothic" panose="020B0502020202020204" pitchFamily="34" charset="0"/>
              </a:rPr>
              <a:t>)</a:t>
            </a:r>
          </a:p>
          <a:p>
            <a:pPr marL="457200" lvl="1" indent="0" eaLnBrk="1" hangingPunct="1">
              <a:lnSpc>
                <a:spcPct val="90000"/>
              </a:lnSpc>
              <a:spcBef>
                <a:spcPct val="40000"/>
              </a:spcBef>
              <a:buNone/>
            </a:pPr>
            <a:endParaRPr lang="en-US" altLang="en-US" sz="2000" dirty="0">
              <a:solidFill>
                <a:srgbClr val="000000"/>
              </a:solidFill>
              <a:latin typeface="Century Gothic" panose="020B0502020202020204" pitchFamily="34" charset="0"/>
            </a:endParaRPr>
          </a:p>
          <a:p>
            <a:endParaRPr lang="en-CA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00" y="4038600"/>
            <a:ext cx="2895600" cy="2405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45588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162800" y="6397625"/>
            <a:ext cx="19050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en-US" sz="1000"/>
              <a:t>12-</a:t>
            </a:r>
            <a:fld id="{7B8F205E-C8A5-44F4-8129-F2216EAE4F81}" type="slidenum">
              <a:rPr lang="en-US" sz="1000"/>
              <a:pPr algn="r"/>
              <a:t>30</a:t>
            </a:fld>
            <a:endParaRPr lang="en-US" sz="1000"/>
          </a:p>
        </p:txBody>
      </p:sp>
      <p:sp>
        <p:nvSpPr>
          <p:cNvPr id="31747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0"/>
            <a:ext cx="8229600" cy="114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eaLnBrk="1" hangingPunct="1"/>
            <a:r>
              <a:rPr lang="en-US">
                <a:latin typeface="Century Gothic" pitchFamily="34" charset="0"/>
              </a:rPr>
              <a:t>Vectors of Attack</a:t>
            </a:r>
          </a:p>
        </p:txBody>
      </p:sp>
      <p:sp>
        <p:nvSpPr>
          <p:cNvPr id="31748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0" y="1600200"/>
            <a:ext cx="9144000" cy="4876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b="1" dirty="0">
                <a:solidFill>
                  <a:srgbClr val="FF0000"/>
                </a:solidFill>
                <a:latin typeface="Century Gothic" pitchFamily="34" charset="0"/>
              </a:rPr>
              <a:t>Malware</a:t>
            </a:r>
            <a:r>
              <a:rPr lang="en-US" sz="2800" dirty="0">
                <a:latin typeface="Century Gothic" pitchFamily="34" charset="0"/>
              </a:rPr>
              <a:t> is a term for software like viruses, worms, Trojans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>
                <a:solidFill>
                  <a:srgbClr val="FF0000"/>
                </a:solidFill>
                <a:latin typeface="Century Gothic" pitchFamily="34" charset="0"/>
              </a:rPr>
              <a:t>CERT</a:t>
            </a:r>
            <a:r>
              <a:rPr lang="en-US" sz="2800" dirty="0">
                <a:latin typeface="Century Gothic" pitchFamily="34" charset="0"/>
              </a:rPr>
              <a:t>(Computer Emergency Respond Team) is an organization that monitors the security of the Internet (</a:t>
            </a:r>
            <a:r>
              <a:rPr lang="en-US" sz="2800" i="1" dirty="0">
                <a:latin typeface="Century Gothic" pitchFamily="34" charset="0"/>
              </a:rPr>
              <a:t>established 1988</a:t>
            </a:r>
            <a:r>
              <a:rPr lang="en-US" sz="2800" dirty="0">
                <a:latin typeface="Century Gothic" pitchFamily="34" charset="0"/>
              </a:rPr>
              <a:t>).  Morris Worm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>
                <a:latin typeface="Century Gothic" pitchFamily="34" charset="0"/>
              </a:rPr>
              <a:t>Five common ways attacks can happen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b="1" dirty="0">
                <a:solidFill>
                  <a:srgbClr val="FF0000"/>
                </a:solidFill>
                <a:latin typeface="Century Gothic" pitchFamily="34" charset="0"/>
              </a:rPr>
              <a:t>Email attachments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b="1" dirty="0">
                <a:solidFill>
                  <a:srgbClr val="FF0000"/>
                </a:solidFill>
                <a:latin typeface="Century Gothic" pitchFamily="34" charset="0"/>
              </a:rPr>
              <a:t>Spoofed links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b="1" dirty="0">
                <a:solidFill>
                  <a:srgbClr val="FF0000"/>
                </a:solidFill>
                <a:latin typeface="Century Gothic" pitchFamily="34" charset="0"/>
              </a:rPr>
              <a:t>Social engineering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b="1" dirty="0">
                <a:solidFill>
                  <a:srgbClr val="FF0000"/>
                </a:solidFill>
                <a:latin typeface="Century Gothic" pitchFamily="34" charset="0"/>
              </a:rPr>
              <a:t>P2P file sharing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b="1" dirty="0">
                <a:solidFill>
                  <a:srgbClr val="FF0000"/>
                </a:solidFill>
                <a:latin typeface="Century Gothic" pitchFamily="34" charset="0"/>
              </a:rPr>
              <a:t>Bluetooth and MMS  (Multimedia Messaging Service) file transfers</a:t>
            </a:r>
          </a:p>
          <a:p>
            <a:pPr eaLnBrk="1" hangingPunct="1">
              <a:lnSpc>
                <a:spcPct val="90000"/>
              </a:lnSpc>
            </a:pPr>
            <a:endParaRPr lang="en-US" sz="2800" dirty="0">
              <a:latin typeface="Century Gothic" pitchFamily="34" charset="0"/>
            </a:endParaRPr>
          </a:p>
          <a:p>
            <a:pPr eaLnBrk="1" hangingPunct="1">
              <a:lnSpc>
                <a:spcPct val="90000"/>
              </a:lnSpc>
            </a:pPr>
            <a:endParaRPr lang="en-US" sz="2800" dirty="0">
              <a:latin typeface="Century Gothic" pitchFamily="34" charset="0"/>
            </a:endParaRPr>
          </a:p>
        </p:txBody>
      </p:sp>
    </p:spTree>
  </p:cSld>
  <p:clrMapOvr>
    <a:masterClrMapping/>
  </p:clrMapOvr>
  <p:transition spd="med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162800" y="6397625"/>
            <a:ext cx="19050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en-US" sz="1000"/>
              <a:t>12-</a:t>
            </a:r>
            <a:fld id="{307ABA61-1F13-48BB-A9A9-09A73889E1F2}" type="slidenum">
              <a:rPr lang="en-US" sz="1000"/>
              <a:pPr algn="r"/>
              <a:t>31</a:t>
            </a:fld>
            <a:endParaRPr lang="en-US" sz="1000"/>
          </a:p>
        </p:txBody>
      </p:sp>
      <p:sp>
        <p:nvSpPr>
          <p:cNvPr id="32771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0"/>
            <a:ext cx="8229600" cy="114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eaLnBrk="1" hangingPunct="1"/>
            <a:r>
              <a:rPr lang="en-US">
                <a:latin typeface="Century Gothic" pitchFamily="34" charset="0"/>
              </a:rPr>
              <a:t>Email Attack</a:t>
            </a:r>
          </a:p>
        </p:txBody>
      </p:sp>
      <p:sp>
        <p:nvSpPr>
          <p:cNvPr id="32772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00200"/>
            <a:ext cx="8610600" cy="45259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b="1" dirty="0">
                <a:latin typeface="Century Gothic" pitchFamily="34" charset="0"/>
              </a:rPr>
              <a:t>Mechanism</a:t>
            </a:r>
            <a:r>
              <a:rPr lang="en-US" sz="2800" dirty="0">
                <a:latin typeface="Century Gothic" pitchFamily="34" charset="0"/>
              </a:rPr>
              <a:t>: an infected file is sent as email attachment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800" b="1" dirty="0">
                <a:solidFill>
                  <a:srgbClr val="FF0000"/>
                </a:solidFill>
                <a:latin typeface="Century Gothic" pitchFamily="34" charset="0"/>
              </a:rPr>
              <a:t>Behavior to avoid</a:t>
            </a:r>
            <a:r>
              <a:rPr lang="en-US" sz="2800" dirty="0">
                <a:latin typeface="Century Gothic" pitchFamily="34" charset="0"/>
              </a:rPr>
              <a:t>: clicking on the attachment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b="1" dirty="0">
                <a:latin typeface="Century Gothic" pitchFamily="34" charset="0"/>
              </a:rPr>
              <a:t>Result</a:t>
            </a:r>
            <a:r>
              <a:rPr lang="en-US" sz="2800" dirty="0">
                <a:latin typeface="Century Gothic" pitchFamily="34" charset="0"/>
              </a:rPr>
              <a:t>: the malware (usually a worm) runs, sends copies of the </a:t>
            </a:r>
            <a:r>
              <a:rPr lang="en-US" sz="2800" dirty="0" err="1">
                <a:latin typeface="Century Gothic" pitchFamily="34" charset="0"/>
              </a:rPr>
              <a:t>email+attachment</a:t>
            </a:r>
            <a:r>
              <a:rPr lang="en-US" sz="2800" dirty="0">
                <a:latin typeface="Century Gothic" pitchFamily="34" charset="0"/>
              </a:rPr>
              <a:t> to names in your address books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800" b="1" dirty="0">
                <a:solidFill>
                  <a:srgbClr val="00B050"/>
                </a:solidFill>
                <a:latin typeface="Century Gothic" pitchFamily="34" charset="0"/>
              </a:rPr>
              <a:t>Protection</a:t>
            </a:r>
            <a:r>
              <a:rPr lang="en-US" sz="2800" dirty="0">
                <a:solidFill>
                  <a:srgbClr val="00B050"/>
                </a:solidFill>
                <a:latin typeface="Century Gothic" pitchFamily="34" charset="0"/>
              </a:rPr>
              <a:t>:</a:t>
            </a:r>
            <a:r>
              <a:rPr lang="en-US" sz="2800" dirty="0">
                <a:latin typeface="Century Gothic" pitchFamily="34" charset="0"/>
              </a:rPr>
              <a:t> don’t automatically open email attachments without examining the file extension; know why it was sent, what it is for</a:t>
            </a:r>
          </a:p>
        </p:txBody>
      </p:sp>
    </p:spTree>
  </p:cSld>
  <p:clrMapOvr>
    <a:masterClrMapping/>
  </p:clrMapOvr>
  <p:transition spd="med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162800" y="6397625"/>
            <a:ext cx="19050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en-US" sz="1000"/>
              <a:t>12-</a:t>
            </a:r>
            <a:fld id="{8F87D126-8EA4-4DC4-A003-4D79F5449B8E}" type="slidenum">
              <a:rPr lang="en-US" sz="1000"/>
              <a:pPr algn="r"/>
              <a:t>32</a:t>
            </a:fld>
            <a:endParaRPr lang="en-US" sz="1000"/>
          </a:p>
        </p:txBody>
      </p:sp>
      <p:sp>
        <p:nvSpPr>
          <p:cNvPr id="33795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0"/>
            <a:ext cx="8229600" cy="114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eaLnBrk="1" hangingPunct="1"/>
            <a:r>
              <a:rPr lang="en-US">
                <a:latin typeface="Century Gothic" pitchFamily="34" charset="0"/>
              </a:rPr>
              <a:t>Email Attack</a:t>
            </a:r>
          </a:p>
        </p:txBody>
      </p:sp>
      <p:sp>
        <p:nvSpPr>
          <p:cNvPr id="33796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0" y="1447800"/>
            <a:ext cx="9144000" cy="48006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>
                <a:latin typeface="Century Gothic" pitchFamily="34" charset="0"/>
              </a:rPr>
              <a:t>Examine the </a:t>
            </a:r>
            <a:r>
              <a:rPr lang="en-US" sz="2800">
                <a:solidFill>
                  <a:srgbClr val="FF0000"/>
                </a:solidFill>
                <a:latin typeface="Century Gothic" pitchFamily="34" charset="0"/>
              </a:rPr>
              <a:t>file extension </a:t>
            </a:r>
            <a:r>
              <a:rPr lang="en-US" sz="2800">
                <a:latin typeface="Century Gothic" pitchFamily="34" charset="0"/>
              </a:rPr>
              <a:t>of the attachment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i="1">
                <a:latin typeface="Century Gothic" pitchFamily="34" charset="0"/>
              </a:rPr>
              <a:t>.</a:t>
            </a:r>
            <a:r>
              <a:rPr lang="en-US" sz="2400" i="1">
                <a:solidFill>
                  <a:srgbClr val="00B050"/>
                </a:solidFill>
                <a:latin typeface="Century Gothic" pitchFamily="34" charset="0"/>
              </a:rPr>
              <a:t>doc, .exe, .msi, .pif, .bat, .com, .cmd </a:t>
            </a:r>
            <a:r>
              <a:rPr lang="en-US" sz="2400">
                <a:latin typeface="Century Gothic" pitchFamily="34" charset="0"/>
              </a:rPr>
              <a:t>(and many others) are executable and potentially unsafe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>
                <a:latin typeface="Century Gothic" pitchFamily="34" charset="0"/>
              </a:rPr>
              <a:t>media like </a:t>
            </a:r>
            <a:r>
              <a:rPr lang="en-US" sz="2400" i="1">
                <a:latin typeface="Century Gothic" pitchFamily="34" charset="0"/>
              </a:rPr>
              <a:t>.gif, .jpg, .mpg, .mp3 </a:t>
            </a:r>
            <a:r>
              <a:rPr lang="en-US" sz="2400">
                <a:latin typeface="Century Gothic" pitchFamily="34" charset="0"/>
              </a:rPr>
              <a:t>are safer</a:t>
            </a:r>
          </a:p>
          <a:p>
            <a:pPr eaLnBrk="1" hangingPunct="1">
              <a:lnSpc>
                <a:spcPct val="90000"/>
              </a:lnSpc>
            </a:pPr>
            <a:r>
              <a:rPr lang="en-US" sz="2800">
                <a:solidFill>
                  <a:srgbClr val="FF0000"/>
                </a:solidFill>
                <a:latin typeface="Century Gothic" pitchFamily="34" charset="0"/>
              </a:rPr>
              <a:t>Make sure you have the OS set to show file extensions </a:t>
            </a:r>
            <a:r>
              <a:rPr lang="en-US" sz="2800">
                <a:latin typeface="Century Gothic" pitchFamily="34" charset="0"/>
              </a:rPr>
              <a:t>( Folder option-demonstrate)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>
                <a:latin typeface="Century Gothic" pitchFamily="34" charset="0"/>
              </a:rPr>
              <a:t>if hidden, </a:t>
            </a:r>
            <a:r>
              <a:rPr lang="en-US" sz="2400" i="1">
                <a:latin typeface="Century Gothic" pitchFamily="34" charset="0"/>
              </a:rPr>
              <a:t>newCar.jpg.exe </a:t>
            </a:r>
            <a:r>
              <a:rPr lang="en-US" sz="2400">
                <a:latin typeface="Century Gothic" pitchFamily="34" charset="0"/>
              </a:rPr>
              <a:t>will look like </a:t>
            </a:r>
            <a:r>
              <a:rPr lang="en-US" sz="2400" i="1">
                <a:latin typeface="Century Gothic" pitchFamily="34" charset="0"/>
              </a:rPr>
              <a:t>newCar.jpg</a:t>
            </a:r>
          </a:p>
          <a:p>
            <a:pPr eaLnBrk="1" hangingPunct="1">
              <a:lnSpc>
                <a:spcPct val="90000"/>
              </a:lnSpc>
            </a:pPr>
            <a:r>
              <a:rPr lang="en-US" sz="2800">
                <a:latin typeface="Century Gothic" pitchFamily="34" charset="0"/>
              </a:rPr>
              <a:t>Be cautious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>
                <a:latin typeface="Century Gothic" pitchFamily="34" charset="0"/>
              </a:rPr>
              <a:t>Is there any good reason for the sender to use email to send me executables?</a:t>
            </a:r>
          </a:p>
        </p:txBody>
      </p:sp>
    </p:spTree>
  </p:cSld>
  <p:clrMapOvr>
    <a:masterClrMapping/>
  </p:clrMapOvr>
  <p:transition spd="med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 bwMode="auto">
          <a:xfrm>
            <a:off x="533400" y="0"/>
            <a:ext cx="8229600" cy="1143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4000"/>
              <a:t>Folder option</a:t>
            </a:r>
            <a:br>
              <a:rPr lang="en-US" sz="4000"/>
            </a:br>
            <a:r>
              <a:rPr lang="en-US" sz="4000"/>
              <a:t>Show extension </a:t>
            </a:r>
          </a:p>
        </p:txBody>
      </p:sp>
      <p:pic>
        <p:nvPicPr>
          <p:cNvPr id="34819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24000" y="1600200"/>
            <a:ext cx="6019800" cy="5029200"/>
          </a:xfrm>
          <a:noFill/>
          <a:ln>
            <a:miter lim="800000"/>
            <a:headEnd/>
            <a:tailEnd/>
          </a:ln>
        </p:spPr>
      </p:pic>
      <p:sp>
        <p:nvSpPr>
          <p:cNvPr id="34820" name="Oval 4"/>
          <p:cNvSpPr>
            <a:spLocks noChangeArrowheads="1"/>
          </p:cNvSpPr>
          <p:nvPr/>
        </p:nvSpPr>
        <p:spPr bwMode="auto">
          <a:xfrm>
            <a:off x="838200" y="4343400"/>
            <a:ext cx="1143000" cy="609600"/>
          </a:xfrm>
          <a:prstGeom prst="ellipse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r>
              <a:rPr lang="en-US" sz="1600"/>
              <a:t>Show</a:t>
            </a:r>
          </a:p>
        </p:txBody>
      </p:sp>
      <p:cxnSp>
        <p:nvCxnSpPr>
          <p:cNvPr id="34821" name="Straight Arrow Connector 6"/>
          <p:cNvCxnSpPr>
            <a:cxnSpLocks noChangeShapeType="1"/>
            <a:stCxn id="34820" idx="6"/>
          </p:cNvCxnSpPr>
          <p:nvPr/>
        </p:nvCxnSpPr>
        <p:spPr bwMode="auto">
          <a:xfrm>
            <a:off x="1981200" y="4648200"/>
            <a:ext cx="457200" cy="38100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162800" y="6397625"/>
            <a:ext cx="19050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en-US" sz="1000"/>
              <a:t>12-</a:t>
            </a:r>
            <a:fld id="{4B4D8CD4-A572-4F62-BEA2-DD649166B340}" type="slidenum">
              <a:rPr lang="en-US" sz="1000"/>
              <a:pPr algn="r"/>
              <a:t>34</a:t>
            </a:fld>
            <a:endParaRPr lang="en-US" sz="1000"/>
          </a:p>
        </p:txBody>
      </p:sp>
      <p:sp>
        <p:nvSpPr>
          <p:cNvPr id="35843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0"/>
            <a:ext cx="8229600" cy="114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eaLnBrk="1" hangingPunct="1"/>
            <a:r>
              <a:rPr lang="en-US">
                <a:latin typeface="Century Gothic" pitchFamily="34" charset="0"/>
              </a:rPr>
              <a:t>Spoofed Links Attack</a:t>
            </a:r>
          </a:p>
        </p:txBody>
      </p:sp>
      <p:sp>
        <p:nvSpPr>
          <p:cNvPr id="35844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0" y="1447800"/>
            <a:ext cx="9067800" cy="51816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800" b="1" dirty="0">
                <a:latin typeface="Century Gothic" pitchFamily="34" charset="0"/>
              </a:rPr>
              <a:t>Mechanism</a:t>
            </a:r>
            <a:r>
              <a:rPr lang="en-US" sz="2800" dirty="0">
                <a:latin typeface="Century Gothic" pitchFamily="34" charset="0"/>
              </a:rPr>
              <a:t>: a </a:t>
            </a:r>
            <a:r>
              <a:rPr lang="en-US" sz="2800" dirty="0">
                <a:solidFill>
                  <a:srgbClr val="FF0000"/>
                </a:solidFill>
                <a:latin typeface="Century Gothic" pitchFamily="34" charset="0"/>
              </a:rPr>
              <a:t>hyperlink</a:t>
            </a:r>
            <a:r>
              <a:rPr lang="en-US" sz="2800" dirty="0">
                <a:latin typeface="Century Gothic" pitchFamily="34" charset="0"/>
              </a:rPr>
              <a:t> is an email 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en-US" sz="2800" dirty="0">
                <a:latin typeface="Century Gothic" pitchFamily="34" charset="0"/>
              </a:rPr>
              <a:t>has been changed to point to a 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en-US" sz="2800" dirty="0">
                <a:latin typeface="Century Gothic" pitchFamily="34" charset="0"/>
              </a:rPr>
              <a:t>deceptive site</a:t>
            </a:r>
          </a:p>
          <a:p>
            <a:pPr eaLnBrk="1" hangingPunct="1">
              <a:lnSpc>
                <a:spcPct val="80000"/>
              </a:lnSpc>
            </a:pPr>
            <a:r>
              <a:rPr lang="en-US" sz="2800" b="1" dirty="0">
                <a:solidFill>
                  <a:srgbClr val="FF0000"/>
                </a:solidFill>
                <a:latin typeface="Century Gothic" pitchFamily="34" charset="0"/>
              </a:rPr>
              <a:t>Behavior to avoid</a:t>
            </a:r>
            <a:r>
              <a:rPr lang="en-US" sz="2800" dirty="0">
                <a:latin typeface="Century Gothic" pitchFamily="34" charset="0"/>
              </a:rPr>
              <a:t>: 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en-US" sz="2800" dirty="0">
                <a:latin typeface="Century Gothic" pitchFamily="34" charset="0"/>
              </a:rPr>
              <a:t>clicking on the link to jump to the 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en-US" sz="2800" dirty="0">
                <a:latin typeface="Century Gothic" pitchFamily="34" charset="0"/>
              </a:rPr>
              <a:t>bad site</a:t>
            </a:r>
          </a:p>
          <a:p>
            <a:pPr eaLnBrk="1" hangingPunct="1">
              <a:lnSpc>
                <a:spcPct val="80000"/>
              </a:lnSpc>
            </a:pPr>
            <a:r>
              <a:rPr lang="en-US" sz="2800" b="1" dirty="0">
                <a:latin typeface="Century Gothic" pitchFamily="34" charset="0"/>
              </a:rPr>
              <a:t>Result</a:t>
            </a:r>
            <a:r>
              <a:rPr lang="en-US" sz="2800" dirty="0">
                <a:latin typeface="Century Gothic" pitchFamily="34" charset="0"/>
              </a:rPr>
              <a:t>: several alternatives could occur at the target site – it could be a phishing site, or it could be a setup to install malware</a:t>
            </a:r>
          </a:p>
          <a:p>
            <a:pPr eaLnBrk="1" hangingPunct="1">
              <a:lnSpc>
                <a:spcPct val="80000"/>
              </a:lnSpc>
            </a:pPr>
            <a:r>
              <a:rPr lang="en-US" sz="2800" b="1" dirty="0">
                <a:solidFill>
                  <a:srgbClr val="00B050"/>
                </a:solidFill>
                <a:latin typeface="Century Gothic" pitchFamily="34" charset="0"/>
              </a:rPr>
              <a:t>Protection</a:t>
            </a:r>
            <a:r>
              <a:rPr lang="en-US" sz="2800" dirty="0">
                <a:latin typeface="Century Gothic" pitchFamily="34" charset="0"/>
              </a:rPr>
              <a:t>: avoid clicking on links from email or Web pages that you are uncertain of; copy/paste correct URLs into the  location window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0800" y="1828800"/>
            <a:ext cx="2426418" cy="1883827"/>
          </a:xfrm>
          <a:prstGeom prst="rect">
            <a:avLst/>
          </a:prstGeom>
        </p:spPr>
      </p:pic>
    </p:spTree>
  </p:cSld>
  <p:clrMapOvr>
    <a:masterClrMapping/>
  </p:clrMapOvr>
  <p:transition spd="med"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162800" y="6397625"/>
            <a:ext cx="19050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en-US" sz="1000"/>
              <a:t>12-</a:t>
            </a:r>
            <a:fld id="{221B292D-1533-4BEA-9ACF-B296A76D64E0}" type="slidenum">
              <a:rPr lang="en-US" sz="1000"/>
              <a:pPr algn="r"/>
              <a:t>35</a:t>
            </a:fld>
            <a:endParaRPr lang="en-US" sz="1000"/>
          </a:p>
        </p:txBody>
      </p:sp>
      <p:sp>
        <p:nvSpPr>
          <p:cNvPr id="36867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0"/>
            <a:ext cx="8229600" cy="114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eaLnBrk="1" hangingPunct="1"/>
            <a:r>
              <a:rPr lang="en-US">
                <a:latin typeface="Century Gothic" pitchFamily="34" charset="0"/>
              </a:rPr>
              <a:t>Social Engineering Attack</a:t>
            </a:r>
          </a:p>
        </p:txBody>
      </p:sp>
      <p:sp>
        <p:nvSpPr>
          <p:cNvPr id="36868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00200"/>
            <a:ext cx="8686800" cy="45259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b="1" dirty="0">
                <a:latin typeface="Century Gothic" pitchFamily="34" charset="0"/>
              </a:rPr>
              <a:t>Mechanism</a:t>
            </a:r>
            <a:r>
              <a:rPr lang="en-US" sz="2800" dirty="0">
                <a:latin typeface="Century Gothic" pitchFamily="34" charset="0"/>
              </a:rPr>
              <a:t>: A user is presented with an opportunity to visit an unknown link, often from spam or comments at a social networking site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b="1" dirty="0">
                <a:solidFill>
                  <a:srgbClr val="FF0000"/>
                </a:solidFill>
                <a:latin typeface="Century Gothic" pitchFamily="34" charset="0"/>
              </a:rPr>
              <a:t>Behavior to avoid</a:t>
            </a:r>
            <a:r>
              <a:rPr lang="en-US" sz="2800" dirty="0">
                <a:latin typeface="Century Gothic" pitchFamily="34" charset="0"/>
              </a:rPr>
              <a:t>: clicking on the link and then accepting software “</a:t>
            </a:r>
            <a:r>
              <a:rPr lang="en-US" sz="2800" dirty="0">
                <a:solidFill>
                  <a:srgbClr val="FF0000"/>
                </a:solidFill>
                <a:latin typeface="Century Gothic" pitchFamily="34" charset="0"/>
              </a:rPr>
              <a:t>updates</a:t>
            </a:r>
            <a:r>
              <a:rPr lang="en-US" sz="2800" dirty="0">
                <a:latin typeface="Century Gothic" pitchFamily="34" charset="0"/>
              </a:rPr>
              <a:t>”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b="1" dirty="0">
                <a:latin typeface="Century Gothic" pitchFamily="34" charset="0"/>
              </a:rPr>
              <a:t>Result</a:t>
            </a:r>
            <a:r>
              <a:rPr lang="en-US" sz="2800" dirty="0">
                <a:latin typeface="Century Gothic" pitchFamily="34" charset="0"/>
              </a:rPr>
              <a:t>: the computer is seriously compromised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b="1" dirty="0">
                <a:solidFill>
                  <a:srgbClr val="00B050"/>
                </a:solidFill>
                <a:latin typeface="Century Gothic" pitchFamily="34" charset="0"/>
              </a:rPr>
              <a:t>Protection</a:t>
            </a:r>
            <a:r>
              <a:rPr lang="en-US" sz="2800" dirty="0">
                <a:solidFill>
                  <a:srgbClr val="00B050"/>
                </a:solidFill>
                <a:latin typeface="Century Gothic" pitchFamily="34" charset="0"/>
              </a:rPr>
              <a:t>:</a:t>
            </a:r>
            <a:r>
              <a:rPr lang="en-US" sz="2800" dirty="0">
                <a:latin typeface="Century Gothic" pitchFamily="34" charset="0"/>
              </a:rPr>
              <a:t> don’t install software offered to you from untrusted sources; get all software from the creators</a:t>
            </a:r>
          </a:p>
        </p:txBody>
      </p:sp>
    </p:spTree>
  </p:cSld>
  <p:clrMapOvr>
    <a:masterClrMapping/>
  </p:clrMapOvr>
  <p:transition spd="med">
    <p:wipe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162800" y="6397625"/>
            <a:ext cx="19050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en-US" sz="1000"/>
              <a:t>12-</a:t>
            </a:r>
            <a:fld id="{70542EA7-0F04-4F05-A297-4D8AB2A52F3A}" type="slidenum">
              <a:rPr lang="en-US" sz="1000"/>
              <a:pPr algn="r"/>
              <a:t>36</a:t>
            </a:fld>
            <a:endParaRPr lang="en-US" sz="1000"/>
          </a:p>
        </p:txBody>
      </p:sp>
      <p:sp>
        <p:nvSpPr>
          <p:cNvPr id="37891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0" y="0"/>
            <a:ext cx="9144000" cy="114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eaLnBrk="1" hangingPunct="1"/>
            <a:r>
              <a:rPr lang="en-US" sz="4200">
                <a:latin typeface="Century Gothic" pitchFamily="34" charset="0"/>
              </a:rPr>
              <a:t>Social Engineering (Just Say ‘No’)</a:t>
            </a:r>
          </a:p>
        </p:txBody>
      </p:sp>
      <p:sp>
        <p:nvSpPr>
          <p:cNvPr id="37892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76400"/>
            <a:ext cx="8229600" cy="45259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>
                <a:latin typeface="Century Gothic" pitchFamily="34" charset="0"/>
              </a:rPr>
              <a:t>This is a new term for a more recent attack vector; increase comes with rise of social networking sites (</a:t>
            </a:r>
            <a:r>
              <a:rPr lang="en-US" sz="2800" i="1">
                <a:latin typeface="Century Gothic" pitchFamily="34" charset="0"/>
              </a:rPr>
              <a:t>FaceBook, MySpace, etc.)</a:t>
            </a:r>
          </a:p>
          <a:p>
            <a:pPr eaLnBrk="1" hangingPunct="1">
              <a:lnSpc>
                <a:spcPct val="90000"/>
              </a:lnSpc>
            </a:pPr>
            <a:r>
              <a:rPr lang="en-US" sz="2800">
                <a:latin typeface="Century Gothic" pitchFamily="34" charset="0"/>
              </a:rPr>
              <a:t>Bots (programs acting like humans) visit sites, post notes in chat or boards, with URL to some tantalizing site</a:t>
            </a:r>
          </a:p>
          <a:p>
            <a:pPr eaLnBrk="1" hangingPunct="1">
              <a:lnSpc>
                <a:spcPct val="90000"/>
              </a:lnSpc>
            </a:pPr>
            <a:r>
              <a:rPr lang="en-US" sz="2800">
                <a:latin typeface="Century Gothic" pitchFamily="34" charset="0"/>
              </a:rPr>
              <a:t>If you click, you will be asked to “update” software you have and recognize (like Flash)</a:t>
            </a:r>
          </a:p>
          <a:p>
            <a:pPr eaLnBrk="1" hangingPunct="1">
              <a:lnSpc>
                <a:spcPct val="90000"/>
              </a:lnSpc>
            </a:pPr>
            <a:r>
              <a:rPr lang="en-US" sz="2800">
                <a:latin typeface="Century Gothic" pitchFamily="34" charset="0"/>
              </a:rPr>
              <a:t>The “update” will actually install malware</a:t>
            </a:r>
          </a:p>
          <a:p>
            <a:pPr eaLnBrk="1" hangingPunct="1">
              <a:lnSpc>
                <a:spcPct val="90000"/>
              </a:lnSpc>
            </a:pPr>
            <a:endParaRPr lang="en-US" sz="2800">
              <a:latin typeface="Century Gothic" pitchFamily="34" charset="0"/>
            </a:endParaRPr>
          </a:p>
        </p:txBody>
      </p:sp>
    </p:spTree>
  </p:cSld>
  <p:clrMapOvr>
    <a:masterClrMapping/>
  </p:clrMapOvr>
  <p:transition spd="med">
    <p:wipe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162800" y="6397625"/>
            <a:ext cx="19050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en-US" sz="1000"/>
              <a:t>12-</a:t>
            </a:r>
            <a:fld id="{C820D87B-EC1F-4D3F-BD70-BD7BB26F9F9B}" type="slidenum">
              <a:rPr lang="en-US" sz="1000"/>
              <a:pPr algn="r"/>
              <a:t>37</a:t>
            </a:fld>
            <a:endParaRPr lang="en-US" sz="1000"/>
          </a:p>
        </p:txBody>
      </p:sp>
      <p:sp>
        <p:nvSpPr>
          <p:cNvPr id="38915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0"/>
            <a:ext cx="8229600" cy="114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eaLnBrk="1" hangingPunct="1"/>
            <a:r>
              <a:rPr lang="en-US">
                <a:latin typeface="Century Gothic" pitchFamily="34" charset="0"/>
              </a:rPr>
              <a:t>P2P File Sharing Attack</a:t>
            </a:r>
          </a:p>
        </p:txBody>
      </p:sp>
      <p:sp>
        <p:nvSpPr>
          <p:cNvPr id="38916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800" b="1">
                <a:latin typeface="Century Gothic" pitchFamily="34" charset="0"/>
              </a:rPr>
              <a:t>Mechanism</a:t>
            </a:r>
            <a:r>
              <a:rPr lang="en-US" sz="2800">
                <a:latin typeface="Century Gothic" pitchFamily="34" charset="0"/>
              </a:rPr>
              <a:t>: files (esp. music) are transferred containing spyware or malware</a:t>
            </a:r>
          </a:p>
          <a:p>
            <a:pPr eaLnBrk="1" hangingPunct="1">
              <a:lnSpc>
                <a:spcPct val="80000"/>
              </a:lnSpc>
            </a:pPr>
            <a:r>
              <a:rPr lang="en-US" sz="2800" b="1">
                <a:solidFill>
                  <a:srgbClr val="FF0000"/>
                </a:solidFill>
                <a:latin typeface="Century Gothic" pitchFamily="34" charset="0"/>
              </a:rPr>
              <a:t>Behavior to avoid</a:t>
            </a:r>
            <a:r>
              <a:rPr lang="en-US" sz="2800">
                <a:solidFill>
                  <a:srgbClr val="FF0000"/>
                </a:solidFill>
                <a:latin typeface="Century Gothic" pitchFamily="34" charset="0"/>
              </a:rPr>
              <a:t>: </a:t>
            </a:r>
            <a:r>
              <a:rPr lang="en-US" sz="2800">
                <a:latin typeface="Century Gothic" pitchFamily="34" charset="0"/>
              </a:rPr>
              <a:t>installing file sharing software, or files, from untrusted sites</a:t>
            </a:r>
          </a:p>
          <a:p>
            <a:pPr eaLnBrk="1" hangingPunct="1">
              <a:lnSpc>
                <a:spcPct val="80000"/>
              </a:lnSpc>
            </a:pPr>
            <a:r>
              <a:rPr lang="en-US" sz="2800" b="1">
                <a:latin typeface="Century Gothic" pitchFamily="34" charset="0"/>
              </a:rPr>
              <a:t>Result</a:t>
            </a:r>
            <a:r>
              <a:rPr lang="en-US" sz="2800">
                <a:latin typeface="Century Gothic" pitchFamily="34" charset="0"/>
              </a:rPr>
              <a:t>: computer is seriously compromised; possible loss of personal information including passwords; possible copyright violations</a:t>
            </a:r>
          </a:p>
          <a:p>
            <a:pPr eaLnBrk="1" hangingPunct="1">
              <a:lnSpc>
                <a:spcPct val="80000"/>
              </a:lnSpc>
            </a:pPr>
            <a:r>
              <a:rPr lang="en-US" sz="2800" b="1">
                <a:solidFill>
                  <a:srgbClr val="00B050"/>
                </a:solidFill>
                <a:latin typeface="Century Gothic" pitchFamily="34" charset="0"/>
              </a:rPr>
              <a:t>Protection</a:t>
            </a:r>
            <a:r>
              <a:rPr lang="en-US" sz="2800">
                <a:solidFill>
                  <a:srgbClr val="00B050"/>
                </a:solidFill>
                <a:latin typeface="Century Gothic" pitchFamily="34" charset="0"/>
              </a:rPr>
              <a:t>:</a:t>
            </a:r>
            <a:r>
              <a:rPr lang="en-US" sz="2800">
                <a:latin typeface="Century Gothic" pitchFamily="34" charset="0"/>
              </a:rPr>
              <a:t> avoid P2P sharing from unreliable sites; protect your computer with a firewall and up-to-date anti-virus software</a:t>
            </a:r>
          </a:p>
        </p:txBody>
      </p:sp>
    </p:spTree>
  </p:cSld>
  <p:clrMapOvr>
    <a:masterClrMapping/>
  </p:clrMapOvr>
  <p:transition spd="med">
    <p:wipe dir="r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162800" y="6397625"/>
            <a:ext cx="19050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en-US" sz="1000"/>
              <a:t>12-</a:t>
            </a:r>
            <a:fld id="{FB9C24E4-16E4-45DB-9A22-4B22522C9E95}" type="slidenum">
              <a:rPr lang="en-US" sz="1000"/>
              <a:pPr algn="r"/>
              <a:t>38</a:t>
            </a:fld>
            <a:endParaRPr lang="en-US" sz="1000"/>
          </a:p>
        </p:txBody>
      </p:sp>
      <p:sp>
        <p:nvSpPr>
          <p:cNvPr id="39939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0"/>
            <a:ext cx="8229600" cy="114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eaLnBrk="1" hangingPunct="1"/>
            <a:r>
              <a:rPr lang="en-US">
                <a:latin typeface="Century Gothic" pitchFamily="34" charset="0"/>
              </a:rPr>
              <a:t>P2P File Sharing Attack</a:t>
            </a:r>
          </a:p>
        </p:txBody>
      </p:sp>
      <p:sp>
        <p:nvSpPr>
          <p:cNvPr id="39940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752600"/>
            <a:ext cx="8229600" cy="45259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3000" dirty="0">
                <a:latin typeface="Century Gothic" pitchFamily="34" charset="0"/>
              </a:rPr>
              <a:t>P2P means </a:t>
            </a:r>
            <a:r>
              <a:rPr lang="en-US" sz="3000" i="1" dirty="0">
                <a:latin typeface="Century Gothic" pitchFamily="34" charset="0"/>
              </a:rPr>
              <a:t>peer-to-peer</a:t>
            </a:r>
          </a:p>
          <a:p>
            <a:pPr eaLnBrk="1" hangingPunct="1">
              <a:lnSpc>
                <a:spcPct val="90000"/>
              </a:lnSpc>
            </a:pPr>
            <a:r>
              <a:rPr lang="en-US" sz="3000" dirty="0">
                <a:latin typeface="Century Gothic" pitchFamily="34" charset="0"/>
              </a:rPr>
              <a:t>User must install software, then each user can act as a server for others (and share, or </a:t>
            </a:r>
            <a:r>
              <a:rPr lang="en-US" sz="3000" i="1" dirty="0">
                <a:latin typeface="Century Gothic" pitchFamily="34" charset="0"/>
              </a:rPr>
              <a:t>serve up</a:t>
            </a:r>
            <a:r>
              <a:rPr lang="en-US" sz="3000" dirty="0">
                <a:latin typeface="Century Gothic" pitchFamily="34" charset="0"/>
              </a:rPr>
              <a:t>, the user’s files)</a:t>
            </a:r>
          </a:p>
          <a:p>
            <a:pPr eaLnBrk="1" hangingPunct="1">
              <a:lnSpc>
                <a:spcPct val="90000"/>
              </a:lnSpc>
            </a:pPr>
            <a:r>
              <a:rPr lang="en-US" sz="3000" dirty="0">
                <a:latin typeface="Century Gothic" pitchFamily="34" charset="0"/>
              </a:rPr>
              <a:t>2 ways to get malware via P2P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600" dirty="0">
                <a:solidFill>
                  <a:srgbClr val="FF0000"/>
                </a:solidFill>
                <a:latin typeface="Century Gothic" pitchFamily="34" charset="0"/>
              </a:rPr>
              <a:t>Sharing software </a:t>
            </a:r>
            <a:r>
              <a:rPr lang="en-US" sz="2600" dirty="0">
                <a:latin typeface="Century Gothic" pitchFamily="34" charset="0"/>
              </a:rPr>
              <a:t>itself might be malware, you are infected when you install it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600" dirty="0">
                <a:solidFill>
                  <a:srgbClr val="FF0000"/>
                </a:solidFill>
                <a:latin typeface="Century Gothic" pitchFamily="34" charset="0"/>
              </a:rPr>
              <a:t>Files shared </a:t>
            </a:r>
            <a:r>
              <a:rPr lang="en-US" sz="2600" dirty="0">
                <a:latin typeface="Century Gothic" pitchFamily="34" charset="0"/>
              </a:rPr>
              <a:t>might be infected</a:t>
            </a:r>
          </a:p>
        </p:txBody>
      </p:sp>
    </p:spTree>
  </p:cSld>
  <p:clrMapOvr>
    <a:masterClrMapping/>
  </p:clrMapOvr>
  <p:transition spd="med">
    <p:wipe dir="r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162800" y="6397625"/>
            <a:ext cx="19050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en-US" sz="1000"/>
              <a:t>12-</a:t>
            </a:r>
            <a:fld id="{BB96A654-AAF1-4ECA-9672-CF90716132F4}" type="slidenum">
              <a:rPr lang="en-US" sz="1000"/>
              <a:pPr algn="r"/>
              <a:t>39</a:t>
            </a:fld>
            <a:endParaRPr lang="en-US" sz="1000"/>
          </a:p>
        </p:txBody>
      </p:sp>
      <p:sp>
        <p:nvSpPr>
          <p:cNvPr id="43011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0"/>
            <a:ext cx="8229600" cy="114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eaLnBrk="1" hangingPunct="1"/>
            <a:r>
              <a:rPr lang="en-US">
                <a:latin typeface="Century Gothic" pitchFamily="34" charset="0"/>
              </a:rPr>
              <a:t>Anti-Virus Software</a:t>
            </a:r>
          </a:p>
        </p:txBody>
      </p:sp>
      <p:sp>
        <p:nvSpPr>
          <p:cNvPr id="43012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76200" y="1600200"/>
            <a:ext cx="8991600" cy="45259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40000"/>
              </a:spcBef>
            </a:pPr>
            <a:r>
              <a:rPr lang="en-US" sz="2800" dirty="0">
                <a:latin typeface="Century Gothic" pitchFamily="34" charset="0"/>
              </a:rPr>
              <a:t>Get some, use it always</a:t>
            </a:r>
          </a:p>
          <a:p>
            <a:pPr eaLnBrk="1" hangingPunct="1">
              <a:spcBef>
                <a:spcPct val="40000"/>
              </a:spcBef>
            </a:pPr>
            <a:r>
              <a:rPr lang="en-US" sz="2800" dirty="0">
                <a:latin typeface="Century Gothic" pitchFamily="34" charset="0"/>
              </a:rPr>
              <a:t>Programs check for known viruses, worms, Trojans, malware, spyware</a:t>
            </a:r>
          </a:p>
          <a:p>
            <a:pPr eaLnBrk="1" hangingPunct="1">
              <a:spcBef>
                <a:spcPct val="40000"/>
              </a:spcBef>
            </a:pPr>
            <a:r>
              <a:rPr lang="en-US" sz="2800" dirty="0">
                <a:latin typeface="Century Gothic" pitchFamily="34" charset="0"/>
              </a:rPr>
              <a:t>New viruses are created all the time, so update often (weekly if not daily)</a:t>
            </a:r>
          </a:p>
          <a:p>
            <a:pPr eaLnBrk="1" hangingPunct="1">
              <a:spcBef>
                <a:spcPct val="40000"/>
              </a:spcBef>
            </a:pPr>
            <a:r>
              <a:rPr lang="en-US" sz="2800" i="1" dirty="0">
                <a:latin typeface="Century Gothic" pitchFamily="34" charset="0"/>
              </a:rPr>
              <a:t>Interesting twist: </a:t>
            </a:r>
            <a:r>
              <a:rPr lang="en-US" sz="2800" dirty="0">
                <a:latin typeface="Century Gothic" pitchFamily="34" charset="0"/>
              </a:rPr>
              <a:t>social engineering attack where you are (falsely) told you have a virus and need to download some software to zap it… </a:t>
            </a:r>
            <a:r>
              <a:rPr lang="en-US" sz="2800" i="1" dirty="0">
                <a:latin typeface="Century Gothic" pitchFamily="34" charset="0"/>
              </a:rPr>
              <a:t>be wary</a:t>
            </a:r>
          </a:p>
        </p:txBody>
      </p:sp>
    </p:spTree>
  </p:cSld>
  <p:clrMapOvr>
    <a:masterClrMapping/>
  </p:clrMapOvr>
  <p:transition spd="med">
    <p:wipe dir="r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162800" y="6397625"/>
            <a:ext cx="19050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en-US" sz="1000"/>
              <a:t>12-</a:t>
            </a:r>
            <a:fld id="{928CBACD-8D07-47B5-A017-5DE9CBC9C106}" type="slidenum">
              <a:rPr lang="en-US" sz="1000"/>
              <a:pPr algn="r"/>
              <a:t>40</a:t>
            </a:fld>
            <a:endParaRPr lang="en-US" sz="1000"/>
          </a:p>
        </p:txBody>
      </p:sp>
      <p:sp>
        <p:nvSpPr>
          <p:cNvPr id="44035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0" y="0"/>
            <a:ext cx="9144000" cy="114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eaLnBrk="1" hangingPunct="1"/>
            <a:r>
              <a:rPr lang="en-US" dirty="0">
                <a:latin typeface="Century Gothic" pitchFamily="34" charset="0"/>
              </a:rPr>
              <a:t>Protecting Intellectual Property</a:t>
            </a:r>
          </a:p>
        </p:txBody>
      </p:sp>
      <p:sp>
        <p:nvSpPr>
          <p:cNvPr id="44036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0" y="1600200"/>
            <a:ext cx="9067800" cy="4648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50000"/>
              </a:spcBef>
            </a:pPr>
            <a:r>
              <a:rPr lang="en-US" sz="2600" i="1" dirty="0">
                <a:latin typeface="Century Gothic" pitchFamily="34" charset="0"/>
              </a:rPr>
              <a:t>Intellectual property</a:t>
            </a:r>
            <a:r>
              <a:rPr lang="en-US" sz="2600" dirty="0">
                <a:latin typeface="Century Gothic" pitchFamily="34" charset="0"/>
              </a:rPr>
              <a:t> is any human creation like photograph, music, textbooks, cartoons, etc.</a:t>
            </a:r>
          </a:p>
          <a:p>
            <a:pPr marL="0" indent="0" eaLnBrk="1" hangingPunct="1">
              <a:spcBef>
                <a:spcPct val="50000"/>
              </a:spcBef>
              <a:buNone/>
            </a:pPr>
            <a:endParaRPr lang="en-US" sz="2600" dirty="0">
              <a:latin typeface="Century Gothic" pitchFamily="34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en-US" sz="2600" dirty="0">
                <a:latin typeface="Century Gothic" pitchFamily="34" charset="0"/>
              </a:rPr>
              <a:t>Licensing of software</a:t>
            </a:r>
          </a:p>
          <a:p>
            <a:pPr lvl="1" eaLnBrk="1" hangingPunct="1"/>
            <a:r>
              <a:rPr lang="en-US" sz="2200" dirty="0">
                <a:solidFill>
                  <a:srgbClr val="FF0000"/>
                </a:solidFill>
                <a:latin typeface="Century Gothic" pitchFamily="34" charset="0"/>
              </a:rPr>
              <a:t>You don't buy software; you lease it</a:t>
            </a:r>
          </a:p>
          <a:p>
            <a:pPr lvl="1" eaLnBrk="1" hangingPunct="1"/>
            <a:r>
              <a:rPr lang="en-US" sz="2200" dirty="0">
                <a:latin typeface="Century Gothic" pitchFamily="34" charset="0"/>
              </a:rPr>
              <a:t>License gives you the right to use personally, but not sell or give away</a:t>
            </a:r>
          </a:p>
          <a:p>
            <a:pPr eaLnBrk="1" hangingPunct="1">
              <a:spcBef>
                <a:spcPct val="50000"/>
              </a:spcBef>
            </a:pPr>
            <a:r>
              <a:rPr lang="en-US" sz="2600" dirty="0">
                <a:latin typeface="Century Gothic" pitchFamily="34" charset="0"/>
              </a:rPr>
              <a:t>Try before you buy</a:t>
            </a:r>
          </a:p>
          <a:p>
            <a:pPr lvl="1" eaLnBrk="1" hangingPunct="1"/>
            <a:r>
              <a:rPr lang="en-US" sz="2200" i="1" dirty="0">
                <a:solidFill>
                  <a:srgbClr val="FF0000"/>
                </a:solidFill>
                <a:latin typeface="Century Gothic" pitchFamily="34" charset="0"/>
              </a:rPr>
              <a:t>Shareware</a:t>
            </a:r>
            <a:r>
              <a:rPr lang="en-US" sz="2200" dirty="0">
                <a:latin typeface="Century Gothic" pitchFamily="34" charset="0"/>
              </a:rPr>
              <a:t> allows you to download and try software for free, then pay the person who built it if you like it (honor system)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8400" y="2471751"/>
            <a:ext cx="2182557" cy="1298561"/>
          </a:xfrm>
          <a:prstGeom prst="rect">
            <a:avLst/>
          </a:prstGeom>
        </p:spPr>
      </p:pic>
    </p:spTree>
  </p:cSld>
  <p:clrMapOvr>
    <a:masterClrMapping/>
  </p:clrMapOvr>
  <p:transition spd="med">
    <p:wipe dir="r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162800" y="6397625"/>
            <a:ext cx="19050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en-US" sz="1000"/>
              <a:t>12-</a:t>
            </a:r>
            <a:fld id="{97D76C94-D309-4C43-A0BF-4A4F4296DB76}" type="slidenum">
              <a:rPr lang="en-US" sz="1000"/>
              <a:pPr algn="r"/>
              <a:t>41</a:t>
            </a:fld>
            <a:endParaRPr lang="en-US" sz="1000"/>
          </a:p>
        </p:txBody>
      </p:sp>
      <p:sp>
        <p:nvSpPr>
          <p:cNvPr id="45059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0"/>
            <a:ext cx="8229600" cy="114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eaLnBrk="1" hangingPunct="1"/>
            <a:r>
              <a:rPr lang="en-US" dirty="0">
                <a:solidFill>
                  <a:srgbClr val="FF0000"/>
                </a:solidFill>
                <a:latin typeface="Century Gothic" pitchFamily="34" charset="0"/>
              </a:rPr>
              <a:t>Open Source </a:t>
            </a:r>
            <a:r>
              <a:rPr lang="en-US" dirty="0">
                <a:latin typeface="Century Gothic" pitchFamily="34" charset="0"/>
              </a:rPr>
              <a:t>Software</a:t>
            </a:r>
          </a:p>
        </p:txBody>
      </p:sp>
      <p:sp>
        <p:nvSpPr>
          <p:cNvPr id="45060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0" y="1600200"/>
            <a:ext cx="9067800" cy="45259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US" sz="2800" dirty="0">
                <a:latin typeface="Century Gothic" pitchFamily="34" charset="0"/>
              </a:rPr>
              <a:t>Software for which the source program is publicly available</a:t>
            </a:r>
          </a:p>
          <a:p>
            <a:pPr lvl="1" eaLnBrk="1" hangingPunct="1"/>
            <a:r>
              <a:rPr lang="en-US" sz="2400" i="1" dirty="0">
                <a:solidFill>
                  <a:srgbClr val="FF0000"/>
                </a:solidFill>
                <a:latin typeface="Century Gothic" pitchFamily="34" charset="0"/>
              </a:rPr>
              <a:t>Mozilla Firefox, Linux OS</a:t>
            </a:r>
          </a:p>
          <a:p>
            <a:pPr eaLnBrk="1" hangingPunct="1"/>
            <a:r>
              <a:rPr lang="en-US" sz="2800" dirty="0">
                <a:latin typeface="Century Gothic" pitchFamily="34" charset="0"/>
              </a:rPr>
              <a:t>Who pays for the technology and how do companies make money?</a:t>
            </a:r>
          </a:p>
          <a:p>
            <a:pPr lvl="1" eaLnBrk="1" hangingPunct="1"/>
            <a:r>
              <a:rPr lang="en-US" sz="2400" i="1" dirty="0">
                <a:latin typeface="Century Gothic" pitchFamily="34" charset="0"/>
              </a:rPr>
              <a:t>Selling specialized corporate versions, providing customer support, selling other related software</a:t>
            </a:r>
          </a:p>
          <a:p>
            <a:pPr eaLnBrk="1" hangingPunct="1"/>
            <a:r>
              <a:rPr lang="en-US" sz="2400" dirty="0">
                <a:latin typeface="Century Gothic" pitchFamily="34" charset="0"/>
              </a:rPr>
              <a:t>Open source software is worked on and improved by many others (</a:t>
            </a:r>
            <a:r>
              <a:rPr lang="en-US" sz="2400" i="1" dirty="0">
                <a:latin typeface="Century Gothic" pitchFamily="34" charset="0"/>
              </a:rPr>
              <a:t>bugs can’t hide from 100,000 eyes</a:t>
            </a:r>
            <a:r>
              <a:rPr lang="en-US" sz="2400" dirty="0">
                <a:latin typeface="Century Gothic" pitchFamily="34" charset="0"/>
              </a:rPr>
              <a:t>)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162800" y="6397625"/>
            <a:ext cx="19050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en-US" sz="1000"/>
              <a:t>12-</a:t>
            </a:r>
            <a:fld id="{BFFF02A1-21E6-4AA3-B9C6-DE2FD2078C8F}" type="slidenum">
              <a:rPr lang="en-US" sz="1000"/>
              <a:pPr algn="r"/>
              <a:t>42</a:t>
            </a:fld>
            <a:endParaRPr lang="en-US" sz="1000"/>
          </a:p>
        </p:txBody>
      </p:sp>
      <p:sp>
        <p:nvSpPr>
          <p:cNvPr id="46083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0"/>
            <a:ext cx="8229600" cy="114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eaLnBrk="1" hangingPunct="1"/>
            <a:r>
              <a:rPr lang="en-US">
                <a:latin typeface="Century Gothic" pitchFamily="34" charset="0"/>
              </a:rPr>
              <a:t>Copyright on the Web</a:t>
            </a:r>
          </a:p>
        </p:txBody>
      </p:sp>
      <p:sp>
        <p:nvSpPr>
          <p:cNvPr id="46084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0" y="1066800"/>
            <a:ext cx="9067800" cy="55594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endParaRPr lang="en-US" sz="2800" dirty="0">
              <a:latin typeface="Century Gothic" pitchFamily="34" charset="0"/>
            </a:endParaRPr>
          </a:p>
          <a:p>
            <a:pPr marL="0" indent="0" eaLnBrk="1" hangingPunct="1">
              <a:lnSpc>
                <a:spcPct val="90000"/>
              </a:lnSpc>
              <a:spcBef>
                <a:spcPct val="50000"/>
              </a:spcBef>
              <a:buNone/>
            </a:pPr>
            <a:endParaRPr lang="en-US" sz="2800" dirty="0">
              <a:latin typeface="Century Gothic" pitchFamily="34" charset="0"/>
            </a:endParaRPr>
          </a:p>
          <a:p>
            <a:pPr marL="0" indent="0" eaLnBrk="1" hangingPunct="1">
              <a:lnSpc>
                <a:spcPct val="90000"/>
              </a:lnSpc>
              <a:spcBef>
                <a:spcPct val="50000"/>
              </a:spcBef>
              <a:buNone/>
            </a:pPr>
            <a:endParaRPr lang="en-US" sz="2800" dirty="0">
              <a:latin typeface="Century Gothic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sz="2800" dirty="0">
                <a:latin typeface="Century Gothic" pitchFamily="34" charset="0"/>
              </a:rPr>
              <a:t>A person automatically owns copyright of what he/she creates in the U.S. and most nations</a:t>
            </a:r>
          </a:p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sz="2800" dirty="0">
                <a:latin typeface="Century Gothic" pitchFamily="34" charset="0"/>
              </a:rPr>
              <a:t>Copyright protects owner's right to</a:t>
            </a:r>
          </a:p>
          <a:p>
            <a:pPr lvl="1" eaLnBrk="1" hangingPunct="1">
              <a:lnSpc>
                <a:spcPct val="90000"/>
              </a:lnSpc>
              <a:spcBef>
                <a:spcPct val="30000"/>
              </a:spcBef>
            </a:pPr>
            <a:r>
              <a:rPr lang="en-US" sz="2400" dirty="0">
                <a:latin typeface="Century Gothic" pitchFamily="34" charset="0"/>
              </a:rPr>
              <a:t>Make a copy of the work</a:t>
            </a:r>
          </a:p>
          <a:p>
            <a:pPr lvl="1" eaLnBrk="1" hangingPunct="1">
              <a:lnSpc>
                <a:spcPct val="90000"/>
              </a:lnSpc>
              <a:spcBef>
                <a:spcPct val="30000"/>
              </a:spcBef>
            </a:pPr>
            <a:r>
              <a:rPr lang="en-US" sz="2400" dirty="0">
                <a:latin typeface="Century Gothic" pitchFamily="34" charset="0"/>
              </a:rPr>
              <a:t>Use a work as the basis for a new work</a:t>
            </a:r>
          </a:p>
          <a:p>
            <a:pPr lvl="1" eaLnBrk="1" hangingPunct="1">
              <a:lnSpc>
                <a:spcPct val="90000"/>
              </a:lnSpc>
              <a:spcBef>
                <a:spcPct val="30000"/>
              </a:spcBef>
            </a:pPr>
            <a:r>
              <a:rPr lang="en-US" sz="2400" dirty="0">
                <a:latin typeface="Century Gothic" pitchFamily="34" charset="0"/>
              </a:rPr>
              <a:t>Distribute or publish the work, including electronically</a:t>
            </a:r>
          </a:p>
          <a:p>
            <a:pPr lvl="1" eaLnBrk="1" hangingPunct="1">
              <a:lnSpc>
                <a:spcPct val="90000"/>
              </a:lnSpc>
              <a:spcBef>
                <a:spcPct val="30000"/>
              </a:spcBef>
            </a:pPr>
            <a:r>
              <a:rPr lang="en-US" sz="2400" dirty="0">
                <a:latin typeface="Century Gothic" pitchFamily="34" charset="0"/>
              </a:rPr>
              <a:t>Publicly perform the work</a:t>
            </a:r>
          </a:p>
          <a:p>
            <a:pPr lvl="1" eaLnBrk="1" hangingPunct="1">
              <a:lnSpc>
                <a:spcPct val="90000"/>
              </a:lnSpc>
              <a:spcBef>
                <a:spcPct val="30000"/>
              </a:spcBef>
            </a:pPr>
            <a:r>
              <a:rPr lang="en-US" sz="2400" dirty="0">
                <a:latin typeface="Century Gothic" pitchFamily="34" charset="0"/>
              </a:rPr>
              <a:t>Publicly display the work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sz="2800" dirty="0">
              <a:latin typeface="Century Gothic" pitchFamily="34" charset="0"/>
            </a:endParaRPr>
          </a:p>
          <a:p>
            <a:pPr lvl="1" eaLnBrk="1" hangingPunct="1">
              <a:lnSpc>
                <a:spcPct val="90000"/>
              </a:lnSpc>
            </a:pPr>
            <a:endParaRPr lang="en-US" sz="2400" dirty="0">
              <a:latin typeface="Century Gothic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5200" y="1058333"/>
            <a:ext cx="1947863" cy="1683103"/>
          </a:xfrm>
          <a:prstGeom prst="rect">
            <a:avLst/>
          </a:prstGeom>
        </p:spPr>
      </p:pic>
    </p:spTree>
  </p:cSld>
  <p:clrMapOvr>
    <a:masterClrMapping/>
  </p:clrMapOvr>
  <p:transition spd="med">
    <p:wipe dir="r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162800" y="6397625"/>
            <a:ext cx="19050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en-US" sz="1000"/>
              <a:t>12-</a:t>
            </a:r>
            <a:fld id="{6A7B7AA6-23AB-445B-93DA-583A43A4321D}" type="slidenum">
              <a:rPr lang="en-US" sz="1000"/>
              <a:pPr algn="r"/>
              <a:t>43</a:t>
            </a:fld>
            <a:endParaRPr lang="en-US" sz="1000"/>
          </a:p>
        </p:txBody>
      </p:sp>
      <p:sp>
        <p:nvSpPr>
          <p:cNvPr id="47107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0" y="0"/>
            <a:ext cx="9144000" cy="114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eaLnBrk="1" hangingPunct="1"/>
            <a:r>
              <a:rPr lang="en-US">
                <a:latin typeface="Century Gothic" pitchFamily="34" charset="0"/>
              </a:rPr>
              <a:t>Copyright on the Web </a:t>
            </a:r>
            <a:r>
              <a:rPr lang="en-US" sz="2800">
                <a:latin typeface="Century Gothic" pitchFamily="34" charset="0"/>
              </a:rPr>
              <a:t>(cont'd)</a:t>
            </a:r>
          </a:p>
        </p:txBody>
      </p:sp>
      <p:sp>
        <p:nvSpPr>
          <p:cNvPr id="47108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76200" y="1600200"/>
            <a:ext cx="8839200" cy="4876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US" dirty="0">
                <a:latin typeface="Century Gothic" pitchFamily="34" charset="0"/>
              </a:rPr>
              <a:t>Free Personal Use</a:t>
            </a:r>
          </a:p>
          <a:p>
            <a:pPr lvl="1" eaLnBrk="1" hangingPunct="1"/>
            <a:r>
              <a:rPr lang="en-US" dirty="0">
                <a:latin typeface="Century Gothic" pitchFamily="34" charset="0"/>
              </a:rPr>
              <a:t>You are free to read, view or listen to protected work</a:t>
            </a:r>
          </a:p>
          <a:p>
            <a:pPr eaLnBrk="1" hangingPunct="1"/>
            <a:r>
              <a:rPr lang="en-US" dirty="0">
                <a:latin typeface="Century Gothic" pitchFamily="34" charset="0"/>
              </a:rPr>
              <a:t>When is permission needed?</a:t>
            </a:r>
          </a:p>
          <a:p>
            <a:pPr lvl="1" eaLnBrk="1" hangingPunct="1"/>
            <a:r>
              <a:rPr lang="en-US" dirty="0">
                <a:latin typeface="Century Gothic" pitchFamily="34" charset="0"/>
              </a:rPr>
              <a:t>Information placed in public domain (by the creator/owner) is free for anyone to use</a:t>
            </a:r>
          </a:p>
          <a:p>
            <a:pPr lvl="1" eaLnBrk="1" hangingPunct="1"/>
            <a:r>
              <a:rPr lang="en-US" dirty="0">
                <a:latin typeface="Century Gothic" pitchFamily="34" charset="0"/>
              </a:rPr>
              <a:t>Otherwise you must get </a:t>
            </a:r>
            <a:r>
              <a:rPr lang="en-US" dirty="0">
                <a:solidFill>
                  <a:srgbClr val="FF0000"/>
                </a:solidFill>
                <a:latin typeface="Century Gothic" pitchFamily="34" charset="0"/>
              </a:rPr>
              <a:t>permission</a:t>
            </a:r>
            <a:r>
              <a:rPr lang="en-US" dirty="0">
                <a:latin typeface="Century Gothic" pitchFamily="34" charset="0"/>
              </a:rPr>
              <a:t> from owner</a:t>
            </a:r>
          </a:p>
        </p:txBody>
      </p:sp>
    </p:spTree>
  </p:cSld>
  <p:clrMapOvr>
    <a:masterClrMapping/>
  </p:clrMapOvr>
  <p:transition spd="med">
    <p:wipe dir="r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162800" y="6397625"/>
            <a:ext cx="19050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en-US" sz="1000">
                <a:latin typeface="Arial" charset="0"/>
              </a:rPr>
              <a:t>12-</a:t>
            </a:r>
            <a:fld id="{C451584B-1BD2-41B8-B403-844FB49A24AC}" type="slidenum">
              <a:rPr lang="en-US" sz="1000">
                <a:latin typeface="Arial" charset="0"/>
              </a:rPr>
              <a:pPr algn="r"/>
              <a:t>44</a:t>
            </a:fld>
            <a:endParaRPr lang="en-US" sz="1000">
              <a:latin typeface="Arial" charset="0"/>
            </a:endParaRP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00200"/>
            <a:ext cx="8305800" cy="44196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sz="2800">
                <a:latin typeface="Century Gothic" pitchFamily="34" charset="0"/>
              </a:rPr>
              <a:t>The Concept of Fair Use</a:t>
            </a:r>
          </a:p>
          <a:p>
            <a:pPr lvl="1" eaLnBrk="1" hangingPunct="1">
              <a:lnSpc>
                <a:spcPct val="90000"/>
              </a:lnSpc>
              <a:spcBef>
                <a:spcPct val="40000"/>
              </a:spcBef>
            </a:pPr>
            <a:r>
              <a:rPr lang="en-US" sz="2400">
                <a:latin typeface="Century Gothic" pitchFamily="34" charset="0"/>
              </a:rPr>
              <a:t>Allows use of copyrighted material for educational or scholarly purposes, to allow </a:t>
            </a:r>
            <a:r>
              <a:rPr lang="en-US" sz="2400" i="1">
                <a:latin typeface="Century Gothic" pitchFamily="34" charset="0"/>
              </a:rPr>
              <a:t>limited </a:t>
            </a:r>
            <a:r>
              <a:rPr lang="en-US" sz="2400">
                <a:latin typeface="Century Gothic" pitchFamily="34" charset="0"/>
              </a:rPr>
              <a:t>quotation for review or criticism, to permit parody</a:t>
            </a:r>
          </a:p>
          <a:p>
            <a:pPr eaLnBrk="1" hangingPunct="1"/>
            <a:r>
              <a:rPr lang="en-US" sz="2800">
                <a:latin typeface="Century Gothic" pitchFamily="34" charset="0"/>
              </a:rPr>
              <a:t>Violating the Copyright Law</a:t>
            </a:r>
          </a:p>
          <a:p>
            <a:pPr lvl="1" eaLnBrk="1" hangingPunct="1"/>
            <a:r>
              <a:rPr lang="en-US" sz="2400">
                <a:latin typeface="Century Gothic" pitchFamily="34" charset="0"/>
              </a:rPr>
              <a:t>You break the law whether you </a:t>
            </a:r>
            <a:r>
              <a:rPr lang="en-US" sz="2400" i="1">
                <a:latin typeface="Century Gothic" pitchFamily="34" charset="0"/>
              </a:rPr>
              <a:t>give away </a:t>
            </a:r>
            <a:r>
              <a:rPr lang="en-US" sz="2400">
                <a:latin typeface="Century Gothic" pitchFamily="34" charset="0"/>
              </a:rPr>
              <a:t>copyrighted material or </a:t>
            </a:r>
            <a:r>
              <a:rPr lang="en-US" sz="2400" i="1">
                <a:latin typeface="Century Gothic" pitchFamily="34" charset="0"/>
              </a:rPr>
              <a:t>sell it</a:t>
            </a:r>
          </a:p>
          <a:p>
            <a:pPr lvl="1" eaLnBrk="1" hangingPunct="1"/>
            <a:r>
              <a:rPr lang="en-US" sz="2400">
                <a:latin typeface="Century Gothic" pitchFamily="34" charset="0"/>
              </a:rPr>
              <a:t>(</a:t>
            </a:r>
            <a:r>
              <a:rPr lang="en-US" sz="2400" i="1">
                <a:latin typeface="Century Gothic" pitchFamily="34" charset="0"/>
              </a:rPr>
              <a:t>for example</a:t>
            </a:r>
            <a:r>
              <a:rPr lang="en-US" sz="2400">
                <a:latin typeface="Century Gothic" pitchFamily="34" charset="0"/>
              </a:rPr>
              <a:t>) File sharing pirated music is a violation, even though it’s given away</a:t>
            </a:r>
          </a:p>
          <a:p>
            <a:pPr lvl="1" eaLnBrk="1" hangingPunct="1"/>
            <a:r>
              <a:rPr lang="en-US" sz="2400">
                <a:latin typeface="Century Gothic" pitchFamily="34" charset="0"/>
              </a:rPr>
              <a:t>Commercial use usually results in higher fines</a:t>
            </a:r>
          </a:p>
          <a:p>
            <a:pPr eaLnBrk="1" hangingPunct="1">
              <a:lnSpc>
                <a:spcPct val="90000"/>
              </a:lnSpc>
              <a:spcBef>
                <a:spcPct val="40000"/>
              </a:spcBef>
            </a:pPr>
            <a:endParaRPr lang="en-US">
              <a:latin typeface="Century Gothic" pitchFamily="34" charset="0"/>
            </a:endParaRPr>
          </a:p>
        </p:txBody>
      </p:sp>
      <p:sp>
        <p:nvSpPr>
          <p:cNvPr id="48132" name="Rectangle 2"/>
          <p:cNvSpPr>
            <a:spLocks noChangeArrowheads="1"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/>
            <a:r>
              <a:rPr lang="en-US" sz="4400">
                <a:solidFill>
                  <a:schemeClr val="tx2"/>
                </a:solidFill>
              </a:rPr>
              <a:t>Copyright on the Web </a:t>
            </a:r>
            <a:r>
              <a:rPr lang="en-US" sz="2800">
                <a:solidFill>
                  <a:schemeClr val="tx2"/>
                </a:solidFill>
              </a:rPr>
              <a:t>(cont'd)</a:t>
            </a:r>
          </a:p>
        </p:txBody>
      </p:sp>
    </p:spTree>
  </p:cSld>
  <p:clrMapOvr>
    <a:masterClrMapping/>
  </p:clrMapOvr>
  <p:transition spd="med">
    <p:wipe dir="r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162800" y="6397625"/>
            <a:ext cx="19050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en-US" sz="1000">
                <a:latin typeface="Arial" charset="0"/>
              </a:rPr>
              <a:t>12-</a:t>
            </a:r>
            <a:fld id="{3D8645FB-7FD4-4396-9CA9-78689502ECD4}" type="slidenum">
              <a:rPr lang="en-US" sz="1000">
                <a:latin typeface="Arial" charset="0"/>
              </a:rPr>
              <a:pPr algn="r"/>
              <a:t>45</a:t>
            </a:fld>
            <a:endParaRPr lang="en-US" sz="1000">
              <a:latin typeface="Arial" charset="0"/>
            </a:endParaRP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0" y="1600199"/>
            <a:ext cx="9067800" cy="47974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dirty="0">
                <a:latin typeface="Century Gothic" pitchFamily="34" charset="0"/>
              </a:rPr>
              <a:t>So When Is It Fair Use?  Depends on the answers to these 4 questions</a:t>
            </a:r>
          </a:p>
          <a:p>
            <a:pPr lvl="1" eaLnBrk="1" hangingPunct="1">
              <a:lnSpc>
                <a:spcPct val="90000"/>
              </a:lnSpc>
              <a:spcBef>
                <a:spcPts val="1200"/>
              </a:spcBef>
            </a:pPr>
            <a:r>
              <a:rPr lang="en-US" i="1" dirty="0">
                <a:solidFill>
                  <a:srgbClr val="FF0000"/>
                </a:solidFill>
                <a:latin typeface="Century Gothic" pitchFamily="34" charset="0"/>
              </a:rPr>
              <a:t>What is the planned use?</a:t>
            </a:r>
          </a:p>
          <a:p>
            <a:pPr lvl="1" eaLnBrk="1" hangingPunct="1">
              <a:lnSpc>
                <a:spcPct val="90000"/>
              </a:lnSpc>
              <a:spcBef>
                <a:spcPts val="1200"/>
              </a:spcBef>
            </a:pPr>
            <a:r>
              <a:rPr lang="en-US" i="1" dirty="0">
                <a:solidFill>
                  <a:srgbClr val="FF0000"/>
                </a:solidFill>
                <a:latin typeface="Century Gothic" pitchFamily="34" charset="0"/>
              </a:rPr>
              <a:t>What is the nature of the work in which the material is used?</a:t>
            </a:r>
          </a:p>
          <a:p>
            <a:pPr lvl="1" eaLnBrk="1" hangingPunct="1">
              <a:lnSpc>
                <a:spcPct val="90000"/>
              </a:lnSpc>
              <a:spcBef>
                <a:spcPts val="1200"/>
              </a:spcBef>
            </a:pPr>
            <a:r>
              <a:rPr lang="en-US" i="1" dirty="0">
                <a:solidFill>
                  <a:srgbClr val="FF0000"/>
                </a:solidFill>
                <a:latin typeface="Century Gothic" pitchFamily="34" charset="0"/>
              </a:rPr>
              <a:t>How much of the work will be used?</a:t>
            </a:r>
          </a:p>
          <a:p>
            <a:pPr lvl="1" eaLnBrk="1" hangingPunct="1">
              <a:lnSpc>
                <a:spcPct val="90000"/>
              </a:lnSpc>
              <a:spcBef>
                <a:spcPts val="1200"/>
              </a:spcBef>
            </a:pPr>
            <a:r>
              <a:rPr lang="en-US" i="1" dirty="0">
                <a:solidFill>
                  <a:srgbClr val="FF0000"/>
                </a:solidFill>
                <a:latin typeface="Century Gothic" pitchFamily="34" charset="0"/>
              </a:rPr>
              <a:t>What effect would this use have on the market for the work, if the use were widespread?</a:t>
            </a:r>
          </a:p>
        </p:txBody>
      </p:sp>
      <p:sp>
        <p:nvSpPr>
          <p:cNvPr id="49156" name="Rectangle 2"/>
          <p:cNvSpPr>
            <a:spLocks noChangeArrowheads="1"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/>
            <a:r>
              <a:rPr lang="en-US" sz="4400">
                <a:solidFill>
                  <a:schemeClr val="tx2"/>
                </a:solidFill>
              </a:rPr>
              <a:t>Copyright on the Web </a:t>
            </a:r>
            <a:r>
              <a:rPr lang="en-US" sz="2800">
                <a:solidFill>
                  <a:schemeClr val="tx2"/>
                </a:solidFill>
              </a:rPr>
              <a:t>(cont'd)</a:t>
            </a:r>
          </a:p>
        </p:txBody>
      </p:sp>
    </p:spTree>
  </p:cSld>
  <p:clrMapOvr>
    <a:masterClrMapping/>
  </p:clrMapOvr>
  <p:transition spd="med">
    <p:wipe dir="r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162800" y="6397625"/>
            <a:ext cx="19050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en-US" sz="1000"/>
              <a:t>12-</a:t>
            </a:r>
            <a:fld id="{FE50FE6A-C580-4726-8B8F-D57AF0DA7535}" type="slidenum">
              <a:rPr lang="en-US" sz="1000"/>
              <a:pPr algn="r"/>
              <a:t>46</a:t>
            </a:fld>
            <a:endParaRPr lang="en-US" sz="1000"/>
          </a:p>
        </p:txBody>
      </p:sp>
      <p:sp>
        <p:nvSpPr>
          <p:cNvPr id="50179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0"/>
            <a:ext cx="8229600" cy="114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eaLnBrk="1" hangingPunct="1"/>
            <a:r>
              <a:rPr lang="en-US">
                <a:latin typeface="Century Gothic" pitchFamily="34" charset="0"/>
              </a:rPr>
              <a:t>Have a Plan of Action</a:t>
            </a:r>
          </a:p>
        </p:txBody>
      </p:sp>
      <p:sp>
        <p:nvSpPr>
          <p:cNvPr id="50180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00200"/>
            <a:ext cx="8305800" cy="44196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>
                <a:latin typeface="Century Gothic" pitchFamily="34" charset="0"/>
              </a:rPr>
              <a:t>New threats will continue to appear</a:t>
            </a:r>
          </a:p>
          <a:p>
            <a:pPr lvl="1"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i="1">
                <a:latin typeface="Century Gothic" pitchFamily="34" charset="0"/>
              </a:rPr>
              <a:t>Technology marches on, so will twisting the technology to abuses</a:t>
            </a:r>
          </a:p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>
                <a:latin typeface="Century Gothic" pitchFamily="34" charset="0"/>
              </a:rPr>
              <a:t>Address these threats by</a:t>
            </a:r>
          </a:p>
          <a:p>
            <a:pPr lvl="1"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i="1">
                <a:latin typeface="Century Gothic" pitchFamily="34" charset="0"/>
              </a:rPr>
              <a:t>Installing protective systems</a:t>
            </a:r>
          </a:p>
          <a:p>
            <a:pPr lvl="1"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i="1">
                <a:latin typeface="Century Gothic" pitchFamily="34" charset="0"/>
              </a:rPr>
              <a:t>Tuning the installed protections</a:t>
            </a:r>
          </a:p>
          <a:p>
            <a:pPr lvl="1"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i="1">
                <a:latin typeface="Century Gothic" pitchFamily="34" charset="0"/>
              </a:rPr>
              <a:t>Behaving to avoid difficulties</a:t>
            </a:r>
          </a:p>
        </p:txBody>
      </p:sp>
    </p:spTree>
  </p:cSld>
  <p:clrMapOvr>
    <a:masterClrMapping/>
  </p:clrMapOvr>
  <p:transition spd="med">
    <p:wipe dir="r"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162800" y="6397625"/>
            <a:ext cx="19050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en-US" sz="1000"/>
              <a:t>12-</a:t>
            </a:r>
            <a:fld id="{8FF4B125-C198-419C-ACCD-2B8E0F23475B}" type="slidenum">
              <a:rPr lang="en-US" sz="1000"/>
              <a:pPr algn="r"/>
              <a:t>47</a:t>
            </a:fld>
            <a:endParaRPr lang="en-US" sz="1000"/>
          </a:p>
        </p:txBody>
      </p:sp>
      <p:sp>
        <p:nvSpPr>
          <p:cNvPr id="51203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381000" y="0"/>
            <a:ext cx="8229600" cy="114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eaLnBrk="1" hangingPunct="1"/>
            <a:r>
              <a:rPr lang="en-US">
                <a:latin typeface="Century Gothic" pitchFamily="34" charset="0"/>
              </a:rPr>
              <a:t>Installing Protective Systems</a:t>
            </a:r>
          </a:p>
        </p:txBody>
      </p:sp>
      <p:sp>
        <p:nvSpPr>
          <p:cNvPr id="51204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76200" y="1600200"/>
            <a:ext cx="8991600" cy="4572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50000"/>
              </a:spcBef>
            </a:pPr>
            <a:r>
              <a:rPr lang="en-US" sz="2800" dirty="0">
                <a:solidFill>
                  <a:srgbClr val="FF0000"/>
                </a:solidFill>
                <a:latin typeface="Century Gothic" pitchFamily="34" charset="0"/>
              </a:rPr>
              <a:t>Firewall</a:t>
            </a:r>
            <a:r>
              <a:rPr lang="en-US" sz="2800" dirty="0">
                <a:latin typeface="Century Gothic" pitchFamily="34" charset="0"/>
              </a:rPr>
              <a:t> is a barrier between the Internet and your system, prevents intrusions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sz="2400" i="1" dirty="0">
                <a:latin typeface="Century Gothic" pitchFamily="34" charset="0"/>
              </a:rPr>
              <a:t>Modern OS has this</a:t>
            </a:r>
          </a:p>
          <a:p>
            <a:pPr eaLnBrk="1" hangingPunct="1">
              <a:spcBef>
                <a:spcPct val="50000"/>
              </a:spcBef>
            </a:pPr>
            <a:r>
              <a:rPr lang="en-US" sz="2800" dirty="0">
                <a:latin typeface="Century Gothic" pitchFamily="34" charset="0"/>
              </a:rPr>
              <a:t>Virus protection, anti-spyware, rootkit detection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sz="2400" i="1" dirty="0">
                <a:solidFill>
                  <a:srgbClr val="FF0000"/>
                </a:solidFill>
                <a:latin typeface="Century Gothic" pitchFamily="34" charset="0"/>
              </a:rPr>
              <a:t>Rootkit</a:t>
            </a:r>
            <a:r>
              <a:rPr lang="en-US" sz="2400" i="1" dirty="0">
                <a:latin typeface="Century Gothic" pitchFamily="34" charset="0"/>
              </a:rPr>
              <a:t> </a:t>
            </a:r>
            <a:r>
              <a:rPr lang="en-US" sz="2400" dirty="0">
                <a:latin typeface="Century Gothic" pitchFamily="34" charset="0"/>
              </a:rPr>
              <a:t>is malware that “hides” itself by removing its name from process lists, etc., exists to give remote access and control . It is a back door hacker.  </a:t>
            </a:r>
          </a:p>
          <a:p>
            <a:pPr eaLnBrk="1" hangingPunct="1">
              <a:spcBef>
                <a:spcPct val="50000"/>
              </a:spcBef>
            </a:pPr>
            <a:endParaRPr lang="en-US" sz="2800" dirty="0">
              <a:latin typeface="Century Gothic" pitchFamily="34" charset="0"/>
            </a:endParaRPr>
          </a:p>
        </p:txBody>
      </p:sp>
    </p:spTree>
  </p:cSld>
  <p:clrMapOvr>
    <a:masterClrMapping/>
  </p:clrMapOvr>
  <p:transition spd="med">
    <p:wipe dir="r"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162800" y="6397625"/>
            <a:ext cx="19050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en-US" sz="1000"/>
              <a:t>12-</a:t>
            </a:r>
            <a:fld id="{766D5B95-241A-412F-9EBF-2C339121CE96}" type="slidenum">
              <a:rPr lang="en-US" sz="1000"/>
              <a:pPr algn="r"/>
              <a:t>48</a:t>
            </a:fld>
            <a:endParaRPr lang="en-US" sz="1000"/>
          </a:p>
        </p:txBody>
      </p:sp>
      <p:sp>
        <p:nvSpPr>
          <p:cNvPr id="52227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0"/>
            <a:ext cx="8229600" cy="114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eaLnBrk="1" hangingPunct="1"/>
            <a:r>
              <a:rPr lang="en-US" dirty="0">
                <a:solidFill>
                  <a:srgbClr val="FF0000"/>
                </a:solidFill>
                <a:latin typeface="Century Gothic" pitchFamily="34" charset="0"/>
              </a:rPr>
              <a:t>Tuning Installed Protections</a:t>
            </a:r>
          </a:p>
        </p:txBody>
      </p:sp>
      <p:sp>
        <p:nvSpPr>
          <p:cNvPr id="52228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0" y="990600"/>
            <a:ext cx="9144000" cy="5867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50000"/>
              </a:spcBef>
            </a:pPr>
            <a:endParaRPr lang="en-US" sz="2800" dirty="0">
              <a:latin typeface="Century Gothic" pitchFamily="34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en-US" sz="2800" dirty="0">
                <a:latin typeface="Century Gothic" pitchFamily="34" charset="0"/>
              </a:rPr>
              <a:t>Keep programs up-to-date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sz="2400" i="1" dirty="0">
                <a:latin typeface="Century Gothic" pitchFamily="34" charset="0"/>
              </a:rPr>
              <a:t>OS, browsers, emailers… updates are put out to deal with new security problems</a:t>
            </a:r>
          </a:p>
          <a:p>
            <a:pPr eaLnBrk="1" hangingPunct="1">
              <a:spcBef>
                <a:spcPct val="50000"/>
              </a:spcBef>
            </a:pPr>
            <a:r>
              <a:rPr lang="en-US" sz="2800" dirty="0">
                <a:latin typeface="Century Gothic" pitchFamily="34" charset="0"/>
              </a:rPr>
              <a:t>Spam filters… tune them to filter properly</a:t>
            </a:r>
          </a:p>
          <a:p>
            <a:pPr eaLnBrk="1" hangingPunct="1">
              <a:spcBef>
                <a:spcPct val="50000"/>
              </a:spcBef>
            </a:pPr>
            <a:r>
              <a:rPr lang="en-US" sz="2800" dirty="0" err="1">
                <a:latin typeface="Century Gothic" pitchFamily="34" charset="0"/>
              </a:rPr>
              <a:t>WiFi</a:t>
            </a:r>
            <a:r>
              <a:rPr lang="en-US" sz="2800" dirty="0">
                <a:latin typeface="Century Gothic" pitchFamily="34" charset="0"/>
              </a:rPr>
              <a:t> protection 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sz="2400" i="1" dirty="0">
                <a:latin typeface="Century Gothic" pitchFamily="34" charset="0"/>
              </a:rPr>
              <a:t>Use </a:t>
            </a:r>
            <a:r>
              <a:rPr lang="en-US" sz="2400" i="1" dirty="0">
                <a:solidFill>
                  <a:srgbClr val="FF0000"/>
                </a:solidFill>
                <a:latin typeface="Century Gothic" pitchFamily="34" charset="0"/>
              </a:rPr>
              <a:t>WEP2</a:t>
            </a:r>
            <a:r>
              <a:rPr lang="en-US" sz="2400" i="1" dirty="0">
                <a:latin typeface="Century Gothic" pitchFamily="34" charset="0"/>
              </a:rPr>
              <a:t>  (</a:t>
            </a:r>
            <a:r>
              <a:rPr lang="en-US" sz="2400" dirty="0"/>
              <a:t>Wired Equivalent Privacy) </a:t>
            </a:r>
            <a:r>
              <a:rPr lang="en-US" sz="2400" i="1" dirty="0">
                <a:latin typeface="Century Gothic" pitchFamily="34" charset="0"/>
              </a:rPr>
              <a:t>encryption and passwords</a:t>
            </a:r>
          </a:p>
          <a:p>
            <a:pPr eaLnBrk="1" hangingPunct="1">
              <a:spcBef>
                <a:spcPct val="50000"/>
              </a:spcBef>
            </a:pPr>
            <a:r>
              <a:rPr lang="en-US" sz="2800" dirty="0">
                <a:latin typeface="Century Gothic" pitchFamily="34" charset="0"/>
              </a:rPr>
              <a:t>Disable file sharing</a:t>
            </a:r>
          </a:p>
        </p:txBody>
      </p:sp>
    </p:spTree>
  </p:cSld>
  <p:clrMapOvr>
    <a:masterClrMapping/>
  </p:clrMapOvr>
  <p:transition spd="med">
    <p:wipe dir="r"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162800" y="6397625"/>
            <a:ext cx="19050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en-US" sz="1000"/>
              <a:t>12-</a:t>
            </a:r>
            <a:fld id="{A0D9B665-ECCB-4EEB-94E6-0D51BBEBB20C}" type="slidenum">
              <a:rPr lang="en-US" sz="1000"/>
              <a:pPr algn="r"/>
              <a:t>49</a:t>
            </a:fld>
            <a:endParaRPr lang="en-US" sz="1000"/>
          </a:p>
        </p:txBody>
      </p:sp>
      <p:sp>
        <p:nvSpPr>
          <p:cNvPr id="53251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0"/>
            <a:ext cx="8229600" cy="114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eaLnBrk="1" hangingPunct="1"/>
            <a:r>
              <a:rPr lang="en-US">
                <a:latin typeface="Century Gothic" pitchFamily="34" charset="0"/>
              </a:rPr>
              <a:t>Behaving to Avoid Problems</a:t>
            </a:r>
          </a:p>
        </p:txBody>
      </p:sp>
      <p:sp>
        <p:nvSpPr>
          <p:cNvPr id="53252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00200"/>
            <a:ext cx="8305800" cy="44196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>
                <a:latin typeface="Century Gothic" pitchFamily="34" charset="0"/>
              </a:rPr>
              <a:t>Careful with email attachments</a:t>
            </a:r>
          </a:p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>
                <a:latin typeface="Century Gothic" pitchFamily="34" charset="0"/>
              </a:rPr>
              <a:t>Use strong passwords</a:t>
            </a:r>
          </a:p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>
                <a:latin typeface="Century Gothic" pitchFamily="34" charset="0"/>
              </a:rPr>
              <a:t>Know and trust the source of software</a:t>
            </a:r>
          </a:p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>
                <a:latin typeface="Century Gothic" pitchFamily="34" charset="0"/>
              </a:rPr>
              <a:t>Always think before installing downloaded software</a:t>
            </a:r>
          </a:p>
          <a:p>
            <a:pPr algn="ctr" eaLnBrk="1" hangingPunct="1">
              <a:lnSpc>
                <a:spcPct val="90000"/>
              </a:lnSpc>
              <a:spcBef>
                <a:spcPct val="50000"/>
              </a:spcBef>
              <a:buFontTx/>
              <a:buNone/>
            </a:pPr>
            <a:r>
              <a:rPr lang="en-US" sz="3600" b="1" i="1">
                <a:latin typeface="Century Gothic" pitchFamily="34" charset="0"/>
              </a:rPr>
              <a:t>Always think always</a:t>
            </a:r>
          </a:p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endParaRPr lang="en-US">
              <a:latin typeface="Century Gothic" pitchFamily="34" charset="0"/>
            </a:endParaRPr>
          </a:p>
        </p:txBody>
      </p:sp>
    </p:spTree>
  </p:cSld>
  <p:clrMapOvr>
    <a:masterClrMapping/>
  </p:clrMapOvr>
  <p:transition spd="med">
    <p:wipe dir="r"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162800" y="6397625"/>
            <a:ext cx="19050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en-US" sz="1000"/>
              <a:t>12-</a:t>
            </a:r>
            <a:fld id="{AF909D2A-38C2-4714-B197-AD48E6E2214C}" type="slidenum">
              <a:rPr lang="en-US" sz="1000"/>
              <a:pPr algn="r"/>
              <a:t>50</a:t>
            </a:fld>
            <a:endParaRPr lang="en-US" sz="1000"/>
          </a:p>
        </p:txBody>
      </p:sp>
      <p:sp>
        <p:nvSpPr>
          <p:cNvPr id="54275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0"/>
            <a:ext cx="8229600" cy="114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eaLnBrk="1" hangingPunct="1"/>
            <a:r>
              <a:rPr lang="en-US">
                <a:latin typeface="Century Gothic" pitchFamily="34" charset="0"/>
              </a:rPr>
              <a:t>Security Checklist</a:t>
            </a:r>
          </a:p>
        </p:txBody>
      </p:sp>
      <p:sp>
        <p:nvSpPr>
          <p:cNvPr id="54276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228600" y="1447800"/>
            <a:ext cx="8458200" cy="4876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ts val="600"/>
              </a:spcBef>
            </a:pPr>
            <a:r>
              <a:rPr lang="en-US" sz="2100">
                <a:latin typeface="Century Gothic" pitchFamily="34" charset="0"/>
              </a:rPr>
              <a:t>Install, use, and update anti-virus/anti-spyware software</a:t>
            </a:r>
          </a:p>
          <a:p>
            <a:pPr eaLnBrk="1" hangingPunct="1">
              <a:spcBef>
                <a:spcPts val="600"/>
              </a:spcBef>
            </a:pPr>
            <a:r>
              <a:rPr lang="en-US" sz="2100">
                <a:latin typeface="Century Gothic" pitchFamily="34" charset="0"/>
              </a:rPr>
              <a:t>Keep your OS and Web browsers up-to-date</a:t>
            </a:r>
          </a:p>
          <a:p>
            <a:pPr eaLnBrk="1" hangingPunct="1">
              <a:spcBef>
                <a:spcPts val="600"/>
              </a:spcBef>
            </a:pPr>
            <a:r>
              <a:rPr lang="en-US" sz="2100">
                <a:latin typeface="Century Gothic" pitchFamily="34" charset="0"/>
              </a:rPr>
              <a:t>Do not download files from untrusted sources; be suspicious of sites that want to </a:t>
            </a:r>
            <a:r>
              <a:rPr lang="en-US" sz="2100" i="1">
                <a:latin typeface="Century Gothic" pitchFamily="34" charset="0"/>
              </a:rPr>
              <a:t>send</a:t>
            </a:r>
            <a:r>
              <a:rPr lang="en-US" sz="2100">
                <a:latin typeface="Century Gothic" pitchFamily="34" charset="0"/>
              </a:rPr>
              <a:t> information</a:t>
            </a:r>
          </a:p>
          <a:p>
            <a:pPr eaLnBrk="1" hangingPunct="1">
              <a:spcBef>
                <a:spcPts val="600"/>
              </a:spcBef>
            </a:pPr>
            <a:r>
              <a:rPr lang="en-US" sz="2100">
                <a:latin typeface="Century Gothic" pitchFamily="34" charset="0"/>
              </a:rPr>
              <a:t>Use strong passwords</a:t>
            </a:r>
          </a:p>
          <a:p>
            <a:pPr eaLnBrk="1" hangingPunct="1">
              <a:spcBef>
                <a:spcPts val="600"/>
              </a:spcBef>
            </a:pPr>
            <a:r>
              <a:rPr lang="en-US" sz="2100">
                <a:latin typeface="Century Gothic" pitchFamily="34" charset="0"/>
              </a:rPr>
              <a:t>Do not open email attachments from unknown sources</a:t>
            </a:r>
          </a:p>
          <a:p>
            <a:pPr eaLnBrk="1" hangingPunct="1">
              <a:spcBef>
                <a:spcPts val="600"/>
              </a:spcBef>
            </a:pPr>
            <a:r>
              <a:rPr lang="en-US" sz="2100">
                <a:latin typeface="Century Gothic" pitchFamily="34" charset="0"/>
              </a:rPr>
              <a:t>Only do file sharing with trusted sites</a:t>
            </a:r>
          </a:p>
          <a:p>
            <a:pPr eaLnBrk="1" hangingPunct="1">
              <a:spcBef>
                <a:spcPts val="600"/>
              </a:spcBef>
            </a:pPr>
            <a:r>
              <a:rPr lang="en-US" sz="2100">
                <a:latin typeface="Century Gothic" pitchFamily="34" charset="0"/>
              </a:rPr>
              <a:t>Do not run OS services you don’t need (turn off web servers and UPNP if you don’t require them)</a:t>
            </a:r>
          </a:p>
          <a:p>
            <a:pPr eaLnBrk="1" hangingPunct="1">
              <a:spcBef>
                <a:spcPts val="600"/>
              </a:spcBef>
            </a:pPr>
            <a:r>
              <a:rPr lang="en-US" sz="2100">
                <a:latin typeface="Century Gothic" pitchFamily="34" charset="0"/>
              </a:rPr>
              <a:t>Use an Internet firewall (in your OS) to block intruders</a:t>
            </a:r>
          </a:p>
          <a:p>
            <a:pPr eaLnBrk="1" hangingPunct="1">
              <a:spcBef>
                <a:spcPts val="600"/>
              </a:spcBef>
            </a:pPr>
            <a:r>
              <a:rPr lang="en-US" sz="2100">
                <a:latin typeface="Century Gothic" pitchFamily="34" charset="0"/>
              </a:rPr>
              <a:t>Back up your computer storage regularly (for attack recovery)</a:t>
            </a:r>
          </a:p>
          <a:p>
            <a:pPr eaLnBrk="1" hangingPunct="1">
              <a:spcBef>
                <a:spcPts val="600"/>
              </a:spcBef>
            </a:pPr>
            <a:endParaRPr lang="en-US" sz="2000">
              <a:latin typeface="Century Gothic" pitchFamily="34" charset="0"/>
            </a:endParaRPr>
          </a:p>
          <a:p>
            <a:pPr eaLnBrk="1" hangingPunct="1">
              <a:spcBef>
                <a:spcPts val="600"/>
              </a:spcBef>
            </a:pPr>
            <a:endParaRPr lang="en-US" sz="2400">
              <a:latin typeface="Century Gothic" pitchFamily="34" charset="0"/>
            </a:endParaRPr>
          </a:p>
        </p:txBody>
      </p:sp>
    </p:spTree>
  </p:cSld>
  <p:clrMapOvr>
    <a:masterClrMapping/>
  </p:clrMapOvr>
  <p:transition spd="med">
    <p:wipe dir="r"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162800" y="6397625"/>
            <a:ext cx="19050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en-US" sz="1000"/>
              <a:t>12-</a:t>
            </a:r>
            <a:fld id="{E12DF100-7E17-42E8-9C3A-5E3D3852E0D5}" type="slidenum">
              <a:rPr lang="en-US" sz="1000"/>
              <a:pPr algn="r"/>
              <a:t>51</a:t>
            </a:fld>
            <a:endParaRPr lang="en-US" sz="1000"/>
          </a:p>
        </p:txBody>
      </p:sp>
      <p:sp>
        <p:nvSpPr>
          <p:cNvPr id="55299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0"/>
            <a:ext cx="8229600" cy="114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eaLnBrk="1" hangingPunct="1"/>
            <a:r>
              <a:rPr lang="en-US">
                <a:latin typeface="Century Gothic" pitchFamily="34" charset="0"/>
              </a:rPr>
              <a:t>Summary</a:t>
            </a:r>
          </a:p>
        </p:txBody>
      </p:sp>
      <p:sp>
        <p:nvSpPr>
          <p:cNvPr id="55300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600">
                <a:latin typeface="Century Gothic" pitchFamily="34" charset="0"/>
              </a:rPr>
              <a:t>Email has weaknesses as a medium for human communication</a:t>
            </a:r>
          </a:p>
          <a:p>
            <a:pPr eaLnBrk="1" hangingPunct="1">
              <a:lnSpc>
                <a:spcPct val="80000"/>
              </a:lnSpc>
            </a:pPr>
            <a:r>
              <a:rPr lang="en-US" sz="2600">
                <a:latin typeface="Century Gothic" pitchFamily="34" charset="0"/>
              </a:rPr>
              <a:t>Simple courtesy guidelines make use of email more effective and less of an irritating</a:t>
            </a:r>
          </a:p>
          <a:p>
            <a:pPr eaLnBrk="1" hangingPunct="1">
              <a:lnSpc>
                <a:spcPct val="80000"/>
              </a:lnSpc>
            </a:pPr>
            <a:r>
              <a:rPr lang="en-US" sz="2600">
                <a:latin typeface="Century Gothic" pitchFamily="34" charset="0"/>
              </a:rPr>
              <a:t>“Expecting the unexpected” is a useful survival skill; think about the unexpected event and correctly determine whether and how to respond</a:t>
            </a:r>
          </a:p>
          <a:p>
            <a:pPr eaLnBrk="1" hangingPunct="1">
              <a:lnSpc>
                <a:spcPct val="80000"/>
              </a:lnSpc>
            </a:pPr>
            <a:r>
              <a:rPr lang="en-US" sz="2600">
                <a:latin typeface="Century Gothic" pitchFamily="34" charset="0"/>
              </a:rPr>
              <a:t>Copyright infringement poses legal risk, so don’t share software or pirate copyrighted materials from the Web</a:t>
            </a:r>
          </a:p>
          <a:p>
            <a:pPr eaLnBrk="1" hangingPunct="1">
              <a:lnSpc>
                <a:spcPct val="80000"/>
              </a:lnSpc>
            </a:pPr>
            <a:endParaRPr lang="en-US" sz="2600">
              <a:latin typeface="Century Gothic" pitchFamily="34" charset="0"/>
            </a:endParaRPr>
          </a:p>
        </p:txBody>
      </p:sp>
    </p:spTree>
  </p:cSld>
  <p:clrMapOvr>
    <a:masterClrMapping/>
  </p:clrMapOvr>
  <p:transition spd="med">
    <p:wipe dir="r"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162800" y="6397625"/>
            <a:ext cx="19050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en-US" sz="1000"/>
              <a:t>12-</a:t>
            </a:r>
            <a:fld id="{89684B98-396C-44CB-B202-3CF917505212}" type="slidenum">
              <a:rPr lang="en-US" sz="1000"/>
              <a:pPr algn="r"/>
              <a:t>52</a:t>
            </a:fld>
            <a:endParaRPr lang="en-US" sz="1000"/>
          </a:p>
        </p:txBody>
      </p:sp>
      <p:sp>
        <p:nvSpPr>
          <p:cNvPr id="56323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0"/>
            <a:ext cx="8229600" cy="114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eaLnBrk="1" hangingPunct="1"/>
            <a:r>
              <a:rPr lang="en-US">
                <a:latin typeface="Century Gothic" pitchFamily="34" charset="0"/>
              </a:rPr>
              <a:t>Summary</a:t>
            </a:r>
          </a:p>
        </p:txBody>
      </p:sp>
      <p:sp>
        <p:nvSpPr>
          <p:cNvPr id="56324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600">
                <a:latin typeface="Century Gothic" pitchFamily="34" charset="0"/>
              </a:rPr>
              <a:t>Selecting passwords connected to some common topic can make them easier to remember; choose simple passwords when security needs are low, and more obscure ones when there is greater risk</a:t>
            </a:r>
          </a:p>
          <a:p>
            <a:pPr eaLnBrk="1" hangingPunct="1">
              <a:lnSpc>
                <a:spcPct val="90000"/>
              </a:lnSpc>
            </a:pPr>
            <a:r>
              <a:rPr lang="en-US" sz="2600">
                <a:latin typeface="Century Gothic" pitchFamily="34" charset="0"/>
              </a:rPr>
              <a:t>Viruses and worms cause considerable damage; reduce the change of infection by installing and running anti-virus software; be aware of hoaxes and phishing scams</a:t>
            </a:r>
          </a:p>
          <a:p>
            <a:pPr eaLnBrk="1" hangingPunct="1">
              <a:lnSpc>
                <a:spcPct val="90000"/>
              </a:lnSpc>
            </a:pPr>
            <a:r>
              <a:rPr lang="en-US" sz="2600">
                <a:latin typeface="Century Gothic" pitchFamily="34" charset="0"/>
              </a:rPr>
              <a:t>Implement a plan of action to keep your digital world private and secure</a:t>
            </a:r>
          </a:p>
        </p:txBody>
      </p:sp>
    </p:spTree>
  </p:cSld>
  <p:clrMapOvr>
    <a:masterClrMapping/>
  </p:clrMapOvr>
  <p:transition spd="med">
    <p:wipe dir="r"/>
  </p:transition>
</p:sld>
</file>

<file path=ppt/theme/theme1.xml><?xml version="1.0" encoding="utf-8"?>
<a:theme xmlns:a="http://schemas.openxmlformats.org/drawingml/2006/main" name="2_ch01">
  <a:themeElements>
    <a:clrScheme name="2_ch01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ch01">
      <a:majorFont>
        <a:latin typeface="Century Gothic"/>
        <a:ea typeface="ヒラギノ角ゴ Pro W3"/>
        <a:cs typeface="Arial"/>
      </a:majorFont>
      <a:minorFont>
        <a:latin typeface="Arial"/>
        <a:ea typeface="ヒラギノ角ゴ Pro W3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entury Gothic" pitchFamily="34" charset="0"/>
            <a:ea typeface="ヒラギノ角ゴ Pro W3" pitchFamily="7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entury Gothic" pitchFamily="34" charset="0"/>
            <a:ea typeface="ヒラギノ角ゴ Pro W3" pitchFamily="71" charset="-128"/>
          </a:defRPr>
        </a:defPPr>
      </a:lstStyle>
    </a:lnDef>
  </a:objectDefaults>
  <a:extraClrSchemeLst>
    <a:extraClrScheme>
      <a:clrScheme name="2_ch0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h0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h0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h01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h01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h01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h01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h01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h01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h01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h01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h01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entury Gothic" pitchFamily="34" charset="0"/>
            <a:ea typeface="ヒラギノ角ゴ Pro W3" pitchFamily="7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entury Gothic" pitchFamily="34" charset="0"/>
            <a:ea typeface="ヒラギノ角ゴ Pro W3" pitchFamily="71" charset="-128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Custom Design">
  <a:themeElements>
    <a:clrScheme name="1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Custom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entury Gothic" pitchFamily="34" charset="0"/>
            <a:ea typeface="ヒラギノ角ゴ Pro W3" pitchFamily="7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entury Gothic" pitchFamily="34" charset="0"/>
            <a:ea typeface="ヒラギノ角ゴ Pro W3" pitchFamily="71" charset="-128"/>
          </a:defRPr>
        </a:defPPr>
      </a:lstStyle>
    </a:lnDef>
  </a:objectDefaults>
  <a:extraClrSchemeLst>
    <a:extraClrScheme>
      <a:clrScheme name="1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heme1">
  <a:themeElements>
    <a:clrScheme name="Level 8">
      <a:dk1>
        <a:srgbClr val="000000"/>
      </a:dk1>
      <a:lt1>
        <a:srgbClr val="FFFFFF"/>
      </a:lt1>
      <a:dk2>
        <a:srgbClr val="999900"/>
      </a:dk2>
      <a:lt2>
        <a:srgbClr val="666600"/>
      </a:lt2>
      <a:accent1>
        <a:srgbClr val="99CC00"/>
      </a:accent1>
      <a:accent2>
        <a:srgbClr val="CCCC66"/>
      </a:accent2>
      <a:accent3>
        <a:srgbClr val="FFFFFF"/>
      </a:accent3>
      <a:accent4>
        <a:srgbClr val="000000"/>
      </a:accent4>
      <a:accent5>
        <a:srgbClr val="CAE2AA"/>
      </a:accent5>
      <a:accent6>
        <a:srgbClr val="B9B95C"/>
      </a:accent6>
      <a:hlink>
        <a:srgbClr val="FFCC00"/>
      </a:hlink>
      <a:folHlink>
        <a:srgbClr val="CC9900"/>
      </a:folHlink>
    </a:clrScheme>
    <a:fontScheme name="Level">
      <a:majorFont>
        <a:latin typeface="Garamond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lnDef>
  </a:objectDefaults>
  <a:extraClrSchemeLst>
    <a:extraClrScheme>
      <a:clrScheme name="Level 1">
        <a:dk1>
          <a:srgbClr val="006699"/>
        </a:dk1>
        <a:lt1>
          <a:srgbClr val="FFFFFF"/>
        </a:lt1>
        <a:dk2>
          <a:srgbClr val="000000"/>
        </a:dk2>
        <a:lt2>
          <a:srgbClr val="99FF99"/>
        </a:lt2>
        <a:accent1>
          <a:srgbClr val="00CC99"/>
        </a:accent1>
        <a:accent2>
          <a:srgbClr val="009999"/>
        </a:accent2>
        <a:accent3>
          <a:srgbClr val="AAAAAA"/>
        </a:accent3>
        <a:accent4>
          <a:srgbClr val="DADADA"/>
        </a:accent4>
        <a:accent5>
          <a:srgbClr val="AAE2CA"/>
        </a:accent5>
        <a:accent6>
          <a:srgbClr val="008A8A"/>
        </a:accent6>
        <a:hlink>
          <a:srgbClr val="0066FF"/>
        </a:hlink>
        <a:folHlink>
          <a:srgbClr val="989CB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2">
        <a:dk1>
          <a:srgbClr val="808000"/>
        </a:dk1>
        <a:lt1>
          <a:srgbClr val="FFFFFF"/>
        </a:lt1>
        <a:dk2>
          <a:srgbClr val="5C271E"/>
        </a:dk2>
        <a:lt2>
          <a:srgbClr val="FFDD89"/>
        </a:lt2>
        <a:accent1>
          <a:srgbClr val="CC6600"/>
        </a:accent1>
        <a:accent2>
          <a:srgbClr val="CC9900"/>
        </a:accent2>
        <a:accent3>
          <a:srgbClr val="B5ACAB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3">
        <a:dk1>
          <a:srgbClr val="763B00"/>
        </a:dk1>
        <a:lt1>
          <a:srgbClr val="FFFFFF"/>
        </a:lt1>
        <a:dk2>
          <a:srgbClr val="330000"/>
        </a:dk2>
        <a:lt2>
          <a:srgbClr val="CC9900"/>
        </a:lt2>
        <a:accent1>
          <a:srgbClr val="FFCC00"/>
        </a:accent1>
        <a:accent2>
          <a:srgbClr val="CC3300"/>
        </a:accent2>
        <a:accent3>
          <a:srgbClr val="AD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666699"/>
        </a:hlink>
        <a:folHlink>
          <a:srgbClr val="99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4">
        <a:dk1>
          <a:srgbClr val="6D3696"/>
        </a:dk1>
        <a:lt1>
          <a:srgbClr val="FFFFFF"/>
        </a:lt1>
        <a:dk2>
          <a:srgbClr val="51255D"/>
        </a:dk2>
        <a:lt2>
          <a:srgbClr val="FFFFCC"/>
        </a:lt2>
        <a:accent1>
          <a:srgbClr val="666699"/>
        </a:accent1>
        <a:accent2>
          <a:srgbClr val="800080"/>
        </a:accent2>
        <a:accent3>
          <a:srgbClr val="B3ACB6"/>
        </a:accent3>
        <a:accent4>
          <a:srgbClr val="DADADA"/>
        </a:accent4>
        <a:accent5>
          <a:srgbClr val="B8B8CA"/>
        </a:accent5>
        <a:accent6>
          <a:srgbClr val="730073"/>
        </a:accent6>
        <a:hlink>
          <a:srgbClr val="CCCC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5">
        <a:dk1>
          <a:srgbClr val="CC6600"/>
        </a:dk1>
        <a:lt1>
          <a:srgbClr val="FFFFFF"/>
        </a:lt1>
        <a:dk2>
          <a:srgbClr val="4A553B"/>
        </a:dk2>
        <a:lt2>
          <a:srgbClr val="FFBF1F"/>
        </a:lt2>
        <a:accent1>
          <a:srgbClr val="FFCC00"/>
        </a:accent1>
        <a:accent2>
          <a:srgbClr val="CC9900"/>
        </a:accent2>
        <a:accent3>
          <a:srgbClr val="B1B4AF"/>
        </a:accent3>
        <a:accent4>
          <a:srgbClr val="DADADA"/>
        </a:accent4>
        <a:accent5>
          <a:srgbClr val="FFE2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6">
        <a:dk1>
          <a:srgbClr val="000000"/>
        </a:dk1>
        <a:lt1>
          <a:srgbClr val="FFFFFF"/>
        </a:lt1>
        <a:dk2>
          <a:srgbClr val="666699"/>
        </a:dk2>
        <a:lt2>
          <a:srgbClr val="FFCC00"/>
        </a:lt2>
        <a:accent1>
          <a:srgbClr val="FF9900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0000"/>
        </a:accent6>
        <a:hlink>
          <a:srgbClr val="666699"/>
        </a:hlink>
        <a:folHlink>
          <a:srgbClr val="9999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7">
        <a:dk1>
          <a:srgbClr val="000000"/>
        </a:dk1>
        <a:lt1>
          <a:srgbClr val="FFFFFF"/>
        </a:lt1>
        <a:dk2>
          <a:srgbClr val="CC3300"/>
        </a:dk2>
        <a:lt2>
          <a:srgbClr val="66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CC99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8">
        <a:dk1>
          <a:srgbClr val="000000"/>
        </a:dk1>
        <a:lt1>
          <a:srgbClr val="FFFFFF"/>
        </a:lt1>
        <a:dk2>
          <a:srgbClr val="999900"/>
        </a:dk2>
        <a:lt2>
          <a:srgbClr val="666600"/>
        </a:lt2>
        <a:accent1>
          <a:srgbClr val="99CC00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B9B95C"/>
        </a:accent6>
        <a:hlink>
          <a:srgbClr val="FFCC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Theme1" id="{512DAAC9-53C9-49CB-860A-943FC1E5554B}" vid="{0A4FEE4C-393D-48B3-B647-2EAF13CEC963}"/>
    </a:ext>
  </a:extLst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Powerbook:Users:stephanie:Documents:AW-Snyder_CS_PPT:ch01.pot</Template>
  <TotalTime>2172</TotalTime>
  <Words>2985</Words>
  <Application>Microsoft Office PowerPoint</Application>
  <PresentationFormat>On-screen Show (4:3)</PresentationFormat>
  <Paragraphs>366</Paragraphs>
  <Slides>52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52</vt:i4>
      </vt:variant>
    </vt:vector>
  </HeadingPairs>
  <TitlesOfParts>
    <vt:vector size="65" baseType="lpstr">
      <vt:lpstr>Arial</vt:lpstr>
      <vt:lpstr>Arial</vt:lpstr>
      <vt:lpstr>Century Gothic</vt:lpstr>
      <vt:lpstr>Garamond</vt:lpstr>
      <vt:lpstr>Times</vt:lpstr>
      <vt:lpstr>Times New Roman</vt:lpstr>
      <vt:lpstr>Verdana</vt:lpstr>
      <vt:lpstr>Wingdings</vt:lpstr>
      <vt:lpstr>ヒラギノ角ゴ Pro W3</vt:lpstr>
      <vt:lpstr>2_ch01</vt:lpstr>
      <vt:lpstr>Custom Design</vt:lpstr>
      <vt:lpstr>1_Custom Design</vt:lpstr>
      <vt:lpstr>Theme1</vt:lpstr>
      <vt:lpstr>Email Issues</vt:lpstr>
      <vt:lpstr>Asynchronous, Synchronous </vt:lpstr>
      <vt:lpstr>Email Issues</vt:lpstr>
      <vt:lpstr>Out on Good Behavior</vt:lpstr>
      <vt:lpstr>PowerPoint Presentation</vt:lpstr>
      <vt:lpstr>Password</vt:lpstr>
      <vt:lpstr>Creating Good Passwords</vt:lpstr>
      <vt:lpstr>Guidelines for Selecting a Password</vt:lpstr>
      <vt:lpstr> Picking a Password</vt:lpstr>
      <vt:lpstr>Examples of the Heuristic</vt:lpstr>
      <vt:lpstr>Top 10 List of really bad passwords for 2016</vt:lpstr>
      <vt:lpstr>Changing Passwords Show example</vt:lpstr>
      <vt:lpstr>Hackers</vt:lpstr>
      <vt:lpstr>Spam Junk Mail</vt:lpstr>
      <vt:lpstr>How Spam Filters Work</vt:lpstr>
      <vt:lpstr>How Spam Filters Work</vt:lpstr>
      <vt:lpstr>Spam Netiquette License agreement </vt:lpstr>
      <vt:lpstr>Scams</vt:lpstr>
      <vt:lpstr>PowerPoint Presentation</vt:lpstr>
      <vt:lpstr>Nigerian Widow Scam</vt:lpstr>
      <vt:lpstr>Scams and the World in General</vt:lpstr>
      <vt:lpstr>Phishing</vt:lpstr>
      <vt:lpstr>Phishing example</vt:lpstr>
      <vt:lpstr>Phishing and Spoofing</vt:lpstr>
      <vt:lpstr>Spoofing example</vt:lpstr>
      <vt:lpstr>Fighting Phishing</vt:lpstr>
      <vt:lpstr>Virus, Worm, Trojan</vt:lpstr>
      <vt:lpstr>Viruses, Worms, Trojan</vt:lpstr>
      <vt:lpstr>Virus, Worm, Trojan</vt:lpstr>
      <vt:lpstr>Vectors of Attack</vt:lpstr>
      <vt:lpstr>Email Attack</vt:lpstr>
      <vt:lpstr>Email Attack</vt:lpstr>
      <vt:lpstr>Folder option Show extension </vt:lpstr>
      <vt:lpstr>Spoofed Links Attack</vt:lpstr>
      <vt:lpstr>Social Engineering Attack</vt:lpstr>
      <vt:lpstr>Social Engineering (Just Say ‘No’)</vt:lpstr>
      <vt:lpstr>P2P File Sharing Attack</vt:lpstr>
      <vt:lpstr>P2P File Sharing Attack</vt:lpstr>
      <vt:lpstr>Anti-Virus Software</vt:lpstr>
      <vt:lpstr>Protecting Intellectual Property</vt:lpstr>
      <vt:lpstr>Open Source Software</vt:lpstr>
      <vt:lpstr>Copyright on the Web</vt:lpstr>
      <vt:lpstr>Copyright on the Web (cont'd)</vt:lpstr>
      <vt:lpstr>PowerPoint Presentation</vt:lpstr>
      <vt:lpstr>PowerPoint Presentation</vt:lpstr>
      <vt:lpstr>Have a Plan of Action</vt:lpstr>
      <vt:lpstr>Installing Protective Systems</vt:lpstr>
      <vt:lpstr>Tuning Installed Protections</vt:lpstr>
      <vt:lpstr>Behaving to Avoid Problems</vt:lpstr>
      <vt:lpstr>Security Checklist</vt:lpstr>
      <vt:lpstr>Summary</vt:lpstr>
      <vt:lpstr>Summary</vt:lpstr>
    </vt:vector>
  </TitlesOfParts>
  <Company>©2008 Pearson Addison-Wesley. All rights reserved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12</dc:title>
  <dc:subject>Computers In Polite Society: Social Implications of IT</dc:subject>
  <dc:creator>Lawrence Snyder</dc:creator>
  <cp:lastModifiedBy>Dr.laith kadhim</cp:lastModifiedBy>
  <cp:revision>330</cp:revision>
  <dcterms:created xsi:type="dcterms:W3CDTF">2005-07-07T19:14:41Z</dcterms:created>
  <dcterms:modified xsi:type="dcterms:W3CDTF">2018-09-06T13:30:30Z</dcterms:modified>
</cp:coreProperties>
</file>