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 id="2147484238" r:id="rId2"/>
  </p:sldMasterIdLst>
  <p:notesMasterIdLst>
    <p:notesMasterId r:id="rId53"/>
  </p:notesMasterIdLst>
  <p:handoutMasterIdLst>
    <p:handoutMasterId r:id="rId54"/>
  </p:handoutMasterIdLst>
  <p:sldIdLst>
    <p:sldId id="404" r:id="rId3"/>
    <p:sldId id="513" r:id="rId4"/>
    <p:sldId id="474" r:id="rId5"/>
    <p:sldId id="475" r:id="rId6"/>
    <p:sldId id="476" r:id="rId7"/>
    <p:sldId id="479" r:id="rId8"/>
    <p:sldId id="477" r:id="rId9"/>
    <p:sldId id="478" r:id="rId10"/>
    <p:sldId id="480" r:id="rId11"/>
    <p:sldId id="481" r:id="rId12"/>
    <p:sldId id="482" r:id="rId13"/>
    <p:sldId id="483" r:id="rId14"/>
    <p:sldId id="484" r:id="rId15"/>
    <p:sldId id="485" r:id="rId16"/>
    <p:sldId id="517" r:id="rId17"/>
    <p:sldId id="518" r:id="rId18"/>
    <p:sldId id="486" r:id="rId19"/>
    <p:sldId id="487" r:id="rId20"/>
    <p:sldId id="488" r:id="rId21"/>
    <p:sldId id="514" r:id="rId22"/>
    <p:sldId id="515" r:id="rId23"/>
    <p:sldId id="516" r:id="rId24"/>
    <p:sldId id="492" r:id="rId25"/>
    <p:sldId id="521" r:id="rId26"/>
    <p:sldId id="522" r:id="rId27"/>
    <p:sldId id="493" r:id="rId28"/>
    <p:sldId id="494" r:id="rId29"/>
    <p:sldId id="495" r:id="rId30"/>
    <p:sldId id="496" r:id="rId31"/>
    <p:sldId id="497" r:id="rId32"/>
    <p:sldId id="498" r:id="rId33"/>
    <p:sldId id="499" r:id="rId34"/>
    <p:sldId id="500" r:id="rId35"/>
    <p:sldId id="512" r:id="rId36"/>
    <p:sldId id="525" r:id="rId37"/>
    <p:sldId id="526" r:id="rId38"/>
    <p:sldId id="501" r:id="rId39"/>
    <p:sldId id="502" r:id="rId40"/>
    <p:sldId id="527" r:id="rId41"/>
    <p:sldId id="528" r:id="rId42"/>
    <p:sldId id="503" r:id="rId43"/>
    <p:sldId id="504" r:id="rId44"/>
    <p:sldId id="505" r:id="rId45"/>
    <p:sldId id="506" r:id="rId46"/>
    <p:sldId id="507" r:id="rId47"/>
    <p:sldId id="508" r:id="rId48"/>
    <p:sldId id="509" r:id="rId49"/>
    <p:sldId id="510" r:id="rId50"/>
    <p:sldId id="529" r:id="rId51"/>
    <p:sldId id="472" r:id="rId52"/>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8593A9"/>
    <a:srgbClr val="899CA5"/>
    <a:srgbClr val="B2A1C7"/>
    <a:srgbClr val="9F89B9"/>
    <a:srgbClr val="664E84"/>
    <a:srgbClr val="60497B"/>
    <a:srgbClr val="948A54"/>
    <a:srgbClr val="58437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9" autoAdjust="0"/>
    <p:restoredTop sz="86491" autoAdjust="0"/>
  </p:normalViewPr>
  <p:slideViewPr>
    <p:cSldViewPr>
      <p:cViewPr varScale="1">
        <p:scale>
          <a:sx n="69" d="100"/>
          <a:sy n="69" d="100"/>
        </p:scale>
        <p:origin x="-1266" y="-90"/>
      </p:cViewPr>
      <p:guideLst>
        <p:guide orient="horz" pos="240"/>
        <p:guide pos="288"/>
      </p:guideLst>
    </p:cSldViewPr>
  </p:slideViewPr>
  <p:outlineViewPr>
    <p:cViewPr>
      <p:scale>
        <a:sx n="33" d="100"/>
        <a:sy n="33" d="100"/>
      </p:scale>
      <p:origin x="21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_rels/viewProps.xml.rels><?xml version="1.0" encoding="UTF-8" standalone="yes"?>
<Relationships xmlns="http://schemas.openxmlformats.org/package/2006/relationships"><Relationship Id="rId3" Type="http://schemas.openxmlformats.org/officeDocument/2006/relationships/slide" Target="slides/slide25.xml"/><Relationship Id="rId2" Type="http://schemas.openxmlformats.org/officeDocument/2006/relationships/slide" Target="slides/slide24.xml"/><Relationship Id="rId1" Type="http://schemas.openxmlformats.org/officeDocument/2006/relationships/slide" Target="slides/slide1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latin typeface="Arial" charset="0"/>
              </a:rPr>
              <a:t>Page </a:t>
            </a:r>
            <a:fld id="{DAAFB70D-8F37-4645-865F-A047528227F3}" type="slidenum">
              <a:rPr lang="en-US" sz="1600">
                <a:latin typeface="Arial" charset="0"/>
              </a:rPr>
              <a:pPr>
                <a:defRPr/>
              </a:pPr>
              <a:t>‹#›</a:t>
            </a:fld>
            <a:r>
              <a:rPr lang="en-US" sz="1600" dirty="0">
                <a:latin typeface="Arial" charset="0"/>
              </a:rPr>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0419" name="Rectangle 3"/>
          <p:cNvSpPr>
            <a:spLocks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latin typeface="Arial" charset="0"/>
            </a:endParaRPr>
          </a:p>
        </p:txBody>
      </p:sp>
      <p:sp>
        <p:nvSpPr>
          <p:cNvPr id="5"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eaLnBrk="1" hangingPunct="1">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a:t>
            </a:r>
            <a:r>
              <a:rPr lang="en-GB" sz="5100" dirty="0">
                <a:solidFill>
                  <a:srgbClr val="FFC000"/>
                </a:solidFill>
                <a:latin typeface="Impact" pitchFamily="34" charset="0"/>
                <a:ea typeface="HYGothic-Extra" pitchFamily="18" charset="-127"/>
              </a:rPr>
              <a:t>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6" name="TextBox 5"/>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latin typeface="Arial" charset="0"/>
            </a:endParaRPr>
          </a:p>
        </p:txBody>
      </p:sp>
      <p:pic>
        <p:nvPicPr>
          <p:cNvPr id="7" name="Picture 2"/>
          <p:cNvPicPr>
            <a:picLocks noChangeAspect="1" noChangeArrowheads="1"/>
          </p:cNvPicPr>
          <p:nvPr userDrawn="1"/>
        </p:nvPicPr>
        <p:blipFill>
          <a:blip r:embed="rId2"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8" name="TextBox 7"/>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ea typeface="HYGothic-Medium" pitchFamily="18" charset="-127"/>
                <a:cs typeface="Arial" pitchFamily="34" charset="0"/>
              </a:rPr>
              <a:t>Tools for Business Decision-Making</a:t>
            </a:r>
            <a:r>
              <a:rPr lang="en-GB" dirty="0">
                <a:solidFill>
                  <a:schemeClr val="bg1"/>
                </a:solidFill>
                <a:ea typeface="HYGothic-Medium" pitchFamily="18" charset="-127"/>
                <a:cs typeface="Arial" pitchFamily="34" charset="0"/>
              </a:rPr>
              <a:t/>
            </a:r>
            <a:br>
              <a:rPr lang="en-GB" dirty="0">
                <a:solidFill>
                  <a:schemeClr val="bg1"/>
                </a:solidFill>
                <a:ea typeface="HYGothic-Medium" pitchFamily="18" charset="-127"/>
                <a:cs typeface="Arial" pitchFamily="34" charset="0"/>
              </a:rPr>
            </a:br>
            <a:r>
              <a:rPr lang="en-GB" dirty="0">
                <a:solidFill>
                  <a:schemeClr val="bg1"/>
                </a:solidFill>
                <a:ea typeface="HYGothic-Medium" pitchFamily="18" charset="-127"/>
                <a:cs typeface="Arial" pitchFamily="34" charset="0"/>
              </a:rPr>
              <a:t>Third Canadian Edition</a:t>
            </a:r>
            <a:endParaRPr lang="en-US" dirty="0">
              <a:cs typeface="Arial" pitchFamily="34" charset="0"/>
            </a:endParaRPr>
          </a:p>
        </p:txBody>
      </p:sp>
      <p:pic>
        <p:nvPicPr>
          <p:cNvPr id="10" name="Picture 3"/>
          <p:cNvPicPr>
            <a:picLocks noChangeAspect="1" noChangeArrowheads="1"/>
          </p:cNvPicPr>
          <p:nvPr userDrawn="1"/>
        </p:nvPicPr>
        <p:blipFill>
          <a:blip r:embed="rId3" cstate="print"/>
          <a:srcRect/>
          <a:stretch>
            <a:fillRect/>
          </a:stretch>
        </p:blipFill>
        <p:spPr bwMode="auto">
          <a:xfrm>
            <a:off x="1676400" y="6400800"/>
            <a:ext cx="323850" cy="481013"/>
          </a:xfrm>
          <a:prstGeom prst="rect">
            <a:avLst/>
          </a:prstGeom>
          <a:noFill/>
          <a:ln w="9525">
            <a:noFill/>
            <a:round/>
            <a:headEnd/>
            <a:tailEnd/>
          </a:ln>
        </p:spPr>
      </p:pic>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35A79EB0-43CB-4E6C-998B-8E6227F2E34F}" type="slidenum">
              <a:rPr lang="en-US"/>
              <a:pPr>
                <a:defRPr/>
              </a:pPr>
              <a:t>‹#›</a:t>
            </a:fld>
            <a:endParaRPr lang="en-US" dirty="0"/>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762000" y="-152400"/>
            <a:ext cx="2743200" cy="2590800"/>
          </a:xfrm>
          <a:prstGeom prst="rect">
            <a:avLst/>
          </a:prstGeom>
        </p:spPr>
        <p:txBody>
          <a:bodyPr>
            <a:noAutofit/>
          </a:bodyPr>
          <a:lstStyle>
            <a:lvl1pPr>
              <a:buClr>
                <a:schemeClr val="bg1"/>
              </a:buClr>
              <a:buFont typeface="Arial"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12F9480C-A7D2-4A48-8D49-4A072E4F84A3}" type="slidenum">
              <a:rPr lang="en-US"/>
              <a:pPr>
                <a:defRPr/>
              </a:pPr>
              <a:t>‹#›</a:t>
            </a:fld>
            <a:endParaRPr lang="en-US" dirty="0"/>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90600"/>
          </a:xfrm>
          <a:prstGeom prst="rect">
            <a:avLst/>
          </a:prstGeom>
          <a:solidFill>
            <a:srgbClr val="60497B"/>
          </a:solidFill>
          <a:ln>
            <a:solidFill>
              <a:srgbClr val="60497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C00000"/>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C00000"/>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chemeClr val="tx1"/>
              </a:buClr>
              <a:defRPr sz="1800"/>
            </a:lvl4pPr>
            <a:lvl5pPr>
              <a:lnSpc>
                <a:spcPct val="100000"/>
              </a:lnSpc>
              <a:spcBef>
                <a:spcPts val="700"/>
              </a:spcBef>
              <a:spcAft>
                <a:spcPts val="700"/>
              </a:spcAft>
              <a:buClr>
                <a:schemeClr val="tx1"/>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906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AD380860-CD08-4B3C-8CEA-145B27985E36}"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2D6E4E32-1A4C-4E26-8B7E-5893CB46700C}" type="slidenum">
              <a:rPr lang="en-US"/>
              <a:pPr>
                <a:defRPr/>
              </a:pPr>
              <a:t>‹#›</a:t>
            </a:fld>
            <a:endParaRPr lang="en-US" dirty="0"/>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31AD83A7-A6F3-4F07-8B9F-02C2C2A89EDD}" type="slidenum">
              <a:rPr lang="en-US"/>
              <a:pPr>
                <a:defRPr/>
              </a:pPr>
              <a:t>‹#›</a:t>
            </a:fld>
            <a:endParaRPr lang="en-US" dirty="0"/>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725E0A0B-E453-4C01-87DA-05F7834ED084}" type="slidenum">
              <a:rPr lang="en-US"/>
              <a:pPr>
                <a:defRPr/>
              </a:pPr>
              <a:t>‹#›</a:t>
            </a:fld>
            <a:endParaRPr lang="en-US" dirty="0"/>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4706CE61-9740-47F8-88B0-FF45DBE0B132}" type="slidenum">
              <a:rPr lang="en-US"/>
              <a:pPr>
                <a:defRPr/>
              </a:pPr>
              <a:t>‹#›</a:t>
            </a:fld>
            <a:endParaRPr lang="en-US" dirty="0"/>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439F795E-9BB1-44F5-9448-995F073AB39B}" type="slidenum">
              <a:rPr lang="en-US"/>
              <a:pPr>
                <a:defRPr/>
              </a:pPr>
              <a:t>‹#›</a:t>
            </a:fld>
            <a:endParaRPr lang="en-US" dirty="0"/>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B08039FC-7B27-483A-88A4-209BD31BAAA2}" type="slidenum">
              <a:rPr lang="en-US"/>
              <a:pPr>
                <a:defRPr/>
              </a:pPr>
              <a:t>‹#›</a:t>
            </a:fld>
            <a:endParaRPr lang="en-US" dirty="0"/>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a:xfrm>
            <a:off x="479425" y="6661150"/>
            <a:ext cx="2241550" cy="508000"/>
          </a:xfrm>
          <a:prstGeom prst="rect">
            <a:avLst/>
          </a:prstGeom>
        </p:spPr>
        <p:txBody>
          <a:bodyPr/>
          <a:lstStyle>
            <a:lvl1pPr>
              <a:defRPr>
                <a:latin typeface="Arial" charset="0"/>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r>
              <a:rPr lang="en-CA"/>
              <a:t>Copyright John Wiley &amp; Sons Canada, Ltd.</a:t>
            </a:r>
            <a:endParaRPr lang="en-US"/>
          </a:p>
        </p:txBody>
      </p:sp>
      <p:sp>
        <p:nvSpPr>
          <p:cNvPr id="6" name="Rectangle 71"/>
          <p:cNvSpPr>
            <a:spLocks noGrp="1" noChangeArrowheads="1"/>
          </p:cNvSpPr>
          <p:nvPr>
            <p:ph type="sldNum" sz="quarter" idx="12"/>
          </p:nvPr>
        </p:nvSpPr>
        <p:spPr/>
        <p:txBody>
          <a:bodyPr/>
          <a:lstStyle>
            <a:lvl1pPr>
              <a:defRPr/>
            </a:lvl1pPr>
          </a:lstStyle>
          <a:p>
            <a:pPr>
              <a:defRPr/>
            </a:pPr>
            <a:fld id="{AC204848-DA40-4AB3-884C-AEE027BAE15E}"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xfrm>
            <a:off x="479425" y="6661150"/>
            <a:ext cx="2241550" cy="508000"/>
          </a:xfrm>
          <a:prstGeom prst="rect">
            <a:avLst/>
          </a:prstGeom>
        </p:spPr>
        <p:txBody>
          <a:bodyPr/>
          <a:lstStyle>
            <a:lvl1pPr>
              <a:defRPr>
                <a:latin typeface="Arial" charset="0"/>
              </a:defRPr>
            </a:lvl1pPr>
          </a:lstStyle>
          <a:p>
            <a:pPr>
              <a:defRPr/>
            </a:pPr>
            <a:endParaRPr lang="en-US"/>
          </a:p>
        </p:txBody>
      </p:sp>
      <p:sp>
        <p:nvSpPr>
          <p:cNvPr id="3" name="Rectangle 70"/>
          <p:cNvSpPr>
            <a:spLocks noGrp="1" noChangeArrowheads="1"/>
          </p:cNvSpPr>
          <p:nvPr>
            <p:ph type="ftr" sz="quarter" idx="11"/>
          </p:nvPr>
        </p:nvSpPr>
        <p:spPr/>
        <p:txBody>
          <a:bodyPr/>
          <a:lstStyle>
            <a:lvl1pPr>
              <a:defRPr/>
            </a:lvl1pPr>
          </a:lstStyle>
          <a:p>
            <a:pPr>
              <a:defRPr/>
            </a:pPr>
            <a:r>
              <a:rPr lang="en-CA"/>
              <a:t>Copyright John Wiley &amp; Sons Canada, Ltd.</a:t>
            </a:r>
            <a:endParaRPr lang="en-US"/>
          </a:p>
        </p:txBody>
      </p:sp>
      <p:sp>
        <p:nvSpPr>
          <p:cNvPr id="4" name="Rectangle 71"/>
          <p:cNvSpPr>
            <a:spLocks noGrp="1" noChangeArrowheads="1"/>
          </p:cNvSpPr>
          <p:nvPr>
            <p:ph type="sldNum" sz="quarter" idx="12"/>
          </p:nvPr>
        </p:nvSpPr>
        <p:spPr/>
        <p:txBody>
          <a:bodyPr/>
          <a:lstStyle>
            <a:lvl1pPr>
              <a:defRPr/>
            </a:lvl1pPr>
          </a:lstStyle>
          <a:p>
            <a:pPr>
              <a:defRPr/>
            </a:pPr>
            <a:fld id="{71709FC2-5566-4E0D-91C3-2AD34983A4DB}"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725" y="2271713"/>
            <a:ext cx="8159750" cy="15684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439863" y="4144963"/>
            <a:ext cx="6721475" cy="18700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68387704-DC29-4747-B942-B6A4EDC1B73F}"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6E7A8E3C-378A-4F3F-9DF8-09793EE164DF}"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1"/>
          <p:cNvSpPr>
            <a:spLocks noGrp="1" noChangeArrowheads="1"/>
          </p:cNvSpPr>
          <p:nvPr>
            <p:ph type="sldNum" sz="quarter" idx="10"/>
          </p:nvPr>
        </p:nvSpPr>
        <p:spPr>
          <a:ln/>
        </p:spPr>
        <p:txBody>
          <a:bodyPr/>
          <a:lstStyle>
            <a:lvl1pPr>
              <a:defRPr/>
            </a:lvl1pPr>
          </a:lstStyle>
          <a:p>
            <a:pPr>
              <a:defRPr/>
            </a:pPr>
            <a:fld id="{69FF9240-762D-413B-B445-5A0E60045C8C}"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387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1"/>
          <p:cNvSpPr>
            <a:spLocks noGrp="1" noChangeArrowheads="1"/>
          </p:cNvSpPr>
          <p:nvPr>
            <p:ph type="sldNum" sz="quarter" idx="10"/>
          </p:nvPr>
        </p:nvSpPr>
        <p:spPr>
          <a:ln/>
        </p:spPr>
        <p:txBody>
          <a:bodyPr/>
          <a:lstStyle>
            <a:lvl1pPr>
              <a:defRPr/>
            </a:lvl1pPr>
          </a:lstStyle>
          <a:p>
            <a:pPr>
              <a:defRPr/>
            </a:pPr>
            <a:fld id="{C5D7934C-4EBA-4B25-8329-BEA8B7AFAEE8}"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3688"/>
            <a:ext cx="8642350" cy="12192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79425" y="1636713"/>
            <a:ext cx="4243388"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319338"/>
            <a:ext cx="4243388"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876800" y="1636713"/>
            <a:ext cx="4244975"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6800" y="2319338"/>
            <a:ext cx="4244975"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1"/>
          <p:cNvSpPr>
            <a:spLocks noGrp="1" noChangeArrowheads="1"/>
          </p:cNvSpPr>
          <p:nvPr>
            <p:ph type="sldNum" sz="quarter" idx="10"/>
          </p:nvPr>
        </p:nvSpPr>
        <p:spPr>
          <a:ln/>
        </p:spPr>
        <p:txBody>
          <a:bodyPr/>
          <a:lstStyle>
            <a:lvl1pPr>
              <a:defRPr/>
            </a:lvl1pPr>
          </a:lstStyle>
          <a:p>
            <a:pPr>
              <a:defRPr/>
            </a:pPr>
            <a:fld id="{C188D736-990B-42BD-B550-B7F4216A3E37}" type="slidenum">
              <a:rPr lang="en-US"/>
              <a:pPr>
                <a:defRPr/>
              </a:pPr>
              <a:t>‹#›</a:t>
            </a:fld>
            <a:endParaRPr lang="en-US"/>
          </a:p>
        </p:txBody>
      </p:sp>
      <p:sp>
        <p:nvSpPr>
          <p:cNvPr id="8"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1"/>
          <p:cNvSpPr>
            <a:spLocks noGrp="1" noChangeArrowheads="1"/>
          </p:cNvSpPr>
          <p:nvPr>
            <p:ph type="sldNum" sz="quarter" idx="10"/>
          </p:nvPr>
        </p:nvSpPr>
        <p:spPr>
          <a:ln/>
        </p:spPr>
        <p:txBody>
          <a:bodyPr/>
          <a:lstStyle>
            <a:lvl1pPr>
              <a:defRPr/>
            </a:lvl1pPr>
          </a:lstStyle>
          <a:p>
            <a:pPr>
              <a:defRPr/>
            </a:pPr>
            <a:fld id="{1EC70DBC-64FD-4F32-AF7C-C15C2E0FFA19}" type="slidenum">
              <a:rPr lang="en-US"/>
              <a:pPr>
                <a:defRPr/>
              </a:pPr>
              <a:t>‹#›</a:t>
            </a:fld>
            <a:endParaRPr lang="en-US"/>
          </a:p>
        </p:txBody>
      </p:sp>
      <p:sp>
        <p:nvSpPr>
          <p:cNvPr id="4"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endParaRPr lang="en-US" kern="0" dirty="0" smtClean="0">
              <a:cs typeface="Arial" pitchFamily="34" charset="0"/>
            </a:endParaRPr>
          </a:p>
        </p:txBody>
      </p:sp>
      <p:sp>
        <p:nvSpPr>
          <p:cNvPr id="3" name="Rectangle 71"/>
          <p:cNvSpPr>
            <a:spLocks noGrp="1" noChangeArrowheads="1"/>
          </p:cNvSpPr>
          <p:nvPr>
            <p:ph type="sldNum" sz="quarter" idx="10"/>
          </p:nvPr>
        </p:nvSpPr>
        <p:spPr/>
        <p:txBody>
          <a:bodyPr/>
          <a:lstStyle>
            <a:lvl1pPr>
              <a:defRPr/>
            </a:lvl1pPr>
          </a:lstStyle>
          <a:p>
            <a:pPr>
              <a:defRPr/>
            </a:pPr>
            <a:fld id="{20E6F9ED-010F-40FB-870F-F5F8F9761208}" type="slidenum">
              <a:rPr lang="en-US"/>
              <a:pPr>
                <a:defRPr/>
              </a:pPr>
              <a:t>‹#›</a:t>
            </a:fld>
            <a:endParaRPr lang="en-US"/>
          </a:p>
        </p:txBody>
      </p:sp>
      <p:sp>
        <p:nvSpPr>
          <p:cNvPr id="4" name="Rectangle 70"/>
          <p:cNvSpPr>
            <a:spLocks noGrp="1" noChangeArrowheads="1"/>
          </p:cNvSpPr>
          <p:nvPr>
            <p:ph type="ftr" sz="quarter" idx="11"/>
          </p:nvPr>
        </p:nvSpPr>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99AEB9F4-832F-4B37-A69C-F767DACAFADF}"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881188" y="654050"/>
            <a:ext cx="5761037" cy="43894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847E61F0-1F4A-442D-86A7-076F7E056177}"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5D314756-4F6D-4E84-A435-C25B24D0D9F3}"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5200" y="0"/>
            <a:ext cx="2286000" cy="65341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0"/>
            <a:ext cx="6705600" cy="6534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BC946246-3E41-44A5-BD52-FA3C4809FDB3}"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2051"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latin typeface="Arial" charset="0"/>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atin typeface="Arial" charset="0"/>
              </a:defRPr>
            </a:lvl1pPr>
          </a:lstStyle>
          <a:p>
            <a:pPr>
              <a:defRPr/>
            </a:pPr>
            <a:fld id="{BC4DD31B-39DC-4299-A21A-1E1A6279E045}" type="slidenum">
              <a:rPr lang="en-US"/>
              <a:pPr>
                <a:defRPr/>
              </a:pPr>
              <a:t>‹#›</a:t>
            </a:fld>
            <a:endParaRPr lang="en-US" dirty="0"/>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ea typeface="HYGothic-Extra" pitchFamily="18" charset="-127"/>
                <a:cs typeface="Arial" pitchFamily="34" charset="0"/>
              </a:rPr>
              <a:t>CHAPTER</a:t>
            </a:r>
            <a:endParaRPr lang="en-US" sz="1600" b="1" dirty="0">
              <a:solidFill>
                <a:schemeClr val="bg1"/>
              </a:solidFill>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519" r:id="rId1"/>
    <p:sldLayoutId id="2147484501" r:id="rId2"/>
    <p:sldLayoutId id="2147484520" r:id="rId3"/>
    <p:sldLayoutId id="2147484502" r:id="rId4"/>
    <p:sldLayoutId id="2147484521" r:id="rId5"/>
    <p:sldLayoutId id="2147484503" r:id="rId6"/>
    <p:sldLayoutId id="2147484504" r:id="rId7"/>
    <p:sldLayoutId id="2147484505" r:id="rId8"/>
    <p:sldLayoutId id="2147484506" r:id="rId9"/>
    <p:sldLayoutId id="2147484507" r:id="rId10"/>
    <p:sldLayoutId id="2147484508" r:id="rId11"/>
    <p:sldLayoutId id="2147484522" r:id="rId12"/>
    <p:sldLayoutId id="2147484523" r:id="rId13"/>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C00000"/>
        </a:buClr>
        <a:buSzPct val="80000"/>
        <a:buFont typeface="Wingdings" pitchFamily="2" charset="2"/>
        <a:buChar char="Ø"/>
        <a:defRPr sz="3400">
          <a:solidFill>
            <a:srgbClr val="953735"/>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C00000"/>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chemeClr val="accent2"/>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chemeClr val="folHlink"/>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chemeClr val="hlink"/>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4013"/>
            <a:ext cx="1676400" cy="338137"/>
          </a:xfrm>
          <a:prstGeom prst="rect">
            <a:avLst/>
          </a:prstGeom>
          <a:noFill/>
        </p:spPr>
        <p:txBody>
          <a:bodyPr anchor="ctr">
            <a:spAutoFit/>
          </a:bodyPr>
          <a:lstStyle/>
          <a:p>
            <a:pPr marL="342900" indent="-342900">
              <a:buFont typeface="+mj-lt"/>
              <a:buNone/>
              <a:defRPr/>
            </a:pPr>
            <a:r>
              <a:rPr lang="en-US" sz="1600" dirty="0">
                <a:solidFill>
                  <a:schemeClr val="bg1"/>
                </a:solidFill>
                <a:cs typeface="Arial" pitchFamily="34" charset="0"/>
              </a:rPr>
              <a:t>CHAPTER</a:t>
            </a:r>
          </a:p>
        </p:txBody>
      </p:sp>
      <p:sp>
        <p:nvSpPr>
          <p:cNvPr id="13" name="Rectangle 12"/>
          <p:cNvSpPr/>
          <p:nvPr userDrawn="1"/>
        </p:nvSpPr>
        <p:spPr>
          <a:xfrm>
            <a:off x="0" y="0"/>
            <a:ext cx="9601200" cy="1524000"/>
          </a:xfrm>
          <a:prstGeom prst="rect">
            <a:avLst/>
          </a:prstGeom>
          <a:solidFill>
            <a:srgbClr val="60497B"/>
          </a:solidFill>
          <a:ln>
            <a:solidFill>
              <a:srgbClr val="60497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5" name="Oval 14"/>
          <p:cNvSpPr/>
          <p:nvPr userDrawn="1"/>
        </p:nvSpPr>
        <p:spPr>
          <a:xfrm>
            <a:off x="762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6" name="Oval 15"/>
          <p:cNvSpPr/>
          <p:nvPr userDrawn="1"/>
        </p:nvSpPr>
        <p:spPr>
          <a:xfrm>
            <a:off x="9906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079" name="Rectangle 67"/>
          <p:cNvSpPr>
            <a:spLocks noGrp="1" noChangeArrowheads="1"/>
          </p:cNvSpPr>
          <p:nvPr>
            <p:ph type="title"/>
          </p:nvPr>
        </p:nvSpPr>
        <p:spPr bwMode="auto">
          <a:xfrm>
            <a:off x="1981200" y="0"/>
            <a:ext cx="7620000" cy="1447800"/>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3080" name="Rectangle 68"/>
          <p:cNvSpPr>
            <a:spLocks noGrp="1" noChangeArrowheads="1"/>
          </p:cNvSpPr>
          <p:nvPr>
            <p:ph type="body" idx="1"/>
          </p:nvPr>
        </p:nvSpPr>
        <p:spPr bwMode="auto">
          <a:xfrm>
            <a:off x="457200" y="1828800"/>
            <a:ext cx="8610600" cy="4705350"/>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 name="Rectangle 71"/>
          <p:cNvSpPr>
            <a:spLocks noGrp="1" noChangeArrowheads="1"/>
          </p:cNvSpPr>
          <p:nvPr>
            <p:ph type="sldNum" sz="quarter" idx="4"/>
          </p:nvPr>
        </p:nvSpPr>
        <p:spPr bwMode="auto">
          <a:xfrm>
            <a:off x="457200" y="6629400"/>
            <a:ext cx="2241550" cy="508000"/>
          </a:xfrm>
          <a:prstGeom prst="rect">
            <a:avLst/>
          </a:prstGeom>
          <a:ln>
            <a:miter lim="800000"/>
            <a:headEnd/>
            <a:tailEnd/>
          </a:ln>
        </p:spPr>
        <p:txBody>
          <a:bodyPr vert="horz" wrap="square" lIns="96661" tIns="48331" rIns="96661" bIns="48331" numCol="1" anchor="b" anchorCtr="0" compatLnSpc="1">
            <a:prstTxWarp prst="textNoShape">
              <a:avLst/>
            </a:prstTxWarp>
          </a:bodyPr>
          <a:lstStyle>
            <a:lvl1pPr eaLnBrk="1" hangingPunct="1">
              <a:defRPr sz="1500" b="1">
                <a:latin typeface="Arial" charset="0"/>
              </a:defRPr>
            </a:lvl1pPr>
          </a:lstStyle>
          <a:p>
            <a:pPr>
              <a:defRPr/>
            </a:pPr>
            <a:fld id="{3C78F6B8-B142-4BC6-9674-A8A6B43852A4}" type="slidenum">
              <a:rPr lang="en-US"/>
              <a:pPr>
                <a:defRPr/>
              </a:pPr>
              <a:t>‹#›</a:t>
            </a:fld>
            <a:endParaRPr lang="en-US"/>
          </a:p>
        </p:txBody>
      </p:sp>
      <p:sp>
        <p:nvSpPr>
          <p:cNvPr id="18" name="Rectangle 70"/>
          <p:cNvSpPr>
            <a:spLocks noGrp="1" noChangeArrowheads="1"/>
          </p:cNvSpPr>
          <p:nvPr>
            <p:ph type="ftr" sz="quarter" idx="3"/>
          </p:nvPr>
        </p:nvSpPr>
        <p:spPr bwMode="auto">
          <a:xfrm>
            <a:off x="3124200" y="6661150"/>
            <a:ext cx="3352800" cy="508000"/>
          </a:xfrm>
          <a:prstGeom prst="rect">
            <a:avLst/>
          </a:prstGeom>
          <a:ln>
            <a:miter lim="800000"/>
            <a:headEnd/>
            <a:tailEnd/>
          </a:ln>
        </p:spPr>
        <p:txBody>
          <a:bodyPr vert="horz" wrap="square" lIns="96661" tIns="48331" rIns="96661" bIns="48331" numCol="1" anchor="ctr" anchorCtr="0" compatLnSpc="1">
            <a:prstTxWarp prst="textNoShape">
              <a:avLst/>
            </a:prstTxWarp>
          </a:bodyPr>
          <a:lstStyle>
            <a:lvl1pPr algn="ctr" eaLnBrk="1" hangingPunct="1">
              <a:defRPr sz="1300">
                <a:solidFill>
                  <a:schemeClr val="accent4">
                    <a:lumMod val="50000"/>
                    <a:lumOff val="50000"/>
                  </a:schemeClr>
                </a:solidFill>
                <a:effectLst/>
                <a:latin typeface="Arial" charset="0"/>
              </a:defRPr>
            </a:lvl1pPr>
          </a:lstStyle>
          <a:p>
            <a:pPr>
              <a:defRPr/>
            </a:pPr>
            <a:r>
              <a:rPr lang="en-US"/>
              <a:t>Copyright John Wiley &amp; Sons Canada, Ltd.</a:t>
            </a:r>
          </a:p>
        </p:txBody>
      </p:sp>
      <p:sp>
        <p:nvSpPr>
          <p:cNvPr id="2" name="Oval 14"/>
          <p:cNvSpPr/>
          <p:nvPr userDrawn="1"/>
        </p:nvSpPr>
        <p:spPr>
          <a:xfrm>
            <a:off x="9906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 name="Oval 14"/>
          <p:cNvSpPr/>
          <p:nvPr userDrawn="1"/>
        </p:nvSpPr>
        <p:spPr>
          <a:xfrm>
            <a:off x="762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Tree>
  </p:cSld>
  <p:clrMap bg1="lt1" tx1="dk1" bg2="lt2" tx2="dk2" accent1="accent1" accent2="accent2" accent3="accent3" accent4="accent4" accent5="accent5" accent6="accent6" hlink="hlink" folHlink="folHlink"/>
  <p:sldLayoutIdLst>
    <p:sldLayoutId id="2147484509" r:id="rId1"/>
    <p:sldLayoutId id="2147484510" r:id="rId2"/>
    <p:sldLayoutId id="2147484511" r:id="rId3"/>
    <p:sldLayoutId id="2147484512" r:id="rId4"/>
    <p:sldLayoutId id="2147484513" r:id="rId5"/>
    <p:sldLayoutId id="2147484514" r:id="rId6"/>
    <p:sldLayoutId id="2147484524" r:id="rId7"/>
    <p:sldLayoutId id="2147484515" r:id="rId8"/>
    <p:sldLayoutId id="2147484516" r:id="rId9"/>
    <p:sldLayoutId id="2147484517" r:id="rId10"/>
    <p:sldLayoutId id="2147484518"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000">
          <a:solidFill>
            <a:schemeClr val="bg1"/>
          </a:solidFill>
          <a:latin typeface="Arial" pitchFamily="34" charset="0"/>
          <a:ea typeface="+mj-ea"/>
          <a:cs typeface="Arial" pitchFamily="34" charset="0"/>
        </a:defRPr>
      </a:lvl1pPr>
      <a:lvl2pPr algn="ctr" defTabSz="966788" rtl="0" eaLnBrk="0" fontAlgn="base" hangingPunct="0">
        <a:spcBef>
          <a:spcPct val="0"/>
        </a:spcBef>
        <a:spcAft>
          <a:spcPct val="0"/>
        </a:spcAft>
        <a:defRPr sz="4000">
          <a:solidFill>
            <a:schemeClr val="bg1"/>
          </a:solidFill>
          <a:latin typeface="Arial" pitchFamily="34" charset="0"/>
          <a:ea typeface="HYGothic-Extra" pitchFamily="18" charset="-127"/>
          <a:cs typeface="Arial" pitchFamily="34" charset="0"/>
        </a:defRPr>
      </a:lvl2pPr>
      <a:lvl3pPr algn="ctr" defTabSz="966788" rtl="0" eaLnBrk="0" fontAlgn="base" hangingPunct="0">
        <a:spcBef>
          <a:spcPct val="0"/>
        </a:spcBef>
        <a:spcAft>
          <a:spcPct val="0"/>
        </a:spcAft>
        <a:defRPr sz="4000">
          <a:solidFill>
            <a:schemeClr val="bg1"/>
          </a:solidFill>
          <a:latin typeface="Arial" pitchFamily="34" charset="0"/>
          <a:ea typeface="HYGothic-Extra" pitchFamily="18" charset="-127"/>
          <a:cs typeface="Arial" pitchFamily="34" charset="0"/>
        </a:defRPr>
      </a:lvl3pPr>
      <a:lvl4pPr algn="ctr" defTabSz="966788" rtl="0" eaLnBrk="0" fontAlgn="base" hangingPunct="0">
        <a:spcBef>
          <a:spcPct val="0"/>
        </a:spcBef>
        <a:spcAft>
          <a:spcPct val="0"/>
        </a:spcAft>
        <a:defRPr sz="4000">
          <a:solidFill>
            <a:schemeClr val="bg1"/>
          </a:solidFill>
          <a:latin typeface="Arial" pitchFamily="34" charset="0"/>
          <a:ea typeface="HYGothic-Extra" pitchFamily="18" charset="-127"/>
          <a:cs typeface="Arial" pitchFamily="34" charset="0"/>
        </a:defRPr>
      </a:lvl4pPr>
      <a:lvl5pPr algn="ctr" defTabSz="966788" rtl="0" eaLnBrk="0" fontAlgn="base" hangingPunct="0">
        <a:spcBef>
          <a:spcPct val="0"/>
        </a:spcBef>
        <a:spcAft>
          <a:spcPct val="0"/>
        </a:spcAft>
        <a:defRPr sz="4000">
          <a:solidFill>
            <a:schemeClr val="bg1"/>
          </a:solidFill>
          <a:latin typeface="Arial" pitchFamily="34" charset="0"/>
          <a:ea typeface="HYGothic-Extra" pitchFamily="18" charset="-127"/>
          <a:cs typeface="Arial" pitchFamily="34" charset="0"/>
        </a:defRPr>
      </a:lvl5pPr>
      <a:lvl6pPr marL="4572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6pPr>
      <a:lvl7pPr marL="9144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7pPr>
      <a:lvl8pPr marL="13716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8pPr>
      <a:lvl9pPr marL="18288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9pPr>
    </p:titleStyle>
    <p:bodyStyle>
      <a:lvl1pPr marL="361950" indent="-361950" algn="l" defTabSz="966788" rtl="0" eaLnBrk="0" fontAlgn="base" hangingPunct="0">
        <a:spcBef>
          <a:spcPct val="20000"/>
        </a:spcBef>
        <a:spcAft>
          <a:spcPct val="0"/>
        </a:spcAft>
        <a:buClr>
          <a:srgbClr val="C00000"/>
        </a:buClr>
        <a:buSzPct val="80000"/>
        <a:buFont typeface="Arial" pitchFamily="34" charset="0"/>
        <a:buChar char="•"/>
        <a:defRPr sz="3400">
          <a:solidFill>
            <a:schemeClr val="tx1"/>
          </a:solidFill>
          <a:latin typeface="Cambria" pitchFamily="18" charset="0"/>
          <a:ea typeface="+mn-ea"/>
          <a:cs typeface="+mn-cs"/>
        </a:defRPr>
      </a:lvl1pPr>
      <a:lvl2pPr marL="785813" indent="-303213" algn="l" defTabSz="966788" rtl="0" eaLnBrk="0" fontAlgn="base" hangingPunct="0">
        <a:spcBef>
          <a:spcPct val="20000"/>
        </a:spcBef>
        <a:spcAft>
          <a:spcPct val="0"/>
        </a:spcAft>
        <a:buClr>
          <a:srgbClr val="C00000"/>
        </a:buClr>
        <a:buSzPct val="80000"/>
        <a:buFont typeface="Arial" pitchFamily="34" charset="0"/>
        <a:buChar char="•"/>
        <a:defRPr sz="2800">
          <a:solidFill>
            <a:srgbClr val="403152"/>
          </a:solidFill>
          <a:latin typeface="Cambria" pitchFamily="18" charset="0"/>
          <a:ea typeface="+mn-ea"/>
        </a:defRPr>
      </a:lvl2pPr>
      <a:lvl3pPr marL="1208088" indent="-241300" algn="l" defTabSz="966788" rtl="0" eaLnBrk="0" fontAlgn="base" hangingPunct="0">
        <a:spcBef>
          <a:spcPct val="20000"/>
        </a:spcBef>
        <a:spcAft>
          <a:spcPct val="0"/>
        </a:spcAft>
        <a:buClr>
          <a:schemeClr val="accent2"/>
        </a:buClr>
        <a:buChar char="•"/>
        <a:defRPr sz="2400">
          <a:solidFill>
            <a:schemeClr val="tx1"/>
          </a:solidFill>
          <a:latin typeface="Times New Roman" pitchFamily="18" charset="0"/>
          <a:ea typeface="+mn-ea"/>
          <a:cs typeface="Times New Roman" pitchFamily="18" charset="0"/>
        </a:defRPr>
      </a:lvl3pPr>
      <a:lvl4pPr marL="1692275" indent="-242888" algn="l" defTabSz="966788" rtl="0" eaLnBrk="0" fontAlgn="base" hangingPunct="0">
        <a:spcBef>
          <a:spcPct val="20000"/>
        </a:spcBef>
        <a:spcAft>
          <a:spcPct val="0"/>
        </a:spcAft>
        <a:buClr>
          <a:schemeClr val="folHlink"/>
        </a:buClr>
        <a:buSzPct val="50000"/>
        <a:buFont typeface="Wingdings" pitchFamily="2" charset="2"/>
        <a:buChar char="l"/>
        <a:defRPr sz="2000">
          <a:solidFill>
            <a:schemeClr val="tx1"/>
          </a:solidFill>
          <a:latin typeface="Times New Roman" pitchFamily="18" charset="0"/>
          <a:ea typeface="+mn-ea"/>
          <a:cs typeface="Times New Roman" pitchFamily="18" charset="0"/>
        </a:defRPr>
      </a:lvl4pPr>
      <a:lvl5pPr marL="21748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5pPr>
      <a:lvl6pPr marL="26320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6pPr>
      <a:lvl7pPr marL="30892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7pPr>
      <a:lvl8pPr marL="35464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8pPr>
      <a:lvl9pPr marL="40036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0.xml"/><Relationship Id="rId1" Type="http://schemas.openxmlformats.org/officeDocument/2006/relationships/vmlDrawing" Target="../drawings/vmlDrawing1.v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ctrTitle"/>
          </p:nvPr>
        </p:nvSpPr>
        <p:spPr/>
        <p:txBody>
          <a:bodyPr/>
          <a:lstStyle/>
          <a:p>
            <a:r>
              <a:rPr lang="en-US" smtClean="0"/>
              <a:t>Weygandt-Kimmel-Kieso-Aly</a:t>
            </a:r>
          </a:p>
        </p:txBody>
      </p:sp>
      <p:sp>
        <p:nvSpPr>
          <p:cNvPr id="10243" name="Content Placeholder 2"/>
          <p:cNvSpPr>
            <a:spLocks noGrp="1"/>
          </p:cNvSpPr>
          <p:nvPr>
            <p:ph idx="1"/>
          </p:nvPr>
        </p:nvSpPr>
        <p:spPr/>
        <p:txBody>
          <a:bodyPr/>
          <a:lstStyle/>
          <a:p>
            <a:r>
              <a:rPr lang="en-US" smtClean="0"/>
              <a:t>5</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1"/>
          <p:cNvSpPr>
            <a:spLocks noGrp="1"/>
          </p:cNvSpPr>
          <p:nvPr>
            <p:ph idx="13"/>
          </p:nvPr>
        </p:nvSpPr>
        <p:spPr>
          <a:xfrm>
            <a:off x="914400" y="2514600"/>
            <a:ext cx="8686800" cy="685800"/>
          </a:xfrm>
        </p:spPr>
        <p:txBody>
          <a:bodyPr/>
          <a:lstStyle/>
          <a:p>
            <a:r>
              <a:rPr lang="en-CA" smtClean="0"/>
              <a:t>Study Objectives</a:t>
            </a:r>
          </a:p>
        </p:txBody>
      </p:sp>
      <p:sp>
        <p:nvSpPr>
          <p:cNvPr id="3" name="Content Placeholder 2"/>
          <p:cNvSpPr>
            <a:spLocks noGrp="1"/>
          </p:cNvSpPr>
          <p:nvPr>
            <p:ph idx="14"/>
          </p:nvPr>
        </p:nvSpPr>
        <p:spPr/>
        <p:txBody>
          <a:bodyPr/>
          <a:lstStyle/>
          <a:p>
            <a:pPr>
              <a:defRPr/>
            </a:pPr>
            <a:r>
              <a:rPr lang="en-US" sz="2000" dirty="0" smtClean="0"/>
              <a:t>Recognize the difference between traditional costing and activity-based costing (ABC) and understand the nature of ABC.</a:t>
            </a:r>
          </a:p>
          <a:p>
            <a:pPr>
              <a:defRPr/>
            </a:pPr>
            <a:r>
              <a:rPr lang="en-US" sz="2000" dirty="0" smtClean="0"/>
              <a:t>Identify the steps in the development of an activity-based costing system and compare unit costs.</a:t>
            </a:r>
          </a:p>
          <a:p>
            <a:pPr>
              <a:defRPr/>
            </a:pPr>
            <a:r>
              <a:rPr lang="en-US" sz="2000" dirty="0" smtClean="0"/>
              <a:t>Understand the benefits and limitations of activity-based costing.</a:t>
            </a:r>
          </a:p>
          <a:p>
            <a:pPr>
              <a:defRPr/>
            </a:pPr>
            <a:r>
              <a:rPr lang="en-US" sz="2000" dirty="0" smtClean="0"/>
              <a:t>Differentiate between value-added and non–value-added activities.</a:t>
            </a:r>
          </a:p>
          <a:p>
            <a:pPr>
              <a:defRPr/>
            </a:pPr>
            <a:r>
              <a:rPr lang="en-US" sz="2000" dirty="0" smtClean="0"/>
              <a:t>Understand the value of using activity levels in activity-based costing.</a:t>
            </a:r>
          </a:p>
          <a:p>
            <a:pPr>
              <a:defRPr/>
            </a:pPr>
            <a:r>
              <a:rPr lang="en-US" sz="2000" dirty="0" smtClean="0"/>
              <a:t>Apply activity-based costing to service industries.</a:t>
            </a:r>
          </a:p>
        </p:txBody>
      </p:sp>
      <p:sp>
        <p:nvSpPr>
          <p:cNvPr id="11268" name="Content Placeholder 3"/>
          <p:cNvSpPr>
            <a:spLocks noGrp="1"/>
          </p:cNvSpPr>
          <p:nvPr>
            <p:ph idx="15"/>
          </p:nvPr>
        </p:nvSpPr>
        <p:spPr/>
        <p:txBody>
          <a:bodyPr/>
          <a:lstStyle/>
          <a:p>
            <a:r>
              <a:rPr lang="en-CA" smtClean="0"/>
              <a:t>5</a:t>
            </a:r>
          </a:p>
        </p:txBody>
      </p:sp>
      <p:sp>
        <p:nvSpPr>
          <p:cNvPr id="11269" name="Content Placeholder 4"/>
          <p:cNvSpPr>
            <a:spLocks noGrp="1"/>
          </p:cNvSpPr>
          <p:nvPr>
            <p:ph idx="16"/>
          </p:nvPr>
        </p:nvSpPr>
        <p:spPr/>
        <p:txBody>
          <a:bodyPr/>
          <a:lstStyle/>
          <a:p>
            <a:r>
              <a:rPr lang="en-CA" smtClean="0"/>
              <a:t>Activity-Based Costing</a:t>
            </a:r>
          </a:p>
        </p:txBody>
      </p:sp>
      <p:sp>
        <p:nvSpPr>
          <p:cNvPr id="11270" name="Content Placeholder 5"/>
          <p:cNvSpPr>
            <a:spLocks noGrp="1"/>
          </p:cNvSpPr>
          <p:nvPr>
            <p:ph idx="1"/>
          </p:nvPr>
        </p:nvSpPr>
        <p:spPr/>
        <p:txBody>
          <a:bodyPr/>
          <a:lstStyle/>
          <a:p>
            <a:r>
              <a:rPr lang="en-CA" smtClean="0"/>
              <a:t>5</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1295400" y="228600"/>
            <a:ext cx="8305800" cy="1130300"/>
          </a:xfrm>
        </p:spPr>
        <p:txBody>
          <a:bodyPr lIns="96653" tIns="48326" rIns="96653" bIns="48326" anchorCtr="0"/>
          <a:lstStyle/>
          <a:p>
            <a:pPr eaLnBrk="1" hangingPunct="1"/>
            <a:r>
              <a:rPr lang="en-US" smtClean="0"/>
              <a:t>Activity-Based Costing Versus </a:t>
            </a:r>
            <a:br>
              <a:rPr lang="en-US" smtClean="0"/>
            </a:br>
            <a:r>
              <a:rPr lang="en-US" smtClean="0"/>
              <a:t>Traditional Costing</a:t>
            </a:r>
          </a:p>
        </p:txBody>
      </p:sp>
      <p:sp>
        <p:nvSpPr>
          <p:cNvPr id="12291" name="Rectangle 3"/>
          <p:cNvSpPr>
            <a:spLocks noGrp="1" noChangeArrowheads="1"/>
          </p:cNvSpPr>
          <p:nvPr>
            <p:ph idx="4294967295"/>
          </p:nvPr>
        </p:nvSpPr>
        <p:spPr>
          <a:xfrm>
            <a:off x="381000" y="1828800"/>
            <a:ext cx="8763000" cy="4876800"/>
          </a:xfrm>
        </p:spPr>
        <p:txBody>
          <a:bodyPr lIns="0" tIns="0" rIns="0" bIns="0"/>
          <a:lstStyle/>
          <a:p>
            <a:pPr eaLnBrk="1" hangingPunct="1">
              <a:lnSpc>
                <a:spcPct val="105000"/>
              </a:lnSpc>
              <a:spcBef>
                <a:spcPct val="0"/>
              </a:spcBef>
              <a:buFont typeface="Wingdings" pitchFamily="2" charset="2"/>
              <a:buChar char="Ø"/>
            </a:pPr>
            <a:r>
              <a:rPr lang="en-US" sz="2800" smtClean="0"/>
              <a:t>Traditional Costing System allocates overhead using a single predetermined rate.</a:t>
            </a:r>
          </a:p>
          <a:p>
            <a:pPr lvl="1" eaLnBrk="1" hangingPunct="1">
              <a:lnSpc>
                <a:spcPct val="105000"/>
              </a:lnSpc>
              <a:buSzTx/>
            </a:pPr>
            <a:r>
              <a:rPr lang="en-US" sz="2400" smtClean="0">
                <a:solidFill>
                  <a:srgbClr val="002060"/>
                </a:solidFill>
              </a:rPr>
              <a:t>Job order costing: direct labour cost is assumed to be the relevant activity base.</a:t>
            </a:r>
          </a:p>
          <a:p>
            <a:pPr lvl="1" eaLnBrk="1" hangingPunct="1">
              <a:lnSpc>
                <a:spcPct val="105000"/>
              </a:lnSpc>
              <a:buSzTx/>
            </a:pPr>
            <a:r>
              <a:rPr lang="en-US" sz="2400" smtClean="0">
                <a:solidFill>
                  <a:srgbClr val="002060"/>
                </a:solidFill>
              </a:rPr>
              <a:t>Process costing:   machine hours is the relevant  activity base.</a:t>
            </a:r>
          </a:p>
          <a:p>
            <a:pPr eaLnBrk="1" hangingPunct="1">
              <a:lnSpc>
                <a:spcPct val="105000"/>
              </a:lnSpc>
              <a:spcBef>
                <a:spcPct val="0"/>
              </a:spcBef>
              <a:buFont typeface="Wingdings" pitchFamily="2" charset="2"/>
              <a:buChar char="Ø"/>
            </a:pPr>
            <a:r>
              <a:rPr lang="en-US" sz="2800" smtClean="0"/>
              <a:t>The Traditional Costing System was satisfactory when: </a:t>
            </a:r>
          </a:p>
          <a:p>
            <a:pPr lvl="1" eaLnBrk="1" hangingPunct="1">
              <a:lnSpc>
                <a:spcPct val="105000"/>
              </a:lnSpc>
              <a:buSzTx/>
            </a:pPr>
            <a:r>
              <a:rPr lang="en-US" sz="2400" smtClean="0">
                <a:solidFill>
                  <a:srgbClr val="002060"/>
                </a:solidFill>
              </a:rPr>
              <a:t>Direct labour was a major portion of total manufacturing costs.</a:t>
            </a:r>
          </a:p>
          <a:p>
            <a:pPr lvl="1" eaLnBrk="1" hangingPunct="1">
              <a:lnSpc>
                <a:spcPct val="105000"/>
              </a:lnSpc>
              <a:buSzTx/>
            </a:pPr>
            <a:r>
              <a:rPr lang="en-US" sz="2400" smtClean="0">
                <a:solidFill>
                  <a:srgbClr val="002060"/>
                </a:solidFill>
              </a:rPr>
              <a:t>There was a wide acceptance of a high correlation between direct labour and overhead costs.</a:t>
            </a:r>
          </a:p>
        </p:txBody>
      </p:sp>
      <p:sp>
        <p:nvSpPr>
          <p:cNvPr id="12292" name="Slide Number Placeholder 3"/>
          <p:cNvSpPr>
            <a:spLocks noGrp="1"/>
          </p:cNvSpPr>
          <p:nvPr>
            <p:ph type="sldNum" sz="quarter" idx="10"/>
          </p:nvPr>
        </p:nvSpPr>
        <p:spPr>
          <a:noFill/>
        </p:spPr>
        <p:txBody>
          <a:bodyPr/>
          <a:lstStyle/>
          <a:p>
            <a:fld id="{AC71F32E-7165-4116-A3F7-3B0D647C5DAF}" type="slidenum">
              <a:rPr lang="en-US" smtClean="0">
                <a:latin typeface="Arial" pitchFamily="34" charset="0"/>
              </a:rPr>
              <a:pPr/>
              <a:t>3</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2095500" y="100013"/>
            <a:ext cx="7265988" cy="1219200"/>
          </a:xfrm>
        </p:spPr>
        <p:txBody>
          <a:bodyPr lIns="96653" tIns="48326" rIns="96653" bIns="48326" anchorCtr="0"/>
          <a:lstStyle/>
          <a:p>
            <a:pPr eaLnBrk="1" hangingPunct="1"/>
            <a:r>
              <a:rPr lang="en-US" smtClean="0"/>
              <a:t>Traditional Costing Systems:</a:t>
            </a:r>
            <a:br>
              <a:rPr lang="en-US" smtClean="0"/>
            </a:br>
            <a:r>
              <a:rPr lang="en-US" sz="3600" smtClean="0">
                <a:solidFill>
                  <a:srgbClr val="FF0000"/>
                </a:solidFill>
              </a:rPr>
              <a:t>Continued</a:t>
            </a:r>
          </a:p>
        </p:txBody>
      </p:sp>
      <p:sp>
        <p:nvSpPr>
          <p:cNvPr id="13315" name="Rectangle 3"/>
          <p:cNvSpPr>
            <a:spLocks noGrp="1" noChangeArrowheads="1"/>
          </p:cNvSpPr>
          <p:nvPr>
            <p:ph idx="4294967295"/>
          </p:nvPr>
        </p:nvSpPr>
        <p:spPr>
          <a:xfrm>
            <a:off x="533400" y="1828800"/>
            <a:ext cx="8458200" cy="2133600"/>
          </a:xfrm>
        </p:spPr>
        <p:txBody>
          <a:bodyPr lIns="0" tIns="0" rIns="0" bIns="0"/>
          <a:lstStyle/>
          <a:p>
            <a:pPr marL="179388" lvl="1" indent="0" eaLnBrk="1" hangingPunct="1">
              <a:lnSpc>
                <a:spcPct val="105000"/>
              </a:lnSpc>
              <a:spcBef>
                <a:spcPct val="0"/>
              </a:spcBef>
              <a:buFont typeface="Wingdings" pitchFamily="2" charset="2"/>
              <a:buNone/>
            </a:pPr>
            <a:r>
              <a:rPr lang="en-US" smtClean="0">
                <a:solidFill>
                  <a:schemeClr val="tx1"/>
                </a:solidFill>
              </a:rPr>
              <a:t>Direct labour is still often the appropriate basis for assigning overhead costs when:</a:t>
            </a:r>
          </a:p>
          <a:p>
            <a:pPr marL="601663" lvl="2" indent="0" eaLnBrk="1" hangingPunct="1">
              <a:lnSpc>
                <a:spcPct val="105000"/>
              </a:lnSpc>
              <a:spcBef>
                <a:spcPct val="0"/>
              </a:spcBef>
              <a:buClr>
                <a:srgbClr val="C00000"/>
              </a:buClr>
            </a:pPr>
            <a:r>
              <a:rPr lang="en-US" smtClean="0">
                <a:solidFill>
                  <a:srgbClr val="002060"/>
                </a:solidFill>
              </a:rPr>
              <a:t> 	Direct labour constitutes a significant part of total product 	cost and  a high correlation exists between direct labour and 	changes in overhead costs.</a:t>
            </a:r>
          </a:p>
        </p:txBody>
      </p:sp>
      <p:sp>
        <p:nvSpPr>
          <p:cNvPr id="13316" name="Slide Number Placeholder 4"/>
          <p:cNvSpPr>
            <a:spLocks noGrp="1"/>
          </p:cNvSpPr>
          <p:nvPr>
            <p:ph type="sldNum" sz="quarter" idx="10"/>
          </p:nvPr>
        </p:nvSpPr>
        <p:spPr>
          <a:noFill/>
        </p:spPr>
        <p:txBody>
          <a:bodyPr/>
          <a:lstStyle/>
          <a:p>
            <a:fld id="{DC152819-2ED2-45F9-8516-E6D1ED8E558C}" type="slidenum">
              <a:rPr lang="en-US" smtClean="0">
                <a:latin typeface="Arial" pitchFamily="34" charset="0"/>
              </a:rPr>
              <a:pPr/>
              <a:t>4</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8"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pic>
        <p:nvPicPr>
          <p:cNvPr id="13319" name="Picture 9" descr="OverheadProducts_Ch5.jpg"/>
          <p:cNvPicPr>
            <a:picLocks noChangeAspect="1"/>
          </p:cNvPicPr>
          <p:nvPr/>
        </p:nvPicPr>
        <p:blipFill>
          <a:blip r:embed="rId2" cstate="print"/>
          <a:srcRect/>
          <a:stretch>
            <a:fillRect/>
          </a:stretch>
        </p:blipFill>
        <p:spPr bwMode="auto">
          <a:xfrm>
            <a:off x="1219200" y="4114800"/>
            <a:ext cx="7248525" cy="19907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981200" y="0"/>
            <a:ext cx="7118350" cy="1524000"/>
          </a:xfrm>
        </p:spPr>
        <p:txBody>
          <a:bodyPr lIns="96653" tIns="48326" rIns="96653" bIns="48326" anchorCtr="0"/>
          <a:lstStyle/>
          <a:p>
            <a:pPr eaLnBrk="1" hangingPunct="1"/>
            <a:r>
              <a:rPr lang="en-US" smtClean="0"/>
              <a:t>Need for a New Approach</a:t>
            </a:r>
          </a:p>
        </p:txBody>
      </p:sp>
      <p:sp>
        <p:nvSpPr>
          <p:cNvPr id="14339" name="Rectangle 3"/>
          <p:cNvSpPr>
            <a:spLocks noGrp="1" noChangeArrowheads="1"/>
          </p:cNvSpPr>
          <p:nvPr>
            <p:ph idx="4294967295"/>
          </p:nvPr>
        </p:nvSpPr>
        <p:spPr>
          <a:xfrm>
            <a:off x="457200" y="1905000"/>
            <a:ext cx="8640763" cy="4724400"/>
          </a:xfrm>
        </p:spPr>
        <p:txBody>
          <a:bodyPr lIns="0" tIns="0" rIns="0" bIns="0"/>
          <a:lstStyle/>
          <a:p>
            <a:pPr eaLnBrk="1" hangingPunct="1">
              <a:lnSpc>
                <a:spcPct val="90000"/>
              </a:lnSpc>
              <a:spcAft>
                <a:spcPct val="40000"/>
              </a:spcAft>
              <a:buFont typeface="Wingdings" pitchFamily="2" charset="2"/>
              <a:buChar char="Ø"/>
            </a:pPr>
            <a:r>
              <a:rPr lang="en-US" sz="2600" smtClean="0"/>
              <a:t>Tremendous change in manufacturing and service industries.</a:t>
            </a:r>
          </a:p>
          <a:p>
            <a:pPr eaLnBrk="1" hangingPunct="1">
              <a:lnSpc>
                <a:spcPct val="90000"/>
              </a:lnSpc>
              <a:spcAft>
                <a:spcPct val="40000"/>
              </a:spcAft>
              <a:buFont typeface="Wingdings" pitchFamily="2" charset="2"/>
              <a:buChar char="Ø"/>
            </a:pPr>
            <a:r>
              <a:rPr lang="en-US" sz="2600" smtClean="0"/>
              <a:t>Decrease in amount of direct labour usage.</a:t>
            </a:r>
          </a:p>
          <a:p>
            <a:pPr eaLnBrk="1" hangingPunct="1">
              <a:lnSpc>
                <a:spcPct val="90000"/>
              </a:lnSpc>
              <a:spcAft>
                <a:spcPct val="40000"/>
              </a:spcAft>
              <a:buFont typeface="Wingdings" pitchFamily="2" charset="2"/>
              <a:buChar char="Ø"/>
            </a:pPr>
            <a:r>
              <a:rPr lang="en-US" sz="2600" smtClean="0"/>
              <a:t>Significant increase in total overhead costs.</a:t>
            </a:r>
          </a:p>
          <a:p>
            <a:pPr eaLnBrk="1" hangingPunct="1">
              <a:lnSpc>
                <a:spcPct val="90000"/>
              </a:lnSpc>
              <a:spcAft>
                <a:spcPct val="40000"/>
              </a:spcAft>
              <a:buFont typeface="Wingdings" pitchFamily="2" charset="2"/>
              <a:buChar char="Ø"/>
            </a:pPr>
            <a:r>
              <a:rPr lang="en-US" sz="2600" smtClean="0"/>
              <a:t>Often inappropriate to use plant-wide pre-determined overhead rates based on direct labour or machine hours when a lack of correlation exists.</a:t>
            </a:r>
          </a:p>
          <a:p>
            <a:pPr eaLnBrk="1" hangingPunct="1">
              <a:lnSpc>
                <a:spcPct val="90000"/>
              </a:lnSpc>
              <a:spcAft>
                <a:spcPct val="40000"/>
              </a:spcAft>
              <a:buFont typeface="Wingdings" pitchFamily="2" charset="2"/>
              <a:buChar char="Ø"/>
            </a:pPr>
            <a:r>
              <a:rPr lang="en-US" sz="2600" smtClean="0"/>
              <a:t>Complex manufacturing processes may require multiple allocation bases; this approach is called Activity-Based Costing (ABC). </a:t>
            </a:r>
          </a:p>
        </p:txBody>
      </p:sp>
      <p:sp>
        <p:nvSpPr>
          <p:cNvPr id="14340" name="Slide Number Placeholder 3"/>
          <p:cNvSpPr>
            <a:spLocks noGrp="1"/>
          </p:cNvSpPr>
          <p:nvPr>
            <p:ph type="sldNum" sz="quarter" idx="10"/>
          </p:nvPr>
        </p:nvSpPr>
        <p:spPr>
          <a:noFill/>
        </p:spPr>
        <p:txBody>
          <a:bodyPr/>
          <a:lstStyle/>
          <a:p>
            <a:fld id="{637418ED-A2AE-4214-BF35-306589C1905C}" type="slidenum">
              <a:rPr lang="en-US" smtClean="0">
                <a:latin typeface="Arial" pitchFamily="34" charset="0"/>
              </a:rPr>
              <a:pPr/>
              <a:t>5</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2163763" y="488950"/>
            <a:ext cx="7265987" cy="730250"/>
          </a:xfrm>
        </p:spPr>
        <p:txBody>
          <a:bodyPr lIns="96653" tIns="48326" rIns="96653" bIns="48326" anchorCtr="0"/>
          <a:lstStyle/>
          <a:p>
            <a:pPr eaLnBrk="1" hangingPunct="1"/>
            <a:r>
              <a:rPr lang="en-US" smtClean="0"/>
              <a:t>The Reasoning Behind ABC</a:t>
            </a:r>
            <a:r>
              <a:rPr lang="en-US" smtClean="0">
                <a:solidFill>
                  <a:srgbClr val="669900"/>
                </a:solidFill>
              </a:rPr>
              <a:t> </a:t>
            </a:r>
          </a:p>
        </p:txBody>
      </p:sp>
      <p:sp>
        <p:nvSpPr>
          <p:cNvPr id="15363" name="Rectangle 3"/>
          <p:cNvSpPr>
            <a:spLocks noGrp="1" noChangeArrowheads="1"/>
          </p:cNvSpPr>
          <p:nvPr>
            <p:ph type="body" sz="half" idx="4294967295"/>
          </p:nvPr>
        </p:nvSpPr>
        <p:spPr>
          <a:xfrm>
            <a:off x="457200" y="1600200"/>
            <a:ext cx="8893175" cy="3505200"/>
          </a:xfrm>
        </p:spPr>
        <p:txBody>
          <a:bodyPr lIns="0" tIns="0" rIns="0" bIns="0"/>
          <a:lstStyle/>
          <a:p>
            <a:pPr eaLnBrk="1" hangingPunct="1">
              <a:buClr>
                <a:srgbClr val="FF0000"/>
              </a:buClr>
              <a:buFont typeface="Wingdings" pitchFamily="2" charset="2"/>
              <a:buNone/>
            </a:pPr>
            <a:endParaRPr lang="en-US" sz="2800" smtClean="0"/>
          </a:p>
          <a:p>
            <a:pPr algn="ctr" eaLnBrk="1" hangingPunct="1">
              <a:lnSpc>
                <a:spcPct val="150000"/>
              </a:lnSpc>
              <a:buClr>
                <a:srgbClr val="FF0000"/>
              </a:buClr>
              <a:buFont typeface="Wingdings" pitchFamily="2" charset="2"/>
              <a:buNone/>
            </a:pPr>
            <a:r>
              <a:rPr lang="en-US" sz="4000" smtClean="0">
                <a:solidFill>
                  <a:srgbClr val="C00000"/>
                </a:solidFill>
              </a:rPr>
              <a:t>Products consume Activities</a:t>
            </a:r>
          </a:p>
          <a:p>
            <a:pPr algn="ctr" eaLnBrk="1" hangingPunct="1">
              <a:lnSpc>
                <a:spcPct val="150000"/>
              </a:lnSpc>
              <a:buClr>
                <a:srgbClr val="FF0000"/>
              </a:buClr>
              <a:buFont typeface="Wingdings" pitchFamily="2" charset="2"/>
              <a:buNone/>
            </a:pPr>
            <a:r>
              <a:rPr lang="en-US" sz="4000" smtClean="0"/>
              <a:t> and </a:t>
            </a:r>
          </a:p>
          <a:p>
            <a:pPr algn="ctr" eaLnBrk="1" hangingPunct="1">
              <a:lnSpc>
                <a:spcPct val="150000"/>
              </a:lnSpc>
              <a:buClr>
                <a:srgbClr val="FF0000"/>
              </a:buClr>
              <a:buFont typeface="Wingdings" pitchFamily="2" charset="2"/>
              <a:buNone/>
            </a:pPr>
            <a:r>
              <a:rPr lang="en-US" sz="4000" smtClean="0">
                <a:solidFill>
                  <a:srgbClr val="C00000"/>
                </a:solidFill>
              </a:rPr>
              <a:t>Activities consume Resources</a:t>
            </a:r>
            <a:endParaRPr lang="en-US" sz="2800" smtClean="0">
              <a:solidFill>
                <a:srgbClr val="C00000"/>
              </a:solidFill>
            </a:endParaRPr>
          </a:p>
        </p:txBody>
      </p:sp>
      <p:sp>
        <p:nvSpPr>
          <p:cNvPr id="15364" name="Slide Number Placeholder 3"/>
          <p:cNvSpPr>
            <a:spLocks noGrp="1"/>
          </p:cNvSpPr>
          <p:nvPr>
            <p:ph type="sldNum" sz="quarter" idx="10"/>
          </p:nvPr>
        </p:nvSpPr>
        <p:spPr>
          <a:noFill/>
        </p:spPr>
        <p:txBody>
          <a:bodyPr/>
          <a:lstStyle/>
          <a:p>
            <a:fld id="{9BF69727-E05A-4463-A58A-B2CA4CDFA35D}" type="slidenum">
              <a:rPr lang="en-US" smtClean="0">
                <a:latin typeface="Arial" pitchFamily="34" charset="0"/>
              </a:rPr>
              <a:pPr/>
              <a:t>6</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2028825" y="412750"/>
            <a:ext cx="7265988" cy="730250"/>
          </a:xfrm>
        </p:spPr>
        <p:txBody>
          <a:bodyPr lIns="96653" tIns="48326" rIns="96653" bIns="48326" anchorCtr="0"/>
          <a:lstStyle/>
          <a:p>
            <a:pPr eaLnBrk="1" hangingPunct="1"/>
            <a:r>
              <a:rPr lang="en-US" smtClean="0"/>
              <a:t>Activity-Based Costing (ABC)</a:t>
            </a:r>
          </a:p>
        </p:txBody>
      </p:sp>
      <p:sp>
        <p:nvSpPr>
          <p:cNvPr id="16387" name="Rectangle 3"/>
          <p:cNvSpPr>
            <a:spLocks noGrp="1" noChangeArrowheads="1"/>
          </p:cNvSpPr>
          <p:nvPr>
            <p:ph idx="4294967295"/>
          </p:nvPr>
        </p:nvSpPr>
        <p:spPr>
          <a:xfrm>
            <a:off x="457200" y="2133600"/>
            <a:ext cx="8610600" cy="3505200"/>
          </a:xfrm>
        </p:spPr>
        <p:txBody>
          <a:bodyPr lIns="0" tIns="0" rIns="0" bIns="0"/>
          <a:lstStyle/>
          <a:p>
            <a:pPr marL="0" indent="0" eaLnBrk="1" hangingPunct="1">
              <a:lnSpc>
                <a:spcPct val="90000"/>
              </a:lnSpc>
              <a:spcBef>
                <a:spcPct val="45000"/>
              </a:spcBef>
              <a:buClr>
                <a:srgbClr val="FF0000"/>
              </a:buClr>
              <a:buFont typeface="Wingdings" pitchFamily="2" charset="2"/>
              <a:buNone/>
            </a:pPr>
            <a:r>
              <a:rPr lang="en-US" altLang="en-US" sz="2800" smtClean="0"/>
              <a:t>Activity-Based Costing (ABC)  is:</a:t>
            </a:r>
          </a:p>
          <a:p>
            <a:pPr marL="423863" lvl="1" indent="0" eaLnBrk="1" hangingPunct="1">
              <a:lnSpc>
                <a:spcPct val="90000"/>
              </a:lnSpc>
              <a:spcBef>
                <a:spcPct val="45000"/>
              </a:spcBef>
            </a:pPr>
            <a:r>
              <a:rPr lang="en-US" altLang="en-US" smtClean="0">
                <a:solidFill>
                  <a:srgbClr val="002060"/>
                </a:solidFill>
              </a:rPr>
              <a:t> An </a:t>
            </a:r>
            <a:r>
              <a:rPr lang="en-US" altLang="en-US" u="sng" smtClean="0">
                <a:solidFill>
                  <a:srgbClr val="C00000"/>
                </a:solidFill>
              </a:rPr>
              <a:t>overhead cost allocation</a:t>
            </a:r>
            <a:r>
              <a:rPr lang="en-US" altLang="en-US" smtClean="0">
                <a:solidFill>
                  <a:srgbClr val="C00000"/>
                </a:solidFill>
              </a:rPr>
              <a:t> </a:t>
            </a:r>
            <a:r>
              <a:rPr lang="en-US" altLang="en-US" smtClean="0">
                <a:solidFill>
                  <a:srgbClr val="002060"/>
                </a:solidFill>
              </a:rPr>
              <a:t>system that allocates overhead to multiple activity cost pools </a:t>
            </a:r>
          </a:p>
          <a:p>
            <a:pPr marL="0" indent="0" eaLnBrk="1" hangingPunct="1">
              <a:lnSpc>
                <a:spcPct val="90000"/>
              </a:lnSpc>
              <a:spcBef>
                <a:spcPct val="45000"/>
              </a:spcBef>
              <a:buFont typeface="Wingdings" pitchFamily="2" charset="2"/>
              <a:buNone/>
            </a:pPr>
            <a:r>
              <a:rPr lang="en-US" altLang="en-US" sz="2800" smtClean="0"/>
              <a:t>                                            </a:t>
            </a:r>
            <a:r>
              <a:rPr lang="en-US" altLang="en-US" sz="2800" i="1" smtClean="0"/>
              <a:t>and</a:t>
            </a:r>
          </a:p>
          <a:p>
            <a:pPr marL="423863" lvl="1" indent="0" eaLnBrk="1" hangingPunct="1">
              <a:lnSpc>
                <a:spcPct val="90000"/>
              </a:lnSpc>
              <a:spcBef>
                <a:spcPct val="45000"/>
              </a:spcBef>
            </a:pPr>
            <a:r>
              <a:rPr lang="en-US" altLang="en-US" smtClean="0">
                <a:solidFill>
                  <a:srgbClr val="002060"/>
                </a:solidFill>
              </a:rPr>
              <a:t>Assigns the activity cost pools to products or services by means of cost drivers that represent the activities used.</a:t>
            </a:r>
            <a:endParaRPr lang="en-US" smtClean="0">
              <a:solidFill>
                <a:srgbClr val="002060"/>
              </a:solidFill>
            </a:endParaRPr>
          </a:p>
        </p:txBody>
      </p:sp>
      <p:sp>
        <p:nvSpPr>
          <p:cNvPr id="16388" name="Slide Number Placeholder 3"/>
          <p:cNvSpPr>
            <a:spLocks noGrp="1"/>
          </p:cNvSpPr>
          <p:nvPr>
            <p:ph type="sldNum" sz="quarter" idx="10"/>
          </p:nvPr>
        </p:nvSpPr>
        <p:spPr>
          <a:noFill/>
        </p:spPr>
        <p:txBody>
          <a:bodyPr/>
          <a:lstStyle/>
          <a:p>
            <a:fld id="{2190E338-B522-453B-A221-D8486EFB95C3}" type="slidenum">
              <a:rPr lang="en-US" smtClean="0">
                <a:latin typeface="Arial" pitchFamily="34" charset="0"/>
              </a:rPr>
              <a:pPr/>
              <a:t>7</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2095500" y="100013"/>
            <a:ext cx="7265988" cy="1346200"/>
          </a:xfrm>
        </p:spPr>
        <p:txBody>
          <a:bodyPr lIns="96653" tIns="48326" rIns="96653" bIns="48326" anchorCtr="0"/>
          <a:lstStyle/>
          <a:p>
            <a:pPr eaLnBrk="1" hangingPunct="1"/>
            <a:r>
              <a:rPr lang="en-US" smtClean="0"/>
              <a:t>Activity-Based Costing (ABC)</a:t>
            </a:r>
            <a:br>
              <a:rPr lang="en-US" smtClean="0"/>
            </a:br>
            <a:r>
              <a:rPr lang="en-US" sz="3600" smtClean="0">
                <a:solidFill>
                  <a:srgbClr val="FF0000"/>
                </a:solidFill>
              </a:rPr>
              <a:t>Terms</a:t>
            </a:r>
          </a:p>
        </p:txBody>
      </p:sp>
      <p:sp>
        <p:nvSpPr>
          <p:cNvPr id="17411" name="Rectangle 3"/>
          <p:cNvSpPr>
            <a:spLocks noGrp="1" noChangeArrowheads="1"/>
          </p:cNvSpPr>
          <p:nvPr>
            <p:ph idx="4294967295"/>
          </p:nvPr>
        </p:nvSpPr>
        <p:spPr>
          <a:xfrm>
            <a:off x="457200" y="1905000"/>
            <a:ext cx="8640763" cy="4724400"/>
          </a:xfrm>
        </p:spPr>
        <p:txBody>
          <a:bodyPr lIns="0" tIns="0" rIns="0" bIns="0"/>
          <a:lstStyle/>
          <a:p>
            <a:pPr eaLnBrk="1" hangingPunct="1">
              <a:buFont typeface="Wingdings" pitchFamily="2" charset="2"/>
              <a:buChar char="Ø"/>
            </a:pPr>
            <a:r>
              <a:rPr lang="en-US" altLang="en-US" sz="2800" smtClean="0"/>
              <a:t>Activity:</a:t>
            </a:r>
          </a:p>
          <a:p>
            <a:pPr lvl="1" eaLnBrk="1" hangingPunct="1"/>
            <a:r>
              <a:rPr lang="en-US" altLang="en-US" sz="2600" smtClean="0">
                <a:solidFill>
                  <a:srgbClr val="002060"/>
                </a:solidFill>
              </a:rPr>
              <a:t>Any event, action, transaction, or work sequence that causes a cost to be incurred in producing a product or providing a service.</a:t>
            </a:r>
          </a:p>
          <a:p>
            <a:pPr eaLnBrk="1" hangingPunct="1">
              <a:buFont typeface="Wingdings" pitchFamily="2" charset="2"/>
              <a:buChar char="Ø"/>
            </a:pPr>
            <a:r>
              <a:rPr lang="en-US" sz="2800" smtClean="0"/>
              <a:t>Activity Cost Pool:</a:t>
            </a:r>
          </a:p>
          <a:p>
            <a:pPr lvl="1" eaLnBrk="1" hangingPunct="1"/>
            <a:r>
              <a:rPr lang="en-US" sz="2600" smtClean="0">
                <a:solidFill>
                  <a:srgbClr val="002060"/>
                </a:solidFill>
              </a:rPr>
              <a:t>A distinct type of activity. For example, ordering materials or setting up machines.</a:t>
            </a:r>
          </a:p>
          <a:p>
            <a:pPr eaLnBrk="1" hangingPunct="1">
              <a:buFont typeface="Wingdings" pitchFamily="2" charset="2"/>
              <a:buChar char="Ø"/>
            </a:pPr>
            <a:r>
              <a:rPr lang="en-US" sz="2800" smtClean="0"/>
              <a:t>Cost Drivers:</a:t>
            </a:r>
          </a:p>
          <a:p>
            <a:pPr lvl="1" eaLnBrk="1" hangingPunct="1"/>
            <a:r>
              <a:rPr lang="en-US" sz="2600" smtClean="0">
                <a:solidFill>
                  <a:srgbClr val="002060"/>
                </a:solidFill>
              </a:rPr>
              <a:t>Any factors or activities that have a direct cause-effect relationship with the resources consumed.</a:t>
            </a:r>
          </a:p>
        </p:txBody>
      </p:sp>
      <p:sp>
        <p:nvSpPr>
          <p:cNvPr id="17412" name="Slide Number Placeholder 3"/>
          <p:cNvSpPr>
            <a:spLocks noGrp="1"/>
          </p:cNvSpPr>
          <p:nvPr>
            <p:ph type="sldNum" sz="quarter" idx="10"/>
          </p:nvPr>
        </p:nvSpPr>
        <p:spPr>
          <a:noFill/>
        </p:spPr>
        <p:txBody>
          <a:bodyPr/>
          <a:lstStyle/>
          <a:p>
            <a:fld id="{D3E73221-65C2-4FDC-A0AD-70B5A5C3D648}" type="slidenum">
              <a:rPr lang="en-US" smtClean="0">
                <a:latin typeface="Arial" pitchFamily="34" charset="0"/>
              </a:rPr>
              <a:pPr/>
              <a:t>8</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1066800" y="304800"/>
            <a:ext cx="8534400" cy="1066800"/>
          </a:xfrm>
        </p:spPr>
        <p:txBody>
          <a:bodyPr lIns="96653" tIns="48326" rIns="96653" bIns="48326" anchorCtr="0"/>
          <a:lstStyle/>
          <a:p>
            <a:pPr eaLnBrk="1" hangingPunct="1"/>
            <a:r>
              <a:rPr lang="en-US" smtClean="0"/>
              <a:t>Activity-Based Costing (ABC) </a:t>
            </a:r>
            <a:br>
              <a:rPr lang="en-US" smtClean="0"/>
            </a:br>
            <a:r>
              <a:rPr lang="en-US" sz="3600" smtClean="0">
                <a:solidFill>
                  <a:srgbClr val="FF0000"/>
                </a:solidFill>
              </a:rPr>
              <a:t>Allocation of Overhead Costs</a:t>
            </a:r>
          </a:p>
        </p:txBody>
      </p:sp>
      <p:sp>
        <p:nvSpPr>
          <p:cNvPr id="18435" name="Rectangle 3"/>
          <p:cNvSpPr>
            <a:spLocks noGrp="1" noChangeArrowheads="1"/>
          </p:cNvSpPr>
          <p:nvPr>
            <p:ph idx="4294967295"/>
          </p:nvPr>
        </p:nvSpPr>
        <p:spPr>
          <a:xfrm>
            <a:off x="457200" y="1905000"/>
            <a:ext cx="8642350" cy="4267200"/>
          </a:xfrm>
        </p:spPr>
        <p:txBody>
          <a:bodyPr lIns="0" tIns="0" rIns="0" bIns="0"/>
          <a:lstStyle/>
          <a:p>
            <a:pPr eaLnBrk="1" hangingPunct="1">
              <a:buFont typeface="Wingdings" pitchFamily="2" charset="2"/>
              <a:buChar char="Ø"/>
            </a:pPr>
            <a:r>
              <a:rPr lang="en-US" sz="2800" smtClean="0">
                <a:latin typeface="Calibri" pitchFamily="34" charset="0"/>
              </a:rPr>
              <a:t>ABC allocates overhead costs in two stages:</a:t>
            </a:r>
          </a:p>
          <a:p>
            <a:pPr lvl="1" eaLnBrk="1" hangingPunct="1"/>
            <a:r>
              <a:rPr lang="en-US" sz="2600" smtClean="0">
                <a:solidFill>
                  <a:srgbClr val="002060"/>
                </a:solidFill>
                <a:latin typeface="Calibri" pitchFamily="34" charset="0"/>
              </a:rPr>
              <a:t>Stage 1:  Overhead costs are allocated to activity  		  cost pools.</a:t>
            </a:r>
          </a:p>
          <a:p>
            <a:pPr lvl="1" eaLnBrk="1" hangingPunct="1"/>
            <a:r>
              <a:rPr lang="en-US" sz="2600" smtClean="0">
                <a:solidFill>
                  <a:srgbClr val="002060"/>
                </a:solidFill>
                <a:latin typeface="Calibri" pitchFamily="34" charset="0"/>
              </a:rPr>
              <a:t>Stage 2:  The overhead costs allocated to the cost 		  pools is assigned to products using cost drivers.</a:t>
            </a:r>
          </a:p>
          <a:p>
            <a:pPr eaLnBrk="1" hangingPunct="1">
              <a:buFont typeface="Wingdings" pitchFamily="2" charset="2"/>
              <a:buChar char="Ø"/>
            </a:pPr>
            <a:r>
              <a:rPr lang="en-US" sz="2800" smtClean="0">
                <a:latin typeface="Calibri" pitchFamily="34" charset="0"/>
              </a:rPr>
              <a:t>The more complex a product’s manufacturing operation, the more activities and cost drivers likely to be present.</a:t>
            </a:r>
          </a:p>
        </p:txBody>
      </p:sp>
      <p:sp>
        <p:nvSpPr>
          <p:cNvPr id="18436" name="Slide Number Placeholder 3"/>
          <p:cNvSpPr>
            <a:spLocks noGrp="1"/>
          </p:cNvSpPr>
          <p:nvPr>
            <p:ph type="sldNum" sz="quarter" idx="10"/>
          </p:nvPr>
        </p:nvSpPr>
        <p:spPr>
          <a:noFill/>
        </p:spPr>
        <p:txBody>
          <a:bodyPr/>
          <a:lstStyle/>
          <a:p>
            <a:fld id="{E955061C-3DBB-435F-A875-B60E152D0990}" type="slidenum">
              <a:rPr lang="en-US" smtClean="0">
                <a:latin typeface="Arial" pitchFamily="34" charset="0"/>
              </a:rPr>
              <a:pPr/>
              <a:t>9</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p:cNvSpPr>
            <a:spLocks noGrp="1" noChangeArrowheads="1"/>
          </p:cNvSpPr>
          <p:nvPr>
            <p:ph type="title" idx="4294967295"/>
          </p:nvPr>
        </p:nvSpPr>
        <p:spPr>
          <a:xfrm>
            <a:off x="1981200" y="228600"/>
            <a:ext cx="7620000" cy="1054100"/>
          </a:xfrm>
        </p:spPr>
        <p:txBody>
          <a:bodyPr lIns="96653" tIns="48326" rIns="96653" bIns="48326" anchorCtr="0"/>
          <a:lstStyle/>
          <a:p>
            <a:pPr eaLnBrk="1" hangingPunct="1"/>
            <a:r>
              <a:rPr lang="en-US" smtClean="0"/>
              <a:t>Activities and Related Cost Drivers</a:t>
            </a:r>
          </a:p>
        </p:txBody>
      </p:sp>
      <p:sp>
        <p:nvSpPr>
          <p:cNvPr id="19459" name="Slide Number Placeholder 3"/>
          <p:cNvSpPr>
            <a:spLocks noGrp="1"/>
          </p:cNvSpPr>
          <p:nvPr>
            <p:ph type="sldNum" sz="quarter" idx="10"/>
          </p:nvPr>
        </p:nvSpPr>
        <p:spPr>
          <a:noFill/>
        </p:spPr>
        <p:txBody>
          <a:bodyPr/>
          <a:lstStyle/>
          <a:p>
            <a:fld id="{94C50364-A0B8-4F4E-9BDB-FEB975271F99}" type="slidenum">
              <a:rPr lang="en-US" smtClean="0">
                <a:latin typeface="Arial" pitchFamily="34" charset="0"/>
              </a:rPr>
              <a:pPr/>
              <a:t>10</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19462" name="TextBox 8"/>
          <p:cNvSpPr txBox="1">
            <a:spLocks noChangeArrowheads="1"/>
          </p:cNvSpPr>
          <p:nvPr/>
        </p:nvSpPr>
        <p:spPr bwMode="auto">
          <a:xfrm>
            <a:off x="609600" y="4191000"/>
            <a:ext cx="914400" cy="646113"/>
          </a:xfrm>
          <a:prstGeom prst="rect">
            <a:avLst/>
          </a:prstGeom>
          <a:noFill/>
          <a:ln w="9525">
            <a:noFill/>
            <a:miter lim="800000"/>
            <a:headEnd/>
            <a:tailEnd/>
          </a:ln>
        </p:spPr>
        <p:txBody>
          <a:bodyPr>
            <a:spAutoFit/>
          </a:bodyPr>
          <a:lstStyle/>
          <a:p>
            <a:pPr algn="ctr"/>
            <a:r>
              <a:rPr lang="en-CA"/>
              <a:t>Cost Drivers</a:t>
            </a:r>
          </a:p>
        </p:txBody>
      </p:sp>
      <p:sp>
        <p:nvSpPr>
          <p:cNvPr id="19463" name="TextBox 10"/>
          <p:cNvSpPr txBox="1">
            <a:spLocks noChangeArrowheads="1"/>
          </p:cNvSpPr>
          <p:nvPr/>
        </p:nvSpPr>
        <p:spPr bwMode="auto">
          <a:xfrm>
            <a:off x="457200" y="6019800"/>
            <a:ext cx="1143000" cy="369888"/>
          </a:xfrm>
          <a:prstGeom prst="rect">
            <a:avLst/>
          </a:prstGeom>
          <a:noFill/>
          <a:ln w="9525">
            <a:noFill/>
            <a:miter lim="800000"/>
            <a:headEnd/>
            <a:tailEnd/>
          </a:ln>
        </p:spPr>
        <p:txBody>
          <a:bodyPr>
            <a:spAutoFit/>
          </a:bodyPr>
          <a:lstStyle/>
          <a:p>
            <a:pPr algn="ctr"/>
            <a:r>
              <a:rPr lang="en-CA"/>
              <a:t>Products</a:t>
            </a:r>
          </a:p>
        </p:txBody>
      </p:sp>
      <p:pic>
        <p:nvPicPr>
          <p:cNvPr id="19464" name="Picture 11" descr="OverheadCosts_Ch5.jpg"/>
          <p:cNvPicPr>
            <a:picLocks noChangeAspect="1"/>
          </p:cNvPicPr>
          <p:nvPr/>
        </p:nvPicPr>
        <p:blipFill>
          <a:blip r:embed="rId2" cstate="print"/>
          <a:srcRect/>
          <a:stretch>
            <a:fillRect/>
          </a:stretch>
        </p:blipFill>
        <p:spPr bwMode="auto">
          <a:xfrm>
            <a:off x="1600200" y="1560513"/>
            <a:ext cx="8001000" cy="5116512"/>
          </a:xfrm>
          <a:prstGeom prst="rect">
            <a:avLst/>
          </a:prstGeom>
          <a:noFill/>
          <a:ln w="9525">
            <a:noFill/>
            <a:miter lim="800000"/>
            <a:headEnd/>
            <a:tailEnd/>
          </a:ln>
        </p:spPr>
      </p:pic>
      <p:sp>
        <p:nvSpPr>
          <p:cNvPr id="19465" name="TextBox 7"/>
          <p:cNvSpPr txBox="1">
            <a:spLocks noChangeArrowheads="1"/>
          </p:cNvSpPr>
          <p:nvPr/>
        </p:nvSpPr>
        <p:spPr bwMode="auto">
          <a:xfrm>
            <a:off x="304800" y="2819400"/>
            <a:ext cx="1447800" cy="646113"/>
          </a:xfrm>
          <a:prstGeom prst="rect">
            <a:avLst/>
          </a:prstGeom>
          <a:noFill/>
          <a:ln w="9525">
            <a:noFill/>
            <a:miter lim="800000"/>
            <a:headEnd/>
            <a:tailEnd/>
          </a:ln>
        </p:spPr>
        <p:txBody>
          <a:bodyPr>
            <a:spAutoFit/>
          </a:bodyPr>
          <a:lstStyle/>
          <a:p>
            <a:pPr algn="ctr"/>
            <a:r>
              <a:rPr lang="en-CA"/>
              <a:t>Activity Cost Pools</a:t>
            </a:r>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5"/>
          <p:cNvSpPr>
            <a:spLocks noGrp="1" noChangeArrowheads="1"/>
          </p:cNvSpPr>
          <p:nvPr>
            <p:ph type="title" idx="4294967295"/>
          </p:nvPr>
        </p:nvSpPr>
        <p:spPr>
          <a:xfrm>
            <a:off x="2095500" y="100013"/>
            <a:ext cx="7265988" cy="1238250"/>
          </a:xfrm>
        </p:spPr>
        <p:txBody>
          <a:bodyPr lIns="96653" tIns="48326" rIns="96653" bIns="48326" anchorCtr="0"/>
          <a:lstStyle/>
          <a:p>
            <a:pPr eaLnBrk="1" hangingPunct="1"/>
            <a:r>
              <a:rPr lang="en-US" smtClean="0"/>
              <a:t>ABC System Design </a:t>
            </a:r>
            <a:br>
              <a:rPr lang="en-US" smtClean="0"/>
            </a:br>
            <a:r>
              <a:rPr lang="en-US" sz="3600" smtClean="0">
                <a:solidFill>
                  <a:srgbClr val="FF0000"/>
                </a:solidFill>
              </a:rPr>
              <a:t>Example - Lift Jack Company</a:t>
            </a:r>
          </a:p>
        </p:txBody>
      </p:sp>
      <p:sp>
        <p:nvSpPr>
          <p:cNvPr id="20483" name="Slide Number Placeholder 3"/>
          <p:cNvSpPr>
            <a:spLocks noGrp="1"/>
          </p:cNvSpPr>
          <p:nvPr>
            <p:ph type="sldNum" sz="quarter" idx="10"/>
          </p:nvPr>
        </p:nvSpPr>
        <p:spPr>
          <a:noFill/>
        </p:spPr>
        <p:txBody>
          <a:bodyPr/>
          <a:lstStyle/>
          <a:p>
            <a:fld id="{C2D7C423-43EA-4CB8-949F-99FAA668983F}" type="slidenum">
              <a:rPr lang="en-US" smtClean="0">
                <a:latin typeface="Arial" pitchFamily="34" charset="0"/>
              </a:rPr>
              <a:pPr/>
              <a:t>11</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pic>
        <p:nvPicPr>
          <p:cNvPr id="20486" name="Picture 6" descr="OverheadCosts2_Ch5.jpg"/>
          <p:cNvPicPr>
            <a:picLocks noChangeAspect="1"/>
          </p:cNvPicPr>
          <p:nvPr/>
        </p:nvPicPr>
        <p:blipFill>
          <a:blip r:embed="rId2" cstate="print"/>
          <a:srcRect/>
          <a:stretch>
            <a:fillRect/>
          </a:stretch>
        </p:blipFill>
        <p:spPr bwMode="auto">
          <a:xfrm>
            <a:off x="0" y="1981200"/>
            <a:ext cx="9601200" cy="39703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958850" y="381000"/>
            <a:ext cx="8642350" cy="612775"/>
          </a:xfrm>
        </p:spPr>
        <p:txBody>
          <a:bodyPr lIns="95139" tIns="49472" rIns="95139" bIns="49472" anchorCtr="0"/>
          <a:lstStyle/>
          <a:p>
            <a:pPr eaLnBrk="1" hangingPunct="1"/>
            <a:r>
              <a:rPr lang="en-US" smtClean="0"/>
              <a:t>Traditional Costing vs. ABC</a:t>
            </a:r>
          </a:p>
        </p:txBody>
      </p:sp>
      <p:sp>
        <p:nvSpPr>
          <p:cNvPr id="21507" name="Rectangle 3"/>
          <p:cNvSpPr>
            <a:spLocks noGrp="1" noChangeArrowheads="1"/>
          </p:cNvSpPr>
          <p:nvPr>
            <p:ph idx="4294967295"/>
          </p:nvPr>
        </p:nvSpPr>
        <p:spPr>
          <a:xfrm>
            <a:off x="457200" y="2286000"/>
            <a:ext cx="8488363" cy="3429000"/>
          </a:xfrm>
        </p:spPr>
        <p:txBody>
          <a:bodyPr lIns="0" tIns="0" rIns="0" bIns="0"/>
          <a:lstStyle/>
          <a:p>
            <a:pPr eaLnBrk="1" hangingPunct="1">
              <a:buFont typeface="Wingdings" pitchFamily="2" charset="2"/>
              <a:buChar char="Ø"/>
            </a:pPr>
            <a:r>
              <a:rPr lang="en-US" sz="2800" smtClean="0"/>
              <a:t>ABC does not replace an existing job order/process cost system.</a:t>
            </a:r>
          </a:p>
          <a:p>
            <a:pPr eaLnBrk="1" hangingPunct="1">
              <a:buFont typeface="Wingdings" pitchFamily="2" charset="2"/>
              <a:buChar char="Ø"/>
            </a:pPr>
            <a:r>
              <a:rPr lang="en-US" sz="2800" smtClean="0"/>
              <a:t>ABC does segregate overhead into various cost pools to provide more accurate cost information.</a:t>
            </a:r>
          </a:p>
          <a:p>
            <a:pPr eaLnBrk="1" hangingPunct="1">
              <a:buFont typeface="Wingdings" pitchFamily="2" charset="2"/>
              <a:buChar char="Ø"/>
            </a:pPr>
            <a:r>
              <a:rPr lang="en-US" sz="2800" smtClean="0"/>
              <a:t>ABC, thus, supplements – it does not replace – the traditional cost system.</a:t>
            </a:r>
          </a:p>
        </p:txBody>
      </p:sp>
      <p:sp>
        <p:nvSpPr>
          <p:cNvPr id="21508" name="Slide Number Placeholder 3"/>
          <p:cNvSpPr>
            <a:spLocks noGrp="1"/>
          </p:cNvSpPr>
          <p:nvPr>
            <p:ph type="sldNum" sz="quarter" idx="10"/>
          </p:nvPr>
        </p:nvSpPr>
        <p:spPr>
          <a:noFill/>
        </p:spPr>
        <p:txBody>
          <a:bodyPr/>
          <a:lstStyle/>
          <a:p>
            <a:fld id="{3F2FE467-481F-4C13-ACBC-55F984493F55}" type="slidenum">
              <a:rPr lang="en-US" smtClean="0">
                <a:latin typeface="Arial" pitchFamily="34" charset="0"/>
              </a:rPr>
              <a:pPr/>
              <a:t>12</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882650" y="228600"/>
            <a:ext cx="8642350" cy="1143000"/>
          </a:xfrm>
        </p:spPr>
        <p:txBody>
          <a:bodyPr lIns="95139" tIns="49472" rIns="95139" bIns="49472" anchorCtr="0"/>
          <a:lstStyle/>
          <a:p>
            <a:pPr eaLnBrk="1" hangingPunct="1"/>
            <a:r>
              <a:rPr lang="en-US" smtClean="0"/>
              <a:t>Traditional Costing vs. ABC</a:t>
            </a:r>
            <a:br>
              <a:rPr lang="en-US" smtClean="0"/>
            </a:br>
            <a:r>
              <a:rPr lang="en-US" sz="3600" smtClean="0">
                <a:solidFill>
                  <a:srgbClr val="FF0000"/>
                </a:solidFill>
              </a:rPr>
              <a:t>An Example</a:t>
            </a:r>
          </a:p>
        </p:txBody>
      </p:sp>
      <p:sp>
        <p:nvSpPr>
          <p:cNvPr id="22531" name="Rectangle 3"/>
          <p:cNvSpPr>
            <a:spLocks noGrp="1" noChangeArrowheads="1"/>
          </p:cNvSpPr>
          <p:nvPr>
            <p:ph type="body" sz="half" idx="4294967295"/>
          </p:nvPr>
        </p:nvSpPr>
        <p:spPr>
          <a:xfrm>
            <a:off x="228600" y="1828800"/>
            <a:ext cx="9144000" cy="4572000"/>
          </a:xfrm>
        </p:spPr>
        <p:txBody>
          <a:bodyPr lIns="0" tIns="0" rIns="0" bIns="0"/>
          <a:lstStyle/>
          <a:p>
            <a:pPr eaLnBrk="1" hangingPunct="1">
              <a:buFont typeface="Wingdings" pitchFamily="2" charset="2"/>
              <a:buChar char="Ø"/>
            </a:pPr>
            <a:r>
              <a:rPr lang="en-US" sz="2400" smtClean="0"/>
              <a:t>Atlas Company produces two automotive anti-theft devices:  </a:t>
            </a:r>
          </a:p>
          <a:p>
            <a:pPr lvl="1" eaLnBrk="1" hangingPunct="1">
              <a:spcBef>
                <a:spcPct val="0"/>
              </a:spcBef>
            </a:pPr>
            <a:r>
              <a:rPr lang="en-US" sz="2400" smtClean="0">
                <a:solidFill>
                  <a:srgbClr val="002060"/>
                </a:solidFill>
              </a:rPr>
              <a:t>The Boot:  a high volume item with sales totaling 25,000 per year</a:t>
            </a:r>
          </a:p>
          <a:p>
            <a:pPr lvl="1" eaLnBrk="1" hangingPunct="1">
              <a:spcBef>
                <a:spcPct val="0"/>
              </a:spcBef>
            </a:pPr>
            <a:r>
              <a:rPr lang="en-US" sz="2400" smtClean="0">
                <a:solidFill>
                  <a:srgbClr val="002060"/>
                </a:solidFill>
              </a:rPr>
              <a:t>The Club: a low volume item with sales totaling 5,000 per year</a:t>
            </a:r>
          </a:p>
          <a:p>
            <a:pPr eaLnBrk="1" hangingPunct="1">
              <a:buFont typeface="Wingdings" pitchFamily="2" charset="2"/>
              <a:buChar char="Ø"/>
            </a:pPr>
            <a:r>
              <a:rPr lang="en-US" sz="2400" smtClean="0"/>
              <a:t>Each product requires 1 hour of direct labour</a:t>
            </a:r>
          </a:p>
          <a:p>
            <a:pPr lvl="1" eaLnBrk="1" hangingPunct="1"/>
            <a:r>
              <a:rPr lang="en-US" sz="2400" smtClean="0">
                <a:solidFill>
                  <a:srgbClr val="002060"/>
                </a:solidFill>
              </a:rPr>
              <a:t>Total annual direct labour hours (DLH) 30,000 </a:t>
            </a:r>
          </a:p>
          <a:p>
            <a:pPr lvl="1" eaLnBrk="1" hangingPunct="1">
              <a:spcBef>
                <a:spcPct val="0"/>
              </a:spcBef>
            </a:pPr>
            <a:r>
              <a:rPr lang="en-US" sz="2400" smtClean="0">
                <a:solidFill>
                  <a:srgbClr val="002060"/>
                </a:solidFill>
              </a:rPr>
              <a:t>The Boot 25,000 — The Club  5,000</a:t>
            </a:r>
          </a:p>
          <a:p>
            <a:pPr lvl="1" eaLnBrk="1" hangingPunct="1">
              <a:spcBef>
                <a:spcPct val="0"/>
              </a:spcBef>
            </a:pPr>
            <a:r>
              <a:rPr lang="en-US" sz="2400" smtClean="0">
                <a:solidFill>
                  <a:srgbClr val="002060"/>
                </a:solidFill>
              </a:rPr>
              <a:t>Direct labour cost $12 per unit for each product</a:t>
            </a:r>
          </a:p>
          <a:p>
            <a:pPr eaLnBrk="1" hangingPunct="1">
              <a:buFont typeface="Wingdings" pitchFamily="2" charset="2"/>
              <a:buChar char="Ø"/>
            </a:pPr>
            <a:r>
              <a:rPr lang="en-US" sz="2400" smtClean="0"/>
              <a:t>Expected annual manufacturing overhead costs $900,000</a:t>
            </a:r>
          </a:p>
          <a:p>
            <a:pPr eaLnBrk="1" hangingPunct="1">
              <a:buFont typeface="Wingdings" pitchFamily="2" charset="2"/>
              <a:buChar char="Ø"/>
            </a:pPr>
            <a:r>
              <a:rPr lang="en-US" sz="2400" smtClean="0"/>
              <a:t>Direct materials cost:  </a:t>
            </a:r>
          </a:p>
          <a:p>
            <a:pPr lvl="1" eaLnBrk="1" hangingPunct="1"/>
            <a:r>
              <a:rPr lang="en-US" sz="2400" smtClean="0">
                <a:solidFill>
                  <a:srgbClr val="002060"/>
                </a:solidFill>
              </a:rPr>
              <a:t>The Boot  - $40 per unit — The Club -  $30 per unit</a:t>
            </a:r>
          </a:p>
        </p:txBody>
      </p:sp>
      <p:sp>
        <p:nvSpPr>
          <p:cNvPr id="22532" name="Slide Number Placeholder 3"/>
          <p:cNvSpPr>
            <a:spLocks noGrp="1"/>
          </p:cNvSpPr>
          <p:nvPr>
            <p:ph type="sldNum" sz="quarter" idx="10"/>
          </p:nvPr>
        </p:nvSpPr>
        <p:spPr>
          <a:noFill/>
        </p:spPr>
        <p:txBody>
          <a:bodyPr/>
          <a:lstStyle/>
          <a:p>
            <a:fld id="{DE73819D-846E-445A-8753-BE9AD0425051}" type="slidenum">
              <a:rPr lang="en-US" smtClean="0">
                <a:latin typeface="Arial" pitchFamily="34" charset="0"/>
              </a:rPr>
              <a:pPr/>
              <a:t>13</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1905000" y="228600"/>
            <a:ext cx="7696200" cy="1295400"/>
          </a:xfrm>
        </p:spPr>
        <p:txBody>
          <a:bodyPr lIns="95139" tIns="49472" rIns="95139" bIns="49472" anchorCtr="0"/>
          <a:lstStyle/>
          <a:p>
            <a:pPr eaLnBrk="1" hangingPunct="1"/>
            <a:r>
              <a:rPr lang="en-US" smtClean="0"/>
              <a:t>Unit Costs under Traditional Costing</a:t>
            </a:r>
          </a:p>
        </p:txBody>
      </p:sp>
      <p:sp>
        <p:nvSpPr>
          <p:cNvPr id="23555" name="Rectangle 3"/>
          <p:cNvSpPr>
            <a:spLocks noGrp="1" noChangeArrowheads="1"/>
          </p:cNvSpPr>
          <p:nvPr>
            <p:ph idx="4294967295"/>
          </p:nvPr>
        </p:nvSpPr>
        <p:spPr>
          <a:xfrm>
            <a:off x="457200" y="1676400"/>
            <a:ext cx="8640763" cy="4953000"/>
          </a:xfrm>
        </p:spPr>
        <p:txBody>
          <a:bodyPr lIns="0" tIns="0" rIns="0" bIns="0"/>
          <a:lstStyle/>
          <a:p>
            <a:pPr algn="ctr" eaLnBrk="1" hangingPunct="1">
              <a:buFontTx/>
              <a:buNone/>
            </a:pPr>
            <a:r>
              <a:rPr lang="en-US" sz="2800" b="1" u="sng" smtClean="0"/>
              <a:t>Products</a:t>
            </a:r>
          </a:p>
          <a:p>
            <a:pPr eaLnBrk="1" hangingPunct="1">
              <a:buFontTx/>
              <a:buNone/>
            </a:pPr>
            <a:r>
              <a:rPr lang="en-US" sz="2800" smtClean="0"/>
              <a:t>	</a:t>
            </a:r>
            <a:r>
              <a:rPr lang="en-US" sz="2800" u="sng" smtClean="0">
                <a:solidFill>
                  <a:srgbClr val="002060"/>
                </a:solidFill>
              </a:rPr>
              <a:t>Manufacturing Costs</a:t>
            </a:r>
            <a:r>
              <a:rPr lang="en-US" sz="2800" smtClean="0">
                <a:solidFill>
                  <a:srgbClr val="002060"/>
                </a:solidFill>
              </a:rPr>
              <a:t>	        </a:t>
            </a:r>
            <a:r>
              <a:rPr lang="en-US" sz="2800" u="sng" smtClean="0">
                <a:solidFill>
                  <a:srgbClr val="002060"/>
                </a:solidFill>
              </a:rPr>
              <a:t>The Boot</a:t>
            </a:r>
            <a:r>
              <a:rPr lang="en-US" sz="2800" smtClean="0">
                <a:solidFill>
                  <a:srgbClr val="002060"/>
                </a:solidFill>
              </a:rPr>
              <a:t>     </a:t>
            </a:r>
            <a:r>
              <a:rPr lang="en-US" sz="2800" u="sng" smtClean="0">
                <a:solidFill>
                  <a:srgbClr val="002060"/>
                </a:solidFill>
              </a:rPr>
              <a:t>The Club</a:t>
            </a:r>
          </a:p>
          <a:p>
            <a:pPr eaLnBrk="1" hangingPunct="1">
              <a:buFontTx/>
              <a:buNone/>
            </a:pPr>
            <a:r>
              <a:rPr lang="en-US" sz="2800" smtClean="0"/>
              <a:t>	</a:t>
            </a:r>
            <a:r>
              <a:rPr lang="en-US" sz="2800" i="1" smtClean="0"/>
              <a:t>Direct Materials</a:t>
            </a:r>
            <a:r>
              <a:rPr lang="en-US" sz="2800" smtClean="0"/>
              <a:t>		         	</a:t>
            </a:r>
            <a:r>
              <a:rPr lang="en-US" sz="2800" smtClean="0">
                <a:solidFill>
                  <a:srgbClr val="C00000"/>
                </a:solidFill>
              </a:rPr>
              <a:t>$40</a:t>
            </a:r>
            <a:r>
              <a:rPr lang="en-US" sz="2800" smtClean="0"/>
              <a:t>	          </a:t>
            </a:r>
            <a:r>
              <a:rPr lang="en-US" sz="2800" smtClean="0">
                <a:solidFill>
                  <a:srgbClr val="C00000"/>
                </a:solidFill>
              </a:rPr>
              <a:t>$30</a:t>
            </a:r>
          </a:p>
          <a:p>
            <a:pPr eaLnBrk="1" hangingPunct="1">
              <a:buFontTx/>
              <a:buNone/>
            </a:pPr>
            <a:r>
              <a:rPr lang="en-US" sz="2800" smtClean="0"/>
              <a:t>	</a:t>
            </a:r>
            <a:r>
              <a:rPr lang="en-US" sz="2800" i="1" smtClean="0"/>
              <a:t>Direct Labour</a:t>
            </a:r>
            <a:r>
              <a:rPr lang="en-US" sz="2800" smtClean="0"/>
              <a:t>		       	  </a:t>
            </a:r>
            <a:r>
              <a:rPr lang="en-US" sz="2800" smtClean="0">
                <a:solidFill>
                  <a:srgbClr val="C00000"/>
                </a:solidFill>
              </a:rPr>
              <a:t>12</a:t>
            </a:r>
            <a:r>
              <a:rPr lang="en-US" sz="2800" smtClean="0"/>
              <a:t>	            </a:t>
            </a:r>
            <a:r>
              <a:rPr lang="en-US" sz="2800" smtClean="0">
                <a:solidFill>
                  <a:srgbClr val="C00000"/>
                </a:solidFill>
              </a:rPr>
              <a:t>12</a:t>
            </a:r>
          </a:p>
          <a:p>
            <a:pPr eaLnBrk="1" hangingPunct="1">
              <a:buFontTx/>
              <a:buNone/>
            </a:pPr>
            <a:r>
              <a:rPr lang="en-US" sz="2800" smtClean="0"/>
              <a:t>	</a:t>
            </a:r>
            <a:r>
              <a:rPr lang="en-US" sz="2800" i="1" smtClean="0"/>
              <a:t>Overhead</a:t>
            </a:r>
            <a:r>
              <a:rPr lang="en-US" sz="2800" smtClean="0"/>
              <a:t>			              </a:t>
            </a:r>
            <a:r>
              <a:rPr lang="en-US" sz="2800" u="sng" smtClean="0">
                <a:solidFill>
                  <a:srgbClr val="C00000"/>
                </a:solidFill>
              </a:rPr>
              <a:t>30</a:t>
            </a:r>
            <a:r>
              <a:rPr lang="en-US" sz="2800" smtClean="0">
                <a:solidFill>
                  <a:srgbClr val="C00000"/>
                </a:solidFill>
              </a:rPr>
              <a:t>*</a:t>
            </a:r>
            <a:r>
              <a:rPr lang="en-US" sz="2800" smtClean="0"/>
              <a:t>	</a:t>
            </a:r>
            <a:r>
              <a:rPr lang="en-US" sz="2800" smtClean="0">
                <a:solidFill>
                  <a:srgbClr val="C00000"/>
                </a:solidFill>
              </a:rPr>
              <a:t>            </a:t>
            </a:r>
            <a:r>
              <a:rPr lang="en-US" sz="2800" u="sng" smtClean="0">
                <a:solidFill>
                  <a:srgbClr val="C00000"/>
                </a:solidFill>
              </a:rPr>
              <a:t>30</a:t>
            </a:r>
            <a:r>
              <a:rPr lang="en-US" sz="2800" smtClean="0">
                <a:solidFill>
                  <a:srgbClr val="C00000"/>
                </a:solidFill>
              </a:rPr>
              <a:t>*</a:t>
            </a:r>
          </a:p>
          <a:p>
            <a:pPr eaLnBrk="1" hangingPunct="1">
              <a:buClr>
                <a:schemeClr val="tx1"/>
              </a:buClr>
              <a:buFont typeface="Times New Roman" pitchFamily="18" charset="0"/>
              <a:buNone/>
            </a:pPr>
            <a:r>
              <a:rPr lang="en-US" sz="2800" smtClean="0"/>
              <a:t>	</a:t>
            </a:r>
            <a:r>
              <a:rPr lang="en-US" sz="2800" i="1" smtClean="0"/>
              <a:t>Total unit cost</a:t>
            </a:r>
            <a:r>
              <a:rPr lang="en-US" sz="2800" smtClean="0"/>
              <a:t>		     	</a:t>
            </a:r>
            <a:r>
              <a:rPr lang="en-US" sz="2800" smtClean="0">
                <a:solidFill>
                  <a:srgbClr val="C00000"/>
                </a:solidFill>
              </a:rPr>
              <a:t>$82</a:t>
            </a:r>
            <a:r>
              <a:rPr lang="en-US" sz="2800" smtClean="0"/>
              <a:t>	          </a:t>
            </a:r>
            <a:r>
              <a:rPr lang="en-US" sz="2800" smtClean="0">
                <a:solidFill>
                  <a:srgbClr val="C00000"/>
                </a:solidFill>
              </a:rPr>
              <a:t>$72</a:t>
            </a:r>
            <a:r>
              <a:rPr lang="en-US" sz="2800" smtClean="0"/>
              <a:t>	</a:t>
            </a:r>
          </a:p>
          <a:p>
            <a:pPr eaLnBrk="1" hangingPunct="1">
              <a:buClr>
                <a:schemeClr val="tx1"/>
              </a:buClr>
              <a:buFont typeface="Times New Roman" pitchFamily="18" charset="0"/>
              <a:buNone/>
            </a:pPr>
            <a:r>
              <a:rPr lang="en-US" sz="2800" smtClean="0"/>
              <a:t>	* </a:t>
            </a:r>
            <a:r>
              <a:rPr lang="en-US" sz="2800" smtClean="0">
                <a:solidFill>
                  <a:srgbClr val="002060"/>
                </a:solidFill>
              </a:rPr>
              <a:t>Predetermined overhead rate:  </a:t>
            </a:r>
            <a:r>
              <a:rPr lang="en-US" sz="2800" smtClean="0">
                <a:solidFill>
                  <a:srgbClr val="C00000"/>
                </a:solidFill>
              </a:rPr>
              <a:t>$900,000/30,000 </a:t>
            </a:r>
            <a:r>
              <a:rPr lang="en-US" sz="2800" smtClean="0">
                <a:solidFill>
                  <a:srgbClr val="002060"/>
                </a:solidFill>
              </a:rPr>
              <a:t>DLH =</a:t>
            </a:r>
            <a:r>
              <a:rPr lang="en-US" sz="2800" smtClean="0"/>
              <a:t> </a:t>
            </a:r>
            <a:r>
              <a:rPr lang="en-US" sz="2800" smtClean="0">
                <a:solidFill>
                  <a:srgbClr val="C00000"/>
                </a:solidFill>
              </a:rPr>
              <a:t>$30 per DLH</a:t>
            </a:r>
          </a:p>
          <a:p>
            <a:pPr eaLnBrk="1" hangingPunct="1">
              <a:buClr>
                <a:schemeClr val="tx1"/>
              </a:buClr>
              <a:buFontTx/>
              <a:buNone/>
            </a:pPr>
            <a:r>
              <a:rPr lang="en-US" sz="2800" smtClean="0"/>
              <a:t>	</a:t>
            </a:r>
            <a:r>
              <a:rPr lang="en-US" sz="2800" smtClean="0">
                <a:solidFill>
                  <a:srgbClr val="002060"/>
                </a:solidFill>
              </a:rPr>
              <a:t>Overhead = predetermined overhead rate times direct labour hours </a:t>
            </a:r>
            <a:r>
              <a:rPr lang="en-US" sz="2800" smtClean="0"/>
              <a:t> </a:t>
            </a:r>
            <a:r>
              <a:rPr lang="en-US" sz="2800" smtClean="0">
                <a:solidFill>
                  <a:srgbClr val="C00000"/>
                </a:solidFill>
              </a:rPr>
              <a:t>($30 X 1 hr. = $30)  </a:t>
            </a:r>
          </a:p>
        </p:txBody>
      </p:sp>
      <p:sp>
        <p:nvSpPr>
          <p:cNvPr id="23556" name="Slide Number Placeholder 3"/>
          <p:cNvSpPr>
            <a:spLocks noGrp="1"/>
          </p:cNvSpPr>
          <p:nvPr>
            <p:ph type="sldNum" sz="quarter" idx="10"/>
          </p:nvPr>
        </p:nvSpPr>
        <p:spPr>
          <a:noFill/>
        </p:spPr>
        <p:txBody>
          <a:bodyPr/>
          <a:lstStyle/>
          <a:p>
            <a:fld id="{EB2D3002-E008-4EAA-A05F-A47123ACB48B}" type="slidenum">
              <a:rPr lang="en-US" smtClean="0">
                <a:latin typeface="Arial" pitchFamily="34" charset="0"/>
              </a:rPr>
              <a:pPr/>
              <a:t>14</a:t>
            </a:fld>
            <a:endParaRPr lang="en-US" smtClean="0">
              <a:latin typeface="Arial" pitchFamily="34" charset="0"/>
            </a:endParaRPr>
          </a:p>
        </p:txBody>
      </p:sp>
      <p:sp>
        <p:nvSpPr>
          <p:cNvPr id="5" name="Footer Placeholder 4"/>
          <p:cNvSpPr>
            <a:spLocks noGrp="1"/>
          </p:cNvSpPr>
          <p:nvPr>
            <p:ph type="ftr" sz="quarter" idx="11"/>
          </p:nvPr>
        </p:nvSpPr>
        <p:spPr>
          <a:xfrm>
            <a:off x="3124200" y="6629400"/>
            <a:ext cx="3352800" cy="539750"/>
          </a:xfrm>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990600" y="0"/>
            <a:ext cx="7543800" cy="1447800"/>
          </a:xfrm>
        </p:spPr>
        <p:txBody>
          <a:bodyPr/>
          <a:lstStyle/>
          <a:p>
            <a:r>
              <a:rPr lang="en-US" smtClean="0"/>
              <a:t>Let’s Review</a:t>
            </a:r>
            <a:endParaRPr lang="en-CA" smtClean="0"/>
          </a:p>
        </p:txBody>
      </p:sp>
      <p:sp>
        <p:nvSpPr>
          <p:cNvPr id="24579" name="Rectangle 3"/>
          <p:cNvSpPr>
            <a:spLocks noGrp="1" noChangeArrowheads="1"/>
          </p:cNvSpPr>
          <p:nvPr>
            <p:ph type="body" idx="4294967295"/>
          </p:nvPr>
        </p:nvSpPr>
        <p:spPr>
          <a:xfrm>
            <a:off x="609600" y="1828800"/>
            <a:ext cx="8610600" cy="4705350"/>
          </a:xfrm>
        </p:spPr>
        <p:txBody>
          <a:bodyPr/>
          <a:lstStyle/>
          <a:p>
            <a:pPr marL="647700" indent="-647700">
              <a:buFont typeface="Arial" pitchFamily="34" charset="0"/>
              <a:buNone/>
            </a:pPr>
            <a:r>
              <a:rPr lang="en-CA" sz="2800" smtClean="0"/>
              <a:t>	As the complexity of a product's manufacturing operation increases, the number of activities and cost drivers used in an activity-based cost system will likely:</a:t>
            </a:r>
          </a:p>
          <a:p>
            <a:pPr marL="647700" indent="-647700">
              <a:buFont typeface="Arial" pitchFamily="34" charset="0"/>
              <a:buNone/>
            </a:pPr>
            <a:endParaRPr lang="en-CA" sz="2800" smtClean="0"/>
          </a:p>
          <a:p>
            <a:pPr marL="647700" indent="-647700">
              <a:buFont typeface="Arial" pitchFamily="34" charset="0"/>
              <a:buAutoNum type="alphaLcPeriod"/>
            </a:pPr>
            <a:r>
              <a:rPr lang="en-CA" sz="2800" smtClean="0"/>
              <a:t>Increase</a:t>
            </a:r>
          </a:p>
          <a:p>
            <a:pPr marL="647700" indent="-647700">
              <a:buFont typeface="Arial" pitchFamily="34" charset="0"/>
              <a:buAutoNum type="alphaLcPeriod"/>
            </a:pPr>
            <a:r>
              <a:rPr lang="en-CA" sz="2800" smtClean="0"/>
              <a:t>Stay about the same</a:t>
            </a:r>
          </a:p>
          <a:p>
            <a:pPr marL="647700" indent="-647700">
              <a:buFont typeface="Arial" pitchFamily="34" charset="0"/>
              <a:buAutoNum type="alphaLcPeriod"/>
            </a:pPr>
            <a:r>
              <a:rPr lang="en-CA" sz="2800" smtClean="0"/>
              <a:t>Decrease</a:t>
            </a:r>
          </a:p>
          <a:p>
            <a:pPr marL="647700" indent="-647700">
              <a:buFont typeface="Arial" pitchFamily="34" charset="0"/>
              <a:buAutoNum type="alphaLcPeriod"/>
            </a:pPr>
            <a:r>
              <a:rPr lang="en-CA" sz="2800" smtClean="0"/>
              <a:t>Vary randomly</a:t>
            </a:r>
          </a:p>
        </p:txBody>
      </p:sp>
      <p:sp>
        <p:nvSpPr>
          <p:cNvPr id="24580" name="Rectangle 10"/>
          <p:cNvSpPr>
            <a:spLocks noChangeArrowheads="1"/>
          </p:cNvSpPr>
          <p:nvPr/>
        </p:nvSpPr>
        <p:spPr bwMode="auto">
          <a:xfrm>
            <a:off x="8915400" y="6629400"/>
            <a:ext cx="685800" cy="549275"/>
          </a:xfrm>
          <a:prstGeom prst="rect">
            <a:avLst/>
          </a:prstGeom>
          <a:noFill/>
          <a:ln w="12700">
            <a:noFill/>
            <a:miter lim="800000"/>
            <a:headEnd/>
            <a:tailEnd/>
          </a:ln>
        </p:spPr>
        <p:txBody>
          <a:bodyPr>
            <a:spAutoFit/>
          </a:bodyPr>
          <a:lstStyle/>
          <a:p>
            <a:pPr>
              <a:spcBef>
                <a:spcPct val="20000"/>
              </a:spcBef>
              <a:buClr>
                <a:schemeClr val="hlink"/>
              </a:buClr>
              <a:buSzPct val="80000"/>
              <a:buFont typeface="Wingdings" pitchFamily="2" charset="2"/>
              <a:buNone/>
            </a:pPr>
            <a:r>
              <a:rPr lang="en-US" sz="3000">
                <a:solidFill>
                  <a:schemeClr val="bg1"/>
                </a:solidFill>
                <a:cs typeface="Arial" pitchFamily="34" charset="0"/>
              </a:rPr>
              <a:t>5</a:t>
            </a:r>
          </a:p>
        </p:txBody>
      </p:sp>
      <p:sp>
        <p:nvSpPr>
          <p:cNvPr id="5" name="Footer Placeholder 4"/>
          <p:cNvSpPr txBox="1">
            <a:spLocks noGrp="1"/>
          </p:cNvSpPr>
          <p:nvPr/>
        </p:nvSpPr>
        <p:spPr bwMode="auto">
          <a:xfrm>
            <a:off x="3124200" y="6781800"/>
            <a:ext cx="3352800" cy="5334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24582" name="Rectangle 12"/>
          <p:cNvSpPr>
            <a:spLocks noChangeArrowheads="1"/>
          </p:cNvSpPr>
          <p:nvPr/>
        </p:nvSpPr>
        <p:spPr bwMode="auto">
          <a:xfrm>
            <a:off x="457200" y="6781800"/>
            <a:ext cx="438150" cy="366713"/>
          </a:xfrm>
          <a:prstGeom prst="rect">
            <a:avLst/>
          </a:prstGeom>
          <a:noFill/>
          <a:ln w="12700">
            <a:noFill/>
            <a:miter lim="800000"/>
            <a:headEnd/>
            <a:tailEnd/>
          </a:ln>
        </p:spPr>
        <p:txBody>
          <a:bodyPr wrap="none">
            <a:spAutoFit/>
          </a:bodyPr>
          <a:lstStyle/>
          <a:p>
            <a:fld id="{26B09277-2A27-4466-9D08-A638DC4EC614}" type="slidenum">
              <a:rPr lang="en-US" b="1"/>
              <a:pPr/>
              <a:t>15</a:t>
            </a:fld>
            <a:endParaRPr lang="en-CA" b="1"/>
          </a:p>
        </p:txBody>
      </p:sp>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p:txBody>
          <a:bodyPr/>
          <a:lstStyle/>
          <a:p>
            <a:r>
              <a:rPr lang="en-US" smtClean="0"/>
              <a:t>Let’s Review: </a:t>
            </a:r>
            <a:r>
              <a:rPr lang="en-US" smtClean="0">
                <a:solidFill>
                  <a:srgbClr val="FF0000"/>
                </a:solidFill>
              </a:rPr>
              <a:t>Solution</a:t>
            </a:r>
            <a:endParaRPr lang="en-CA" smtClean="0">
              <a:solidFill>
                <a:srgbClr val="FF0000"/>
              </a:solidFill>
            </a:endParaRPr>
          </a:p>
        </p:txBody>
      </p:sp>
      <p:sp>
        <p:nvSpPr>
          <p:cNvPr id="25603" name="Rectangle 4"/>
          <p:cNvSpPr>
            <a:spLocks noGrp="1" noChangeArrowheads="1"/>
          </p:cNvSpPr>
          <p:nvPr>
            <p:ph type="body" idx="4294967295"/>
          </p:nvPr>
        </p:nvSpPr>
        <p:spPr>
          <a:noFill/>
        </p:spPr>
        <p:txBody>
          <a:bodyPr/>
          <a:lstStyle/>
          <a:p>
            <a:pPr marL="647700" indent="-647700">
              <a:buFont typeface="Arial" pitchFamily="34" charset="0"/>
              <a:buNone/>
            </a:pPr>
            <a:r>
              <a:rPr lang="en-CA" sz="2800" smtClean="0"/>
              <a:t>	As the complexity of a product's manufacturing operation increases, the number of activities and cost drivers used in an activity-based cost system will likely:</a:t>
            </a:r>
          </a:p>
          <a:p>
            <a:pPr marL="647700" indent="-647700">
              <a:buFont typeface="Arial" pitchFamily="34" charset="0"/>
              <a:buAutoNum type="alphaLcPeriod"/>
            </a:pPr>
            <a:r>
              <a:rPr lang="en-CA" sz="2800" smtClean="0">
                <a:solidFill>
                  <a:srgbClr val="C00000"/>
                </a:solidFill>
              </a:rPr>
              <a:t>Increase</a:t>
            </a:r>
          </a:p>
          <a:p>
            <a:pPr marL="647700" indent="-647700">
              <a:buFont typeface="Arial" pitchFamily="34" charset="0"/>
              <a:buAutoNum type="alphaLcPeriod"/>
            </a:pPr>
            <a:r>
              <a:rPr lang="en-CA" sz="2800" smtClean="0"/>
              <a:t>Stay about the same</a:t>
            </a:r>
          </a:p>
          <a:p>
            <a:pPr marL="647700" indent="-647700">
              <a:buFont typeface="Arial" pitchFamily="34" charset="0"/>
              <a:buAutoNum type="alphaLcPeriod"/>
            </a:pPr>
            <a:r>
              <a:rPr lang="en-CA" sz="2800" smtClean="0"/>
              <a:t>Decrease</a:t>
            </a:r>
          </a:p>
          <a:p>
            <a:pPr marL="647700" indent="-647700">
              <a:buFont typeface="Arial" pitchFamily="34" charset="0"/>
              <a:buAutoNum type="alphaLcPeriod"/>
            </a:pPr>
            <a:r>
              <a:rPr lang="en-CA" sz="2800" smtClean="0"/>
              <a:t>Vary randomly</a:t>
            </a:r>
          </a:p>
          <a:p>
            <a:pPr marL="647700" indent="-647700">
              <a:buFont typeface="Arial" pitchFamily="34" charset="0"/>
              <a:buNone/>
            </a:pPr>
            <a:endParaRPr lang="en-CA" smtClean="0"/>
          </a:p>
        </p:txBody>
      </p:sp>
      <p:sp>
        <p:nvSpPr>
          <p:cNvPr id="25604" name="Rectangle 5"/>
          <p:cNvSpPr>
            <a:spLocks noChangeArrowheads="1"/>
          </p:cNvSpPr>
          <p:nvPr/>
        </p:nvSpPr>
        <p:spPr bwMode="auto">
          <a:xfrm>
            <a:off x="8915400" y="6629400"/>
            <a:ext cx="685800" cy="549275"/>
          </a:xfrm>
          <a:prstGeom prst="rect">
            <a:avLst/>
          </a:prstGeom>
          <a:noFill/>
          <a:ln w="12700">
            <a:noFill/>
            <a:miter lim="800000"/>
            <a:headEnd/>
            <a:tailEnd/>
          </a:ln>
        </p:spPr>
        <p:txBody>
          <a:bodyPr>
            <a:spAutoFit/>
          </a:bodyPr>
          <a:lstStyle/>
          <a:p>
            <a:pPr>
              <a:spcBef>
                <a:spcPct val="20000"/>
              </a:spcBef>
              <a:buClr>
                <a:schemeClr val="hlink"/>
              </a:buClr>
              <a:buSzPct val="80000"/>
              <a:buFont typeface="Wingdings" pitchFamily="2" charset="2"/>
              <a:buNone/>
            </a:pPr>
            <a:r>
              <a:rPr lang="en-US" sz="3000">
                <a:solidFill>
                  <a:schemeClr val="bg1"/>
                </a:solidFill>
                <a:cs typeface="Arial" pitchFamily="34" charset="0"/>
              </a:rPr>
              <a:t>5</a:t>
            </a:r>
          </a:p>
        </p:txBody>
      </p:sp>
      <p:sp>
        <p:nvSpPr>
          <p:cNvPr id="5" name="Footer Placeholder 4"/>
          <p:cNvSpPr txBox="1">
            <a:spLocks noGrp="1"/>
          </p:cNvSpPr>
          <p:nvPr/>
        </p:nvSpPr>
        <p:spPr bwMode="auto">
          <a:xfrm>
            <a:off x="3124200" y="6781800"/>
            <a:ext cx="3352800" cy="5334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25606" name="Rectangle 7"/>
          <p:cNvSpPr>
            <a:spLocks noChangeArrowheads="1"/>
          </p:cNvSpPr>
          <p:nvPr/>
        </p:nvSpPr>
        <p:spPr bwMode="auto">
          <a:xfrm>
            <a:off x="304800" y="6705600"/>
            <a:ext cx="438150" cy="366713"/>
          </a:xfrm>
          <a:prstGeom prst="rect">
            <a:avLst/>
          </a:prstGeom>
          <a:noFill/>
          <a:ln w="12700">
            <a:noFill/>
            <a:miter lim="800000"/>
            <a:headEnd/>
            <a:tailEnd/>
          </a:ln>
        </p:spPr>
        <p:txBody>
          <a:bodyPr wrap="none">
            <a:spAutoFit/>
          </a:bodyPr>
          <a:lstStyle/>
          <a:p>
            <a:fld id="{A5D56F29-173C-4D61-8BB5-BDF64C41DEE4}" type="slidenum">
              <a:rPr lang="en-US" b="1"/>
              <a:pPr/>
              <a:t>16</a:t>
            </a:fld>
            <a:endParaRPr lang="en-CA" b="1"/>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1905000" y="0"/>
            <a:ext cx="7543800" cy="1511300"/>
          </a:xfrm>
        </p:spPr>
        <p:txBody>
          <a:bodyPr lIns="95139" tIns="49472" rIns="95139" bIns="49472" anchorCtr="0"/>
          <a:lstStyle/>
          <a:p>
            <a:pPr eaLnBrk="1" hangingPunct="1"/>
            <a:r>
              <a:rPr lang="en-US" sz="3600" smtClean="0"/>
              <a:t>Unit Costs under ABC</a:t>
            </a:r>
            <a:r>
              <a:rPr lang="en-US" smtClean="0"/>
              <a:t/>
            </a:r>
            <a:br>
              <a:rPr lang="en-US" smtClean="0"/>
            </a:br>
            <a:r>
              <a:rPr lang="en-US" sz="3200" smtClean="0">
                <a:solidFill>
                  <a:srgbClr val="FF0000"/>
                </a:solidFill>
              </a:rPr>
              <a:t>Step 1: Identify and Classify Activities and Allocate Overhead to Cost Pools</a:t>
            </a:r>
          </a:p>
        </p:txBody>
      </p:sp>
      <p:sp>
        <p:nvSpPr>
          <p:cNvPr id="26627" name="Slide Number Placeholder 3"/>
          <p:cNvSpPr>
            <a:spLocks noGrp="1"/>
          </p:cNvSpPr>
          <p:nvPr>
            <p:ph type="sldNum" sz="quarter" idx="10"/>
          </p:nvPr>
        </p:nvSpPr>
        <p:spPr>
          <a:noFill/>
        </p:spPr>
        <p:txBody>
          <a:bodyPr/>
          <a:lstStyle/>
          <a:p>
            <a:fld id="{1D55F6A7-250B-4829-A58C-10EA090E8197}" type="slidenum">
              <a:rPr lang="en-US" smtClean="0">
                <a:latin typeface="Arial" pitchFamily="34" charset="0"/>
              </a:rPr>
              <a:pPr/>
              <a:t>17</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8" name="TextBox 7"/>
          <p:cNvSpPr txBox="1"/>
          <p:nvPr/>
        </p:nvSpPr>
        <p:spPr>
          <a:xfrm>
            <a:off x="927100" y="1914525"/>
            <a:ext cx="7772400" cy="4524315"/>
          </a:xfrm>
          <a:prstGeom prst="rect">
            <a:avLst/>
          </a:prstGeom>
          <a:noFill/>
          <a:ln>
            <a:solidFill>
              <a:schemeClr val="tx1"/>
            </a:solidFill>
          </a:ln>
        </p:spPr>
        <p:txBody>
          <a:bodyPr numCol="2">
            <a:spAutoFit/>
          </a:bodyPr>
          <a:lstStyle/>
          <a:p>
            <a:pPr algn="r">
              <a:lnSpc>
                <a:spcPct val="150000"/>
              </a:lnSpc>
              <a:defRPr/>
            </a:pPr>
            <a:r>
              <a:rPr lang="en-US" sz="3200" u="sng" dirty="0">
                <a:solidFill>
                  <a:srgbClr val="002060"/>
                </a:solidFill>
                <a:latin typeface="Cambria" pitchFamily="18" charset="0"/>
                <a:cs typeface="Arial" pitchFamily="34" charset="0"/>
              </a:rPr>
              <a:t>Activity Cost Pools</a:t>
            </a:r>
            <a:endParaRPr lang="en-US" sz="3200" dirty="0">
              <a:solidFill>
                <a:srgbClr val="002060"/>
              </a:solidFill>
              <a:latin typeface="Cambria" pitchFamily="18" charset="0"/>
              <a:cs typeface="Arial" pitchFamily="34" charset="0"/>
            </a:endParaRPr>
          </a:p>
          <a:p>
            <a:pPr algn="r">
              <a:lnSpc>
                <a:spcPct val="150000"/>
              </a:lnSpc>
              <a:defRPr/>
            </a:pPr>
            <a:r>
              <a:rPr lang="en-US" sz="3200" dirty="0">
                <a:latin typeface="Cambria" pitchFamily="18" charset="0"/>
                <a:cs typeface="Arial" pitchFamily="34" charset="0"/>
              </a:rPr>
              <a:t>Setting up machines</a:t>
            </a:r>
          </a:p>
          <a:p>
            <a:pPr algn="r">
              <a:lnSpc>
                <a:spcPct val="150000"/>
              </a:lnSpc>
              <a:defRPr/>
            </a:pPr>
            <a:r>
              <a:rPr lang="en-US" sz="3200" dirty="0">
                <a:latin typeface="Cambria" pitchFamily="18" charset="0"/>
                <a:cs typeface="Arial" pitchFamily="34" charset="0"/>
              </a:rPr>
              <a:t>Machining</a:t>
            </a:r>
          </a:p>
          <a:p>
            <a:pPr algn="r">
              <a:lnSpc>
                <a:spcPct val="150000"/>
              </a:lnSpc>
              <a:defRPr/>
            </a:pPr>
            <a:r>
              <a:rPr lang="en-US" sz="3200" dirty="0">
                <a:latin typeface="Cambria" pitchFamily="18" charset="0"/>
                <a:cs typeface="Arial" pitchFamily="34" charset="0"/>
              </a:rPr>
              <a:t>Inspecting</a:t>
            </a:r>
          </a:p>
          <a:p>
            <a:pPr algn="r">
              <a:lnSpc>
                <a:spcPct val="150000"/>
              </a:lnSpc>
              <a:defRPr/>
            </a:pPr>
            <a:r>
              <a:rPr lang="en-US" sz="3200" dirty="0">
                <a:latin typeface="Cambria" pitchFamily="18" charset="0"/>
                <a:cs typeface="Arial" pitchFamily="34" charset="0"/>
              </a:rPr>
              <a:t>Total</a:t>
            </a:r>
          </a:p>
          <a:p>
            <a:pPr algn="r" eaLnBrk="1" hangingPunct="1">
              <a:lnSpc>
                <a:spcPct val="150000"/>
              </a:lnSpc>
              <a:defRPr/>
            </a:pPr>
            <a:endParaRPr lang="en-US" sz="3200" u="sng" dirty="0">
              <a:latin typeface="Cambria" pitchFamily="18" charset="0"/>
              <a:cs typeface="Arial" pitchFamily="34" charset="0"/>
            </a:endParaRPr>
          </a:p>
          <a:p>
            <a:pPr algn="r" eaLnBrk="1" hangingPunct="1">
              <a:lnSpc>
                <a:spcPct val="150000"/>
              </a:lnSpc>
              <a:defRPr/>
            </a:pPr>
            <a:r>
              <a:rPr lang="en-US" sz="3200" u="sng" dirty="0">
                <a:solidFill>
                  <a:srgbClr val="002060"/>
                </a:solidFill>
                <a:latin typeface="Cambria" pitchFamily="18" charset="0"/>
                <a:cs typeface="Arial" pitchFamily="34" charset="0"/>
              </a:rPr>
              <a:t>Estimated Overhead</a:t>
            </a:r>
          </a:p>
          <a:p>
            <a:pPr algn="r" eaLnBrk="1" hangingPunct="1">
              <a:lnSpc>
                <a:spcPct val="150000"/>
              </a:lnSpc>
              <a:defRPr/>
            </a:pPr>
            <a:r>
              <a:rPr lang="en-US" sz="3200" dirty="0">
                <a:latin typeface="Cambria" pitchFamily="18" charset="0"/>
                <a:cs typeface="Arial" pitchFamily="34" charset="0"/>
              </a:rPr>
              <a:t>$300,000</a:t>
            </a:r>
          </a:p>
          <a:p>
            <a:pPr algn="r" eaLnBrk="1" hangingPunct="1">
              <a:lnSpc>
                <a:spcPct val="150000"/>
              </a:lnSpc>
              <a:defRPr/>
            </a:pPr>
            <a:r>
              <a:rPr lang="en-US" sz="3200" dirty="0">
                <a:latin typeface="Cambria" pitchFamily="18" charset="0"/>
                <a:cs typeface="Arial" pitchFamily="34" charset="0"/>
              </a:rPr>
              <a:t>500,000</a:t>
            </a:r>
            <a:endParaRPr lang="en-US" sz="3200" u="sng" dirty="0">
              <a:latin typeface="Cambria" pitchFamily="18" charset="0"/>
              <a:cs typeface="Arial" pitchFamily="34" charset="0"/>
            </a:endParaRPr>
          </a:p>
          <a:p>
            <a:pPr algn="r" eaLnBrk="1" hangingPunct="1">
              <a:lnSpc>
                <a:spcPct val="150000"/>
              </a:lnSpc>
              <a:defRPr/>
            </a:pPr>
            <a:r>
              <a:rPr lang="en-US" sz="3200" u="sng" dirty="0">
                <a:latin typeface="Cambria" pitchFamily="18" charset="0"/>
                <a:cs typeface="Arial" pitchFamily="34" charset="0"/>
              </a:rPr>
              <a:t>100,000</a:t>
            </a:r>
          </a:p>
          <a:p>
            <a:pPr algn="r" eaLnBrk="1" hangingPunct="1">
              <a:lnSpc>
                <a:spcPct val="150000"/>
              </a:lnSpc>
              <a:defRPr/>
            </a:pPr>
            <a:r>
              <a:rPr lang="en-US" sz="3200" u="sng" dirty="0">
                <a:latin typeface="Cambria" pitchFamily="18" charset="0"/>
                <a:cs typeface="Arial" pitchFamily="34" charset="0"/>
              </a:rPr>
              <a:t>$900,000</a:t>
            </a:r>
          </a:p>
        </p:txBody>
      </p:sp>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990600" y="152400"/>
            <a:ext cx="8458200" cy="1219200"/>
          </a:xfrm>
        </p:spPr>
        <p:txBody>
          <a:bodyPr lIns="95139" tIns="49472" rIns="95139" bIns="49472" anchorCtr="0"/>
          <a:lstStyle/>
          <a:p>
            <a:pPr eaLnBrk="1" hangingPunct="1"/>
            <a:r>
              <a:rPr lang="en-US" smtClean="0"/>
              <a:t>Unit Costs under ABC</a:t>
            </a:r>
            <a:r>
              <a:rPr lang="en-US" sz="3600" smtClean="0"/>
              <a:t/>
            </a:r>
            <a:br>
              <a:rPr lang="en-US" sz="3600" smtClean="0"/>
            </a:br>
            <a:r>
              <a:rPr lang="en-US" sz="3600" smtClean="0">
                <a:solidFill>
                  <a:srgbClr val="FF0000"/>
                </a:solidFill>
              </a:rPr>
              <a:t>Step 2: Identify Cost Drivers</a:t>
            </a:r>
          </a:p>
        </p:txBody>
      </p:sp>
      <p:sp>
        <p:nvSpPr>
          <p:cNvPr id="27651" name="Rectangle 3"/>
          <p:cNvSpPr>
            <a:spLocks noGrp="1" noChangeArrowheads="1"/>
          </p:cNvSpPr>
          <p:nvPr>
            <p:ph idx="4294967295"/>
          </p:nvPr>
        </p:nvSpPr>
        <p:spPr>
          <a:xfrm>
            <a:off x="457200" y="2057400"/>
            <a:ext cx="8763000" cy="609600"/>
          </a:xfrm>
        </p:spPr>
        <p:txBody>
          <a:bodyPr lIns="0" tIns="0" rIns="0" bIns="0"/>
          <a:lstStyle/>
          <a:p>
            <a:pPr algn="ctr" eaLnBrk="1" hangingPunct="1">
              <a:lnSpc>
                <a:spcPct val="90000"/>
              </a:lnSpc>
              <a:buFont typeface="Wingdings" pitchFamily="2" charset="2"/>
              <a:buNone/>
            </a:pPr>
            <a:r>
              <a:rPr lang="en-US" sz="3200" b="1" smtClean="0"/>
              <a:t>Expected Use of Cost Drivers</a:t>
            </a:r>
            <a:endParaRPr lang="en-US" sz="2800" b="1" smtClean="0"/>
          </a:p>
        </p:txBody>
      </p:sp>
      <p:sp>
        <p:nvSpPr>
          <p:cNvPr id="27652" name="Slide Number Placeholder 3"/>
          <p:cNvSpPr>
            <a:spLocks noGrp="1"/>
          </p:cNvSpPr>
          <p:nvPr>
            <p:ph type="sldNum" sz="quarter" idx="10"/>
          </p:nvPr>
        </p:nvSpPr>
        <p:spPr>
          <a:noFill/>
        </p:spPr>
        <p:txBody>
          <a:bodyPr/>
          <a:lstStyle/>
          <a:p>
            <a:fld id="{D6E78C9D-B072-45B0-A8D3-4F18E8595153}" type="slidenum">
              <a:rPr lang="en-US" smtClean="0">
                <a:latin typeface="Arial" pitchFamily="34" charset="0"/>
              </a:rPr>
              <a:pPr/>
              <a:t>18</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8" name="TextBox 7"/>
          <p:cNvSpPr txBox="1"/>
          <p:nvPr/>
        </p:nvSpPr>
        <p:spPr>
          <a:xfrm>
            <a:off x="609600" y="2743200"/>
            <a:ext cx="8839200" cy="2862322"/>
          </a:xfrm>
          <a:prstGeom prst="rect">
            <a:avLst/>
          </a:prstGeom>
          <a:noFill/>
        </p:spPr>
        <p:txBody>
          <a:bodyPr numCol="3">
            <a:spAutoFit/>
          </a:bodyPr>
          <a:lstStyle/>
          <a:p>
            <a:pPr algn="ctr">
              <a:lnSpc>
                <a:spcPct val="150000"/>
              </a:lnSpc>
              <a:defRPr/>
            </a:pPr>
            <a:r>
              <a:rPr lang="en-US" sz="2400" u="sng" dirty="0">
                <a:latin typeface="Cambria" pitchFamily="18" charset="0"/>
              </a:rPr>
              <a:t>Activity Cost Pools</a:t>
            </a:r>
            <a:r>
              <a:rPr lang="en-US" sz="2400" dirty="0">
                <a:latin typeface="Cambria" pitchFamily="18" charset="0"/>
              </a:rPr>
              <a:t>           </a:t>
            </a:r>
          </a:p>
          <a:p>
            <a:pPr algn="ctr">
              <a:lnSpc>
                <a:spcPct val="150000"/>
              </a:lnSpc>
              <a:defRPr/>
            </a:pPr>
            <a:r>
              <a:rPr lang="en-US" sz="2400" dirty="0">
                <a:solidFill>
                  <a:srgbClr val="002060"/>
                </a:solidFill>
                <a:latin typeface="Cambria" pitchFamily="18" charset="0"/>
              </a:rPr>
              <a:t>Setting up machines</a:t>
            </a:r>
          </a:p>
          <a:p>
            <a:pPr algn="ctr">
              <a:lnSpc>
                <a:spcPct val="150000"/>
              </a:lnSpc>
              <a:defRPr/>
            </a:pPr>
            <a:r>
              <a:rPr lang="en-US" sz="2400" dirty="0">
                <a:solidFill>
                  <a:srgbClr val="C00000"/>
                </a:solidFill>
                <a:latin typeface="Cambria" pitchFamily="18" charset="0"/>
              </a:rPr>
              <a:t>Machining</a:t>
            </a:r>
          </a:p>
          <a:p>
            <a:pPr algn="ctr">
              <a:lnSpc>
                <a:spcPct val="150000"/>
              </a:lnSpc>
              <a:defRPr/>
            </a:pPr>
            <a:endParaRPr lang="en-US" sz="2400" dirty="0">
              <a:latin typeface="Cambria" pitchFamily="18" charset="0"/>
            </a:endParaRPr>
          </a:p>
          <a:p>
            <a:pPr algn="ctr">
              <a:lnSpc>
                <a:spcPct val="150000"/>
              </a:lnSpc>
              <a:defRPr/>
            </a:pPr>
            <a:r>
              <a:rPr lang="en-US" sz="2400" dirty="0">
                <a:solidFill>
                  <a:srgbClr val="002060"/>
                </a:solidFill>
                <a:latin typeface="Cambria" pitchFamily="18" charset="0"/>
              </a:rPr>
              <a:t>Inspecting</a:t>
            </a:r>
          </a:p>
          <a:p>
            <a:pPr algn="ctr">
              <a:lnSpc>
                <a:spcPct val="150000"/>
              </a:lnSpc>
              <a:defRPr/>
            </a:pPr>
            <a:r>
              <a:rPr lang="en-US" sz="2400" u="sng" dirty="0">
                <a:latin typeface="Cambria" pitchFamily="18" charset="0"/>
              </a:rPr>
              <a:t>Cost Drivers</a:t>
            </a:r>
          </a:p>
          <a:p>
            <a:pPr algn="ctr">
              <a:lnSpc>
                <a:spcPct val="150000"/>
              </a:lnSpc>
              <a:defRPr/>
            </a:pPr>
            <a:r>
              <a:rPr lang="en-US" sz="2400" dirty="0">
                <a:solidFill>
                  <a:srgbClr val="002060"/>
                </a:solidFill>
                <a:latin typeface="Cambria" pitchFamily="18" charset="0"/>
              </a:rPr>
              <a:t>Number of setups </a:t>
            </a:r>
            <a:r>
              <a:rPr lang="en-US" sz="2400" dirty="0">
                <a:solidFill>
                  <a:srgbClr val="C00000"/>
                </a:solidFill>
                <a:latin typeface="Cambria" pitchFamily="18" charset="0"/>
              </a:rPr>
              <a:t>Number of  Inspections</a:t>
            </a:r>
          </a:p>
          <a:p>
            <a:pPr algn="ctr">
              <a:lnSpc>
                <a:spcPct val="150000"/>
              </a:lnSpc>
              <a:defRPr/>
            </a:pPr>
            <a:r>
              <a:rPr lang="en-US" sz="2400" dirty="0">
                <a:solidFill>
                  <a:srgbClr val="002060"/>
                </a:solidFill>
                <a:latin typeface="Cambria" pitchFamily="18" charset="0"/>
              </a:rPr>
              <a:t>Machine hours</a:t>
            </a:r>
          </a:p>
          <a:p>
            <a:pPr algn="ctr">
              <a:lnSpc>
                <a:spcPct val="150000"/>
              </a:lnSpc>
              <a:defRPr/>
            </a:pPr>
            <a:r>
              <a:rPr lang="en-US" sz="2400" u="sng" dirty="0">
                <a:latin typeface="Cambria" pitchFamily="18" charset="0"/>
              </a:rPr>
              <a:t>Per Activity</a:t>
            </a:r>
          </a:p>
          <a:p>
            <a:pPr algn="ctr">
              <a:lnSpc>
                <a:spcPct val="150000"/>
              </a:lnSpc>
              <a:defRPr/>
            </a:pPr>
            <a:r>
              <a:rPr lang="en-US" sz="2400" dirty="0">
                <a:solidFill>
                  <a:srgbClr val="002060"/>
                </a:solidFill>
                <a:latin typeface="Cambria" pitchFamily="18" charset="0"/>
              </a:rPr>
              <a:t>1,500</a:t>
            </a:r>
          </a:p>
          <a:p>
            <a:pPr algn="ctr">
              <a:lnSpc>
                <a:spcPct val="150000"/>
              </a:lnSpc>
              <a:defRPr/>
            </a:pPr>
            <a:r>
              <a:rPr lang="en-US" sz="2400" dirty="0">
                <a:solidFill>
                  <a:srgbClr val="C00000"/>
                </a:solidFill>
                <a:latin typeface="Cambria" pitchFamily="18" charset="0"/>
              </a:rPr>
              <a:t>50,000</a:t>
            </a:r>
          </a:p>
          <a:p>
            <a:pPr algn="ctr">
              <a:lnSpc>
                <a:spcPct val="150000"/>
              </a:lnSpc>
              <a:defRPr/>
            </a:pPr>
            <a:endParaRPr lang="en-US" sz="2400" dirty="0">
              <a:latin typeface="Cambria" pitchFamily="18" charset="0"/>
            </a:endParaRPr>
          </a:p>
          <a:p>
            <a:pPr algn="ctr">
              <a:lnSpc>
                <a:spcPct val="150000"/>
              </a:lnSpc>
              <a:defRPr/>
            </a:pPr>
            <a:r>
              <a:rPr lang="en-US" sz="2400" dirty="0">
                <a:solidFill>
                  <a:srgbClr val="002060"/>
                </a:solidFill>
                <a:latin typeface="Cambria" pitchFamily="18" charset="0"/>
              </a:rPr>
              <a:t>2,000</a:t>
            </a:r>
            <a:endParaRPr lang="en-CA" sz="2400" dirty="0">
              <a:solidFill>
                <a:srgbClr val="002060"/>
              </a:solidFill>
              <a:latin typeface="Cambria" pitchFamily="18" charset="0"/>
            </a:endParaRPr>
          </a:p>
        </p:txBody>
      </p:sp>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1284288" y="271463"/>
            <a:ext cx="8240712" cy="1023937"/>
          </a:xfrm>
        </p:spPr>
        <p:txBody>
          <a:bodyPr lIns="95139" tIns="49472" rIns="95139" bIns="49472" anchorCtr="0"/>
          <a:lstStyle/>
          <a:p>
            <a:pPr eaLnBrk="1" hangingPunct="1"/>
            <a:r>
              <a:rPr lang="en-US" sz="3600" smtClean="0"/>
              <a:t>Unit Costs under ABC</a:t>
            </a:r>
            <a:br>
              <a:rPr lang="en-US" sz="3600" smtClean="0"/>
            </a:br>
            <a:r>
              <a:rPr lang="en-US" sz="3600" smtClean="0">
                <a:solidFill>
                  <a:srgbClr val="FF0000"/>
                </a:solidFill>
              </a:rPr>
              <a:t>Step 3: Calculate Overhead Rates</a:t>
            </a:r>
          </a:p>
        </p:txBody>
      </p:sp>
      <p:sp>
        <p:nvSpPr>
          <p:cNvPr id="21507" name="Rectangle 3"/>
          <p:cNvSpPr>
            <a:spLocks noGrp="1" noChangeArrowheads="1"/>
          </p:cNvSpPr>
          <p:nvPr>
            <p:ph type="body" sz="half" idx="4294967295"/>
          </p:nvPr>
        </p:nvSpPr>
        <p:spPr>
          <a:xfrm>
            <a:off x="1600200" y="1752600"/>
            <a:ext cx="6781800" cy="838200"/>
          </a:xfrm>
        </p:spPr>
        <p:txBody>
          <a:bodyPr lIns="0" tIns="0" rIns="0" bIns="0"/>
          <a:lstStyle/>
          <a:p>
            <a:pPr marL="0" indent="0" algn="ctr" eaLnBrk="1" hangingPunct="1">
              <a:lnSpc>
                <a:spcPct val="80000"/>
              </a:lnSpc>
              <a:buFontTx/>
              <a:buNone/>
              <a:defRPr/>
            </a:pPr>
            <a:r>
              <a:rPr lang="en-US" sz="2000" dirty="0" smtClean="0"/>
              <a:t>Formula for Calculating Activity-Based Overhead Rate:</a:t>
            </a:r>
          </a:p>
          <a:p>
            <a:pPr marL="0" indent="0" algn="ctr" eaLnBrk="1" hangingPunct="1">
              <a:lnSpc>
                <a:spcPct val="80000"/>
              </a:lnSpc>
              <a:buFontTx/>
              <a:buNone/>
              <a:defRPr/>
            </a:pPr>
            <a:r>
              <a:rPr lang="en-US" sz="2000" dirty="0" smtClean="0"/>
              <a:t>Estimated Overhead   Per Activity - Based =</a:t>
            </a:r>
          </a:p>
          <a:p>
            <a:pPr marL="0" indent="0" algn="ctr" eaLnBrk="1" hangingPunct="1">
              <a:lnSpc>
                <a:spcPct val="80000"/>
              </a:lnSpc>
              <a:buFontTx/>
              <a:buNone/>
              <a:defRPr/>
            </a:pPr>
            <a:r>
              <a:rPr lang="en-US" sz="2000" dirty="0" smtClean="0"/>
              <a:t>Expected Use of Cost Drivers Per Activity Overhead Rate</a:t>
            </a:r>
            <a:r>
              <a:rPr lang="en-US" sz="2000" dirty="0" smtClean="0">
                <a:effectLst>
                  <a:outerShdw blurRad="38100" dist="38100" dir="2700000" algn="tl">
                    <a:srgbClr val="C0C0C0"/>
                  </a:outerShdw>
                </a:effectLst>
              </a:rPr>
              <a:t>	</a:t>
            </a:r>
          </a:p>
        </p:txBody>
      </p:sp>
      <p:graphicFrame>
        <p:nvGraphicFramePr>
          <p:cNvPr id="154662" name="Group 38"/>
          <p:cNvGraphicFramePr>
            <a:graphicFrameLocks noGrp="1"/>
          </p:cNvGraphicFramePr>
          <p:nvPr>
            <p:ph sz="half" idx="4294967295"/>
          </p:nvPr>
        </p:nvGraphicFramePr>
        <p:xfrm>
          <a:off x="457200" y="2743200"/>
          <a:ext cx="8839200" cy="3743325"/>
        </p:xfrm>
        <a:graphic>
          <a:graphicData uri="http://schemas.openxmlformats.org/drawingml/2006/table">
            <a:tbl>
              <a:tblPr/>
              <a:tblGrid>
                <a:gridCol w="1752600"/>
                <a:gridCol w="1752600"/>
                <a:gridCol w="2674938"/>
                <a:gridCol w="2659062"/>
              </a:tblGrid>
              <a:tr h="920750">
                <a:tc>
                  <a:txBody>
                    <a:bodyPr/>
                    <a:lstStyle/>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Activity Cost</a:t>
                      </a:r>
                    </a:p>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Pools         </a:t>
                      </a:r>
                      <a:endPar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Estimated</a:t>
                      </a:r>
                    </a:p>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Overhead</a:t>
                      </a:r>
                      <a:endPar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Expected Use of</a:t>
                      </a:r>
                    </a:p>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Cost Drivers per</a:t>
                      </a:r>
                    </a:p>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Activity</a:t>
                      </a:r>
                      <a:endPar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Activity-Based</a:t>
                      </a:r>
                    </a:p>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Overhead Rates  </a:t>
                      </a:r>
                      <a:endPar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r>
              <a:tr h="719138">
                <a:tc>
                  <a:txBody>
                    <a:bodyPr/>
                    <a:lstStyle/>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Setting up</a:t>
                      </a:r>
                    </a:p>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machines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r"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$300,000</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1,500 setups</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$200 per setup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788988">
                <a:tc>
                  <a:txBody>
                    <a:bodyPr/>
                    <a:lstStyle/>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Machining</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r"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$500,000</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50,000 machine hrs.</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$10 per mach. hour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790575">
                <a:tc>
                  <a:txBody>
                    <a:bodyPr/>
                    <a:lstStyle/>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Inspecting</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r"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$100,000</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2,000 inspections</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$50 per inspection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38150">
                <a:tc>
                  <a:txBody>
                    <a:bodyPr/>
                    <a:lstStyle/>
                    <a:p>
                      <a:pPr marL="361950" marR="0" lvl="0" indent="-361950" algn="l" defTabSz="966788" rtl="0" eaLnBrk="1" fontAlgn="b"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Total</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r" defTabSz="966788"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cs typeface="Arial" pitchFamily="34" charset="0"/>
                        </a:rPr>
                        <a:t>$900,000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361950" marR="0" lvl="0" indent="-361950" algn="l" defTabSz="966788"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cs typeface="Arial" pitchFamily="34" charset="0"/>
                        </a:rPr>
                        <a:t> </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bl>
          </a:graphicData>
        </a:graphic>
      </p:graphicFrame>
      <p:sp>
        <p:nvSpPr>
          <p:cNvPr id="28708" name="Slide Number Placeholder 5"/>
          <p:cNvSpPr>
            <a:spLocks noGrp="1"/>
          </p:cNvSpPr>
          <p:nvPr>
            <p:ph type="sldNum" sz="quarter" idx="10"/>
          </p:nvPr>
        </p:nvSpPr>
        <p:spPr>
          <a:noFill/>
        </p:spPr>
        <p:txBody>
          <a:bodyPr/>
          <a:lstStyle/>
          <a:p>
            <a:fld id="{2AC320CB-9FF6-4A36-8061-181473EB41A9}" type="slidenum">
              <a:rPr lang="en-US" smtClean="0">
                <a:latin typeface="Arial" pitchFamily="34" charset="0"/>
              </a:rPr>
              <a:pPr/>
              <a:t>19</a:t>
            </a:fld>
            <a:endParaRPr lang="en-US" smtClean="0">
              <a:latin typeface="Arial" pitchFamily="34" charset="0"/>
            </a:endParaRPr>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
        <p:nvSpPr>
          <p:cNvPr id="8"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Placeholder 2"/>
          <p:cNvSpPr>
            <a:spLocks noGrp="1"/>
          </p:cNvSpPr>
          <p:nvPr>
            <p:ph type="body" idx="13"/>
          </p:nvPr>
        </p:nvSpPr>
        <p:spPr/>
        <p:txBody>
          <a:bodyPr/>
          <a:lstStyle/>
          <a:p>
            <a:r>
              <a:rPr lang="en-CA" smtClean="0"/>
              <a:t>Part 1: Expected Use of Cost Driver Per Product </a:t>
            </a:r>
          </a:p>
        </p:txBody>
      </p:sp>
      <p:sp>
        <p:nvSpPr>
          <p:cNvPr id="29699" name="Title 3"/>
          <p:cNvSpPr>
            <a:spLocks noGrp="1"/>
          </p:cNvSpPr>
          <p:nvPr>
            <p:ph type="title"/>
          </p:nvPr>
        </p:nvSpPr>
        <p:spPr/>
        <p:txBody>
          <a:bodyPr/>
          <a:lstStyle/>
          <a:p>
            <a:r>
              <a:rPr lang="en-US" smtClean="0"/>
              <a:t>Unit Costs under ABC</a:t>
            </a:r>
            <a:br>
              <a:rPr lang="en-US" smtClean="0"/>
            </a:br>
            <a:r>
              <a:rPr lang="en-US" sz="3000" smtClean="0">
                <a:solidFill>
                  <a:srgbClr val="FF0000"/>
                </a:solidFill>
              </a:rPr>
              <a:t>Step 4: Assign Overhead Costs to Products</a:t>
            </a:r>
            <a:endParaRPr lang="en-CA" sz="3000" smtClean="0"/>
          </a:p>
        </p:txBody>
      </p:sp>
      <p:sp>
        <p:nvSpPr>
          <p:cNvPr id="29700" name="Content Placeholder 4"/>
          <p:cNvSpPr>
            <a:spLocks noGrp="1"/>
          </p:cNvSpPr>
          <p:nvPr>
            <p:ph idx="1"/>
          </p:nvPr>
        </p:nvSpPr>
        <p:spPr/>
        <p:txBody>
          <a:bodyPr/>
          <a:lstStyle/>
          <a:p>
            <a:r>
              <a:rPr lang="en-CA" smtClean="0"/>
              <a:t>5</a:t>
            </a:r>
          </a:p>
        </p:txBody>
      </p:sp>
      <p:sp>
        <p:nvSpPr>
          <p:cNvPr id="29701" name="Slide Number Placeholder 5"/>
          <p:cNvSpPr>
            <a:spLocks noGrp="1"/>
          </p:cNvSpPr>
          <p:nvPr>
            <p:ph type="sldNum" sz="quarter" idx="15"/>
          </p:nvPr>
        </p:nvSpPr>
        <p:spPr>
          <a:noFill/>
        </p:spPr>
        <p:txBody>
          <a:bodyPr/>
          <a:lstStyle/>
          <a:p>
            <a:fld id="{AAF5DE48-380F-4BAB-B4DA-433C06089C1D}" type="slidenum">
              <a:rPr lang="en-US" smtClean="0">
                <a:latin typeface="Arial" pitchFamily="34" charset="0"/>
              </a:rPr>
              <a:pPr/>
              <a:t>20</a:t>
            </a:fld>
            <a:endParaRPr lang="en-US" smtClean="0">
              <a:latin typeface="Arial" pitchFamily="34" charset="0"/>
            </a:endParaRPr>
          </a:p>
        </p:txBody>
      </p:sp>
      <p:sp>
        <p:nvSpPr>
          <p:cNvPr id="7" name="Footer Placeholder 6"/>
          <p:cNvSpPr>
            <a:spLocks noGrp="1"/>
          </p:cNvSpPr>
          <p:nvPr>
            <p:ph type="ftr" sz="quarter" idx="16"/>
          </p:nvPr>
        </p:nvSpPr>
        <p:spPr/>
        <p:txBody>
          <a:bodyPr/>
          <a:lstStyle/>
          <a:p>
            <a:pPr>
              <a:defRPr/>
            </a:pPr>
            <a:r>
              <a:rPr lang="en-US" smtClean="0"/>
              <a:t>Copyright John Wiley &amp; Sons Canada, Ltd.</a:t>
            </a:r>
            <a:endParaRPr lang="en-US"/>
          </a:p>
        </p:txBody>
      </p:sp>
      <p:graphicFrame>
        <p:nvGraphicFramePr>
          <p:cNvPr id="8" name="Group 39"/>
          <p:cNvGraphicFramePr>
            <a:graphicFrameLocks noGrp="1"/>
          </p:cNvGraphicFramePr>
          <p:nvPr/>
        </p:nvGraphicFramePr>
        <p:xfrm>
          <a:off x="533400" y="2590800"/>
          <a:ext cx="8458200" cy="3905250"/>
        </p:xfrm>
        <a:graphic>
          <a:graphicData uri="http://schemas.openxmlformats.org/drawingml/2006/table">
            <a:tbl>
              <a:tblPr/>
              <a:tblGrid>
                <a:gridCol w="1752600"/>
                <a:gridCol w="1752600"/>
                <a:gridCol w="2325688"/>
                <a:gridCol w="1312862"/>
                <a:gridCol w="1314450"/>
              </a:tblGrid>
              <a:tr h="958241">
                <a:tc rowSpan="2">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Pools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rowSpan="2">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Cost Driver</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rowSpan="2">
                  <a:txBody>
                    <a:bodyPr/>
                    <a:lstStyle/>
                    <a:p>
                      <a:pPr marL="0" marR="0" lvl="0" indent="0" algn="l" defTabSz="966788" rtl="0" eaLnBrk="1" fontAlgn="base" latinLnBrk="0" hangingPunct="1">
                        <a:lnSpc>
                          <a:spcPct val="9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Expected Use of Cost Drivers Per Activity</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gridSpan="2">
                  <a:txBody>
                    <a:bodyPr/>
                    <a:lstStyle/>
                    <a:p>
                      <a:pPr marL="0" marR="0" lvl="0" indent="0" algn="l" defTabSz="966788" rtl="0" eaLnBrk="1" fontAlgn="base" latinLnBrk="0" hangingPunct="1">
                        <a:lnSpc>
                          <a:spcPct val="9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Expected Use</a:t>
                      </a:r>
                    </a:p>
                    <a:p>
                      <a:pPr marL="0" marR="0" lvl="0" indent="0" algn="l" defTabSz="966788" rtl="0" eaLnBrk="1" fontAlgn="base" latinLnBrk="0" hangingPunct="1">
                        <a:lnSpc>
                          <a:spcPct val="9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of Cost Drivers per Product:</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hMerge="1">
                  <a:txBody>
                    <a:bodyPr/>
                    <a:lstStyle/>
                    <a:p>
                      <a:endParaRPr lang="en-CA"/>
                    </a:p>
                  </a:txBody>
                  <a:tcPr/>
                </a:tc>
              </a:tr>
              <a:tr h="536792">
                <a:tc vMerge="1">
                  <a:txBody>
                    <a:bodyPr/>
                    <a:lstStyle/>
                    <a:p>
                      <a:endParaRPr lang="en-CA"/>
                    </a:p>
                  </a:txBody>
                  <a:tcPr/>
                </a:tc>
                <a:tc vMerge="1">
                  <a:txBody>
                    <a:bodyPr/>
                    <a:lstStyle/>
                    <a:p>
                      <a:endParaRPr lang="en-CA"/>
                    </a:p>
                  </a:txBody>
                  <a:tcPr/>
                </a:tc>
                <a:tc vMerge="1">
                  <a:txBody>
                    <a:bodyPr/>
                    <a:lstStyle/>
                    <a:p>
                      <a:endParaRPr lang="en-CA"/>
                    </a:p>
                  </a:txBody>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rPr>
                        <a:t>The Boot       </a:t>
                      </a:r>
                      <a:endParaRPr kumimoji="0" lang="en-CA" sz="2000" b="1"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00CCFF"/>
                    </a:solidFill>
                  </a:tcPr>
                </a:tc>
                <a:tc>
                  <a:txBody>
                    <a:bodyPr/>
                    <a:lstStyle/>
                    <a:p>
                      <a:pPr marL="0" marR="0" lvl="0" indent="0" algn="l" defTabSz="966788" rtl="0" eaLnBrk="1" fontAlgn="base" latinLnBrk="0" hangingPunct="1">
                        <a:lnSpc>
                          <a:spcPct val="9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The Club</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00CCFF"/>
                    </a:solidFill>
                  </a:tcPr>
                </a:tc>
              </a:tr>
              <a:tr h="906485">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Setting up machines</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9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Number of setups</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1,500 setups                 </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500</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9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1,000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74086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Machining</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Machine hours</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50,000  Hours                 </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30,000   </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9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20,000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743820">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Inspecting</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Number of inspection</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2,000 Inspections</a:t>
                      </a: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	      500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	  1,500 </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marL="90000" marR="90000" marT="46800" marB="46800"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3"/>
          </p:nvPr>
        </p:nvSpPr>
        <p:spPr/>
        <p:txBody>
          <a:bodyPr>
            <a:normAutofit lnSpcReduction="10000"/>
          </a:bodyPr>
          <a:lstStyle/>
          <a:p>
            <a:pPr>
              <a:defRPr/>
            </a:pPr>
            <a:r>
              <a:rPr lang="en-CA" dirty="0" smtClean="0"/>
              <a:t>Part 2: Assign Cost Pools to Products – The 		  Boot</a:t>
            </a:r>
            <a:endParaRPr lang="en-CA" dirty="0"/>
          </a:p>
        </p:txBody>
      </p:sp>
      <p:sp>
        <p:nvSpPr>
          <p:cNvPr id="30723" name="Title 3"/>
          <p:cNvSpPr>
            <a:spLocks noGrp="1"/>
          </p:cNvSpPr>
          <p:nvPr>
            <p:ph type="title"/>
          </p:nvPr>
        </p:nvSpPr>
        <p:spPr/>
        <p:txBody>
          <a:bodyPr/>
          <a:lstStyle/>
          <a:p>
            <a:r>
              <a:rPr lang="en-US" smtClean="0"/>
              <a:t>Unit Costs under ABC: </a:t>
            </a:r>
            <a:br>
              <a:rPr lang="en-US" smtClean="0"/>
            </a:br>
            <a:r>
              <a:rPr lang="en-US" sz="3000" smtClean="0">
                <a:solidFill>
                  <a:srgbClr val="FF0000"/>
                </a:solidFill>
              </a:rPr>
              <a:t>Step 4: Assign Overhead Costs to Products</a:t>
            </a:r>
            <a:endParaRPr lang="en-CA" sz="3000" smtClean="0">
              <a:solidFill>
                <a:srgbClr val="FF0000"/>
              </a:solidFill>
            </a:endParaRPr>
          </a:p>
        </p:txBody>
      </p:sp>
      <p:sp>
        <p:nvSpPr>
          <p:cNvPr id="30724" name="Content Placeholder 4"/>
          <p:cNvSpPr>
            <a:spLocks noGrp="1"/>
          </p:cNvSpPr>
          <p:nvPr>
            <p:ph idx="1"/>
          </p:nvPr>
        </p:nvSpPr>
        <p:spPr/>
        <p:txBody>
          <a:bodyPr/>
          <a:lstStyle/>
          <a:p>
            <a:r>
              <a:rPr lang="en-CA" smtClean="0"/>
              <a:t>5</a:t>
            </a:r>
          </a:p>
        </p:txBody>
      </p:sp>
      <p:sp>
        <p:nvSpPr>
          <p:cNvPr id="30725" name="Slide Number Placeholder 5"/>
          <p:cNvSpPr>
            <a:spLocks noGrp="1"/>
          </p:cNvSpPr>
          <p:nvPr>
            <p:ph type="sldNum" sz="quarter" idx="15"/>
          </p:nvPr>
        </p:nvSpPr>
        <p:spPr>
          <a:noFill/>
        </p:spPr>
        <p:txBody>
          <a:bodyPr/>
          <a:lstStyle/>
          <a:p>
            <a:fld id="{ED32402F-36C7-42FC-842F-4898A58A05AF}" type="slidenum">
              <a:rPr lang="en-US" smtClean="0">
                <a:latin typeface="Arial" pitchFamily="34" charset="0"/>
              </a:rPr>
              <a:pPr/>
              <a:t>21</a:t>
            </a:fld>
            <a:endParaRPr lang="en-US" smtClean="0">
              <a:latin typeface="Arial" pitchFamily="34" charset="0"/>
            </a:endParaRPr>
          </a:p>
        </p:txBody>
      </p:sp>
      <p:sp>
        <p:nvSpPr>
          <p:cNvPr id="7" name="Footer Placeholder 6"/>
          <p:cNvSpPr>
            <a:spLocks noGrp="1"/>
          </p:cNvSpPr>
          <p:nvPr>
            <p:ph type="ftr" sz="quarter" idx="16"/>
          </p:nvPr>
        </p:nvSpPr>
        <p:spPr/>
        <p:txBody>
          <a:bodyPr/>
          <a:lstStyle/>
          <a:p>
            <a:pPr>
              <a:defRPr/>
            </a:pPr>
            <a:r>
              <a:rPr lang="en-US" smtClean="0"/>
              <a:t>Copyright John Wiley &amp; Sons Canada, Ltd.</a:t>
            </a:r>
            <a:endParaRPr lang="en-US"/>
          </a:p>
        </p:txBody>
      </p:sp>
      <p:graphicFrame>
        <p:nvGraphicFramePr>
          <p:cNvPr id="8" name="Group 47"/>
          <p:cNvGraphicFramePr>
            <a:graphicFrameLocks noGrp="1"/>
          </p:cNvGraphicFramePr>
          <p:nvPr>
            <p:ph sz="half" idx="4294967295"/>
          </p:nvPr>
        </p:nvGraphicFramePr>
        <p:xfrm>
          <a:off x="685800" y="2286000"/>
          <a:ext cx="8305800" cy="4248150"/>
        </p:xfrm>
        <a:graphic>
          <a:graphicData uri="http://schemas.openxmlformats.org/drawingml/2006/table">
            <a:tbl>
              <a:tblPr/>
              <a:tblGrid>
                <a:gridCol w="2133600"/>
                <a:gridCol w="2590800"/>
                <a:gridCol w="1981200"/>
                <a:gridCol w="1600200"/>
              </a:tblGrid>
              <a:tr h="1053292">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Activity Cost Pools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Expected Use of Cost Drivers per Product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Activity-Based Over-head Rates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Cost Assigned</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r>
              <a:tr h="73145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Setting up machines              </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500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$200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$100,000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0961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Machining</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30,000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 10                    </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300,000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0961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Inspecting</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500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 50                      </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25,000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73145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Total costs assigned</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$425,000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59145">
                <a:tc gridSpan="4">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Units produced:    25,000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hMerge="1">
                  <a:txBody>
                    <a:bodyPr/>
                    <a:lstStyle/>
                    <a:p>
                      <a:endParaRPr lang="en-CA"/>
                    </a:p>
                  </a:txBody>
                  <a:tcPr/>
                </a:tc>
                <a:tc hMerge="1">
                  <a:txBody>
                    <a:bodyPr/>
                    <a:lstStyle/>
                    <a:p>
                      <a:endParaRPr lang="en-CA"/>
                    </a:p>
                  </a:txBody>
                  <a:tcPr/>
                </a:tc>
                <a:tc hMerge="1">
                  <a:txBody>
                    <a:bodyPr/>
                    <a:lstStyle/>
                    <a:p>
                      <a:endParaRPr lang="en-CA"/>
                    </a:p>
                  </a:txBody>
                  <a:tcPr/>
                </a:tc>
              </a:tr>
              <a:tr h="453805">
                <a:tc gridSpan="4">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Overhead cost per unit  :   $17</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3"/>
          </p:nvPr>
        </p:nvSpPr>
        <p:spPr/>
        <p:txBody>
          <a:bodyPr>
            <a:normAutofit lnSpcReduction="10000"/>
          </a:bodyPr>
          <a:lstStyle/>
          <a:p>
            <a:pPr>
              <a:defRPr/>
            </a:pPr>
            <a:r>
              <a:rPr lang="en-CA" dirty="0" smtClean="0"/>
              <a:t>Part 2: Assign Cost Pools to Products – The 	  	  Club</a:t>
            </a:r>
            <a:endParaRPr lang="en-CA" dirty="0"/>
          </a:p>
        </p:txBody>
      </p:sp>
      <p:sp>
        <p:nvSpPr>
          <p:cNvPr id="31747" name="Title 3"/>
          <p:cNvSpPr>
            <a:spLocks noGrp="1"/>
          </p:cNvSpPr>
          <p:nvPr>
            <p:ph type="title"/>
          </p:nvPr>
        </p:nvSpPr>
        <p:spPr/>
        <p:txBody>
          <a:bodyPr/>
          <a:lstStyle/>
          <a:p>
            <a:r>
              <a:rPr lang="en-US" smtClean="0"/>
              <a:t>Unit Costs under ABC:</a:t>
            </a:r>
            <a:br>
              <a:rPr lang="en-US" smtClean="0"/>
            </a:br>
            <a:r>
              <a:rPr lang="en-US" sz="3000" smtClean="0">
                <a:solidFill>
                  <a:srgbClr val="FF0000"/>
                </a:solidFill>
              </a:rPr>
              <a:t>Step 4: Assign Overhead Costs to Products</a:t>
            </a:r>
            <a:endParaRPr lang="en-CA" sz="3000" smtClean="0">
              <a:solidFill>
                <a:srgbClr val="FF0000"/>
              </a:solidFill>
            </a:endParaRPr>
          </a:p>
        </p:txBody>
      </p:sp>
      <p:sp>
        <p:nvSpPr>
          <p:cNvPr id="31748" name="Content Placeholder 4"/>
          <p:cNvSpPr>
            <a:spLocks noGrp="1"/>
          </p:cNvSpPr>
          <p:nvPr>
            <p:ph idx="1"/>
          </p:nvPr>
        </p:nvSpPr>
        <p:spPr/>
        <p:txBody>
          <a:bodyPr/>
          <a:lstStyle/>
          <a:p>
            <a:r>
              <a:rPr lang="en-CA" smtClean="0"/>
              <a:t>5</a:t>
            </a:r>
          </a:p>
        </p:txBody>
      </p:sp>
      <p:sp>
        <p:nvSpPr>
          <p:cNvPr id="31749" name="Slide Number Placeholder 5"/>
          <p:cNvSpPr>
            <a:spLocks noGrp="1"/>
          </p:cNvSpPr>
          <p:nvPr>
            <p:ph type="sldNum" sz="quarter" idx="15"/>
          </p:nvPr>
        </p:nvSpPr>
        <p:spPr>
          <a:noFill/>
        </p:spPr>
        <p:txBody>
          <a:bodyPr/>
          <a:lstStyle/>
          <a:p>
            <a:fld id="{C6EEE780-26E7-4D78-B6D2-06C5818DE316}" type="slidenum">
              <a:rPr lang="en-US" smtClean="0">
                <a:latin typeface="Arial" pitchFamily="34" charset="0"/>
              </a:rPr>
              <a:pPr/>
              <a:t>22</a:t>
            </a:fld>
            <a:endParaRPr lang="en-US" smtClean="0">
              <a:latin typeface="Arial" pitchFamily="34" charset="0"/>
            </a:endParaRPr>
          </a:p>
        </p:txBody>
      </p:sp>
      <p:sp>
        <p:nvSpPr>
          <p:cNvPr id="7" name="Footer Placeholder 6"/>
          <p:cNvSpPr>
            <a:spLocks noGrp="1"/>
          </p:cNvSpPr>
          <p:nvPr>
            <p:ph type="ftr" sz="quarter" idx="16"/>
          </p:nvPr>
        </p:nvSpPr>
        <p:spPr/>
        <p:txBody>
          <a:bodyPr/>
          <a:lstStyle/>
          <a:p>
            <a:pPr>
              <a:defRPr/>
            </a:pPr>
            <a:r>
              <a:rPr lang="en-US" smtClean="0"/>
              <a:t>Copyright John Wiley &amp; Sons Canada, Ltd.</a:t>
            </a:r>
            <a:endParaRPr lang="en-US"/>
          </a:p>
        </p:txBody>
      </p:sp>
      <p:graphicFrame>
        <p:nvGraphicFramePr>
          <p:cNvPr id="8" name="Group 51"/>
          <p:cNvGraphicFramePr>
            <a:graphicFrameLocks noGrp="1"/>
          </p:cNvGraphicFramePr>
          <p:nvPr>
            <p:ph sz="half" idx="4294967295"/>
          </p:nvPr>
        </p:nvGraphicFramePr>
        <p:xfrm>
          <a:off x="685800" y="2362200"/>
          <a:ext cx="8305800" cy="4213225"/>
        </p:xfrm>
        <a:graphic>
          <a:graphicData uri="http://schemas.openxmlformats.org/drawingml/2006/table">
            <a:tbl>
              <a:tblPr/>
              <a:tblGrid>
                <a:gridCol w="2133600"/>
                <a:gridCol w="2590800"/>
                <a:gridCol w="1966913"/>
                <a:gridCol w="1614487"/>
              </a:tblGrid>
              <a:tr h="99291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Activity Cost Pools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Expected Use of Cost Drivers per Product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rgbClr val="953735"/>
                          </a:solidFill>
                          <a:effectLst/>
                          <a:latin typeface="Cambria" pitchFamily="18" charset="0"/>
                          <a:ea typeface="HYGothic-Extra" pitchFamily="18" charset="-127"/>
                        </a:rPr>
                        <a:t>Activity-Based Over-head Rates  </a:t>
                      </a:r>
                      <a:endParaRPr kumimoji="0" lang="en-CA" sz="2000" b="1" i="0" u="none" strike="noStrike" cap="none" normalizeH="0" baseline="0" dirty="0" smtClean="0">
                        <a:ln>
                          <a:noFill/>
                        </a:ln>
                        <a:solidFill>
                          <a:srgbClr val="953735"/>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rgbClr val="953735"/>
                          </a:solidFill>
                          <a:effectLst/>
                          <a:latin typeface="Cambria" pitchFamily="18" charset="0"/>
                          <a:ea typeface="HYGothic-Extra" pitchFamily="18" charset="-127"/>
                        </a:rPr>
                        <a:t>Cost Assigned</a:t>
                      </a:r>
                      <a:endParaRPr kumimoji="0" lang="en-CA" sz="2000" b="1" i="0" u="none" strike="noStrike" cap="none" normalizeH="0" baseline="0" dirty="0" smtClean="0">
                        <a:ln>
                          <a:noFill/>
                        </a:ln>
                        <a:solidFill>
                          <a:srgbClr val="953735"/>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r>
              <a:tr h="686741">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Setting up machines              </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1,000</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rgbClr val="953735"/>
                          </a:solidFill>
                          <a:effectLst/>
                          <a:latin typeface="Cambria" pitchFamily="18" charset="0"/>
                          <a:ea typeface="HYGothic-Extra" pitchFamily="18" charset="-127"/>
                        </a:rPr>
                        <a:t>$200</a:t>
                      </a:r>
                      <a:endParaRPr kumimoji="0" lang="en-CA" sz="2000" b="0" i="0" u="none" strike="noStrike" cap="none" normalizeH="0" baseline="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rgbClr val="953735"/>
                          </a:solidFill>
                          <a:effectLst/>
                          <a:latin typeface="Cambria" pitchFamily="18" charset="0"/>
                          <a:ea typeface="HYGothic-Extra" pitchFamily="18" charset="-127"/>
                        </a:rPr>
                        <a:t>$200,000</a:t>
                      </a:r>
                      <a:endParaRPr kumimoji="0" lang="en-CA" sz="2000" b="0" i="0" u="none" strike="noStrike" cap="none" normalizeH="0" baseline="0" dirty="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12044">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Machining</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20,000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rgbClr val="953735"/>
                          </a:solidFill>
                          <a:effectLst/>
                          <a:latin typeface="Cambria" pitchFamily="18" charset="0"/>
                          <a:ea typeface="HYGothic-Extra" pitchFamily="18" charset="-127"/>
                        </a:rPr>
                        <a:t> 10                    </a:t>
                      </a:r>
                      <a:endParaRPr kumimoji="0" lang="en-CA" sz="2000" b="0" i="0" u="none" strike="noStrike" cap="none" normalizeH="0" baseline="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rgbClr val="953735"/>
                          </a:solidFill>
                          <a:effectLst/>
                          <a:latin typeface="Cambria" pitchFamily="18" charset="0"/>
                          <a:ea typeface="HYGothic-Extra" pitchFamily="18" charset="-127"/>
                        </a:rPr>
                        <a:t>200,000</a:t>
                      </a:r>
                      <a:endParaRPr kumimoji="0" lang="en-CA" sz="2000" b="0" i="0" u="none" strike="noStrike" cap="none" normalizeH="0" baseline="0" dirty="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13476">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Inspecting</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1,500</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rgbClr val="953735"/>
                          </a:solidFill>
                          <a:effectLst/>
                          <a:latin typeface="Cambria" pitchFamily="18" charset="0"/>
                          <a:ea typeface="HYGothic-Extra" pitchFamily="18" charset="-127"/>
                        </a:rPr>
                        <a:t> 50                      </a:t>
                      </a:r>
                      <a:endParaRPr kumimoji="0" lang="en-CA" sz="2000" b="0" i="0" u="none" strike="noStrike" cap="none" normalizeH="0" baseline="0" dirty="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rgbClr val="953735"/>
                          </a:solidFill>
                          <a:effectLst/>
                          <a:latin typeface="Cambria" pitchFamily="18" charset="0"/>
                          <a:ea typeface="HYGothic-Extra" pitchFamily="18" charset="-127"/>
                        </a:rPr>
                        <a:t>75,000</a:t>
                      </a:r>
                      <a:endParaRPr kumimoji="0" lang="en-CA" sz="2000" b="0" i="0" u="none" strike="noStrike" cap="none" normalizeH="0" baseline="0" dirty="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686741">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Total costs assigned</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000" b="0" i="0" u="none" strike="noStrike" cap="none" normalizeH="0" baseline="0" dirty="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rgbClr val="953735"/>
                          </a:solidFill>
                          <a:effectLst/>
                          <a:latin typeface="Cambria" pitchFamily="18" charset="0"/>
                          <a:ea typeface="HYGothic-Extra" pitchFamily="18" charset="-127"/>
                        </a:rPr>
                        <a:t>$475,000</a:t>
                      </a:r>
                      <a:endParaRPr kumimoji="0" lang="en-CA" sz="2000" b="0" i="0" u="none" strike="noStrike" cap="none" normalizeH="0" baseline="0" dirty="0" smtClean="0">
                        <a:ln>
                          <a:noFill/>
                        </a:ln>
                        <a:solidFill>
                          <a:srgbClr val="953735"/>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493595">
                <a:tc gridSpan="4">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Units produced :    5,000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hMerge="1">
                  <a:txBody>
                    <a:bodyPr/>
                    <a:lstStyle/>
                    <a:p>
                      <a:endParaRPr lang="en-CA"/>
                    </a:p>
                  </a:txBody>
                  <a:tcPr/>
                </a:tc>
                <a:tc hMerge="1">
                  <a:txBody>
                    <a:bodyPr/>
                    <a:lstStyle/>
                    <a:p>
                      <a:endParaRPr lang="en-CA"/>
                    </a:p>
                  </a:txBody>
                  <a:tcPr/>
                </a:tc>
                <a:tc hMerge="1">
                  <a:txBody>
                    <a:bodyPr/>
                    <a:lstStyle/>
                    <a:p>
                      <a:endParaRPr lang="en-CA"/>
                    </a:p>
                  </a:txBody>
                  <a:tcPr/>
                </a:tc>
              </a:tr>
              <a:tr h="486441">
                <a:tc gridSpan="4">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Overhead cost per unit:     $95</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838200" y="255588"/>
            <a:ext cx="8763000" cy="1039812"/>
          </a:xfrm>
        </p:spPr>
        <p:txBody>
          <a:bodyPr lIns="95139" tIns="49472" rIns="95139" bIns="49472" anchorCtr="0"/>
          <a:lstStyle/>
          <a:p>
            <a:pPr eaLnBrk="1" hangingPunct="1"/>
            <a:r>
              <a:rPr lang="en-US" smtClean="0"/>
              <a:t>Comparison Of Unit Costs</a:t>
            </a:r>
            <a:r>
              <a:rPr lang="en-US" sz="4300" smtClean="0"/>
              <a:t/>
            </a:r>
            <a:br>
              <a:rPr lang="en-US" sz="4300" smtClean="0"/>
            </a:br>
            <a:r>
              <a:rPr lang="en-US" sz="3200" smtClean="0">
                <a:solidFill>
                  <a:srgbClr val="FF0000"/>
                </a:solidFill>
              </a:rPr>
              <a:t>Traditional vs. ABC</a:t>
            </a:r>
          </a:p>
        </p:txBody>
      </p:sp>
      <p:graphicFrame>
        <p:nvGraphicFramePr>
          <p:cNvPr id="25660" name="Group 60"/>
          <p:cNvGraphicFramePr>
            <a:graphicFrameLocks noGrp="1"/>
          </p:cNvGraphicFramePr>
          <p:nvPr>
            <p:ph sz="half" idx="4294967295"/>
          </p:nvPr>
        </p:nvGraphicFramePr>
        <p:xfrm>
          <a:off x="457200" y="1752600"/>
          <a:ext cx="8763000" cy="4813300"/>
        </p:xfrm>
        <a:graphic>
          <a:graphicData uri="http://schemas.openxmlformats.org/drawingml/2006/table">
            <a:tbl>
              <a:tblPr/>
              <a:tblGrid>
                <a:gridCol w="1981200"/>
                <a:gridCol w="1981200"/>
                <a:gridCol w="1447800"/>
                <a:gridCol w="1905000"/>
                <a:gridCol w="1447800"/>
              </a:tblGrid>
              <a:tr h="662388">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000" b="1" i="0" u="none" strike="noStrike" cap="none" normalizeH="0" baseline="0" dirty="0" smtClean="0">
                          <a:ln>
                            <a:noFill/>
                          </a:ln>
                          <a:solidFill>
                            <a:schemeClr val="tx1"/>
                          </a:solidFill>
                          <a:effectLst/>
                          <a:latin typeface="Cambria" pitchFamily="18" charset="0"/>
                          <a:ea typeface="HYGothic-Extra" pitchFamily="18" charset="-127"/>
                        </a:rPr>
                        <a:t>The Boot</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33CCFF"/>
                    </a:solidFill>
                  </a:tcPr>
                </a:tc>
                <a:tc hMerge="1">
                  <a:txBody>
                    <a:bodyPr/>
                    <a:lstStyle/>
                    <a:p>
                      <a:endParaRPr lang="en-CA"/>
                    </a:p>
                  </a:txBody>
                  <a:tcPr/>
                </a:tc>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2000" b="1" i="0" u="none" strike="noStrike" cap="none" normalizeH="0" baseline="0" smtClean="0">
                          <a:ln>
                            <a:noFill/>
                          </a:ln>
                          <a:solidFill>
                            <a:schemeClr val="tx1"/>
                          </a:solidFill>
                          <a:effectLst/>
                          <a:latin typeface="Cambria" pitchFamily="18" charset="0"/>
                          <a:ea typeface="HYGothic-Extra" pitchFamily="18" charset="-127"/>
                        </a:rPr>
                        <a:t>The Club</a:t>
                      </a: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33CCFF"/>
                    </a:solidFill>
                  </a:tcPr>
                </a:tc>
                <a:tc hMerge="1">
                  <a:txBody>
                    <a:bodyPr/>
                    <a:lstStyle/>
                    <a:p>
                      <a:endParaRPr lang="en-CA"/>
                    </a:p>
                  </a:txBody>
                  <a:tcPr/>
                </a:tc>
              </a:tr>
              <a:tr h="95695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Manufacturing</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Costs</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Traditional Costing          </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ABC Costing</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rPr>
                        <a:t>Traditional</a:t>
                      </a:r>
                      <a:endParaRPr kumimoji="0" lang="en-CA" sz="2000" b="1" i="0" u="none" strike="noStrike" cap="none" normalizeH="0" baseline="0" smtClean="0">
                        <a:ln>
                          <a:noFill/>
                        </a:ln>
                        <a:solidFill>
                          <a:schemeClr val="tx1"/>
                        </a:solidFill>
                        <a:effectLst/>
                        <a:latin typeface="Cambria" pitchFamily="18" charset="0"/>
                        <a:ea typeface="HYGothic-Extra" pitchFamily="18" charset="-127"/>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rPr>
                        <a:t> Costing          </a:t>
                      </a:r>
                      <a:endParaRPr kumimoji="0" lang="en-CA" sz="2000" b="1" i="0" u="none" strike="noStrike" cap="none" normalizeH="0" baseline="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ABC         Costing</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anchor="b"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r>
              <a:tr h="879114">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Direct Materials</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 $40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$40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 $30</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smtClean="0">
                          <a:ln>
                            <a:noFill/>
                          </a:ln>
                          <a:solidFill>
                            <a:schemeClr val="tx1"/>
                          </a:solidFill>
                          <a:effectLst/>
                          <a:latin typeface="Cambria" pitchFamily="18" charset="0"/>
                          <a:ea typeface="HYGothic-Extra" pitchFamily="18" charset="-127"/>
                        </a:rPr>
                        <a:t>$30</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12817">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Direct Labour</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12</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12</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12</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12 </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12817">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Overhead</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30</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17</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dirty="0" smtClean="0">
                          <a:ln>
                            <a:noFill/>
                          </a:ln>
                          <a:solidFill>
                            <a:schemeClr val="tx1"/>
                          </a:solidFill>
                          <a:effectLst/>
                          <a:latin typeface="Cambria" pitchFamily="18" charset="0"/>
                          <a:ea typeface="HYGothic-Extra" pitchFamily="18" charset="-127"/>
                        </a:rPr>
                        <a:t>30         </a:t>
                      </a:r>
                      <a:endParaRPr kumimoji="0" lang="en-CA" sz="20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95</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673988">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Total Cost per Unit</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$82</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000" b="0" i="0" u="none" strike="noStrike" cap="none" normalizeH="0" baseline="0" smtClean="0">
                          <a:ln>
                            <a:noFill/>
                          </a:ln>
                          <a:solidFill>
                            <a:schemeClr val="tx1"/>
                          </a:solidFill>
                          <a:effectLst/>
                          <a:latin typeface="Cambria" pitchFamily="18" charset="0"/>
                          <a:ea typeface="HYGothic-Extra" pitchFamily="18" charset="-127"/>
                        </a:rPr>
                        <a:t>$69</a:t>
                      </a:r>
                      <a:endParaRPr kumimoji="0" lang="en-CA" sz="20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$72</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000" b="0" i="0" u="none" strike="noStrike" cap="none" normalizeH="0" baseline="0" dirty="0" smtClean="0">
                          <a:ln>
                            <a:noFill/>
                          </a:ln>
                          <a:solidFill>
                            <a:schemeClr val="tx1"/>
                          </a:solidFill>
                          <a:effectLst/>
                          <a:latin typeface="Cambria" pitchFamily="18" charset="0"/>
                          <a:ea typeface="HYGothic-Extra" pitchFamily="18" charset="-127"/>
                        </a:rPr>
                        <a:t>$137</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8760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2000" b="1"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smtClean="0">
                          <a:ln>
                            <a:noFill/>
                          </a:ln>
                          <a:solidFill>
                            <a:schemeClr val="tx1"/>
                          </a:solidFill>
                          <a:effectLst/>
                          <a:latin typeface="Cambria" pitchFamily="18" charset="0"/>
                          <a:ea typeface="HYGothic-Extra" pitchFamily="18" charset="-127"/>
                        </a:rPr>
                        <a:t>               Overstated   $13</a:t>
                      </a:r>
                      <a:endParaRPr kumimoji="0" lang="en-CA" sz="2000" b="1"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hMerge="1">
                  <a:txBody>
                    <a:bodyPr/>
                    <a:lstStyle/>
                    <a:p>
                      <a:endParaRPr lang="en-CA"/>
                    </a:p>
                  </a:txBody>
                  <a:tcPr/>
                </a:tc>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000" b="1" i="0" u="none" strike="noStrike" cap="none" normalizeH="0" baseline="0" dirty="0" smtClean="0">
                          <a:ln>
                            <a:noFill/>
                          </a:ln>
                          <a:solidFill>
                            <a:schemeClr val="tx1"/>
                          </a:solidFill>
                          <a:effectLst/>
                          <a:latin typeface="Cambria" pitchFamily="18" charset="0"/>
                          <a:ea typeface="HYGothic-Extra" pitchFamily="18" charset="-127"/>
                        </a:rPr>
                        <a:t>               Understated   $65</a:t>
                      </a:r>
                      <a:endParaRPr kumimoji="0" lang="en-CA" sz="20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BBD5E3"/>
                    </a:solidFill>
                  </a:tcPr>
                </a:tc>
                <a:tc hMerge="1">
                  <a:txBody>
                    <a:bodyPr/>
                    <a:lstStyle/>
                    <a:p>
                      <a:endParaRPr lang="en-CA"/>
                    </a:p>
                  </a:txBody>
                  <a:tcPr/>
                </a:tc>
              </a:tr>
            </a:tbl>
          </a:graphicData>
        </a:graphic>
      </p:graphicFrame>
      <p:sp>
        <p:nvSpPr>
          <p:cNvPr id="32817" name="AutoShape 358"/>
          <p:cNvSpPr>
            <a:spLocks/>
          </p:cNvSpPr>
          <p:nvPr/>
        </p:nvSpPr>
        <p:spPr bwMode="auto">
          <a:xfrm rot="5400000">
            <a:off x="4648200" y="4648200"/>
            <a:ext cx="381000" cy="2057400"/>
          </a:xfrm>
          <a:prstGeom prst="rightBrace">
            <a:avLst>
              <a:gd name="adj1" fmla="val 41675"/>
              <a:gd name="adj2" fmla="val 50000"/>
            </a:avLst>
          </a:prstGeom>
          <a:noFill/>
          <a:ln w="25400">
            <a:solidFill>
              <a:srgbClr val="FF0000"/>
            </a:solidFill>
            <a:round/>
            <a:headEnd/>
            <a:tailEnd/>
          </a:ln>
        </p:spPr>
        <p:txBody>
          <a:bodyPr wrap="none" anchor="ctr"/>
          <a:lstStyle/>
          <a:p>
            <a:pPr eaLnBrk="1" hangingPunct="1"/>
            <a:endParaRPr lang="en-CA" sz="2400">
              <a:latin typeface="Times New Roman" pitchFamily="18" charset="0"/>
            </a:endParaRPr>
          </a:p>
        </p:txBody>
      </p:sp>
      <p:sp>
        <p:nvSpPr>
          <p:cNvPr id="32818" name="AutoShape 359"/>
          <p:cNvSpPr>
            <a:spLocks/>
          </p:cNvSpPr>
          <p:nvPr/>
        </p:nvSpPr>
        <p:spPr bwMode="auto">
          <a:xfrm rot="5400000">
            <a:off x="7962900" y="4610100"/>
            <a:ext cx="457200" cy="2057400"/>
          </a:xfrm>
          <a:prstGeom prst="rightBrace">
            <a:avLst>
              <a:gd name="adj1" fmla="val 40271"/>
              <a:gd name="adj2" fmla="val 50000"/>
            </a:avLst>
          </a:prstGeom>
          <a:noFill/>
          <a:ln w="25400">
            <a:solidFill>
              <a:srgbClr val="FF0000"/>
            </a:solidFill>
            <a:round/>
            <a:headEnd/>
            <a:tailEnd/>
          </a:ln>
        </p:spPr>
        <p:txBody>
          <a:bodyPr wrap="none" anchor="ctr"/>
          <a:lstStyle/>
          <a:p>
            <a:pPr eaLnBrk="1" hangingPunct="1"/>
            <a:endParaRPr lang="en-CA" sz="2400">
              <a:latin typeface="Times New Roman" pitchFamily="18" charset="0"/>
            </a:endParaRPr>
          </a:p>
        </p:txBody>
      </p:sp>
      <p:sp>
        <p:nvSpPr>
          <p:cNvPr id="32819" name="Slide Number Placeholder 5"/>
          <p:cNvSpPr>
            <a:spLocks noGrp="1"/>
          </p:cNvSpPr>
          <p:nvPr>
            <p:ph type="sldNum" sz="quarter" idx="10"/>
          </p:nvPr>
        </p:nvSpPr>
        <p:spPr>
          <a:noFill/>
        </p:spPr>
        <p:txBody>
          <a:bodyPr/>
          <a:lstStyle/>
          <a:p>
            <a:fld id="{DF2AB681-0A9B-4E98-A615-86B11430CC84}" type="slidenum">
              <a:rPr lang="en-US" smtClean="0">
                <a:latin typeface="Arial" pitchFamily="34" charset="0"/>
              </a:rPr>
              <a:pPr/>
              <a:t>23</a:t>
            </a:fld>
            <a:endParaRPr lang="en-US" smtClean="0">
              <a:latin typeface="Arial" pitchFamily="34" charset="0"/>
            </a:endParaRPr>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
        <p:nvSpPr>
          <p:cNvPr id="8"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990600" y="0"/>
            <a:ext cx="7543800" cy="1447800"/>
          </a:xfrm>
        </p:spPr>
        <p:txBody>
          <a:bodyPr/>
          <a:lstStyle/>
          <a:p>
            <a:r>
              <a:rPr lang="en-US" smtClean="0"/>
              <a:t>Let’s Review</a:t>
            </a:r>
            <a:endParaRPr lang="en-CA" smtClean="0"/>
          </a:p>
        </p:txBody>
      </p:sp>
      <p:sp>
        <p:nvSpPr>
          <p:cNvPr id="33795" name="Rectangle 3"/>
          <p:cNvSpPr>
            <a:spLocks noGrp="1" noChangeArrowheads="1"/>
          </p:cNvSpPr>
          <p:nvPr>
            <p:ph type="body" idx="4294967295"/>
          </p:nvPr>
        </p:nvSpPr>
        <p:spPr>
          <a:xfrm>
            <a:off x="609600" y="1828800"/>
            <a:ext cx="8610600" cy="4800600"/>
          </a:xfrm>
        </p:spPr>
        <p:txBody>
          <a:bodyPr/>
          <a:lstStyle/>
          <a:p>
            <a:pPr marL="647700" indent="-647700">
              <a:lnSpc>
                <a:spcPct val="90000"/>
              </a:lnSpc>
              <a:buFont typeface="Arial" pitchFamily="34" charset="0"/>
              <a:buNone/>
            </a:pPr>
            <a:r>
              <a:rPr lang="en-CA" sz="2000" smtClean="0"/>
              <a:t>	</a:t>
            </a:r>
            <a:r>
              <a:rPr lang="en-CA" sz="2600" smtClean="0"/>
              <a:t>Which of the following is NOT one of the four steps involved in calculating unit costs under activity-based costing?</a:t>
            </a:r>
          </a:p>
          <a:p>
            <a:pPr marL="647700" indent="-647700">
              <a:lnSpc>
                <a:spcPct val="90000"/>
              </a:lnSpc>
              <a:buFont typeface="Arial" pitchFamily="34" charset="0"/>
              <a:buAutoNum type="alphaLcPeriod"/>
            </a:pPr>
            <a:r>
              <a:rPr lang="en-CA" sz="2600" smtClean="0"/>
              <a:t>Assign manufacturing overhead costs for each cost pool to products, using the overhead rates</a:t>
            </a:r>
          </a:p>
          <a:p>
            <a:pPr marL="647700" indent="-647700">
              <a:lnSpc>
                <a:spcPct val="90000"/>
              </a:lnSpc>
              <a:buFont typeface="Arial" pitchFamily="34" charset="0"/>
              <a:buAutoNum type="alphaLcPeriod"/>
            </a:pPr>
            <a:r>
              <a:rPr lang="en-CA" sz="2600" smtClean="0"/>
              <a:t> Identify the cost driver that has a minor correlation to the costs accumulated in the activity cost pool</a:t>
            </a:r>
          </a:p>
          <a:p>
            <a:pPr marL="647700" indent="-647700">
              <a:lnSpc>
                <a:spcPct val="90000"/>
              </a:lnSpc>
              <a:buFont typeface="Arial" pitchFamily="34" charset="0"/>
              <a:buAutoNum type="alphaLcPeriod"/>
            </a:pPr>
            <a:r>
              <a:rPr lang="en-CA" sz="2600" smtClean="0"/>
              <a:t>Identify and classify the major activities involved in the manufacture of specific products, and allocate manufacturing overhead costs to the appropriate cost pools</a:t>
            </a:r>
          </a:p>
          <a:p>
            <a:pPr marL="647700" indent="-647700">
              <a:lnSpc>
                <a:spcPct val="90000"/>
              </a:lnSpc>
              <a:buFont typeface="Arial" pitchFamily="34" charset="0"/>
              <a:buAutoNum type="alphaLcPeriod"/>
            </a:pPr>
            <a:r>
              <a:rPr lang="en-CA" sz="2600" smtClean="0"/>
              <a:t> Calculate the overhead rate per cost driver</a:t>
            </a:r>
          </a:p>
        </p:txBody>
      </p:sp>
      <p:sp>
        <p:nvSpPr>
          <p:cNvPr id="33796" name="Rectangle 4"/>
          <p:cNvSpPr>
            <a:spLocks noChangeArrowheads="1"/>
          </p:cNvSpPr>
          <p:nvPr/>
        </p:nvSpPr>
        <p:spPr bwMode="auto">
          <a:xfrm>
            <a:off x="8915400" y="6629400"/>
            <a:ext cx="685800" cy="549275"/>
          </a:xfrm>
          <a:prstGeom prst="rect">
            <a:avLst/>
          </a:prstGeom>
          <a:noFill/>
          <a:ln w="12700">
            <a:noFill/>
            <a:miter lim="800000"/>
            <a:headEnd/>
            <a:tailEnd/>
          </a:ln>
        </p:spPr>
        <p:txBody>
          <a:bodyPr>
            <a:spAutoFit/>
          </a:bodyPr>
          <a:lstStyle/>
          <a:p>
            <a:pPr>
              <a:spcBef>
                <a:spcPct val="20000"/>
              </a:spcBef>
              <a:buClr>
                <a:schemeClr val="hlink"/>
              </a:buClr>
              <a:buSzPct val="80000"/>
              <a:buFont typeface="Wingdings" pitchFamily="2" charset="2"/>
              <a:buNone/>
            </a:pPr>
            <a:r>
              <a:rPr lang="en-US" sz="3000">
                <a:solidFill>
                  <a:schemeClr val="bg1"/>
                </a:solidFill>
                <a:cs typeface="Arial" pitchFamily="34" charset="0"/>
              </a:rPr>
              <a:t>5</a:t>
            </a:r>
          </a:p>
        </p:txBody>
      </p:sp>
      <p:sp>
        <p:nvSpPr>
          <p:cNvPr id="5" name="Footer Placeholder 4"/>
          <p:cNvSpPr txBox="1">
            <a:spLocks noGrp="1"/>
          </p:cNvSpPr>
          <p:nvPr/>
        </p:nvSpPr>
        <p:spPr bwMode="auto">
          <a:xfrm>
            <a:off x="3124200" y="6781800"/>
            <a:ext cx="3352800" cy="5334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33798" name="Rectangle 6"/>
          <p:cNvSpPr>
            <a:spLocks noChangeArrowheads="1"/>
          </p:cNvSpPr>
          <p:nvPr/>
        </p:nvSpPr>
        <p:spPr bwMode="auto">
          <a:xfrm>
            <a:off x="457200" y="6781800"/>
            <a:ext cx="438150" cy="366713"/>
          </a:xfrm>
          <a:prstGeom prst="rect">
            <a:avLst/>
          </a:prstGeom>
          <a:noFill/>
          <a:ln w="12700">
            <a:noFill/>
            <a:miter lim="800000"/>
            <a:headEnd/>
            <a:tailEnd/>
          </a:ln>
        </p:spPr>
        <p:txBody>
          <a:bodyPr wrap="none">
            <a:spAutoFit/>
          </a:bodyPr>
          <a:lstStyle/>
          <a:p>
            <a:fld id="{C31FCDE8-0B34-4AE0-A993-0C18C09435C1}" type="slidenum">
              <a:rPr lang="en-US" b="1"/>
              <a:pPr/>
              <a:t>24</a:t>
            </a:fld>
            <a:endParaRPr lang="en-CA" b="1"/>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990600" y="0"/>
            <a:ext cx="7543800" cy="1447800"/>
          </a:xfrm>
        </p:spPr>
        <p:txBody>
          <a:bodyPr/>
          <a:lstStyle/>
          <a:p>
            <a:r>
              <a:rPr lang="en-US" smtClean="0"/>
              <a:t>Let’s Review: </a:t>
            </a:r>
            <a:r>
              <a:rPr lang="en-US" smtClean="0">
                <a:solidFill>
                  <a:srgbClr val="FF0000"/>
                </a:solidFill>
              </a:rPr>
              <a:t>Solution</a:t>
            </a:r>
            <a:endParaRPr lang="en-CA" smtClean="0">
              <a:solidFill>
                <a:srgbClr val="FF0000"/>
              </a:solidFill>
            </a:endParaRPr>
          </a:p>
        </p:txBody>
      </p:sp>
      <p:sp>
        <p:nvSpPr>
          <p:cNvPr id="34819" name="Rectangle 3"/>
          <p:cNvSpPr>
            <a:spLocks noGrp="1" noChangeArrowheads="1"/>
          </p:cNvSpPr>
          <p:nvPr>
            <p:ph type="body" idx="4294967295"/>
          </p:nvPr>
        </p:nvSpPr>
        <p:spPr>
          <a:xfrm>
            <a:off x="609600" y="1828800"/>
            <a:ext cx="8610600" cy="4705350"/>
          </a:xfrm>
        </p:spPr>
        <p:txBody>
          <a:bodyPr/>
          <a:lstStyle/>
          <a:p>
            <a:pPr marL="647700" indent="-647700">
              <a:lnSpc>
                <a:spcPct val="90000"/>
              </a:lnSpc>
              <a:buFont typeface="Arial" pitchFamily="34" charset="0"/>
              <a:buNone/>
            </a:pPr>
            <a:r>
              <a:rPr lang="en-CA" sz="2000" smtClean="0"/>
              <a:t>	</a:t>
            </a:r>
            <a:r>
              <a:rPr lang="en-CA" sz="2600" smtClean="0"/>
              <a:t>Which of the following is NOT one of the four steps involved in calculating unit costs under activity-based costing?</a:t>
            </a:r>
          </a:p>
          <a:p>
            <a:pPr marL="647700" indent="-647700">
              <a:lnSpc>
                <a:spcPct val="90000"/>
              </a:lnSpc>
              <a:buFont typeface="Arial" pitchFamily="34" charset="0"/>
              <a:buAutoNum type="alphaLcPeriod"/>
            </a:pPr>
            <a:r>
              <a:rPr lang="en-CA" sz="2600" smtClean="0"/>
              <a:t>Assign manufacturing overhead costs for each cost pool to products, using the overhead rates</a:t>
            </a:r>
          </a:p>
          <a:p>
            <a:pPr marL="647700" indent="-647700">
              <a:lnSpc>
                <a:spcPct val="90000"/>
              </a:lnSpc>
              <a:buFont typeface="Arial" pitchFamily="34" charset="0"/>
              <a:buAutoNum type="alphaLcPeriod"/>
            </a:pPr>
            <a:r>
              <a:rPr lang="en-CA" sz="2600" smtClean="0">
                <a:solidFill>
                  <a:srgbClr val="C00000"/>
                </a:solidFill>
              </a:rPr>
              <a:t>Identify the cost driver that has a minor correlation to the costs accumulated in the activity cost pool</a:t>
            </a:r>
          </a:p>
          <a:p>
            <a:pPr marL="647700" indent="-647700">
              <a:lnSpc>
                <a:spcPct val="90000"/>
              </a:lnSpc>
              <a:buFont typeface="Arial" pitchFamily="34" charset="0"/>
              <a:buAutoNum type="alphaLcPeriod"/>
            </a:pPr>
            <a:r>
              <a:rPr lang="en-CA" sz="2600" smtClean="0"/>
              <a:t>Identify and classify the major activities involved in the manufacture of specific products, and allocate manufacturing overhead costs to the appropriate cost pools</a:t>
            </a:r>
          </a:p>
          <a:p>
            <a:pPr marL="647700" indent="-647700">
              <a:lnSpc>
                <a:spcPct val="90000"/>
              </a:lnSpc>
              <a:buFont typeface="Arial" pitchFamily="34" charset="0"/>
              <a:buAutoNum type="alphaLcPeriod"/>
            </a:pPr>
            <a:r>
              <a:rPr lang="en-CA" sz="2600" smtClean="0"/>
              <a:t>Calculate the overhead rate per cost driver</a:t>
            </a:r>
          </a:p>
        </p:txBody>
      </p:sp>
      <p:sp>
        <p:nvSpPr>
          <p:cNvPr id="34820" name="Rectangle 4"/>
          <p:cNvSpPr>
            <a:spLocks noChangeArrowheads="1"/>
          </p:cNvSpPr>
          <p:nvPr/>
        </p:nvSpPr>
        <p:spPr bwMode="auto">
          <a:xfrm>
            <a:off x="8915400" y="6629400"/>
            <a:ext cx="685800" cy="549275"/>
          </a:xfrm>
          <a:prstGeom prst="rect">
            <a:avLst/>
          </a:prstGeom>
          <a:noFill/>
          <a:ln w="12700">
            <a:noFill/>
            <a:miter lim="800000"/>
            <a:headEnd/>
            <a:tailEnd/>
          </a:ln>
        </p:spPr>
        <p:txBody>
          <a:bodyPr>
            <a:spAutoFit/>
          </a:bodyPr>
          <a:lstStyle/>
          <a:p>
            <a:pPr>
              <a:spcBef>
                <a:spcPct val="20000"/>
              </a:spcBef>
              <a:buClr>
                <a:schemeClr val="hlink"/>
              </a:buClr>
              <a:buSzPct val="80000"/>
              <a:buFont typeface="Wingdings" pitchFamily="2" charset="2"/>
              <a:buNone/>
            </a:pPr>
            <a:r>
              <a:rPr lang="en-US" sz="3000">
                <a:solidFill>
                  <a:schemeClr val="bg1"/>
                </a:solidFill>
                <a:cs typeface="Arial" pitchFamily="34" charset="0"/>
              </a:rPr>
              <a:t>5</a:t>
            </a:r>
          </a:p>
        </p:txBody>
      </p:sp>
      <p:sp>
        <p:nvSpPr>
          <p:cNvPr id="5" name="Footer Placeholder 4"/>
          <p:cNvSpPr txBox="1">
            <a:spLocks noGrp="1"/>
          </p:cNvSpPr>
          <p:nvPr/>
        </p:nvSpPr>
        <p:spPr bwMode="auto">
          <a:xfrm>
            <a:off x="3124200" y="6781800"/>
            <a:ext cx="3352800" cy="5334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34822" name="Rectangle 6"/>
          <p:cNvSpPr>
            <a:spLocks noChangeArrowheads="1"/>
          </p:cNvSpPr>
          <p:nvPr/>
        </p:nvSpPr>
        <p:spPr bwMode="auto">
          <a:xfrm>
            <a:off x="457200" y="6781800"/>
            <a:ext cx="438150" cy="366713"/>
          </a:xfrm>
          <a:prstGeom prst="rect">
            <a:avLst/>
          </a:prstGeom>
          <a:noFill/>
          <a:ln w="12700">
            <a:noFill/>
            <a:miter lim="800000"/>
            <a:headEnd/>
            <a:tailEnd/>
          </a:ln>
        </p:spPr>
        <p:txBody>
          <a:bodyPr wrap="none">
            <a:spAutoFit/>
          </a:bodyPr>
          <a:lstStyle/>
          <a:p>
            <a:fld id="{2B284E73-6FA7-4A61-980A-845E447C31E1}" type="slidenum">
              <a:rPr lang="en-US" b="1"/>
              <a:pPr/>
              <a:t>25</a:t>
            </a:fld>
            <a:endParaRPr lang="en-CA" b="1"/>
          </a:p>
        </p:txBody>
      </p:sp>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idx="4294967295"/>
          </p:nvPr>
        </p:nvSpPr>
        <p:spPr>
          <a:xfrm>
            <a:off x="958850" y="228600"/>
            <a:ext cx="8642350" cy="1023938"/>
          </a:xfrm>
        </p:spPr>
        <p:txBody>
          <a:bodyPr lIns="95139" tIns="49472" rIns="95139" bIns="49472" anchorCtr="0"/>
          <a:lstStyle/>
          <a:p>
            <a:pPr eaLnBrk="1" hangingPunct="1"/>
            <a:r>
              <a:rPr lang="en-US" smtClean="0"/>
              <a:t>Activity-Based Costing:</a:t>
            </a:r>
            <a:r>
              <a:rPr lang="en-US" sz="4300" smtClean="0"/>
              <a:t/>
            </a:r>
            <a:br>
              <a:rPr lang="en-US" sz="4300" smtClean="0"/>
            </a:br>
            <a:r>
              <a:rPr lang="en-US" smtClean="0">
                <a:solidFill>
                  <a:srgbClr val="FF0000"/>
                </a:solidFill>
              </a:rPr>
              <a:t>A Closer Look</a:t>
            </a:r>
          </a:p>
        </p:txBody>
      </p:sp>
      <p:sp>
        <p:nvSpPr>
          <p:cNvPr id="1028" name="Rectangle 3"/>
          <p:cNvSpPr>
            <a:spLocks noGrp="1" noChangeArrowheads="1"/>
          </p:cNvSpPr>
          <p:nvPr>
            <p:ph type="body" sz="half" idx="4294967295"/>
          </p:nvPr>
        </p:nvSpPr>
        <p:spPr>
          <a:xfrm>
            <a:off x="304800" y="1905000"/>
            <a:ext cx="8642350" cy="2641600"/>
          </a:xfrm>
        </p:spPr>
        <p:txBody>
          <a:bodyPr lIns="0" tIns="0" rIns="0" bIns="0"/>
          <a:lstStyle/>
          <a:p>
            <a:pPr eaLnBrk="1" hangingPunct="1">
              <a:lnSpc>
                <a:spcPct val="150000"/>
              </a:lnSpc>
              <a:buFontTx/>
              <a:buNone/>
            </a:pPr>
            <a:r>
              <a:rPr lang="en-US" altLang="en-US" sz="2800" smtClean="0"/>
              <a:t>More accurate product costing through: </a:t>
            </a:r>
          </a:p>
          <a:p>
            <a:pPr lvl="1" eaLnBrk="1" hangingPunct="1">
              <a:lnSpc>
                <a:spcPct val="150000"/>
              </a:lnSpc>
            </a:pPr>
            <a:r>
              <a:rPr lang="en-US" altLang="en-US" sz="2600" smtClean="0">
                <a:solidFill>
                  <a:srgbClr val="002060"/>
                </a:solidFill>
              </a:rPr>
              <a:t>Use of more cost pools to assign overhead costs</a:t>
            </a:r>
          </a:p>
          <a:p>
            <a:pPr lvl="1" eaLnBrk="1" hangingPunct="1">
              <a:lnSpc>
                <a:spcPct val="150000"/>
              </a:lnSpc>
            </a:pPr>
            <a:r>
              <a:rPr lang="en-US" altLang="en-US" sz="2600" smtClean="0">
                <a:solidFill>
                  <a:srgbClr val="002060"/>
                </a:solidFill>
              </a:rPr>
              <a:t>Better control over overhead costs</a:t>
            </a:r>
          </a:p>
          <a:p>
            <a:pPr lvl="1" eaLnBrk="1" hangingPunct="1">
              <a:lnSpc>
                <a:spcPct val="150000"/>
              </a:lnSpc>
            </a:pPr>
            <a:r>
              <a:rPr lang="en-US" altLang="en-US" sz="2600" smtClean="0">
                <a:solidFill>
                  <a:srgbClr val="002060"/>
                </a:solidFill>
              </a:rPr>
              <a:t>Better management decisions</a:t>
            </a:r>
            <a:endParaRPr lang="en-US" sz="2600" smtClean="0">
              <a:solidFill>
                <a:srgbClr val="002060"/>
              </a:solidFill>
            </a:endParaRPr>
          </a:p>
        </p:txBody>
      </p:sp>
      <p:graphicFrame>
        <p:nvGraphicFramePr>
          <p:cNvPr id="1026" name="Object 2"/>
          <p:cNvGraphicFramePr>
            <a:graphicFrameLocks noChangeAspect="1"/>
          </p:cNvGraphicFramePr>
          <p:nvPr>
            <p:ph sz="half" idx="4294967295"/>
          </p:nvPr>
        </p:nvGraphicFramePr>
        <p:xfrm>
          <a:off x="6284913" y="4545013"/>
          <a:ext cx="2546350" cy="1865312"/>
        </p:xfrm>
        <a:graphic>
          <a:graphicData uri="http://schemas.openxmlformats.org/presentationml/2006/ole">
            <p:oleObj spid="_x0000_s1026" name="Clip" r:id="rId3" imgW="2923920" imgH="2192400" progId="MS_ClipArt_Gallery.5">
              <p:embed/>
            </p:oleObj>
          </a:graphicData>
        </a:graphic>
      </p:graphicFrame>
      <p:sp>
        <p:nvSpPr>
          <p:cNvPr id="1029" name="Slide Number Placeholder 4"/>
          <p:cNvSpPr>
            <a:spLocks noGrp="1"/>
          </p:cNvSpPr>
          <p:nvPr>
            <p:ph type="sldNum" sz="quarter" idx="10"/>
          </p:nvPr>
        </p:nvSpPr>
        <p:spPr>
          <a:noFill/>
        </p:spPr>
        <p:txBody>
          <a:bodyPr/>
          <a:lstStyle/>
          <a:p>
            <a:fld id="{8CADBCC3-72B3-4A52-86E5-29DCD76E43C5}" type="slidenum">
              <a:rPr lang="en-US" smtClean="0">
                <a:latin typeface="Arial" pitchFamily="34" charset="0"/>
              </a:rPr>
              <a:pPr/>
              <a:t>26</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1981200" y="152400"/>
            <a:ext cx="7467600" cy="1295400"/>
          </a:xfrm>
        </p:spPr>
        <p:txBody>
          <a:bodyPr lIns="95139" tIns="49472" rIns="95139" bIns="49472" anchorCtr="0"/>
          <a:lstStyle/>
          <a:p>
            <a:pPr eaLnBrk="1" hangingPunct="1"/>
            <a:r>
              <a:rPr lang="en-US" smtClean="0"/>
              <a:t>Activity-Based Costing </a:t>
            </a:r>
            <a:br>
              <a:rPr lang="en-US" smtClean="0"/>
            </a:br>
            <a:r>
              <a:rPr lang="en-US" smtClean="0">
                <a:solidFill>
                  <a:srgbClr val="FF0000"/>
                </a:solidFill>
              </a:rPr>
              <a:t>L</a:t>
            </a:r>
            <a:r>
              <a:rPr lang="en-US" altLang="en-US" smtClean="0">
                <a:solidFill>
                  <a:srgbClr val="FF0000"/>
                </a:solidFill>
              </a:rPr>
              <a:t>imitations of ABC</a:t>
            </a:r>
            <a:endParaRPr lang="en-US" smtClean="0">
              <a:solidFill>
                <a:srgbClr val="FF0000"/>
              </a:solidFill>
            </a:endParaRPr>
          </a:p>
        </p:txBody>
      </p:sp>
      <p:sp>
        <p:nvSpPr>
          <p:cNvPr id="35843" name="Rectangle 3"/>
          <p:cNvSpPr>
            <a:spLocks noGrp="1" noChangeArrowheads="1"/>
          </p:cNvSpPr>
          <p:nvPr>
            <p:ph idx="4294967295"/>
          </p:nvPr>
        </p:nvSpPr>
        <p:spPr>
          <a:xfrm>
            <a:off x="457200" y="2514600"/>
            <a:ext cx="8839200" cy="2133600"/>
          </a:xfrm>
        </p:spPr>
        <p:txBody>
          <a:bodyPr lIns="0" tIns="0" rIns="0" bIns="0"/>
          <a:lstStyle/>
          <a:p>
            <a:pPr marL="1030288" lvl="1" indent="-547688" eaLnBrk="1" hangingPunct="1">
              <a:lnSpc>
                <a:spcPct val="200000"/>
              </a:lnSpc>
              <a:buFont typeface="Wingdings" pitchFamily="2" charset="2"/>
              <a:buChar char="Ø"/>
            </a:pPr>
            <a:r>
              <a:rPr lang="en-US" altLang="en-US" sz="3200" smtClean="0">
                <a:solidFill>
                  <a:schemeClr val="tx1"/>
                </a:solidFill>
              </a:rPr>
              <a:t>Can be expensive to use</a:t>
            </a:r>
          </a:p>
          <a:p>
            <a:pPr marL="1030288" lvl="1" indent="-547688" eaLnBrk="1" hangingPunct="1">
              <a:lnSpc>
                <a:spcPct val="200000"/>
              </a:lnSpc>
              <a:buFont typeface="Wingdings" pitchFamily="2" charset="2"/>
              <a:buChar char="Ø"/>
            </a:pPr>
            <a:r>
              <a:rPr lang="en-US" altLang="en-US" sz="3200" smtClean="0">
                <a:solidFill>
                  <a:schemeClr val="tx1"/>
                </a:solidFill>
              </a:rPr>
              <a:t>Some arbitrary allocations continue</a:t>
            </a:r>
          </a:p>
        </p:txBody>
      </p:sp>
      <p:sp>
        <p:nvSpPr>
          <p:cNvPr id="195588" name="WordArt 4"/>
          <p:cNvSpPr>
            <a:spLocks noChangeArrowheads="1" noChangeShapeType="1" noTextEdit="1"/>
          </p:cNvSpPr>
          <p:nvPr/>
        </p:nvSpPr>
        <p:spPr bwMode="auto">
          <a:xfrm>
            <a:off x="1524000" y="4114800"/>
            <a:ext cx="6381750" cy="1385888"/>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eaLnBrk="1" hangingPunct="1">
              <a:defRPr/>
            </a:pPr>
            <a:r>
              <a:rPr lang="en-US" sz="7200" b="1" kern="10">
                <a:ln w="9525">
                  <a:round/>
                  <a:headEnd/>
                  <a:tailEnd/>
                </a:ln>
                <a:gradFill rotWithShape="1">
                  <a:gsLst>
                    <a:gs pos="0">
                      <a:schemeClr val="accent2"/>
                    </a:gs>
                    <a:gs pos="50000">
                      <a:srgbClr val="00CCFF"/>
                    </a:gs>
                    <a:gs pos="100000">
                      <a:schemeClr val="accent2"/>
                    </a:gs>
                  </a:gsLst>
                  <a:lin ang="0" scaled="1"/>
                </a:gradFill>
                <a:latin typeface="Times New Roman"/>
                <a:cs typeface="Times New Roman"/>
              </a:rPr>
              <a:t>            </a:t>
            </a:r>
          </a:p>
        </p:txBody>
      </p:sp>
      <p:sp>
        <p:nvSpPr>
          <p:cNvPr id="35845" name="Slide Number Placeholder 4"/>
          <p:cNvSpPr>
            <a:spLocks noGrp="1"/>
          </p:cNvSpPr>
          <p:nvPr>
            <p:ph type="sldNum" sz="quarter" idx="10"/>
          </p:nvPr>
        </p:nvSpPr>
        <p:spPr>
          <a:noFill/>
        </p:spPr>
        <p:txBody>
          <a:bodyPr/>
          <a:lstStyle/>
          <a:p>
            <a:fld id="{B97B14D4-029C-4ECF-9A26-DD446E3BB177}" type="slidenum">
              <a:rPr lang="en-US" smtClean="0">
                <a:latin typeface="Arial" pitchFamily="34" charset="0"/>
              </a:rPr>
              <a:pPr/>
              <a:t>27</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2482850" y="0"/>
            <a:ext cx="7042150" cy="1511300"/>
          </a:xfrm>
        </p:spPr>
        <p:txBody>
          <a:bodyPr lIns="95139" tIns="49472" rIns="95139" bIns="49472" anchorCtr="0"/>
          <a:lstStyle/>
          <a:p>
            <a:pPr eaLnBrk="1" hangingPunct="1"/>
            <a:r>
              <a:rPr lang="en-US" smtClean="0"/>
              <a:t>Activity-Based Costing</a:t>
            </a:r>
            <a:br>
              <a:rPr lang="en-US" smtClean="0"/>
            </a:br>
            <a:r>
              <a:rPr lang="en-US" smtClean="0">
                <a:solidFill>
                  <a:srgbClr val="FF0000"/>
                </a:solidFill>
              </a:rPr>
              <a:t>When to Use</a:t>
            </a:r>
          </a:p>
        </p:txBody>
      </p:sp>
      <p:sp>
        <p:nvSpPr>
          <p:cNvPr id="36867" name="Rectangle 3"/>
          <p:cNvSpPr>
            <a:spLocks noGrp="1" noChangeArrowheads="1"/>
          </p:cNvSpPr>
          <p:nvPr>
            <p:ph idx="4294967295"/>
          </p:nvPr>
        </p:nvSpPr>
        <p:spPr>
          <a:xfrm>
            <a:off x="457200" y="1905000"/>
            <a:ext cx="8610600" cy="4572000"/>
          </a:xfrm>
        </p:spPr>
        <p:txBody>
          <a:bodyPr lIns="0" tIns="0" rIns="0" bIns="0"/>
          <a:lstStyle/>
          <a:p>
            <a:pPr eaLnBrk="1" hangingPunct="1">
              <a:buFontTx/>
              <a:buNone/>
            </a:pPr>
            <a:r>
              <a:rPr lang="en-US" altLang="en-US" sz="2200" smtClean="0">
                <a:solidFill>
                  <a:srgbClr val="C00000"/>
                </a:solidFill>
              </a:rPr>
              <a:t>Use ABC When One or More of the Following Exist: </a:t>
            </a:r>
          </a:p>
          <a:p>
            <a:pPr eaLnBrk="1" hangingPunct="1">
              <a:buFont typeface="Wingdings" pitchFamily="2" charset="2"/>
              <a:buChar char="Ø"/>
            </a:pPr>
            <a:r>
              <a:rPr lang="en-US" altLang="en-US" sz="2200" smtClean="0"/>
              <a:t>Products differ greatly in volume/manufacturing complexity</a:t>
            </a:r>
          </a:p>
          <a:p>
            <a:pPr eaLnBrk="1" hangingPunct="1">
              <a:buFont typeface="Wingdings" pitchFamily="2" charset="2"/>
              <a:buChar char="Ø"/>
            </a:pPr>
            <a:r>
              <a:rPr lang="en-US" altLang="en-US" sz="2200" smtClean="0"/>
              <a:t>Products lines are</a:t>
            </a:r>
          </a:p>
          <a:p>
            <a:pPr lvl="2" eaLnBrk="1" hangingPunct="1">
              <a:spcBef>
                <a:spcPct val="0"/>
              </a:spcBef>
              <a:buClr>
                <a:srgbClr val="C00000"/>
              </a:buClr>
              <a:buSzPct val="80000"/>
            </a:pPr>
            <a:r>
              <a:rPr lang="en-US" altLang="en-US" sz="2200" smtClean="0">
                <a:solidFill>
                  <a:srgbClr val="002060"/>
                </a:solidFill>
                <a:latin typeface="Cambria" pitchFamily="18" charset="0"/>
              </a:rPr>
              <a:t>Numerous</a:t>
            </a:r>
          </a:p>
          <a:p>
            <a:pPr lvl="2" eaLnBrk="1" hangingPunct="1">
              <a:spcBef>
                <a:spcPct val="0"/>
              </a:spcBef>
              <a:buClr>
                <a:srgbClr val="C00000"/>
              </a:buClr>
              <a:buSzPct val="80000"/>
            </a:pPr>
            <a:r>
              <a:rPr lang="en-US" altLang="en-US" sz="2200" smtClean="0">
                <a:solidFill>
                  <a:srgbClr val="002060"/>
                </a:solidFill>
                <a:latin typeface="Cambria" pitchFamily="18" charset="0"/>
              </a:rPr>
              <a:t>Diverse</a:t>
            </a:r>
          </a:p>
          <a:p>
            <a:pPr lvl="2" eaLnBrk="1" hangingPunct="1">
              <a:spcBef>
                <a:spcPct val="0"/>
              </a:spcBef>
              <a:buClr>
                <a:srgbClr val="C00000"/>
              </a:buClr>
              <a:buSzPct val="80000"/>
            </a:pPr>
            <a:r>
              <a:rPr lang="en-US" altLang="en-US" sz="2200" smtClean="0">
                <a:solidFill>
                  <a:srgbClr val="002060"/>
                </a:solidFill>
                <a:latin typeface="Cambria" pitchFamily="18" charset="0"/>
              </a:rPr>
              <a:t>Require different degrees of support services</a:t>
            </a:r>
          </a:p>
          <a:p>
            <a:pPr eaLnBrk="1" hangingPunct="1">
              <a:buFont typeface="Wingdings" pitchFamily="2" charset="2"/>
              <a:buChar char="Ø"/>
            </a:pPr>
            <a:r>
              <a:rPr lang="en-US" altLang="en-US" sz="2200" smtClean="0"/>
              <a:t>Overhead costs are a significant portion of total costs</a:t>
            </a:r>
          </a:p>
          <a:p>
            <a:pPr eaLnBrk="1" hangingPunct="1">
              <a:buFont typeface="Wingdings" pitchFamily="2" charset="2"/>
              <a:buChar char="Ø"/>
            </a:pPr>
            <a:r>
              <a:rPr lang="en-US" altLang="en-US" sz="2200" smtClean="0"/>
              <a:t>Significant change in manufacturing process or number of products</a:t>
            </a:r>
          </a:p>
          <a:p>
            <a:pPr eaLnBrk="1" hangingPunct="1">
              <a:buFont typeface="Wingdings" pitchFamily="2" charset="2"/>
              <a:buChar char="Ø"/>
            </a:pPr>
            <a:r>
              <a:rPr lang="en-US" altLang="en-US" sz="2200" smtClean="0"/>
              <a:t>Managers ignore data from existing system and instead use “bootleg” costing data</a:t>
            </a:r>
          </a:p>
          <a:p>
            <a:pPr>
              <a:buClr>
                <a:srgbClr val="FF0000"/>
              </a:buClr>
              <a:buFont typeface="Wingdings" pitchFamily="2" charset="2"/>
              <a:buChar char="Ø"/>
            </a:pPr>
            <a:r>
              <a:rPr lang="en-US" altLang="en-US" sz="2200" smtClean="0"/>
              <a:t>The scale of the business is large enough to support the high upfront cost of the system soft ware and ongoing support costs.</a:t>
            </a:r>
          </a:p>
        </p:txBody>
      </p:sp>
      <p:sp>
        <p:nvSpPr>
          <p:cNvPr id="36868" name="Slide Number Placeholder 3"/>
          <p:cNvSpPr>
            <a:spLocks noGrp="1"/>
          </p:cNvSpPr>
          <p:nvPr>
            <p:ph type="sldNum" sz="quarter" idx="10"/>
          </p:nvPr>
        </p:nvSpPr>
        <p:spPr>
          <a:noFill/>
        </p:spPr>
        <p:txBody>
          <a:bodyPr/>
          <a:lstStyle/>
          <a:p>
            <a:fld id="{1D7D6064-8A82-492E-B783-039BE0612EA2}" type="slidenum">
              <a:rPr lang="en-US" smtClean="0">
                <a:latin typeface="Arial" pitchFamily="34" charset="0"/>
              </a:rPr>
              <a:pPr/>
              <a:t>28</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981200" y="381000"/>
            <a:ext cx="6553200" cy="838200"/>
          </a:xfrm>
        </p:spPr>
        <p:txBody>
          <a:bodyPr lIns="95139" tIns="49472" rIns="95139" bIns="49472" anchorCtr="0"/>
          <a:lstStyle/>
          <a:p>
            <a:pPr eaLnBrk="1" hangingPunct="1"/>
            <a:r>
              <a:rPr lang="en-US" smtClean="0"/>
              <a:t>Let’s Review</a:t>
            </a:r>
          </a:p>
        </p:txBody>
      </p:sp>
      <p:sp>
        <p:nvSpPr>
          <p:cNvPr id="37891" name="Rectangle 3"/>
          <p:cNvSpPr>
            <a:spLocks noGrp="1" noChangeArrowheads="1"/>
          </p:cNvSpPr>
          <p:nvPr>
            <p:ph idx="4294967295"/>
          </p:nvPr>
        </p:nvSpPr>
        <p:spPr>
          <a:xfrm>
            <a:off x="685800" y="1905000"/>
            <a:ext cx="8229600" cy="4572000"/>
          </a:xfrm>
          <a:ln>
            <a:solidFill>
              <a:schemeClr val="tx1"/>
            </a:solidFill>
          </a:ln>
        </p:spPr>
        <p:txBody>
          <a:bodyPr lIns="0" tIns="0" rIns="0" bIns="0" anchor="ctr"/>
          <a:lstStyle/>
          <a:p>
            <a:pPr marL="647700" indent="-647700">
              <a:buFont typeface="Arial" pitchFamily="34" charset="0"/>
              <a:buNone/>
            </a:pPr>
            <a:r>
              <a:rPr lang="en-US" sz="2400" smtClean="0"/>
              <a:t>	</a:t>
            </a:r>
            <a:r>
              <a:rPr lang="en-CA" sz="2800" smtClean="0"/>
              <a:t>The presence of any of the following factors would suggest a switch to ABC except when</a:t>
            </a:r>
          </a:p>
          <a:p>
            <a:pPr marL="647700" indent="-647700">
              <a:buFont typeface="Arial" pitchFamily="34" charset="0"/>
              <a:buAutoNum type="alphaLcPeriod"/>
            </a:pPr>
            <a:r>
              <a:rPr lang="en-CA" sz="2800" smtClean="0"/>
              <a:t>product lines differ greatly in volume.</a:t>
            </a:r>
          </a:p>
          <a:p>
            <a:pPr marL="647700" indent="-647700">
              <a:buFont typeface="Arial" pitchFamily="34" charset="0"/>
              <a:buAutoNum type="alphaLcPeriod"/>
            </a:pPr>
            <a:r>
              <a:rPr lang="en-CA" sz="2800" smtClean="0"/>
              <a:t>overhead costs constitute a minor portion of total costs.</a:t>
            </a:r>
          </a:p>
          <a:p>
            <a:pPr marL="647700" indent="-647700">
              <a:buFont typeface="Arial" pitchFamily="34" charset="0"/>
              <a:buAutoNum type="alphaLcPeriod"/>
            </a:pPr>
            <a:r>
              <a:rPr lang="en-CA" sz="2800" smtClean="0"/>
              <a:t>the manufacturing process has changed significantly.</a:t>
            </a:r>
          </a:p>
          <a:p>
            <a:pPr marL="647700" indent="-647700">
              <a:buFont typeface="Arial" pitchFamily="34" charset="0"/>
              <a:buAutoNum type="alphaLcPeriod"/>
            </a:pPr>
            <a:r>
              <a:rPr lang="en-CA" sz="2800" smtClean="0"/>
              <a:t>production managers are ignoring data provided by the existing system.</a:t>
            </a:r>
            <a:endParaRPr lang="en-US" sz="2800" smtClean="0"/>
          </a:p>
        </p:txBody>
      </p:sp>
      <p:sp>
        <p:nvSpPr>
          <p:cNvPr id="37892" name="Slide Number Placeholder 3"/>
          <p:cNvSpPr>
            <a:spLocks noGrp="1"/>
          </p:cNvSpPr>
          <p:nvPr>
            <p:ph type="sldNum" sz="quarter" idx="10"/>
          </p:nvPr>
        </p:nvSpPr>
        <p:spPr>
          <a:noFill/>
        </p:spPr>
        <p:txBody>
          <a:bodyPr/>
          <a:lstStyle/>
          <a:p>
            <a:fld id="{570CA7EA-1D17-4D4B-952B-B2E7BCD69A9F}" type="slidenum">
              <a:rPr lang="en-US" smtClean="0">
                <a:latin typeface="Arial" pitchFamily="34" charset="0"/>
              </a:rPr>
              <a:pPr/>
              <a:t>29</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6"/>
          <p:cNvSpPr>
            <a:spLocks noGrp="1" noChangeArrowheads="1"/>
          </p:cNvSpPr>
          <p:nvPr>
            <p:ph type="title" idx="4294967295"/>
          </p:nvPr>
        </p:nvSpPr>
        <p:spPr>
          <a:xfrm>
            <a:off x="1981200" y="381000"/>
            <a:ext cx="6781800" cy="762000"/>
          </a:xfrm>
        </p:spPr>
        <p:txBody>
          <a:bodyPr lIns="95139" tIns="49472" rIns="95139" bIns="49472" anchorCtr="0"/>
          <a:lstStyle/>
          <a:p>
            <a:pPr eaLnBrk="1" hangingPunct="1"/>
            <a:r>
              <a:rPr lang="en-US" smtClean="0"/>
              <a:t>Let’s Review: </a:t>
            </a:r>
            <a:r>
              <a:rPr lang="en-US" smtClean="0">
                <a:solidFill>
                  <a:srgbClr val="FF0000"/>
                </a:solidFill>
              </a:rPr>
              <a:t>Solution</a:t>
            </a:r>
          </a:p>
        </p:txBody>
      </p:sp>
      <p:sp>
        <p:nvSpPr>
          <p:cNvPr id="38915" name="Rectangle 7"/>
          <p:cNvSpPr>
            <a:spLocks noGrp="1" noChangeArrowheads="1"/>
          </p:cNvSpPr>
          <p:nvPr>
            <p:ph idx="4294967295"/>
          </p:nvPr>
        </p:nvSpPr>
        <p:spPr>
          <a:xfrm>
            <a:off x="685800" y="1905000"/>
            <a:ext cx="8305800" cy="4572000"/>
          </a:xfrm>
          <a:ln>
            <a:solidFill>
              <a:schemeClr val="tx1"/>
            </a:solidFill>
          </a:ln>
        </p:spPr>
        <p:txBody>
          <a:bodyPr lIns="0" tIns="0" rIns="0" bIns="0" anchor="ctr"/>
          <a:lstStyle/>
          <a:p>
            <a:pPr marL="647700" indent="-647700" eaLnBrk="1" hangingPunct="1">
              <a:buFontTx/>
              <a:buNone/>
            </a:pPr>
            <a:r>
              <a:rPr lang="en-US" sz="2800" smtClean="0"/>
              <a:t>	</a:t>
            </a:r>
            <a:r>
              <a:rPr lang="en-CA" sz="2800" smtClean="0"/>
              <a:t>The presence of any of the following factors would suggest a switch to ABC except when</a:t>
            </a:r>
          </a:p>
          <a:p>
            <a:pPr marL="647700" indent="-647700">
              <a:buFont typeface="Arial" pitchFamily="34" charset="0"/>
              <a:buAutoNum type="alphaLcPeriod"/>
            </a:pPr>
            <a:r>
              <a:rPr lang="en-CA" sz="2800" smtClean="0"/>
              <a:t>product lines differ greatly in volume.</a:t>
            </a:r>
          </a:p>
          <a:p>
            <a:pPr marL="647700" indent="-647700">
              <a:buFont typeface="Arial" pitchFamily="34" charset="0"/>
              <a:buAutoNum type="alphaLcPeriod"/>
            </a:pPr>
            <a:r>
              <a:rPr lang="en-CA" sz="2800" smtClean="0">
                <a:solidFill>
                  <a:srgbClr val="C00000"/>
                </a:solidFill>
              </a:rPr>
              <a:t>overhead costs constitute a minor portion of total costs.</a:t>
            </a:r>
          </a:p>
          <a:p>
            <a:pPr marL="647700" indent="-647700">
              <a:buFont typeface="Arial" pitchFamily="34" charset="0"/>
              <a:buAutoNum type="alphaLcPeriod"/>
            </a:pPr>
            <a:r>
              <a:rPr lang="en-CA" sz="2800" smtClean="0"/>
              <a:t>the manufacturing process has changed significantly.</a:t>
            </a:r>
          </a:p>
          <a:p>
            <a:pPr marL="647700" indent="-647700">
              <a:buFont typeface="Arial" pitchFamily="34" charset="0"/>
              <a:buAutoNum type="alphaLcPeriod"/>
            </a:pPr>
            <a:r>
              <a:rPr lang="en-CA" sz="2800" smtClean="0"/>
              <a:t>production managers are ignoring data provided by the existing system.</a:t>
            </a:r>
            <a:endParaRPr lang="en-US" sz="2800" smtClean="0"/>
          </a:p>
        </p:txBody>
      </p:sp>
      <p:sp>
        <p:nvSpPr>
          <p:cNvPr id="38916" name="Slide Number Placeholder 3"/>
          <p:cNvSpPr>
            <a:spLocks noGrp="1"/>
          </p:cNvSpPr>
          <p:nvPr>
            <p:ph type="sldNum" sz="quarter" idx="10"/>
          </p:nvPr>
        </p:nvSpPr>
        <p:spPr>
          <a:noFill/>
        </p:spPr>
        <p:txBody>
          <a:bodyPr/>
          <a:lstStyle/>
          <a:p>
            <a:fld id="{F0C44412-EC6F-4C50-B10B-9FDF1592A7FE}" type="slidenum">
              <a:rPr lang="en-US" smtClean="0">
                <a:latin typeface="Arial" pitchFamily="34" charset="0"/>
              </a:rPr>
              <a:pPr/>
              <a:t>30</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38919" name="Text Box 8"/>
          <p:cNvSpPr txBox="1">
            <a:spLocks noChangeArrowheads="1"/>
          </p:cNvSpPr>
          <p:nvPr/>
        </p:nvSpPr>
        <p:spPr bwMode="auto">
          <a:xfrm>
            <a:off x="8328025" y="601663"/>
            <a:ext cx="184150" cy="366712"/>
          </a:xfrm>
          <a:prstGeom prst="rect">
            <a:avLst/>
          </a:prstGeom>
          <a:noFill/>
          <a:ln w="12700">
            <a:noFill/>
            <a:miter lim="800000"/>
            <a:headEnd/>
            <a:tailEnd/>
          </a:ln>
        </p:spPr>
        <p:txBody>
          <a:bodyPr>
            <a:spAutoFit/>
          </a:bodyPr>
          <a:lstStyle/>
          <a:p>
            <a:pPr>
              <a:spcBef>
                <a:spcPct val="50000"/>
              </a:spcBef>
            </a:pPr>
            <a:endParaRPr lang="en-CA"/>
          </a:p>
        </p:txBody>
      </p:sp>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882650" y="228600"/>
            <a:ext cx="8642350" cy="1130300"/>
          </a:xfrm>
        </p:spPr>
        <p:txBody>
          <a:bodyPr lIns="95139" tIns="49472" rIns="95139" bIns="49472" anchorCtr="0"/>
          <a:lstStyle/>
          <a:p>
            <a:pPr eaLnBrk="1" hangingPunct="1"/>
            <a:r>
              <a:rPr lang="en-US" smtClean="0"/>
              <a:t>Value-Added vs.</a:t>
            </a:r>
            <a:br>
              <a:rPr lang="en-US" smtClean="0"/>
            </a:br>
            <a:r>
              <a:rPr lang="en-US" smtClean="0"/>
              <a:t>Non-Value-Added Activities</a:t>
            </a:r>
          </a:p>
        </p:txBody>
      </p:sp>
      <p:sp>
        <p:nvSpPr>
          <p:cNvPr id="39939" name="Rectangle 3"/>
          <p:cNvSpPr>
            <a:spLocks noGrp="1" noChangeArrowheads="1"/>
          </p:cNvSpPr>
          <p:nvPr>
            <p:ph idx="4294967295"/>
          </p:nvPr>
        </p:nvSpPr>
        <p:spPr>
          <a:xfrm>
            <a:off x="457200" y="2057400"/>
            <a:ext cx="8534400" cy="3962400"/>
          </a:xfrm>
        </p:spPr>
        <p:txBody>
          <a:bodyPr lIns="0" tIns="0" rIns="0" bIns="0"/>
          <a:lstStyle/>
          <a:p>
            <a:pPr eaLnBrk="1" hangingPunct="1">
              <a:buFontTx/>
              <a:buNone/>
            </a:pPr>
            <a:r>
              <a:rPr lang="en-US" altLang="en-US" sz="3000" smtClean="0">
                <a:solidFill>
                  <a:srgbClr val="C00000"/>
                </a:solidFill>
              </a:rPr>
              <a:t>Activity Based Management (ABM):</a:t>
            </a:r>
          </a:p>
          <a:p>
            <a:pPr eaLnBrk="1" hangingPunct="1">
              <a:buFontTx/>
              <a:buNone/>
            </a:pPr>
            <a:endParaRPr lang="en-US" altLang="en-US" sz="2800" smtClean="0"/>
          </a:p>
          <a:p>
            <a:pPr eaLnBrk="1" hangingPunct="1">
              <a:buFont typeface="Wingdings" pitchFamily="2" charset="2"/>
              <a:buChar char="Ø"/>
            </a:pPr>
            <a:r>
              <a:rPr lang="en-US" altLang="en-US" sz="2800" smtClean="0"/>
              <a:t>An extension of ABC from a product costing system to a management function that focuses on reducing costs and improving processes and decision making</a:t>
            </a:r>
          </a:p>
          <a:p>
            <a:pPr eaLnBrk="1" hangingPunct="1">
              <a:spcBef>
                <a:spcPct val="35000"/>
              </a:spcBef>
              <a:buFont typeface="Wingdings" pitchFamily="2" charset="2"/>
              <a:buChar char="Ø"/>
            </a:pPr>
            <a:r>
              <a:rPr lang="en-US" altLang="en-US" sz="2800" smtClean="0"/>
              <a:t>A refinement of ABC used in ABM classifies activities as either value-added or non-value-added.</a:t>
            </a:r>
            <a:endParaRPr lang="en-US" sz="2800" smtClean="0"/>
          </a:p>
        </p:txBody>
      </p:sp>
      <p:sp>
        <p:nvSpPr>
          <p:cNvPr id="39940" name="Slide Number Placeholder 3"/>
          <p:cNvSpPr>
            <a:spLocks noGrp="1"/>
          </p:cNvSpPr>
          <p:nvPr>
            <p:ph type="sldNum" sz="quarter" idx="10"/>
          </p:nvPr>
        </p:nvSpPr>
        <p:spPr>
          <a:noFill/>
        </p:spPr>
        <p:txBody>
          <a:bodyPr/>
          <a:lstStyle/>
          <a:p>
            <a:fld id="{2BD1EC64-6BCC-4CFA-A27F-973A858AA646}" type="slidenum">
              <a:rPr lang="en-US" smtClean="0">
                <a:latin typeface="Arial" pitchFamily="34" charset="0"/>
              </a:rPr>
              <a:pPr/>
              <a:t>31</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noChangeArrowheads="1"/>
          </p:cNvSpPr>
          <p:nvPr>
            <p:ph idx="4294967295"/>
          </p:nvPr>
        </p:nvSpPr>
        <p:spPr>
          <a:xfrm>
            <a:off x="533400" y="1905000"/>
            <a:ext cx="8763000" cy="4648200"/>
          </a:xfrm>
        </p:spPr>
        <p:txBody>
          <a:bodyPr lIns="0" tIns="0" rIns="0" bIns="0"/>
          <a:lstStyle/>
          <a:p>
            <a:pPr algn="ctr" eaLnBrk="1" hangingPunct="1">
              <a:buFontTx/>
              <a:buNone/>
            </a:pPr>
            <a:r>
              <a:rPr lang="en-US" altLang="en-US" sz="3000" b="1" smtClean="0"/>
              <a:t>Value-Added Activity</a:t>
            </a:r>
          </a:p>
          <a:p>
            <a:pPr algn="ctr" eaLnBrk="1" hangingPunct="1">
              <a:buFontTx/>
              <a:buNone/>
            </a:pPr>
            <a:r>
              <a:rPr lang="en-US" altLang="en-US" sz="2800" smtClean="0">
                <a:solidFill>
                  <a:srgbClr val="C00000"/>
                </a:solidFill>
              </a:rPr>
              <a:t>An activity that increases the worth</a:t>
            </a:r>
          </a:p>
          <a:p>
            <a:pPr algn="ctr" eaLnBrk="1" hangingPunct="1">
              <a:buFontTx/>
              <a:buNone/>
            </a:pPr>
            <a:r>
              <a:rPr lang="en-US" altLang="en-US" sz="2800" smtClean="0">
                <a:solidFill>
                  <a:srgbClr val="C00000"/>
                </a:solidFill>
              </a:rPr>
              <a:t>of a product or service such as:</a:t>
            </a:r>
          </a:p>
          <a:p>
            <a:pPr eaLnBrk="1" hangingPunct="1">
              <a:lnSpc>
                <a:spcPct val="150000"/>
              </a:lnSpc>
              <a:buFontTx/>
              <a:buNone/>
            </a:pPr>
            <a:r>
              <a:rPr lang="en-US" altLang="en-US" sz="2800" smtClean="0"/>
              <a:t>	</a:t>
            </a:r>
            <a:r>
              <a:rPr lang="en-US" altLang="en-US" sz="2800" u="sng" smtClean="0"/>
              <a:t>Manufacturing Company</a:t>
            </a:r>
            <a:r>
              <a:rPr lang="en-US" altLang="en-US" sz="2800" smtClean="0"/>
              <a:t>	</a:t>
            </a:r>
            <a:r>
              <a:rPr lang="en-US" altLang="en-US" sz="2800" u="sng" smtClean="0"/>
              <a:t>Service Company</a:t>
            </a:r>
          </a:p>
          <a:p>
            <a:pPr lvl="1" eaLnBrk="1" hangingPunct="1">
              <a:buClr>
                <a:srgbClr val="FF0000"/>
              </a:buClr>
              <a:buFont typeface="Wingdings" pitchFamily="2" charset="2"/>
              <a:buNone/>
            </a:pPr>
            <a:r>
              <a:rPr lang="en-US" altLang="en-US" sz="2600" smtClean="0">
                <a:solidFill>
                  <a:srgbClr val="002060"/>
                </a:solidFill>
              </a:rPr>
              <a:t>Engineering design	            	Performing surgery</a:t>
            </a:r>
          </a:p>
          <a:p>
            <a:pPr lvl="1" eaLnBrk="1" hangingPunct="1">
              <a:buClr>
                <a:srgbClr val="FF0000"/>
              </a:buClr>
              <a:buFont typeface="Wingdings" pitchFamily="2" charset="2"/>
              <a:buNone/>
            </a:pPr>
            <a:r>
              <a:rPr lang="en-US" altLang="en-US" sz="2600" smtClean="0">
                <a:solidFill>
                  <a:srgbClr val="002060"/>
                </a:solidFill>
              </a:rPr>
              <a:t>Machining 		            	Legal research services</a:t>
            </a:r>
          </a:p>
          <a:p>
            <a:pPr lvl="1" eaLnBrk="1" hangingPunct="1">
              <a:buClr>
                <a:srgbClr val="FF0000"/>
              </a:buClr>
              <a:buFont typeface="Wingdings" pitchFamily="2" charset="2"/>
              <a:buNone/>
            </a:pPr>
            <a:r>
              <a:rPr lang="en-US" altLang="en-US" sz="2600" smtClean="0">
                <a:solidFill>
                  <a:srgbClr val="002060"/>
                </a:solidFill>
              </a:rPr>
              <a:t>Assembly	                                    	Delivering packages</a:t>
            </a:r>
          </a:p>
          <a:p>
            <a:pPr lvl="1" eaLnBrk="1" hangingPunct="1">
              <a:buClr>
                <a:srgbClr val="FF0000"/>
              </a:buClr>
              <a:buFont typeface="Wingdings" pitchFamily="2" charset="2"/>
              <a:buNone/>
            </a:pPr>
            <a:r>
              <a:rPr lang="en-US" altLang="en-US" sz="2600" smtClean="0">
                <a:solidFill>
                  <a:srgbClr val="002060"/>
                </a:solidFill>
              </a:rPr>
              <a:t>Painting                                       	Packaging</a:t>
            </a:r>
            <a:endParaRPr lang="en-US" sz="2600" smtClean="0">
              <a:solidFill>
                <a:srgbClr val="002060"/>
              </a:solidFill>
            </a:endParaRPr>
          </a:p>
        </p:txBody>
      </p:sp>
      <p:sp>
        <p:nvSpPr>
          <p:cNvPr id="40963" name="Rectangle 3"/>
          <p:cNvSpPr>
            <a:spLocks noChangeArrowheads="1"/>
          </p:cNvSpPr>
          <p:nvPr/>
        </p:nvSpPr>
        <p:spPr bwMode="auto">
          <a:xfrm>
            <a:off x="1035050" y="76200"/>
            <a:ext cx="8642350" cy="1328738"/>
          </a:xfrm>
          <a:prstGeom prst="rect">
            <a:avLst/>
          </a:prstGeom>
          <a:noFill/>
          <a:ln w="9525">
            <a:noFill/>
            <a:miter lim="800000"/>
            <a:headEnd/>
            <a:tailEnd/>
          </a:ln>
        </p:spPr>
        <p:txBody>
          <a:bodyPr lIns="96644" tIns="48322" rIns="96644" bIns="48322" anchor="b">
            <a:spAutoFit/>
          </a:bodyPr>
          <a:lstStyle/>
          <a:p>
            <a:pPr algn="ctr" defTabSz="966788" eaLnBrk="1" hangingPunct="1"/>
            <a:r>
              <a:rPr lang="en-US" sz="4000">
                <a:solidFill>
                  <a:schemeClr val="bg1"/>
                </a:solidFill>
                <a:cs typeface="Arial" pitchFamily="34" charset="0"/>
              </a:rPr>
              <a:t>Value-Added vs.</a:t>
            </a:r>
            <a:br>
              <a:rPr lang="en-US" sz="4000">
                <a:solidFill>
                  <a:schemeClr val="bg1"/>
                </a:solidFill>
                <a:cs typeface="Arial" pitchFamily="34" charset="0"/>
              </a:rPr>
            </a:br>
            <a:r>
              <a:rPr lang="en-US" sz="4000">
                <a:solidFill>
                  <a:schemeClr val="bg1"/>
                </a:solidFill>
                <a:cs typeface="Arial" pitchFamily="34" charset="0"/>
              </a:rPr>
              <a:t>Non-Value-Added Activities</a:t>
            </a:r>
          </a:p>
        </p:txBody>
      </p:sp>
      <p:sp>
        <p:nvSpPr>
          <p:cNvPr id="40964" name="Slide Number Placeholder 3"/>
          <p:cNvSpPr>
            <a:spLocks noGrp="1"/>
          </p:cNvSpPr>
          <p:nvPr>
            <p:ph type="sldNum" sz="quarter" idx="10"/>
          </p:nvPr>
        </p:nvSpPr>
        <p:spPr>
          <a:noFill/>
        </p:spPr>
        <p:txBody>
          <a:bodyPr/>
          <a:lstStyle/>
          <a:p>
            <a:fld id="{F8953646-0C17-4DDB-B78E-28E2727FAA33}" type="slidenum">
              <a:rPr lang="en-US" smtClean="0">
                <a:latin typeface="Arial" pitchFamily="34" charset="0"/>
              </a:rPr>
              <a:pPr/>
              <a:t>32</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idx="4294967295"/>
          </p:nvPr>
        </p:nvSpPr>
        <p:spPr>
          <a:xfrm>
            <a:off x="533400" y="1981200"/>
            <a:ext cx="8763000" cy="914400"/>
          </a:xfrm>
        </p:spPr>
        <p:txBody>
          <a:bodyPr lIns="0" tIns="0" rIns="0" bIns="0"/>
          <a:lstStyle/>
          <a:p>
            <a:pPr eaLnBrk="1" hangingPunct="1">
              <a:spcBef>
                <a:spcPct val="35000"/>
              </a:spcBef>
              <a:buFont typeface="Wingdings" pitchFamily="2" charset="2"/>
              <a:buChar char="Ø"/>
            </a:pPr>
            <a:r>
              <a:rPr lang="en-CA" altLang="en-US" sz="2800" smtClean="0"/>
              <a:t>Activity flowcharts are often used to help identify the activities that will be used in ABC costing.</a:t>
            </a:r>
          </a:p>
          <a:p>
            <a:pPr eaLnBrk="1" hangingPunct="1">
              <a:spcBef>
                <a:spcPct val="35000"/>
              </a:spcBef>
              <a:buFont typeface="Wingdings" pitchFamily="2" charset="2"/>
              <a:buNone/>
            </a:pPr>
            <a:endParaRPr lang="en-US" altLang="en-US" sz="2800" smtClean="0"/>
          </a:p>
        </p:txBody>
      </p:sp>
      <p:sp>
        <p:nvSpPr>
          <p:cNvPr id="41987" name="Rectangle 2"/>
          <p:cNvSpPr>
            <a:spLocks noChangeArrowheads="1"/>
          </p:cNvSpPr>
          <p:nvPr/>
        </p:nvSpPr>
        <p:spPr bwMode="auto">
          <a:xfrm>
            <a:off x="1035050" y="354013"/>
            <a:ext cx="8642350" cy="712787"/>
          </a:xfrm>
          <a:prstGeom prst="rect">
            <a:avLst/>
          </a:prstGeom>
          <a:noFill/>
          <a:ln w="9525">
            <a:noFill/>
            <a:miter lim="800000"/>
            <a:headEnd/>
            <a:tailEnd/>
          </a:ln>
        </p:spPr>
        <p:txBody>
          <a:bodyPr lIns="96644" tIns="48322" rIns="96644" bIns="48322" anchor="b">
            <a:spAutoFit/>
          </a:bodyPr>
          <a:lstStyle/>
          <a:p>
            <a:pPr algn="ctr" defTabSz="966788" eaLnBrk="1" hangingPunct="1"/>
            <a:r>
              <a:rPr lang="en-US" sz="4000">
                <a:solidFill>
                  <a:schemeClr val="bg1"/>
                </a:solidFill>
                <a:cs typeface="Arial" pitchFamily="34" charset="0"/>
              </a:rPr>
              <a:t>Activity Flowcharts</a:t>
            </a:r>
          </a:p>
        </p:txBody>
      </p:sp>
      <p:sp>
        <p:nvSpPr>
          <p:cNvPr id="41988" name="Slide Number Placeholder 4"/>
          <p:cNvSpPr>
            <a:spLocks noGrp="1"/>
          </p:cNvSpPr>
          <p:nvPr>
            <p:ph type="sldNum" sz="quarter" idx="10"/>
          </p:nvPr>
        </p:nvSpPr>
        <p:spPr>
          <a:noFill/>
        </p:spPr>
        <p:txBody>
          <a:bodyPr/>
          <a:lstStyle/>
          <a:p>
            <a:fld id="{FE913A41-04BD-4B48-B750-37F97DA23A43}" type="slidenum">
              <a:rPr lang="en-US" smtClean="0">
                <a:latin typeface="Arial" pitchFamily="34" charset="0"/>
              </a:rPr>
              <a:pPr/>
              <a:t>33</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pic>
        <p:nvPicPr>
          <p:cNvPr id="41991" name="Picture 7" descr="ActivityFlowchart_Ch5.jpg"/>
          <p:cNvPicPr>
            <a:picLocks noChangeAspect="1"/>
          </p:cNvPicPr>
          <p:nvPr/>
        </p:nvPicPr>
        <p:blipFill>
          <a:blip r:embed="rId2" cstate="print"/>
          <a:srcRect/>
          <a:stretch>
            <a:fillRect/>
          </a:stretch>
        </p:blipFill>
        <p:spPr bwMode="auto">
          <a:xfrm>
            <a:off x="0" y="3048000"/>
            <a:ext cx="9601200" cy="33861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idx="4294967295"/>
          </p:nvPr>
        </p:nvSpPr>
        <p:spPr>
          <a:xfrm>
            <a:off x="457200" y="1524000"/>
            <a:ext cx="8763000" cy="1371600"/>
          </a:xfrm>
        </p:spPr>
        <p:txBody>
          <a:bodyPr lIns="0" tIns="0" rIns="0" bIns="0"/>
          <a:lstStyle/>
          <a:p>
            <a:pPr algn="ctr" eaLnBrk="1" hangingPunct="1">
              <a:buFontTx/>
              <a:buNone/>
            </a:pPr>
            <a:r>
              <a:rPr lang="en-US" altLang="en-US" sz="2800" b="1" smtClean="0"/>
              <a:t>Non-Value-Added Activities</a:t>
            </a:r>
          </a:p>
          <a:p>
            <a:pPr algn="ctr" eaLnBrk="1" hangingPunct="1">
              <a:buFontTx/>
              <a:buNone/>
            </a:pPr>
            <a:r>
              <a:rPr lang="en-US" altLang="en-US" sz="2400" smtClean="0">
                <a:solidFill>
                  <a:srgbClr val="C00000"/>
                </a:solidFill>
              </a:rPr>
              <a:t>An activity that adds cost to, or increases the time spent on, a product/service without increasing its market value such as:</a:t>
            </a:r>
          </a:p>
        </p:txBody>
      </p:sp>
      <p:sp>
        <p:nvSpPr>
          <p:cNvPr id="43011" name="Rectangle 2"/>
          <p:cNvSpPr>
            <a:spLocks noChangeArrowheads="1"/>
          </p:cNvSpPr>
          <p:nvPr/>
        </p:nvSpPr>
        <p:spPr bwMode="auto">
          <a:xfrm>
            <a:off x="1035050" y="152400"/>
            <a:ext cx="8642350" cy="1328738"/>
          </a:xfrm>
          <a:prstGeom prst="rect">
            <a:avLst/>
          </a:prstGeom>
          <a:noFill/>
          <a:ln w="9525">
            <a:noFill/>
            <a:miter lim="800000"/>
            <a:headEnd/>
            <a:tailEnd/>
          </a:ln>
        </p:spPr>
        <p:txBody>
          <a:bodyPr lIns="96644" tIns="48322" rIns="96644" bIns="48322" anchor="b">
            <a:spAutoFit/>
          </a:bodyPr>
          <a:lstStyle/>
          <a:p>
            <a:pPr algn="ctr" defTabSz="966788" eaLnBrk="1" hangingPunct="1"/>
            <a:r>
              <a:rPr lang="en-US" sz="4000">
                <a:solidFill>
                  <a:schemeClr val="bg1"/>
                </a:solidFill>
                <a:cs typeface="Arial" pitchFamily="34" charset="0"/>
              </a:rPr>
              <a:t>Value-Added vs.</a:t>
            </a:r>
            <a:br>
              <a:rPr lang="en-US" sz="4000">
                <a:solidFill>
                  <a:schemeClr val="bg1"/>
                </a:solidFill>
                <a:cs typeface="Arial" pitchFamily="34" charset="0"/>
              </a:rPr>
            </a:br>
            <a:r>
              <a:rPr lang="en-US" sz="4000">
                <a:solidFill>
                  <a:schemeClr val="bg1"/>
                </a:solidFill>
                <a:cs typeface="Arial" pitchFamily="34" charset="0"/>
              </a:rPr>
              <a:t>Non-Value-Added Activities</a:t>
            </a:r>
          </a:p>
        </p:txBody>
      </p:sp>
      <p:sp>
        <p:nvSpPr>
          <p:cNvPr id="43012" name="Slide Number Placeholder 3"/>
          <p:cNvSpPr>
            <a:spLocks noGrp="1"/>
          </p:cNvSpPr>
          <p:nvPr>
            <p:ph type="sldNum" sz="quarter" idx="10"/>
          </p:nvPr>
        </p:nvSpPr>
        <p:spPr>
          <a:noFill/>
        </p:spPr>
        <p:txBody>
          <a:bodyPr/>
          <a:lstStyle/>
          <a:p>
            <a:fld id="{AF1A9697-70C0-42F8-803B-C676CE99CEDE}" type="slidenum">
              <a:rPr lang="en-US" smtClean="0">
                <a:latin typeface="Arial" pitchFamily="34" charset="0"/>
              </a:rPr>
              <a:pPr/>
              <a:t>34</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dirty="0" smtClean="0"/>
              <a:t>Copyright John Wiley &amp; Sons Canada, Ltd.</a:t>
            </a:r>
            <a:endParaRPr lang="en-US" dirty="0"/>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7" name="TextBox 6"/>
          <p:cNvSpPr txBox="1"/>
          <p:nvPr/>
        </p:nvSpPr>
        <p:spPr>
          <a:xfrm>
            <a:off x="533400" y="2819400"/>
            <a:ext cx="8686800" cy="3647152"/>
          </a:xfrm>
          <a:prstGeom prst="rect">
            <a:avLst/>
          </a:prstGeom>
          <a:noFill/>
        </p:spPr>
        <p:txBody>
          <a:bodyPr numCol="2">
            <a:spAutoFit/>
          </a:bodyPr>
          <a:lstStyle/>
          <a:p>
            <a:pPr algn="ctr">
              <a:lnSpc>
                <a:spcPct val="150000"/>
              </a:lnSpc>
              <a:defRPr/>
            </a:pPr>
            <a:r>
              <a:rPr lang="en-US" altLang="en-US" sz="2200" u="sng" dirty="0">
                <a:latin typeface="Cambria" pitchFamily="18" charset="0"/>
                <a:cs typeface="Arial" pitchFamily="34" charset="0"/>
              </a:rPr>
              <a:t>Manufacturing Company</a:t>
            </a:r>
          </a:p>
          <a:p>
            <a:pPr algn="ctr">
              <a:lnSpc>
                <a:spcPct val="150000"/>
              </a:lnSpc>
              <a:defRPr/>
            </a:pPr>
            <a:r>
              <a:rPr lang="en-US" altLang="en-US" sz="2200" dirty="0">
                <a:solidFill>
                  <a:srgbClr val="002060"/>
                </a:solidFill>
                <a:latin typeface="Cambria" pitchFamily="18" charset="0"/>
                <a:cs typeface="Arial" pitchFamily="34" charset="0"/>
              </a:rPr>
              <a:t>Repair of machines</a:t>
            </a:r>
          </a:p>
          <a:p>
            <a:pPr algn="ctr">
              <a:lnSpc>
                <a:spcPct val="150000"/>
              </a:lnSpc>
              <a:defRPr/>
            </a:pPr>
            <a:r>
              <a:rPr lang="en-US" altLang="en-US" sz="2200" dirty="0">
                <a:solidFill>
                  <a:srgbClr val="002060"/>
                </a:solidFill>
                <a:latin typeface="Cambria" pitchFamily="18" charset="0"/>
                <a:cs typeface="Arial" pitchFamily="34" charset="0"/>
              </a:rPr>
              <a:t>Storage of inventory</a:t>
            </a:r>
          </a:p>
          <a:p>
            <a:pPr algn="ctr">
              <a:lnSpc>
                <a:spcPct val="150000"/>
              </a:lnSpc>
              <a:defRPr/>
            </a:pPr>
            <a:r>
              <a:rPr lang="en-US" altLang="en-US" sz="2200" dirty="0">
                <a:solidFill>
                  <a:srgbClr val="002060"/>
                </a:solidFill>
                <a:latin typeface="Cambria" pitchFamily="18" charset="0"/>
                <a:cs typeface="Arial" pitchFamily="34" charset="0"/>
              </a:rPr>
              <a:t>Moving of raw materials, assemblies, and finished goods</a:t>
            </a:r>
          </a:p>
          <a:p>
            <a:pPr algn="ctr">
              <a:lnSpc>
                <a:spcPct val="150000"/>
              </a:lnSpc>
              <a:defRPr/>
            </a:pPr>
            <a:r>
              <a:rPr lang="en-US" altLang="en-US" sz="2200" dirty="0">
                <a:solidFill>
                  <a:srgbClr val="002060"/>
                </a:solidFill>
                <a:latin typeface="Cambria" pitchFamily="18" charset="0"/>
                <a:cs typeface="Arial" pitchFamily="34" charset="0"/>
              </a:rPr>
              <a:t>Building maintenance</a:t>
            </a:r>
          </a:p>
          <a:p>
            <a:pPr algn="ctr">
              <a:lnSpc>
                <a:spcPct val="150000"/>
              </a:lnSpc>
              <a:defRPr/>
            </a:pPr>
            <a:r>
              <a:rPr lang="en-US" altLang="en-US" sz="2200" dirty="0">
                <a:solidFill>
                  <a:srgbClr val="002060"/>
                </a:solidFill>
                <a:latin typeface="Cambria" pitchFamily="18" charset="0"/>
                <a:cs typeface="Arial" pitchFamily="34" charset="0"/>
              </a:rPr>
              <a:t>Inspections</a:t>
            </a:r>
          </a:p>
          <a:p>
            <a:pPr algn="ctr">
              <a:lnSpc>
                <a:spcPct val="150000"/>
              </a:lnSpc>
              <a:defRPr/>
            </a:pPr>
            <a:r>
              <a:rPr lang="en-US" altLang="en-US" sz="2200" u="sng" dirty="0">
                <a:latin typeface="Cambria" pitchFamily="18" charset="0"/>
                <a:cs typeface="Arial" pitchFamily="34" charset="0"/>
              </a:rPr>
              <a:t>Service Company</a:t>
            </a:r>
          </a:p>
          <a:p>
            <a:pPr algn="ctr">
              <a:lnSpc>
                <a:spcPct val="150000"/>
              </a:lnSpc>
              <a:defRPr/>
            </a:pPr>
            <a:r>
              <a:rPr lang="en-US" altLang="en-US" sz="2200" dirty="0">
                <a:solidFill>
                  <a:srgbClr val="002060"/>
                </a:solidFill>
                <a:latin typeface="Cambria" pitchFamily="18" charset="0"/>
                <a:cs typeface="Arial" pitchFamily="34" charset="0"/>
              </a:rPr>
              <a:t>Taking appointments</a:t>
            </a:r>
          </a:p>
          <a:p>
            <a:pPr algn="ctr">
              <a:lnSpc>
                <a:spcPct val="150000"/>
              </a:lnSpc>
              <a:defRPr/>
            </a:pPr>
            <a:r>
              <a:rPr lang="en-US" altLang="en-US" sz="2200" dirty="0">
                <a:solidFill>
                  <a:srgbClr val="002060"/>
                </a:solidFill>
                <a:latin typeface="Cambria" pitchFamily="18" charset="0"/>
                <a:cs typeface="Arial" pitchFamily="34" charset="0"/>
              </a:rPr>
              <a:t>Reception</a:t>
            </a:r>
          </a:p>
          <a:p>
            <a:pPr algn="ctr">
              <a:lnSpc>
                <a:spcPct val="150000"/>
              </a:lnSpc>
              <a:defRPr/>
            </a:pPr>
            <a:r>
              <a:rPr lang="en-US" altLang="en-US" sz="2200" dirty="0">
                <a:solidFill>
                  <a:srgbClr val="002060"/>
                </a:solidFill>
                <a:latin typeface="Cambria" pitchFamily="18" charset="0"/>
                <a:cs typeface="Arial" pitchFamily="34" charset="0"/>
              </a:rPr>
              <a:t>Bookkeeping/billing</a:t>
            </a:r>
          </a:p>
          <a:p>
            <a:pPr algn="ctr">
              <a:lnSpc>
                <a:spcPct val="150000"/>
              </a:lnSpc>
              <a:defRPr/>
            </a:pPr>
            <a:r>
              <a:rPr lang="en-US" altLang="en-US" sz="2200" dirty="0">
                <a:solidFill>
                  <a:srgbClr val="002060"/>
                </a:solidFill>
                <a:latin typeface="Cambria" pitchFamily="18" charset="0"/>
                <a:cs typeface="Arial" pitchFamily="34" charset="0"/>
              </a:rPr>
              <a:t>Traveling</a:t>
            </a:r>
          </a:p>
          <a:p>
            <a:pPr algn="ctr">
              <a:lnSpc>
                <a:spcPct val="150000"/>
              </a:lnSpc>
              <a:defRPr/>
            </a:pPr>
            <a:r>
              <a:rPr lang="en-US" altLang="en-US" sz="2200" dirty="0">
                <a:solidFill>
                  <a:srgbClr val="002060"/>
                </a:solidFill>
                <a:latin typeface="Cambria" pitchFamily="18" charset="0"/>
                <a:cs typeface="Arial" pitchFamily="34" charset="0"/>
              </a:rPr>
              <a:t>Ordering supplies</a:t>
            </a:r>
          </a:p>
          <a:p>
            <a:pPr algn="ctr">
              <a:lnSpc>
                <a:spcPct val="150000"/>
              </a:lnSpc>
              <a:defRPr/>
            </a:pPr>
            <a:r>
              <a:rPr lang="en-US" altLang="en-US" sz="2200" dirty="0">
                <a:solidFill>
                  <a:srgbClr val="002060"/>
                </a:solidFill>
                <a:latin typeface="Cambria" pitchFamily="18" charset="0"/>
                <a:cs typeface="Arial" pitchFamily="34" charset="0"/>
              </a:rPr>
              <a:t>Inventory Control</a:t>
            </a:r>
            <a:endParaRPr lang="en-CA" sz="2200" dirty="0">
              <a:solidFill>
                <a:srgbClr val="002060"/>
              </a:solidFill>
              <a:latin typeface="Cambria" pitchFamily="18"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1981200" y="381000"/>
            <a:ext cx="6553200" cy="838200"/>
          </a:xfrm>
        </p:spPr>
        <p:txBody>
          <a:bodyPr lIns="95139" tIns="49472" rIns="95139" bIns="49472" anchorCtr="0"/>
          <a:lstStyle/>
          <a:p>
            <a:pPr eaLnBrk="1" hangingPunct="1"/>
            <a:r>
              <a:rPr lang="en-US" smtClean="0"/>
              <a:t>Let’s Review</a:t>
            </a:r>
          </a:p>
        </p:txBody>
      </p:sp>
      <p:sp>
        <p:nvSpPr>
          <p:cNvPr id="44035" name="Rectangle 3"/>
          <p:cNvSpPr>
            <a:spLocks noGrp="1" noChangeArrowheads="1"/>
          </p:cNvSpPr>
          <p:nvPr>
            <p:ph idx="4294967295"/>
          </p:nvPr>
        </p:nvSpPr>
        <p:spPr>
          <a:xfrm>
            <a:off x="685800" y="1905000"/>
            <a:ext cx="8229600" cy="4572000"/>
          </a:xfrm>
          <a:ln>
            <a:solidFill>
              <a:schemeClr val="tx1"/>
            </a:solidFill>
          </a:ln>
        </p:spPr>
        <p:txBody>
          <a:bodyPr lIns="0" tIns="0" rIns="0" bIns="0" anchor="ctr"/>
          <a:lstStyle/>
          <a:p>
            <a:pPr marL="647700" indent="-647700">
              <a:buFont typeface="Arial" pitchFamily="34" charset="0"/>
              <a:buNone/>
            </a:pPr>
            <a:r>
              <a:rPr lang="en-US" sz="2400" smtClean="0"/>
              <a:t>	</a:t>
            </a:r>
            <a:r>
              <a:rPr lang="en-CA" smtClean="0"/>
              <a:t>The following activity is value added:</a:t>
            </a:r>
          </a:p>
          <a:p>
            <a:pPr marL="647700" indent="-647700">
              <a:buFont typeface="Arial" pitchFamily="34" charset="0"/>
              <a:buNone/>
            </a:pPr>
            <a:endParaRPr lang="en-CA" smtClean="0"/>
          </a:p>
          <a:p>
            <a:pPr marL="647700" indent="-647700">
              <a:buFont typeface="Arial" pitchFamily="34" charset="0"/>
              <a:buAutoNum type="alphaLcPeriod"/>
            </a:pPr>
            <a:r>
              <a:rPr lang="en-CA" smtClean="0"/>
              <a:t>Storage of raw materials</a:t>
            </a:r>
          </a:p>
          <a:p>
            <a:pPr marL="647700" indent="-647700">
              <a:buFont typeface="Arial" pitchFamily="34" charset="0"/>
              <a:buAutoNum type="alphaLcPeriod"/>
            </a:pPr>
            <a:r>
              <a:rPr lang="en-CA" smtClean="0"/>
              <a:t>Moving parts from machine to machine</a:t>
            </a:r>
          </a:p>
          <a:p>
            <a:pPr marL="647700" indent="-647700">
              <a:buFont typeface="Arial" pitchFamily="34" charset="0"/>
              <a:buAutoNum type="alphaLcPeriod"/>
            </a:pPr>
            <a:r>
              <a:rPr lang="en-CA" smtClean="0"/>
              <a:t>Shaping a piece of metal on a lathe</a:t>
            </a:r>
          </a:p>
          <a:p>
            <a:pPr marL="647700" indent="-647700">
              <a:buFont typeface="Arial" pitchFamily="34" charset="0"/>
              <a:buAutoNum type="alphaLcPeriod"/>
            </a:pPr>
            <a:r>
              <a:rPr lang="en-CA" smtClean="0"/>
              <a:t>All of the above</a:t>
            </a:r>
            <a:endParaRPr lang="en-US" smtClean="0"/>
          </a:p>
        </p:txBody>
      </p:sp>
      <p:sp>
        <p:nvSpPr>
          <p:cNvPr id="44036" name="Slide Number Placeholder 3"/>
          <p:cNvSpPr txBox="1">
            <a:spLocks noGrp="1"/>
          </p:cNvSpPr>
          <p:nvPr/>
        </p:nvSpPr>
        <p:spPr bwMode="auto">
          <a:xfrm>
            <a:off x="457200" y="6629400"/>
            <a:ext cx="2241550" cy="508000"/>
          </a:xfrm>
          <a:prstGeom prst="rect">
            <a:avLst/>
          </a:prstGeom>
          <a:noFill/>
          <a:ln w="9525">
            <a:noFill/>
            <a:miter lim="800000"/>
            <a:headEnd/>
            <a:tailEnd/>
          </a:ln>
        </p:spPr>
        <p:txBody>
          <a:bodyPr lIns="96661" tIns="48331" rIns="96661" bIns="48331" anchor="b"/>
          <a:lstStyle/>
          <a:p>
            <a:pPr eaLnBrk="1" hangingPunct="1"/>
            <a:fld id="{E272E295-2F5A-44AE-BAF0-97AA020AE52E}" type="slidenum">
              <a:rPr lang="en-US" sz="1500" b="1"/>
              <a:pPr eaLnBrk="1" hangingPunct="1"/>
              <a:t>35</a:t>
            </a:fld>
            <a:endParaRPr lang="en-US" sz="1500" b="1"/>
          </a:p>
        </p:txBody>
      </p:sp>
      <p:sp>
        <p:nvSpPr>
          <p:cNvPr id="5" name="Footer Placeholder 4"/>
          <p:cNvSpPr txBox="1">
            <a:spLocks noGrp="1"/>
          </p:cNvSpPr>
          <p:nvPr/>
        </p:nvSpPr>
        <p:spPr bwMode="auto">
          <a:xfrm>
            <a:off x="3124200" y="6661150"/>
            <a:ext cx="3352800" cy="5080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6"/>
          <p:cNvSpPr>
            <a:spLocks noGrp="1" noChangeArrowheads="1"/>
          </p:cNvSpPr>
          <p:nvPr>
            <p:ph type="title" idx="4294967295"/>
          </p:nvPr>
        </p:nvSpPr>
        <p:spPr>
          <a:xfrm>
            <a:off x="1981200" y="381000"/>
            <a:ext cx="6781800" cy="762000"/>
          </a:xfrm>
        </p:spPr>
        <p:txBody>
          <a:bodyPr lIns="95139" tIns="49472" rIns="95139" bIns="49472" anchorCtr="0"/>
          <a:lstStyle/>
          <a:p>
            <a:pPr eaLnBrk="1" hangingPunct="1"/>
            <a:r>
              <a:rPr lang="en-US" smtClean="0"/>
              <a:t>Let’s Review: </a:t>
            </a:r>
            <a:r>
              <a:rPr lang="en-US" smtClean="0">
                <a:solidFill>
                  <a:srgbClr val="FF0000"/>
                </a:solidFill>
              </a:rPr>
              <a:t>Solution</a:t>
            </a:r>
          </a:p>
        </p:txBody>
      </p:sp>
      <p:sp>
        <p:nvSpPr>
          <p:cNvPr id="45059" name="Rectangle 7"/>
          <p:cNvSpPr>
            <a:spLocks noGrp="1" noChangeArrowheads="1"/>
          </p:cNvSpPr>
          <p:nvPr>
            <p:ph idx="4294967295"/>
          </p:nvPr>
        </p:nvSpPr>
        <p:spPr>
          <a:xfrm>
            <a:off x="685800" y="1905000"/>
            <a:ext cx="8305800" cy="4572000"/>
          </a:xfrm>
          <a:ln>
            <a:solidFill>
              <a:schemeClr val="tx1"/>
            </a:solidFill>
          </a:ln>
        </p:spPr>
        <p:txBody>
          <a:bodyPr lIns="0" tIns="0" rIns="0" bIns="0" anchor="ctr"/>
          <a:lstStyle/>
          <a:p>
            <a:pPr marL="647700" indent="-647700" eaLnBrk="1" hangingPunct="1">
              <a:buFontTx/>
              <a:buNone/>
            </a:pPr>
            <a:r>
              <a:rPr lang="en-US" sz="2800" smtClean="0"/>
              <a:t>	</a:t>
            </a:r>
            <a:r>
              <a:rPr lang="en-CA" smtClean="0"/>
              <a:t>The following activity is value added:</a:t>
            </a:r>
          </a:p>
          <a:p>
            <a:pPr marL="647700" indent="-647700">
              <a:buFont typeface="Arial" pitchFamily="34" charset="0"/>
              <a:buNone/>
            </a:pPr>
            <a:endParaRPr lang="en-CA" smtClean="0"/>
          </a:p>
          <a:p>
            <a:pPr marL="647700" indent="-647700">
              <a:buFont typeface="Arial" pitchFamily="34" charset="0"/>
              <a:buAutoNum type="alphaLcPeriod"/>
            </a:pPr>
            <a:r>
              <a:rPr lang="en-CA" smtClean="0"/>
              <a:t>Storage of raw materials</a:t>
            </a:r>
          </a:p>
          <a:p>
            <a:pPr marL="647700" indent="-647700">
              <a:buFont typeface="Arial" pitchFamily="34" charset="0"/>
              <a:buAutoNum type="alphaLcPeriod"/>
            </a:pPr>
            <a:r>
              <a:rPr lang="en-CA" smtClean="0"/>
              <a:t>Moving parts from machine to machine</a:t>
            </a:r>
          </a:p>
          <a:p>
            <a:pPr marL="647700" indent="-647700">
              <a:buFont typeface="Arial" pitchFamily="34" charset="0"/>
              <a:buAutoNum type="alphaLcPeriod"/>
            </a:pPr>
            <a:r>
              <a:rPr lang="en-CA" smtClean="0">
                <a:solidFill>
                  <a:srgbClr val="C00000"/>
                </a:solidFill>
              </a:rPr>
              <a:t>Shaping a piece of metal on a lathe</a:t>
            </a:r>
          </a:p>
          <a:p>
            <a:pPr marL="647700" indent="-647700">
              <a:buFont typeface="Arial" pitchFamily="34" charset="0"/>
              <a:buAutoNum type="alphaLcPeriod"/>
            </a:pPr>
            <a:r>
              <a:rPr lang="en-CA" smtClean="0"/>
              <a:t>All of the above</a:t>
            </a:r>
            <a:endParaRPr lang="en-US" smtClean="0"/>
          </a:p>
        </p:txBody>
      </p:sp>
      <p:sp>
        <p:nvSpPr>
          <p:cNvPr id="45060" name="Slide Number Placeholder 3"/>
          <p:cNvSpPr txBox="1">
            <a:spLocks noGrp="1"/>
          </p:cNvSpPr>
          <p:nvPr/>
        </p:nvSpPr>
        <p:spPr bwMode="auto">
          <a:xfrm>
            <a:off x="457200" y="6629400"/>
            <a:ext cx="2241550" cy="508000"/>
          </a:xfrm>
          <a:prstGeom prst="rect">
            <a:avLst/>
          </a:prstGeom>
          <a:noFill/>
          <a:ln w="9525">
            <a:noFill/>
            <a:miter lim="800000"/>
            <a:headEnd/>
            <a:tailEnd/>
          </a:ln>
        </p:spPr>
        <p:txBody>
          <a:bodyPr lIns="96661" tIns="48331" rIns="96661" bIns="48331" anchor="b"/>
          <a:lstStyle/>
          <a:p>
            <a:pPr eaLnBrk="1" hangingPunct="1"/>
            <a:fld id="{35A04B2D-F372-4A63-90EA-2BAD8F093431}" type="slidenum">
              <a:rPr lang="en-US" sz="1500" b="1"/>
              <a:pPr eaLnBrk="1" hangingPunct="1"/>
              <a:t>36</a:t>
            </a:fld>
            <a:endParaRPr lang="en-US" sz="1500" b="1"/>
          </a:p>
        </p:txBody>
      </p:sp>
      <p:sp>
        <p:nvSpPr>
          <p:cNvPr id="5" name="Footer Placeholder 4"/>
          <p:cNvSpPr txBox="1">
            <a:spLocks noGrp="1"/>
          </p:cNvSpPr>
          <p:nvPr/>
        </p:nvSpPr>
        <p:spPr bwMode="auto">
          <a:xfrm>
            <a:off x="3124200" y="6661150"/>
            <a:ext cx="3352800" cy="5080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45063" name="Text Box 7"/>
          <p:cNvSpPr txBox="1">
            <a:spLocks noChangeArrowheads="1"/>
          </p:cNvSpPr>
          <p:nvPr/>
        </p:nvSpPr>
        <p:spPr bwMode="auto">
          <a:xfrm>
            <a:off x="8328025" y="601663"/>
            <a:ext cx="184150" cy="366712"/>
          </a:xfrm>
          <a:prstGeom prst="rect">
            <a:avLst/>
          </a:prstGeom>
          <a:noFill/>
          <a:ln w="12700">
            <a:noFill/>
            <a:miter lim="800000"/>
            <a:headEnd/>
            <a:tailEnd/>
          </a:ln>
        </p:spPr>
        <p:txBody>
          <a:bodyPr>
            <a:spAutoFit/>
          </a:bodyPr>
          <a:lstStyle/>
          <a:p>
            <a:pPr>
              <a:spcBef>
                <a:spcPct val="50000"/>
              </a:spcBef>
            </a:pPr>
            <a:endParaRPr lang="en-CA"/>
          </a:p>
        </p:txBody>
      </p:sp>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284288" y="0"/>
            <a:ext cx="8240712" cy="1435100"/>
          </a:xfrm>
        </p:spPr>
        <p:txBody>
          <a:bodyPr lIns="95139" tIns="49472" rIns="95139" bIns="49472" anchorCtr="0"/>
          <a:lstStyle/>
          <a:p>
            <a:pPr eaLnBrk="1" hangingPunct="1"/>
            <a:r>
              <a:rPr lang="en-US" smtClean="0"/>
              <a:t>Classification of Activity Levels</a:t>
            </a:r>
          </a:p>
        </p:txBody>
      </p:sp>
      <p:sp>
        <p:nvSpPr>
          <p:cNvPr id="46083" name="Rectangle 3"/>
          <p:cNvSpPr>
            <a:spLocks noGrp="1" noChangeArrowheads="1"/>
          </p:cNvSpPr>
          <p:nvPr>
            <p:ph idx="4294967295"/>
          </p:nvPr>
        </p:nvSpPr>
        <p:spPr>
          <a:xfrm>
            <a:off x="762000" y="1828800"/>
            <a:ext cx="8534400" cy="4800600"/>
          </a:xfrm>
        </p:spPr>
        <p:txBody>
          <a:bodyPr lIns="0" tIns="0" rIns="0" bIns="0"/>
          <a:lstStyle/>
          <a:p>
            <a:pPr eaLnBrk="1" hangingPunct="1">
              <a:buFont typeface="Wingdings" pitchFamily="2" charset="2"/>
              <a:buChar char=""/>
            </a:pPr>
            <a:r>
              <a:rPr lang="en-US" sz="2600" smtClean="0">
                <a:solidFill>
                  <a:srgbClr val="002060"/>
                </a:solidFill>
              </a:rPr>
              <a:t>Unit-level activities:</a:t>
            </a:r>
          </a:p>
          <a:p>
            <a:pPr eaLnBrk="1" hangingPunct="1">
              <a:spcBef>
                <a:spcPct val="0"/>
              </a:spcBef>
              <a:buFontTx/>
              <a:buNone/>
            </a:pPr>
            <a:r>
              <a:rPr lang="en-US" sz="2600" smtClean="0"/>
              <a:t>		Performed for each unit of production</a:t>
            </a:r>
          </a:p>
          <a:p>
            <a:pPr eaLnBrk="1" hangingPunct="1">
              <a:spcBef>
                <a:spcPct val="35000"/>
              </a:spcBef>
              <a:buFont typeface="Wingdings" pitchFamily="2" charset="2"/>
              <a:buChar char=""/>
            </a:pPr>
            <a:r>
              <a:rPr lang="en-US" sz="2600" smtClean="0">
                <a:solidFill>
                  <a:srgbClr val="002060"/>
                </a:solidFill>
              </a:rPr>
              <a:t>Batch-level activities:</a:t>
            </a:r>
          </a:p>
          <a:p>
            <a:pPr eaLnBrk="1" hangingPunct="1">
              <a:spcBef>
                <a:spcPct val="0"/>
              </a:spcBef>
              <a:buFont typeface="Wingdings" pitchFamily="2" charset="2"/>
              <a:buNone/>
            </a:pPr>
            <a:r>
              <a:rPr lang="en-US" sz="2600" smtClean="0"/>
              <a:t>		Performed for each batch of product</a:t>
            </a:r>
          </a:p>
          <a:p>
            <a:pPr eaLnBrk="1" hangingPunct="1">
              <a:spcBef>
                <a:spcPct val="35000"/>
              </a:spcBef>
              <a:buFont typeface="Wingdings" pitchFamily="2" charset="2"/>
              <a:buChar char=""/>
            </a:pPr>
            <a:r>
              <a:rPr lang="en-US" sz="2600" smtClean="0">
                <a:solidFill>
                  <a:srgbClr val="002060"/>
                </a:solidFill>
              </a:rPr>
              <a:t>Product-level activities:</a:t>
            </a:r>
          </a:p>
          <a:p>
            <a:pPr eaLnBrk="1" hangingPunct="1">
              <a:spcBef>
                <a:spcPct val="0"/>
              </a:spcBef>
              <a:buFont typeface="Wingdings" pitchFamily="2" charset="2"/>
              <a:buNone/>
            </a:pPr>
            <a:r>
              <a:rPr lang="en-US" sz="2600" smtClean="0"/>
              <a:t>		Performed in support of an entire product line, but 	not always performed every time a new unit or  	batch 	is produced</a:t>
            </a:r>
          </a:p>
          <a:p>
            <a:pPr eaLnBrk="1" hangingPunct="1">
              <a:spcBef>
                <a:spcPct val="35000"/>
              </a:spcBef>
              <a:buFont typeface="Wingdings" pitchFamily="2" charset="2"/>
              <a:buChar char=""/>
            </a:pPr>
            <a:r>
              <a:rPr lang="en-US" sz="2600" smtClean="0">
                <a:solidFill>
                  <a:srgbClr val="002060"/>
                </a:solidFill>
              </a:rPr>
              <a:t>Facility-level activities:</a:t>
            </a:r>
          </a:p>
          <a:p>
            <a:pPr eaLnBrk="1" hangingPunct="1">
              <a:spcBef>
                <a:spcPct val="0"/>
              </a:spcBef>
              <a:buFont typeface="Wingdings" pitchFamily="2" charset="2"/>
              <a:buNone/>
            </a:pPr>
            <a:r>
              <a:rPr lang="en-US" sz="2600" smtClean="0"/>
              <a:t>    		Required to support or sustain an entire 	production/process</a:t>
            </a:r>
          </a:p>
        </p:txBody>
      </p:sp>
      <p:sp>
        <p:nvSpPr>
          <p:cNvPr id="46084" name="Slide Number Placeholder 3"/>
          <p:cNvSpPr>
            <a:spLocks noGrp="1"/>
          </p:cNvSpPr>
          <p:nvPr>
            <p:ph type="sldNum" sz="quarter" idx="10"/>
          </p:nvPr>
        </p:nvSpPr>
        <p:spPr>
          <a:noFill/>
        </p:spPr>
        <p:txBody>
          <a:bodyPr/>
          <a:lstStyle/>
          <a:p>
            <a:fld id="{159A70B7-C267-40B8-B777-379E2FA9F0BE}" type="slidenum">
              <a:rPr lang="en-US" smtClean="0">
                <a:latin typeface="Arial" pitchFamily="34" charset="0"/>
              </a:rPr>
              <a:pPr/>
              <a:t>37</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838200" y="457200"/>
            <a:ext cx="8763000" cy="762000"/>
          </a:xfrm>
        </p:spPr>
        <p:txBody>
          <a:bodyPr lIns="95139" tIns="49472" rIns="95139" bIns="49472" anchorCtr="0"/>
          <a:lstStyle/>
          <a:p>
            <a:pPr eaLnBrk="1" hangingPunct="1"/>
            <a:r>
              <a:rPr lang="en-US" smtClean="0"/>
              <a:t>Hierarchy of Activity Levels</a:t>
            </a:r>
          </a:p>
        </p:txBody>
      </p:sp>
      <p:sp>
        <p:nvSpPr>
          <p:cNvPr id="47107" name="Slide Number Placeholder 7"/>
          <p:cNvSpPr>
            <a:spLocks noGrp="1"/>
          </p:cNvSpPr>
          <p:nvPr>
            <p:ph type="sldNum" sz="quarter" idx="10"/>
          </p:nvPr>
        </p:nvSpPr>
        <p:spPr>
          <a:noFill/>
        </p:spPr>
        <p:txBody>
          <a:bodyPr/>
          <a:lstStyle/>
          <a:p>
            <a:fld id="{DB641EED-C7C5-416D-9958-5D6359623244}" type="slidenum">
              <a:rPr lang="en-US" smtClean="0">
                <a:latin typeface="Arial" pitchFamily="34" charset="0"/>
              </a:rPr>
              <a:pPr/>
              <a:t>38</a:t>
            </a:fld>
            <a:endParaRPr lang="en-US" smtClean="0">
              <a:latin typeface="Arial" pitchFamily="34" charset="0"/>
            </a:endParaRPr>
          </a:p>
        </p:txBody>
      </p:sp>
      <p:sp>
        <p:nvSpPr>
          <p:cNvPr id="9" name="Footer Placeholder 8"/>
          <p:cNvSpPr>
            <a:spLocks noGrp="1"/>
          </p:cNvSpPr>
          <p:nvPr>
            <p:ph type="ftr" sz="quarter" idx="11"/>
          </p:nvPr>
        </p:nvSpPr>
        <p:spPr/>
        <p:txBody>
          <a:bodyPr/>
          <a:lstStyle/>
          <a:p>
            <a:pPr>
              <a:defRPr/>
            </a:pPr>
            <a:r>
              <a:rPr lang="en-US" dirty="0" smtClean="0"/>
              <a:t>Copyright John Wiley &amp; Sons Canada, Ltd.</a:t>
            </a:r>
            <a:endParaRPr lang="en-US" dirty="0"/>
          </a:p>
        </p:txBody>
      </p:sp>
      <p:sp>
        <p:nvSpPr>
          <p:cNvPr id="10"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pic>
        <p:nvPicPr>
          <p:cNvPr id="47110" name="Picture 11" descr="Activities_Ch5.jpg"/>
          <p:cNvPicPr>
            <a:picLocks noChangeAspect="1"/>
          </p:cNvPicPr>
          <p:nvPr/>
        </p:nvPicPr>
        <p:blipFill>
          <a:blip r:embed="rId2" cstate="print"/>
          <a:srcRect/>
          <a:stretch>
            <a:fillRect/>
          </a:stretch>
        </p:blipFill>
        <p:spPr bwMode="auto">
          <a:xfrm>
            <a:off x="1143000" y="1600200"/>
            <a:ext cx="7573963" cy="50292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a:xfrm>
            <a:off x="1981200" y="381000"/>
            <a:ext cx="6553200" cy="838200"/>
          </a:xfrm>
        </p:spPr>
        <p:txBody>
          <a:bodyPr lIns="95139" tIns="49472" rIns="95139" bIns="49472" anchorCtr="0"/>
          <a:lstStyle/>
          <a:p>
            <a:pPr eaLnBrk="1" hangingPunct="1"/>
            <a:r>
              <a:rPr lang="en-US" smtClean="0"/>
              <a:t>Let’s Review</a:t>
            </a:r>
          </a:p>
        </p:txBody>
      </p:sp>
      <p:sp>
        <p:nvSpPr>
          <p:cNvPr id="48131" name="Rectangle 3"/>
          <p:cNvSpPr>
            <a:spLocks noGrp="1" noChangeArrowheads="1"/>
          </p:cNvSpPr>
          <p:nvPr>
            <p:ph idx="4294967295"/>
          </p:nvPr>
        </p:nvSpPr>
        <p:spPr>
          <a:xfrm>
            <a:off x="685800" y="1905000"/>
            <a:ext cx="8229600" cy="4572000"/>
          </a:xfrm>
          <a:ln>
            <a:solidFill>
              <a:schemeClr val="tx1"/>
            </a:solidFill>
          </a:ln>
        </p:spPr>
        <p:txBody>
          <a:bodyPr lIns="0" tIns="0" rIns="0" bIns="0" anchor="ctr"/>
          <a:lstStyle/>
          <a:p>
            <a:pPr marL="647700" indent="-647700">
              <a:buFont typeface="Arial" pitchFamily="34" charset="0"/>
              <a:buNone/>
            </a:pPr>
            <a:r>
              <a:rPr lang="en-US" sz="2400" smtClean="0"/>
              <a:t>	</a:t>
            </a:r>
            <a:r>
              <a:rPr lang="en-CA" smtClean="0"/>
              <a:t>A relevant facility-level cost driver for heating costs is: </a:t>
            </a:r>
          </a:p>
          <a:p>
            <a:pPr marL="647700" indent="-647700">
              <a:buFont typeface="Arial" pitchFamily="34" charset="0"/>
              <a:buAutoNum type="alphaLcPeriod"/>
            </a:pPr>
            <a:r>
              <a:rPr lang="en-CA" smtClean="0"/>
              <a:t>Machine hours</a:t>
            </a:r>
          </a:p>
          <a:p>
            <a:pPr marL="647700" indent="-647700">
              <a:buFont typeface="Arial" pitchFamily="34" charset="0"/>
              <a:buAutoNum type="alphaLcPeriod"/>
            </a:pPr>
            <a:r>
              <a:rPr lang="en-CA" smtClean="0"/>
              <a:t>Direct material</a:t>
            </a:r>
          </a:p>
          <a:p>
            <a:pPr marL="647700" indent="-647700">
              <a:buFont typeface="Arial" pitchFamily="34" charset="0"/>
              <a:buAutoNum type="alphaLcPeriod"/>
            </a:pPr>
            <a:r>
              <a:rPr lang="en-CA" smtClean="0"/>
              <a:t>Floor space</a:t>
            </a:r>
          </a:p>
          <a:p>
            <a:pPr marL="647700" indent="-647700">
              <a:buFont typeface="Arial" pitchFamily="34" charset="0"/>
              <a:buAutoNum type="alphaLcPeriod"/>
            </a:pPr>
            <a:r>
              <a:rPr lang="en-CA" smtClean="0"/>
              <a:t>Direct labour cost</a:t>
            </a:r>
            <a:endParaRPr lang="en-US" smtClean="0"/>
          </a:p>
        </p:txBody>
      </p:sp>
      <p:sp>
        <p:nvSpPr>
          <p:cNvPr id="48132" name="Slide Number Placeholder 3"/>
          <p:cNvSpPr txBox="1">
            <a:spLocks noGrp="1"/>
          </p:cNvSpPr>
          <p:nvPr/>
        </p:nvSpPr>
        <p:spPr bwMode="auto">
          <a:xfrm>
            <a:off x="457200" y="6629400"/>
            <a:ext cx="2241550" cy="508000"/>
          </a:xfrm>
          <a:prstGeom prst="rect">
            <a:avLst/>
          </a:prstGeom>
          <a:noFill/>
          <a:ln w="9525">
            <a:noFill/>
            <a:miter lim="800000"/>
            <a:headEnd/>
            <a:tailEnd/>
          </a:ln>
        </p:spPr>
        <p:txBody>
          <a:bodyPr lIns="96661" tIns="48331" rIns="96661" bIns="48331" anchor="b"/>
          <a:lstStyle/>
          <a:p>
            <a:pPr eaLnBrk="1" hangingPunct="1"/>
            <a:fld id="{409CDEC6-3E0B-4D06-B916-050A01D69A28}" type="slidenum">
              <a:rPr lang="en-US" sz="1500" b="1"/>
              <a:pPr eaLnBrk="1" hangingPunct="1"/>
              <a:t>39</a:t>
            </a:fld>
            <a:endParaRPr lang="en-US" sz="1500" b="1"/>
          </a:p>
        </p:txBody>
      </p:sp>
      <p:sp>
        <p:nvSpPr>
          <p:cNvPr id="5" name="Footer Placeholder 4"/>
          <p:cNvSpPr txBox="1">
            <a:spLocks noGrp="1"/>
          </p:cNvSpPr>
          <p:nvPr/>
        </p:nvSpPr>
        <p:spPr bwMode="auto">
          <a:xfrm>
            <a:off x="3124200" y="6661150"/>
            <a:ext cx="3352800" cy="5080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p:cNvSpPr>
            <a:spLocks noGrp="1" noChangeArrowheads="1"/>
          </p:cNvSpPr>
          <p:nvPr>
            <p:ph type="title" idx="4294967295"/>
          </p:nvPr>
        </p:nvSpPr>
        <p:spPr>
          <a:xfrm>
            <a:off x="1981200" y="381000"/>
            <a:ext cx="6781800" cy="762000"/>
          </a:xfrm>
        </p:spPr>
        <p:txBody>
          <a:bodyPr lIns="95139" tIns="49472" rIns="95139" bIns="49472" anchorCtr="0"/>
          <a:lstStyle/>
          <a:p>
            <a:pPr eaLnBrk="1" hangingPunct="1"/>
            <a:r>
              <a:rPr lang="en-US" smtClean="0"/>
              <a:t>Let’s Review: </a:t>
            </a:r>
            <a:r>
              <a:rPr lang="en-US" smtClean="0">
                <a:solidFill>
                  <a:srgbClr val="FF0000"/>
                </a:solidFill>
              </a:rPr>
              <a:t>Solution</a:t>
            </a:r>
          </a:p>
        </p:txBody>
      </p:sp>
      <p:sp>
        <p:nvSpPr>
          <p:cNvPr id="49155" name="Rectangle 7"/>
          <p:cNvSpPr>
            <a:spLocks noGrp="1" noChangeArrowheads="1"/>
          </p:cNvSpPr>
          <p:nvPr>
            <p:ph idx="4294967295"/>
          </p:nvPr>
        </p:nvSpPr>
        <p:spPr>
          <a:xfrm>
            <a:off x="685800" y="1905000"/>
            <a:ext cx="8305800" cy="4572000"/>
          </a:xfrm>
          <a:ln>
            <a:solidFill>
              <a:schemeClr val="tx1"/>
            </a:solidFill>
          </a:ln>
        </p:spPr>
        <p:txBody>
          <a:bodyPr lIns="0" tIns="0" rIns="0" bIns="0" anchor="ctr"/>
          <a:lstStyle/>
          <a:p>
            <a:pPr marL="647700" indent="-647700" eaLnBrk="1" hangingPunct="1">
              <a:buFontTx/>
              <a:buNone/>
            </a:pPr>
            <a:r>
              <a:rPr lang="en-US" sz="2800" smtClean="0"/>
              <a:t>	</a:t>
            </a:r>
            <a:r>
              <a:rPr lang="en-CA" smtClean="0"/>
              <a:t>A relevant facility-level cost driver for heating costs is: </a:t>
            </a:r>
          </a:p>
          <a:p>
            <a:pPr marL="647700" indent="-647700">
              <a:buFont typeface="Arial" pitchFamily="34" charset="0"/>
              <a:buAutoNum type="alphaLcPeriod"/>
            </a:pPr>
            <a:r>
              <a:rPr lang="en-CA" smtClean="0"/>
              <a:t>Machine hours</a:t>
            </a:r>
          </a:p>
          <a:p>
            <a:pPr marL="647700" indent="-647700">
              <a:buFont typeface="Arial" pitchFamily="34" charset="0"/>
              <a:buAutoNum type="alphaLcPeriod"/>
            </a:pPr>
            <a:r>
              <a:rPr lang="en-CA" smtClean="0"/>
              <a:t>Direct material</a:t>
            </a:r>
          </a:p>
          <a:p>
            <a:pPr marL="647700" indent="-647700">
              <a:buFont typeface="Arial" pitchFamily="34" charset="0"/>
              <a:buAutoNum type="alphaLcPeriod"/>
            </a:pPr>
            <a:r>
              <a:rPr lang="en-CA" smtClean="0">
                <a:solidFill>
                  <a:srgbClr val="C00000"/>
                </a:solidFill>
              </a:rPr>
              <a:t>Floor space</a:t>
            </a:r>
          </a:p>
          <a:p>
            <a:pPr marL="647700" indent="-647700">
              <a:buFont typeface="Arial" pitchFamily="34" charset="0"/>
              <a:buAutoNum type="alphaLcPeriod"/>
            </a:pPr>
            <a:r>
              <a:rPr lang="en-CA" smtClean="0"/>
              <a:t>Direct labour cost</a:t>
            </a:r>
            <a:endParaRPr lang="en-US" smtClean="0"/>
          </a:p>
        </p:txBody>
      </p:sp>
      <p:sp>
        <p:nvSpPr>
          <p:cNvPr id="49156" name="Slide Number Placeholder 3"/>
          <p:cNvSpPr txBox="1">
            <a:spLocks noGrp="1"/>
          </p:cNvSpPr>
          <p:nvPr/>
        </p:nvSpPr>
        <p:spPr bwMode="auto">
          <a:xfrm>
            <a:off x="457200" y="6629400"/>
            <a:ext cx="2241550" cy="508000"/>
          </a:xfrm>
          <a:prstGeom prst="rect">
            <a:avLst/>
          </a:prstGeom>
          <a:noFill/>
          <a:ln w="9525">
            <a:noFill/>
            <a:miter lim="800000"/>
            <a:headEnd/>
            <a:tailEnd/>
          </a:ln>
        </p:spPr>
        <p:txBody>
          <a:bodyPr lIns="96661" tIns="48331" rIns="96661" bIns="48331" anchor="b"/>
          <a:lstStyle/>
          <a:p>
            <a:pPr eaLnBrk="1" hangingPunct="1"/>
            <a:fld id="{8A38FEFA-6F03-4D45-AED3-2EACED64E1A7}" type="slidenum">
              <a:rPr lang="en-US" sz="1500" b="1"/>
              <a:pPr eaLnBrk="1" hangingPunct="1"/>
              <a:t>40</a:t>
            </a:fld>
            <a:endParaRPr lang="en-US" sz="1500" b="1"/>
          </a:p>
        </p:txBody>
      </p:sp>
      <p:sp>
        <p:nvSpPr>
          <p:cNvPr id="5" name="Footer Placeholder 4"/>
          <p:cNvSpPr txBox="1">
            <a:spLocks noGrp="1"/>
          </p:cNvSpPr>
          <p:nvPr/>
        </p:nvSpPr>
        <p:spPr bwMode="auto">
          <a:xfrm>
            <a:off x="3124200" y="6661150"/>
            <a:ext cx="3352800" cy="5080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49159" name="Text Box 7"/>
          <p:cNvSpPr txBox="1">
            <a:spLocks noChangeArrowheads="1"/>
          </p:cNvSpPr>
          <p:nvPr/>
        </p:nvSpPr>
        <p:spPr bwMode="auto">
          <a:xfrm>
            <a:off x="8328025" y="601663"/>
            <a:ext cx="184150" cy="366712"/>
          </a:xfrm>
          <a:prstGeom prst="rect">
            <a:avLst/>
          </a:prstGeom>
          <a:noFill/>
          <a:ln w="12700">
            <a:noFill/>
            <a:miter lim="800000"/>
            <a:headEnd/>
            <a:tailEnd/>
          </a:ln>
        </p:spPr>
        <p:txBody>
          <a:bodyPr>
            <a:spAutoFit/>
          </a:bodyPr>
          <a:lstStyle/>
          <a:p>
            <a:pPr>
              <a:spcBef>
                <a:spcPct val="50000"/>
              </a:spcBef>
            </a:pPr>
            <a:endParaRPr lang="en-CA"/>
          </a:p>
        </p:txBody>
      </p:sp>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730250" y="152400"/>
            <a:ext cx="8642350" cy="1130300"/>
          </a:xfrm>
        </p:spPr>
        <p:txBody>
          <a:bodyPr lIns="95139" tIns="49472" rIns="95139" bIns="49472" anchorCtr="0"/>
          <a:lstStyle/>
          <a:p>
            <a:pPr eaLnBrk="1" hangingPunct="1"/>
            <a:r>
              <a:rPr lang="en-US" smtClean="0"/>
              <a:t>Activity-Based Costing </a:t>
            </a:r>
            <a:br>
              <a:rPr lang="en-US" smtClean="0"/>
            </a:br>
            <a:r>
              <a:rPr lang="en-US" smtClean="0">
                <a:solidFill>
                  <a:srgbClr val="FF0000"/>
                </a:solidFill>
              </a:rPr>
              <a:t>In Service Industries</a:t>
            </a:r>
          </a:p>
        </p:txBody>
      </p:sp>
      <p:sp>
        <p:nvSpPr>
          <p:cNvPr id="50179" name="Rectangle 3"/>
          <p:cNvSpPr>
            <a:spLocks noGrp="1" noChangeArrowheads="1"/>
          </p:cNvSpPr>
          <p:nvPr>
            <p:ph idx="4294967295"/>
          </p:nvPr>
        </p:nvSpPr>
        <p:spPr>
          <a:xfrm>
            <a:off x="457200" y="1752600"/>
            <a:ext cx="8458200" cy="4953000"/>
          </a:xfrm>
        </p:spPr>
        <p:txBody>
          <a:bodyPr lIns="0" tIns="0" rIns="0" bIns="0"/>
          <a:lstStyle/>
          <a:p>
            <a:pPr algn="ctr" eaLnBrk="1" hangingPunct="1">
              <a:buClr>
                <a:srgbClr val="FF0000"/>
              </a:buClr>
              <a:buFont typeface="Wingdings" pitchFamily="2" charset="2"/>
              <a:buNone/>
            </a:pPr>
            <a:r>
              <a:rPr lang="en-US" sz="3100" b="1" smtClean="0"/>
              <a:t>Similarities with Manufacturing Firms</a:t>
            </a:r>
          </a:p>
          <a:p>
            <a:pPr eaLnBrk="1" hangingPunct="1">
              <a:spcBef>
                <a:spcPct val="80000"/>
              </a:spcBef>
              <a:buFont typeface="Wingdings" pitchFamily="2" charset="2"/>
              <a:buChar char="Ø"/>
            </a:pPr>
            <a:r>
              <a:rPr lang="en-US" sz="2800" smtClean="0"/>
              <a:t>Overall objective: </a:t>
            </a:r>
          </a:p>
          <a:p>
            <a:pPr lvl="1" eaLnBrk="1" hangingPunct="1"/>
            <a:r>
              <a:rPr lang="en-US" sz="2600" smtClean="0">
                <a:solidFill>
                  <a:srgbClr val="002060"/>
                </a:solidFill>
              </a:rPr>
              <a:t>Identify key cost-generation activities and keep track of quantity of activities performed for each service provided</a:t>
            </a:r>
          </a:p>
          <a:p>
            <a:pPr eaLnBrk="1" hangingPunct="1">
              <a:buFont typeface="Wingdings" pitchFamily="2" charset="2"/>
              <a:buChar char="Ø"/>
            </a:pPr>
            <a:r>
              <a:rPr lang="en-US" sz="2800" smtClean="0"/>
              <a:t>General approach is to identify activities, cost pools, and cost drivers </a:t>
            </a:r>
          </a:p>
          <a:p>
            <a:pPr eaLnBrk="1" hangingPunct="1">
              <a:buFont typeface="Wingdings" pitchFamily="2" charset="2"/>
              <a:buChar char="Ø"/>
            </a:pPr>
            <a:r>
              <a:rPr lang="en-US" sz="2800" smtClean="0"/>
              <a:t>Labeling of activities as value-added or non-value-added  </a:t>
            </a:r>
          </a:p>
          <a:p>
            <a:pPr eaLnBrk="1" hangingPunct="1">
              <a:buFont typeface="Wingdings" pitchFamily="2" charset="2"/>
              <a:buChar char="Ø"/>
            </a:pPr>
            <a:r>
              <a:rPr lang="en-US" sz="2800" smtClean="0"/>
              <a:t>Reduction of non-value-added activities</a:t>
            </a:r>
          </a:p>
        </p:txBody>
      </p:sp>
      <p:sp>
        <p:nvSpPr>
          <p:cNvPr id="50180" name="Slide Number Placeholder 3"/>
          <p:cNvSpPr>
            <a:spLocks noGrp="1"/>
          </p:cNvSpPr>
          <p:nvPr>
            <p:ph type="sldNum" sz="quarter" idx="10"/>
          </p:nvPr>
        </p:nvSpPr>
        <p:spPr>
          <a:noFill/>
        </p:spPr>
        <p:txBody>
          <a:bodyPr/>
          <a:lstStyle/>
          <a:p>
            <a:fld id="{0836F2A5-5AAE-47BC-8C68-A37ED077FF3A}" type="slidenum">
              <a:rPr lang="en-US" smtClean="0">
                <a:latin typeface="Arial" pitchFamily="34" charset="0"/>
              </a:rPr>
              <a:pPr/>
              <a:t>41</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1676400" y="228600"/>
            <a:ext cx="7924800" cy="1130300"/>
          </a:xfrm>
        </p:spPr>
        <p:txBody>
          <a:bodyPr lIns="95139" tIns="49472" rIns="95139" bIns="49472" anchorCtr="0"/>
          <a:lstStyle/>
          <a:p>
            <a:pPr eaLnBrk="1" hangingPunct="1"/>
            <a:r>
              <a:rPr lang="en-US" smtClean="0"/>
              <a:t>Activity-Based Costing </a:t>
            </a:r>
            <a:br>
              <a:rPr lang="en-US" smtClean="0"/>
            </a:br>
            <a:r>
              <a:rPr lang="en-US" smtClean="0">
                <a:solidFill>
                  <a:srgbClr val="FF0000"/>
                </a:solidFill>
              </a:rPr>
              <a:t>In Service Industries</a:t>
            </a:r>
          </a:p>
        </p:txBody>
      </p:sp>
      <p:sp>
        <p:nvSpPr>
          <p:cNvPr id="51203" name="Rectangle 3"/>
          <p:cNvSpPr>
            <a:spLocks noGrp="1" noChangeArrowheads="1"/>
          </p:cNvSpPr>
          <p:nvPr>
            <p:ph type="body" sz="half" idx="4294967295"/>
          </p:nvPr>
        </p:nvSpPr>
        <p:spPr>
          <a:xfrm>
            <a:off x="838200" y="1828800"/>
            <a:ext cx="7750175" cy="3429000"/>
          </a:xfrm>
        </p:spPr>
        <p:txBody>
          <a:bodyPr lIns="0" tIns="0" rIns="0" bIns="0"/>
          <a:lstStyle/>
          <a:p>
            <a:pPr eaLnBrk="1" hangingPunct="1">
              <a:lnSpc>
                <a:spcPct val="90000"/>
              </a:lnSpc>
              <a:buClr>
                <a:srgbClr val="FF0000"/>
              </a:buClr>
            </a:pPr>
            <a:endParaRPr lang="en-US" sz="2800" smtClean="0">
              <a:latin typeface="Calibri" pitchFamily="34" charset="0"/>
            </a:endParaRPr>
          </a:p>
          <a:p>
            <a:pPr eaLnBrk="1" hangingPunct="1">
              <a:lnSpc>
                <a:spcPct val="150000"/>
              </a:lnSpc>
              <a:buClr>
                <a:srgbClr val="FF0000"/>
              </a:buClr>
              <a:buFont typeface="Wingdings" pitchFamily="2" charset="2"/>
              <a:buNone/>
            </a:pPr>
            <a:r>
              <a:rPr lang="en-US" sz="3200" b="1" smtClean="0"/>
              <a:t>Major difficulty in implementing ABC:</a:t>
            </a:r>
          </a:p>
          <a:p>
            <a:pPr eaLnBrk="1" hangingPunct="1">
              <a:lnSpc>
                <a:spcPct val="150000"/>
              </a:lnSpc>
              <a:buClr>
                <a:srgbClr val="FF0000"/>
              </a:buClr>
              <a:buFont typeface="Wingdings" pitchFamily="2" charset="2"/>
              <a:buNone/>
            </a:pPr>
            <a:r>
              <a:rPr lang="en-US" sz="2800" smtClean="0"/>
              <a:t>	</a:t>
            </a:r>
            <a:r>
              <a:rPr lang="en-US" sz="2800" smtClean="0">
                <a:solidFill>
                  <a:srgbClr val="C00000"/>
                </a:solidFill>
              </a:rPr>
              <a:t>A larger proportion of overhead costs are company-wide costs that cannot be directly traced to specific services.</a:t>
            </a:r>
          </a:p>
        </p:txBody>
      </p:sp>
      <p:sp>
        <p:nvSpPr>
          <p:cNvPr id="51204" name="Slide Number Placeholder 3"/>
          <p:cNvSpPr>
            <a:spLocks noGrp="1"/>
          </p:cNvSpPr>
          <p:nvPr>
            <p:ph type="sldNum" sz="quarter" idx="10"/>
          </p:nvPr>
        </p:nvSpPr>
        <p:spPr>
          <a:noFill/>
        </p:spPr>
        <p:txBody>
          <a:bodyPr/>
          <a:lstStyle/>
          <a:p>
            <a:fld id="{A09D2BDC-07CD-436B-971D-B216C2B18CCE}" type="slidenum">
              <a:rPr lang="en-US" smtClean="0">
                <a:latin typeface="Arial" pitchFamily="34" charset="0"/>
              </a:rPr>
              <a:pPr/>
              <a:t>42</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2133600" y="0"/>
            <a:ext cx="6858000" cy="1541463"/>
          </a:xfrm>
        </p:spPr>
        <p:txBody>
          <a:bodyPr lIns="95139" tIns="49472" rIns="95139" bIns="49472" anchorCtr="0"/>
          <a:lstStyle/>
          <a:p>
            <a:pPr eaLnBrk="1" hangingPunct="1"/>
            <a:r>
              <a:rPr lang="en-US" sz="3600" smtClean="0"/>
              <a:t>Activity-Based Costing in Service Industries:  </a:t>
            </a:r>
            <a:br>
              <a:rPr lang="en-US" sz="3600" smtClean="0"/>
            </a:br>
            <a:r>
              <a:rPr lang="en-US" sz="3200" smtClean="0">
                <a:solidFill>
                  <a:srgbClr val="FF0000"/>
                </a:solidFill>
              </a:rPr>
              <a:t>Traditional Costing Example</a:t>
            </a:r>
          </a:p>
        </p:txBody>
      </p:sp>
      <p:sp>
        <p:nvSpPr>
          <p:cNvPr id="52227" name="Rectangle 3"/>
          <p:cNvSpPr>
            <a:spLocks noGrp="1" noChangeArrowheads="1"/>
          </p:cNvSpPr>
          <p:nvPr>
            <p:ph type="body" sz="half" idx="4294967295"/>
          </p:nvPr>
        </p:nvSpPr>
        <p:spPr>
          <a:xfrm>
            <a:off x="2286000" y="2286000"/>
            <a:ext cx="4953000" cy="457200"/>
          </a:xfrm>
          <a:ln w="28575">
            <a:solidFill>
              <a:schemeClr val="bg1"/>
            </a:solidFill>
          </a:ln>
        </p:spPr>
        <p:txBody>
          <a:bodyPr lIns="0" tIns="0" rIns="0" bIns="0" anchor="ctr"/>
          <a:lstStyle/>
          <a:p>
            <a:pPr algn="ctr" eaLnBrk="1" hangingPunct="1">
              <a:lnSpc>
                <a:spcPct val="80000"/>
              </a:lnSpc>
              <a:buFontTx/>
              <a:buNone/>
            </a:pPr>
            <a:r>
              <a:rPr lang="en-US" sz="3000" smtClean="0">
                <a:latin typeface="Calibri" pitchFamily="34" charset="0"/>
              </a:rPr>
              <a:t>Annual Budget</a:t>
            </a:r>
            <a:endParaRPr lang="en-US" sz="2600" smtClean="0">
              <a:latin typeface="Calibri" pitchFamily="34" charset="0"/>
            </a:endParaRPr>
          </a:p>
        </p:txBody>
      </p:sp>
      <p:sp>
        <p:nvSpPr>
          <p:cNvPr id="52228" name="Slide Number Placeholder 4"/>
          <p:cNvSpPr>
            <a:spLocks noGrp="1"/>
          </p:cNvSpPr>
          <p:nvPr>
            <p:ph type="sldNum" sz="quarter" idx="10"/>
          </p:nvPr>
        </p:nvSpPr>
        <p:spPr>
          <a:noFill/>
        </p:spPr>
        <p:txBody>
          <a:bodyPr/>
          <a:lstStyle/>
          <a:p>
            <a:fld id="{D0CC3A09-4AB5-413A-BF21-5B4CBAAD3C39}" type="slidenum">
              <a:rPr lang="en-US" smtClean="0">
                <a:latin typeface="Arial" pitchFamily="34" charset="0"/>
              </a:rPr>
              <a:pPr/>
              <a:t>43</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pic>
        <p:nvPicPr>
          <p:cNvPr id="52231" name="Picture 8" descr="TraditionalCosting_Ch5.jpg"/>
          <p:cNvPicPr>
            <a:picLocks noChangeAspect="1"/>
          </p:cNvPicPr>
          <p:nvPr/>
        </p:nvPicPr>
        <p:blipFill>
          <a:blip r:embed="rId2" cstate="print"/>
          <a:srcRect/>
          <a:stretch>
            <a:fillRect/>
          </a:stretch>
        </p:blipFill>
        <p:spPr bwMode="auto">
          <a:xfrm>
            <a:off x="0" y="2895600"/>
            <a:ext cx="9601200" cy="29781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idx="4294967295"/>
          </p:nvPr>
        </p:nvSpPr>
        <p:spPr>
          <a:xfrm>
            <a:off x="2133600" y="0"/>
            <a:ext cx="6553200" cy="1524000"/>
          </a:xfrm>
        </p:spPr>
        <p:txBody>
          <a:bodyPr lIns="95139" tIns="49472" rIns="95139" bIns="49472" anchorCtr="0"/>
          <a:lstStyle/>
          <a:p>
            <a:pPr eaLnBrk="1" hangingPunct="1"/>
            <a:r>
              <a:rPr lang="en-US" sz="3200" smtClean="0"/>
              <a:t>Activity-Based Costing in Service Industries: </a:t>
            </a:r>
            <a:br>
              <a:rPr lang="en-US" sz="3200" smtClean="0"/>
            </a:br>
            <a:r>
              <a:rPr lang="en-US" sz="3200" smtClean="0"/>
              <a:t> </a:t>
            </a:r>
            <a:r>
              <a:rPr lang="en-US" sz="2800" smtClean="0">
                <a:solidFill>
                  <a:srgbClr val="FF0000"/>
                </a:solidFill>
              </a:rPr>
              <a:t>ABC Costing Example</a:t>
            </a:r>
          </a:p>
        </p:txBody>
      </p:sp>
      <p:sp>
        <p:nvSpPr>
          <p:cNvPr id="53251" name="Line 4"/>
          <p:cNvSpPr>
            <a:spLocks noChangeShapeType="1"/>
          </p:cNvSpPr>
          <p:nvPr/>
        </p:nvSpPr>
        <p:spPr bwMode="auto">
          <a:xfrm>
            <a:off x="457200" y="5334000"/>
            <a:ext cx="0" cy="0"/>
          </a:xfrm>
          <a:prstGeom prst="line">
            <a:avLst/>
          </a:prstGeom>
          <a:noFill/>
          <a:ln w="12700">
            <a:solidFill>
              <a:schemeClr val="tx1"/>
            </a:solidFill>
            <a:round/>
            <a:headEnd/>
            <a:tailEnd/>
          </a:ln>
        </p:spPr>
        <p:txBody>
          <a:bodyPr/>
          <a:lstStyle/>
          <a:p>
            <a:endParaRPr lang="en-CA"/>
          </a:p>
        </p:txBody>
      </p:sp>
      <p:sp>
        <p:nvSpPr>
          <p:cNvPr id="53252" name="Slide Number Placeholder 4"/>
          <p:cNvSpPr>
            <a:spLocks noGrp="1"/>
          </p:cNvSpPr>
          <p:nvPr>
            <p:ph type="sldNum" sz="quarter" idx="10"/>
          </p:nvPr>
        </p:nvSpPr>
        <p:spPr>
          <a:noFill/>
        </p:spPr>
        <p:txBody>
          <a:bodyPr/>
          <a:lstStyle/>
          <a:p>
            <a:fld id="{C6CCA26E-6443-49A5-9125-10B7E428EFD3}" type="slidenum">
              <a:rPr lang="en-US" smtClean="0">
                <a:latin typeface="Arial" pitchFamily="34" charset="0"/>
              </a:rPr>
              <a:pPr/>
              <a:t>44</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pic>
        <p:nvPicPr>
          <p:cNvPr id="53255" name="Picture 7" descr="Plano_Ch5.jpg"/>
          <p:cNvPicPr>
            <a:picLocks noChangeAspect="1"/>
          </p:cNvPicPr>
          <p:nvPr/>
        </p:nvPicPr>
        <p:blipFill>
          <a:blip r:embed="rId2" cstate="print"/>
          <a:srcRect/>
          <a:stretch>
            <a:fillRect/>
          </a:stretch>
        </p:blipFill>
        <p:spPr bwMode="auto">
          <a:xfrm>
            <a:off x="0" y="2362200"/>
            <a:ext cx="9601200" cy="23622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idx="4294967295"/>
          </p:nvPr>
        </p:nvSpPr>
        <p:spPr>
          <a:xfrm>
            <a:off x="2286000" y="0"/>
            <a:ext cx="6781800" cy="1541463"/>
          </a:xfrm>
        </p:spPr>
        <p:txBody>
          <a:bodyPr lIns="95139" tIns="49472" rIns="95139" bIns="49472" anchorCtr="0"/>
          <a:lstStyle/>
          <a:p>
            <a:pPr eaLnBrk="1" hangingPunct="1"/>
            <a:r>
              <a:rPr lang="en-US" sz="3200" smtClean="0"/>
              <a:t>Activity-Based Costing in Service Industries: </a:t>
            </a:r>
            <a:br>
              <a:rPr lang="en-US" sz="3200" smtClean="0"/>
            </a:br>
            <a:r>
              <a:rPr lang="en-US" sz="2800" smtClean="0">
                <a:solidFill>
                  <a:srgbClr val="FF0000"/>
                </a:solidFill>
              </a:rPr>
              <a:t>ABC Costing Example</a:t>
            </a:r>
          </a:p>
        </p:txBody>
      </p:sp>
      <p:graphicFrame>
        <p:nvGraphicFramePr>
          <p:cNvPr id="40021" name="Group 85"/>
          <p:cNvGraphicFramePr>
            <a:graphicFrameLocks noGrp="1"/>
          </p:cNvGraphicFramePr>
          <p:nvPr/>
        </p:nvGraphicFramePr>
        <p:xfrm>
          <a:off x="228600" y="1600200"/>
          <a:ext cx="9144000" cy="5018088"/>
        </p:xfrm>
        <a:graphic>
          <a:graphicData uri="http://schemas.openxmlformats.org/drawingml/2006/table">
            <a:tbl>
              <a:tblPr/>
              <a:tblGrid>
                <a:gridCol w="2024217"/>
                <a:gridCol w="1633382"/>
                <a:gridCol w="1295401"/>
                <a:gridCol w="2319184"/>
                <a:gridCol w="1871815"/>
              </a:tblGrid>
              <a:tr h="346218">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Cambria" pitchFamily="18" charset="0"/>
                          <a:ea typeface="Times New Roman" pitchFamily="18" charset="0"/>
                          <a:cs typeface="Arial" charset="0"/>
                        </a:rPr>
                        <a:t>CA’s Annual Overhead Budget</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99CCFF"/>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5481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Activity Cost Pools</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 Cost Drivers</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Estimated Overhead</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Expected Use  of Cost Drivers Per Activity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Activity-Based Overhead Rates</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r>
              <a:tr h="5481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Secretarial support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Direct Prof. hours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$ 210,000</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30,000</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  $7 per hour</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481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Direct </a:t>
                      </a:r>
                      <a:r>
                        <a:rPr kumimoji="0" lang="en-US" sz="1400" b="0" i="0" u="none" strike="noStrike" cap="none" normalizeH="0" baseline="0" dirty="0" err="1" smtClean="0">
                          <a:ln>
                            <a:noFill/>
                          </a:ln>
                          <a:solidFill>
                            <a:schemeClr val="tx1"/>
                          </a:solidFill>
                          <a:effectLst/>
                          <a:latin typeface="Cambria" pitchFamily="18" charset="0"/>
                          <a:ea typeface="Times New Roman" pitchFamily="18" charset="0"/>
                          <a:cs typeface="Arial" charset="0"/>
                        </a:rPr>
                        <a:t>labour</a:t>
                      </a: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 Fringe benefits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Direct </a:t>
                      </a:r>
                      <a:r>
                        <a:rPr kumimoji="0" lang="en-US" sz="1400" b="0" i="0" u="none" strike="noStrike" cap="none" normalizeH="0" baseline="0" dirty="0" err="1" smtClean="0">
                          <a:ln>
                            <a:noFill/>
                          </a:ln>
                          <a:solidFill>
                            <a:schemeClr val="tx1"/>
                          </a:solidFill>
                          <a:effectLst/>
                          <a:latin typeface="Cambria" pitchFamily="18" charset="0"/>
                          <a:ea typeface="Times New Roman" pitchFamily="18" charset="0"/>
                          <a:cs typeface="Arial" charset="0"/>
                        </a:rPr>
                        <a:t>labour</a:t>
                      </a: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 cost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240,000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$ 600,000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$0.40 per $1 </a:t>
                      </a:r>
                      <a:r>
                        <a:rPr kumimoji="0" lang="en-US" sz="1400" b="0" i="0" u="none" strike="noStrike" cap="none" normalizeH="0" baseline="0" dirty="0" err="1" smtClean="0">
                          <a:ln>
                            <a:noFill/>
                          </a:ln>
                          <a:solidFill>
                            <a:schemeClr val="tx1"/>
                          </a:solidFill>
                          <a:effectLst/>
                          <a:latin typeface="Cambria" pitchFamily="18" charset="0"/>
                          <a:ea typeface="Times New Roman" pitchFamily="18" charset="0"/>
                          <a:cs typeface="Arial" charset="0"/>
                        </a:rPr>
                        <a:t>labour</a:t>
                      </a: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481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Printing and photocopying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Working paper pages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20,000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20,000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$1 per page</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31736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Computer support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CPU minutes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200,000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50,000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$4 per minute</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481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Telephone and postage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None (traced directly)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71,000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$71,000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Based on usage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31736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Legal support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Hours used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129,000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860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$150 per hour</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31736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Insurance</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Revenue billed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120,000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$2,000,000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$0.06 per $1 rev</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56356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Recruiting and training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Direct Prof. Hours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mbria" pitchFamily="18" charset="0"/>
                          <a:ea typeface="Times New Roman" pitchFamily="18" charset="0"/>
                          <a:cs typeface="Arial" charset="0"/>
                        </a:rPr>
                        <a:t>210,000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30,000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mbria" pitchFamily="18" charset="0"/>
                          <a:ea typeface="Times New Roman" pitchFamily="18" charset="0"/>
                          <a:cs typeface="Arial" charset="0"/>
                        </a:rPr>
                        <a:t>$7 per hour 	</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365441">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$1,200,000</a:t>
                      </a: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r>
            </a:tbl>
          </a:graphicData>
        </a:graphic>
      </p:graphicFrame>
      <p:sp>
        <p:nvSpPr>
          <p:cNvPr id="54345" name="Line 8"/>
          <p:cNvSpPr>
            <a:spLocks noChangeShapeType="1"/>
          </p:cNvSpPr>
          <p:nvPr/>
        </p:nvSpPr>
        <p:spPr bwMode="auto">
          <a:xfrm>
            <a:off x="4953000" y="5638800"/>
            <a:ext cx="0" cy="0"/>
          </a:xfrm>
          <a:prstGeom prst="line">
            <a:avLst/>
          </a:prstGeom>
          <a:noFill/>
          <a:ln w="12700">
            <a:solidFill>
              <a:schemeClr val="tx1"/>
            </a:solidFill>
            <a:round/>
            <a:headEnd/>
            <a:tailEnd/>
          </a:ln>
        </p:spPr>
        <p:txBody>
          <a:bodyPr/>
          <a:lstStyle/>
          <a:p>
            <a:endParaRPr lang="en-CA"/>
          </a:p>
        </p:txBody>
      </p:sp>
      <p:sp>
        <p:nvSpPr>
          <p:cNvPr id="54346" name="Slide Number Placeholder 4"/>
          <p:cNvSpPr>
            <a:spLocks noGrp="1"/>
          </p:cNvSpPr>
          <p:nvPr>
            <p:ph type="sldNum" sz="quarter" idx="10"/>
          </p:nvPr>
        </p:nvSpPr>
        <p:spPr>
          <a:noFill/>
        </p:spPr>
        <p:txBody>
          <a:bodyPr/>
          <a:lstStyle/>
          <a:p>
            <a:fld id="{B0368611-831A-4B27-A858-B5C788136CA8}" type="slidenum">
              <a:rPr lang="en-US" smtClean="0">
                <a:latin typeface="Arial" pitchFamily="34" charset="0"/>
              </a:rPr>
              <a:pPr/>
              <a:t>45</a:t>
            </a:fld>
            <a:endParaRPr lang="en-US" smtClean="0">
              <a:latin typeface="Arial" pitchFamily="34" charset="0"/>
            </a:endParaRPr>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
        <p:nvSpPr>
          <p:cNvPr id="7"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2057400" y="0"/>
            <a:ext cx="7010400" cy="1524000"/>
          </a:xfrm>
        </p:spPr>
        <p:txBody>
          <a:bodyPr lIns="95139" tIns="49472" rIns="95139" bIns="49472" anchorCtr="0"/>
          <a:lstStyle/>
          <a:p>
            <a:pPr eaLnBrk="1" hangingPunct="1"/>
            <a:r>
              <a:rPr lang="en-US" sz="3200" smtClean="0"/>
              <a:t>Activity-Based Costing in Service Industries: </a:t>
            </a:r>
            <a:br>
              <a:rPr lang="en-US" sz="3200" smtClean="0"/>
            </a:br>
            <a:r>
              <a:rPr lang="en-US" sz="2800" smtClean="0">
                <a:solidFill>
                  <a:srgbClr val="FF0000"/>
                </a:solidFill>
              </a:rPr>
              <a:t>ABC Costing Example</a:t>
            </a:r>
          </a:p>
        </p:txBody>
      </p:sp>
      <p:sp>
        <p:nvSpPr>
          <p:cNvPr id="55299" name="Line 5"/>
          <p:cNvSpPr>
            <a:spLocks noChangeShapeType="1"/>
          </p:cNvSpPr>
          <p:nvPr/>
        </p:nvSpPr>
        <p:spPr bwMode="auto">
          <a:xfrm>
            <a:off x="4419600" y="4114800"/>
            <a:ext cx="0" cy="0"/>
          </a:xfrm>
          <a:prstGeom prst="line">
            <a:avLst/>
          </a:prstGeom>
          <a:noFill/>
          <a:ln w="12700">
            <a:solidFill>
              <a:schemeClr val="tx1"/>
            </a:solidFill>
            <a:round/>
            <a:headEnd/>
            <a:tailEnd/>
          </a:ln>
        </p:spPr>
        <p:txBody>
          <a:bodyPr/>
          <a:lstStyle/>
          <a:p>
            <a:endParaRPr lang="en-CA"/>
          </a:p>
        </p:txBody>
      </p:sp>
      <p:sp>
        <p:nvSpPr>
          <p:cNvPr id="55300" name="Line 8"/>
          <p:cNvSpPr>
            <a:spLocks noChangeShapeType="1"/>
          </p:cNvSpPr>
          <p:nvPr/>
        </p:nvSpPr>
        <p:spPr bwMode="auto">
          <a:xfrm>
            <a:off x="4953000" y="5638800"/>
            <a:ext cx="0" cy="0"/>
          </a:xfrm>
          <a:prstGeom prst="line">
            <a:avLst/>
          </a:prstGeom>
          <a:noFill/>
          <a:ln w="12700">
            <a:solidFill>
              <a:schemeClr val="tx1"/>
            </a:solidFill>
            <a:round/>
            <a:headEnd/>
            <a:tailEnd/>
          </a:ln>
        </p:spPr>
        <p:txBody>
          <a:bodyPr/>
          <a:lstStyle/>
          <a:p>
            <a:endParaRPr lang="en-CA"/>
          </a:p>
        </p:txBody>
      </p:sp>
      <p:sp>
        <p:nvSpPr>
          <p:cNvPr id="55301" name="Line 10"/>
          <p:cNvSpPr>
            <a:spLocks noChangeShapeType="1"/>
          </p:cNvSpPr>
          <p:nvPr/>
        </p:nvSpPr>
        <p:spPr bwMode="auto">
          <a:xfrm>
            <a:off x="6858000" y="4114800"/>
            <a:ext cx="0" cy="0"/>
          </a:xfrm>
          <a:prstGeom prst="line">
            <a:avLst/>
          </a:prstGeom>
          <a:noFill/>
          <a:ln w="12700">
            <a:solidFill>
              <a:schemeClr val="tx1"/>
            </a:solidFill>
            <a:round/>
            <a:headEnd/>
            <a:tailEnd/>
          </a:ln>
        </p:spPr>
        <p:txBody>
          <a:bodyPr/>
          <a:lstStyle/>
          <a:p>
            <a:endParaRPr lang="en-CA"/>
          </a:p>
        </p:txBody>
      </p:sp>
      <p:graphicFrame>
        <p:nvGraphicFramePr>
          <p:cNvPr id="41038" name="Group 78"/>
          <p:cNvGraphicFramePr>
            <a:graphicFrameLocks noGrp="1"/>
          </p:cNvGraphicFramePr>
          <p:nvPr/>
        </p:nvGraphicFramePr>
        <p:xfrm>
          <a:off x="533400" y="1577975"/>
          <a:ext cx="8382000" cy="5051425"/>
        </p:xfrm>
        <a:graphic>
          <a:graphicData uri="http://schemas.openxmlformats.org/drawingml/2006/table">
            <a:tbl>
              <a:tblPr/>
              <a:tblGrid>
                <a:gridCol w="2209800"/>
                <a:gridCol w="1981200"/>
                <a:gridCol w="1295400"/>
                <a:gridCol w="1720850"/>
                <a:gridCol w="1174750"/>
              </a:tblGrid>
              <a:tr h="411163">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Cambria" pitchFamily="18" charset="0"/>
                          <a:ea typeface="Times New Roman" pitchFamily="18" charset="0"/>
                          <a:cs typeface="Arial" charset="0"/>
                        </a:rPr>
                        <a:t>Annual Overhead Budget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57943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Activity Cost Pools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 Cost Drivers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Actual Use of Drivers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Activity Based Overhead Rates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Costs Assigned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Secretarial support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Direct Prof. hours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3,800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   7.00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$ 26,600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Direct labour Fringe benefits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Direct </a:t>
                      </a:r>
                      <a:r>
                        <a:rPr kumimoji="0" lang="en-US" sz="1600" b="0" i="0" u="none" strike="noStrike" cap="none" normalizeH="0" baseline="0" dirty="0" err="1" smtClean="0">
                          <a:ln>
                            <a:noFill/>
                          </a:ln>
                          <a:solidFill>
                            <a:schemeClr val="tx1"/>
                          </a:solidFill>
                          <a:effectLst/>
                          <a:latin typeface="Cambria" pitchFamily="18" charset="0"/>
                          <a:ea typeface="Times New Roman" pitchFamily="18" charset="0"/>
                          <a:cs typeface="Arial" charset="0"/>
                        </a:rPr>
                        <a:t>labour</a:t>
                      </a: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 cost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  70,000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   0.40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28,000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Printing and photocopying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Working paper pages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1,800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   1.00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1,800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Computer support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CPU minutes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8,600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   4.00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34,400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Telephone and postage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None (traced directly)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8,700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Legal support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Hours used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156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$150.00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23,400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Insurance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Revenue billed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260,000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    0.06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15,600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Recruiting and training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mbria" pitchFamily="18" charset="0"/>
                          <a:ea typeface="Times New Roman" pitchFamily="18" charset="0"/>
                          <a:cs typeface="Arial" charset="0"/>
                        </a:rPr>
                        <a:t>Direct Prof. Hours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3,800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    7.00              </a:t>
                      </a:r>
                      <a:r>
                        <a:rPr kumimoji="0" lang="en-US" sz="1600" b="0" i="0" u="sng" strike="noStrike" cap="none" normalizeH="0" baseline="0" smtClean="0">
                          <a:ln>
                            <a:noFill/>
                          </a:ln>
                          <a:solidFill>
                            <a:schemeClr val="tx1"/>
                          </a:solidFill>
                          <a:effectLst/>
                          <a:latin typeface="Cambria" pitchFamily="18" charset="0"/>
                          <a:ea typeface="Times New Roman" pitchFamily="18" charset="0"/>
                          <a:cs typeface="Arial" charset="0"/>
                        </a:rPr>
                        <a:t>     </a:t>
                      </a:r>
                      <a:endPar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mbria" pitchFamily="18" charset="0"/>
                          <a:ea typeface="Times New Roman" pitchFamily="18" charset="0"/>
                          <a:cs typeface="Arial" charset="0"/>
                        </a:rPr>
                        <a:t>26,600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2736">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mbria" pitchFamily="18" charset="0"/>
                          <a:ea typeface="Times New Roman" pitchFamily="18" charset="0"/>
                          <a:cs typeface="Arial" charset="0"/>
                        </a:rPr>
                        <a:t>$165,100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r>
            </a:tbl>
          </a:graphicData>
        </a:graphic>
      </p:graphicFrame>
      <p:sp>
        <p:nvSpPr>
          <p:cNvPr id="55372" name="Slide Number Placeholder 6"/>
          <p:cNvSpPr>
            <a:spLocks noGrp="1"/>
          </p:cNvSpPr>
          <p:nvPr>
            <p:ph type="sldNum" sz="quarter" idx="10"/>
          </p:nvPr>
        </p:nvSpPr>
        <p:spPr>
          <a:noFill/>
        </p:spPr>
        <p:txBody>
          <a:bodyPr/>
          <a:lstStyle/>
          <a:p>
            <a:fld id="{271CF02C-6158-43BE-9C3C-81CE3338BA3B}" type="slidenum">
              <a:rPr lang="en-US" smtClean="0">
                <a:latin typeface="Arial" pitchFamily="34" charset="0"/>
              </a:rPr>
              <a:pPr/>
              <a:t>46</a:t>
            </a:fld>
            <a:endParaRPr lang="en-US" smtClean="0">
              <a:latin typeface="Arial" pitchFamily="34" charset="0"/>
            </a:endParaRPr>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sp>
        <p:nvSpPr>
          <p:cNvPr id="9"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title" idx="4294967295"/>
          </p:nvPr>
        </p:nvSpPr>
        <p:spPr>
          <a:xfrm>
            <a:off x="1905000" y="0"/>
            <a:ext cx="7696200" cy="1497013"/>
          </a:xfrm>
        </p:spPr>
        <p:txBody>
          <a:bodyPr lIns="95139" tIns="49472" rIns="95139" bIns="49472" anchorCtr="0"/>
          <a:lstStyle/>
          <a:p>
            <a:pPr eaLnBrk="1" hangingPunct="1"/>
            <a:r>
              <a:rPr lang="en-US" sz="3200" smtClean="0"/>
              <a:t>Activity-Based Costing in Service Industries: </a:t>
            </a:r>
            <a:br>
              <a:rPr lang="en-US" sz="3200" smtClean="0"/>
            </a:br>
            <a:r>
              <a:rPr lang="en-US" sz="2800" smtClean="0">
                <a:solidFill>
                  <a:srgbClr val="FF0000"/>
                </a:solidFill>
              </a:rPr>
              <a:t>ABC Costing Example</a:t>
            </a:r>
          </a:p>
        </p:txBody>
      </p:sp>
      <p:graphicFrame>
        <p:nvGraphicFramePr>
          <p:cNvPr id="42046" name="Group 62"/>
          <p:cNvGraphicFramePr>
            <a:graphicFrameLocks noGrp="1"/>
          </p:cNvGraphicFramePr>
          <p:nvPr>
            <p:ph sz="half" idx="4294967295"/>
          </p:nvPr>
        </p:nvGraphicFramePr>
        <p:xfrm>
          <a:off x="533400" y="1905000"/>
          <a:ext cx="8640763" cy="4641850"/>
        </p:xfrm>
        <a:graphic>
          <a:graphicData uri="http://schemas.openxmlformats.org/drawingml/2006/table">
            <a:tbl>
              <a:tblPr/>
              <a:tblGrid>
                <a:gridCol w="2895600"/>
                <a:gridCol w="1752600"/>
                <a:gridCol w="1295400"/>
                <a:gridCol w="1371600"/>
                <a:gridCol w="1325563"/>
              </a:tblGrid>
              <a:tr h="533400">
                <a:tc gridSpan="5">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400" b="1" i="0" u="none" strike="noStrike" cap="none" normalizeH="0" baseline="0" dirty="0" smtClean="0">
                          <a:ln>
                            <a:noFill/>
                          </a:ln>
                          <a:solidFill>
                            <a:schemeClr val="bg1"/>
                          </a:solidFill>
                          <a:effectLst/>
                          <a:latin typeface="Cambria" pitchFamily="18" charset="0"/>
                          <a:ea typeface="HYGothic-Extra" pitchFamily="18" charset="-127"/>
                        </a:rPr>
                        <a:t>   Plano Molding Company Audit</a:t>
                      </a:r>
                      <a:endParaRPr kumimoji="0" lang="en-CA" sz="2400" b="1" i="0" u="none" strike="noStrike" cap="none" normalizeH="0" baseline="0" dirty="0" smtClean="0">
                        <a:ln>
                          <a:noFill/>
                        </a:ln>
                        <a:solidFill>
                          <a:schemeClr val="bg1"/>
                        </a:solidFill>
                        <a:effectLst/>
                        <a:latin typeface="Cambria" pitchFamily="18" charset="0"/>
                        <a:ea typeface="HYGothic-Extra" pitchFamily="18" charset="-127"/>
                      </a:endParaRPr>
                    </a:p>
                  </a:txBody>
                  <a:tcP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0070C0"/>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473075">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24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70C0"/>
                      </a:solidFill>
                      <a:prstDash val="solid"/>
                      <a:round/>
                      <a:headEnd type="none" w="med" len="med"/>
                      <a:tailEnd type="none" w="med" len="med"/>
                    </a:lnT>
                    <a:lnB>
                      <a:noFill/>
                    </a:lnB>
                    <a:lnTlToBr>
                      <a:noFill/>
                    </a:lnTlToBr>
                    <a:lnBlToTr>
                      <a:noFill/>
                    </a:lnBlToTr>
                    <a:noFill/>
                  </a:tcPr>
                </a:tc>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400" b="1" i="0" u="none" strike="noStrike" cap="none" normalizeH="0" baseline="0" dirty="0" smtClean="0">
                          <a:ln>
                            <a:noFill/>
                          </a:ln>
                          <a:solidFill>
                            <a:schemeClr val="tx1"/>
                          </a:solidFill>
                          <a:effectLst/>
                          <a:latin typeface="Cambria" pitchFamily="18" charset="0"/>
                          <a:ea typeface="HYGothic-Extra" pitchFamily="18" charset="-127"/>
                        </a:rPr>
                        <a:t> Traditional Costing</a:t>
                      </a:r>
                      <a:endParaRPr kumimoji="0" lang="en-CA" sz="2400" b="1"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hMerge="1">
                  <a:txBody>
                    <a:bodyPr/>
                    <a:lstStyle/>
                    <a:p>
                      <a:endParaRPr lang="en-CA"/>
                    </a:p>
                  </a:txBody>
                  <a:tcPr/>
                </a:tc>
                <a:tc grid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400" b="1" i="0" u="none" strike="noStrike" cap="none" normalizeH="0" baseline="0" dirty="0" smtClean="0">
                          <a:ln>
                            <a:noFill/>
                          </a:ln>
                          <a:solidFill>
                            <a:schemeClr val="tx1"/>
                          </a:solidFill>
                          <a:effectLst/>
                          <a:latin typeface="Cambria" pitchFamily="18" charset="0"/>
                          <a:ea typeface="HYGothic-Extra" pitchFamily="18" charset="-127"/>
                        </a:rPr>
                        <a:t>ABC </a:t>
                      </a:r>
                      <a:r>
                        <a:rPr kumimoji="0" lang="en-CA" sz="2400" b="1" i="0" u="none" strike="noStrike" cap="none" normalizeH="0" baseline="0" dirty="0" smtClean="0">
                          <a:ln>
                            <a:noFill/>
                          </a:ln>
                          <a:solidFill>
                            <a:schemeClr val="tx1"/>
                          </a:solidFill>
                          <a:effectLst/>
                          <a:latin typeface="Cambria" pitchFamily="18" charset="0"/>
                          <a:ea typeface="HYGothic-Extra" pitchFamily="18" charset="-127"/>
                        </a:rPr>
                        <a:t>Costing</a:t>
                      </a:r>
                    </a:p>
                  </a:txBody>
                  <a:tcPr horzOverflow="overflow">
                    <a:lnL w="12700" cap="flat" cmpd="sng" algn="ctr">
                      <a:solidFill>
                        <a:srgbClr val="0033CC"/>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solidFill>
                      <a:srgbClr val="CCECFF"/>
                    </a:solidFill>
                  </a:tcPr>
                </a:tc>
                <a:tc hMerge="1">
                  <a:txBody>
                    <a:bodyPr/>
                    <a:lstStyle/>
                    <a:p>
                      <a:endParaRPr lang="en-CA"/>
                    </a:p>
                  </a:txBody>
                  <a:tcPr/>
                </a:tc>
              </a:tr>
              <a:tr h="47466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Revenues</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400" b="0" i="0" u="none" strike="noStrike" cap="none" normalizeH="0" baseline="0" dirty="0" smtClean="0">
                          <a:ln>
                            <a:noFill/>
                          </a:ln>
                          <a:solidFill>
                            <a:schemeClr val="tx1"/>
                          </a:solidFill>
                          <a:effectLst/>
                          <a:latin typeface="Cambria" pitchFamily="18" charset="0"/>
                          <a:ea typeface="HYGothic-Extra" pitchFamily="18" charset="-127"/>
                        </a:rPr>
                        <a:t>$</a:t>
                      </a:r>
                    </a:p>
                  </a:txBody>
                  <a:tcPr horzOverflow="overflow">
                    <a:lnL w="12700" cap="flat" cmpd="sng" algn="ctr">
                      <a:solidFill>
                        <a:srgbClr val="0033CC"/>
                      </a:solidFill>
                      <a:prstDash val="solid"/>
                      <a:round/>
                      <a:headEnd type="none" w="med" len="med"/>
                      <a:tailEnd type="none" w="med" len="med"/>
                    </a:lnL>
                    <a:lnR>
                      <a:noFill/>
                    </a:lnR>
                    <a:lnT w="12700" cap="flat" cmpd="sng" algn="ctr">
                      <a:solidFill>
                        <a:srgbClr val="0033CC"/>
                      </a:solidFill>
                      <a:prstDash val="solid"/>
                      <a:round/>
                      <a:headEnd type="none" w="med" len="med"/>
                      <a:tailEnd type="none" w="med" len="med"/>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smtClean="0">
                          <a:ln>
                            <a:noFill/>
                          </a:ln>
                          <a:solidFill>
                            <a:schemeClr val="tx1"/>
                          </a:solidFill>
                          <a:effectLst/>
                          <a:latin typeface="Cambria" pitchFamily="18" charset="0"/>
                          <a:ea typeface="HYGothic-Extra" pitchFamily="18" charset="-127"/>
                        </a:rPr>
                        <a:t>260,000 </a:t>
                      </a: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400" b="0" i="0" u="none" strike="noStrike" cap="none" normalizeH="0" baseline="0" dirty="0" smtClean="0">
                          <a:ln>
                            <a:noFill/>
                          </a:ln>
                          <a:solidFill>
                            <a:schemeClr val="tx1"/>
                          </a:solidFill>
                          <a:effectLst/>
                          <a:latin typeface="Cambria" pitchFamily="18" charset="0"/>
                          <a:ea typeface="HYGothic-Extra" pitchFamily="18" charset="-127"/>
                        </a:rPr>
                        <a:t>     $</a:t>
                      </a:r>
                    </a:p>
                  </a:txBody>
                  <a:tcPr horzOverflow="overflow">
                    <a:lnL w="12700" cap="flat" cmpd="sng" algn="ctr">
                      <a:solidFill>
                        <a:srgbClr val="0033CC"/>
                      </a:solidFill>
                      <a:prstDash val="solid"/>
                      <a:round/>
                      <a:headEnd type="none" w="med" len="med"/>
                      <a:tailEnd type="none" w="med" len="med"/>
                    </a:lnL>
                    <a:lnR>
                      <a:noFill/>
                    </a:lnR>
                    <a:lnT w="12700" cap="flat" cmpd="sng" algn="ctr">
                      <a:solidFill>
                        <a:srgbClr val="0033CC"/>
                      </a:solidFill>
                      <a:prstDash val="solid"/>
                      <a:round/>
                      <a:headEnd type="none" w="med" len="med"/>
                      <a:tailEnd type="none" w="med" len="med"/>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smtClean="0">
                          <a:ln>
                            <a:noFill/>
                          </a:ln>
                          <a:solidFill>
                            <a:schemeClr val="tx1"/>
                          </a:solidFill>
                          <a:effectLst/>
                          <a:latin typeface="Cambria" pitchFamily="18" charset="0"/>
                          <a:ea typeface="HYGothic-Extra" pitchFamily="18" charset="-127"/>
                        </a:rPr>
                        <a:t>260,000</a:t>
                      </a: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a:noFill/>
                    </a:lnB>
                    <a:lnTlToBr>
                      <a:noFill/>
                    </a:lnTlToBr>
                    <a:lnBlToTr>
                      <a:noFill/>
                    </a:lnBlToTr>
                    <a:noFill/>
                  </a:tcPr>
                </a:tc>
              </a:tr>
              <a:tr h="47466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Expenses</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r>
              <a:tr h="473075">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Direct professional </a:t>
                      </a:r>
                      <a:r>
                        <a:rPr kumimoji="0" lang="en-US" sz="2400" b="0" i="0" u="none" strike="noStrike" cap="none" normalizeH="0" baseline="0" dirty="0" err="1" smtClean="0">
                          <a:ln>
                            <a:noFill/>
                          </a:ln>
                          <a:solidFill>
                            <a:schemeClr val="tx1"/>
                          </a:solidFill>
                          <a:effectLst/>
                          <a:latin typeface="Cambria" pitchFamily="18" charset="0"/>
                          <a:ea typeface="HYGothic-Extra" pitchFamily="18" charset="-127"/>
                        </a:rPr>
                        <a:t>labour</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$ 70,000</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 $70,000</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r>
              <a:tr h="47466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Applied overhead</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 140,000</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165,100</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r>
              <a:tr h="474663">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Total expenses</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w="12700" cap="flat" cmpd="sng" algn="ctr">
                      <a:solidFill>
                        <a:srgbClr val="0033CC"/>
                      </a:solidFill>
                      <a:prstDash val="solid"/>
                      <a:round/>
                      <a:headEnd type="none" w="med" len="med"/>
                      <a:tailEnd type="none" w="med" len="med"/>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210,000</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w="12700" cap="flat" cmpd="sng" algn="ctr">
                      <a:solidFill>
                        <a:srgbClr val="0033CC"/>
                      </a:solidFill>
                      <a:prstDash val="solid"/>
                      <a:round/>
                      <a:headEnd type="none" w="med" len="med"/>
                      <a:tailEnd type="none" w="med" len="med"/>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smtClean="0">
                          <a:ln>
                            <a:noFill/>
                          </a:ln>
                          <a:solidFill>
                            <a:schemeClr val="tx1"/>
                          </a:solidFill>
                          <a:effectLst/>
                          <a:latin typeface="Cambria" pitchFamily="18" charset="0"/>
                          <a:ea typeface="HYGothic-Extra" pitchFamily="18" charset="-127"/>
                        </a:rPr>
                        <a:t> 235,100</a:t>
                      </a: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a:noFill/>
                    </a:lnT>
                    <a:lnB w="12700" cap="flat" cmpd="sng" algn="ctr">
                      <a:solidFill>
                        <a:srgbClr val="0033CC"/>
                      </a:solidFill>
                      <a:prstDash val="solid"/>
                      <a:round/>
                      <a:headEnd type="none" w="med" len="med"/>
                      <a:tailEnd type="none" w="med" len="med"/>
                    </a:lnB>
                    <a:lnTlToBr>
                      <a:noFill/>
                    </a:lnTlToBr>
                    <a:lnBlToTr>
                      <a:noFill/>
                    </a:lnBlToTr>
                    <a:noFill/>
                  </a:tcPr>
                </a:tc>
              </a:tr>
              <a:tr h="412750">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Operating income</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400" b="0" i="0" u="none" strike="noStrike" cap="none" normalizeH="0" baseline="0" smtClean="0">
                          <a:ln>
                            <a:noFill/>
                          </a:ln>
                          <a:solidFill>
                            <a:schemeClr val="tx1"/>
                          </a:solidFill>
                          <a:effectLst/>
                          <a:latin typeface="Cambria" pitchFamily="18" charset="0"/>
                          <a:ea typeface="HYGothic-Extra" pitchFamily="18" charset="-127"/>
                        </a:rPr>
                        <a:t>$</a:t>
                      </a:r>
                    </a:p>
                  </a:txBody>
                  <a:tcPr horzOverflow="overflow">
                    <a:lnL w="12700" cap="flat" cmpd="sng" algn="ctr">
                      <a:solidFill>
                        <a:srgbClr val="0033CC"/>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 50,000</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CA" sz="2400" b="0" i="0" u="none" strike="noStrike" cap="none" normalizeH="0" baseline="0" dirty="0" smtClean="0">
                          <a:ln>
                            <a:noFill/>
                          </a:ln>
                          <a:solidFill>
                            <a:schemeClr val="tx1"/>
                          </a:solidFill>
                          <a:effectLst/>
                          <a:latin typeface="Cambria" pitchFamily="18" charset="0"/>
                          <a:ea typeface="HYGothic-Extra" pitchFamily="18" charset="-127"/>
                        </a:rPr>
                        <a:t>$</a:t>
                      </a:r>
                    </a:p>
                  </a:txBody>
                  <a:tcPr horzOverflow="overflow">
                    <a:lnL w="12700" cap="flat" cmpd="sng" algn="ctr">
                      <a:solidFill>
                        <a:srgbClr val="0033CC"/>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smtClean="0">
                          <a:ln>
                            <a:noFill/>
                          </a:ln>
                          <a:solidFill>
                            <a:schemeClr val="tx1"/>
                          </a:solidFill>
                          <a:effectLst/>
                          <a:latin typeface="Cambria" pitchFamily="18" charset="0"/>
                          <a:ea typeface="HYGothic-Extra" pitchFamily="18" charset="-127"/>
                        </a:rPr>
                        <a:t> 24,900</a:t>
                      </a:r>
                      <a:endParaRPr kumimoji="0" lang="en-CA" sz="2400" b="0" i="0" u="none" strike="noStrike" cap="none" normalizeH="0" baseline="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r h="180975">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Profit Margin</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w="12700" cap="flat" cmpd="sng" algn="ctr">
                      <a:solidFill>
                        <a:srgbClr val="0033CC"/>
                      </a:solidFill>
                      <a:prstDash val="solid"/>
                      <a:round/>
                      <a:headEnd type="none" w="med" len="med"/>
                      <a:tailEnd type="none" w="med" len="med"/>
                    </a:lnR>
                    <a:lnT>
                      <a:noFill/>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19.2% </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w="12700" cap="flat" cmpd="sng" algn="ctr">
                      <a:solidFill>
                        <a:srgbClr val="0033CC"/>
                      </a:solidFill>
                      <a:prstDash val="solid"/>
                      <a:round/>
                      <a:headEnd type="none" w="med" len="med"/>
                      <a:tailEnd type="none" w="med" len="med"/>
                    </a:lnL>
                    <a:lnR>
                      <a:noFill/>
                    </a:lnR>
                    <a:lnT>
                      <a:noFill/>
                    </a:lnT>
                    <a:lnB w="12700" cap="flat" cmpd="sng" algn="ctr">
                      <a:solidFill>
                        <a:srgbClr val="0033CC"/>
                      </a:solidFill>
                      <a:prstDash val="solid"/>
                      <a:round/>
                      <a:headEnd type="none" w="med" len="med"/>
                      <a:tailEnd type="none" w="med" len="med"/>
                    </a:lnB>
                    <a:lnTlToBr>
                      <a:noFill/>
                    </a:lnTlToBr>
                    <a:lnBlToTr>
                      <a:noFill/>
                    </a:lnBlToTr>
                    <a:noFill/>
                  </a:tcPr>
                </a:tc>
                <a:tc>
                  <a:txBody>
                    <a:bodyPr/>
                    <a:lstStyle/>
                    <a:p>
                      <a:pPr marL="0" marR="0" lvl="0" indent="0" algn="r" defTabSz="966788" rtl="0" eaLnBrk="1" fontAlgn="base" latinLnBrk="0" hangingPunct="1">
                        <a:lnSpc>
                          <a:spcPct val="100000"/>
                        </a:lnSpc>
                        <a:spcBef>
                          <a:spcPct val="20000"/>
                        </a:spcBef>
                        <a:spcAft>
                          <a:spcPct val="0"/>
                        </a:spcAft>
                        <a:buClr>
                          <a:schemeClr val="bg2"/>
                        </a:buClr>
                        <a:buSzTx/>
                        <a:buFontTx/>
                        <a:buNone/>
                        <a:tabLst/>
                      </a:pPr>
                      <a:r>
                        <a:rPr kumimoji="0" lang="en-US" sz="2400" b="0" i="0" u="none" strike="noStrike" cap="none" normalizeH="0" baseline="0" dirty="0" smtClean="0">
                          <a:ln>
                            <a:noFill/>
                          </a:ln>
                          <a:solidFill>
                            <a:schemeClr val="tx1"/>
                          </a:solidFill>
                          <a:effectLst/>
                          <a:latin typeface="Cambria" pitchFamily="18" charset="0"/>
                          <a:ea typeface="HYGothic-Extra" pitchFamily="18" charset="-127"/>
                        </a:rPr>
                        <a:t>9.6%</a:t>
                      </a:r>
                      <a:endParaRPr kumimoji="0" lang="en-CA" sz="2400" b="0" i="0" u="none" strike="noStrike" cap="none" normalizeH="0" baseline="0" dirty="0" smtClean="0">
                        <a:ln>
                          <a:noFill/>
                        </a:ln>
                        <a:solidFill>
                          <a:schemeClr val="tx1"/>
                        </a:solidFill>
                        <a:effectLst/>
                        <a:latin typeface="Cambria" pitchFamily="18" charset="0"/>
                        <a:ea typeface="HYGothic-Extra" pitchFamily="18" charset="-127"/>
                      </a:endParaRPr>
                    </a:p>
                  </a:txBody>
                  <a:tcPr horzOverflow="overflow">
                    <a:lnL>
                      <a:noFill/>
                    </a:lnL>
                    <a:lnR w="12700" cap="flat" cmpd="sng" algn="ctr">
                      <a:solidFill>
                        <a:srgbClr val="0033CC"/>
                      </a:solidFill>
                      <a:prstDash val="solid"/>
                      <a:round/>
                      <a:headEnd type="none" w="med" len="med"/>
                      <a:tailEnd type="none" w="med" len="med"/>
                    </a:lnR>
                    <a:lnT w="12700" cap="flat" cmpd="sng" algn="ctr">
                      <a:solidFill>
                        <a:srgbClr val="0033CC"/>
                      </a:solidFill>
                      <a:prstDash val="solid"/>
                      <a:round/>
                      <a:headEnd type="none" w="med" len="med"/>
                      <a:tailEnd type="none" w="med" len="med"/>
                    </a:lnT>
                    <a:lnB w="12700" cap="flat" cmpd="sng" algn="ctr">
                      <a:solidFill>
                        <a:srgbClr val="0033CC"/>
                      </a:solidFill>
                      <a:prstDash val="solid"/>
                      <a:round/>
                      <a:headEnd type="none" w="med" len="med"/>
                      <a:tailEnd type="none" w="med" len="med"/>
                    </a:lnB>
                    <a:lnTlToBr>
                      <a:noFill/>
                    </a:lnTlToBr>
                    <a:lnBlToTr>
                      <a:noFill/>
                    </a:lnBlToTr>
                    <a:noFill/>
                  </a:tcPr>
                </a:tc>
              </a:tr>
            </a:tbl>
          </a:graphicData>
        </a:graphic>
      </p:graphicFrame>
      <p:sp>
        <p:nvSpPr>
          <p:cNvPr id="56379" name="Slide Number Placeholder 3"/>
          <p:cNvSpPr>
            <a:spLocks noGrp="1"/>
          </p:cNvSpPr>
          <p:nvPr>
            <p:ph type="sldNum" sz="quarter" idx="10"/>
          </p:nvPr>
        </p:nvSpPr>
        <p:spPr>
          <a:noFill/>
        </p:spPr>
        <p:txBody>
          <a:bodyPr/>
          <a:lstStyle/>
          <a:p>
            <a:fld id="{0B026B72-F569-4D51-BD5D-14A5618EA789}" type="slidenum">
              <a:rPr lang="en-US" smtClean="0">
                <a:latin typeface="Arial" pitchFamily="34" charset="0"/>
              </a:rPr>
              <a:pPr/>
              <a:t>47</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457200" y="381000"/>
            <a:ext cx="8642350" cy="612775"/>
          </a:xfrm>
        </p:spPr>
        <p:txBody>
          <a:bodyPr lIns="95139" tIns="49472" rIns="95139" bIns="49472" anchorCtr="0"/>
          <a:lstStyle/>
          <a:p>
            <a:pPr eaLnBrk="1" hangingPunct="1"/>
            <a:r>
              <a:rPr lang="en-US" smtClean="0"/>
              <a:t>Let’s Review</a:t>
            </a:r>
          </a:p>
        </p:txBody>
      </p:sp>
      <p:sp>
        <p:nvSpPr>
          <p:cNvPr id="57347" name="Rectangle 3"/>
          <p:cNvSpPr>
            <a:spLocks noGrp="1" noChangeArrowheads="1"/>
          </p:cNvSpPr>
          <p:nvPr>
            <p:ph idx="4294967295"/>
          </p:nvPr>
        </p:nvSpPr>
        <p:spPr>
          <a:xfrm>
            <a:off x="609600" y="2057400"/>
            <a:ext cx="8640763" cy="3886200"/>
          </a:xfrm>
          <a:ln>
            <a:solidFill>
              <a:schemeClr val="tx1"/>
            </a:solidFill>
          </a:ln>
        </p:spPr>
        <p:txBody>
          <a:bodyPr lIns="0" tIns="0" rIns="0" bIns="0" anchor="ctr"/>
          <a:lstStyle/>
          <a:p>
            <a:pPr marL="647700" indent="-647700">
              <a:buFont typeface="Arial" pitchFamily="34" charset="0"/>
              <a:buNone/>
            </a:pPr>
            <a:r>
              <a:rPr lang="en-US" sz="2800" smtClean="0">
                <a:latin typeface="Calibri" pitchFamily="34" charset="0"/>
              </a:rPr>
              <a:t>	</a:t>
            </a:r>
            <a:r>
              <a:rPr lang="en-CA" sz="2800" smtClean="0"/>
              <a:t>Activity-based costing has been found to be useful in each of the following service industries </a:t>
            </a:r>
            <a:r>
              <a:rPr lang="en-CA" sz="2800" i="1" smtClean="0"/>
              <a:t>except</a:t>
            </a:r>
            <a:endParaRPr lang="en-CA" sz="2800" smtClean="0"/>
          </a:p>
          <a:p>
            <a:pPr marL="647700" indent="-647700">
              <a:buFont typeface="Arial" pitchFamily="34" charset="0"/>
              <a:buAutoNum type="alphaLcPeriod"/>
            </a:pPr>
            <a:r>
              <a:rPr lang="en-CA" sz="2800" smtClean="0"/>
              <a:t>hotels</a:t>
            </a:r>
          </a:p>
          <a:p>
            <a:pPr marL="647700" indent="-647700">
              <a:buFont typeface="Arial" pitchFamily="34" charset="0"/>
              <a:buAutoNum type="alphaLcPeriod"/>
            </a:pPr>
            <a:r>
              <a:rPr lang="en-CA" sz="2800" smtClean="0"/>
              <a:t>hospitals</a:t>
            </a:r>
          </a:p>
          <a:p>
            <a:pPr marL="647700" indent="-647700">
              <a:buFont typeface="Arial" pitchFamily="34" charset="0"/>
              <a:buAutoNum type="alphaLcPeriod"/>
            </a:pPr>
            <a:r>
              <a:rPr lang="en-CA" sz="2800" smtClean="0"/>
              <a:t>telephone companies</a:t>
            </a:r>
          </a:p>
          <a:p>
            <a:pPr marL="647700" indent="-647700">
              <a:buFont typeface="Arial" pitchFamily="34" charset="0"/>
              <a:buAutoNum type="alphaLcPeriod"/>
            </a:pPr>
            <a:r>
              <a:rPr lang="en-CA" sz="2800" smtClean="0"/>
              <a:t>ABC has been useful in any of these industries</a:t>
            </a:r>
            <a:endParaRPr lang="en-US" sz="2800" smtClean="0"/>
          </a:p>
        </p:txBody>
      </p:sp>
      <p:sp>
        <p:nvSpPr>
          <p:cNvPr id="57348" name="Slide Number Placeholder 3"/>
          <p:cNvSpPr>
            <a:spLocks noGrp="1"/>
          </p:cNvSpPr>
          <p:nvPr>
            <p:ph type="sldNum" sz="quarter" idx="10"/>
          </p:nvPr>
        </p:nvSpPr>
        <p:spPr>
          <a:noFill/>
        </p:spPr>
        <p:txBody>
          <a:bodyPr/>
          <a:lstStyle/>
          <a:p>
            <a:fld id="{11B1BFEC-1C28-4081-8BD0-B006920F6F1E}" type="slidenum">
              <a:rPr lang="en-US" smtClean="0">
                <a:latin typeface="Arial" pitchFamily="34" charset="0"/>
              </a:rPr>
              <a:pPr/>
              <a:t>48</a:t>
            </a:fld>
            <a:endParaRPr lang="en-US" smtClean="0">
              <a:latin typeface="Arial" pitchFamily="34" charset="0"/>
            </a:endParaRPr>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Tree>
  </p:cSld>
  <p:clrMapOvr>
    <a:masterClrMapping/>
  </p:clrMapOvr>
  <p:transition>
    <p:wipe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6"/>
          <p:cNvSpPr>
            <a:spLocks noGrp="1" noChangeArrowheads="1"/>
          </p:cNvSpPr>
          <p:nvPr>
            <p:ph type="title" idx="4294967295"/>
          </p:nvPr>
        </p:nvSpPr>
        <p:spPr>
          <a:xfrm>
            <a:off x="1981200" y="381000"/>
            <a:ext cx="6781800" cy="762000"/>
          </a:xfrm>
        </p:spPr>
        <p:txBody>
          <a:bodyPr lIns="95139" tIns="49472" rIns="95139" bIns="49472" anchorCtr="0"/>
          <a:lstStyle/>
          <a:p>
            <a:pPr eaLnBrk="1" hangingPunct="1"/>
            <a:r>
              <a:rPr lang="en-US" smtClean="0"/>
              <a:t>Let’s Review: </a:t>
            </a:r>
            <a:r>
              <a:rPr lang="en-US" smtClean="0">
                <a:solidFill>
                  <a:srgbClr val="FF0000"/>
                </a:solidFill>
              </a:rPr>
              <a:t>Solution</a:t>
            </a:r>
          </a:p>
        </p:txBody>
      </p:sp>
      <p:sp>
        <p:nvSpPr>
          <p:cNvPr id="58371" name="Rectangle 7"/>
          <p:cNvSpPr>
            <a:spLocks noGrp="1" noChangeArrowheads="1"/>
          </p:cNvSpPr>
          <p:nvPr>
            <p:ph idx="4294967295"/>
          </p:nvPr>
        </p:nvSpPr>
        <p:spPr>
          <a:xfrm>
            <a:off x="685800" y="1905000"/>
            <a:ext cx="8305800" cy="4572000"/>
          </a:xfrm>
          <a:ln>
            <a:solidFill>
              <a:schemeClr val="tx1"/>
            </a:solidFill>
          </a:ln>
        </p:spPr>
        <p:txBody>
          <a:bodyPr lIns="0" tIns="0" rIns="0" bIns="0" anchor="ctr"/>
          <a:lstStyle/>
          <a:p>
            <a:pPr marL="647700" indent="-647700">
              <a:buFont typeface="Arial" pitchFamily="34" charset="0"/>
              <a:buNone/>
            </a:pPr>
            <a:r>
              <a:rPr lang="en-US" sz="2800" smtClean="0"/>
              <a:t>	</a:t>
            </a:r>
            <a:r>
              <a:rPr lang="en-CA" sz="2800" smtClean="0"/>
              <a:t>Activity-based costing has been found to be useful in each of the following service industries </a:t>
            </a:r>
            <a:r>
              <a:rPr lang="en-CA" sz="2800" i="1" smtClean="0"/>
              <a:t>except</a:t>
            </a:r>
            <a:endParaRPr lang="en-CA" sz="2800" smtClean="0"/>
          </a:p>
          <a:p>
            <a:pPr marL="647700" indent="-647700">
              <a:buFont typeface="Arial" pitchFamily="34" charset="0"/>
              <a:buAutoNum type="alphaLcPeriod"/>
            </a:pPr>
            <a:r>
              <a:rPr lang="en-CA" sz="2800" smtClean="0"/>
              <a:t>hotels</a:t>
            </a:r>
          </a:p>
          <a:p>
            <a:pPr marL="647700" indent="-647700">
              <a:buFont typeface="Arial" pitchFamily="34" charset="0"/>
              <a:buAutoNum type="alphaLcPeriod"/>
            </a:pPr>
            <a:r>
              <a:rPr lang="en-CA" sz="2800" smtClean="0"/>
              <a:t>hospitals</a:t>
            </a:r>
          </a:p>
          <a:p>
            <a:pPr marL="647700" indent="-647700">
              <a:buFont typeface="Arial" pitchFamily="34" charset="0"/>
              <a:buAutoNum type="alphaLcPeriod"/>
            </a:pPr>
            <a:r>
              <a:rPr lang="en-CA" sz="2800" smtClean="0"/>
              <a:t>telephone companies</a:t>
            </a:r>
          </a:p>
          <a:p>
            <a:pPr marL="647700" indent="-647700">
              <a:buFont typeface="Arial" pitchFamily="34" charset="0"/>
              <a:buAutoNum type="alphaLcPeriod"/>
            </a:pPr>
            <a:r>
              <a:rPr lang="en-CA" sz="2800" smtClean="0">
                <a:solidFill>
                  <a:srgbClr val="C00000"/>
                </a:solidFill>
              </a:rPr>
              <a:t>ABC has been useful in any of these industries</a:t>
            </a:r>
            <a:endParaRPr lang="en-US" sz="2800" smtClean="0">
              <a:solidFill>
                <a:srgbClr val="C00000"/>
              </a:solidFill>
            </a:endParaRPr>
          </a:p>
        </p:txBody>
      </p:sp>
      <p:sp>
        <p:nvSpPr>
          <p:cNvPr id="58372" name="Slide Number Placeholder 3"/>
          <p:cNvSpPr txBox="1">
            <a:spLocks noGrp="1"/>
          </p:cNvSpPr>
          <p:nvPr/>
        </p:nvSpPr>
        <p:spPr bwMode="auto">
          <a:xfrm>
            <a:off x="457200" y="6629400"/>
            <a:ext cx="2241550" cy="508000"/>
          </a:xfrm>
          <a:prstGeom prst="rect">
            <a:avLst/>
          </a:prstGeom>
          <a:noFill/>
          <a:ln w="9525">
            <a:noFill/>
            <a:miter lim="800000"/>
            <a:headEnd/>
            <a:tailEnd/>
          </a:ln>
        </p:spPr>
        <p:txBody>
          <a:bodyPr lIns="96661" tIns="48331" rIns="96661" bIns="48331" anchor="b"/>
          <a:lstStyle/>
          <a:p>
            <a:pPr eaLnBrk="1" hangingPunct="1"/>
            <a:fld id="{7BDCE63F-F073-4491-AE6F-799F2FF12790}" type="slidenum">
              <a:rPr lang="en-US" sz="1500" b="1"/>
              <a:pPr eaLnBrk="1" hangingPunct="1"/>
              <a:t>49</a:t>
            </a:fld>
            <a:endParaRPr lang="en-US" sz="1500" b="1"/>
          </a:p>
        </p:txBody>
      </p:sp>
      <p:sp>
        <p:nvSpPr>
          <p:cNvPr id="5" name="Footer Placeholder 4"/>
          <p:cNvSpPr txBox="1">
            <a:spLocks noGrp="1"/>
          </p:cNvSpPr>
          <p:nvPr/>
        </p:nvSpPr>
        <p:spPr bwMode="auto">
          <a:xfrm>
            <a:off x="3124200" y="6661150"/>
            <a:ext cx="3352800" cy="508000"/>
          </a:xfrm>
          <a:prstGeom prst="rect">
            <a:avLst/>
          </a:prstGeom>
          <a:noFill/>
          <a:ln>
            <a:miter lim="800000"/>
            <a:headEnd/>
            <a:tailEnd/>
          </a:ln>
        </p:spPr>
        <p:txBody>
          <a:bodyPr lIns="96661" tIns="48331" rIns="96661" bIns="48331" anchor="ctr"/>
          <a:lstStyle/>
          <a:p>
            <a:pPr algn="ctr" eaLnBrk="1" hangingPunct="1">
              <a:defRPr/>
            </a:pPr>
            <a:r>
              <a:rPr lang="en-US" sz="1300">
                <a:solidFill>
                  <a:schemeClr val="accent4">
                    <a:lumMod val="50000"/>
                    <a:lumOff val="50000"/>
                  </a:schemeClr>
                </a:solidFill>
                <a:latin typeface="Arial" charset="0"/>
              </a:rPr>
              <a:t>Copyright John Wiley &amp; Sons Canada, Ltd.</a:t>
            </a:r>
          </a:p>
        </p:txBody>
      </p:sp>
      <p:sp>
        <p:nvSpPr>
          <p:cNvPr id="6" name="Content Placeholder 2"/>
          <p:cNvSpPr txBox="1">
            <a:spLocks/>
          </p:cNvSpPr>
          <p:nvPr/>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r>
              <a:rPr lang="en-US" kern="0" dirty="0" smtClean="0">
                <a:cs typeface="Arial" pitchFamily="34" charset="0"/>
              </a:rPr>
              <a:t>5</a:t>
            </a:r>
          </a:p>
        </p:txBody>
      </p:sp>
      <p:sp>
        <p:nvSpPr>
          <p:cNvPr id="58375" name="Text Box 7"/>
          <p:cNvSpPr txBox="1">
            <a:spLocks noChangeArrowheads="1"/>
          </p:cNvSpPr>
          <p:nvPr/>
        </p:nvSpPr>
        <p:spPr bwMode="auto">
          <a:xfrm>
            <a:off x="8328025" y="601663"/>
            <a:ext cx="184150" cy="366712"/>
          </a:xfrm>
          <a:prstGeom prst="rect">
            <a:avLst/>
          </a:prstGeom>
          <a:noFill/>
          <a:ln w="12700">
            <a:noFill/>
            <a:miter lim="800000"/>
            <a:headEnd/>
            <a:tailEnd/>
          </a:ln>
        </p:spPr>
        <p:txBody>
          <a:bodyPr>
            <a:spAutoFit/>
          </a:bodyPr>
          <a:lstStyle/>
          <a:p>
            <a:pPr>
              <a:spcBef>
                <a:spcPct val="50000"/>
              </a:spcBef>
            </a:pPr>
            <a:endParaRPr lang="en-CA"/>
          </a:p>
        </p:txBody>
      </p:sp>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3"/>
          <p:cNvSpPr>
            <a:spLocks noGrp="1"/>
          </p:cNvSpPr>
          <p:nvPr>
            <p:ph type="sldNum" sz="quarter" idx="11"/>
          </p:nvPr>
        </p:nvSpPr>
        <p:spPr>
          <a:noFill/>
        </p:spPr>
        <p:txBody>
          <a:bodyPr/>
          <a:lstStyle/>
          <a:p>
            <a:fld id="{79404D7B-88C0-4DD3-8058-BE41EE7AF694}" type="slidenum">
              <a:rPr lang="en-US" smtClean="0">
                <a:latin typeface="Arial" pitchFamily="34" charset="0"/>
              </a:rPr>
              <a:pPr/>
              <a:t>50</a:t>
            </a:fld>
            <a:endParaRPr lang="en-US" smtClean="0">
              <a:latin typeface="Arial" pitchFamily="34" charset="0"/>
            </a:endParaRPr>
          </a:p>
        </p:txBody>
      </p:sp>
      <p:sp>
        <p:nvSpPr>
          <p:cNvPr id="59395" name="Content Placeholder 4"/>
          <p:cNvSpPr>
            <a:spLocks noGrp="1"/>
          </p:cNvSpPr>
          <p:nvPr>
            <p:ph idx="1"/>
          </p:nvPr>
        </p:nvSpPr>
        <p:spPr/>
        <p:txBody>
          <a:bodyPr/>
          <a:lstStyle/>
          <a:p>
            <a:r>
              <a:rPr lang="en-US" smtClean="0">
                <a:latin typeface="Arial" pitchFamily="34" charset="0"/>
                <a:cs typeface="Arial" pitchFamily="34" charset="0"/>
              </a:rPr>
              <a:t>5</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latin typeface="Arial" charset="0"/>
              </a:rPr>
              <a:t>Copyright </a:t>
            </a:r>
            <a:r>
              <a:rPr lang="en-CA" altLang="en-US" sz="2100">
                <a:solidFill>
                  <a:schemeClr val="bg2">
                    <a:lumMod val="50000"/>
                  </a:schemeClr>
                </a:solidFill>
                <a:latin typeface="Arial" charset="0"/>
              </a:rPr>
              <a:t>© 2012 </a:t>
            </a:r>
            <a:r>
              <a:rPr lang="en-CA" altLang="en-US" sz="2100" dirty="0">
                <a:solidFill>
                  <a:schemeClr val="bg2">
                    <a:lumMod val="50000"/>
                  </a:schemeClr>
                </a:solidFill>
                <a:latin typeface="Arial" charset="0"/>
              </a:rPr>
              <a:t>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59397"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59398"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59399" name="Rectangle 70"/>
          <p:cNvSpPr>
            <a:spLocks noGrp="1" noChangeArrowheads="1"/>
          </p:cNvSpPr>
          <p:nvPr>
            <p:ph type="ftr" sz="quarter" idx="10"/>
          </p:nvPr>
        </p:nvSpPr>
        <p:spPr>
          <a:noFill/>
        </p:spPr>
        <p:txBody>
          <a:bodyPr/>
          <a:lstStyle/>
          <a:p>
            <a:r>
              <a:rPr lang="en-US" smtClean="0">
                <a:solidFill>
                  <a:srgbClr val="808080"/>
                </a:solidFill>
                <a:latin typeface="Arial" pitchFamily="34" charset="0"/>
              </a:rPr>
              <a:t>Copyright John Wiley &amp; Sons Canada, Ltd.</a:t>
            </a: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Ripple">
  <a:themeElements>
    <a:clrScheme name="">
      <a:dk1>
        <a:srgbClr val="000000"/>
      </a:dk1>
      <a:lt1>
        <a:srgbClr val="FFFFFF"/>
      </a:lt1>
      <a:dk2>
        <a:srgbClr val="000000"/>
      </a:dk2>
      <a:lt2>
        <a:srgbClr val="F8F8F8"/>
      </a:lt2>
      <a:accent1>
        <a:srgbClr val="DDDDDD"/>
      </a:accent1>
      <a:accent2>
        <a:srgbClr val="B2B2B2"/>
      </a:accent2>
      <a:accent3>
        <a:srgbClr val="FFFFFF"/>
      </a:accent3>
      <a:accent4>
        <a:srgbClr val="000000"/>
      </a:accent4>
      <a:accent5>
        <a:srgbClr val="EBEBEB"/>
      </a:accent5>
      <a:accent6>
        <a:srgbClr val="A1A1A1"/>
      </a:accent6>
      <a:hlink>
        <a:srgbClr val="5F5F5F"/>
      </a:hlink>
      <a:folHlink>
        <a:srgbClr val="919191"/>
      </a:folHlink>
    </a:clrScheme>
    <a:fontScheme name="7_Ripple">
      <a:majorFont>
        <a:latin typeface="HYGothic-Extra"/>
        <a:ea typeface="HYGothic-Extra"/>
        <a:cs typeface=""/>
      </a:majorFont>
      <a:minorFont>
        <a:latin typeface="HYGothic-Extra"/>
        <a:ea typeface="HYGothic-Extr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7_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7_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7_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7_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7_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7_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7_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7_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5603</TotalTime>
  <Pages>52</Pages>
  <Words>2256</Words>
  <Application>Microsoft Office PowerPoint</Application>
  <PresentationFormat>Custom</PresentationFormat>
  <Paragraphs>654</Paragraphs>
  <Slides>50</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50</vt:i4>
      </vt:variant>
    </vt:vector>
  </HeadingPairs>
  <TitlesOfParts>
    <vt:vector size="63" baseType="lpstr">
      <vt:lpstr>Arial</vt:lpstr>
      <vt:lpstr>HYGothic-Extra</vt:lpstr>
      <vt:lpstr>Cambria</vt:lpstr>
      <vt:lpstr>Wingdings</vt:lpstr>
      <vt:lpstr>Times New Roman</vt:lpstr>
      <vt:lpstr>Calibri</vt:lpstr>
      <vt:lpstr>+mj-lt</vt:lpstr>
      <vt:lpstr>Impact</vt:lpstr>
      <vt:lpstr>HYGothic-Medium</vt:lpstr>
      <vt:lpstr>Tahoma</vt:lpstr>
      <vt:lpstr>Ripple</vt:lpstr>
      <vt:lpstr>7_Ripple</vt:lpstr>
      <vt:lpstr>Microsoft Clip Gallery</vt:lpstr>
      <vt:lpstr>Weygandt-Kimmel-Kieso-Aly</vt:lpstr>
      <vt:lpstr>Slide 2</vt:lpstr>
      <vt:lpstr>Activity-Based Costing Versus  Traditional Costing</vt:lpstr>
      <vt:lpstr>Traditional Costing Systems: Continued</vt:lpstr>
      <vt:lpstr>Need for a New Approach</vt:lpstr>
      <vt:lpstr>The Reasoning Behind ABC </vt:lpstr>
      <vt:lpstr>Activity-Based Costing (ABC)</vt:lpstr>
      <vt:lpstr>Activity-Based Costing (ABC) Terms</vt:lpstr>
      <vt:lpstr>Activity-Based Costing (ABC)  Allocation of Overhead Costs</vt:lpstr>
      <vt:lpstr>Activities and Related Cost Drivers</vt:lpstr>
      <vt:lpstr>ABC System Design  Example - Lift Jack Company</vt:lpstr>
      <vt:lpstr>Traditional Costing vs. ABC</vt:lpstr>
      <vt:lpstr>Traditional Costing vs. ABC An Example</vt:lpstr>
      <vt:lpstr>Unit Costs under Traditional Costing</vt:lpstr>
      <vt:lpstr>Let’s Review</vt:lpstr>
      <vt:lpstr>Let’s Review: Solution</vt:lpstr>
      <vt:lpstr>Unit Costs under ABC Step 1: Identify and Classify Activities and Allocate Overhead to Cost Pools</vt:lpstr>
      <vt:lpstr>Unit Costs under ABC Step 2: Identify Cost Drivers</vt:lpstr>
      <vt:lpstr>Unit Costs under ABC Step 3: Calculate Overhead Rates</vt:lpstr>
      <vt:lpstr>Unit Costs under ABC Step 4: Assign Overhead Costs to Products</vt:lpstr>
      <vt:lpstr>Unit Costs under ABC:  Step 4: Assign Overhead Costs to Products</vt:lpstr>
      <vt:lpstr>Unit Costs under ABC: Step 4: Assign Overhead Costs to Products</vt:lpstr>
      <vt:lpstr>Comparison Of Unit Costs Traditional vs. ABC</vt:lpstr>
      <vt:lpstr>Let’s Review</vt:lpstr>
      <vt:lpstr>Let’s Review: Solution</vt:lpstr>
      <vt:lpstr>Activity-Based Costing: A Closer Look</vt:lpstr>
      <vt:lpstr>Activity-Based Costing  Limitations of ABC</vt:lpstr>
      <vt:lpstr>Activity-Based Costing When to Use</vt:lpstr>
      <vt:lpstr>Let’s Review</vt:lpstr>
      <vt:lpstr>Let’s Review: Solution</vt:lpstr>
      <vt:lpstr>Value-Added vs. Non-Value-Added Activities</vt:lpstr>
      <vt:lpstr>Slide 32</vt:lpstr>
      <vt:lpstr>Slide 33</vt:lpstr>
      <vt:lpstr>Slide 34</vt:lpstr>
      <vt:lpstr>Let’s Review</vt:lpstr>
      <vt:lpstr>Let’s Review: Solution</vt:lpstr>
      <vt:lpstr>Classification of Activity Levels</vt:lpstr>
      <vt:lpstr>Hierarchy of Activity Levels</vt:lpstr>
      <vt:lpstr>Let’s Review</vt:lpstr>
      <vt:lpstr>Let’s Review: Solution</vt:lpstr>
      <vt:lpstr>Activity-Based Costing  In Service Industries</vt:lpstr>
      <vt:lpstr>Activity-Based Costing  In Service Industries</vt:lpstr>
      <vt:lpstr>Activity-Based Costing in Service Industries:   Traditional Costing Example</vt:lpstr>
      <vt:lpstr>Activity-Based Costing in Service Industries:   ABC Costing Example</vt:lpstr>
      <vt:lpstr>Activity-Based Costing in Service Industries:  ABC Costing Example</vt:lpstr>
      <vt:lpstr>Activity-Based Costing in Service Industries:  ABC Costing Example</vt:lpstr>
      <vt:lpstr>Activity-Based Costing in Service Industries:  ABC Costing Example</vt:lpstr>
      <vt:lpstr>Let’s Review</vt:lpstr>
      <vt:lpstr>Let’s Review: Solution</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567</cp:revision>
  <cp:lastPrinted>1998-06-22T01:16:24Z</cp:lastPrinted>
  <dcterms:created xsi:type="dcterms:W3CDTF">1998-06-22T00:47:54Z</dcterms:created>
  <dcterms:modified xsi:type="dcterms:W3CDTF">2013-10-05T01:18:36Z</dcterms:modified>
</cp:coreProperties>
</file>