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4" d="100"/>
          <a:sy n="114" d="100"/>
        </p:scale>
        <p:origin x="152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731C5-7115-40F6-8F6C-8D611B961DE9}" type="datetimeFigureOut">
              <a:rPr lang="fr-FR" smtClean="0"/>
              <a:t>02/10/2019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0AF05-3C56-47B2-BAEF-27E564DD4F60}" type="slidenum">
              <a:rPr lang="fr-FR" smtClean="0"/>
              <a:t>‹#›</a:t>
            </a:fld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731C5-7115-40F6-8F6C-8D611B961DE9}" type="datetimeFigureOut">
              <a:rPr lang="fr-FR" smtClean="0"/>
              <a:t>02/10/2019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0AF05-3C56-47B2-BAEF-27E564DD4F60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731C5-7115-40F6-8F6C-8D611B961DE9}" type="datetimeFigureOut">
              <a:rPr lang="fr-FR" smtClean="0"/>
              <a:t>02/10/2019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0AF05-3C56-47B2-BAEF-27E564DD4F60}" type="slidenum">
              <a:rPr lang="fr-FR" smtClean="0"/>
              <a:t>‹#›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731C5-7115-40F6-8F6C-8D611B961DE9}" type="datetimeFigureOut">
              <a:rPr lang="fr-FR" smtClean="0"/>
              <a:t>02/10/2019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0AF05-3C56-47B2-BAEF-27E564DD4F60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731C5-7115-40F6-8F6C-8D611B961DE9}" type="datetimeFigureOut">
              <a:rPr lang="fr-FR" smtClean="0"/>
              <a:t>02/10/2019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0AF05-3C56-47B2-BAEF-27E564DD4F60}" type="slidenum">
              <a:rPr lang="fr-FR" smtClean="0"/>
              <a:t>‹#›</a:t>
            </a:fld>
            <a:endParaRPr lang="fr-FR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731C5-7115-40F6-8F6C-8D611B961DE9}" type="datetimeFigureOut">
              <a:rPr lang="fr-FR" smtClean="0"/>
              <a:t>02/10/2019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0AF05-3C56-47B2-BAEF-27E564DD4F60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731C5-7115-40F6-8F6C-8D611B961DE9}" type="datetimeFigureOut">
              <a:rPr lang="fr-FR" smtClean="0"/>
              <a:t>02/10/2019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0AF05-3C56-47B2-BAEF-27E564DD4F60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731C5-7115-40F6-8F6C-8D611B961DE9}" type="datetimeFigureOut">
              <a:rPr lang="fr-FR" smtClean="0"/>
              <a:t>02/10/2019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0AF05-3C56-47B2-BAEF-27E564DD4F60}" type="slidenum">
              <a:rPr lang="fr-FR" smtClean="0"/>
              <a:t>‹#›</a:t>
            </a:fld>
            <a:endParaRPr lang="fr-FR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731C5-7115-40F6-8F6C-8D611B961DE9}" type="datetimeFigureOut">
              <a:rPr lang="fr-FR" smtClean="0"/>
              <a:t>02/10/2019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0AF05-3C56-47B2-BAEF-27E564DD4F60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731C5-7115-40F6-8F6C-8D611B961DE9}" type="datetimeFigureOut">
              <a:rPr lang="fr-FR" smtClean="0"/>
              <a:t>02/10/2019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0AF05-3C56-47B2-BAEF-27E564DD4F60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731C5-7115-40F6-8F6C-8D611B961DE9}" type="datetimeFigureOut">
              <a:rPr lang="fr-FR" smtClean="0"/>
              <a:t>02/10/2019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0AF05-3C56-47B2-BAEF-27E564DD4F60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6A3731C5-7115-40F6-8F6C-8D611B961DE9}" type="datetimeFigureOut">
              <a:rPr lang="fr-FR" smtClean="0"/>
              <a:t>02/10/2019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9F70AF05-3C56-47B2-BAEF-27E564DD4F60}" type="slidenum">
              <a:rPr lang="fr-FR" smtClean="0"/>
              <a:t>‹#›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827584" y="908720"/>
            <a:ext cx="7543800" cy="1524000"/>
          </a:xfrm>
        </p:spPr>
        <p:txBody>
          <a:bodyPr/>
          <a:lstStyle/>
          <a:p>
            <a:r>
              <a:rPr lang="fr-FR" dirty="0" smtClean="0"/>
              <a:t>Corrigé examen 1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762000" y="4221088"/>
            <a:ext cx="6858000" cy="1493912"/>
          </a:xfrm>
        </p:spPr>
        <p:txBody>
          <a:bodyPr>
            <a:normAutofit lnSpcReduction="10000"/>
          </a:bodyPr>
          <a:lstStyle/>
          <a:p>
            <a:r>
              <a:rPr lang="fr-FR" dirty="0" smtClean="0"/>
              <a:t>ECO 1502B</a:t>
            </a:r>
          </a:p>
          <a:p>
            <a:r>
              <a:rPr lang="fr-FR" dirty="0" smtClean="0"/>
              <a:t>Automne </a:t>
            </a:r>
            <a:r>
              <a:rPr lang="fr-FR" dirty="0" smtClean="0"/>
              <a:t>2019</a:t>
            </a:r>
            <a:endParaRPr lang="fr-FR" dirty="0" smtClean="0"/>
          </a:p>
          <a:p>
            <a:r>
              <a:rPr lang="fr-FR" dirty="0" smtClean="0"/>
              <a:t>Université d’Ottawa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60693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1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179512" y="1484785"/>
            <a:ext cx="8496944" cy="720080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575556" y="734335"/>
                <a:ext cx="7992888" cy="420666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50215" algn="just">
                  <a:spcAft>
                    <a:spcPts val="0"/>
                  </a:spcAft>
                </a:pPr>
                <a:r>
                  <a:rPr lang="fr-FR" sz="2400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1) Parmi les équations suivantes, laquelle correspond au calcul du taux de chômage ?</a:t>
                </a:r>
                <a:endParaRPr lang="en-US" sz="2400" dirty="0"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  <a:p>
                <a:pPr marL="144145" indent="450215" algn="just">
                  <a:spcAft>
                    <a:spcPts val="0"/>
                  </a:spcAft>
                </a:pPr>
                <a:r>
                  <a:rPr lang="fr-FR" sz="2400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A. </a:t>
                </a:r>
                <a14:m>
                  <m:oMath xmlns:m="http://schemas.openxmlformats.org/officeDocument/2006/math">
                    <m:r>
                      <a:rPr lang="fr-FR" sz="2400" b="0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 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fPr>
                      <m:num>
                        <m:r>
                          <a:rPr lang="fr-FR" sz="2400" b="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𝑛𝑜𝑚𝑏𝑟𝑒</m:t>
                        </m:r>
                        <m:r>
                          <a:rPr lang="fr-FR" sz="2400" b="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 </m:t>
                        </m:r>
                        <m:r>
                          <a:rPr lang="fr-FR" sz="2400" b="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𝑑𝑒</m:t>
                        </m:r>
                        <m:r>
                          <a:rPr lang="fr-FR" sz="2400" b="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 </m:t>
                        </m:r>
                        <m:r>
                          <a:rPr lang="fr-FR" sz="2400" b="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𝑐h</m:t>
                        </m:r>
                        <m:r>
                          <a:rPr lang="fr-FR" sz="2400" b="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ô</m:t>
                        </m:r>
                        <m:r>
                          <a:rPr lang="fr-FR" sz="2400" b="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𝑚𝑒𝑢𝑟𝑠</m:t>
                        </m:r>
                      </m:num>
                      <m:den>
                        <m:r>
                          <a:rPr lang="fr-FR" sz="2400" b="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𝑝𝑜𝑝𝑢𝑙𝑎𝑡𝑖𝑜𝑛</m:t>
                        </m:r>
                        <m:r>
                          <a:rPr lang="fr-FR" sz="2400" b="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 </m:t>
                        </m:r>
                        <m:r>
                          <a:rPr lang="fr-FR" sz="2400" b="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𝑎𝑐𝑡𝑖𝑣𝑒</m:t>
                        </m:r>
                      </m:den>
                    </m:f>
                    <m:r>
                      <a:rPr lang="fr-FR" sz="2400" b="0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 </m:t>
                    </m:r>
                    <m:r>
                      <a:rPr lang="fr-FR" sz="2400" b="0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𝑥</m:t>
                    </m:r>
                    <m:r>
                      <a:rPr lang="fr-FR" sz="2400" b="0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 100</m:t>
                    </m:r>
                  </m:oMath>
                </a14:m>
                <a:r>
                  <a:rPr lang="fr-FR" sz="2400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 </a:t>
                </a:r>
                <a14:m>
                  <m:oMath xmlns:m="http://schemas.openxmlformats.org/officeDocument/2006/math">
                    <m:r>
                      <a:rPr lang="fr-FR" sz="2400" b="0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 </m:t>
                    </m:r>
                  </m:oMath>
                </a14:m>
                <a:endParaRPr lang="en-US" sz="2400" dirty="0"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  <a:p>
                <a:pPr marL="144145" indent="450215" algn="just">
                  <a:spcAft>
                    <a:spcPts val="0"/>
                  </a:spcAft>
                </a:pPr>
                <a:r>
                  <a:rPr lang="fr-FR" sz="2400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 </a:t>
                </a:r>
                <a:endParaRPr lang="en-US" sz="2400" dirty="0"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  <a:p>
                <a:pPr marL="144145" indent="450215" algn="just">
                  <a:spcAft>
                    <a:spcPts val="0"/>
                  </a:spcAft>
                </a:pPr>
                <a:r>
                  <a:rPr lang="fr-FR" sz="2400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B. 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fPr>
                      <m:num>
                        <m:d>
                          <m:dPr>
                            <m:ctrlPr>
                              <a:rPr lang="en-US" sz="24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</m:ctrlPr>
                          </m:dPr>
                          <m:e>
                            <m:r>
                              <a:rPr lang="fr-FR" sz="24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𝑃𝑜𝑝𝑢𝑙𝑎𝑡𝑖𝑜𝑛</m:t>
                            </m:r>
                            <m:r>
                              <a:rPr lang="fr-FR" sz="24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 </m:t>
                            </m:r>
                            <m:r>
                              <a:rPr lang="fr-FR" sz="24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𝑎𝑐𝑡𝑖𝑣𝑒</m:t>
                            </m:r>
                            <m:r>
                              <a:rPr lang="fr-FR" sz="24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 − </m:t>
                            </m:r>
                            <m:r>
                              <a:rPr lang="fr-FR" sz="24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𝑛𝑜𝑚𝑏𝑟𝑒</m:t>
                            </m:r>
                            <m:r>
                              <a:rPr lang="fr-FR" sz="24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 </m:t>
                            </m:r>
                            <m:r>
                              <a:rPr lang="fr-FR" sz="24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𝑑𝑒</m:t>
                            </m:r>
                            <m:r>
                              <a:rPr lang="fr-FR" sz="24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 </m:t>
                            </m:r>
                            <m:r>
                              <a:rPr lang="fr-FR" sz="24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𝑐h</m:t>
                            </m:r>
                            <m:r>
                              <a:rPr lang="fr-FR" sz="24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ô</m:t>
                            </m:r>
                            <m:r>
                              <a:rPr lang="fr-FR" sz="24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𝑚𝑒𝑢𝑟𝑠</m:t>
                            </m:r>
                          </m:e>
                        </m:d>
                      </m:num>
                      <m:den>
                        <m:r>
                          <a:rPr lang="fr-FR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𝑝𝑜𝑝𝑢𝑙𝑎𝑡𝑖𝑜𝑛</m:t>
                        </m:r>
                        <m:r>
                          <a:rPr lang="fr-FR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 </m:t>
                        </m:r>
                        <m:r>
                          <a:rPr lang="fr-FR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𝑎𝑐𝑡𝑖𝑣𝑒</m:t>
                        </m:r>
                      </m:den>
                    </m:f>
                    <m:r>
                      <a:rPr lang="fr-FR" sz="2400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 </m:t>
                    </m:r>
                    <m:r>
                      <m:rPr>
                        <m:sty m:val="p"/>
                      </m:rPr>
                      <a:rPr lang="fr-FR" sz="2400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x</m:t>
                    </m:r>
                    <m:r>
                      <a:rPr lang="fr-FR" sz="2400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 100</m:t>
                    </m:r>
                  </m:oMath>
                </a14:m>
                <a:endParaRPr lang="en-US" sz="2400" dirty="0"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  <a:p>
                <a:pPr marL="144145" indent="450215" algn="just">
                  <a:spcAft>
                    <a:spcPts val="0"/>
                  </a:spcAft>
                </a:pPr>
                <a:r>
                  <a:rPr lang="fr-FR" sz="2400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 </a:t>
                </a:r>
                <a:endParaRPr lang="en-US" sz="2400" dirty="0"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  <a:p>
                <a:pPr marL="144145" indent="450215" algn="just">
                  <a:spcAft>
                    <a:spcPts val="0"/>
                  </a:spcAft>
                </a:pPr>
                <a:r>
                  <a:rPr lang="fr-FR" sz="2400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C. </a:t>
                </a:r>
                <a14:m>
                  <m:oMath xmlns:m="http://schemas.openxmlformats.org/officeDocument/2006/math">
                    <m:r>
                      <a:rPr lang="fr-FR" sz="2400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 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fPr>
                      <m:num>
                        <m:d>
                          <m:dPr>
                            <m:ctrlPr>
                              <a:rPr lang="en-US" sz="24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</m:ctrlPr>
                          </m:dPr>
                          <m:e>
                            <m:r>
                              <a:rPr lang="fr-FR" sz="24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𝑃𝑜𝑝𝑢𝑙𝑎𝑡𝑖𝑜𝑛</m:t>
                            </m:r>
                            <m:r>
                              <a:rPr lang="fr-FR" sz="24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 </m:t>
                            </m:r>
                            <m:r>
                              <a:rPr lang="fr-FR" sz="24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𝑎𝑐𝑡𝑖𝑣𝑒</m:t>
                            </m:r>
                            <m:r>
                              <a:rPr lang="fr-FR" sz="24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 − </m:t>
                            </m:r>
                            <m:r>
                              <a:rPr lang="fr-FR" sz="24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𝑛𝑜𝑚𝑏𝑟𝑒</m:t>
                            </m:r>
                            <m:r>
                              <a:rPr lang="fr-FR" sz="24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 </m:t>
                            </m:r>
                            <m:r>
                              <a:rPr lang="fr-FR" sz="24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𝑑𝑒</m:t>
                            </m:r>
                            <m:r>
                              <a:rPr lang="fr-FR" sz="24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 </m:t>
                            </m:r>
                            <m:r>
                              <a:rPr lang="fr-FR" sz="24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𝑐h</m:t>
                            </m:r>
                            <m:r>
                              <a:rPr lang="fr-FR" sz="24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ô</m:t>
                            </m:r>
                            <m:r>
                              <a:rPr lang="fr-FR" sz="24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𝑚𝑒𝑢𝑟𝑠</m:t>
                            </m:r>
                          </m:e>
                        </m:d>
                      </m:num>
                      <m:den>
                        <m:r>
                          <a:rPr lang="fr-FR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𝑛𝑜𝑚𝑏𝑟𝑒</m:t>
                        </m:r>
                        <m:r>
                          <a:rPr lang="fr-FR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 </m:t>
                        </m:r>
                        <m:r>
                          <a:rPr lang="fr-FR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𝑑𝑒</m:t>
                        </m:r>
                        <m:r>
                          <a:rPr lang="fr-FR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 </m:t>
                        </m:r>
                        <m:r>
                          <a:rPr lang="fr-FR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𝑐h</m:t>
                        </m:r>
                        <m:r>
                          <a:rPr lang="fr-FR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ô</m:t>
                        </m:r>
                        <m:r>
                          <a:rPr lang="fr-FR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𝑚𝑒𝑢𝑟𝑠</m:t>
                        </m:r>
                      </m:den>
                    </m:f>
                    <m:r>
                      <a:rPr lang="fr-FR" sz="2400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 </m:t>
                    </m:r>
                    <m:r>
                      <m:rPr>
                        <m:sty m:val="p"/>
                      </m:rPr>
                      <a:rPr lang="fr-FR" sz="2400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x</m:t>
                    </m:r>
                    <m:r>
                      <a:rPr lang="fr-FR" sz="2400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 100</m:t>
                    </m:r>
                  </m:oMath>
                </a14:m>
                <a:endParaRPr lang="en-US" sz="2400" dirty="0"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  <a:p>
                <a:pPr marL="144145" indent="450215" algn="just">
                  <a:spcAft>
                    <a:spcPts val="0"/>
                  </a:spcAft>
                </a:pPr>
                <a:r>
                  <a:rPr lang="fr-FR" sz="2400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 </a:t>
                </a:r>
                <a:endParaRPr lang="en-US" sz="2400" dirty="0"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  <a:p>
                <a:pPr marL="144145" indent="450215" algn="just">
                  <a:spcAft>
                    <a:spcPts val="0"/>
                  </a:spcAft>
                </a:pPr>
                <a:r>
                  <a:rPr lang="fr-FR" sz="2400" dirty="0">
                    <a:latin typeface="Times New Roman" panose="02020603050405020304" pitchFamily="18" charset="0"/>
                    <a:ea typeface="Calibri" panose="020F0502020204030204" pitchFamily="34" charset="0"/>
                  </a:rPr>
                  <a:t>D. 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fPr>
                      <m:num>
                        <m:r>
                          <a:rPr lang="fr-FR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(</m:t>
                        </m:r>
                        <m:r>
                          <a:rPr lang="fr-FR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𝑃𝑜𝑝𝑢𝑙𝑎𝑡𝑖𝑜𝑛</m:t>
                        </m:r>
                        <m:r>
                          <a:rPr lang="fr-FR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 </m:t>
                        </m:r>
                        <m:r>
                          <a:rPr lang="fr-FR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𝑎𝑐𝑡𝑖𝑣𝑒</m:t>
                        </m:r>
                        <m:r>
                          <a:rPr lang="fr-FR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fr-FR" sz="2400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x</m:t>
                        </m:r>
                        <m:r>
                          <a:rPr lang="fr-FR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 </m:t>
                        </m:r>
                        <m:r>
                          <a:rPr lang="fr-FR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𝑛𝑜𝑚𝑏𝑟𝑒</m:t>
                        </m:r>
                        <m:r>
                          <a:rPr lang="fr-FR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 </m:t>
                        </m:r>
                        <m:r>
                          <a:rPr lang="fr-FR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𝑑𝑒</m:t>
                        </m:r>
                        <m:r>
                          <a:rPr lang="fr-FR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 </m:t>
                        </m:r>
                        <m:r>
                          <a:rPr lang="fr-FR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𝑐h</m:t>
                        </m:r>
                        <m:r>
                          <a:rPr lang="fr-FR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ô</m:t>
                        </m:r>
                        <m:r>
                          <a:rPr lang="fr-FR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𝑚𝑒𝑢𝑟𝑠</m:t>
                        </m:r>
                        <m:r>
                          <a:rPr lang="fr-FR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)</m:t>
                        </m:r>
                      </m:num>
                      <m:den>
                        <m:r>
                          <a:rPr lang="fr-FR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𝑛𝑜𝑚𝑏𝑟𝑒</m:t>
                        </m:r>
                        <m:r>
                          <a:rPr lang="fr-FR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 </m:t>
                        </m:r>
                        <m:r>
                          <a:rPr lang="fr-FR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𝑑𝑒</m:t>
                        </m:r>
                        <m:r>
                          <a:rPr lang="fr-FR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 </m:t>
                        </m:r>
                        <m:r>
                          <a:rPr lang="fr-FR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𝑐h𝑜𝑚𝑒𝑢𝑟𝑠</m:t>
                        </m:r>
                      </m:den>
                    </m:f>
                    <m:r>
                      <a:rPr lang="fr-FR" sz="2400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 </m:t>
                    </m:r>
                    <m:r>
                      <m:rPr>
                        <m:sty m:val="p"/>
                      </m:rPr>
                      <a:rPr lang="fr-FR" sz="2400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x</m:t>
                    </m:r>
                    <m:r>
                      <a:rPr lang="fr-FR" sz="2400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 100</m:t>
                    </m:r>
                  </m:oMath>
                </a14:m>
                <a:endParaRPr lang="en-US" sz="2400" dirty="0"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5556" y="734335"/>
                <a:ext cx="7992888" cy="4206664"/>
              </a:xfrm>
              <a:prstGeom prst="rect">
                <a:avLst/>
              </a:prstGeom>
              <a:blipFill>
                <a:blip r:embed="rId2"/>
                <a:stretch>
                  <a:fillRect l="-1143" t="-1158" r="-1143" b="-14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07697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2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467544" y="4365104"/>
            <a:ext cx="8496944" cy="44567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95536" y="836712"/>
            <a:ext cx="8496944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spcAft>
                <a:spcPts val="0"/>
              </a:spcAft>
            </a:pPr>
            <a:r>
              <a:rPr lang="fr-FR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2) Parmi les critères suivants, lequel est utilisé au Canada pour considérer si une personne est au chômage ?</a:t>
            </a:r>
            <a:endParaRPr lang="en-US" sz="32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indent="450215" algn="just">
              <a:spcAft>
                <a:spcPts val="0"/>
              </a:spcAft>
            </a:pPr>
            <a:r>
              <a:rPr lang="fr-FR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A. Ne pas avoir d’emploi.</a:t>
            </a:r>
            <a:endParaRPr lang="en-US" sz="32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indent="450215" algn="just">
              <a:spcAft>
                <a:spcPts val="0"/>
              </a:spcAft>
            </a:pPr>
            <a:r>
              <a:rPr lang="fr-FR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B. Rechercher activement un emploi.</a:t>
            </a:r>
            <a:endParaRPr lang="en-US" sz="32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indent="450215" algn="just">
              <a:spcAft>
                <a:spcPts val="0"/>
              </a:spcAft>
            </a:pPr>
            <a:r>
              <a:rPr lang="fr-FR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C. Etre disponible pour travailler.</a:t>
            </a:r>
            <a:endParaRPr lang="en-US" sz="32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indent="450215" algn="just">
              <a:spcAft>
                <a:spcPts val="0"/>
              </a:spcAft>
            </a:pPr>
            <a:r>
              <a:rPr lang="fr-FR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D. Les réponses A et B sont vraies.</a:t>
            </a:r>
            <a:endParaRPr lang="en-US" sz="32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indent="450215" algn="just">
              <a:spcAft>
                <a:spcPts val="0"/>
              </a:spcAft>
            </a:pPr>
            <a:r>
              <a:rPr lang="fr-FR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E. Les réponses A, B et C sont vraies.</a:t>
            </a:r>
            <a:endParaRPr lang="en-US" sz="3200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3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395536" y="4201631"/>
            <a:ext cx="8496944" cy="995923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51520" y="692696"/>
            <a:ext cx="864096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fr-FR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3) En ce qui concerne la courbe de Phillips, parmi les affirmations suivantes laquelle est vraie ?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A. La courbe de Phillips montre que lorsque la production augmente le taux de chômage augmente.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B. La courbe de Phillips montre que lorsque la production augmente le taux de chômage diminue.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C. La courbe de Phillips montre que lorsque le taux d’inflation augmente le taux de chômage augmente.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D. La courbe de Phillips montre que lorsque le taux d’inflation augmente le taux de chômage diminue.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4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179512" y="4077072"/>
            <a:ext cx="8568952" cy="57606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3528" y="704885"/>
            <a:ext cx="861027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fr-FR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4) A partir du milieu des années 1970, la courbe de Phillips est contredite par :</a:t>
            </a:r>
            <a:endParaRPr lang="en-US" sz="36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A. la présence d’une forte croissance économique</a:t>
            </a:r>
            <a:endParaRPr lang="en-US" sz="36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B. la présence de très bas taux de chômage.</a:t>
            </a:r>
            <a:endParaRPr lang="en-US" sz="36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C. l’absence de fortes inflations.</a:t>
            </a:r>
            <a:endParaRPr lang="en-US" sz="36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D. la présence de situations de stagflation.</a:t>
            </a:r>
            <a:endParaRPr lang="en-US" sz="36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E. Aucune de ces réponses.</a:t>
            </a:r>
            <a:endParaRPr lang="en-US" sz="3600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5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32863" y="4170423"/>
            <a:ext cx="8496944" cy="57606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48887" y="797511"/>
            <a:ext cx="828092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fr-FR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5) La Banque centrale du Canada a un objectif d’inflation annuel de :</a:t>
            </a:r>
            <a:endParaRPr lang="en-US" sz="36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A. -2%.</a:t>
            </a:r>
            <a:endParaRPr lang="en-US" sz="36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B. -1%.</a:t>
            </a:r>
            <a:endParaRPr lang="en-US" sz="36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C. 0%.</a:t>
            </a:r>
            <a:endParaRPr lang="en-US" sz="36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D. 1%.</a:t>
            </a:r>
            <a:endParaRPr lang="en-US" sz="36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E. 2%.</a:t>
            </a:r>
            <a:endParaRPr lang="en-US" sz="3600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6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323528" y="3356992"/>
            <a:ext cx="8496944" cy="432048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39552" y="764704"/>
            <a:ext cx="835292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6) Parmi les activités suivantes, laquelle relève de la macroéconomie ?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A. Le calcul du taux d’inflation dans une économie.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B. La mise en évidence d’une relation entre le taux de chômage et la pénurie de main d’œuvre dans un pays.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C. Le calcul de l’effet de la production marginale d’une entreprise sur les bénéfices de cette entreprise.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D. Les réponses A et B relèvent de la macroéconomie.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E. Les réponses A, B et C relèvent de la macroéconomie.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7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450616" y="2060848"/>
            <a:ext cx="8496944" cy="864096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11560" y="721727"/>
            <a:ext cx="835292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fr-FR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7) Dans le circuit économique, laquelle des propositions suivantes est fausse en ce qui concerne les ménages ?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A. Les ménages offrent du capital aux entreprises.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B. Les ménages vendent du travail aux entreprises sur le marché des biens et services.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C. Les ménages consomment des biens.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D. Les réponses A et B sont fausses.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E. Les réponses A, B et C sont fausses.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8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323528" y="4221088"/>
            <a:ext cx="8496944" cy="39604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95536" y="706339"/>
            <a:ext cx="856895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fr-FR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8) Dans le circuit économique, laquelle des propositions suivantes est vraie en ce qui concerne les entreprises ?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A. Les entreprises reçoivent des revenus en provenance du marché des biens et services.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B. Les entreprises se procurent du capital sur le marché des facteurs de production.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C. Les entreprises achètent des matières premières sur le marché des facteurs de production.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D. Les réponses A et B sont vraies.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E. Les réponses A, B et C sont vraies.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9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107504" y="1916832"/>
            <a:ext cx="8784976" cy="864096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51520" y="620688"/>
            <a:ext cx="835292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fr-FR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9) Dans le circuit économique, parmi les éléments suivants, lequel ne transite pas par le marché des facteurs de production ?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A. Le paiement de la location d’une maison par un ménage.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B. Le paiement de la location d’un immeuble par une entreprise.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C. Les éléments A et B transitent par le marché des facteurs de production.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D. Les éléments A et B ne transitent pas par le marché des facteurs de production.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10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450585" y="4149080"/>
            <a:ext cx="8496944" cy="575490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67544" y="692696"/>
            <a:ext cx="856895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10) Parmi les propositions suivantes, laquelle est vraie ?</a:t>
            </a:r>
            <a:endParaRPr lang="en-US" sz="32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A. Le monnaie détenue par les entreprises et les ménages est considérée comme un facteur de production.</a:t>
            </a:r>
            <a:endParaRPr lang="en-US" sz="32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B. La monnaie détenue par les entreprises est considérée comme un facteur de production.</a:t>
            </a:r>
            <a:endParaRPr lang="en-US" sz="32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C. La monnaie n’est pas un facteur de production.</a:t>
            </a:r>
            <a:endParaRPr lang="en-US" sz="3200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11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336632" y="3850308"/>
            <a:ext cx="8632602" cy="658812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39552" y="836712"/>
            <a:ext cx="842493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11) Selon la loi de l’offre et de la demande, la « quantité d’équilibre » est atteinte :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A. lorsque les quantités offertes sont supérieures aux quantités demandées, parce que cela encourage les offreurs à baisser leur prix.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B. lorsque les quantités offertes sont inférieures aux quantités demandées, parce que cela favorise les demandeurs qui voient les prix baisser.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C. lorsque les quantités offertes sont égales aux quantités demandées.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D. Aucune de ces réponses.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12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323528" y="4908361"/>
            <a:ext cx="8496944" cy="472411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95536" y="548680"/>
            <a:ext cx="842493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fr-FR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12) Selon la loi de l’offre et de la demande, lorsque le « prix d’équilibre » est atteint :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A. L’offre est supérieure à la demande et il y a des surplus sur ce marché.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B. L’offre est supérieure à la demande et il y a une pénurie sur ce marché.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C. L’offre est inférieure à la demande et il y a des surplus sur ce marché.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D. L’offre est inférieure à la demande et il y a une pénurie sur ce marché.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E. Aucune de ces réponses.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13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395536" y="4437112"/>
            <a:ext cx="8496944" cy="943660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3548" y="548680"/>
            <a:ext cx="813690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fr-FR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13) Parmi les propositions suivantes, laquelle est en conformité avec la notion de « preneur de prix » ?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A. Sur un marché, un groupe de demandeurs s’organise pour exiger une baisse des prix de la part des offreurs.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B. Sur un marché, un groupe d’offreurs se mettent d’accord pour fixer des prix.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C. Les propositions A et B sont en conformité avec la notion de « preneur de prix »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D. Les propositions A et B ne sont pas en conformité avec la notion de « preneur de prix ».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14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323528" y="3861048"/>
            <a:ext cx="8496944" cy="443086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39552" y="836712"/>
            <a:ext cx="842493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fr-FR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14) Parmi les situations de marché suivantes, laquelle assure le bon fonctionnement de la loi de l’offre et de la demande ?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A. Un marché sur lequel les offreurs fixent les prix.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B. Un marché sur lequel les demandeurs fixent les prix.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C. Un marché sur lequel les gouvernements fixent les prix.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D. Aucune de ces réponses.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15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549194" y="1700808"/>
            <a:ext cx="8496944" cy="864096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67544" y="764704"/>
            <a:ext cx="856895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fr-FR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15) Parmi les actions suivantes laquelle ne respecte pas les principes des « droits de propriété » ?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A. Une organisation criminelle s’organise pour contrôler le marché de la construction dans un pays.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B. Un propriétaire détruit sa maison parce qu’il n’en a plus l’usage.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C. Les actions A et B ne respectent pas les principes des « droits de propriété ».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D. Les actions A et B respectent les principes des « droits de propriétés ».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16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614772" y="1916832"/>
            <a:ext cx="8496944" cy="792088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000" y="980728"/>
            <a:ext cx="820248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fr-FR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16) Parmi les situations suivantes, laquelle ne correspond pas à une défaillance de marché ?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A. La faillite d’une entreprise incapable de maitriser ses coûts de production.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B. La pollution d’une rivière par une usine.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C. L’installation d’un producteur de fleurs à côté d’un producteur de miel.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D. L'installation d'un réseau électrique dans un pays en voie de développement.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17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431540" y="4491618"/>
            <a:ext cx="8496944" cy="428070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67544" y="764704"/>
            <a:ext cx="842493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17) On appelle « pouvoir de marché » :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A. La capacité d’un marché à satisfaire l’ensemble de la demande lorsqu’il fonctionne correctement.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B. La capacité d’un marché à assurer la meilleure allocation possible des ressources lorsqu’il fonctionne correctement.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C. La capacité d’un marché à inciter des consommateurs à acheter un bien dont ils n’ont pas besoin.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D. Une situation où les entreprises qui proposent des biens sur un marché réalisent leur production en polluant l’atmosphère sans payer le prix de cette pollution.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E. Aucune de ces réponses.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18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396789" y="2261486"/>
            <a:ext cx="8496944" cy="44743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11560" y="764704"/>
            <a:ext cx="828092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18) Parmi les activités suivantes, laquelle est susceptible de créer une externalité positive ?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A. Une production industrielle conduisant à l’émission de gaz à effet de serre.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B. L’augmentation du nombre d’utilisateurs d’un logiciel.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C. La construction d’un aéroport près d’une zone d’habitation.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D. Les activités A, B et C sont susceptibles de créer une externalité positive.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E. Les activités A, B et C ne sont pas susceptibles de créer à une externalité positive.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19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51520" y="2524504"/>
            <a:ext cx="8784976" cy="1120520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95536" y="658390"/>
            <a:ext cx="849694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19) Parmi les définitions suivantes laquelle correspond le mieux à la définition d’une externalité ?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A. Une externalité est un phénomène qui ne dépend pas du fonctionnement économique mais qui peut avoir des répercussions sur l’économie, par exemple un tremblement de terre.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B. Une externalité est la conséquence d’une activité économique sur des agents qui ne sont pas directement impliqués dans cette activité.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C. Une externalité est une activité économique réalisée entre un agent installé sur le territoire d’un pays et un agent installé dans un autre pays.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D. Une externalité est une activité illégale.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20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538716" y="3861921"/>
            <a:ext cx="8496944" cy="770608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39552" y="548680"/>
            <a:ext cx="849694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20) Les économistes considèrent que les êtres humains sont soumis à la rareté. Parmi les propositions suivantes, laquelle est en accord avec ce principe de rareté ?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A. Le travail est nécessaire pour pouvoir satisfaire les besoins des êtres humains.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B. Les êtres humains doivent faire des choix.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C. La division du travail améliore l’efficacité d’une économie.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D. Les propositions A et B sont en accord avec le principe de rareté des économistes.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E. Les propositions A, B et C sont en accord avec le principe de rareté des économistes.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21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395536" y="4005064"/>
            <a:ext cx="8568952" cy="945982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11560" y="980728"/>
            <a:ext cx="835292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fr-FR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21) Parmi les propositions suivantes, laquelle correspond à une manière d’organiser des échanges ?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A. Le marché.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B. La planification.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C. La hiérarchie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D. Les réponses A et B correspondent à des manières d’organiser des échanges.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E. Les réponses A, B et C correspondent à des manières d’organiser des échanges.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22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592543" y="2060848"/>
            <a:ext cx="8496944" cy="792088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11560" y="548680"/>
            <a:ext cx="835292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22) Lorsque les économistes disent que les êtres humains sont soumis à la rareté, ils veulent dire :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A. que les besoins des êtres humains sont illimités et les ressources à la disposition des êtres humains illimitées.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B. que les besoins des êtres humains sont illimités et les ressources à la disposition des êtres humain limitées.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C. que les besoins des êtres humains sont limités et les ressources à la disposition des êtres humains illimitées.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D. que les besoins des êtres humains sont limités et les ressources à la disposition des êtres humains limitées.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E. Aucune de ces réponses.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23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575556" y="3725456"/>
            <a:ext cx="8496944" cy="1008112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83568" y="701695"/>
            <a:ext cx="828092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fr-FR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23) Parmi les actions suivantes, laquelle comporte un arbitrage ?</a:t>
            </a:r>
            <a:endParaRPr lang="en-US" sz="32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A. Acheter une livre de cerises.</a:t>
            </a:r>
            <a:endParaRPr lang="en-US" sz="32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B. Accepter un emploi.</a:t>
            </a:r>
            <a:endParaRPr lang="en-US" sz="32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C. Regarder un match de tennis à la télévision.</a:t>
            </a:r>
            <a:endParaRPr lang="en-US" sz="32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D. Les actions A et B comportent un arbitrage.</a:t>
            </a:r>
            <a:endParaRPr lang="en-US" sz="32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E. Les actions A, B et C comportent un arbitrage.</a:t>
            </a:r>
            <a:endParaRPr lang="en-US" sz="3200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24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72388" y="3471952"/>
            <a:ext cx="8496944" cy="389096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2388" y="620688"/>
            <a:ext cx="87129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fr-FR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24)</a:t>
            </a:r>
            <a:r>
              <a:rPr lang="fr-CA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 Le pays A produit deux biens. Le tableau suivant donne le nombre d’unités par jour que peut produire un salarié de ce pays A.</a:t>
            </a: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3032639"/>
              </p:ext>
            </p:extLst>
          </p:nvPr>
        </p:nvGraphicFramePr>
        <p:xfrm>
          <a:off x="1619672" y="1304478"/>
          <a:ext cx="3491880" cy="97239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48778">
                  <a:extLst>
                    <a:ext uri="{9D8B030D-6E8A-4147-A177-3AD203B41FA5}">
                      <a16:colId xmlns:a16="http://schemas.microsoft.com/office/drawing/2014/main" val="164983866"/>
                    </a:ext>
                  </a:extLst>
                </a:gridCol>
                <a:gridCol w="1443102">
                  <a:extLst>
                    <a:ext uri="{9D8B030D-6E8A-4147-A177-3AD203B41FA5}">
                      <a16:colId xmlns:a16="http://schemas.microsoft.com/office/drawing/2014/main" val="1890644139"/>
                    </a:ext>
                  </a:extLst>
                </a:gridCol>
              </a:tblGrid>
              <a:tr h="648262"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</a:rPr>
                        <a:t>Viande (tonne)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</a:rPr>
                        <a:t>Voitures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11769397"/>
                  </a:ext>
                </a:extLst>
              </a:tr>
              <a:tr h="324131"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</a:rPr>
                        <a:t>10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</a:rPr>
                        <a:t>1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4793748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539552" y="2352070"/>
            <a:ext cx="835292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145" indent="450215" algn="just">
              <a:spcAft>
                <a:spcPts val="0"/>
              </a:spcAft>
            </a:pPr>
            <a:r>
              <a:rPr lang="fr-CA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Quel est le coût de renonciation de la production d’une voiture dans ce pays ?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indent="450215" algn="just">
              <a:spcAft>
                <a:spcPts val="0"/>
              </a:spcAft>
            </a:pPr>
            <a:r>
              <a:rPr lang="fr-CA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A. 1 tonne de viande.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indent="450215" algn="just">
              <a:spcAft>
                <a:spcPts val="0"/>
              </a:spcAft>
            </a:pPr>
            <a:r>
              <a:rPr lang="fr-CA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B. 10 tonnes de viande.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indent="450215" algn="just">
              <a:spcAft>
                <a:spcPts val="0"/>
              </a:spcAft>
            </a:pPr>
            <a:r>
              <a:rPr lang="fr-CA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C. Produire une voiture n’entraîne pas de coût de renonciation.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25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395536" y="2996952"/>
            <a:ext cx="8496944" cy="792088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39552" y="764704"/>
            <a:ext cx="835292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fr-CA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25)</a:t>
            </a: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 Le concept de « main invisible » d’Adam Smith signifie :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A. que, sur certains marchés, des organisations criminelles fixent les prix.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B. que la bonne volonté et le sens de l’intérêt général des agents économiques font que les agents agissent toujours dans le but d’augmenter la richesse de tous.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C. que le mécanisme de fixation des prix sur les marchés conduit à la meilleure utilisation possible des ressources.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D. qu’il est impossible de comprendre comment les prix se fixent sur un marché parce que le phénomène est trop complexe.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E. Aucune de ces réponses.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26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51520" y="2132857"/>
            <a:ext cx="8496944" cy="504056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67544" y="620688"/>
            <a:ext cx="842493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fr-FR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26) Le gouvernement propose une aide fiscale pour les consommateurs qui achètent une voiture électrique. Cette action du gouvernement est : </a:t>
            </a:r>
            <a:endParaRPr lang="en-US" sz="32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A. un mécanisme incitatif.</a:t>
            </a:r>
            <a:endParaRPr lang="en-US" sz="32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32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B. une </a:t>
            </a:r>
            <a:r>
              <a:rPr lang="fr-FR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augmentation d’une consommation marginale.</a:t>
            </a:r>
            <a:endParaRPr lang="en-US" sz="32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C. une externalité positive.</a:t>
            </a:r>
            <a:endParaRPr lang="en-US" sz="32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D. Aucune de ces réponses.</a:t>
            </a:r>
            <a:endParaRPr lang="en-US" sz="3200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27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495368" y="1052736"/>
            <a:ext cx="8496944" cy="720080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000" y="646236"/>
            <a:ext cx="820248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27) Un raisonnement sur le coût marginal de production est :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A. un raisonnement qui porte sur le coût de la dernière unité produite.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B. un raisonnement qui porte sur des coûts qui ont peu d’importance par rapport au coût principal de production.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C. un raisonnement qui porte sur le coût de fabrication de biens peu utilisés par les consommateurs.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D. un raisonnement qui porte sur le coût moyen de production.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E. Aucune de ces réponses.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28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503548" y="2852936"/>
            <a:ext cx="8496944" cy="1008112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11560" y="908720"/>
            <a:ext cx="828092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fr-FR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28) Sur le marché du travail, une baisse des salaires est une incitation :</a:t>
            </a:r>
            <a:endParaRPr lang="en-US" sz="32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A. à ne pas embaucher de salariés pour les entreprises.</a:t>
            </a:r>
            <a:endParaRPr lang="en-US" sz="32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B. à augmenter leurs temps de loisirs pour les salariés.</a:t>
            </a:r>
            <a:endParaRPr lang="en-US" sz="32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C. Les réponses A et B sont vraies.</a:t>
            </a:r>
            <a:endParaRPr lang="en-US" sz="32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D. Les réponses A et B sont fausses.</a:t>
            </a:r>
            <a:endParaRPr lang="en-US" sz="3200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29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539552" y="4650239"/>
            <a:ext cx="8496944" cy="794985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39552" y="620688"/>
            <a:ext cx="8352928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29) Parmi les propositions suivantes, laquelle est en cohérence avec l’hypothèse de rationalité des agents ?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A. Lorsqu’un gouvernement baisse les taxes à la consommation, la consommation des ménages augmente.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B. L’objectif d’une entreprise est de réaliser le plus grand gain possible sur un marché.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C. Les consommateurs choisissent les biens qu’ils vont acheter en fonction de leurs goûts, du prix des biens proposés et du revenu dont ils disposent.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D. Les propositions A et B sont en cohérence avec l’hypothèse de rationalité des agents.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E. Les propositions A, B et C sont en cohérence avec l’hypothèse de rationalité des agents.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30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395536" y="1412776"/>
            <a:ext cx="8496944" cy="93610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39552" y="836712"/>
            <a:ext cx="835292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fr-FR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30) Dans une économie de marché, les prix :</a:t>
            </a:r>
            <a:endParaRPr lang="en-US" sz="32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A. sont le signal qui permet aux agents économiques de faire un choix.</a:t>
            </a:r>
            <a:endParaRPr lang="en-US" sz="32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B. sont fixés par les offreurs.</a:t>
            </a:r>
            <a:endParaRPr lang="en-US" sz="32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C. peuvent être au-dessus du prix d’équilibre lorsque la concurrence est parfaite.</a:t>
            </a:r>
            <a:endParaRPr lang="en-US" sz="32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D. Les réponses A et B sont vraies.</a:t>
            </a:r>
            <a:endParaRPr lang="en-US" sz="32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E. Les réponses A, B et C sont vraies.</a:t>
            </a:r>
            <a:endParaRPr lang="en-US" sz="3200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31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539552" y="4293096"/>
            <a:ext cx="8496944" cy="872813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11560" y="836712"/>
            <a:ext cx="835292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fr-FR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31</a:t>
            </a:r>
            <a:r>
              <a:rPr lang="fr-CA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) Sur un marché, une baisse de la demande par un déplacement de la courbe de demande se traduit par :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CA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A. une augmentation des prix et une augmentation des quantités vendues.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CA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B. une augmentation des prix et une diminution des quantités vendues.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CA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C. une diminution des prix et une augmentation des quantités vendues.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CA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D. une diminution des prix et une diminution des quantités vendues.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32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430345" y="2537318"/>
            <a:ext cx="8496944" cy="864096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67544" y="768764"/>
            <a:ext cx="842493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fr-CA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32) Sur une courbe d’offre et de demande, une hausse des prix entraîne :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CA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A. une hausse de la demande et un déplacement sur la courbe de demande.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  <a:tabLst>
                <a:tab pos="5143500" algn="l"/>
              </a:tabLst>
            </a:pPr>
            <a:r>
              <a:rPr lang="fr-CA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B. une hausse de l’offre et un déplacement sur la courbe d’offre.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CA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C. une hausse de la demande et un déplacement de la courbe de demande vers la droite.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CA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D. une hausse de l’offre et un déplacement de la courbe d’offre vers la droite.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33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520535" y="2281518"/>
            <a:ext cx="8496944" cy="792088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39552" y="784736"/>
            <a:ext cx="842493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33) Un déplacement de la courbe de demande vers la droite et un déplacement de la courbe d’offre vers la gauche entraînent :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A. une augmentation des prix et une augmentation des quantités échangées.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B. une augmentation des prix et un effet incertain sur les quantités échangées.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C. une baisse des prix et un effet incertain sur les quantités échangées.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D. une baisse des prix sans modifier les quantités échangées.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E. Aucune de ces réponses.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34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467544" y="1052736"/>
            <a:ext cx="8496944" cy="720080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11560" y="596873"/>
            <a:ext cx="820891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34) Quelle est l’affirmation vraie ?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A. Une baisse des prix d’un bien entraîne un déplacement sur la courbe de demande de ce bien.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B. Une baisse des prix d’un bien entraîne un déplacement vers la gauche de la courbe de demande de ce bien.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C. Une augmentation des revenus de la population consommatrice d’un bien entraîne un déplacement sur la courbe de demande de ce bien.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D. Les anticipations de l’évolution des prix dans le futur d’un bien entrainent un déplacement sur la courbe de demande de ce bien.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44145" algn="just">
              <a:spcAft>
                <a:spcPts val="0"/>
              </a:spcAft>
            </a:pPr>
            <a:r>
              <a:rPr lang="fr-FR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E. Aucune de ces réponses.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115</TotalTime>
  <Words>166</Words>
  <Application>Microsoft Office PowerPoint</Application>
  <PresentationFormat>On-screen Show (4:3)</PresentationFormat>
  <Paragraphs>233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1" baseType="lpstr">
      <vt:lpstr>Arial</vt:lpstr>
      <vt:lpstr>Calibri</vt:lpstr>
      <vt:lpstr>Cambria Math</vt:lpstr>
      <vt:lpstr>Impact</vt:lpstr>
      <vt:lpstr>Times New Roman</vt:lpstr>
      <vt:lpstr>NewsPrint</vt:lpstr>
      <vt:lpstr>Corrigé examen 1</vt:lpstr>
      <vt:lpstr>Question 1 </vt:lpstr>
      <vt:lpstr>Question 2 </vt:lpstr>
      <vt:lpstr>Question 3 </vt:lpstr>
      <vt:lpstr>Question 4 </vt:lpstr>
      <vt:lpstr>Question 5 </vt:lpstr>
      <vt:lpstr>Question 6 </vt:lpstr>
      <vt:lpstr>Question 7 </vt:lpstr>
      <vt:lpstr>Question 8 </vt:lpstr>
      <vt:lpstr>Question 9 </vt:lpstr>
      <vt:lpstr>Question 10 </vt:lpstr>
      <vt:lpstr>Question 11 </vt:lpstr>
      <vt:lpstr>Question 12 </vt:lpstr>
      <vt:lpstr>Question 13 </vt:lpstr>
      <vt:lpstr>Question 14 </vt:lpstr>
      <vt:lpstr>Question 15 </vt:lpstr>
      <vt:lpstr>Question 16 </vt:lpstr>
      <vt:lpstr>Question 17 </vt:lpstr>
      <vt:lpstr>Question 18 </vt:lpstr>
      <vt:lpstr>Question 19 </vt:lpstr>
      <vt:lpstr>Question 20 </vt:lpstr>
      <vt:lpstr>Question 21 </vt:lpstr>
      <vt:lpstr>Question 22 </vt:lpstr>
      <vt:lpstr>Question 23 </vt:lpstr>
      <vt:lpstr>Question 24 </vt:lpstr>
      <vt:lpstr>Question 25 </vt:lpstr>
      <vt:lpstr>Question 26 </vt:lpstr>
      <vt:lpstr>Question 27 </vt:lpstr>
      <vt:lpstr>Question 28 </vt:lpstr>
      <vt:lpstr>Question 29 </vt:lpstr>
      <vt:lpstr>Question 30 </vt:lpstr>
      <vt:lpstr>Question 31 </vt:lpstr>
      <vt:lpstr>Question 32</vt:lpstr>
      <vt:lpstr>Question 33</vt:lpstr>
      <vt:lpstr>Question 34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Corrigé examen 1</dc:title>
  <dc:creator>EMIN</dc:creator>
  <cp:lastModifiedBy>Claude Parthenay</cp:lastModifiedBy>
  <cp:revision>24</cp:revision>
  <dcterms:created xsi:type="dcterms:W3CDTF">2014-10-20T14:36:28Z</dcterms:created>
  <dcterms:modified xsi:type="dcterms:W3CDTF">2019-10-02T21:11:02Z</dcterms:modified>
</cp:coreProperties>
</file>