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9" r:id="rId3"/>
    <p:sldId id="269" r:id="rId4"/>
    <p:sldId id="257" r:id="rId5"/>
    <p:sldId id="258" r:id="rId6"/>
    <p:sldId id="261" r:id="rId7"/>
    <p:sldId id="262" r:id="rId8"/>
    <p:sldId id="264" r:id="rId9"/>
    <p:sldId id="266" r:id="rId10"/>
    <p:sldId id="270" r:id="rId11"/>
    <p:sldId id="267" r:id="rId12"/>
    <p:sldId id="272" r:id="rId13"/>
    <p:sldId id="268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59"/>
            <p14:sldId id="269"/>
            <p14:sldId id="257"/>
            <p14:sldId id="258"/>
            <p14:sldId id="261"/>
            <p14:sldId id="262"/>
            <p14:sldId id="264"/>
            <p14:sldId id="266"/>
            <p14:sldId id="270"/>
            <p14:sldId id="267"/>
            <p14:sldId id="272"/>
            <p14:sldId id="268"/>
            <p14:sldId id="2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15" autoAdjust="0"/>
    <p:restoredTop sz="62637" autoAdjust="0"/>
  </p:normalViewPr>
  <p:slideViewPr>
    <p:cSldViewPr>
      <p:cViewPr varScale="1">
        <p:scale>
          <a:sx n="54" d="100"/>
          <a:sy n="54" d="100"/>
        </p:scale>
        <p:origin x="188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11/7/2016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Traits:</a:t>
            </a:r>
            <a:r>
              <a:rPr lang="en-US" baseline="0"/>
              <a:t> intelligence, extraversion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14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Leader essaye de vous impliquer, montre un intérêt envers vous.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/>
              <a:t>Leader montre ce que l'employé doit</a:t>
            </a:r>
            <a:r>
              <a:rPr lang="en-US" baseline="0"/>
              <a:t> faire.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baseline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baseline="0"/>
              <a:t>=&gt; Ces deux styles peuvent avoir des effets motivateurs sur les employés.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538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Gestion par exception active: demander des mises a jours,</a:t>
            </a:r>
            <a:r>
              <a:rPr lang="en-US" baseline="0"/>
              <a:t> voir comment les choses se passent etc. </a:t>
            </a:r>
          </a:p>
          <a:p>
            <a:r>
              <a:rPr lang="en-US" baseline="0"/>
              <a:t>Gestion par exceptions passive: tue la motivation, ne demande pas de mise a jour, verifie seulement apres que le travail ait été fait.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26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Il est impossible de toujours être le leader pour permettre le leadership. 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335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En faisant</a:t>
            </a:r>
            <a:r>
              <a:rPr lang="en-US" baseline="0"/>
              <a:t> l'hypothèse de respecter la personne qui tente de faire preuve de leadership, demandez vous si vous avez été un bon follower.</a:t>
            </a:r>
          </a:p>
          <a:p>
            <a:endParaRPr lang="en-US" baseline="0"/>
          </a:p>
          <a:p>
            <a:r>
              <a:rPr lang="en-US" baseline="0"/>
              <a:t>Il est très difficile d'être leader si beaucoup de gens semblent ne pas vouloir nous aider à l'être.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057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La confiance et le leadership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C’est quoi le leadership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Processus par lequel une individu exerce une influence sur d’autres de façon à ce qu’ils soient motivés à contribuer à la réalisation d’objectifs communs</a:t>
            </a:r>
            <a:r>
              <a:rPr lang="fr-CA"/>
              <a:t>. </a:t>
            </a:r>
          </a:p>
          <a:p>
            <a:r>
              <a:rPr lang="en-US"/>
              <a:t>Cette motivation découle de la confiance qu'ils ont envers leur leader</a:t>
            </a:r>
          </a:p>
          <a:p>
            <a:r>
              <a:rPr lang="en-US"/>
              <a:t>Ils lui font confiance s'ils croient qu'il est :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Habile</a:t>
            </a:r>
            <a:r>
              <a:rPr lang="en-US"/>
              <a:t>, </a:t>
            </a:r>
            <a:r>
              <a:rPr lang="en-US">
                <a:solidFill>
                  <a:srgbClr val="00B050"/>
                </a:solidFill>
              </a:rPr>
              <a:t>integre</a:t>
            </a:r>
            <a:r>
              <a:rPr lang="en-US"/>
              <a:t>, et </a:t>
            </a:r>
            <a:r>
              <a:rPr lang="en-US">
                <a:solidFill>
                  <a:srgbClr val="00B050"/>
                </a:solidFill>
              </a:rPr>
              <a:t>bienveillant</a:t>
            </a:r>
            <a:r>
              <a:rPr lang="en-US"/>
              <a:t>.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03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Théories des traits personnels du leader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Certains traits (assez stables) contribuent à la demonstration d'un leadership efficace.</a:t>
            </a:r>
          </a:p>
          <a:p>
            <a:r>
              <a:rPr lang="en-US"/>
              <a:t>N'expliquent que très peu du leadership efficace.</a:t>
            </a:r>
          </a:p>
          <a:p>
            <a:r>
              <a:rPr lang="en-US"/>
              <a:t>Question plus importante: comment devrait se comporter un gestionnaire pour faire preuve de leadership efficace ?</a:t>
            </a:r>
          </a:p>
        </p:txBody>
      </p:sp>
    </p:spTree>
    <p:extLst>
      <p:ext uri="{BB962C8B-B14F-4D97-AF65-F5344CB8AC3E}">
        <p14:creationId xmlns:p14="http://schemas.microsoft.com/office/powerpoint/2010/main" val="333027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Théories de comportements du leader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/>
              <a:t>Les études de la Ohio State </a:t>
            </a:r>
            <a:r>
              <a:rPr lang="fr-CA" dirty="0" err="1"/>
              <a:t>University</a:t>
            </a:r>
            <a:r>
              <a:rPr lang="fr-CA" dirty="0"/>
              <a:t> ont mis en </a:t>
            </a:r>
            <a:r>
              <a:rPr lang="fr-CA"/>
              <a:t>évidence :</a:t>
            </a:r>
          </a:p>
          <a:p>
            <a:r>
              <a:rPr lang="en-US"/>
              <a:t>Le style de leadership axé sur la </a:t>
            </a:r>
            <a:r>
              <a:rPr lang="en-US">
                <a:solidFill>
                  <a:srgbClr val="00B050"/>
                </a:solidFill>
              </a:rPr>
              <a:t>considération pour autrui</a:t>
            </a:r>
          </a:p>
          <a:p>
            <a:r>
              <a:rPr lang="en-US"/>
              <a:t>Le style de leadership axé sur la </a:t>
            </a:r>
            <a:r>
              <a:rPr lang="en-US">
                <a:solidFill>
                  <a:srgbClr val="00B050"/>
                </a:solidFill>
              </a:rPr>
              <a:t>structuration des activités</a:t>
            </a:r>
            <a:endParaRPr lang="fr-CA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69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L’efficacité du comportement du leader </a:t>
            </a:r>
            <a:r>
              <a:rPr lang="fr-CA" i="1" dirty="0"/>
              <a:t>dépend</a:t>
            </a:r>
            <a:r>
              <a:rPr lang="fr-CA" dirty="0"/>
              <a:t> </a:t>
            </a:r>
            <a:r>
              <a:rPr lang="fr-CA" i="1" dirty="0"/>
              <a:t>de la situation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CA" b="1" dirty="0"/>
              <a:t>Théorie du cheminement critique </a:t>
            </a:r>
            <a:r>
              <a:rPr lang="fr-CA" b="1"/>
              <a:t>de House</a:t>
            </a:r>
          </a:p>
          <a:p>
            <a:pPr lvl="1"/>
            <a:r>
              <a:rPr lang="en-US" b="1"/>
              <a:t>Leadership </a:t>
            </a:r>
            <a:r>
              <a:rPr lang="en-US" b="1">
                <a:solidFill>
                  <a:srgbClr val="00B050"/>
                </a:solidFill>
              </a:rPr>
              <a:t>directif </a:t>
            </a:r>
            <a:r>
              <a:rPr lang="en-US" b="1"/>
              <a:t>(plus efficace lorsque les tâches sont floues)</a:t>
            </a:r>
            <a:endParaRPr lang="en-US" b="1">
              <a:solidFill>
                <a:srgbClr val="00B050"/>
              </a:solidFill>
            </a:endParaRPr>
          </a:p>
          <a:p>
            <a:pPr lvl="1"/>
            <a:r>
              <a:rPr lang="en-US" b="1"/>
              <a:t>Leadership </a:t>
            </a:r>
            <a:r>
              <a:rPr lang="en-US" b="1">
                <a:solidFill>
                  <a:srgbClr val="00B050"/>
                </a:solidFill>
              </a:rPr>
              <a:t>orienté vers les objectifs stimulants et ambitieux </a:t>
            </a:r>
            <a:r>
              <a:rPr lang="en-US" b="1"/>
              <a:t>(plus efficace lorsque les tâches sont floues et variées)</a:t>
            </a:r>
          </a:p>
          <a:p>
            <a:pPr lvl="1"/>
            <a:r>
              <a:rPr lang="en-US" b="1"/>
              <a:t>Leadership de </a:t>
            </a:r>
            <a:r>
              <a:rPr lang="en-US" b="1">
                <a:solidFill>
                  <a:srgbClr val="00B050"/>
                </a:solidFill>
              </a:rPr>
              <a:t>soutien</a:t>
            </a:r>
            <a:r>
              <a:rPr lang="en-US" b="1"/>
              <a:t> (plus efficace lorsque les tâches sont répétitives ou désagréables)</a:t>
            </a:r>
          </a:p>
          <a:p>
            <a:pPr lvl="1"/>
            <a:r>
              <a:rPr lang="en-US" b="1"/>
              <a:t>Leadership </a:t>
            </a:r>
            <a:r>
              <a:rPr lang="en-US" b="1">
                <a:solidFill>
                  <a:srgbClr val="00B050"/>
                </a:solidFill>
              </a:rPr>
              <a:t>participatif</a:t>
            </a:r>
            <a:r>
              <a:rPr lang="en-US" b="1"/>
              <a:t> (plus efficace lorsque les employés ont l'expertise pour contribuer à la resolution de problems)</a:t>
            </a:r>
          </a:p>
          <a:p>
            <a:r>
              <a:rPr lang="en-US"/>
              <a:t>Style inapproprié = peu de confiance envers le leader</a:t>
            </a:r>
          </a:p>
          <a:p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109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4534"/>
            <a:ext cx="8229600" cy="1143000"/>
          </a:xfrm>
        </p:spPr>
        <p:txBody>
          <a:bodyPr/>
          <a:lstStyle/>
          <a:p>
            <a:r>
              <a:rPr lang="fr-CA" dirty="0"/>
              <a:t>Leadership transactionnel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But : motiver les subordonnés à mieux accomplir les tâches </a:t>
            </a:r>
            <a:r>
              <a:rPr lang="fr-CA"/>
              <a:t>assignées.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Attribution de recompenses en fonction du rendement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La gestion par exceptions active</a:t>
            </a:r>
            <a:endParaRPr lang="en-US">
              <a:solidFill>
                <a:srgbClr val="00B050"/>
              </a:solidFill>
            </a:endParaRPr>
          </a:p>
          <a:p>
            <a:pPr lvl="1"/>
            <a:r>
              <a:rPr lang="en-US">
                <a:solidFill>
                  <a:srgbClr val="FF0000"/>
                </a:solidFill>
              </a:rPr>
              <a:t>La gestion par exceptions passive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748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Leadership transformateur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But : inspirer les subordonnés à contribuer au-delà des exigences de base</a:t>
            </a:r>
            <a:r>
              <a:rPr lang="fr-CA"/>
              <a:t>. 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Influence idéalisée</a:t>
            </a:r>
          </a:p>
          <a:p>
            <a:pPr lvl="2"/>
            <a:r>
              <a:rPr lang="en-US"/>
              <a:t>Grande intégrité, code éthique implacable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Motivation par l'inspiration</a:t>
            </a:r>
          </a:p>
          <a:p>
            <a:pPr lvl="2"/>
            <a:r>
              <a:rPr lang="en-US"/>
              <a:t>Parle de défis, de buts collectifs (vision), démontre confiance envers le groupe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Stimulation intellectuelle</a:t>
            </a:r>
          </a:p>
          <a:p>
            <a:pPr lvl="1"/>
            <a:r>
              <a:rPr lang="en-US">
                <a:solidFill>
                  <a:srgbClr val="00B050"/>
                </a:solidFill>
              </a:rPr>
              <a:t>Reconnaissance (soutien) individuelle</a:t>
            </a:r>
          </a:p>
          <a:p>
            <a:pPr marL="914400" lvl="2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7" name="Left Brace 6"/>
          <p:cNvSpPr/>
          <p:nvPr/>
        </p:nvSpPr>
        <p:spPr>
          <a:xfrm>
            <a:off x="457200" y="2743200"/>
            <a:ext cx="369332" cy="2057400"/>
          </a:xfrm>
          <a:prstGeom prst="leftBrac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TextBox 7"/>
          <p:cNvSpPr txBox="1"/>
          <p:nvPr/>
        </p:nvSpPr>
        <p:spPr>
          <a:xfrm rot="16200000">
            <a:off x="-256104" y="3678515"/>
            <a:ext cx="110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Charisme</a:t>
            </a: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3515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dirty="0"/>
              <a:t>Le rôle du « </a:t>
            </a:r>
            <a:r>
              <a:rPr lang="fr-CA" dirty="0" err="1"/>
              <a:t>follower</a:t>
            </a:r>
            <a:r>
              <a:rPr lang="fr-CA" dirty="0"/>
              <a:t> »</a:t>
            </a:r>
            <a:br>
              <a:rPr lang="fr-CA" dirty="0"/>
            </a:br>
            <a:r>
              <a:rPr lang="fr-CA" sz="3600" dirty="0"/>
              <a:t>(« subordination » dans votre livre)</a:t>
            </a:r>
            <a:endParaRPr lang="fr-CA" sz="3600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089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Que fait un </a:t>
            </a:r>
            <a:r>
              <a:rPr lang="fr-CA" dirty="0" err="1"/>
              <a:t>follower</a:t>
            </a:r>
            <a:r>
              <a:rPr lang="fr-CA" dirty="0"/>
              <a:t>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On devient un </a:t>
            </a:r>
            <a:r>
              <a:rPr lang="fr-CA" dirty="0" err="1"/>
              <a:t>follower</a:t>
            </a:r>
            <a:r>
              <a:rPr lang="fr-CA" dirty="0"/>
              <a:t> dès que l’on </a:t>
            </a:r>
            <a:r>
              <a:rPr lang="fr-FR" dirty="0"/>
              <a:t>reconnait que quelqu'un est notre leader et que nous l'appuyons dans ce rôle. </a:t>
            </a:r>
          </a:p>
          <a:p>
            <a:r>
              <a:rPr lang="fr-FR" i="1" dirty="0"/>
              <a:t>Question : les followers sont-ils nécessaires au leadership ? Pourquoi ?</a:t>
            </a:r>
            <a:endParaRPr lang="en-US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8F289-FB2E-E649-A334-BB6C5312581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7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19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i="1" dirty="0"/>
              <a:t>Remplissons un questionnaire sur les </a:t>
            </a:r>
            <a:r>
              <a:rPr lang="fr-CA" i="1" dirty="0" err="1"/>
              <a:t>followers</a:t>
            </a:r>
            <a:endParaRPr lang="fr-CA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064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Qu’est-ce qu’un « bon » </a:t>
            </a:r>
            <a:r>
              <a:rPr lang="fr-CA" dirty="0" err="1"/>
              <a:t>follower</a:t>
            </a:r>
            <a:r>
              <a:rPr lang="fr-CA" dirty="0"/>
              <a:t>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CA"/>
              <a:t>Passif</a:t>
            </a:r>
          </a:p>
          <a:p>
            <a:pPr lvl="1"/>
            <a:r>
              <a:rPr lang="en-US"/>
              <a:t>Fait de son mieux pour obéir les directives du leader.</a:t>
            </a:r>
          </a:p>
          <a:p>
            <a:pPr lvl="1"/>
            <a:r>
              <a:rPr lang="en-US"/>
              <a:t>Ne s'oppose pas (ouvertement) aux idées du leader.</a:t>
            </a:r>
            <a:endParaRPr lang="fr-CA" dirty="0"/>
          </a:p>
          <a:p>
            <a:r>
              <a:rPr lang="fr-CA"/>
              <a:t>Proactif</a:t>
            </a:r>
          </a:p>
          <a:p>
            <a:pPr lvl="1"/>
            <a:r>
              <a:rPr lang="en-US"/>
              <a:t>Fait des suggestions au leader, même si ells sont contraires aux opinions de ce dernier.</a:t>
            </a:r>
          </a:p>
          <a:p>
            <a:pPr lvl="1"/>
            <a:r>
              <a:rPr lang="en-US"/>
              <a:t>Questionne les idées ou hypotheses du leader.</a:t>
            </a:r>
          </a:p>
          <a:p>
            <a:pPr lvl="1"/>
            <a:r>
              <a:rPr lang="en-US"/>
              <a:t>Partage la responsabilité de "mener" le groupe.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8F289-FB2E-E649-A334-BB6C5312581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6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Passif versus proactif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3110206"/>
              </p:ext>
            </p:extLst>
          </p:nvPr>
        </p:nvGraphicFramePr>
        <p:xfrm>
          <a:off x="457200" y="1447800"/>
          <a:ext cx="82296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endParaRPr lang="fr-C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Passif mieux</a:t>
                      </a:r>
                      <a:r>
                        <a:rPr lang="fr-CA" baseline="0" noProof="0" dirty="0"/>
                        <a:t> lorsque…</a:t>
                      </a:r>
                      <a:endParaRPr lang="fr-CA" noProof="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Proactif mieux</a:t>
                      </a:r>
                      <a:r>
                        <a:rPr lang="fr-CA" baseline="0" noProof="0" dirty="0"/>
                        <a:t> lorsque…</a:t>
                      </a:r>
                      <a:endParaRPr lang="fr-CA" noProof="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 dirty="0"/>
                        <a:t>Confiance démontrée</a:t>
                      </a:r>
                      <a:r>
                        <a:rPr lang="fr-CA" baseline="0" noProof="0" dirty="0"/>
                        <a:t> par le patron</a:t>
                      </a:r>
                      <a:endParaRPr lang="fr-CA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Peu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Beaucoup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 dirty="0"/>
                        <a:t>Expertise de l’employé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Relativement petite, surtout comparée</a:t>
                      </a:r>
                      <a:r>
                        <a:rPr lang="fr-CA" baseline="0" noProof="0" dirty="0"/>
                        <a:t> à celle du leader</a:t>
                      </a:r>
                      <a:endParaRPr lang="fr-CA" noProof="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Très grande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noProof="0" dirty="0"/>
                        <a:t>Temps disponible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Très peu (urgence)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Assez pour entretenir un débat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fr-CA" noProof="0" dirty="0"/>
                        <a:t>La décision peut-elle être</a:t>
                      </a:r>
                      <a:r>
                        <a:rPr lang="fr-CA" baseline="0" noProof="0" dirty="0"/>
                        <a:t> changée ?</a:t>
                      </a:r>
                      <a:endParaRPr lang="fr-CA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Non</a:t>
                      </a:r>
                      <a:r>
                        <a:rPr lang="fr-CA" baseline="0" noProof="0" dirty="0"/>
                        <a:t>, les désavantages seraient supérieurs aux avantages.</a:t>
                      </a:r>
                      <a:endParaRPr lang="fr-CA" noProof="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Oui, les avantages seraient supérieurs aux désavantages.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933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8F289-FB2E-E649-A334-BB6C5312581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itle 10"/>
          <p:cNvSpPr txBox="1">
            <a:spLocks/>
          </p:cNvSpPr>
          <p:nvPr/>
        </p:nvSpPr>
        <p:spPr>
          <a:xfrm>
            <a:off x="533400" y="228600"/>
            <a:ext cx="8229600" cy="190500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A" sz="4000" dirty="0"/>
              <a:t>Une influence réciproque entre </a:t>
            </a:r>
            <a:r>
              <a:rPr lang="fr-CA" sz="4000"/>
              <a:t>gestionnaire et employé </a:t>
            </a:r>
            <a:endParaRPr lang="fr-CA" sz="4000" dirty="0"/>
          </a:p>
          <a:p>
            <a:r>
              <a:rPr lang="fr-CA" sz="3200" dirty="0"/>
              <a:t>(leadership = qualité de la relation)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533400" y="3321756"/>
            <a:ext cx="2743200" cy="1524000"/>
          </a:xfrm>
          <a:prstGeom prst="rect">
            <a:avLst/>
          </a:prstGeom>
          <a:solidFill>
            <a:srgbClr val="92D050"/>
          </a:solidFill>
          <a:ln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spcAft>
                <a:spcPts val="600"/>
              </a:spcAft>
              <a:defRPr/>
            </a:pPr>
            <a:endParaRPr lang="fr-CA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fr-CA" b="1" dirty="0">
                <a:solidFill>
                  <a:schemeClr val="tx1"/>
                </a:solidFill>
              </a:rPr>
              <a:t>Démonstration de style(s) de leadership apprécié(s) par l’employé</a:t>
            </a:r>
          </a:p>
          <a:p>
            <a:pPr algn="ctr">
              <a:defRPr/>
            </a:pPr>
            <a:endParaRPr lang="fr-CA" dirty="0">
              <a:solidFill>
                <a:schemeClr val="tx1"/>
              </a:solidFill>
            </a:endParaRPr>
          </a:p>
          <a:p>
            <a:pPr>
              <a:defRPr/>
            </a:pPr>
            <a:endParaRPr lang="fr-CA" dirty="0"/>
          </a:p>
          <a:p>
            <a:pPr>
              <a:defRPr/>
            </a:pPr>
            <a:endParaRPr lang="fr-CA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657600" y="2362200"/>
            <a:ext cx="2286000" cy="1645356"/>
          </a:xfrm>
          <a:prstGeom prst="rect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endParaRPr lang="en-CA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endParaRPr lang="en-CA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fr-CA" dirty="0">
                <a:solidFill>
                  <a:schemeClr val="tx1"/>
                </a:solidFill>
              </a:rPr>
              <a:t>Confiance qu’a l’employé en son gestionnaire</a:t>
            </a:r>
          </a:p>
          <a:p>
            <a:pPr algn="ctr">
              <a:spcAft>
                <a:spcPts val="600"/>
              </a:spcAft>
              <a:defRPr/>
            </a:pPr>
            <a:r>
              <a:rPr lang="fr-CA" dirty="0">
                <a:solidFill>
                  <a:schemeClr val="tx1"/>
                </a:solidFill>
              </a:rPr>
              <a:t>Gestionnaire apprécié par l’employé</a:t>
            </a:r>
          </a:p>
          <a:p>
            <a:pPr>
              <a:defRPr/>
            </a:pPr>
            <a:endParaRPr lang="fr-CA" dirty="0"/>
          </a:p>
          <a:p>
            <a:pPr>
              <a:defRPr/>
            </a:pPr>
            <a:endParaRPr lang="fr-CA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6324600" y="3321756"/>
            <a:ext cx="2286000" cy="1524000"/>
          </a:xfrm>
          <a:prstGeom prst="rect">
            <a:avLst/>
          </a:prstGeom>
          <a:solidFill>
            <a:srgbClr val="00B0F0"/>
          </a:solidFill>
          <a:ln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t" anchorCtr="0"/>
          <a:lstStyle/>
          <a:p>
            <a:pPr algn="ctr">
              <a:spcAft>
                <a:spcPts val="600"/>
              </a:spcAft>
              <a:defRPr/>
            </a:pPr>
            <a:endParaRPr lang="fr-CA" sz="600" b="1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fr-CA" b="1" dirty="0">
                <a:solidFill>
                  <a:schemeClr val="tx1"/>
                </a:solidFill>
              </a:rPr>
              <a:t>Démonstration du style de </a:t>
            </a:r>
            <a:r>
              <a:rPr lang="fr-CA" b="1" dirty="0" err="1">
                <a:solidFill>
                  <a:schemeClr val="tx1"/>
                </a:solidFill>
              </a:rPr>
              <a:t>followership</a:t>
            </a:r>
            <a:r>
              <a:rPr lang="fr-CA" b="1" dirty="0">
                <a:solidFill>
                  <a:schemeClr val="tx1"/>
                </a:solidFill>
              </a:rPr>
              <a:t> apprécié par le gestionnaire</a:t>
            </a:r>
          </a:p>
          <a:p>
            <a:pPr algn="ctr">
              <a:spcAft>
                <a:spcPts val="600"/>
              </a:spcAft>
              <a:defRPr/>
            </a:pPr>
            <a:endParaRPr lang="fr-CA" dirty="0">
              <a:solidFill>
                <a:schemeClr val="tx1"/>
              </a:solidFill>
            </a:endParaRPr>
          </a:p>
          <a:p>
            <a:pPr>
              <a:defRPr/>
            </a:pPr>
            <a:endParaRPr lang="fr-CA" dirty="0"/>
          </a:p>
          <a:p>
            <a:pPr>
              <a:defRPr/>
            </a:pPr>
            <a:endParaRPr lang="fr-CA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9"/>
          <p:cNvCxnSpPr>
            <a:cxnSpLocks noChangeShapeType="1"/>
            <a:stCxn id="6" idx="3"/>
            <a:endCxn id="7" idx="1"/>
          </p:cNvCxnSpPr>
          <p:nvPr/>
        </p:nvCxnSpPr>
        <p:spPr bwMode="auto">
          <a:xfrm flipV="1">
            <a:off x="3276600" y="3184878"/>
            <a:ext cx="381000" cy="898878"/>
          </a:xfrm>
          <a:prstGeom prst="straightConnector1">
            <a:avLst/>
          </a:prstGeom>
          <a:noFill/>
          <a:ln w="1587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0" name="Straight Arrow Connector 14"/>
          <p:cNvCxnSpPr>
            <a:cxnSpLocks noChangeShapeType="1"/>
            <a:stCxn id="7" idx="3"/>
            <a:endCxn id="8" idx="1"/>
          </p:cNvCxnSpPr>
          <p:nvPr/>
        </p:nvCxnSpPr>
        <p:spPr bwMode="auto">
          <a:xfrm>
            <a:off x="5943600" y="3184878"/>
            <a:ext cx="381000" cy="898878"/>
          </a:xfrm>
          <a:prstGeom prst="straightConnector1">
            <a:avLst/>
          </a:prstGeom>
          <a:noFill/>
          <a:ln w="1587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Rectangle 10"/>
          <p:cNvSpPr/>
          <p:nvPr/>
        </p:nvSpPr>
        <p:spPr bwMode="auto">
          <a:xfrm>
            <a:off x="3657600" y="4236156"/>
            <a:ext cx="2286000" cy="1766711"/>
          </a:xfrm>
          <a:prstGeom prst="rect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endParaRPr lang="en-CA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fr-CA" dirty="0">
                <a:solidFill>
                  <a:schemeClr val="tx1"/>
                </a:solidFill>
              </a:rPr>
              <a:t>Confiance qu’a le gestionnaire en son employé</a:t>
            </a:r>
          </a:p>
          <a:p>
            <a:pPr algn="ctr">
              <a:spcAft>
                <a:spcPts val="600"/>
              </a:spcAft>
              <a:defRPr/>
            </a:pPr>
            <a:r>
              <a:rPr lang="fr-CA" dirty="0">
                <a:solidFill>
                  <a:schemeClr val="tx1"/>
                </a:solidFill>
              </a:rPr>
              <a:t>Employé apprécié par le gestionnaire</a:t>
            </a:r>
            <a:endParaRPr lang="fr-CA" dirty="0"/>
          </a:p>
          <a:p>
            <a:pPr>
              <a:defRPr/>
            </a:pPr>
            <a:endParaRPr lang="fr-CA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32"/>
          <p:cNvCxnSpPr>
            <a:cxnSpLocks noChangeShapeType="1"/>
            <a:stCxn id="8" idx="1"/>
            <a:endCxn id="11" idx="3"/>
          </p:cNvCxnSpPr>
          <p:nvPr/>
        </p:nvCxnSpPr>
        <p:spPr bwMode="auto">
          <a:xfrm flipH="1">
            <a:off x="5943600" y="4083756"/>
            <a:ext cx="381000" cy="1035756"/>
          </a:xfrm>
          <a:prstGeom prst="straightConnector1">
            <a:avLst/>
          </a:prstGeom>
          <a:noFill/>
          <a:ln w="1587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3" name="Straight Arrow Connector 35"/>
          <p:cNvCxnSpPr>
            <a:cxnSpLocks noChangeShapeType="1"/>
            <a:stCxn id="11" idx="1"/>
            <a:endCxn id="6" idx="3"/>
          </p:cNvCxnSpPr>
          <p:nvPr/>
        </p:nvCxnSpPr>
        <p:spPr bwMode="auto">
          <a:xfrm flipH="1" flipV="1">
            <a:off x="3276600" y="4083756"/>
            <a:ext cx="381000" cy="1035756"/>
          </a:xfrm>
          <a:prstGeom prst="straightConnector1">
            <a:avLst/>
          </a:prstGeom>
          <a:noFill/>
          <a:ln w="15875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111562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Question de pratique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CA" dirty="0"/>
              <a:t>Un leader transformateur…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…fait un suivi régulier auprès de ses employés pour corriger leur performance au besoin.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…tend à faire preuve de considération envers ses employés.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…permet à ses employés de trouver leur travail plus intéressant.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Chacun des énoncés ci-haut décrit un leader transformateur.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Seulement (b) et (c) décrivent un leader transformateur. </a:t>
            </a:r>
          </a:p>
          <a:p>
            <a:pPr marL="514350" indent="-514350">
              <a:buFont typeface="+mj-lt"/>
              <a:buAutoNum type="alphaLcParenR"/>
            </a:pPr>
            <a:endParaRPr lang="fr-CA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717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870</Words>
  <Application>Microsoft Office PowerPoint</Application>
  <PresentationFormat>On-screen Show (4:3)</PresentationFormat>
  <Paragraphs>144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ADM2736A Comportement organisationnel</vt:lpstr>
      <vt:lpstr>C’est quoi le leadership ?</vt:lpstr>
      <vt:lpstr>Théories des traits personnels du leader</vt:lpstr>
      <vt:lpstr>Théories de comportements du leader</vt:lpstr>
      <vt:lpstr>L’efficacité du comportement du leader dépend de la situation</vt:lpstr>
      <vt:lpstr>Leadership transactionnel</vt:lpstr>
      <vt:lpstr>Leadership transformateur</vt:lpstr>
      <vt:lpstr>Le rôle du « follower » (« subordination » dans votre livre)</vt:lpstr>
      <vt:lpstr>Que fait un follower ?</vt:lpstr>
      <vt:lpstr>Remplissons un questionnaire sur les followers</vt:lpstr>
      <vt:lpstr>Qu’est-ce qu’un « bon » follower ?</vt:lpstr>
      <vt:lpstr>Passif versus proactif</vt:lpstr>
      <vt:lpstr>PowerPoint Presentation</vt:lpstr>
      <vt:lpstr>Question de pratique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229</cp:revision>
  <dcterms:created xsi:type="dcterms:W3CDTF">2013-03-05T14:47:52Z</dcterms:created>
  <dcterms:modified xsi:type="dcterms:W3CDTF">2016-11-07T16:20:11Z</dcterms:modified>
</cp:coreProperties>
</file>